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86" r:id="rId3"/>
    <p:sldId id="281" r:id="rId4"/>
    <p:sldId id="267" r:id="rId5"/>
    <p:sldId id="292" r:id="rId6"/>
    <p:sldId id="285" r:id="rId7"/>
    <p:sldId id="287" r:id="rId8"/>
    <p:sldId id="268" r:id="rId9"/>
    <p:sldId id="293" r:id="rId10"/>
    <p:sldId id="289" r:id="rId11"/>
    <p:sldId id="290" r:id="rId12"/>
    <p:sldId id="291" r:id="rId13"/>
    <p:sldId id="288" r:id="rId14"/>
    <p:sldId id="297" r:id="rId15"/>
    <p:sldId id="260" r:id="rId16"/>
    <p:sldId id="294" r:id="rId17"/>
    <p:sldId id="261" r:id="rId18"/>
    <p:sldId id="302" r:id="rId19"/>
    <p:sldId id="298" r:id="rId20"/>
    <p:sldId id="264" r:id="rId21"/>
    <p:sldId id="301" r:id="rId22"/>
    <p:sldId id="299" r:id="rId23"/>
    <p:sldId id="300" r:id="rId24"/>
    <p:sldId id="295" r:id="rId25"/>
    <p:sldId id="265" r:id="rId26"/>
    <p:sldId id="282" r:id="rId27"/>
    <p:sldId id="303" r:id="rId28"/>
    <p:sldId id="270" r:id="rId29"/>
    <p:sldId id="275" r:id="rId30"/>
    <p:sldId id="277" r:id="rId31"/>
    <p:sldId id="278" r:id="rId32"/>
    <p:sldId id="279" r:id="rId33"/>
    <p:sldId id="283" r:id="rId34"/>
    <p:sldId id="296" r:id="rId3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FA238E-AAE5-4753-B421-1A4288A1DF9E}" type="datetimeFigureOut">
              <a:rPr kumimoji="1" lang="ja-JP" altLang="en-US" smtClean="0"/>
              <a:pPr/>
              <a:t>2008/11/27</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599DF-7023-4899-B8BD-3BCB0175B371}"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E8A02EF-D728-4BAE-B6C3-30D4DC324062}" type="slidenum">
              <a:rPr kumimoji="1" lang="ja-JP" altLang="en-US" smtClean="0"/>
              <a:pPr/>
              <a:t>10</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3730" name="Rectangle 2"/>
          <p:cNvSpPr>
            <a:spLocks noGrp="1" noChangeArrowheads="1"/>
          </p:cNvSpPr>
          <p:nvPr>
            <p:ph type="ftr" sz="quarter" idx="3"/>
          </p:nvPr>
        </p:nvSpPr>
        <p:spPr>
          <a:xfrm>
            <a:off x="7380288" y="5445125"/>
            <a:ext cx="719137" cy="476250"/>
          </a:xfrm>
        </p:spPr>
        <p:txBody>
          <a:bodyPr/>
          <a:lstStyle>
            <a:lvl1pPr algn="ctr">
              <a:defRPr>
                <a:latin typeface="+mn-lt"/>
                <a:ea typeface="+mn-ea"/>
              </a:defRPr>
            </a:lvl1pPr>
          </a:lstStyle>
          <a:p>
            <a:endParaRPr kumimoji="1" lang="ja-JP" altLang="en-US"/>
          </a:p>
        </p:txBody>
      </p:sp>
      <p:sp>
        <p:nvSpPr>
          <p:cNvPr id="73731" name="Rectangle 3"/>
          <p:cNvSpPr>
            <a:spLocks noChangeArrowheads="1"/>
          </p:cNvSpPr>
          <p:nvPr/>
        </p:nvSpPr>
        <p:spPr bwMode="auto">
          <a:xfrm>
            <a:off x="0" y="0"/>
            <a:ext cx="1042988" cy="6858000"/>
          </a:xfrm>
          <a:prstGeom prst="rect">
            <a:avLst/>
          </a:prstGeom>
          <a:gradFill rotWithShape="1">
            <a:gsLst>
              <a:gs pos="0">
                <a:srgbClr val="000000"/>
              </a:gs>
              <a:gs pos="100000">
                <a:srgbClr val="000000">
                  <a:gamma/>
                  <a:tint val="0"/>
                  <a:invGamma/>
                  <a:alpha val="0"/>
                </a:srgbClr>
              </a:gs>
            </a:gsLst>
            <a:lin ang="5400000" scaled="1"/>
          </a:gradFill>
          <a:ln w="9525">
            <a:noFill/>
            <a:miter lim="800000"/>
            <a:headEnd/>
            <a:tailEnd/>
          </a:ln>
          <a:effectLst/>
        </p:spPr>
        <p:txBody>
          <a:bodyPr wrap="none" anchor="ctr"/>
          <a:lstStyle/>
          <a:p>
            <a:endParaRPr lang="ja-JP" altLang="en-US"/>
          </a:p>
        </p:txBody>
      </p:sp>
      <p:sp>
        <p:nvSpPr>
          <p:cNvPr id="73732" name="Rectangle 4"/>
          <p:cNvSpPr>
            <a:spLocks noChangeArrowheads="1"/>
          </p:cNvSpPr>
          <p:nvPr/>
        </p:nvSpPr>
        <p:spPr bwMode="auto">
          <a:xfrm>
            <a:off x="8101013" y="0"/>
            <a:ext cx="1042987" cy="6858000"/>
          </a:xfrm>
          <a:prstGeom prst="rect">
            <a:avLst/>
          </a:prstGeom>
          <a:gradFill rotWithShape="1">
            <a:gsLst>
              <a:gs pos="0">
                <a:srgbClr val="000000">
                  <a:gamma/>
                  <a:tint val="0"/>
                  <a:invGamma/>
                  <a:alpha val="0"/>
                </a:srgbClr>
              </a:gs>
              <a:gs pos="100000">
                <a:srgbClr val="000000"/>
              </a:gs>
            </a:gsLst>
            <a:lin ang="5400000" scaled="1"/>
          </a:gradFill>
          <a:ln w="9525">
            <a:noFill/>
            <a:miter lim="800000"/>
            <a:headEnd/>
            <a:tailEnd/>
          </a:ln>
          <a:effectLst/>
        </p:spPr>
        <p:txBody>
          <a:bodyPr wrap="none" anchor="ctr"/>
          <a:lstStyle/>
          <a:p>
            <a:endParaRPr lang="ja-JP" altLang="en-US"/>
          </a:p>
        </p:txBody>
      </p:sp>
      <p:pic>
        <p:nvPicPr>
          <p:cNvPr id="73733" name="Picture 5" descr="GFD-logo"/>
          <p:cNvPicPr>
            <a:picLocks noChangeAspect="1" noChangeArrowheads="1"/>
          </p:cNvPicPr>
          <p:nvPr/>
        </p:nvPicPr>
        <p:blipFill>
          <a:blip r:embed="rId2"/>
          <a:srcRect r="-2850" b="-186"/>
          <a:stretch>
            <a:fillRect/>
          </a:stretch>
        </p:blipFill>
        <p:spPr bwMode="auto">
          <a:xfrm>
            <a:off x="7097713" y="4818063"/>
            <a:ext cx="2124075" cy="2066925"/>
          </a:xfrm>
          <a:prstGeom prst="rect">
            <a:avLst/>
          </a:prstGeom>
          <a:noFill/>
        </p:spPr>
      </p:pic>
      <p:sp>
        <p:nvSpPr>
          <p:cNvPr id="73734" name="Rectangle 6"/>
          <p:cNvSpPr>
            <a:spLocks noGrp="1" noChangeArrowheads="1"/>
          </p:cNvSpPr>
          <p:nvPr>
            <p:ph type="ctrTitle"/>
          </p:nvPr>
        </p:nvSpPr>
        <p:spPr>
          <a:xfrm>
            <a:off x="1366838" y="1125538"/>
            <a:ext cx="6408737" cy="2590800"/>
          </a:xfrm>
          <a:effectLst>
            <a:outerShdw dist="71842" dir="2700000" algn="ctr" rotWithShape="0">
              <a:srgbClr val="C0C0C0">
                <a:alpha val="50000"/>
              </a:srgbClr>
            </a:outerShdw>
          </a:effectLst>
        </p:spPr>
        <p:txBody>
          <a:bodyPr/>
          <a:lstStyle>
            <a:lvl1pPr algn="ctr">
              <a:defRPr sz="4800">
                <a:solidFill>
                  <a:schemeClr val="tx1"/>
                </a:solidFill>
              </a:defRPr>
            </a:lvl1pPr>
          </a:lstStyle>
          <a:p>
            <a:r>
              <a:rPr lang="ja-JP" altLang="en-US" smtClean="0"/>
              <a:t>マスタ タイトルの書式設定</a:t>
            </a:r>
            <a:endParaRPr lang="ja-JP" altLang="en-US"/>
          </a:p>
        </p:txBody>
      </p:sp>
      <p:sp>
        <p:nvSpPr>
          <p:cNvPr id="73735" name="Rectangle 7"/>
          <p:cNvSpPr>
            <a:spLocks noGrp="1" noChangeArrowheads="1"/>
          </p:cNvSpPr>
          <p:nvPr>
            <p:ph type="subTitle" idx="1"/>
          </p:nvPr>
        </p:nvSpPr>
        <p:spPr>
          <a:xfrm>
            <a:off x="2230438" y="4292600"/>
            <a:ext cx="4681537" cy="1752600"/>
          </a:xfrm>
        </p:spPr>
        <p:txBody>
          <a:bodyPr/>
          <a:lstStyle>
            <a:lvl1pPr marL="0" indent="0" algn="ctr">
              <a:buFont typeface="Wingdings 2" pitchFamily="18" charset="2"/>
              <a:buNone/>
              <a:defRPr>
                <a:solidFill>
                  <a:srgbClr val="4D4D4D"/>
                </a:solidFill>
              </a:defRPr>
            </a:lvl1pPr>
          </a:lstStyle>
          <a:p>
            <a:r>
              <a:rPr lang="ja-JP" altLang="en-US" smtClean="0"/>
              <a:t>マスタ サブタイトルの書式設定</a:t>
            </a:r>
            <a:endParaRPr lang="ja-JP" altLang="en-US"/>
          </a:p>
        </p:txBody>
      </p:sp>
      <p:sp>
        <p:nvSpPr>
          <p:cNvPr id="73736" name="Rectangle 8"/>
          <p:cNvSpPr>
            <a:spLocks noGrp="1" noChangeArrowheads="1"/>
          </p:cNvSpPr>
          <p:nvPr>
            <p:ph type="dt" sz="half" idx="2"/>
          </p:nvPr>
        </p:nvSpPr>
        <p:spPr>
          <a:xfrm rot="5400000">
            <a:off x="-1481137" y="5126037"/>
            <a:ext cx="3213100" cy="250825"/>
          </a:xfrm>
        </p:spPr>
        <p:txBody>
          <a:bodyPr/>
          <a:lstStyle>
            <a:lvl1pPr algn="r">
              <a:defRPr>
                <a:solidFill>
                  <a:schemeClr val="tx1"/>
                </a:solidFill>
              </a:defRPr>
            </a:lvl1pPr>
          </a:lstStyle>
          <a:p>
            <a:fld id="{B9605DEB-482C-4015-8829-7C87AD1CD4F3}" type="datetimeFigureOut">
              <a:rPr kumimoji="1" lang="ja-JP" altLang="en-US" smtClean="0"/>
              <a:pPr/>
              <a:t>2008/11/27</a:t>
            </a:fld>
            <a:endParaRPr kumimoji="1" lang="ja-JP" altLang="en-US"/>
          </a:p>
        </p:txBody>
      </p:sp>
      <p:sp>
        <p:nvSpPr>
          <p:cNvPr id="73737" name="Rectangle 9"/>
          <p:cNvSpPr>
            <a:spLocks noGrp="1" noChangeArrowheads="1"/>
          </p:cNvSpPr>
          <p:nvPr>
            <p:ph type="sldNum" sz="quarter" idx="4"/>
          </p:nvPr>
        </p:nvSpPr>
        <p:spPr>
          <a:xfrm>
            <a:off x="6553200" y="6245225"/>
            <a:ext cx="2133600" cy="476250"/>
          </a:xfrm>
        </p:spPr>
        <p:txBody>
          <a:bodyPr/>
          <a:lstStyle>
            <a:lvl1pPr>
              <a:defRPr>
                <a:latin typeface="+mn-lt"/>
              </a:defRPr>
            </a:lvl1pPr>
          </a:lstStyle>
          <a:p>
            <a:fld id="{F24A5F12-40B2-455D-9FA6-147613C5BB2A}" type="slidenum">
              <a:rPr kumimoji="1" lang="ja-JP" altLang="en-US" smtClean="0"/>
              <a:pPr/>
              <a:t>&lt;#&gt;</a:t>
            </a:fld>
            <a:endParaRPr kumimoji="1" lang="ja-JP" altLang="en-US"/>
          </a:p>
        </p:txBody>
      </p:sp>
      <p:sp>
        <p:nvSpPr>
          <p:cNvPr id="73738" name="Text Box 10"/>
          <p:cNvSpPr txBox="1">
            <a:spLocks noChangeArrowheads="1"/>
          </p:cNvSpPr>
          <p:nvPr/>
        </p:nvSpPr>
        <p:spPr bwMode="auto">
          <a:xfrm rot="16200000">
            <a:off x="-1100137" y="1812925"/>
            <a:ext cx="4070350" cy="457200"/>
          </a:xfrm>
          <a:prstGeom prst="rect">
            <a:avLst/>
          </a:prstGeom>
          <a:noFill/>
          <a:ln w="9525">
            <a:noFill/>
            <a:miter lim="800000"/>
            <a:headEnd/>
            <a:tailEnd/>
          </a:ln>
          <a:effectLst/>
        </p:spPr>
        <p:txBody>
          <a:bodyPr wrap="none">
            <a:spAutoFit/>
          </a:bodyPr>
          <a:lstStyle/>
          <a:p>
            <a:pPr algn="l"/>
            <a:r>
              <a:rPr lang="en-US" altLang="ja-JP" sz="2400" b="1">
                <a:solidFill>
                  <a:schemeClr val="bg1"/>
                </a:solidFill>
              </a:rPr>
              <a:t>http://www.gfd-dennou.org</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6" name="日付プレースホルダ 5"/>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88" y="0"/>
            <a:ext cx="2160587" cy="63087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50825" y="0"/>
            <a:ext cx="6329363" cy="63087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6" name="日付プレースホルダ 5"/>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6" name="日付プレースホルダ 5"/>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6" name="日付プレースホルダ 5"/>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50825" y="1125538"/>
            <a:ext cx="424497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24497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7" name="日付プレースホルダ 6"/>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endParaRPr kumimoji="1" lang="ja-JP" altLang="en-US"/>
          </a:p>
        </p:txBody>
      </p:sp>
      <p:sp>
        <p:nvSpPr>
          <p:cNvPr id="8" name="スライド番号プレースホルダ 7"/>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9" name="日付プレースホルダ 8"/>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5" name="日付プレースホルダ 4"/>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endParaRPr kumimoji="1" lang="ja-JP" altLang="en-US"/>
          </a:p>
        </p:txBody>
      </p:sp>
      <p:sp>
        <p:nvSpPr>
          <p:cNvPr id="3" name="スライド番号プレースホルダ 2"/>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4" name="日付プレースホルダ 3"/>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7" name="日付プレースホルダ 6"/>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F24A5F12-40B2-455D-9FA6-147613C5BB2A}" type="slidenum">
              <a:rPr kumimoji="1" lang="ja-JP" altLang="en-US" smtClean="0"/>
              <a:pPr/>
              <a:t>&lt;#&gt;</a:t>
            </a:fld>
            <a:endParaRPr kumimoji="1" lang="ja-JP" altLang="en-US"/>
          </a:p>
        </p:txBody>
      </p:sp>
      <p:sp>
        <p:nvSpPr>
          <p:cNvPr id="7" name="日付プレースホルダ 6"/>
          <p:cNvSpPr>
            <a:spLocks noGrp="1"/>
          </p:cNvSpPr>
          <p:nvPr>
            <p:ph type="dt" sz="half" idx="12"/>
          </p:nvPr>
        </p:nvSpPr>
        <p:spPr/>
        <p:txBody>
          <a:bodyPr/>
          <a:lstStyle>
            <a:lvl1pPr>
              <a:defRPr/>
            </a:lvl1pPr>
          </a:lstStyle>
          <a:p>
            <a:fld id="{B9605DEB-482C-4015-8829-7C87AD1CD4F3}" type="datetimeFigureOut">
              <a:rPr kumimoji="1" lang="ja-JP" altLang="en-US" smtClean="0"/>
              <a:pPr/>
              <a:t>2008/11/27</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588125" y="0"/>
            <a:ext cx="2555875" cy="908050"/>
          </a:xfrm>
          <a:prstGeom prst="rect">
            <a:avLst/>
          </a:prstGeom>
          <a:gradFill rotWithShape="1">
            <a:gsLst>
              <a:gs pos="0">
                <a:srgbClr val="000000"/>
              </a:gs>
              <a:gs pos="100000">
                <a:srgbClr val="000000">
                  <a:gamma/>
                  <a:tint val="0"/>
                  <a:invGamma/>
                  <a:alpha val="0"/>
                </a:srgbClr>
              </a:gs>
            </a:gsLst>
            <a:lin ang="0" scaled="1"/>
          </a:gradFill>
          <a:ln w="9525">
            <a:noFill/>
            <a:miter lim="800000"/>
            <a:headEnd/>
            <a:tailEnd/>
          </a:ln>
          <a:effectLst/>
        </p:spPr>
        <p:txBody>
          <a:bodyPr wrap="none" anchor="ctr"/>
          <a:lstStyle/>
          <a:p>
            <a:endParaRPr lang="ja-JP" altLang="en-US"/>
          </a:p>
        </p:txBody>
      </p:sp>
      <p:sp>
        <p:nvSpPr>
          <p:cNvPr id="72707" name="Rectangle 3"/>
          <p:cNvSpPr>
            <a:spLocks noChangeArrowheads="1"/>
          </p:cNvSpPr>
          <p:nvPr/>
        </p:nvSpPr>
        <p:spPr bwMode="auto">
          <a:xfrm>
            <a:off x="0" y="0"/>
            <a:ext cx="6516688" cy="908050"/>
          </a:xfrm>
          <a:prstGeom prst="rect">
            <a:avLst/>
          </a:prstGeom>
          <a:solidFill>
            <a:srgbClr val="000000"/>
          </a:solidFill>
          <a:ln w="9525">
            <a:noFill/>
            <a:miter lim="800000"/>
            <a:headEnd/>
            <a:tailEnd/>
          </a:ln>
          <a:effectLst/>
        </p:spPr>
        <p:txBody>
          <a:bodyPr wrap="none" anchor="ctr"/>
          <a:lstStyle/>
          <a:p>
            <a:endParaRPr lang="ja-JP" altLang="en-US"/>
          </a:p>
        </p:txBody>
      </p:sp>
      <p:sp>
        <p:nvSpPr>
          <p:cNvPr id="72708" name="Rectangle 4"/>
          <p:cNvSpPr>
            <a:spLocks noGrp="1" noChangeArrowheads="1"/>
          </p:cNvSpPr>
          <p:nvPr>
            <p:ph type="body" idx="1"/>
          </p:nvPr>
        </p:nvSpPr>
        <p:spPr bwMode="auto">
          <a:xfrm>
            <a:off x="250825" y="1125538"/>
            <a:ext cx="8642350" cy="5183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2709" name="Rectangle 5"/>
          <p:cNvSpPr>
            <a:spLocks noChangeArrowheads="1"/>
          </p:cNvSpPr>
          <p:nvPr/>
        </p:nvSpPr>
        <p:spPr bwMode="auto">
          <a:xfrm>
            <a:off x="0" y="0"/>
            <a:ext cx="6804025" cy="908050"/>
          </a:xfrm>
          <a:prstGeom prst="rect">
            <a:avLst/>
          </a:prstGeom>
          <a:solidFill>
            <a:srgbClr val="000000"/>
          </a:solidFill>
          <a:ln w="9525">
            <a:noFill/>
            <a:miter lim="800000"/>
            <a:headEnd/>
            <a:tailEnd/>
          </a:ln>
          <a:effectLst/>
        </p:spPr>
        <p:txBody>
          <a:bodyPr wrap="none" anchor="ctr"/>
          <a:lstStyle/>
          <a:p>
            <a:endParaRPr lang="ja-JP" altLang="en-US"/>
          </a:p>
        </p:txBody>
      </p:sp>
      <p:sp>
        <p:nvSpPr>
          <p:cNvPr id="72710" name="Rectangle 6"/>
          <p:cNvSpPr>
            <a:spLocks noChangeArrowheads="1"/>
          </p:cNvSpPr>
          <p:nvPr/>
        </p:nvSpPr>
        <p:spPr bwMode="auto">
          <a:xfrm>
            <a:off x="6192838" y="6469063"/>
            <a:ext cx="2951162" cy="404812"/>
          </a:xfrm>
          <a:prstGeom prst="rect">
            <a:avLst/>
          </a:prstGeom>
          <a:solidFill>
            <a:srgbClr val="000000"/>
          </a:solidFill>
          <a:ln w="9525">
            <a:noFill/>
            <a:miter lim="800000"/>
            <a:headEnd/>
            <a:tailEnd/>
          </a:ln>
          <a:effectLst/>
        </p:spPr>
        <p:txBody>
          <a:bodyPr wrap="none" anchor="ctr"/>
          <a:lstStyle/>
          <a:p>
            <a:endParaRPr lang="ja-JP" altLang="en-US"/>
          </a:p>
        </p:txBody>
      </p:sp>
      <p:pic>
        <p:nvPicPr>
          <p:cNvPr id="72711" name="Picture 7" descr="GFD-banner_black"/>
          <p:cNvPicPr>
            <a:picLocks noChangeAspect="1" noChangeArrowheads="1"/>
          </p:cNvPicPr>
          <p:nvPr/>
        </p:nvPicPr>
        <p:blipFill>
          <a:blip r:embed="rId14"/>
          <a:srcRect/>
          <a:stretch>
            <a:fillRect/>
          </a:stretch>
        </p:blipFill>
        <p:spPr bwMode="auto">
          <a:xfrm>
            <a:off x="7667625" y="6486525"/>
            <a:ext cx="1477963" cy="385763"/>
          </a:xfrm>
          <a:prstGeom prst="rect">
            <a:avLst/>
          </a:prstGeom>
          <a:noFill/>
        </p:spPr>
      </p:pic>
      <p:sp>
        <p:nvSpPr>
          <p:cNvPr id="72712" name="Rectangle 8"/>
          <p:cNvSpPr>
            <a:spLocks noChangeArrowheads="1"/>
          </p:cNvSpPr>
          <p:nvPr/>
        </p:nvSpPr>
        <p:spPr bwMode="auto">
          <a:xfrm>
            <a:off x="-1588" y="6469063"/>
            <a:ext cx="6229351" cy="404812"/>
          </a:xfrm>
          <a:prstGeom prst="rect">
            <a:avLst/>
          </a:prstGeom>
          <a:gradFill rotWithShape="1">
            <a:gsLst>
              <a:gs pos="0">
                <a:srgbClr val="000000">
                  <a:gamma/>
                  <a:tint val="0"/>
                  <a:invGamma/>
                  <a:alpha val="0"/>
                </a:srgbClr>
              </a:gs>
              <a:gs pos="100000">
                <a:srgbClr val="000000"/>
              </a:gs>
            </a:gsLst>
            <a:lin ang="0" scaled="1"/>
          </a:gradFill>
          <a:ln w="9525">
            <a:noFill/>
            <a:miter lim="800000"/>
            <a:headEnd/>
            <a:tailEnd/>
          </a:ln>
          <a:effectLst/>
        </p:spPr>
        <p:txBody>
          <a:bodyPr wrap="none" anchor="ctr"/>
          <a:lstStyle/>
          <a:p>
            <a:endParaRPr lang="ja-JP" altLang="en-US"/>
          </a:p>
        </p:txBody>
      </p:sp>
      <p:sp>
        <p:nvSpPr>
          <p:cNvPr id="72713" name="Rectangle 9"/>
          <p:cNvSpPr>
            <a:spLocks noGrp="1" noChangeArrowheads="1"/>
          </p:cNvSpPr>
          <p:nvPr>
            <p:ph type="title"/>
          </p:nvPr>
        </p:nvSpPr>
        <p:spPr bwMode="auto">
          <a:xfrm>
            <a:off x="250825" y="0"/>
            <a:ext cx="8137525" cy="83661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2714" name="Rectangle 10"/>
          <p:cNvSpPr>
            <a:spLocks noGrp="1" noChangeArrowheads="1"/>
          </p:cNvSpPr>
          <p:nvPr>
            <p:ph type="ftr" sz="quarter" idx="3"/>
          </p:nvPr>
        </p:nvSpPr>
        <p:spPr bwMode="auto">
          <a:xfrm>
            <a:off x="8604250" y="71438"/>
            <a:ext cx="53975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Lucida Calligraphy" pitchFamily="66" charset="0"/>
                <a:ea typeface="HGP明朝B" pitchFamily="18" charset="-128"/>
              </a:defRPr>
            </a:lvl1pPr>
          </a:lstStyle>
          <a:p>
            <a:endParaRPr kumimoji="1" lang="ja-JP" altLang="en-US"/>
          </a:p>
        </p:txBody>
      </p:sp>
      <p:sp>
        <p:nvSpPr>
          <p:cNvPr id="72715" name="Rectangle 11"/>
          <p:cNvSpPr>
            <a:spLocks noGrp="1" noChangeArrowheads="1"/>
          </p:cNvSpPr>
          <p:nvPr>
            <p:ph type="sldNum" sz="quarter" idx="4"/>
          </p:nvPr>
        </p:nvSpPr>
        <p:spPr bwMode="auto">
          <a:xfrm>
            <a:off x="7010400" y="66675"/>
            <a:ext cx="1738313" cy="266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Lucida Calligraphy" pitchFamily="66" charset="0"/>
              </a:defRPr>
            </a:lvl1pPr>
          </a:lstStyle>
          <a:p>
            <a:fld id="{F24A5F12-40B2-455D-9FA6-147613C5BB2A}" type="slidenum">
              <a:rPr kumimoji="1" lang="ja-JP" altLang="en-US" smtClean="0"/>
              <a:pPr/>
              <a:t>&lt;#&gt;</a:t>
            </a:fld>
            <a:endParaRPr kumimoji="1" lang="ja-JP" altLang="en-US"/>
          </a:p>
        </p:txBody>
      </p:sp>
      <p:sp>
        <p:nvSpPr>
          <p:cNvPr id="72716" name="Rectangle 12"/>
          <p:cNvSpPr>
            <a:spLocks noGrp="1" noChangeArrowheads="1"/>
          </p:cNvSpPr>
          <p:nvPr>
            <p:ph type="dt" sz="half" idx="2"/>
          </p:nvPr>
        </p:nvSpPr>
        <p:spPr bwMode="auto">
          <a:xfrm>
            <a:off x="2808288" y="6597650"/>
            <a:ext cx="34925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808080"/>
                </a:solidFill>
              </a:defRPr>
            </a:lvl1pPr>
          </a:lstStyle>
          <a:p>
            <a:fld id="{B9605DEB-482C-4015-8829-7C87AD1CD4F3}" type="datetimeFigureOut">
              <a:rPr kumimoji="1" lang="ja-JP" altLang="en-US" smtClean="0"/>
              <a:pPr/>
              <a:t>2008/11/27</a:t>
            </a:fld>
            <a:endParaRPr kumimoji="1" lang="ja-JP" altLang="en-US"/>
          </a:p>
        </p:txBody>
      </p:sp>
      <p:sp>
        <p:nvSpPr>
          <p:cNvPr id="72717" name="Text Box 13"/>
          <p:cNvSpPr txBox="1">
            <a:spLocks noChangeArrowheads="1"/>
          </p:cNvSpPr>
          <p:nvPr/>
        </p:nvSpPr>
        <p:spPr bwMode="auto">
          <a:xfrm>
            <a:off x="-107950" y="6524625"/>
            <a:ext cx="1971675" cy="304800"/>
          </a:xfrm>
          <a:prstGeom prst="rect">
            <a:avLst/>
          </a:prstGeom>
          <a:noFill/>
          <a:ln w="9525">
            <a:noFill/>
            <a:miter lim="800000"/>
            <a:headEnd/>
            <a:tailEnd/>
          </a:ln>
          <a:effectLst>
            <a:outerShdw dist="17961" dir="2700000" algn="ctr" rotWithShape="0">
              <a:schemeClr val="bg2">
                <a:alpha val="50000"/>
              </a:schemeClr>
            </a:outerShdw>
          </a:effectLst>
        </p:spPr>
        <p:txBody>
          <a:bodyPr wrap="none">
            <a:spAutoFit/>
          </a:bodyPr>
          <a:lstStyle/>
          <a:p>
            <a:pPr algn="l"/>
            <a:r>
              <a:rPr lang="en-US" altLang="ja-JP" sz="1400">
                <a:latin typeface="Monotype Corsiva" pitchFamily="66" charset="0"/>
                <a:ea typeface="HGS行書体" pitchFamily="66" charset="-128"/>
              </a:rPr>
              <a:t>http://www.gfd-dennou.org</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fontAlgn="base" hangingPunct="1">
        <a:spcBef>
          <a:spcPct val="0"/>
        </a:spcBef>
        <a:spcAft>
          <a:spcPct val="0"/>
        </a:spcAft>
        <a:defRPr kumimoji="1" sz="4400" b="1">
          <a:solidFill>
            <a:schemeClr val="bg1"/>
          </a:solidFill>
          <a:latin typeface="+mj-lt"/>
          <a:ea typeface="+mj-ea"/>
          <a:cs typeface="+mj-cs"/>
        </a:defRPr>
      </a:lvl1pPr>
      <a:lvl2pPr algn="l" rtl="0" eaLnBrk="1" fontAlgn="base" hangingPunct="1">
        <a:spcBef>
          <a:spcPct val="0"/>
        </a:spcBef>
        <a:spcAft>
          <a:spcPct val="0"/>
        </a:spcAft>
        <a:defRPr kumimoji="1" sz="4400" b="1">
          <a:solidFill>
            <a:schemeClr val="bg1"/>
          </a:solidFill>
          <a:latin typeface="Arial" charset="0"/>
          <a:ea typeface="ＭＳ Ｐゴシック" charset="-128"/>
        </a:defRPr>
      </a:lvl2pPr>
      <a:lvl3pPr algn="l" rtl="0" eaLnBrk="1" fontAlgn="base" hangingPunct="1">
        <a:spcBef>
          <a:spcPct val="0"/>
        </a:spcBef>
        <a:spcAft>
          <a:spcPct val="0"/>
        </a:spcAft>
        <a:defRPr kumimoji="1" sz="4400" b="1">
          <a:solidFill>
            <a:schemeClr val="bg1"/>
          </a:solidFill>
          <a:latin typeface="Arial" charset="0"/>
          <a:ea typeface="ＭＳ Ｐゴシック" charset="-128"/>
        </a:defRPr>
      </a:lvl3pPr>
      <a:lvl4pPr algn="l" rtl="0" eaLnBrk="1" fontAlgn="base" hangingPunct="1">
        <a:spcBef>
          <a:spcPct val="0"/>
        </a:spcBef>
        <a:spcAft>
          <a:spcPct val="0"/>
        </a:spcAft>
        <a:defRPr kumimoji="1" sz="4400" b="1">
          <a:solidFill>
            <a:schemeClr val="bg1"/>
          </a:solidFill>
          <a:latin typeface="Arial" charset="0"/>
          <a:ea typeface="ＭＳ Ｐゴシック" charset="-128"/>
        </a:defRPr>
      </a:lvl4pPr>
      <a:lvl5pPr algn="l" rtl="0" eaLnBrk="1" fontAlgn="base" hangingPunct="1">
        <a:spcBef>
          <a:spcPct val="0"/>
        </a:spcBef>
        <a:spcAft>
          <a:spcPct val="0"/>
        </a:spcAft>
        <a:defRPr kumimoji="1" sz="4400" b="1">
          <a:solidFill>
            <a:schemeClr val="bg1"/>
          </a:solidFill>
          <a:latin typeface="Arial" charset="0"/>
          <a:ea typeface="ＭＳ Ｐゴシック" charset="-128"/>
        </a:defRPr>
      </a:lvl5pPr>
      <a:lvl6pPr marL="457200" algn="l" rtl="0" eaLnBrk="1" fontAlgn="base" hangingPunct="1">
        <a:spcBef>
          <a:spcPct val="0"/>
        </a:spcBef>
        <a:spcAft>
          <a:spcPct val="0"/>
        </a:spcAft>
        <a:defRPr kumimoji="1" sz="4400" b="1">
          <a:solidFill>
            <a:schemeClr val="bg1"/>
          </a:solidFill>
          <a:latin typeface="Arial" charset="0"/>
          <a:ea typeface="ＭＳ Ｐゴシック" charset="-128"/>
        </a:defRPr>
      </a:lvl6pPr>
      <a:lvl7pPr marL="914400" algn="l" rtl="0" eaLnBrk="1" fontAlgn="base" hangingPunct="1">
        <a:spcBef>
          <a:spcPct val="0"/>
        </a:spcBef>
        <a:spcAft>
          <a:spcPct val="0"/>
        </a:spcAft>
        <a:defRPr kumimoji="1" sz="4400" b="1">
          <a:solidFill>
            <a:schemeClr val="bg1"/>
          </a:solidFill>
          <a:latin typeface="Arial" charset="0"/>
          <a:ea typeface="ＭＳ Ｐゴシック" charset="-128"/>
        </a:defRPr>
      </a:lvl7pPr>
      <a:lvl8pPr marL="1371600" algn="l" rtl="0" eaLnBrk="1" fontAlgn="base" hangingPunct="1">
        <a:spcBef>
          <a:spcPct val="0"/>
        </a:spcBef>
        <a:spcAft>
          <a:spcPct val="0"/>
        </a:spcAft>
        <a:defRPr kumimoji="1" sz="4400" b="1">
          <a:solidFill>
            <a:schemeClr val="bg1"/>
          </a:solidFill>
          <a:latin typeface="Arial" charset="0"/>
          <a:ea typeface="ＭＳ Ｐゴシック" charset="-128"/>
        </a:defRPr>
      </a:lvl8pPr>
      <a:lvl9pPr marL="1828800" algn="l" rtl="0" eaLnBrk="1" fontAlgn="base" hangingPunct="1">
        <a:spcBef>
          <a:spcPct val="0"/>
        </a:spcBef>
        <a:spcAft>
          <a:spcPct val="0"/>
        </a:spcAft>
        <a:defRPr kumimoji="1" sz="4400" b="1">
          <a:solidFill>
            <a:schemeClr val="bg1"/>
          </a:solidFill>
          <a:latin typeface="Arial" charset="0"/>
          <a:ea typeface="ＭＳ Ｐゴシック" charset="-128"/>
        </a:defRPr>
      </a:lvl9pPr>
    </p:titleStyle>
    <p:bodyStyle>
      <a:lvl1pPr marL="342900" indent="-342900" algn="l" rtl="0" eaLnBrk="1" fontAlgn="base" hangingPunct="1">
        <a:spcBef>
          <a:spcPct val="20000"/>
        </a:spcBef>
        <a:spcAft>
          <a:spcPct val="0"/>
        </a:spcAft>
        <a:buFont typeface="Wingdings 2" pitchFamily="18" charset="2"/>
        <a:buChar char="¡"/>
        <a:defRPr kumimoji="1" sz="3200" b="1">
          <a:solidFill>
            <a:srgbClr val="000066"/>
          </a:solidFill>
          <a:latin typeface="+mn-lt"/>
          <a:ea typeface="+mn-ea"/>
          <a:cs typeface="+mn-cs"/>
        </a:defRPr>
      </a:lvl1pPr>
      <a:lvl2pPr marL="742950" indent="-285750" algn="l" rtl="0" eaLnBrk="1" fontAlgn="base" hangingPunct="1">
        <a:spcBef>
          <a:spcPct val="20000"/>
        </a:spcBef>
        <a:spcAft>
          <a:spcPct val="0"/>
        </a:spcAft>
        <a:buFont typeface="Wingdings 2" pitchFamily="18" charset="2"/>
        <a:buChar char=""/>
        <a:defRPr kumimoji="1" sz="2800">
          <a:solidFill>
            <a:srgbClr val="003300"/>
          </a:solidFill>
          <a:latin typeface="+mn-lt"/>
          <a:ea typeface="+mn-ea"/>
        </a:defRPr>
      </a:lvl2pPr>
      <a:lvl3pPr marL="1143000" indent="-228600" algn="l" rtl="0" eaLnBrk="1" fontAlgn="base" hangingPunct="1">
        <a:spcBef>
          <a:spcPct val="20000"/>
        </a:spcBef>
        <a:spcAft>
          <a:spcPct val="0"/>
        </a:spcAft>
        <a:buSzPct val="80000"/>
        <a:buFont typeface="Wingdings 2" pitchFamily="18" charset="2"/>
        <a:buChar char="®"/>
        <a:defRPr kumimoji="1" sz="2400">
          <a:solidFill>
            <a:srgbClr val="006600"/>
          </a:solidFill>
          <a:latin typeface="+mn-lt"/>
          <a:ea typeface="+mn-ea"/>
        </a:defRPr>
      </a:lvl3pPr>
      <a:lvl4pPr marL="1600200" indent="-228600" algn="l" rtl="0" eaLnBrk="1" fontAlgn="base" hangingPunct="1">
        <a:spcBef>
          <a:spcPct val="20000"/>
        </a:spcBef>
        <a:spcAft>
          <a:spcPct val="0"/>
        </a:spcAft>
        <a:buSzPct val="70000"/>
        <a:buFont typeface="Arial" charset="0"/>
        <a:buChar char="►"/>
        <a:defRPr kumimoji="1" sz="2000">
          <a:solidFill>
            <a:srgbClr val="4D4D4D"/>
          </a:solidFill>
          <a:latin typeface="+mn-lt"/>
          <a:ea typeface="+mn-ea"/>
        </a:defRPr>
      </a:lvl4pPr>
      <a:lvl5pPr marL="2057400" indent="-228600" algn="l" rtl="0" eaLnBrk="1" fontAlgn="base" hangingPunct="1">
        <a:spcBef>
          <a:spcPct val="20000"/>
        </a:spcBef>
        <a:spcAft>
          <a:spcPct val="0"/>
        </a:spcAft>
        <a:buChar char="»"/>
        <a:defRPr kumimoji="1" sz="2000">
          <a:solidFill>
            <a:srgbClr val="4D4D4D"/>
          </a:solidFill>
          <a:latin typeface="+mn-lt"/>
          <a:ea typeface="+mn-ea"/>
        </a:defRPr>
      </a:lvl5pPr>
      <a:lvl6pPr marL="2514600" indent="-228600" algn="l" rtl="0" eaLnBrk="1" fontAlgn="base" hangingPunct="1">
        <a:spcBef>
          <a:spcPct val="20000"/>
        </a:spcBef>
        <a:spcAft>
          <a:spcPct val="0"/>
        </a:spcAft>
        <a:buChar char="»"/>
        <a:defRPr kumimoji="1" sz="2000">
          <a:solidFill>
            <a:srgbClr val="4D4D4D"/>
          </a:solidFill>
          <a:latin typeface="+mn-lt"/>
          <a:ea typeface="+mn-ea"/>
        </a:defRPr>
      </a:lvl6pPr>
      <a:lvl7pPr marL="2971800" indent="-228600" algn="l" rtl="0" eaLnBrk="1" fontAlgn="base" hangingPunct="1">
        <a:spcBef>
          <a:spcPct val="20000"/>
        </a:spcBef>
        <a:spcAft>
          <a:spcPct val="0"/>
        </a:spcAft>
        <a:buChar char="»"/>
        <a:defRPr kumimoji="1" sz="2000">
          <a:solidFill>
            <a:srgbClr val="4D4D4D"/>
          </a:solidFill>
          <a:latin typeface="+mn-lt"/>
          <a:ea typeface="+mn-ea"/>
        </a:defRPr>
      </a:lvl7pPr>
      <a:lvl8pPr marL="3429000" indent="-228600" algn="l" rtl="0" eaLnBrk="1" fontAlgn="base" hangingPunct="1">
        <a:spcBef>
          <a:spcPct val="20000"/>
        </a:spcBef>
        <a:spcAft>
          <a:spcPct val="0"/>
        </a:spcAft>
        <a:buChar char="»"/>
        <a:defRPr kumimoji="1" sz="2000">
          <a:solidFill>
            <a:srgbClr val="4D4D4D"/>
          </a:solidFill>
          <a:latin typeface="+mn-lt"/>
          <a:ea typeface="+mn-ea"/>
        </a:defRPr>
      </a:lvl8pPr>
      <a:lvl9pPr marL="3886200" indent="-228600" algn="l" rtl="0" eaLnBrk="1" fontAlgn="base" hangingPunct="1">
        <a:spcBef>
          <a:spcPct val="20000"/>
        </a:spcBef>
        <a:spcAft>
          <a:spcPct val="0"/>
        </a:spcAft>
        <a:buChar char="»"/>
        <a:defRPr kumimoji="1" sz="2000">
          <a:solidFill>
            <a:srgbClr val="4D4D4D"/>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oleObject" Target="../embeddings/oleObject15.bin"/><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4.png"/><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7.jpeg"/><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1538" y="714356"/>
            <a:ext cx="7000924" cy="2590800"/>
          </a:xfrm>
        </p:spPr>
        <p:txBody>
          <a:bodyPr/>
          <a:lstStyle/>
          <a:p>
            <a:r>
              <a:rPr kumimoji="1" lang="ja-JP" altLang="en-US" sz="4000" dirty="0" smtClean="0"/>
              <a:t>大気主成分の凝結を考慮した</a:t>
            </a:r>
            <a:r>
              <a:rPr kumimoji="1" lang="en-US" altLang="ja-JP" sz="4000" dirty="0" smtClean="0"/>
              <a:t/>
            </a:r>
            <a:br>
              <a:rPr kumimoji="1" lang="en-US" altLang="ja-JP" sz="4000" dirty="0" smtClean="0"/>
            </a:br>
            <a:r>
              <a:rPr kumimoji="1" lang="ja-JP" altLang="en-US" sz="4000" dirty="0" smtClean="0"/>
              <a:t>二次元雲対流モデルによる</a:t>
            </a:r>
            <a:r>
              <a:rPr kumimoji="1" lang="en-US" altLang="ja-JP" sz="4000" dirty="0" smtClean="0"/>
              <a:t/>
            </a:r>
            <a:br>
              <a:rPr kumimoji="1" lang="en-US" altLang="ja-JP" sz="4000" dirty="0" smtClean="0"/>
            </a:br>
            <a:r>
              <a:rPr kumimoji="1" lang="ja-JP" altLang="en-US" sz="4000" dirty="0" smtClean="0"/>
              <a:t>火星大気の数値計算</a:t>
            </a:r>
            <a:endParaRPr kumimoji="1" lang="ja-JP" altLang="en-US" sz="4000" dirty="0"/>
          </a:p>
        </p:txBody>
      </p:sp>
      <p:sp>
        <p:nvSpPr>
          <p:cNvPr id="3" name="サブタイトル 2"/>
          <p:cNvSpPr>
            <a:spLocks noGrp="1"/>
          </p:cNvSpPr>
          <p:nvPr>
            <p:ph type="subTitle" idx="1"/>
          </p:nvPr>
        </p:nvSpPr>
        <p:spPr>
          <a:xfrm>
            <a:off x="2143108" y="5143512"/>
            <a:ext cx="4857784" cy="1428760"/>
          </a:xfrm>
        </p:spPr>
        <p:txBody>
          <a:bodyPr/>
          <a:lstStyle/>
          <a:p>
            <a:r>
              <a:rPr kumimoji="1" lang="ja-JP" altLang="en-US" sz="2400" dirty="0" smtClean="0"/>
              <a:t>惑星物理学研究室修士課程 </a:t>
            </a:r>
            <a:r>
              <a:rPr kumimoji="1" lang="en-US" altLang="ja-JP" sz="2400" dirty="0" smtClean="0"/>
              <a:t>2 </a:t>
            </a:r>
            <a:r>
              <a:rPr kumimoji="1" lang="ja-JP" altLang="en-US" sz="2400" dirty="0" smtClean="0"/>
              <a:t>年</a:t>
            </a:r>
            <a:endParaRPr kumimoji="1" lang="en-US" altLang="ja-JP" sz="2400" dirty="0" smtClean="0"/>
          </a:p>
          <a:p>
            <a:r>
              <a:rPr kumimoji="1" lang="ja-JP" altLang="en-US" sz="2400" dirty="0" smtClean="0"/>
              <a:t>山下達也</a:t>
            </a:r>
            <a:endParaRPr kumimoji="1" lang="en-US" altLang="ja-JP" sz="2400" dirty="0" smtClean="0"/>
          </a:p>
          <a:p>
            <a:r>
              <a:rPr lang="en-US" altLang="ja-JP" sz="2400" dirty="0" smtClean="0"/>
              <a:t>2008/11/27 </a:t>
            </a:r>
            <a:r>
              <a:rPr lang="ja-JP" altLang="en-US" sz="2400" dirty="0" smtClean="0"/>
              <a:t>先負</a:t>
            </a:r>
            <a:endParaRPr kumimoji="1" lang="ja-JP" alt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2127" y="0"/>
            <a:ext cx="8137525" cy="836613"/>
          </a:xfrm>
        </p:spPr>
        <p:txBody>
          <a:bodyPr/>
          <a:lstStyle/>
          <a:p>
            <a:r>
              <a:rPr kumimoji="1" lang="en-US" altLang="ja-JP" dirty="0" smtClean="0"/>
              <a:t>2.1 : </a:t>
            </a:r>
            <a:r>
              <a:rPr kumimoji="1" lang="ja-JP" altLang="en-US" dirty="0" smtClean="0"/>
              <a:t>支配方程式</a:t>
            </a:r>
            <a:endParaRPr kumimoji="1" lang="ja-JP" altLang="en-US" dirty="0"/>
          </a:p>
        </p:txBody>
      </p:sp>
      <p:sp>
        <p:nvSpPr>
          <p:cNvPr id="3" name="コンテンツ プレースホルダ 2"/>
          <p:cNvSpPr>
            <a:spLocks noGrp="1"/>
          </p:cNvSpPr>
          <p:nvPr>
            <p:ph idx="1"/>
          </p:nvPr>
        </p:nvSpPr>
        <p:spPr>
          <a:xfrm>
            <a:off x="250825" y="1000108"/>
            <a:ext cx="8642350" cy="5308617"/>
          </a:xfrm>
        </p:spPr>
        <p:txBody>
          <a:bodyPr/>
          <a:lstStyle/>
          <a:p>
            <a:r>
              <a:rPr kumimoji="1" lang="ja-JP" altLang="en-US" sz="2800" dirty="0" smtClean="0"/>
              <a:t>主成分凝結を考慮した準圧縮方程式</a:t>
            </a:r>
            <a:r>
              <a:rPr kumimoji="1" lang="en-US" altLang="ja-JP" sz="2000" dirty="0" smtClean="0"/>
              <a:t>(</a:t>
            </a:r>
            <a:r>
              <a:rPr kumimoji="1" lang="en-US" altLang="ja-JP" sz="2000" dirty="0" err="1" smtClean="0"/>
              <a:t>Odaka</a:t>
            </a:r>
            <a:r>
              <a:rPr kumimoji="1" lang="en-US" altLang="ja-JP" sz="2000" dirty="0" smtClean="0"/>
              <a:t> et al.,2005)</a:t>
            </a:r>
          </a:p>
        </p:txBody>
      </p:sp>
      <p:graphicFrame>
        <p:nvGraphicFramePr>
          <p:cNvPr id="4" name="オブジェクト 3"/>
          <p:cNvGraphicFramePr>
            <a:graphicFrameLocks noChangeAspect="1"/>
          </p:cNvGraphicFramePr>
          <p:nvPr/>
        </p:nvGraphicFramePr>
        <p:xfrm>
          <a:off x="1785918" y="1785926"/>
          <a:ext cx="3244668" cy="571504"/>
        </p:xfrm>
        <a:graphic>
          <a:graphicData uri="http://schemas.openxmlformats.org/presentationml/2006/ole">
            <p:oleObj spid="_x0000_s39938" name="数式" r:id="rId4" imgW="2234880" imgH="393480" progId="Equation.3">
              <p:embed/>
            </p:oleObj>
          </a:graphicData>
        </a:graphic>
      </p:graphicFrame>
      <p:graphicFrame>
        <p:nvGraphicFramePr>
          <p:cNvPr id="5" name="オブジェクト 4"/>
          <p:cNvGraphicFramePr>
            <a:graphicFrameLocks noChangeAspect="1"/>
          </p:cNvGraphicFramePr>
          <p:nvPr/>
        </p:nvGraphicFramePr>
        <p:xfrm>
          <a:off x="1544638" y="2500306"/>
          <a:ext cx="4506912" cy="625475"/>
        </p:xfrm>
        <a:graphic>
          <a:graphicData uri="http://schemas.openxmlformats.org/presentationml/2006/ole">
            <p:oleObj spid="_x0000_s39939" name="数式" r:id="rId5" imgW="3568680" imgH="495000" progId="Equation.3">
              <p:embed/>
            </p:oleObj>
          </a:graphicData>
        </a:graphic>
      </p:graphicFrame>
      <p:graphicFrame>
        <p:nvGraphicFramePr>
          <p:cNvPr id="6" name="オブジェクト 5"/>
          <p:cNvGraphicFramePr>
            <a:graphicFrameLocks noChangeAspect="1"/>
          </p:cNvGraphicFramePr>
          <p:nvPr/>
        </p:nvGraphicFramePr>
        <p:xfrm>
          <a:off x="1536700" y="3714750"/>
          <a:ext cx="4259263" cy="642938"/>
        </p:xfrm>
        <a:graphic>
          <a:graphicData uri="http://schemas.openxmlformats.org/presentationml/2006/ole">
            <p:oleObj spid="_x0000_s39940" name="数式" r:id="rId6" imgW="3365280" imgH="507960" progId="Equation.3">
              <p:embed/>
            </p:oleObj>
          </a:graphicData>
        </a:graphic>
      </p:graphicFrame>
      <p:graphicFrame>
        <p:nvGraphicFramePr>
          <p:cNvPr id="7" name="オブジェクト 6"/>
          <p:cNvGraphicFramePr>
            <a:graphicFrameLocks noChangeAspect="1"/>
          </p:cNvGraphicFramePr>
          <p:nvPr/>
        </p:nvGraphicFramePr>
        <p:xfrm>
          <a:off x="1714480" y="4357694"/>
          <a:ext cx="2214578" cy="567371"/>
        </p:xfrm>
        <a:graphic>
          <a:graphicData uri="http://schemas.openxmlformats.org/presentationml/2006/ole">
            <p:oleObj spid="_x0000_s39941" name="数式" r:id="rId7" imgW="1536480" imgH="393480" progId="Equation.3">
              <p:embed/>
            </p:oleObj>
          </a:graphicData>
        </a:graphic>
      </p:graphicFrame>
      <p:graphicFrame>
        <p:nvGraphicFramePr>
          <p:cNvPr id="9" name="オブジェクト 8"/>
          <p:cNvGraphicFramePr>
            <a:graphicFrameLocks noChangeAspect="1"/>
          </p:cNvGraphicFramePr>
          <p:nvPr/>
        </p:nvGraphicFramePr>
        <p:xfrm>
          <a:off x="4878807" y="5000636"/>
          <a:ext cx="3979473" cy="1285884"/>
        </p:xfrm>
        <a:graphic>
          <a:graphicData uri="http://schemas.openxmlformats.org/presentationml/2006/ole">
            <p:oleObj spid="_x0000_s39942" name="数式" r:id="rId8" imgW="3733560" imgH="1206360" progId="Equation.3">
              <p:embed/>
            </p:oleObj>
          </a:graphicData>
        </a:graphic>
      </p:graphicFrame>
      <p:sp>
        <p:nvSpPr>
          <p:cNvPr id="10" name="テキスト ボックス 9"/>
          <p:cNvSpPr txBox="1"/>
          <p:nvPr/>
        </p:nvSpPr>
        <p:spPr>
          <a:xfrm>
            <a:off x="214282" y="5214950"/>
            <a:ext cx="3143272" cy="923330"/>
          </a:xfrm>
          <a:prstGeom prst="rect">
            <a:avLst/>
          </a:prstGeom>
          <a:noFill/>
          <a:ln w="31750">
            <a:solidFill>
              <a:srgbClr val="00FF00"/>
            </a:solidFill>
          </a:ln>
        </p:spPr>
        <p:txBody>
          <a:bodyPr wrap="square" rtlCol="0">
            <a:spAutoFit/>
          </a:bodyPr>
          <a:lstStyle/>
          <a:p>
            <a:r>
              <a:rPr kumimoji="1" lang="en-US" altLang="ja-JP" dirty="0" smtClean="0"/>
              <a:t>“</a:t>
            </a:r>
            <a:r>
              <a:rPr lang="ja-JP" altLang="en-US" dirty="0" smtClean="0"/>
              <a:t>－</a:t>
            </a:r>
            <a:r>
              <a:rPr kumimoji="1" lang="en-US" altLang="ja-JP" dirty="0" smtClean="0"/>
              <a:t>”</a:t>
            </a:r>
            <a:r>
              <a:rPr kumimoji="1" lang="ja-JP" altLang="en-US" dirty="0" smtClean="0"/>
              <a:t>の付いた量は基本場，</a:t>
            </a:r>
            <a:r>
              <a:rPr kumimoji="1" lang="en-US" altLang="ja-JP" dirty="0" smtClean="0"/>
              <a:t>”´”</a:t>
            </a:r>
            <a:r>
              <a:rPr kumimoji="1" lang="ja-JP" altLang="en-US" dirty="0" smtClean="0"/>
              <a:t>の付いた量は擾乱場の量をそれぞれ表す</a:t>
            </a:r>
            <a:endParaRPr kumimoji="1" lang="ja-JP" altLang="en-US" dirty="0"/>
          </a:p>
        </p:txBody>
      </p:sp>
      <p:cxnSp>
        <p:nvCxnSpPr>
          <p:cNvPr id="12" name="直線コネクタ 11"/>
          <p:cNvCxnSpPr/>
          <p:nvPr/>
        </p:nvCxnSpPr>
        <p:spPr bwMode="auto">
          <a:xfrm>
            <a:off x="3714744" y="3143248"/>
            <a:ext cx="1143008" cy="1588"/>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13" name="直線コネクタ 12"/>
          <p:cNvCxnSpPr/>
          <p:nvPr/>
        </p:nvCxnSpPr>
        <p:spPr bwMode="auto">
          <a:xfrm>
            <a:off x="5000628" y="3143248"/>
            <a:ext cx="1143008" cy="1588"/>
          </a:xfrm>
          <a:prstGeom prst="line">
            <a:avLst/>
          </a:prstGeom>
          <a:solidFill>
            <a:schemeClr val="accent1"/>
          </a:solidFill>
          <a:ln w="31750" cap="flat" cmpd="sng" algn="ctr">
            <a:solidFill>
              <a:srgbClr val="00B050"/>
            </a:solidFill>
            <a:prstDash val="solid"/>
            <a:round/>
            <a:headEnd type="none" w="med" len="med"/>
            <a:tailEnd type="none" w="med" len="med"/>
          </a:ln>
          <a:effectLst/>
        </p:spPr>
      </p:cxnSp>
      <p:sp>
        <p:nvSpPr>
          <p:cNvPr id="16" name="テキスト ボックス 15"/>
          <p:cNvSpPr txBox="1"/>
          <p:nvPr/>
        </p:nvSpPr>
        <p:spPr>
          <a:xfrm>
            <a:off x="6215074" y="3286124"/>
            <a:ext cx="2786082" cy="646331"/>
          </a:xfrm>
          <a:prstGeom prst="rect">
            <a:avLst/>
          </a:prstGeom>
          <a:noFill/>
          <a:ln w="31750">
            <a:solidFill>
              <a:srgbClr val="00B050"/>
            </a:solidFill>
          </a:ln>
        </p:spPr>
        <p:txBody>
          <a:bodyPr wrap="square" rtlCol="0">
            <a:spAutoFit/>
          </a:bodyPr>
          <a:lstStyle/>
          <a:p>
            <a:r>
              <a:rPr kumimoji="1" lang="ja-JP" altLang="en-US" dirty="0" smtClean="0"/>
              <a:t>大気質量の減少による圧力低下を表す項</a:t>
            </a:r>
            <a:endParaRPr kumimoji="1" lang="ja-JP" altLang="en-US" dirty="0"/>
          </a:p>
        </p:txBody>
      </p:sp>
      <p:sp>
        <p:nvSpPr>
          <p:cNvPr id="17" name="テキスト ボックス 16"/>
          <p:cNvSpPr txBox="1"/>
          <p:nvPr/>
        </p:nvSpPr>
        <p:spPr>
          <a:xfrm>
            <a:off x="3714744" y="3286124"/>
            <a:ext cx="1357322" cy="369332"/>
          </a:xfrm>
          <a:prstGeom prst="rect">
            <a:avLst/>
          </a:prstGeom>
          <a:noFill/>
          <a:ln w="31750">
            <a:solidFill>
              <a:srgbClr val="FF0000"/>
            </a:solidFill>
          </a:ln>
        </p:spPr>
        <p:txBody>
          <a:bodyPr wrap="square" rtlCol="0">
            <a:spAutoFit/>
          </a:bodyPr>
          <a:lstStyle/>
          <a:p>
            <a:r>
              <a:rPr kumimoji="1" lang="ja-JP" altLang="en-US" dirty="0" smtClean="0"/>
              <a:t>熱膨張項</a:t>
            </a:r>
            <a:endParaRPr kumimoji="1" lang="ja-JP" alt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2.2 : </a:t>
            </a:r>
            <a:r>
              <a:rPr kumimoji="1" lang="ja-JP" altLang="en-US" dirty="0" smtClean="0"/>
              <a:t>乱流</a:t>
            </a:r>
            <a:r>
              <a:rPr lang="ja-JP" altLang="en-US" dirty="0" smtClean="0"/>
              <a:t>拡散過程</a:t>
            </a:r>
            <a:endParaRPr kumimoji="1" lang="ja-JP" altLang="en-US" dirty="0"/>
          </a:p>
        </p:txBody>
      </p:sp>
      <p:sp>
        <p:nvSpPr>
          <p:cNvPr id="3" name="コンテンツ プレースホルダ 2"/>
          <p:cNvSpPr>
            <a:spLocks noGrp="1"/>
          </p:cNvSpPr>
          <p:nvPr>
            <p:ph idx="1"/>
          </p:nvPr>
        </p:nvSpPr>
        <p:spPr>
          <a:xfrm>
            <a:off x="250825" y="1071546"/>
            <a:ext cx="8642350" cy="5237179"/>
          </a:xfrm>
        </p:spPr>
        <p:txBody>
          <a:bodyPr/>
          <a:lstStyle/>
          <a:p>
            <a:r>
              <a:rPr kumimoji="1" lang="en-US" altLang="ja-JP" sz="2800" dirty="0" smtClean="0"/>
              <a:t>1.5 </a:t>
            </a:r>
            <a:r>
              <a:rPr kumimoji="1" lang="ja-JP" altLang="en-US" sz="2800" dirty="0" smtClean="0"/>
              <a:t>次のクロージャモデル</a:t>
            </a:r>
            <a:r>
              <a:rPr kumimoji="1" lang="en-US" altLang="ja-JP" sz="2800" dirty="0" smtClean="0"/>
              <a:t>(</a:t>
            </a:r>
            <a:r>
              <a:rPr kumimoji="1" lang="en-US" altLang="ja-JP" sz="2800" dirty="0" err="1" smtClean="0"/>
              <a:t>Klemp</a:t>
            </a:r>
            <a:r>
              <a:rPr kumimoji="1" lang="en-US" altLang="ja-JP" sz="2800" dirty="0" smtClean="0"/>
              <a:t> and </a:t>
            </a:r>
            <a:r>
              <a:rPr kumimoji="1" lang="en-US" altLang="ja-JP" sz="2800" dirty="0" err="1" smtClean="0"/>
              <a:t>Wilhelmson</a:t>
            </a:r>
            <a:r>
              <a:rPr kumimoji="1" lang="en-US" altLang="ja-JP" sz="2800" dirty="0" smtClean="0"/>
              <a:t>, 1978)</a:t>
            </a:r>
          </a:p>
          <a:p>
            <a:pPr lvl="1"/>
            <a:r>
              <a:rPr kumimoji="1" lang="ja-JP" altLang="en-US" sz="2400" dirty="0" smtClean="0"/>
              <a:t>大気運動を考えるには乱流運動</a:t>
            </a:r>
            <a:r>
              <a:rPr kumimoji="1" lang="en-US" altLang="ja-JP" sz="2400" dirty="0" smtClean="0"/>
              <a:t>(</a:t>
            </a:r>
            <a:r>
              <a:rPr kumimoji="1" lang="ja-JP" altLang="en-US" sz="2400" dirty="0" smtClean="0"/>
              <a:t>小規模運動</a:t>
            </a:r>
            <a:r>
              <a:rPr kumimoji="1" lang="en-US" altLang="ja-JP" sz="2400" dirty="0" smtClean="0"/>
              <a:t>)</a:t>
            </a:r>
            <a:r>
              <a:rPr kumimoji="1" lang="ja-JP" altLang="en-US" sz="2400" dirty="0" smtClean="0"/>
              <a:t>を考慮しなければならない</a:t>
            </a:r>
            <a:endParaRPr kumimoji="1" lang="en-US" altLang="ja-JP" sz="2400" dirty="0" smtClean="0"/>
          </a:p>
          <a:p>
            <a:pPr lvl="1"/>
            <a:r>
              <a:rPr kumimoji="1" lang="ja-JP" altLang="en-US" sz="2400" dirty="0" smtClean="0"/>
              <a:t>サブグリッドスケールの乱流運動に関する物理量を格子点で表現されている物理量に結び付けて表現</a:t>
            </a:r>
            <a:endParaRPr kumimoji="1" lang="en-US" altLang="ja-JP" sz="2400" dirty="0" smtClean="0"/>
          </a:p>
        </p:txBody>
      </p:sp>
      <p:graphicFrame>
        <p:nvGraphicFramePr>
          <p:cNvPr id="4" name="オブジェクト 3"/>
          <p:cNvGraphicFramePr>
            <a:graphicFrameLocks noChangeAspect="1"/>
          </p:cNvGraphicFramePr>
          <p:nvPr/>
        </p:nvGraphicFramePr>
        <p:xfrm>
          <a:off x="571472" y="3714751"/>
          <a:ext cx="3643338" cy="572525"/>
        </p:xfrm>
        <a:graphic>
          <a:graphicData uri="http://schemas.openxmlformats.org/presentationml/2006/ole">
            <p:oleObj spid="_x0000_s40962" name="数式" r:id="rId3" imgW="3555720" imgH="558720" progId="Equation.3">
              <p:embed/>
            </p:oleObj>
          </a:graphicData>
        </a:graphic>
      </p:graphicFrame>
      <p:graphicFrame>
        <p:nvGraphicFramePr>
          <p:cNvPr id="30723" name="Object 3"/>
          <p:cNvGraphicFramePr>
            <a:graphicFrameLocks noChangeAspect="1"/>
          </p:cNvGraphicFramePr>
          <p:nvPr/>
        </p:nvGraphicFramePr>
        <p:xfrm>
          <a:off x="558800" y="4357688"/>
          <a:ext cx="3662860" cy="571510"/>
        </p:xfrm>
        <a:graphic>
          <a:graphicData uri="http://schemas.openxmlformats.org/presentationml/2006/ole">
            <p:oleObj spid="_x0000_s40963" name="数式" r:id="rId4" imgW="3581280" imgH="558720" progId="Equation.3">
              <p:embed/>
            </p:oleObj>
          </a:graphicData>
        </a:graphic>
      </p:graphicFrame>
      <p:graphicFrame>
        <p:nvGraphicFramePr>
          <p:cNvPr id="7" name="オブジェクト 6"/>
          <p:cNvGraphicFramePr>
            <a:graphicFrameLocks noChangeAspect="1"/>
          </p:cNvGraphicFramePr>
          <p:nvPr/>
        </p:nvGraphicFramePr>
        <p:xfrm>
          <a:off x="611178" y="5000624"/>
          <a:ext cx="2697784" cy="500077"/>
        </p:xfrm>
        <a:graphic>
          <a:graphicData uri="http://schemas.openxmlformats.org/presentationml/2006/ole">
            <p:oleObj spid="_x0000_s40964" name="数式" r:id="rId5" imgW="2603160" imgH="482400" progId="Equation.3">
              <p:embed/>
            </p:oleObj>
          </a:graphicData>
        </a:graphic>
      </p:graphicFrame>
      <p:graphicFrame>
        <p:nvGraphicFramePr>
          <p:cNvPr id="9" name="オブジェクト 8"/>
          <p:cNvGraphicFramePr>
            <a:graphicFrameLocks noChangeAspect="1"/>
          </p:cNvGraphicFramePr>
          <p:nvPr/>
        </p:nvGraphicFramePr>
        <p:xfrm>
          <a:off x="4727603" y="3857628"/>
          <a:ext cx="4165857" cy="928694"/>
        </p:xfrm>
        <a:graphic>
          <a:graphicData uri="http://schemas.openxmlformats.org/presentationml/2006/ole">
            <p:oleObj spid="_x0000_s40965" name="数式" r:id="rId6" imgW="3987720" imgH="888840" progId="Equation.3">
              <p:embed/>
            </p:oleObj>
          </a:graphicData>
        </a:graphic>
      </p:graphicFrame>
      <p:graphicFrame>
        <p:nvGraphicFramePr>
          <p:cNvPr id="10" name="オブジェクト 9"/>
          <p:cNvGraphicFramePr>
            <a:graphicFrameLocks noChangeAspect="1"/>
          </p:cNvGraphicFramePr>
          <p:nvPr/>
        </p:nvGraphicFramePr>
        <p:xfrm>
          <a:off x="571472" y="5715015"/>
          <a:ext cx="1143008" cy="519549"/>
        </p:xfrm>
        <a:graphic>
          <a:graphicData uri="http://schemas.openxmlformats.org/presentationml/2006/ole">
            <p:oleObj spid="_x0000_s40966" name="数式" r:id="rId7" imgW="1117440" imgH="507960" progId="Equation.3">
              <p:embed/>
            </p:oleObj>
          </a:graphicData>
        </a:graphic>
      </p:graphicFrame>
      <p:graphicFrame>
        <p:nvGraphicFramePr>
          <p:cNvPr id="11" name="オブジェクト 10"/>
          <p:cNvGraphicFramePr>
            <a:graphicFrameLocks noChangeAspect="1"/>
          </p:cNvGraphicFramePr>
          <p:nvPr/>
        </p:nvGraphicFramePr>
        <p:xfrm>
          <a:off x="5178452" y="5178444"/>
          <a:ext cx="3322638" cy="986408"/>
        </p:xfrm>
        <a:graphic>
          <a:graphicData uri="http://schemas.openxmlformats.org/presentationml/2006/ole">
            <p:oleObj spid="_x0000_s40967" name="数式" r:id="rId8" imgW="3251160" imgH="965160" progId="Equation.3">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2.3 : </a:t>
            </a:r>
            <a:r>
              <a:rPr lang="ja-JP" altLang="en-US" dirty="0" smtClean="0"/>
              <a:t>雲物理過程</a:t>
            </a:r>
            <a:endParaRPr kumimoji="1" lang="ja-JP" altLang="en-US" dirty="0"/>
          </a:p>
        </p:txBody>
      </p:sp>
      <p:sp>
        <p:nvSpPr>
          <p:cNvPr id="3" name="コンテンツ プレースホルダ 2"/>
          <p:cNvSpPr>
            <a:spLocks noGrp="1"/>
          </p:cNvSpPr>
          <p:nvPr>
            <p:ph idx="1"/>
          </p:nvPr>
        </p:nvSpPr>
        <p:spPr>
          <a:xfrm>
            <a:off x="250825" y="1000108"/>
            <a:ext cx="8642350" cy="5308617"/>
          </a:xfrm>
        </p:spPr>
        <p:txBody>
          <a:bodyPr/>
          <a:lstStyle/>
          <a:p>
            <a:r>
              <a:rPr lang="ja-JP" altLang="en-US" sz="2800" dirty="0" smtClean="0"/>
              <a:t>凝結過程</a:t>
            </a:r>
            <a:endParaRPr kumimoji="1" lang="en-US" altLang="ja-JP" sz="2800" dirty="0" smtClean="0"/>
          </a:p>
          <a:p>
            <a:pPr lvl="1"/>
            <a:r>
              <a:rPr kumimoji="1" lang="ja-JP" altLang="en-US" sz="2400" dirty="0" smtClean="0"/>
              <a:t>雲粒は拡散成長で成長</a:t>
            </a:r>
            <a:r>
              <a:rPr kumimoji="1" lang="en-US" altLang="ja-JP" sz="2400" dirty="0" smtClean="0"/>
              <a:t>(</a:t>
            </a:r>
            <a:r>
              <a:rPr kumimoji="1" lang="ja-JP" altLang="en-US" sz="2400" dirty="0" smtClean="0"/>
              <a:t>併合成長は無視</a:t>
            </a:r>
            <a:r>
              <a:rPr kumimoji="1" lang="en-US" altLang="ja-JP" sz="2400" dirty="0" smtClean="0"/>
              <a:t>)</a:t>
            </a:r>
            <a:endParaRPr kumimoji="1" lang="en-US" altLang="ja-JP" sz="2000" dirty="0" smtClean="0"/>
          </a:p>
          <a:p>
            <a:pPr lvl="1"/>
            <a:r>
              <a:rPr lang="ja-JP" altLang="en-US" sz="2400" dirty="0" smtClean="0"/>
              <a:t>雲粒の重力落下は無視</a:t>
            </a:r>
            <a:endParaRPr lang="en-US" altLang="ja-JP" sz="2400" dirty="0" smtClean="0"/>
          </a:p>
          <a:p>
            <a:pPr lvl="1"/>
            <a:r>
              <a:rPr lang="ja-JP" altLang="en-US" sz="2400" dirty="0" smtClean="0"/>
              <a:t>凝結核数密度は</a:t>
            </a:r>
            <a:r>
              <a:rPr lang="en-US" altLang="ja-JP" sz="2400" dirty="0" smtClean="0"/>
              <a:t>5.0 x 10</a:t>
            </a:r>
            <a:r>
              <a:rPr lang="en-US" altLang="ja-JP" sz="2400" baseline="30000" dirty="0" smtClean="0"/>
              <a:t>8 </a:t>
            </a:r>
            <a:r>
              <a:rPr lang="en-US" altLang="ja-JP" sz="2400" dirty="0" smtClean="0"/>
              <a:t>m</a:t>
            </a:r>
            <a:r>
              <a:rPr lang="en-US" altLang="ja-JP" sz="2400" baseline="30000" dirty="0" smtClean="0"/>
              <a:t>-3</a:t>
            </a:r>
            <a:r>
              <a:rPr lang="en-US" altLang="ja-JP" sz="2400" dirty="0" smtClean="0"/>
              <a:t> </a:t>
            </a:r>
          </a:p>
          <a:p>
            <a:pPr lvl="1">
              <a:buNone/>
            </a:pPr>
            <a:r>
              <a:rPr lang="en-US" altLang="ja-JP" sz="2400" dirty="0" smtClean="0"/>
              <a:t>    </a:t>
            </a:r>
            <a:r>
              <a:rPr lang="en-US" altLang="ja-JP" sz="1800" dirty="0" smtClean="0"/>
              <a:t>(</a:t>
            </a:r>
            <a:r>
              <a:rPr lang="en-US" altLang="ja-JP" sz="1800" dirty="0" err="1" smtClean="0"/>
              <a:t>Tobie</a:t>
            </a:r>
            <a:r>
              <a:rPr lang="en-US" altLang="ja-JP" sz="1800" dirty="0" smtClean="0"/>
              <a:t> et al., 2003)</a:t>
            </a:r>
            <a:endParaRPr lang="en-US" altLang="ja-JP" sz="2400" dirty="0" smtClean="0"/>
          </a:p>
          <a:p>
            <a:pPr lvl="1"/>
            <a:r>
              <a:rPr lang="ja-JP" altLang="en-US" sz="2400" dirty="0" smtClean="0">
                <a:solidFill>
                  <a:srgbClr val="FF0000"/>
                </a:solidFill>
              </a:rPr>
              <a:t>臨界飽和比は </a:t>
            </a:r>
            <a:r>
              <a:rPr lang="en-US" altLang="ja-JP" sz="2400" dirty="0" smtClean="0">
                <a:solidFill>
                  <a:srgbClr val="FF0000"/>
                </a:solidFill>
              </a:rPr>
              <a:t>1.0 </a:t>
            </a:r>
            <a:r>
              <a:rPr lang="ja-JP" altLang="en-US" sz="2400" dirty="0" smtClean="0">
                <a:solidFill>
                  <a:srgbClr val="FF0000"/>
                </a:solidFill>
              </a:rPr>
              <a:t>又は </a:t>
            </a:r>
            <a:r>
              <a:rPr lang="en-US" altLang="ja-JP" sz="2400" dirty="0" smtClean="0">
                <a:solidFill>
                  <a:srgbClr val="FF0000"/>
                </a:solidFill>
              </a:rPr>
              <a:t>1.35 </a:t>
            </a:r>
            <a:r>
              <a:rPr lang="en-US" altLang="ja-JP" sz="1800" dirty="0" smtClean="0"/>
              <a:t>(</a:t>
            </a:r>
            <a:r>
              <a:rPr lang="en-US" altLang="ja-JP" sz="1800" dirty="0" err="1" smtClean="0">
                <a:solidFill>
                  <a:srgbClr val="FF0000"/>
                </a:solidFill>
              </a:rPr>
              <a:t>Glandorf</a:t>
            </a:r>
            <a:r>
              <a:rPr lang="en-US" altLang="ja-JP" sz="1800" dirty="0" smtClean="0">
                <a:solidFill>
                  <a:srgbClr val="FF0000"/>
                </a:solidFill>
              </a:rPr>
              <a:t> et al., 2002</a:t>
            </a:r>
            <a:r>
              <a:rPr lang="en-US" altLang="ja-JP" sz="1800" dirty="0" smtClean="0"/>
              <a:t>)</a:t>
            </a:r>
            <a:endParaRPr lang="en-US" altLang="ja-JP" sz="2000" dirty="0" smtClean="0"/>
          </a:p>
          <a:p>
            <a:r>
              <a:rPr kumimoji="1" lang="ja-JP" altLang="en-US" sz="2800" dirty="0" smtClean="0"/>
              <a:t>定式化</a:t>
            </a:r>
            <a:r>
              <a:rPr kumimoji="1" lang="en-US" altLang="ja-JP" sz="2800" dirty="0" smtClean="0"/>
              <a:t>(</a:t>
            </a:r>
            <a:r>
              <a:rPr kumimoji="1" lang="en-US" altLang="ja-JP" sz="2400" dirty="0" err="1" smtClean="0"/>
              <a:t>Tobie</a:t>
            </a:r>
            <a:r>
              <a:rPr kumimoji="1" lang="en-US" altLang="ja-JP" sz="2400" dirty="0" smtClean="0"/>
              <a:t> et al.(2003) </a:t>
            </a:r>
            <a:r>
              <a:rPr kumimoji="1" lang="ja-JP" altLang="en-US" sz="2400" dirty="0" smtClean="0"/>
              <a:t>に基づく</a:t>
            </a:r>
            <a:r>
              <a:rPr kumimoji="1" lang="en-US" altLang="ja-JP" sz="2400" dirty="0" smtClean="0"/>
              <a:t>)</a:t>
            </a:r>
          </a:p>
        </p:txBody>
      </p:sp>
      <p:graphicFrame>
        <p:nvGraphicFramePr>
          <p:cNvPr id="4" name="オブジェクト 3"/>
          <p:cNvGraphicFramePr>
            <a:graphicFrameLocks noChangeAspect="1"/>
          </p:cNvGraphicFramePr>
          <p:nvPr/>
        </p:nvGraphicFramePr>
        <p:xfrm>
          <a:off x="642910" y="4190292"/>
          <a:ext cx="2732089" cy="596030"/>
        </p:xfrm>
        <a:graphic>
          <a:graphicData uri="http://schemas.openxmlformats.org/presentationml/2006/ole">
            <p:oleObj spid="_x0000_s41986" name="数式" r:id="rId3" imgW="1917360" imgH="419040" progId="Equation.3">
              <p:embed/>
            </p:oleObj>
          </a:graphicData>
        </a:graphic>
      </p:graphicFrame>
      <p:graphicFrame>
        <p:nvGraphicFramePr>
          <p:cNvPr id="5" name="オブジェクト 4"/>
          <p:cNvGraphicFramePr>
            <a:graphicFrameLocks noChangeAspect="1"/>
          </p:cNvGraphicFramePr>
          <p:nvPr/>
        </p:nvGraphicFramePr>
        <p:xfrm>
          <a:off x="642910" y="4767276"/>
          <a:ext cx="1125537" cy="590550"/>
        </p:xfrm>
        <a:graphic>
          <a:graphicData uri="http://schemas.openxmlformats.org/presentationml/2006/ole">
            <p:oleObj spid="_x0000_s41987" name="数式" r:id="rId4" imgW="672840" imgH="431640" progId="Equation.3">
              <p:embed/>
            </p:oleObj>
          </a:graphicData>
        </a:graphic>
      </p:graphicFrame>
      <p:graphicFrame>
        <p:nvGraphicFramePr>
          <p:cNvPr id="6" name="オブジェクト 5"/>
          <p:cNvGraphicFramePr>
            <a:graphicFrameLocks noChangeAspect="1"/>
          </p:cNvGraphicFramePr>
          <p:nvPr/>
        </p:nvGraphicFramePr>
        <p:xfrm>
          <a:off x="1928794" y="4783149"/>
          <a:ext cx="1419792" cy="574677"/>
        </p:xfrm>
        <a:graphic>
          <a:graphicData uri="http://schemas.openxmlformats.org/presentationml/2006/ole">
            <p:oleObj spid="_x0000_s41988" name="数式" r:id="rId5" imgW="1066680" imgH="431640" progId="Equation.3">
              <p:embed/>
            </p:oleObj>
          </a:graphicData>
        </a:graphic>
      </p:graphicFrame>
      <p:graphicFrame>
        <p:nvGraphicFramePr>
          <p:cNvPr id="34821" name="Object 5"/>
          <p:cNvGraphicFramePr>
            <a:graphicFrameLocks noChangeAspect="1"/>
          </p:cNvGraphicFramePr>
          <p:nvPr/>
        </p:nvGraphicFramePr>
        <p:xfrm>
          <a:off x="5790354" y="4143380"/>
          <a:ext cx="3282240" cy="1968493"/>
        </p:xfrm>
        <a:graphic>
          <a:graphicData uri="http://schemas.openxmlformats.org/presentationml/2006/ole">
            <p:oleObj spid="_x0000_s41989" name="数式" r:id="rId6" imgW="2793960" imgH="1676160" progId="Equation.3">
              <p:embed/>
            </p:oleObj>
          </a:graphicData>
        </a:graphic>
      </p:graphicFrame>
      <p:pic>
        <p:nvPicPr>
          <p:cNvPr id="34822" name="Picture 6"/>
          <p:cNvPicPr>
            <a:picLocks noChangeAspect="1" noChangeArrowheads="1"/>
          </p:cNvPicPr>
          <p:nvPr/>
        </p:nvPicPr>
        <p:blipFill>
          <a:blip r:embed="rId7"/>
          <a:srcRect/>
          <a:stretch>
            <a:fillRect/>
          </a:stretch>
        </p:blipFill>
        <p:spPr bwMode="auto">
          <a:xfrm>
            <a:off x="6572264" y="1000108"/>
            <a:ext cx="2451752" cy="1857388"/>
          </a:xfrm>
          <a:prstGeom prst="rect">
            <a:avLst/>
          </a:prstGeom>
          <a:noFill/>
          <a:ln w="9525">
            <a:noFill/>
            <a:miter lim="800000"/>
            <a:headEnd/>
            <a:tailEnd/>
          </a:ln>
          <a:effectLst/>
        </p:spPr>
      </p:pic>
      <p:sp>
        <p:nvSpPr>
          <p:cNvPr id="9" name="テキスト ボックス 8"/>
          <p:cNvSpPr txBox="1"/>
          <p:nvPr/>
        </p:nvSpPr>
        <p:spPr>
          <a:xfrm>
            <a:off x="6500826" y="2928934"/>
            <a:ext cx="2571736" cy="369332"/>
          </a:xfrm>
          <a:prstGeom prst="rect">
            <a:avLst/>
          </a:prstGeom>
          <a:noFill/>
        </p:spPr>
        <p:txBody>
          <a:bodyPr wrap="square" rtlCol="0">
            <a:spAutoFit/>
          </a:bodyPr>
          <a:lstStyle/>
          <a:p>
            <a:r>
              <a:rPr lang="ja-JP" altLang="en-US" dirty="0" smtClean="0"/>
              <a:t>拡散成長の概念図</a:t>
            </a:r>
            <a:endParaRPr kumimoji="1" lang="ja-JP" altLang="en-US" dirty="0"/>
          </a:p>
        </p:txBody>
      </p:sp>
      <p:graphicFrame>
        <p:nvGraphicFramePr>
          <p:cNvPr id="3078" name="Object 6"/>
          <p:cNvGraphicFramePr>
            <a:graphicFrameLocks noChangeAspect="1"/>
          </p:cNvGraphicFramePr>
          <p:nvPr/>
        </p:nvGraphicFramePr>
        <p:xfrm>
          <a:off x="3571868" y="4706952"/>
          <a:ext cx="2044700" cy="722312"/>
        </p:xfrm>
        <a:graphic>
          <a:graphicData uri="http://schemas.openxmlformats.org/presentationml/2006/ole">
            <p:oleObj spid="_x0000_s41990" name="数式" r:id="rId8" imgW="1434960" imgH="507960" progId="Equation.3">
              <p:embed/>
            </p:oleObj>
          </a:graphicData>
        </a:graphic>
      </p:graphicFrame>
      <p:graphicFrame>
        <p:nvGraphicFramePr>
          <p:cNvPr id="11" name="表 10"/>
          <p:cNvGraphicFramePr>
            <a:graphicFrameLocks noGrp="1"/>
          </p:cNvGraphicFramePr>
          <p:nvPr/>
        </p:nvGraphicFramePr>
        <p:xfrm>
          <a:off x="642910" y="5540710"/>
          <a:ext cx="4500594" cy="817248"/>
        </p:xfrm>
        <a:graphic>
          <a:graphicData uri="http://schemas.openxmlformats.org/drawingml/2006/table">
            <a:tbl>
              <a:tblPr/>
              <a:tblGrid>
                <a:gridCol w="1415034"/>
                <a:gridCol w="1116304"/>
                <a:gridCol w="1120236"/>
                <a:gridCol w="849020"/>
              </a:tblGrid>
              <a:tr h="272416">
                <a:tc>
                  <a:txBody>
                    <a:bodyPr/>
                    <a:lstStyle/>
                    <a:p>
                      <a:pPr algn="l" fontAlgn="ctr"/>
                      <a:r>
                        <a:rPr lang="ja-JP" altLang="en-US" sz="1200" b="0" i="0" u="none" strike="noStrike" baseline="0" dirty="0">
                          <a:solidFill>
                            <a:srgbClr val="000000"/>
                          </a:solidFill>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S&lt;1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1&lt;S&lt;</a:t>
                      </a:r>
                      <a:r>
                        <a:rPr lang="en-US" sz="1200" b="0" i="0" u="none" strike="noStrike" baseline="0" dirty="0" err="1">
                          <a:solidFill>
                            <a:srgbClr val="000000"/>
                          </a:solidFill>
                          <a:latin typeface="ＭＳ Ｐゴシック"/>
                        </a:rPr>
                        <a:t>Scr</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S&gt;</a:t>
                      </a:r>
                      <a:r>
                        <a:rPr lang="en-US" sz="1200" b="0" i="0" u="none" strike="noStrike" baseline="0" dirty="0" err="1">
                          <a:solidFill>
                            <a:srgbClr val="000000"/>
                          </a:solidFill>
                          <a:latin typeface="ＭＳ Ｐゴシック"/>
                        </a:rPr>
                        <a:t>Scr</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416">
                <a:tc>
                  <a:txBody>
                    <a:bodyPr/>
                    <a:lstStyle/>
                    <a:p>
                      <a:pPr algn="l" fontAlgn="ctr"/>
                      <a:r>
                        <a:rPr lang="ja-JP" altLang="en-US" sz="1200" b="0" i="0" u="none" strike="noStrike" baseline="0">
                          <a:solidFill>
                            <a:srgbClr val="000000"/>
                          </a:solidFill>
                          <a:latin typeface="ＭＳ Ｐゴシック"/>
                        </a:rPr>
                        <a:t>雲なし</a:t>
                      </a:r>
                      <a:r>
                        <a:rPr lang="en-US" altLang="ja-JP" sz="1200" b="0" i="0" u="none" strike="noStrike" baseline="0">
                          <a:solidFill>
                            <a:srgbClr val="000000"/>
                          </a:solidFill>
                          <a:latin typeface="ＭＳ Ｐゴシック"/>
                        </a:rPr>
                        <a:t>(</a:t>
                      </a:r>
                      <a:r>
                        <a:rPr lang="el-GR" sz="1200" b="0" i="0" u="none" strike="noStrike" baseline="0">
                          <a:solidFill>
                            <a:srgbClr val="000000"/>
                          </a:solidFill>
                          <a:latin typeface="ＭＳ Ｐゴシック"/>
                        </a:rPr>
                        <a:t>ρ</a:t>
                      </a:r>
                      <a:r>
                        <a:rPr lang="en-US" sz="1200" b="0" i="0" u="none" strike="noStrike" baseline="0">
                          <a:solidFill>
                            <a:srgbClr val="000000"/>
                          </a:solidFill>
                          <a:latin typeface="ＭＳ Ｐゴシック"/>
                        </a:rPr>
                        <a:t>s = 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何も起きない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何も起きない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凝結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416">
                <a:tc>
                  <a:txBody>
                    <a:bodyPr/>
                    <a:lstStyle/>
                    <a:p>
                      <a:pPr algn="l" fontAlgn="ctr"/>
                      <a:r>
                        <a:rPr lang="ja-JP" altLang="en-US" sz="1200" b="0" i="0" u="none" strike="noStrike" baseline="0">
                          <a:solidFill>
                            <a:srgbClr val="000000"/>
                          </a:solidFill>
                          <a:latin typeface="ＭＳ Ｐゴシック"/>
                        </a:rPr>
                        <a:t>雲あり</a:t>
                      </a:r>
                      <a:r>
                        <a:rPr lang="en-US" altLang="ja-JP" sz="1200" b="0" i="0" u="none" strike="noStrike" baseline="0">
                          <a:solidFill>
                            <a:srgbClr val="000000"/>
                          </a:solidFill>
                          <a:latin typeface="ＭＳ Ｐゴシック"/>
                        </a:rPr>
                        <a:t>(</a:t>
                      </a:r>
                      <a:r>
                        <a:rPr lang="el-GR" sz="1200" b="0" i="0" u="none" strike="noStrike" baseline="0">
                          <a:solidFill>
                            <a:srgbClr val="000000"/>
                          </a:solidFill>
                          <a:latin typeface="ＭＳ Ｐゴシック"/>
                        </a:rPr>
                        <a:t>ρ</a:t>
                      </a:r>
                      <a:r>
                        <a:rPr lang="en-US" sz="1200" b="0" i="0" u="none" strike="noStrike" baseline="0">
                          <a:solidFill>
                            <a:srgbClr val="000000"/>
                          </a:solidFill>
                          <a:latin typeface="ＭＳ Ｐゴシック"/>
                        </a:rPr>
                        <a:t>s &gt; 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昇華</a:t>
                      </a:r>
                      <a:endParaRPr lang="ja-JP" alt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凝結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凝結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2.4 : </a:t>
            </a:r>
            <a:r>
              <a:rPr kumimoji="1" lang="ja-JP" altLang="en-US" sz="4000" dirty="0" smtClean="0"/>
              <a:t>臨界飽和比</a:t>
            </a:r>
            <a:r>
              <a:rPr lang="ja-JP" altLang="en-US" sz="4000" dirty="0" smtClean="0"/>
              <a:t>の重要性</a:t>
            </a:r>
            <a:endParaRPr kumimoji="1" lang="ja-JP" altLang="en-US" sz="4000" dirty="0"/>
          </a:p>
        </p:txBody>
      </p:sp>
      <p:sp>
        <p:nvSpPr>
          <p:cNvPr id="3" name="コンテンツ プレースホルダ 2"/>
          <p:cNvSpPr>
            <a:spLocks noGrp="1"/>
          </p:cNvSpPr>
          <p:nvPr>
            <p:ph idx="1"/>
          </p:nvPr>
        </p:nvSpPr>
        <p:spPr>
          <a:xfrm>
            <a:off x="250825" y="928670"/>
            <a:ext cx="5321307" cy="5500726"/>
          </a:xfrm>
        </p:spPr>
        <p:txBody>
          <a:bodyPr/>
          <a:lstStyle/>
          <a:p>
            <a:r>
              <a:rPr lang="ja-JP" altLang="en-US" sz="2800" dirty="0" smtClean="0"/>
              <a:t>臨界飽和比 </a:t>
            </a:r>
            <a:r>
              <a:rPr lang="en-US" altLang="ja-JP" sz="2800" dirty="0" err="1" smtClean="0"/>
              <a:t>Scr</a:t>
            </a:r>
            <a:endParaRPr lang="en-US" altLang="ja-JP" sz="2800" dirty="0" smtClean="0"/>
          </a:p>
          <a:p>
            <a:pPr lvl="1"/>
            <a:r>
              <a:rPr lang="ja-JP" altLang="en-US" sz="2400" dirty="0" smtClean="0"/>
              <a:t>凝結が生じて雲粒が生成されるのに必要な飽和比</a:t>
            </a:r>
            <a:endParaRPr lang="en-US" altLang="ja-JP" sz="2400" dirty="0" smtClean="0"/>
          </a:p>
          <a:p>
            <a:pPr lvl="1"/>
            <a:r>
              <a:rPr lang="ja-JP" altLang="en-US" sz="2400" dirty="0" smtClean="0"/>
              <a:t>地球大気では </a:t>
            </a:r>
            <a:r>
              <a:rPr lang="en-US" altLang="ja-JP" sz="2400" dirty="0" err="1" smtClean="0"/>
              <a:t>Scr</a:t>
            </a:r>
            <a:r>
              <a:rPr lang="en-US" altLang="ja-JP" sz="2400" dirty="0" smtClean="0"/>
              <a:t> </a:t>
            </a:r>
            <a:r>
              <a:rPr lang="ja-JP" altLang="en-US" sz="2400" dirty="0" smtClean="0"/>
              <a:t>～</a:t>
            </a:r>
            <a:r>
              <a:rPr lang="en-US" altLang="ja-JP" sz="2400" dirty="0" smtClean="0"/>
              <a:t> 1.0 </a:t>
            </a:r>
          </a:p>
          <a:p>
            <a:r>
              <a:rPr lang="en-US" altLang="ja-JP" sz="2800" dirty="0" err="1" smtClean="0"/>
              <a:t>Glandorf</a:t>
            </a:r>
            <a:r>
              <a:rPr lang="en-US" altLang="ja-JP" sz="2800" dirty="0" smtClean="0"/>
              <a:t> et al.(2002)</a:t>
            </a:r>
            <a:endParaRPr lang="en-US" altLang="ja-JP" sz="2800" dirty="0"/>
          </a:p>
          <a:p>
            <a:pPr lvl="1"/>
            <a:r>
              <a:rPr lang="ja-JP" altLang="en-US" sz="2400" dirty="0" smtClean="0"/>
              <a:t>凝結核として </a:t>
            </a:r>
            <a:r>
              <a:rPr lang="en-US" altLang="ja-JP" sz="2400" dirty="0" smtClean="0"/>
              <a:t>H2O </a:t>
            </a:r>
            <a:r>
              <a:rPr lang="ja-JP" altLang="en-US" sz="2400" dirty="0" smtClean="0"/>
              <a:t>氷でコーティングされたダストを想定</a:t>
            </a:r>
            <a:endParaRPr lang="en-US" altLang="ja-JP" sz="2000" dirty="0" smtClean="0"/>
          </a:p>
          <a:p>
            <a:pPr lvl="1"/>
            <a:r>
              <a:rPr lang="ja-JP" altLang="en-US" sz="2400" dirty="0" smtClean="0"/>
              <a:t>実験により </a:t>
            </a:r>
            <a:r>
              <a:rPr lang="en-US" altLang="ja-JP" sz="2400" dirty="0" smtClean="0"/>
              <a:t>CO2 </a:t>
            </a:r>
            <a:r>
              <a:rPr lang="ja-JP" altLang="en-US" sz="2400" dirty="0" smtClean="0"/>
              <a:t>氷について </a:t>
            </a:r>
            <a:r>
              <a:rPr lang="en-US" altLang="ja-JP" sz="2400" dirty="0" err="1" smtClean="0">
                <a:solidFill>
                  <a:srgbClr val="FF0000"/>
                </a:solidFill>
              </a:rPr>
              <a:t>Scr</a:t>
            </a:r>
            <a:r>
              <a:rPr lang="en-US" altLang="ja-JP" sz="2400" dirty="0" smtClean="0">
                <a:solidFill>
                  <a:srgbClr val="FF0000"/>
                </a:solidFill>
              </a:rPr>
              <a:t> </a:t>
            </a:r>
            <a:r>
              <a:rPr lang="ja-JP" altLang="en-US" sz="2400" dirty="0" smtClean="0">
                <a:solidFill>
                  <a:srgbClr val="FF0000"/>
                </a:solidFill>
              </a:rPr>
              <a:t>～ </a:t>
            </a:r>
            <a:r>
              <a:rPr lang="en-US" altLang="ja-JP" sz="2400" dirty="0" smtClean="0">
                <a:solidFill>
                  <a:srgbClr val="FF0000"/>
                </a:solidFill>
              </a:rPr>
              <a:t>1.35 </a:t>
            </a:r>
            <a:r>
              <a:rPr lang="ja-JP" altLang="en-US" sz="2400" dirty="0" smtClean="0"/>
              <a:t>となることを発見</a:t>
            </a:r>
            <a:endParaRPr lang="en-US" altLang="ja-JP" sz="2400" dirty="0" smtClean="0"/>
          </a:p>
          <a:p>
            <a:pPr lvl="1"/>
            <a:r>
              <a:rPr lang="ja-JP" altLang="en-US" sz="2400" dirty="0" smtClean="0"/>
              <a:t>火星大気は過飽和を許容することを示唆</a:t>
            </a:r>
            <a:endParaRPr lang="en-US" altLang="ja-JP" sz="2400" dirty="0" smtClean="0"/>
          </a:p>
        </p:txBody>
      </p:sp>
      <p:pic>
        <p:nvPicPr>
          <p:cNvPr id="9217" name="Picture 1"/>
          <p:cNvPicPr>
            <a:picLocks noChangeAspect="1" noChangeArrowheads="1"/>
          </p:cNvPicPr>
          <p:nvPr/>
        </p:nvPicPr>
        <p:blipFill>
          <a:blip r:embed="rId2"/>
          <a:srcRect/>
          <a:stretch>
            <a:fillRect/>
          </a:stretch>
        </p:blipFill>
        <p:spPr bwMode="auto">
          <a:xfrm>
            <a:off x="5857884" y="4000504"/>
            <a:ext cx="3206360" cy="1928826"/>
          </a:xfrm>
          <a:prstGeom prst="rect">
            <a:avLst/>
          </a:prstGeom>
          <a:noFill/>
          <a:ln w="9525">
            <a:noFill/>
            <a:miter lim="800000"/>
            <a:headEnd/>
            <a:tailEnd/>
          </a:ln>
          <a:effectLst/>
        </p:spPr>
      </p:pic>
      <p:pic>
        <p:nvPicPr>
          <p:cNvPr id="9218" name="Picture 2"/>
          <p:cNvPicPr>
            <a:picLocks noChangeAspect="1" noChangeArrowheads="1"/>
          </p:cNvPicPr>
          <p:nvPr/>
        </p:nvPicPr>
        <p:blipFill>
          <a:blip r:embed="rId3"/>
          <a:srcRect/>
          <a:stretch>
            <a:fillRect/>
          </a:stretch>
        </p:blipFill>
        <p:spPr bwMode="auto">
          <a:xfrm>
            <a:off x="6726054" y="928670"/>
            <a:ext cx="2132226" cy="25003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2.5 : </a:t>
            </a:r>
            <a:r>
              <a:rPr kumimoji="1" lang="ja-JP" altLang="en-US" sz="4000" dirty="0" smtClean="0"/>
              <a:t>計算スキーム</a:t>
            </a:r>
            <a:endParaRPr kumimoji="1" lang="ja-JP" altLang="en-US" sz="4000" dirty="0"/>
          </a:p>
        </p:txBody>
      </p:sp>
      <p:sp>
        <p:nvSpPr>
          <p:cNvPr id="3" name="コンテンツ プレースホルダ 2"/>
          <p:cNvSpPr>
            <a:spLocks noGrp="1"/>
          </p:cNvSpPr>
          <p:nvPr>
            <p:ph idx="1"/>
          </p:nvPr>
        </p:nvSpPr>
        <p:spPr>
          <a:xfrm>
            <a:off x="250824" y="1000108"/>
            <a:ext cx="8893175" cy="5308617"/>
          </a:xfrm>
        </p:spPr>
        <p:txBody>
          <a:bodyPr/>
          <a:lstStyle/>
          <a:p>
            <a:r>
              <a:rPr kumimoji="1" lang="ja-JP" altLang="en-US" sz="2400" dirty="0" smtClean="0"/>
              <a:t>空間方向の離散化</a:t>
            </a:r>
            <a:endParaRPr kumimoji="1" lang="en-US" altLang="ja-JP" sz="2400" dirty="0" smtClean="0"/>
          </a:p>
          <a:p>
            <a:pPr lvl="1"/>
            <a:r>
              <a:rPr kumimoji="1" lang="ja-JP" altLang="en-US" sz="2000" dirty="0" smtClean="0"/>
              <a:t>スカラー量に関する格子点を格子の中心に配置</a:t>
            </a:r>
            <a:endParaRPr kumimoji="1" lang="en-US" altLang="ja-JP" sz="2000" dirty="0" smtClean="0"/>
          </a:p>
          <a:p>
            <a:pPr lvl="1"/>
            <a:r>
              <a:rPr lang="ja-JP" altLang="en-US" sz="2000" dirty="0" smtClean="0"/>
              <a:t>ベクトル量に関する格子点をスカラー量格子点から半格子ずらして配置</a:t>
            </a:r>
            <a:endParaRPr lang="en-US" altLang="ja-JP" sz="2000" dirty="0" smtClean="0"/>
          </a:p>
          <a:p>
            <a:pPr lvl="1"/>
            <a:r>
              <a:rPr kumimoji="1" lang="ja-JP" altLang="en-US" sz="2000" dirty="0" smtClean="0"/>
              <a:t>空間微分は </a:t>
            </a:r>
            <a:r>
              <a:rPr kumimoji="1" lang="en-US" altLang="ja-JP" sz="2000" dirty="0" smtClean="0"/>
              <a:t>2 </a:t>
            </a:r>
            <a:r>
              <a:rPr kumimoji="1" lang="ja-JP" altLang="en-US" sz="2000" dirty="0" smtClean="0"/>
              <a:t>次　</a:t>
            </a:r>
            <a:r>
              <a:rPr kumimoji="1" lang="en-US" altLang="ja-JP" sz="2000" dirty="0" smtClean="0"/>
              <a:t>or 4 </a:t>
            </a:r>
            <a:r>
              <a:rPr kumimoji="1" lang="ja-JP" altLang="en-US" sz="2000" dirty="0" smtClean="0"/>
              <a:t>次精度の</a:t>
            </a:r>
            <a:r>
              <a:rPr kumimoji="1" lang="ja-JP" altLang="en-US" sz="2000" b="1" dirty="0" smtClean="0"/>
              <a:t>中心差分</a:t>
            </a:r>
            <a:r>
              <a:rPr kumimoji="1" lang="ja-JP" altLang="en-US" sz="2000" dirty="0" smtClean="0"/>
              <a:t>で離散化</a:t>
            </a:r>
            <a:endParaRPr kumimoji="1" lang="en-US" altLang="ja-JP" sz="2000" dirty="0" smtClean="0"/>
          </a:p>
          <a:p>
            <a:r>
              <a:rPr lang="ja-JP" altLang="en-US" sz="2400" dirty="0" smtClean="0"/>
              <a:t>時間方向の離散化</a:t>
            </a:r>
            <a:r>
              <a:rPr lang="en-US" altLang="ja-JP" sz="2400" dirty="0" smtClean="0"/>
              <a:t>(</a:t>
            </a:r>
            <a:r>
              <a:rPr lang="ja-JP" altLang="en-US" sz="2400" dirty="0" smtClean="0"/>
              <a:t>モード別時間分割法</a:t>
            </a:r>
            <a:r>
              <a:rPr lang="en-US" altLang="ja-JP" sz="2400" dirty="0" smtClean="0"/>
              <a:t>)</a:t>
            </a:r>
          </a:p>
          <a:p>
            <a:pPr lvl="1"/>
            <a:r>
              <a:rPr kumimoji="1" lang="ja-JP" altLang="en-US" sz="2000" dirty="0" smtClean="0"/>
              <a:t>音波・凝結に関連する項には短い時間ステップ，</a:t>
            </a:r>
            <a:endParaRPr kumimoji="1" lang="en-US" altLang="ja-JP" sz="2000" dirty="0" smtClean="0"/>
          </a:p>
          <a:p>
            <a:pPr lvl="1">
              <a:buNone/>
            </a:pPr>
            <a:r>
              <a:rPr lang="ja-JP" altLang="en-US" sz="2000" dirty="0" smtClean="0"/>
              <a:t>　　</a:t>
            </a:r>
            <a:r>
              <a:rPr kumimoji="1" lang="ja-JP" altLang="en-US" sz="2000" dirty="0" smtClean="0"/>
              <a:t>それ以外の項には長い時間ステップを使用</a:t>
            </a:r>
            <a:endParaRPr kumimoji="1" lang="en-US" altLang="ja-JP" sz="2000" dirty="0" smtClean="0"/>
          </a:p>
          <a:p>
            <a:pPr lvl="1"/>
            <a:r>
              <a:rPr lang="ja-JP" altLang="en-US" sz="2000" dirty="0" smtClean="0"/>
              <a:t>短い時間ステップの項は</a:t>
            </a:r>
            <a:r>
              <a:rPr lang="en-US" altLang="ja-JP" sz="2000" dirty="0" smtClean="0"/>
              <a:t>HE-VI</a:t>
            </a:r>
            <a:r>
              <a:rPr lang="ja-JP" altLang="en-US" sz="2000" dirty="0" smtClean="0"/>
              <a:t>法で離散化</a:t>
            </a:r>
            <a:endParaRPr lang="en-US" altLang="ja-JP" sz="2000" dirty="0" smtClean="0"/>
          </a:p>
          <a:p>
            <a:pPr lvl="2"/>
            <a:r>
              <a:rPr lang="ja-JP" altLang="en-US" sz="1600" dirty="0" smtClean="0"/>
              <a:t>水平方向：オイラー法</a:t>
            </a:r>
            <a:r>
              <a:rPr lang="en-US" altLang="ja-JP" sz="1600" dirty="0" smtClean="0"/>
              <a:t>(</a:t>
            </a:r>
            <a:r>
              <a:rPr lang="ja-JP" altLang="en-US" sz="1600" dirty="0" smtClean="0"/>
              <a:t>陽解法</a:t>
            </a:r>
            <a:r>
              <a:rPr lang="en-US" altLang="ja-JP" sz="1600" dirty="0" smtClean="0"/>
              <a:t>)</a:t>
            </a:r>
          </a:p>
          <a:p>
            <a:pPr lvl="2"/>
            <a:r>
              <a:rPr lang="ja-JP" altLang="en-US" sz="1600" dirty="0" smtClean="0"/>
              <a:t>鉛直方向：クランク・ニコルソン法</a:t>
            </a:r>
            <a:r>
              <a:rPr lang="en-US" altLang="ja-JP" sz="1600" dirty="0" smtClean="0"/>
              <a:t>(</a:t>
            </a:r>
            <a:r>
              <a:rPr lang="ja-JP" altLang="en-US" sz="1600" dirty="0" smtClean="0"/>
              <a:t>陰解法</a:t>
            </a:r>
            <a:r>
              <a:rPr lang="en-US" altLang="ja-JP" sz="1600" dirty="0" smtClean="0"/>
              <a:t>)</a:t>
            </a:r>
          </a:p>
          <a:p>
            <a:pPr lvl="1"/>
            <a:r>
              <a:rPr kumimoji="1" lang="ja-JP" altLang="en-US" sz="2000" dirty="0" smtClean="0"/>
              <a:t>長い時間ステップの項はリープフロッグ法で</a:t>
            </a:r>
            <a:endParaRPr lang="en-US" altLang="ja-JP" sz="2000" dirty="0" smtClean="0"/>
          </a:p>
          <a:p>
            <a:pPr lvl="1">
              <a:buNone/>
            </a:pPr>
            <a:r>
              <a:rPr kumimoji="1" lang="ja-JP" altLang="en-US" sz="2000" dirty="0" smtClean="0"/>
              <a:t>     離散化</a:t>
            </a:r>
            <a:endParaRPr kumimoji="1" lang="en-US" altLang="ja-JP" sz="2000" dirty="0" smtClean="0"/>
          </a:p>
        </p:txBody>
      </p:sp>
      <p:pic>
        <p:nvPicPr>
          <p:cNvPr id="32770" name="Picture 2" descr="C:\Users\yamasita\Desktop\staggered-grid.jpg"/>
          <p:cNvPicPr>
            <a:picLocks noChangeAspect="1" noChangeArrowheads="1"/>
          </p:cNvPicPr>
          <p:nvPr/>
        </p:nvPicPr>
        <p:blipFill>
          <a:blip r:embed="rId3"/>
          <a:srcRect/>
          <a:stretch>
            <a:fillRect/>
          </a:stretch>
        </p:blipFill>
        <p:spPr bwMode="auto">
          <a:xfrm>
            <a:off x="6572264" y="3357562"/>
            <a:ext cx="2500330" cy="2458658"/>
          </a:xfrm>
          <a:prstGeom prst="rect">
            <a:avLst/>
          </a:prstGeom>
          <a:noFill/>
        </p:spPr>
      </p:pic>
      <p:sp>
        <p:nvSpPr>
          <p:cNvPr id="5" name="テキスト ボックス 4"/>
          <p:cNvSpPr txBox="1"/>
          <p:nvPr/>
        </p:nvSpPr>
        <p:spPr>
          <a:xfrm>
            <a:off x="6929454" y="5774312"/>
            <a:ext cx="1785950" cy="369332"/>
          </a:xfrm>
          <a:prstGeom prst="rect">
            <a:avLst/>
          </a:prstGeom>
          <a:noFill/>
        </p:spPr>
        <p:txBody>
          <a:bodyPr wrap="square" rtlCol="0">
            <a:spAutoFit/>
          </a:bodyPr>
          <a:lstStyle/>
          <a:p>
            <a:r>
              <a:rPr lang="ja-JP" altLang="en-US" dirty="0" smtClean="0"/>
              <a:t>格子点の配置</a:t>
            </a:r>
            <a:endParaRPr kumimoji="1" lang="ja-JP" altLang="en-US" dirty="0"/>
          </a:p>
        </p:txBody>
      </p:sp>
      <p:cxnSp>
        <p:nvCxnSpPr>
          <p:cNvPr id="7" name="直線矢印コネクタ 6"/>
          <p:cNvCxnSpPr/>
          <p:nvPr/>
        </p:nvCxnSpPr>
        <p:spPr bwMode="auto">
          <a:xfrm rot="5400000">
            <a:off x="6072198" y="4214818"/>
            <a:ext cx="857256" cy="1588"/>
          </a:xfrm>
          <a:prstGeom prst="straightConnector1">
            <a:avLst/>
          </a:prstGeom>
          <a:solidFill>
            <a:schemeClr val="accent1"/>
          </a:solidFill>
          <a:ln w="31750" cap="flat" cmpd="sng" algn="ctr">
            <a:solidFill>
              <a:schemeClr val="tx1"/>
            </a:solidFill>
            <a:prstDash val="solid"/>
            <a:round/>
            <a:headEnd type="arrow"/>
            <a:tailEnd type="arrow"/>
          </a:ln>
          <a:effectLst/>
        </p:spPr>
      </p:cxnSp>
      <p:graphicFrame>
        <p:nvGraphicFramePr>
          <p:cNvPr id="8" name="オブジェクト 7"/>
          <p:cNvGraphicFramePr>
            <a:graphicFrameLocks noChangeAspect="1"/>
          </p:cNvGraphicFramePr>
          <p:nvPr/>
        </p:nvGraphicFramePr>
        <p:xfrm>
          <a:off x="6077693" y="4071942"/>
          <a:ext cx="351695" cy="285752"/>
        </p:xfrm>
        <a:graphic>
          <a:graphicData uri="http://schemas.openxmlformats.org/presentationml/2006/ole">
            <p:oleObj spid="_x0000_s51202" name="数式" r:id="rId4" imgW="203040" imgH="164880" progId="Equation.3">
              <p:embed/>
            </p:oleObj>
          </a:graphicData>
        </a:graphic>
      </p:graphicFrame>
      <p:graphicFrame>
        <p:nvGraphicFramePr>
          <p:cNvPr id="32771" name="Object 3"/>
          <p:cNvGraphicFramePr>
            <a:graphicFrameLocks noChangeAspect="1"/>
          </p:cNvGraphicFramePr>
          <p:nvPr/>
        </p:nvGraphicFramePr>
        <p:xfrm>
          <a:off x="7912126" y="2835273"/>
          <a:ext cx="374650" cy="307975"/>
        </p:xfrm>
        <a:graphic>
          <a:graphicData uri="http://schemas.openxmlformats.org/presentationml/2006/ole">
            <p:oleObj spid="_x0000_s51203" name="数式" r:id="rId5" imgW="215640" imgH="177480" progId="Equation.3">
              <p:embed/>
            </p:oleObj>
          </a:graphicData>
        </a:graphic>
      </p:graphicFrame>
      <p:cxnSp>
        <p:nvCxnSpPr>
          <p:cNvPr id="11" name="直線矢印コネクタ 10"/>
          <p:cNvCxnSpPr/>
          <p:nvPr/>
        </p:nvCxnSpPr>
        <p:spPr bwMode="auto">
          <a:xfrm>
            <a:off x="7715272" y="3214686"/>
            <a:ext cx="785818" cy="1588"/>
          </a:xfrm>
          <a:prstGeom prst="straightConnector1">
            <a:avLst/>
          </a:prstGeom>
          <a:solidFill>
            <a:schemeClr val="accent1"/>
          </a:solidFill>
          <a:ln w="31750" cap="flat" cmpd="sng" algn="ctr">
            <a:solidFill>
              <a:schemeClr val="tx1"/>
            </a:solidFill>
            <a:prstDash val="solid"/>
            <a:round/>
            <a:headEnd type="arrow"/>
            <a:tailEnd type="arrow"/>
          </a:ln>
          <a:effectLst/>
        </p:spPr>
      </p:cxnSp>
      <p:pic>
        <p:nvPicPr>
          <p:cNvPr id="15" name="Picture 2"/>
          <p:cNvPicPr>
            <a:picLocks noChangeAspect="1" noChangeArrowheads="1"/>
          </p:cNvPicPr>
          <p:nvPr/>
        </p:nvPicPr>
        <p:blipFill>
          <a:blip r:embed="rId6"/>
          <a:srcRect/>
          <a:stretch>
            <a:fillRect/>
          </a:stretch>
        </p:blipFill>
        <p:spPr bwMode="auto">
          <a:xfrm>
            <a:off x="2857488" y="5429264"/>
            <a:ext cx="3500462" cy="1036934"/>
          </a:xfrm>
          <a:prstGeom prst="rect">
            <a:avLst/>
          </a:prstGeom>
          <a:noFill/>
          <a:ln w="9525">
            <a:noFill/>
            <a:miter lim="800000"/>
            <a:headEnd/>
            <a:tailEnd/>
          </a:ln>
          <a:effectLst/>
        </p:spPr>
      </p:pic>
      <p:sp>
        <p:nvSpPr>
          <p:cNvPr id="16" name="テキスト ボックス 15"/>
          <p:cNvSpPr txBox="1"/>
          <p:nvPr/>
        </p:nvSpPr>
        <p:spPr>
          <a:xfrm>
            <a:off x="357158" y="5783065"/>
            <a:ext cx="2500330" cy="646331"/>
          </a:xfrm>
          <a:prstGeom prst="rect">
            <a:avLst/>
          </a:prstGeom>
          <a:noFill/>
        </p:spPr>
        <p:txBody>
          <a:bodyPr wrap="square" rtlCol="0">
            <a:spAutoFit/>
          </a:bodyPr>
          <a:lstStyle/>
          <a:p>
            <a:r>
              <a:rPr lang="ja-JP" altLang="en-US" dirty="0" smtClean="0"/>
              <a:t>モード別時間分割法の概念図</a:t>
            </a:r>
            <a:endParaRPr kumimoji="1" lang="ja-JP" alt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2.6 : </a:t>
            </a:r>
            <a:r>
              <a:rPr kumimoji="1" lang="ja-JP" altLang="en-US" sz="4000" dirty="0" smtClean="0"/>
              <a:t>計算設定</a:t>
            </a:r>
            <a:endParaRPr kumimoji="1" lang="ja-JP" altLang="en-US" sz="4000" dirty="0"/>
          </a:p>
        </p:txBody>
      </p:sp>
      <p:sp>
        <p:nvSpPr>
          <p:cNvPr id="3" name="コンテンツ プレースホルダ 2"/>
          <p:cNvSpPr>
            <a:spLocks noGrp="1"/>
          </p:cNvSpPr>
          <p:nvPr>
            <p:ph idx="1"/>
          </p:nvPr>
        </p:nvSpPr>
        <p:spPr>
          <a:xfrm>
            <a:off x="71406" y="928670"/>
            <a:ext cx="9001156" cy="5500726"/>
          </a:xfrm>
        </p:spPr>
        <p:txBody>
          <a:bodyPr/>
          <a:lstStyle/>
          <a:p>
            <a:r>
              <a:rPr lang="ja-JP" altLang="en-US" sz="2800" dirty="0"/>
              <a:t>計算</a:t>
            </a:r>
            <a:r>
              <a:rPr lang="ja-JP" altLang="en-US" sz="2800" dirty="0" smtClean="0"/>
              <a:t>領域・計算時間 </a:t>
            </a:r>
            <a:endParaRPr lang="en-US" altLang="ja-JP" sz="2800" dirty="0" smtClean="0"/>
          </a:p>
          <a:p>
            <a:pPr lvl="1"/>
            <a:r>
              <a:rPr lang="ja-JP" altLang="en-US" sz="2400" dirty="0" smtClean="0"/>
              <a:t>水平 </a:t>
            </a:r>
            <a:r>
              <a:rPr lang="en-US" altLang="ja-JP" sz="2400" dirty="0" smtClean="0"/>
              <a:t>50 km, </a:t>
            </a:r>
            <a:r>
              <a:rPr lang="ja-JP" altLang="en-US" sz="2400" dirty="0" smtClean="0"/>
              <a:t>鉛直 </a:t>
            </a:r>
            <a:r>
              <a:rPr lang="en-US" altLang="ja-JP" sz="2400" dirty="0" smtClean="0"/>
              <a:t>20 km(</a:t>
            </a:r>
            <a:r>
              <a:rPr lang="ja-JP" altLang="en-US" sz="2400" dirty="0" smtClean="0"/>
              <a:t>格子間隔 </a:t>
            </a:r>
            <a:r>
              <a:rPr lang="en-US" altLang="ja-JP" sz="2400" dirty="0" smtClean="0"/>
              <a:t>200 m)</a:t>
            </a:r>
            <a:endParaRPr kumimoji="1" lang="en-US" altLang="ja-JP" sz="2400" dirty="0" smtClean="0"/>
          </a:p>
          <a:p>
            <a:pPr lvl="1"/>
            <a:r>
              <a:rPr lang="en-US" altLang="ja-JP" sz="2400" dirty="0" smtClean="0"/>
              <a:t>10 </a:t>
            </a:r>
            <a:r>
              <a:rPr lang="ja-JP" altLang="en-US" sz="2400" dirty="0" smtClean="0"/>
              <a:t>日</a:t>
            </a:r>
            <a:endParaRPr kumimoji="1" lang="en-US" altLang="ja-JP" sz="2400" dirty="0" smtClean="0"/>
          </a:p>
          <a:p>
            <a:r>
              <a:rPr lang="ja-JP" altLang="en-US" sz="2800" dirty="0"/>
              <a:t>境界</a:t>
            </a:r>
            <a:r>
              <a:rPr lang="ja-JP" altLang="en-US" sz="2800" dirty="0" smtClean="0"/>
              <a:t>条件</a:t>
            </a:r>
            <a:endParaRPr lang="en-US" altLang="ja-JP" sz="2800" dirty="0" smtClean="0"/>
          </a:p>
          <a:p>
            <a:pPr lvl="1"/>
            <a:r>
              <a:rPr lang="ja-JP" altLang="en-US" sz="2400" dirty="0" smtClean="0"/>
              <a:t>水平方向 </a:t>
            </a:r>
            <a:r>
              <a:rPr lang="en-US" altLang="ja-JP" sz="2400" dirty="0" smtClean="0"/>
              <a:t>(</a:t>
            </a:r>
            <a:r>
              <a:rPr lang="ja-JP" altLang="en-US" sz="2400" dirty="0" smtClean="0"/>
              <a:t>周期境界</a:t>
            </a:r>
            <a:r>
              <a:rPr lang="en-US" altLang="ja-JP" sz="2400" dirty="0" smtClean="0"/>
              <a:t>)</a:t>
            </a:r>
          </a:p>
          <a:p>
            <a:pPr lvl="1"/>
            <a:r>
              <a:rPr lang="ja-JP" altLang="en-US" sz="2400" dirty="0" smtClean="0"/>
              <a:t>鉛直方向 </a:t>
            </a:r>
            <a:r>
              <a:rPr lang="en-US" altLang="ja-JP" sz="2400" dirty="0" smtClean="0"/>
              <a:t>(</a:t>
            </a:r>
            <a:r>
              <a:rPr lang="ja-JP" altLang="en-US" sz="2400" dirty="0" smtClean="0"/>
              <a:t>応力なし</a:t>
            </a:r>
            <a:r>
              <a:rPr lang="en-US" altLang="ja-JP" sz="2400" dirty="0" smtClean="0"/>
              <a:t>)</a:t>
            </a:r>
          </a:p>
          <a:p>
            <a:r>
              <a:rPr kumimoji="1" lang="ja-JP" altLang="en-US" sz="2800" dirty="0"/>
              <a:t>初期</a:t>
            </a:r>
            <a:r>
              <a:rPr kumimoji="1" lang="ja-JP" altLang="en-US" sz="2800" dirty="0" smtClean="0"/>
              <a:t>条件</a:t>
            </a:r>
            <a:endParaRPr kumimoji="1" lang="en-US" altLang="ja-JP" sz="2800" dirty="0" smtClean="0"/>
          </a:p>
          <a:p>
            <a:pPr lvl="1"/>
            <a:r>
              <a:rPr kumimoji="1" lang="ja-JP" altLang="en-US" sz="2400" dirty="0" smtClean="0"/>
              <a:t>温度分布 </a:t>
            </a:r>
            <a:r>
              <a:rPr kumimoji="1" lang="en-US" altLang="ja-JP" sz="2400" dirty="0" smtClean="0"/>
              <a:t>: </a:t>
            </a:r>
            <a:r>
              <a:rPr lang="ja-JP" altLang="en-US" sz="2400" dirty="0" smtClean="0"/>
              <a:t>右図参照</a:t>
            </a:r>
            <a:endParaRPr kumimoji="1" lang="en-US" altLang="ja-JP" sz="2400" dirty="0" smtClean="0"/>
          </a:p>
          <a:p>
            <a:pPr lvl="1"/>
            <a:r>
              <a:rPr lang="ja-JP" altLang="en-US" sz="2400" dirty="0" smtClean="0"/>
              <a:t>最下層にランダムな温位擾乱</a:t>
            </a:r>
            <a:r>
              <a:rPr lang="en-US" altLang="ja-JP" sz="2400" dirty="0" smtClean="0"/>
              <a:t>(</a:t>
            </a:r>
            <a:r>
              <a:rPr lang="ja-JP" altLang="en-US" sz="2400" dirty="0" smtClean="0"/>
              <a:t>最大 </a:t>
            </a:r>
            <a:r>
              <a:rPr lang="en-US" altLang="ja-JP" sz="2400" dirty="0" smtClean="0"/>
              <a:t>1 K)</a:t>
            </a:r>
          </a:p>
          <a:p>
            <a:r>
              <a:rPr lang="ja-JP" altLang="en-US" sz="2800" dirty="0" smtClean="0"/>
              <a:t>熱的強制</a:t>
            </a:r>
            <a:r>
              <a:rPr lang="en-US" altLang="ja-JP" sz="2800" dirty="0" smtClean="0"/>
              <a:t> : </a:t>
            </a:r>
            <a:r>
              <a:rPr lang="ja-JP" altLang="en-US" sz="2800" dirty="0" smtClean="0"/>
              <a:t>右上図参照</a:t>
            </a:r>
            <a:endParaRPr kumimoji="1" lang="en-US" altLang="ja-JP" sz="2800" dirty="0" smtClean="0"/>
          </a:p>
          <a:p>
            <a:pPr lvl="1"/>
            <a:r>
              <a:rPr kumimoji="1" lang="ja-JP" altLang="en-US" sz="2400" dirty="0" smtClean="0"/>
              <a:t>高度 </a:t>
            </a:r>
            <a:r>
              <a:rPr kumimoji="1" lang="en-US" altLang="ja-JP" sz="2400" dirty="0" smtClean="0"/>
              <a:t>1 --</a:t>
            </a:r>
            <a:r>
              <a:rPr kumimoji="1" lang="ja-JP" altLang="en-US" sz="2400" dirty="0" smtClean="0"/>
              <a:t> </a:t>
            </a:r>
            <a:r>
              <a:rPr kumimoji="1" lang="en-US" altLang="ja-JP" sz="2400" dirty="0" smtClean="0"/>
              <a:t>15 km </a:t>
            </a:r>
            <a:r>
              <a:rPr kumimoji="1" lang="ja-JP" altLang="en-US" sz="2400" dirty="0" smtClean="0"/>
              <a:t>で </a:t>
            </a:r>
            <a:r>
              <a:rPr kumimoji="1" lang="en-US" altLang="ja-JP" sz="2400" dirty="0" smtClean="0"/>
              <a:t>- 5 K/day </a:t>
            </a:r>
            <a:r>
              <a:rPr kumimoji="1" lang="ja-JP" altLang="en-US" sz="2400" dirty="0" smtClean="0"/>
              <a:t>の一様冷却</a:t>
            </a:r>
            <a:endParaRPr kumimoji="1" lang="en-US" altLang="ja-JP" sz="2400" dirty="0" smtClean="0"/>
          </a:p>
          <a:p>
            <a:pPr lvl="1"/>
            <a:r>
              <a:rPr lang="ja-JP" altLang="en-US" sz="2400" dirty="0" smtClean="0"/>
              <a:t>高度 </a:t>
            </a:r>
            <a:r>
              <a:rPr lang="en-US" altLang="ja-JP" sz="2400" dirty="0" smtClean="0"/>
              <a:t>0 – 1 km </a:t>
            </a:r>
            <a:r>
              <a:rPr lang="ja-JP" altLang="en-US" sz="2400" dirty="0" smtClean="0"/>
              <a:t>で </a:t>
            </a:r>
            <a:r>
              <a:rPr lang="en-US" altLang="ja-JP" sz="2400" dirty="0" smtClean="0"/>
              <a:t>37.3 K/day </a:t>
            </a:r>
            <a:r>
              <a:rPr lang="ja-JP" altLang="en-US" sz="2400" dirty="0" smtClean="0"/>
              <a:t>の一様加熱</a:t>
            </a:r>
            <a:endParaRPr kumimoji="1" lang="en-US" altLang="ja-JP" sz="2400" dirty="0" smtClean="0"/>
          </a:p>
        </p:txBody>
      </p:sp>
      <p:pic>
        <p:nvPicPr>
          <p:cNvPr id="6146" name="Picture 2" descr="C:\Users\yamasita\Desktop\basic-temp-prof.png"/>
          <p:cNvPicPr>
            <a:picLocks noChangeAspect="1" noChangeArrowheads="1"/>
          </p:cNvPicPr>
          <p:nvPr/>
        </p:nvPicPr>
        <p:blipFill>
          <a:blip r:embed="rId2"/>
          <a:srcRect/>
          <a:stretch>
            <a:fillRect/>
          </a:stretch>
        </p:blipFill>
        <p:spPr bwMode="auto">
          <a:xfrm>
            <a:off x="3773782" y="1928803"/>
            <a:ext cx="2655606" cy="2793500"/>
          </a:xfrm>
          <a:prstGeom prst="rect">
            <a:avLst/>
          </a:prstGeom>
          <a:noFill/>
        </p:spPr>
      </p:pic>
      <p:pic>
        <p:nvPicPr>
          <p:cNvPr id="6147" name="Picture 3" descr="C:\Users\yamasita\Desktop\constant-radiation-profile.png"/>
          <p:cNvPicPr>
            <a:picLocks noChangeAspect="1" noChangeArrowheads="1"/>
          </p:cNvPicPr>
          <p:nvPr/>
        </p:nvPicPr>
        <p:blipFill>
          <a:blip r:embed="rId3"/>
          <a:srcRect/>
          <a:stretch>
            <a:fillRect/>
          </a:stretch>
        </p:blipFill>
        <p:spPr bwMode="auto">
          <a:xfrm>
            <a:off x="6482738" y="1990729"/>
            <a:ext cx="2589856" cy="2652717"/>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pPr marL="514350" indent="-514350">
              <a:buFont typeface="+mj-lt"/>
              <a:buAutoNum type="arabicPeriod"/>
            </a:pPr>
            <a:r>
              <a:rPr kumimoji="1" lang="ja-JP" altLang="en-US" dirty="0" smtClean="0">
                <a:solidFill>
                  <a:schemeClr val="accent6">
                    <a:lumMod val="40000"/>
                    <a:lumOff val="60000"/>
                  </a:schemeClr>
                </a:solidFill>
              </a:rPr>
              <a:t>はじめに</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solidFill>
                  <a:schemeClr val="accent6">
                    <a:lumMod val="40000"/>
                    <a:lumOff val="60000"/>
                  </a:schemeClr>
                </a:solidFill>
              </a:rPr>
              <a:t>モデルの概要</a:t>
            </a:r>
            <a:endParaRPr lang="en-US" altLang="ja-JP" dirty="0" smtClean="0">
              <a:solidFill>
                <a:schemeClr val="accent6">
                  <a:lumMod val="40000"/>
                  <a:lumOff val="60000"/>
                </a:schemeClr>
              </a:solidFill>
            </a:endParaRPr>
          </a:p>
          <a:p>
            <a:pPr marL="514350" indent="-514350">
              <a:buFont typeface="+mj-lt"/>
              <a:buAutoNum type="arabicPeriod"/>
            </a:pPr>
            <a:r>
              <a:rPr kumimoji="1" lang="ja-JP" altLang="en-US" dirty="0" smtClean="0"/>
              <a:t>計算結果</a:t>
            </a:r>
            <a:endParaRPr kumimoji="1" lang="en-US" altLang="ja-JP" dirty="0" smtClean="0"/>
          </a:p>
          <a:p>
            <a:pPr marL="514350" indent="-514350">
              <a:buFont typeface="+mj-lt"/>
              <a:buAutoNum type="arabicPeriod"/>
            </a:pPr>
            <a:r>
              <a:rPr lang="ja-JP" altLang="en-US" dirty="0" smtClean="0">
                <a:solidFill>
                  <a:schemeClr val="accent6">
                    <a:lumMod val="40000"/>
                    <a:lumOff val="60000"/>
                  </a:schemeClr>
                </a:solidFill>
              </a:rPr>
              <a:t>まとめ</a:t>
            </a:r>
            <a:endParaRPr kumimoji="1" lang="ja-JP" altLang="en-US" dirty="0">
              <a:solidFill>
                <a:schemeClr val="accent6">
                  <a:lumMod val="40000"/>
                  <a:lumOff val="60000"/>
                </a:schemeClr>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0"/>
            <a:ext cx="8178827" cy="836613"/>
          </a:xfrm>
        </p:spPr>
        <p:txBody>
          <a:bodyPr/>
          <a:lstStyle/>
          <a:p>
            <a:r>
              <a:rPr kumimoji="1" lang="en-US" altLang="ja-JP" sz="4000" dirty="0" smtClean="0"/>
              <a:t>3.1 : </a:t>
            </a:r>
            <a:r>
              <a:rPr lang="en-US" altLang="ja-JP" sz="4000" dirty="0" err="1" smtClean="0"/>
              <a:t>Scr</a:t>
            </a:r>
            <a:r>
              <a:rPr lang="en-US" altLang="ja-JP" sz="4000" dirty="0" smtClean="0"/>
              <a:t> =</a:t>
            </a:r>
            <a:r>
              <a:rPr kumimoji="1" lang="ja-JP" altLang="en-US" sz="4000" dirty="0" smtClean="0"/>
              <a:t> </a:t>
            </a:r>
            <a:r>
              <a:rPr kumimoji="1" lang="en-US" altLang="ja-JP" sz="4000" dirty="0" smtClean="0"/>
              <a:t>1.0 </a:t>
            </a:r>
            <a:r>
              <a:rPr kumimoji="1" lang="ja-JP" altLang="en-US" sz="4000" dirty="0" smtClean="0"/>
              <a:t>の場合</a:t>
            </a:r>
            <a:endParaRPr kumimoji="1" lang="ja-JP" altLang="en-US" sz="4000" dirty="0"/>
          </a:p>
        </p:txBody>
      </p:sp>
      <p:sp>
        <p:nvSpPr>
          <p:cNvPr id="8" name="コンテンツ プレースホルダ 7"/>
          <p:cNvSpPr>
            <a:spLocks noGrp="1"/>
          </p:cNvSpPr>
          <p:nvPr>
            <p:ph idx="1"/>
          </p:nvPr>
        </p:nvSpPr>
        <p:spPr/>
        <p:txBody>
          <a:bodyPr/>
          <a:lstStyle/>
          <a:p>
            <a:endParaRPr kumimoji="1" lang="ja-JP" altLang="en-US" dirty="0"/>
          </a:p>
        </p:txBody>
      </p:sp>
      <p:pic>
        <p:nvPicPr>
          <p:cNvPr id="5122" name="Picture 2" descr="C:\Users\yamasita\Desktop\anim-combination.gif"/>
          <p:cNvPicPr>
            <a:picLocks noChangeAspect="1" noChangeArrowheads="1" noCrop="1"/>
          </p:cNvPicPr>
          <p:nvPr/>
        </p:nvPicPr>
        <p:blipFill>
          <a:blip r:embed="rId2"/>
          <a:srcRect/>
          <a:stretch>
            <a:fillRect/>
          </a:stretch>
        </p:blipFill>
        <p:spPr bwMode="auto">
          <a:xfrm>
            <a:off x="259746" y="928670"/>
            <a:ext cx="8741410" cy="5286412"/>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3.2</a:t>
            </a:r>
            <a:r>
              <a:rPr lang="ja-JP" altLang="en-US" sz="4000" dirty="0" smtClean="0"/>
              <a:t> </a:t>
            </a:r>
            <a:r>
              <a:rPr lang="en-US" altLang="ja-JP" sz="4000" dirty="0" smtClean="0"/>
              <a:t>: </a:t>
            </a:r>
            <a:r>
              <a:rPr lang="en-US" altLang="ja-JP" sz="4000" dirty="0" err="1" smtClean="0"/>
              <a:t>Scr</a:t>
            </a:r>
            <a:r>
              <a:rPr lang="en-US" altLang="ja-JP" sz="4000" dirty="0" smtClean="0"/>
              <a:t> =</a:t>
            </a:r>
            <a:r>
              <a:rPr lang="ja-JP" altLang="en-US" sz="4000" dirty="0" smtClean="0"/>
              <a:t> </a:t>
            </a:r>
            <a:r>
              <a:rPr lang="en-US" altLang="ja-JP" sz="4000" dirty="0" smtClean="0"/>
              <a:t>1.0 </a:t>
            </a:r>
            <a:r>
              <a:rPr lang="ja-JP" altLang="en-US" sz="4000" dirty="0" smtClean="0"/>
              <a:t>の場合</a:t>
            </a:r>
            <a:endParaRPr kumimoji="1" lang="ja-JP" altLang="en-US" sz="4000" dirty="0"/>
          </a:p>
        </p:txBody>
      </p:sp>
      <p:sp>
        <p:nvSpPr>
          <p:cNvPr id="3" name="コンテンツ プレースホルダ 2"/>
          <p:cNvSpPr>
            <a:spLocks noGrp="1"/>
          </p:cNvSpPr>
          <p:nvPr>
            <p:ph idx="1"/>
          </p:nvPr>
        </p:nvSpPr>
        <p:spPr>
          <a:xfrm>
            <a:off x="250825" y="1000108"/>
            <a:ext cx="5106993" cy="5308617"/>
          </a:xfrm>
        </p:spPr>
        <p:txBody>
          <a:bodyPr/>
          <a:lstStyle/>
          <a:p>
            <a:r>
              <a:rPr lang="ja-JP" altLang="en-US" sz="2800" dirty="0" smtClean="0"/>
              <a:t>温位の各項の時間変化への寄与</a:t>
            </a:r>
            <a:r>
              <a:rPr lang="en-US" altLang="ja-JP" sz="2000" dirty="0" smtClean="0"/>
              <a:t>(40000 sec)</a:t>
            </a:r>
          </a:p>
          <a:p>
            <a:endParaRPr kumimoji="1" lang="en-US" altLang="ja-JP" sz="2800" dirty="0" smtClean="0"/>
          </a:p>
          <a:p>
            <a:pPr>
              <a:buNone/>
            </a:pPr>
            <a:endParaRPr kumimoji="1" lang="en-US" altLang="ja-JP" sz="2800" dirty="0" smtClean="0"/>
          </a:p>
          <a:p>
            <a:pPr lvl="1"/>
            <a:r>
              <a:rPr kumimoji="1" lang="ja-JP" altLang="en-US" sz="2400" dirty="0" smtClean="0"/>
              <a:t>雲底高度の下では移流</a:t>
            </a:r>
            <a:r>
              <a:rPr kumimoji="1" lang="en-US" altLang="ja-JP" sz="2400" dirty="0" smtClean="0"/>
              <a:t>(</a:t>
            </a:r>
            <a:r>
              <a:rPr lang="ja-JP" altLang="en-US" sz="2400" dirty="0" smtClean="0"/>
              <a:t>対流</a:t>
            </a:r>
            <a:r>
              <a:rPr kumimoji="1" lang="en-US" altLang="ja-JP" sz="2400" dirty="0" smtClean="0"/>
              <a:t>)</a:t>
            </a:r>
            <a:r>
              <a:rPr kumimoji="1" lang="ja-JP" altLang="en-US" sz="2400" dirty="0" smtClean="0"/>
              <a:t>が優勢となり</a:t>
            </a:r>
            <a:r>
              <a:rPr kumimoji="1" lang="en-US" altLang="ja-JP" sz="2400" dirty="0" smtClean="0"/>
              <a:t>, </a:t>
            </a:r>
            <a:r>
              <a:rPr kumimoji="1" lang="ja-JP" altLang="en-US" sz="2400" dirty="0" smtClean="0"/>
              <a:t>温位が上昇</a:t>
            </a:r>
            <a:endParaRPr kumimoji="1" lang="en-US" altLang="ja-JP" sz="2400" dirty="0" smtClean="0"/>
          </a:p>
          <a:p>
            <a:pPr lvl="1"/>
            <a:r>
              <a:rPr lang="ja-JP" altLang="en-US" sz="2400" dirty="0" smtClean="0"/>
              <a:t>中層では放射冷却と潜熱加熱が大体バランス</a:t>
            </a:r>
            <a:endParaRPr lang="en-US" altLang="ja-JP" sz="2400" dirty="0" smtClean="0"/>
          </a:p>
          <a:p>
            <a:pPr lvl="1"/>
            <a:r>
              <a:rPr kumimoji="1" lang="ja-JP" altLang="en-US" sz="2400" dirty="0" smtClean="0"/>
              <a:t>対流は雲底高度付近で止まり</a:t>
            </a:r>
            <a:r>
              <a:rPr kumimoji="1" lang="en-US" altLang="ja-JP" sz="2400" dirty="0" smtClean="0"/>
              <a:t>, </a:t>
            </a:r>
            <a:r>
              <a:rPr kumimoji="1" lang="ja-JP" altLang="en-US" sz="2400" dirty="0" smtClean="0"/>
              <a:t>下層の対流領域から上部の雲層への熱の</a:t>
            </a:r>
            <a:r>
              <a:rPr lang="ja-JP" altLang="en-US" sz="2400" dirty="0" smtClean="0"/>
              <a:t>輸送は</a:t>
            </a:r>
            <a:r>
              <a:rPr kumimoji="1" lang="ja-JP" altLang="en-US" sz="2400" dirty="0" smtClean="0"/>
              <a:t>小さい</a:t>
            </a:r>
            <a:endParaRPr kumimoji="1" lang="en-US" altLang="ja-JP" sz="2400" dirty="0" smtClean="0"/>
          </a:p>
        </p:txBody>
      </p:sp>
      <p:graphicFrame>
        <p:nvGraphicFramePr>
          <p:cNvPr id="77827" name="Object 3"/>
          <p:cNvGraphicFramePr>
            <a:graphicFrameLocks noChangeAspect="1"/>
          </p:cNvGraphicFramePr>
          <p:nvPr/>
        </p:nvGraphicFramePr>
        <p:xfrm>
          <a:off x="500034" y="1928807"/>
          <a:ext cx="4259262" cy="642937"/>
        </p:xfrm>
        <a:graphic>
          <a:graphicData uri="http://schemas.openxmlformats.org/presentationml/2006/ole">
            <p:oleObj spid="_x0000_s83970" name="数式" r:id="rId3" imgW="3365280" imgH="507960" progId="Equation.3">
              <p:embed/>
            </p:oleObj>
          </a:graphicData>
        </a:graphic>
      </p:graphicFrame>
      <p:cxnSp>
        <p:nvCxnSpPr>
          <p:cNvPr id="7" name="直線コネクタ 6"/>
          <p:cNvCxnSpPr/>
          <p:nvPr/>
        </p:nvCxnSpPr>
        <p:spPr bwMode="auto">
          <a:xfrm>
            <a:off x="1142976" y="2641594"/>
            <a:ext cx="1143008" cy="1588"/>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8" name="直線コネクタ 7"/>
          <p:cNvCxnSpPr/>
          <p:nvPr/>
        </p:nvCxnSpPr>
        <p:spPr bwMode="auto">
          <a:xfrm>
            <a:off x="2714612" y="2643182"/>
            <a:ext cx="642942" cy="9524"/>
          </a:xfrm>
          <a:prstGeom prst="line">
            <a:avLst/>
          </a:prstGeom>
          <a:solidFill>
            <a:schemeClr val="accent1"/>
          </a:solidFill>
          <a:ln w="31750" cap="flat" cmpd="sng" algn="ctr">
            <a:solidFill>
              <a:srgbClr val="00FF00"/>
            </a:solidFill>
            <a:prstDash val="solid"/>
            <a:round/>
            <a:headEnd type="none" w="med" len="med"/>
            <a:tailEnd type="none" w="med" len="med"/>
          </a:ln>
          <a:effectLst/>
        </p:spPr>
      </p:cxnSp>
      <p:cxnSp>
        <p:nvCxnSpPr>
          <p:cNvPr id="11" name="直線コネクタ 10"/>
          <p:cNvCxnSpPr/>
          <p:nvPr/>
        </p:nvCxnSpPr>
        <p:spPr bwMode="auto">
          <a:xfrm>
            <a:off x="4000496" y="2641594"/>
            <a:ext cx="357190" cy="1588"/>
          </a:xfrm>
          <a:prstGeom prst="line">
            <a:avLst/>
          </a:prstGeom>
          <a:solidFill>
            <a:schemeClr val="accent1"/>
          </a:solidFill>
          <a:ln w="31750" cap="flat" cmpd="sng" algn="ctr">
            <a:solidFill>
              <a:srgbClr val="0070C0"/>
            </a:solidFill>
            <a:prstDash val="solid"/>
            <a:round/>
            <a:headEnd type="none" w="med" len="med"/>
            <a:tailEnd type="none" w="med" len="med"/>
          </a:ln>
          <a:effectLst/>
        </p:spPr>
      </p:cxnSp>
      <p:cxnSp>
        <p:nvCxnSpPr>
          <p:cNvPr id="13" name="直線コネクタ 12"/>
          <p:cNvCxnSpPr/>
          <p:nvPr/>
        </p:nvCxnSpPr>
        <p:spPr bwMode="auto">
          <a:xfrm>
            <a:off x="4572000" y="2641594"/>
            <a:ext cx="214314" cy="1588"/>
          </a:xfrm>
          <a:prstGeom prst="line">
            <a:avLst/>
          </a:prstGeom>
          <a:solidFill>
            <a:schemeClr val="accent1"/>
          </a:solidFill>
          <a:ln w="31750" cap="flat" cmpd="sng" algn="ctr">
            <a:solidFill>
              <a:srgbClr val="00FFFF"/>
            </a:solidFill>
            <a:prstDash val="solid"/>
            <a:round/>
            <a:headEnd type="none" w="med" len="med"/>
            <a:tailEnd type="none" w="med" len="med"/>
          </a:ln>
          <a:effectLst/>
        </p:spPr>
      </p:cxnSp>
      <p:pic>
        <p:nvPicPr>
          <p:cNvPr id="77828" name="Picture 4"/>
          <p:cNvPicPr>
            <a:picLocks noChangeAspect="1" noChangeArrowheads="1"/>
          </p:cNvPicPr>
          <p:nvPr/>
        </p:nvPicPr>
        <p:blipFill>
          <a:blip r:embed="rId4"/>
          <a:srcRect/>
          <a:stretch>
            <a:fillRect/>
          </a:stretch>
        </p:blipFill>
        <p:spPr bwMode="auto">
          <a:xfrm>
            <a:off x="6244004" y="1000108"/>
            <a:ext cx="2729994" cy="2428892"/>
          </a:xfrm>
          <a:prstGeom prst="rect">
            <a:avLst/>
          </a:prstGeom>
          <a:noFill/>
          <a:ln w="9525">
            <a:noFill/>
            <a:miter lim="800000"/>
            <a:headEnd/>
            <a:tailEnd/>
          </a:ln>
          <a:effectLst/>
        </p:spPr>
      </p:pic>
      <p:cxnSp>
        <p:nvCxnSpPr>
          <p:cNvPr id="16" name="直線コネクタ 15"/>
          <p:cNvCxnSpPr/>
          <p:nvPr/>
        </p:nvCxnSpPr>
        <p:spPr bwMode="auto">
          <a:xfrm>
            <a:off x="3500430" y="2641594"/>
            <a:ext cx="357190" cy="1588"/>
          </a:xfrm>
          <a:prstGeom prst="line">
            <a:avLst/>
          </a:prstGeom>
          <a:solidFill>
            <a:schemeClr val="accent1"/>
          </a:solidFill>
          <a:ln w="31750" cap="flat" cmpd="sng" algn="ctr">
            <a:solidFill>
              <a:srgbClr val="FF00FF"/>
            </a:solidFill>
            <a:prstDash val="solid"/>
            <a:round/>
            <a:headEnd type="none" w="med" len="med"/>
            <a:tailEnd type="none" w="med" len="med"/>
          </a:ln>
          <a:effectLst/>
        </p:spPr>
      </p:cxnSp>
      <p:cxnSp>
        <p:nvCxnSpPr>
          <p:cNvPr id="17" name="直線コネクタ 16"/>
          <p:cNvCxnSpPr/>
          <p:nvPr/>
        </p:nvCxnSpPr>
        <p:spPr bwMode="auto">
          <a:xfrm>
            <a:off x="500034" y="2641594"/>
            <a:ext cx="357190" cy="1588"/>
          </a:xfrm>
          <a:prstGeom prst="line">
            <a:avLst/>
          </a:prstGeom>
          <a:solidFill>
            <a:schemeClr val="accent1"/>
          </a:solidFill>
          <a:ln w="31750" cap="flat" cmpd="sng" algn="ctr">
            <a:solidFill>
              <a:schemeClr val="tx1"/>
            </a:solidFill>
            <a:prstDash val="solid"/>
            <a:round/>
            <a:headEnd type="none" w="med" len="med"/>
            <a:tailEnd type="none" w="med" len="med"/>
          </a:ln>
          <a:effectLst/>
        </p:spPr>
      </p:cxnSp>
      <p:pic>
        <p:nvPicPr>
          <p:cNvPr id="12" name="Picture 5"/>
          <p:cNvPicPr>
            <a:picLocks noChangeAspect="1" noChangeArrowheads="1"/>
          </p:cNvPicPr>
          <p:nvPr/>
        </p:nvPicPr>
        <p:blipFill>
          <a:blip r:embed="rId5"/>
          <a:srcRect/>
          <a:stretch>
            <a:fillRect/>
          </a:stretch>
        </p:blipFill>
        <p:spPr bwMode="auto">
          <a:xfrm>
            <a:off x="7080835" y="4214818"/>
            <a:ext cx="2063197" cy="1984449"/>
          </a:xfrm>
          <a:prstGeom prst="rect">
            <a:avLst/>
          </a:prstGeom>
          <a:noFill/>
          <a:ln w="9525">
            <a:noFill/>
            <a:miter lim="800000"/>
            <a:headEnd/>
            <a:tailEnd/>
          </a:ln>
          <a:effectLst/>
        </p:spPr>
      </p:pic>
      <p:pic>
        <p:nvPicPr>
          <p:cNvPr id="14" name="Picture 6"/>
          <p:cNvPicPr>
            <a:picLocks noChangeAspect="1" noChangeArrowheads="1"/>
          </p:cNvPicPr>
          <p:nvPr/>
        </p:nvPicPr>
        <p:blipFill>
          <a:blip r:embed="rId6"/>
          <a:srcRect/>
          <a:stretch>
            <a:fillRect/>
          </a:stretch>
        </p:blipFill>
        <p:spPr bwMode="auto">
          <a:xfrm>
            <a:off x="5072066" y="4286256"/>
            <a:ext cx="2005367" cy="1928826"/>
          </a:xfrm>
          <a:prstGeom prst="rect">
            <a:avLst/>
          </a:prstGeom>
          <a:noFill/>
          <a:ln w="9525">
            <a:noFill/>
            <a:miter lim="800000"/>
            <a:headEnd/>
            <a:tailEnd/>
          </a:ln>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3.3</a:t>
            </a:r>
            <a:r>
              <a:rPr lang="ja-JP" altLang="en-US" sz="4000" dirty="0" smtClean="0"/>
              <a:t> </a:t>
            </a:r>
            <a:r>
              <a:rPr lang="en-US" altLang="ja-JP" sz="4000" dirty="0" smtClean="0"/>
              <a:t>: </a:t>
            </a:r>
            <a:r>
              <a:rPr lang="en-US" altLang="ja-JP" sz="4000" dirty="0" err="1" smtClean="0"/>
              <a:t>Scr</a:t>
            </a:r>
            <a:r>
              <a:rPr lang="en-US" altLang="ja-JP" sz="4000" dirty="0" smtClean="0"/>
              <a:t> =</a:t>
            </a:r>
            <a:r>
              <a:rPr lang="ja-JP" altLang="en-US" sz="4000" dirty="0" smtClean="0"/>
              <a:t> </a:t>
            </a:r>
            <a:r>
              <a:rPr lang="en-US" altLang="ja-JP" sz="4000" dirty="0" smtClean="0"/>
              <a:t>1.0 </a:t>
            </a:r>
            <a:r>
              <a:rPr lang="ja-JP" altLang="en-US" sz="4000" dirty="0" smtClean="0"/>
              <a:t>の場合</a:t>
            </a:r>
            <a:endParaRPr kumimoji="1" lang="ja-JP" altLang="en-US" sz="4000" dirty="0"/>
          </a:p>
        </p:txBody>
      </p:sp>
      <p:sp>
        <p:nvSpPr>
          <p:cNvPr id="3" name="コンテンツ プレースホルダ 2"/>
          <p:cNvSpPr>
            <a:spLocks noGrp="1"/>
          </p:cNvSpPr>
          <p:nvPr>
            <p:ph idx="1"/>
          </p:nvPr>
        </p:nvSpPr>
        <p:spPr>
          <a:xfrm>
            <a:off x="250825" y="1000108"/>
            <a:ext cx="5321307" cy="5308617"/>
          </a:xfrm>
        </p:spPr>
        <p:txBody>
          <a:bodyPr/>
          <a:lstStyle/>
          <a:p>
            <a:r>
              <a:rPr lang="ja-JP" altLang="en-US" sz="2800" dirty="0" smtClean="0"/>
              <a:t>雲密度の時間変化</a:t>
            </a:r>
            <a:r>
              <a:rPr lang="en-US" altLang="ja-JP" sz="1800" dirty="0" smtClean="0"/>
              <a:t>(0—864000sec)</a:t>
            </a:r>
            <a:endParaRPr kumimoji="1" lang="en-US" altLang="ja-JP" sz="1800" dirty="0" smtClean="0"/>
          </a:p>
          <a:p>
            <a:pPr lvl="1"/>
            <a:r>
              <a:rPr kumimoji="1" lang="ja-JP" altLang="en-US" sz="2400" dirty="0" smtClean="0"/>
              <a:t>雲底高度は時間とともに上昇</a:t>
            </a:r>
            <a:r>
              <a:rPr kumimoji="1" lang="en-US" altLang="ja-JP" sz="2400" dirty="0" smtClean="0"/>
              <a:t>(</a:t>
            </a:r>
            <a:r>
              <a:rPr kumimoji="1" lang="ja-JP" altLang="en-US" sz="2400" dirty="0" smtClean="0"/>
              <a:t>＝乾燥対流</a:t>
            </a:r>
            <a:r>
              <a:rPr kumimoji="1" lang="ja-JP" altLang="en-US" sz="2400" dirty="0" smtClean="0"/>
              <a:t>領域の拡大</a:t>
            </a:r>
            <a:r>
              <a:rPr kumimoji="1" lang="en-US" altLang="ja-JP" sz="2400" dirty="0" smtClean="0"/>
              <a:t>)</a:t>
            </a:r>
          </a:p>
          <a:p>
            <a:pPr lvl="1"/>
            <a:r>
              <a:rPr lang="ja-JP" altLang="en-US" sz="2400" dirty="0" smtClean="0"/>
              <a:t>雲の全質量は時間とともに減少</a:t>
            </a:r>
            <a:endParaRPr lang="en-US" altLang="ja-JP" sz="2400" dirty="0" smtClean="0"/>
          </a:p>
          <a:p>
            <a:pPr lvl="1"/>
            <a:r>
              <a:rPr lang="en-US" altLang="ja-JP" sz="2400" dirty="0" smtClean="0"/>
              <a:t>10 </a:t>
            </a:r>
            <a:r>
              <a:rPr lang="ja-JP" altLang="en-US" sz="2400" dirty="0" smtClean="0"/>
              <a:t>日では平衡</a:t>
            </a:r>
            <a:r>
              <a:rPr lang="ja-JP" altLang="en-US" sz="2400" dirty="0" smtClean="0"/>
              <a:t>状態には達していない</a:t>
            </a:r>
            <a:endParaRPr lang="en-US" altLang="ja-JP" sz="2400" dirty="0" smtClean="0"/>
          </a:p>
          <a:p>
            <a:pPr lvl="1"/>
            <a:r>
              <a:rPr lang="ja-JP" altLang="en-US" sz="2400" dirty="0" smtClean="0"/>
              <a:t>このままいくと雲は全て消え</a:t>
            </a:r>
            <a:r>
              <a:rPr lang="en-US" altLang="ja-JP" sz="2400" dirty="0" smtClean="0"/>
              <a:t>, </a:t>
            </a:r>
            <a:r>
              <a:rPr lang="ja-JP" altLang="en-US" sz="2400" dirty="0" smtClean="0"/>
              <a:t>乾燥対流の状態で平衡状態を迎える</a:t>
            </a:r>
            <a:r>
              <a:rPr lang="en-US" altLang="ja-JP" sz="2400" dirty="0" smtClean="0"/>
              <a:t>?</a:t>
            </a:r>
          </a:p>
        </p:txBody>
      </p:sp>
      <p:pic>
        <p:nvPicPr>
          <p:cNvPr id="77832" name="Picture 8"/>
          <p:cNvPicPr>
            <a:picLocks noChangeAspect="1" noChangeArrowheads="1"/>
          </p:cNvPicPr>
          <p:nvPr/>
        </p:nvPicPr>
        <p:blipFill>
          <a:blip r:embed="rId2"/>
          <a:srcRect/>
          <a:stretch>
            <a:fillRect/>
          </a:stretch>
        </p:blipFill>
        <p:spPr bwMode="auto">
          <a:xfrm>
            <a:off x="6433751" y="1000108"/>
            <a:ext cx="2138777" cy="2643206"/>
          </a:xfrm>
          <a:prstGeom prst="rect">
            <a:avLst/>
          </a:prstGeom>
          <a:noFill/>
          <a:ln w="9525">
            <a:noFill/>
            <a:miter lim="800000"/>
            <a:headEnd/>
            <a:tailEnd/>
          </a:ln>
          <a:effectLst/>
        </p:spPr>
      </p:pic>
      <p:pic>
        <p:nvPicPr>
          <p:cNvPr id="77833" name="Picture 9"/>
          <p:cNvPicPr>
            <a:picLocks noChangeAspect="1" noChangeArrowheads="1"/>
          </p:cNvPicPr>
          <p:nvPr/>
        </p:nvPicPr>
        <p:blipFill>
          <a:blip r:embed="rId3"/>
          <a:srcRect/>
          <a:stretch>
            <a:fillRect/>
          </a:stretch>
        </p:blipFill>
        <p:spPr bwMode="auto">
          <a:xfrm>
            <a:off x="3214678" y="4477130"/>
            <a:ext cx="2698546" cy="1952266"/>
          </a:xfrm>
          <a:prstGeom prst="rect">
            <a:avLst/>
          </a:prstGeom>
          <a:noFill/>
          <a:ln w="9525">
            <a:noFill/>
            <a:miter lim="800000"/>
            <a:headEnd/>
            <a:tailEnd/>
          </a:ln>
          <a:effectLst/>
        </p:spPr>
      </p:pic>
      <p:pic>
        <p:nvPicPr>
          <p:cNvPr id="77834" name="Picture 10"/>
          <p:cNvPicPr>
            <a:picLocks noChangeAspect="1" noChangeArrowheads="1"/>
          </p:cNvPicPr>
          <p:nvPr/>
        </p:nvPicPr>
        <p:blipFill>
          <a:blip r:embed="rId4"/>
          <a:srcRect/>
          <a:stretch>
            <a:fillRect/>
          </a:stretch>
        </p:blipFill>
        <p:spPr bwMode="auto">
          <a:xfrm>
            <a:off x="142844" y="4517165"/>
            <a:ext cx="2643206" cy="1912231"/>
          </a:xfrm>
          <a:prstGeom prst="rect">
            <a:avLst/>
          </a:prstGeom>
          <a:noFill/>
          <a:ln w="9525">
            <a:noFill/>
            <a:miter lim="800000"/>
            <a:headEnd/>
            <a:tailEnd/>
          </a:ln>
          <a:effec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pPr marL="514350" indent="-514350">
              <a:buFont typeface="+mj-lt"/>
              <a:buAutoNum type="arabicPeriod"/>
            </a:pPr>
            <a:r>
              <a:rPr kumimoji="1" lang="ja-JP" altLang="en-US" dirty="0" smtClean="0"/>
              <a:t>はじめに</a:t>
            </a:r>
            <a:endParaRPr kumimoji="1" lang="en-US" altLang="ja-JP" dirty="0" smtClean="0"/>
          </a:p>
          <a:p>
            <a:pPr marL="514350" indent="-514350">
              <a:buFont typeface="+mj-lt"/>
              <a:buAutoNum type="arabicPeriod"/>
            </a:pPr>
            <a:r>
              <a:rPr lang="ja-JP" altLang="en-US" dirty="0" smtClean="0">
                <a:solidFill>
                  <a:schemeClr val="accent6">
                    <a:lumMod val="40000"/>
                    <a:lumOff val="60000"/>
                  </a:schemeClr>
                </a:solidFill>
              </a:rPr>
              <a:t>モデルの概要</a:t>
            </a:r>
            <a:endParaRPr lang="en-US" altLang="ja-JP" dirty="0" smtClean="0">
              <a:solidFill>
                <a:schemeClr val="accent6">
                  <a:lumMod val="40000"/>
                  <a:lumOff val="60000"/>
                </a:schemeClr>
              </a:solidFill>
            </a:endParaRPr>
          </a:p>
          <a:p>
            <a:pPr marL="514350" indent="-514350">
              <a:buFont typeface="+mj-lt"/>
              <a:buAutoNum type="arabicPeriod"/>
            </a:pPr>
            <a:r>
              <a:rPr kumimoji="1" lang="ja-JP" altLang="en-US" dirty="0" smtClean="0">
                <a:solidFill>
                  <a:schemeClr val="accent6">
                    <a:lumMod val="40000"/>
                    <a:lumOff val="60000"/>
                  </a:schemeClr>
                </a:solidFill>
              </a:rPr>
              <a:t>計算結果</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solidFill>
                  <a:schemeClr val="accent6">
                    <a:lumMod val="40000"/>
                    <a:lumOff val="60000"/>
                  </a:schemeClr>
                </a:solidFill>
              </a:rPr>
              <a:t>まとめ</a:t>
            </a:r>
            <a:endParaRPr kumimoji="1" lang="ja-JP" altLang="en-US" dirty="0">
              <a:solidFill>
                <a:schemeClr val="accent6">
                  <a:lumMod val="40000"/>
                  <a:lumOff val="60000"/>
                </a:schemeClr>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0"/>
            <a:ext cx="8178827" cy="836613"/>
          </a:xfrm>
        </p:spPr>
        <p:txBody>
          <a:bodyPr/>
          <a:lstStyle/>
          <a:p>
            <a:r>
              <a:rPr lang="en-US" altLang="ja-JP" sz="4000" dirty="0" smtClean="0"/>
              <a:t>3.4 : </a:t>
            </a:r>
            <a:r>
              <a:rPr lang="en-US" altLang="ja-JP" sz="4000" dirty="0" err="1" smtClean="0"/>
              <a:t>Scr</a:t>
            </a:r>
            <a:r>
              <a:rPr lang="en-US" altLang="ja-JP" sz="4000" dirty="0" smtClean="0"/>
              <a:t> </a:t>
            </a:r>
            <a:r>
              <a:rPr lang="en-US" altLang="ja-JP" sz="4000" dirty="0" smtClean="0"/>
              <a:t>=</a:t>
            </a:r>
            <a:r>
              <a:rPr kumimoji="1" lang="ja-JP" altLang="en-US" sz="4000" dirty="0" smtClean="0"/>
              <a:t> </a:t>
            </a:r>
            <a:r>
              <a:rPr kumimoji="1" lang="en-US" altLang="ja-JP" sz="4000" dirty="0" smtClean="0"/>
              <a:t>1.35 </a:t>
            </a:r>
            <a:r>
              <a:rPr kumimoji="1" lang="ja-JP" altLang="en-US" sz="4000" dirty="0" smtClean="0"/>
              <a:t>の場合</a:t>
            </a:r>
            <a:endParaRPr kumimoji="1" lang="ja-JP" altLang="en-US" sz="4000" dirty="0"/>
          </a:p>
        </p:txBody>
      </p:sp>
      <p:sp>
        <p:nvSpPr>
          <p:cNvPr id="7" name="コンテンツ プレースホルダ 6"/>
          <p:cNvSpPr>
            <a:spLocks noGrp="1"/>
          </p:cNvSpPr>
          <p:nvPr>
            <p:ph idx="1"/>
          </p:nvPr>
        </p:nvSpPr>
        <p:spPr/>
        <p:txBody>
          <a:bodyPr/>
          <a:lstStyle/>
          <a:p>
            <a:endParaRPr kumimoji="1" lang="ja-JP" altLang="en-US"/>
          </a:p>
        </p:txBody>
      </p:sp>
      <p:pic>
        <p:nvPicPr>
          <p:cNvPr id="29697" name="Picture 1" descr="C:\Users\yamasita\Desktop\anim-CS135-DensCloud.gif"/>
          <p:cNvPicPr>
            <a:picLocks noChangeAspect="1" noChangeArrowheads="1" noCrop="1"/>
          </p:cNvPicPr>
          <p:nvPr/>
        </p:nvPicPr>
        <p:blipFill>
          <a:blip r:embed="rId2"/>
          <a:srcRect/>
          <a:stretch>
            <a:fillRect/>
          </a:stretch>
        </p:blipFill>
        <p:spPr bwMode="auto">
          <a:xfrm>
            <a:off x="571472" y="928670"/>
            <a:ext cx="7643866" cy="5494071"/>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3.5</a:t>
            </a:r>
            <a:r>
              <a:rPr lang="ja-JP" altLang="en-US" sz="4000" dirty="0" smtClean="0"/>
              <a:t> </a:t>
            </a:r>
            <a:r>
              <a:rPr lang="en-US" altLang="ja-JP" sz="4000" dirty="0" smtClean="0"/>
              <a:t>: </a:t>
            </a:r>
            <a:r>
              <a:rPr lang="en-US" altLang="ja-JP" sz="4000" dirty="0" err="1" smtClean="0"/>
              <a:t>Scr</a:t>
            </a:r>
            <a:r>
              <a:rPr lang="en-US" altLang="ja-JP" sz="4000" dirty="0" smtClean="0"/>
              <a:t> =</a:t>
            </a:r>
            <a:r>
              <a:rPr lang="ja-JP" altLang="en-US" sz="4000" dirty="0" smtClean="0"/>
              <a:t> </a:t>
            </a:r>
            <a:r>
              <a:rPr lang="en-US" altLang="ja-JP" sz="4000" dirty="0" smtClean="0"/>
              <a:t>1.35 </a:t>
            </a:r>
            <a:r>
              <a:rPr lang="ja-JP" altLang="en-US" sz="4000" dirty="0" smtClean="0"/>
              <a:t>の場合</a:t>
            </a:r>
            <a:endParaRPr kumimoji="1" lang="ja-JP" altLang="en-US" sz="4000" dirty="0"/>
          </a:p>
        </p:txBody>
      </p:sp>
      <p:sp>
        <p:nvSpPr>
          <p:cNvPr id="3" name="コンテンツ プレースホルダ 2"/>
          <p:cNvSpPr>
            <a:spLocks noGrp="1"/>
          </p:cNvSpPr>
          <p:nvPr>
            <p:ph idx="1"/>
          </p:nvPr>
        </p:nvSpPr>
        <p:spPr>
          <a:xfrm>
            <a:off x="250825" y="1000108"/>
            <a:ext cx="8642350" cy="5308617"/>
          </a:xfrm>
        </p:spPr>
        <p:txBody>
          <a:bodyPr/>
          <a:lstStyle/>
          <a:p>
            <a:r>
              <a:rPr lang="en-US" altLang="ja-JP" sz="2800" dirty="0" smtClean="0"/>
              <a:t>100 m/s </a:t>
            </a:r>
            <a:r>
              <a:rPr lang="ja-JP" altLang="en-US" sz="2800" dirty="0" smtClean="0"/>
              <a:t>で拡大する三角形の不自然な凝結領域</a:t>
            </a:r>
            <a:endParaRPr lang="en-US" altLang="ja-JP" sz="2800" dirty="0" smtClean="0"/>
          </a:p>
          <a:p>
            <a:pPr lvl="1"/>
            <a:r>
              <a:rPr lang="ja-JP" altLang="en-US" sz="2400" dirty="0" smtClean="0"/>
              <a:t>線形論によるとこのような波動は存在しない</a:t>
            </a:r>
            <a:endParaRPr lang="en-US" altLang="ja-JP" sz="2400" dirty="0" smtClean="0"/>
          </a:p>
          <a:p>
            <a:pPr lvl="1"/>
            <a:r>
              <a:rPr lang="ja-JP" altLang="en-US" sz="2400" dirty="0" smtClean="0"/>
              <a:t>雲密度の空間分布がギザギザしている</a:t>
            </a:r>
            <a:r>
              <a:rPr lang="en-US" altLang="ja-JP" sz="2400" dirty="0" smtClean="0"/>
              <a:t>(</a:t>
            </a:r>
            <a:r>
              <a:rPr lang="ja-JP" altLang="en-US" sz="2400" dirty="0" smtClean="0"/>
              <a:t>振動的</a:t>
            </a:r>
            <a:r>
              <a:rPr lang="en-US" altLang="ja-JP" sz="2400" dirty="0" smtClean="0"/>
              <a:t>)</a:t>
            </a:r>
          </a:p>
          <a:p>
            <a:r>
              <a:rPr kumimoji="1" lang="ja-JP" altLang="en-US" sz="2800" dirty="0" smtClean="0">
                <a:solidFill>
                  <a:srgbClr val="FF0000"/>
                </a:solidFill>
              </a:rPr>
              <a:t>差分誤差による </a:t>
            </a:r>
            <a:r>
              <a:rPr kumimoji="1" lang="en-US" altLang="ja-JP" sz="2800" dirty="0" smtClean="0">
                <a:solidFill>
                  <a:srgbClr val="FF0000"/>
                </a:solidFill>
              </a:rPr>
              <a:t>dummy </a:t>
            </a:r>
            <a:r>
              <a:rPr lang="ja-JP" altLang="en-US" sz="2800" dirty="0" smtClean="0">
                <a:solidFill>
                  <a:srgbClr val="FF0000"/>
                </a:solidFill>
              </a:rPr>
              <a:t>な解</a:t>
            </a:r>
            <a:r>
              <a:rPr lang="ja-JP" altLang="en-US" sz="2800" dirty="0" smtClean="0"/>
              <a:t>である可能性大</a:t>
            </a:r>
            <a:endParaRPr lang="en-US" altLang="ja-JP" sz="2800" dirty="0" smtClean="0"/>
          </a:p>
          <a:p>
            <a:r>
              <a:rPr lang="ja-JP" altLang="en-US" sz="2800" dirty="0" smtClean="0"/>
              <a:t>作戦 </a:t>
            </a:r>
            <a:r>
              <a:rPr lang="en-US" altLang="ja-JP" sz="2800" dirty="0" smtClean="0"/>
              <a:t>: </a:t>
            </a:r>
            <a:r>
              <a:rPr lang="ja-JP" altLang="en-US" sz="2800" dirty="0" smtClean="0"/>
              <a:t>凝結過程において雲密度の閾値 </a:t>
            </a:r>
            <a:r>
              <a:rPr lang="en-US" altLang="ja-JP" sz="2800" dirty="0" err="1" smtClean="0"/>
              <a:t>ρ</a:t>
            </a:r>
            <a:r>
              <a:rPr lang="en-US" altLang="ja-JP" sz="1400" dirty="0" err="1" smtClean="0"/>
              <a:t>T</a:t>
            </a:r>
            <a:r>
              <a:rPr lang="en-US" altLang="ja-JP" sz="1400" dirty="0" smtClean="0"/>
              <a:t> </a:t>
            </a:r>
            <a:r>
              <a:rPr lang="ja-JP" altLang="en-US" sz="2800" dirty="0" smtClean="0"/>
              <a:t>を導入</a:t>
            </a:r>
            <a:endParaRPr kumimoji="1" lang="en-US" altLang="ja-JP" sz="2800" dirty="0" smtClean="0"/>
          </a:p>
        </p:txBody>
      </p:sp>
      <p:graphicFrame>
        <p:nvGraphicFramePr>
          <p:cNvPr id="4" name="表 3"/>
          <p:cNvGraphicFramePr>
            <a:graphicFrameLocks noGrp="1"/>
          </p:cNvGraphicFramePr>
          <p:nvPr/>
        </p:nvGraphicFramePr>
        <p:xfrm>
          <a:off x="357158" y="3786190"/>
          <a:ext cx="4500594" cy="1089664"/>
        </p:xfrm>
        <a:graphic>
          <a:graphicData uri="http://schemas.openxmlformats.org/drawingml/2006/table">
            <a:tbl>
              <a:tblPr/>
              <a:tblGrid>
                <a:gridCol w="1415034"/>
                <a:gridCol w="1116304"/>
                <a:gridCol w="1120236"/>
                <a:gridCol w="849020"/>
              </a:tblGrid>
              <a:tr h="272416">
                <a:tc>
                  <a:txBody>
                    <a:bodyPr/>
                    <a:lstStyle/>
                    <a:p>
                      <a:pPr algn="l" fontAlgn="ctr"/>
                      <a:r>
                        <a:rPr lang="ja-JP" altLang="en-US" sz="1200" b="0" i="0" u="none" strike="noStrike" baseline="0" dirty="0">
                          <a:solidFill>
                            <a:srgbClr val="000000"/>
                          </a:solidFill>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S&lt;1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1&lt;S&lt;</a:t>
                      </a:r>
                      <a:r>
                        <a:rPr lang="en-US" sz="1200" b="0" i="0" u="none" strike="noStrike" baseline="0" dirty="0" err="1">
                          <a:solidFill>
                            <a:srgbClr val="000000"/>
                          </a:solidFill>
                          <a:latin typeface="ＭＳ Ｐゴシック"/>
                        </a:rPr>
                        <a:t>Scr</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dirty="0">
                          <a:solidFill>
                            <a:srgbClr val="000000"/>
                          </a:solidFill>
                          <a:latin typeface="ＭＳ Ｐゴシック"/>
                        </a:rPr>
                        <a:t>S&gt;</a:t>
                      </a:r>
                      <a:r>
                        <a:rPr lang="en-US" sz="1200" b="0" i="0" u="none" strike="noStrike" baseline="0" dirty="0" err="1">
                          <a:solidFill>
                            <a:srgbClr val="000000"/>
                          </a:solidFill>
                          <a:latin typeface="ＭＳ Ｐゴシック"/>
                        </a:rPr>
                        <a:t>Scr</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416">
                <a:tc>
                  <a:txBody>
                    <a:bodyPr/>
                    <a:lstStyle/>
                    <a:p>
                      <a:pPr algn="ctr" fontAlgn="ctr"/>
                      <a:r>
                        <a:rPr lang="el-GR" sz="1200" b="0" i="0" u="none" strike="noStrike" baseline="0" dirty="0" smtClean="0">
                          <a:solidFill>
                            <a:srgbClr val="000000"/>
                          </a:solidFill>
                          <a:latin typeface="ＭＳ Ｐゴシック"/>
                        </a:rPr>
                        <a:t>ρ</a:t>
                      </a:r>
                      <a:r>
                        <a:rPr lang="en-US" sz="1200" b="0" i="0" u="none" strike="noStrike" baseline="0" dirty="0">
                          <a:solidFill>
                            <a:srgbClr val="000000"/>
                          </a:solidFill>
                          <a:latin typeface="ＭＳ Ｐゴシック"/>
                        </a:rPr>
                        <a:t>s = </a:t>
                      </a:r>
                      <a:r>
                        <a:rPr lang="en-US" sz="1200" b="0" i="0" u="none" strike="noStrike" baseline="0" dirty="0" smtClean="0">
                          <a:solidFill>
                            <a:srgbClr val="000000"/>
                          </a:solidFill>
                          <a:latin typeface="ＭＳ Ｐゴシック"/>
                        </a:rPr>
                        <a:t>0</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何も起きない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何も起きない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凝結</a:t>
                      </a:r>
                      <a:endParaRPr lang="en-US" altLang="ja-JP" sz="1200" b="0" i="0" u="none" strike="noStrike" baseline="0" dirty="0" smtClean="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416">
                <a:tc>
                  <a:txBody>
                    <a:bodyPr/>
                    <a:lstStyle/>
                    <a:p>
                      <a:pPr algn="ctr" fontAlgn="ctr"/>
                      <a:r>
                        <a:rPr lang="en-US" sz="1200" b="0" i="0" u="none" strike="noStrike" baseline="0" dirty="0" smtClean="0">
                          <a:solidFill>
                            <a:srgbClr val="000000"/>
                          </a:solidFill>
                          <a:latin typeface="ＭＳ Ｐゴシック"/>
                        </a:rPr>
                        <a:t>0 &lt; </a:t>
                      </a:r>
                      <a:r>
                        <a:rPr lang="en-US" altLang="ja-JP" sz="1200" b="0" i="0" u="none" strike="noStrike" baseline="0" dirty="0" err="1" smtClean="0">
                          <a:solidFill>
                            <a:srgbClr val="000000"/>
                          </a:solidFill>
                          <a:latin typeface="ＭＳ Ｐゴシック"/>
                        </a:rPr>
                        <a:t>ρs</a:t>
                      </a:r>
                      <a:r>
                        <a:rPr lang="en-US" altLang="ja-JP" sz="1200" b="0" i="0" u="none" strike="noStrike" baseline="0" dirty="0" smtClean="0">
                          <a:solidFill>
                            <a:srgbClr val="000000"/>
                          </a:solidFill>
                          <a:latin typeface="ＭＳ Ｐゴシック"/>
                        </a:rPr>
                        <a:t> &lt; </a:t>
                      </a:r>
                      <a:r>
                        <a:rPr lang="en-US" altLang="ja-JP" sz="1200" b="0" i="0" u="none" strike="noStrike" baseline="0" dirty="0" err="1" smtClean="0">
                          <a:solidFill>
                            <a:srgbClr val="000000"/>
                          </a:solidFill>
                          <a:latin typeface="ＭＳ Ｐゴシック"/>
                        </a:rPr>
                        <a:t>ρT</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蒸発</a:t>
                      </a:r>
                      <a:endParaRPr lang="ja-JP" alt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何も起きない</a:t>
                      </a:r>
                      <a:endParaRPr lang="ja-JP" alt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凝結</a:t>
                      </a:r>
                      <a:endParaRPr lang="en-US" altLang="ja-JP" sz="1200" b="0" i="0" u="none" strike="noStrike" baseline="0" dirty="0" smtClean="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416">
                <a:tc>
                  <a:txBody>
                    <a:bodyPr/>
                    <a:lstStyle/>
                    <a:p>
                      <a:pPr algn="ctr" fontAlgn="ctr"/>
                      <a:r>
                        <a:rPr lang="el-GR" sz="1200" b="0" i="0" u="none" strike="noStrike" baseline="0" dirty="0" smtClean="0">
                          <a:solidFill>
                            <a:srgbClr val="000000"/>
                          </a:solidFill>
                          <a:latin typeface="ＭＳ Ｐゴシック"/>
                        </a:rPr>
                        <a:t>ρ</a:t>
                      </a:r>
                      <a:r>
                        <a:rPr lang="en-US" sz="1200" b="0" i="0" u="none" strike="noStrike" baseline="0" dirty="0">
                          <a:solidFill>
                            <a:srgbClr val="000000"/>
                          </a:solidFill>
                          <a:latin typeface="ＭＳ Ｐゴシック"/>
                        </a:rPr>
                        <a:t>s &gt; </a:t>
                      </a:r>
                      <a:r>
                        <a:rPr lang="en-US" altLang="ja-JP" sz="1200" b="0" i="0" u="none" strike="noStrike" baseline="0" dirty="0" err="1" smtClean="0">
                          <a:solidFill>
                            <a:srgbClr val="000000"/>
                          </a:solidFill>
                          <a:latin typeface="ＭＳ Ｐゴシック"/>
                        </a:rPr>
                        <a:t>ρT</a:t>
                      </a:r>
                      <a:endParaRPr 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smtClean="0">
                          <a:solidFill>
                            <a:srgbClr val="000000"/>
                          </a:solidFill>
                          <a:latin typeface="ＭＳ Ｐゴシック"/>
                        </a:rPr>
                        <a:t>昇華</a:t>
                      </a:r>
                      <a:endParaRPr lang="ja-JP" altLang="en-US" sz="1200" b="0" i="0" u="none" strike="noStrike" baseline="0" dirty="0">
                        <a:solidFill>
                          <a:srgbClr val="000000"/>
                        </a:solidFill>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凝結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baseline="0" dirty="0">
                          <a:solidFill>
                            <a:srgbClr val="000000"/>
                          </a:solidFill>
                          <a:latin typeface="ＭＳ Ｐゴシック"/>
                        </a:rPr>
                        <a:t>凝結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5777" name="Picture 1"/>
          <p:cNvPicPr>
            <a:picLocks noChangeAspect="1" noChangeArrowheads="1"/>
          </p:cNvPicPr>
          <p:nvPr/>
        </p:nvPicPr>
        <p:blipFill>
          <a:blip r:embed="rId2"/>
          <a:srcRect/>
          <a:stretch>
            <a:fillRect/>
          </a:stretch>
        </p:blipFill>
        <p:spPr bwMode="auto">
          <a:xfrm>
            <a:off x="5286380" y="3416714"/>
            <a:ext cx="3643338" cy="2615172"/>
          </a:xfrm>
          <a:prstGeom prst="rect">
            <a:avLst/>
          </a:prstGeom>
          <a:noFill/>
          <a:ln w="9525">
            <a:noFill/>
            <a:miter lim="800000"/>
            <a:headEnd/>
            <a:tailEnd/>
          </a:ln>
          <a:effec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3.6 : </a:t>
            </a:r>
            <a:r>
              <a:rPr lang="en-US" altLang="ja-JP" sz="4000" dirty="0" err="1" smtClean="0"/>
              <a:t>Scr</a:t>
            </a:r>
            <a:r>
              <a:rPr lang="en-US" altLang="ja-JP" sz="4000" dirty="0" smtClean="0"/>
              <a:t> </a:t>
            </a:r>
            <a:r>
              <a:rPr lang="en-US" altLang="ja-JP" sz="4000" dirty="0" smtClean="0"/>
              <a:t>= 1.35 </a:t>
            </a:r>
            <a:r>
              <a:rPr lang="ja-JP" altLang="en-US" sz="4000" dirty="0" smtClean="0"/>
              <a:t>の場合</a:t>
            </a:r>
            <a:r>
              <a:rPr kumimoji="1" lang="ja-JP" altLang="en-US" sz="4000" dirty="0" smtClean="0"/>
              <a:t> </a:t>
            </a:r>
            <a:r>
              <a:rPr kumimoji="1" lang="en-US" altLang="ja-JP" sz="4000" dirty="0" smtClean="0"/>
              <a:t>(</a:t>
            </a:r>
            <a:r>
              <a:rPr kumimoji="1" lang="en-US" altLang="ja-JP" sz="4000" dirty="0" err="1" smtClean="0"/>
              <a:t>ρ</a:t>
            </a:r>
            <a:r>
              <a:rPr kumimoji="1" lang="en-US" altLang="ja-JP" sz="1800" dirty="0" err="1" smtClean="0"/>
              <a:t>T</a:t>
            </a:r>
            <a:r>
              <a:rPr kumimoji="1" lang="en-US" altLang="ja-JP" sz="4000" dirty="0" smtClean="0"/>
              <a:t> =1e-5) </a:t>
            </a:r>
            <a:endParaRPr kumimoji="1" lang="ja-JP" altLang="en-US" sz="4000" dirty="0"/>
          </a:p>
        </p:txBody>
      </p:sp>
      <p:sp>
        <p:nvSpPr>
          <p:cNvPr id="3" name="コンテンツ プレースホルダ 2"/>
          <p:cNvSpPr>
            <a:spLocks noGrp="1"/>
          </p:cNvSpPr>
          <p:nvPr>
            <p:ph idx="1"/>
          </p:nvPr>
        </p:nvSpPr>
        <p:spPr/>
        <p:txBody>
          <a:bodyPr/>
          <a:lstStyle/>
          <a:p>
            <a:endParaRPr kumimoji="1" lang="ja-JP" altLang="en-US"/>
          </a:p>
        </p:txBody>
      </p:sp>
      <p:pic>
        <p:nvPicPr>
          <p:cNvPr id="52226" name="Picture 2" descr="C:\Users\yamasita\Desktop\anim-DensCloud_T1-5.gif"/>
          <p:cNvPicPr>
            <a:picLocks noChangeAspect="1" noChangeArrowheads="1" noCrop="1"/>
          </p:cNvPicPr>
          <p:nvPr/>
        </p:nvPicPr>
        <p:blipFill>
          <a:blip r:embed="rId2"/>
          <a:srcRect/>
          <a:stretch>
            <a:fillRect/>
          </a:stretch>
        </p:blipFill>
        <p:spPr bwMode="auto">
          <a:xfrm>
            <a:off x="576073" y="928670"/>
            <a:ext cx="7603451" cy="5500726"/>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3.7 : </a:t>
            </a:r>
            <a:r>
              <a:rPr kumimoji="1" lang="en-US" altLang="ja-JP" sz="4000" dirty="0" err="1" smtClean="0"/>
              <a:t>Scr</a:t>
            </a:r>
            <a:r>
              <a:rPr kumimoji="1" lang="en-US" altLang="ja-JP" sz="4000" dirty="0" smtClean="0"/>
              <a:t> </a:t>
            </a:r>
            <a:r>
              <a:rPr kumimoji="1" lang="en-US" altLang="ja-JP" sz="4000" dirty="0" smtClean="0"/>
              <a:t>= 1.35 </a:t>
            </a:r>
            <a:r>
              <a:rPr kumimoji="1" lang="ja-JP" altLang="en-US" sz="4000" dirty="0" smtClean="0"/>
              <a:t>の場合 </a:t>
            </a:r>
            <a:r>
              <a:rPr kumimoji="1" lang="en-US" altLang="ja-JP" sz="4000" dirty="0" smtClean="0"/>
              <a:t>(</a:t>
            </a:r>
            <a:r>
              <a:rPr kumimoji="1" lang="en-US" altLang="ja-JP" sz="4000" dirty="0" err="1" smtClean="0"/>
              <a:t>ρ</a:t>
            </a:r>
            <a:r>
              <a:rPr kumimoji="1" lang="en-US" altLang="ja-JP" sz="1800" dirty="0" err="1" smtClean="0"/>
              <a:t>T</a:t>
            </a:r>
            <a:r>
              <a:rPr lang="ja-JP" altLang="en-US" sz="1800" dirty="0" smtClean="0"/>
              <a:t>　</a:t>
            </a:r>
            <a:r>
              <a:rPr kumimoji="1" lang="en-US" altLang="ja-JP" sz="4000" dirty="0" smtClean="0"/>
              <a:t>=5e-5) </a:t>
            </a:r>
            <a:endParaRPr kumimoji="1" lang="ja-JP" altLang="en-US" sz="4000" dirty="0"/>
          </a:p>
        </p:txBody>
      </p:sp>
      <p:sp>
        <p:nvSpPr>
          <p:cNvPr id="3" name="コンテンツ プレースホルダ 2"/>
          <p:cNvSpPr>
            <a:spLocks noGrp="1"/>
          </p:cNvSpPr>
          <p:nvPr>
            <p:ph idx="1"/>
          </p:nvPr>
        </p:nvSpPr>
        <p:spPr/>
        <p:txBody>
          <a:bodyPr/>
          <a:lstStyle/>
          <a:p>
            <a:endParaRPr kumimoji="1" lang="ja-JP" altLang="en-US"/>
          </a:p>
        </p:txBody>
      </p:sp>
      <p:pic>
        <p:nvPicPr>
          <p:cNvPr id="53250" name="Picture 2" descr="C:\Users\yamasita\Desktop\anim-DensCloud_T5-5.gif"/>
          <p:cNvPicPr>
            <a:picLocks noChangeAspect="1" noChangeArrowheads="1" noCrop="1"/>
          </p:cNvPicPr>
          <p:nvPr/>
        </p:nvPicPr>
        <p:blipFill>
          <a:blip r:embed="rId2"/>
          <a:srcRect/>
          <a:stretch>
            <a:fillRect/>
          </a:stretch>
        </p:blipFill>
        <p:spPr bwMode="auto">
          <a:xfrm>
            <a:off x="571472" y="928670"/>
            <a:ext cx="7603451" cy="5500726"/>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pPr marL="514350" indent="-514350">
              <a:buFont typeface="+mj-lt"/>
              <a:buAutoNum type="arabicPeriod"/>
            </a:pPr>
            <a:r>
              <a:rPr kumimoji="1" lang="ja-JP" altLang="en-US" dirty="0" smtClean="0">
                <a:solidFill>
                  <a:schemeClr val="accent6">
                    <a:lumMod val="40000"/>
                    <a:lumOff val="60000"/>
                  </a:schemeClr>
                </a:solidFill>
              </a:rPr>
              <a:t>はじめに</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solidFill>
                  <a:schemeClr val="accent6">
                    <a:lumMod val="40000"/>
                    <a:lumOff val="60000"/>
                  </a:schemeClr>
                </a:solidFill>
              </a:rPr>
              <a:t>モデルの概要</a:t>
            </a:r>
            <a:endParaRPr lang="en-US" altLang="ja-JP" dirty="0" smtClean="0">
              <a:solidFill>
                <a:schemeClr val="accent6">
                  <a:lumMod val="40000"/>
                  <a:lumOff val="60000"/>
                </a:schemeClr>
              </a:solidFill>
            </a:endParaRPr>
          </a:p>
          <a:p>
            <a:pPr marL="514350" indent="-514350">
              <a:buFont typeface="+mj-lt"/>
              <a:buAutoNum type="arabicPeriod"/>
            </a:pPr>
            <a:r>
              <a:rPr kumimoji="1" lang="ja-JP" altLang="en-US" dirty="0" smtClean="0">
                <a:solidFill>
                  <a:schemeClr val="accent6">
                    <a:lumMod val="40000"/>
                    <a:lumOff val="60000"/>
                  </a:schemeClr>
                </a:solidFill>
              </a:rPr>
              <a:t>計算結果</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t>まとめ</a:t>
            </a:r>
            <a:endParaRPr kumimoji="1" lang="ja-JP" alt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4.1 : </a:t>
            </a:r>
            <a:r>
              <a:rPr lang="ja-JP" altLang="en-US" dirty="0" smtClean="0"/>
              <a:t>結果</a:t>
            </a:r>
            <a:r>
              <a:rPr lang="ja-JP" altLang="en-US" dirty="0" smtClean="0"/>
              <a:t>の考察とまとめ</a:t>
            </a:r>
            <a:endParaRPr kumimoji="1" lang="ja-JP" altLang="en-US" dirty="0"/>
          </a:p>
        </p:txBody>
      </p:sp>
      <p:sp>
        <p:nvSpPr>
          <p:cNvPr id="3" name="コンテンツ プレースホルダ 2"/>
          <p:cNvSpPr>
            <a:spLocks noGrp="1"/>
          </p:cNvSpPr>
          <p:nvPr>
            <p:ph idx="1"/>
          </p:nvPr>
        </p:nvSpPr>
        <p:spPr/>
        <p:txBody>
          <a:bodyPr/>
          <a:lstStyle/>
          <a:p>
            <a:r>
              <a:rPr lang="ja-JP" altLang="en-US" sz="2800" dirty="0" smtClean="0"/>
              <a:t>臨界飽和比が</a:t>
            </a:r>
            <a:r>
              <a:rPr lang="en-US" altLang="ja-JP" sz="2800" dirty="0" smtClean="0"/>
              <a:t>1</a:t>
            </a:r>
            <a:r>
              <a:rPr lang="ja-JP" altLang="en-US" sz="2800" dirty="0" smtClean="0"/>
              <a:t>の場合</a:t>
            </a:r>
            <a:endParaRPr lang="en-US" altLang="ja-JP" sz="2800" dirty="0" smtClean="0"/>
          </a:p>
          <a:p>
            <a:pPr lvl="1"/>
            <a:r>
              <a:rPr lang="ja-JP" altLang="en-US" sz="2400" dirty="0" smtClean="0"/>
              <a:t>対流は凝結高度より下層に生成</a:t>
            </a:r>
            <a:endParaRPr lang="en-US" altLang="ja-JP" sz="2400" dirty="0" smtClean="0"/>
          </a:p>
          <a:p>
            <a:pPr lvl="1"/>
            <a:r>
              <a:rPr lang="ja-JP" altLang="en-US" sz="2400" dirty="0" smtClean="0"/>
              <a:t>雲の高密度領域は対流をきっかけとして形成開始</a:t>
            </a:r>
            <a:endParaRPr lang="en-US" altLang="ja-JP" sz="2400" dirty="0" smtClean="0"/>
          </a:p>
          <a:p>
            <a:pPr lvl="1"/>
            <a:r>
              <a:rPr lang="ja-JP" altLang="en-US" sz="2400" dirty="0" smtClean="0"/>
              <a:t>下層の対流と上層の雲領域の間では熱のやりとりがない</a:t>
            </a:r>
            <a:endParaRPr lang="en-US" altLang="ja-JP" sz="2400" dirty="0" smtClean="0"/>
          </a:p>
          <a:p>
            <a:r>
              <a:rPr lang="ja-JP" altLang="en-US" sz="2800" dirty="0" smtClean="0"/>
              <a:t>臨界飽和比が</a:t>
            </a:r>
            <a:r>
              <a:rPr lang="en-US" altLang="ja-JP" sz="2800" dirty="0" smtClean="0"/>
              <a:t>1</a:t>
            </a:r>
            <a:r>
              <a:rPr lang="ja-JP" altLang="en-US" sz="2800" dirty="0" smtClean="0"/>
              <a:t>より大きい場合</a:t>
            </a:r>
            <a:r>
              <a:rPr lang="en-US" altLang="ja-JP" sz="2800" dirty="0" smtClean="0"/>
              <a:t>, </a:t>
            </a:r>
            <a:r>
              <a:rPr lang="ja-JP" altLang="en-US" sz="2800" dirty="0" smtClean="0"/>
              <a:t>凝結過程を慎重に取り扱う必要がありそうだ</a:t>
            </a:r>
            <a:endParaRPr lang="en-US" altLang="ja-JP" sz="2800" dirty="0" smtClean="0"/>
          </a:p>
          <a:p>
            <a:pPr lvl="1"/>
            <a:r>
              <a:rPr lang="ja-JP" altLang="en-US" sz="2400" dirty="0" smtClean="0"/>
              <a:t>通常の陽解法・中心差分で解くと差分誤差が発生</a:t>
            </a:r>
            <a:endParaRPr kumimoji="1" lang="en-US" altLang="ja-JP" sz="2400" dirty="0" smtClean="0"/>
          </a:p>
          <a:p>
            <a:r>
              <a:rPr kumimoji="1" lang="ja-JP" altLang="en-US" sz="2800" dirty="0" smtClean="0"/>
              <a:t>現状での課題</a:t>
            </a:r>
            <a:endParaRPr kumimoji="1" lang="en-US" altLang="ja-JP" sz="2800" dirty="0" smtClean="0"/>
          </a:p>
          <a:p>
            <a:pPr lvl="1"/>
            <a:r>
              <a:rPr lang="ja-JP" altLang="en-US" sz="2400" dirty="0" smtClean="0"/>
              <a:t>過飽和の扱いについて要検討</a:t>
            </a:r>
            <a:endParaRPr lang="en-US" altLang="ja-JP" sz="2400" dirty="0" smtClean="0"/>
          </a:p>
          <a:p>
            <a:pPr lvl="2"/>
            <a:r>
              <a:rPr lang="ja-JP" altLang="en-US" sz="2000" dirty="0" smtClean="0"/>
              <a:t>より精度の良い移流スキームと閾値を併用</a:t>
            </a:r>
            <a:r>
              <a:rPr lang="en-US" altLang="ja-JP" sz="2000" dirty="0" smtClean="0"/>
              <a:t>?</a:t>
            </a:r>
            <a:endParaRPr kumimoji="1" lang="en-US" altLang="ja-JP" sz="2000" dirty="0" smtClean="0"/>
          </a:p>
          <a:p>
            <a:pPr lvl="1"/>
            <a:r>
              <a:rPr kumimoji="1" lang="ja-JP" altLang="en-US" sz="2400" dirty="0" smtClean="0"/>
              <a:t>雲粒の重力沈降や併合成長を考慮することが不可欠</a:t>
            </a:r>
            <a:endParaRPr kumimoji="1" lang="en-US" altLang="ja-JP" sz="24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4.2 : </a:t>
            </a:r>
            <a:r>
              <a:rPr lang="ja-JP" altLang="en-US" dirty="0" smtClean="0"/>
              <a:t>参考文献</a:t>
            </a:r>
            <a:r>
              <a:rPr lang="en-US" altLang="ja-JP" dirty="0" smtClean="0"/>
              <a:t>(1)</a:t>
            </a:r>
            <a:endParaRPr kumimoji="1" lang="ja-JP" altLang="en-US" dirty="0"/>
          </a:p>
        </p:txBody>
      </p:sp>
      <p:sp>
        <p:nvSpPr>
          <p:cNvPr id="3" name="コンテンツ プレースホルダ 2"/>
          <p:cNvSpPr>
            <a:spLocks noGrp="1"/>
          </p:cNvSpPr>
          <p:nvPr>
            <p:ph idx="1"/>
          </p:nvPr>
        </p:nvSpPr>
        <p:spPr/>
        <p:txBody>
          <a:bodyPr/>
          <a:lstStyle/>
          <a:p>
            <a:r>
              <a:rPr lang="en-US" altLang="ja-JP" sz="1600" dirty="0" smtClean="0"/>
              <a:t>http://imgsrc.hubblesite.org/hu/db/2001/24/images/a/formats/full_jpg.jpg</a:t>
            </a:r>
          </a:p>
          <a:p>
            <a:pPr lvl="0"/>
            <a:r>
              <a:rPr lang="en-US" altLang="ja-JP" sz="1600" dirty="0" smtClean="0"/>
              <a:t>http://www.chem.neu.edu/Courses/1131Tom/Lecture25/sld007.htm</a:t>
            </a:r>
            <a:endParaRPr lang="en-US" altLang="ja-JP" sz="1400" dirty="0" smtClean="0"/>
          </a:p>
          <a:p>
            <a:pPr lvl="0"/>
            <a:r>
              <a:rPr lang="en-US" altLang="ja-JP" sz="1600" dirty="0" smtClean="0"/>
              <a:t>http://www.msss.com/http/ps/channels/channel-map.gif</a:t>
            </a:r>
          </a:p>
          <a:p>
            <a:pPr lvl="0"/>
            <a:r>
              <a:rPr lang="en-US" altLang="ja-JP" sz="1600" dirty="0" smtClean="0"/>
              <a:t>http://</a:t>
            </a:r>
            <a:r>
              <a:rPr lang="en-US" altLang="ja-JP" sz="1600" dirty="0" smtClean="0"/>
              <a:t>www.nasa.gov/mission_pages/MRO/multimedia/20081028.html</a:t>
            </a:r>
          </a:p>
          <a:p>
            <a:r>
              <a:rPr lang="en-US" sz="1600" dirty="0" smtClean="0"/>
              <a:t>Pollack, J. B., </a:t>
            </a:r>
            <a:r>
              <a:rPr lang="en-US" sz="1600" dirty="0" err="1" smtClean="0"/>
              <a:t>Kasting</a:t>
            </a:r>
            <a:r>
              <a:rPr lang="en-US" sz="1600" dirty="0" smtClean="0"/>
              <a:t>, J. F., Richardson, S. M., </a:t>
            </a:r>
            <a:r>
              <a:rPr lang="en-US" sz="1600" dirty="0" err="1" smtClean="0"/>
              <a:t>Polliakoff</a:t>
            </a:r>
            <a:r>
              <a:rPr lang="en-US" sz="1600" dirty="0" smtClean="0"/>
              <a:t>. K., 1987 : The case for a wet, warm climate on early Mars, </a:t>
            </a:r>
            <a:r>
              <a:rPr lang="en-US" sz="1600" dirty="0" err="1" smtClean="0"/>
              <a:t>Icarus</a:t>
            </a:r>
            <a:r>
              <a:rPr lang="en-US" sz="1600" dirty="0" smtClean="0"/>
              <a:t>, 71, 203-224</a:t>
            </a:r>
          </a:p>
          <a:p>
            <a:r>
              <a:rPr lang="en-US" sz="1600" dirty="0" err="1" smtClean="0"/>
              <a:t>Kasting</a:t>
            </a:r>
            <a:r>
              <a:rPr lang="en-US" sz="1600" dirty="0" smtClean="0"/>
              <a:t>, J., F., 1991 : CO2 condensation and the climate on early Mars, </a:t>
            </a:r>
            <a:r>
              <a:rPr lang="en-US" sz="1600" dirty="0" err="1" smtClean="0"/>
              <a:t>Icarus</a:t>
            </a:r>
            <a:r>
              <a:rPr lang="en-US" sz="1600" dirty="0" smtClean="0"/>
              <a:t>, 91, 1-13</a:t>
            </a:r>
          </a:p>
          <a:p>
            <a:r>
              <a:rPr lang="en-US" sz="1600" dirty="0" smtClean="0"/>
              <a:t>Forget, F., </a:t>
            </a:r>
            <a:r>
              <a:rPr lang="en-US" sz="1600" dirty="0" err="1" smtClean="0"/>
              <a:t>Pierehumbert</a:t>
            </a:r>
            <a:r>
              <a:rPr lang="en-US" sz="1600" dirty="0" smtClean="0"/>
              <a:t>, R., T., 1997 : Warming Early Mars with carbon dioxide clouds that scatter infrared radiation, Science, 278, 1273-1276 </a:t>
            </a:r>
          </a:p>
          <a:p>
            <a:r>
              <a:rPr lang="en-US" sz="1600" dirty="0" err="1" smtClean="0"/>
              <a:t>Odaka</a:t>
            </a:r>
            <a:r>
              <a:rPr lang="en-US" sz="1600" dirty="0" smtClean="0"/>
              <a:t>,  M., </a:t>
            </a:r>
            <a:r>
              <a:rPr lang="en-US" sz="1600" dirty="0" err="1" smtClean="0"/>
              <a:t>Kitamori</a:t>
            </a:r>
            <a:r>
              <a:rPr lang="en-US" sz="1600" dirty="0" smtClean="0"/>
              <a:t>, T., Sugiyama, K., Nakajima, K., Takahashi, Y. O., </a:t>
            </a:r>
            <a:r>
              <a:rPr lang="en-US" sz="1600" dirty="0" err="1" smtClean="0"/>
              <a:t>Ishiwatari</a:t>
            </a:r>
            <a:r>
              <a:rPr lang="en-US" sz="1600" dirty="0" smtClean="0"/>
              <a:t>, M., Hayashi, Y.-Y., 2005: A formulation of non-hydrostatic model for moist convection in the Martian atmosphere, </a:t>
            </a:r>
            <a:r>
              <a:rPr lang="en-US" sz="1600" i="1" dirty="0" smtClean="0"/>
              <a:t>Proc. of the 38th ISAS Lunar and Planetary Symposium, The Institute of Space and </a:t>
            </a:r>
            <a:r>
              <a:rPr lang="en-US" sz="1600" i="1" dirty="0" err="1" smtClean="0"/>
              <a:t>Astronautical</a:t>
            </a:r>
            <a:r>
              <a:rPr lang="en-US" sz="1600" i="1" dirty="0" smtClean="0"/>
              <a:t> Science.</a:t>
            </a:r>
            <a:r>
              <a:rPr lang="en-US" sz="1600" dirty="0" smtClean="0"/>
              <a:t>, 173-175.</a:t>
            </a:r>
          </a:p>
          <a:p>
            <a:r>
              <a:rPr lang="en-US" altLang="ja-JP" sz="1600" dirty="0" err="1" smtClean="0"/>
              <a:t>Klemp</a:t>
            </a:r>
            <a:r>
              <a:rPr lang="en-US" altLang="ja-JP" sz="1600" dirty="0" smtClean="0"/>
              <a:t>, J. B., </a:t>
            </a:r>
            <a:r>
              <a:rPr lang="en-US" altLang="ja-JP" sz="1600" dirty="0" err="1" smtClean="0"/>
              <a:t>Wilhelmson</a:t>
            </a:r>
            <a:r>
              <a:rPr lang="en-US" altLang="ja-JP" sz="1600" dirty="0" smtClean="0"/>
              <a:t>, R. B., 1978 : The simulation of three-dimensional convective storm dynamics. J. Atmos. Sci., 35, 1070-1096</a:t>
            </a:r>
          </a:p>
          <a:p>
            <a:r>
              <a:rPr lang="en-US" altLang="ja-JP" sz="1600" dirty="0" err="1" smtClean="0"/>
              <a:t>Deadorff</a:t>
            </a:r>
            <a:r>
              <a:rPr lang="en-US" altLang="ja-JP" sz="1600" dirty="0" smtClean="0"/>
              <a:t>, J., W., 1975 : The development of boundary-layer turbulence models for use in studying the severe storm environment. Proc. SESAME Meeting, Boulder, NOAA-ERL, 251-261</a:t>
            </a:r>
          </a:p>
          <a:p>
            <a:pPr lvl="0"/>
            <a:endParaRPr lang="en-US" altLang="ja-JP" sz="1600"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4.3 : </a:t>
            </a:r>
            <a:r>
              <a:rPr lang="ja-JP" altLang="en-US" smtClean="0"/>
              <a:t>参考</a:t>
            </a:r>
            <a:r>
              <a:rPr lang="ja-JP" altLang="en-US" dirty="0" smtClean="0"/>
              <a:t>文献</a:t>
            </a:r>
            <a:r>
              <a:rPr lang="en-US" altLang="ja-JP" dirty="0" smtClean="0"/>
              <a:t>(2)</a:t>
            </a:r>
            <a:endParaRPr kumimoji="1" lang="ja-JP" altLang="en-US" dirty="0"/>
          </a:p>
        </p:txBody>
      </p:sp>
      <p:sp>
        <p:nvSpPr>
          <p:cNvPr id="3" name="コンテンツ プレースホルダ 2"/>
          <p:cNvSpPr>
            <a:spLocks noGrp="1"/>
          </p:cNvSpPr>
          <p:nvPr>
            <p:ph idx="1"/>
          </p:nvPr>
        </p:nvSpPr>
        <p:spPr/>
        <p:txBody>
          <a:bodyPr/>
          <a:lstStyle/>
          <a:p>
            <a:pPr lvl="0"/>
            <a:r>
              <a:rPr lang="en-US" altLang="ja-JP" sz="1600" dirty="0" err="1" smtClean="0"/>
              <a:t>Glandorf</a:t>
            </a:r>
            <a:r>
              <a:rPr lang="en-US" altLang="ja-JP" sz="1600" dirty="0" smtClean="0"/>
              <a:t>, D., </a:t>
            </a:r>
            <a:r>
              <a:rPr lang="en-US" altLang="ja-JP" sz="1600" dirty="0" err="1" smtClean="0"/>
              <a:t>Colaprete</a:t>
            </a:r>
            <a:r>
              <a:rPr lang="en-US" altLang="ja-JP" sz="1600" dirty="0" smtClean="0"/>
              <a:t>, A., Tolbert, M. A., </a:t>
            </a:r>
            <a:r>
              <a:rPr lang="en-US" altLang="ja-JP" sz="1600" dirty="0" err="1" smtClean="0"/>
              <a:t>Toon</a:t>
            </a:r>
            <a:r>
              <a:rPr lang="en-US" altLang="ja-JP" sz="1600" dirty="0" smtClean="0"/>
              <a:t>, O. B., 2002 : CO2 snow on Mars and early Earth: Experimental constraints. </a:t>
            </a:r>
            <a:r>
              <a:rPr lang="en-US" altLang="ja-JP" sz="1600" dirty="0" err="1" smtClean="0"/>
              <a:t>Icarus</a:t>
            </a:r>
            <a:r>
              <a:rPr lang="en-US" altLang="ja-JP" sz="1600" dirty="0" smtClean="0"/>
              <a:t>, 160, </a:t>
            </a:r>
            <a:r>
              <a:rPr lang="en-US" altLang="ja-JP" sz="1600" dirty="0" smtClean="0"/>
              <a:t>66-72</a:t>
            </a:r>
            <a:endParaRPr lang="en-US" altLang="ja-JP" dirty="0" smtClean="0"/>
          </a:p>
          <a:p>
            <a:r>
              <a:rPr lang="en-US" sz="1600" dirty="0" err="1" smtClean="0"/>
              <a:t>Colaprete</a:t>
            </a:r>
            <a:r>
              <a:rPr lang="en-US" sz="1600" dirty="0" smtClean="0"/>
              <a:t>, A., </a:t>
            </a:r>
            <a:r>
              <a:rPr lang="en-US" sz="1600" dirty="0" err="1" smtClean="0"/>
              <a:t>Toon</a:t>
            </a:r>
            <a:r>
              <a:rPr lang="en-US" sz="1600" dirty="0" smtClean="0"/>
              <a:t>, O. B., 2003 : Carbon dioxide clouds in an early dense Martian atmosphere, J. </a:t>
            </a:r>
            <a:r>
              <a:rPr lang="en-US" sz="1600" dirty="0" err="1" smtClean="0"/>
              <a:t>Geophys</a:t>
            </a:r>
            <a:r>
              <a:rPr lang="en-US" sz="1600" dirty="0" smtClean="0"/>
              <a:t>. Res., 108, E4, 5025-5047</a:t>
            </a:r>
          </a:p>
          <a:p>
            <a:r>
              <a:rPr lang="ja-JP" altLang="en-US" sz="1600" dirty="0" smtClean="0"/>
              <a:t>光田千紘</a:t>
            </a:r>
            <a:r>
              <a:rPr lang="en-US" altLang="ja-JP" sz="1600" dirty="0" smtClean="0"/>
              <a:t>, 2007 : </a:t>
            </a:r>
            <a:r>
              <a:rPr lang="ja-JP" altLang="en-US" sz="1600" dirty="0" smtClean="0"/>
              <a:t>放射過程によって調節された二酸化炭素氷雲による古火星大気の温室効果</a:t>
            </a:r>
            <a:r>
              <a:rPr lang="en-US" altLang="ja-JP" sz="1600" dirty="0" smtClean="0"/>
              <a:t>. </a:t>
            </a:r>
            <a:r>
              <a:rPr lang="ja-JP" altLang="en-US" sz="1600" dirty="0" smtClean="0"/>
              <a:t>北海道大学大学院宇宙理学専攻博士論文</a:t>
            </a:r>
            <a:endParaRPr lang="en-US" altLang="ja-JP" sz="1600" dirty="0" smtClean="0"/>
          </a:p>
          <a:p>
            <a:r>
              <a:rPr lang="ja-JP" altLang="en-US" sz="1600" dirty="0" smtClean="0"/>
              <a:t>北守太一</a:t>
            </a:r>
            <a:r>
              <a:rPr lang="en-US" altLang="ja-JP" sz="1600" dirty="0" smtClean="0"/>
              <a:t>, 2006 : </a:t>
            </a:r>
            <a:r>
              <a:rPr lang="ja-JP" altLang="en-US" sz="1600" dirty="0" smtClean="0"/>
              <a:t>大気主成分の凝結を考慮した火星大気非静力学モデルの開発</a:t>
            </a:r>
            <a:r>
              <a:rPr lang="en-US" altLang="ja-JP" sz="1600" dirty="0" smtClean="0"/>
              <a:t>. </a:t>
            </a:r>
            <a:r>
              <a:rPr lang="ja-JP" altLang="en-US" sz="1600" dirty="0" smtClean="0"/>
              <a:t>北海道大学大学院地球惑星科学専攻修士</a:t>
            </a:r>
            <a:r>
              <a:rPr lang="ja-JP" altLang="en-US" sz="1600" dirty="0" smtClean="0"/>
              <a:t>論文</a:t>
            </a:r>
            <a:endParaRPr lang="en-US" sz="1600" dirty="0" smtClean="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A : </a:t>
            </a:r>
            <a:r>
              <a:rPr kumimoji="1" lang="ja-JP" altLang="en-US" dirty="0" smtClean="0"/>
              <a:t>付録</a:t>
            </a:r>
            <a:endParaRPr kumimoji="1" lang="ja-JP" alt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準圧縮方程式について</a:t>
            </a:r>
            <a:endParaRPr kumimoji="1" lang="ja-JP" altLang="en-US" dirty="0"/>
          </a:p>
        </p:txBody>
      </p:sp>
      <p:sp>
        <p:nvSpPr>
          <p:cNvPr id="3" name="コンテンツ プレースホルダ 2"/>
          <p:cNvSpPr>
            <a:spLocks noGrp="1"/>
          </p:cNvSpPr>
          <p:nvPr>
            <p:ph idx="1"/>
          </p:nvPr>
        </p:nvSpPr>
        <p:spPr/>
        <p:txBody>
          <a:bodyPr/>
          <a:lstStyle/>
          <a:p>
            <a:r>
              <a:rPr kumimoji="1" lang="ja-JP" altLang="en-US" sz="2800" dirty="0" smtClean="0"/>
              <a:t>弾性系モデル</a:t>
            </a:r>
            <a:endParaRPr kumimoji="1" lang="en-US" altLang="ja-JP" sz="2800" dirty="0" smtClean="0"/>
          </a:p>
          <a:p>
            <a:pPr lvl="1"/>
            <a:r>
              <a:rPr kumimoji="1" lang="ja-JP" altLang="en-US" sz="2400" dirty="0" smtClean="0"/>
              <a:t>連続の式で密度の時間変化項を考慮するモデル</a:t>
            </a:r>
            <a:endParaRPr kumimoji="1" lang="en-US" altLang="ja-JP" sz="2400" dirty="0" smtClean="0"/>
          </a:p>
          <a:p>
            <a:r>
              <a:rPr kumimoji="1" lang="ja-JP" altLang="en-US" sz="2800" dirty="0" smtClean="0"/>
              <a:t>連続の式を線形化</a:t>
            </a:r>
            <a:endParaRPr kumimoji="1" lang="en-US" altLang="ja-JP" sz="2800" dirty="0" smtClean="0"/>
          </a:p>
          <a:p>
            <a:pPr lvl="1"/>
            <a:r>
              <a:rPr lang="ja-JP" altLang="en-US" sz="2400" dirty="0" smtClean="0"/>
              <a:t>系全体の質量保存は保証されない</a:t>
            </a:r>
            <a:endParaRPr kumimoji="1" lang="en-US" altLang="ja-JP" sz="2400" dirty="0" smtClean="0"/>
          </a:p>
          <a:p>
            <a:r>
              <a:rPr lang="ja-JP" altLang="en-US" sz="2800" dirty="0" smtClean="0"/>
              <a:t>時間積分にモード別時間分割法を使用できる</a:t>
            </a:r>
            <a:endParaRPr lang="en-US" altLang="ja-JP" sz="2800" dirty="0" smtClean="0"/>
          </a:p>
          <a:p>
            <a:pPr lvl="1"/>
            <a:r>
              <a:rPr lang="ja-JP" altLang="en-US" sz="2400" dirty="0" smtClean="0"/>
              <a:t>計算量を少なくすることが可能</a:t>
            </a:r>
            <a:endParaRPr lang="en-US" altLang="ja-JP" sz="2400" dirty="0" smtClean="0"/>
          </a:p>
          <a:p>
            <a:pPr lvl="1"/>
            <a:r>
              <a:rPr lang="ja-JP" altLang="en-US" sz="2400" dirty="0" smtClean="0"/>
              <a:t>計算不安定を防ぐため音波は短い時間ステップで計算</a:t>
            </a:r>
            <a:endParaRPr lang="en-US" altLang="ja-JP" sz="2400" dirty="0" smtClean="0"/>
          </a:p>
          <a:p>
            <a:pPr lvl="1"/>
            <a:r>
              <a:rPr kumimoji="1" lang="ja-JP" altLang="en-US" sz="2400" dirty="0" smtClean="0"/>
              <a:t>凝結のタイムスケールは </a:t>
            </a:r>
            <a:r>
              <a:rPr kumimoji="1" lang="en-US" altLang="ja-JP" sz="2400" dirty="0" smtClean="0"/>
              <a:t>10 [s] </a:t>
            </a:r>
            <a:r>
              <a:rPr kumimoji="1" lang="ja-JP" altLang="en-US" sz="2400" dirty="0" smtClean="0"/>
              <a:t>オーダー</a:t>
            </a:r>
            <a:r>
              <a:rPr kumimoji="1" lang="en-US" altLang="ja-JP" sz="2400" dirty="0" smtClean="0"/>
              <a:t>(</a:t>
            </a:r>
            <a:r>
              <a:rPr kumimoji="1" lang="ja-JP" altLang="en-US" sz="2400" dirty="0" smtClean="0"/>
              <a:t>北守</a:t>
            </a:r>
            <a:r>
              <a:rPr kumimoji="1" lang="en-US" altLang="ja-JP" sz="2400" dirty="0" smtClean="0"/>
              <a:t>, 2006)</a:t>
            </a:r>
            <a:r>
              <a:rPr kumimoji="1" lang="ja-JP" altLang="en-US" sz="2400" dirty="0" err="1" smtClean="0"/>
              <a:t>なの</a:t>
            </a:r>
            <a:r>
              <a:rPr kumimoji="1" lang="ja-JP" altLang="en-US" sz="2400" dirty="0" smtClean="0"/>
              <a:t>で</a:t>
            </a:r>
            <a:r>
              <a:rPr kumimoji="1" lang="en-US" altLang="ja-JP" sz="2400" dirty="0" smtClean="0"/>
              <a:t>, </a:t>
            </a:r>
            <a:r>
              <a:rPr kumimoji="1" lang="ja-JP" altLang="en-US" sz="2400" dirty="0" smtClean="0"/>
              <a:t>短い時間ステップで計算</a:t>
            </a:r>
            <a:endParaRPr kumimoji="1" lang="en-US" altLang="ja-JP" sz="2400" dirty="0" smtClean="0"/>
          </a:p>
          <a:p>
            <a:pPr lvl="1"/>
            <a:r>
              <a:rPr lang="ja-JP" altLang="en-US" sz="2400" dirty="0" smtClean="0"/>
              <a:t>それ以外は長い時間ステップで計算</a:t>
            </a:r>
            <a:endParaRPr kumimoji="1" lang="ja-JP" altLang="en-US" sz="24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1.1</a:t>
            </a:r>
            <a:r>
              <a:rPr lang="ja-JP" altLang="en-US" sz="4000" dirty="0" smtClean="0"/>
              <a:t> </a:t>
            </a:r>
            <a:r>
              <a:rPr lang="en-US" altLang="ja-JP" sz="4000" dirty="0" smtClean="0"/>
              <a:t>: </a:t>
            </a:r>
            <a:r>
              <a:rPr lang="ja-JP" altLang="en-US" sz="4000" dirty="0" smtClean="0"/>
              <a:t>現在の火星大気について</a:t>
            </a:r>
            <a:endParaRPr kumimoji="1" lang="ja-JP" altLang="en-US" sz="4000" dirty="0"/>
          </a:p>
        </p:txBody>
      </p:sp>
      <p:sp>
        <p:nvSpPr>
          <p:cNvPr id="3" name="コンテンツ プレースホルダ 2"/>
          <p:cNvSpPr>
            <a:spLocks noGrp="1"/>
          </p:cNvSpPr>
          <p:nvPr>
            <p:ph idx="1"/>
          </p:nvPr>
        </p:nvSpPr>
        <p:spPr>
          <a:xfrm>
            <a:off x="250825" y="1125538"/>
            <a:ext cx="8607455" cy="5183187"/>
          </a:xfrm>
        </p:spPr>
        <p:txBody>
          <a:bodyPr/>
          <a:lstStyle/>
          <a:p>
            <a:r>
              <a:rPr lang="ja-JP" altLang="en-US" sz="2800" dirty="0" smtClean="0"/>
              <a:t>希薄な大気</a:t>
            </a:r>
            <a:endParaRPr lang="en-US" altLang="ja-JP" sz="2800" dirty="0" smtClean="0"/>
          </a:p>
          <a:p>
            <a:pPr lvl="1"/>
            <a:r>
              <a:rPr lang="ja-JP" altLang="en-US" sz="2400" dirty="0" smtClean="0"/>
              <a:t>平均地表面圧力 </a:t>
            </a:r>
            <a:r>
              <a:rPr lang="en-US" altLang="ja-JP" sz="2400" dirty="0" smtClean="0"/>
              <a:t>: </a:t>
            </a:r>
            <a:r>
              <a:rPr lang="ja-JP" altLang="en-US" sz="2400" dirty="0" smtClean="0"/>
              <a:t>約 </a:t>
            </a:r>
            <a:r>
              <a:rPr lang="en-US" altLang="ja-JP" sz="2400" dirty="0" smtClean="0"/>
              <a:t>6 -- 7 [</a:t>
            </a:r>
            <a:r>
              <a:rPr lang="en-US" altLang="ja-JP" sz="2400" dirty="0" err="1" smtClean="0"/>
              <a:t>hPa</a:t>
            </a:r>
            <a:r>
              <a:rPr lang="en-US" altLang="ja-JP" sz="2400" dirty="0" smtClean="0"/>
              <a:t>]</a:t>
            </a:r>
          </a:p>
          <a:p>
            <a:r>
              <a:rPr kumimoji="1" lang="ja-JP" altLang="en-US" sz="2800" dirty="0" smtClean="0"/>
              <a:t>寒冷な気候</a:t>
            </a:r>
            <a:endParaRPr kumimoji="1" lang="en-US" altLang="ja-JP" sz="2800" dirty="0" smtClean="0"/>
          </a:p>
          <a:p>
            <a:pPr lvl="1"/>
            <a:r>
              <a:rPr lang="ja-JP" altLang="en-US" sz="2400" dirty="0" smtClean="0"/>
              <a:t>有効温度 </a:t>
            </a:r>
            <a:r>
              <a:rPr lang="en-US" altLang="ja-JP" sz="2400" dirty="0" smtClean="0"/>
              <a:t>: 220 [K]</a:t>
            </a:r>
            <a:endParaRPr kumimoji="1" lang="en-US" altLang="ja-JP" sz="2400" dirty="0" smtClean="0"/>
          </a:p>
          <a:p>
            <a:r>
              <a:rPr kumimoji="1" lang="en-US" altLang="ja-JP" sz="2800" dirty="0" smtClean="0"/>
              <a:t>CO2 </a:t>
            </a:r>
            <a:r>
              <a:rPr kumimoji="1" lang="ja-JP" altLang="en-US" sz="2800" dirty="0" smtClean="0"/>
              <a:t>を主成分とする大気組成</a:t>
            </a:r>
            <a:endParaRPr kumimoji="1" lang="en-US" altLang="ja-JP" sz="2800" dirty="0" smtClean="0"/>
          </a:p>
          <a:p>
            <a:pPr lvl="1"/>
            <a:r>
              <a:rPr kumimoji="1" lang="en-US" altLang="ja-JP" sz="2400" dirty="0" smtClean="0"/>
              <a:t>CO2 : 96.5 %, N2 : 3.5 %, etc</a:t>
            </a:r>
          </a:p>
          <a:p>
            <a:r>
              <a:rPr lang="ja-JP" altLang="en-US" sz="2800" dirty="0" smtClean="0"/>
              <a:t>大気主成分が凝結</a:t>
            </a:r>
            <a:endParaRPr lang="en-US" altLang="ja-JP" sz="2800" dirty="0" smtClean="0"/>
          </a:p>
          <a:p>
            <a:pPr lvl="1"/>
            <a:r>
              <a:rPr kumimoji="1" lang="en-US" altLang="ja-JP" sz="2400" dirty="0" smtClean="0"/>
              <a:t>H2O </a:t>
            </a:r>
            <a:r>
              <a:rPr kumimoji="1" lang="ja-JP" altLang="en-US" sz="2400" dirty="0" smtClean="0"/>
              <a:t>氷雲</a:t>
            </a:r>
            <a:r>
              <a:rPr lang="ja-JP" altLang="en-US" sz="2400" dirty="0" smtClean="0"/>
              <a:t>の他に</a:t>
            </a:r>
            <a:r>
              <a:rPr kumimoji="1" lang="ja-JP" altLang="en-US" sz="2400" dirty="0" smtClean="0"/>
              <a:t> </a:t>
            </a:r>
            <a:r>
              <a:rPr kumimoji="1" lang="en-US" altLang="ja-JP" sz="2400" dirty="0" smtClean="0">
                <a:solidFill>
                  <a:srgbClr val="FF0000"/>
                </a:solidFill>
              </a:rPr>
              <a:t>CO2 </a:t>
            </a:r>
            <a:r>
              <a:rPr kumimoji="1" lang="ja-JP" altLang="en-US" sz="2400" dirty="0" smtClean="0">
                <a:solidFill>
                  <a:srgbClr val="FF0000"/>
                </a:solidFill>
              </a:rPr>
              <a:t>氷雲</a:t>
            </a:r>
            <a:r>
              <a:rPr kumimoji="1" lang="ja-JP" altLang="en-US" sz="2400" dirty="0" smtClean="0"/>
              <a:t>が存在</a:t>
            </a:r>
            <a:endParaRPr kumimoji="1" lang="en-US" altLang="ja-JP" sz="2400" dirty="0" smtClean="0"/>
          </a:p>
          <a:p>
            <a:pPr lvl="1"/>
            <a:r>
              <a:rPr lang="en-US" altLang="ja-JP" sz="2400" dirty="0" smtClean="0"/>
              <a:t>CO2 </a:t>
            </a:r>
            <a:r>
              <a:rPr lang="ja-JP" altLang="en-US" sz="2400" dirty="0" smtClean="0"/>
              <a:t>氷雲は極域・赤道上空に分布</a:t>
            </a:r>
            <a:endParaRPr lang="en-US" altLang="ja-JP" sz="2400" dirty="0" smtClean="0"/>
          </a:p>
          <a:p>
            <a:pPr lvl="1">
              <a:buNone/>
            </a:pPr>
            <a:r>
              <a:rPr lang="en-US" altLang="ja-JP" sz="1600" dirty="0" smtClean="0"/>
              <a:t>      (</a:t>
            </a:r>
            <a:r>
              <a:rPr lang="en-US" altLang="ja-JP" sz="1600" dirty="0" err="1" smtClean="0"/>
              <a:t>Pettengill</a:t>
            </a:r>
            <a:r>
              <a:rPr lang="en-US" altLang="ja-JP" sz="1600" dirty="0" smtClean="0"/>
              <a:t> and Ford, 2000; </a:t>
            </a:r>
            <a:r>
              <a:rPr lang="en-US" altLang="ja-JP" sz="1600" dirty="0" err="1" smtClean="0"/>
              <a:t>Montmessin</a:t>
            </a:r>
            <a:r>
              <a:rPr lang="en-US" altLang="ja-JP" sz="1600" dirty="0" smtClean="0"/>
              <a:t> et al., 2006)</a:t>
            </a:r>
            <a:endParaRPr kumimoji="1" lang="en-US" altLang="ja-JP" sz="1600" dirty="0" smtClean="0"/>
          </a:p>
        </p:txBody>
      </p:sp>
      <p:pic>
        <p:nvPicPr>
          <p:cNvPr id="34818" name="Picture 2"/>
          <p:cNvPicPr>
            <a:picLocks noChangeAspect="1" noChangeArrowheads="1"/>
          </p:cNvPicPr>
          <p:nvPr/>
        </p:nvPicPr>
        <p:blipFill>
          <a:blip r:embed="rId2"/>
          <a:srcRect/>
          <a:stretch>
            <a:fillRect/>
          </a:stretch>
        </p:blipFill>
        <p:spPr bwMode="auto">
          <a:xfrm>
            <a:off x="6524672" y="1000108"/>
            <a:ext cx="2405046" cy="240504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火星大気を特徴づける数値</a:t>
            </a:r>
            <a:endParaRPr kumimoji="1" lang="ja-JP" altLang="en-US" dirty="0"/>
          </a:p>
        </p:txBody>
      </p:sp>
      <p:graphicFrame>
        <p:nvGraphicFramePr>
          <p:cNvPr id="30722" name="Object 2"/>
          <p:cNvGraphicFramePr>
            <a:graphicFrameLocks noChangeAspect="1"/>
          </p:cNvGraphicFramePr>
          <p:nvPr/>
        </p:nvGraphicFramePr>
        <p:xfrm>
          <a:off x="357188" y="1184286"/>
          <a:ext cx="5348287" cy="3816350"/>
        </p:xfrm>
        <a:graphic>
          <a:graphicData uri="http://schemas.openxmlformats.org/presentationml/2006/ole">
            <p:oleObj spid="_x0000_s30722" name="数式" r:id="rId3" imgW="3454200" imgH="2463480" progId="Equation.3">
              <p:embed/>
            </p:oleObj>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基本場のプロファイル</a:t>
            </a:r>
            <a:endParaRPr kumimoji="1" lang="ja-JP" altLang="en-US" dirty="0"/>
          </a:p>
        </p:txBody>
      </p:sp>
      <p:sp>
        <p:nvSpPr>
          <p:cNvPr id="3" name="コンテンツ プレースホルダ 2"/>
          <p:cNvSpPr>
            <a:spLocks noGrp="1"/>
          </p:cNvSpPr>
          <p:nvPr>
            <p:ph idx="1"/>
          </p:nvPr>
        </p:nvSpPr>
        <p:spPr/>
        <p:txBody>
          <a:bodyPr/>
          <a:lstStyle/>
          <a:p>
            <a:r>
              <a:rPr kumimoji="1" lang="ja-JP" altLang="en-US" sz="2800" dirty="0" smtClean="0"/>
              <a:t>基本場の温度・温位・</a:t>
            </a:r>
            <a:r>
              <a:rPr lang="ja-JP" altLang="en-US" sz="2800" dirty="0" smtClean="0"/>
              <a:t>圧力・</a:t>
            </a:r>
            <a:r>
              <a:rPr kumimoji="1" lang="ja-JP" altLang="en-US" sz="2800" dirty="0" smtClean="0"/>
              <a:t>エクスナー関数</a:t>
            </a:r>
            <a:endParaRPr kumimoji="1" lang="ja-JP" altLang="en-US" sz="2800" dirty="0"/>
          </a:p>
        </p:txBody>
      </p:sp>
      <p:pic>
        <p:nvPicPr>
          <p:cNvPr id="31750" name="Picture 6" descr="C:\Users\yamasita\Desktop\rand_CS1_coolheat_TempBasicZ.png"/>
          <p:cNvPicPr>
            <a:picLocks noChangeAspect="1" noChangeArrowheads="1"/>
          </p:cNvPicPr>
          <p:nvPr/>
        </p:nvPicPr>
        <p:blipFill>
          <a:blip r:embed="rId2"/>
          <a:srcRect/>
          <a:stretch>
            <a:fillRect/>
          </a:stretch>
        </p:blipFill>
        <p:spPr bwMode="auto">
          <a:xfrm>
            <a:off x="142844" y="1771670"/>
            <a:ext cx="2203214" cy="2300272"/>
          </a:xfrm>
          <a:prstGeom prst="rect">
            <a:avLst/>
          </a:prstGeom>
          <a:noFill/>
        </p:spPr>
      </p:pic>
      <p:pic>
        <p:nvPicPr>
          <p:cNvPr id="31751" name="Picture 7" descr="C:\Users\yamasita\Desktop\rand_CS1_coolheat_PotTempBasicZ.png"/>
          <p:cNvPicPr>
            <a:picLocks noChangeAspect="1" noChangeArrowheads="1"/>
          </p:cNvPicPr>
          <p:nvPr/>
        </p:nvPicPr>
        <p:blipFill>
          <a:blip r:embed="rId3"/>
          <a:srcRect/>
          <a:stretch>
            <a:fillRect/>
          </a:stretch>
        </p:blipFill>
        <p:spPr bwMode="auto">
          <a:xfrm>
            <a:off x="2409825" y="1785926"/>
            <a:ext cx="2162175" cy="2257425"/>
          </a:xfrm>
          <a:prstGeom prst="rect">
            <a:avLst/>
          </a:prstGeom>
          <a:noFill/>
        </p:spPr>
      </p:pic>
      <p:pic>
        <p:nvPicPr>
          <p:cNvPr id="31752" name="Picture 8" descr="C:\Users\yamasita\Desktop\rand_CS1_coolheat_PressBasicZ.png"/>
          <p:cNvPicPr>
            <a:picLocks noChangeAspect="1" noChangeArrowheads="1"/>
          </p:cNvPicPr>
          <p:nvPr/>
        </p:nvPicPr>
        <p:blipFill>
          <a:blip r:embed="rId4"/>
          <a:srcRect/>
          <a:stretch>
            <a:fillRect/>
          </a:stretch>
        </p:blipFill>
        <p:spPr bwMode="auto">
          <a:xfrm>
            <a:off x="4643438" y="1762953"/>
            <a:ext cx="2143140" cy="2237551"/>
          </a:xfrm>
          <a:prstGeom prst="rect">
            <a:avLst/>
          </a:prstGeom>
          <a:noFill/>
        </p:spPr>
      </p:pic>
      <p:pic>
        <p:nvPicPr>
          <p:cNvPr id="31753" name="Picture 9" descr="C:\Users\yamasita\Desktop\rand_CS1_coolheat_ExnerBasicZ.png"/>
          <p:cNvPicPr>
            <a:picLocks noChangeAspect="1" noChangeArrowheads="1"/>
          </p:cNvPicPr>
          <p:nvPr/>
        </p:nvPicPr>
        <p:blipFill>
          <a:blip r:embed="rId5"/>
          <a:srcRect/>
          <a:stretch>
            <a:fillRect/>
          </a:stretch>
        </p:blipFill>
        <p:spPr bwMode="auto">
          <a:xfrm>
            <a:off x="6858016" y="1785926"/>
            <a:ext cx="2162175" cy="225742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重力沈降に関する議論</a:t>
            </a:r>
            <a:endParaRPr kumimoji="1" lang="ja-JP" altLang="en-US" dirty="0"/>
          </a:p>
        </p:txBody>
      </p:sp>
      <p:sp>
        <p:nvSpPr>
          <p:cNvPr id="3" name="コンテンツ プレースホルダ 2"/>
          <p:cNvSpPr>
            <a:spLocks noGrp="1"/>
          </p:cNvSpPr>
          <p:nvPr>
            <p:ph idx="1"/>
          </p:nvPr>
        </p:nvSpPr>
        <p:spPr>
          <a:xfrm>
            <a:off x="250825" y="1125538"/>
            <a:ext cx="5464183" cy="5183187"/>
          </a:xfrm>
        </p:spPr>
        <p:txBody>
          <a:bodyPr/>
          <a:lstStyle/>
          <a:p>
            <a:r>
              <a:rPr kumimoji="1" lang="en-US" altLang="ja-JP" sz="2800" dirty="0" err="1" smtClean="0"/>
              <a:t>Cuningham</a:t>
            </a:r>
            <a:r>
              <a:rPr kumimoji="1" lang="en-US" altLang="ja-JP" sz="2800" dirty="0" smtClean="0"/>
              <a:t> </a:t>
            </a:r>
            <a:r>
              <a:rPr kumimoji="1" lang="ja-JP" altLang="en-US" sz="2800" dirty="0" smtClean="0"/>
              <a:t>補正を加えた </a:t>
            </a:r>
            <a:r>
              <a:rPr kumimoji="1" lang="en-US" altLang="ja-JP" sz="2800" dirty="0" smtClean="0"/>
              <a:t>Stokes </a:t>
            </a:r>
            <a:r>
              <a:rPr kumimoji="1" lang="ja-JP" altLang="en-US" sz="2800" dirty="0" smtClean="0"/>
              <a:t>の法則</a:t>
            </a:r>
            <a:endParaRPr kumimoji="1" lang="en-US" altLang="ja-JP" sz="2800" dirty="0" smtClean="0"/>
          </a:p>
          <a:p>
            <a:pPr lvl="1"/>
            <a:endParaRPr kumimoji="1" lang="en-US" altLang="ja-JP" sz="2400" dirty="0" smtClean="0"/>
          </a:p>
          <a:p>
            <a:pPr lvl="1">
              <a:buNone/>
            </a:pPr>
            <a:endParaRPr kumimoji="1" lang="en-US" altLang="ja-JP" sz="2400" dirty="0" smtClean="0"/>
          </a:p>
          <a:p>
            <a:pPr lvl="1"/>
            <a:r>
              <a:rPr kumimoji="1" lang="ja-JP" altLang="en-US" sz="2400" dirty="0" smtClean="0"/>
              <a:t>北守</a:t>
            </a:r>
            <a:r>
              <a:rPr kumimoji="1" lang="en-US" altLang="ja-JP" sz="2400" dirty="0" smtClean="0"/>
              <a:t>(2006)</a:t>
            </a:r>
            <a:r>
              <a:rPr kumimoji="1" lang="ja-JP" altLang="en-US" sz="2400" dirty="0" smtClean="0"/>
              <a:t>の見積もりでは雲粒半径のオーダーは </a:t>
            </a:r>
            <a:r>
              <a:rPr kumimoji="1" lang="en-US" altLang="ja-JP" sz="2400" dirty="0" smtClean="0"/>
              <a:t>10</a:t>
            </a:r>
            <a:r>
              <a:rPr kumimoji="1" lang="ja-JP" altLang="en-US" sz="2400" dirty="0" smtClean="0"/>
              <a:t> </a:t>
            </a:r>
            <a:r>
              <a:rPr kumimoji="1" lang="en-US" altLang="ja-JP" sz="2400" dirty="0" err="1" smtClean="0"/>
              <a:t>μm</a:t>
            </a:r>
            <a:endParaRPr kumimoji="1" lang="en-US" altLang="ja-JP" sz="2400" dirty="0" smtClean="0"/>
          </a:p>
          <a:p>
            <a:pPr lvl="1"/>
            <a:r>
              <a:rPr kumimoji="1" lang="en-US" altLang="ja-JP" sz="2400" dirty="0" smtClean="0"/>
              <a:t>10 </a:t>
            </a:r>
            <a:r>
              <a:rPr kumimoji="1" lang="en-US" altLang="ja-JP" sz="2400" dirty="0" err="1" smtClean="0"/>
              <a:t>μm</a:t>
            </a:r>
            <a:r>
              <a:rPr kumimoji="1" lang="en-US" altLang="ja-JP" sz="2400" dirty="0" smtClean="0"/>
              <a:t> </a:t>
            </a:r>
            <a:r>
              <a:rPr lang="ja-JP" altLang="en-US" sz="2400" dirty="0" smtClean="0"/>
              <a:t>オーダーの雲粒の場合</a:t>
            </a:r>
            <a:endParaRPr lang="en-US" altLang="ja-JP" sz="2400" dirty="0" smtClean="0"/>
          </a:p>
          <a:p>
            <a:pPr lvl="1"/>
            <a:endParaRPr kumimoji="1" lang="en-US" altLang="ja-JP" sz="2400" dirty="0" smtClean="0"/>
          </a:p>
          <a:p>
            <a:pPr lvl="1"/>
            <a:endParaRPr lang="en-US" altLang="ja-JP" sz="1200" dirty="0" smtClean="0"/>
          </a:p>
          <a:p>
            <a:pPr lvl="1">
              <a:buNone/>
            </a:pPr>
            <a:r>
              <a:rPr lang="ja-JP" altLang="en-US" sz="2400" dirty="0" smtClean="0"/>
              <a:t>　　であり</a:t>
            </a:r>
            <a:r>
              <a:rPr lang="en-US" altLang="ja-JP" sz="2400" dirty="0" smtClean="0"/>
              <a:t>, 100 </a:t>
            </a:r>
            <a:r>
              <a:rPr lang="en-US" altLang="ja-JP" sz="2400" dirty="0" err="1" smtClean="0"/>
              <a:t>μm</a:t>
            </a:r>
            <a:r>
              <a:rPr lang="en-US" altLang="ja-JP" sz="2400" dirty="0" smtClean="0"/>
              <a:t> </a:t>
            </a:r>
            <a:r>
              <a:rPr lang="ja-JP" altLang="en-US" sz="2400" dirty="0" smtClean="0"/>
              <a:t>に近づくと落下速度を無視することは不可能</a:t>
            </a:r>
            <a:endParaRPr kumimoji="1" lang="ja-JP" altLang="en-US" sz="2400" dirty="0"/>
          </a:p>
        </p:txBody>
      </p:sp>
      <p:graphicFrame>
        <p:nvGraphicFramePr>
          <p:cNvPr id="32770" name="Object 2"/>
          <p:cNvGraphicFramePr>
            <a:graphicFrameLocks noChangeAspect="1"/>
          </p:cNvGraphicFramePr>
          <p:nvPr/>
        </p:nvGraphicFramePr>
        <p:xfrm>
          <a:off x="1071538" y="2143116"/>
          <a:ext cx="2857520" cy="761182"/>
        </p:xfrm>
        <a:graphic>
          <a:graphicData uri="http://schemas.openxmlformats.org/presentationml/2006/ole">
            <p:oleObj spid="_x0000_s32770" name="数式" r:id="rId3" imgW="1803240" imgH="482400" progId="Equation.3">
              <p:embed/>
            </p:oleObj>
          </a:graphicData>
        </a:graphic>
      </p:graphicFrame>
      <p:graphicFrame>
        <p:nvGraphicFramePr>
          <p:cNvPr id="32771" name="Object 3"/>
          <p:cNvGraphicFramePr>
            <a:graphicFrameLocks noChangeAspect="1"/>
          </p:cNvGraphicFramePr>
          <p:nvPr/>
        </p:nvGraphicFramePr>
        <p:xfrm>
          <a:off x="5900766" y="1895472"/>
          <a:ext cx="2671762" cy="1104900"/>
        </p:xfrm>
        <a:graphic>
          <a:graphicData uri="http://schemas.openxmlformats.org/presentationml/2006/ole">
            <p:oleObj spid="_x0000_s32771" name="数式" r:id="rId4" imgW="2273040" imgH="939600" progId="Equation.3">
              <p:embed/>
            </p:oleObj>
          </a:graphicData>
        </a:graphic>
      </p:graphicFrame>
      <p:graphicFrame>
        <p:nvGraphicFramePr>
          <p:cNvPr id="32772" name="Object 4"/>
          <p:cNvGraphicFramePr>
            <a:graphicFrameLocks noChangeAspect="1"/>
          </p:cNvGraphicFramePr>
          <p:nvPr/>
        </p:nvGraphicFramePr>
        <p:xfrm>
          <a:off x="1233488" y="4314834"/>
          <a:ext cx="2254250" cy="400050"/>
        </p:xfrm>
        <a:graphic>
          <a:graphicData uri="http://schemas.openxmlformats.org/presentationml/2006/ole">
            <p:oleObj spid="_x0000_s32772" name="数式" r:id="rId5" imgW="1422360" imgH="253800" progId="Equation.3">
              <p:embed/>
            </p:oleObj>
          </a:graphicData>
        </a:graphic>
      </p:graphicFrame>
      <p:pic>
        <p:nvPicPr>
          <p:cNvPr id="32773" name="Picture 5" descr="C:\Users\yamasita\Desktop\sedimentation-velocity.png"/>
          <p:cNvPicPr>
            <a:picLocks noChangeAspect="1" noChangeArrowheads="1"/>
          </p:cNvPicPr>
          <p:nvPr/>
        </p:nvPicPr>
        <p:blipFill>
          <a:blip r:embed="rId6"/>
          <a:srcRect/>
          <a:stretch>
            <a:fillRect/>
          </a:stretch>
        </p:blipFill>
        <p:spPr bwMode="auto">
          <a:xfrm>
            <a:off x="5786446" y="3214686"/>
            <a:ext cx="3048001" cy="2986088"/>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H2O </a:t>
            </a:r>
            <a:r>
              <a:rPr kumimoji="1" lang="ja-JP" altLang="en-US" dirty="0" smtClean="0"/>
              <a:t>と </a:t>
            </a:r>
            <a:r>
              <a:rPr kumimoji="1" lang="en-US" altLang="ja-JP" dirty="0" smtClean="0"/>
              <a:t>CO2 </a:t>
            </a:r>
            <a:r>
              <a:rPr kumimoji="1" lang="ja-JP" altLang="en-US" dirty="0" smtClean="0"/>
              <a:t>の相図</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35842" name="Picture 2"/>
          <p:cNvPicPr>
            <a:picLocks noChangeAspect="1" noChangeArrowheads="1"/>
          </p:cNvPicPr>
          <p:nvPr/>
        </p:nvPicPr>
        <p:blipFill>
          <a:blip r:embed="rId2"/>
          <a:srcRect/>
          <a:stretch>
            <a:fillRect/>
          </a:stretch>
        </p:blipFill>
        <p:spPr bwMode="auto">
          <a:xfrm>
            <a:off x="1428728" y="1571644"/>
            <a:ext cx="6096000" cy="4572000"/>
          </a:xfrm>
          <a:prstGeom prst="rect">
            <a:avLst/>
          </a:prstGeom>
          <a:noFill/>
          <a:ln w="9525">
            <a:noFill/>
            <a:miter lim="800000"/>
            <a:headEnd/>
            <a:tailEnd/>
          </a:ln>
          <a:effec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基本場温度分布の引用元</a:t>
            </a:r>
            <a:endParaRPr kumimoji="1" lang="ja-JP" altLang="en-US" dirty="0"/>
          </a:p>
        </p:txBody>
      </p:sp>
      <p:sp>
        <p:nvSpPr>
          <p:cNvPr id="3" name="コンテンツ プレースホルダ 2"/>
          <p:cNvSpPr>
            <a:spLocks noGrp="1"/>
          </p:cNvSpPr>
          <p:nvPr>
            <p:ph idx="1"/>
          </p:nvPr>
        </p:nvSpPr>
        <p:spPr/>
        <p:txBody>
          <a:bodyPr/>
          <a:lstStyle/>
          <a:p>
            <a:r>
              <a:rPr kumimoji="1" lang="en-US" altLang="ja-JP" sz="2800" dirty="0" err="1" smtClean="0"/>
              <a:t>Colaprete</a:t>
            </a:r>
            <a:r>
              <a:rPr kumimoji="1" lang="en-US" altLang="ja-JP" sz="2800" dirty="0" smtClean="0"/>
              <a:t> and </a:t>
            </a:r>
            <a:r>
              <a:rPr kumimoji="1" lang="en-US" altLang="ja-JP" sz="2800" dirty="0" err="1" smtClean="0"/>
              <a:t>Toon</a:t>
            </a:r>
            <a:r>
              <a:rPr kumimoji="1" lang="en-US" altLang="ja-JP" sz="2800" dirty="0" smtClean="0"/>
              <a:t> (2002) </a:t>
            </a:r>
            <a:r>
              <a:rPr kumimoji="1" lang="ja-JP" altLang="en-US" sz="2800" dirty="0" smtClean="0"/>
              <a:t>の温度分布を参照</a:t>
            </a:r>
            <a:endParaRPr kumimoji="1" lang="ja-JP" altLang="en-US" sz="2800" dirty="0"/>
          </a:p>
        </p:txBody>
      </p:sp>
      <p:pic>
        <p:nvPicPr>
          <p:cNvPr id="50178" name="Picture 2"/>
          <p:cNvPicPr>
            <a:picLocks noChangeAspect="1" noChangeArrowheads="1"/>
          </p:cNvPicPr>
          <p:nvPr/>
        </p:nvPicPr>
        <p:blipFill>
          <a:blip r:embed="rId2"/>
          <a:srcRect/>
          <a:stretch>
            <a:fillRect/>
          </a:stretch>
        </p:blipFill>
        <p:spPr bwMode="auto">
          <a:xfrm>
            <a:off x="2143108" y="1815099"/>
            <a:ext cx="2719393" cy="4185669"/>
          </a:xfrm>
          <a:prstGeom prst="rect">
            <a:avLst/>
          </a:prstGeom>
          <a:noFill/>
          <a:ln w="9525">
            <a:noFill/>
            <a:miter lim="800000"/>
            <a:headEnd/>
            <a:tailEnd/>
          </a:ln>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1.2</a:t>
            </a:r>
            <a:r>
              <a:rPr lang="ja-JP" altLang="en-US" sz="4000" dirty="0" smtClean="0"/>
              <a:t> </a:t>
            </a:r>
            <a:r>
              <a:rPr lang="en-US" altLang="ja-JP" sz="4000" dirty="0" smtClean="0"/>
              <a:t>: </a:t>
            </a:r>
            <a:r>
              <a:rPr lang="ja-JP" altLang="en-US" sz="4000" dirty="0" smtClean="0"/>
              <a:t>初期の火星大気について</a:t>
            </a:r>
            <a:endParaRPr kumimoji="1" lang="ja-JP" altLang="en-US" sz="4000" dirty="0"/>
          </a:p>
        </p:txBody>
      </p:sp>
      <p:sp>
        <p:nvSpPr>
          <p:cNvPr id="3" name="コンテンツ プレースホルダ 2"/>
          <p:cNvSpPr>
            <a:spLocks noGrp="1"/>
          </p:cNvSpPr>
          <p:nvPr>
            <p:ph idx="1"/>
          </p:nvPr>
        </p:nvSpPr>
        <p:spPr>
          <a:xfrm>
            <a:off x="250825" y="1125538"/>
            <a:ext cx="5464183" cy="5183187"/>
          </a:xfrm>
        </p:spPr>
        <p:txBody>
          <a:bodyPr/>
          <a:lstStyle/>
          <a:p>
            <a:r>
              <a:rPr kumimoji="1" lang="ja-JP" altLang="en-US" sz="2800" dirty="0" smtClean="0"/>
              <a:t>約 </a:t>
            </a:r>
            <a:r>
              <a:rPr kumimoji="1" lang="en-US" altLang="ja-JP" sz="2800" dirty="0" smtClean="0"/>
              <a:t>38 </a:t>
            </a:r>
            <a:r>
              <a:rPr kumimoji="1" lang="ja-JP" altLang="en-US" sz="2800" dirty="0" smtClean="0"/>
              <a:t>億年前の火星は液体の水が存在できるほど温暖だった</a:t>
            </a:r>
            <a:endParaRPr kumimoji="1" lang="en-US" altLang="ja-JP" sz="2800" dirty="0" smtClean="0"/>
          </a:p>
          <a:p>
            <a:pPr lvl="1"/>
            <a:r>
              <a:rPr lang="ja-JP" altLang="en-US" sz="2400" dirty="0" smtClean="0"/>
              <a:t>バレーネットワーク</a:t>
            </a:r>
            <a:r>
              <a:rPr lang="en-US" altLang="ja-JP" sz="2400" dirty="0" smtClean="0"/>
              <a:t>, </a:t>
            </a:r>
            <a:r>
              <a:rPr kumimoji="1" lang="ja-JP" altLang="en-US" sz="2400" dirty="0" smtClean="0"/>
              <a:t>含水鉱物</a:t>
            </a:r>
            <a:endParaRPr kumimoji="1" lang="en-US" altLang="ja-JP" sz="2400" dirty="0" smtClean="0"/>
          </a:p>
          <a:p>
            <a:pPr lvl="1"/>
            <a:r>
              <a:rPr lang="en-US" altLang="ja-JP" sz="2400" dirty="0" smtClean="0"/>
              <a:t>75 K </a:t>
            </a:r>
            <a:r>
              <a:rPr lang="ja-JP" altLang="en-US" sz="2400" dirty="0" smtClean="0"/>
              <a:t>という強い温室効果の存在を示唆</a:t>
            </a:r>
            <a:endParaRPr kumimoji="1" lang="en-US" altLang="ja-JP" sz="2400" dirty="0" smtClean="0"/>
          </a:p>
          <a:p>
            <a:r>
              <a:rPr kumimoji="1" lang="ja-JP" altLang="en-US" sz="2800" dirty="0" smtClean="0"/>
              <a:t>温暖化メカニズムの提案</a:t>
            </a:r>
            <a:endParaRPr kumimoji="1" lang="en-US" altLang="ja-JP" sz="2800" dirty="0" smtClean="0"/>
          </a:p>
          <a:p>
            <a:pPr lvl="1"/>
            <a:r>
              <a:rPr kumimoji="1" lang="ja-JP" altLang="en-US" sz="2400" dirty="0" smtClean="0"/>
              <a:t>厚い </a:t>
            </a:r>
            <a:r>
              <a:rPr kumimoji="1" lang="en-US" altLang="ja-JP" sz="2400" dirty="0" smtClean="0"/>
              <a:t>CO2 </a:t>
            </a:r>
            <a:r>
              <a:rPr kumimoji="1" lang="ja-JP" altLang="en-US" sz="2400" dirty="0" smtClean="0"/>
              <a:t>大気による温室効果</a:t>
            </a:r>
            <a:r>
              <a:rPr kumimoji="1" lang="en-US" altLang="ja-JP" sz="1800" dirty="0" smtClean="0"/>
              <a:t>(Pollack et al., 1987)</a:t>
            </a:r>
          </a:p>
          <a:p>
            <a:pPr lvl="2"/>
            <a:r>
              <a:rPr kumimoji="1" lang="ja-JP" altLang="en-US" sz="2000" dirty="0" smtClean="0"/>
              <a:t>これだけでは強い温室効果を説明できない</a:t>
            </a:r>
            <a:r>
              <a:rPr kumimoji="1" lang="en-US" altLang="ja-JP" sz="1800" dirty="0" smtClean="0"/>
              <a:t>(</a:t>
            </a:r>
            <a:r>
              <a:rPr kumimoji="1" lang="en-US" altLang="ja-JP" sz="1800" dirty="0" err="1" smtClean="0">
                <a:solidFill>
                  <a:srgbClr val="FF0000"/>
                </a:solidFill>
              </a:rPr>
              <a:t>Kasting</a:t>
            </a:r>
            <a:r>
              <a:rPr kumimoji="1" lang="en-US" altLang="ja-JP" sz="1800" dirty="0" smtClean="0">
                <a:solidFill>
                  <a:srgbClr val="FF0000"/>
                </a:solidFill>
              </a:rPr>
              <a:t>, 1991</a:t>
            </a:r>
            <a:r>
              <a:rPr kumimoji="1" lang="en-US" altLang="ja-JP" sz="1800" dirty="0" smtClean="0"/>
              <a:t>)</a:t>
            </a:r>
          </a:p>
          <a:p>
            <a:pPr lvl="1"/>
            <a:r>
              <a:rPr kumimoji="1" lang="ja-JP" altLang="en-US" sz="2400" dirty="0" smtClean="0"/>
              <a:t>大気主成分である </a:t>
            </a:r>
            <a:r>
              <a:rPr kumimoji="1" lang="en-US" altLang="ja-JP" sz="2400" dirty="0" smtClean="0"/>
              <a:t>CO2 </a:t>
            </a:r>
            <a:r>
              <a:rPr lang="ja-JP" altLang="en-US" sz="2400" dirty="0" smtClean="0"/>
              <a:t>の氷雲による</a:t>
            </a:r>
            <a:r>
              <a:rPr lang="ja-JP" altLang="en-US" sz="2400" dirty="0" smtClean="0">
                <a:solidFill>
                  <a:srgbClr val="FF0000"/>
                </a:solidFill>
              </a:rPr>
              <a:t>散乱温室効果</a:t>
            </a:r>
            <a:r>
              <a:rPr lang="en-US" altLang="ja-JP" sz="1800" dirty="0" smtClean="0"/>
              <a:t>(Forget and </a:t>
            </a:r>
            <a:r>
              <a:rPr lang="en-US" altLang="ja-JP" sz="1800" dirty="0" err="1" smtClean="0"/>
              <a:t>Pierrehumbert</a:t>
            </a:r>
            <a:r>
              <a:rPr lang="en-US" altLang="ja-JP" sz="1800" dirty="0" smtClean="0"/>
              <a:t>, 1997 ; </a:t>
            </a:r>
            <a:r>
              <a:rPr lang="ja-JP" altLang="en-US" sz="1800" dirty="0" smtClean="0"/>
              <a:t>光田</a:t>
            </a:r>
            <a:r>
              <a:rPr lang="en-US" altLang="ja-JP" sz="1800" dirty="0" smtClean="0"/>
              <a:t>, 2007)</a:t>
            </a:r>
          </a:p>
        </p:txBody>
      </p:sp>
      <p:pic>
        <p:nvPicPr>
          <p:cNvPr id="10241" name="Picture 1"/>
          <p:cNvPicPr>
            <a:picLocks noChangeAspect="1" noChangeArrowheads="1"/>
          </p:cNvPicPr>
          <p:nvPr/>
        </p:nvPicPr>
        <p:blipFill>
          <a:blip r:embed="rId2"/>
          <a:srcRect/>
          <a:stretch>
            <a:fillRect/>
          </a:stretch>
        </p:blipFill>
        <p:spPr bwMode="auto">
          <a:xfrm>
            <a:off x="5643570" y="1428736"/>
            <a:ext cx="3429024" cy="1714512"/>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6286512" y="4000504"/>
            <a:ext cx="2428892" cy="173694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1.3 : </a:t>
            </a:r>
            <a:r>
              <a:rPr kumimoji="1" lang="en-US" altLang="ja-JP" sz="4000" dirty="0" err="1" smtClean="0"/>
              <a:t>Kasting</a:t>
            </a:r>
            <a:r>
              <a:rPr kumimoji="1" lang="en-US" altLang="ja-JP" sz="4000" dirty="0" smtClean="0"/>
              <a:t>(1991) </a:t>
            </a:r>
            <a:r>
              <a:rPr kumimoji="1" lang="ja-JP" altLang="en-US" sz="4000" dirty="0" smtClean="0"/>
              <a:t>の主張</a:t>
            </a:r>
            <a:endParaRPr kumimoji="1" lang="ja-JP" altLang="en-US" sz="4000" dirty="0"/>
          </a:p>
        </p:txBody>
      </p:sp>
      <p:sp>
        <p:nvSpPr>
          <p:cNvPr id="3" name="コンテンツ プレースホルダ 2"/>
          <p:cNvSpPr>
            <a:spLocks noGrp="1"/>
          </p:cNvSpPr>
          <p:nvPr>
            <p:ph idx="1"/>
          </p:nvPr>
        </p:nvSpPr>
        <p:spPr>
          <a:xfrm>
            <a:off x="250825" y="1125538"/>
            <a:ext cx="5178431" cy="5183187"/>
          </a:xfrm>
        </p:spPr>
        <p:txBody>
          <a:bodyPr/>
          <a:lstStyle/>
          <a:p>
            <a:r>
              <a:rPr kumimoji="1" lang="en-US" altLang="ja-JP" sz="2800" dirty="0" smtClean="0"/>
              <a:t>CO2 </a:t>
            </a:r>
            <a:r>
              <a:rPr lang="ja-JP" altLang="en-US" sz="2800" dirty="0" smtClean="0"/>
              <a:t>の</a:t>
            </a:r>
            <a:r>
              <a:rPr kumimoji="1" lang="ja-JP" altLang="en-US" sz="2800" dirty="0" smtClean="0"/>
              <a:t>凝結により地表面温度の上昇は抑制される</a:t>
            </a:r>
            <a:endParaRPr kumimoji="1" lang="en-US" altLang="ja-JP" sz="2800" dirty="0" smtClean="0"/>
          </a:p>
          <a:p>
            <a:pPr lvl="1"/>
            <a:r>
              <a:rPr kumimoji="1" lang="ja-JP" altLang="en-US" sz="2400" dirty="0" smtClean="0"/>
              <a:t>簡単の為</a:t>
            </a:r>
            <a:r>
              <a:rPr kumimoji="1" lang="en-US" altLang="ja-JP" sz="2400" dirty="0" smtClean="0"/>
              <a:t>, </a:t>
            </a:r>
            <a:r>
              <a:rPr kumimoji="1" lang="ja-JP" altLang="en-US" sz="2400" dirty="0" smtClean="0"/>
              <a:t>有限の厚さ </a:t>
            </a:r>
            <a:r>
              <a:rPr kumimoji="1" lang="en-US" altLang="ja-JP" sz="2400" dirty="0" smtClean="0"/>
              <a:t>H </a:t>
            </a:r>
            <a:r>
              <a:rPr kumimoji="1" lang="ja-JP" altLang="en-US" sz="2400" dirty="0" err="1" smtClean="0"/>
              <a:t>の等</a:t>
            </a:r>
            <a:r>
              <a:rPr kumimoji="1" lang="ja-JP" altLang="en-US" sz="2400" dirty="0" smtClean="0"/>
              <a:t>密度大気を考える</a:t>
            </a:r>
            <a:r>
              <a:rPr lang="ja-JP" altLang="en-US" sz="2400" dirty="0" smtClean="0"/>
              <a:t>と</a:t>
            </a:r>
            <a:endParaRPr lang="en-US" altLang="ja-JP" sz="2400" dirty="0" smtClean="0"/>
          </a:p>
          <a:p>
            <a:pPr lvl="1"/>
            <a:endParaRPr kumimoji="1" lang="en-US" altLang="ja-JP" sz="2400" dirty="0" smtClean="0"/>
          </a:p>
          <a:p>
            <a:pPr lvl="1"/>
            <a:endParaRPr lang="en-US" altLang="ja-JP" sz="2400" dirty="0" smtClean="0"/>
          </a:p>
          <a:p>
            <a:pPr lvl="1"/>
            <a:r>
              <a:rPr lang="ja-JP" altLang="en-US" sz="2400" dirty="0" smtClean="0"/>
              <a:t>一般に</a:t>
            </a:r>
            <a:endParaRPr kumimoji="1" lang="en-US" altLang="ja-JP" sz="2400" dirty="0" smtClean="0"/>
          </a:p>
          <a:p>
            <a:pPr lvl="1"/>
            <a:r>
              <a:rPr lang="ja-JP" altLang="en-US" sz="2400" dirty="0" smtClean="0"/>
              <a:t>大気が厚い</a:t>
            </a:r>
            <a:r>
              <a:rPr kumimoji="1" lang="ja-JP" altLang="en-US" sz="2400" dirty="0" smtClean="0"/>
              <a:t>ほど凝結温度は高く</a:t>
            </a:r>
            <a:r>
              <a:rPr kumimoji="1" lang="en-US" altLang="ja-JP" sz="2400" dirty="0" smtClean="0"/>
              <a:t>, </a:t>
            </a:r>
            <a:r>
              <a:rPr kumimoji="1" lang="ja-JP" altLang="en-US" sz="2400" dirty="0" smtClean="0"/>
              <a:t>地表面温度は小さくなる</a:t>
            </a:r>
            <a:endParaRPr kumimoji="1" lang="en-US" altLang="ja-JP" sz="2400" dirty="0" smtClean="0"/>
          </a:p>
          <a:p>
            <a:r>
              <a:rPr lang="ja-JP" altLang="en-US" sz="2800" dirty="0" smtClean="0"/>
              <a:t>厚い大気を考えるだけでは十分な温室効果を得られない</a:t>
            </a:r>
            <a:endParaRPr kumimoji="1" lang="en-US" altLang="ja-JP" sz="2800" dirty="0" smtClean="0"/>
          </a:p>
        </p:txBody>
      </p:sp>
      <p:pic>
        <p:nvPicPr>
          <p:cNvPr id="43011" name="Picture 3"/>
          <p:cNvPicPr>
            <a:picLocks noChangeAspect="1" noChangeArrowheads="1"/>
          </p:cNvPicPr>
          <p:nvPr/>
        </p:nvPicPr>
        <p:blipFill>
          <a:blip r:embed="rId3"/>
          <a:srcRect/>
          <a:stretch>
            <a:fillRect/>
          </a:stretch>
        </p:blipFill>
        <p:spPr bwMode="auto">
          <a:xfrm>
            <a:off x="5454529" y="3214686"/>
            <a:ext cx="3597407" cy="2428892"/>
          </a:xfrm>
          <a:prstGeom prst="rect">
            <a:avLst/>
          </a:prstGeom>
          <a:noFill/>
          <a:ln w="9525">
            <a:noFill/>
            <a:miter lim="800000"/>
            <a:headEnd/>
            <a:tailEnd/>
          </a:ln>
          <a:effectLst/>
        </p:spPr>
      </p:pic>
      <p:graphicFrame>
        <p:nvGraphicFramePr>
          <p:cNvPr id="43012" name="Object 4"/>
          <p:cNvGraphicFramePr>
            <a:graphicFrameLocks noChangeAspect="1"/>
          </p:cNvGraphicFramePr>
          <p:nvPr/>
        </p:nvGraphicFramePr>
        <p:xfrm>
          <a:off x="1160458" y="2857496"/>
          <a:ext cx="2411410" cy="865563"/>
        </p:xfrm>
        <a:graphic>
          <a:graphicData uri="http://schemas.openxmlformats.org/presentationml/2006/ole">
            <p:oleObj spid="_x0000_s43012" name="数式" r:id="rId4" imgW="1346040" imgH="482400" progId="Equation.3">
              <p:embed/>
            </p:oleObj>
          </a:graphicData>
        </a:graphic>
      </p:graphicFrame>
      <p:graphicFrame>
        <p:nvGraphicFramePr>
          <p:cNvPr id="43013" name="Object 5"/>
          <p:cNvGraphicFramePr>
            <a:graphicFrameLocks noChangeAspect="1"/>
          </p:cNvGraphicFramePr>
          <p:nvPr/>
        </p:nvGraphicFramePr>
        <p:xfrm>
          <a:off x="2428860" y="3803656"/>
          <a:ext cx="887412" cy="411162"/>
        </p:xfrm>
        <a:graphic>
          <a:graphicData uri="http://schemas.openxmlformats.org/presentationml/2006/ole">
            <p:oleObj spid="_x0000_s43013" name="数式" r:id="rId5" imgW="495000" imgH="228600" progId="Equation.3">
              <p:embed/>
            </p:oleObj>
          </a:graphicData>
        </a:graphic>
      </p:graphicFrame>
      <p:graphicFrame>
        <p:nvGraphicFramePr>
          <p:cNvPr id="43014" name="Object 6"/>
          <p:cNvGraphicFramePr>
            <a:graphicFrameLocks noChangeAspect="1"/>
          </p:cNvGraphicFramePr>
          <p:nvPr/>
        </p:nvGraphicFramePr>
        <p:xfrm>
          <a:off x="6143636" y="1393161"/>
          <a:ext cx="2500330" cy="1735802"/>
        </p:xfrm>
        <a:graphic>
          <a:graphicData uri="http://schemas.openxmlformats.org/presentationml/2006/ole">
            <p:oleObj spid="_x0000_s43014" name="数式" r:id="rId6" imgW="2057400" imgH="1422360" progId="Equation.3">
              <p:embed/>
            </p:oleObj>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1.4</a:t>
            </a:r>
            <a:r>
              <a:rPr lang="ja-JP" altLang="en-US" sz="4000" dirty="0" smtClean="0"/>
              <a:t> </a:t>
            </a:r>
            <a:r>
              <a:rPr lang="en-US" altLang="ja-JP" sz="4000" dirty="0" smtClean="0"/>
              <a:t>: </a:t>
            </a:r>
            <a:r>
              <a:rPr lang="ja-JP" altLang="en-US" sz="4000" dirty="0" smtClean="0"/>
              <a:t>散乱温室効果</a:t>
            </a:r>
            <a:endParaRPr kumimoji="1" lang="ja-JP" altLang="en-US" sz="4000" dirty="0"/>
          </a:p>
        </p:txBody>
      </p:sp>
      <p:sp>
        <p:nvSpPr>
          <p:cNvPr id="3" name="コンテンツ プレースホルダ 2"/>
          <p:cNvSpPr>
            <a:spLocks noGrp="1"/>
          </p:cNvSpPr>
          <p:nvPr>
            <p:ph idx="1"/>
          </p:nvPr>
        </p:nvSpPr>
        <p:spPr>
          <a:xfrm>
            <a:off x="250825" y="1125538"/>
            <a:ext cx="5106993" cy="5183187"/>
          </a:xfrm>
        </p:spPr>
        <p:txBody>
          <a:bodyPr/>
          <a:lstStyle/>
          <a:p>
            <a:r>
              <a:rPr kumimoji="1" lang="en-US" altLang="ja-JP" sz="2800" dirty="0" smtClean="0"/>
              <a:t>CO2 </a:t>
            </a:r>
            <a:r>
              <a:rPr lang="ja-JP" altLang="en-US" sz="2800" dirty="0" smtClean="0"/>
              <a:t>の氷雲による散乱温室効果</a:t>
            </a:r>
            <a:endParaRPr lang="en-US" altLang="ja-JP" sz="2400" dirty="0" smtClean="0"/>
          </a:p>
          <a:p>
            <a:pPr lvl="1"/>
            <a:r>
              <a:rPr lang="en-US" altLang="ja-JP" sz="2400" dirty="0" smtClean="0"/>
              <a:t>CO2 </a:t>
            </a:r>
            <a:r>
              <a:rPr lang="ja-JP" altLang="en-US" sz="2400" dirty="0" smtClean="0"/>
              <a:t>氷雲が惑星赤外放射を選択的に反射</a:t>
            </a:r>
            <a:endParaRPr kumimoji="1" lang="en-US" altLang="ja-JP" sz="2400" dirty="0" smtClean="0"/>
          </a:p>
          <a:p>
            <a:pPr lvl="1"/>
            <a:r>
              <a:rPr lang="ja-JP" altLang="en-US" sz="2400" dirty="0" smtClean="0"/>
              <a:t>雲粒半径が </a:t>
            </a:r>
            <a:r>
              <a:rPr lang="en-US" altLang="ja-JP" sz="2400" dirty="0" smtClean="0"/>
              <a:t>10 – 20 </a:t>
            </a:r>
            <a:r>
              <a:rPr lang="en-US" altLang="ja-JP" sz="2400" dirty="0" err="1" smtClean="0"/>
              <a:t>μm</a:t>
            </a:r>
            <a:r>
              <a:rPr lang="en-US" altLang="ja-JP" sz="2400" dirty="0" smtClean="0"/>
              <a:t> </a:t>
            </a:r>
            <a:r>
              <a:rPr lang="ja-JP" altLang="en-US" sz="2400" dirty="0" smtClean="0"/>
              <a:t>のときに発生</a:t>
            </a:r>
            <a:r>
              <a:rPr lang="en-US" altLang="ja-JP" sz="1600" dirty="0" smtClean="0"/>
              <a:t>(</a:t>
            </a:r>
            <a:r>
              <a:rPr lang="en-US" altLang="ja-JP" sz="1600" dirty="0" err="1" smtClean="0"/>
              <a:t>Pierrehumbert</a:t>
            </a:r>
            <a:r>
              <a:rPr lang="en-US" altLang="ja-JP" sz="1600" dirty="0" smtClean="0"/>
              <a:t> and </a:t>
            </a:r>
            <a:r>
              <a:rPr lang="en-US" altLang="ja-JP" sz="1600" dirty="0" err="1" smtClean="0"/>
              <a:t>Erlick</a:t>
            </a:r>
            <a:r>
              <a:rPr lang="en-US" altLang="ja-JP" sz="1600" dirty="0" smtClean="0"/>
              <a:t>, 1998)</a:t>
            </a:r>
            <a:endParaRPr lang="en-US" altLang="ja-JP" sz="2400" dirty="0" smtClean="0"/>
          </a:p>
          <a:p>
            <a:r>
              <a:rPr kumimoji="1" lang="ja-JP" altLang="en-US" sz="2800" dirty="0" smtClean="0"/>
              <a:t>初期の火星大気では広範囲にわたって主成分である </a:t>
            </a:r>
            <a:r>
              <a:rPr kumimoji="1" lang="en-US" altLang="ja-JP" sz="2800" dirty="0" smtClean="0"/>
              <a:t>CO2 </a:t>
            </a:r>
            <a:r>
              <a:rPr kumimoji="1" lang="ja-JP" altLang="en-US" sz="2800" dirty="0" smtClean="0"/>
              <a:t>が凝結</a:t>
            </a:r>
            <a:r>
              <a:rPr lang="en-US" altLang="ja-JP" sz="2800" dirty="0" smtClean="0"/>
              <a:t>, CO2 </a:t>
            </a:r>
            <a:r>
              <a:rPr lang="ja-JP" altLang="en-US" sz="2800" dirty="0" smtClean="0"/>
              <a:t>氷</a:t>
            </a:r>
            <a:r>
              <a:rPr kumimoji="1" lang="ja-JP" altLang="en-US" sz="2800" dirty="0" smtClean="0"/>
              <a:t>雲形成</a:t>
            </a:r>
            <a:endParaRPr kumimoji="1" lang="ja-JP" altLang="en-US" sz="2800" dirty="0"/>
          </a:p>
        </p:txBody>
      </p:sp>
      <p:pic>
        <p:nvPicPr>
          <p:cNvPr id="8" name="Picture 2" descr="C:\Users\yamasita\Desktop\scattering-greenhouse-effect.jpg"/>
          <p:cNvPicPr>
            <a:picLocks noChangeAspect="1" noChangeArrowheads="1"/>
          </p:cNvPicPr>
          <p:nvPr/>
        </p:nvPicPr>
        <p:blipFill>
          <a:blip r:embed="rId2"/>
          <a:srcRect/>
          <a:stretch>
            <a:fillRect/>
          </a:stretch>
        </p:blipFill>
        <p:spPr bwMode="auto">
          <a:xfrm>
            <a:off x="5572131" y="1214422"/>
            <a:ext cx="3357587" cy="2721412"/>
          </a:xfrm>
          <a:prstGeom prst="rect">
            <a:avLst/>
          </a:prstGeom>
          <a:noFill/>
        </p:spPr>
      </p:pic>
      <p:sp>
        <p:nvSpPr>
          <p:cNvPr id="10" name="雲 9"/>
          <p:cNvSpPr/>
          <p:nvPr/>
        </p:nvSpPr>
        <p:spPr bwMode="auto">
          <a:xfrm>
            <a:off x="5500694" y="2285992"/>
            <a:ext cx="3571868" cy="428628"/>
          </a:xfrm>
          <a:prstGeom prst="cloud">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chemeClr val="tx1"/>
                </a:solidFill>
                <a:effectLst/>
                <a:latin typeface="Arial" charset="0"/>
                <a:ea typeface="ＭＳ Ｐゴシック" charset="-128"/>
              </a:rPr>
              <a:t>CLOUD</a:t>
            </a:r>
            <a:endParaRPr kumimoji="1" lang="ja-JP" altLang="en-US" sz="2400" b="1" i="0" u="none" strike="noStrike" cap="none" normalizeH="0" baseline="0" dirty="0" smtClean="0">
              <a:ln>
                <a:noFill/>
              </a:ln>
              <a:solidFill>
                <a:schemeClr val="tx1"/>
              </a:solidFill>
              <a:effectLst/>
              <a:latin typeface="Arial" charset="0"/>
              <a:ea typeface="ＭＳ Ｐゴシック" charset="-128"/>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1.5</a:t>
            </a:r>
            <a:r>
              <a:rPr lang="ja-JP" altLang="en-US" sz="4000" dirty="0" smtClean="0"/>
              <a:t> </a:t>
            </a:r>
            <a:r>
              <a:rPr lang="en-US" altLang="ja-JP" sz="4000" dirty="0" smtClean="0"/>
              <a:t>: </a:t>
            </a:r>
            <a:r>
              <a:rPr lang="ja-JP" altLang="en-US" sz="4000" dirty="0" smtClean="0"/>
              <a:t>雲の生成要因としての対流</a:t>
            </a:r>
            <a:endParaRPr kumimoji="1" lang="ja-JP" altLang="en-US" sz="4000" dirty="0"/>
          </a:p>
        </p:txBody>
      </p:sp>
      <p:sp>
        <p:nvSpPr>
          <p:cNvPr id="3" name="コンテンツ プレースホルダ 2"/>
          <p:cNvSpPr>
            <a:spLocks noGrp="1"/>
          </p:cNvSpPr>
          <p:nvPr>
            <p:ph idx="1"/>
          </p:nvPr>
        </p:nvSpPr>
        <p:spPr>
          <a:xfrm>
            <a:off x="250825" y="1125538"/>
            <a:ext cx="8607455" cy="5183187"/>
          </a:xfrm>
        </p:spPr>
        <p:txBody>
          <a:bodyPr/>
          <a:lstStyle/>
          <a:p>
            <a:r>
              <a:rPr lang="ja-JP" altLang="en-US" sz="2800" dirty="0" smtClean="0"/>
              <a:t>地球の場合</a:t>
            </a:r>
            <a:endParaRPr lang="en-US" altLang="ja-JP" sz="2400" dirty="0" smtClean="0"/>
          </a:p>
          <a:p>
            <a:pPr lvl="1"/>
            <a:r>
              <a:rPr lang="ja-JP" altLang="en-US" sz="2400" dirty="0" smtClean="0"/>
              <a:t>地形による気塊の強制上昇</a:t>
            </a:r>
            <a:endParaRPr kumimoji="1" lang="en-US" altLang="ja-JP" sz="2400" dirty="0" smtClean="0"/>
          </a:p>
          <a:p>
            <a:pPr lvl="1"/>
            <a:r>
              <a:rPr lang="ja-JP" altLang="en-US" sz="2400" dirty="0" smtClean="0"/>
              <a:t>暖気団の前線面での滑昇</a:t>
            </a:r>
            <a:endParaRPr lang="en-US" altLang="ja-JP" sz="2400" dirty="0" smtClean="0"/>
          </a:p>
          <a:p>
            <a:pPr lvl="1"/>
            <a:r>
              <a:rPr lang="ja-JP" altLang="en-US" sz="2400" dirty="0" smtClean="0"/>
              <a:t>放射冷却</a:t>
            </a:r>
            <a:endParaRPr lang="en-US" altLang="ja-JP" sz="2400" dirty="0" smtClean="0"/>
          </a:p>
          <a:p>
            <a:pPr lvl="1"/>
            <a:r>
              <a:rPr lang="ja-JP" altLang="en-US" sz="2400" dirty="0" smtClean="0">
                <a:solidFill>
                  <a:srgbClr val="FF0000"/>
                </a:solidFill>
              </a:rPr>
              <a:t>大気下層での加熱による対流</a:t>
            </a:r>
            <a:endParaRPr lang="en-US" altLang="ja-JP" sz="2400" dirty="0" smtClean="0">
              <a:solidFill>
                <a:srgbClr val="FF0000"/>
              </a:solidFill>
            </a:endParaRPr>
          </a:p>
          <a:p>
            <a:r>
              <a:rPr lang="ja-JP" altLang="en-US" sz="2800" dirty="0" smtClean="0"/>
              <a:t>現在の火星でも主成分凝結を伴う対流は発生</a:t>
            </a:r>
            <a:r>
              <a:rPr lang="en-US" altLang="ja-JP" sz="2000" dirty="0" smtClean="0"/>
              <a:t>(</a:t>
            </a:r>
            <a:r>
              <a:rPr lang="en-US" altLang="ja-JP" sz="2000" dirty="0" err="1" smtClean="0"/>
              <a:t>Colaprete</a:t>
            </a:r>
            <a:r>
              <a:rPr lang="en-US" altLang="ja-JP" sz="2000" dirty="0" smtClean="0"/>
              <a:t> et al., 2003)</a:t>
            </a:r>
          </a:p>
          <a:p>
            <a:r>
              <a:rPr lang="ja-JP" altLang="en-US" sz="2800" dirty="0" smtClean="0"/>
              <a:t>初期の火星においても</a:t>
            </a:r>
            <a:r>
              <a:rPr lang="ja-JP" altLang="en-US" sz="2800" dirty="0" smtClean="0">
                <a:solidFill>
                  <a:srgbClr val="FF0000"/>
                </a:solidFill>
              </a:rPr>
              <a:t>主成分の凝結を伴う対流</a:t>
            </a:r>
            <a:r>
              <a:rPr lang="ja-JP" altLang="en-US" sz="2800" dirty="0" smtClean="0"/>
              <a:t>も発生していた可能性</a:t>
            </a:r>
            <a:endParaRPr lang="en-US" altLang="ja-JP" sz="2800"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1.6 : </a:t>
            </a:r>
            <a:r>
              <a:rPr lang="ja-JP" altLang="en-US" dirty="0" smtClean="0"/>
              <a:t>研究の目的</a:t>
            </a:r>
            <a:endParaRPr kumimoji="1" lang="ja-JP" altLang="en-US" dirty="0"/>
          </a:p>
        </p:txBody>
      </p:sp>
      <p:sp>
        <p:nvSpPr>
          <p:cNvPr id="3" name="コンテンツ プレースホルダ 2"/>
          <p:cNvSpPr>
            <a:spLocks noGrp="1"/>
          </p:cNvSpPr>
          <p:nvPr>
            <p:ph idx="1"/>
          </p:nvPr>
        </p:nvSpPr>
        <p:spPr>
          <a:xfrm>
            <a:off x="250825" y="1125538"/>
            <a:ext cx="8607455" cy="5183187"/>
          </a:xfrm>
        </p:spPr>
        <p:txBody>
          <a:bodyPr/>
          <a:lstStyle/>
          <a:p>
            <a:pPr marL="0" indent="0" fontAlgn="auto">
              <a:spcBef>
                <a:spcPts val="0"/>
              </a:spcBef>
              <a:spcAft>
                <a:spcPts val="0"/>
              </a:spcAft>
            </a:pPr>
            <a:r>
              <a:rPr lang="ja-JP" altLang="en-US" sz="2800" dirty="0" smtClean="0"/>
              <a:t> 主成分凝結を考慮した</a:t>
            </a:r>
            <a:r>
              <a:rPr lang="en-US" altLang="ja-JP" sz="2800" dirty="0" smtClean="0"/>
              <a:t>2</a:t>
            </a:r>
            <a:r>
              <a:rPr lang="ja-JP" altLang="en-US" sz="2800" dirty="0" smtClean="0"/>
              <a:t>次元雲対流モデル</a:t>
            </a:r>
            <a:endParaRPr lang="en-US" altLang="ja-JP" sz="2800" dirty="0" smtClean="0"/>
          </a:p>
          <a:p>
            <a:pPr marL="0" indent="0" fontAlgn="auto">
              <a:spcBef>
                <a:spcPts val="0"/>
              </a:spcBef>
              <a:spcAft>
                <a:spcPts val="0"/>
              </a:spcAft>
              <a:buNone/>
            </a:pPr>
            <a:r>
              <a:rPr lang="ja-JP" altLang="en-US" sz="2800" dirty="0" smtClean="0"/>
              <a:t>   </a:t>
            </a:r>
            <a:r>
              <a:rPr lang="en-US" altLang="ja-JP" sz="2800" dirty="0" smtClean="0"/>
              <a:t>(</a:t>
            </a:r>
            <a:r>
              <a:rPr lang="en-US" altLang="ja-JP" sz="2800" dirty="0" err="1" smtClean="0"/>
              <a:t>deepconv</a:t>
            </a:r>
            <a:r>
              <a:rPr lang="en-US" altLang="ja-JP" sz="2800" dirty="0" smtClean="0"/>
              <a:t> /</a:t>
            </a:r>
            <a:r>
              <a:rPr lang="en-US" altLang="ja-JP" sz="2800" dirty="0" err="1" smtClean="0"/>
              <a:t>arare</a:t>
            </a:r>
            <a:r>
              <a:rPr lang="en-US" altLang="ja-JP" sz="2800" dirty="0" smtClean="0"/>
              <a:t>)</a:t>
            </a:r>
            <a:r>
              <a:rPr lang="ja-JP" altLang="en-US" sz="2800" dirty="0" smtClean="0"/>
              <a:t>の開発</a:t>
            </a:r>
            <a:endParaRPr lang="en-US" altLang="ja-JP" sz="2400" dirty="0" smtClean="0"/>
          </a:p>
          <a:p>
            <a:pPr marL="400050" lvl="1" indent="0" fontAlgn="auto">
              <a:spcBef>
                <a:spcPts val="0"/>
              </a:spcBef>
              <a:spcAft>
                <a:spcPts val="0"/>
              </a:spcAft>
            </a:pPr>
            <a:r>
              <a:rPr lang="ja-JP" altLang="en-US" sz="2400" dirty="0" smtClean="0"/>
              <a:t> 主成分凝結大気のサーマル上昇実験</a:t>
            </a:r>
            <a:r>
              <a:rPr lang="en-US" altLang="ja-JP" sz="1800" dirty="0" smtClean="0"/>
              <a:t>(</a:t>
            </a:r>
            <a:r>
              <a:rPr lang="ja-JP" altLang="en-US" sz="1800" dirty="0" smtClean="0"/>
              <a:t>北守</a:t>
            </a:r>
            <a:r>
              <a:rPr lang="en-US" altLang="ja-JP" sz="1800" dirty="0" smtClean="0"/>
              <a:t>, 2006)</a:t>
            </a:r>
          </a:p>
          <a:p>
            <a:r>
              <a:rPr lang="ja-JP" altLang="en-US" sz="2800" dirty="0" smtClean="0"/>
              <a:t>主成分凝結対流での流れ場と雲の構造の理解</a:t>
            </a:r>
            <a:endParaRPr lang="en-US" altLang="ja-JP" sz="2800" dirty="0" smtClean="0"/>
          </a:p>
          <a:p>
            <a:pPr lvl="1"/>
            <a:r>
              <a:rPr lang="ja-JP" altLang="en-US" sz="2400" dirty="0" smtClean="0"/>
              <a:t>先行研究 </a:t>
            </a:r>
            <a:r>
              <a:rPr lang="en-US" altLang="ja-JP" sz="2400" dirty="0" smtClean="0"/>
              <a:t>: </a:t>
            </a:r>
            <a:r>
              <a:rPr lang="en-US" altLang="ja-JP" sz="2400" dirty="0" err="1" smtClean="0"/>
              <a:t>Colaprete</a:t>
            </a:r>
            <a:r>
              <a:rPr lang="en-US" altLang="ja-JP" sz="2400" dirty="0" smtClean="0"/>
              <a:t> et al. (2003)</a:t>
            </a:r>
          </a:p>
          <a:p>
            <a:pPr lvl="2"/>
            <a:r>
              <a:rPr lang="ja-JP" altLang="en-US" sz="2000" dirty="0" smtClean="0"/>
              <a:t>鉛直流を考慮した </a:t>
            </a:r>
            <a:r>
              <a:rPr lang="en-US" altLang="ja-JP" sz="2000" dirty="0" smtClean="0"/>
              <a:t>1 </a:t>
            </a:r>
            <a:r>
              <a:rPr lang="ja-JP" altLang="en-US" sz="2000" dirty="0" smtClean="0"/>
              <a:t>次元放射雲解像モデル</a:t>
            </a:r>
            <a:endParaRPr lang="en-US" altLang="ja-JP" sz="2000" dirty="0" smtClean="0"/>
          </a:p>
          <a:p>
            <a:pPr lvl="2"/>
            <a:r>
              <a:rPr kumimoji="1" lang="ja-JP" altLang="en-US" sz="2000" dirty="0" smtClean="0"/>
              <a:t>問題点 </a:t>
            </a:r>
            <a:r>
              <a:rPr kumimoji="1" lang="en-US" altLang="ja-JP" sz="2000" dirty="0" smtClean="0"/>
              <a:t>: 1 </a:t>
            </a:r>
            <a:r>
              <a:rPr kumimoji="1" lang="ja-JP" altLang="en-US" sz="2000" dirty="0" smtClean="0"/>
              <a:t>次元モデルなので</a:t>
            </a:r>
            <a:r>
              <a:rPr kumimoji="1" lang="en-US" altLang="ja-JP" sz="2000" dirty="0" smtClean="0"/>
              <a:t>, </a:t>
            </a:r>
            <a:r>
              <a:rPr kumimoji="1" lang="ja-JP" altLang="en-US" sz="2000" dirty="0" smtClean="0"/>
              <a:t>対流をうまく表現できない</a:t>
            </a:r>
            <a:endParaRPr kumimoji="1" lang="en-US" altLang="ja-JP" sz="2000" dirty="0" smtClean="0"/>
          </a:p>
          <a:p>
            <a:r>
              <a:rPr lang="ja-JP" altLang="en-US" sz="2800" dirty="0" smtClean="0"/>
              <a:t>将来的には初期</a:t>
            </a:r>
            <a:r>
              <a:rPr kumimoji="1" lang="ja-JP" altLang="en-US" sz="2800" dirty="0" smtClean="0"/>
              <a:t>の火星の温暖気候問題に挑戦</a:t>
            </a:r>
            <a:endParaRPr kumimoji="1" lang="en-US" altLang="ja-JP" sz="2800" dirty="0" smtClean="0"/>
          </a:p>
          <a:p>
            <a:pPr lvl="1"/>
            <a:r>
              <a:rPr kumimoji="1" lang="en-US" altLang="ja-JP" sz="2400" dirty="0" smtClean="0"/>
              <a:t>CO2 </a:t>
            </a:r>
            <a:r>
              <a:rPr kumimoji="1" lang="ja-JP" altLang="en-US" sz="2400" dirty="0" smtClean="0"/>
              <a:t>氷雲の散乱温室効果の検証</a:t>
            </a:r>
            <a:endParaRPr kumimoji="1" lang="en-US" altLang="ja-JP" sz="2400" dirty="0" smtClean="0"/>
          </a:p>
          <a:p>
            <a:pPr lvl="2"/>
            <a:r>
              <a:rPr lang="ja-JP" altLang="en-US" sz="2000" dirty="0" smtClean="0"/>
              <a:t>過去の火星大気で凝結対流により</a:t>
            </a:r>
            <a:r>
              <a:rPr kumimoji="1" lang="ja-JP" altLang="en-US" sz="2000" dirty="0" smtClean="0"/>
              <a:t>温暖化に寄与可能なサイズ</a:t>
            </a:r>
            <a:r>
              <a:rPr kumimoji="1" lang="en-US" altLang="ja-JP" sz="2000" dirty="0" smtClean="0"/>
              <a:t>(</a:t>
            </a:r>
            <a:r>
              <a:rPr kumimoji="1" lang="ja-JP" altLang="en-US" sz="2000" dirty="0" smtClean="0"/>
              <a:t> </a:t>
            </a:r>
            <a:r>
              <a:rPr lang="en-US" altLang="ja-JP" sz="2000" dirty="0" smtClean="0"/>
              <a:t>10</a:t>
            </a:r>
            <a:r>
              <a:rPr kumimoji="1" lang="en-US" altLang="ja-JP" sz="2000" dirty="0" smtClean="0"/>
              <a:t> – 20 </a:t>
            </a:r>
            <a:r>
              <a:rPr kumimoji="1" lang="en-US" altLang="ja-JP" sz="2000" dirty="0" err="1" smtClean="0"/>
              <a:t>μm</a:t>
            </a:r>
            <a:r>
              <a:rPr kumimoji="1" lang="en-US" altLang="ja-JP" sz="2000" dirty="0" smtClean="0"/>
              <a:t> )</a:t>
            </a:r>
            <a:r>
              <a:rPr kumimoji="1" lang="ja-JP" altLang="en-US" sz="2000" dirty="0" smtClean="0"/>
              <a:t>の雲粒が生成する</a:t>
            </a:r>
            <a:r>
              <a:rPr lang="ja-JP" altLang="en-US" sz="2000" dirty="0" smtClean="0"/>
              <a:t>だろうか</a:t>
            </a:r>
            <a:r>
              <a:rPr lang="en-US" altLang="ja-JP" sz="2000" dirty="0" smtClean="0"/>
              <a:t>?</a:t>
            </a:r>
            <a:endParaRPr kumimoji="1" lang="en-US" altLang="ja-JP" sz="2000"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 2"/>
          <p:cNvSpPr>
            <a:spLocks noGrp="1"/>
          </p:cNvSpPr>
          <p:nvPr>
            <p:ph idx="1"/>
          </p:nvPr>
        </p:nvSpPr>
        <p:spPr/>
        <p:txBody>
          <a:bodyPr/>
          <a:lstStyle/>
          <a:p>
            <a:pPr marL="514350" indent="-514350">
              <a:buFont typeface="+mj-lt"/>
              <a:buAutoNum type="arabicPeriod"/>
            </a:pPr>
            <a:r>
              <a:rPr kumimoji="1" lang="ja-JP" altLang="en-US" dirty="0" smtClean="0">
                <a:solidFill>
                  <a:schemeClr val="accent6">
                    <a:lumMod val="40000"/>
                    <a:lumOff val="60000"/>
                  </a:schemeClr>
                </a:solidFill>
              </a:rPr>
              <a:t>はじめに</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t>モデルの概要</a:t>
            </a:r>
            <a:endParaRPr lang="en-US" altLang="ja-JP" dirty="0" smtClean="0"/>
          </a:p>
          <a:p>
            <a:pPr marL="514350" indent="-514350">
              <a:buFont typeface="+mj-lt"/>
              <a:buAutoNum type="arabicPeriod"/>
            </a:pPr>
            <a:r>
              <a:rPr kumimoji="1" lang="ja-JP" altLang="en-US" dirty="0" smtClean="0">
                <a:solidFill>
                  <a:schemeClr val="accent6">
                    <a:lumMod val="40000"/>
                    <a:lumOff val="60000"/>
                  </a:schemeClr>
                </a:solidFill>
              </a:rPr>
              <a:t>計算結果</a:t>
            </a:r>
            <a:endParaRPr kumimoji="1" lang="en-US" altLang="ja-JP" dirty="0" smtClean="0">
              <a:solidFill>
                <a:schemeClr val="accent6">
                  <a:lumMod val="40000"/>
                  <a:lumOff val="60000"/>
                </a:schemeClr>
              </a:solidFill>
            </a:endParaRPr>
          </a:p>
          <a:p>
            <a:pPr marL="514350" indent="-514350">
              <a:buFont typeface="+mj-lt"/>
              <a:buAutoNum type="arabicPeriod"/>
            </a:pPr>
            <a:r>
              <a:rPr lang="ja-JP" altLang="en-US" dirty="0" smtClean="0">
                <a:solidFill>
                  <a:schemeClr val="accent6">
                    <a:lumMod val="40000"/>
                    <a:lumOff val="60000"/>
                  </a:schemeClr>
                </a:solidFill>
              </a:rPr>
              <a:t>まとめ</a:t>
            </a:r>
            <a:endParaRPr kumimoji="1" lang="ja-JP" altLang="en-US" dirty="0">
              <a:solidFill>
                <a:schemeClr val="accent6">
                  <a:lumMod val="40000"/>
                  <a:lumOff val="60000"/>
                </a:schemeClr>
              </a:solidFill>
            </a:endParaRPr>
          </a:p>
        </p:txBody>
      </p:sp>
    </p:spTree>
  </p:cSld>
  <p:clrMapOvr>
    <a:masterClrMapping/>
  </p:clrMapOvr>
  <p:transition/>
</p:sld>
</file>

<file path=ppt/theme/theme1.xml><?xml version="1.0" encoding="utf-8"?>
<a:theme xmlns:a="http://schemas.openxmlformats.org/drawingml/2006/main" name="GFD_Dennou_Club2.0">
  <a:themeElements>
    <a:clrScheme name="GFD_Dennou_Club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FD_Dennou_Club2.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GFD_Dennou_Club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FD_Dennou_Club2.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FD_Dennou_Club2.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FD_Dennou_Club2.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FD_Dennou_Club2.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FD_Dennou_Club2.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FD_Dennou_Club2.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FD_Dennou_Club2.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FD_Dennou_Club2.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FD_Dennou_Club2.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FD_Dennou_Club2.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FD_Dennou_Club2.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GFD_Dennou_Club2.0</Template>
  <TotalTime>3184</TotalTime>
  <Words>1907</Words>
  <Application>Microsoft Office PowerPoint</Application>
  <PresentationFormat>画面に合わせる (4:3)</PresentationFormat>
  <Paragraphs>235</Paragraphs>
  <Slides>34</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36" baseType="lpstr">
      <vt:lpstr>GFD_Dennou_Club2.0</vt:lpstr>
      <vt:lpstr>数式</vt:lpstr>
      <vt:lpstr>大気主成分の凝結を考慮した 二次元雲対流モデルによる 火星大気の数値計算</vt:lpstr>
      <vt:lpstr>目次</vt:lpstr>
      <vt:lpstr>1.1 : 現在の火星大気について</vt:lpstr>
      <vt:lpstr>1.2 : 初期の火星大気について</vt:lpstr>
      <vt:lpstr>1.3 : Kasting(1991) の主張</vt:lpstr>
      <vt:lpstr>1.4 : 散乱温室効果</vt:lpstr>
      <vt:lpstr>1.5 : 雲の生成要因としての対流</vt:lpstr>
      <vt:lpstr>1.6 : 研究の目的</vt:lpstr>
      <vt:lpstr>目次</vt:lpstr>
      <vt:lpstr>2.1 : 支配方程式</vt:lpstr>
      <vt:lpstr>2.2 : 乱流拡散過程</vt:lpstr>
      <vt:lpstr>2.3 : 雲物理過程</vt:lpstr>
      <vt:lpstr>2.4 : 臨界飽和比の重要性</vt:lpstr>
      <vt:lpstr>2.5 : 計算スキーム</vt:lpstr>
      <vt:lpstr>2.6 : 計算設定</vt:lpstr>
      <vt:lpstr>目次</vt:lpstr>
      <vt:lpstr>3.1 : Scr = 1.0 の場合</vt:lpstr>
      <vt:lpstr>3.2 : Scr = 1.0 の場合</vt:lpstr>
      <vt:lpstr>3.3 : Scr = 1.0 の場合</vt:lpstr>
      <vt:lpstr>3.4 : Scr = 1.35 の場合</vt:lpstr>
      <vt:lpstr>3.5 : Scr = 1.35 の場合</vt:lpstr>
      <vt:lpstr>3.6 : Scr = 1.35 の場合 (ρT =1e-5) </vt:lpstr>
      <vt:lpstr>3.7 : Scr = 1.35 の場合 (ρT　=5e-5) </vt:lpstr>
      <vt:lpstr>目次</vt:lpstr>
      <vt:lpstr>4.1 : 結果の考察とまとめ</vt:lpstr>
      <vt:lpstr>4.2 : 参考文献(1)</vt:lpstr>
      <vt:lpstr>4.3 : 参考文献(2)</vt:lpstr>
      <vt:lpstr>A : 付録</vt:lpstr>
      <vt:lpstr>準圧縮方程式について</vt:lpstr>
      <vt:lpstr>火星大気を特徴づける数値</vt:lpstr>
      <vt:lpstr>基本場のプロファイル</vt:lpstr>
      <vt:lpstr>重力沈降に関する議論</vt:lpstr>
      <vt:lpstr>H2O と CO2 の相図</vt:lpstr>
      <vt:lpstr>基本場温度分布の引用元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大気主成分の凝結を考慮した 二次元雲対流モデルによる 火星大気の数値計算</dc:title>
  <dc:creator>yamasita</dc:creator>
  <cp:lastModifiedBy>yamasita</cp:lastModifiedBy>
  <cp:revision>547</cp:revision>
  <dcterms:created xsi:type="dcterms:W3CDTF">2008-10-27T04:13:44Z</dcterms:created>
  <dcterms:modified xsi:type="dcterms:W3CDTF">2008-11-27T04:08:48Z</dcterms:modified>
</cp:coreProperties>
</file>