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3" r:id="rId5"/>
    <p:sldId id="259" r:id="rId6"/>
    <p:sldId id="260" r:id="rId7"/>
    <p:sldId id="261" r:id="rId8"/>
    <p:sldId id="262" r:id="rId9"/>
    <p:sldId id="264" r:id="rId10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淡色スタイル 1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47" autoAdjust="0"/>
    <p:restoredTop sz="94722" autoAdjust="0"/>
  </p:normalViewPr>
  <p:slideViewPr>
    <p:cSldViewPr>
      <p:cViewPr varScale="1">
        <p:scale>
          <a:sx n="90" d="100"/>
          <a:sy n="90" d="100"/>
        </p:scale>
        <p:origin x="-522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5" Type="http://schemas.openxmlformats.org/officeDocument/2006/relationships/image" Target="../media/image5.wmf"/><Relationship Id="rId4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C761D1-1AC4-49D0-8A71-4C496237DFAA}" type="datetimeFigureOut">
              <a:rPr kumimoji="1" lang="ja-JP" altLang="en-US" smtClean="0"/>
              <a:pPr/>
              <a:t>2012/1/10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CB23D-95CF-4BE8-BF07-BA45135546AE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C761D1-1AC4-49D0-8A71-4C496237DFAA}" type="datetimeFigureOut">
              <a:rPr kumimoji="1" lang="ja-JP" altLang="en-US" smtClean="0"/>
              <a:pPr/>
              <a:t>2012/1/10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CB23D-95CF-4BE8-BF07-BA45135546AE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C761D1-1AC4-49D0-8A71-4C496237DFAA}" type="datetimeFigureOut">
              <a:rPr kumimoji="1" lang="ja-JP" altLang="en-US" smtClean="0"/>
              <a:pPr/>
              <a:t>2012/1/10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CB23D-95CF-4BE8-BF07-BA45135546AE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C761D1-1AC4-49D0-8A71-4C496237DFAA}" type="datetimeFigureOut">
              <a:rPr kumimoji="1" lang="ja-JP" altLang="en-US" smtClean="0"/>
              <a:pPr/>
              <a:t>2012/1/10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CB23D-95CF-4BE8-BF07-BA45135546AE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  <p:sp>
        <p:nvSpPr>
          <p:cNvPr id="7" name="正方形/長方形 6"/>
          <p:cNvSpPr/>
          <p:nvPr userDrawn="1"/>
        </p:nvSpPr>
        <p:spPr>
          <a:xfrm>
            <a:off x="467544" y="1340768"/>
            <a:ext cx="8208912" cy="72008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C761D1-1AC4-49D0-8A71-4C496237DFAA}" type="datetimeFigureOut">
              <a:rPr kumimoji="1" lang="ja-JP" altLang="en-US" smtClean="0"/>
              <a:pPr/>
              <a:t>2012/1/10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CB23D-95CF-4BE8-BF07-BA45135546AE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C761D1-1AC4-49D0-8A71-4C496237DFAA}" type="datetimeFigureOut">
              <a:rPr kumimoji="1" lang="ja-JP" altLang="en-US" smtClean="0"/>
              <a:pPr/>
              <a:t>2012/1/10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CB23D-95CF-4BE8-BF07-BA45135546AE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C761D1-1AC4-49D0-8A71-4C496237DFAA}" type="datetimeFigureOut">
              <a:rPr kumimoji="1" lang="ja-JP" altLang="en-US" smtClean="0"/>
              <a:pPr/>
              <a:t>2012/1/10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CB23D-95CF-4BE8-BF07-BA45135546AE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C761D1-1AC4-49D0-8A71-4C496237DFAA}" type="datetimeFigureOut">
              <a:rPr kumimoji="1" lang="ja-JP" altLang="en-US" smtClean="0"/>
              <a:pPr/>
              <a:t>2012/1/10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CB23D-95CF-4BE8-BF07-BA45135546AE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C761D1-1AC4-49D0-8A71-4C496237DFAA}" type="datetimeFigureOut">
              <a:rPr kumimoji="1" lang="ja-JP" altLang="en-US" smtClean="0"/>
              <a:pPr/>
              <a:t>2012/1/10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CB23D-95CF-4BE8-BF07-BA45135546AE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C761D1-1AC4-49D0-8A71-4C496237DFAA}" type="datetimeFigureOut">
              <a:rPr kumimoji="1" lang="ja-JP" altLang="en-US" smtClean="0"/>
              <a:pPr/>
              <a:t>2012/1/10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CB23D-95CF-4BE8-BF07-BA45135546AE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C761D1-1AC4-49D0-8A71-4C496237DFAA}" type="datetimeFigureOut">
              <a:rPr kumimoji="1" lang="ja-JP" altLang="en-US" smtClean="0"/>
              <a:pPr/>
              <a:t>2012/1/10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CB23D-95CF-4BE8-BF07-BA45135546AE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C761D1-1AC4-49D0-8A71-4C496237DFAA}" type="datetimeFigureOut">
              <a:rPr kumimoji="1" lang="ja-JP" altLang="en-US" smtClean="0"/>
              <a:pPr/>
              <a:t>2012/1/10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3CB23D-95CF-4BE8-BF07-BA45135546AE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4.bin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ja-JP" dirty="0" smtClean="0"/>
              <a:t>Baker and Schubert 1998</a:t>
            </a:r>
            <a:br>
              <a:rPr lang="en-US" altLang="ja-JP" dirty="0" smtClean="0"/>
            </a:br>
            <a:r>
              <a:rPr lang="ja-JP" altLang="en-US" dirty="0" smtClean="0"/>
              <a:t>モデル概要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kumimoji="1" lang="ja-JP" altLang="en-US" dirty="0" smtClean="0"/>
              <a:t>川畑拓也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モデルの定式化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基礎方程式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力学</a:t>
            </a:r>
            <a:endParaRPr lang="en-US" altLang="ja-JP" dirty="0" smtClean="0"/>
          </a:p>
          <a:p>
            <a:pPr lvl="2"/>
            <a:r>
              <a:rPr lang="en-US" altLang="ja-JP" dirty="0" smtClean="0"/>
              <a:t>2 </a:t>
            </a:r>
            <a:r>
              <a:rPr lang="ja-JP" altLang="en-US" dirty="0" smtClean="0"/>
              <a:t>次元非線形完全圧縮モデル</a:t>
            </a:r>
            <a:endParaRPr lang="en-US" altLang="ja-JP" dirty="0" smtClean="0"/>
          </a:p>
          <a:p>
            <a:pPr lvl="1"/>
            <a:r>
              <a:rPr lang="ja-JP" altLang="en-US" dirty="0"/>
              <a:t>物理</a:t>
            </a:r>
            <a:r>
              <a:rPr lang="ja-JP" altLang="en-US" dirty="0" smtClean="0"/>
              <a:t>過程</a:t>
            </a:r>
            <a:endParaRPr lang="en-US" altLang="ja-JP" dirty="0" smtClean="0"/>
          </a:p>
          <a:p>
            <a:pPr lvl="2"/>
            <a:r>
              <a:rPr lang="ja-JP" altLang="en-US" dirty="0"/>
              <a:t>凝結</a:t>
            </a:r>
            <a:r>
              <a:rPr lang="ja-JP" altLang="en-US" dirty="0" smtClean="0"/>
              <a:t>なし</a:t>
            </a:r>
            <a:endParaRPr lang="en-US" altLang="ja-JP" dirty="0" smtClean="0"/>
          </a:p>
          <a:p>
            <a:pPr lvl="2"/>
            <a:r>
              <a:rPr lang="ja-JP" altLang="en-US" dirty="0"/>
              <a:t>地表面</a:t>
            </a:r>
            <a:r>
              <a:rPr lang="ja-JP" altLang="en-US" dirty="0" smtClean="0"/>
              <a:t>との熱のやり取りなし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放射</a:t>
            </a:r>
            <a:endParaRPr lang="en-US" altLang="ja-JP" dirty="0" smtClean="0"/>
          </a:p>
          <a:p>
            <a:pPr lvl="2"/>
            <a:r>
              <a:rPr lang="en-US" altLang="ja-JP" dirty="0" err="1" smtClean="0"/>
              <a:t>Tomasko</a:t>
            </a:r>
            <a:r>
              <a:rPr lang="en-US" altLang="ja-JP" dirty="0" smtClean="0"/>
              <a:t> et al 1980?</a:t>
            </a:r>
          </a:p>
          <a:p>
            <a:pPr lvl="2"/>
            <a:r>
              <a:rPr lang="ja-JP" altLang="en-US" dirty="0" smtClean="0"/>
              <a:t>ガウス分布を与える</a:t>
            </a:r>
            <a:endParaRPr lang="en-US" altLang="ja-JP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定式化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573216"/>
          </a:xfrm>
        </p:spPr>
        <p:txBody>
          <a:bodyPr>
            <a:normAutofit/>
          </a:bodyPr>
          <a:lstStyle/>
          <a:p>
            <a:r>
              <a:rPr lang="ja-JP" altLang="en-US" dirty="0" smtClean="0"/>
              <a:t>連続の式</a:t>
            </a:r>
            <a:endParaRPr lang="en-US" altLang="ja-JP" dirty="0" smtClean="0"/>
          </a:p>
          <a:p>
            <a:endParaRPr kumimoji="1" lang="en-US" altLang="ja-JP" dirty="0"/>
          </a:p>
          <a:p>
            <a:r>
              <a:rPr lang="ja-JP" altLang="en-US" dirty="0" smtClean="0"/>
              <a:t>運動方程式</a:t>
            </a:r>
            <a:endParaRPr lang="en-US" altLang="ja-JP" dirty="0" smtClean="0"/>
          </a:p>
          <a:p>
            <a:endParaRPr kumimoji="1" lang="en-US" altLang="ja-JP" dirty="0"/>
          </a:p>
          <a:p>
            <a:r>
              <a:rPr lang="ja-JP" altLang="en-US" dirty="0" smtClean="0"/>
              <a:t>熱の式</a:t>
            </a:r>
            <a:endParaRPr lang="en-US" altLang="ja-JP" dirty="0" smtClean="0"/>
          </a:p>
          <a:p>
            <a:endParaRPr lang="en-US" altLang="ja-JP" dirty="0"/>
          </a:p>
          <a:p>
            <a:endParaRPr lang="en-US" altLang="ja-JP" dirty="0" smtClean="0"/>
          </a:p>
          <a:p>
            <a:r>
              <a:rPr lang="ja-JP" altLang="en-US" dirty="0" smtClean="0"/>
              <a:t>状態方程式</a:t>
            </a:r>
            <a:endParaRPr lang="en-US" altLang="ja-JP" dirty="0" smtClean="0"/>
          </a:p>
          <a:p>
            <a:endParaRPr kumimoji="1" lang="en-US" altLang="ja-JP" dirty="0" smtClean="0"/>
          </a:p>
          <a:p>
            <a:endParaRPr kumimoji="1" lang="ja-JP" altLang="en-US" dirty="0"/>
          </a:p>
        </p:txBody>
      </p:sp>
      <p:graphicFrame>
        <p:nvGraphicFramePr>
          <p:cNvPr id="4" name="オブジェクト 3"/>
          <p:cNvGraphicFramePr>
            <a:graphicFrameLocks noChangeAspect="1"/>
          </p:cNvGraphicFramePr>
          <p:nvPr/>
        </p:nvGraphicFramePr>
        <p:xfrm>
          <a:off x="971600" y="2122531"/>
          <a:ext cx="1512168" cy="788958"/>
        </p:xfrm>
        <a:graphic>
          <a:graphicData uri="http://schemas.openxmlformats.org/presentationml/2006/ole">
            <p:oleObj spid="_x0000_s1026" name="数式" r:id="rId3" imgW="876240" imgH="457200" progId="Equation.3">
              <p:embed/>
            </p:oleObj>
          </a:graphicData>
        </a:graphic>
      </p:graphicFrame>
      <p:graphicFrame>
        <p:nvGraphicFramePr>
          <p:cNvPr id="1027" name="Object 3"/>
          <p:cNvGraphicFramePr>
            <a:graphicFrameLocks noChangeAspect="1"/>
          </p:cNvGraphicFramePr>
          <p:nvPr/>
        </p:nvGraphicFramePr>
        <p:xfrm>
          <a:off x="971600" y="3284984"/>
          <a:ext cx="5137256" cy="792088"/>
        </p:xfrm>
        <a:graphic>
          <a:graphicData uri="http://schemas.openxmlformats.org/presentationml/2006/ole">
            <p:oleObj spid="_x0000_s1027" name="数式" r:id="rId4" imgW="2882880" imgH="444240" progId="Equation.3">
              <p:embed/>
            </p:oleObj>
          </a:graphicData>
        </a:graphic>
      </p:graphicFrame>
      <p:graphicFrame>
        <p:nvGraphicFramePr>
          <p:cNvPr id="1029" name="Object 5"/>
          <p:cNvGraphicFramePr>
            <a:graphicFrameLocks noChangeAspect="1"/>
          </p:cNvGraphicFramePr>
          <p:nvPr/>
        </p:nvGraphicFramePr>
        <p:xfrm>
          <a:off x="971600" y="4365104"/>
          <a:ext cx="5472608" cy="1152128"/>
        </p:xfrm>
        <a:graphic>
          <a:graphicData uri="http://schemas.openxmlformats.org/presentationml/2006/ole">
            <p:oleObj spid="_x0000_s1029" name="数式" r:id="rId5" imgW="3377880" imgH="711000" progId="Equation.3">
              <p:embed/>
            </p:oleObj>
          </a:graphicData>
        </a:graphic>
      </p:graphicFrame>
      <p:graphicFrame>
        <p:nvGraphicFramePr>
          <p:cNvPr id="1030" name="Object 6"/>
          <p:cNvGraphicFramePr>
            <a:graphicFrameLocks noChangeAspect="1"/>
          </p:cNvGraphicFramePr>
          <p:nvPr/>
        </p:nvGraphicFramePr>
        <p:xfrm>
          <a:off x="1403647" y="5013176"/>
          <a:ext cx="2880321" cy="773817"/>
        </p:xfrm>
        <a:graphic>
          <a:graphicData uri="http://schemas.openxmlformats.org/presentationml/2006/ole">
            <p:oleObj spid="_x0000_s1030" name="数式" r:id="rId6" imgW="1701720" imgH="457200" progId="Equation.3">
              <p:embed/>
            </p:oleObj>
          </a:graphicData>
        </a:graphic>
      </p:graphicFrame>
      <p:graphicFrame>
        <p:nvGraphicFramePr>
          <p:cNvPr id="1031" name="Object 7"/>
          <p:cNvGraphicFramePr>
            <a:graphicFrameLocks noChangeAspect="1"/>
          </p:cNvGraphicFramePr>
          <p:nvPr/>
        </p:nvGraphicFramePr>
        <p:xfrm>
          <a:off x="971600" y="6325443"/>
          <a:ext cx="1096962" cy="415925"/>
        </p:xfrm>
        <a:graphic>
          <a:graphicData uri="http://schemas.openxmlformats.org/presentationml/2006/ole">
            <p:oleObj spid="_x0000_s1031" name="数式" r:id="rId7" imgW="634680" imgH="2412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各種パラメタ値</a:t>
            </a:r>
            <a:endParaRPr kumimoji="1" lang="ja-JP" altLang="en-US" dirty="0"/>
          </a:p>
        </p:txBody>
      </p:sp>
      <p:graphicFrame>
        <p:nvGraphicFramePr>
          <p:cNvPr id="7" name="表 6"/>
          <p:cNvGraphicFramePr>
            <a:graphicFrameLocks noGrp="1"/>
          </p:cNvGraphicFramePr>
          <p:nvPr/>
        </p:nvGraphicFramePr>
        <p:xfrm>
          <a:off x="395536" y="1700808"/>
          <a:ext cx="4008011" cy="460152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95643"/>
                <a:gridCol w="1512168"/>
                <a:gridCol w="1800200"/>
              </a:tblGrid>
              <a:tr h="369041"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記号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意味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値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369041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g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重力加速度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8.87 ms^-1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369041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R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金星大気の気体定数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191.4</a:t>
                      </a:r>
                      <a:r>
                        <a:rPr kumimoji="1" lang="en-US" altLang="ja-JP" baseline="0" dirty="0" smtClean="0"/>
                        <a:t> </a:t>
                      </a:r>
                      <a:r>
                        <a:rPr kumimoji="1" lang="en-US" altLang="ja-JP" baseline="0" dirty="0" err="1" smtClean="0"/>
                        <a:t>Jkg</a:t>
                      </a:r>
                      <a:r>
                        <a:rPr kumimoji="1" lang="en-US" altLang="ja-JP" baseline="0" dirty="0" smtClean="0"/>
                        <a:t>^-1K^-1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369041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cp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定圧比熱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891 </a:t>
                      </a:r>
                      <a:r>
                        <a:rPr kumimoji="1" lang="en-US" altLang="ja-JP" dirty="0" err="1" smtClean="0"/>
                        <a:t>Jkg</a:t>
                      </a:r>
                      <a:r>
                        <a:rPr kumimoji="1" lang="en-US" altLang="ja-JP" dirty="0" smtClean="0"/>
                        <a:t>^-1K^-1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369041">
                <a:tc>
                  <a:txBody>
                    <a:bodyPr/>
                    <a:lstStyle/>
                    <a:p>
                      <a:r>
                        <a:rPr kumimoji="1" lang="en-US" altLang="ja-JP" dirty="0" err="1" smtClean="0"/>
                        <a:t>κm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粘性係数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155 m^2s^-1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369041">
                <a:tc>
                  <a:txBody>
                    <a:bodyPr/>
                    <a:lstStyle/>
                    <a:p>
                      <a:r>
                        <a:rPr kumimoji="1" lang="en-US" altLang="ja-JP" dirty="0" err="1" smtClean="0"/>
                        <a:t>κθ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熱拡散係数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155 m^2s^-1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369041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d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大気の厚さ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20 km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369041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ρ0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大気の密度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0.4291 kg m^-3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369041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T0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地表大気の温度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268 K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369041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Pr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プランドル数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1.00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369041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γ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比熱比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1.27</a:t>
                      </a:r>
                      <a:endParaRPr kumimoji="1" lang="ja-JP" alt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8" name="表 7"/>
          <p:cNvGraphicFramePr>
            <a:graphicFrameLocks noGrp="1"/>
          </p:cNvGraphicFramePr>
          <p:nvPr/>
        </p:nvGraphicFramePr>
        <p:xfrm>
          <a:off x="4572000" y="1699799"/>
          <a:ext cx="4446950" cy="468312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95643"/>
                <a:gridCol w="1464597"/>
                <a:gridCol w="2286710"/>
              </a:tblGrid>
              <a:tr h="369041"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記号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意味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値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369041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q0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内部熱フラックス</a:t>
                      </a:r>
                      <a:r>
                        <a:rPr kumimoji="1" lang="en-US" altLang="ja-JP" dirty="0" smtClean="0"/>
                        <a:t>(60%)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1.06 ×10^-2 W m^-3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369041"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dirty="0" smtClean="0"/>
                        <a:t>内部熱フラックス</a:t>
                      </a:r>
                      <a:r>
                        <a:rPr kumimoji="1" lang="en-US" altLang="ja-JP" dirty="0" smtClean="0"/>
                        <a:t>(80%)</a:t>
                      </a:r>
                      <a:endParaRPr kumimoji="1" lang="ja-JP" altLang="en-US" dirty="0" smtClean="0"/>
                    </a:p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dirty="0" smtClean="0"/>
                        <a:t>1.40 ×10^-2 W m^-3</a:t>
                      </a:r>
                      <a:endParaRPr kumimoji="1" lang="ja-JP" altLang="en-US" dirty="0" smtClean="0"/>
                    </a:p>
                    <a:p>
                      <a:endParaRPr kumimoji="1" lang="ja-JP" altLang="en-US" dirty="0"/>
                    </a:p>
                  </a:txBody>
                  <a:tcPr/>
                </a:tc>
              </a:tr>
              <a:tr h="369041"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dirty="0" smtClean="0"/>
                        <a:t>内部熱フラックス</a:t>
                      </a:r>
                      <a:r>
                        <a:rPr kumimoji="1" lang="en-US" altLang="ja-JP" dirty="0" smtClean="0"/>
                        <a:t>(100%)</a:t>
                      </a:r>
                      <a:endParaRPr kumimoji="1" lang="ja-JP" altLang="en-US" dirty="0" smtClean="0"/>
                    </a:p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dirty="0" smtClean="0"/>
                        <a:t>1.76 ×10^-2 W m^-3</a:t>
                      </a:r>
                      <a:endParaRPr kumimoji="1" lang="ja-JP" altLang="en-US" dirty="0" smtClean="0"/>
                    </a:p>
                    <a:p>
                      <a:endParaRPr kumimoji="1" lang="ja-JP" altLang="en-US" dirty="0"/>
                    </a:p>
                  </a:txBody>
                  <a:tcPr/>
                </a:tc>
              </a:tr>
              <a:tr h="369041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Cg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3.46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369041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Ck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3.42 ×10^-5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369041">
                <a:tc>
                  <a:txBody>
                    <a:bodyPr/>
                    <a:lstStyle/>
                    <a:p>
                      <a:r>
                        <a:rPr kumimoji="1" lang="en-US" altLang="ja-JP" dirty="0" err="1" smtClean="0"/>
                        <a:t>Cq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60%</a:t>
                      </a:r>
                      <a:r>
                        <a:rPr kumimoji="1" lang="en-US" altLang="ja-JP" baseline="0" dirty="0" smtClean="0"/>
                        <a:t> </a:t>
                      </a:r>
                      <a:r>
                        <a:rPr kumimoji="1" lang="ja-JP" altLang="en-US" baseline="0" dirty="0" smtClean="0"/>
                        <a:t>の場合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9.12 ×10^-6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369041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80%</a:t>
                      </a:r>
                      <a:r>
                        <a:rPr kumimoji="1" lang="ja-JP" altLang="en-US" dirty="0" smtClean="0"/>
                        <a:t> の場合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1.21 ×10^-5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369041"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100% </a:t>
                      </a:r>
                      <a:r>
                        <a:rPr kumimoji="1" lang="ja-JP" altLang="en-US" dirty="0" smtClean="0"/>
                        <a:t>の場合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1.52 ×10^-5</a:t>
                      </a:r>
                      <a:endParaRPr kumimoji="1" lang="ja-JP" alt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モデルの離散化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ja-JP" altLang="en-US" dirty="0" smtClean="0"/>
              <a:t>時間微分</a:t>
            </a:r>
            <a:endParaRPr lang="en-US" altLang="ja-JP" dirty="0"/>
          </a:p>
          <a:p>
            <a:pPr lvl="1"/>
            <a:r>
              <a:rPr lang="en-US" altLang="ja-JP" dirty="0" smtClean="0"/>
              <a:t>2 </a:t>
            </a:r>
            <a:r>
              <a:rPr lang="ja-JP" altLang="en-US" dirty="0" smtClean="0"/>
              <a:t>次のリープフロッグスキーム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熱の式の拡散項にはクランク</a:t>
            </a:r>
            <a:r>
              <a:rPr lang="en-US" altLang="ja-JP" dirty="0" smtClean="0"/>
              <a:t>-</a:t>
            </a:r>
            <a:r>
              <a:rPr lang="ja-JP" altLang="en-US" dirty="0" smtClean="0"/>
              <a:t>ニコルソンスキーム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運動方程式の拡散項にはオイラースキーム</a:t>
            </a:r>
            <a:endParaRPr lang="en-US" altLang="ja-JP" dirty="0" smtClean="0"/>
          </a:p>
          <a:p>
            <a:r>
              <a:rPr lang="ja-JP" altLang="en-US" dirty="0" smtClean="0"/>
              <a:t>空間微分</a:t>
            </a:r>
            <a:endParaRPr lang="en-US" altLang="ja-JP" dirty="0" smtClean="0"/>
          </a:p>
          <a:p>
            <a:pPr lvl="1"/>
            <a:r>
              <a:rPr lang="en-US" altLang="ja-JP" dirty="0" smtClean="0"/>
              <a:t>2 </a:t>
            </a:r>
            <a:r>
              <a:rPr lang="ja-JP" altLang="en-US" dirty="0" smtClean="0"/>
              <a:t>次精度中心差分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スタガード格子</a:t>
            </a:r>
            <a:endParaRPr lang="en-US" altLang="ja-JP" dirty="0"/>
          </a:p>
          <a:p>
            <a:r>
              <a:rPr lang="ja-JP" altLang="en-US" dirty="0" smtClean="0"/>
              <a:t>タイムフィルター</a:t>
            </a:r>
            <a:endParaRPr lang="en-US" altLang="ja-JP" dirty="0" smtClean="0"/>
          </a:p>
          <a:p>
            <a:pPr lvl="1"/>
            <a:r>
              <a:rPr lang="en-US" altLang="ja-JP" dirty="0" err="1" smtClean="0"/>
              <a:t>Asselin</a:t>
            </a:r>
            <a:r>
              <a:rPr lang="en-US" altLang="ja-JP" dirty="0" smtClean="0"/>
              <a:t> (1972) </a:t>
            </a:r>
            <a:r>
              <a:rPr lang="ja-JP" altLang="en-US" dirty="0" smtClean="0"/>
              <a:t>のものを用いる</a:t>
            </a:r>
            <a:r>
              <a:rPr lang="en-US" altLang="ja-JP" dirty="0" smtClean="0"/>
              <a:t>. </a:t>
            </a:r>
            <a:r>
              <a:rPr lang="ja-JP" altLang="en-US" dirty="0" smtClean="0"/>
              <a:t>フィルター係数 </a:t>
            </a:r>
            <a:r>
              <a:rPr lang="en-US" altLang="ja-JP" dirty="0" smtClean="0"/>
              <a:t>0.02</a:t>
            </a:r>
          </a:p>
          <a:p>
            <a:pPr lvl="1"/>
            <a:endParaRPr lang="en-US" altLang="ja-JP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計算設定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kumimoji="1" lang="ja-JP" altLang="en-US" dirty="0" smtClean="0"/>
              <a:t>計算領域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鉛直</a:t>
            </a:r>
            <a:r>
              <a:rPr lang="en-US" altLang="ja-JP" dirty="0" smtClean="0"/>
              <a:t>: 20 km (</a:t>
            </a:r>
            <a:r>
              <a:rPr lang="ja-JP" altLang="en-US" dirty="0" smtClean="0"/>
              <a:t>金星高度</a:t>
            </a:r>
            <a:r>
              <a:rPr lang="en-US" altLang="ja-JP" dirty="0" smtClean="0"/>
              <a:t>40-60km</a:t>
            </a:r>
            <a:r>
              <a:rPr lang="ja-JP" altLang="en-US" dirty="0" smtClean="0"/>
              <a:t>を</a:t>
            </a:r>
            <a:r>
              <a:rPr lang="ja-JP" altLang="en-US" dirty="0" smtClean="0"/>
              <a:t>想定</a:t>
            </a:r>
            <a:r>
              <a:rPr lang="en-US" altLang="ja-JP" dirty="0" smtClean="0"/>
              <a:t>, </a:t>
            </a:r>
            <a:r>
              <a:rPr lang="ja-JP" altLang="en-US" dirty="0" smtClean="0"/>
              <a:t>スポンジ層を除く</a:t>
            </a:r>
            <a:r>
              <a:rPr lang="en-US" altLang="ja-JP" dirty="0" smtClean="0"/>
              <a:t>) </a:t>
            </a:r>
          </a:p>
          <a:p>
            <a:pPr lvl="1"/>
            <a:r>
              <a:rPr lang="ja-JP" altLang="en-US" dirty="0" smtClean="0"/>
              <a:t>水平 </a:t>
            </a:r>
            <a:r>
              <a:rPr lang="en-US" altLang="ja-JP" dirty="0" smtClean="0"/>
              <a:t>180km.</a:t>
            </a:r>
          </a:p>
          <a:p>
            <a:r>
              <a:rPr lang="ja-JP" altLang="en-US" dirty="0" smtClean="0"/>
              <a:t>解像度</a:t>
            </a:r>
            <a:endParaRPr lang="en-US" altLang="ja-JP" dirty="0" smtClean="0"/>
          </a:p>
          <a:p>
            <a:pPr lvl="1"/>
            <a:r>
              <a:rPr kumimoji="1" lang="ja-JP" altLang="en-US" dirty="0" smtClean="0"/>
              <a:t>鉛直</a:t>
            </a:r>
            <a:r>
              <a:rPr lang="en-US" altLang="ja-JP" dirty="0" smtClean="0"/>
              <a:t>: 168</a:t>
            </a:r>
            <a:r>
              <a:rPr lang="ja-JP" altLang="en-US" dirty="0" smtClean="0"/>
              <a:t>格子点</a:t>
            </a:r>
            <a:r>
              <a:rPr lang="en-US" altLang="ja-JP" dirty="0" smtClean="0"/>
              <a:t>. </a:t>
            </a:r>
            <a:r>
              <a:rPr lang="ja-JP" altLang="en-US" dirty="0" smtClean="0"/>
              <a:t>水平</a:t>
            </a:r>
            <a:r>
              <a:rPr lang="en-US" altLang="ja-JP" dirty="0" smtClean="0"/>
              <a:t>: 1000 </a:t>
            </a:r>
            <a:r>
              <a:rPr lang="ja-JP" altLang="en-US" dirty="0" smtClean="0"/>
              <a:t>格子点</a:t>
            </a:r>
            <a:endParaRPr lang="en-US" altLang="ja-JP" dirty="0" smtClean="0"/>
          </a:p>
          <a:p>
            <a:r>
              <a:rPr kumimoji="1" lang="ja-JP" altLang="en-US" dirty="0"/>
              <a:t>境界</a:t>
            </a:r>
            <a:r>
              <a:rPr kumimoji="1" lang="ja-JP" altLang="en-US" dirty="0" smtClean="0"/>
              <a:t>条件</a:t>
            </a:r>
            <a:endParaRPr kumimoji="1" lang="en-US" altLang="ja-JP" dirty="0" smtClean="0"/>
          </a:p>
          <a:p>
            <a:pPr lvl="1"/>
            <a:r>
              <a:rPr lang="ja-JP" altLang="en-US" dirty="0"/>
              <a:t>水平</a:t>
            </a:r>
            <a:r>
              <a:rPr lang="ja-JP" altLang="en-US" dirty="0" smtClean="0"/>
              <a:t>方向</a:t>
            </a:r>
            <a:r>
              <a:rPr lang="en-US" altLang="ja-JP" dirty="0" smtClean="0"/>
              <a:t>: </a:t>
            </a:r>
            <a:r>
              <a:rPr lang="ja-JP" altLang="en-US" dirty="0" smtClean="0"/>
              <a:t>周期境界条件</a:t>
            </a:r>
            <a:endParaRPr lang="en-US" altLang="ja-JP" dirty="0" smtClean="0"/>
          </a:p>
          <a:p>
            <a:pPr lvl="1"/>
            <a:r>
              <a:rPr kumimoji="1" lang="ja-JP" altLang="en-US" dirty="0" smtClean="0"/>
              <a:t>鉛直方向</a:t>
            </a:r>
            <a:r>
              <a:rPr kumimoji="1" lang="en-US" altLang="ja-JP" dirty="0" smtClean="0"/>
              <a:t>: </a:t>
            </a:r>
            <a:r>
              <a:rPr kumimoji="1" lang="ja-JP" altLang="en-US" dirty="0" smtClean="0"/>
              <a:t>熱</a:t>
            </a:r>
            <a:r>
              <a:rPr kumimoji="1" lang="ja-JP" altLang="en-US" dirty="0" smtClean="0"/>
              <a:t>フラックス固定</a:t>
            </a:r>
            <a:endParaRPr kumimoji="1" lang="en-US" altLang="ja-JP" dirty="0" smtClean="0"/>
          </a:p>
          <a:p>
            <a:pPr lvl="2"/>
            <a:r>
              <a:rPr lang="ja-JP" altLang="en-US" dirty="0" smtClean="0"/>
              <a:t>上下それぞれに </a:t>
            </a:r>
            <a:r>
              <a:rPr lang="en-US" altLang="ja-JP" dirty="0"/>
              <a:t> </a:t>
            </a:r>
            <a:r>
              <a:rPr lang="en-US" altLang="ja-JP" dirty="0" smtClean="0"/>
              <a:t>5 km </a:t>
            </a:r>
            <a:r>
              <a:rPr lang="ja-JP" altLang="en-US" dirty="0" smtClean="0"/>
              <a:t>の</a:t>
            </a:r>
            <a:r>
              <a:rPr lang="ja-JP" altLang="en-US" dirty="0" smtClean="0"/>
              <a:t>スポンジ層</a:t>
            </a:r>
            <a:endParaRPr lang="en-US" altLang="ja-JP" dirty="0" smtClean="0"/>
          </a:p>
          <a:p>
            <a:pPr lvl="2"/>
            <a:r>
              <a:rPr lang="ja-JP" altLang="en-US" dirty="0" smtClean="0"/>
              <a:t>おそらく下部境界フラックスなし、上部境界フラックス固定だと思われる</a:t>
            </a:r>
            <a:endParaRPr lang="en-US" altLang="ja-JP" dirty="0" smtClean="0"/>
          </a:p>
          <a:p>
            <a:r>
              <a:rPr kumimoji="1" lang="ja-JP" altLang="en-US" dirty="0" smtClean="0"/>
              <a:t>計算時間</a:t>
            </a:r>
            <a:endParaRPr kumimoji="1" lang="en-US" altLang="ja-JP" dirty="0" smtClean="0"/>
          </a:p>
          <a:p>
            <a:pPr lvl="1"/>
            <a:r>
              <a:rPr lang="ja-JP" altLang="en-US" dirty="0"/>
              <a:t>時間</a:t>
            </a:r>
            <a:r>
              <a:rPr lang="ja-JP" altLang="en-US" dirty="0" smtClean="0"/>
              <a:t>ステップ</a:t>
            </a:r>
            <a:r>
              <a:rPr lang="en-US" altLang="ja-JP" dirty="0" smtClean="0"/>
              <a:t>: 0.125 s</a:t>
            </a:r>
          </a:p>
          <a:p>
            <a:pPr lvl="1"/>
            <a:r>
              <a:rPr lang="ja-JP" altLang="en-US" dirty="0"/>
              <a:t>太陽</a:t>
            </a:r>
            <a:r>
              <a:rPr lang="ja-JP" altLang="en-US" dirty="0" smtClean="0"/>
              <a:t>放射加熱 </a:t>
            </a:r>
            <a:r>
              <a:rPr lang="en-US" altLang="ja-JP" dirty="0" smtClean="0"/>
              <a:t>60%: 15.6 </a:t>
            </a:r>
            <a:r>
              <a:rPr lang="ja-JP" altLang="en-US" dirty="0" smtClean="0"/>
              <a:t>時間積分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太陽放射加熱 </a:t>
            </a:r>
            <a:r>
              <a:rPr lang="en-US" altLang="ja-JP" dirty="0" smtClean="0"/>
              <a:t>80%: 50 </a:t>
            </a:r>
            <a:r>
              <a:rPr lang="ja-JP" altLang="en-US" dirty="0" smtClean="0"/>
              <a:t>時間積分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太陽放射加熱 </a:t>
            </a:r>
            <a:r>
              <a:rPr lang="en-US" altLang="ja-JP" dirty="0" smtClean="0"/>
              <a:t>100%: 26 </a:t>
            </a:r>
            <a:r>
              <a:rPr lang="ja-JP" altLang="en-US" dirty="0" smtClean="0"/>
              <a:t>時間積分</a:t>
            </a:r>
            <a:endParaRPr lang="en-US" altLang="ja-JP" dirty="0" smtClean="0"/>
          </a:p>
          <a:p>
            <a:pPr lvl="1"/>
            <a:endParaRPr lang="en-US" altLang="ja-JP" dirty="0" smtClean="0"/>
          </a:p>
          <a:p>
            <a:pPr lvl="1"/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初期条件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太陽放射加熱</a:t>
            </a:r>
            <a:r>
              <a:rPr kumimoji="1" lang="en-US" altLang="ja-JP" dirty="0" smtClean="0"/>
              <a:t>80%</a:t>
            </a:r>
            <a:r>
              <a:rPr kumimoji="1" lang="ja-JP" altLang="en-US" dirty="0" smtClean="0"/>
              <a:t>の場合</a:t>
            </a:r>
            <a:endParaRPr kumimoji="1" lang="en-US" altLang="ja-JP" dirty="0" smtClean="0"/>
          </a:p>
          <a:p>
            <a:pPr lvl="1"/>
            <a:r>
              <a:rPr kumimoji="1" lang="ja-JP" altLang="en-US" dirty="0" smtClean="0"/>
              <a:t>低</a:t>
            </a:r>
            <a:r>
              <a:rPr lang="ja-JP" altLang="en-US" dirty="0" smtClean="0"/>
              <a:t>レーリー</a:t>
            </a:r>
            <a:r>
              <a:rPr kumimoji="1" lang="ja-JP" altLang="en-US" dirty="0" smtClean="0"/>
              <a:t>数</a:t>
            </a:r>
            <a:r>
              <a:rPr kumimoji="1" lang="ja-JP" altLang="en-US" dirty="0" smtClean="0"/>
              <a:t>の解から計算開始</a:t>
            </a:r>
            <a:endParaRPr kumimoji="1" lang="en-US" altLang="ja-JP" dirty="0" smtClean="0"/>
          </a:p>
          <a:p>
            <a:r>
              <a:rPr lang="ja-JP" altLang="en-US" dirty="0"/>
              <a:t>太陽</a:t>
            </a:r>
            <a:r>
              <a:rPr lang="ja-JP" altLang="en-US" dirty="0" smtClean="0"/>
              <a:t>放射加熱</a:t>
            </a:r>
            <a:r>
              <a:rPr lang="en-US" altLang="ja-JP" dirty="0" smtClean="0"/>
              <a:t>60%, 100% </a:t>
            </a:r>
            <a:r>
              <a:rPr lang="ja-JP" altLang="en-US" dirty="0" smtClean="0"/>
              <a:t>の場合</a:t>
            </a:r>
            <a:endParaRPr lang="en-US" altLang="ja-JP" dirty="0" smtClean="0"/>
          </a:p>
          <a:p>
            <a:pPr lvl="1"/>
            <a:r>
              <a:rPr kumimoji="1" lang="en-US" altLang="ja-JP" dirty="0" smtClean="0"/>
              <a:t>80%</a:t>
            </a:r>
            <a:r>
              <a:rPr kumimoji="1" lang="ja-JP" altLang="en-US" dirty="0" smtClean="0"/>
              <a:t>の時の最終的な解から計算開始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放射加熱プロファイル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smtClean="0"/>
              <a:t>ガウス分布の重ね合わせで表現</a:t>
            </a:r>
            <a:endParaRPr kumimoji="1" lang="en-US" altLang="ja-JP" dirty="0" smtClean="0"/>
          </a:p>
          <a:p>
            <a:endParaRPr kumimoji="1" lang="ja-JP" altLang="en-US" dirty="0"/>
          </a:p>
        </p:txBody>
      </p:sp>
      <p:graphicFrame>
        <p:nvGraphicFramePr>
          <p:cNvPr id="2050" name="Object 2"/>
          <p:cNvGraphicFramePr>
            <a:graphicFrameLocks noChangeAspect="1"/>
          </p:cNvGraphicFramePr>
          <p:nvPr/>
        </p:nvGraphicFramePr>
        <p:xfrm>
          <a:off x="971600" y="2132856"/>
          <a:ext cx="5437188" cy="833437"/>
        </p:xfrm>
        <a:graphic>
          <a:graphicData uri="http://schemas.openxmlformats.org/presentationml/2006/ole">
            <p:oleObj spid="_x0000_s2050" name="数式" r:id="rId3" imgW="3149280" imgH="482400" progId="Equation.3">
              <p:embed/>
            </p:oleObj>
          </a:graphicData>
        </a:graphic>
      </p:graphicFrame>
      <p:graphicFrame>
        <p:nvGraphicFramePr>
          <p:cNvPr id="5" name="表 4"/>
          <p:cNvGraphicFramePr>
            <a:graphicFrameLocks noGrp="1"/>
          </p:cNvGraphicFramePr>
          <p:nvPr/>
        </p:nvGraphicFramePr>
        <p:xfrm>
          <a:off x="971600" y="3429000"/>
          <a:ext cx="3312368" cy="310896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1656184"/>
                <a:gridCol w="1656184"/>
              </a:tblGrid>
              <a:tr h="345012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Notation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Value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579427">
                <a:tc>
                  <a:txBody>
                    <a:bodyPr/>
                    <a:lstStyle/>
                    <a:p>
                      <a:r>
                        <a:rPr kumimoji="1" lang="en-US" altLang="ja-JP" dirty="0" err="1" smtClean="0"/>
                        <a:t>cL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3.6×10^-3</a:t>
                      </a:r>
                      <a:r>
                        <a:rPr kumimoji="1" lang="en-US" altLang="ja-JP" baseline="0" dirty="0" smtClean="0"/>
                        <a:t> Wm^-3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345012">
                <a:tc>
                  <a:txBody>
                    <a:bodyPr/>
                    <a:lstStyle/>
                    <a:p>
                      <a:r>
                        <a:rPr kumimoji="1" lang="en-US" altLang="ja-JP" dirty="0" err="1" smtClean="0"/>
                        <a:t>zL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27km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345012">
                <a:tc>
                  <a:txBody>
                    <a:bodyPr/>
                    <a:lstStyle/>
                    <a:p>
                      <a:r>
                        <a:rPr kumimoji="1" lang="en-US" altLang="ja-JP" dirty="0" err="1" smtClean="0"/>
                        <a:t>σL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13km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579427">
                <a:tc>
                  <a:txBody>
                    <a:bodyPr/>
                    <a:lstStyle/>
                    <a:p>
                      <a:r>
                        <a:rPr kumimoji="1" lang="en-US" altLang="ja-JP" dirty="0" err="1" smtClean="0"/>
                        <a:t>cU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2.7×10^-2</a:t>
                      </a:r>
                      <a:r>
                        <a:rPr kumimoji="1" lang="en-US" altLang="ja-JP" baseline="0" dirty="0" smtClean="0"/>
                        <a:t> Wm^-3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345012">
                <a:tc>
                  <a:txBody>
                    <a:bodyPr/>
                    <a:lstStyle/>
                    <a:p>
                      <a:r>
                        <a:rPr kumimoji="1" lang="en-US" altLang="ja-JP" dirty="0" err="1" smtClean="0"/>
                        <a:t>zU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67km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345012">
                <a:tc>
                  <a:txBody>
                    <a:bodyPr/>
                    <a:lstStyle/>
                    <a:p>
                      <a:r>
                        <a:rPr kumimoji="1" lang="en-US" altLang="ja-JP" dirty="0" err="1" smtClean="0"/>
                        <a:t>σU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7.5km</a:t>
                      </a:r>
                      <a:endParaRPr kumimoji="1" lang="ja-JP" altLang="en-US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7" name="図 6" descr="Baker_fig2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572000" y="3356992"/>
            <a:ext cx="3672408" cy="335240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まとめ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kumimoji="1" lang="ja-JP" altLang="en-US" dirty="0" smtClean="0"/>
              <a:t>非圧縮流体を仮定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ブシネスク近似は不適切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狭い貫入対流の発生</a:t>
            </a:r>
            <a:endParaRPr lang="en-US" altLang="ja-JP" dirty="0" smtClean="0"/>
          </a:p>
          <a:p>
            <a:r>
              <a:rPr kumimoji="1" lang="ja-JP" altLang="en-US" dirty="0" smtClean="0"/>
              <a:t>貫入領域での圧縮加熱が雲を消滅させる可能性の示唆</a:t>
            </a:r>
            <a:endParaRPr kumimoji="1" lang="en-US" altLang="ja-JP" dirty="0" smtClean="0"/>
          </a:p>
          <a:p>
            <a:r>
              <a:rPr lang="ja-JP" altLang="en-US" dirty="0" smtClean="0"/>
              <a:t>混合距離理論とベガバルーンの観測との一致は偶然</a:t>
            </a:r>
            <a:endParaRPr lang="en-US" altLang="ja-JP" dirty="0" smtClean="0"/>
          </a:p>
          <a:p>
            <a:pPr lvl="1"/>
            <a:r>
              <a:rPr kumimoji="1" lang="ja-JP" altLang="en-US" dirty="0" smtClean="0"/>
              <a:t>対流層の運動エネルギーは浮力と仕事のみのバランスではない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浮力と圧力と粘性のなす仕事とバランス</a:t>
            </a:r>
            <a:endParaRPr lang="en-US" altLang="ja-JP" dirty="0" smtClean="0"/>
          </a:p>
          <a:p>
            <a:r>
              <a:rPr kumimoji="1" lang="ja-JP" altLang="en-US" dirty="0" smtClean="0"/>
              <a:t>貫入領域での下降流によって安定層に内部重力波を発生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高度 </a:t>
            </a:r>
            <a:r>
              <a:rPr lang="en-US" altLang="ja-JP" dirty="0" smtClean="0"/>
              <a:t>30</a:t>
            </a:r>
            <a:r>
              <a:rPr lang="ja-JP" altLang="en-US" dirty="0" smtClean="0"/>
              <a:t> </a:t>
            </a:r>
            <a:r>
              <a:rPr lang="en-US" altLang="ja-JP" dirty="0" smtClean="0"/>
              <a:t>km</a:t>
            </a:r>
            <a:r>
              <a:rPr lang="ja-JP" altLang="en-US" dirty="0" smtClean="0"/>
              <a:t> 以下の金星大気の調査の必要性を示唆</a:t>
            </a:r>
            <a:endParaRPr kumimoji="1" lang="en-US" altLang="ja-JP" dirty="0" smtClean="0"/>
          </a:p>
          <a:p>
            <a:pPr lvl="2"/>
            <a:r>
              <a:rPr lang="ja-JP" altLang="en-US" dirty="0" smtClean="0"/>
              <a:t>どの重力波モードが雲高度対流で励起しているのか</a:t>
            </a:r>
            <a:endParaRPr lang="en-US" altLang="ja-JP" dirty="0" smtClean="0"/>
          </a:p>
          <a:p>
            <a:pPr lvl="2"/>
            <a:r>
              <a:rPr kumimoji="1" lang="ja-JP" altLang="en-US" dirty="0" smtClean="0"/>
              <a:t>どのモードが大気へ深く伝播するのか</a:t>
            </a:r>
            <a:endParaRPr kumimoji="1" lang="en-US" altLang="ja-JP" dirty="0" smtClean="0"/>
          </a:p>
          <a:p>
            <a:r>
              <a:rPr kumimoji="1" lang="ja-JP" altLang="en-US" dirty="0" smtClean="0"/>
              <a:t>計算による対流セルの水平スケールは </a:t>
            </a:r>
            <a:r>
              <a:rPr lang="en-US" altLang="ja-JP" dirty="0" smtClean="0"/>
              <a:t>15-30 km</a:t>
            </a:r>
          </a:p>
          <a:p>
            <a:pPr lvl="1"/>
            <a:r>
              <a:rPr lang="ja-JP" altLang="en-US" dirty="0" smtClean="0"/>
              <a:t>観測よりも </a:t>
            </a:r>
            <a:r>
              <a:rPr lang="en-US" altLang="ja-JP" dirty="0" smtClean="0"/>
              <a:t>1</a:t>
            </a:r>
            <a:r>
              <a:rPr lang="ja-JP" altLang="en-US" dirty="0" smtClean="0"/>
              <a:t> オーダー小さい</a:t>
            </a:r>
            <a:endParaRPr lang="en-US" altLang="ja-JP" dirty="0" smtClean="0"/>
          </a:p>
          <a:p>
            <a:pPr lvl="1"/>
            <a:r>
              <a:rPr kumimoji="1" lang="ja-JP" altLang="en-US" dirty="0" smtClean="0"/>
              <a:t>本</a:t>
            </a:r>
            <a:r>
              <a:rPr lang="ja-JP" altLang="en-US" dirty="0" smtClean="0"/>
              <a:t>モデルで考慮しなかった物理プロセスが寄与？</a:t>
            </a:r>
            <a:endParaRPr lang="en-US" altLang="ja-JP" dirty="0" smtClean="0"/>
          </a:p>
          <a:p>
            <a:pPr lvl="2"/>
            <a:r>
              <a:rPr lang="ja-JP" altLang="en-US" dirty="0" smtClean="0"/>
              <a:t>異方性の渦拡散</a:t>
            </a:r>
            <a:endParaRPr lang="en-US" altLang="ja-JP" dirty="0" smtClean="0"/>
          </a:p>
          <a:p>
            <a:pPr lvl="2"/>
            <a:r>
              <a:rPr kumimoji="1" lang="ja-JP" altLang="en-US" dirty="0" smtClean="0"/>
              <a:t>雲高度の対流層と安定層，下部対流層間での重力波の非線形相互作用</a:t>
            </a:r>
            <a:endParaRPr kumimoji="1" lang="en-US" altLang="ja-JP" dirty="0" smtClean="0"/>
          </a:p>
          <a:p>
            <a:pPr lvl="3"/>
            <a:r>
              <a:rPr lang="ja-JP" altLang="en-US" dirty="0" smtClean="0"/>
              <a:t>下部境界を </a:t>
            </a:r>
            <a:r>
              <a:rPr lang="en-US" altLang="ja-JP" dirty="0" smtClean="0"/>
              <a:t>40 =&gt; 18 km </a:t>
            </a:r>
            <a:r>
              <a:rPr lang="ja-JP" altLang="en-US" dirty="0" smtClean="0"/>
              <a:t>に拡張しての計算をする必要あり</a:t>
            </a:r>
            <a:endParaRPr lang="en-US" altLang="ja-JP" dirty="0" smtClean="0"/>
          </a:p>
          <a:p>
            <a:pPr lvl="1"/>
            <a:r>
              <a:rPr kumimoji="1" lang="ja-JP" altLang="en-US" dirty="0" smtClean="0"/>
              <a:t>太陽放射加熱の吸収の水平不均一が寄与？</a:t>
            </a:r>
            <a:endParaRPr kumimoji="1" lang="en-US" altLang="ja-JP" dirty="0" smtClean="0"/>
          </a:p>
          <a:p>
            <a:r>
              <a:rPr kumimoji="1" lang="ja-JP" altLang="en-US" dirty="0" smtClean="0"/>
              <a:t>大きな対流セルの成因に</a:t>
            </a:r>
            <a:r>
              <a:rPr kumimoji="1" lang="ja-JP" altLang="en-US" smtClean="0"/>
              <a:t>はまだよくわからない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302</TotalTime>
  <Words>619</Words>
  <Application>Microsoft Office PowerPoint</Application>
  <PresentationFormat>画面に合わせる (4:3)</PresentationFormat>
  <Paragraphs>143</Paragraphs>
  <Slides>9</Slides>
  <Notes>0</Notes>
  <HiddenSlides>0</HiddenSlides>
  <MMClips>0</MMClips>
  <ScaleCrop>false</ScaleCrop>
  <HeadingPairs>
    <vt:vector size="6" baseType="variant"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9</vt:i4>
      </vt:variant>
    </vt:vector>
  </HeadingPairs>
  <TitlesOfParts>
    <vt:vector size="11" baseType="lpstr">
      <vt:lpstr>Office テーマ</vt:lpstr>
      <vt:lpstr>数式</vt:lpstr>
      <vt:lpstr>Baker and Schubert 1998 モデル概要</vt:lpstr>
      <vt:lpstr>モデルの定式化</vt:lpstr>
      <vt:lpstr>定式化</vt:lpstr>
      <vt:lpstr>各種パラメタ値</vt:lpstr>
      <vt:lpstr>モデルの離散化</vt:lpstr>
      <vt:lpstr>計算設定</vt:lpstr>
      <vt:lpstr>初期条件</vt:lpstr>
      <vt:lpstr>放射加熱プロファイル</vt:lpstr>
      <vt:lpstr>まとめ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Baker and Schubert 1998 モデル概要</dc:title>
  <dc:creator>takuya</dc:creator>
  <cp:lastModifiedBy>takuya</cp:lastModifiedBy>
  <cp:revision>31</cp:revision>
  <dcterms:created xsi:type="dcterms:W3CDTF">2011-12-07T02:25:27Z</dcterms:created>
  <dcterms:modified xsi:type="dcterms:W3CDTF">2012-01-10T01:50:37Z</dcterms:modified>
</cp:coreProperties>
</file>