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14" name="スライド番号プレースホルダ 13"/>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5DECC0D9-982F-47BE-B166-EA8C6CBC8343}" type="datetimeFigureOut">
              <a:rPr kumimoji="1" lang="ja-JP" altLang="en-US" smtClean="0"/>
              <a:pPr/>
              <a:t>2012/1/25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B90F8B9-118E-47BD-9F7E-6E5424C364B1}"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5DECC0D9-982F-47BE-B166-EA8C6CBC8343}" type="datetimeFigureOut">
              <a:rPr kumimoji="1" lang="ja-JP" altLang="en-US" smtClean="0"/>
              <a:pPr/>
              <a:t>2012/1/25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6B90F8B9-118E-47BD-9F7E-6E5424C364B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aru.bonyari.jp/texclip/texclip.php?s=\begin%7balign*%7d%0a\bar%7bu%7d%0a\end%7balign*%7d"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maru.bonyari.jp/texclip/texclip.php?s=\begin%7balign*%7d%0a\bar%7bu%7d\sim%2020%0a\end%7balign*%7d"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maru.bonyari.jp/texclip/texclip.php?s=\begin%7balign*%7d%0a\overline%7bu%5e%7b\prime%7dv%5e%7b\prime%7d%7d%0a\end%7balign*%7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maru.bonyari.jp/texclip/texclip.php?s=\begin%7balign*%7d%0aQ_0%20+%20\frac%7bT%20-%20T_0%7d%7b\tau_N%7d%0a\end%7balign*%7d" TargetMode="External"/><Relationship Id="rId7" Type="http://schemas.openxmlformats.org/officeDocument/2006/relationships/hyperlink" Target="http://maru.bonyari.jp/texclip/texclip.php?s=\begin%7balign*%7d%0aQ_0:%0a\end%7balign*%7d"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hyperlink" Target="http://maru.bonyari.jp/texclip/texclip.php?s=\begin%7balign*%7d%0aT_0:%0a\end%7balign*%7d"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maru.bonyari.jp/texclip/texclip.php?s=\begin%7balign*%7d%0a\tau_N:%0a\end%7balign*%7d"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maru.bonyari.jp/texclip/texclip.php?s=\begin%7balign*%7d%0a\tau_%7bdrag%7d:%0a\end%7balign*%7d"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maru.bonyari.jp/texclip/texclip.php?s=\begin%7balign*%7d\frac%7b\partial%20u%7d%7b\partial%20t%7d%20&amp;=%20-%20\frac%7bu%7d%7b\tau_%7bdrag%7d%7d\\\frac%7b\partial%20v%7d%7b\partial%20t%7d%20&amp;=%20-%20\frac%7bv%7d%7b\tau_%7bdrag%7d%7d\\\frac%7b\partial%20\Theta%7d%7b\partial%20t%7d%20&amp;=%20-%20\frac%7b(\Theta%20-%20\Theta_0)%7d%7b\tau_%7bdrag%7d%7d\end%7balign*%7d" TargetMode="External"/><Relationship Id="rId1" Type="http://schemas.openxmlformats.org/officeDocument/2006/relationships/slideLayout" Target="../slideLayouts/slideLayout2.xml"/><Relationship Id="rId6" Type="http://schemas.openxmlformats.org/officeDocument/2006/relationships/hyperlink" Target="http://maru.bonyari.jp/texclip/texclip.php?s=\begin%7balign*%7d%0a\Theta:%0a\end%7balign*%7d" TargetMode="External"/><Relationship Id="rId5" Type="http://schemas.openxmlformats.org/officeDocument/2006/relationships/image" Target="../media/image10.png"/><Relationship Id="rId4" Type="http://schemas.openxmlformats.org/officeDocument/2006/relationships/hyperlink" Target="http://maru.bonyari.jp/texclip/texclip.php?s=\begin%7balign*%7d%0a\Theta_0:%0a\end%7balign*%7d"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maru.bonyari.jp/texclip/texclip.php?s=\begin%7balign*%7d%0aK_z%0a\end%7balign*%7d" TargetMode="External"/><Relationship Id="rId1" Type="http://schemas.openxmlformats.org/officeDocument/2006/relationships/slideLayout" Target="../slideLayouts/slideLayout2.xml"/><Relationship Id="rId6" Type="http://schemas.openxmlformats.org/officeDocument/2006/relationships/hyperlink" Target="http://maru.bonyari.jp/texclip/texclip.php?s=\begin%7balign*%7d%0aF_%7bvdif%7d%0a\end%7balign*%7d" TargetMode="External"/><Relationship Id="rId5" Type="http://schemas.openxmlformats.org/officeDocument/2006/relationships/image" Target="../media/image14.png"/><Relationship Id="rId4" Type="http://schemas.openxmlformats.org/officeDocument/2006/relationships/hyperlink" Target="http://maru.bonyari.jp/texclip/texclip.php?s=\begin%7balign*%7d%0aK_z=0.15%0a\end%7balign*%7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YT2003 </a:t>
            </a:r>
            <a:r>
              <a:rPr kumimoji="1" lang="ja-JP" altLang="en-US" dirty="0" smtClean="0"/>
              <a:t>論文紹介</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chemeClr val="tx1"/>
                </a:solidFill>
              </a:rPr>
              <a:t>荻原弘尭</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lang="ja-JP" altLang="en-US" dirty="0" smtClean="0"/>
              <a:t>結果４</a:t>
            </a:r>
            <a:r>
              <a:rPr lang="en-US" altLang="ja-JP" dirty="0" smtClean="0"/>
              <a:t>:</a:t>
            </a:r>
            <a:r>
              <a:rPr lang="ja-JP" altLang="en-US" dirty="0" smtClean="0"/>
              <a:t>東西平均場</a:t>
            </a:r>
            <a:r>
              <a:rPr lang="en-US" altLang="ja-JP" dirty="0" smtClean="0"/>
              <a:t>4</a:t>
            </a:r>
            <a:endParaRPr kumimoji="1" lang="ja-JP" altLang="en-US" dirty="0"/>
          </a:p>
        </p:txBody>
      </p:sp>
      <p:sp>
        <p:nvSpPr>
          <p:cNvPr id="3" name="コンテンツ プレースホルダ 2"/>
          <p:cNvSpPr>
            <a:spLocks noGrp="1"/>
          </p:cNvSpPr>
          <p:nvPr>
            <p:ph idx="1"/>
          </p:nvPr>
        </p:nvSpPr>
        <p:spPr>
          <a:xfrm>
            <a:off x="0" y="908720"/>
            <a:ext cx="8686800" cy="5949280"/>
          </a:xfrm>
        </p:spPr>
        <p:txBody>
          <a:bodyPr>
            <a:noAutofit/>
          </a:bodyPr>
          <a:lstStyle/>
          <a:p>
            <a:r>
              <a:rPr kumimoji="1" lang="ja-JP" altLang="en-US" sz="3000" dirty="0" smtClean="0">
                <a:solidFill>
                  <a:schemeClr val="tx1"/>
                </a:solidFill>
                <a:latin typeface="ＭＳ ゴシック" pitchFamily="49" charset="-128"/>
                <a:ea typeface="ＭＳ ゴシック" pitchFamily="49" charset="-128"/>
              </a:rPr>
              <a:t>温度</a:t>
            </a:r>
            <a:r>
              <a:rPr kumimoji="1" lang="en-US" altLang="ja-JP" sz="3000" dirty="0" smtClean="0">
                <a:solidFill>
                  <a:schemeClr val="tx1"/>
                </a:solidFill>
                <a:latin typeface="ＭＳ ゴシック" pitchFamily="49" charset="-128"/>
                <a:ea typeface="ＭＳ ゴシック" pitchFamily="49" charset="-128"/>
              </a:rPr>
              <a:t/>
            </a:r>
            <a:br>
              <a:rPr kumimoji="1" lang="en-US" altLang="ja-JP" sz="3000" dirty="0" smtClean="0">
                <a:solidFill>
                  <a:schemeClr val="tx1"/>
                </a:solidFill>
                <a:latin typeface="ＭＳ ゴシック" pitchFamily="49" charset="-128"/>
                <a:ea typeface="ＭＳ ゴシック" pitchFamily="49" charset="-128"/>
              </a:rPr>
            </a:br>
            <a:r>
              <a:rPr kumimoji="1" lang="en-US" altLang="ja-JP" sz="3000" dirty="0" smtClean="0">
                <a:solidFill>
                  <a:schemeClr val="tx1"/>
                </a:solidFill>
                <a:latin typeface="ＭＳ ゴシック" pitchFamily="49" charset="-128"/>
                <a:ea typeface="ＭＳ ゴシック" pitchFamily="49" charset="-128"/>
              </a:rPr>
              <a:t>- 20 </a:t>
            </a:r>
            <a:r>
              <a:rPr kumimoji="1" lang="ja-JP" altLang="en-US" sz="3000" dirty="0" smtClean="0">
                <a:solidFill>
                  <a:schemeClr val="tx1"/>
                </a:solidFill>
                <a:latin typeface="ＭＳ ゴシック" pitchFamily="49" charset="-128"/>
                <a:ea typeface="ＭＳ ゴシック" pitchFamily="49" charset="-128"/>
              </a:rPr>
              <a:t>～</a:t>
            </a:r>
            <a:r>
              <a:rPr kumimoji="1" lang="en-US" altLang="ja-JP" sz="3000" dirty="0" smtClean="0">
                <a:solidFill>
                  <a:schemeClr val="tx1"/>
                </a:solidFill>
                <a:latin typeface="ＭＳ ゴシック" pitchFamily="49" charset="-128"/>
                <a:ea typeface="ＭＳ ゴシック" pitchFamily="49" charset="-128"/>
              </a:rPr>
              <a:t>30 </a:t>
            </a:r>
            <a:r>
              <a:rPr lang="en-US" altLang="ja-JP" sz="3000" dirty="0" smtClean="0">
                <a:solidFill>
                  <a:schemeClr val="tx1"/>
                </a:solidFill>
                <a:latin typeface="ＭＳ ゴシック" pitchFamily="49" charset="-128"/>
                <a:ea typeface="ＭＳ ゴシック" pitchFamily="49" charset="-128"/>
              </a:rPr>
              <a:t>km </a:t>
            </a:r>
            <a:r>
              <a:rPr lang="ja-JP" altLang="en-US" sz="3000" dirty="0" smtClean="0">
                <a:solidFill>
                  <a:schemeClr val="tx1"/>
                </a:solidFill>
                <a:latin typeface="ＭＳ ゴシック" pitchFamily="49" charset="-128"/>
                <a:ea typeface="ＭＳ ゴシック" pitchFamily="49" charset="-128"/>
              </a:rPr>
              <a:t>と </a:t>
            </a:r>
            <a:r>
              <a:rPr lang="en-US" altLang="ja-JP" sz="3000" dirty="0" smtClean="0">
                <a:solidFill>
                  <a:schemeClr val="tx1"/>
                </a:solidFill>
                <a:latin typeface="ＭＳ ゴシック" pitchFamily="49" charset="-128"/>
                <a:ea typeface="ＭＳ ゴシック" pitchFamily="49" charset="-128"/>
              </a:rPr>
              <a:t>50</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70 km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は緯度勾配が大きい</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- 70 km </a:t>
            </a:r>
            <a:r>
              <a:rPr lang="ja-JP" altLang="en-US" sz="3000" dirty="0" smtClean="0">
                <a:solidFill>
                  <a:schemeClr val="tx1"/>
                </a:solidFill>
                <a:latin typeface="ＭＳ ゴシック" pitchFamily="49" charset="-128"/>
                <a:ea typeface="ＭＳ ゴシック" pitchFamily="49" charset="-128"/>
              </a:rPr>
              <a:t>付近は</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緯度とともに温度が増加</a:t>
            </a:r>
            <a:r>
              <a:rPr lang="en-US" altLang="ja-JP" sz="3000" dirty="0" smtClean="0">
                <a:solidFill>
                  <a:schemeClr val="tx1"/>
                </a:solidFill>
                <a:latin typeface="ＭＳ ゴシック" pitchFamily="49" charset="-128"/>
                <a:ea typeface="ＭＳ ゴシック" pitchFamily="49" charset="-128"/>
              </a:rPr>
              <a:t>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- 50 km </a:t>
            </a:r>
            <a:r>
              <a:rPr lang="ja-JP" altLang="en-US" sz="3000" dirty="0" smtClean="0">
                <a:solidFill>
                  <a:schemeClr val="tx1"/>
                </a:solidFill>
                <a:latin typeface="ＭＳ ゴシック" pitchFamily="49" charset="-128"/>
                <a:ea typeface="ＭＳ ゴシック" pitchFamily="49" charset="-128"/>
              </a:rPr>
              <a:t>付近は</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緯度ともに温度が減少する</a:t>
            </a:r>
            <a:endParaRPr lang="en-US" altLang="ja-JP" sz="3000" dirty="0" smtClean="0">
              <a:solidFill>
                <a:schemeClr val="tx1"/>
              </a:solidFill>
              <a:latin typeface="ＭＳ ゴシック" pitchFamily="49" charset="-128"/>
              <a:ea typeface="ＭＳ ゴシック" pitchFamily="49" charset="-128"/>
            </a:endParaRPr>
          </a:p>
          <a:p>
            <a:r>
              <a:rPr lang="ja-JP" altLang="en-US" sz="3000" dirty="0" smtClean="0">
                <a:solidFill>
                  <a:schemeClr val="tx1"/>
                </a:solidFill>
                <a:latin typeface="ＭＳ ゴシック" pitchFamily="49" charset="-128"/>
                <a:ea typeface="ＭＳ ゴシック" pitchFamily="49" charset="-128"/>
              </a:rPr>
              <a:t>浮力振動数</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- 60 km </a:t>
            </a:r>
            <a:r>
              <a:rPr lang="ja-JP" altLang="en-US" sz="3000" dirty="0" smtClean="0">
                <a:solidFill>
                  <a:schemeClr val="tx1"/>
                </a:solidFill>
                <a:latin typeface="ＭＳ ゴシック" pitchFamily="49" charset="-128"/>
                <a:ea typeface="ＭＳ ゴシック" pitchFamily="49" charset="-128"/>
              </a:rPr>
              <a:t>に </a:t>
            </a:r>
            <a:r>
              <a:rPr lang="en-US" altLang="ja-JP" sz="3000" dirty="0" smtClean="0">
                <a:solidFill>
                  <a:schemeClr val="tx1"/>
                </a:solidFill>
                <a:latin typeface="ＭＳ ゴシック" pitchFamily="49" charset="-128"/>
                <a:ea typeface="ＭＳ ゴシック" pitchFamily="49" charset="-128"/>
              </a:rPr>
              <a:t>1×10</a:t>
            </a:r>
            <a:r>
              <a:rPr lang="en-US" altLang="ja-JP" sz="3000" baseline="30000" dirty="0" smtClean="0">
                <a:solidFill>
                  <a:schemeClr val="tx1"/>
                </a:solidFill>
                <a:latin typeface="ＭＳ ゴシック" pitchFamily="49" charset="-128"/>
                <a:ea typeface="ＭＳ ゴシック" pitchFamily="49" charset="-128"/>
              </a:rPr>
              <a:t>-4</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-2</a:t>
            </a: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が存在</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- 50 km </a:t>
            </a:r>
            <a:r>
              <a:rPr lang="ja-JP" altLang="en-US" sz="3000" dirty="0" smtClean="0">
                <a:solidFill>
                  <a:schemeClr val="tx1"/>
                </a:solidFill>
                <a:latin typeface="ＭＳ ゴシック" pitchFamily="49" charset="-128"/>
                <a:ea typeface="ＭＳ ゴシック" pitchFamily="49" charset="-128"/>
              </a:rPr>
              <a:t>に中安定層が存在</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- 40 km </a:t>
            </a:r>
            <a:r>
              <a:rPr lang="ja-JP" altLang="en-US" sz="3000" dirty="0" smtClean="0">
                <a:solidFill>
                  <a:schemeClr val="tx1"/>
                </a:solidFill>
                <a:latin typeface="ＭＳ ゴシック" pitchFamily="49" charset="-128"/>
                <a:ea typeface="ＭＳ ゴシック" pitchFamily="49" charset="-128"/>
              </a:rPr>
              <a:t>以下に</a:t>
            </a:r>
            <a:r>
              <a:rPr lang="en-US" altLang="ja-JP" sz="3000" dirty="0" smtClean="0">
                <a:solidFill>
                  <a:schemeClr val="tx1"/>
                </a:solidFill>
                <a:latin typeface="ＭＳ ゴシック" pitchFamily="49" charset="-128"/>
                <a:ea typeface="ＭＳ ゴシック" pitchFamily="49" charset="-128"/>
              </a:rPr>
              <a:t>1×10</a:t>
            </a:r>
            <a:r>
              <a:rPr lang="en-US" altLang="ja-JP" sz="3000" baseline="30000" dirty="0" smtClean="0">
                <a:solidFill>
                  <a:schemeClr val="tx1"/>
                </a:solidFill>
                <a:latin typeface="ＭＳ ゴシック" pitchFamily="49" charset="-128"/>
                <a:ea typeface="ＭＳ ゴシック" pitchFamily="49" charset="-128"/>
              </a:rPr>
              <a:t>-4</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-2</a:t>
            </a:r>
            <a:r>
              <a:rPr lang="en-US" altLang="ja-JP" sz="3000" dirty="0" smtClean="0">
                <a:solidFill>
                  <a:schemeClr val="tx1"/>
                </a:solidFill>
                <a:latin typeface="ＭＳ ゴシック" pitchFamily="49" charset="-128"/>
                <a:ea typeface="ＭＳ ゴシック" pitchFamily="49" charset="-128"/>
              </a:rPr>
              <a:t>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よりも小さい低安定層が存在</a:t>
            </a:r>
            <a:endParaRPr lang="en-US" altLang="ja-JP" sz="3000" dirty="0" smtClean="0">
              <a:solidFill>
                <a:schemeClr val="tx1"/>
              </a:solidFill>
              <a:latin typeface="ＭＳ ゴシック" pitchFamily="49" charset="-128"/>
              <a:ea typeface="ＭＳ ゴシック" pitchFamily="49" charset="-128"/>
            </a:endParaRPr>
          </a:p>
        </p:txBody>
      </p:sp>
      <p:pic>
        <p:nvPicPr>
          <p:cNvPr id="5" name="図 4" descr="TN-z.jpg"/>
          <p:cNvPicPr>
            <a:picLocks noChangeAspect="1"/>
          </p:cNvPicPr>
          <p:nvPr/>
        </p:nvPicPr>
        <p:blipFill>
          <a:blip r:embed="rId2" cstate="print"/>
          <a:stretch>
            <a:fillRect/>
          </a:stretch>
        </p:blipFill>
        <p:spPr>
          <a:xfrm>
            <a:off x="6130726" y="908720"/>
            <a:ext cx="3013274" cy="59492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lang="ja-JP" altLang="en-US" dirty="0" smtClean="0"/>
              <a:t>結果５</a:t>
            </a:r>
            <a:r>
              <a:rPr lang="en-US" altLang="ja-JP" dirty="0" smtClean="0"/>
              <a:t>:</a:t>
            </a:r>
            <a:r>
              <a:rPr lang="ja-JP" altLang="en-US" dirty="0" smtClean="0"/>
              <a:t>波数空間</a:t>
            </a:r>
            <a:endParaRPr kumimoji="1" lang="ja-JP" altLang="en-US" dirty="0"/>
          </a:p>
        </p:txBody>
      </p:sp>
      <p:sp>
        <p:nvSpPr>
          <p:cNvPr id="3" name="コンテンツ プレースホルダ 2"/>
          <p:cNvSpPr>
            <a:spLocks noGrp="1"/>
          </p:cNvSpPr>
          <p:nvPr>
            <p:ph idx="1"/>
          </p:nvPr>
        </p:nvSpPr>
        <p:spPr>
          <a:xfrm>
            <a:off x="0" y="908720"/>
            <a:ext cx="8686800" cy="5949280"/>
          </a:xfrm>
        </p:spPr>
        <p:txBody>
          <a:bodyPr>
            <a:normAutofit fontScale="92500" lnSpcReduction="10000"/>
          </a:bodyPr>
          <a:lstStyle/>
          <a:p>
            <a:r>
              <a:rPr lang="ja-JP" altLang="en-US" sz="3000" dirty="0" smtClean="0">
                <a:solidFill>
                  <a:schemeClr val="tx1"/>
                </a:solidFill>
                <a:latin typeface="ＭＳ ゴシック" pitchFamily="49" charset="-128"/>
                <a:ea typeface="ＭＳ ゴシック" pitchFamily="49" charset="-128"/>
              </a:rPr>
              <a:t>混合ロスビー重力波</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緯度</a:t>
            </a:r>
            <a:r>
              <a:rPr lang="en-US" altLang="ja-JP" sz="3000" dirty="0" smtClean="0">
                <a:solidFill>
                  <a:schemeClr val="tx1"/>
                </a:solidFill>
                <a:latin typeface="ＭＳ ゴシック" pitchFamily="49" charset="-128"/>
                <a:ea typeface="ＭＳ ゴシック" pitchFamily="49" charset="-128"/>
              </a:rPr>
              <a:t>60</a:t>
            </a:r>
            <a:r>
              <a:rPr lang="ja-JP" altLang="en-US" sz="3000" dirty="0" smtClean="0">
                <a:solidFill>
                  <a:schemeClr val="tx1"/>
                </a:solidFill>
                <a:latin typeface="ＭＳ ゴシック" pitchFamily="49" charset="-128"/>
                <a:ea typeface="ＭＳ ゴシック" pitchFamily="49" charset="-128"/>
              </a:rPr>
              <a:t>度</a:t>
            </a:r>
            <a:r>
              <a:rPr lang="en-US" altLang="ja-JP" sz="3000" dirty="0" smtClean="0">
                <a:solidFill>
                  <a:schemeClr val="tx1"/>
                </a:solidFill>
                <a:latin typeface="ＭＳ ゴシック" pitchFamily="49" charset="-128"/>
                <a:ea typeface="ＭＳ ゴシック" pitchFamily="49" charset="-128"/>
              </a:rPr>
              <a:t>,55 km </a:t>
            </a:r>
            <a:r>
              <a:rPr lang="ja-JP" altLang="en-US" sz="3000" dirty="0" smtClean="0">
                <a:solidFill>
                  <a:schemeClr val="tx1"/>
                </a:solidFill>
                <a:latin typeface="ＭＳ ゴシック" pitchFamily="49" charset="-128"/>
                <a:ea typeface="ＭＳ ゴシック" pitchFamily="49" charset="-128"/>
              </a:rPr>
              <a:t>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最大の振幅</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- 0</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10m</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-1</a:t>
            </a:r>
            <a:r>
              <a:rPr lang="ja-JP" altLang="en-US" sz="3000" dirty="0" smtClean="0">
                <a:solidFill>
                  <a:schemeClr val="tx1"/>
                </a:solidFill>
                <a:latin typeface="ＭＳ ゴシック" pitchFamily="49" charset="-128"/>
                <a:ea typeface="ＭＳ ゴシック" pitchFamily="49" charset="-128"/>
              </a:rPr>
              <a:t>の位相速度</a:t>
            </a:r>
            <a:endParaRPr lang="en-US" altLang="ja-JP" sz="3000" baseline="30000" dirty="0" smtClean="0">
              <a:solidFill>
                <a:schemeClr val="tx1"/>
              </a:solidFill>
              <a:latin typeface="ＭＳ ゴシック" pitchFamily="49" charset="-128"/>
              <a:ea typeface="ＭＳ ゴシック" pitchFamily="49" charset="-128"/>
            </a:endParaRPr>
          </a:p>
          <a:p>
            <a:r>
              <a:rPr lang="en-US" altLang="ja-JP" sz="3000" dirty="0" smtClean="0">
                <a:solidFill>
                  <a:schemeClr val="tx1"/>
                </a:solidFill>
                <a:latin typeface="ＭＳ ゴシック" pitchFamily="49" charset="-128"/>
                <a:ea typeface="ＭＳ ゴシック" pitchFamily="49" charset="-128"/>
              </a:rPr>
              <a:t>7.1</a:t>
            </a:r>
            <a:r>
              <a:rPr lang="ja-JP" altLang="en-US" sz="3000" dirty="0" smtClean="0">
                <a:solidFill>
                  <a:schemeClr val="tx1"/>
                </a:solidFill>
                <a:latin typeface="ＭＳ ゴシック" pitchFamily="49" charset="-128"/>
                <a:ea typeface="ＭＳ ゴシック" pitchFamily="49" charset="-128"/>
              </a:rPr>
              <a:t>日ロスビー波</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緯度</a:t>
            </a:r>
            <a:r>
              <a:rPr lang="en-US" altLang="ja-JP" sz="3000" dirty="0" smtClean="0">
                <a:solidFill>
                  <a:schemeClr val="tx1"/>
                </a:solidFill>
                <a:latin typeface="ＭＳ ゴシック" pitchFamily="49" charset="-128"/>
                <a:ea typeface="ＭＳ ゴシック" pitchFamily="49" charset="-128"/>
              </a:rPr>
              <a:t>60</a:t>
            </a:r>
            <a:r>
              <a:rPr lang="ja-JP" altLang="en-US" sz="3000" dirty="0" smtClean="0">
                <a:solidFill>
                  <a:schemeClr val="tx1"/>
                </a:solidFill>
                <a:latin typeface="ＭＳ ゴシック" pitchFamily="49" charset="-128"/>
                <a:ea typeface="ＭＳ ゴシック" pitchFamily="49" charset="-128"/>
              </a:rPr>
              <a:t>度</a:t>
            </a:r>
            <a:r>
              <a:rPr lang="en-US" altLang="ja-JP" sz="3000" dirty="0" smtClean="0">
                <a:solidFill>
                  <a:schemeClr val="tx1"/>
                </a:solidFill>
                <a:latin typeface="ＭＳ ゴシック" pitchFamily="49" charset="-128"/>
                <a:ea typeface="ＭＳ ゴシック" pitchFamily="49" charset="-128"/>
              </a:rPr>
              <a:t>,55 km </a:t>
            </a:r>
            <a:r>
              <a:rPr lang="ja-JP" altLang="en-US" sz="3000" dirty="0" smtClean="0">
                <a:solidFill>
                  <a:schemeClr val="tx1"/>
                </a:solidFill>
                <a:latin typeface="ＭＳ ゴシック" pitchFamily="49" charset="-128"/>
                <a:ea typeface="ＭＳ ゴシック" pitchFamily="49" charset="-128"/>
              </a:rPr>
              <a:t>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最大の振幅</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等値線に沿って鉛直流が存在する</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- 20</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50m</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-1</a:t>
            </a:r>
            <a:r>
              <a:rPr lang="ja-JP" altLang="en-US" sz="3000" dirty="0" smtClean="0">
                <a:solidFill>
                  <a:schemeClr val="tx1"/>
                </a:solidFill>
                <a:latin typeface="ＭＳ ゴシック" pitchFamily="49" charset="-128"/>
                <a:ea typeface="ＭＳ ゴシック" pitchFamily="49" charset="-128"/>
              </a:rPr>
              <a:t>の位相速度</a:t>
            </a:r>
            <a:endParaRPr lang="en-US" altLang="ja-JP" sz="3000" dirty="0" smtClean="0">
              <a:solidFill>
                <a:schemeClr val="tx1"/>
              </a:solidFill>
              <a:latin typeface="ＭＳ ゴシック" pitchFamily="49" charset="-128"/>
              <a:ea typeface="ＭＳ ゴシック" pitchFamily="49" charset="-128"/>
            </a:endParaRPr>
          </a:p>
          <a:p>
            <a:r>
              <a:rPr lang="ja-JP" altLang="en-US" sz="3000" dirty="0" smtClean="0">
                <a:solidFill>
                  <a:schemeClr val="tx1"/>
                </a:solidFill>
                <a:latin typeface="ＭＳ ゴシック" pitchFamily="49" charset="-128"/>
                <a:ea typeface="ＭＳ ゴシック" pitchFamily="49" charset="-128"/>
              </a:rPr>
              <a:t>波数が大きい波</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赤道の低安定層で平均東西流と同じ</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速度を持つ東西波数</a:t>
            </a:r>
            <a:r>
              <a:rPr lang="en-US" altLang="ja-JP" sz="3000" dirty="0" smtClean="0">
                <a:solidFill>
                  <a:schemeClr val="tx1"/>
                </a:solidFill>
                <a:latin typeface="ＭＳ ゴシック" pitchFamily="49" charset="-128"/>
                <a:ea typeface="ＭＳ ゴシック" pitchFamily="49" charset="-128"/>
              </a:rPr>
              <a:t>10</a:t>
            </a:r>
            <a:r>
              <a:rPr lang="ja-JP" altLang="en-US" sz="3000" dirty="0" smtClean="0">
                <a:solidFill>
                  <a:schemeClr val="tx1"/>
                </a:solidFill>
                <a:latin typeface="ＭＳ ゴシック" pitchFamily="49" charset="-128"/>
                <a:ea typeface="ＭＳ ゴシック" pitchFamily="49" charset="-128"/>
              </a:rPr>
              <a:t>の波が存在</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- 40 km </a:t>
            </a:r>
            <a:r>
              <a:rPr lang="ja-JP" altLang="en-US" sz="3000" dirty="0" smtClean="0">
                <a:solidFill>
                  <a:schemeClr val="tx1"/>
                </a:solidFill>
                <a:latin typeface="ＭＳ ゴシック" pitchFamily="49" charset="-128"/>
                <a:ea typeface="ＭＳ ゴシック" pitchFamily="49" charset="-128"/>
              </a:rPr>
              <a:t>より下の大気から放たれた</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高波数重力波は中層大気へ伝播</a:t>
            </a:r>
            <a:endParaRPr lang="en-US" altLang="ja-JP" sz="3000" dirty="0" smtClean="0">
              <a:solidFill>
                <a:schemeClr val="tx1"/>
              </a:solidFill>
              <a:latin typeface="ＭＳ ゴシック" pitchFamily="49" charset="-128"/>
              <a:ea typeface="ＭＳ ゴシック" pitchFamily="49" charset="-128"/>
            </a:endParaRPr>
          </a:p>
        </p:txBody>
      </p:sp>
      <p:pic>
        <p:nvPicPr>
          <p:cNvPr id="5" name="図 4" descr="MRGR-xy.jpg"/>
          <p:cNvPicPr>
            <a:picLocks noChangeAspect="1"/>
          </p:cNvPicPr>
          <p:nvPr/>
        </p:nvPicPr>
        <p:blipFill>
          <a:blip r:embed="rId2" cstate="print"/>
          <a:stretch>
            <a:fillRect/>
          </a:stretch>
        </p:blipFill>
        <p:spPr>
          <a:xfrm>
            <a:off x="6400257" y="836712"/>
            <a:ext cx="2743743" cy="60212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結果</a:t>
            </a:r>
            <a:r>
              <a:rPr lang="ja-JP" altLang="en-US" dirty="0" smtClean="0"/>
              <a:t>６</a:t>
            </a:r>
            <a:r>
              <a:rPr kumimoji="1" lang="en-US" altLang="ja-JP" dirty="0" smtClean="0"/>
              <a:t>:</a:t>
            </a:r>
            <a:r>
              <a:rPr kumimoji="1" lang="ja-JP" altLang="en-US" dirty="0" smtClean="0"/>
              <a:t>水平渦運動量輸送２</a:t>
            </a:r>
            <a:endParaRPr kumimoji="1" lang="ja-JP" altLang="en-US" dirty="0"/>
          </a:p>
        </p:txBody>
      </p:sp>
      <p:sp>
        <p:nvSpPr>
          <p:cNvPr id="3" name="コンテンツ プレースホルダ 2"/>
          <p:cNvSpPr>
            <a:spLocks noGrp="1"/>
          </p:cNvSpPr>
          <p:nvPr>
            <p:ph idx="1"/>
          </p:nvPr>
        </p:nvSpPr>
        <p:spPr>
          <a:xfrm>
            <a:off x="0" y="980728"/>
            <a:ext cx="8686800" cy="5877272"/>
          </a:xfrm>
        </p:spPr>
        <p:txBody>
          <a:bodyPr>
            <a:normAutofit/>
          </a:bodyPr>
          <a:lstStyle/>
          <a:p>
            <a:r>
              <a:rPr lang="ja-JP" altLang="en-US" sz="3000" dirty="0" smtClean="0">
                <a:solidFill>
                  <a:schemeClr val="tx1"/>
                </a:solidFill>
                <a:latin typeface="ＭＳ ゴシック" pitchFamily="49" charset="-128"/>
                <a:ea typeface="ＭＳ ゴシック" pitchFamily="49" charset="-128"/>
              </a:rPr>
              <a:t>波</a:t>
            </a:r>
            <a:r>
              <a:rPr kumimoji="1" lang="ja-JP" altLang="en-US" sz="3000" dirty="0" smtClean="0">
                <a:solidFill>
                  <a:schemeClr val="tx1"/>
                </a:solidFill>
                <a:latin typeface="ＭＳ ゴシック" pitchFamily="49" charset="-128"/>
                <a:ea typeface="ＭＳ ゴシック" pitchFamily="49" charset="-128"/>
              </a:rPr>
              <a:t>による運動量輸送</a:t>
            </a:r>
            <a:r>
              <a:rPr kumimoji="1" lang="en-US" altLang="ja-JP" sz="3000" dirty="0" smtClean="0">
                <a:solidFill>
                  <a:schemeClr val="tx1"/>
                </a:solidFill>
                <a:latin typeface="ＭＳ ゴシック" pitchFamily="49" charset="-128"/>
                <a:ea typeface="ＭＳ ゴシック" pitchFamily="49" charset="-128"/>
              </a:rPr>
              <a:t/>
            </a:r>
            <a:br>
              <a:rPr kumimoji="1" lang="en-US" altLang="ja-JP" sz="3000" dirty="0" smtClean="0">
                <a:solidFill>
                  <a:schemeClr val="tx1"/>
                </a:solidFill>
                <a:latin typeface="ＭＳ ゴシック" pitchFamily="49" charset="-128"/>
                <a:ea typeface="ＭＳ ゴシック" pitchFamily="49" charset="-128"/>
              </a:rPr>
            </a:br>
            <a:r>
              <a:rPr kumimoji="1" lang="en-US" altLang="ja-JP" sz="3000" dirty="0" smtClean="0">
                <a:solidFill>
                  <a:schemeClr val="tx1"/>
                </a:solidFill>
                <a:latin typeface="ＭＳ ゴシック" pitchFamily="49" charset="-128"/>
                <a:ea typeface="ＭＳ ゴシック" pitchFamily="49" charset="-128"/>
              </a:rPr>
              <a:t>- 40</a:t>
            </a:r>
            <a:r>
              <a:rPr kumimoji="1" lang="ja-JP" altLang="en-US" sz="3000" dirty="0" smtClean="0">
                <a:solidFill>
                  <a:schemeClr val="tx1"/>
                </a:solidFill>
                <a:latin typeface="ＭＳ ゴシック" pitchFamily="49" charset="-128"/>
                <a:ea typeface="ＭＳ ゴシック" pitchFamily="49" charset="-128"/>
              </a:rPr>
              <a:t>～</a:t>
            </a:r>
            <a:r>
              <a:rPr kumimoji="1" lang="en-US" altLang="ja-JP" sz="3000" dirty="0" smtClean="0">
                <a:solidFill>
                  <a:schemeClr val="tx1"/>
                </a:solidFill>
                <a:latin typeface="ＭＳ ゴシック" pitchFamily="49" charset="-128"/>
                <a:ea typeface="ＭＳ ゴシック" pitchFamily="49" charset="-128"/>
              </a:rPr>
              <a:t>75 km </a:t>
            </a:r>
            <a:r>
              <a:rPr lang="ja-JP" altLang="en-US" sz="3000" dirty="0" smtClean="0">
                <a:solidFill>
                  <a:schemeClr val="tx1"/>
                </a:solidFill>
                <a:latin typeface="ＭＳ ゴシック" pitchFamily="49" charset="-128"/>
                <a:ea typeface="ＭＳ ゴシック" pitchFamily="49" charset="-128"/>
              </a:rPr>
              <a:t>にて</a:t>
            </a:r>
            <a:r>
              <a:rPr kumimoji="1" lang="ja-JP" altLang="en-US" sz="3000" dirty="0" smtClean="0">
                <a:solidFill>
                  <a:schemeClr val="tx1"/>
                </a:solidFill>
                <a:latin typeface="ＭＳ ゴシック" pitchFamily="49" charset="-128"/>
                <a:ea typeface="ＭＳ ゴシック" pitchFamily="49" charset="-128"/>
              </a:rPr>
              <a:t>赤道方向へ</a:t>
            </a:r>
            <a:r>
              <a:rPr kumimoji="1" lang="en-US" altLang="ja-JP" sz="3000" dirty="0" smtClean="0">
                <a:solidFill>
                  <a:schemeClr val="tx1"/>
                </a:solidFill>
                <a:latin typeface="ＭＳ ゴシック" pitchFamily="49" charset="-128"/>
                <a:ea typeface="ＭＳ ゴシック" pitchFamily="49" charset="-128"/>
              </a:rPr>
              <a:t/>
            </a:r>
            <a:br>
              <a:rPr kumimoji="1" lang="en-US" altLang="ja-JP" sz="3000" dirty="0" smtClean="0">
                <a:solidFill>
                  <a:schemeClr val="tx1"/>
                </a:solidFill>
                <a:latin typeface="ＭＳ ゴシック" pitchFamily="49" charset="-128"/>
                <a:ea typeface="ＭＳ ゴシック" pitchFamily="49" charset="-128"/>
              </a:rPr>
            </a:br>
            <a:r>
              <a:rPr kumimoji="1" lang="en-US" altLang="ja-JP" sz="3000" dirty="0" smtClean="0">
                <a:solidFill>
                  <a:schemeClr val="tx1"/>
                </a:solidFill>
                <a:latin typeface="ＭＳ ゴシック" pitchFamily="49" charset="-128"/>
                <a:ea typeface="ＭＳ ゴシック" pitchFamily="49" charset="-128"/>
              </a:rPr>
              <a:t>  </a:t>
            </a:r>
            <a:r>
              <a:rPr kumimoji="1" lang="ja-JP" altLang="en-US" sz="3000" dirty="0" smtClean="0">
                <a:solidFill>
                  <a:schemeClr val="tx1"/>
                </a:solidFill>
                <a:latin typeface="ＭＳ ゴシック" pitchFamily="49" charset="-128"/>
                <a:ea typeface="ＭＳ ゴシック" pitchFamily="49" charset="-128"/>
              </a:rPr>
              <a:t>波で運動量が輸送される</a:t>
            </a:r>
            <a:endParaRPr kumimoji="1" lang="en-US" altLang="ja-JP" sz="3000" dirty="0" smtClean="0">
              <a:solidFill>
                <a:schemeClr val="tx1"/>
              </a:solidFill>
              <a:latin typeface="ＭＳ ゴシック" pitchFamily="49" charset="-128"/>
              <a:ea typeface="ＭＳ ゴシック" pitchFamily="49" charset="-128"/>
            </a:endParaRPr>
          </a:p>
          <a:p>
            <a:r>
              <a:rPr lang="ja-JP" altLang="en-US" sz="3000" dirty="0" smtClean="0">
                <a:solidFill>
                  <a:schemeClr val="tx1"/>
                </a:solidFill>
                <a:latin typeface="ＭＳ ゴシック" pitchFamily="49" charset="-128"/>
                <a:ea typeface="ＭＳ ゴシック" pitchFamily="49" charset="-128"/>
              </a:rPr>
              <a:t>波による角運動量密度輸送</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- 10 km </a:t>
            </a:r>
            <a:r>
              <a:rPr lang="ja-JP" altLang="en-US" sz="3000" dirty="0" smtClean="0">
                <a:solidFill>
                  <a:schemeClr val="tx1"/>
                </a:solidFill>
                <a:latin typeface="ＭＳ ゴシック" pitchFamily="49" charset="-128"/>
                <a:ea typeface="ＭＳ ゴシック" pitchFamily="49" charset="-128"/>
              </a:rPr>
              <a:t>付近にて赤道方向へ</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波で角運動量密度が輸送される</a:t>
            </a:r>
            <a:endParaRPr lang="en-US" altLang="ja-JP" sz="3000" dirty="0" smtClean="0">
              <a:solidFill>
                <a:schemeClr val="tx1"/>
              </a:solidFill>
              <a:latin typeface="ＭＳ ゴシック" pitchFamily="49" charset="-128"/>
              <a:ea typeface="ＭＳ ゴシック" pitchFamily="49" charset="-128"/>
            </a:endParaRPr>
          </a:p>
        </p:txBody>
      </p:sp>
      <p:pic>
        <p:nvPicPr>
          <p:cNvPr id="6" name="図 5" descr="uv-z.jpg"/>
          <p:cNvPicPr>
            <a:picLocks noChangeAspect="1"/>
          </p:cNvPicPr>
          <p:nvPr/>
        </p:nvPicPr>
        <p:blipFill>
          <a:blip r:embed="rId2" cstate="print"/>
          <a:stretch>
            <a:fillRect/>
          </a:stretch>
        </p:blipFill>
        <p:spPr>
          <a:xfrm>
            <a:off x="6187707" y="908720"/>
            <a:ext cx="2956293" cy="59492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ja-JP" altLang="en-US" dirty="0" smtClean="0"/>
              <a:t>結果７</a:t>
            </a:r>
            <a:r>
              <a:rPr lang="en-US" altLang="ja-JP" dirty="0" smtClean="0"/>
              <a:t>:</a:t>
            </a:r>
            <a:r>
              <a:rPr lang="ja-JP" altLang="en-US" dirty="0" smtClean="0"/>
              <a:t>水平渦運動量輸送３</a:t>
            </a:r>
            <a:endParaRPr kumimoji="1" lang="ja-JP" altLang="en-US" dirty="0"/>
          </a:p>
        </p:txBody>
      </p:sp>
      <p:sp>
        <p:nvSpPr>
          <p:cNvPr id="3" name="コンテンツ プレースホルダ 2"/>
          <p:cNvSpPr>
            <a:spLocks noGrp="1"/>
          </p:cNvSpPr>
          <p:nvPr>
            <p:ph idx="1"/>
          </p:nvPr>
        </p:nvSpPr>
        <p:spPr>
          <a:xfrm>
            <a:off x="0" y="836712"/>
            <a:ext cx="8686800" cy="6021288"/>
          </a:xfrm>
        </p:spPr>
        <p:txBody>
          <a:bodyPr>
            <a:normAutofit fontScale="92500" lnSpcReduction="20000"/>
          </a:bodyPr>
          <a:lstStyle/>
          <a:p>
            <a:r>
              <a:rPr kumimoji="1" lang="en-US" altLang="ja-JP" dirty="0" smtClean="0">
                <a:solidFill>
                  <a:schemeClr val="tx1"/>
                </a:solidFill>
                <a:latin typeface="ＭＳ ゴシック" pitchFamily="49" charset="-128"/>
                <a:ea typeface="ＭＳ ゴシック" pitchFamily="49" charset="-128"/>
              </a:rPr>
              <a:t>71 km </a:t>
            </a:r>
            <a:r>
              <a:rPr kumimoji="1" lang="ja-JP" altLang="en-US" dirty="0" smtClean="0">
                <a:solidFill>
                  <a:schemeClr val="tx1"/>
                </a:solidFill>
                <a:latin typeface="ＭＳ ゴシック" pitchFamily="49" charset="-128"/>
                <a:ea typeface="ＭＳ ゴシック" pitchFamily="49" charset="-128"/>
              </a:rPr>
              <a:t>の運動量輸送</a:t>
            </a:r>
            <a:r>
              <a:rPr kumimoji="1" lang="en-US" altLang="ja-JP" dirty="0" smtClean="0">
                <a:solidFill>
                  <a:schemeClr val="tx1"/>
                </a:solidFill>
                <a:latin typeface="ＭＳ ゴシック" pitchFamily="49" charset="-128"/>
                <a:ea typeface="ＭＳ ゴシック" pitchFamily="49" charset="-128"/>
              </a:rPr>
              <a:t/>
            </a:r>
            <a:br>
              <a:rPr kumimoji="1" lang="en-US" altLang="ja-JP" dirty="0" smtClean="0">
                <a:solidFill>
                  <a:schemeClr val="tx1"/>
                </a:solidFill>
                <a:latin typeface="ＭＳ ゴシック" pitchFamily="49" charset="-128"/>
                <a:ea typeface="ＭＳ ゴシック" pitchFamily="49" charset="-128"/>
              </a:rPr>
            </a:br>
            <a:r>
              <a:rPr kumimoji="1" lang="en-US" altLang="ja-JP" dirty="0" smtClean="0">
                <a:solidFill>
                  <a:schemeClr val="tx1"/>
                </a:solidFill>
                <a:latin typeface="ＭＳ ゴシック" pitchFamily="49" charset="-128"/>
                <a:ea typeface="ＭＳ ゴシック" pitchFamily="49" charset="-128"/>
              </a:rPr>
              <a:t>‐ </a:t>
            </a:r>
            <a:r>
              <a:rPr kumimoji="1" lang="ja-JP" altLang="en-US" dirty="0" smtClean="0">
                <a:solidFill>
                  <a:schemeClr val="tx1"/>
                </a:solidFill>
                <a:latin typeface="ＭＳ ゴシック" pitchFamily="49" charset="-128"/>
                <a:ea typeface="ＭＳ ゴシック" pitchFamily="49" charset="-128"/>
              </a:rPr>
              <a:t>同じ高度の水平流よりも</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kumimoji="1" lang="ja-JP" altLang="en-US" dirty="0" smtClean="0">
                <a:solidFill>
                  <a:schemeClr val="tx1"/>
                </a:solidFill>
                <a:latin typeface="ＭＳ ゴシック" pitchFamily="49" charset="-128"/>
                <a:ea typeface="ＭＳ ゴシック" pitchFamily="49" charset="-128"/>
              </a:rPr>
              <a:t>遅い位相速度の波が輸送する</a:t>
            </a:r>
            <a:r>
              <a:rPr kumimoji="1" lang="en-US" altLang="ja-JP" dirty="0" smtClean="0">
                <a:solidFill>
                  <a:schemeClr val="tx1"/>
                </a:solidFill>
                <a:latin typeface="ＭＳ ゴシック" pitchFamily="49" charset="-128"/>
                <a:ea typeface="ＭＳ ゴシック" pitchFamily="49" charset="-128"/>
              </a:rPr>
              <a:t/>
            </a:r>
            <a:br>
              <a:rPr kumimoji="1" lang="en-US" altLang="ja-JP" dirty="0" smtClean="0">
                <a:solidFill>
                  <a:schemeClr val="tx1"/>
                </a:solidFill>
                <a:latin typeface="ＭＳ ゴシック" pitchFamily="49" charset="-128"/>
                <a:ea typeface="ＭＳ ゴシック" pitchFamily="49" charset="-128"/>
              </a:rPr>
            </a:br>
            <a:r>
              <a:rPr kumimoji="1" lang="en-US" altLang="ja-JP" dirty="0" smtClean="0">
                <a:solidFill>
                  <a:schemeClr val="tx1"/>
                </a:solidFill>
                <a:latin typeface="ＭＳ ゴシック" pitchFamily="49" charset="-128"/>
                <a:ea typeface="ＭＳ ゴシック" pitchFamily="49" charset="-128"/>
              </a:rPr>
              <a:t>- </a:t>
            </a:r>
            <a:r>
              <a:rPr kumimoji="1" lang="ja-JP" altLang="en-US" dirty="0" smtClean="0">
                <a:solidFill>
                  <a:schemeClr val="tx1"/>
                </a:solidFill>
                <a:latin typeface="ＭＳ ゴシック" pitchFamily="49" charset="-128"/>
                <a:ea typeface="ＭＳ ゴシック" pitchFamily="49" charset="-128"/>
              </a:rPr>
              <a:t>東西波数</a:t>
            </a:r>
            <a:r>
              <a:rPr kumimoji="1" lang="en-US" altLang="ja-JP" dirty="0" smtClean="0">
                <a:solidFill>
                  <a:schemeClr val="tx1"/>
                </a:solidFill>
                <a:latin typeface="ＭＳ ゴシック" pitchFamily="49" charset="-128"/>
                <a:ea typeface="ＭＳ ゴシック" pitchFamily="49" charset="-128"/>
              </a:rPr>
              <a:t>4</a:t>
            </a:r>
            <a:r>
              <a:rPr kumimoji="1" lang="ja-JP" altLang="en-US" dirty="0" smtClean="0">
                <a:solidFill>
                  <a:schemeClr val="tx1"/>
                </a:solidFill>
                <a:latin typeface="ＭＳ ゴシック" pitchFamily="49" charset="-128"/>
                <a:ea typeface="ＭＳ ゴシック" pitchFamily="49" charset="-128"/>
              </a:rPr>
              <a:t>～</a:t>
            </a:r>
            <a:r>
              <a:rPr kumimoji="1" lang="en-US" altLang="ja-JP" dirty="0" smtClean="0">
                <a:solidFill>
                  <a:schemeClr val="tx1"/>
                </a:solidFill>
                <a:latin typeface="ＭＳ ゴシック" pitchFamily="49" charset="-128"/>
                <a:ea typeface="ＭＳ ゴシック" pitchFamily="49" charset="-128"/>
              </a:rPr>
              <a:t>7</a:t>
            </a:r>
            <a:r>
              <a:rPr kumimoji="1" lang="ja-JP" altLang="en-US" dirty="0" smtClean="0">
                <a:solidFill>
                  <a:schemeClr val="tx1"/>
                </a:solidFill>
                <a:latin typeface="ＭＳ ゴシック" pitchFamily="49" charset="-128"/>
                <a:ea typeface="ＭＳ ゴシック" pitchFamily="49" charset="-128"/>
              </a:rPr>
              <a:t>の鉛直方向へ伝播</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ja-JP" altLang="en-US" dirty="0" smtClean="0">
                <a:solidFill>
                  <a:schemeClr val="tx1"/>
                </a:solidFill>
                <a:latin typeface="ＭＳ ゴシック" pitchFamily="49" charset="-128"/>
                <a:ea typeface="ＭＳ ゴシック" pitchFamily="49" charset="-128"/>
              </a:rPr>
              <a:t>　</a:t>
            </a:r>
            <a:r>
              <a:rPr kumimoji="1" lang="ja-JP" altLang="en-US" dirty="0" smtClean="0">
                <a:solidFill>
                  <a:schemeClr val="tx1"/>
                </a:solidFill>
                <a:latin typeface="ＭＳ ゴシック" pitchFamily="49" charset="-128"/>
                <a:ea typeface="ＭＳ ゴシック" pitchFamily="49" charset="-128"/>
              </a:rPr>
              <a:t>する重力波により引き起こされる</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赤道方向への運動量輸送の占有率</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ja-JP" altLang="en-US" dirty="0" smtClean="0">
                <a:solidFill>
                  <a:schemeClr val="tx1"/>
                </a:solidFill>
                <a:latin typeface="ＭＳ ゴシック" pitchFamily="49" charset="-128"/>
                <a:ea typeface="ＭＳ ゴシック" pitchFamily="49" charset="-128"/>
              </a:rPr>
              <a:t>　は重力波のモードが</a:t>
            </a:r>
            <a:r>
              <a:rPr lang="en-US" altLang="ja-JP" dirty="0" smtClean="0">
                <a:solidFill>
                  <a:schemeClr val="tx1"/>
                </a:solidFill>
                <a:latin typeface="ＭＳ ゴシック" pitchFamily="49" charset="-128"/>
                <a:ea typeface="ＭＳ ゴシック" pitchFamily="49" charset="-128"/>
              </a:rPr>
              <a:t>9</a:t>
            </a:r>
            <a:r>
              <a:rPr lang="ja-JP" altLang="en-US" dirty="0" smtClean="0">
                <a:solidFill>
                  <a:schemeClr val="tx1"/>
                </a:solidFill>
                <a:latin typeface="ＭＳ ゴシック" pitchFamily="49" charset="-128"/>
                <a:ea typeface="ＭＳ ゴシック" pitchFamily="49" charset="-128"/>
              </a:rPr>
              <a:t>割</a:t>
            </a:r>
            <a:endParaRPr lang="en-US" altLang="ja-JP" dirty="0" smtClean="0">
              <a:solidFill>
                <a:schemeClr val="tx1"/>
              </a:solidFill>
              <a:latin typeface="ＭＳ ゴシック" pitchFamily="49" charset="-128"/>
              <a:ea typeface="ＭＳ ゴシック" pitchFamily="49" charset="-128"/>
            </a:endParaRPr>
          </a:p>
          <a:p>
            <a:r>
              <a:rPr kumimoji="1" lang="en-US" altLang="ja-JP" dirty="0" smtClean="0">
                <a:solidFill>
                  <a:schemeClr val="tx1"/>
                </a:solidFill>
                <a:latin typeface="ＭＳ ゴシック" pitchFamily="49" charset="-128"/>
                <a:ea typeface="ＭＳ ゴシック" pitchFamily="49" charset="-128"/>
              </a:rPr>
              <a:t>65 km </a:t>
            </a:r>
            <a:r>
              <a:rPr kumimoji="1" lang="ja-JP" altLang="en-US" dirty="0" smtClean="0">
                <a:solidFill>
                  <a:schemeClr val="tx1"/>
                </a:solidFill>
                <a:latin typeface="ＭＳ ゴシック" pitchFamily="49" charset="-128"/>
                <a:ea typeface="ＭＳ ゴシック" pitchFamily="49" charset="-128"/>
              </a:rPr>
              <a:t>の運動量輸送</a:t>
            </a:r>
            <a:r>
              <a:rPr kumimoji="1" lang="en-US" altLang="ja-JP" dirty="0" smtClean="0">
                <a:solidFill>
                  <a:schemeClr val="tx1"/>
                </a:solidFill>
                <a:latin typeface="ＭＳ ゴシック" pitchFamily="49" charset="-128"/>
                <a:ea typeface="ＭＳ ゴシック" pitchFamily="49" charset="-128"/>
              </a:rPr>
              <a:t/>
            </a:r>
            <a:br>
              <a:rPr kumimoji="1" lang="en-US" altLang="ja-JP" dirty="0" smtClean="0">
                <a:solidFill>
                  <a:schemeClr val="tx1"/>
                </a:solidFill>
                <a:latin typeface="ＭＳ ゴシック" pitchFamily="49" charset="-128"/>
                <a:ea typeface="ＭＳ ゴシック" pitchFamily="49" charset="-128"/>
              </a:rPr>
            </a:br>
            <a:r>
              <a:rPr kumimoji="1" lang="en-US" altLang="ja-JP" dirty="0" smtClean="0">
                <a:solidFill>
                  <a:schemeClr val="tx1"/>
                </a:solidFill>
                <a:latin typeface="ＭＳ ゴシック" pitchFamily="49" charset="-128"/>
                <a:ea typeface="ＭＳ ゴシック" pitchFamily="49" charset="-128"/>
              </a:rPr>
              <a:t>- </a:t>
            </a:r>
            <a:r>
              <a:rPr kumimoji="1" lang="ja-JP" altLang="en-US" dirty="0" smtClean="0">
                <a:solidFill>
                  <a:schemeClr val="tx1"/>
                </a:solidFill>
                <a:latin typeface="ＭＳ ゴシック" pitchFamily="49" charset="-128"/>
                <a:ea typeface="ＭＳ ゴシック" pitchFamily="49" charset="-128"/>
              </a:rPr>
              <a:t>位相速度が</a:t>
            </a:r>
            <a:r>
              <a:rPr kumimoji="1" lang="en-US" altLang="ja-JP" dirty="0" smtClean="0">
                <a:solidFill>
                  <a:schemeClr val="tx1"/>
                </a:solidFill>
                <a:latin typeface="ＭＳ ゴシック" pitchFamily="49" charset="-128"/>
                <a:ea typeface="ＭＳ ゴシック" pitchFamily="49" charset="-128"/>
              </a:rPr>
              <a:t>80 m</a:t>
            </a:r>
            <a:r>
              <a:rPr kumimoji="1" lang="ja-JP" altLang="en-US" dirty="0" smtClean="0">
                <a:solidFill>
                  <a:schemeClr val="tx1"/>
                </a:solidFill>
                <a:latin typeface="ＭＳ ゴシック" pitchFamily="49" charset="-128"/>
                <a:ea typeface="ＭＳ ゴシック" pitchFamily="49" charset="-128"/>
              </a:rPr>
              <a:t>・</a:t>
            </a:r>
            <a:r>
              <a:rPr kumimoji="1" lang="en-US" altLang="ja-JP" dirty="0" smtClean="0">
                <a:solidFill>
                  <a:schemeClr val="tx1"/>
                </a:solidFill>
                <a:latin typeface="ＭＳ ゴシック" pitchFamily="49" charset="-128"/>
                <a:ea typeface="ＭＳ ゴシック" pitchFamily="49" charset="-128"/>
              </a:rPr>
              <a:t>s</a:t>
            </a:r>
            <a:r>
              <a:rPr kumimoji="1" lang="en-US" altLang="ja-JP" baseline="30000" dirty="0" smtClean="0">
                <a:solidFill>
                  <a:schemeClr val="tx1"/>
                </a:solidFill>
                <a:latin typeface="ＭＳ ゴシック" pitchFamily="49" charset="-128"/>
                <a:ea typeface="ＭＳ ゴシック" pitchFamily="49" charset="-128"/>
              </a:rPr>
              <a:t>-1</a:t>
            </a:r>
            <a:r>
              <a:rPr kumimoji="1" lang="ja-JP" altLang="en-US" dirty="0" smtClean="0">
                <a:solidFill>
                  <a:schemeClr val="tx1"/>
                </a:solidFill>
                <a:latin typeface="ＭＳ ゴシック" pitchFamily="49" charset="-128"/>
                <a:ea typeface="ＭＳ ゴシック" pitchFamily="49" charset="-128"/>
              </a:rPr>
              <a:t>と</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ja-JP" altLang="en-US" dirty="0" smtClean="0">
                <a:solidFill>
                  <a:schemeClr val="tx1"/>
                </a:solidFill>
                <a:latin typeface="ＭＳ ゴシック" pitchFamily="49" charset="-128"/>
                <a:ea typeface="ＭＳ ゴシック" pitchFamily="49" charset="-128"/>
              </a:rPr>
              <a:t>　</a:t>
            </a:r>
            <a:r>
              <a:rPr kumimoji="1" lang="en-US" altLang="ja-JP" dirty="0" smtClean="0">
                <a:solidFill>
                  <a:schemeClr val="tx1"/>
                </a:solidFill>
                <a:latin typeface="ＭＳ ゴシック" pitchFamily="49" charset="-128"/>
                <a:ea typeface="ＭＳ ゴシック" pitchFamily="49" charset="-128"/>
              </a:rPr>
              <a:t>0</a:t>
            </a:r>
            <a:r>
              <a:rPr kumimoji="1" lang="ja-JP" altLang="en-US" dirty="0" smtClean="0">
                <a:solidFill>
                  <a:schemeClr val="tx1"/>
                </a:solidFill>
                <a:latin typeface="ＭＳ ゴシック" pitchFamily="49" charset="-128"/>
                <a:ea typeface="ＭＳ ゴシック" pitchFamily="49" charset="-128"/>
              </a:rPr>
              <a:t>～</a:t>
            </a:r>
            <a:r>
              <a:rPr kumimoji="1" lang="en-US" altLang="ja-JP" dirty="0" smtClean="0">
                <a:solidFill>
                  <a:schemeClr val="tx1"/>
                </a:solidFill>
                <a:latin typeface="ＭＳ ゴシック" pitchFamily="49" charset="-128"/>
                <a:ea typeface="ＭＳ ゴシック" pitchFamily="49" charset="-128"/>
              </a:rPr>
              <a:t>40 m</a:t>
            </a:r>
            <a:r>
              <a:rPr kumimoji="1" lang="ja-JP" altLang="en-US" dirty="0" smtClean="0">
                <a:solidFill>
                  <a:schemeClr val="tx1"/>
                </a:solidFill>
                <a:latin typeface="ＭＳ ゴシック" pitchFamily="49" charset="-128"/>
                <a:ea typeface="ＭＳ ゴシック" pitchFamily="49" charset="-128"/>
              </a:rPr>
              <a:t>・</a:t>
            </a:r>
            <a:r>
              <a:rPr kumimoji="1" lang="en-US" altLang="ja-JP" dirty="0" smtClean="0">
                <a:solidFill>
                  <a:schemeClr val="tx1"/>
                </a:solidFill>
                <a:latin typeface="ＭＳ ゴシック" pitchFamily="49" charset="-128"/>
                <a:ea typeface="ＭＳ ゴシック" pitchFamily="49" charset="-128"/>
              </a:rPr>
              <a:t>s</a:t>
            </a:r>
            <a:r>
              <a:rPr kumimoji="1" lang="en-US" altLang="ja-JP" baseline="30000" dirty="0" smtClean="0">
                <a:solidFill>
                  <a:schemeClr val="tx1"/>
                </a:solidFill>
                <a:latin typeface="ＭＳ ゴシック" pitchFamily="49" charset="-128"/>
                <a:ea typeface="ＭＳ ゴシック" pitchFamily="49" charset="-128"/>
              </a:rPr>
              <a:t>-1</a:t>
            </a:r>
            <a:r>
              <a:rPr kumimoji="1" lang="ja-JP" altLang="en-US" dirty="0" smtClean="0">
                <a:solidFill>
                  <a:schemeClr val="tx1"/>
                </a:solidFill>
                <a:latin typeface="ＭＳ ゴシック" pitchFamily="49" charset="-128"/>
                <a:ea typeface="ＭＳ ゴシック" pitchFamily="49" charset="-128"/>
              </a:rPr>
              <a:t>の波が輸送する</a:t>
            </a:r>
            <a:r>
              <a:rPr kumimoji="1" lang="en-US" altLang="ja-JP" dirty="0" smtClean="0">
                <a:solidFill>
                  <a:schemeClr val="tx1"/>
                </a:solidFill>
                <a:latin typeface="ＭＳ ゴシック" pitchFamily="49" charset="-128"/>
                <a:ea typeface="ＭＳ ゴシック" pitchFamily="49" charset="-128"/>
              </a:rPr>
              <a:t/>
            </a:r>
            <a:br>
              <a:rPr kumimoji="1" lang="en-US" altLang="ja-JP" dirty="0" smtClean="0">
                <a:solidFill>
                  <a:schemeClr val="tx1"/>
                </a:solidFill>
                <a:latin typeface="ＭＳ ゴシック" pitchFamily="49" charset="-128"/>
                <a:ea typeface="ＭＳ ゴシック" pitchFamily="49" charset="-128"/>
              </a:rPr>
            </a:br>
            <a:r>
              <a:rPr kumimoji="1" lang="en-US" altLang="ja-JP" dirty="0" smtClean="0">
                <a:solidFill>
                  <a:schemeClr val="tx1"/>
                </a:solidFill>
                <a:latin typeface="ＭＳ ゴシック" pitchFamily="49" charset="-128"/>
                <a:ea typeface="ＭＳ ゴシック" pitchFamily="49" charset="-128"/>
              </a:rPr>
              <a:t>- </a:t>
            </a:r>
            <a:r>
              <a:rPr kumimoji="1" lang="ja-JP" altLang="en-US" dirty="0" smtClean="0">
                <a:solidFill>
                  <a:schemeClr val="tx1"/>
                </a:solidFill>
                <a:latin typeface="ＭＳ ゴシック" pitchFamily="49" charset="-128"/>
                <a:ea typeface="ＭＳ ゴシック" pitchFamily="49" charset="-128"/>
              </a:rPr>
              <a:t>ロスビー波と</a:t>
            </a:r>
            <a:r>
              <a:rPr lang="ja-JP" altLang="en-US" dirty="0" smtClean="0">
                <a:solidFill>
                  <a:schemeClr val="tx1"/>
                </a:solidFill>
                <a:latin typeface="ＭＳ ゴシック" pitchFamily="49" charset="-128"/>
                <a:ea typeface="ＭＳ ゴシック" pitchFamily="49" charset="-128"/>
              </a:rPr>
              <a:t>混合ロスビー波と</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ja-JP" altLang="en-US" dirty="0" smtClean="0">
                <a:solidFill>
                  <a:schemeClr val="tx1"/>
                </a:solidFill>
                <a:latin typeface="ＭＳ ゴシック" pitchFamily="49" charset="-128"/>
                <a:ea typeface="ＭＳ ゴシック" pitchFamily="49" charset="-128"/>
              </a:rPr>
              <a:t>  </a:t>
            </a:r>
            <a:r>
              <a:rPr kumimoji="1" lang="ja-JP" altLang="en-US" dirty="0" smtClean="0">
                <a:solidFill>
                  <a:schemeClr val="tx1"/>
                </a:solidFill>
                <a:latin typeface="ＭＳ ゴシック" pitchFamily="49" charset="-128"/>
                <a:ea typeface="ＭＳ ゴシック" pitchFamily="49" charset="-128"/>
              </a:rPr>
              <a:t>重力波によ</a:t>
            </a:r>
            <a:r>
              <a:rPr lang="ja-JP" altLang="en-US" dirty="0" smtClean="0">
                <a:solidFill>
                  <a:schemeClr val="tx1"/>
                </a:solidFill>
                <a:latin typeface="ＭＳ ゴシック" pitchFamily="49" charset="-128"/>
                <a:ea typeface="ＭＳ ゴシック" pitchFamily="49" charset="-128"/>
              </a:rPr>
              <a:t>り</a:t>
            </a:r>
            <a:r>
              <a:rPr kumimoji="1" lang="ja-JP" altLang="en-US" dirty="0" smtClean="0">
                <a:solidFill>
                  <a:schemeClr val="tx1"/>
                </a:solidFill>
                <a:latin typeface="ＭＳ ゴシック" pitchFamily="49" charset="-128"/>
                <a:ea typeface="ＭＳ ゴシック" pitchFamily="49" charset="-128"/>
              </a:rPr>
              <a:t>引き起こされる</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最大の赤道方向への運動量輸送の</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ja-JP" altLang="en-US" dirty="0" smtClean="0">
                <a:solidFill>
                  <a:schemeClr val="tx1"/>
                </a:solidFill>
                <a:latin typeface="ＭＳ ゴシック" pitchFamily="49" charset="-128"/>
                <a:ea typeface="ＭＳ ゴシック" pitchFamily="49" charset="-128"/>
              </a:rPr>
              <a:t>　モードはロスビー波</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重力波のモードの占有率は</a:t>
            </a:r>
            <a:r>
              <a:rPr lang="en-US" altLang="ja-JP" dirty="0" smtClean="0">
                <a:solidFill>
                  <a:schemeClr val="tx1"/>
                </a:solidFill>
                <a:latin typeface="ＭＳ ゴシック" pitchFamily="49" charset="-128"/>
                <a:ea typeface="ＭＳ ゴシック" pitchFamily="49" charset="-128"/>
              </a:rPr>
              <a:t>6</a:t>
            </a:r>
            <a:r>
              <a:rPr lang="ja-JP" altLang="en-US" dirty="0" smtClean="0">
                <a:solidFill>
                  <a:schemeClr val="tx1"/>
                </a:solidFill>
                <a:latin typeface="ＭＳ ゴシック" pitchFamily="49" charset="-128"/>
                <a:ea typeface="ＭＳ ゴシック" pitchFamily="49" charset="-128"/>
              </a:rPr>
              <a:t>割</a:t>
            </a:r>
            <a:endParaRPr kumimoji="1" lang="en-US" altLang="ja-JP" dirty="0" smtClean="0">
              <a:solidFill>
                <a:schemeClr val="tx1"/>
              </a:solidFill>
              <a:latin typeface="ＭＳ ゴシック" pitchFamily="49" charset="-128"/>
              <a:ea typeface="ＭＳ ゴシック" pitchFamily="49" charset="-128"/>
            </a:endParaRPr>
          </a:p>
        </p:txBody>
      </p:sp>
      <p:pic>
        <p:nvPicPr>
          <p:cNvPr id="4" name="図 3" descr="uv-cy.jpg"/>
          <p:cNvPicPr>
            <a:picLocks noChangeAspect="1"/>
          </p:cNvPicPr>
          <p:nvPr/>
        </p:nvPicPr>
        <p:blipFill>
          <a:blip r:embed="rId2" cstate="print"/>
          <a:stretch>
            <a:fillRect/>
          </a:stretch>
        </p:blipFill>
        <p:spPr>
          <a:xfrm>
            <a:off x="6588224" y="908720"/>
            <a:ext cx="2555776" cy="59492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t>結果</a:t>
            </a:r>
            <a:r>
              <a:rPr lang="ja-JP" altLang="en-US" dirty="0" smtClean="0"/>
              <a:t>８</a:t>
            </a:r>
            <a:r>
              <a:rPr lang="en-US" altLang="ja-JP" dirty="0" smtClean="0"/>
              <a:t>:</a:t>
            </a:r>
            <a:r>
              <a:rPr lang="ja-JP" altLang="en-US" dirty="0" smtClean="0"/>
              <a:t>水平渦運動量輸送４</a:t>
            </a:r>
            <a:endParaRPr kumimoji="1" lang="ja-JP" altLang="en-US" dirty="0"/>
          </a:p>
        </p:txBody>
      </p:sp>
      <p:sp>
        <p:nvSpPr>
          <p:cNvPr id="3" name="コンテンツ プレースホルダ 2"/>
          <p:cNvSpPr>
            <a:spLocks noGrp="1"/>
          </p:cNvSpPr>
          <p:nvPr>
            <p:ph idx="1"/>
          </p:nvPr>
        </p:nvSpPr>
        <p:spPr>
          <a:xfrm>
            <a:off x="0" y="908720"/>
            <a:ext cx="8686800" cy="5949280"/>
          </a:xfrm>
        </p:spPr>
        <p:txBody>
          <a:bodyPr>
            <a:normAutofit/>
          </a:bodyPr>
          <a:lstStyle/>
          <a:p>
            <a:r>
              <a:rPr kumimoji="1" lang="en-US" altLang="ja-JP" sz="3000" dirty="0" smtClean="0">
                <a:solidFill>
                  <a:schemeClr val="tx1"/>
                </a:solidFill>
                <a:latin typeface="ＭＳ ゴシック" pitchFamily="49" charset="-128"/>
                <a:ea typeface="ＭＳ ゴシック" pitchFamily="49" charset="-128"/>
              </a:rPr>
              <a:t>53 km </a:t>
            </a:r>
            <a:r>
              <a:rPr kumimoji="1" lang="ja-JP" altLang="en-US" sz="3000" dirty="0" smtClean="0">
                <a:solidFill>
                  <a:schemeClr val="tx1"/>
                </a:solidFill>
                <a:latin typeface="ＭＳ ゴシック" pitchFamily="49" charset="-128"/>
                <a:ea typeface="ＭＳ ゴシック" pitchFamily="49" charset="-128"/>
              </a:rPr>
              <a:t>の運動量輸送</a:t>
            </a:r>
            <a:r>
              <a:rPr kumimoji="1" lang="en-US" altLang="ja-JP" sz="3000" dirty="0" smtClean="0">
                <a:solidFill>
                  <a:schemeClr val="tx1"/>
                </a:solidFill>
                <a:latin typeface="ＭＳ ゴシック" pitchFamily="49" charset="-128"/>
                <a:ea typeface="ＭＳ ゴシック" pitchFamily="49" charset="-128"/>
              </a:rPr>
              <a:t/>
            </a:r>
            <a:br>
              <a:rPr kumimoji="1" lang="en-US" altLang="ja-JP" sz="3000" dirty="0" smtClean="0">
                <a:solidFill>
                  <a:schemeClr val="tx1"/>
                </a:solidFill>
                <a:latin typeface="ＭＳ ゴシック" pitchFamily="49" charset="-128"/>
                <a:ea typeface="ＭＳ ゴシック" pitchFamily="49" charset="-128"/>
              </a:rPr>
            </a:br>
            <a:r>
              <a:rPr kumimoji="1"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混合ロスビー重力波とロスビー波と重力波によって引き起こされる</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重力波モードの占有率は</a:t>
            </a:r>
            <a:r>
              <a:rPr lang="en-US" altLang="ja-JP" sz="3000" dirty="0" smtClean="0">
                <a:solidFill>
                  <a:schemeClr val="tx1"/>
                </a:solidFill>
                <a:latin typeface="ＭＳ ゴシック" pitchFamily="49" charset="-128"/>
                <a:ea typeface="ＭＳ ゴシック" pitchFamily="49" charset="-128"/>
              </a:rPr>
              <a:t>5</a:t>
            </a:r>
            <a:r>
              <a:rPr lang="ja-JP" altLang="en-US" sz="3000" dirty="0" smtClean="0">
                <a:solidFill>
                  <a:schemeClr val="tx1"/>
                </a:solidFill>
                <a:latin typeface="ＭＳ ゴシック" pitchFamily="49" charset="-128"/>
                <a:ea typeface="ＭＳ ゴシック" pitchFamily="49" charset="-128"/>
              </a:rPr>
              <a:t>割</a:t>
            </a:r>
            <a:r>
              <a:rPr lang="en-US" altLang="ja-JP" sz="3000" dirty="0" smtClean="0">
                <a:solidFill>
                  <a:schemeClr val="tx1"/>
                </a:solidFill>
                <a:latin typeface="ＭＳ ゴシック" pitchFamily="49" charset="-128"/>
                <a:ea typeface="ＭＳ ゴシック" pitchFamily="49" charset="-128"/>
              </a:rPr>
              <a:t>5</a:t>
            </a:r>
            <a:r>
              <a:rPr lang="ja-JP" altLang="en-US" sz="3000" dirty="0" smtClean="0">
                <a:solidFill>
                  <a:schemeClr val="tx1"/>
                </a:solidFill>
                <a:latin typeface="ＭＳ ゴシック" pitchFamily="49" charset="-128"/>
                <a:ea typeface="ＭＳ ゴシック" pitchFamily="49" charset="-128"/>
              </a:rPr>
              <a:t>分</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最大の赤道方向への運動量輸送のモードは混合ロスビー重力波</a:t>
            </a:r>
            <a:endParaRPr lang="en-US" altLang="ja-JP" sz="3000" dirty="0" smtClean="0">
              <a:solidFill>
                <a:schemeClr val="tx1"/>
              </a:solidFill>
              <a:latin typeface="ＭＳ ゴシック" pitchFamily="49" charset="-128"/>
              <a:ea typeface="ＭＳ ゴシック" pitchFamily="49" charset="-128"/>
            </a:endParaRPr>
          </a:p>
          <a:p>
            <a:r>
              <a:rPr lang="en-US" altLang="ja-JP" sz="3000" dirty="0" smtClean="0">
                <a:solidFill>
                  <a:schemeClr val="tx1"/>
                </a:solidFill>
                <a:latin typeface="ＭＳ ゴシック" pitchFamily="49" charset="-128"/>
                <a:ea typeface="ＭＳ ゴシック" pitchFamily="49" charset="-128"/>
              </a:rPr>
              <a:t>11 km </a:t>
            </a:r>
            <a:r>
              <a:rPr lang="ja-JP" altLang="en-US" sz="3000" dirty="0" smtClean="0">
                <a:solidFill>
                  <a:schemeClr val="tx1"/>
                </a:solidFill>
                <a:latin typeface="ＭＳ ゴシック" pitchFamily="49" charset="-128"/>
                <a:ea typeface="ＭＳ ゴシック" pitchFamily="49" charset="-128"/>
              </a:rPr>
              <a:t>の運動量輸送</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混合ロスビー重力波によって引き起こされる</a:t>
            </a:r>
            <a:endParaRPr lang="en-US" altLang="ja-JP" sz="3000" dirty="0" smtClean="0">
              <a:solidFill>
                <a:schemeClr val="tx1"/>
              </a:solidFill>
              <a:latin typeface="ＭＳ ゴシック" pitchFamily="49" charset="-128"/>
              <a:ea typeface="ＭＳ ゴシック" pitchFamily="49" charset="-128"/>
            </a:endParaRPr>
          </a:p>
        </p:txBody>
      </p:sp>
      <p:graphicFrame>
        <p:nvGraphicFramePr>
          <p:cNvPr id="16" name="表 15"/>
          <p:cNvGraphicFramePr>
            <a:graphicFrameLocks noGrp="1"/>
          </p:cNvGraphicFramePr>
          <p:nvPr/>
        </p:nvGraphicFramePr>
        <p:xfrm>
          <a:off x="251520" y="5085184"/>
          <a:ext cx="8640960" cy="1602184"/>
        </p:xfrm>
        <a:graphic>
          <a:graphicData uri="http://schemas.openxmlformats.org/drawingml/2006/table">
            <a:tbl>
              <a:tblPr firstRow="1" bandRow="1">
                <a:tableStyleId>{5C22544A-7EE6-4342-B048-85BDC9FD1C3A}</a:tableStyleId>
              </a:tblPr>
              <a:tblGrid>
                <a:gridCol w="1870802"/>
                <a:gridCol w="6770158"/>
              </a:tblGrid>
              <a:tr h="370840">
                <a:tc>
                  <a:txBody>
                    <a:bodyPr/>
                    <a:lstStyle/>
                    <a:p>
                      <a:pPr algn="ctr"/>
                      <a:r>
                        <a:rPr kumimoji="1" lang="ja-JP" altLang="en-US" dirty="0" smtClean="0">
                          <a:latin typeface="ＭＳ ゴシック" pitchFamily="49" charset="-128"/>
                          <a:ea typeface="ＭＳ ゴシック" pitchFamily="49" charset="-128"/>
                        </a:rPr>
                        <a:t>高度</a:t>
                      </a:r>
                      <a:endParaRPr kumimoji="1" lang="ja-JP" altLang="en-US" dirty="0">
                        <a:latin typeface="ＭＳ ゴシック" pitchFamily="49" charset="-128"/>
                        <a:ea typeface="ＭＳ ゴシック" pitchFamily="49" charset="-128"/>
                      </a:endParaRPr>
                    </a:p>
                  </a:txBody>
                  <a:tcPr/>
                </a:tc>
                <a:tc>
                  <a:txBody>
                    <a:bodyPr/>
                    <a:lstStyle/>
                    <a:p>
                      <a:pPr algn="ctr"/>
                      <a:r>
                        <a:rPr kumimoji="1" lang="ja-JP" altLang="en-US" dirty="0" smtClean="0">
                          <a:latin typeface="ＭＳ ゴシック" pitchFamily="49" charset="-128"/>
                          <a:ea typeface="ＭＳ ゴシック" pitchFamily="49" charset="-128"/>
                        </a:rPr>
                        <a:t>主に運動量輸送に寄与する波</a:t>
                      </a:r>
                      <a:endParaRPr kumimoji="1" lang="ja-JP" altLang="en-US" dirty="0">
                        <a:latin typeface="ＭＳ ゴシック" pitchFamily="49" charset="-128"/>
                        <a:ea typeface="ＭＳ ゴシック" pitchFamily="49" charset="-128"/>
                      </a:endParaRPr>
                    </a:p>
                  </a:txBody>
                  <a:tcPr/>
                </a:tc>
              </a:tr>
              <a:tr h="410448">
                <a:tc>
                  <a:txBody>
                    <a:bodyPr/>
                    <a:lstStyle/>
                    <a:p>
                      <a:pPr algn="ctr"/>
                      <a:r>
                        <a:rPr kumimoji="1" lang="en-US" altLang="ja-JP" dirty="0" smtClean="0">
                          <a:latin typeface="ＭＳ ゴシック" pitchFamily="49" charset="-128"/>
                          <a:ea typeface="ＭＳ ゴシック" pitchFamily="49" charset="-128"/>
                        </a:rPr>
                        <a:t>30 km </a:t>
                      </a:r>
                      <a:r>
                        <a:rPr kumimoji="1" lang="ja-JP" altLang="en-US" dirty="0" smtClean="0">
                          <a:latin typeface="ＭＳ ゴシック" pitchFamily="49" charset="-128"/>
                          <a:ea typeface="ＭＳ ゴシック" pitchFamily="49" charset="-128"/>
                        </a:rPr>
                        <a:t>以下</a:t>
                      </a:r>
                      <a:endParaRPr kumimoji="1" lang="ja-JP" altLang="en-US" dirty="0">
                        <a:latin typeface="ＭＳ ゴシック" pitchFamily="49" charset="-128"/>
                        <a:ea typeface="ＭＳ ゴシック" pitchFamily="49" charset="-128"/>
                      </a:endParaRPr>
                    </a:p>
                  </a:txBody>
                  <a:tcPr/>
                </a:tc>
                <a:tc>
                  <a:txBody>
                    <a:bodyPr/>
                    <a:lstStyle/>
                    <a:p>
                      <a:pPr algn="ctr"/>
                      <a:r>
                        <a:rPr kumimoji="1" lang="ja-JP" altLang="en-US" dirty="0" smtClean="0">
                          <a:latin typeface="ＭＳ ゴシック" pitchFamily="49" charset="-128"/>
                          <a:ea typeface="ＭＳ ゴシック" pitchFamily="49" charset="-128"/>
                        </a:rPr>
                        <a:t>混合ロスビー重力波</a:t>
                      </a:r>
                      <a:endParaRPr kumimoji="1" lang="ja-JP" altLang="en-US" dirty="0">
                        <a:latin typeface="ＭＳ ゴシック" pitchFamily="49" charset="-128"/>
                        <a:ea typeface="ＭＳ ゴシック" pitchFamily="49" charset="-128"/>
                      </a:endParaRPr>
                    </a:p>
                  </a:txBody>
                  <a:tcPr/>
                </a:tc>
              </a:tr>
              <a:tr h="410448">
                <a:tc>
                  <a:txBody>
                    <a:bodyPr/>
                    <a:lstStyle/>
                    <a:p>
                      <a:pPr algn="ctr"/>
                      <a:r>
                        <a:rPr kumimoji="1" lang="en-US" altLang="ja-JP" dirty="0" smtClean="0">
                          <a:latin typeface="ＭＳ ゴシック" pitchFamily="49" charset="-128"/>
                          <a:ea typeface="ＭＳ ゴシック" pitchFamily="49" charset="-128"/>
                        </a:rPr>
                        <a:t>40</a:t>
                      </a:r>
                      <a:r>
                        <a:rPr kumimoji="1" lang="ja-JP" altLang="en-US" dirty="0" smtClean="0">
                          <a:latin typeface="ＭＳ ゴシック" pitchFamily="49" charset="-128"/>
                          <a:ea typeface="ＭＳ ゴシック" pitchFamily="49" charset="-128"/>
                        </a:rPr>
                        <a:t>～</a:t>
                      </a:r>
                      <a:r>
                        <a:rPr kumimoji="1" lang="en-US" altLang="ja-JP" dirty="0" smtClean="0">
                          <a:latin typeface="ＭＳ ゴシック" pitchFamily="49" charset="-128"/>
                          <a:ea typeface="ＭＳ ゴシック" pitchFamily="49" charset="-128"/>
                        </a:rPr>
                        <a:t>65 km</a:t>
                      </a:r>
                      <a:endParaRPr kumimoji="1" lang="ja-JP" altLang="en-US" dirty="0">
                        <a:latin typeface="ＭＳ ゴシック" pitchFamily="49" charset="-128"/>
                        <a:ea typeface="ＭＳ ゴシック" pitchFamily="49" charset="-128"/>
                      </a:endParaRPr>
                    </a:p>
                  </a:txBody>
                  <a:tcPr/>
                </a:tc>
                <a:tc>
                  <a:txBody>
                    <a:bodyPr/>
                    <a:lstStyle/>
                    <a:p>
                      <a:pPr algn="ctr"/>
                      <a:r>
                        <a:rPr kumimoji="1" lang="ja-JP" altLang="en-US" dirty="0" smtClean="0">
                          <a:latin typeface="ＭＳ ゴシック" pitchFamily="49" charset="-128"/>
                          <a:ea typeface="ＭＳ ゴシック" pitchFamily="49" charset="-128"/>
                        </a:rPr>
                        <a:t>ロスビー波</a:t>
                      </a:r>
                      <a:r>
                        <a:rPr kumimoji="1" lang="en-US" altLang="ja-JP" dirty="0" smtClean="0">
                          <a:latin typeface="ＭＳ ゴシック" pitchFamily="49" charset="-128"/>
                          <a:ea typeface="ＭＳ ゴシック" pitchFamily="49" charset="-128"/>
                        </a:rPr>
                        <a:t>, </a:t>
                      </a:r>
                      <a:r>
                        <a:rPr kumimoji="1" lang="ja-JP" altLang="en-US" dirty="0" smtClean="0">
                          <a:latin typeface="ＭＳ ゴシック" pitchFamily="49" charset="-128"/>
                          <a:ea typeface="ＭＳ ゴシック" pitchFamily="49" charset="-128"/>
                        </a:rPr>
                        <a:t>混合ロスビー重力波</a:t>
                      </a:r>
                      <a:r>
                        <a:rPr kumimoji="1" lang="en-US" altLang="ja-JP" dirty="0" smtClean="0">
                          <a:latin typeface="ＭＳ ゴシック" pitchFamily="49" charset="-128"/>
                          <a:ea typeface="ＭＳ ゴシック" pitchFamily="49" charset="-128"/>
                        </a:rPr>
                        <a:t>, </a:t>
                      </a:r>
                      <a:r>
                        <a:rPr kumimoji="1" lang="ja-JP" altLang="en-US" dirty="0" smtClean="0">
                          <a:latin typeface="ＭＳ ゴシック" pitchFamily="49" charset="-128"/>
                          <a:ea typeface="ＭＳ ゴシック" pitchFamily="49" charset="-128"/>
                        </a:rPr>
                        <a:t>鉛直方向へ伝播する重力波</a:t>
                      </a:r>
                      <a:endParaRPr kumimoji="1" lang="ja-JP" altLang="en-US" dirty="0">
                        <a:latin typeface="ＭＳ ゴシック" pitchFamily="49" charset="-128"/>
                        <a:ea typeface="ＭＳ ゴシック" pitchFamily="49" charset="-128"/>
                      </a:endParaRPr>
                    </a:p>
                  </a:txBody>
                  <a:tcPr/>
                </a:tc>
              </a:tr>
              <a:tr h="410448">
                <a:tc>
                  <a:txBody>
                    <a:bodyPr/>
                    <a:lstStyle/>
                    <a:p>
                      <a:pPr algn="ctr"/>
                      <a:r>
                        <a:rPr kumimoji="1" lang="en-US" altLang="ja-JP" dirty="0" smtClean="0">
                          <a:latin typeface="ＭＳ ゴシック" pitchFamily="49" charset="-128"/>
                          <a:ea typeface="ＭＳ ゴシック" pitchFamily="49" charset="-128"/>
                        </a:rPr>
                        <a:t>65</a:t>
                      </a:r>
                      <a:r>
                        <a:rPr kumimoji="1" lang="ja-JP" altLang="en-US" dirty="0" smtClean="0">
                          <a:latin typeface="ＭＳ ゴシック" pitchFamily="49" charset="-128"/>
                          <a:ea typeface="ＭＳ ゴシック" pitchFamily="49" charset="-128"/>
                        </a:rPr>
                        <a:t>～</a:t>
                      </a:r>
                      <a:r>
                        <a:rPr kumimoji="1" lang="en-US" altLang="ja-JP" dirty="0" smtClean="0">
                          <a:latin typeface="ＭＳ ゴシック" pitchFamily="49" charset="-128"/>
                          <a:ea typeface="ＭＳ ゴシック" pitchFamily="49" charset="-128"/>
                        </a:rPr>
                        <a:t>71 km</a:t>
                      </a:r>
                      <a:endParaRPr kumimoji="1" lang="ja-JP" altLang="en-US" dirty="0">
                        <a:latin typeface="ＭＳ ゴシック" pitchFamily="49" charset="-128"/>
                        <a:ea typeface="ＭＳ ゴシック" pitchFamily="49" charset="-128"/>
                      </a:endParaRPr>
                    </a:p>
                  </a:txBody>
                  <a:tcPr/>
                </a:tc>
                <a:tc>
                  <a:txBody>
                    <a:bodyPr/>
                    <a:lstStyle/>
                    <a:p>
                      <a:pPr algn="ctr"/>
                      <a:r>
                        <a:rPr kumimoji="1" lang="ja-JP" altLang="en-US" dirty="0" smtClean="0">
                          <a:latin typeface="ＭＳ ゴシック" pitchFamily="49" charset="-128"/>
                          <a:ea typeface="ＭＳ ゴシック" pitchFamily="49" charset="-128"/>
                        </a:rPr>
                        <a:t>鉛直方向へ伝播する重力波</a:t>
                      </a:r>
                      <a:endParaRPr kumimoji="1" lang="ja-JP" altLang="en-US" dirty="0">
                        <a:latin typeface="ＭＳ ゴシック" pitchFamily="49" charset="-128"/>
                        <a:ea typeface="ＭＳ ゴシック" pitchFamily="49" charset="-128"/>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t>結果</a:t>
            </a:r>
            <a:r>
              <a:rPr lang="ja-JP" altLang="en-US" dirty="0" smtClean="0"/>
              <a:t>９</a:t>
            </a:r>
            <a:r>
              <a:rPr lang="en-US" altLang="ja-JP" dirty="0" smtClean="0"/>
              <a:t>:</a:t>
            </a:r>
            <a:r>
              <a:rPr lang="ja-JP" altLang="en-US" dirty="0" smtClean="0"/>
              <a:t>鉛直渦運動量輸送</a:t>
            </a:r>
            <a:endParaRPr kumimoji="1" lang="ja-JP" altLang="en-US" dirty="0"/>
          </a:p>
        </p:txBody>
      </p:sp>
      <p:sp>
        <p:nvSpPr>
          <p:cNvPr id="3" name="コンテンツ プレースホルダ 2"/>
          <p:cNvSpPr>
            <a:spLocks noGrp="1"/>
          </p:cNvSpPr>
          <p:nvPr>
            <p:ph idx="1"/>
          </p:nvPr>
        </p:nvSpPr>
        <p:spPr>
          <a:xfrm>
            <a:off x="0" y="836712"/>
            <a:ext cx="8686800" cy="6021288"/>
          </a:xfrm>
        </p:spPr>
        <p:txBody>
          <a:bodyPr>
            <a:noAutofit/>
          </a:bodyPr>
          <a:lstStyle/>
          <a:p>
            <a:r>
              <a:rPr kumimoji="1" lang="ja-JP" altLang="en-US" sz="2700" dirty="0" smtClean="0">
                <a:solidFill>
                  <a:schemeClr val="tx1"/>
                </a:solidFill>
                <a:latin typeface="ＭＳ ゴシック" pitchFamily="49" charset="-128"/>
                <a:ea typeface="ＭＳ ゴシック" pitchFamily="49" charset="-128"/>
              </a:rPr>
              <a:t>緯度</a:t>
            </a:r>
            <a:r>
              <a:rPr kumimoji="1" lang="en-US" altLang="ja-JP" sz="2700" dirty="0" smtClean="0">
                <a:solidFill>
                  <a:schemeClr val="tx1"/>
                </a:solidFill>
                <a:latin typeface="ＭＳ ゴシック" pitchFamily="49" charset="-128"/>
                <a:ea typeface="ＭＳ ゴシック" pitchFamily="49" charset="-128"/>
              </a:rPr>
              <a:t>5.5</a:t>
            </a:r>
            <a:r>
              <a:rPr kumimoji="1" lang="ja-JP" altLang="en-US" sz="2700" dirty="0" smtClean="0">
                <a:solidFill>
                  <a:schemeClr val="tx1"/>
                </a:solidFill>
                <a:latin typeface="ＭＳ ゴシック" pitchFamily="49" charset="-128"/>
                <a:ea typeface="ＭＳ ゴシック" pitchFamily="49" charset="-128"/>
              </a:rPr>
              <a:t>度の運動量輸送</a:t>
            </a:r>
            <a:r>
              <a:rPr kumimoji="1" lang="en-US" altLang="ja-JP" sz="2700" dirty="0" smtClean="0">
                <a:solidFill>
                  <a:schemeClr val="tx1"/>
                </a:solidFill>
                <a:latin typeface="ＭＳ ゴシック" pitchFamily="49" charset="-128"/>
                <a:ea typeface="ＭＳ ゴシック" pitchFamily="49" charset="-128"/>
              </a:rPr>
              <a:t/>
            </a:r>
            <a:br>
              <a:rPr kumimoji="1" lang="en-US" altLang="ja-JP" sz="2700" dirty="0" smtClean="0">
                <a:solidFill>
                  <a:schemeClr val="tx1"/>
                </a:solidFill>
                <a:latin typeface="ＭＳ ゴシック" pitchFamily="49" charset="-128"/>
                <a:ea typeface="ＭＳ ゴシック" pitchFamily="49" charset="-128"/>
              </a:rPr>
            </a:br>
            <a:r>
              <a:rPr kumimoji="1" lang="en-US" altLang="ja-JP" sz="2700" dirty="0" smtClean="0">
                <a:solidFill>
                  <a:schemeClr val="tx1"/>
                </a:solidFill>
                <a:latin typeface="ＭＳ ゴシック" pitchFamily="49" charset="-128"/>
                <a:ea typeface="ＭＳ ゴシック" pitchFamily="49" charset="-128"/>
              </a:rPr>
              <a:t>- </a:t>
            </a:r>
            <a:r>
              <a:rPr kumimoji="1" lang="ja-JP" altLang="en-US" sz="2700" dirty="0" smtClean="0">
                <a:solidFill>
                  <a:schemeClr val="tx1"/>
                </a:solidFill>
                <a:latin typeface="ＭＳ ゴシック" pitchFamily="49" charset="-128"/>
                <a:ea typeface="ＭＳ ゴシック" pitchFamily="49" charset="-128"/>
              </a:rPr>
              <a:t>下層大気から</a:t>
            </a:r>
            <a:r>
              <a:rPr lang="ja-JP" altLang="en-US" sz="2700" dirty="0" smtClean="0">
                <a:solidFill>
                  <a:schemeClr val="tx1"/>
                </a:solidFill>
                <a:latin typeface="ＭＳ ゴシック" pitchFamily="49" charset="-128"/>
                <a:ea typeface="ＭＳ ゴシック" pitchFamily="49" charset="-128"/>
              </a:rPr>
              <a:t>  よりも遅い</a:t>
            </a:r>
            <a:r>
              <a:rPr lang="en-US" altLang="ja-JP" sz="2700" dirty="0" smtClean="0">
                <a:solidFill>
                  <a:schemeClr val="tx1"/>
                </a:solidFill>
                <a:latin typeface="ＭＳ ゴシック" pitchFamily="49" charset="-128"/>
                <a:ea typeface="ＭＳ ゴシック" pitchFamily="49" charset="-128"/>
              </a:rPr>
              <a:t/>
            </a:r>
            <a:br>
              <a:rPr lang="en-US" altLang="ja-JP" sz="2700" dirty="0" smtClean="0">
                <a:solidFill>
                  <a:schemeClr val="tx1"/>
                </a:solidFill>
                <a:latin typeface="ＭＳ ゴシック" pitchFamily="49" charset="-128"/>
                <a:ea typeface="ＭＳ ゴシック" pitchFamily="49" charset="-128"/>
              </a:rPr>
            </a:br>
            <a:r>
              <a:rPr lang="en-US" altLang="ja-JP" sz="2700" dirty="0" smtClean="0">
                <a:solidFill>
                  <a:schemeClr val="tx1"/>
                </a:solidFill>
                <a:latin typeface="ＭＳ ゴシック" pitchFamily="49" charset="-128"/>
                <a:ea typeface="ＭＳ ゴシック" pitchFamily="49" charset="-128"/>
              </a:rPr>
              <a:t>  </a:t>
            </a:r>
            <a:r>
              <a:rPr lang="ja-JP" altLang="en-US" sz="2700" dirty="0" smtClean="0">
                <a:solidFill>
                  <a:schemeClr val="tx1"/>
                </a:solidFill>
                <a:latin typeface="ＭＳ ゴシック" pitchFamily="49" charset="-128"/>
                <a:ea typeface="ＭＳ ゴシック" pitchFamily="49" charset="-128"/>
              </a:rPr>
              <a:t>位相速度を持つ高波数重力波が伝わる</a:t>
            </a:r>
            <a:r>
              <a:rPr lang="en-US" altLang="ja-JP" sz="2700" dirty="0" smtClean="0">
                <a:solidFill>
                  <a:schemeClr val="tx1"/>
                </a:solidFill>
                <a:latin typeface="ＭＳ ゴシック" pitchFamily="49" charset="-128"/>
                <a:ea typeface="ＭＳ ゴシック" pitchFamily="49" charset="-128"/>
              </a:rPr>
              <a:t/>
            </a:r>
            <a:br>
              <a:rPr lang="en-US" altLang="ja-JP" sz="2700" dirty="0" smtClean="0">
                <a:solidFill>
                  <a:schemeClr val="tx1"/>
                </a:solidFill>
                <a:latin typeface="ＭＳ ゴシック" pitchFamily="49" charset="-128"/>
                <a:ea typeface="ＭＳ ゴシック" pitchFamily="49" charset="-128"/>
              </a:rPr>
            </a:br>
            <a:r>
              <a:rPr lang="en-US" altLang="ja-JP" sz="2700" dirty="0" smtClean="0">
                <a:solidFill>
                  <a:schemeClr val="tx1"/>
                </a:solidFill>
                <a:latin typeface="ＭＳ ゴシック" pitchFamily="49" charset="-128"/>
                <a:ea typeface="ＭＳ ゴシック" pitchFamily="49" charset="-128"/>
              </a:rPr>
              <a:t>- 0</a:t>
            </a:r>
            <a:r>
              <a:rPr lang="ja-JP" altLang="en-US" sz="2700" dirty="0" smtClean="0">
                <a:solidFill>
                  <a:schemeClr val="tx1"/>
                </a:solidFill>
                <a:latin typeface="ＭＳ ゴシック" pitchFamily="49" charset="-128"/>
                <a:ea typeface="ＭＳ ゴシック" pitchFamily="49" charset="-128"/>
              </a:rPr>
              <a:t>～</a:t>
            </a:r>
            <a:r>
              <a:rPr lang="en-US" altLang="ja-JP" sz="2700" dirty="0" smtClean="0">
                <a:solidFill>
                  <a:schemeClr val="tx1"/>
                </a:solidFill>
                <a:latin typeface="ＭＳ ゴシック" pitchFamily="49" charset="-128"/>
                <a:ea typeface="ＭＳ ゴシック" pitchFamily="49" charset="-128"/>
              </a:rPr>
              <a:t>50 m</a:t>
            </a:r>
            <a:r>
              <a:rPr lang="ja-JP" altLang="en-US" sz="2700" dirty="0" smtClean="0">
                <a:solidFill>
                  <a:schemeClr val="tx1"/>
                </a:solidFill>
                <a:latin typeface="ＭＳ ゴシック" pitchFamily="49" charset="-128"/>
                <a:ea typeface="ＭＳ ゴシック" pitchFamily="49" charset="-128"/>
              </a:rPr>
              <a:t>・</a:t>
            </a:r>
            <a:r>
              <a:rPr lang="en-US" altLang="ja-JP" sz="2700" dirty="0" smtClean="0">
                <a:solidFill>
                  <a:schemeClr val="tx1"/>
                </a:solidFill>
                <a:latin typeface="ＭＳ ゴシック" pitchFamily="49" charset="-128"/>
                <a:ea typeface="ＭＳ ゴシック" pitchFamily="49" charset="-128"/>
              </a:rPr>
              <a:t>s</a:t>
            </a:r>
            <a:r>
              <a:rPr lang="en-US" altLang="ja-JP" sz="2700" baseline="30000" dirty="0" smtClean="0">
                <a:solidFill>
                  <a:schemeClr val="tx1"/>
                </a:solidFill>
                <a:latin typeface="ＭＳ ゴシック" pitchFamily="49" charset="-128"/>
                <a:ea typeface="ＭＳ ゴシック" pitchFamily="49" charset="-128"/>
              </a:rPr>
              <a:t>-1</a:t>
            </a:r>
            <a:r>
              <a:rPr lang="ja-JP" altLang="en-US" sz="2700" dirty="0" err="1" smtClean="0">
                <a:solidFill>
                  <a:schemeClr val="tx1"/>
                </a:solidFill>
                <a:latin typeface="ＭＳ ゴシック" pitchFamily="49" charset="-128"/>
                <a:ea typeface="ＭＳ ゴシック" pitchFamily="49" charset="-128"/>
              </a:rPr>
              <a:t>の負の</a:t>
            </a:r>
            <a:r>
              <a:rPr lang="ja-JP" altLang="en-US" sz="2700" dirty="0" smtClean="0">
                <a:solidFill>
                  <a:schemeClr val="tx1"/>
                </a:solidFill>
                <a:latin typeface="ＭＳ ゴシック" pitchFamily="49" charset="-128"/>
                <a:ea typeface="ＭＳ ゴシック" pitchFamily="49" charset="-128"/>
              </a:rPr>
              <a:t>運動量輸送</a:t>
            </a:r>
            <a:r>
              <a:rPr lang="en-US" altLang="ja-JP" sz="2700" dirty="0" smtClean="0">
                <a:solidFill>
                  <a:schemeClr val="tx1"/>
                </a:solidFill>
                <a:latin typeface="ＭＳ ゴシック" pitchFamily="49" charset="-128"/>
                <a:ea typeface="ＭＳ ゴシック" pitchFamily="49" charset="-128"/>
              </a:rPr>
              <a:t/>
            </a:r>
            <a:br>
              <a:rPr lang="en-US" altLang="ja-JP" sz="2700" dirty="0" smtClean="0">
                <a:solidFill>
                  <a:schemeClr val="tx1"/>
                </a:solidFill>
                <a:latin typeface="ＭＳ ゴシック" pitchFamily="49" charset="-128"/>
                <a:ea typeface="ＭＳ ゴシック" pitchFamily="49" charset="-128"/>
              </a:rPr>
            </a:br>
            <a:r>
              <a:rPr lang="en-US" altLang="ja-JP" sz="2700" dirty="0" smtClean="0">
                <a:solidFill>
                  <a:schemeClr val="tx1"/>
                </a:solidFill>
                <a:latin typeface="ＭＳ ゴシック" pitchFamily="49" charset="-128"/>
                <a:ea typeface="ＭＳ ゴシック" pitchFamily="49" charset="-128"/>
              </a:rPr>
              <a:t>- 75 km </a:t>
            </a:r>
            <a:r>
              <a:rPr lang="ja-JP" altLang="en-US" sz="2700" dirty="0" smtClean="0">
                <a:solidFill>
                  <a:schemeClr val="tx1"/>
                </a:solidFill>
                <a:latin typeface="ＭＳ ゴシック" pitchFamily="49" charset="-128"/>
                <a:ea typeface="ＭＳ ゴシック" pitchFamily="49" charset="-128"/>
              </a:rPr>
              <a:t>付近に </a:t>
            </a:r>
            <a:r>
              <a:rPr lang="en-US" altLang="ja-JP" sz="2700" dirty="0" smtClean="0">
                <a:solidFill>
                  <a:schemeClr val="tx1"/>
                </a:solidFill>
                <a:latin typeface="ＭＳ ゴシック" pitchFamily="49" charset="-128"/>
                <a:ea typeface="ＭＳ ゴシック" pitchFamily="49" charset="-128"/>
              </a:rPr>
              <a:t>20 m</a:t>
            </a:r>
            <a:r>
              <a:rPr lang="ja-JP" altLang="en-US" sz="2700" dirty="0" smtClean="0">
                <a:solidFill>
                  <a:schemeClr val="tx1"/>
                </a:solidFill>
                <a:latin typeface="ＭＳ ゴシック" pitchFamily="49" charset="-128"/>
                <a:ea typeface="ＭＳ ゴシック" pitchFamily="49" charset="-128"/>
              </a:rPr>
              <a:t>・</a:t>
            </a:r>
            <a:r>
              <a:rPr lang="en-US" altLang="ja-JP" sz="2700" dirty="0" smtClean="0">
                <a:solidFill>
                  <a:schemeClr val="tx1"/>
                </a:solidFill>
                <a:latin typeface="ＭＳ ゴシック" pitchFamily="49" charset="-128"/>
                <a:ea typeface="ＭＳ ゴシック" pitchFamily="49" charset="-128"/>
              </a:rPr>
              <a:t>s</a:t>
            </a:r>
            <a:r>
              <a:rPr lang="en-US" altLang="ja-JP" sz="2700" baseline="30000" dirty="0" smtClean="0">
                <a:solidFill>
                  <a:schemeClr val="tx1"/>
                </a:solidFill>
                <a:latin typeface="ＭＳ ゴシック" pitchFamily="49" charset="-128"/>
                <a:ea typeface="ＭＳ ゴシック" pitchFamily="49" charset="-128"/>
              </a:rPr>
              <a:t>-1</a:t>
            </a:r>
            <a:r>
              <a:rPr lang="ja-JP" altLang="en-US" sz="2700" dirty="0" smtClean="0">
                <a:solidFill>
                  <a:schemeClr val="tx1"/>
                </a:solidFill>
                <a:latin typeface="ＭＳ ゴシック" pitchFamily="49" charset="-128"/>
                <a:ea typeface="ＭＳ ゴシック" pitchFamily="49" charset="-128"/>
              </a:rPr>
              <a:t>の</a:t>
            </a:r>
            <a:r>
              <a:rPr lang="en-US" altLang="ja-JP" sz="2700" dirty="0" smtClean="0">
                <a:solidFill>
                  <a:schemeClr val="tx1"/>
                </a:solidFill>
                <a:latin typeface="ＭＳ ゴシック" pitchFamily="49" charset="-128"/>
                <a:ea typeface="ＭＳ ゴシック" pitchFamily="49" charset="-128"/>
              </a:rPr>
              <a:t/>
            </a:r>
            <a:br>
              <a:rPr lang="en-US" altLang="ja-JP" sz="2700" dirty="0" smtClean="0">
                <a:solidFill>
                  <a:schemeClr val="tx1"/>
                </a:solidFill>
                <a:latin typeface="ＭＳ ゴシック" pitchFamily="49" charset="-128"/>
                <a:ea typeface="ＭＳ ゴシック" pitchFamily="49" charset="-128"/>
              </a:rPr>
            </a:br>
            <a:r>
              <a:rPr lang="en-US" altLang="ja-JP" sz="2700" dirty="0" smtClean="0">
                <a:solidFill>
                  <a:schemeClr val="tx1"/>
                </a:solidFill>
                <a:latin typeface="ＭＳ ゴシック" pitchFamily="49" charset="-128"/>
                <a:ea typeface="ＭＳ ゴシック" pitchFamily="49" charset="-128"/>
              </a:rPr>
              <a:t>  </a:t>
            </a:r>
            <a:r>
              <a:rPr lang="ja-JP" altLang="en-US" sz="2700" dirty="0" smtClean="0">
                <a:solidFill>
                  <a:schemeClr val="tx1"/>
                </a:solidFill>
                <a:latin typeface="ＭＳ ゴシック" pitchFamily="49" charset="-128"/>
                <a:ea typeface="ＭＳ ゴシック" pitchFamily="49" charset="-128"/>
              </a:rPr>
              <a:t>東西風を形成</a:t>
            </a:r>
            <a:r>
              <a:rPr lang="en-US" altLang="ja-JP" sz="2700" dirty="0" smtClean="0">
                <a:solidFill>
                  <a:schemeClr val="tx1"/>
                </a:solidFill>
                <a:latin typeface="ＭＳ ゴシック" pitchFamily="49" charset="-128"/>
                <a:ea typeface="ＭＳ ゴシック" pitchFamily="49" charset="-128"/>
              </a:rPr>
              <a:t/>
            </a:r>
            <a:br>
              <a:rPr lang="en-US" altLang="ja-JP" sz="2700" dirty="0" smtClean="0">
                <a:solidFill>
                  <a:schemeClr val="tx1"/>
                </a:solidFill>
                <a:latin typeface="ＭＳ ゴシック" pitchFamily="49" charset="-128"/>
                <a:ea typeface="ＭＳ ゴシック" pitchFamily="49" charset="-128"/>
              </a:rPr>
            </a:br>
            <a:r>
              <a:rPr lang="en-US" altLang="ja-JP" sz="2700" dirty="0" smtClean="0">
                <a:solidFill>
                  <a:schemeClr val="tx1"/>
                </a:solidFill>
                <a:latin typeface="ＭＳ ゴシック" pitchFamily="49" charset="-128"/>
                <a:ea typeface="ＭＳ ゴシック" pitchFamily="49" charset="-128"/>
              </a:rPr>
              <a:t>- 62 km </a:t>
            </a:r>
            <a:r>
              <a:rPr lang="ja-JP" altLang="en-US" sz="2700" dirty="0" smtClean="0">
                <a:solidFill>
                  <a:schemeClr val="tx1"/>
                </a:solidFill>
                <a:latin typeface="ＭＳ ゴシック" pitchFamily="49" charset="-128"/>
                <a:ea typeface="ＭＳ ゴシック" pitchFamily="49" charset="-128"/>
              </a:rPr>
              <a:t>付近で </a:t>
            </a:r>
            <a:r>
              <a:rPr lang="en-US" altLang="ja-JP" sz="2700" dirty="0" smtClean="0">
                <a:solidFill>
                  <a:schemeClr val="tx1"/>
                </a:solidFill>
                <a:latin typeface="ＭＳ ゴシック" pitchFamily="49" charset="-128"/>
                <a:ea typeface="ＭＳ ゴシック" pitchFamily="49" charset="-128"/>
              </a:rPr>
              <a:t>105 m</a:t>
            </a:r>
            <a:r>
              <a:rPr lang="ja-JP" altLang="en-US" sz="2700" dirty="0" smtClean="0">
                <a:solidFill>
                  <a:schemeClr val="tx1"/>
                </a:solidFill>
                <a:latin typeface="ＭＳ ゴシック" pitchFamily="49" charset="-128"/>
                <a:ea typeface="ＭＳ ゴシック" pitchFamily="49" charset="-128"/>
              </a:rPr>
              <a:t>・</a:t>
            </a:r>
            <a:r>
              <a:rPr lang="en-US" altLang="ja-JP" sz="2700" dirty="0" smtClean="0">
                <a:solidFill>
                  <a:schemeClr val="tx1"/>
                </a:solidFill>
                <a:latin typeface="ＭＳ ゴシック" pitchFamily="49" charset="-128"/>
                <a:ea typeface="ＭＳ ゴシック" pitchFamily="49" charset="-128"/>
              </a:rPr>
              <a:t>s</a:t>
            </a:r>
            <a:r>
              <a:rPr lang="en-US" altLang="ja-JP" sz="2700" baseline="30000" dirty="0" smtClean="0">
                <a:solidFill>
                  <a:schemeClr val="tx1"/>
                </a:solidFill>
                <a:latin typeface="ＭＳ ゴシック" pitchFamily="49" charset="-128"/>
                <a:ea typeface="ＭＳ ゴシック" pitchFamily="49" charset="-128"/>
              </a:rPr>
              <a:t>-1</a:t>
            </a:r>
            <a:r>
              <a:rPr lang="ja-JP" altLang="en-US" sz="2700" dirty="0" smtClean="0">
                <a:solidFill>
                  <a:schemeClr val="tx1"/>
                </a:solidFill>
                <a:latin typeface="ＭＳ ゴシック" pitchFamily="49" charset="-128"/>
                <a:ea typeface="ＭＳ ゴシック" pitchFamily="49" charset="-128"/>
              </a:rPr>
              <a:t>の渦が</a:t>
            </a:r>
            <a:r>
              <a:rPr lang="en-US" altLang="ja-JP" sz="2700" dirty="0" smtClean="0">
                <a:solidFill>
                  <a:schemeClr val="tx1"/>
                </a:solidFill>
                <a:latin typeface="ＭＳ ゴシック" pitchFamily="49" charset="-128"/>
                <a:ea typeface="ＭＳ ゴシック" pitchFamily="49" charset="-128"/>
              </a:rPr>
              <a:t/>
            </a:r>
            <a:br>
              <a:rPr lang="en-US" altLang="ja-JP" sz="2700" dirty="0" smtClean="0">
                <a:solidFill>
                  <a:schemeClr val="tx1"/>
                </a:solidFill>
                <a:latin typeface="ＭＳ ゴシック" pitchFamily="49" charset="-128"/>
                <a:ea typeface="ＭＳ ゴシック" pitchFamily="49" charset="-128"/>
              </a:rPr>
            </a:br>
            <a:r>
              <a:rPr lang="en-US" altLang="ja-JP" sz="2700" dirty="0" smtClean="0">
                <a:solidFill>
                  <a:schemeClr val="tx1"/>
                </a:solidFill>
                <a:latin typeface="ＭＳ ゴシック" pitchFamily="49" charset="-128"/>
                <a:ea typeface="ＭＳ ゴシック" pitchFamily="49" charset="-128"/>
              </a:rPr>
              <a:t>  </a:t>
            </a:r>
            <a:r>
              <a:rPr lang="ja-JP" altLang="en-US" sz="2700" dirty="0" smtClean="0">
                <a:solidFill>
                  <a:schemeClr val="tx1"/>
                </a:solidFill>
                <a:latin typeface="ＭＳ ゴシック" pitchFamily="49" charset="-128"/>
                <a:ea typeface="ＭＳ ゴシック" pitchFamily="49" charset="-128"/>
              </a:rPr>
              <a:t>負の運動量輸送</a:t>
            </a:r>
            <a:r>
              <a:rPr lang="en-US" altLang="ja-JP" sz="2700" dirty="0" smtClean="0">
                <a:solidFill>
                  <a:schemeClr val="tx1"/>
                </a:solidFill>
                <a:latin typeface="ＭＳ ゴシック" pitchFamily="49" charset="-128"/>
                <a:ea typeface="ＭＳ ゴシック" pitchFamily="49" charset="-128"/>
              </a:rPr>
              <a:t/>
            </a:r>
            <a:br>
              <a:rPr lang="en-US" altLang="ja-JP" sz="2700" dirty="0" smtClean="0">
                <a:solidFill>
                  <a:schemeClr val="tx1"/>
                </a:solidFill>
                <a:latin typeface="ＭＳ ゴシック" pitchFamily="49" charset="-128"/>
                <a:ea typeface="ＭＳ ゴシック" pitchFamily="49" charset="-128"/>
              </a:rPr>
            </a:br>
            <a:r>
              <a:rPr lang="en-US" altLang="ja-JP" sz="2700" dirty="0" smtClean="0">
                <a:solidFill>
                  <a:schemeClr val="tx1"/>
                </a:solidFill>
                <a:latin typeface="ＭＳ ゴシック" pitchFamily="49" charset="-128"/>
                <a:ea typeface="ＭＳ ゴシック" pitchFamily="49" charset="-128"/>
              </a:rPr>
              <a:t>- 65 km </a:t>
            </a:r>
            <a:r>
              <a:rPr lang="ja-JP" altLang="en-US" sz="2700" dirty="0" smtClean="0">
                <a:solidFill>
                  <a:schemeClr val="tx1"/>
                </a:solidFill>
                <a:latin typeface="ＭＳ ゴシック" pitchFamily="49" charset="-128"/>
                <a:ea typeface="ＭＳ ゴシック" pitchFamily="49" charset="-128"/>
              </a:rPr>
              <a:t>より上では正の運動量輸送</a:t>
            </a:r>
            <a:endParaRPr lang="en-US" altLang="ja-JP" sz="2700" dirty="0" smtClean="0">
              <a:solidFill>
                <a:schemeClr val="tx1"/>
              </a:solidFill>
              <a:latin typeface="ＭＳ ゴシック" pitchFamily="49" charset="-128"/>
              <a:ea typeface="ＭＳ ゴシック" pitchFamily="49" charset="-128"/>
            </a:endParaRPr>
          </a:p>
          <a:p>
            <a:r>
              <a:rPr kumimoji="1" lang="ja-JP" altLang="en-US" sz="2700" dirty="0" smtClean="0">
                <a:solidFill>
                  <a:schemeClr val="tx1"/>
                </a:solidFill>
                <a:latin typeface="ＭＳ ゴシック" pitchFamily="49" charset="-128"/>
                <a:ea typeface="ＭＳ ゴシック" pitchFamily="49" charset="-128"/>
              </a:rPr>
              <a:t>緯度</a:t>
            </a:r>
            <a:r>
              <a:rPr kumimoji="1" lang="en-US" altLang="ja-JP" sz="2700" dirty="0" smtClean="0">
                <a:solidFill>
                  <a:schemeClr val="tx1"/>
                </a:solidFill>
                <a:latin typeface="ＭＳ ゴシック" pitchFamily="49" charset="-128"/>
                <a:ea typeface="ＭＳ ゴシック" pitchFamily="49" charset="-128"/>
              </a:rPr>
              <a:t>38.2</a:t>
            </a:r>
            <a:r>
              <a:rPr kumimoji="1" lang="ja-JP" altLang="en-US" sz="2700" dirty="0" smtClean="0">
                <a:solidFill>
                  <a:schemeClr val="tx1"/>
                </a:solidFill>
                <a:latin typeface="ＭＳ ゴシック" pitchFamily="49" charset="-128"/>
                <a:ea typeface="ＭＳ ゴシック" pitchFamily="49" charset="-128"/>
              </a:rPr>
              <a:t>の運動量輸送</a:t>
            </a:r>
            <a:r>
              <a:rPr kumimoji="1" lang="en-US" altLang="ja-JP" sz="2700" dirty="0" smtClean="0">
                <a:solidFill>
                  <a:schemeClr val="tx1"/>
                </a:solidFill>
                <a:latin typeface="ＭＳ ゴシック" pitchFamily="49" charset="-128"/>
                <a:ea typeface="ＭＳ ゴシック" pitchFamily="49" charset="-128"/>
              </a:rPr>
              <a:t/>
            </a:r>
            <a:br>
              <a:rPr kumimoji="1" lang="en-US" altLang="ja-JP" sz="2700" dirty="0" smtClean="0">
                <a:solidFill>
                  <a:schemeClr val="tx1"/>
                </a:solidFill>
                <a:latin typeface="ＭＳ ゴシック" pitchFamily="49" charset="-128"/>
                <a:ea typeface="ＭＳ ゴシック" pitchFamily="49" charset="-128"/>
              </a:rPr>
            </a:br>
            <a:r>
              <a:rPr kumimoji="1" lang="en-US" altLang="ja-JP" sz="2700" dirty="0" smtClean="0">
                <a:solidFill>
                  <a:schemeClr val="tx1"/>
                </a:solidFill>
                <a:latin typeface="ＭＳ ゴシック" pitchFamily="49" charset="-128"/>
                <a:ea typeface="ＭＳ ゴシック" pitchFamily="49" charset="-128"/>
              </a:rPr>
              <a:t>- 0</a:t>
            </a:r>
            <a:r>
              <a:rPr kumimoji="1" lang="ja-JP" altLang="en-US" sz="2700" dirty="0" smtClean="0">
                <a:solidFill>
                  <a:schemeClr val="tx1"/>
                </a:solidFill>
                <a:latin typeface="ＭＳ ゴシック" pitchFamily="49" charset="-128"/>
                <a:ea typeface="ＭＳ ゴシック" pitchFamily="49" charset="-128"/>
              </a:rPr>
              <a:t>～</a:t>
            </a:r>
            <a:r>
              <a:rPr kumimoji="1" lang="en-US" altLang="ja-JP" sz="2700" dirty="0" smtClean="0">
                <a:solidFill>
                  <a:schemeClr val="tx1"/>
                </a:solidFill>
                <a:latin typeface="ＭＳ ゴシック" pitchFamily="49" charset="-128"/>
                <a:ea typeface="ＭＳ ゴシック" pitchFamily="49" charset="-128"/>
              </a:rPr>
              <a:t>50 m</a:t>
            </a:r>
            <a:r>
              <a:rPr kumimoji="1" lang="ja-JP" altLang="en-US" sz="2700" dirty="0" smtClean="0">
                <a:solidFill>
                  <a:schemeClr val="tx1"/>
                </a:solidFill>
                <a:latin typeface="ＭＳ ゴシック" pitchFamily="49" charset="-128"/>
                <a:ea typeface="ＭＳ ゴシック" pitchFamily="49" charset="-128"/>
              </a:rPr>
              <a:t>・</a:t>
            </a:r>
            <a:r>
              <a:rPr kumimoji="1" lang="en-US" altLang="ja-JP" sz="2700" dirty="0" smtClean="0">
                <a:solidFill>
                  <a:schemeClr val="tx1"/>
                </a:solidFill>
                <a:latin typeface="ＭＳ ゴシック" pitchFamily="49" charset="-128"/>
                <a:ea typeface="ＭＳ ゴシック" pitchFamily="49" charset="-128"/>
              </a:rPr>
              <a:t>s</a:t>
            </a:r>
            <a:r>
              <a:rPr kumimoji="1" lang="en-US" altLang="ja-JP" sz="2700" baseline="30000" dirty="0" smtClean="0">
                <a:solidFill>
                  <a:schemeClr val="tx1"/>
                </a:solidFill>
                <a:latin typeface="ＭＳ ゴシック" pitchFamily="49" charset="-128"/>
                <a:ea typeface="ＭＳ ゴシック" pitchFamily="49" charset="-128"/>
              </a:rPr>
              <a:t>-1</a:t>
            </a:r>
            <a:r>
              <a:rPr kumimoji="1" lang="ja-JP" altLang="en-US" sz="2700" dirty="0" smtClean="0">
                <a:solidFill>
                  <a:schemeClr val="tx1"/>
                </a:solidFill>
                <a:latin typeface="ＭＳ ゴシック" pitchFamily="49" charset="-128"/>
                <a:ea typeface="ＭＳ ゴシック" pitchFamily="49" charset="-128"/>
              </a:rPr>
              <a:t>の重力波によって</a:t>
            </a:r>
            <a:r>
              <a:rPr kumimoji="1" lang="en-US" altLang="ja-JP" sz="2700" dirty="0" smtClean="0">
                <a:solidFill>
                  <a:schemeClr val="tx1"/>
                </a:solidFill>
                <a:latin typeface="ＭＳ ゴシック" pitchFamily="49" charset="-128"/>
                <a:ea typeface="ＭＳ ゴシック" pitchFamily="49" charset="-128"/>
              </a:rPr>
              <a:t/>
            </a:r>
            <a:br>
              <a:rPr kumimoji="1" lang="en-US" altLang="ja-JP" sz="2700" dirty="0" smtClean="0">
                <a:solidFill>
                  <a:schemeClr val="tx1"/>
                </a:solidFill>
                <a:latin typeface="ＭＳ ゴシック" pitchFamily="49" charset="-128"/>
                <a:ea typeface="ＭＳ ゴシック" pitchFamily="49" charset="-128"/>
              </a:rPr>
            </a:br>
            <a:r>
              <a:rPr kumimoji="1" lang="en-US" altLang="ja-JP" sz="2700" dirty="0" smtClean="0">
                <a:solidFill>
                  <a:schemeClr val="tx1"/>
                </a:solidFill>
                <a:latin typeface="ＭＳ ゴシック" pitchFamily="49" charset="-128"/>
                <a:ea typeface="ＭＳ ゴシック" pitchFamily="49" charset="-128"/>
              </a:rPr>
              <a:t>  </a:t>
            </a:r>
            <a:r>
              <a:rPr kumimoji="1" lang="ja-JP" altLang="en-US" sz="2700" dirty="0" smtClean="0">
                <a:solidFill>
                  <a:schemeClr val="tx1"/>
                </a:solidFill>
                <a:latin typeface="ＭＳ ゴシック" pitchFamily="49" charset="-128"/>
                <a:ea typeface="ＭＳ ゴシック" pitchFamily="49" charset="-128"/>
              </a:rPr>
              <a:t>負の運動量輸送が存在</a:t>
            </a:r>
            <a:r>
              <a:rPr kumimoji="1" lang="en-US" altLang="ja-JP" sz="2700" dirty="0" smtClean="0">
                <a:solidFill>
                  <a:schemeClr val="tx1"/>
                </a:solidFill>
                <a:latin typeface="ＭＳ ゴシック" pitchFamily="49" charset="-128"/>
                <a:ea typeface="ＭＳ ゴシック" pitchFamily="49" charset="-128"/>
              </a:rPr>
              <a:t/>
            </a:r>
            <a:br>
              <a:rPr kumimoji="1" lang="en-US" altLang="ja-JP" sz="2700" dirty="0" smtClean="0">
                <a:solidFill>
                  <a:schemeClr val="tx1"/>
                </a:solidFill>
                <a:latin typeface="ＭＳ ゴシック" pitchFamily="49" charset="-128"/>
                <a:ea typeface="ＭＳ ゴシック" pitchFamily="49" charset="-128"/>
              </a:rPr>
            </a:br>
            <a:r>
              <a:rPr kumimoji="1" lang="en-US" altLang="ja-JP" sz="2700" dirty="0" smtClean="0">
                <a:solidFill>
                  <a:schemeClr val="tx1"/>
                </a:solidFill>
                <a:latin typeface="ＭＳ ゴシック" pitchFamily="49" charset="-128"/>
                <a:ea typeface="ＭＳ ゴシック" pitchFamily="49" charset="-128"/>
              </a:rPr>
              <a:t>- </a:t>
            </a:r>
            <a:r>
              <a:rPr kumimoji="1" lang="ja-JP" altLang="en-US" sz="2700" dirty="0" smtClean="0">
                <a:solidFill>
                  <a:schemeClr val="tx1"/>
                </a:solidFill>
                <a:latin typeface="ＭＳ ゴシック" pitchFamily="49" charset="-128"/>
                <a:ea typeface="ＭＳ ゴシック" pitchFamily="49" charset="-128"/>
              </a:rPr>
              <a:t>この重力波が</a:t>
            </a:r>
            <a:r>
              <a:rPr kumimoji="1" lang="en-US" altLang="ja-JP" sz="2700" dirty="0" smtClean="0">
                <a:solidFill>
                  <a:schemeClr val="tx1"/>
                </a:solidFill>
                <a:latin typeface="ＭＳ ゴシック" pitchFamily="49" charset="-128"/>
                <a:ea typeface="ＭＳ ゴシック" pitchFamily="49" charset="-128"/>
              </a:rPr>
              <a:t>75 km </a:t>
            </a:r>
            <a:r>
              <a:rPr lang="ja-JP" altLang="en-US" sz="2700" dirty="0" smtClean="0">
                <a:solidFill>
                  <a:schemeClr val="tx1"/>
                </a:solidFill>
                <a:latin typeface="ＭＳ ゴシック" pitchFamily="49" charset="-128"/>
                <a:ea typeface="ＭＳ ゴシック" pitchFamily="49" charset="-128"/>
              </a:rPr>
              <a:t>の</a:t>
            </a:r>
            <a:r>
              <a:rPr lang="en-US" altLang="ja-JP" sz="2700" dirty="0" err="1" smtClean="0">
                <a:solidFill>
                  <a:schemeClr val="tx1"/>
                </a:solidFill>
                <a:latin typeface="ＭＳ ゴシック" pitchFamily="49" charset="-128"/>
                <a:ea typeface="ＭＳ ゴシック" pitchFamily="49" charset="-128"/>
              </a:rPr>
              <a:t>superrotation</a:t>
            </a:r>
            <a:r>
              <a:rPr lang="en-US" altLang="ja-JP" sz="2700" dirty="0" smtClean="0">
                <a:solidFill>
                  <a:schemeClr val="tx1"/>
                </a:solidFill>
                <a:latin typeface="ＭＳ ゴシック" pitchFamily="49" charset="-128"/>
                <a:ea typeface="ＭＳ ゴシック" pitchFamily="49" charset="-128"/>
              </a:rPr>
              <a:t/>
            </a:r>
            <a:br>
              <a:rPr lang="en-US" altLang="ja-JP" sz="2700" dirty="0" smtClean="0">
                <a:solidFill>
                  <a:schemeClr val="tx1"/>
                </a:solidFill>
                <a:latin typeface="ＭＳ ゴシック" pitchFamily="49" charset="-128"/>
                <a:ea typeface="ＭＳ ゴシック" pitchFamily="49" charset="-128"/>
              </a:rPr>
            </a:br>
            <a:r>
              <a:rPr lang="en-US" altLang="ja-JP" sz="2700" dirty="0" smtClean="0">
                <a:solidFill>
                  <a:schemeClr val="tx1"/>
                </a:solidFill>
                <a:latin typeface="ＭＳ ゴシック" pitchFamily="49" charset="-128"/>
                <a:ea typeface="ＭＳ ゴシック" pitchFamily="49" charset="-128"/>
              </a:rPr>
              <a:t>  </a:t>
            </a:r>
            <a:r>
              <a:rPr lang="ja-JP" altLang="en-US" sz="2700" dirty="0" smtClean="0">
                <a:solidFill>
                  <a:schemeClr val="tx1"/>
                </a:solidFill>
                <a:latin typeface="ＭＳ ゴシック" pitchFamily="49" charset="-128"/>
                <a:ea typeface="ＭＳ ゴシック" pitchFamily="49" charset="-128"/>
              </a:rPr>
              <a:t>にブレーキをかけ子午面流を増幅</a:t>
            </a:r>
            <a:endParaRPr kumimoji="1" lang="en-US" altLang="ja-JP" sz="2700" dirty="0" smtClean="0">
              <a:solidFill>
                <a:schemeClr val="tx1"/>
              </a:solidFill>
              <a:latin typeface="ＭＳ ゴシック" pitchFamily="49" charset="-128"/>
              <a:ea typeface="ＭＳ ゴシック" pitchFamily="49" charset="-128"/>
            </a:endParaRPr>
          </a:p>
        </p:txBody>
      </p:sp>
      <p:pic>
        <p:nvPicPr>
          <p:cNvPr id="19458" name="Picture 2" descr="\begin{align*}&#10;\bar{u}&#10;\end{align*}">
            <a:hlinkClick r:id="rId2"/>
          </p:cNvPr>
          <p:cNvPicPr>
            <a:picLocks noChangeAspect="1" noChangeArrowheads="1"/>
          </p:cNvPicPr>
          <p:nvPr/>
        </p:nvPicPr>
        <p:blipFill>
          <a:blip r:embed="rId3" cstate="print"/>
          <a:srcRect/>
          <a:stretch>
            <a:fillRect/>
          </a:stretch>
        </p:blipFill>
        <p:spPr bwMode="auto">
          <a:xfrm>
            <a:off x="2915816" y="1412776"/>
            <a:ext cx="209550" cy="238125"/>
          </a:xfrm>
          <a:prstGeom prst="rect">
            <a:avLst/>
          </a:prstGeom>
          <a:noFill/>
        </p:spPr>
      </p:pic>
      <p:pic>
        <p:nvPicPr>
          <p:cNvPr id="5" name="図 4" descr="uw-cz.jpg"/>
          <p:cNvPicPr>
            <a:picLocks noChangeAspect="1"/>
          </p:cNvPicPr>
          <p:nvPr/>
        </p:nvPicPr>
        <p:blipFill>
          <a:blip r:embed="rId4" cstate="print"/>
          <a:stretch>
            <a:fillRect/>
          </a:stretch>
        </p:blipFill>
        <p:spPr>
          <a:xfrm>
            <a:off x="6660232" y="836712"/>
            <a:ext cx="2483768" cy="60212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97144" cy="1143000"/>
          </a:xfrm>
        </p:spPr>
        <p:txBody>
          <a:bodyPr>
            <a:normAutofit fontScale="90000"/>
          </a:bodyPr>
          <a:lstStyle/>
          <a:p>
            <a:r>
              <a:rPr kumimoji="1" lang="ja-JP" altLang="en-US" dirty="0" smtClean="0"/>
              <a:t>結果</a:t>
            </a:r>
            <a:r>
              <a:rPr lang="ja-JP" altLang="en-US" dirty="0" smtClean="0"/>
              <a:t>１０</a:t>
            </a:r>
            <a:r>
              <a:rPr lang="en-US" altLang="ja-JP" dirty="0" smtClean="0"/>
              <a:t>:</a:t>
            </a:r>
            <a:r>
              <a:rPr lang="ja-JP" altLang="en-US" dirty="0" smtClean="0"/>
              <a:t>水平方向と鉛直方向の渦粘性</a:t>
            </a:r>
            <a:endParaRPr kumimoji="1" lang="ja-JP" altLang="en-US" dirty="0"/>
          </a:p>
        </p:txBody>
      </p:sp>
      <p:sp>
        <p:nvSpPr>
          <p:cNvPr id="3" name="コンテンツ プレースホルダ 2"/>
          <p:cNvSpPr>
            <a:spLocks noGrp="1"/>
          </p:cNvSpPr>
          <p:nvPr>
            <p:ph idx="1"/>
          </p:nvPr>
        </p:nvSpPr>
        <p:spPr>
          <a:xfrm>
            <a:off x="0" y="836712"/>
            <a:ext cx="8686800" cy="6021288"/>
          </a:xfrm>
        </p:spPr>
        <p:txBody>
          <a:bodyPr>
            <a:noAutofit/>
          </a:bodyPr>
          <a:lstStyle/>
          <a:p>
            <a:r>
              <a:rPr lang="ja-JP" altLang="en-US" sz="3000" dirty="0" smtClean="0">
                <a:solidFill>
                  <a:schemeClr val="tx1"/>
                </a:solidFill>
                <a:latin typeface="ＭＳ ゴシック" pitchFamily="49" charset="-128"/>
                <a:ea typeface="ＭＳ ゴシック" pitchFamily="49" charset="-128"/>
              </a:rPr>
              <a:t>水平渦粘性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水平渦粘性の</a:t>
            </a:r>
            <a:r>
              <a:rPr lang="en-US" altLang="ja-JP" sz="3000" dirty="0" err="1" smtClean="0">
                <a:solidFill>
                  <a:schemeClr val="tx1"/>
                </a:solidFill>
                <a:latin typeface="ＭＳ ゴシック" pitchFamily="49" charset="-128"/>
                <a:ea typeface="ＭＳ ゴシック" pitchFamily="49" charset="-128"/>
              </a:rPr>
              <a:t>superrotation</a:t>
            </a:r>
            <a:r>
              <a:rPr lang="ja-JP" altLang="en-US" sz="3000" dirty="0" err="1" smtClean="0">
                <a:solidFill>
                  <a:schemeClr val="tx1"/>
                </a:solidFill>
                <a:latin typeface="ＭＳ ゴシック" pitchFamily="49" charset="-128"/>
                <a:ea typeface="ＭＳ ゴシック" pitchFamily="49" charset="-128"/>
              </a:rPr>
              <a:t>への</a:t>
            </a:r>
            <a:r>
              <a:rPr lang="ja-JP" altLang="en-US" sz="3000" dirty="0" smtClean="0">
                <a:solidFill>
                  <a:schemeClr val="tx1"/>
                </a:solidFill>
                <a:latin typeface="ＭＳ ゴシック" pitchFamily="49" charset="-128"/>
                <a:ea typeface="ＭＳ ゴシック" pitchFamily="49" charset="-128"/>
              </a:rPr>
              <a:t>加速の寄与</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- 65 km </a:t>
            </a:r>
            <a:r>
              <a:rPr lang="ja-JP" altLang="en-US" sz="3000" dirty="0" smtClean="0">
                <a:solidFill>
                  <a:schemeClr val="tx1"/>
                </a:solidFill>
                <a:latin typeface="ＭＳ ゴシック" pitchFamily="49" charset="-128"/>
                <a:ea typeface="ＭＳ ゴシック" pitchFamily="49" charset="-128"/>
              </a:rPr>
              <a:t>の    </a:t>
            </a:r>
            <a:r>
              <a:rPr lang="en-US" altLang="ja-JP" sz="3000" dirty="0" smtClean="0">
                <a:solidFill>
                  <a:schemeClr val="tx1"/>
                </a:solidFill>
                <a:latin typeface="ＭＳ ゴシック" pitchFamily="49" charset="-128"/>
                <a:ea typeface="ＭＳ ゴシック" pitchFamily="49" charset="-128"/>
              </a:rPr>
              <a:t>(0.4m</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-1</a:t>
            </a:r>
            <a:r>
              <a:rPr lang="ja-JP" altLang="en-US" sz="3000" dirty="0" smtClean="0">
                <a:solidFill>
                  <a:schemeClr val="tx1"/>
                </a:solidFill>
                <a:latin typeface="ＭＳ ゴシック" pitchFamily="49" charset="-128"/>
                <a:ea typeface="ＭＳ ゴシック" pitchFamily="49" charset="-128"/>
              </a:rPr>
              <a:t>日</a:t>
            </a:r>
            <a:r>
              <a:rPr lang="en-US" altLang="ja-JP" sz="3000" baseline="30000" dirty="0" smtClean="0">
                <a:solidFill>
                  <a:schemeClr val="tx1"/>
                </a:solidFill>
                <a:latin typeface="ＭＳ ゴシック" pitchFamily="49" charset="-128"/>
                <a:ea typeface="ＭＳ ゴシック" pitchFamily="49" charset="-128"/>
              </a:rPr>
              <a:t>-1</a:t>
            </a:r>
            <a:r>
              <a:rPr lang="en-US" altLang="ja-JP" sz="3000" dirty="0" smtClean="0">
                <a:solidFill>
                  <a:schemeClr val="tx1"/>
                </a:solidFill>
                <a:latin typeface="ＭＳ ゴシック" pitchFamily="49" charset="-128"/>
                <a:ea typeface="ＭＳ ゴシック" pitchFamily="49" charset="-128"/>
              </a:rPr>
              <a:t>)</a:t>
            </a:r>
            <a:r>
              <a:rPr lang="ja-JP" altLang="en-US" sz="3000" dirty="0" smtClean="0">
                <a:solidFill>
                  <a:schemeClr val="tx1"/>
                </a:solidFill>
                <a:latin typeface="ＭＳ ゴシック" pitchFamily="49" charset="-128"/>
                <a:ea typeface="ＭＳ ゴシック" pitchFamily="49" charset="-128"/>
              </a:rPr>
              <a:t>よりも小さい</a:t>
            </a:r>
            <a:endParaRPr lang="en-US" altLang="ja-JP" sz="3000" dirty="0" smtClean="0">
              <a:solidFill>
                <a:schemeClr val="tx1"/>
              </a:solidFill>
              <a:latin typeface="ＭＳ ゴシック" pitchFamily="49" charset="-128"/>
              <a:ea typeface="ＭＳ ゴシック" pitchFamily="49" charset="-128"/>
            </a:endParaRPr>
          </a:p>
          <a:p>
            <a:r>
              <a:rPr lang="ja-JP" altLang="en-US" sz="3000" dirty="0" smtClean="0">
                <a:solidFill>
                  <a:schemeClr val="tx1"/>
                </a:solidFill>
                <a:latin typeface="ＭＳ ゴシック" pitchFamily="49" charset="-128"/>
                <a:ea typeface="ＭＳ ゴシック" pitchFamily="49" charset="-128"/>
              </a:rPr>
              <a:t>鉛直渦粘性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鉛直渦粘性輸送量は </a:t>
            </a:r>
            <a:r>
              <a:rPr lang="en-US" altLang="ja-JP" sz="3000" dirty="0" smtClean="0">
                <a:solidFill>
                  <a:schemeClr val="tx1"/>
                </a:solidFill>
                <a:latin typeface="ＭＳ ゴシック" pitchFamily="49" charset="-128"/>
                <a:ea typeface="ＭＳ ゴシック" pitchFamily="49" charset="-128"/>
              </a:rPr>
              <a:t>25 km</a:t>
            </a:r>
            <a:r>
              <a:rPr lang="ja-JP" altLang="en-US" sz="3000" dirty="0" smtClean="0">
                <a:solidFill>
                  <a:schemeClr val="tx1"/>
                </a:solidFill>
                <a:latin typeface="ＭＳ ゴシック" pitchFamily="49" charset="-128"/>
                <a:ea typeface="ＭＳ ゴシック" pitchFamily="49" charset="-128"/>
              </a:rPr>
              <a:t> より下で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下方向の角運動量輸送量に寄与する</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鉛直渦粘性輸送量は </a:t>
            </a:r>
            <a:r>
              <a:rPr lang="en-US" altLang="ja-JP" sz="3000" dirty="0" smtClean="0">
                <a:solidFill>
                  <a:schemeClr val="tx1"/>
                </a:solidFill>
                <a:latin typeface="ＭＳ ゴシック" pitchFamily="49" charset="-128"/>
                <a:ea typeface="ＭＳ ゴシック" pitchFamily="49" charset="-128"/>
              </a:rPr>
              <a:t>16 km</a:t>
            </a:r>
            <a:r>
              <a:rPr lang="ja-JP" altLang="en-US" sz="3000" dirty="0" smtClean="0">
                <a:solidFill>
                  <a:schemeClr val="tx1"/>
                </a:solidFill>
                <a:latin typeface="ＭＳ ゴシック" pitchFamily="49" charset="-128"/>
                <a:ea typeface="ＭＳ ゴシック" pitchFamily="49" charset="-128"/>
              </a:rPr>
              <a:t>で </a:t>
            </a:r>
            <a:r>
              <a:rPr lang="en-US" altLang="ja-JP" sz="3000" dirty="0" smtClean="0">
                <a:solidFill>
                  <a:schemeClr val="tx1"/>
                </a:solidFill>
                <a:latin typeface="ＭＳ ゴシック" pitchFamily="49" charset="-128"/>
                <a:ea typeface="ＭＳ ゴシック" pitchFamily="49" charset="-128"/>
              </a:rPr>
              <a:t>-1×10</a:t>
            </a:r>
            <a:r>
              <a:rPr lang="en-US" altLang="ja-JP" sz="3000" baseline="30000" dirty="0" smtClean="0">
                <a:solidFill>
                  <a:schemeClr val="tx1"/>
                </a:solidFill>
                <a:latin typeface="ＭＳ ゴシック" pitchFamily="49" charset="-128"/>
                <a:ea typeface="ＭＳ ゴシック" pitchFamily="49" charset="-128"/>
              </a:rPr>
              <a:t>5 </a:t>
            </a:r>
            <a:r>
              <a:rPr lang="en-US" altLang="ja-JP" sz="3000" dirty="0" smtClean="0">
                <a:solidFill>
                  <a:schemeClr val="tx1"/>
                </a:solidFill>
                <a:latin typeface="ＭＳ ゴシック" pitchFamily="49" charset="-128"/>
                <a:ea typeface="ＭＳ ゴシック" pitchFamily="49" charset="-128"/>
              </a:rPr>
              <a:t>kg</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-2</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地表付近の緯度</a:t>
            </a:r>
            <a:r>
              <a:rPr lang="en-US" altLang="ja-JP" sz="3000" dirty="0" smtClean="0">
                <a:solidFill>
                  <a:schemeClr val="tx1"/>
                </a:solidFill>
                <a:latin typeface="ＭＳ ゴシック" pitchFamily="49" charset="-128"/>
                <a:ea typeface="ＭＳ ゴシック" pitchFamily="49" charset="-128"/>
              </a:rPr>
              <a:t>60</a:t>
            </a:r>
            <a:r>
              <a:rPr lang="ja-JP" altLang="en-US" sz="3000" dirty="0" smtClean="0">
                <a:solidFill>
                  <a:schemeClr val="tx1"/>
                </a:solidFill>
                <a:latin typeface="ＭＳ ゴシック" pitchFamily="49" charset="-128"/>
                <a:ea typeface="ＭＳ ゴシック" pitchFamily="49" charset="-128"/>
              </a:rPr>
              <a:t>度で </a:t>
            </a:r>
            <a:r>
              <a:rPr lang="en-US" altLang="ja-JP" sz="3000" dirty="0" smtClean="0">
                <a:solidFill>
                  <a:schemeClr val="tx1"/>
                </a:solidFill>
                <a:latin typeface="ＭＳ ゴシック" pitchFamily="49" charset="-128"/>
                <a:ea typeface="ＭＳ ゴシック" pitchFamily="49" charset="-128"/>
              </a:rPr>
              <a:t>-5×10</a:t>
            </a:r>
            <a:r>
              <a:rPr lang="en-US" altLang="ja-JP" sz="3000" baseline="30000" dirty="0" smtClean="0">
                <a:solidFill>
                  <a:schemeClr val="tx1"/>
                </a:solidFill>
                <a:latin typeface="ＭＳ ゴシック" pitchFamily="49" charset="-128"/>
                <a:ea typeface="ＭＳ ゴシック" pitchFamily="49" charset="-128"/>
              </a:rPr>
              <a:t>4</a:t>
            </a:r>
            <a:r>
              <a:rPr lang="en-US" altLang="ja-JP" sz="3000" dirty="0" smtClean="0">
                <a:solidFill>
                  <a:schemeClr val="tx1"/>
                </a:solidFill>
                <a:latin typeface="ＭＳ ゴシック" pitchFamily="49" charset="-128"/>
                <a:ea typeface="ＭＳ ゴシック" pitchFamily="49" charset="-128"/>
              </a:rPr>
              <a:t> kg</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-2</a:t>
            </a:r>
            <a:r>
              <a:rPr lang="en-US" altLang="ja-JP" sz="3000" dirty="0" smtClean="0">
                <a:solidFill>
                  <a:schemeClr val="tx1"/>
                </a:solidFill>
                <a:latin typeface="ＭＳ ゴシック" pitchFamily="49" charset="-128"/>
                <a:ea typeface="ＭＳ ゴシック" pitchFamily="49" charset="-128"/>
              </a:rPr>
              <a:t>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これらは重力波による下方向の角運動量</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輸送量</a:t>
            </a:r>
            <a:r>
              <a:rPr lang="en-US" altLang="ja-JP" sz="3000" dirty="0" smtClean="0">
                <a:solidFill>
                  <a:schemeClr val="tx1"/>
                </a:solidFill>
                <a:latin typeface="ＭＳ ゴシック" pitchFamily="49" charset="-128"/>
                <a:ea typeface="ＭＳ ゴシック" pitchFamily="49" charset="-128"/>
              </a:rPr>
              <a:t>(-8×10</a:t>
            </a:r>
            <a:r>
              <a:rPr lang="en-US" altLang="ja-JP" sz="3000" baseline="30000" dirty="0" smtClean="0">
                <a:solidFill>
                  <a:schemeClr val="tx1"/>
                </a:solidFill>
                <a:latin typeface="ＭＳ ゴシック" pitchFamily="49" charset="-128"/>
                <a:ea typeface="ＭＳ ゴシック" pitchFamily="49" charset="-128"/>
              </a:rPr>
              <a:t>4 </a:t>
            </a:r>
            <a:r>
              <a:rPr lang="en-US" altLang="ja-JP" sz="3000" dirty="0" smtClean="0">
                <a:solidFill>
                  <a:schemeClr val="tx1"/>
                </a:solidFill>
                <a:latin typeface="ＭＳ ゴシック" pitchFamily="49" charset="-128"/>
                <a:ea typeface="ＭＳ ゴシック" pitchFamily="49" charset="-128"/>
              </a:rPr>
              <a:t>kg</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-2</a:t>
            </a:r>
            <a:r>
              <a:rPr lang="en-US" altLang="ja-JP" sz="3000" dirty="0" smtClean="0">
                <a:solidFill>
                  <a:schemeClr val="tx1"/>
                </a:solidFill>
                <a:latin typeface="ＭＳ ゴシック" pitchFamily="49" charset="-128"/>
                <a:ea typeface="ＭＳ ゴシック" pitchFamily="49" charset="-128"/>
              </a:rPr>
              <a:t>)</a:t>
            </a:r>
            <a:r>
              <a:rPr lang="ja-JP" altLang="en-US" sz="3000" dirty="0" smtClean="0">
                <a:solidFill>
                  <a:schemeClr val="tx1"/>
                </a:solidFill>
                <a:latin typeface="ＭＳ ゴシック" pitchFamily="49" charset="-128"/>
                <a:ea typeface="ＭＳ ゴシック" pitchFamily="49" charset="-128"/>
              </a:rPr>
              <a:t>とほぼ等値</a:t>
            </a:r>
            <a:endParaRPr lang="en-US" altLang="ja-JP" sz="3000" dirty="0" smtClean="0">
              <a:solidFill>
                <a:schemeClr val="tx1"/>
              </a:solidFill>
              <a:latin typeface="ＭＳ ゴシック" pitchFamily="49" charset="-128"/>
              <a:ea typeface="ＭＳ ゴシック" pitchFamily="49" charset="-128"/>
            </a:endParaRPr>
          </a:p>
          <a:p>
            <a:endParaRPr lang="en-US" altLang="ja-JP" sz="3000" dirty="0" smtClean="0"/>
          </a:p>
        </p:txBody>
      </p:sp>
      <p:graphicFrame>
        <p:nvGraphicFramePr>
          <p:cNvPr id="5" name="表 4"/>
          <p:cNvGraphicFramePr>
            <a:graphicFrameLocks noGrp="1"/>
          </p:cNvGraphicFramePr>
          <p:nvPr/>
        </p:nvGraphicFramePr>
        <p:xfrm>
          <a:off x="539552" y="1772816"/>
          <a:ext cx="7560840" cy="1463040"/>
        </p:xfrm>
        <a:graphic>
          <a:graphicData uri="http://schemas.openxmlformats.org/drawingml/2006/table">
            <a:tbl>
              <a:tblPr firstRow="1" bandRow="1">
                <a:tableStyleId>{5C22544A-7EE6-4342-B048-85BDC9FD1C3A}</a:tableStyleId>
              </a:tblPr>
              <a:tblGrid>
                <a:gridCol w="3953953"/>
                <a:gridCol w="3606887"/>
              </a:tblGrid>
              <a:tr h="329756">
                <a:tc>
                  <a:txBody>
                    <a:bodyPr/>
                    <a:lstStyle/>
                    <a:p>
                      <a:pPr algn="ctr"/>
                      <a:r>
                        <a:rPr kumimoji="1" lang="ja-JP" altLang="en-US" dirty="0" smtClean="0"/>
                        <a:t>領域</a:t>
                      </a:r>
                      <a:endParaRPr kumimoji="1" lang="ja-JP" altLang="en-US" dirty="0"/>
                    </a:p>
                  </a:txBody>
                  <a:tcPr/>
                </a:tc>
                <a:tc>
                  <a:txBody>
                    <a:bodyPr/>
                    <a:lstStyle/>
                    <a:p>
                      <a:pPr algn="ctr"/>
                      <a:r>
                        <a:rPr kumimoji="1" lang="ja-JP" altLang="en-US" dirty="0" smtClean="0"/>
                        <a:t>水平渦粘性による加速</a:t>
                      </a:r>
                      <a:endParaRPr kumimoji="1" lang="ja-JP" altLang="en-US" dirty="0"/>
                    </a:p>
                  </a:txBody>
                  <a:tcPr/>
                </a:tc>
              </a:tr>
              <a:tr h="329756">
                <a:tc>
                  <a:txBody>
                    <a:bodyPr/>
                    <a:lstStyle/>
                    <a:p>
                      <a:pPr algn="ctr"/>
                      <a:r>
                        <a:rPr kumimoji="1" lang="en-US" altLang="ja-JP" dirty="0" smtClean="0"/>
                        <a:t>80</a:t>
                      </a:r>
                      <a:r>
                        <a:rPr kumimoji="1" lang="en-US" altLang="ja-JP" baseline="0" dirty="0" smtClean="0"/>
                        <a:t> km </a:t>
                      </a:r>
                      <a:r>
                        <a:rPr kumimoji="1" lang="ja-JP" altLang="en-US" baseline="0" dirty="0" smtClean="0"/>
                        <a:t>付近の　　　　　　</a:t>
                      </a:r>
                      <a:r>
                        <a:rPr kumimoji="1" lang="en-US" altLang="ja-JP" baseline="0" dirty="0" smtClean="0"/>
                        <a:t>m</a:t>
                      </a:r>
                      <a:r>
                        <a:rPr kumimoji="1" lang="ja-JP" altLang="en-US" baseline="0" dirty="0" smtClean="0"/>
                        <a:t>・</a:t>
                      </a:r>
                      <a:r>
                        <a:rPr kumimoji="1" lang="en-US" altLang="ja-JP" baseline="0" dirty="0" smtClean="0"/>
                        <a:t>s</a:t>
                      </a:r>
                      <a:r>
                        <a:rPr kumimoji="1" lang="en-US" altLang="ja-JP" baseline="30000" dirty="0" smtClean="0"/>
                        <a:t>-1</a:t>
                      </a:r>
                      <a:r>
                        <a:rPr kumimoji="1" lang="en-US" altLang="ja-JP" baseline="0" dirty="0" smtClean="0"/>
                        <a:t> </a:t>
                      </a:r>
                      <a:r>
                        <a:rPr kumimoji="1" lang="ja-JP" altLang="en-US" baseline="0" dirty="0" smtClean="0"/>
                        <a:t>の領域      </a:t>
                      </a:r>
                      <a:endParaRPr kumimoji="1" lang="ja-JP" altLang="en-US" dirty="0"/>
                    </a:p>
                  </a:txBody>
                  <a:tcPr/>
                </a:tc>
                <a:tc>
                  <a:txBody>
                    <a:bodyPr/>
                    <a:lstStyle/>
                    <a:p>
                      <a:pPr algn="ctr"/>
                      <a:r>
                        <a:rPr kumimoji="1" lang="en-US" altLang="ja-JP" dirty="0" smtClean="0"/>
                        <a:t>0.06 m</a:t>
                      </a:r>
                      <a:r>
                        <a:rPr kumimoji="1" lang="ja-JP" altLang="en-US" dirty="0" smtClean="0"/>
                        <a:t>・</a:t>
                      </a:r>
                      <a:r>
                        <a:rPr kumimoji="1" lang="en-US" altLang="ja-JP" dirty="0" smtClean="0"/>
                        <a:t>s</a:t>
                      </a:r>
                      <a:r>
                        <a:rPr kumimoji="1" lang="en-US" altLang="ja-JP" baseline="30000" dirty="0" smtClean="0"/>
                        <a:t>-1</a:t>
                      </a:r>
                      <a:r>
                        <a:rPr kumimoji="1" lang="ja-JP" altLang="en-US" dirty="0" smtClean="0"/>
                        <a:t>日</a:t>
                      </a:r>
                      <a:r>
                        <a:rPr kumimoji="1" lang="en-US" altLang="ja-JP" baseline="30000" dirty="0" smtClean="0"/>
                        <a:t>-1</a:t>
                      </a:r>
                      <a:endParaRPr kumimoji="1" lang="ja-JP" altLang="en-US" baseline="30000" dirty="0"/>
                    </a:p>
                  </a:txBody>
                  <a:tcPr/>
                </a:tc>
              </a:tr>
              <a:tr h="329756">
                <a:tc>
                  <a:txBody>
                    <a:bodyPr/>
                    <a:lstStyle/>
                    <a:p>
                      <a:pPr algn="ctr"/>
                      <a:r>
                        <a:rPr kumimoji="1" lang="en-US" altLang="ja-JP" dirty="0" smtClean="0"/>
                        <a:t>45 km </a:t>
                      </a:r>
                      <a:r>
                        <a:rPr kumimoji="1" lang="ja-JP" altLang="en-US" dirty="0" smtClean="0"/>
                        <a:t>付近の極域</a:t>
                      </a:r>
                      <a:endParaRPr kumimoji="1" lang="ja-JP" altLang="en-US" dirty="0"/>
                    </a:p>
                  </a:txBody>
                  <a:tcPr/>
                </a:tc>
                <a:tc>
                  <a:txBody>
                    <a:bodyPr/>
                    <a:lstStyle/>
                    <a:p>
                      <a:pPr algn="ctr"/>
                      <a:r>
                        <a:rPr kumimoji="1" lang="en-US" altLang="ja-JP" dirty="0" smtClean="0"/>
                        <a:t>0.06 m</a:t>
                      </a:r>
                      <a:r>
                        <a:rPr kumimoji="1" lang="ja-JP" altLang="en-US" dirty="0" smtClean="0"/>
                        <a:t>・</a:t>
                      </a:r>
                      <a:r>
                        <a:rPr kumimoji="1" lang="en-US" altLang="ja-JP" dirty="0" smtClean="0"/>
                        <a:t>s</a:t>
                      </a:r>
                      <a:r>
                        <a:rPr kumimoji="1" lang="en-US" altLang="ja-JP" baseline="30000" dirty="0" smtClean="0"/>
                        <a:t>-1</a:t>
                      </a:r>
                      <a:r>
                        <a:rPr kumimoji="1" lang="ja-JP" altLang="en-US" dirty="0" smtClean="0"/>
                        <a:t>日</a:t>
                      </a:r>
                      <a:r>
                        <a:rPr kumimoji="1" lang="en-US" altLang="ja-JP" baseline="30000" dirty="0" smtClean="0"/>
                        <a:t>-1</a:t>
                      </a:r>
                      <a:endParaRPr kumimoji="1" lang="ja-JP" altLang="en-US" baseline="30000" dirty="0"/>
                    </a:p>
                  </a:txBody>
                  <a:tcPr/>
                </a:tc>
              </a:tr>
              <a:tr h="329756">
                <a:tc>
                  <a:txBody>
                    <a:bodyPr/>
                    <a:lstStyle/>
                    <a:p>
                      <a:pPr algn="ctr"/>
                      <a:r>
                        <a:rPr kumimoji="1" lang="ja-JP" altLang="en-US" dirty="0" smtClean="0"/>
                        <a:t>それ以外の領域</a:t>
                      </a:r>
                      <a:endParaRPr kumimoji="1" lang="ja-JP" altLang="en-US" dirty="0"/>
                    </a:p>
                  </a:txBody>
                  <a:tcPr/>
                </a:tc>
                <a:tc>
                  <a:txBody>
                    <a:bodyPr/>
                    <a:lstStyle/>
                    <a:p>
                      <a:pPr algn="ctr"/>
                      <a:r>
                        <a:rPr kumimoji="1" lang="en-US" altLang="ja-JP" dirty="0" smtClean="0"/>
                        <a:t>±0.02 m</a:t>
                      </a:r>
                      <a:r>
                        <a:rPr kumimoji="1" lang="ja-JP" altLang="en-US" dirty="0" smtClean="0"/>
                        <a:t>・</a:t>
                      </a:r>
                      <a:r>
                        <a:rPr kumimoji="1" lang="en-US" altLang="ja-JP" dirty="0" smtClean="0"/>
                        <a:t>s</a:t>
                      </a:r>
                      <a:r>
                        <a:rPr kumimoji="1" lang="en-US" altLang="ja-JP" baseline="30000" dirty="0" smtClean="0"/>
                        <a:t>-1</a:t>
                      </a:r>
                      <a:r>
                        <a:rPr kumimoji="1" lang="ja-JP" altLang="en-US" dirty="0" smtClean="0"/>
                        <a:t>日</a:t>
                      </a:r>
                      <a:r>
                        <a:rPr kumimoji="1" lang="en-US" altLang="ja-JP" baseline="30000" dirty="0" smtClean="0"/>
                        <a:t>-1</a:t>
                      </a:r>
                      <a:r>
                        <a:rPr kumimoji="1" lang="ja-JP" altLang="en-US" dirty="0" smtClean="0"/>
                        <a:t>以下</a:t>
                      </a:r>
                      <a:endParaRPr kumimoji="1" lang="ja-JP" altLang="en-US" dirty="0"/>
                    </a:p>
                  </a:txBody>
                  <a:tcPr/>
                </a:tc>
              </a:tr>
            </a:tbl>
          </a:graphicData>
        </a:graphic>
      </p:graphicFrame>
      <p:pic>
        <p:nvPicPr>
          <p:cNvPr id="28676" name="Picture 4" descr="\begin{align*}&#10;\bar{u}\sim 20&#10;\end{align*}">
            <a:hlinkClick r:id="rId2"/>
          </p:cNvPr>
          <p:cNvPicPr>
            <a:picLocks noChangeAspect="1" noChangeArrowheads="1"/>
          </p:cNvPicPr>
          <p:nvPr/>
        </p:nvPicPr>
        <p:blipFill>
          <a:blip r:embed="rId3" cstate="print"/>
          <a:srcRect/>
          <a:stretch>
            <a:fillRect/>
          </a:stretch>
        </p:blipFill>
        <p:spPr bwMode="auto">
          <a:xfrm>
            <a:off x="2123728" y="2204864"/>
            <a:ext cx="792088" cy="187953"/>
          </a:xfrm>
          <a:prstGeom prst="rect">
            <a:avLst/>
          </a:prstGeom>
          <a:noFill/>
        </p:spPr>
      </p:pic>
      <p:pic>
        <p:nvPicPr>
          <p:cNvPr id="28678" name="Picture 6" descr="\begin{align*}&#10;\overline{u^{\prime}v^{\prime}}&#10;\end{align*}">
            <a:hlinkClick r:id="rId4"/>
          </p:cNvPr>
          <p:cNvPicPr>
            <a:picLocks noChangeAspect="1" noChangeArrowheads="1"/>
          </p:cNvPicPr>
          <p:nvPr/>
        </p:nvPicPr>
        <p:blipFill>
          <a:blip r:embed="rId5" cstate="print"/>
          <a:srcRect/>
          <a:stretch>
            <a:fillRect/>
          </a:stretch>
        </p:blipFill>
        <p:spPr bwMode="auto">
          <a:xfrm>
            <a:off x="2483768" y="3356992"/>
            <a:ext cx="657225" cy="3333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normAutofit/>
          </a:bodyPr>
          <a:lstStyle/>
          <a:p>
            <a:r>
              <a:rPr lang="en-US" altLang="ja-JP" dirty="0" err="1" smtClean="0"/>
              <a:t>superrotation</a:t>
            </a:r>
            <a:r>
              <a:rPr lang="ja-JP" altLang="en-US" dirty="0" smtClean="0"/>
              <a:t>の形成と維持</a:t>
            </a:r>
            <a:endParaRPr kumimoji="1" lang="ja-JP" altLang="en-US" dirty="0"/>
          </a:p>
        </p:txBody>
      </p:sp>
      <p:sp>
        <p:nvSpPr>
          <p:cNvPr id="4" name="正方形/長方形 3"/>
          <p:cNvSpPr/>
          <p:nvPr/>
        </p:nvSpPr>
        <p:spPr>
          <a:xfrm>
            <a:off x="1979712" y="3501008"/>
            <a:ext cx="2627784" cy="93610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FF00"/>
                </a:solidFill>
                <a:latin typeface="ＭＳ ゴシック" pitchFamily="49" charset="-128"/>
                <a:ea typeface="ＭＳ ゴシック" pitchFamily="49" charset="-128"/>
              </a:rPr>
              <a:t>ハドレー循環</a:t>
            </a:r>
            <a:endParaRPr kumimoji="1" lang="ja-JP" altLang="en-US" sz="3200" dirty="0">
              <a:solidFill>
                <a:srgbClr val="FFFF00"/>
              </a:solidFill>
              <a:latin typeface="ＭＳ ゴシック" pitchFamily="49" charset="-128"/>
              <a:ea typeface="ＭＳ ゴシック" pitchFamily="49" charset="-128"/>
            </a:endParaRPr>
          </a:p>
        </p:txBody>
      </p:sp>
      <p:pic>
        <p:nvPicPr>
          <p:cNvPr id="5" name="図 4" descr="mwmuw-yz.jpg"/>
          <p:cNvPicPr>
            <a:picLocks noChangeAspect="1"/>
          </p:cNvPicPr>
          <p:nvPr/>
        </p:nvPicPr>
        <p:blipFill>
          <a:blip r:embed="rId2" cstate="print"/>
          <a:stretch>
            <a:fillRect/>
          </a:stretch>
        </p:blipFill>
        <p:spPr>
          <a:xfrm>
            <a:off x="6257342" y="836712"/>
            <a:ext cx="2886658" cy="6021288"/>
          </a:xfrm>
          <a:prstGeom prst="rect">
            <a:avLst/>
          </a:prstGeom>
        </p:spPr>
      </p:pic>
      <p:cxnSp>
        <p:nvCxnSpPr>
          <p:cNvPr id="8" name="直線コネクタ 7"/>
          <p:cNvCxnSpPr/>
          <p:nvPr/>
        </p:nvCxnSpPr>
        <p:spPr>
          <a:xfrm>
            <a:off x="1187624" y="5301208"/>
            <a:ext cx="4320480" cy="0"/>
          </a:xfrm>
          <a:prstGeom prst="line">
            <a:avLst/>
          </a:prstGeom>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5004048" y="5517232"/>
            <a:ext cx="646331" cy="369332"/>
          </a:xfrm>
          <a:prstGeom prst="rect">
            <a:avLst/>
          </a:prstGeom>
          <a:noFill/>
        </p:spPr>
        <p:txBody>
          <a:bodyPr wrap="none" rtlCol="0">
            <a:spAutoFit/>
          </a:bodyPr>
          <a:lstStyle/>
          <a:p>
            <a:r>
              <a:rPr kumimoji="1" lang="ja-JP" altLang="en-US" dirty="0" smtClean="0"/>
              <a:t>赤道</a:t>
            </a:r>
            <a:endParaRPr kumimoji="1" lang="ja-JP" altLang="en-US" dirty="0"/>
          </a:p>
        </p:txBody>
      </p:sp>
      <p:sp>
        <p:nvSpPr>
          <p:cNvPr id="16" name="テキスト ボックス 15"/>
          <p:cNvSpPr txBox="1"/>
          <p:nvPr/>
        </p:nvSpPr>
        <p:spPr>
          <a:xfrm>
            <a:off x="1475656" y="5589240"/>
            <a:ext cx="415498" cy="369332"/>
          </a:xfrm>
          <a:prstGeom prst="rect">
            <a:avLst/>
          </a:prstGeom>
          <a:noFill/>
        </p:spPr>
        <p:txBody>
          <a:bodyPr wrap="none" rtlCol="0">
            <a:spAutoFit/>
          </a:bodyPr>
          <a:lstStyle/>
          <a:p>
            <a:r>
              <a:rPr kumimoji="1" lang="ja-JP" altLang="en-US" dirty="0" smtClean="0"/>
              <a:t>極</a:t>
            </a:r>
            <a:endParaRPr kumimoji="1" lang="ja-JP" altLang="en-US" dirty="0"/>
          </a:p>
        </p:txBody>
      </p:sp>
      <p:sp>
        <p:nvSpPr>
          <p:cNvPr id="19" name="テキスト ボックス 18"/>
          <p:cNvSpPr txBox="1"/>
          <p:nvPr/>
        </p:nvSpPr>
        <p:spPr>
          <a:xfrm>
            <a:off x="683568" y="2852936"/>
            <a:ext cx="646331" cy="369332"/>
          </a:xfrm>
          <a:prstGeom prst="rect">
            <a:avLst/>
          </a:prstGeom>
          <a:noFill/>
        </p:spPr>
        <p:txBody>
          <a:bodyPr wrap="none" rtlCol="0">
            <a:spAutoFit/>
          </a:bodyPr>
          <a:lstStyle/>
          <a:p>
            <a:r>
              <a:rPr lang="ja-JP" altLang="en-US" dirty="0" smtClean="0"/>
              <a:t>雲層</a:t>
            </a:r>
            <a:endParaRPr kumimoji="1" lang="ja-JP" altLang="en-US" dirty="0"/>
          </a:p>
        </p:txBody>
      </p:sp>
      <p:sp>
        <p:nvSpPr>
          <p:cNvPr id="35" name="右矢印 34"/>
          <p:cNvSpPr/>
          <p:nvPr/>
        </p:nvSpPr>
        <p:spPr>
          <a:xfrm rot="16200000">
            <a:off x="4463988" y="3825044"/>
            <a:ext cx="1080120" cy="432048"/>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rot="10800000">
            <a:off x="1547664" y="2996952"/>
            <a:ext cx="3672408" cy="432048"/>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rot="5400000">
            <a:off x="935596" y="3825044"/>
            <a:ext cx="1224136" cy="432048"/>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1547664" y="4653136"/>
            <a:ext cx="3744416" cy="432048"/>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右矢印 84"/>
          <p:cNvSpPr/>
          <p:nvPr/>
        </p:nvSpPr>
        <p:spPr>
          <a:xfrm rot="10800000">
            <a:off x="1547664" y="1484784"/>
            <a:ext cx="3672408" cy="792088"/>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小波 92"/>
          <p:cNvSpPr/>
          <p:nvPr/>
        </p:nvSpPr>
        <p:spPr>
          <a:xfrm>
            <a:off x="2051720" y="2204864"/>
            <a:ext cx="2736304" cy="50405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ＭＲＧ＆Ｒ＆ＧＷａｖｅｓ</a:t>
            </a:r>
            <a:endParaRPr kumimoji="1" lang="ja-JP" altLang="en-US" dirty="0"/>
          </a:p>
        </p:txBody>
      </p:sp>
      <p:sp>
        <p:nvSpPr>
          <p:cNvPr id="95" name="二等辺三角形 94"/>
          <p:cNvSpPr/>
          <p:nvPr/>
        </p:nvSpPr>
        <p:spPr>
          <a:xfrm rot="5400000">
            <a:off x="4752020" y="2096852"/>
            <a:ext cx="720080" cy="64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p:cNvSpPr/>
          <p:nvPr/>
        </p:nvSpPr>
        <p:spPr>
          <a:xfrm>
            <a:off x="2411760" y="1484784"/>
            <a:ext cx="936104" cy="504056"/>
          </a:xfrm>
          <a:prstGeom prs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右矢印 99"/>
          <p:cNvSpPr/>
          <p:nvPr/>
        </p:nvSpPr>
        <p:spPr>
          <a:xfrm rot="10800000">
            <a:off x="1475656" y="2564904"/>
            <a:ext cx="3672408" cy="792088"/>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右矢印 101"/>
          <p:cNvSpPr/>
          <p:nvPr/>
        </p:nvSpPr>
        <p:spPr>
          <a:xfrm rot="16200000">
            <a:off x="4459796" y="3829236"/>
            <a:ext cx="1080120" cy="56768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右矢印 102"/>
          <p:cNvSpPr/>
          <p:nvPr/>
        </p:nvSpPr>
        <p:spPr>
          <a:xfrm rot="5400000">
            <a:off x="931404" y="3757228"/>
            <a:ext cx="1080120" cy="56768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右矢印 103"/>
          <p:cNvSpPr/>
          <p:nvPr/>
        </p:nvSpPr>
        <p:spPr>
          <a:xfrm>
            <a:off x="1403648" y="4581128"/>
            <a:ext cx="3816424" cy="56768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小波 95"/>
          <p:cNvSpPr/>
          <p:nvPr/>
        </p:nvSpPr>
        <p:spPr>
          <a:xfrm rot="16200000">
            <a:off x="1439652" y="3176972"/>
            <a:ext cx="2808312" cy="432048"/>
          </a:xfrm>
          <a:prstGeom prst="doubleWav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ＧＷａｖｅｓ</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Left)">
                                      <p:cBhvr>
                                        <p:cTn id="7" dur="500"/>
                                        <p:tgtEl>
                                          <p:spTgt spid="3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strips(downLeft)">
                                      <p:cBhvr>
                                        <p:cTn id="10" dur="500"/>
                                        <p:tgtEl>
                                          <p:spTgt spid="3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strips(downLeft)">
                                      <p:cBhvr>
                                        <p:cTn id="13" dur="500"/>
                                        <p:tgtEl>
                                          <p:spTgt spid="3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downLeft)">
                                      <p:cBhvr>
                                        <p:cTn id="16" dur="500"/>
                                        <p:tgtEl>
                                          <p:spTgt spid="3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1" nodeType="click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strips(upRight)">
                                      <p:cBhvr>
                                        <p:cTn id="24" dur="500"/>
                                        <p:tgtEl>
                                          <p:spTgt spid="93"/>
                                        </p:tgtEl>
                                      </p:cBhvr>
                                    </p:animEffect>
                                  </p:childTnLst>
                                </p:cTn>
                              </p:par>
                            </p:childTnLst>
                          </p:cTn>
                        </p:par>
                        <p:par>
                          <p:cTn id="25" fill="hold">
                            <p:stCondLst>
                              <p:cond delay="500"/>
                            </p:stCondLst>
                            <p:childTnLst>
                              <p:par>
                                <p:cTn id="26" presetID="18" presetClass="entr" presetSubtype="3"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strips(upRight)">
                                      <p:cBhvr>
                                        <p:cTn id="28" dur="500"/>
                                        <p:tgtEl>
                                          <p:spTgt spid="9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childTnLst>
                          </p:cTn>
                        </p:par>
                        <p:par>
                          <p:cTn id="34" fill="hold">
                            <p:stCondLst>
                              <p:cond delay="500"/>
                            </p:stCondLst>
                            <p:childTnLst>
                              <p:par>
                                <p:cTn id="35" presetID="9" presetClass="entr" presetSubtype="0" fill="hold" grpId="1" nodeType="after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dissolve">
                                      <p:cBhvr>
                                        <p:cTn id="37" dur="500"/>
                                        <p:tgtEl>
                                          <p:spTgt spid="10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dissolve">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strips(upRight)">
                                      <p:cBhvr>
                                        <p:cTn id="45" dur="500"/>
                                        <p:tgtEl>
                                          <p:spTgt spid="96"/>
                                        </p:tgtEl>
                                      </p:cBhvr>
                                    </p:animEffect>
                                  </p:childTnLst>
                                </p:cTn>
                              </p:par>
                            </p:childTnLst>
                          </p:cTn>
                        </p:par>
                        <p:par>
                          <p:cTn id="46" fill="hold">
                            <p:stCondLst>
                              <p:cond delay="500"/>
                            </p:stCondLst>
                            <p:childTnLst>
                              <p:par>
                                <p:cTn id="47" presetID="18" presetClass="entr" presetSubtype="3"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strips(upRight)">
                                      <p:cBhvr>
                                        <p:cTn id="49" dur="500"/>
                                        <p:tgtEl>
                                          <p:spTgt spid="9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85"/>
                                        </p:tgtEl>
                                      </p:cBhvr>
                                    </p:animEffect>
                                    <p:set>
                                      <p:cBhvr>
                                        <p:cTn id="54" dur="1" fill="hold">
                                          <p:stCondLst>
                                            <p:cond delay="499"/>
                                          </p:stCondLst>
                                        </p:cTn>
                                        <p:tgtEl>
                                          <p:spTgt spid="85"/>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par>
                          <p:cTn id="61" fill="hold">
                            <p:stCondLst>
                              <p:cond delay="500"/>
                            </p:stCondLst>
                            <p:childTnLst>
                              <p:par>
                                <p:cTn id="62" presetID="9" presetClass="exit" presetSubtype="0" fill="hold" grpId="1" nodeType="afterEffect">
                                  <p:stCondLst>
                                    <p:cond delay="0"/>
                                  </p:stCondLst>
                                  <p:childTnLst>
                                    <p:animEffect transition="out" filter="dissolv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par>
                                <p:cTn id="65" presetID="18" presetClass="entr" presetSubtype="12"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strips(downLeft)">
                                      <p:cBhvr>
                                        <p:cTn id="67" dur="500"/>
                                        <p:tgtEl>
                                          <p:spTgt spid="102"/>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103"/>
                                        </p:tgtEl>
                                        <p:attrNameLst>
                                          <p:attrName>style.visibility</p:attrName>
                                        </p:attrNameLst>
                                      </p:cBhvr>
                                      <p:to>
                                        <p:strVal val="visible"/>
                                      </p:to>
                                    </p:set>
                                    <p:animEffect transition="in" filter="strips(downLeft)">
                                      <p:cBhvr>
                                        <p:cTn id="70" dur="500"/>
                                        <p:tgtEl>
                                          <p:spTgt spid="103"/>
                                        </p:tgtEl>
                                      </p:cBhvr>
                                    </p:animEffect>
                                  </p:childTnLst>
                                </p:cTn>
                              </p:par>
                              <p:par>
                                <p:cTn id="71" presetID="18" presetClass="entr" presetSubtype="12"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strips(downLeft)">
                                      <p:cBhvr>
                                        <p:cTn id="7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P spid="35" grpId="1" animBg="1"/>
      <p:bldP spid="36" grpId="0" animBg="1"/>
      <p:bldP spid="36" grpId="1" animBg="1"/>
      <p:bldP spid="37" grpId="0" animBg="1"/>
      <p:bldP spid="37" grpId="1" animBg="1"/>
      <p:bldP spid="38" grpId="0" animBg="1"/>
      <p:bldP spid="38" grpId="1" animBg="1"/>
      <p:bldP spid="85" grpId="0" animBg="1"/>
      <p:bldP spid="85" grpId="1" animBg="1"/>
      <p:bldP spid="93" grpId="1" animBg="1"/>
      <p:bldP spid="95" grpId="0" animBg="1"/>
      <p:bldP spid="97" grpId="0" animBg="1"/>
      <p:bldP spid="100" grpId="1" animBg="1"/>
      <p:bldP spid="102" grpId="0" animBg="1"/>
      <p:bldP spid="103" grpId="0" animBg="1"/>
      <p:bldP spid="104" grpId="0" animBg="1"/>
      <p:bldP spid="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smtClean="0"/>
              <a:t>まとめ</a:t>
            </a:r>
            <a:endParaRPr kumimoji="1" lang="ja-JP" altLang="en-US" dirty="0"/>
          </a:p>
        </p:txBody>
      </p:sp>
      <p:sp>
        <p:nvSpPr>
          <p:cNvPr id="3" name="コンテンツ プレースホルダ 2"/>
          <p:cNvSpPr>
            <a:spLocks noGrp="1"/>
          </p:cNvSpPr>
          <p:nvPr>
            <p:ph idx="1"/>
          </p:nvPr>
        </p:nvSpPr>
        <p:spPr>
          <a:xfrm>
            <a:off x="0" y="980728"/>
            <a:ext cx="9144000" cy="5045409"/>
          </a:xfrm>
        </p:spPr>
        <p:txBody>
          <a:bodyPr>
            <a:normAutofit lnSpcReduction="10000"/>
          </a:bodyPr>
          <a:lstStyle/>
          <a:p>
            <a:r>
              <a:rPr lang="ja-JP" altLang="en-US" dirty="0" smtClean="0"/>
              <a:t>今回のような太陽加熱を与えると背景回転や波の強制</a:t>
            </a:r>
            <a:r>
              <a:rPr lang="en-US" altLang="ja-JP" dirty="0" smtClean="0"/>
              <a:t>, </a:t>
            </a:r>
            <a:r>
              <a:rPr lang="ja-JP" altLang="en-US" dirty="0" smtClean="0"/>
              <a:t>大きな水平拡散を仮定せずとも</a:t>
            </a:r>
            <a:r>
              <a:rPr lang="en-US" altLang="ja-JP" dirty="0" err="1" smtClean="0"/>
              <a:t>superrotation</a:t>
            </a:r>
            <a:r>
              <a:rPr lang="en-US" altLang="ja-JP" dirty="0" smtClean="0"/>
              <a:t> </a:t>
            </a:r>
            <a:r>
              <a:rPr lang="ja-JP" altLang="en-US" dirty="0" smtClean="0"/>
              <a:t>をギーラシメカニズムによって形成し</a:t>
            </a:r>
            <a:r>
              <a:rPr lang="en-US" altLang="ja-JP" dirty="0" smtClean="0"/>
              <a:t>, </a:t>
            </a:r>
            <a:r>
              <a:rPr lang="ja-JP" altLang="en-US" dirty="0" smtClean="0"/>
              <a:t>維持することができる</a:t>
            </a:r>
            <a:endParaRPr lang="en-US" altLang="ja-JP" dirty="0" smtClean="0"/>
          </a:p>
          <a:p>
            <a:r>
              <a:rPr lang="ja-JP" altLang="en-US" dirty="0" smtClean="0"/>
              <a:t>ギーラシメカニズムで仮定された大きな水平拡散の代わりにロスビー波や混合ロスビー波</a:t>
            </a:r>
            <a:r>
              <a:rPr lang="en-US" altLang="ja-JP" dirty="0" smtClean="0"/>
              <a:t>, </a:t>
            </a:r>
            <a:r>
              <a:rPr lang="ja-JP" altLang="en-US" dirty="0" smtClean="0"/>
              <a:t>重力波が赤道方向へ運動量を運ぶ</a:t>
            </a:r>
            <a:endParaRPr lang="en-US" altLang="ja-JP" dirty="0" smtClean="0"/>
          </a:p>
          <a:p>
            <a:r>
              <a:rPr lang="ja-JP" altLang="en-US" dirty="0" smtClean="0"/>
              <a:t>ギーラシメカニズムで仮定された小さな鉛直拡散の代わりに重力波が雲頂よりも上の平均東西流を減速する</a:t>
            </a:r>
            <a:endParaRPr lang="en-US" altLang="ja-JP"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kumimoji="1" lang="ja-JP" altLang="en-US" dirty="0" smtClean="0"/>
              <a:t>モデル１</a:t>
            </a:r>
            <a:endParaRPr kumimoji="1" lang="ja-JP" altLang="en-US" dirty="0"/>
          </a:p>
        </p:txBody>
      </p:sp>
      <p:sp>
        <p:nvSpPr>
          <p:cNvPr id="3" name="コンテンツ プレースホルダ 2"/>
          <p:cNvSpPr>
            <a:spLocks noGrp="1"/>
          </p:cNvSpPr>
          <p:nvPr>
            <p:ph idx="1"/>
          </p:nvPr>
        </p:nvSpPr>
        <p:spPr>
          <a:xfrm>
            <a:off x="0" y="908720"/>
            <a:ext cx="8686800" cy="5949280"/>
          </a:xfrm>
        </p:spPr>
        <p:txBody>
          <a:bodyPr>
            <a:noAutofit/>
          </a:bodyPr>
          <a:lstStyle/>
          <a:p>
            <a:r>
              <a:rPr kumimoji="1" lang="en-US" altLang="ja-JP" sz="3100" dirty="0" smtClean="0">
                <a:solidFill>
                  <a:schemeClr val="tx1"/>
                </a:solidFill>
                <a:latin typeface="ＭＳ ゴシック" pitchFamily="49" charset="-128"/>
                <a:ea typeface="ＭＳ ゴシック" pitchFamily="49" charset="-128"/>
              </a:rPr>
              <a:t>GCM</a:t>
            </a:r>
            <a:r>
              <a:rPr lang="en-US" altLang="ja-JP" sz="3100" dirty="0" smtClean="0">
                <a:solidFill>
                  <a:schemeClr val="tx1"/>
                </a:solidFill>
                <a:latin typeface="ＭＳ ゴシック" pitchFamily="49" charset="-128"/>
                <a:ea typeface="ＭＳ ゴシック" pitchFamily="49" charset="-128"/>
              </a:rPr>
              <a:t/>
            </a:r>
            <a:br>
              <a:rPr lang="en-US" altLang="ja-JP" sz="3100" dirty="0" smtClean="0">
                <a:solidFill>
                  <a:schemeClr val="tx1"/>
                </a:solidFill>
                <a:latin typeface="ＭＳ ゴシック" pitchFamily="49" charset="-128"/>
                <a:ea typeface="ＭＳ ゴシック" pitchFamily="49" charset="-128"/>
              </a:rPr>
            </a:br>
            <a:r>
              <a:rPr lang="en-US" altLang="ja-JP" sz="3100" dirty="0" smtClean="0">
                <a:solidFill>
                  <a:schemeClr val="tx1"/>
                </a:solidFill>
                <a:latin typeface="ＭＳ ゴシック" pitchFamily="49" charset="-128"/>
                <a:ea typeface="ＭＳ ゴシック" pitchFamily="49" charset="-128"/>
              </a:rPr>
              <a:t>- </a:t>
            </a:r>
            <a:r>
              <a:rPr lang="en-US" altLang="ja-JP" sz="3000" dirty="0" smtClean="0">
                <a:solidFill>
                  <a:schemeClr val="tx1"/>
                </a:solidFill>
                <a:latin typeface="ＭＳ ゴシック" pitchFamily="49" charset="-128"/>
                <a:ea typeface="ＭＳ ゴシック" pitchFamily="49" charset="-128"/>
              </a:rPr>
              <a:t>CCSR/NISE </a:t>
            </a:r>
            <a:r>
              <a:rPr lang="en-US" altLang="ja-JP" sz="3000" dirty="0" err="1" smtClean="0">
                <a:solidFill>
                  <a:schemeClr val="tx1"/>
                </a:solidFill>
                <a:latin typeface="ＭＳ ゴシック" pitchFamily="49" charset="-128"/>
                <a:ea typeface="ＭＳ ゴシック" pitchFamily="49" charset="-128"/>
              </a:rPr>
              <a:t>ver</a:t>
            </a:r>
            <a:r>
              <a:rPr lang="en-US" altLang="ja-JP" sz="3000" dirty="0" smtClean="0">
                <a:solidFill>
                  <a:schemeClr val="tx1"/>
                </a:solidFill>
                <a:latin typeface="ＭＳ ゴシック" pitchFamily="49" charset="-128"/>
                <a:ea typeface="ＭＳ ゴシック" pitchFamily="49" charset="-128"/>
              </a:rPr>
              <a:t> 5.4</a:t>
            </a:r>
          </a:p>
          <a:p>
            <a:r>
              <a:rPr kumimoji="1" lang="ja-JP" altLang="en-US" sz="3100" dirty="0" smtClean="0">
                <a:solidFill>
                  <a:schemeClr val="tx1"/>
                </a:solidFill>
                <a:latin typeface="ＭＳ ゴシック" pitchFamily="49" charset="-128"/>
                <a:ea typeface="ＭＳ ゴシック" pitchFamily="49" charset="-128"/>
              </a:rPr>
              <a:t>水平分解能</a:t>
            </a:r>
            <a:r>
              <a:rPr kumimoji="1" lang="en-US" altLang="ja-JP" sz="3100" dirty="0" smtClean="0">
                <a:solidFill>
                  <a:schemeClr val="tx1"/>
                </a:solidFill>
                <a:latin typeface="ＭＳ ゴシック" pitchFamily="49" charset="-128"/>
                <a:ea typeface="ＭＳ ゴシック" pitchFamily="49" charset="-128"/>
              </a:rPr>
              <a:t/>
            </a:r>
            <a:br>
              <a:rPr kumimoji="1" lang="en-US" altLang="ja-JP" sz="3100" dirty="0" smtClean="0">
                <a:solidFill>
                  <a:schemeClr val="tx1"/>
                </a:solidFill>
                <a:latin typeface="ＭＳ ゴシック" pitchFamily="49" charset="-128"/>
                <a:ea typeface="ＭＳ ゴシック" pitchFamily="49" charset="-128"/>
              </a:rPr>
            </a:br>
            <a:r>
              <a:rPr kumimoji="1" lang="en-US" altLang="ja-JP" sz="3100" dirty="0" smtClean="0">
                <a:solidFill>
                  <a:schemeClr val="tx1"/>
                </a:solidFill>
                <a:latin typeface="ＭＳ ゴシック" pitchFamily="49" charset="-128"/>
                <a:ea typeface="ＭＳ ゴシック" pitchFamily="49" charset="-128"/>
              </a:rPr>
              <a:t>- </a:t>
            </a:r>
            <a:r>
              <a:rPr kumimoji="1" lang="en-US" altLang="ja-JP" sz="3000" dirty="0" smtClean="0">
                <a:solidFill>
                  <a:schemeClr val="tx1"/>
                </a:solidFill>
                <a:latin typeface="ＭＳ ゴシック" pitchFamily="49" charset="-128"/>
                <a:ea typeface="ＭＳ ゴシック" pitchFamily="49" charset="-128"/>
              </a:rPr>
              <a:t>T10</a:t>
            </a:r>
          </a:p>
          <a:p>
            <a:r>
              <a:rPr lang="ja-JP" altLang="en-US" sz="3100" dirty="0" smtClean="0">
                <a:solidFill>
                  <a:schemeClr val="tx1"/>
                </a:solidFill>
                <a:latin typeface="ＭＳ ゴシック" pitchFamily="49" charset="-128"/>
                <a:ea typeface="ＭＳ ゴシック" pitchFamily="49" charset="-128"/>
              </a:rPr>
              <a:t>格子点数</a:t>
            </a:r>
            <a:r>
              <a:rPr lang="en-US" altLang="ja-JP" sz="3100" dirty="0" smtClean="0">
                <a:solidFill>
                  <a:schemeClr val="tx1"/>
                </a:solidFill>
                <a:latin typeface="ＭＳ ゴシック" pitchFamily="49" charset="-128"/>
                <a:ea typeface="ＭＳ ゴシック" pitchFamily="49" charset="-128"/>
              </a:rPr>
              <a:t/>
            </a:r>
            <a:br>
              <a:rPr lang="en-US" altLang="ja-JP" sz="3100" dirty="0" smtClean="0">
                <a:solidFill>
                  <a:schemeClr val="tx1"/>
                </a:solidFill>
                <a:latin typeface="ＭＳ ゴシック" pitchFamily="49" charset="-128"/>
                <a:ea typeface="ＭＳ ゴシック" pitchFamily="49" charset="-128"/>
              </a:rPr>
            </a:br>
            <a:r>
              <a:rPr lang="en-US" altLang="ja-JP" sz="31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経度方向</a:t>
            </a:r>
            <a:r>
              <a:rPr lang="en-US" altLang="ja-JP" sz="3000" dirty="0" smtClean="0">
                <a:solidFill>
                  <a:schemeClr val="tx1"/>
                </a:solidFill>
                <a:latin typeface="ＭＳ ゴシック" pitchFamily="49" charset="-128"/>
                <a:ea typeface="ＭＳ ゴシック" pitchFamily="49" charset="-128"/>
              </a:rPr>
              <a:t>:32</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緯度方向</a:t>
            </a:r>
            <a:r>
              <a:rPr lang="en-US" altLang="ja-JP" sz="3000" dirty="0" smtClean="0">
                <a:solidFill>
                  <a:schemeClr val="tx1"/>
                </a:solidFill>
                <a:latin typeface="ＭＳ ゴシック" pitchFamily="49" charset="-128"/>
                <a:ea typeface="ＭＳ ゴシック" pitchFamily="49" charset="-128"/>
              </a:rPr>
              <a:t>:16</a:t>
            </a:r>
          </a:p>
          <a:p>
            <a:r>
              <a:rPr lang="ja-JP" altLang="en-US" sz="3100" dirty="0" smtClean="0">
                <a:solidFill>
                  <a:schemeClr val="tx1"/>
                </a:solidFill>
                <a:latin typeface="ＭＳ ゴシック" pitchFamily="49" charset="-128"/>
                <a:ea typeface="ＭＳ ゴシック" pitchFamily="49" charset="-128"/>
              </a:rPr>
              <a:t>鉛直領域</a:t>
            </a:r>
            <a:r>
              <a:rPr lang="en-US" altLang="ja-JP" sz="3100" dirty="0" smtClean="0">
                <a:solidFill>
                  <a:schemeClr val="tx1"/>
                </a:solidFill>
                <a:latin typeface="ＭＳ ゴシック" pitchFamily="49" charset="-128"/>
                <a:ea typeface="ＭＳ ゴシック" pitchFamily="49" charset="-128"/>
              </a:rPr>
              <a:t/>
            </a:r>
            <a:br>
              <a:rPr lang="en-US" altLang="ja-JP" sz="3100" dirty="0" smtClean="0">
                <a:solidFill>
                  <a:schemeClr val="tx1"/>
                </a:solidFill>
                <a:latin typeface="ＭＳ ゴシック" pitchFamily="49" charset="-128"/>
                <a:ea typeface="ＭＳ ゴシック" pitchFamily="49" charset="-128"/>
              </a:rPr>
            </a:br>
            <a:r>
              <a:rPr lang="en-US" altLang="ja-JP" sz="3100" dirty="0" smtClean="0">
                <a:solidFill>
                  <a:schemeClr val="tx1"/>
                </a:solidFill>
                <a:latin typeface="ＭＳ ゴシック" pitchFamily="49" charset="-128"/>
                <a:ea typeface="ＭＳ ゴシック" pitchFamily="49" charset="-128"/>
              </a:rPr>
              <a:t>- </a:t>
            </a:r>
            <a:r>
              <a:rPr lang="en-US" altLang="ja-JP" sz="3000" dirty="0" smtClean="0">
                <a:solidFill>
                  <a:schemeClr val="tx1"/>
                </a:solidFill>
                <a:latin typeface="ＭＳ ゴシック" pitchFamily="49" charset="-128"/>
                <a:ea typeface="ＭＳ ゴシック" pitchFamily="49" charset="-128"/>
              </a:rPr>
              <a:t>50</a:t>
            </a:r>
            <a:r>
              <a:rPr lang="ja-JP" altLang="en-US" sz="3000" dirty="0" smtClean="0">
                <a:solidFill>
                  <a:schemeClr val="tx1"/>
                </a:solidFill>
                <a:latin typeface="ＭＳ ゴシック" pitchFamily="49" charset="-128"/>
                <a:ea typeface="ＭＳ ゴシック" pitchFamily="49" charset="-128"/>
              </a:rPr>
              <a:t>層</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1</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10 km : 1 km</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10</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80 km : 2 km</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80</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90 km : 1 km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モデル２</a:t>
            </a:r>
            <a:r>
              <a:rPr kumimoji="1" lang="en-US" altLang="ja-JP" dirty="0" smtClean="0"/>
              <a:t>:</a:t>
            </a:r>
            <a:r>
              <a:rPr kumimoji="1" lang="ja-JP" altLang="en-US" dirty="0" smtClean="0"/>
              <a:t>物理パラメータ</a:t>
            </a:r>
            <a:endParaRPr kumimoji="1" lang="ja-JP" altLang="en-US" dirty="0"/>
          </a:p>
        </p:txBody>
      </p:sp>
      <p:sp>
        <p:nvSpPr>
          <p:cNvPr id="3" name="コンテンツ プレースホルダ 2"/>
          <p:cNvSpPr>
            <a:spLocks noGrp="1"/>
          </p:cNvSpPr>
          <p:nvPr>
            <p:ph idx="1"/>
          </p:nvPr>
        </p:nvSpPr>
        <p:spPr>
          <a:xfrm>
            <a:off x="0" y="764704"/>
            <a:ext cx="8686800" cy="6093296"/>
          </a:xfrm>
        </p:spPr>
        <p:txBody>
          <a:bodyPr>
            <a:noAutofit/>
          </a:bodyPr>
          <a:lstStyle/>
          <a:p>
            <a:r>
              <a:rPr lang="ja-JP" altLang="en-US" sz="2600" dirty="0" smtClean="0">
                <a:solidFill>
                  <a:schemeClr val="tx1"/>
                </a:solidFill>
                <a:latin typeface="ＭＳ ゴシック" pitchFamily="49" charset="-128"/>
                <a:ea typeface="ＭＳ ゴシック" pitchFamily="49" charset="-128"/>
              </a:rPr>
              <a:t>惑星自転周期</a:t>
            </a:r>
            <a:r>
              <a:rPr lang="en-US" altLang="ja-JP" sz="2600" dirty="0" smtClean="0">
                <a:solidFill>
                  <a:schemeClr val="tx1"/>
                </a:solidFill>
                <a:latin typeface="ＭＳ ゴシック" pitchFamily="49" charset="-128"/>
                <a:ea typeface="ＭＳ ゴシック" pitchFamily="49" charset="-128"/>
              </a:rPr>
              <a:t/>
            </a:r>
            <a:br>
              <a:rPr lang="en-US" altLang="ja-JP" sz="2600" dirty="0" smtClean="0">
                <a:solidFill>
                  <a:schemeClr val="tx1"/>
                </a:solidFill>
                <a:latin typeface="ＭＳ ゴシック" pitchFamily="49" charset="-128"/>
                <a:ea typeface="ＭＳ ゴシック" pitchFamily="49" charset="-128"/>
              </a:rPr>
            </a:br>
            <a:r>
              <a:rPr lang="en-US" altLang="ja-JP" sz="2600" dirty="0" smtClean="0">
                <a:solidFill>
                  <a:schemeClr val="tx1"/>
                </a:solidFill>
                <a:latin typeface="ＭＳ ゴシック" pitchFamily="49" charset="-128"/>
                <a:ea typeface="ＭＳ ゴシック" pitchFamily="49" charset="-128"/>
              </a:rPr>
              <a:t>- 243</a:t>
            </a:r>
            <a:r>
              <a:rPr lang="ja-JP" altLang="en-US" sz="2600" dirty="0" smtClean="0">
                <a:solidFill>
                  <a:schemeClr val="tx1"/>
                </a:solidFill>
                <a:latin typeface="ＭＳ ゴシック" pitchFamily="49" charset="-128"/>
                <a:ea typeface="ＭＳ ゴシック" pitchFamily="49" charset="-128"/>
              </a:rPr>
              <a:t>日</a:t>
            </a:r>
            <a:r>
              <a:rPr lang="en-US" altLang="ja-JP" sz="2600" dirty="0" smtClean="0">
                <a:solidFill>
                  <a:schemeClr val="tx1"/>
                </a:solidFill>
                <a:latin typeface="ＭＳ ゴシック" pitchFamily="49" charset="-128"/>
                <a:ea typeface="ＭＳ ゴシック" pitchFamily="49" charset="-128"/>
              </a:rPr>
              <a:t>(</a:t>
            </a:r>
            <a:r>
              <a:rPr lang="ja-JP" altLang="en-US" sz="2600" dirty="0" smtClean="0">
                <a:solidFill>
                  <a:schemeClr val="tx1"/>
                </a:solidFill>
                <a:latin typeface="ＭＳ ゴシック" pitchFamily="49" charset="-128"/>
                <a:ea typeface="ＭＳ ゴシック" pitchFamily="49" charset="-128"/>
              </a:rPr>
              <a:t>地球日</a:t>
            </a:r>
            <a:r>
              <a:rPr lang="en-US" altLang="ja-JP" sz="2600" dirty="0" smtClean="0">
                <a:solidFill>
                  <a:schemeClr val="tx1"/>
                </a:solidFill>
                <a:latin typeface="ＭＳ ゴシック" pitchFamily="49" charset="-128"/>
                <a:ea typeface="ＭＳ ゴシック" pitchFamily="49" charset="-128"/>
              </a:rPr>
              <a:t>)</a:t>
            </a:r>
          </a:p>
          <a:p>
            <a:r>
              <a:rPr kumimoji="1" lang="ja-JP" altLang="en-US" sz="2600" dirty="0" smtClean="0">
                <a:solidFill>
                  <a:schemeClr val="tx1"/>
                </a:solidFill>
                <a:latin typeface="ＭＳ ゴシック" pitchFamily="49" charset="-128"/>
                <a:ea typeface="ＭＳ ゴシック" pitchFamily="49" charset="-128"/>
              </a:rPr>
              <a:t>惑星半径</a:t>
            </a:r>
            <a:r>
              <a:rPr kumimoji="1" lang="en-US" altLang="ja-JP" sz="2600" dirty="0" smtClean="0">
                <a:solidFill>
                  <a:schemeClr val="tx1"/>
                </a:solidFill>
                <a:latin typeface="ＭＳ ゴシック" pitchFamily="49" charset="-128"/>
                <a:ea typeface="ＭＳ ゴシック" pitchFamily="49" charset="-128"/>
              </a:rPr>
              <a:t/>
            </a:r>
            <a:br>
              <a:rPr kumimoji="1" lang="en-US" altLang="ja-JP" sz="2600" dirty="0" smtClean="0">
                <a:solidFill>
                  <a:schemeClr val="tx1"/>
                </a:solidFill>
                <a:latin typeface="ＭＳ ゴシック" pitchFamily="49" charset="-128"/>
                <a:ea typeface="ＭＳ ゴシック" pitchFamily="49" charset="-128"/>
              </a:rPr>
            </a:br>
            <a:r>
              <a:rPr kumimoji="1" lang="en-US" altLang="ja-JP" sz="2600" dirty="0" smtClean="0">
                <a:solidFill>
                  <a:schemeClr val="tx1"/>
                </a:solidFill>
                <a:latin typeface="ＭＳ ゴシック" pitchFamily="49" charset="-128"/>
                <a:ea typeface="ＭＳ ゴシック" pitchFamily="49" charset="-128"/>
              </a:rPr>
              <a:t>- 6050 km</a:t>
            </a:r>
          </a:p>
          <a:p>
            <a:r>
              <a:rPr lang="ja-JP" altLang="en-US" sz="2600" dirty="0" smtClean="0">
                <a:solidFill>
                  <a:schemeClr val="tx1"/>
                </a:solidFill>
                <a:latin typeface="ＭＳ ゴシック" pitchFamily="49" charset="-128"/>
                <a:ea typeface="ＭＳ ゴシック" pitchFamily="49" charset="-128"/>
              </a:rPr>
              <a:t>重力加速度</a:t>
            </a:r>
            <a:r>
              <a:rPr lang="en-US" altLang="ja-JP" sz="2600" dirty="0" smtClean="0">
                <a:solidFill>
                  <a:schemeClr val="tx1"/>
                </a:solidFill>
                <a:latin typeface="ＭＳ ゴシック" pitchFamily="49" charset="-128"/>
                <a:ea typeface="ＭＳ ゴシック" pitchFamily="49" charset="-128"/>
              </a:rPr>
              <a:t/>
            </a:r>
            <a:br>
              <a:rPr lang="en-US" altLang="ja-JP" sz="2600" dirty="0" smtClean="0">
                <a:solidFill>
                  <a:schemeClr val="tx1"/>
                </a:solidFill>
                <a:latin typeface="ＭＳ ゴシック" pitchFamily="49" charset="-128"/>
                <a:ea typeface="ＭＳ ゴシック" pitchFamily="49" charset="-128"/>
              </a:rPr>
            </a:br>
            <a:r>
              <a:rPr lang="en-US" altLang="ja-JP" sz="2600" dirty="0" smtClean="0">
                <a:solidFill>
                  <a:schemeClr val="tx1"/>
                </a:solidFill>
                <a:latin typeface="ＭＳ ゴシック" pitchFamily="49" charset="-128"/>
                <a:ea typeface="ＭＳ ゴシック" pitchFamily="49" charset="-128"/>
              </a:rPr>
              <a:t>- 8.87 m</a:t>
            </a:r>
            <a:r>
              <a:rPr lang="ja-JP" altLang="en-US" sz="2600" dirty="0" smtClean="0">
                <a:solidFill>
                  <a:schemeClr val="tx1"/>
                </a:solidFill>
                <a:latin typeface="ＭＳ ゴシック" pitchFamily="49" charset="-128"/>
                <a:ea typeface="ＭＳ ゴシック" pitchFamily="49" charset="-128"/>
              </a:rPr>
              <a:t>・</a:t>
            </a:r>
            <a:r>
              <a:rPr lang="en-US" altLang="ja-JP" sz="2600" dirty="0" smtClean="0">
                <a:solidFill>
                  <a:schemeClr val="tx1"/>
                </a:solidFill>
                <a:latin typeface="ＭＳ ゴシック" pitchFamily="49" charset="-128"/>
                <a:ea typeface="ＭＳ ゴシック" pitchFamily="49" charset="-128"/>
              </a:rPr>
              <a:t>s</a:t>
            </a:r>
            <a:r>
              <a:rPr lang="en-US" altLang="ja-JP" sz="2600" baseline="30000" dirty="0" smtClean="0">
                <a:solidFill>
                  <a:schemeClr val="tx1"/>
                </a:solidFill>
                <a:latin typeface="ＭＳ ゴシック" pitchFamily="49" charset="-128"/>
                <a:ea typeface="ＭＳ ゴシック" pitchFamily="49" charset="-128"/>
              </a:rPr>
              <a:t>-2</a:t>
            </a:r>
          </a:p>
          <a:p>
            <a:r>
              <a:rPr lang="ja-JP" altLang="en-US" sz="2600" dirty="0" smtClean="0">
                <a:solidFill>
                  <a:schemeClr val="tx1"/>
                </a:solidFill>
                <a:latin typeface="ＭＳ ゴシック" pitchFamily="49" charset="-128"/>
                <a:ea typeface="ＭＳ ゴシック" pitchFamily="49" charset="-128"/>
              </a:rPr>
              <a:t>標準表面気圧</a:t>
            </a:r>
            <a:r>
              <a:rPr lang="en-US" altLang="ja-JP" sz="2600" dirty="0" smtClean="0">
                <a:solidFill>
                  <a:schemeClr val="tx1"/>
                </a:solidFill>
                <a:latin typeface="ＭＳ ゴシック" pitchFamily="49" charset="-128"/>
                <a:ea typeface="ＭＳ ゴシック" pitchFamily="49" charset="-128"/>
              </a:rPr>
              <a:t/>
            </a:r>
            <a:br>
              <a:rPr lang="en-US" altLang="ja-JP" sz="2600" dirty="0" smtClean="0">
                <a:solidFill>
                  <a:schemeClr val="tx1"/>
                </a:solidFill>
                <a:latin typeface="ＭＳ ゴシック" pitchFamily="49" charset="-128"/>
                <a:ea typeface="ＭＳ ゴシック" pitchFamily="49" charset="-128"/>
              </a:rPr>
            </a:br>
            <a:r>
              <a:rPr lang="en-US" altLang="ja-JP" sz="2600" dirty="0" smtClean="0">
                <a:solidFill>
                  <a:schemeClr val="tx1"/>
                </a:solidFill>
                <a:latin typeface="ＭＳ ゴシック" pitchFamily="49" charset="-128"/>
                <a:ea typeface="ＭＳ ゴシック" pitchFamily="49" charset="-128"/>
              </a:rPr>
              <a:t>- 9.2×10</a:t>
            </a:r>
            <a:r>
              <a:rPr lang="en-US" altLang="ja-JP" sz="2600" baseline="30000" dirty="0" smtClean="0">
                <a:solidFill>
                  <a:schemeClr val="tx1"/>
                </a:solidFill>
                <a:latin typeface="ＭＳ ゴシック" pitchFamily="49" charset="-128"/>
                <a:ea typeface="ＭＳ ゴシック" pitchFamily="49" charset="-128"/>
              </a:rPr>
              <a:t>4</a:t>
            </a:r>
          </a:p>
          <a:p>
            <a:r>
              <a:rPr lang="ja-JP" altLang="en-US" sz="2600" dirty="0" smtClean="0">
                <a:solidFill>
                  <a:schemeClr val="tx1"/>
                </a:solidFill>
                <a:latin typeface="ＭＳ ゴシック" pitchFamily="49" charset="-128"/>
                <a:ea typeface="ＭＳ ゴシック" pitchFamily="49" charset="-128"/>
              </a:rPr>
              <a:t>大気成分</a:t>
            </a:r>
            <a:r>
              <a:rPr lang="en-US" altLang="ja-JP" sz="2600" dirty="0" smtClean="0">
                <a:solidFill>
                  <a:schemeClr val="tx1"/>
                </a:solidFill>
                <a:latin typeface="ＭＳ ゴシック" pitchFamily="49" charset="-128"/>
                <a:ea typeface="ＭＳ ゴシック" pitchFamily="49" charset="-128"/>
              </a:rPr>
              <a:t/>
            </a:r>
            <a:br>
              <a:rPr lang="en-US" altLang="ja-JP" sz="2600" dirty="0" smtClean="0">
                <a:solidFill>
                  <a:schemeClr val="tx1"/>
                </a:solidFill>
                <a:latin typeface="ＭＳ ゴシック" pitchFamily="49" charset="-128"/>
                <a:ea typeface="ＭＳ ゴシック" pitchFamily="49" charset="-128"/>
              </a:rPr>
            </a:br>
            <a:r>
              <a:rPr lang="en-US" altLang="ja-JP" sz="2600" dirty="0" smtClean="0">
                <a:solidFill>
                  <a:schemeClr val="tx1"/>
                </a:solidFill>
                <a:latin typeface="ＭＳ ゴシック" pitchFamily="49" charset="-128"/>
                <a:ea typeface="ＭＳ ゴシック" pitchFamily="49" charset="-128"/>
              </a:rPr>
              <a:t>- CO</a:t>
            </a:r>
            <a:r>
              <a:rPr lang="en-US" altLang="ja-JP" sz="2600" baseline="-25000" dirty="0" smtClean="0">
                <a:solidFill>
                  <a:schemeClr val="tx1"/>
                </a:solidFill>
                <a:latin typeface="ＭＳ ゴシック" pitchFamily="49" charset="-128"/>
                <a:ea typeface="ＭＳ ゴシック" pitchFamily="49" charset="-128"/>
              </a:rPr>
              <a:t>2</a:t>
            </a:r>
          </a:p>
          <a:p>
            <a:r>
              <a:rPr lang="ja-JP" altLang="en-US" sz="2600" dirty="0" smtClean="0">
                <a:solidFill>
                  <a:schemeClr val="tx1"/>
                </a:solidFill>
                <a:latin typeface="ＭＳ ゴシック" pitchFamily="49" charset="-128"/>
                <a:ea typeface="ＭＳ ゴシック" pitchFamily="49" charset="-128"/>
              </a:rPr>
              <a:t>定圧比熱</a:t>
            </a:r>
            <a:r>
              <a:rPr lang="en-US" altLang="ja-JP" sz="2600" dirty="0" smtClean="0">
                <a:solidFill>
                  <a:schemeClr val="tx1"/>
                </a:solidFill>
                <a:latin typeface="ＭＳ ゴシック" pitchFamily="49" charset="-128"/>
                <a:ea typeface="ＭＳ ゴシック" pitchFamily="49" charset="-128"/>
              </a:rPr>
              <a:t/>
            </a:r>
            <a:br>
              <a:rPr lang="en-US" altLang="ja-JP" sz="2600" dirty="0" smtClean="0">
                <a:solidFill>
                  <a:schemeClr val="tx1"/>
                </a:solidFill>
                <a:latin typeface="ＭＳ ゴシック" pitchFamily="49" charset="-128"/>
                <a:ea typeface="ＭＳ ゴシック" pitchFamily="49" charset="-128"/>
              </a:rPr>
            </a:br>
            <a:r>
              <a:rPr lang="en-US" altLang="ja-JP" sz="2600" dirty="0" smtClean="0">
                <a:solidFill>
                  <a:schemeClr val="tx1"/>
                </a:solidFill>
                <a:latin typeface="ＭＳ ゴシック" pitchFamily="49" charset="-128"/>
                <a:ea typeface="ＭＳ ゴシック" pitchFamily="49" charset="-128"/>
              </a:rPr>
              <a:t>- 8.2×10</a:t>
            </a:r>
            <a:r>
              <a:rPr lang="en-US" altLang="ja-JP" sz="2600" baseline="30000" dirty="0" smtClean="0">
                <a:solidFill>
                  <a:schemeClr val="tx1"/>
                </a:solidFill>
                <a:latin typeface="ＭＳ ゴシック" pitchFamily="49" charset="-128"/>
                <a:ea typeface="ＭＳ ゴシック" pitchFamily="49" charset="-128"/>
              </a:rPr>
              <a:t>2</a:t>
            </a:r>
            <a:r>
              <a:rPr lang="en-US" altLang="ja-JP" sz="2600" dirty="0" smtClean="0">
                <a:solidFill>
                  <a:schemeClr val="tx1"/>
                </a:solidFill>
                <a:latin typeface="ＭＳ ゴシック" pitchFamily="49" charset="-128"/>
                <a:ea typeface="ＭＳ ゴシック" pitchFamily="49" charset="-128"/>
              </a:rPr>
              <a:t> J</a:t>
            </a:r>
            <a:r>
              <a:rPr lang="ja-JP" altLang="en-US" sz="2600" dirty="0" smtClean="0">
                <a:solidFill>
                  <a:schemeClr val="tx1"/>
                </a:solidFill>
                <a:latin typeface="ＭＳ ゴシック" pitchFamily="49" charset="-128"/>
                <a:ea typeface="ＭＳ ゴシック" pitchFamily="49" charset="-128"/>
              </a:rPr>
              <a:t>・</a:t>
            </a:r>
            <a:r>
              <a:rPr lang="en-US" altLang="ja-JP" sz="2600" dirty="0" smtClean="0">
                <a:solidFill>
                  <a:schemeClr val="tx1"/>
                </a:solidFill>
                <a:latin typeface="ＭＳ ゴシック" pitchFamily="49" charset="-128"/>
                <a:ea typeface="ＭＳ ゴシック" pitchFamily="49" charset="-128"/>
              </a:rPr>
              <a:t>kg</a:t>
            </a:r>
            <a:r>
              <a:rPr lang="en-US" altLang="ja-JP" sz="2600" baseline="30000" dirty="0" smtClean="0">
                <a:solidFill>
                  <a:schemeClr val="tx1"/>
                </a:solidFill>
                <a:latin typeface="ＭＳ ゴシック" pitchFamily="49" charset="-128"/>
                <a:ea typeface="ＭＳ ゴシック" pitchFamily="49" charset="-128"/>
              </a:rPr>
              <a:t>-1</a:t>
            </a:r>
            <a:r>
              <a:rPr lang="ja-JP" altLang="en-US" sz="2600" dirty="0" smtClean="0">
                <a:solidFill>
                  <a:schemeClr val="tx1"/>
                </a:solidFill>
                <a:latin typeface="ＭＳ ゴシック" pitchFamily="49" charset="-128"/>
                <a:ea typeface="ＭＳ ゴシック" pitchFamily="49" charset="-128"/>
              </a:rPr>
              <a:t>・</a:t>
            </a:r>
            <a:r>
              <a:rPr lang="en-US" altLang="ja-JP" sz="2600" dirty="0" smtClean="0">
                <a:solidFill>
                  <a:schemeClr val="tx1"/>
                </a:solidFill>
                <a:latin typeface="ＭＳ ゴシック" pitchFamily="49" charset="-128"/>
                <a:ea typeface="ＭＳ ゴシック" pitchFamily="49" charset="-128"/>
              </a:rPr>
              <a:t>K</a:t>
            </a:r>
            <a:r>
              <a:rPr lang="en-US" altLang="ja-JP" sz="2600" baseline="30000" dirty="0" smtClean="0">
                <a:solidFill>
                  <a:schemeClr val="tx1"/>
                </a:solidFill>
                <a:latin typeface="ＭＳ ゴシック" pitchFamily="49" charset="-128"/>
                <a:ea typeface="ＭＳ ゴシック" pitchFamily="49" charset="-128"/>
              </a:rPr>
              <a:t>-1</a:t>
            </a:r>
          </a:p>
          <a:p>
            <a:r>
              <a:rPr lang="ja-JP" altLang="en-US" sz="2600" dirty="0" smtClean="0">
                <a:solidFill>
                  <a:schemeClr val="tx1"/>
                </a:solidFill>
                <a:latin typeface="ＭＳ ゴシック" pitchFamily="49" charset="-128"/>
                <a:ea typeface="ＭＳ ゴシック" pitchFamily="49" charset="-128"/>
              </a:rPr>
              <a:t>気体定数</a:t>
            </a:r>
            <a:r>
              <a:rPr lang="en-US" altLang="ja-JP" sz="2600" dirty="0" smtClean="0">
                <a:solidFill>
                  <a:schemeClr val="tx1"/>
                </a:solidFill>
                <a:latin typeface="ＭＳ ゴシック" pitchFamily="49" charset="-128"/>
                <a:ea typeface="ＭＳ ゴシック" pitchFamily="49" charset="-128"/>
              </a:rPr>
              <a:t/>
            </a:r>
            <a:br>
              <a:rPr lang="en-US" altLang="ja-JP" sz="2600" dirty="0" smtClean="0">
                <a:solidFill>
                  <a:schemeClr val="tx1"/>
                </a:solidFill>
                <a:latin typeface="ＭＳ ゴシック" pitchFamily="49" charset="-128"/>
                <a:ea typeface="ＭＳ ゴシック" pitchFamily="49" charset="-128"/>
              </a:rPr>
            </a:br>
            <a:r>
              <a:rPr lang="en-US" altLang="ja-JP" sz="2600" dirty="0" smtClean="0">
                <a:solidFill>
                  <a:schemeClr val="tx1"/>
                </a:solidFill>
                <a:latin typeface="ＭＳ ゴシック" pitchFamily="49" charset="-128"/>
                <a:ea typeface="ＭＳ ゴシック" pitchFamily="49" charset="-128"/>
              </a:rPr>
              <a:t>- 191.4 J</a:t>
            </a:r>
            <a:r>
              <a:rPr lang="ja-JP" altLang="en-US" sz="2600" dirty="0" smtClean="0">
                <a:solidFill>
                  <a:schemeClr val="tx1"/>
                </a:solidFill>
                <a:latin typeface="ＭＳ ゴシック" pitchFamily="49" charset="-128"/>
                <a:ea typeface="ＭＳ ゴシック" pitchFamily="49" charset="-128"/>
              </a:rPr>
              <a:t>・</a:t>
            </a:r>
            <a:r>
              <a:rPr lang="en-US" altLang="ja-JP" sz="2600" dirty="0" smtClean="0">
                <a:solidFill>
                  <a:schemeClr val="tx1"/>
                </a:solidFill>
                <a:latin typeface="ＭＳ ゴシック" pitchFamily="49" charset="-128"/>
                <a:ea typeface="ＭＳ ゴシック" pitchFamily="49" charset="-128"/>
              </a:rPr>
              <a:t>kg</a:t>
            </a:r>
            <a:r>
              <a:rPr lang="en-US" altLang="ja-JP" sz="2600" baseline="30000" dirty="0" smtClean="0">
                <a:solidFill>
                  <a:schemeClr val="tx1"/>
                </a:solidFill>
                <a:latin typeface="ＭＳ ゴシック" pitchFamily="49" charset="-128"/>
                <a:ea typeface="ＭＳ ゴシック" pitchFamily="49" charset="-128"/>
              </a:rPr>
              <a:t>-1</a:t>
            </a:r>
            <a:r>
              <a:rPr lang="ja-JP" altLang="en-US" sz="2600" dirty="0" smtClean="0">
                <a:solidFill>
                  <a:schemeClr val="tx1"/>
                </a:solidFill>
                <a:latin typeface="ＭＳ ゴシック" pitchFamily="49" charset="-128"/>
                <a:ea typeface="ＭＳ ゴシック" pitchFamily="49" charset="-128"/>
              </a:rPr>
              <a:t>・</a:t>
            </a:r>
            <a:r>
              <a:rPr lang="en-US" altLang="ja-JP" sz="2600" dirty="0" smtClean="0">
                <a:solidFill>
                  <a:schemeClr val="tx1"/>
                </a:solidFill>
                <a:latin typeface="ＭＳ ゴシック" pitchFamily="49" charset="-128"/>
                <a:ea typeface="ＭＳ ゴシック" pitchFamily="49" charset="-128"/>
              </a:rPr>
              <a:t>K</a:t>
            </a:r>
            <a:r>
              <a:rPr lang="en-US" altLang="ja-JP" sz="2600" baseline="30000" dirty="0" smtClean="0">
                <a:solidFill>
                  <a:schemeClr val="tx1"/>
                </a:solidFill>
                <a:latin typeface="ＭＳ ゴシック" pitchFamily="49" charset="-128"/>
                <a:ea typeface="ＭＳ ゴシック" pitchFamily="49" charset="-128"/>
              </a:rPr>
              <a:t>-1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モデル</a:t>
            </a:r>
            <a:r>
              <a:rPr lang="ja-JP" altLang="en-US" dirty="0" smtClean="0"/>
              <a:t>３</a:t>
            </a:r>
            <a:r>
              <a:rPr kumimoji="1" lang="en-US" altLang="ja-JP" dirty="0" smtClean="0"/>
              <a:t>:</a:t>
            </a:r>
            <a:r>
              <a:rPr kumimoji="1" lang="ja-JP" altLang="en-US" dirty="0" smtClean="0"/>
              <a:t>放射過程</a:t>
            </a:r>
            <a:endParaRPr kumimoji="1" lang="ja-JP" altLang="en-US" dirty="0"/>
          </a:p>
        </p:txBody>
      </p:sp>
      <p:sp>
        <p:nvSpPr>
          <p:cNvPr id="5" name="コンテンツ プレースホルダ 4"/>
          <p:cNvSpPr>
            <a:spLocks noGrp="1"/>
          </p:cNvSpPr>
          <p:nvPr>
            <p:ph idx="1"/>
          </p:nvPr>
        </p:nvSpPr>
        <p:spPr>
          <a:xfrm>
            <a:off x="0" y="980728"/>
            <a:ext cx="8686800" cy="5877272"/>
          </a:xfrm>
        </p:spPr>
        <p:txBody>
          <a:bodyPr>
            <a:normAutofit lnSpcReduction="10000"/>
          </a:bodyPr>
          <a:lstStyle/>
          <a:p>
            <a:pPr>
              <a:spcBef>
                <a:spcPts val="0"/>
              </a:spcBef>
            </a:pPr>
            <a:r>
              <a:rPr lang="ja-JP" altLang="en-US" dirty="0" smtClean="0">
                <a:solidFill>
                  <a:schemeClr val="tx1"/>
                </a:solidFill>
                <a:latin typeface="ＭＳ ゴシック" pitchFamily="49" charset="-128"/>
                <a:ea typeface="ＭＳ ゴシック" pitchFamily="49" charset="-128"/>
              </a:rPr>
              <a:t>太陽加熱</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spc="-200" dirty="0" smtClean="0">
                <a:solidFill>
                  <a:schemeClr val="tx1"/>
                </a:solidFill>
                <a:latin typeface="ＭＳ ゴシック" pitchFamily="49" charset="-128"/>
                <a:ea typeface="ＭＳ ゴシック" pitchFamily="49" charset="-128"/>
              </a:rPr>
              <a:t>地面まで送られる</a:t>
            </a:r>
            <a:r>
              <a:rPr lang="en-US" altLang="ja-JP" spc="-200" dirty="0" smtClean="0">
                <a:solidFill>
                  <a:schemeClr val="tx1"/>
                </a:solidFill>
                <a:latin typeface="ＭＳ ゴシック" pitchFamily="49" charset="-128"/>
                <a:ea typeface="ＭＳ ゴシック" pitchFamily="49" charset="-128"/>
              </a:rPr>
              <a:t/>
            </a:r>
            <a:br>
              <a:rPr lang="en-US" altLang="ja-JP" spc="-200" dirty="0" smtClean="0">
                <a:solidFill>
                  <a:schemeClr val="tx1"/>
                </a:solidFill>
                <a:latin typeface="ＭＳ ゴシック" pitchFamily="49" charset="-128"/>
                <a:ea typeface="ＭＳ ゴシック" pitchFamily="49" charset="-128"/>
              </a:rPr>
            </a:br>
            <a:r>
              <a:rPr lang="en-US" altLang="ja-JP" spc="-200" dirty="0" smtClean="0">
                <a:solidFill>
                  <a:schemeClr val="tx1"/>
                </a:solidFill>
                <a:latin typeface="ＭＳ ゴシック" pitchFamily="49" charset="-128"/>
                <a:ea typeface="ＭＳ ゴシック" pitchFamily="49" charset="-128"/>
              </a:rPr>
              <a:t>  </a:t>
            </a:r>
            <a:r>
              <a:rPr lang="ja-JP" altLang="en-US" spc="-200" dirty="0" smtClean="0">
                <a:solidFill>
                  <a:schemeClr val="tx1"/>
                </a:solidFill>
                <a:latin typeface="ＭＳ ゴシック" pitchFamily="49" charset="-128"/>
                <a:ea typeface="ＭＳ ゴシック" pitchFamily="49" charset="-128"/>
              </a:rPr>
              <a:t>東西一様な加熱の強制</a:t>
            </a:r>
            <a:r>
              <a:rPr lang="en-US" altLang="ja-JP" spc="-200" dirty="0" smtClean="0">
                <a:solidFill>
                  <a:schemeClr val="tx1"/>
                </a:solidFill>
                <a:latin typeface="ＭＳ ゴシック" pitchFamily="49" charset="-128"/>
                <a:ea typeface="ＭＳ ゴシック" pitchFamily="49" charset="-128"/>
              </a:rPr>
              <a:t/>
            </a:r>
            <a:br>
              <a:rPr lang="en-US" altLang="ja-JP" spc="-200" dirty="0" smtClean="0">
                <a:solidFill>
                  <a:schemeClr val="tx1"/>
                </a:solidFill>
                <a:latin typeface="ＭＳ ゴシック" pitchFamily="49" charset="-128"/>
                <a:ea typeface="ＭＳ ゴシック" pitchFamily="49" charset="-128"/>
              </a:rPr>
            </a:br>
            <a:r>
              <a:rPr lang="en-US" altLang="ja-JP" spc="-200" dirty="0" smtClean="0">
                <a:solidFill>
                  <a:schemeClr val="tx1"/>
                </a:solidFill>
                <a:latin typeface="ＭＳ ゴシック" pitchFamily="49" charset="-128"/>
                <a:ea typeface="ＭＳ ゴシック" pitchFamily="49" charset="-128"/>
              </a:rPr>
              <a:t>  </a:t>
            </a:r>
            <a:r>
              <a:rPr lang="ja-JP" altLang="en-US" spc="-200" dirty="0" smtClean="0">
                <a:solidFill>
                  <a:schemeClr val="tx1"/>
                </a:solidFill>
                <a:latin typeface="ＭＳ ゴシック" pitchFamily="49" charset="-128"/>
                <a:ea typeface="ＭＳ ゴシック" pitchFamily="49" charset="-128"/>
              </a:rPr>
              <a:t>を与える</a:t>
            </a:r>
            <a:endParaRPr lang="en-US" altLang="ja-JP" spc="-200" dirty="0" smtClean="0">
              <a:solidFill>
                <a:schemeClr val="tx1"/>
              </a:solidFill>
              <a:latin typeface="ＭＳ ゴシック" pitchFamily="49" charset="-128"/>
              <a:ea typeface="ＭＳ ゴシック" pitchFamily="49" charset="-128"/>
            </a:endParaRPr>
          </a:p>
          <a:p>
            <a:pPr>
              <a:spcBef>
                <a:spcPts val="0"/>
              </a:spcBef>
            </a:pPr>
            <a:r>
              <a:rPr kumimoji="1" lang="ja-JP" altLang="en-US" spc="-200" dirty="0" smtClean="0">
                <a:solidFill>
                  <a:schemeClr val="tx1"/>
                </a:solidFill>
                <a:latin typeface="ＭＳ ゴシック" pitchFamily="49" charset="-128"/>
                <a:ea typeface="ＭＳ ゴシック" pitchFamily="49" charset="-128"/>
              </a:rPr>
              <a:t>ニュートン冷却</a:t>
            </a:r>
            <a:r>
              <a:rPr kumimoji="1" lang="en-US" altLang="ja-JP" spc="-200" dirty="0" smtClean="0">
                <a:solidFill>
                  <a:schemeClr val="tx1"/>
                </a:solidFill>
                <a:latin typeface="ＭＳ ゴシック" pitchFamily="49" charset="-128"/>
                <a:ea typeface="ＭＳ ゴシック" pitchFamily="49" charset="-128"/>
              </a:rPr>
              <a:t/>
            </a:r>
            <a:br>
              <a:rPr kumimoji="1" lang="en-US" altLang="ja-JP" spc="-200" dirty="0" smtClean="0">
                <a:solidFill>
                  <a:schemeClr val="tx1"/>
                </a:solidFill>
                <a:latin typeface="ＭＳ ゴシック" pitchFamily="49" charset="-128"/>
                <a:ea typeface="ＭＳ ゴシック" pitchFamily="49" charset="-128"/>
              </a:rPr>
            </a:br>
            <a:r>
              <a:rPr kumimoji="1" lang="en-US" altLang="ja-JP" spc="-200" dirty="0" smtClean="0">
                <a:solidFill>
                  <a:schemeClr val="tx1"/>
                </a:solidFill>
                <a:latin typeface="ＭＳ ゴシック" pitchFamily="49" charset="-128"/>
                <a:ea typeface="ＭＳ ゴシック" pitchFamily="49" charset="-128"/>
              </a:rPr>
              <a:t>- </a:t>
            </a:r>
            <a:r>
              <a:rPr kumimoji="1" lang="ja-JP" altLang="en-US" spc="-200" dirty="0" smtClean="0">
                <a:solidFill>
                  <a:schemeClr val="tx1"/>
                </a:solidFill>
                <a:latin typeface="ＭＳ ゴシック" pitchFamily="49" charset="-128"/>
                <a:ea typeface="ＭＳ ゴシック" pitchFamily="49" charset="-128"/>
              </a:rPr>
              <a:t>赤外線放射</a:t>
            </a:r>
            <a:r>
              <a:rPr lang="ja-JP" altLang="en-US" spc="-200" dirty="0" smtClean="0">
                <a:solidFill>
                  <a:schemeClr val="tx1"/>
                </a:solidFill>
                <a:latin typeface="ＭＳ ゴシック" pitchFamily="49" charset="-128"/>
                <a:ea typeface="ＭＳ ゴシック" pitchFamily="49" charset="-128"/>
              </a:rPr>
              <a:t>による冷却</a:t>
            </a:r>
            <a:r>
              <a:rPr lang="en-US" altLang="ja-JP" spc="-200" dirty="0" smtClean="0">
                <a:solidFill>
                  <a:schemeClr val="tx1"/>
                </a:solidFill>
                <a:latin typeface="ＭＳ ゴシック" pitchFamily="49" charset="-128"/>
                <a:ea typeface="ＭＳ ゴシック" pitchFamily="49" charset="-128"/>
              </a:rPr>
              <a:t/>
            </a:r>
            <a:br>
              <a:rPr lang="en-US" altLang="ja-JP" spc="-200" dirty="0" smtClean="0">
                <a:solidFill>
                  <a:schemeClr val="tx1"/>
                </a:solidFill>
                <a:latin typeface="ＭＳ ゴシック" pitchFamily="49" charset="-128"/>
                <a:ea typeface="ＭＳ ゴシック" pitchFamily="49" charset="-128"/>
              </a:rPr>
            </a:br>
            <a:r>
              <a:rPr lang="en-US" altLang="ja-JP" spc="-200" dirty="0" smtClean="0">
                <a:solidFill>
                  <a:schemeClr val="tx1"/>
                </a:solidFill>
                <a:latin typeface="ＭＳ ゴシック" pitchFamily="49" charset="-128"/>
                <a:ea typeface="ＭＳ ゴシック" pitchFamily="49" charset="-128"/>
              </a:rPr>
              <a:t>  </a:t>
            </a:r>
            <a:r>
              <a:rPr lang="ja-JP" altLang="en-US" spc="-200" dirty="0" smtClean="0">
                <a:solidFill>
                  <a:schemeClr val="tx1"/>
                </a:solidFill>
                <a:latin typeface="ＭＳ ゴシック" pitchFamily="49" charset="-128"/>
                <a:ea typeface="ＭＳ ゴシック" pitchFamily="49" charset="-128"/>
              </a:rPr>
              <a:t>赤外線冷却率は以下</a:t>
            </a:r>
            <a:r>
              <a:rPr lang="en-US" altLang="ja-JP" spc="-200" dirty="0" smtClean="0">
                <a:latin typeface="ＭＳ ゴシック" pitchFamily="49" charset="-128"/>
                <a:ea typeface="ＭＳ ゴシック" pitchFamily="49" charset="-128"/>
              </a:rPr>
              <a:t/>
            </a:r>
            <a:br>
              <a:rPr lang="en-US" altLang="ja-JP" spc="-200" dirty="0" smtClean="0">
                <a:latin typeface="ＭＳ ゴシック" pitchFamily="49" charset="-128"/>
                <a:ea typeface="ＭＳ ゴシック" pitchFamily="49" charset="-128"/>
              </a:rPr>
            </a:br>
            <a:r>
              <a:rPr lang="en-US" altLang="ja-JP" spc="-200" dirty="0" smtClean="0">
                <a:latin typeface="ＭＳ ゴシック" pitchFamily="49" charset="-128"/>
                <a:ea typeface="ＭＳ ゴシック" pitchFamily="49" charset="-128"/>
              </a:rPr>
              <a:t/>
            </a:r>
            <a:br>
              <a:rPr lang="en-US" altLang="ja-JP" spc="-200" dirty="0" smtClean="0">
                <a:latin typeface="ＭＳ ゴシック" pitchFamily="49" charset="-128"/>
                <a:ea typeface="ＭＳ ゴシック" pitchFamily="49" charset="-128"/>
              </a:rPr>
            </a:br>
            <a:r>
              <a:rPr lang="en-US" altLang="ja-JP" spc="-200" dirty="0" smtClean="0">
                <a:latin typeface="ＭＳ ゴシック" pitchFamily="49" charset="-128"/>
                <a:ea typeface="ＭＳ ゴシック" pitchFamily="49" charset="-128"/>
              </a:rPr>
              <a:t>     </a:t>
            </a:r>
            <a:br>
              <a:rPr lang="en-US" altLang="ja-JP" spc="-200" dirty="0" smtClean="0">
                <a:latin typeface="ＭＳ ゴシック" pitchFamily="49" charset="-128"/>
                <a:ea typeface="ＭＳ ゴシック" pitchFamily="49" charset="-128"/>
              </a:rPr>
            </a:br>
            <a:r>
              <a:rPr lang="en-US" altLang="ja-JP" spc="-200" dirty="0" smtClean="0">
                <a:latin typeface="ＭＳ ゴシック" pitchFamily="49" charset="-128"/>
                <a:ea typeface="ＭＳ ゴシック" pitchFamily="49" charset="-128"/>
              </a:rPr>
              <a:t>     </a:t>
            </a:r>
            <a:r>
              <a:rPr lang="ja-JP" altLang="en-US" sz="2800" spc="-200" dirty="0" smtClean="0">
                <a:solidFill>
                  <a:schemeClr val="tx1"/>
                </a:solidFill>
                <a:latin typeface="ＭＳ ゴシック" pitchFamily="49" charset="-128"/>
                <a:ea typeface="ＭＳ ゴシック" pitchFamily="49" charset="-128"/>
              </a:rPr>
              <a:t>全球平均した太陽加熱率</a:t>
            </a:r>
            <a:r>
              <a:rPr lang="en-US" altLang="ja-JP" sz="2800" spc="-200" dirty="0" smtClean="0">
                <a:solidFill>
                  <a:schemeClr val="tx1"/>
                </a:solidFill>
                <a:latin typeface="ＭＳ ゴシック" pitchFamily="49" charset="-128"/>
                <a:ea typeface="ＭＳ ゴシック" pitchFamily="49" charset="-128"/>
              </a:rPr>
              <a:t/>
            </a:r>
            <a:br>
              <a:rPr lang="en-US" altLang="ja-JP" sz="2800" spc="-200" dirty="0" smtClean="0">
                <a:solidFill>
                  <a:schemeClr val="tx1"/>
                </a:solidFill>
                <a:latin typeface="ＭＳ ゴシック" pitchFamily="49" charset="-128"/>
                <a:ea typeface="ＭＳ ゴシック" pitchFamily="49" charset="-128"/>
              </a:rPr>
            </a:br>
            <a:r>
              <a:rPr lang="ja-JP" altLang="en-US" sz="2800" spc="-200" dirty="0" smtClean="0">
                <a:solidFill>
                  <a:schemeClr val="tx1"/>
                </a:solidFill>
                <a:latin typeface="ＭＳ ゴシック" pitchFamily="49" charset="-128"/>
                <a:ea typeface="ＭＳ ゴシック" pitchFamily="49" charset="-128"/>
              </a:rPr>
              <a:t>（ただし鉛直方向には平均しない</a:t>
            </a:r>
            <a:r>
              <a:rPr lang="en-US" altLang="ja-JP" sz="2800" spc="-200" dirty="0" smtClean="0">
                <a:solidFill>
                  <a:schemeClr val="tx1"/>
                </a:solidFill>
                <a:latin typeface="ＭＳ ゴシック" pitchFamily="49" charset="-128"/>
                <a:ea typeface="ＭＳ ゴシック" pitchFamily="49" charset="-128"/>
              </a:rPr>
              <a:t>)</a:t>
            </a:r>
            <a:br>
              <a:rPr lang="en-US" altLang="ja-JP" sz="2800" spc="-200" dirty="0" smtClean="0">
                <a:solidFill>
                  <a:schemeClr val="tx1"/>
                </a:solidFill>
                <a:latin typeface="ＭＳ ゴシック" pitchFamily="49" charset="-128"/>
                <a:ea typeface="ＭＳ ゴシック" pitchFamily="49" charset="-128"/>
              </a:rPr>
            </a:br>
            <a:r>
              <a:rPr lang="en-US" altLang="ja-JP" sz="2800" spc="-200" dirty="0" smtClean="0">
                <a:solidFill>
                  <a:schemeClr val="tx1"/>
                </a:solidFill>
                <a:latin typeface="ＭＳ ゴシック" pitchFamily="49" charset="-128"/>
                <a:ea typeface="ＭＳ ゴシック" pitchFamily="49" charset="-128"/>
              </a:rPr>
              <a:t>      </a:t>
            </a:r>
            <a:r>
              <a:rPr lang="ja-JP" altLang="en-US" sz="2800" spc="-200" dirty="0" smtClean="0">
                <a:solidFill>
                  <a:schemeClr val="tx1"/>
                </a:solidFill>
                <a:latin typeface="ＭＳ ゴシック" pitchFamily="49" charset="-128"/>
                <a:ea typeface="ＭＳ ゴシック" pitchFamily="49" charset="-128"/>
              </a:rPr>
              <a:t>参照温度</a:t>
            </a:r>
            <a:r>
              <a:rPr lang="en-US" altLang="ja-JP" sz="2800" spc="-200" dirty="0" smtClean="0">
                <a:solidFill>
                  <a:schemeClr val="tx1"/>
                </a:solidFill>
                <a:latin typeface="ＭＳ ゴシック" pitchFamily="49" charset="-128"/>
                <a:ea typeface="ＭＳ ゴシック" pitchFamily="49" charset="-128"/>
              </a:rPr>
              <a:t/>
            </a:r>
            <a:br>
              <a:rPr lang="en-US" altLang="ja-JP" sz="2800" spc="-200" dirty="0" smtClean="0">
                <a:solidFill>
                  <a:schemeClr val="tx1"/>
                </a:solidFill>
                <a:latin typeface="ＭＳ ゴシック" pitchFamily="49" charset="-128"/>
                <a:ea typeface="ＭＳ ゴシック" pitchFamily="49" charset="-128"/>
              </a:rPr>
            </a:br>
            <a:r>
              <a:rPr lang="en-US" altLang="ja-JP" sz="2800" spc="-200" dirty="0" smtClean="0">
                <a:solidFill>
                  <a:schemeClr val="tx1"/>
                </a:solidFill>
                <a:latin typeface="ＭＳ ゴシック" pitchFamily="49" charset="-128"/>
                <a:ea typeface="ＭＳ ゴシック" pitchFamily="49" charset="-128"/>
              </a:rPr>
              <a:t>      </a:t>
            </a:r>
            <a:r>
              <a:rPr lang="ja-JP" altLang="en-US" sz="2800" spc="-200" dirty="0" smtClean="0">
                <a:solidFill>
                  <a:schemeClr val="tx1"/>
                </a:solidFill>
                <a:latin typeface="ＭＳ ゴシック" pitchFamily="49" charset="-128"/>
                <a:ea typeface="ＭＳ ゴシック" pitchFamily="49" charset="-128"/>
              </a:rPr>
              <a:t>時定数</a:t>
            </a:r>
            <a:endParaRPr lang="en-US" altLang="ja-JP" sz="2800" spc="-200" dirty="0" smtClean="0">
              <a:solidFill>
                <a:schemeClr val="tx1"/>
              </a:solidFill>
              <a:latin typeface="ＭＳ ゴシック" pitchFamily="49" charset="-128"/>
              <a:ea typeface="ＭＳ ゴシック" pitchFamily="49" charset="-128"/>
            </a:endParaRPr>
          </a:p>
          <a:p>
            <a:pPr>
              <a:spcBef>
                <a:spcPts val="0"/>
              </a:spcBef>
            </a:pPr>
            <a:endParaRPr lang="en-US" altLang="ja-JP" sz="2800" spc="-200" dirty="0" smtClean="0">
              <a:latin typeface="ＭＳ ゴシック" pitchFamily="49" charset="-128"/>
              <a:ea typeface="ＭＳ ゴシック" pitchFamily="49" charset="-128"/>
            </a:endParaRPr>
          </a:p>
        </p:txBody>
      </p:sp>
      <p:pic>
        <p:nvPicPr>
          <p:cNvPr id="6" name="図 5" descr="FIG.1.jpg"/>
          <p:cNvPicPr>
            <a:picLocks noChangeAspect="1"/>
          </p:cNvPicPr>
          <p:nvPr/>
        </p:nvPicPr>
        <p:blipFill>
          <a:blip r:embed="rId2" cstate="print"/>
          <a:stretch>
            <a:fillRect/>
          </a:stretch>
        </p:blipFill>
        <p:spPr>
          <a:xfrm>
            <a:off x="5940152" y="908720"/>
            <a:ext cx="3026664" cy="2703576"/>
          </a:xfrm>
          <a:prstGeom prst="rect">
            <a:avLst/>
          </a:prstGeom>
        </p:spPr>
      </p:pic>
      <p:pic>
        <p:nvPicPr>
          <p:cNvPr id="1026" name="Picture 2" descr="\begin{align*}&#10;Q_0 + \frac{T - T_0}{\tau_N}&#10;\end{align*}">
            <a:hlinkClick r:id="rId3"/>
          </p:cNvPr>
          <p:cNvPicPr>
            <a:picLocks noChangeAspect="1" noChangeArrowheads="1"/>
          </p:cNvPicPr>
          <p:nvPr/>
        </p:nvPicPr>
        <p:blipFill>
          <a:blip r:embed="rId4" cstate="print"/>
          <a:srcRect/>
          <a:stretch>
            <a:fillRect/>
          </a:stretch>
        </p:blipFill>
        <p:spPr bwMode="auto">
          <a:xfrm>
            <a:off x="1115616" y="4149080"/>
            <a:ext cx="2181225" cy="866776"/>
          </a:xfrm>
          <a:prstGeom prst="rect">
            <a:avLst/>
          </a:prstGeom>
          <a:noFill/>
        </p:spPr>
      </p:pic>
      <p:pic>
        <p:nvPicPr>
          <p:cNvPr id="1032" name="Picture 8" descr="\begin{align*}&#10;T_0:&#10;\end{align*}">
            <a:hlinkClick r:id="rId5"/>
          </p:cNvPr>
          <p:cNvPicPr>
            <a:picLocks noChangeAspect="1" noChangeArrowheads="1"/>
          </p:cNvPicPr>
          <p:nvPr/>
        </p:nvPicPr>
        <p:blipFill>
          <a:blip r:embed="rId6" cstate="print"/>
          <a:srcRect/>
          <a:stretch>
            <a:fillRect/>
          </a:stretch>
        </p:blipFill>
        <p:spPr bwMode="auto">
          <a:xfrm>
            <a:off x="611560" y="5877272"/>
            <a:ext cx="590550" cy="333376"/>
          </a:xfrm>
          <a:prstGeom prst="rect">
            <a:avLst/>
          </a:prstGeom>
          <a:noFill/>
        </p:spPr>
      </p:pic>
      <p:pic>
        <p:nvPicPr>
          <p:cNvPr id="1036" name="Picture 12" descr="\begin{align*}&#10;Q_0:&#10;\end{align*}">
            <a:hlinkClick r:id="rId7"/>
          </p:cNvPr>
          <p:cNvPicPr>
            <a:picLocks noChangeAspect="1" noChangeArrowheads="1"/>
          </p:cNvPicPr>
          <p:nvPr/>
        </p:nvPicPr>
        <p:blipFill>
          <a:blip r:embed="rId8" cstate="print"/>
          <a:srcRect/>
          <a:stretch>
            <a:fillRect/>
          </a:stretch>
        </p:blipFill>
        <p:spPr bwMode="auto">
          <a:xfrm>
            <a:off x="611560" y="5013176"/>
            <a:ext cx="657225" cy="352426"/>
          </a:xfrm>
          <a:prstGeom prst="rect">
            <a:avLst/>
          </a:prstGeom>
          <a:noFill/>
        </p:spPr>
      </p:pic>
      <p:pic>
        <p:nvPicPr>
          <p:cNvPr id="1038" name="Picture 14" descr="\begin{align*}&#10;\tau_N:&#10;\end{align*}">
            <a:hlinkClick r:id="rId9"/>
          </p:cNvPr>
          <p:cNvPicPr>
            <a:picLocks noChangeAspect="1" noChangeArrowheads="1"/>
          </p:cNvPicPr>
          <p:nvPr/>
        </p:nvPicPr>
        <p:blipFill>
          <a:blip r:embed="rId10" cstate="print"/>
          <a:srcRect/>
          <a:stretch>
            <a:fillRect/>
          </a:stretch>
        </p:blipFill>
        <p:spPr bwMode="auto">
          <a:xfrm>
            <a:off x="539552" y="6381328"/>
            <a:ext cx="647700" cy="228600"/>
          </a:xfrm>
          <a:prstGeom prst="rect">
            <a:avLst/>
          </a:prstGeom>
          <a:noFill/>
        </p:spPr>
      </p:pic>
      <p:pic>
        <p:nvPicPr>
          <p:cNvPr id="14" name="図 13" descr="timeconst.jpg"/>
          <p:cNvPicPr>
            <a:picLocks noChangeAspect="1"/>
          </p:cNvPicPr>
          <p:nvPr/>
        </p:nvPicPr>
        <p:blipFill>
          <a:blip r:embed="rId11" cstate="print"/>
          <a:stretch>
            <a:fillRect/>
          </a:stretch>
        </p:blipFill>
        <p:spPr>
          <a:xfrm>
            <a:off x="6012160" y="3796770"/>
            <a:ext cx="2880320" cy="306123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lang="ja-JP" altLang="en-US" dirty="0" smtClean="0"/>
              <a:t>モデル４</a:t>
            </a:r>
            <a:r>
              <a:rPr lang="en-US" altLang="ja-JP" dirty="0" smtClean="0"/>
              <a:t>:</a:t>
            </a:r>
            <a:r>
              <a:rPr lang="ja-JP" altLang="en-US" dirty="0" smtClean="0"/>
              <a:t>レイリー摩擦</a:t>
            </a:r>
            <a:endParaRPr kumimoji="1" lang="ja-JP" altLang="en-US" dirty="0"/>
          </a:p>
        </p:txBody>
      </p:sp>
      <p:sp>
        <p:nvSpPr>
          <p:cNvPr id="3" name="コンテンツ プレースホルダ 2"/>
          <p:cNvSpPr>
            <a:spLocks noGrp="1"/>
          </p:cNvSpPr>
          <p:nvPr>
            <p:ph idx="1"/>
          </p:nvPr>
        </p:nvSpPr>
        <p:spPr>
          <a:xfrm>
            <a:off x="0" y="908720"/>
            <a:ext cx="9334872" cy="5949280"/>
          </a:xfrm>
        </p:spPr>
        <p:txBody>
          <a:bodyPr>
            <a:normAutofit fontScale="92500" lnSpcReduction="10000"/>
          </a:bodyPr>
          <a:lstStyle/>
          <a:p>
            <a:pPr>
              <a:buFont typeface="Wingdings" pitchFamily="2" charset="2"/>
              <a:buChar char="u"/>
            </a:pPr>
            <a:r>
              <a:rPr lang="ja-JP" altLang="en-US" dirty="0" smtClean="0">
                <a:solidFill>
                  <a:schemeClr val="tx1"/>
                </a:solidFill>
                <a:latin typeface="ＭＳ ゴシック" pitchFamily="49" charset="-128"/>
                <a:ea typeface="ＭＳ ゴシック" pitchFamily="49" charset="-128"/>
              </a:rPr>
              <a:t>最上層付近</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時定数</a:t>
            </a:r>
            <a:r>
              <a:rPr lang="en-US" altLang="ja-JP" dirty="0" smtClean="0">
                <a:solidFill>
                  <a:schemeClr val="tx1"/>
                </a:solidFill>
                <a:latin typeface="ＭＳ ゴシック" pitchFamily="49" charset="-128"/>
                <a:ea typeface="ＭＳ ゴシック" pitchFamily="49" charset="-128"/>
              </a:rPr>
              <a:t>30</a:t>
            </a:r>
            <a:r>
              <a:rPr lang="ja-JP" altLang="en-US" dirty="0" smtClean="0">
                <a:solidFill>
                  <a:schemeClr val="tx1"/>
                </a:solidFill>
                <a:latin typeface="ＭＳ ゴシック" pitchFamily="49" charset="-128"/>
                <a:ea typeface="ＭＳ ゴシック" pitchFamily="49" charset="-128"/>
              </a:rPr>
              <a:t>日</a:t>
            </a:r>
            <a:endParaRPr lang="en-US" altLang="ja-JP" dirty="0" smtClean="0">
              <a:solidFill>
                <a:schemeClr val="tx1"/>
              </a:solidFill>
              <a:latin typeface="ＭＳ ゴシック" pitchFamily="49" charset="-128"/>
              <a:ea typeface="ＭＳ ゴシック" pitchFamily="49" charset="-128"/>
            </a:endParaRPr>
          </a:p>
          <a:p>
            <a:pPr>
              <a:buFont typeface="Wingdings" pitchFamily="2" charset="2"/>
              <a:buChar char="u"/>
            </a:pPr>
            <a:r>
              <a:rPr lang="ja-JP" altLang="en-US" dirty="0" smtClean="0">
                <a:solidFill>
                  <a:schemeClr val="tx1"/>
                </a:solidFill>
                <a:latin typeface="ＭＳ ゴシック" pitchFamily="49" charset="-128"/>
                <a:ea typeface="ＭＳ ゴシック" pitchFamily="49" charset="-128"/>
              </a:rPr>
              <a:t>最下層</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地表面摩擦を考慮して以下のようにする</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温位</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ja-JP" altLang="en-US" dirty="0" smtClean="0">
                <a:solidFill>
                  <a:schemeClr val="tx1"/>
                </a:solidFill>
                <a:latin typeface="ＭＳ ゴシック" pitchFamily="49" charset="-128"/>
                <a:ea typeface="ＭＳ ゴシック" pitchFamily="49" charset="-128"/>
              </a:rPr>
              <a:t>　　　　　　　　　　　　  参照温位</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30</a:t>
            </a:r>
            <a:r>
              <a:rPr lang="ja-JP" altLang="en-US" dirty="0" smtClean="0">
                <a:solidFill>
                  <a:schemeClr val="tx1"/>
                </a:solidFill>
                <a:latin typeface="ＭＳ ゴシック" pitchFamily="49" charset="-128"/>
                <a:ea typeface="ＭＳ ゴシック" pitchFamily="49" charset="-128"/>
              </a:rPr>
              <a:t>日の時定数</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endParaRPr lang="en-US" altLang="ja-JP" dirty="0" smtClean="0">
              <a:solidFill>
                <a:schemeClr val="tx1"/>
              </a:solidFill>
              <a:latin typeface="ＭＳ ゴシック" pitchFamily="49" charset="-128"/>
              <a:ea typeface="ＭＳ ゴシック" pitchFamily="49" charset="-128"/>
            </a:endParaRPr>
          </a:p>
          <a:p>
            <a:pPr>
              <a:spcBef>
                <a:spcPts val="0"/>
              </a:spcBef>
              <a:buFont typeface="Wingdings" pitchFamily="2" charset="2"/>
              <a:buChar char="u"/>
            </a:pPr>
            <a:r>
              <a:rPr lang="ja-JP" altLang="en-US" dirty="0" smtClean="0">
                <a:solidFill>
                  <a:schemeClr val="tx1"/>
                </a:solidFill>
                <a:latin typeface="ＭＳ ゴシック" pitchFamily="49" charset="-128"/>
                <a:ea typeface="ＭＳ ゴシック" pitchFamily="49" charset="-128"/>
              </a:rPr>
              <a:t>乱流フラックス</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東西平均流からのずれを均すようなレイリー</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摩擦</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時定数はニュートン冷却と同じ</a:t>
            </a:r>
            <a:endParaRPr lang="en-US" altLang="ja-JP" dirty="0" smtClean="0">
              <a:solidFill>
                <a:schemeClr val="tx1"/>
              </a:solidFill>
              <a:latin typeface="ＭＳ ゴシック" pitchFamily="49" charset="-128"/>
              <a:ea typeface="ＭＳ ゴシック" pitchFamily="49" charset="-128"/>
            </a:endParaRPr>
          </a:p>
          <a:p>
            <a:pPr>
              <a:buNone/>
            </a:pPr>
            <a:endParaRPr lang="en-US" altLang="ja-JP" dirty="0" smtClean="0">
              <a:solidFill>
                <a:schemeClr val="tx1"/>
              </a:solidFill>
            </a:endParaRPr>
          </a:p>
        </p:txBody>
      </p:sp>
      <p:pic>
        <p:nvPicPr>
          <p:cNvPr id="17410" name="Picture 2" descr="\begin{align*}&#10;\frac{\partial u}{\partial t} &amp;= - \frac{u}{\tau_{drag}}\\&#10;\frac{\partial v}{\partial t} &amp;= - \frac{v}{\tau_{drag}}\\&#10;\frac{\partial \Theta}{\partial t} &amp;= - \frac{(\Theta - \Theta_0)}{\tau_{drag}}&#10;\end{align*}">
            <a:hlinkClick r:id="rId2"/>
          </p:cNvPr>
          <p:cNvPicPr>
            <a:picLocks noChangeAspect="1" noChangeArrowheads="1"/>
          </p:cNvPicPr>
          <p:nvPr/>
        </p:nvPicPr>
        <p:blipFill>
          <a:blip r:embed="rId3" cstate="print"/>
          <a:srcRect/>
          <a:stretch>
            <a:fillRect/>
          </a:stretch>
        </p:blipFill>
        <p:spPr bwMode="auto">
          <a:xfrm>
            <a:off x="827584" y="2636912"/>
            <a:ext cx="3057525" cy="2520280"/>
          </a:xfrm>
          <a:prstGeom prst="rect">
            <a:avLst/>
          </a:prstGeom>
          <a:noFill/>
        </p:spPr>
      </p:pic>
      <p:pic>
        <p:nvPicPr>
          <p:cNvPr id="17414" name="Picture 6" descr="\begin{align*}&#10;\Theta_0:&#10;\end{align*}">
            <a:hlinkClick r:id="rId4"/>
          </p:cNvPr>
          <p:cNvPicPr>
            <a:picLocks noChangeAspect="1" noChangeArrowheads="1"/>
          </p:cNvPicPr>
          <p:nvPr/>
        </p:nvPicPr>
        <p:blipFill>
          <a:blip r:embed="rId5" cstate="print"/>
          <a:srcRect/>
          <a:stretch>
            <a:fillRect/>
          </a:stretch>
        </p:blipFill>
        <p:spPr bwMode="auto">
          <a:xfrm>
            <a:off x="4644008" y="3573016"/>
            <a:ext cx="657225" cy="333376"/>
          </a:xfrm>
          <a:prstGeom prst="rect">
            <a:avLst/>
          </a:prstGeom>
          <a:noFill/>
        </p:spPr>
      </p:pic>
      <p:pic>
        <p:nvPicPr>
          <p:cNvPr id="17416" name="Picture 8" descr="\begin{align*}&#10;\Theta:&#10;\end{align*}">
            <a:hlinkClick r:id="rId6"/>
          </p:cNvPr>
          <p:cNvPicPr>
            <a:picLocks noChangeAspect="1" noChangeArrowheads="1"/>
          </p:cNvPicPr>
          <p:nvPr/>
        </p:nvPicPr>
        <p:blipFill>
          <a:blip r:embed="rId7" cstate="print"/>
          <a:srcRect/>
          <a:stretch>
            <a:fillRect/>
          </a:stretch>
        </p:blipFill>
        <p:spPr bwMode="auto">
          <a:xfrm>
            <a:off x="4860032" y="3140968"/>
            <a:ext cx="476250" cy="276225"/>
          </a:xfrm>
          <a:prstGeom prst="rect">
            <a:avLst/>
          </a:prstGeom>
          <a:noFill/>
        </p:spPr>
      </p:pic>
      <p:pic>
        <p:nvPicPr>
          <p:cNvPr id="17418" name="Picture 10" descr="\begin{align*}&#10;\tau_{drag}:&#10;\end{align*}">
            <a:hlinkClick r:id="rId8"/>
          </p:cNvPr>
          <p:cNvPicPr>
            <a:picLocks noChangeAspect="1" noChangeArrowheads="1"/>
          </p:cNvPicPr>
          <p:nvPr/>
        </p:nvPicPr>
        <p:blipFill>
          <a:blip r:embed="rId9" cstate="print"/>
          <a:srcRect/>
          <a:stretch>
            <a:fillRect/>
          </a:stretch>
        </p:blipFill>
        <p:spPr bwMode="auto">
          <a:xfrm>
            <a:off x="4283968" y="4077072"/>
            <a:ext cx="1028700" cy="285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t>モデル</a:t>
            </a:r>
            <a:r>
              <a:rPr lang="ja-JP" altLang="en-US" dirty="0" smtClean="0"/>
              <a:t>５</a:t>
            </a:r>
            <a:r>
              <a:rPr kumimoji="1" lang="en-US" altLang="ja-JP" dirty="0" smtClean="0"/>
              <a:t>:</a:t>
            </a:r>
            <a:r>
              <a:rPr kumimoji="1" lang="ja-JP" altLang="en-US" dirty="0" smtClean="0"/>
              <a:t>水平拡散と鉛直拡散</a:t>
            </a:r>
            <a:endParaRPr kumimoji="1" lang="ja-JP" altLang="en-US" dirty="0"/>
          </a:p>
        </p:txBody>
      </p:sp>
      <p:sp>
        <p:nvSpPr>
          <p:cNvPr id="3" name="コンテンツ プレースホルダ 2"/>
          <p:cNvSpPr>
            <a:spLocks noGrp="1"/>
          </p:cNvSpPr>
          <p:nvPr>
            <p:ph idx="1"/>
          </p:nvPr>
        </p:nvSpPr>
        <p:spPr>
          <a:xfrm>
            <a:off x="0" y="980728"/>
            <a:ext cx="8686800" cy="5877272"/>
          </a:xfrm>
        </p:spPr>
        <p:txBody>
          <a:bodyPr/>
          <a:lstStyle/>
          <a:p>
            <a:r>
              <a:rPr kumimoji="1" lang="ja-JP" altLang="en-US" dirty="0" smtClean="0">
                <a:solidFill>
                  <a:schemeClr val="tx1"/>
                </a:solidFill>
                <a:latin typeface="ＭＳ ゴシック" pitchFamily="49" charset="-128"/>
                <a:ea typeface="ＭＳ ゴシック" pitchFamily="49" charset="-128"/>
              </a:rPr>
              <a:t>水平拡散</a:t>
            </a:r>
            <a:r>
              <a:rPr kumimoji="1" lang="en-US" altLang="ja-JP" dirty="0" smtClean="0">
                <a:solidFill>
                  <a:schemeClr val="tx1"/>
                </a:solidFill>
                <a:latin typeface="ＭＳ ゴシック" pitchFamily="49" charset="-128"/>
                <a:ea typeface="ＭＳ ゴシック" pitchFamily="49" charset="-128"/>
              </a:rPr>
              <a:t/>
            </a:r>
            <a:br>
              <a:rPr kumimoji="1" lang="en-US" altLang="ja-JP" dirty="0" smtClean="0">
                <a:solidFill>
                  <a:schemeClr val="tx1"/>
                </a:solidFill>
                <a:latin typeface="ＭＳ ゴシック" pitchFamily="49" charset="-128"/>
                <a:ea typeface="ＭＳ ゴシック" pitchFamily="49" charset="-128"/>
              </a:rPr>
            </a:br>
            <a:r>
              <a:rPr kumimoji="1" lang="en-US" altLang="ja-JP" dirty="0" smtClean="0">
                <a:solidFill>
                  <a:schemeClr val="tx1"/>
                </a:solidFill>
                <a:latin typeface="ＭＳ ゴシック" pitchFamily="49" charset="-128"/>
                <a:ea typeface="ＭＳ ゴシック" pitchFamily="49" charset="-128"/>
              </a:rPr>
              <a:t>- e-folding time </a:t>
            </a:r>
            <a:r>
              <a:rPr kumimoji="1" lang="ja-JP" altLang="en-US" dirty="0" smtClean="0">
                <a:solidFill>
                  <a:schemeClr val="tx1"/>
                </a:solidFill>
                <a:latin typeface="ＭＳ ゴシック" pitchFamily="49" charset="-128"/>
                <a:ea typeface="ＭＳ ゴシック" pitchFamily="49" charset="-128"/>
              </a:rPr>
              <a:t>が</a:t>
            </a:r>
            <a:r>
              <a:rPr kumimoji="1" lang="en-US" altLang="ja-JP" dirty="0" smtClean="0">
                <a:solidFill>
                  <a:schemeClr val="tx1"/>
                </a:solidFill>
                <a:latin typeface="ＭＳ ゴシック" pitchFamily="49" charset="-128"/>
                <a:ea typeface="ＭＳ ゴシック" pitchFamily="49" charset="-128"/>
              </a:rPr>
              <a:t>40</a:t>
            </a:r>
            <a:r>
              <a:rPr kumimoji="1" lang="ja-JP" altLang="en-US" dirty="0" smtClean="0">
                <a:solidFill>
                  <a:schemeClr val="tx1"/>
                </a:solidFill>
                <a:latin typeface="ＭＳ ゴシック" pitchFamily="49" charset="-128"/>
                <a:ea typeface="ＭＳ ゴシック" pitchFamily="49" charset="-128"/>
              </a:rPr>
              <a:t>日になるように水</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kumimoji="1" lang="ja-JP" altLang="en-US" dirty="0" smtClean="0">
                <a:solidFill>
                  <a:schemeClr val="tx1"/>
                </a:solidFill>
                <a:latin typeface="ＭＳ ゴシック" pitchFamily="49" charset="-128"/>
                <a:ea typeface="ＭＳ ゴシック" pitchFamily="49" charset="-128"/>
              </a:rPr>
              <a:t>平拡散係数を選択</a:t>
            </a:r>
            <a:endParaRPr kumimoji="1" lang="en-US" altLang="ja-JP" dirty="0" smtClean="0">
              <a:solidFill>
                <a:schemeClr val="tx1"/>
              </a:solidFill>
              <a:latin typeface="ＭＳ ゴシック" pitchFamily="49" charset="-128"/>
              <a:ea typeface="ＭＳ ゴシック" pitchFamily="49" charset="-128"/>
            </a:endParaRPr>
          </a:p>
          <a:p>
            <a:r>
              <a:rPr lang="ja-JP" altLang="en-US" dirty="0" smtClean="0">
                <a:solidFill>
                  <a:schemeClr val="tx1"/>
                </a:solidFill>
                <a:latin typeface="ＭＳ ゴシック" pitchFamily="49" charset="-128"/>
                <a:ea typeface="ＭＳ ゴシック" pitchFamily="49" charset="-128"/>
              </a:rPr>
              <a:t>鉛直拡散</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鉛直渦拡散係数   は一定な値で</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m</a:t>
            </a:r>
            <a:r>
              <a:rPr lang="en-US" altLang="ja-JP" baseline="30000" dirty="0" smtClean="0">
                <a:solidFill>
                  <a:schemeClr val="tx1"/>
                </a:solidFill>
                <a:latin typeface="ＭＳ ゴシック" pitchFamily="49" charset="-128"/>
                <a:ea typeface="ＭＳ ゴシック" pitchFamily="49" charset="-128"/>
              </a:rPr>
              <a:t>2</a:t>
            </a:r>
            <a:r>
              <a:rPr lang="ja-JP" altLang="en-US" dirty="0" smtClean="0">
                <a:solidFill>
                  <a:schemeClr val="tx1"/>
                </a:solidFill>
                <a:latin typeface="ＭＳ ゴシック" pitchFamily="49" charset="-128"/>
                <a:ea typeface="ＭＳ ゴシック" pitchFamily="49" charset="-128"/>
              </a:rPr>
              <a:t>・</a:t>
            </a:r>
            <a:r>
              <a:rPr lang="en-US" altLang="ja-JP" dirty="0" smtClean="0">
                <a:solidFill>
                  <a:schemeClr val="tx1"/>
                </a:solidFill>
                <a:latin typeface="ＭＳ ゴシック" pitchFamily="49" charset="-128"/>
                <a:ea typeface="ＭＳ ゴシック" pitchFamily="49" charset="-128"/>
              </a:rPr>
              <a:t>s</a:t>
            </a:r>
            <a:r>
              <a:rPr lang="en-US" altLang="ja-JP" baseline="30000" dirty="0" smtClean="0">
                <a:solidFill>
                  <a:schemeClr val="tx1"/>
                </a:solidFill>
                <a:latin typeface="ＭＳ ゴシック" pitchFamily="49" charset="-128"/>
                <a:ea typeface="ＭＳ ゴシック" pitchFamily="49" charset="-128"/>
              </a:rPr>
              <a:t>-1</a:t>
            </a:r>
            <a:br>
              <a:rPr lang="en-US" altLang="ja-JP" baseline="30000"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鉛直方向の渦拡散フラックス     </a:t>
            </a:r>
            <a:r>
              <a:rPr lang="ja-JP" altLang="en-US" dirty="0" err="1" smtClean="0">
                <a:solidFill>
                  <a:schemeClr val="tx1"/>
                </a:solidFill>
                <a:latin typeface="ＭＳ ゴシック" pitchFamily="49" charset="-128"/>
                <a:ea typeface="ＭＳ ゴシック" pitchFamily="49" charset="-128"/>
              </a:rPr>
              <a:t>は</a:t>
            </a:r>
            <a:r>
              <a:rPr lang="en-US" altLang="ja-JP" dirty="0" smtClean="0">
                <a:solidFill>
                  <a:schemeClr val="tx1"/>
                </a:solidFill>
                <a:latin typeface="ＭＳ ゴシック" pitchFamily="49" charset="-128"/>
                <a:ea typeface="ＭＳ ゴシック" pitchFamily="49" charset="-128"/>
              </a:rPr>
              <a:t/>
            </a:r>
            <a:br>
              <a:rPr lang="en-US" altLang="ja-JP" dirty="0" smtClean="0">
                <a:solidFill>
                  <a:schemeClr val="tx1"/>
                </a:solidFill>
                <a:latin typeface="ＭＳ ゴシック" pitchFamily="49" charset="-128"/>
                <a:ea typeface="ＭＳ ゴシック" pitchFamily="49" charset="-128"/>
              </a:rPr>
            </a:br>
            <a:r>
              <a:rPr lang="en-US" altLang="ja-JP" dirty="0" smtClean="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上部と下部で</a:t>
            </a:r>
            <a:r>
              <a:rPr lang="en-US" altLang="ja-JP" dirty="0" smtClean="0">
                <a:solidFill>
                  <a:schemeClr val="tx1"/>
                </a:solidFill>
                <a:latin typeface="ＭＳ ゴシック" pitchFamily="49" charset="-128"/>
                <a:ea typeface="ＭＳ ゴシック" pitchFamily="49" charset="-128"/>
              </a:rPr>
              <a:t>0</a:t>
            </a:r>
            <a:endParaRPr lang="en-US" altLang="ja-JP" baseline="30000" dirty="0" smtClean="0">
              <a:solidFill>
                <a:schemeClr val="tx1"/>
              </a:solidFill>
              <a:latin typeface="ＭＳ ゴシック" pitchFamily="49" charset="-128"/>
              <a:ea typeface="ＭＳ ゴシック" pitchFamily="49" charset="-128"/>
            </a:endParaRPr>
          </a:p>
        </p:txBody>
      </p:sp>
      <p:pic>
        <p:nvPicPr>
          <p:cNvPr id="18434" name="Picture 2" descr="\begin{align*}&#10;K_z&#10;\end{align*}">
            <a:hlinkClick r:id="rId2"/>
          </p:cNvPr>
          <p:cNvPicPr>
            <a:picLocks noChangeAspect="1" noChangeArrowheads="1"/>
          </p:cNvPicPr>
          <p:nvPr/>
        </p:nvPicPr>
        <p:blipFill>
          <a:blip r:embed="rId3" cstate="print"/>
          <a:srcRect/>
          <a:stretch>
            <a:fillRect/>
          </a:stretch>
        </p:blipFill>
        <p:spPr bwMode="auto">
          <a:xfrm>
            <a:off x="3779912" y="3212976"/>
            <a:ext cx="476250" cy="333376"/>
          </a:xfrm>
          <a:prstGeom prst="rect">
            <a:avLst/>
          </a:prstGeom>
          <a:noFill/>
        </p:spPr>
      </p:pic>
      <p:pic>
        <p:nvPicPr>
          <p:cNvPr id="18436" name="Picture 4" descr="\begin{align*}&#10;K_z=0.15&#10;\end{align*}">
            <a:hlinkClick r:id="rId4"/>
          </p:cNvPr>
          <p:cNvPicPr>
            <a:picLocks noChangeAspect="1" noChangeArrowheads="1"/>
          </p:cNvPicPr>
          <p:nvPr/>
        </p:nvPicPr>
        <p:blipFill>
          <a:blip r:embed="rId5" cstate="print"/>
          <a:srcRect/>
          <a:stretch>
            <a:fillRect/>
          </a:stretch>
        </p:blipFill>
        <p:spPr bwMode="auto">
          <a:xfrm>
            <a:off x="899592" y="3717032"/>
            <a:ext cx="1724025" cy="333376"/>
          </a:xfrm>
          <a:prstGeom prst="rect">
            <a:avLst/>
          </a:prstGeom>
          <a:noFill/>
        </p:spPr>
      </p:pic>
      <p:pic>
        <p:nvPicPr>
          <p:cNvPr id="18438" name="Picture 6" descr="\begin{align*}&#10;F_{vdif}&#10;\end{align*}">
            <a:hlinkClick r:id="rId6"/>
          </p:cNvPr>
          <p:cNvPicPr>
            <a:picLocks noChangeAspect="1" noChangeArrowheads="1"/>
          </p:cNvPicPr>
          <p:nvPr/>
        </p:nvPicPr>
        <p:blipFill>
          <a:blip r:embed="rId7" cstate="print"/>
          <a:srcRect/>
          <a:stretch>
            <a:fillRect/>
          </a:stretch>
        </p:blipFill>
        <p:spPr bwMode="auto">
          <a:xfrm>
            <a:off x="6156176" y="4149080"/>
            <a:ext cx="857250" cy="3905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結果</a:t>
            </a:r>
            <a:r>
              <a:rPr lang="ja-JP" altLang="en-US" dirty="0" smtClean="0"/>
              <a:t>１</a:t>
            </a:r>
            <a:r>
              <a:rPr kumimoji="1" lang="en-US" altLang="ja-JP" dirty="0" smtClean="0"/>
              <a:t>:</a:t>
            </a:r>
            <a:r>
              <a:rPr kumimoji="1" lang="ja-JP" altLang="en-US" dirty="0" smtClean="0"/>
              <a:t>東西平均場１</a:t>
            </a:r>
            <a:endParaRPr kumimoji="1" lang="ja-JP" altLang="en-US" dirty="0"/>
          </a:p>
        </p:txBody>
      </p:sp>
      <p:sp>
        <p:nvSpPr>
          <p:cNvPr id="3" name="コンテンツ プレースホルダ 2"/>
          <p:cNvSpPr>
            <a:spLocks noGrp="1"/>
          </p:cNvSpPr>
          <p:nvPr>
            <p:ph idx="1"/>
          </p:nvPr>
        </p:nvSpPr>
        <p:spPr>
          <a:xfrm>
            <a:off x="0" y="980728"/>
            <a:ext cx="8686800" cy="5045409"/>
          </a:xfrm>
        </p:spPr>
        <p:txBody>
          <a:bodyPr/>
          <a:lstStyle/>
          <a:p>
            <a:r>
              <a:rPr kumimoji="1" lang="ja-JP" altLang="en-US" sz="3000" dirty="0" smtClean="0">
                <a:solidFill>
                  <a:schemeClr val="tx1"/>
                </a:solidFill>
                <a:latin typeface="ＭＳ ゴシック" pitchFamily="49" charset="-128"/>
                <a:ea typeface="ＭＳ ゴシック" pitchFamily="49" charset="-128"/>
              </a:rPr>
              <a:t>東西平均流の時間変化</a:t>
            </a:r>
            <a:r>
              <a:rPr kumimoji="1" lang="en-US" altLang="ja-JP" sz="3000" dirty="0" smtClean="0">
                <a:solidFill>
                  <a:schemeClr val="tx1"/>
                </a:solidFill>
                <a:latin typeface="ＭＳ ゴシック" pitchFamily="49" charset="-128"/>
                <a:ea typeface="ＭＳ ゴシック" pitchFamily="49" charset="-128"/>
              </a:rPr>
              <a:t/>
            </a:r>
            <a:br>
              <a:rPr kumimoji="1" lang="en-US" altLang="ja-JP" sz="3000" dirty="0" smtClean="0">
                <a:solidFill>
                  <a:schemeClr val="tx1"/>
                </a:solidFill>
                <a:latin typeface="ＭＳ ゴシック" pitchFamily="49" charset="-128"/>
                <a:ea typeface="ＭＳ ゴシック" pitchFamily="49" charset="-128"/>
              </a:rPr>
            </a:br>
            <a:r>
              <a:rPr kumimoji="1" lang="en-US" altLang="ja-JP" sz="3000" dirty="0" smtClean="0">
                <a:solidFill>
                  <a:schemeClr val="tx1"/>
                </a:solidFill>
                <a:latin typeface="ＭＳ ゴシック" pitchFamily="49" charset="-128"/>
                <a:ea typeface="ＭＳ ゴシック" pitchFamily="49" charset="-128"/>
              </a:rPr>
              <a:t>- 50000</a:t>
            </a:r>
            <a:r>
              <a:rPr kumimoji="1" lang="ja-JP" altLang="en-US" sz="3000" dirty="0" smtClean="0">
                <a:solidFill>
                  <a:schemeClr val="tx1"/>
                </a:solidFill>
                <a:latin typeface="ＭＳ ゴシック" pitchFamily="49" charset="-128"/>
                <a:ea typeface="ＭＳ ゴシック" pitchFamily="49" charset="-128"/>
              </a:rPr>
              <a:t>日後に平衡に</a:t>
            </a:r>
            <a:r>
              <a:rPr lang="ja-JP" altLang="en-US" sz="3000" dirty="0" smtClean="0">
                <a:solidFill>
                  <a:schemeClr val="tx1"/>
                </a:solidFill>
                <a:latin typeface="ＭＳ ゴシック" pitchFamily="49" charset="-128"/>
                <a:ea typeface="ＭＳ ゴシック" pitchFamily="49" charset="-128"/>
              </a:rPr>
              <a:t>達した</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kumimoji="1" lang="en-US" altLang="ja-JP" sz="3000" dirty="0" smtClean="0">
                <a:solidFill>
                  <a:schemeClr val="tx1"/>
                </a:solidFill>
                <a:latin typeface="ＭＳ ゴシック" pitchFamily="49" charset="-128"/>
                <a:ea typeface="ＭＳ ゴシック" pitchFamily="49" charset="-128"/>
              </a:rPr>
              <a:t>-</a:t>
            </a:r>
            <a:r>
              <a:rPr kumimoji="1" lang="ja-JP" altLang="en-US" sz="3000" dirty="0" smtClean="0">
                <a:solidFill>
                  <a:schemeClr val="tx1"/>
                </a:solidFill>
                <a:latin typeface="ＭＳ ゴシック" pitchFamily="49" charset="-128"/>
                <a:ea typeface="ＭＳ ゴシック" pitchFamily="49" charset="-128"/>
              </a:rPr>
              <a:t> </a:t>
            </a:r>
            <a:r>
              <a:rPr kumimoji="1" lang="en-US" altLang="ja-JP" sz="3000" dirty="0" smtClean="0">
                <a:solidFill>
                  <a:schemeClr val="tx1"/>
                </a:solidFill>
                <a:latin typeface="ＭＳ ゴシック" pitchFamily="49" charset="-128"/>
                <a:ea typeface="ＭＳ ゴシック" pitchFamily="49" charset="-128"/>
              </a:rPr>
              <a:t>61 km </a:t>
            </a:r>
            <a:r>
              <a:rPr kumimoji="1" lang="ja-JP" altLang="en-US" sz="3000" dirty="0" smtClean="0">
                <a:solidFill>
                  <a:schemeClr val="tx1"/>
                </a:solidFill>
                <a:latin typeface="ＭＳ ゴシック" pitchFamily="49" charset="-128"/>
                <a:ea typeface="ＭＳ ゴシック" pitchFamily="49" charset="-128"/>
              </a:rPr>
              <a:t>で</a:t>
            </a:r>
            <a:r>
              <a:rPr kumimoji="1" lang="en-US" altLang="ja-JP" sz="3000" dirty="0" smtClean="0">
                <a:solidFill>
                  <a:schemeClr val="tx1"/>
                </a:solidFill>
                <a:latin typeface="ＭＳ ゴシック" pitchFamily="49" charset="-128"/>
                <a:ea typeface="ＭＳ ゴシック" pitchFamily="49" charset="-128"/>
              </a:rPr>
              <a:t>20000</a:t>
            </a:r>
            <a:r>
              <a:rPr kumimoji="1" lang="ja-JP" altLang="en-US" sz="3000" dirty="0" smtClean="0">
                <a:solidFill>
                  <a:schemeClr val="tx1"/>
                </a:solidFill>
                <a:latin typeface="ＭＳ ゴシック" pitchFamily="49" charset="-128"/>
                <a:ea typeface="ＭＳ ゴシック" pitchFamily="49" charset="-128"/>
              </a:rPr>
              <a:t>日に </a:t>
            </a:r>
            <a:r>
              <a:rPr kumimoji="1" lang="en-US" altLang="ja-JP" sz="3000" dirty="0" smtClean="0">
                <a:solidFill>
                  <a:schemeClr val="tx1"/>
                </a:solidFill>
                <a:latin typeface="ＭＳ ゴシック" pitchFamily="49" charset="-128"/>
                <a:ea typeface="ＭＳ ゴシック" pitchFamily="49" charset="-128"/>
              </a:rPr>
              <a:t>100 m</a:t>
            </a:r>
            <a:r>
              <a:rPr kumimoji="1" lang="ja-JP" altLang="en-US" sz="3000" dirty="0" smtClean="0">
                <a:solidFill>
                  <a:schemeClr val="tx1"/>
                </a:solidFill>
                <a:latin typeface="ＭＳ ゴシック" pitchFamily="49" charset="-128"/>
                <a:ea typeface="ＭＳ ゴシック" pitchFamily="49" charset="-128"/>
              </a:rPr>
              <a:t>・</a:t>
            </a:r>
            <a:r>
              <a:rPr kumimoji="1" lang="en-US" altLang="ja-JP" sz="3000" dirty="0" smtClean="0">
                <a:solidFill>
                  <a:schemeClr val="tx1"/>
                </a:solidFill>
                <a:latin typeface="ＭＳ ゴシック" pitchFamily="49" charset="-128"/>
                <a:ea typeface="ＭＳ ゴシック" pitchFamily="49" charset="-128"/>
              </a:rPr>
              <a:t>s</a:t>
            </a:r>
            <a:r>
              <a:rPr kumimoji="1" lang="en-US" altLang="ja-JP" sz="3000" baseline="30000" dirty="0" smtClean="0">
                <a:solidFill>
                  <a:schemeClr val="tx1"/>
                </a:solidFill>
                <a:latin typeface="ＭＳ ゴシック" pitchFamily="49" charset="-128"/>
                <a:ea typeface="ＭＳ ゴシック" pitchFamily="49" charset="-128"/>
              </a:rPr>
              <a:t>-1</a:t>
            </a:r>
            <a:r>
              <a:rPr kumimoji="1" lang="ja-JP" altLang="en-US" sz="3000" dirty="0" smtClean="0">
                <a:solidFill>
                  <a:schemeClr val="tx1"/>
                </a:solidFill>
                <a:latin typeface="ＭＳ ゴシック" pitchFamily="49" charset="-128"/>
                <a:ea typeface="ＭＳ ゴシック" pitchFamily="49" charset="-128"/>
              </a:rPr>
              <a:t>に達する</a:t>
            </a:r>
            <a:endParaRPr kumimoji="1" lang="en-US" altLang="ja-JP" sz="3000" dirty="0" smtClean="0">
              <a:solidFill>
                <a:schemeClr val="tx1"/>
              </a:solidFill>
              <a:latin typeface="ＭＳ ゴシック" pitchFamily="49" charset="-128"/>
              <a:ea typeface="ＭＳ ゴシック" pitchFamily="49" charset="-128"/>
            </a:endParaRPr>
          </a:p>
          <a:p>
            <a:endParaRPr kumimoji="1" lang="ja-JP" altLang="en-US" baseline="30000" dirty="0">
              <a:latin typeface="ＭＳ ゴシック" pitchFamily="49" charset="-128"/>
              <a:ea typeface="ＭＳ ゴシック" pitchFamily="49" charset="-128"/>
            </a:endParaRPr>
          </a:p>
        </p:txBody>
      </p:sp>
      <p:pic>
        <p:nvPicPr>
          <p:cNvPr id="4" name="図 3" descr="u-t.jpg"/>
          <p:cNvPicPr>
            <a:picLocks noChangeAspect="1"/>
          </p:cNvPicPr>
          <p:nvPr/>
        </p:nvPicPr>
        <p:blipFill>
          <a:blip r:embed="rId2" cstate="print"/>
          <a:stretch>
            <a:fillRect/>
          </a:stretch>
        </p:blipFill>
        <p:spPr>
          <a:xfrm>
            <a:off x="2555776" y="3140968"/>
            <a:ext cx="4312904" cy="30901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lang="ja-JP" altLang="en-US" dirty="0" smtClean="0"/>
              <a:t>結果２</a:t>
            </a:r>
            <a:r>
              <a:rPr lang="en-US" altLang="ja-JP" dirty="0" smtClean="0"/>
              <a:t>:</a:t>
            </a:r>
            <a:r>
              <a:rPr lang="ja-JP" altLang="en-US" dirty="0" smtClean="0"/>
              <a:t>東西平均場２</a:t>
            </a:r>
            <a:endParaRPr kumimoji="1" lang="ja-JP" altLang="en-US" dirty="0"/>
          </a:p>
        </p:txBody>
      </p:sp>
      <p:sp>
        <p:nvSpPr>
          <p:cNvPr id="3" name="コンテンツ プレースホルダ 2"/>
          <p:cNvSpPr>
            <a:spLocks noGrp="1"/>
          </p:cNvSpPr>
          <p:nvPr>
            <p:ph idx="1"/>
          </p:nvPr>
        </p:nvSpPr>
        <p:spPr>
          <a:xfrm>
            <a:off x="0" y="980728"/>
            <a:ext cx="8686800" cy="5877272"/>
          </a:xfrm>
        </p:spPr>
        <p:txBody>
          <a:bodyPr>
            <a:normAutofit/>
          </a:bodyPr>
          <a:lstStyle/>
          <a:p>
            <a:r>
              <a:rPr lang="ja-JP" altLang="en-US" sz="3000" dirty="0" smtClean="0">
                <a:solidFill>
                  <a:schemeClr val="tx1"/>
                </a:solidFill>
                <a:latin typeface="ＭＳ ゴシック" pitchFamily="49" charset="-128"/>
                <a:ea typeface="ＭＳ ゴシック" pitchFamily="49" charset="-128"/>
              </a:rPr>
              <a:t>東西平均東西流速</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- 60 km </a:t>
            </a:r>
            <a:r>
              <a:rPr lang="ja-JP" altLang="en-US" sz="3000" dirty="0" err="1" smtClean="0">
                <a:solidFill>
                  <a:schemeClr val="tx1"/>
                </a:solidFill>
                <a:latin typeface="ＭＳ ゴシック" pitchFamily="49" charset="-128"/>
                <a:ea typeface="ＭＳ ゴシック" pitchFamily="49" charset="-128"/>
              </a:rPr>
              <a:t>まで高度ととも</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に速度が増す</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- 60 km </a:t>
            </a:r>
            <a:r>
              <a:rPr lang="ja-JP" altLang="en-US" sz="3000" dirty="0" smtClean="0">
                <a:solidFill>
                  <a:schemeClr val="tx1"/>
                </a:solidFill>
                <a:latin typeface="ＭＳ ゴシック" pitchFamily="49" charset="-128"/>
                <a:ea typeface="ＭＳ ゴシック" pitchFamily="49" charset="-128"/>
              </a:rPr>
              <a:t>より上で高度と</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ともに速度が減少する</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- 60 km </a:t>
            </a:r>
            <a:r>
              <a:rPr lang="ja-JP" altLang="en-US" sz="3000" dirty="0" smtClean="0">
                <a:solidFill>
                  <a:schemeClr val="tx1"/>
                </a:solidFill>
                <a:latin typeface="ＭＳ ゴシック" pitchFamily="49" charset="-128"/>
                <a:ea typeface="ＭＳ ゴシック" pitchFamily="49" charset="-128"/>
              </a:rPr>
              <a:t>付近で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緯度</a:t>
            </a:r>
            <a:r>
              <a:rPr lang="en-US" altLang="ja-JP" sz="3000" dirty="0" smtClean="0">
                <a:solidFill>
                  <a:schemeClr val="tx1"/>
                </a:solidFill>
                <a:latin typeface="ＭＳ ゴシック" pitchFamily="49" charset="-128"/>
                <a:ea typeface="ＭＳ ゴシック" pitchFamily="49" charset="-128"/>
              </a:rPr>
              <a:t>±60</a:t>
            </a:r>
            <a:r>
              <a:rPr lang="ja-JP" altLang="en-US" sz="3000" dirty="0" smtClean="0">
                <a:solidFill>
                  <a:schemeClr val="tx1"/>
                </a:solidFill>
                <a:latin typeface="ＭＳ ゴシック" pitchFamily="49" charset="-128"/>
                <a:ea typeface="ＭＳ ゴシック" pitchFamily="49" charset="-128"/>
              </a:rPr>
              <a:t>度の範囲で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100 m</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-1</a:t>
            </a:r>
            <a:endParaRPr lang="en-US" altLang="ja-JP" sz="3000" dirty="0" smtClean="0">
              <a:solidFill>
                <a:schemeClr val="tx1"/>
              </a:solidFill>
              <a:latin typeface="ＭＳ ゴシック" pitchFamily="49" charset="-128"/>
              <a:ea typeface="ＭＳ ゴシック" pitchFamily="49" charset="-128"/>
            </a:endParaRPr>
          </a:p>
          <a:p>
            <a:r>
              <a:rPr lang="ja-JP" altLang="en-US" sz="3000" dirty="0" smtClean="0">
                <a:solidFill>
                  <a:schemeClr val="tx1"/>
                </a:solidFill>
                <a:latin typeface="ＭＳ ゴシック" pitchFamily="49" charset="-128"/>
                <a:ea typeface="ＭＳ ゴシック" pitchFamily="49" charset="-128"/>
              </a:rPr>
              <a:t>角運動量密度</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- 21 km </a:t>
            </a:r>
            <a:r>
              <a:rPr lang="ja-JP" altLang="en-US" sz="3000" dirty="0" smtClean="0">
                <a:solidFill>
                  <a:schemeClr val="tx1"/>
                </a:solidFill>
                <a:latin typeface="ＭＳ ゴシック" pitchFamily="49" charset="-128"/>
                <a:ea typeface="ＭＳ ゴシック" pitchFamily="49" charset="-128"/>
              </a:rPr>
              <a:t>で </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ja-JP" altLang="en-US" sz="3000" dirty="0" smtClean="0">
                <a:solidFill>
                  <a:schemeClr val="tx1"/>
                </a:solidFill>
                <a:latin typeface="ＭＳ ゴシック" pitchFamily="49" charset="-128"/>
                <a:ea typeface="ＭＳ ゴシック" pitchFamily="49" charset="-128"/>
              </a:rPr>
              <a:t>  </a:t>
            </a:r>
            <a:r>
              <a:rPr lang="en-US" altLang="ja-JP" sz="3000" dirty="0" smtClean="0">
                <a:solidFill>
                  <a:schemeClr val="tx1"/>
                </a:solidFill>
                <a:latin typeface="ＭＳ ゴシック" pitchFamily="49" charset="-128"/>
                <a:ea typeface="ＭＳ ゴシック" pitchFamily="49" charset="-128"/>
              </a:rPr>
              <a:t>4×10</a:t>
            </a:r>
            <a:r>
              <a:rPr lang="en-US" altLang="ja-JP" sz="3000" baseline="30000" dirty="0" smtClean="0">
                <a:solidFill>
                  <a:schemeClr val="tx1"/>
                </a:solidFill>
                <a:latin typeface="ＭＳ ゴシック" pitchFamily="49" charset="-128"/>
                <a:ea typeface="ＭＳ ゴシック" pitchFamily="49" charset="-128"/>
              </a:rPr>
              <a:t>9 </a:t>
            </a:r>
            <a:r>
              <a:rPr lang="en-US" altLang="ja-JP" sz="3000" dirty="0" smtClean="0">
                <a:solidFill>
                  <a:schemeClr val="tx1"/>
                </a:solidFill>
                <a:latin typeface="ＭＳ ゴシック" pitchFamily="49" charset="-128"/>
                <a:ea typeface="ＭＳ ゴシック" pitchFamily="49" charset="-128"/>
              </a:rPr>
              <a:t>kg</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m</a:t>
            </a:r>
            <a:r>
              <a:rPr lang="en-US" altLang="ja-JP" sz="3000" baseline="30000" dirty="0" smtClean="0">
                <a:solidFill>
                  <a:schemeClr val="tx1"/>
                </a:solidFill>
                <a:latin typeface="ＭＳ ゴシック" pitchFamily="49" charset="-128"/>
                <a:ea typeface="ＭＳ ゴシック" pitchFamily="49" charset="-128"/>
              </a:rPr>
              <a:t>-1</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-1</a:t>
            </a:r>
          </a:p>
          <a:p>
            <a:endParaRPr kumimoji="1" lang="ja-JP" altLang="en-US" dirty="0"/>
          </a:p>
        </p:txBody>
      </p:sp>
      <p:pic>
        <p:nvPicPr>
          <p:cNvPr id="4" name="図 3" descr="um-z.jpg"/>
          <p:cNvPicPr>
            <a:picLocks noChangeAspect="1"/>
          </p:cNvPicPr>
          <p:nvPr/>
        </p:nvPicPr>
        <p:blipFill>
          <a:blip r:embed="rId2" cstate="print"/>
          <a:stretch>
            <a:fillRect/>
          </a:stretch>
        </p:blipFill>
        <p:spPr>
          <a:xfrm>
            <a:off x="5652120" y="989130"/>
            <a:ext cx="3217549" cy="56528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smtClean="0"/>
              <a:t>結果３</a:t>
            </a:r>
            <a:r>
              <a:rPr lang="en-US" altLang="ja-JP" dirty="0" smtClean="0"/>
              <a:t>:</a:t>
            </a:r>
            <a:r>
              <a:rPr lang="ja-JP" altLang="en-US" dirty="0" smtClean="0"/>
              <a:t>東西平均場３</a:t>
            </a:r>
            <a:endParaRPr kumimoji="1" lang="ja-JP" altLang="en-US" dirty="0"/>
          </a:p>
        </p:txBody>
      </p:sp>
      <p:sp>
        <p:nvSpPr>
          <p:cNvPr id="3" name="コンテンツ プレースホルダ 2"/>
          <p:cNvSpPr>
            <a:spLocks noGrp="1"/>
          </p:cNvSpPr>
          <p:nvPr>
            <p:ph idx="1"/>
          </p:nvPr>
        </p:nvSpPr>
        <p:spPr>
          <a:xfrm>
            <a:off x="0" y="908720"/>
            <a:ext cx="8686800" cy="5949280"/>
          </a:xfrm>
        </p:spPr>
        <p:txBody>
          <a:bodyPr>
            <a:normAutofit/>
          </a:bodyPr>
          <a:lstStyle/>
          <a:p>
            <a:r>
              <a:rPr kumimoji="1" lang="ja-JP" altLang="en-US" sz="3000" dirty="0" smtClean="0">
                <a:solidFill>
                  <a:schemeClr val="tx1"/>
                </a:solidFill>
                <a:latin typeface="ＭＳ ゴシック" pitchFamily="49" charset="-128"/>
                <a:ea typeface="ＭＳ ゴシック" pitchFamily="49" charset="-128"/>
              </a:rPr>
              <a:t>東西平均子午面循環</a:t>
            </a:r>
            <a:r>
              <a:rPr kumimoji="1" lang="en-US" altLang="ja-JP" sz="3000" dirty="0" smtClean="0">
                <a:solidFill>
                  <a:schemeClr val="tx1"/>
                </a:solidFill>
                <a:latin typeface="ＭＳ ゴシック" pitchFamily="49" charset="-128"/>
                <a:ea typeface="ＭＳ ゴシック" pitchFamily="49" charset="-128"/>
              </a:rPr>
              <a:t/>
            </a:r>
            <a:br>
              <a:rPr kumimoji="1" lang="en-US" altLang="ja-JP" sz="3000" dirty="0" smtClean="0">
                <a:solidFill>
                  <a:schemeClr val="tx1"/>
                </a:solidFill>
                <a:latin typeface="ＭＳ ゴシック" pitchFamily="49" charset="-128"/>
                <a:ea typeface="ＭＳ ゴシック" pitchFamily="49" charset="-128"/>
              </a:rPr>
            </a:br>
            <a:r>
              <a:rPr kumimoji="1" lang="en-US" altLang="ja-JP" sz="3000" dirty="0" smtClean="0">
                <a:solidFill>
                  <a:schemeClr val="tx1"/>
                </a:solidFill>
                <a:latin typeface="ＭＳ ゴシック" pitchFamily="49" charset="-128"/>
                <a:ea typeface="ＭＳ ゴシック" pitchFamily="49" charset="-128"/>
              </a:rPr>
              <a:t>- 70 km </a:t>
            </a:r>
            <a:r>
              <a:rPr kumimoji="1" lang="ja-JP" altLang="en-US" sz="3000" dirty="0" smtClean="0">
                <a:solidFill>
                  <a:schemeClr val="tx1"/>
                </a:solidFill>
                <a:latin typeface="ＭＳ ゴシック" pitchFamily="49" charset="-128"/>
                <a:ea typeface="ＭＳ ゴシック" pitchFamily="49" charset="-128"/>
              </a:rPr>
              <a:t>で極方向に</a:t>
            </a:r>
            <a:r>
              <a:rPr kumimoji="1" lang="en-US" altLang="ja-JP" sz="3000" dirty="0" smtClean="0">
                <a:solidFill>
                  <a:schemeClr val="tx1"/>
                </a:solidFill>
                <a:latin typeface="ＭＳ ゴシック" pitchFamily="49" charset="-128"/>
                <a:ea typeface="ＭＳ ゴシック" pitchFamily="49" charset="-128"/>
              </a:rPr>
              <a:t>10 m</a:t>
            </a:r>
            <a:r>
              <a:rPr kumimoji="1" lang="ja-JP" altLang="en-US" sz="3000" dirty="0" smtClean="0">
                <a:solidFill>
                  <a:schemeClr val="tx1"/>
                </a:solidFill>
                <a:latin typeface="ＭＳ ゴシック" pitchFamily="49" charset="-128"/>
                <a:ea typeface="ＭＳ ゴシック" pitchFamily="49" charset="-128"/>
              </a:rPr>
              <a:t>・</a:t>
            </a:r>
            <a:r>
              <a:rPr kumimoji="1" lang="en-US" altLang="ja-JP" sz="3000" dirty="0" smtClean="0">
                <a:solidFill>
                  <a:schemeClr val="tx1"/>
                </a:solidFill>
                <a:latin typeface="ＭＳ ゴシック" pitchFamily="49" charset="-128"/>
                <a:ea typeface="ＭＳ ゴシック" pitchFamily="49" charset="-128"/>
              </a:rPr>
              <a:t>s</a:t>
            </a:r>
            <a:r>
              <a:rPr kumimoji="1" lang="en-US" altLang="ja-JP" sz="3000" baseline="30000" dirty="0" smtClean="0">
                <a:solidFill>
                  <a:schemeClr val="tx1"/>
                </a:solidFill>
                <a:latin typeface="ＭＳ ゴシック" pitchFamily="49" charset="-128"/>
                <a:ea typeface="ＭＳ ゴシック" pitchFamily="49" charset="-128"/>
              </a:rPr>
              <a:t>-1</a:t>
            </a:r>
          </a:p>
          <a:p>
            <a:r>
              <a:rPr kumimoji="1" lang="ja-JP" altLang="en-US" sz="3000" dirty="0" smtClean="0">
                <a:solidFill>
                  <a:schemeClr val="tx1"/>
                </a:solidFill>
                <a:latin typeface="ＭＳ ゴシック" pitchFamily="49" charset="-128"/>
                <a:ea typeface="ＭＳ ゴシック" pitchFamily="49" charset="-128"/>
              </a:rPr>
              <a:t>東西鉛直流速</a:t>
            </a:r>
            <a:r>
              <a:rPr kumimoji="1" lang="en-US" altLang="ja-JP" sz="3000" dirty="0" smtClean="0">
                <a:solidFill>
                  <a:schemeClr val="tx1"/>
                </a:solidFill>
                <a:latin typeface="ＭＳ ゴシック" pitchFamily="49" charset="-128"/>
                <a:ea typeface="ＭＳ ゴシック" pitchFamily="49" charset="-128"/>
              </a:rPr>
              <a:t/>
            </a:r>
            <a:br>
              <a:rPr kumimoji="1" lang="en-US" altLang="ja-JP" sz="3000" dirty="0" smtClean="0">
                <a:solidFill>
                  <a:schemeClr val="tx1"/>
                </a:solidFill>
                <a:latin typeface="ＭＳ ゴシック" pitchFamily="49" charset="-128"/>
                <a:ea typeface="ＭＳ ゴシック" pitchFamily="49" charset="-128"/>
              </a:rPr>
            </a:br>
            <a:r>
              <a:rPr kumimoji="1" lang="en-US" altLang="ja-JP" sz="3000" dirty="0" smtClean="0">
                <a:solidFill>
                  <a:schemeClr val="tx1"/>
                </a:solidFill>
                <a:latin typeface="ＭＳ ゴシック" pitchFamily="49" charset="-128"/>
                <a:ea typeface="ＭＳ ゴシック" pitchFamily="49" charset="-128"/>
              </a:rPr>
              <a:t>- 60</a:t>
            </a:r>
            <a:r>
              <a:rPr kumimoji="1" lang="ja-JP" altLang="en-US" sz="3000" dirty="0" smtClean="0">
                <a:solidFill>
                  <a:schemeClr val="tx1"/>
                </a:solidFill>
                <a:latin typeface="ＭＳ ゴシック" pitchFamily="49" charset="-128"/>
                <a:ea typeface="ＭＳ ゴシック" pitchFamily="49" charset="-128"/>
              </a:rPr>
              <a:t>～</a:t>
            </a:r>
            <a:r>
              <a:rPr kumimoji="1" lang="en-US" altLang="ja-JP" sz="3000" dirty="0" smtClean="0">
                <a:solidFill>
                  <a:schemeClr val="tx1"/>
                </a:solidFill>
                <a:latin typeface="ＭＳ ゴシック" pitchFamily="49" charset="-128"/>
                <a:ea typeface="ＭＳ ゴシック" pitchFamily="49" charset="-128"/>
              </a:rPr>
              <a:t>70 km </a:t>
            </a:r>
            <a:r>
              <a:rPr kumimoji="1" lang="ja-JP" altLang="en-US" sz="3000" dirty="0" smtClean="0">
                <a:solidFill>
                  <a:schemeClr val="tx1"/>
                </a:solidFill>
                <a:latin typeface="ＭＳ ゴシック" pitchFamily="49" charset="-128"/>
                <a:ea typeface="ＭＳ ゴシック" pitchFamily="49" charset="-128"/>
              </a:rPr>
              <a:t>に赤道で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kumimoji="1" lang="en-US" altLang="ja-JP" sz="3000" dirty="0" smtClean="0">
                <a:solidFill>
                  <a:schemeClr val="tx1"/>
                </a:solidFill>
                <a:latin typeface="ＭＳ ゴシック" pitchFamily="49" charset="-128"/>
                <a:ea typeface="ＭＳ ゴシック" pitchFamily="49" charset="-128"/>
              </a:rPr>
              <a:t>1 cm</a:t>
            </a:r>
            <a:r>
              <a:rPr kumimoji="1" lang="ja-JP" altLang="en-US" sz="3000" dirty="0" smtClean="0">
                <a:solidFill>
                  <a:schemeClr val="tx1"/>
                </a:solidFill>
                <a:latin typeface="ＭＳ ゴシック" pitchFamily="49" charset="-128"/>
                <a:ea typeface="ＭＳ ゴシック" pitchFamily="49" charset="-128"/>
              </a:rPr>
              <a:t>・</a:t>
            </a:r>
            <a:r>
              <a:rPr kumimoji="1" lang="en-US" altLang="ja-JP" sz="3000" dirty="0" smtClean="0">
                <a:solidFill>
                  <a:schemeClr val="tx1"/>
                </a:solidFill>
                <a:latin typeface="ＭＳ ゴシック" pitchFamily="49" charset="-128"/>
                <a:ea typeface="ＭＳ ゴシック" pitchFamily="49" charset="-128"/>
              </a:rPr>
              <a:t>s</a:t>
            </a:r>
            <a:r>
              <a:rPr kumimoji="1" lang="en-US" altLang="ja-JP" sz="3000" baseline="30000" dirty="0" smtClean="0">
                <a:solidFill>
                  <a:schemeClr val="tx1"/>
                </a:solidFill>
                <a:latin typeface="ＭＳ ゴシック" pitchFamily="49" charset="-128"/>
                <a:ea typeface="ＭＳ ゴシック" pitchFamily="49" charset="-128"/>
              </a:rPr>
              <a:t>-1</a:t>
            </a:r>
            <a:r>
              <a:rPr kumimoji="1" lang="ja-JP" altLang="en-US" sz="3000" dirty="0" smtClean="0">
                <a:solidFill>
                  <a:schemeClr val="tx1"/>
                </a:solidFill>
                <a:latin typeface="ＭＳ ゴシック" pitchFamily="49" charset="-128"/>
                <a:ea typeface="ＭＳ ゴシック" pitchFamily="49" charset="-128"/>
              </a:rPr>
              <a:t>の上昇流</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- 60</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70 km </a:t>
            </a:r>
            <a:r>
              <a:rPr lang="ja-JP" altLang="en-US" sz="3000" dirty="0" smtClean="0">
                <a:solidFill>
                  <a:schemeClr val="tx1"/>
                </a:solidFill>
                <a:latin typeface="ＭＳ ゴシック" pitchFamily="49" charset="-128"/>
                <a:ea typeface="ＭＳ ゴシック" pitchFamily="49" charset="-128"/>
              </a:rPr>
              <a:t>に極で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1.5 cm</a:t>
            </a:r>
            <a:r>
              <a:rPr lang="ja-JP" altLang="en-US" sz="3000" dirty="0" smtClean="0">
                <a:solidFill>
                  <a:schemeClr val="tx1"/>
                </a:solidFill>
                <a:latin typeface="ＭＳ ゴシック" pitchFamily="49" charset="-128"/>
                <a:ea typeface="ＭＳ ゴシック" pitchFamily="49" charset="-128"/>
              </a:rPr>
              <a:t>・</a:t>
            </a:r>
            <a:r>
              <a:rPr lang="en-US" altLang="ja-JP" sz="3000" dirty="0" smtClean="0">
                <a:solidFill>
                  <a:schemeClr val="tx1"/>
                </a:solidFill>
                <a:latin typeface="ＭＳ ゴシック" pitchFamily="49" charset="-128"/>
                <a:ea typeface="ＭＳ ゴシック" pitchFamily="49" charset="-128"/>
              </a:rPr>
              <a:t>s</a:t>
            </a:r>
            <a:r>
              <a:rPr lang="en-US" altLang="ja-JP" sz="3000" baseline="30000" dirty="0" smtClean="0">
                <a:solidFill>
                  <a:schemeClr val="tx1"/>
                </a:solidFill>
                <a:latin typeface="ＭＳ ゴシック" pitchFamily="49" charset="-128"/>
                <a:ea typeface="ＭＳ ゴシック" pitchFamily="49" charset="-128"/>
              </a:rPr>
              <a:t>-1</a:t>
            </a:r>
            <a:r>
              <a:rPr lang="ja-JP" altLang="en-US" sz="3000" dirty="0" smtClean="0">
                <a:solidFill>
                  <a:schemeClr val="tx1"/>
                </a:solidFill>
                <a:latin typeface="ＭＳ ゴシック" pitchFamily="49" charset="-128"/>
                <a:ea typeface="ＭＳ ゴシック" pitchFamily="49" charset="-128"/>
              </a:rPr>
              <a:t>を超す下降流</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a:t>
            </a:r>
            <a:r>
              <a:rPr lang="ja-JP" altLang="en-US" sz="3000" dirty="0" smtClean="0">
                <a:solidFill>
                  <a:schemeClr val="tx1"/>
                </a:solidFill>
                <a:latin typeface="ＭＳ ゴシック" pitchFamily="49" charset="-128"/>
                <a:ea typeface="ＭＳ ゴシック" pitchFamily="49" charset="-128"/>
              </a:rPr>
              <a:t>地表面から</a:t>
            </a:r>
            <a:r>
              <a:rPr lang="en-US" altLang="ja-JP" sz="3000" dirty="0" smtClean="0">
                <a:solidFill>
                  <a:schemeClr val="tx1"/>
                </a:solidFill>
                <a:latin typeface="ＭＳ ゴシック" pitchFamily="49" charset="-128"/>
                <a:ea typeface="ＭＳ ゴシック" pitchFamily="49" charset="-128"/>
              </a:rPr>
              <a:t>75 km </a:t>
            </a:r>
            <a:r>
              <a:rPr lang="ja-JP" altLang="en-US" sz="3000" dirty="0" smtClean="0">
                <a:solidFill>
                  <a:schemeClr val="tx1"/>
                </a:solidFill>
                <a:latin typeface="ＭＳ ゴシック" pitchFamily="49" charset="-128"/>
                <a:ea typeface="ＭＳ ゴシック" pitchFamily="49" charset="-128"/>
              </a:rPr>
              <a:t>まで</a:t>
            </a:r>
            <a:r>
              <a:rPr lang="en-US" altLang="ja-JP" sz="3000" dirty="0" smtClean="0">
                <a:solidFill>
                  <a:schemeClr val="tx1"/>
                </a:solidFill>
                <a:latin typeface="ＭＳ ゴシック" pitchFamily="49" charset="-128"/>
                <a:ea typeface="ＭＳ ゴシック" pitchFamily="49" charset="-128"/>
              </a:rPr>
              <a:t/>
            </a:r>
            <a:br>
              <a:rPr lang="en-US" altLang="ja-JP" sz="3000" dirty="0" smtClean="0">
                <a:solidFill>
                  <a:schemeClr val="tx1"/>
                </a:solidFill>
                <a:latin typeface="ＭＳ ゴシック" pitchFamily="49" charset="-128"/>
                <a:ea typeface="ＭＳ ゴシック" pitchFamily="49" charset="-128"/>
              </a:rPr>
            </a:br>
            <a:r>
              <a:rPr lang="en-US" altLang="ja-JP" sz="3000" dirty="0" smtClean="0">
                <a:solidFill>
                  <a:schemeClr val="tx1"/>
                </a:solidFill>
                <a:latin typeface="ＭＳ ゴシック" pitchFamily="49" charset="-128"/>
                <a:ea typeface="ＭＳ ゴシック" pitchFamily="49" charset="-128"/>
              </a:rPr>
              <a:t>  </a:t>
            </a:r>
            <a:r>
              <a:rPr lang="ja-JP" altLang="en-US" sz="3000" dirty="0" smtClean="0">
                <a:solidFill>
                  <a:schemeClr val="tx1"/>
                </a:solidFill>
                <a:latin typeface="ＭＳ ゴシック" pitchFamily="49" charset="-128"/>
                <a:ea typeface="ＭＳ ゴシック" pitchFamily="49" charset="-128"/>
              </a:rPr>
              <a:t>絶えず形成</a:t>
            </a:r>
            <a:endParaRPr kumimoji="1" lang="en-US" altLang="ja-JP" sz="3000" dirty="0" smtClean="0">
              <a:solidFill>
                <a:schemeClr val="tx1"/>
              </a:solidFill>
              <a:latin typeface="ＭＳ ゴシック" pitchFamily="49" charset="-128"/>
              <a:ea typeface="ＭＳ ゴシック" pitchFamily="49" charset="-128"/>
            </a:endParaRPr>
          </a:p>
        </p:txBody>
      </p:sp>
      <p:pic>
        <p:nvPicPr>
          <p:cNvPr id="4" name="図 3" descr="vw-z.jpg"/>
          <p:cNvPicPr>
            <a:picLocks noChangeAspect="1"/>
          </p:cNvPicPr>
          <p:nvPr/>
        </p:nvPicPr>
        <p:blipFill>
          <a:blip r:embed="rId2" cstate="print"/>
          <a:stretch>
            <a:fillRect/>
          </a:stretch>
        </p:blipFill>
        <p:spPr>
          <a:xfrm>
            <a:off x="6164214" y="908720"/>
            <a:ext cx="2979786" cy="594928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702</TotalTime>
  <Words>336</Words>
  <Application>Microsoft Office PowerPoint</Application>
  <PresentationFormat>画面に合わせる (4:3)</PresentationFormat>
  <Paragraphs>82</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雪藤</vt:lpstr>
      <vt:lpstr>YT2003 論文紹介</vt:lpstr>
      <vt:lpstr>モデル１</vt:lpstr>
      <vt:lpstr>モデル２:物理パラメータ</vt:lpstr>
      <vt:lpstr>モデル３:放射過程</vt:lpstr>
      <vt:lpstr>モデル４:レイリー摩擦</vt:lpstr>
      <vt:lpstr>モデル５:水平拡散と鉛直拡散</vt:lpstr>
      <vt:lpstr>結果１:東西平均場１</vt:lpstr>
      <vt:lpstr>結果２:東西平均場２</vt:lpstr>
      <vt:lpstr>結果３:東西平均場３</vt:lpstr>
      <vt:lpstr>結果４:東西平均場4</vt:lpstr>
      <vt:lpstr>結果５:波数空間</vt:lpstr>
      <vt:lpstr>結果６:水平渦運動量輸送２</vt:lpstr>
      <vt:lpstr>結果７:水平渦運動量輸送３</vt:lpstr>
      <vt:lpstr>結果８:水平渦運動量輸送４</vt:lpstr>
      <vt:lpstr>結果９:鉛直渦運動量輸送</vt:lpstr>
      <vt:lpstr>結果１０:水平方向と鉛直方向の渦粘性</vt:lpstr>
      <vt:lpstr>superrotationの形成と維持</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YT2003 論文紹介</dc:title>
  <dc:creator>SEIGI</dc:creator>
  <cp:lastModifiedBy>SEIGI</cp:lastModifiedBy>
  <cp:revision>63</cp:revision>
  <dcterms:created xsi:type="dcterms:W3CDTF">2012-01-24T06:15:43Z</dcterms:created>
  <dcterms:modified xsi:type="dcterms:W3CDTF">2012-01-25T02:57:14Z</dcterms:modified>
</cp:coreProperties>
</file>