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9" r:id="rId6"/>
    <p:sldId id="264" r:id="rId7"/>
    <p:sldId id="261" r:id="rId8"/>
    <p:sldId id="262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698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0DBE8C4B-8035-4578-8EBD-9C1BC9D0FCAF}" type="datetimeFigureOut">
              <a:rPr kumimoji="1" lang="ja-JP" altLang="en-US" smtClean="0"/>
              <a:t>2015/12/21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FBEEF12-96E5-4812-B3FA-BFCB458D7F2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kumimoji="1"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kumimoji="1"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sz="5400" dirty="0" smtClean="0"/>
              <a:t>石渡研</a:t>
            </a:r>
            <a:r>
              <a:rPr lang="en-US" altLang="ja-JP" sz="5400" dirty="0" smtClean="0"/>
              <a:t>, </a:t>
            </a:r>
            <a:r>
              <a:rPr lang="ja-JP" altLang="en-US" sz="5400" dirty="0" smtClean="0"/>
              <a:t>小高研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5400" dirty="0" smtClean="0"/>
              <a:t>(GFD</a:t>
            </a:r>
            <a:r>
              <a:rPr lang="ja-JP" altLang="en-US" sz="5400" dirty="0" smtClean="0"/>
              <a:t>研究室</a:t>
            </a:r>
            <a:r>
              <a:rPr lang="en-US" altLang="ja-JP" sz="5400" dirty="0" smtClean="0"/>
              <a:t>)</a:t>
            </a:r>
            <a:r>
              <a:rPr lang="ja-JP" altLang="en-US" sz="5400" dirty="0" smtClean="0"/>
              <a:t>紹介</a:t>
            </a:r>
            <a:endParaRPr kumimoji="1" lang="ja-JP" altLang="en-US" sz="5400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556000"/>
            <a:ext cx="6400800" cy="2177256"/>
          </a:xfrm>
        </p:spPr>
        <p:txBody>
          <a:bodyPr>
            <a:noAutofit/>
          </a:bodyPr>
          <a:lstStyle/>
          <a:p>
            <a:pPr algn="r"/>
            <a:r>
              <a:rPr lang="ja-JP" altLang="en-US" dirty="0"/>
              <a:t>北海道</a:t>
            </a:r>
            <a:r>
              <a:rPr lang="ja-JP" altLang="en-US" dirty="0" smtClean="0"/>
              <a:t>大学 理学部 </a:t>
            </a:r>
            <a:r>
              <a:rPr lang="en-US" altLang="ja-JP" dirty="0" smtClean="0"/>
              <a:t>/ </a:t>
            </a:r>
            <a:r>
              <a:rPr lang="ja-JP" altLang="en-US" dirty="0" smtClean="0"/>
              <a:t>理学院</a:t>
            </a:r>
            <a:endParaRPr lang="en-US" altLang="ja-JP" dirty="0" smtClean="0"/>
          </a:p>
          <a:p>
            <a:pPr algn="r"/>
            <a:r>
              <a:rPr kumimoji="1" lang="ja-JP" altLang="en-US" dirty="0"/>
              <a:t>地球惑星科</a:t>
            </a:r>
            <a:r>
              <a:rPr kumimoji="1" lang="ja-JP" altLang="en-US" dirty="0" smtClean="0"/>
              <a:t>学科 </a:t>
            </a:r>
            <a:r>
              <a:rPr lang="en-US" altLang="ja-JP" dirty="0" smtClean="0"/>
              <a:t>/ </a:t>
            </a:r>
            <a:r>
              <a:rPr lang="ja-JP" altLang="en-US" dirty="0" smtClean="0"/>
              <a:t>宇宙理学専攻</a:t>
            </a:r>
            <a:endParaRPr lang="en-US" altLang="ja-JP" dirty="0" smtClean="0"/>
          </a:p>
          <a:p>
            <a:pPr algn="r"/>
            <a:r>
              <a:rPr kumimoji="1" lang="ja-JP" altLang="en-US" dirty="0" smtClean="0"/>
              <a:t>惑星宇宙グループ</a:t>
            </a:r>
            <a:endParaRPr kumimoji="1" lang="en-US" altLang="ja-JP" dirty="0" smtClean="0"/>
          </a:p>
          <a:p>
            <a:pPr algn="r"/>
            <a:r>
              <a:rPr lang="ja-JP" altLang="en-US" dirty="0"/>
              <a:t>地球流体</a:t>
            </a:r>
            <a:r>
              <a:rPr lang="ja-JP" altLang="en-US" dirty="0" smtClean="0"/>
              <a:t>力学研究室</a:t>
            </a:r>
            <a:endParaRPr lang="en-US" altLang="ja-JP" dirty="0" smtClean="0"/>
          </a:p>
          <a:p>
            <a:pPr algn="r"/>
            <a:r>
              <a:rPr lang="ja-JP" altLang="en-US" dirty="0" smtClean="0"/>
              <a:t>２０１５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１２ </a:t>
            </a:r>
            <a:r>
              <a:rPr lang="en-US" altLang="ja-JP" dirty="0" smtClean="0"/>
              <a:t>/ </a:t>
            </a:r>
            <a:r>
              <a:rPr lang="ja-JP" altLang="en-US" dirty="0" smtClean="0"/>
              <a:t>２４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912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72067" y="2060848"/>
            <a:ext cx="7408333" cy="4065315"/>
          </a:xfrm>
        </p:spPr>
        <p:txBody>
          <a:bodyPr>
            <a:normAutofit/>
          </a:bodyPr>
          <a:lstStyle/>
          <a:p>
            <a:r>
              <a:rPr kumimoji="1" lang="ja-JP" altLang="en-US" sz="2800" dirty="0" smtClean="0"/>
              <a:t>計算機やネットワークの構築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運用 </a:t>
            </a:r>
            <a:r>
              <a:rPr kumimoji="1" lang="en-US" altLang="ja-JP" sz="2800" dirty="0" smtClean="0"/>
              <a:t>/ </a:t>
            </a:r>
            <a:r>
              <a:rPr kumimoji="1" lang="ja-JP" altLang="en-US" sz="2800" dirty="0" smtClean="0"/>
              <a:t>管理</a:t>
            </a:r>
            <a:endParaRPr kumimoji="1" lang="en-US" altLang="ja-JP" sz="2800" dirty="0" smtClean="0"/>
          </a:p>
          <a:p>
            <a:pPr lvl="1"/>
            <a:r>
              <a:rPr lang="en-US" altLang="ja-JP" sz="2400" dirty="0" err="1" smtClean="0"/>
              <a:t>EPcore</a:t>
            </a:r>
            <a:r>
              <a:rPr lang="en-US" altLang="ja-JP" sz="2400" dirty="0" smtClean="0"/>
              <a:t> : </a:t>
            </a:r>
            <a:r>
              <a:rPr lang="ja-JP" altLang="en-US" sz="2400" dirty="0"/>
              <a:t>使う</a:t>
            </a:r>
            <a:r>
              <a:rPr lang="ja-JP" altLang="en-US" sz="2400" dirty="0" smtClean="0"/>
              <a:t>環境を自分たちで構築</a:t>
            </a:r>
            <a:endParaRPr lang="en-US" altLang="ja-JP" sz="2400" dirty="0" smtClean="0"/>
          </a:p>
          <a:p>
            <a:r>
              <a:rPr lang="ja-JP" altLang="en-US" sz="2600" dirty="0"/>
              <a:t>計算機</a:t>
            </a:r>
            <a:r>
              <a:rPr lang="ja-JP" altLang="en-US" sz="2600" dirty="0" smtClean="0"/>
              <a:t>科学についての勉強会</a:t>
            </a:r>
            <a:endParaRPr lang="en-US" altLang="ja-JP" sz="2600" dirty="0" smtClean="0"/>
          </a:p>
          <a:p>
            <a:pPr lvl="1"/>
            <a:r>
              <a:rPr kumimoji="1" lang="en-US" altLang="ja-JP" dirty="0" err="1" smtClean="0"/>
              <a:t>EPnetFaN</a:t>
            </a:r>
            <a:r>
              <a:rPr kumimoji="1" lang="en-US" altLang="ja-JP" dirty="0" smtClean="0"/>
              <a:t> : </a:t>
            </a:r>
            <a:r>
              <a:rPr kumimoji="1" lang="ja-JP" altLang="en-US" dirty="0" smtClean="0"/>
              <a:t>惑星宇宙グループ内の他研究室と共同開催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武器について学ぶために</a:t>
            </a:r>
            <a:endParaRPr kumimoji="1" lang="ja-JP" altLang="en-US" dirty="0"/>
          </a:p>
        </p:txBody>
      </p:sp>
      <p:pic>
        <p:nvPicPr>
          <p:cNvPr id="1026" name="Picture 2" descr=" 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509120"/>
            <a:ext cx="3707904" cy="24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946003"/>
            <a:ext cx="4211960" cy="280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67545" y="1628800"/>
            <a:ext cx="8272428" cy="4608512"/>
          </a:xfrm>
        </p:spPr>
        <p:txBody>
          <a:bodyPr/>
          <a:lstStyle/>
          <a:p>
            <a:r>
              <a:rPr kumimoji="1" lang="ja-JP" altLang="en-US" dirty="0" smtClean="0"/>
              <a:t>合宿型セミナー</a:t>
            </a:r>
            <a:endParaRPr kumimoji="1" lang="en-US" altLang="ja-JP" dirty="0" smtClean="0"/>
          </a:p>
          <a:p>
            <a:pPr lvl="1"/>
            <a:r>
              <a:rPr lang="en-US" altLang="ja-JP" dirty="0" smtClean="0"/>
              <a:t>GFD</a:t>
            </a:r>
            <a:r>
              <a:rPr lang="ja-JP" altLang="en-US" dirty="0" smtClean="0"/>
              <a:t>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支笏湖</a:t>
            </a:r>
            <a:r>
              <a:rPr lang="en-US" altLang="ja-JP" dirty="0" smtClean="0"/>
              <a:t>)</a:t>
            </a:r>
          </a:p>
          <a:p>
            <a:pPr lvl="1"/>
            <a:r>
              <a:rPr lang="ja-JP" altLang="en-US" dirty="0" smtClean="0"/>
              <a:t>フロンティアセミナー </a:t>
            </a:r>
            <a:r>
              <a:rPr lang="en-US" altLang="ja-JP" dirty="0" smtClean="0"/>
              <a:t>(@ </a:t>
            </a:r>
            <a:r>
              <a:rPr lang="ja-JP" altLang="en-US" dirty="0" smtClean="0"/>
              <a:t>穂別</a:t>
            </a:r>
            <a:r>
              <a:rPr lang="en-US" altLang="ja-JP" dirty="0" smtClean="0"/>
              <a:t>)</a:t>
            </a:r>
          </a:p>
          <a:p>
            <a:pPr lvl="1"/>
            <a:r>
              <a:rPr kumimoji="1" lang="ja-JP" altLang="en-US" dirty="0"/>
              <a:t>数値</a:t>
            </a:r>
            <a:r>
              <a:rPr kumimoji="1" lang="ja-JP" altLang="en-US" dirty="0" smtClean="0"/>
              <a:t>計算ワークショップ </a:t>
            </a:r>
            <a:r>
              <a:rPr kumimoji="1" lang="en-US" altLang="ja-JP" dirty="0" smtClean="0"/>
              <a:t>(@ </a:t>
            </a:r>
            <a:r>
              <a:rPr kumimoji="1" lang="ja-JP" altLang="en-US" dirty="0" smtClean="0"/>
              <a:t>神戸</a:t>
            </a:r>
            <a:r>
              <a:rPr kumimoji="1" lang="en-US" altLang="ja-JP" dirty="0" smtClean="0"/>
              <a:t>) …</a:t>
            </a:r>
            <a:r>
              <a:rPr kumimoji="1" lang="ja-JP" altLang="en-US" dirty="0" smtClean="0"/>
              <a:t>等</a:t>
            </a:r>
            <a:endParaRPr kumimoji="1" lang="en-US" altLang="ja-JP" dirty="0" smtClean="0"/>
          </a:p>
          <a:p>
            <a:r>
              <a:rPr lang="ja-JP" altLang="en-US" dirty="0" smtClean="0"/>
              <a:t>アウトリーチ活動</a:t>
            </a:r>
            <a:endParaRPr lang="en-US" altLang="ja-JP" dirty="0" smtClean="0"/>
          </a:p>
          <a:p>
            <a:pPr lvl="1"/>
            <a:r>
              <a:rPr kumimoji="1" lang="ja-JP" altLang="en-US" dirty="0" smtClean="0"/>
              <a:t>北大</a:t>
            </a:r>
            <a:r>
              <a:rPr lang="en-US" altLang="ja-JP" dirty="0"/>
              <a:t> </a:t>
            </a:r>
            <a:r>
              <a:rPr lang="en-US" altLang="ja-JP" dirty="0" smtClean="0"/>
              <a:t>– </a:t>
            </a:r>
            <a:r>
              <a:rPr lang="ja-JP" altLang="en-US" dirty="0" smtClean="0"/>
              <a:t>大垣東高校間双方向遠隔授業</a:t>
            </a:r>
            <a:endParaRPr lang="en-US" altLang="ja-JP" dirty="0" smtClean="0"/>
          </a:p>
          <a:p>
            <a:pPr lvl="1"/>
            <a:r>
              <a:rPr kumimoji="1" lang="ja-JP" altLang="en-US" dirty="0"/>
              <a:t>出前</a:t>
            </a:r>
            <a:r>
              <a:rPr kumimoji="1" lang="ja-JP" altLang="en-US" dirty="0" smtClean="0"/>
              <a:t>実験授業</a:t>
            </a:r>
            <a:endParaRPr kumimoji="1" lang="en-US" altLang="ja-JP" dirty="0" smtClean="0"/>
          </a:p>
          <a:p>
            <a:pPr lvl="2"/>
            <a:r>
              <a:rPr kumimoji="1" lang="en-US" altLang="ja-JP" dirty="0" smtClean="0"/>
              <a:t>@</a:t>
            </a:r>
            <a:r>
              <a:rPr kumimoji="1" lang="ja-JP" altLang="en-US" dirty="0" smtClean="0"/>
              <a:t>藤女子大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陸別小中学校</a:t>
            </a:r>
            <a:r>
              <a:rPr kumimoji="1" lang="en-US" altLang="ja-JP" dirty="0" smtClean="0"/>
              <a:t>, @ </a:t>
            </a:r>
            <a:r>
              <a:rPr kumimoji="1" lang="ja-JP" altLang="en-US" dirty="0" smtClean="0"/>
              <a:t>銀河の森天文台 </a:t>
            </a:r>
            <a:r>
              <a:rPr kumimoji="1" lang="en-US" altLang="ja-JP" dirty="0" smtClean="0"/>
              <a:t>… </a:t>
            </a:r>
            <a:r>
              <a:rPr kumimoji="1" lang="ja-JP" altLang="en-US" dirty="0" smtClean="0"/>
              <a:t>等</a:t>
            </a:r>
            <a:endParaRPr kumimoji="1" lang="ja-JP" altLang="en-US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その他の活動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15" y="1700808"/>
            <a:ext cx="3348373" cy="2232248"/>
          </a:xfrm>
          <a:prstGeom prst="rect">
            <a:avLst/>
          </a:prstGeom>
        </p:spPr>
      </p:pic>
      <p:pic>
        <p:nvPicPr>
          <p:cNvPr id="2050" name="Picture 2" descr="http://www.ep.sci.hokudai.ac.jp/~mosir/work/2015/ohgaki/photo/pub/large/0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63740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58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23529" y="2420888"/>
            <a:ext cx="8505410" cy="4176464"/>
          </a:xfrm>
        </p:spPr>
        <p:txBody>
          <a:bodyPr>
            <a:noAutofit/>
          </a:bodyPr>
          <a:lstStyle/>
          <a:p>
            <a:r>
              <a:rPr lang="ja-JP" altLang="en-US" sz="2000" dirty="0"/>
              <a:t>地球惑星科学に興味のある人</a:t>
            </a:r>
          </a:p>
          <a:p>
            <a:pPr lvl="1"/>
            <a:r>
              <a:rPr lang="ja-JP" altLang="en-US" sz="2000" dirty="0"/>
              <a:t>惑星の起源・進化</a:t>
            </a:r>
            <a:r>
              <a:rPr lang="en-US" altLang="ja-JP" sz="2000" dirty="0"/>
              <a:t>, </a:t>
            </a:r>
            <a:r>
              <a:rPr lang="ja-JP" altLang="en-US" sz="2000" dirty="0"/>
              <a:t>大気</a:t>
            </a:r>
            <a:r>
              <a:rPr lang="en-US" altLang="ja-JP" sz="2000" dirty="0"/>
              <a:t>, </a:t>
            </a:r>
            <a:r>
              <a:rPr lang="ja-JP" altLang="en-US" sz="2000" dirty="0"/>
              <a:t>数値シミュレーションなど</a:t>
            </a:r>
          </a:p>
          <a:p>
            <a:pPr lvl="1"/>
            <a:r>
              <a:rPr lang="ja-JP" altLang="en-US" sz="2000" dirty="0"/>
              <a:t>その他なんでもあり </a:t>
            </a:r>
            <a:r>
              <a:rPr lang="en-US" altLang="ja-JP" sz="2000" dirty="0"/>
              <a:t>(</a:t>
            </a:r>
            <a:r>
              <a:rPr lang="ja-JP" altLang="en-US" sz="2000" dirty="0"/>
              <a:t>自分でできれば</a:t>
            </a:r>
            <a:r>
              <a:rPr lang="en-US" altLang="ja-JP" sz="2000" dirty="0"/>
              <a:t>)</a:t>
            </a:r>
          </a:p>
          <a:p>
            <a:r>
              <a:rPr lang="ja-JP" altLang="en-US" sz="2000" dirty="0"/>
              <a:t>数値計算</a:t>
            </a:r>
            <a:r>
              <a:rPr lang="en-US" altLang="ja-JP" sz="2000" dirty="0"/>
              <a:t>, </a:t>
            </a:r>
            <a:r>
              <a:rPr lang="ja-JP" altLang="en-US" sz="2000" dirty="0"/>
              <a:t>計算機科学</a:t>
            </a:r>
            <a:r>
              <a:rPr lang="en-US" altLang="ja-JP" sz="2000" dirty="0"/>
              <a:t>, </a:t>
            </a:r>
            <a:r>
              <a:rPr lang="ja-JP" altLang="en-US" sz="2000" dirty="0"/>
              <a:t>理論研究に興味のある人</a:t>
            </a:r>
          </a:p>
          <a:p>
            <a:pPr lvl="1"/>
            <a:r>
              <a:rPr lang="ja-JP" altLang="en-US" sz="2000" dirty="0"/>
              <a:t>数値シミュレーション用モデル</a:t>
            </a:r>
            <a:r>
              <a:rPr lang="en-US" altLang="ja-JP" sz="2000" dirty="0"/>
              <a:t>, </a:t>
            </a:r>
            <a:r>
              <a:rPr lang="ja-JP" altLang="en-US" sz="2000" dirty="0"/>
              <a:t>ソフトウェア</a:t>
            </a:r>
            <a:r>
              <a:rPr lang="ja-JP" altLang="en-US" sz="2000" dirty="0" smtClean="0"/>
              <a:t>開発</a:t>
            </a:r>
            <a:endParaRPr lang="ja-JP" altLang="en-US" sz="2000" dirty="0"/>
          </a:p>
          <a:p>
            <a:pPr lvl="1"/>
            <a:r>
              <a:rPr lang="ja-JP" altLang="en-US" sz="2000" dirty="0"/>
              <a:t>計算機</a:t>
            </a:r>
            <a:r>
              <a:rPr lang="en-US" altLang="ja-JP" sz="2000" dirty="0"/>
              <a:t>, </a:t>
            </a:r>
            <a:r>
              <a:rPr lang="ja-JP" altLang="en-US" sz="2000" dirty="0"/>
              <a:t>ネットワーク環境構築</a:t>
            </a:r>
          </a:p>
          <a:p>
            <a:pPr lvl="1"/>
            <a:r>
              <a:rPr lang="ja-JP" altLang="en-US" sz="2000" dirty="0"/>
              <a:t>ハビタブルゾーン</a:t>
            </a:r>
            <a:r>
              <a:rPr lang="en-US" altLang="ja-JP" sz="2000" dirty="0"/>
              <a:t>, </a:t>
            </a:r>
            <a:r>
              <a:rPr lang="ja-JP" altLang="en-US" sz="2000" dirty="0"/>
              <a:t>回転成層流体</a:t>
            </a:r>
          </a:p>
          <a:p>
            <a:r>
              <a:rPr lang="en-US" altLang="ja-JP" sz="2000" dirty="0"/>
              <a:t>(</a:t>
            </a:r>
            <a:r>
              <a:rPr lang="ja-JP" altLang="en-US" sz="2000" dirty="0"/>
              <a:t>様々な面で</a:t>
            </a:r>
            <a:r>
              <a:rPr lang="en-US" altLang="ja-JP" sz="2000" dirty="0"/>
              <a:t>) </a:t>
            </a:r>
            <a:r>
              <a:rPr lang="ja-JP" altLang="en-US" sz="2000" dirty="0"/>
              <a:t>アクティブな人</a:t>
            </a:r>
          </a:p>
          <a:p>
            <a:pPr lvl="1"/>
            <a:r>
              <a:rPr lang="ja-JP" altLang="en-US" sz="2000" dirty="0"/>
              <a:t>アウトリーチ活動に興味がある</a:t>
            </a:r>
          </a:p>
          <a:p>
            <a:pPr lvl="1"/>
            <a:r>
              <a:rPr lang="ja-JP" altLang="en-US" sz="2000" dirty="0"/>
              <a:t>趣味に掛ける情熱を持っている </a:t>
            </a:r>
            <a:r>
              <a:rPr lang="en-US" altLang="ja-JP" sz="2000" dirty="0"/>
              <a:t>(</a:t>
            </a:r>
            <a:r>
              <a:rPr lang="ja-JP" altLang="en-US" sz="2000" dirty="0"/>
              <a:t>アニメ</a:t>
            </a:r>
            <a:r>
              <a:rPr lang="en-US" altLang="ja-JP" sz="2000" dirty="0"/>
              <a:t>, </a:t>
            </a:r>
            <a:r>
              <a:rPr lang="ja-JP" altLang="en-US" sz="2000" dirty="0"/>
              <a:t>ゲーム</a:t>
            </a:r>
            <a:r>
              <a:rPr lang="en-US" altLang="ja-JP" sz="2000" dirty="0"/>
              <a:t>, </a:t>
            </a:r>
            <a:r>
              <a:rPr lang="ja-JP" altLang="en-US" sz="2000" dirty="0"/>
              <a:t>スポーツなど</a:t>
            </a:r>
            <a:r>
              <a:rPr lang="en-US" altLang="ja-JP" sz="2000" dirty="0" smtClean="0"/>
              <a:t>)</a:t>
            </a:r>
            <a:endParaRPr lang="en-US" altLang="ja-JP" sz="2000" dirty="0"/>
          </a:p>
          <a:p>
            <a:pPr lvl="1"/>
            <a:r>
              <a:rPr lang="en-US" altLang="ja-JP" sz="2000" dirty="0" err="1" smtClean="0"/>
              <a:t>etc</a:t>
            </a:r>
            <a:r>
              <a:rPr lang="en-US" altLang="ja-JP" sz="2000" dirty="0"/>
              <a:t>…</a:t>
            </a:r>
          </a:p>
          <a:p>
            <a:endParaRPr kumimoji="1" lang="ja-JP" altLang="en-US" sz="20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欲しい人材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7631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259988" y="1844824"/>
            <a:ext cx="8632492" cy="468052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4400" dirty="0" smtClean="0">
                <a:solidFill>
                  <a:srgbClr val="FF0000"/>
                </a:solidFill>
              </a:rPr>
              <a:t>【</a:t>
            </a:r>
            <a:r>
              <a:rPr lang="ja-JP" altLang="en-US" sz="4400" dirty="0" smtClean="0">
                <a:solidFill>
                  <a:srgbClr val="FF0000"/>
                </a:solidFill>
              </a:rPr>
              <a:t>！！重要！！</a:t>
            </a:r>
            <a:r>
              <a:rPr lang="en-US" altLang="ja-JP" sz="4400" dirty="0" smtClean="0">
                <a:solidFill>
                  <a:srgbClr val="FF0000"/>
                </a:solidFill>
              </a:rPr>
              <a:t>】</a:t>
            </a:r>
            <a:br>
              <a:rPr lang="en-US" altLang="ja-JP" sz="4400" dirty="0" smtClean="0">
                <a:solidFill>
                  <a:srgbClr val="FF0000"/>
                </a:solidFill>
              </a:rPr>
            </a:br>
            <a:r>
              <a:rPr lang="ja-JP" altLang="en-US" sz="4400" u="sng" dirty="0" smtClean="0">
                <a:solidFill>
                  <a:srgbClr val="FF0000"/>
                </a:solidFill>
              </a:rPr>
              <a:t>石渡研 ・ 小高研は事実上</a:t>
            </a:r>
            <a:endParaRPr lang="en-US" altLang="ja-JP" sz="4400" u="sng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kumimoji="1" lang="ja-JP" altLang="en-US" sz="4400" dirty="0">
                <a:solidFill>
                  <a:srgbClr val="FF0000"/>
                </a:solidFill>
              </a:rPr>
              <a:t>地球流体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力学研究室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(GFD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研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>)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という</a:t>
            </a:r>
            <a:endParaRPr kumimoji="1"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dirty="0">
                <a:solidFill>
                  <a:srgbClr val="FF0000"/>
                </a:solidFill>
              </a:rPr>
              <a:t>惑星</a:t>
            </a:r>
            <a:r>
              <a:rPr lang="ja-JP" altLang="en-US" sz="4400" dirty="0" smtClean="0">
                <a:solidFill>
                  <a:srgbClr val="FF0000"/>
                </a:solidFill>
              </a:rPr>
              <a:t>宇宙グループに所属する</a:t>
            </a:r>
            <a:endParaRPr lang="en-US" altLang="ja-JP" sz="4400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u="sng" dirty="0" smtClean="0">
                <a:solidFill>
                  <a:srgbClr val="FF0000"/>
                </a:solidFill>
              </a:rPr>
              <a:t>単一</a:t>
            </a:r>
            <a:r>
              <a:rPr kumimoji="1" lang="ja-JP" altLang="en-US" sz="4400" u="sng" dirty="0" smtClean="0">
                <a:solidFill>
                  <a:srgbClr val="FF0000"/>
                </a:solidFill>
              </a:rPr>
              <a:t>の研究室</a:t>
            </a:r>
            <a:r>
              <a:rPr kumimoji="1" lang="ja-JP" altLang="en-US" sz="4400" dirty="0" smtClean="0">
                <a:solidFill>
                  <a:srgbClr val="FF0000"/>
                </a:solidFill>
              </a:rPr>
              <a:t>です！</a:t>
            </a:r>
            <a:r>
              <a:rPr kumimoji="1" lang="en-US" altLang="ja-JP" sz="4400" dirty="0" smtClean="0">
                <a:solidFill>
                  <a:srgbClr val="FF0000"/>
                </a:solidFill>
              </a:rPr>
              <a:t/>
            </a:r>
            <a:br>
              <a:rPr kumimoji="1" lang="en-US" altLang="ja-JP" sz="4400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rgbClr val="FF0000"/>
                </a:solidFill>
              </a:rPr>
              <a:t/>
            </a:r>
            <a:br>
              <a:rPr kumimoji="1" lang="en-US" altLang="ja-JP" dirty="0" smtClean="0">
                <a:solidFill>
                  <a:srgbClr val="FF0000"/>
                </a:solidFill>
              </a:rPr>
            </a:br>
            <a:r>
              <a:rPr kumimoji="1" lang="en-US" altLang="ja-JP" dirty="0" smtClean="0">
                <a:solidFill>
                  <a:schemeClr val="tx1"/>
                </a:solidFill>
              </a:rPr>
              <a:t>(</a:t>
            </a:r>
            <a:r>
              <a:rPr kumimoji="1" lang="en-US" altLang="ja-JP" sz="3200" dirty="0" smtClean="0">
                <a:solidFill>
                  <a:schemeClr val="tx1"/>
                </a:solidFill>
              </a:rPr>
              <a:t>GFD = Geophysical Fluid Dynamics)</a:t>
            </a:r>
            <a:endParaRPr kumimoji="1" lang="en-US" altLang="ja-JP" sz="4400" dirty="0" smtClean="0">
              <a:solidFill>
                <a:schemeClr val="tx1"/>
              </a:solidFill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はじめに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5233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 txBox="1">
            <a:spLocks/>
          </p:cNvSpPr>
          <p:nvPr/>
        </p:nvSpPr>
        <p:spPr>
          <a:xfrm>
            <a:off x="259988" y="1844824"/>
            <a:ext cx="8632492" cy="4680520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kumimoji="1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kumimoji="1"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altLang="ja-JP" sz="3200" dirty="0" smtClean="0">
                <a:solidFill>
                  <a:schemeClr val="tx1"/>
                </a:solidFill>
              </a:rPr>
              <a:t>1. </a:t>
            </a:r>
            <a:r>
              <a:rPr lang="ja-JP" altLang="en-US" sz="3200" dirty="0" smtClean="0">
                <a:solidFill>
                  <a:schemeClr val="tx1"/>
                </a:solidFill>
              </a:rPr>
              <a:t>石渡</a:t>
            </a:r>
            <a:r>
              <a:rPr lang="en-US" altLang="ja-JP" sz="3200" dirty="0" smtClean="0">
                <a:solidFill>
                  <a:schemeClr val="tx1"/>
                </a:solidFill>
              </a:rPr>
              <a:t>, 2. </a:t>
            </a:r>
            <a:r>
              <a:rPr lang="ja-JP" altLang="en-US" sz="3200" dirty="0" smtClean="0">
                <a:solidFill>
                  <a:schemeClr val="tx1"/>
                </a:solidFill>
              </a:rPr>
              <a:t>小高 と書こうと</a:t>
            </a:r>
            <a:endParaRPr lang="en-US" altLang="ja-JP" sz="3200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r>
              <a:rPr lang="en-US" altLang="ja-JP" sz="3200" dirty="0">
                <a:solidFill>
                  <a:schemeClr val="tx1"/>
                </a:solidFill>
              </a:rPr>
              <a:t>1</a:t>
            </a:r>
            <a:r>
              <a:rPr lang="en-US" altLang="ja-JP" sz="3200" dirty="0" smtClean="0">
                <a:solidFill>
                  <a:schemeClr val="tx1"/>
                </a:solidFill>
              </a:rPr>
              <a:t>. </a:t>
            </a:r>
            <a:r>
              <a:rPr lang="ja-JP" altLang="en-US" sz="3200" dirty="0">
                <a:solidFill>
                  <a:schemeClr val="tx1"/>
                </a:solidFill>
              </a:rPr>
              <a:t>小高</a:t>
            </a:r>
            <a:r>
              <a:rPr lang="en-US" altLang="ja-JP" sz="3200" dirty="0" smtClean="0">
                <a:solidFill>
                  <a:schemeClr val="tx1"/>
                </a:solidFill>
              </a:rPr>
              <a:t>, </a:t>
            </a:r>
            <a:r>
              <a:rPr lang="en-US" altLang="ja-JP" sz="3200" dirty="0">
                <a:solidFill>
                  <a:schemeClr val="tx1"/>
                </a:solidFill>
              </a:rPr>
              <a:t>2. </a:t>
            </a:r>
            <a:r>
              <a:rPr lang="ja-JP" altLang="en-US" sz="3200" dirty="0">
                <a:solidFill>
                  <a:schemeClr val="tx1"/>
                </a:solidFill>
              </a:rPr>
              <a:t>石渡</a:t>
            </a:r>
            <a:r>
              <a:rPr lang="ja-JP" altLang="en-US" sz="3200" dirty="0" smtClean="0">
                <a:solidFill>
                  <a:schemeClr val="tx1"/>
                </a:solidFill>
              </a:rPr>
              <a:t> </a:t>
            </a:r>
            <a:r>
              <a:rPr lang="ja-JP" altLang="en-US" sz="3200" dirty="0">
                <a:solidFill>
                  <a:schemeClr val="tx1"/>
                </a:solidFill>
              </a:rPr>
              <a:t>と書こう</a:t>
            </a:r>
            <a:r>
              <a:rPr lang="ja-JP" altLang="en-US" sz="3200" dirty="0" smtClean="0">
                <a:solidFill>
                  <a:schemeClr val="tx1"/>
                </a:solidFill>
              </a:rPr>
              <a:t>と 同じ事</a:t>
            </a:r>
            <a:endParaRPr lang="en-US" altLang="ja-JP" sz="32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altLang="ja-JP" sz="3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87980" y="2492896"/>
            <a:ext cx="8776508" cy="4104456"/>
          </a:xfrm>
        </p:spPr>
        <p:txBody>
          <a:bodyPr>
            <a:noAutofit/>
          </a:bodyPr>
          <a:lstStyle/>
          <a:p>
            <a:r>
              <a:rPr lang="ja-JP" altLang="en-US" sz="4000" dirty="0" smtClean="0"/>
              <a:t>惑星</a:t>
            </a:r>
            <a:r>
              <a:rPr lang="ja-JP" altLang="en-US" sz="4000" dirty="0"/>
              <a:t>大気の</a:t>
            </a:r>
            <a:r>
              <a:rPr lang="ja-JP" altLang="en-US" sz="4000" dirty="0" smtClean="0"/>
              <a:t>流れの</a:t>
            </a:r>
            <a:r>
              <a:rPr lang="ja-JP" altLang="en-US" sz="4000" dirty="0"/>
              <a:t>仕組み</a:t>
            </a:r>
            <a:r>
              <a:rPr lang="ja-JP" altLang="en-US" sz="4000" dirty="0" smtClean="0"/>
              <a:t>に</a:t>
            </a:r>
            <a:r>
              <a:rPr lang="ja-JP" altLang="en-US" sz="4000" dirty="0" smtClean="0"/>
              <a:t>ついて</a:t>
            </a:r>
            <a:endParaRPr lang="ja-JP" altLang="en-US" sz="4000" dirty="0"/>
          </a:p>
          <a:p>
            <a:pPr lvl="1"/>
            <a:r>
              <a:rPr lang="ja-JP" altLang="en-US" sz="3600" dirty="0" smtClean="0"/>
              <a:t>地球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火星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金星</a:t>
            </a:r>
            <a:r>
              <a:rPr lang="en-US" altLang="ja-JP" sz="3600" dirty="0" smtClean="0"/>
              <a:t>, </a:t>
            </a:r>
            <a:r>
              <a:rPr lang="ja-JP" altLang="en-US" sz="3600" dirty="0" smtClean="0"/>
              <a:t>木星</a:t>
            </a:r>
            <a:r>
              <a:rPr lang="en-US" altLang="ja-JP" sz="3600" dirty="0" smtClean="0"/>
              <a:t>…</a:t>
            </a:r>
            <a:endParaRPr lang="ja-JP" altLang="en-US" sz="3600" dirty="0"/>
          </a:p>
          <a:p>
            <a:pPr lvl="1"/>
            <a:r>
              <a:rPr lang="ja-JP" altLang="en-US" sz="3600" dirty="0"/>
              <a:t>未だ見ぬ惑星</a:t>
            </a:r>
            <a:r>
              <a:rPr lang="ja-JP" altLang="en-US" sz="3600" dirty="0" smtClean="0"/>
              <a:t>大気</a:t>
            </a:r>
            <a:r>
              <a:rPr lang="en-US" altLang="ja-JP" sz="3600" dirty="0" smtClean="0"/>
              <a:t>(</a:t>
            </a:r>
            <a:r>
              <a:rPr lang="ja-JP" altLang="en-US" sz="3600" dirty="0" smtClean="0"/>
              <a:t>系外惑星など</a:t>
            </a:r>
            <a:r>
              <a:rPr lang="en-US" altLang="ja-JP" sz="3600" dirty="0" smtClean="0"/>
              <a:t>)</a:t>
            </a:r>
            <a:r>
              <a:rPr lang="ja-JP" altLang="en-US" sz="3600" dirty="0" smtClean="0"/>
              <a:t>の流れの</a:t>
            </a:r>
            <a:r>
              <a:rPr lang="ja-JP" altLang="en-US" sz="3600" dirty="0"/>
              <a:t>しくみを予想</a:t>
            </a:r>
          </a:p>
          <a:p>
            <a:pPr lvl="1"/>
            <a:r>
              <a:rPr lang="ja-JP" altLang="en-US" sz="3600" dirty="0"/>
              <a:t>地球大気の流れのしくみを他の惑星と比較しながら理解</a:t>
            </a:r>
          </a:p>
          <a:p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研究内容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83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1995" y="1772817"/>
            <a:ext cx="8488478" cy="1512168"/>
          </a:xfrm>
        </p:spPr>
        <p:txBody>
          <a:bodyPr>
            <a:normAutofit/>
          </a:bodyPr>
          <a:lstStyle/>
          <a:p>
            <a:r>
              <a:rPr lang="ja-JP" altLang="en-US" sz="4000" dirty="0"/>
              <a:t>研究手法は「数値シミュレーション」</a:t>
            </a:r>
            <a:endParaRPr lang="en-US" altLang="ja-JP" sz="4000" dirty="0"/>
          </a:p>
          <a:p>
            <a:pPr lvl="1"/>
            <a:r>
              <a:rPr lang="ja-JP" altLang="en-US" sz="3600" dirty="0"/>
              <a:t>もりもりもりもりコンピュータを駆使</a:t>
            </a:r>
            <a:endParaRPr lang="ja-JP" altLang="en-US" sz="3600" dirty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研究手法</a:t>
            </a:r>
            <a:endParaRPr kumimoji="1" lang="ja-JP" altLang="en-US" dirty="0"/>
          </a:p>
        </p:txBody>
      </p:sp>
      <p:pic>
        <p:nvPicPr>
          <p:cNvPr id="4" name="Picture 4" descr="https://www.gfd-dennou.org/library/deepconv/sample/2015-12-02_mkuriki/figdir/anim_velZ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94424"/>
            <a:ext cx="5092997" cy="368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4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計算例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2502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石渡研究紹介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621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小高研究紹介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2629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76011" y="2348880"/>
            <a:ext cx="8200446" cy="37772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6000" dirty="0" smtClean="0"/>
              <a:t>使う武器</a:t>
            </a:r>
            <a:r>
              <a:rPr kumimoji="1" lang="ja-JP" altLang="en-US" sz="6000" dirty="0" smtClean="0"/>
              <a:t>を</a:t>
            </a:r>
            <a:r>
              <a:rPr lang="ja-JP" altLang="en-US" sz="6000" dirty="0" smtClean="0"/>
              <a:t>よく知ること</a:t>
            </a:r>
            <a:r>
              <a:rPr lang="ja-JP" altLang="en-US" sz="6000" dirty="0" smtClean="0"/>
              <a:t>！</a:t>
            </a:r>
            <a:endParaRPr lang="en-US" altLang="ja-JP" sz="6600" dirty="0" smtClean="0"/>
          </a:p>
          <a:p>
            <a:pPr marL="0" indent="0">
              <a:buNone/>
            </a:pPr>
            <a:r>
              <a:rPr lang="ja-JP" altLang="en-US" sz="6000" dirty="0" smtClean="0"/>
              <a:t>武器 </a:t>
            </a:r>
            <a:r>
              <a:rPr lang="en-US" altLang="ja-JP" sz="6000" dirty="0" smtClean="0"/>
              <a:t>= </a:t>
            </a:r>
            <a:r>
              <a:rPr lang="ja-JP" altLang="en-US" sz="5400" dirty="0" smtClean="0"/>
              <a:t>コンピュータ</a:t>
            </a:r>
            <a:r>
              <a:rPr lang="en-US" altLang="ja-JP" sz="5400" dirty="0" smtClean="0"/>
              <a:t/>
            </a:r>
            <a:br>
              <a:rPr lang="en-US" altLang="ja-JP" sz="5400" dirty="0" smtClean="0"/>
            </a:br>
            <a:r>
              <a:rPr lang="en-US" altLang="ja-JP" sz="2800" dirty="0" smtClean="0"/>
              <a:t>	</a:t>
            </a:r>
            <a:r>
              <a:rPr lang="ja-JP" altLang="en-US" sz="2800" dirty="0" smtClean="0"/>
              <a:t>もちろん流体力学等々の知識も</a:t>
            </a:r>
            <a:r>
              <a:rPr lang="en-US" altLang="ja-JP" sz="2800" dirty="0" smtClean="0"/>
              <a:t>…</a:t>
            </a:r>
            <a:endParaRPr lang="en-US" altLang="ja-JP" sz="6000" dirty="0" smtClean="0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研究</a:t>
            </a:r>
            <a:r>
              <a:rPr lang="ja-JP" altLang="en-US" dirty="0" smtClean="0"/>
              <a:t>するために</a:t>
            </a:r>
            <a:r>
              <a:rPr lang="ja-JP" altLang="en-US" dirty="0"/>
              <a:t>大事なの</a:t>
            </a:r>
            <a:r>
              <a:rPr lang="ja-JP" altLang="en-US" dirty="0" smtClean="0"/>
              <a:t>は？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73101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ウェーブ">
  <a:themeElements>
    <a:clrScheme name="ウェーブ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ウェーブ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ウェーブ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3554</TotalTime>
  <Words>330</Words>
  <Application>Microsoft Office PowerPoint</Application>
  <PresentationFormat>画面に合わせる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3" baseType="lpstr">
      <vt:lpstr>ウェーブ</vt:lpstr>
      <vt:lpstr>石渡研, 小高研 (GFD研究室)紹介</vt:lpstr>
      <vt:lpstr>はじめに</vt:lpstr>
      <vt:lpstr>PowerPoint プレゼンテーション</vt:lpstr>
      <vt:lpstr>研究内容</vt:lpstr>
      <vt:lpstr>研究手法</vt:lpstr>
      <vt:lpstr>計算例</vt:lpstr>
      <vt:lpstr>石渡研究紹介</vt:lpstr>
      <vt:lpstr>小高研究紹介</vt:lpstr>
      <vt:lpstr>研究するために大事なのは？</vt:lpstr>
      <vt:lpstr>武器について学ぶために</vt:lpstr>
      <vt:lpstr>その他の活動</vt:lpstr>
      <vt:lpstr>欲しい人材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Murahashi Kuriki</dc:creator>
  <cp:lastModifiedBy>Terumi Murahashi</cp:lastModifiedBy>
  <cp:revision>21</cp:revision>
  <dcterms:created xsi:type="dcterms:W3CDTF">2015-12-20T12:03:28Z</dcterms:created>
  <dcterms:modified xsi:type="dcterms:W3CDTF">2015-12-23T09:08:39Z</dcterms:modified>
</cp:coreProperties>
</file>