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9" r:id="rId6"/>
    <p:sldId id="264" r:id="rId7"/>
    <p:sldId id="261" r:id="rId8"/>
    <p:sldId id="262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00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66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AF67D-BB01-4BCC-99FC-A68B19A212D5}" type="datetimeFigureOut">
              <a:rPr kumimoji="1" lang="ja-JP" altLang="en-US" smtClean="0"/>
              <a:t>2015/12/23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D677C-C880-4D8B-B4BE-C30D567CBECF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ダストデビルの画像は　</a:t>
            </a:r>
            <a:r>
              <a:rPr kumimoji="1" lang="en-US" altLang="ja-JP" dirty="0" smtClean="0"/>
              <a:t>http://www.nasa.gov/vision/universe/solarsystem/2005_dust_devil.html</a:t>
            </a:r>
            <a:r>
              <a:rPr kumimoji="1" lang="ja-JP" altLang="en-US" dirty="0" smtClean="0"/>
              <a:t>　より取得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金星画像は　</a:t>
            </a:r>
            <a:r>
              <a:rPr kumimoji="1" lang="en-US" altLang="ja-JP" dirty="0" smtClean="0"/>
              <a:t>http://www.isas.jaxa.jp/j/topics/topics/2015/1209.shtml</a:t>
            </a:r>
            <a:r>
              <a:rPr kumimoji="1" lang="ja-JP" altLang="en-US" smtClean="0"/>
              <a:t>　より取得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D677C-C880-4D8B-B4BE-C30D567CBEC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BE8C4B-8035-4578-8EBD-9C1BC9D0FCAF}" type="datetimeFigureOut">
              <a:rPr kumimoji="1" lang="ja-JP" altLang="en-US" smtClean="0"/>
              <a:pPr/>
              <a:t>2015/12/23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BEEF12-96E5-4812-B3FA-BFCB458D7F2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 smtClean="0"/>
              <a:t>石渡研</a:t>
            </a:r>
            <a:r>
              <a:rPr lang="en-US" altLang="ja-JP" sz="5400" dirty="0" smtClean="0"/>
              <a:t>, </a:t>
            </a:r>
            <a:r>
              <a:rPr lang="ja-JP" altLang="en-US" sz="5400" dirty="0" smtClean="0"/>
              <a:t>小高研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5400" dirty="0" smtClean="0"/>
              <a:t>(GFD</a:t>
            </a:r>
            <a:r>
              <a:rPr lang="ja-JP" altLang="en-US" sz="5400" dirty="0" smtClean="0"/>
              <a:t>研究室</a:t>
            </a:r>
            <a:r>
              <a:rPr lang="en-US" altLang="ja-JP" sz="5400" dirty="0" smtClean="0"/>
              <a:t>)</a:t>
            </a:r>
            <a:r>
              <a:rPr lang="ja-JP" altLang="en-US" sz="5400" dirty="0" smtClean="0"/>
              <a:t>紹介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177256"/>
          </a:xfrm>
        </p:spPr>
        <p:txBody>
          <a:bodyPr>
            <a:noAutofit/>
          </a:bodyPr>
          <a:lstStyle/>
          <a:p>
            <a:pPr algn="r"/>
            <a:r>
              <a:rPr lang="ja-JP" altLang="en-US" dirty="0"/>
              <a:t>北海道</a:t>
            </a:r>
            <a:r>
              <a:rPr lang="ja-JP" altLang="en-US" dirty="0" smtClean="0"/>
              <a:t>大学 理学部 </a:t>
            </a:r>
            <a:r>
              <a:rPr lang="en-US" altLang="ja-JP" dirty="0" smtClean="0"/>
              <a:t>/ </a:t>
            </a:r>
            <a:r>
              <a:rPr lang="ja-JP" altLang="en-US" dirty="0" smtClean="0"/>
              <a:t>理学院</a:t>
            </a:r>
            <a:endParaRPr lang="en-US" altLang="ja-JP" dirty="0" smtClean="0"/>
          </a:p>
          <a:p>
            <a:pPr algn="r"/>
            <a:r>
              <a:rPr kumimoji="1" lang="ja-JP" altLang="en-US" dirty="0"/>
              <a:t>地球惑星科</a:t>
            </a:r>
            <a:r>
              <a:rPr kumimoji="1" lang="ja-JP" altLang="en-US" dirty="0" smtClean="0"/>
              <a:t>学科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宇宙理学専攻</a:t>
            </a:r>
            <a:endParaRPr lang="en-US" altLang="ja-JP" dirty="0" smtClean="0"/>
          </a:p>
          <a:p>
            <a:pPr algn="r"/>
            <a:r>
              <a:rPr kumimoji="1" lang="ja-JP" altLang="en-US" dirty="0" smtClean="0"/>
              <a:t>惑星宇宙グループ</a:t>
            </a:r>
            <a:endParaRPr kumimoji="1" lang="en-US" altLang="ja-JP" dirty="0" smtClean="0"/>
          </a:p>
          <a:p>
            <a:pPr algn="r"/>
            <a:r>
              <a:rPr lang="ja-JP" altLang="en-US" dirty="0"/>
              <a:t>地球流体</a:t>
            </a:r>
            <a:r>
              <a:rPr lang="ja-JP" altLang="en-US" dirty="0" smtClean="0"/>
              <a:t>力学研究室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２０１５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１２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２４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391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計算機やネットワークの構築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運用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管理</a:t>
            </a:r>
            <a:endParaRPr kumimoji="1" lang="en-US" altLang="ja-JP" sz="2800" dirty="0" smtClean="0"/>
          </a:p>
          <a:p>
            <a:pPr lvl="1"/>
            <a:r>
              <a:rPr lang="en-US" altLang="ja-JP" sz="2400" dirty="0" err="1" smtClean="0"/>
              <a:t>EPcore</a:t>
            </a:r>
            <a:r>
              <a:rPr lang="en-US" altLang="ja-JP" sz="2400" dirty="0" smtClean="0"/>
              <a:t> : </a:t>
            </a:r>
            <a:r>
              <a:rPr lang="ja-JP" altLang="en-US" sz="2400" dirty="0"/>
              <a:t>使う</a:t>
            </a:r>
            <a:r>
              <a:rPr lang="ja-JP" altLang="en-US" sz="2400" dirty="0" smtClean="0"/>
              <a:t>環境を自分たちで構築</a:t>
            </a:r>
            <a:endParaRPr lang="en-US" altLang="ja-JP" sz="2400" dirty="0" smtClean="0"/>
          </a:p>
          <a:p>
            <a:r>
              <a:rPr lang="ja-JP" altLang="en-US" sz="2600" dirty="0"/>
              <a:t>計算機</a:t>
            </a:r>
            <a:r>
              <a:rPr lang="ja-JP" altLang="en-US" sz="2600" dirty="0" smtClean="0"/>
              <a:t>科学についての勉強会</a:t>
            </a:r>
            <a:endParaRPr lang="en-US" altLang="ja-JP" sz="2600" dirty="0" smtClean="0"/>
          </a:p>
          <a:p>
            <a:pPr lvl="1"/>
            <a:r>
              <a:rPr kumimoji="1" lang="en-US" altLang="ja-JP" dirty="0" err="1" smtClean="0"/>
              <a:t>EPnetFaN</a:t>
            </a:r>
            <a:r>
              <a:rPr kumimoji="1" lang="en-US" altLang="ja-JP" dirty="0" smtClean="0"/>
              <a:t> : </a:t>
            </a:r>
            <a:r>
              <a:rPr kumimoji="1" lang="ja-JP" altLang="en-US" dirty="0" smtClean="0"/>
              <a:t>惑星宇宙グループ内の他研究室と共同開催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武器について学ぶために</a:t>
            </a:r>
            <a:endParaRPr kumimoji="1" lang="ja-JP" altLang="en-US" dirty="0"/>
          </a:p>
        </p:txBody>
      </p:sp>
      <p:pic>
        <p:nvPicPr>
          <p:cNvPr id="1026" name="Picture 2" descr=" 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946003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0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5" y="1628800"/>
            <a:ext cx="8272428" cy="4608512"/>
          </a:xfrm>
        </p:spPr>
        <p:txBody>
          <a:bodyPr/>
          <a:lstStyle/>
          <a:p>
            <a:r>
              <a:rPr kumimoji="1" lang="ja-JP" altLang="en-US" dirty="0" smtClean="0"/>
              <a:t>合宿型セミナー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GFD</a:t>
            </a:r>
            <a:r>
              <a:rPr lang="ja-JP" altLang="en-US" dirty="0" smtClean="0"/>
              <a:t>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支笏湖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フロンティアセミナー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穂別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ja-JP" altLang="en-US" dirty="0"/>
              <a:t>数値</a:t>
            </a:r>
            <a:r>
              <a:rPr kumimoji="1" lang="ja-JP" altLang="en-US" dirty="0" smtClean="0"/>
              <a:t>計算ワークショップ </a:t>
            </a:r>
            <a:r>
              <a:rPr kumimoji="1" lang="en-US" altLang="ja-JP" dirty="0" smtClean="0"/>
              <a:t>(@ </a:t>
            </a:r>
            <a:r>
              <a:rPr kumimoji="1" lang="ja-JP" altLang="en-US" dirty="0" smtClean="0"/>
              <a:t>神戸</a:t>
            </a:r>
            <a:r>
              <a:rPr kumimoji="1" lang="en-US" altLang="ja-JP" dirty="0" smtClean="0"/>
              <a:t>) …</a:t>
            </a:r>
            <a:r>
              <a:rPr kumimoji="1" lang="ja-JP" altLang="en-US" dirty="0" smtClean="0"/>
              <a:t>等</a:t>
            </a:r>
            <a:endParaRPr kumimoji="1" lang="en-US" altLang="ja-JP" dirty="0" smtClean="0"/>
          </a:p>
          <a:p>
            <a:r>
              <a:rPr lang="ja-JP" altLang="en-US" dirty="0" smtClean="0"/>
              <a:t>アウトリーチ活動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北大</a:t>
            </a:r>
            <a:r>
              <a:rPr lang="en-US" altLang="ja-JP" dirty="0"/>
              <a:t> </a:t>
            </a:r>
            <a:r>
              <a:rPr lang="en-US" altLang="ja-JP" dirty="0" smtClean="0"/>
              <a:t>– </a:t>
            </a:r>
            <a:r>
              <a:rPr lang="ja-JP" altLang="en-US" dirty="0" smtClean="0"/>
              <a:t>大垣東高校間双方向遠隔授業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出前</a:t>
            </a:r>
            <a:r>
              <a:rPr kumimoji="1" lang="ja-JP" altLang="en-US" dirty="0" smtClean="0"/>
              <a:t>実験授業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藤女子大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陸別小中学校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銀河の森天文台 </a:t>
            </a:r>
            <a:r>
              <a:rPr kumimoji="1" lang="en-US" altLang="ja-JP" dirty="0" smtClean="0"/>
              <a:t>… </a:t>
            </a:r>
            <a:r>
              <a:rPr kumimoji="1" lang="ja-JP" altLang="en-US" dirty="0" smtClean="0"/>
              <a:t>等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その他の活動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115" y="1700808"/>
            <a:ext cx="3348373" cy="2232248"/>
          </a:xfrm>
          <a:prstGeom prst="rect">
            <a:avLst/>
          </a:prstGeom>
        </p:spPr>
      </p:pic>
      <p:pic>
        <p:nvPicPr>
          <p:cNvPr id="2050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374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6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3529" y="2420888"/>
            <a:ext cx="8505410" cy="4176464"/>
          </a:xfrm>
        </p:spPr>
        <p:txBody>
          <a:bodyPr>
            <a:noAutofit/>
          </a:bodyPr>
          <a:lstStyle/>
          <a:p>
            <a:r>
              <a:rPr lang="ja-JP" altLang="en-US" sz="2000" dirty="0"/>
              <a:t>地球惑星科学に興味のある人</a:t>
            </a:r>
          </a:p>
          <a:p>
            <a:pPr lvl="1"/>
            <a:r>
              <a:rPr lang="ja-JP" altLang="en-US" sz="2000" dirty="0"/>
              <a:t>惑星の起源・進化</a:t>
            </a:r>
            <a:r>
              <a:rPr lang="en-US" altLang="ja-JP" sz="2000" dirty="0"/>
              <a:t>, </a:t>
            </a:r>
            <a:r>
              <a:rPr lang="ja-JP" altLang="en-US" sz="2000" dirty="0"/>
              <a:t>大気</a:t>
            </a:r>
            <a:r>
              <a:rPr lang="en-US" altLang="ja-JP" sz="2000" dirty="0"/>
              <a:t>, </a:t>
            </a:r>
            <a:r>
              <a:rPr lang="ja-JP" altLang="en-US" sz="2000" dirty="0"/>
              <a:t>数値シミュレーションなど</a:t>
            </a:r>
          </a:p>
          <a:p>
            <a:pPr lvl="1"/>
            <a:r>
              <a:rPr lang="ja-JP" altLang="en-US" sz="2000" dirty="0"/>
              <a:t>その他なんでもあり </a:t>
            </a:r>
            <a:r>
              <a:rPr lang="en-US" altLang="ja-JP" sz="2000" dirty="0"/>
              <a:t>(</a:t>
            </a:r>
            <a:r>
              <a:rPr lang="ja-JP" altLang="en-US" sz="2000" dirty="0"/>
              <a:t>自分でできれば</a:t>
            </a:r>
            <a:r>
              <a:rPr lang="en-US" altLang="ja-JP" sz="2000" dirty="0"/>
              <a:t>)</a:t>
            </a:r>
          </a:p>
          <a:p>
            <a:r>
              <a:rPr lang="ja-JP" altLang="en-US" sz="2000" dirty="0"/>
              <a:t>数値計算</a:t>
            </a:r>
            <a:r>
              <a:rPr lang="en-US" altLang="ja-JP" sz="2000" dirty="0"/>
              <a:t>, </a:t>
            </a:r>
            <a:r>
              <a:rPr lang="ja-JP" altLang="en-US" sz="2000" dirty="0"/>
              <a:t>計算機科学</a:t>
            </a:r>
            <a:r>
              <a:rPr lang="en-US" altLang="ja-JP" sz="2000" dirty="0"/>
              <a:t>, </a:t>
            </a:r>
            <a:r>
              <a:rPr lang="ja-JP" altLang="en-US" sz="2000" dirty="0"/>
              <a:t>理論研究に興味のある人</a:t>
            </a:r>
          </a:p>
          <a:p>
            <a:pPr lvl="1"/>
            <a:r>
              <a:rPr lang="ja-JP" altLang="en-US" sz="2000" dirty="0"/>
              <a:t>数値シミュレーション用モデル</a:t>
            </a:r>
            <a:r>
              <a:rPr lang="en-US" altLang="ja-JP" sz="2000" dirty="0"/>
              <a:t>, </a:t>
            </a:r>
            <a:r>
              <a:rPr lang="ja-JP" altLang="en-US" sz="2000" dirty="0"/>
              <a:t>ソフトウェア</a:t>
            </a:r>
            <a:r>
              <a:rPr lang="ja-JP" altLang="en-US" sz="2000" dirty="0" smtClean="0"/>
              <a:t>開発</a:t>
            </a:r>
            <a:endParaRPr lang="ja-JP" altLang="en-US" sz="2000" dirty="0"/>
          </a:p>
          <a:p>
            <a:pPr lvl="1"/>
            <a:r>
              <a:rPr lang="ja-JP" altLang="en-US" sz="2000" dirty="0"/>
              <a:t>計算機</a:t>
            </a:r>
            <a:r>
              <a:rPr lang="en-US" altLang="ja-JP" sz="2000" dirty="0"/>
              <a:t>, </a:t>
            </a:r>
            <a:r>
              <a:rPr lang="ja-JP" altLang="en-US" sz="2000" dirty="0"/>
              <a:t>ネットワーク環境構築</a:t>
            </a:r>
          </a:p>
          <a:p>
            <a:pPr lvl="1"/>
            <a:r>
              <a:rPr lang="ja-JP" altLang="en-US" sz="2000" dirty="0"/>
              <a:t>ハビタブルゾーン</a:t>
            </a:r>
            <a:r>
              <a:rPr lang="en-US" altLang="ja-JP" sz="2000" dirty="0"/>
              <a:t>, </a:t>
            </a:r>
            <a:r>
              <a:rPr lang="ja-JP" altLang="en-US" sz="2000" dirty="0"/>
              <a:t>回転成層流体</a:t>
            </a:r>
          </a:p>
          <a:p>
            <a:r>
              <a:rPr lang="en-US" altLang="ja-JP" sz="2000" dirty="0"/>
              <a:t>(</a:t>
            </a:r>
            <a:r>
              <a:rPr lang="ja-JP" altLang="en-US" sz="2000" dirty="0"/>
              <a:t>様々な面で</a:t>
            </a:r>
            <a:r>
              <a:rPr lang="en-US" altLang="ja-JP" sz="2000" dirty="0"/>
              <a:t>) </a:t>
            </a:r>
            <a:r>
              <a:rPr lang="ja-JP" altLang="en-US" sz="2000" dirty="0"/>
              <a:t>アクティブな人</a:t>
            </a:r>
          </a:p>
          <a:p>
            <a:pPr lvl="1"/>
            <a:r>
              <a:rPr lang="ja-JP" altLang="en-US" sz="2000" dirty="0"/>
              <a:t>アウトリーチ活動に興味がある</a:t>
            </a:r>
          </a:p>
          <a:p>
            <a:pPr lvl="1"/>
            <a:r>
              <a:rPr lang="ja-JP" altLang="en-US" sz="2000" dirty="0"/>
              <a:t>趣味に掛ける情熱を持っている </a:t>
            </a:r>
            <a:r>
              <a:rPr lang="en-US" altLang="ja-JP" sz="2000" dirty="0"/>
              <a:t>(</a:t>
            </a:r>
            <a:r>
              <a:rPr lang="ja-JP" altLang="en-US" sz="2000" dirty="0"/>
              <a:t>アニメ</a:t>
            </a:r>
            <a:r>
              <a:rPr lang="en-US" altLang="ja-JP" sz="2000" dirty="0"/>
              <a:t>, </a:t>
            </a:r>
            <a:r>
              <a:rPr lang="ja-JP" altLang="en-US" sz="2000" dirty="0"/>
              <a:t>ゲーム</a:t>
            </a:r>
            <a:r>
              <a:rPr lang="en-US" altLang="ja-JP" sz="2000" dirty="0"/>
              <a:t>, </a:t>
            </a:r>
            <a:r>
              <a:rPr lang="ja-JP" altLang="en-US" sz="2000" dirty="0"/>
              <a:t>スポーツなど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1"/>
            <a:r>
              <a:rPr lang="en-US" altLang="ja-JP" sz="2000" dirty="0" err="1" smtClean="0"/>
              <a:t>etc</a:t>
            </a:r>
            <a:r>
              <a:rPr lang="en-US" altLang="ja-JP" sz="2000" dirty="0"/>
              <a:t>…</a:t>
            </a:r>
          </a:p>
          <a:p>
            <a:endParaRPr kumimoji="1" lang="ja-JP" altLang="en-US" sz="20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欲しい人材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631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9988" y="1844824"/>
            <a:ext cx="8632492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【</a:t>
            </a:r>
            <a:r>
              <a:rPr lang="ja-JP" altLang="en-US" sz="4400" dirty="0" smtClean="0">
                <a:solidFill>
                  <a:srgbClr val="FF0000"/>
                </a:solidFill>
              </a:rPr>
              <a:t>！！重要！！</a:t>
            </a:r>
            <a:r>
              <a:rPr lang="en-US" altLang="ja-JP" sz="4400" dirty="0" smtClean="0">
                <a:solidFill>
                  <a:srgbClr val="FF0000"/>
                </a:solidFill>
              </a:rPr>
              <a:t>】</a:t>
            </a:r>
            <a:br>
              <a:rPr lang="en-US" altLang="ja-JP" sz="4400" dirty="0" smtClean="0">
                <a:solidFill>
                  <a:srgbClr val="FF0000"/>
                </a:solidFill>
              </a:rPr>
            </a:br>
            <a:r>
              <a:rPr lang="ja-JP" altLang="en-US" sz="4400" u="sng" dirty="0" smtClean="0">
                <a:solidFill>
                  <a:srgbClr val="FF0000"/>
                </a:solidFill>
              </a:rPr>
              <a:t>石渡研 ・ 小高研は事実上</a:t>
            </a:r>
            <a:endParaRPr lang="en-US" altLang="ja-JP" sz="44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4400" dirty="0">
                <a:solidFill>
                  <a:srgbClr val="FF0000"/>
                </a:solidFill>
              </a:rPr>
              <a:t>地球流体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力学研究室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(GFD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研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)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という</a:t>
            </a:r>
            <a:endParaRPr kumimoji="1"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惑星</a:t>
            </a:r>
            <a:r>
              <a:rPr lang="ja-JP" altLang="en-US" sz="4400" dirty="0" smtClean="0">
                <a:solidFill>
                  <a:srgbClr val="FF0000"/>
                </a:solidFill>
              </a:rPr>
              <a:t>宇宙グループに所属する</a:t>
            </a:r>
            <a:endParaRPr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u="sng" dirty="0" smtClean="0">
                <a:solidFill>
                  <a:srgbClr val="FF0000"/>
                </a:solidFill>
              </a:rPr>
              <a:t>単一</a:t>
            </a:r>
            <a:r>
              <a:rPr kumimoji="1" lang="ja-JP" altLang="en-US" sz="4400" u="sng" dirty="0" smtClean="0">
                <a:solidFill>
                  <a:srgbClr val="FF0000"/>
                </a:solidFill>
              </a:rPr>
              <a:t>の研究室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です！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chemeClr val="tx1"/>
                </a:solidFill>
              </a:rPr>
              <a:t>(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GFD = Geophysical Fluid Dynamics)</a:t>
            </a:r>
            <a:endParaRPr kumimoji="1" lang="en-US" altLang="ja-JP" sz="4400" dirty="0" smtClean="0">
              <a:solidFill>
                <a:schemeClr val="tx1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523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 txBox="1">
            <a:spLocks/>
          </p:cNvSpPr>
          <p:nvPr/>
        </p:nvSpPr>
        <p:spPr>
          <a:xfrm>
            <a:off x="259988" y="1844824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ja-JP" sz="3200" dirty="0" smtClean="0">
                <a:solidFill>
                  <a:schemeClr val="tx1"/>
                </a:solidFill>
              </a:rPr>
              <a:t>1. </a:t>
            </a:r>
            <a:r>
              <a:rPr lang="ja-JP" altLang="en-US" sz="3200" dirty="0" smtClean="0">
                <a:solidFill>
                  <a:schemeClr val="tx1"/>
                </a:solidFill>
              </a:rPr>
              <a:t>石渡</a:t>
            </a:r>
            <a:r>
              <a:rPr lang="en-US" altLang="ja-JP" sz="3200" dirty="0" smtClean="0">
                <a:solidFill>
                  <a:schemeClr val="tx1"/>
                </a:solidFill>
              </a:rPr>
              <a:t>, 2. </a:t>
            </a:r>
            <a:r>
              <a:rPr lang="ja-JP" altLang="en-US" sz="3200" dirty="0" smtClean="0">
                <a:solidFill>
                  <a:schemeClr val="tx1"/>
                </a:solidFill>
              </a:rPr>
              <a:t>小高 と書こうと</a:t>
            </a:r>
            <a:endParaRPr lang="en-US" altLang="ja-JP" sz="3200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ja-JP" sz="3200" dirty="0">
                <a:solidFill>
                  <a:schemeClr val="tx1"/>
                </a:solidFill>
              </a:rPr>
              <a:t>1</a:t>
            </a:r>
            <a:r>
              <a:rPr lang="en-US" altLang="ja-JP" sz="3200" dirty="0" smtClean="0">
                <a:solidFill>
                  <a:schemeClr val="tx1"/>
                </a:solidFill>
              </a:rPr>
              <a:t>. </a:t>
            </a:r>
            <a:r>
              <a:rPr lang="ja-JP" altLang="en-US" sz="3200" dirty="0">
                <a:solidFill>
                  <a:schemeClr val="tx1"/>
                </a:solidFill>
              </a:rPr>
              <a:t>小高</a:t>
            </a:r>
            <a:r>
              <a:rPr lang="en-US" altLang="ja-JP" sz="3200" dirty="0" smtClean="0">
                <a:solidFill>
                  <a:schemeClr val="tx1"/>
                </a:solidFill>
              </a:rPr>
              <a:t>, </a:t>
            </a:r>
            <a:r>
              <a:rPr lang="en-US" altLang="ja-JP" sz="3200" dirty="0">
                <a:solidFill>
                  <a:schemeClr val="tx1"/>
                </a:solidFill>
              </a:rPr>
              <a:t>2. </a:t>
            </a:r>
            <a:r>
              <a:rPr lang="ja-JP" altLang="en-US" sz="3200" dirty="0">
                <a:solidFill>
                  <a:schemeClr val="tx1"/>
                </a:solidFill>
              </a:rPr>
              <a:t>石渡</a:t>
            </a:r>
            <a:r>
              <a:rPr lang="ja-JP" altLang="en-US" sz="3200" dirty="0" smtClean="0">
                <a:solidFill>
                  <a:schemeClr val="tx1"/>
                </a:solidFill>
              </a:rPr>
              <a:t> </a:t>
            </a:r>
            <a:r>
              <a:rPr lang="ja-JP" altLang="en-US" sz="3200" dirty="0">
                <a:solidFill>
                  <a:schemeClr val="tx1"/>
                </a:solidFill>
              </a:rPr>
              <a:t>と書こう</a:t>
            </a:r>
            <a:r>
              <a:rPr lang="ja-JP" altLang="en-US" sz="3200" dirty="0" smtClean="0">
                <a:solidFill>
                  <a:schemeClr val="tx1"/>
                </a:solidFill>
              </a:rPr>
              <a:t>と 同じ事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9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7980" y="2492896"/>
            <a:ext cx="8776508" cy="4104456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惑星</a:t>
            </a:r>
            <a:r>
              <a:rPr lang="ja-JP" altLang="en-US" sz="4000" dirty="0"/>
              <a:t>大気の</a:t>
            </a:r>
            <a:r>
              <a:rPr lang="ja-JP" altLang="en-US" sz="4000" dirty="0" smtClean="0"/>
              <a:t>流れの</a:t>
            </a:r>
            <a:r>
              <a:rPr lang="ja-JP" altLang="en-US" sz="4000" dirty="0"/>
              <a:t>仕組み</a:t>
            </a:r>
            <a:r>
              <a:rPr lang="ja-JP" altLang="en-US" sz="4000" dirty="0" smtClean="0"/>
              <a:t>について</a:t>
            </a:r>
            <a:endParaRPr lang="ja-JP" altLang="en-US" sz="4000" dirty="0"/>
          </a:p>
          <a:p>
            <a:pPr lvl="1"/>
            <a:r>
              <a:rPr lang="ja-JP" altLang="en-US" sz="3600" dirty="0" smtClean="0"/>
              <a:t>地球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火星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金星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木星</a:t>
            </a:r>
            <a:r>
              <a:rPr lang="en-US" altLang="ja-JP" sz="3600" dirty="0" smtClean="0"/>
              <a:t>…</a:t>
            </a:r>
            <a:endParaRPr lang="ja-JP" altLang="en-US" sz="3600" dirty="0"/>
          </a:p>
          <a:p>
            <a:pPr lvl="1"/>
            <a:r>
              <a:rPr lang="ja-JP" altLang="en-US" sz="3600" dirty="0"/>
              <a:t>未だ見ぬ惑星</a:t>
            </a:r>
            <a:r>
              <a:rPr lang="ja-JP" altLang="en-US" sz="3600" dirty="0" smtClean="0"/>
              <a:t>大気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系外惑星など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の流れの</a:t>
            </a:r>
            <a:r>
              <a:rPr lang="ja-JP" altLang="en-US" sz="3600" dirty="0"/>
              <a:t>しくみを予想</a:t>
            </a:r>
          </a:p>
          <a:p>
            <a:pPr lvl="1"/>
            <a:r>
              <a:rPr lang="ja-JP" altLang="en-US" sz="3600" dirty="0"/>
              <a:t>地球大気の流れのしくみを他の惑星と比較しながら理解</a:t>
            </a:r>
          </a:p>
          <a:p>
            <a:endParaRPr lang="ja-JP" altLang="en-US" sz="3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研究内容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6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1995" y="1772817"/>
            <a:ext cx="8488478" cy="1512168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研究手法は「数値シミュレーション」</a:t>
            </a:r>
            <a:endParaRPr lang="en-US" altLang="ja-JP" sz="4000" dirty="0"/>
          </a:p>
          <a:p>
            <a:pPr lvl="1"/>
            <a:r>
              <a:rPr lang="ja-JP" altLang="en-US" sz="3600" dirty="0"/>
              <a:t>もりもりもりもりコンピュータを駆使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研究手法</a:t>
            </a:r>
            <a:endParaRPr kumimoji="1" lang="ja-JP" altLang="en-US" dirty="0"/>
          </a:p>
        </p:txBody>
      </p:sp>
      <p:pic>
        <p:nvPicPr>
          <p:cNvPr id="4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4424"/>
            <a:ext cx="5092997" cy="36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4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計算例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250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石渡研究紹介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621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小高研究紹介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752528"/>
          </a:xfrm>
        </p:spPr>
        <p:txBody>
          <a:bodyPr/>
          <a:lstStyle/>
          <a:p>
            <a:r>
              <a:rPr lang="ja-JP" altLang="en-US" dirty="0" smtClean="0"/>
              <a:t>目指して</a:t>
            </a:r>
            <a:r>
              <a:rPr lang="ja-JP" altLang="en-US" dirty="0" smtClean="0"/>
              <a:t>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（地球を含む）さまざまな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惑星大気の</a:t>
            </a:r>
            <a:r>
              <a:rPr lang="ja-JP" altLang="en-US" dirty="0" smtClean="0"/>
              <a:t>「</a:t>
            </a:r>
            <a:r>
              <a:rPr lang="ja-JP" altLang="en-US" dirty="0" smtClean="0"/>
              <a:t>対流」による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流れの様子を「探る・明らかにする・理解する」こと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具体的にやっていること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領域気象数値モデルの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開発とシミュレーション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例１）火星の対流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例２）金星の対流</a:t>
            </a:r>
            <a:endParaRPr lang="en-US" altLang="ja-JP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540487" y="3868772"/>
            <a:ext cx="2263761" cy="2152516"/>
            <a:chOff x="4540487" y="3868772"/>
            <a:chExt cx="2263761" cy="2152516"/>
          </a:xfrm>
        </p:grpSpPr>
        <p:pic>
          <p:nvPicPr>
            <p:cNvPr id="7" name="図 6" descr="AKATSUKI_20151207_UV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8" y="3868772"/>
              <a:ext cx="2080508" cy="208050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540487" y="5744289"/>
              <a:ext cx="22637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/>
                <a:t>「あかつき」</a:t>
              </a:r>
              <a:r>
                <a:rPr kumimoji="1" lang="en-US" altLang="ja-JP" sz="1200" dirty="0" smtClean="0"/>
                <a:t> </a:t>
              </a:r>
              <a:r>
                <a:rPr lang="ja-JP" altLang="en-US" sz="1200" dirty="0" err="1" smtClean="0"/>
                <a:t>が撮</a:t>
              </a:r>
              <a:r>
                <a:rPr lang="ja-JP" altLang="en-US" sz="1200" dirty="0" smtClean="0"/>
                <a:t>像した金星の雲</a:t>
              </a:r>
              <a:endParaRPr kumimoji="1" lang="ja-JP" altLang="en-US" sz="1200" dirty="0"/>
            </a:p>
          </p:txBody>
        </p:sp>
      </p:grpSp>
      <p:pic>
        <p:nvPicPr>
          <p:cNvPr id="6" name="コンテンツ プレースホルダ 5" descr="123624main_dust_devil_mars_web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4645036" y="1844824"/>
            <a:ext cx="2066925" cy="1219200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4524457" y="2924944"/>
            <a:ext cx="22797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「</a:t>
            </a:r>
            <a:r>
              <a:rPr kumimoji="1" lang="en-US" altLang="ja-JP" sz="1200" dirty="0" smtClean="0"/>
              <a:t>Mars Rover (Sprit)</a:t>
            </a:r>
            <a:r>
              <a:rPr kumimoji="1" lang="ja-JP" altLang="en-US" sz="1200" dirty="0" smtClean="0"/>
              <a:t>」</a:t>
            </a:r>
            <a:r>
              <a:rPr kumimoji="1" lang="en-US" altLang="ja-JP" sz="1200" dirty="0" smtClean="0"/>
              <a:t> </a:t>
            </a:r>
            <a:r>
              <a:rPr lang="ja-JP" altLang="en-US" sz="1200" dirty="0" err="1" smtClean="0"/>
              <a:t>が撮</a:t>
            </a:r>
            <a:r>
              <a:rPr lang="ja-JP" altLang="en-US" sz="1200" dirty="0" smtClean="0"/>
              <a:t>像した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kumimoji="1" lang="ja-JP" altLang="en-US" sz="1200" dirty="0" smtClean="0"/>
              <a:t>火星のダストデビル</a:t>
            </a:r>
            <a:endParaRPr kumimoji="1" lang="ja-JP" altLang="en-US" sz="12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588224" y="1844824"/>
            <a:ext cx="2509020" cy="2528948"/>
            <a:chOff x="6743500" y="2282571"/>
            <a:chExt cx="2509020" cy="2528948"/>
          </a:xfrm>
        </p:grpSpPr>
        <p:pic>
          <p:nvPicPr>
            <p:cNvPr id="13" name="図 12" descr="vor_hcrosssectio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7662" y="2282571"/>
              <a:ext cx="2036826" cy="229285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743500" y="4534520"/>
              <a:ext cx="250902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smtClean="0"/>
                <a:t>SCALE-Mars</a:t>
              </a:r>
              <a:r>
                <a:rPr kumimoji="1" lang="ja-JP" altLang="en-US" sz="1200" dirty="0" smtClean="0"/>
                <a:t>」</a:t>
              </a:r>
              <a:r>
                <a:rPr kumimoji="1" lang="en-US" altLang="ja-JP" sz="1200" dirty="0" smtClean="0"/>
                <a:t> </a:t>
              </a:r>
              <a:r>
                <a:rPr kumimoji="1" lang="ja-JP" altLang="en-US" sz="1200" dirty="0" smtClean="0"/>
                <a:t>によるシミュレーション</a:t>
              </a:r>
              <a:endParaRPr kumimoji="1" lang="ja-JP" altLang="en-US" sz="12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660232" y="4609164"/>
            <a:ext cx="2492449" cy="2193179"/>
            <a:chOff x="6660232" y="4609164"/>
            <a:chExt cx="2492449" cy="2193179"/>
          </a:xfrm>
        </p:grpSpPr>
        <p:pic>
          <p:nvPicPr>
            <p:cNvPr id="17" name="図 16" descr="deepconv_venus_ExpI_PTempXY_Z47km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32" y="4609164"/>
              <a:ext cx="2492449" cy="191618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6660232" y="6525344"/>
              <a:ext cx="233749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err="1" smtClean="0"/>
                <a:t>deepconv</a:t>
              </a:r>
              <a:r>
                <a:rPr kumimoji="1" lang="ja-JP" altLang="en-US" sz="1200" dirty="0" smtClean="0"/>
                <a:t>」によるシミュレーション</a:t>
              </a:r>
              <a:endParaRPr kumimoji="1" lang="ja-JP" altLang="en-US" sz="1200" dirty="0"/>
            </a:p>
          </p:txBody>
        </p:sp>
      </p:grpSp>
      <p:pic>
        <p:nvPicPr>
          <p:cNvPr id="20" name="図 19" descr="deepconv_venus_ExpI_PTempXY_Z51k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427" y="4437112"/>
            <a:ext cx="2582053" cy="1982255"/>
          </a:xfrm>
          <a:prstGeom prst="rect">
            <a:avLst/>
          </a:prstGeom>
        </p:spPr>
      </p:pic>
      <p:pic>
        <p:nvPicPr>
          <p:cNvPr id="21" name="図 20" descr="deepconv_venus_ExpI_PTempXY_Z57k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8061" y="4255057"/>
            <a:ext cx="2578395" cy="19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2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76011" y="2348880"/>
            <a:ext cx="8200446" cy="3777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000" dirty="0" smtClean="0"/>
              <a:t>使う武器を</a:t>
            </a:r>
            <a:r>
              <a:rPr lang="ja-JP" altLang="en-US" sz="6000" dirty="0" smtClean="0"/>
              <a:t>よく知ること！</a:t>
            </a:r>
            <a:endParaRPr lang="en-US" altLang="ja-JP" sz="6600" dirty="0" smtClean="0"/>
          </a:p>
          <a:p>
            <a:pPr marL="0" indent="0">
              <a:buNone/>
            </a:pPr>
            <a:r>
              <a:rPr lang="ja-JP" altLang="en-US" sz="6000" dirty="0" smtClean="0"/>
              <a:t>武器 </a:t>
            </a:r>
            <a:r>
              <a:rPr lang="en-US" altLang="ja-JP" sz="6000" dirty="0" smtClean="0"/>
              <a:t>= </a:t>
            </a:r>
            <a:r>
              <a:rPr lang="ja-JP" altLang="en-US" sz="5400" dirty="0" smtClean="0"/>
              <a:t>コンピュータ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2800" dirty="0" smtClean="0"/>
              <a:t>	</a:t>
            </a:r>
            <a:r>
              <a:rPr lang="ja-JP" altLang="en-US" sz="2800" dirty="0" smtClean="0"/>
              <a:t>もちろん流体力学等々の知識も</a:t>
            </a:r>
            <a:r>
              <a:rPr lang="en-US" altLang="ja-JP" sz="2800" dirty="0" smtClean="0"/>
              <a:t>…</a:t>
            </a:r>
            <a:endParaRPr lang="en-US" altLang="ja-JP" sz="60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するために</a:t>
            </a:r>
            <a:r>
              <a:rPr lang="ja-JP" altLang="en-US" dirty="0"/>
              <a:t>大事なの</a:t>
            </a:r>
            <a:r>
              <a:rPr lang="ja-JP" altLang="en-US" dirty="0" smtClean="0"/>
              <a:t>は？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7310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3595</TotalTime>
  <Words>378</Words>
  <Application>Microsoft Office PowerPoint</Application>
  <PresentationFormat>画面に合わせる (4:3)</PresentationFormat>
  <Paragraphs>66</Paragraphs>
  <Slides>12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ウェーブ</vt:lpstr>
      <vt:lpstr>石渡研, 小高研 (GFD研究室)紹介</vt:lpstr>
      <vt:lpstr>はじめに</vt:lpstr>
      <vt:lpstr>スライド 3</vt:lpstr>
      <vt:lpstr>研究内容</vt:lpstr>
      <vt:lpstr>研究手法</vt:lpstr>
      <vt:lpstr>計算例</vt:lpstr>
      <vt:lpstr>石渡研究紹介</vt:lpstr>
      <vt:lpstr>小高研究紹介</vt:lpstr>
      <vt:lpstr>研究するために大事なのは？</vt:lpstr>
      <vt:lpstr>武器について学ぶために</vt:lpstr>
      <vt:lpstr>その他の活動</vt:lpstr>
      <vt:lpstr>欲しい人材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Murahashi Kuriki</dc:creator>
  <cp:lastModifiedBy>odakker</cp:lastModifiedBy>
  <cp:revision>26</cp:revision>
  <dcterms:created xsi:type="dcterms:W3CDTF">2015-12-20T12:03:28Z</dcterms:created>
  <dcterms:modified xsi:type="dcterms:W3CDTF">2015-12-23T12:50:25Z</dcterms:modified>
</cp:coreProperties>
</file>