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9" r:id="rId6"/>
    <p:sldId id="264" r:id="rId7"/>
    <p:sldId id="261" r:id="rId8"/>
    <p:sldId id="262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74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AF67D-BB01-4BCC-99FC-A68B19A212D5}" type="datetimeFigureOut">
              <a:rPr kumimoji="1" lang="ja-JP" altLang="en-US" smtClean="0"/>
              <a:t>2015/12/24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D677C-C880-4D8B-B4BE-C30D567CBE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8825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ダストデビルの画像は　</a:t>
            </a:r>
            <a:r>
              <a:rPr kumimoji="1" lang="en-US" altLang="ja-JP" dirty="0" smtClean="0"/>
              <a:t>http://www.nasa.gov/vision/universe/solarsystem/2005_dust_devil.html</a:t>
            </a:r>
            <a:r>
              <a:rPr kumimoji="1" lang="ja-JP" altLang="en-US" dirty="0" smtClean="0"/>
              <a:t>　より取得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金星画像は　</a:t>
            </a:r>
            <a:r>
              <a:rPr kumimoji="1" lang="en-US" altLang="ja-JP" dirty="0" smtClean="0"/>
              <a:t>http://www.isas.jaxa.jp/j/topics/topics/2015/1209.shtml</a:t>
            </a:r>
            <a:r>
              <a:rPr kumimoji="1" lang="ja-JP" altLang="en-US" smtClean="0"/>
              <a:t>　より取得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D677C-C880-4D8B-B4BE-C30D567CBEC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2015/12/24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2015/12/24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2015/12/24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DBE8C4B-8035-4578-8EBD-9C1BC9D0FCAF}" type="datetimeFigureOut">
              <a:rPr kumimoji="1" lang="ja-JP" altLang="en-US" smtClean="0"/>
              <a:pPr/>
              <a:t>2015/12/24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ja-JP" altLang="en-US" sz="5400" dirty="0" smtClean="0"/>
              <a:t>石渡研</a:t>
            </a:r>
            <a:r>
              <a:rPr lang="en-US" altLang="ja-JP" sz="5400" dirty="0" smtClean="0"/>
              <a:t>, </a:t>
            </a:r>
            <a:r>
              <a:rPr lang="ja-JP" altLang="en-US" sz="5400" dirty="0" smtClean="0"/>
              <a:t>小高研</a:t>
            </a:r>
            <a:r>
              <a:rPr lang="en-US" altLang="ja-JP" sz="5400" dirty="0" smtClean="0"/>
              <a:t/>
            </a:r>
            <a:br>
              <a:rPr lang="en-US" altLang="ja-JP" sz="5400" dirty="0" smtClean="0"/>
            </a:br>
            <a:r>
              <a:rPr lang="en-US" altLang="ja-JP" sz="5400" dirty="0" smtClean="0"/>
              <a:t>(GFD</a:t>
            </a:r>
            <a:r>
              <a:rPr lang="ja-JP" altLang="en-US" sz="5400" dirty="0" smtClean="0"/>
              <a:t>研究室</a:t>
            </a:r>
            <a:r>
              <a:rPr lang="en-US" altLang="ja-JP" sz="5400" dirty="0" smtClean="0"/>
              <a:t>)</a:t>
            </a:r>
            <a:r>
              <a:rPr lang="ja-JP" altLang="en-US" sz="5400" dirty="0" smtClean="0"/>
              <a:t>紹介</a:t>
            </a:r>
            <a:endParaRPr kumimoji="1" lang="ja-JP" altLang="en-US" sz="5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2177256"/>
          </a:xfrm>
        </p:spPr>
        <p:txBody>
          <a:bodyPr>
            <a:noAutofit/>
          </a:bodyPr>
          <a:lstStyle/>
          <a:p>
            <a:pPr algn="r"/>
            <a:r>
              <a:rPr lang="ja-JP" altLang="en-US" dirty="0"/>
              <a:t>北海道</a:t>
            </a:r>
            <a:r>
              <a:rPr lang="ja-JP" altLang="en-US" dirty="0" smtClean="0"/>
              <a:t>大学 理学部 </a:t>
            </a:r>
            <a:r>
              <a:rPr lang="en-US" altLang="ja-JP" dirty="0" smtClean="0"/>
              <a:t>/ </a:t>
            </a:r>
            <a:r>
              <a:rPr lang="ja-JP" altLang="en-US" dirty="0" smtClean="0"/>
              <a:t>理学院</a:t>
            </a:r>
            <a:endParaRPr lang="en-US" altLang="ja-JP" dirty="0" smtClean="0"/>
          </a:p>
          <a:p>
            <a:pPr algn="r"/>
            <a:r>
              <a:rPr kumimoji="1" lang="ja-JP" altLang="en-US" dirty="0"/>
              <a:t>地球惑星科</a:t>
            </a:r>
            <a:r>
              <a:rPr kumimoji="1" lang="ja-JP" altLang="en-US" dirty="0" smtClean="0"/>
              <a:t>学科 </a:t>
            </a:r>
            <a:r>
              <a:rPr lang="en-US" altLang="ja-JP" dirty="0" smtClean="0"/>
              <a:t>/ </a:t>
            </a:r>
            <a:r>
              <a:rPr lang="ja-JP" altLang="en-US" dirty="0" smtClean="0"/>
              <a:t>宇宙理学専攻</a:t>
            </a:r>
            <a:endParaRPr lang="en-US" altLang="ja-JP" dirty="0" smtClean="0"/>
          </a:p>
          <a:p>
            <a:pPr algn="r"/>
            <a:r>
              <a:rPr kumimoji="1" lang="ja-JP" altLang="en-US" dirty="0" smtClean="0"/>
              <a:t>惑星宇宙グループ</a:t>
            </a:r>
            <a:endParaRPr kumimoji="1" lang="en-US" altLang="ja-JP" dirty="0" smtClean="0"/>
          </a:p>
          <a:p>
            <a:pPr algn="r"/>
            <a:r>
              <a:rPr lang="ja-JP" altLang="en-US" dirty="0"/>
              <a:t>地球流体</a:t>
            </a:r>
            <a:r>
              <a:rPr lang="ja-JP" altLang="en-US" dirty="0" smtClean="0"/>
              <a:t>力学研究室</a:t>
            </a:r>
            <a:endParaRPr lang="en-US" altLang="ja-JP" dirty="0" smtClean="0"/>
          </a:p>
          <a:p>
            <a:pPr algn="r"/>
            <a:r>
              <a:rPr lang="ja-JP" altLang="en-US" dirty="0" smtClean="0"/>
              <a:t>２０１５ </a:t>
            </a:r>
            <a:r>
              <a:rPr lang="en-US" altLang="ja-JP" dirty="0" smtClean="0"/>
              <a:t>/ </a:t>
            </a:r>
            <a:r>
              <a:rPr lang="ja-JP" altLang="en-US" dirty="0" smtClean="0"/>
              <a:t>１２ </a:t>
            </a:r>
            <a:r>
              <a:rPr lang="en-US" altLang="ja-JP" dirty="0" smtClean="0"/>
              <a:t>/ </a:t>
            </a:r>
            <a:r>
              <a:rPr lang="ja-JP" altLang="en-US" dirty="0" smtClean="0"/>
              <a:t>２４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912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872067" y="2060848"/>
            <a:ext cx="7408333" cy="4065315"/>
          </a:xfrm>
        </p:spPr>
        <p:txBody>
          <a:bodyPr>
            <a:normAutofit/>
          </a:bodyPr>
          <a:lstStyle/>
          <a:p>
            <a:r>
              <a:rPr kumimoji="1" lang="ja-JP" altLang="en-US" sz="2800" dirty="0" smtClean="0"/>
              <a:t>計算機やネットワークの構築 </a:t>
            </a:r>
            <a:r>
              <a:rPr kumimoji="1" lang="en-US" altLang="ja-JP" sz="2800" dirty="0" smtClean="0"/>
              <a:t>/ </a:t>
            </a:r>
            <a:r>
              <a:rPr kumimoji="1" lang="ja-JP" altLang="en-US" sz="2800" dirty="0" smtClean="0"/>
              <a:t>運用 </a:t>
            </a:r>
            <a:r>
              <a:rPr kumimoji="1" lang="en-US" altLang="ja-JP" sz="2800" dirty="0" smtClean="0"/>
              <a:t>/ </a:t>
            </a:r>
            <a:r>
              <a:rPr kumimoji="1" lang="ja-JP" altLang="en-US" sz="2800" dirty="0" smtClean="0"/>
              <a:t>管理</a:t>
            </a:r>
            <a:endParaRPr kumimoji="1" lang="en-US" altLang="ja-JP" sz="2800" dirty="0" smtClean="0"/>
          </a:p>
          <a:p>
            <a:pPr lvl="1"/>
            <a:r>
              <a:rPr lang="en-US" altLang="ja-JP" sz="2400" dirty="0" err="1" smtClean="0"/>
              <a:t>EPcore</a:t>
            </a:r>
            <a:r>
              <a:rPr lang="en-US" altLang="ja-JP" sz="2400" dirty="0" smtClean="0"/>
              <a:t> : </a:t>
            </a:r>
            <a:r>
              <a:rPr lang="ja-JP" altLang="en-US" sz="2400" dirty="0"/>
              <a:t>使う</a:t>
            </a:r>
            <a:r>
              <a:rPr lang="ja-JP" altLang="en-US" sz="2400" dirty="0" smtClean="0"/>
              <a:t>環境を自分たちで構築</a:t>
            </a:r>
            <a:endParaRPr lang="en-US" altLang="ja-JP" sz="2400" dirty="0" smtClean="0"/>
          </a:p>
          <a:p>
            <a:r>
              <a:rPr lang="ja-JP" altLang="en-US" sz="2600" dirty="0"/>
              <a:t>計算機</a:t>
            </a:r>
            <a:r>
              <a:rPr lang="ja-JP" altLang="en-US" sz="2600" dirty="0" smtClean="0"/>
              <a:t>科学についての勉強会</a:t>
            </a:r>
            <a:endParaRPr lang="en-US" altLang="ja-JP" sz="2600" dirty="0" smtClean="0"/>
          </a:p>
          <a:p>
            <a:pPr lvl="1"/>
            <a:r>
              <a:rPr kumimoji="1" lang="en-US" altLang="ja-JP" dirty="0" err="1" smtClean="0"/>
              <a:t>EPnetFaN</a:t>
            </a:r>
            <a:r>
              <a:rPr kumimoji="1" lang="en-US" altLang="ja-JP" dirty="0" smtClean="0"/>
              <a:t> : </a:t>
            </a:r>
            <a:r>
              <a:rPr kumimoji="1" lang="ja-JP" altLang="en-US" dirty="0" smtClean="0"/>
              <a:t>惑星宇宙グループ内の他研究室と共同開催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武器について学ぶために</a:t>
            </a:r>
            <a:endParaRPr kumimoji="1" lang="ja-JP" altLang="en-US" dirty="0"/>
          </a:p>
        </p:txBody>
      </p:sp>
      <p:pic>
        <p:nvPicPr>
          <p:cNvPr id="1026" name="Picture 2" descr=" 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09120"/>
            <a:ext cx="3707904" cy="24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46003"/>
            <a:ext cx="4211960" cy="28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4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67545" y="1628800"/>
            <a:ext cx="8272428" cy="4608512"/>
          </a:xfrm>
        </p:spPr>
        <p:txBody>
          <a:bodyPr/>
          <a:lstStyle/>
          <a:p>
            <a:r>
              <a:rPr kumimoji="1" lang="ja-JP" altLang="en-US" dirty="0" smtClean="0"/>
              <a:t>合宿型セミナー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GFD</a:t>
            </a:r>
            <a:r>
              <a:rPr lang="ja-JP" altLang="en-US" dirty="0" smtClean="0"/>
              <a:t>セミナー </a:t>
            </a:r>
            <a:r>
              <a:rPr lang="en-US" altLang="ja-JP" dirty="0" smtClean="0"/>
              <a:t>(@ </a:t>
            </a:r>
            <a:r>
              <a:rPr lang="ja-JP" altLang="en-US" dirty="0" smtClean="0"/>
              <a:t>支笏湖</a:t>
            </a:r>
            <a:r>
              <a:rPr lang="en-US" altLang="ja-JP" dirty="0" smtClean="0"/>
              <a:t>)</a:t>
            </a:r>
          </a:p>
          <a:p>
            <a:pPr lvl="1"/>
            <a:r>
              <a:rPr lang="ja-JP" altLang="en-US" dirty="0" smtClean="0"/>
              <a:t>フロンティアセミナー </a:t>
            </a:r>
            <a:r>
              <a:rPr lang="en-US" altLang="ja-JP" dirty="0" smtClean="0"/>
              <a:t>(@ </a:t>
            </a:r>
            <a:r>
              <a:rPr lang="ja-JP" altLang="en-US" dirty="0" smtClean="0"/>
              <a:t>穂別</a:t>
            </a:r>
            <a:r>
              <a:rPr lang="en-US" altLang="ja-JP" dirty="0" smtClean="0"/>
              <a:t>)</a:t>
            </a:r>
          </a:p>
          <a:p>
            <a:pPr lvl="1"/>
            <a:r>
              <a:rPr kumimoji="1" lang="ja-JP" altLang="en-US" dirty="0"/>
              <a:t>数値</a:t>
            </a:r>
            <a:r>
              <a:rPr kumimoji="1" lang="ja-JP" altLang="en-US" dirty="0" smtClean="0"/>
              <a:t>計算ワークショップ </a:t>
            </a:r>
            <a:r>
              <a:rPr kumimoji="1" lang="en-US" altLang="ja-JP" dirty="0" smtClean="0"/>
              <a:t>(@ </a:t>
            </a:r>
            <a:r>
              <a:rPr kumimoji="1" lang="ja-JP" altLang="en-US" dirty="0" smtClean="0"/>
              <a:t>神戸</a:t>
            </a:r>
            <a:r>
              <a:rPr kumimoji="1" lang="en-US" altLang="ja-JP" dirty="0" smtClean="0"/>
              <a:t>) …</a:t>
            </a:r>
            <a:r>
              <a:rPr kumimoji="1" lang="ja-JP" altLang="en-US" dirty="0" smtClean="0"/>
              <a:t>等</a:t>
            </a:r>
            <a:endParaRPr kumimoji="1" lang="en-US" altLang="ja-JP" dirty="0" smtClean="0"/>
          </a:p>
          <a:p>
            <a:r>
              <a:rPr lang="ja-JP" altLang="en-US" dirty="0" smtClean="0"/>
              <a:t>アウトリーチ活動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北大</a:t>
            </a:r>
            <a:r>
              <a:rPr lang="en-US" altLang="ja-JP" dirty="0"/>
              <a:t> </a:t>
            </a:r>
            <a:r>
              <a:rPr lang="en-US" altLang="ja-JP" dirty="0" smtClean="0"/>
              <a:t>– </a:t>
            </a:r>
            <a:r>
              <a:rPr lang="ja-JP" altLang="en-US" dirty="0" smtClean="0"/>
              <a:t>大垣東高校間双方向遠隔授業</a:t>
            </a:r>
            <a:endParaRPr lang="en-US" altLang="ja-JP" dirty="0" smtClean="0"/>
          </a:p>
          <a:p>
            <a:pPr lvl="1"/>
            <a:r>
              <a:rPr kumimoji="1" lang="ja-JP" altLang="en-US" dirty="0"/>
              <a:t>出前</a:t>
            </a:r>
            <a:r>
              <a:rPr kumimoji="1" lang="ja-JP" altLang="en-US" dirty="0" smtClean="0"/>
              <a:t>実験授業</a:t>
            </a:r>
            <a:endParaRPr kumimoji="1" lang="en-US" altLang="ja-JP" dirty="0" smtClean="0"/>
          </a:p>
          <a:p>
            <a:pPr lvl="2"/>
            <a:r>
              <a:rPr kumimoji="1" lang="en-US" altLang="ja-JP" dirty="0" smtClean="0"/>
              <a:t>@</a:t>
            </a:r>
            <a:r>
              <a:rPr kumimoji="1" lang="ja-JP" altLang="en-US" dirty="0" smtClean="0"/>
              <a:t>藤女子大</a:t>
            </a:r>
            <a:r>
              <a:rPr kumimoji="1" lang="en-US" altLang="ja-JP" dirty="0" smtClean="0"/>
              <a:t>, @ </a:t>
            </a:r>
            <a:r>
              <a:rPr kumimoji="1" lang="ja-JP" altLang="en-US" dirty="0" smtClean="0"/>
              <a:t>陸別小中学校</a:t>
            </a:r>
            <a:r>
              <a:rPr kumimoji="1" lang="en-US" altLang="ja-JP" dirty="0" smtClean="0"/>
              <a:t>, @ </a:t>
            </a:r>
            <a:r>
              <a:rPr kumimoji="1" lang="ja-JP" altLang="en-US" dirty="0" smtClean="0"/>
              <a:t>銀河の森天文台 </a:t>
            </a:r>
            <a:r>
              <a:rPr kumimoji="1" lang="en-US" altLang="ja-JP" dirty="0" smtClean="0"/>
              <a:t>… </a:t>
            </a:r>
            <a:r>
              <a:rPr kumimoji="1" lang="ja-JP" altLang="en-US" dirty="0" smtClean="0"/>
              <a:t>等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その他の活動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115" y="1700808"/>
            <a:ext cx="3348373" cy="2232248"/>
          </a:xfrm>
          <a:prstGeom prst="rect">
            <a:avLst/>
          </a:prstGeom>
        </p:spPr>
      </p:pic>
      <p:pic>
        <p:nvPicPr>
          <p:cNvPr id="2050" name="Picture 2" descr="http://www.ep.sci.hokudai.ac.jp/~mosir/work/2015/ohgaki/photo/pub/large/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63740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58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23529" y="2420888"/>
            <a:ext cx="8505410" cy="4176464"/>
          </a:xfrm>
        </p:spPr>
        <p:txBody>
          <a:bodyPr>
            <a:noAutofit/>
          </a:bodyPr>
          <a:lstStyle/>
          <a:p>
            <a:r>
              <a:rPr lang="ja-JP" altLang="en-US" sz="2000" dirty="0"/>
              <a:t>地球惑星科学に興味のある人</a:t>
            </a:r>
          </a:p>
          <a:p>
            <a:pPr lvl="1"/>
            <a:r>
              <a:rPr lang="ja-JP" altLang="en-US" sz="2000" dirty="0"/>
              <a:t>惑星の起源・進化</a:t>
            </a:r>
            <a:r>
              <a:rPr lang="en-US" altLang="ja-JP" sz="2000" dirty="0"/>
              <a:t>, </a:t>
            </a:r>
            <a:r>
              <a:rPr lang="ja-JP" altLang="en-US" sz="2000" dirty="0"/>
              <a:t>大気</a:t>
            </a:r>
            <a:r>
              <a:rPr lang="en-US" altLang="ja-JP" sz="2000" dirty="0"/>
              <a:t>, </a:t>
            </a:r>
            <a:r>
              <a:rPr lang="ja-JP" altLang="en-US" sz="2000" dirty="0"/>
              <a:t>数値シミュレーションなど</a:t>
            </a:r>
          </a:p>
          <a:p>
            <a:pPr lvl="1"/>
            <a:r>
              <a:rPr lang="ja-JP" altLang="en-US" sz="2000" dirty="0"/>
              <a:t>その他なんでもあり </a:t>
            </a:r>
            <a:r>
              <a:rPr lang="en-US" altLang="ja-JP" sz="2000" dirty="0"/>
              <a:t>(</a:t>
            </a:r>
            <a:r>
              <a:rPr lang="ja-JP" altLang="en-US" sz="2000" dirty="0"/>
              <a:t>自分でできれば</a:t>
            </a:r>
            <a:r>
              <a:rPr lang="en-US" altLang="ja-JP" sz="2000" dirty="0"/>
              <a:t>)</a:t>
            </a:r>
          </a:p>
          <a:p>
            <a:r>
              <a:rPr lang="ja-JP" altLang="en-US" sz="2000" dirty="0"/>
              <a:t>数値計算</a:t>
            </a:r>
            <a:r>
              <a:rPr lang="en-US" altLang="ja-JP" sz="2000" dirty="0"/>
              <a:t>, </a:t>
            </a:r>
            <a:r>
              <a:rPr lang="ja-JP" altLang="en-US" sz="2000" dirty="0"/>
              <a:t>計算機科学</a:t>
            </a:r>
            <a:r>
              <a:rPr lang="en-US" altLang="ja-JP" sz="2000" dirty="0"/>
              <a:t>, </a:t>
            </a:r>
            <a:r>
              <a:rPr lang="ja-JP" altLang="en-US" sz="2000" dirty="0"/>
              <a:t>理論研究に興味のある人</a:t>
            </a:r>
          </a:p>
          <a:p>
            <a:pPr lvl="1"/>
            <a:r>
              <a:rPr lang="ja-JP" altLang="en-US" sz="2000" dirty="0"/>
              <a:t>数値シミュレーション用モデル</a:t>
            </a:r>
            <a:r>
              <a:rPr lang="en-US" altLang="ja-JP" sz="2000" dirty="0"/>
              <a:t>, </a:t>
            </a:r>
            <a:r>
              <a:rPr lang="ja-JP" altLang="en-US" sz="2000" dirty="0"/>
              <a:t>ソフトウェア</a:t>
            </a:r>
            <a:r>
              <a:rPr lang="ja-JP" altLang="en-US" sz="2000" dirty="0" smtClean="0"/>
              <a:t>開発</a:t>
            </a:r>
            <a:endParaRPr lang="ja-JP" altLang="en-US" sz="2000" dirty="0"/>
          </a:p>
          <a:p>
            <a:pPr lvl="1"/>
            <a:r>
              <a:rPr lang="ja-JP" altLang="en-US" sz="2000" dirty="0"/>
              <a:t>計算機</a:t>
            </a:r>
            <a:r>
              <a:rPr lang="en-US" altLang="ja-JP" sz="2000" dirty="0"/>
              <a:t>, </a:t>
            </a:r>
            <a:r>
              <a:rPr lang="ja-JP" altLang="en-US" sz="2000" dirty="0"/>
              <a:t>ネットワーク環境構築</a:t>
            </a:r>
          </a:p>
          <a:p>
            <a:pPr lvl="1"/>
            <a:r>
              <a:rPr lang="ja-JP" altLang="en-US" sz="2000" dirty="0"/>
              <a:t>ハビタブルゾーン</a:t>
            </a:r>
            <a:r>
              <a:rPr lang="en-US" altLang="ja-JP" sz="2000" dirty="0"/>
              <a:t>, </a:t>
            </a:r>
            <a:r>
              <a:rPr lang="ja-JP" altLang="en-US" sz="2000" dirty="0"/>
              <a:t>回転成層流体</a:t>
            </a:r>
          </a:p>
          <a:p>
            <a:r>
              <a:rPr lang="en-US" altLang="ja-JP" sz="2000" dirty="0"/>
              <a:t>(</a:t>
            </a:r>
            <a:r>
              <a:rPr lang="ja-JP" altLang="en-US" sz="2000" dirty="0"/>
              <a:t>様々な面で</a:t>
            </a:r>
            <a:r>
              <a:rPr lang="en-US" altLang="ja-JP" sz="2000" dirty="0"/>
              <a:t>) </a:t>
            </a:r>
            <a:r>
              <a:rPr lang="ja-JP" altLang="en-US" sz="2000" dirty="0"/>
              <a:t>アクティブな人</a:t>
            </a:r>
          </a:p>
          <a:p>
            <a:pPr lvl="1"/>
            <a:r>
              <a:rPr lang="ja-JP" altLang="en-US" sz="2000" dirty="0"/>
              <a:t>アウトリーチ活動に興味がある</a:t>
            </a:r>
          </a:p>
          <a:p>
            <a:pPr lvl="1"/>
            <a:r>
              <a:rPr lang="ja-JP" altLang="en-US" sz="2000" dirty="0"/>
              <a:t>趣味に掛ける情熱を持っている </a:t>
            </a:r>
            <a:r>
              <a:rPr lang="en-US" altLang="ja-JP" sz="2000" dirty="0"/>
              <a:t>(</a:t>
            </a:r>
            <a:r>
              <a:rPr lang="ja-JP" altLang="en-US" sz="2000" dirty="0"/>
              <a:t>アニメ</a:t>
            </a:r>
            <a:r>
              <a:rPr lang="en-US" altLang="ja-JP" sz="2000" dirty="0"/>
              <a:t>, </a:t>
            </a:r>
            <a:r>
              <a:rPr lang="ja-JP" altLang="en-US" sz="2000" dirty="0"/>
              <a:t>ゲーム</a:t>
            </a:r>
            <a:r>
              <a:rPr lang="en-US" altLang="ja-JP" sz="2000" dirty="0"/>
              <a:t>, </a:t>
            </a:r>
            <a:r>
              <a:rPr lang="ja-JP" altLang="en-US" sz="2000" dirty="0"/>
              <a:t>スポーツなど</a:t>
            </a:r>
            <a:r>
              <a:rPr lang="en-US" altLang="ja-JP" sz="2000" dirty="0" smtClean="0"/>
              <a:t>)</a:t>
            </a:r>
            <a:endParaRPr lang="en-US" altLang="ja-JP" sz="2000" dirty="0"/>
          </a:p>
          <a:p>
            <a:pPr lvl="1"/>
            <a:r>
              <a:rPr lang="en-US" altLang="ja-JP" sz="2000" dirty="0" err="1" smtClean="0"/>
              <a:t>etc</a:t>
            </a:r>
            <a:r>
              <a:rPr lang="en-US" altLang="ja-JP" sz="2000" dirty="0"/>
              <a:t>…</a:t>
            </a:r>
          </a:p>
          <a:p>
            <a:endParaRPr kumimoji="1" lang="ja-JP" altLang="en-US" sz="2000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欲しい人材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314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59988" y="1844824"/>
            <a:ext cx="8632492" cy="4680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4400" dirty="0" smtClean="0">
                <a:solidFill>
                  <a:srgbClr val="FF0000"/>
                </a:solidFill>
              </a:rPr>
              <a:t>【</a:t>
            </a:r>
            <a:r>
              <a:rPr lang="ja-JP" altLang="en-US" sz="4400" dirty="0" smtClean="0">
                <a:solidFill>
                  <a:srgbClr val="FF0000"/>
                </a:solidFill>
              </a:rPr>
              <a:t>！！重要！！</a:t>
            </a:r>
            <a:r>
              <a:rPr lang="en-US" altLang="ja-JP" sz="4400" dirty="0" smtClean="0">
                <a:solidFill>
                  <a:srgbClr val="FF0000"/>
                </a:solidFill>
              </a:rPr>
              <a:t>】</a:t>
            </a:r>
            <a:br>
              <a:rPr lang="en-US" altLang="ja-JP" sz="4400" dirty="0" smtClean="0">
                <a:solidFill>
                  <a:srgbClr val="FF0000"/>
                </a:solidFill>
              </a:rPr>
            </a:br>
            <a:r>
              <a:rPr lang="ja-JP" altLang="en-US" sz="4400" u="sng" dirty="0" smtClean="0">
                <a:solidFill>
                  <a:srgbClr val="FF0000"/>
                </a:solidFill>
              </a:rPr>
              <a:t>石渡研 ・ 小高研は事実上</a:t>
            </a:r>
            <a:endParaRPr lang="en-US" altLang="ja-JP" sz="4400" u="sng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ja-JP" altLang="en-US" sz="4400" dirty="0">
                <a:solidFill>
                  <a:srgbClr val="FF0000"/>
                </a:solidFill>
              </a:rPr>
              <a:t>地球流体</a:t>
            </a:r>
            <a:r>
              <a:rPr kumimoji="1" lang="ja-JP" altLang="en-US" sz="4400" dirty="0" smtClean="0">
                <a:solidFill>
                  <a:srgbClr val="FF0000"/>
                </a:solidFill>
              </a:rPr>
              <a:t>力学研究室</a:t>
            </a:r>
            <a:r>
              <a:rPr kumimoji="1" lang="en-US" altLang="ja-JP" sz="4400" dirty="0" smtClean="0">
                <a:solidFill>
                  <a:srgbClr val="FF0000"/>
                </a:solidFill>
              </a:rPr>
              <a:t>(GFD</a:t>
            </a:r>
            <a:r>
              <a:rPr kumimoji="1" lang="ja-JP" altLang="en-US" sz="4400" dirty="0" smtClean="0">
                <a:solidFill>
                  <a:srgbClr val="FF0000"/>
                </a:solidFill>
              </a:rPr>
              <a:t>研</a:t>
            </a:r>
            <a:r>
              <a:rPr kumimoji="1" lang="en-US" altLang="ja-JP" sz="4400" dirty="0" smtClean="0">
                <a:solidFill>
                  <a:srgbClr val="FF0000"/>
                </a:solidFill>
              </a:rPr>
              <a:t>)</a:t>
            </a:r>
            <a:r>
              <a:rPr kumimoji="1" lang="ja-JP" altLang="en-US" sz="4400" dirty="0" smtClean="0">
                <a:solidFill>
                  <a:srgbClr val="FF0000"/>
                </a:solidFill>
              </a:rPr>
              <a:t>という</a:t>
            </a:r>
            <a:endParaRPr kumimoji="1" lang="en-US" altLang="ja-JP" sz="4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4400" dirty="0">
                <a:solidFill>
                  <a:srgbClr val="FF0000"/>
                </a:solidFill>
              </a:rPr>
              <a:t>惑星</a:t>
            </a:r>
            <a:r>
              <a:rPr lang="ja-JP" altLang="en-US" sz="4400" dirty="0" smtClean="0">
                <a:solidFill>
                  <a:srgbClr val="FF0000"/>
                </a:solidFill>
              </a:rPr>
              <a:t>宇宙グループに所属する</a:t>
            </a:r>
            <a:endParaRPr lang="en-US" altLang="ja-JP" sz="4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4400" u="sng" dirty="0" smtClean="0">
                <a:solidFill>
                  <a:srgbClr val="FF0000"/>
                </a:solidFill>
              </a:rPr>
              <a:t>単一</a:t>
            </a:r>
            <a:r>
              <a:rPr kumimoji="1" lang="ja-JP" altLang="en-US" sz="4400" u="sng" dirty="0" smtClean="0">
                <a:solidFill>
                  <a:srgbClr val="FF0000"/>
                </a:solidFill>
              </a:rPr>
              <a:t>の研究室</a:t>
            </a:r>
            <a:r>
              <a:rPr kumimoji="1" lang="ja-JP" altLang="en-US" sz="4400" dirty="0" smtClean="0">
                <a:solidFill>
                  <a:srgbClr val="FF0000"/>
                </a:solidFill>
              </a:rPr>
              <a:t>です！</a:t>
            </a:r>
            <a:r>
              <a:rPr kumimoji="1" lang="en-US" altLang="ja-JP" sz="4400" dirty="0" smtClean="0">
                <a:solidFill>
                  <a:srgbClr val="FF0000"/>
                </a:solidFill>
              </a:rPr>
              <a:t/>
            </a:r>
            <a:br>
              <a:rPr kumimoji="1" lang="en-US" altLang="ja-JP" sz="4400" dirty="0" smtClean="0">
                <a:solidFill>
                  <a:srgbClr val="FF0000"/>
                </a:solidFill>
              </a:rPr>
            </a:br>
            <a:r>
              <a:rPr kumimoji="1" lang="en-US" altLang="ja-JP" dirty="0" smtClean="0">
                <a:solidFill>
                  <a:srgbClr val="FF0000"/>
                </a:solidFill>
              </a:rPr>
              <a:t/>
            </a:r>
            <a:br>
              <a:rPr kumimoji="1" lang="en-US" altLang="ja-JP" dirty="0" smtClean="0">
                <a:solidFill>
                  <a:srgbClr val="FF0000"/>
                </a:solidFill>
              </a:rPr>
            </a:br>
            <a:r>
              <a:rPr kumimoji="1" lang="en-US" altLang="ja-JP" dirty="0" smtClean="0">
                <a:solidFill>
                  <a:schemeClr val="tx1"/>
                </a:solidFill>
              </a:rPr>
              <a:t>(</a:t>
            </a:r>
            <a:r>
              <a:rPr kumimoji="1" lang="en-US" altLang="ja-JP" sz="3200" dirty="0" smtClean="0">
                <a:solidFill>
                  <a:schemeClr val="tx1"/>
                </a:solidFill>
              </a:rPr>
              <a:t>GFD = Geophysical Fluid Dynamics)</a:t>
            </a:r>
            <a:endParaRPr kumimoji="1" lang="en-US" altLang="ja-JP" sz="4400" dirty="0" smtClean="0">
              <a:solidFill>
                <a:schemeClr val="tx1"/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はじめに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233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 txBox="1">
            <a:spLocks/>
          </p:cNvSpPr>
          <p:nvPr/>
        </p:nvSpPr>
        <p:spPr>
          <a:xfrm>
            <a:off x="259988" y="1844824"/>
            <a:ext cx="8632492" cy="468052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ja-JP" sz="3200" dirty="0" smtClean="0">
                <a:solidFill>
                  <a:schemeClr val="tx1"/>
                </a:solidFill>
              </a:rPr>
              <a:t>1. </a:t>
            </a:r>
            <a:r>
              <a:rPr lang="ja-JP" altLang="en-US" sz="3200" dirty="0" smtClean="0">
                <a:solidFill>
                  <a:schemeClr val="tx1"/>
                </a:solidFill>
              </a:rPr>
              <a:t>石渡</a:t>
            </a:r>
            <a:r>
              <a:rPr lang="en-US" altLang="ja-JP" sz="3200" dirty="0" smtClean="0">
                <a:solidFill>
                  <a:schemeClr val="tx1"/>
                </a:solidFill>
              </a:rPr>
              <a:t>, 2. </a:t>
            </a:r>
            <a:r>
              <a:rPr lang="ja-JP" altLang="en-US" sz="3200" dirty="0" smtClean="0">
                <a:solidFill>
                  <a:schemeClr val="tx1"/>
                </a:solidFill>
              </a:rPr>
              <a:t>小高 と書こうと</a:t>
            </a:r>
            <a:endParaRPr lang="en-US" altLang="ja-JP" sz="3200" dirty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en-US" altLang="ja-JP" sz="3200" dirty="0">
                <a:solidFill>
                  <a:schemeClr val="tx1"/>
                </a:solidFill>
              </a:rPr>
              <a:t>1</a:t>
            </a:r>
            <a:r>
              <a:rPr lang="en-US" altLang="ja-JP" sz="3200" dirty="0" smtClean="0">
                <a:solidFill>
                  <a:schemeClr val="tx1"/>
                </a:solidFill>
              </a:rPr>
              <a:t>. </a:t>
            </a:r>
            <a:r>
              <a:rPr lang="ja-JP" altLang="en-US" sz="3200" dirty="0">
                <a:solidFill>
                  <a:schemeClr val="tx1"/>
                </a:solidFill>
              </a:rPr>
              <a:t>小高</a:t>
            </a:r>
            <a:r>
              <a:rPr lang="en-US" altLang="ja-JP" sz="3200" dirty="0" smtClean="0">
                <a:solidFill>
                  <a:schemeClr val="tx1"/>
                </a:solidFill>
              </a:rPr>
              <a:t>, </a:t>
            </a:r>
            <a:r>
              <a:rPr lang="en-US" altLang="ja-JP" sz="3200" dirty="0">
                <a:solidFill>
                  <a:schemeClr val="tx1"/>
                </a:solidFill>
              </a:rPr>
              <a:t>2. </a:t>
            </a:r>
            <a:r>
              <a:rPr lang="ja-JP" altLang="en-US" sz="3200" dirty="0">
                <a:solidFill>
                  <a:schemeClr val="tx1"/>
                </a:solidFill>
              </a:rPr>
              <a:t>石渡</a:t>
            </a:r>
            <a:r>
              <a:rPr lang="ja-JP" altLang="en-US" sz="3200" dirty="0" smtClean="0">
                <a:solidFill>
                  <a:schemeClr val="tx1"/>
                </a:solidFill>
              </a:rPr>
              <a:t> </a:t>
            </a:r>
            <a:r>
              <a:rPr lang="ja-JP" altLang="en-US" sz="3200" dirty="0">
                <a:solidFill>
                  <a:schemeClr val="tx1"/>
                </a:solidFill>
              </a:rPr>
              <a:t>と書こう</a:t>
            </a:r>
            <a:r>
              <a:rPr lang="ja-JP" altLang="en-US" sz="3200" dirty="0" smtClean="0">
                <a:solidFill>
                  <a:schemeClr val="tx1"/>
                </a:solidFill>
              </a:rPr>
              <a:t>と 同じ事</a:t>
            </a:r>
            <a:endParaRPr lang="en-US" altLang="ja-JP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ja-JP" sz="3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8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87980" y="2492896"/>
            <a:ext cx="8776508" cy="4104456"/>
          </a:xfrm>
        </p:spPr>
        <p:txBody>
          <a:bodyPr>
            <a:noAutofit/>
          </a:bodyPr>
          <a:lstStyle/>
          <a:p>
            <a:r>
              <a:rPr lang="ja-JP" altLang="en-US" sz="4000" dirty="0" smtClean="0"/>
              <a:t>惑星</a:t>
            </a:r>
            <a:r>
              <a:rPr lang="ja-JP" altLang="en-US" sz="4000" dirty="0"/>
              <a:t>大気の</a:t>
            </a:r>
            <a:r>
              <a:rPr lang="ja-JP" altLang="en-US" sz="4000" dirty="0" smtClean="0"/>
              <a:t>流れの</a:t>
            </a:r>
            <a:r>
              <a:rPr lang="ja-JP" altLang="en-US" sz="4000" dirty="0"/>
              <a:t>仕組み</a:t>
            </a:r>
            <a:r>
              <a:rPr lang="ja-JP" altLang="en-US" sz="4000" dirty="0" smtClean="0"/>
              <a:t>について</a:t>
            </a:r>
            <a:endParaRPr lang="ja-JP" altLang="en-US" sz="4000" dirty="0"/>
          </a:p>
          <a:p>
            <a:pPr lvl="1"/>
            <a:r>
              <a:rPr lang="ja-JP" altLang="en-US" sz="3600" dirty="0" smtClean="0"/>
              <a:t>地球</a:t>
            </a:r>
            <a:r>
              <a:rPr lang="en-US" altLang="ja-JP" sz="3600" dirty="0" smtClean="0"/>
              <a:t>, </a:t>
            </a:r>
            <a:r>
              <a:rPr lang="ja-JP" altLang="en-US" sz="3600" dirty="0" smtClean="0"/>
              <a:t>火星</a:t>
            </a:r>
            <a:r>
              <a:rPr lang="en-US" altLang="ja-JP" sz="3600" dirty="0" smtClean="0"/>
              <a:t>, </a:t>
            </a:r>
            <a:r>
              <a:rPr lang="ja-JP" altLang="en-US" sz="3600" dirty="0" smtClean="0"/>
              <a:t>金星</a:t>
            </a:r>
            <a:r>
              <a:rPr lang="en-US" altLang="ja-JP" sz="3600" dirty="0" smtClean="0"/>
              <a:t>, </a:t>
            </a:r>
            <a:r>
              <a:rPr lang="ja-JP" altLang="en-US" sz="3600" dirty="0" smtClean="0"/>
              <a:t>木星</a:t>
            </a:r>
            <a:r>
              <a:rPr lang="en-US" altLang="ja-JP" sz="3600" dirty="0" smtClean="0"/>
              <a:t>…</a:t>
            </a:r>
            <a:endParaRPr lang="ja-JP" altLang="en-US" sz="3600" dirty="0"/>
          </a:p>
          <a:p>
            <a:pPr lvl="1"/>
            <a:r>
              <a:rPr lang="ja-JP" altLang="en-US" sz="3600" dirty="0"/>
              <a:t>未だ見ぬ惑星</a:t>
            </a:r>
            <a:r>
              <a:rPr lang="ja-JP" altLang="en-US" sz="3600" dirty="0" smtClean="0"/>
              <a:t>大気</a:t>
            </a:r>
            <a:r>
              <a:rPr lang="en-US" altLang="ja-JP" sz="3600" dirty="0" smtClean="0"/>
              <a:t>(</a:t>
            </a:r>
            <a:r>
              <a:rPr lang="ja-JP" altLang="en-US" sz="3600" dirty="0" smtClean="0"/>
              <a:t>系外惑星など</a:t>
            </a:r>
            <a:r>
              <a:rPr lang="en-US" altLang="ja-JP" sz="3600" dirty="0" smtClean="0"/>
              <a:t>)</a:t>
            </a:r>
            <a:r>
              <a:rPr lang="ja-JP" altLang="en-US" sz="3600" dirty="0" smtClean="0"/>
              <a:t>の流れの</a:t>
            </a:r>
            <a:r>
              <a:rPr lang="ja-JP" altLang="en-US" sz="3600" dirty="0"/>
              <a:t>しくみを予想</a:t>
            </a:r>
          </a:p>
          <a:p>
            <a:pPr lvl="1"/>
            <a:r>
              <a:rPr lang="ja-JP" altLang="en-US" sz="3600" dirty="0"/>
              <a:t>地球大気の流れのしくみを他の惑星と比較しながら理解</a:t>
            </a:r>
          </a:p>
          <a:p>
            <a:endParaRPr lang="ja-JP" altLang="en-US" sz="3600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研究内容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83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31995" y="1772817"/>
            <a:ext cx="8488478" cy="1512168"/>
          </a:xfrm>
        </p:spPr>
        <p:txBody>
          <a:bodyPr>
            <a:normAutofit/>
          </a:bodyPr>
          <a:lstStyle/>
          <a:p>
            <a:r>
              <a:rPr lang="ja-JP" altLang="en-US" sz="4000" dirty="0"/>
              <a:t>研究手法は「数値シミュレーション」</a:t>
            </a:r>
            <a:endParaRPr lang="en-US" altLang="ja-JP" sz="4000" dirty="0"/>
          </a:p>
          <a:p>
            <a:pPr lvl="1"/>
            <a:r>
              <a:rPr lang="ja-JP" altLang="en-US" sz="3600" dirty="0"/>
              <a:t>もりもりもりもりコンピュータを駆使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研究手法</a:t>
            </a:r>
            <a:endParaRPr kumimoji="1" lang="ja-JP" altLang="en-US" dirty="0"/>
          </a:p>
        </p:txBody>
      </p:sp>
      <p:pic>
        <p:nvPicPr>
          <p:cNvPr id="4" name="Picture 4" descr="https://www.gfd-dennou.org/library/deepconv/sample/2015-12-02_mkuriki/figdir/anim_velZ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94424"/>
            <a:ext cx="5092997" cy="368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4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77" y="4553871"/>
            <a:ext cx="3401285" cy="2403521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93" y="1816884"/>
            <a:ext cx="4115555" cy="2908260"/>
          </a:xfrm>
          <a:prstGeom prst="rect">
            <a:avLst/>
          </a:prstGeom>
        </p:spPr>
      </p:pic>
      <p:pic>
        <p:nvPicPr>
          <p:cNvPr id="8" name="Picture 4" descr="https://www.gfd-dennou.org/library/deepconv/sample/2015-12-02_mkuriki/figdir/anim_velZ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02" y="4555195"/>
            <a:ext cx="3162350" cy="228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コンテンツ プレースホルダ 3"/>
          <p:cNvSpPr>
            <a:spLocks noGrp="1"/>
          </p:cNvSpPr>
          <p:nvPr>
            <p:ph sz="quarter" idx="4294967295"/>
          </p:nvPr>
        </p:nvSpPr>
        <p:spPr>
          <a:xfrm>
            <a:off x="179512" y="1700808"/>
            <a:ext cx="7704856" cy="4752528"/>
          </a:xfrm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火星のダスト（砂）気候学：グローバルダストストーム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en-US" altLang="ja-JP" dirty="0" smtClean="0"/>
          </a:p>
          <a:p>
            <a:r>
              <a:rPr lang="ja-JP" altLang="en-US" dirty="0" smtClean="0"/>
              <a:t>数値計算によるダスト過程の解明</a:t>
            </a:r>
            <a:endParaRPr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研究例</a:t>
            </a:r>
            <a:endParaRPr kumimoji="1" lang="ja-JP" altLang="en-US" dirty="0"/>
          </a:p>
        </p:txBody>
      </p:sp>
      <p:pic>
        <p:nvPicPr>
          <p:cNvPr id="4" name="Picture 3" descr="0131w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0" b="10786"/>
          <a:stretch/>
        </p:blipFill>
        <p:spPr bwMode="auto">
          <a:xfrm>
            <a:off x="1037259" y="2385965"/>
            <a:ext cx="3133695" cy="154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7689" y="3959478"/>
            <a:ext cx="449283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100" dirty="0">
                <a:solidFill>
                  <a:srgbClr val="008000"/>
                </a:solidFill>
              </a:rPr>
              <a:t>http://</a:t>
            </a:r>
            <a:r>
              <a:rPr lang="en-US" altLang="ja-JP" sz="1100" dirty="0" smtClean="0">
                <a:solidFill>
                  <a:srgbClr val="008000"/>
                </a:solidFill>
              </a:rPr>
              <a:t>hubblesite.org/newscenter/newsdesk/archive/releases/2001/31</a:t>
            </a:r>
            <a:r>
              <a:rPr lang="en-US" altLang="ja-JP" sz="1100" dirty="0">
                <a:solidFill>
                  <a:srgbClr val="008000"/>
                </a:solidFill>
              </a:rPr>
              <a:t>/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051720" y="2319263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３ヶ月後</a:t>
            </a:r>
            <a:endParaRPr kumimoji="1" lang="ja-JP" alt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1619672" y="3159510"/>
            <a:ext cx="272925" cy="197482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曲線コネクタ 10"/>
          <p:cNvCxnSpPr>
            <a:stCxn id="9" idx="2"/>
          </p:cNvCxnSpPr>
          <p:nvPr/>
        </p:nvCxnSpPr>
        <p:spPr>
          <a:xfrm rot="5400000">
            <a:off x="499771" y="4188862"/>
            <a:ext cx="2088234" cy="424495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70342" y="5157192"/>
            <a:ext cx="18373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対流</a:t>
            </a:r>
            <a:r>
              <a:rPr lang="ja-JP" altLang="en-US" dirty="0" smtClean="0"/>
              <a:t>計算</a:t>
            </a:r>
            <a:endParaRPr lang="en-US" altLang="ja-JP" dirty="0" smtClean="0"/>
          </a:p>
          <a:p>
            <a:r>
              <a:rPr kumimoji="1" lang="ja-JP" altLang="en-US" dirty="0"/>
              <a:t>に</a:t>
            </a:r>
            <a:r>
              <a:rPr kumimoji="1" lang="ja-JP" altLang="en-US" dirty="0" smtClean="0"/>
              <a:t>よる局地対流、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ダスト巻き上げ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過程の解明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74798" y="5108991"/>
            <a:ext cx="16385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全球</a:t>
            </a:r>
            <a:r>
              <a:rPr lang="ja-JP" altLang="en-US" dirty="0" smtClean="0"/>
              <a:t>計算</a:t>
            </a:r>
            <a:endParaRPr lang="en-US" altLang="ja-JP" dirty="0" smtClean="0"/>
          </a:p>
          <a:p>
            <a:r>
              <a:rPr kumimoji="1" lang="ja-JP" altLang="en-US" dirty="0"/>
              <a:t>に</a:t>
            </a:r>
            <a:r>
              <a:rPr kumimoji="1" lang="ja-JP" altLang="en-US" dirty="0" smtClean="0"/>
              <a:t>よる大循環、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ダスト輸送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過程の解明</a:t>
            </a:r>
            <a:endParaRPr kumimoji="1" lang="ja-JP" altLang="en-US" dirty="0"/>
          </a:p>
        </p:txBody>
      </p:sp>
      <p:sp>
        <p:nvSpPr>
          <p:cNvPr id="18" name="円/楕円 17"/>
          <p:cNvSpPr/>
          <p:nvPr/>
        </p:nvSpPr>
        <p:spPr>
          <a:xfrm>
            <a:off x="2699792" y="2420888"/>
            <a:ext cx="1368152" cy="1472265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曲線コネクタ 19"/>
          <p:cNvCxnSpPr>
            <a:stCxn id="18" idx="5"/>
          </p:cNvCxnSpPr>
          <p:nvPr/>
        </p:nvCxnSpPr>
        <p:spPr>
          <a:xfrm rot="16200000" flipH="1">
            <a:off x="3768000" y="3777127"/>
            <a:ext cx="1623663" cy="1424497"/>
          </a:xfrm>
          <a:prstGeom prst="curved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187624" y="2060848"/>
            <a:ext cx="273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ハッブル望遠鏡による観測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365348" y="2060848"/>
            <a:ext cx="366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ダスト量時間変化（北半球秋から冬）</a:t>
            </a:r>
            <a:endParaRPr kumimoji="1" lang="ja-JP" altLang="en-US" dirty="0"/>
          </a:p>
        </p:txBody>
      </p:sp>
      <p:sp>
        <p:nvSpPr>
          <p:cNvPr id="13" name="右矢印 12"/>
          <p:cNvSpPr/>
          <p:nvPr/>
        </p:nvSpPr>
        <p:spPr>
          <a:xfrm>
            <a:off x="2267744" y="2708920"/>
            <a:ext cx="792088" cy="28803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502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6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752" y="4653136"/>
            <a:ext cx="2661424" cy="224742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752" y="2549727"/>
            <a:ext cx="2661424" cy="224742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48" y="4653136"/>
            <a:ext cx="2661424" cy="224742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56" y="2564904"/>
            <a:ext cx="2661424" cy="2247425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石渡研究紹介</a:t>
            </a:r>
            <a:endParaRPr kumimoji="1"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4294967295"/>
          </p:nvPr>
        </p:nvSpPr>
        <p:spPr>
          <a:xfrm>
            <a:off x="251520" y="1700808"/>
            <a:ext cx="8215826" cy="1296144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ja-JP" altLang="en-US" dirty="0" smtClean="0"/>
              <a:t>気候多様性の数値探検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宇宙の中のあらゆる気候を探る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生命に適した気候が実現する条件を求める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en-US" altLang="ja-JP" dirty="0" smtClean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142" y="3326258"/>
            <a:ext cx="4527110" cy="319908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804248" y="370774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木星の縞構造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7504" y="2708920"/>
            <a:ext cx="9589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地球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北半球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/>
              <a:t>夏</a:t>
            </a:r>
            <a:r>
              <a:rPr lang="ja-JP" altLang="en-US" dirty="0" smtClean="0"/>
              <a:t>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２週間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1520" y="4653136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同期回転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惑星</a:t>
            </a:r>
            <a:endParaRPr kumimoji="1" lang="en-US" altLang="ja-JP" dirty="0" smtClean="0"/>
          </a:p>
          <a:p>
            <a:r>
              <a:rPr kumimoji="1" lang="en-US" altLang="ja-JP" dirty="0" smtClean="0"/>
              <a:t>(</a:t>
            </a:r>
            <a:r>
              <a:rPr kumimoji="1" lang="ja-JP" altLang="en-US" dirty="0" smtClean="0"/>
              <a:t>時間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固定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588138" y="2708920"/>
            <a:ext cx="9589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陸惑星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(</a:t>
            </a:r>
            <a:r>
              <a:rPr lang="ja-JP" altLang="en-US" dirty="0" smtClean="0"/>
              <a:t>北半球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夏の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２週間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580112" y="4748951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暴走温室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状態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３年分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6217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小高研究紹介</a:t>
            </a:r>
            <a:endParaRPr kumimoji="1"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13"/>
          </p:nvPr>
        </p:nvSpPr>
        <p:spPr>
          <a:xfrm>
            <a:off x="676655" y="1844824"/>
            <a:ext cx="3822192" cy="4752528"/>
          </a:xfrm>
        </p:spPr>
        <p:txBody>
          <a:bodyPr/>
          <a:lstStyle/>
          <a:p>
            <a:r>
              <a:rPr lang="ja-JP" altLang="en-US" dirty="0" smtClean="0"/>
              <a:t>目指していること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（地球を含む）さまざまな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惑星大気の「対流」による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流れの様子を「探る・明らかにする・理解する」こと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ja-JP" altLang="en-US" dirty="0" smtClean="0"/>
              <a:t>具体的にやっていること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領域気象数値モデルの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開発とシミュレーション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例１）火星の対流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例２）金星の対流</a:t>
            </a:r>
            <a:endParaRPr lang="en-US" altLang="ja-JP" dirty="0" smtClean="0"/>
          </a:p>
        </p:txBody>
      </p:sp>
      <p:grpSp>
        <p:nvGrpSpPr>
          <p:cNvPr id="16" name="グループ化 15"/>
          <p:cNvGrpSpPr/>
          <p:nvPr/>
        </p:nvGrpSpPr>
        <p:grpSpPr>
          <a:xfrm>
            <a:off x="4540487" y="3868772"/>
            <a:ext cx="2263761" cy="2152516"/>
            <a:chOff x="4540487" y="3868772"/>
            <a:chExt cx="2263761" cy="2152516"/>
          </a:xfrm>
        </p:grpSpPr>
        <p:pic>
          <p:nvPicPr>
            <p:cNvPr id="7" name="図 6" descr="AKATSUKI_20151207_UVI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4008" y="3868772"/>
              <a:ext cx="2080508" cy="2080508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4540487" y="5744289"/>
              <a:ext cx="226376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 smtClean="0"/>
                <a:t>「あかつき」</a:t>
              </a:r>
              <a:r>
                <a:rPr kumimoji="1" lang="en-US" altLang="ja-JP" sz="1200" dirty="0" smtClean="0"/>
                <a:t> </a:t>
              </a:r>
              <a:r>
                <a:rPr lang="ja-JP" altLang="en-US" sz="1200" dirty="0" err="1" smtClean="0"/>
                <a:t>が撮</a:t>
              </a:r>
              <a:r>
                <a:rPr lang="ja-JP" altLang="en-US" sz="1200" dirty="0" smtClean="0"/>
                <a:t>像した金星の雲</a:t>
              </a:r>
              <a:endParaRPr kumimoji="1" lang="ja-JP" altLang="en-US" sz="1200" dirty="0"/>
            </a:p>
          </p:txBody>
        </p:sp>
      </p:grpSp>
      <p:pic>
        <p:nvPicPr>
          <p:cNvPr id="6" name="コンテンツ プレースホルダ 5" descr="123624main_dust_devil_mars_web.jpg"/>
          <p:cNvPicPr>
            <a:picLocks noGrp="1" noChangeAspect="1"/>
          </p:cNvPicPr>
          <p:nvPr>
            <p:ph sz="quarter" idx="14"/>
          </p:nvPr>
        </p:nvPicPr>
        <p:blipFill>
          <a:blip r:embed="rId4" cstate="print"/>
          <a:stretch>
            <a:fillRect/>
          </a:stretch>
        </p:blipFill>
        <p:spPr>
          <a:xfrm>
            <a:off x="4645036" y="1844824"/>
            <a:ext cx="2066925" cy="1219200"/>
          </a:xfrm>
        </p:spPr>
      </p:pic>
      <p:sp>
        <p:nvSpPr>
          <p:cNvPr id="8" name="テキスト ボックス 7"/>
          <p:cNvSpPr txBox="1"/>
          <p:nvPr/>
        </p:nvSpPr>
        <p:spPr>
          <a:xfrm>
            <a:off x="4524457" y="2924944"/>
            <a:ext cx="227979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「</a:t>
            </a:r>
            <a:r>
              <a:rPr kumimoji="1" lang="en-US" altLang="ja-JP" sz="1200" dirty="0" smtClean="0"/>
              <a:t>Mars Rover (Sprit)</a:t>
            </a:r>
            <a:r>
              <a:rPr kumimoji="1" lang="ja-JP" altLang="en-US" sz="1200" dirty="0" smtClean="0"/>
              <a:t>」</a:t>
            </a:r>
            <a:r>
              <a:rPr kumimoji="1" lang="en-US" altLang="ja-JP" sz="1200" dirty="0" smtClean="0"/>
              <a:t> </a:t>
            </a:r>
            <a:r>
              <a:rPr lang="ja-JP" altLang="en-US" sz="1200" dirty="0" err="1" smtClean="0"/>
              <a:t>が撮</a:t>
            </a:r>
            <a:r>
              <a:rPr lang="ja-JP" altLang="en-US" sz="1200" dirty="0" smtClean="0"/>
              <a:t>像した</a:t>
            </a:r>
            <a:r>
              <a:rPr lang="en-US" altLang="ja-JP" sz="1200" dirty="0" smtClean="0"/>
              <a:t/>
            </a:r>
            <a:br>
              <a:rPr lang="en-US" altLang="ja-JP" sz="1200" dirty="0" smtClean="0"/>
            </a:br>
            <a:r>
              <a:rPr kumimoji="1" lang="ja-JP" altLang="en-US" sz="1200" dirty="0" smtClean="0"/>
              <a:t>火星のダストデビル</a:t>
            </a:r>
            <a:endParaRPr kumimoji="1" lang="ja-JP" altLang="en-US" sz="1200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6588224" y="1844824"/>
            <a:ext cx="2509020" cy="2528948"/>
            <a:chOff x="6743500" y="2282571"/>
            <a:chExt cx="2509020" cy="2528948"/>
          </a:xfrm>
        </p:grpSpPr>
        <p:pic>
          <p:nvPicPr>
            <p:cNvPr id="13" name="図 12" descr="vor_hcrosssection_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27662" y="2282571"/>
              <a:ext cx="2036826" cy="2292858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6743500" y="4534520"/>
              <a:ext cx="250902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1200" dirty="0" smtClean="0"/>
                <a:t>「</a:t>
              </a:r>
              <a:r>
                <a:rPr lang="en-US" altLang="ja-JP" sz="1200" dirty="0" smtClean="0"/>
                <a:t>SCALE-Mars</a:t>
              </a:r>
              <a:r>
                <a:rPr kumimoji="1" lang="ja-JP" altLang="en-US" sz="1200" dirty="0" smtClean="0"/>
                <a:t>」</a:t>
              </a:r>
              <a:r>
                <a:rPr kumimoji="1" lang="en-US" altLang="ja-JP" sz="1200" dirty="0" smtClean="0"/>
                <a:t> </a:t>
              </a:r>
              <a:r>
                <a:rPr kumimoji="1" lang="ja-JP" altLang="en-US" sz="1200" dirty="0" smtClean="0"/>
                <a:t>によるシミュレーション</a:t>
              </a:r>
              <a:endParaRPr kumimoji="1" lang="ja-JP" altLang="en-US" sz="1200" dirty="0"/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6660232" y="4609164"/>
            <a:ext cx="2492449" cy="2193179"/>
            <a:chOff x="6660232" y="4609164"/>
            <a:chExt cx="2492449" cy="2193179"/>
          </a:xfrm>
        </p:grpSpPr>
        <p:pic>
          <p:nvPicPr>
            <p:cNvPr id="17" name="図 16" descr="deepconv_venus_ExpI_PTempXY_Z47km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60232" y="4609164"/>
              <a:ext cx="2492449" cy="1916180"/>
            </a:xfrm>
            <a:prstGeom prst="rect">
              <a:avLst/>
            </a:prstGeom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6660232" y="6525344"/>
              <a:ext cx="2337499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1200" dirty="0" smtClean="0"/>
                <a:t>「</a:t>
              </a:r>
              <a:r>
                <a:rPr lang="en-US" altLang="ja-JP" sz="1200" dirty="0" err="1" smtClean="0"/>
                <a:t>deepconv</a:t>
              </a:r>
              <a:r>
                <a:rPr kumimoji="1" lang="ja-JP" altLang="en-US" sz="1200" dirty="0" smtClean="0"/>
                <a:t>」によるシミュレーション</a:t>
              </a:r>
              <a:endParaRPr kumimoji="1" lang="ja-JP" altLang="en-US" sz="1200" dirty="0"/>
            </a:p>
          </p:txBody>
        </p:sp>
      </p:grpSp>
      <p:pic>
        <p:nvPicPr>
          <p:cNvPr id="20" name="図 19" descr="deepconv_venus_ExpI_PTempXY_Z51k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10427" y="4437112"/>
            <a:ext cx="2582053" cy="1982255"/>
          </a:xfrm>
          <a:prstGeom prst="rect">
            <a:avLst/>
          </a:prstGeom>
        </p:spPr>
      </p:pic>
      <p:pic>
        <p:nvPicPr>
          <p:cNvPr id="21" name="図 20" descr="deepconv_venus_ExpI_PTempXY_Z57km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8061" y="4255057"/>
            <a:ext cx="2578395" cy="198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9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76011" y="2348880"/>
            <a:ext cx="8200446" cy="3777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6000" dirty="0" smtClean="0"/>
              <a:t>使う武器を</a:t>
            </a:r>
            <a:r>
              <a:rPr lang="ja-JP" altLang="en-US" sz="6000" dirty="0" smtClean="0"/>
              <a:t>よく知ること！</a:t>
            </a:r>
            <a:endParaRPr lang="en-US" altLang="ja-JP" sz="6600" dirty="0" smtClean="0"/>
          </a:p>
          <a:p>
            <a:pPr marL="0" indent="0">
              <a:buNone/>
            </a:pPr>
            <a:r>
              <a:rPr lang="ja-JP" altLang="en-US" sz="6000" dirty="0" smtClean="0"/>
              <a:t>武器 </a:t>
            </a:r>
            <a:r>
              <a:rPr lang="en-US" altLang="ja-JP" sz="6000" dirty="0" smtClean="0"/>
              <a:t>= </a:t>
            </a:r>
            <a:r>
              <a:rPr lang="ja-JP" altLang="en-US" sz="5400" dirty="0" smtClean="0"/>
              <a:t>コンピュータ</a:t>
            </a:r>
            <a:r>
              <a:rPr lang="en-US" altLang="ja-JP" sz="5400" dirty="0" smtClean="0"/>
              <a:t/>
            </a:r>
            <a:br>
              <a:rPr lang="en-US" altLang="ja-JP" sz="5400" dirty="0" smtClean="0"/>
            </a:br>
            <a:r>
              <a:rPr lang="en-US" altLang="ja-JP" sz="2800" dirty="0" smtClean="0"/>
              <a:t>	</a:t>
            </a:r>
            <a:r>
              <a:rPr lang="ja-JP" altLang="en-US" sz="2800" dirty="0" smtClean="0"/>
              <a:t>もちろん流体力学等々の知識も</a:t>
            </a:r>
            <a:r>
              <a:rPr lang="en-US" altLang="ja-JP" sz="2800" dirty="0" smtClean="0"/>
              <a:t>…</a:t>
            </a:r>
            <a:endParaRPr lang="en-US" altLang="ja-JP" sz="6000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</a:t>
            </a:r>
            <a:r>
              <a:rPr lang="ja-JP" altLang="en-US" dirty="0" smtClean="0"/>
              <a:t>するために</a:t>
            </a:r>
            <a:r>
              <a:rPr lang="ja-JP" altLang="en-US" dirty="0"/>
              <a:t>大事なの</a:t>
            </a:r>
            <a:r>
              <a:rPr lang="ja-JP" altLang="en-US" dirty="0" smtClean="0"/>
              <a:t>は？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101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ウェーブ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ウェーブ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ェーブ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3757</TotalTime>
  <Words>453</Words>
  <Application>Microsoft Office PowerPoint</Application>
  <PresentationFormat>画面に合わせる (4:3)</PresentationFormat>
  <Paragraphs>85</Paragraphs>
  <Slides>12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3" baseType="lpstr">
      <vt:lpstr>ウェーブ</vt:lpstr>
      <vt:lpstr>石渡研, 小高研 (GFD研究室)紹介</vt:lpstr>
      <vt:lpstr>はじめに</vt:lpstr>
      <vt:lpstr>PowerPoint プレゼンテーション</vt:lpstr>
      <vt:lpstr>研究内容</vt:lpstr>
      <vt:lpstr>研究手法</vt:lpstr>
      <vt:lpstr>研究例</vt:lpstr>
      <vt:lpstr>石渡研究紹介</vt:lpstr>
      <vt:lpstr>小高研究紹介</vt:lpstr>
      <vt:lpstr>研究するために大事なのは？</vt:lpstr>
      <vt:lpstr>武器について学ぶために</vt:lpstr>
      <vt:lpstr>その他の活動</vt:lpstr>
      <vt:lpstr>欲しい人材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Murahashi Kuriki</dc:creator>
  <cp:lastModifiedBy>momoko</cp:lastModifiedBy>
  <cp:revision>37</cp:revision>
  <dcterms:created xsi:type="dcterms:W3CDTF">2015-12-20T12:03:28Z</dcterms:created>
  <dcterms:modified xsi:type="dcterms:W3CDTF">2015-12-23T23:50:28Z</dcterms:modified>
</cp:coreProperties>
</file>