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1" r:id="rId5"/>
    <p:sldId id="262" r:id="rId6"/>
    <p:sldId id="263" r:id="rId7"/>
    <p:sldId id="260" r:id="rId8"/>
    <p:sldId id="268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04" autoAdjust="0"/>
  </p:normalViewPr>
  <p:slideViewPr>
    <p:cSldViewPr snapToGrid="0">
      <p:cViewPr varScale="1">
        <p:scale>
          <a:sx n="62" d="100"/>
          <a:sy n="62" d="100"/>
        </p:scale>
        <p:origin x="-13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682D7-5F9F-4BFE-A7E9-BC02B461CBD8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5F66-6FCF-4062-8E08-F4AAB3D7D3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93356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5F66-6FCF-4062-8E08-F4AAB3D7D394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26238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71134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63591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0301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853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9514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3518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77580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06788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15066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0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10039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802E7-915B-4400-8178-8281AD6E0CF7}" type="datetimeFigureOut">
              <a:rPr kumimoji="1" lang="ja-JP" altLang="en-US" smtClean="0"/>
              <a:pPr/>
              <a:t>2016/12/21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0A14-0318-4CEC-B739-D30D9AE3DE6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57162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92" y="5798709"/>
            <a:ext cx="954271" cy="1031522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H="1">
            <a:off x="30009" y="6441859"/>
            <a:ext cx="4628483" cy="26312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タイトル 3"/>
          <p:cNvSpPr txBox="1">
            <a:spLocks/>
          </p:cNvSpPr>
          <p:nvPr/>
        </p:nvSpPr>
        <p:spPr>
          <a:xfrm>
            <a:off x="427121" y="866491"/>
            <a:ext cx="77724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小高研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(GFD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研究室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紹介</a:t>
            </a:r>
            <a:endParaRPr lang="ja-JP" altLang="en-US" sz="54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9" name="サブタイトル 4"/>
          <p:cNvSpPr txBox="1">
            <a:spLocks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798721" y="2906144"/>
            <a:ext cx="6400800" cy="21772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 理学部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理学院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地球惑星科学科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宇宙理学専攻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地球流体力学研究室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２０１６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１２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２１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5871882" y="6166493"/>
            <a:ext cx="2526160" cy="17833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86">
            <a:off x="6861610" y="5445025"/>
            <a:ext cx="1614377" cy="161437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80" y="5814890"/>
            <a:ext cx="998911" cy="1015340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H="1">
            <a:off x="5331222" y="6346751"/>
            <a:ext cx="664156" cy="38424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6561948" y="6280061"/>
            <a:ext cx="213560" cy="19372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385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75" y="5324772"/>
            <a:ext cx="1533023" cy="16425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6726" y="156411"/>
            <a:ext cx="7002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武器について学ぶために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276726" y="1259457"/>
            <a:ext cx="7923283" cy="40653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計算機やネットワークの構築 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運用 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管理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EPcore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: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使う環境を自分たちで構築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sz="2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計算機科学についての勉強会</a:t>
            </a:r>
            <a:endParaRPr lang="en-US" altLang="ja-JP" sz="26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EPnetFaN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: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惑星宇宙グループ内の他研究室と共同開催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5" y="3338061"/>
            <a:ext cx="4211960" cy="2807973"/>
          </a:xfrm>
          <a:prstGeom prst="rect">
            <a:avLst/>
          </a:prstGeom>
        </p:spPr>
      </p:pic>
      <p:pic>
        <p:nvPicPr>
          <p:cNvPr id="10" name="Picture 2" descr=" 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22" y="3073017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60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その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他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の活動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21639" y="1231687"/>
            <a:ext cx="8419456" cy="4608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合宿型セミナー</a:t>
            </a:r>
            <a:endParaRPr lang="en-US" altLang="ja-JP" sz="32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GFD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セミナー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支笏湖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フロンティアセミナー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穂別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数値計算ワークショップ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神戸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 …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等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アウトリーチ活動</a:t>
            </a:r>
            <a:endParaRPr lang="en-US" altLang="ja-JP" sz="32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北大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–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大垣東高校間双方向遠隔授業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出前実験授業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2"/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@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藤女子大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@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陸別小中学校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@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銀河の森天文台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等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8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93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07" y="4783587"/>
            <a:ext cx="998911" cy="10153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81" y="5291257"/>
            <a:ext cx="1413710" cy="1382154"/>
          </a:xfrm>
          <a:prstGeom prst="rect">
            <a:avLst/>
          </a:prstGeom>
        </p:spPr>
      </p:pic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28" y="-7212"/>
            <a:ext cx="3775996" cy="2517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24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41" y="5219960"/>
            <a:ext cx="1756048" cy="165810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欲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しい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人材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208001" y="1140520"/>
            <a:ext cx="7982037" cy="41764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地球惑星科学に興味のある人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惑星の起源・進化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大気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数値シミュレーションなど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その他なんでもあり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自分でできれば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計算機科学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理論研究に興味のある人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数値シミュレーション用モデル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ソフトウェア開発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ネットワーク環境構築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ハビタブルゾーン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回転成層流体</a:t>
            </a:r>
          </a:p>
          <a:p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様々な面で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アクティブな人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アウトリーチ活動に興味がある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趣味に掛ける情熱を持っている 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457200" lvl="1" indent="0">
              <a:buNone/>
            </a:pPr>
            <a:r>
              <a:rPr lang="ja-JP" altLang="en-US" sz="28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　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　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アニメ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ゲーム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スポーツなど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en-US" altLang="ja-JP" sz="2800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etc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</a:p>
          <a:p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3497">
            <a:off x="5924342" y="5644011"/>
            <a:ext cx="928854" cy="1004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84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40" y="5578141"/>
            <a:ext cx="1333500" cy="14287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はじめ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に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276726" y="1465515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【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！！重要！！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】</a:t>
            </a:r>
            <a:b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ja-JP" altLang="en-US" sz="4400" b="1" u="sng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 ・ 小高研は事実上</a:t>
            </a:r>
            <a:endParaRPr lang="en-US" altLang="ja-JP" sz="4400" b="1" u="sng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地球流体力学研究室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(GFD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研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という</a:t>
            </a:r>
            <a:endParaRPr lang="en-US" altLang="ja-JP" sz="4400" b="1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惑星宇宙グループに所属する</a:t>
            </a:r>
            <a:endParaRPr lang="en-US" altLang="ja-JP" sz="4400" b="1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u="sng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単一の研究室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です！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en-US" altLang="ja-JP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GFD = Geophysical Fluid Dynamics)</a:t>
            </a:r>
            <a:endParaRPr lang="en-US" altLang="ja-JP" sz="44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92" y="5305436"/>
            <a:ext cx="1569118" cy="1681198"/>
          </a:xfrm>
          <a:prstGeom prst="rect">
            <a:avLst/>
          </a:prstGeom>
        </p:spPr>
      </p:pic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368272" y="2177480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, 2. 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小高 と書こうと</a:t>
            </a:r>
            <a:endParaRPr lang="en-US" altLang="ja-JP" sz="4400" dirty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None/>
            </a:pPr>
            <a:r>
              <a:rPr lang="en-US" altLang="ja-JP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.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小高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en-US" altLang="ja-JP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と書こう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 同じ事</a:t>
            </a:r>
            <a:endParaRPr lang="en-US" altLang="ja-JP" sz="4400" dirty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None/>
            </a:pPr>
            <a:endParaRPr lang="en-US" altLang="ja-JP" sz="4400" dirty="0" smtClean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9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44" y="4944488"/>
            <a:ext cx="2242887" cy="24030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内容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84226" y="1483715"/>
            <a:ext cx="8029588" cy="41044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惑星大気の流れの仕組みについて</a:t>
            </a: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火星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金星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木星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  <a:endParaRPr lang="ja-JP" altLang="en-US" sz="40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未だ見ぬ惑星大気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系外惑星など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の流れのしくみを予想</a:t>
            </a: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地球大気の流れのしくみを他の惑星と比較しながら理解</a:t>
            </a:r>
          </a:p>
          <a:p>
            <a:endParaRPr lang="ja-JP" altLang="en-US" sz="4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59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" y="2275154"/>
            <a:ext cx="5587215" cy="4042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研究手法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276726" y="1274475"/>
            <a:ext cx="8488478" cy="1512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「数値シミュレーション」</a:t>
            </a:r>
            <a:endParaRPr lang="en-US" altLang="ja-JP" sz="40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もりもりもりもりコンピュータを駆使</a:t>
            </a:r>
            <a:endParaRPr lang="ja-JP" altLang="en-US" sz="4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26" y="3936020"/>
            <a:ext cx="998911" cy="1015340"/>
          </a:xfrm>
          <a:prstGeom prst="rect">
            <a:avLst/>
          </a:prstGeom>
        </p:spPr>
      </p:pic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36" y="4772025"/>
            <a:ext cx="2590800" cy="2085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9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1265064" y="2726913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7" y="4369705"/>
            <a:ext cx="3401285" cy="2403521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68" y="1705232"/>
            <a:ext cx="4115555" cy="2908260"/>
          </a:xfrm>
          <a:prstGeom prst="rect">
            <a:avLst/>
          </a:prstGeom>
        </p:spPr>
      </p:pic>
      <p:pic>
        <p:nvPicPr>
          <p:cNvPr id="41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9" y="4384133"/>
            <a:ext cx="3162350" cy="228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コンテンツ プレースホルダ 3"/>
          <p:cNvSpPr txBox="1">
            <a:spLocks/>
          </p:cNvSpPr>
          <p:nvPr/>
        </p:nvSpPr>
        <p:spPr>
          <a:xfrm>
            <a:off x="70342" y="1003103"/>
            <a:ext cx="7704856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火星のダスト（砂）気候学：グローバルダストストーム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数値計算によるダスト過程の解明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43" name="Picture 3" descr="0131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30" b="10786"/>
          <a:stretch/>
        </p:blipFill>
        <p:spPr bwMode="auto">
          <a:xfrm>
            <a:off x="796627" y="1868610"/>
            <a:ext cx="3133695" cy="1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7689" y="3502271"/>
            <a:ext cx="44928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rgbClr val="008000"/>
                </a:solidFill>
              </a:rPr>
              <a:t>http://</a:t>
            </a:r>
            <a:r>
              <a:rPr lang="en-US" altLang="ja-JP" sz="1100" dirty="0" smtClean="0">
                <a:solidFill>
                  <a:srgbClr val="008000"/>
                </a:solidFill>
              </a:rPr>
              <a:t>hubblesite.org/newscenter/newsdesk/archive/releases/2001/31</a:t>
            </a:r>
            <a:r>
              <a:rPr lang="en-US" altLang="ja-JP" sz="1100" dirty="0">
                <a:solidFill>
                  <a:srgbClr val="008000"/>
                </a:solidFill>
              </a:rPr>
              <a:t>/</a:t>
            </a:r>
          </a:p>
        </p:txBody>
      </p:sp>
      <p:sp>
        <p:nvSpPr>
          <p:cNvPr id="45" name="角丸四角形 44"/>
          <p:cNvSpPr/>
          <p:nvPr/>
        </p:nvSpPr>
        <p:spPr>
          <a:xfrm>
            <a:off x="1379040" y="2642155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曲線コネクタ 45"/>
          <p:cNvCxnSpPr>
            <a:stCxn id="45" idx="2"/>
          </p:cNvCxnSpPr>
          <p:nvPr/>
        </p:nvCxnSpPr>
        <p:spPr>
          <a:xfrm rot="5400000">
            <a:off x="225268" y="3879434"/>
            <a:ext cx="2330033" cy="25043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75147" y="4947959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対流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よる局地対流、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ダスト巻き上げ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253358" y="4927872"/>
            <a:ext cx="163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全球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よる大循環、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ダスト輸送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2462410" y="1878678"/>
            <a:ext cx="1368152" cy="1472265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946992" y="1543493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ハッブル望遠鏡による観測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000970" y="1868610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ダスト量時間変化（北半球秋から冬）</a:t>
            </a:r>
            <a:endParaRPr kumimoji="1" lang="ja-JP" altLang="en-US" dirty="0"/>
          </a:p>
        </p:txBody>
      </p:sp>
      <p:sp>
        <p:nvSpPr>
          <p:cNvPr id="52" name="右矢印 51"/>
          <p:cNvSpPr/>
          <p:nvPr/>
        </p:nvSpPr>
        <p:spPr>
          <a:xfrm>
            <a:off x="2027112" y="2191565"/>
            <a:ext cx="792088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811088" y="1801908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３ヶ月後</a:t>
            </a:r>
            <a:endParaRPr kumimoji="1" lang="ja-JP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97" y="-84267"/>
            <a:ext cx="1623021" cy="1806759"/>
          </a:xfrm>
          <a:prstGeom prst="rect">
            <a:avLst/>
          </a:prstGeom>
        </p:spPr>
      </p:pic>
      <p:cxnSp>
        <p:nvCxnSpPr>
          <p:cNvPr id="55" name="曲線コネクタ 54"/>
          <p:cNvCxnSpPr/>
          <p:nvPr/>
        </p:nvCxnSpPr>
        <p:spPr>
          <a:xfrm rot="16200000" flipH="1">
            <a:off x="3484232" y="3286070"/>
            <a:ext cx="2051569" cy="1798154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43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5" grpId="0" animBg="1"/>
      <p:bldP spid="47" grpId="0"/>
      <p:bldP spid="48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3" y="2010295"/>
            <a:ext cx="3110439" cy="307488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89861"/>
            <a:ext cx="2948317" cy="30205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93" y="4581128"/>
            <a:ext cx="2661424" cy="22474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" y="2420888"/>
            <a:ext cx="2661424" cy="2247425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271045" y="1095126"/>
            <a:ext cx="82169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気候多様性の数値探検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宇宙の中のあらゆる気候を探る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生命に適した気候が実現する条件を考える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2" y="3326258"/>
            <a:ext cx="4527110" cy="3199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4248" y="335699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木星の縞構造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（東西風）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96" y="2610778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地球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表面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温度：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北半球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夏の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２週間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6" y="4941168"/>
            <a:ext cx="11897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同期回転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惑星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惑星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放射：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時間固定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104" y="2636912"/>
            <a:ext cx="1074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陸惑星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降水量：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北半球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夏の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２週間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43099" y="5180999"/>
            <a:ext cx="1305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暴走温室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状態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表面温度：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３年分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石渡研究紹介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32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小高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研究紹介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4" name="コンテンツ プレースホルダ 3"/>
          <p:cNvSpPr txBox="1">
            <a:spLocks/>
          </p:cNvSpPr>
          <p:nvPr/>
        </p:nvSpPr>
        <p:spPr>
          <a:xfrm>
            <a:off x="280415" y="1098064"/>
            <a:ext cx="3822192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目指していること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（地球を含む）さまざまな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/>
            </a:r>
            <a:b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</a:b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惑星大気の「対流」による流れの様子を「探る・明らかにする・理解する」こと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具体的にやっていること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領域気象数値モデルの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/>
            </a:r>
            <a:b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</a:b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開発とシミュレーション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例１）火星の対流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GP教科書体" pitchFamily="18" charset="-128"/>
                <a:ea typeface="HGP教科書体" pitchFamily="18" charset="-128"/>
              </a:rPr>
              <a:t>例２）金星の対流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GP教科書体" pitchFamily="18" charset="-128"/>
              <a:ea typeface="HGP教科書体" pitchFamily="18" charset="-128"/>
            </a:endParaRPr>
          </a:p>
        </p:txBody>
      </p:sp>
      <p:grpSp>
        <p:nvGrpSpPr>
          <p:cNvPr id="5" name="グループ化 15"/>
          <p:cNvGrpSpPr/>
          <p:nvPr/>
        </p:nvGrpSpPr>
        <p:grpSpPr>
          <a:xfrm>
            <a:off x="4540487" y="3182972"/>
            <a:ext cx="2263761" cy="2152516"/>
            <a:chOff x="4540487" y="3868772"/>
            <a:chExt cx="2263761" cy="2152516"/>
          </a:xfrm>
        </p:grpSpPr>
        <p:pic>
          <p:nvPicPr>
            <p:cNvPr id="6" name="図 5" descr="AKATSUKI_20151207_UVI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3868772"/>
              <a:ext cx="2080508" cy="2080508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540487" y="5744289"/>
              <a:ext cx="22637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「あかつき」</a:t>
              </a:r>
              <a:r>
                <a:rPr kumimoji="1" lang="en-US" altLang="ja-JP" sz="1200" dirty="0" smtClean="0"/>
                <a:t> </a:t>
              </a:r>
              <a:r>
                <a:rPr lang="ja-JP" altLang="en-US" sz="1200" dirty="0" err="1" smtClean="0"/>
                <a:t>が撮</a:t>
              </a:r>
              <a:r>
                <a:rPr lang="ja-JP" altLang="en-US" sz="1200" dirty="0" smtClean="0"/>
                <a:t>像した金星の雲</a:t>
              </a:r>
              <a:endParaRPr kumimoji="1" lang="ja-JP" altLang="en-US" sz="1200" dirty="0"/>
            </a:p>
          </p:txBody>
        </p:sp>
      </p:grpSp>
      <p:pic>
        <p:nvPicPr>
          <p:cNvPr id="8" name="コンテンツ プレースホルダ 5" descr="123624main_dust_devil_mars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036" y="1159024"/>
            <a:ext cx="2066925" cy="1219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524457" y="2239144"/>
            <a:ext cx="22797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「</a:t>
            </a:r>
            <a:r>
              <a:rPr kumimoji="1" lang="en-US" altLang="ja-JP" sz="1200" dirty="0" smtClean="0"/>
              <a:t>Mars Rover (Sprit)</a:t>
            </a:r>
            <a:r>
              <a:rPr kumimoji="1" lang="ja-JP" altLang="en-US" sz="1200" dirty="0" smtClean="0"/>
              <a:t>」</a:t>
            </a:r>
            <a:r>
              <a:rPr kumimoji="1" lang="en-US" altLang="ja-JP" sz="1200" dirty="0" smtClean="0"/>
              <a:t> </a:t>
            </a:r>
            <a:r>
              <a:rPr lang="ja-JP" altLang="en-US" sz="1200" dirty="0" err="1" smtClean="0"/>
              <a:t>が撮</a:t>
            </a:r>
            <a:r>
              <a:rPr lang="ja-JP" altLang="en-US" sz="1200" dirty="0" smtClean="0"/>
              <a:t>像した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kumimoji="1" lang="ja-JP" altLang="en-US" sz="1200" dirty="0" smtClean="0"/>
              <a:t>火星のダストデビル</a:t>
            </a:r>
            <a:endParaRPr kumimoji="1" lang="ja-JP" altLang="en-US" sz="1200" dirty="0"/>
          </a:p>
        </p:txBody>
      </p:sp>
      <p:grpSp>
        <p:nvGrpSpPr>
          <p:cNvPr id="10" name="グループ化 14"/>
          <p:cNvGrpSpPr/>
          <p:nvPr/>
        </p:nvGrpSpPr>
        <p:grpSpPr>
          <a:xfrm>
            <a:off x="6588224" y="1159024"/>
            <a:ext cx="2432204" cy="2528948"/>
            <a:chOff x="6743500" y="2282571"/>
            <a:chExt cx="2432204" cy="2528948"/>
          </a:xfrm>
        </p:grpSpPr>
        <p:pic>
          <p:nvPicPr>
            <p:cNvPr id="11" name="図 10" descr="vor_hcrosssectio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7662" y="2282571"/>
              <a:ext cx="2036826" cy="229285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743500" y="4534520"/>
              <a:ext cx="243220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smtClean="0"/>
                <a:t>SCALE-LES</a:t>
              </a:r>
              <a:r>
                <a:rPr kumimoji="1" lang="ja-JP" altLang="en-US" sz="1200" dirty="0" smtClean="0"/>
                <a:t>」</a:t>
              </a:r>
              <a:r>
                <a:rPr kumimoji="1" lang="en-US" altLang="ja-JP" sz="1200" dirty="0" smtClean="0"/>
                <a:t> </a:t>
              </a:r>
              <a:r>
                <a:rPr kumimoji="1" lang="ja-JP" altLang="en-US" sz="1200" dirty="0" smtClean="0"/>
                <a:t>によるシミュレーション</a:t>
              </a:r>
              <a:endParaRPr kumimoji="1" lang="ja-JP" altLang="en-US" sz="1200" dirty="0"/>
            </a:p>
          </p:txBody>
        </p:sp>
      </p:grpSp>
      <p:grpSp>
        <p:nvGrpSpPr>
          <p:cNvPr id="13" name="グループ化 18"/>
          <p:cNvGrpSpPr/>
          <p:nvPr/>
        </p:nvGrpSpPr>
        <p:grpSpPr>
          <a:xfrm>
            <a:off x="6660232" y="3923364"/>
            <a:ext cx="2492449" cy="2193179"/>
            <a:chOff x="6660232" y="4609164"/>
            <a:chExt cx="2492449" cy="2193179"/>
          </a:xfrm>
        </p:grpSpPr>
        <p:pic>
          <p:nvPicPr>
            <p:cNvPr id="14" name="図 13" descr="deepconv_venus_ExpI_PTempXY_Z47k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0232" y="4609164"/>
              <a:ext cx="2492449" cy="191618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6660232" y="6525344"/>
              <a:ext cx="233749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err="1" smtClean="0"/>
                <a:t>deepconv</a:t>
              </a:r>
              <a:r>
                <a:rPr kumimoji="1" lang="ja-JP" altLang="en-US" sz="1200" dirty="0" smtClean="0"/>
                <a:t>」によるシミュレーション</a:t>
              </a:r>
              <a:endParaRPr kumimoji="1" lang="ja-JP" altLang="en-US" sz="1200" dirty="0"/>
            </a:p>
          </p:txBody>
        </p:sp>
      </p:grpSp>
      <p:pic>
        <p:nvPicPr>
          <p:cNvPr id="16" name="図 15" descr="deepconv_venus_ExpI_PTempXY_Z51k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0427" y="3751312"/>
            <a:ext cx="2582053" cy="1982255"/>
          </a:xfrm>
          <a:prstGeom prst="rect">
            <a:avLst/>
          </a:prstGeom>
        </p:spPr>
      </p:pic>
      <p:pic>
        <p:nvPicPr>
          <p:cNvPr id="17" name="図 16" descr="deepconv_venus_ExpI_PTempXY_Z57k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8061" y="3569257"/>
            <a:ext cx="2578395" cy="1982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59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85" y="5486400"/>
            <a:ext cx="1878349" cy="1371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6726" y="156411"/>
            <a:ext cx="7002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研究するために大事なのは？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423188" y="2154285"/>
            <a:ext cx="8200446" cy="37772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使う武器をよく知ること！</a:t>
            </a:r>
            <a:endParaRPr lang="en-US" altLang="ja-JP" sz="6000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武器 </a:t>
            </a:r>
            <a:r>
              <a:rPr lang="ja-JP" altLang="en-US" sz="60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＝</a:t>
            </a:r>
            <a: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ja-JP" altLang="en-US" sz="5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コンピュータ</a:t>
            </a:r>
            <a: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sz="6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	</a:t>
            </a:r>
            <a:r>
              <a:rPr lang="ja-JP" altLang="en-US" sz="3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もちろん流体力学等々の知識も</a:t>
            </a:r>
            <a:r>
              <a:rPr lang="en-US" altLang="ja-JP" sz="3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89" y="5733637"/>
            <a:ext cx="928854" cy="1004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92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0.25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</TotalTime>
  <Words>439</Words>
  <Application>Microsoft Office PowerPoint</Application>
  <PresentationFormat>画面に合わせる (4:3)</PresentationFormat>
  <Paragraphs>90</Paragraphs>
  <Slides>12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梅内紫芳</dc:creator>
  <cp:lastModifiedBy>odakker</cp:lastModifiedBy>
  <cp:revision>23</cp:revision>
  <dcterms:created xsi:type="dcterms:W3CDTF">2016-12-18T23:30:05Z</dcterms:created>
  <dcterms:modified xsi:type="dcterms:W3CDTF">2016-12-20T23:20:17Z</dcterms:modified>
</cp:coreProperties>
</file>