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slideLayouts/slideLayout28.xml" ContentType="application/vnd.openxmlformats-officedocument.presentationml.slideLayout+xml"/>
  <Override PartName="/ppt/theme/theme8.xml" ContentType="application/vnd.openxmlformats-officedocument.theme+xml"/>
  <Override PartName="/ppt/slideLayouts/slideLayout29.xml" ContentType="application/vnd.openxmlformats-officedocument.presentationml.slideLayout+xml"/>
  <Override PartName="/ppt/theme/theme9.xml" ContentType="application/vnd.openxmlformats-officedocument.theme+xml"/>
  <Override PartName="/ppt/slideLayouts/slideLayout30.xml" ContentType="application/vnd.openxmlformats-officedocument.presentationml.slideLayout+xml"/>
  <Override PartName="/ppt/theme/theme10.xml" ContentType="application/vnd.openxmlformats-officedocument.theme+xml"/>
  <Override PartName="/ppt/slideLayouts/slideLayout31.xml" ContentType="application/vnd.openxmlformats-officedocument.presentationml.slideLayout+xml"/>
  <Override PartName="/ppt/theme/theme11.xml" ContentType="application/vnd.openxmlformats-officedocument.theme+xml"/>
  <Override PartName="/ppt/slideLayouts/slideLayout32.xml" ContentType="application/vnd.openxmlformats-officedocument.presentationml.slideLayout+xml"/>
  <Override PartName="/ppt/theme/theme12.xml" ContentType="application/vnd.openxmlformats-officedocument.theme+xml"/>
  <Override PartName="/ppt/slideLayouts/slideLayout33.xml" ContentType="application/vnd.openxmlformats-officedocument.presentationml.slideLayout+xml"/>
  <Override PartName="/ppt/theme/theme13.xml" ContentType="application/vnd.openxmlformats-officedocument.theme+xml"/>
  <Override PartName="/ppt/slideLayouts/slideLayout34.xml" ContentType="application/vnd.openxmlformats-officedocument.presentationml.slideLayout+xml"/>
  <Override PartName="/ppt/theme/theme14.xml" ContentType="application/vnd.openxmlformats-officedocument.theme+xml"/>
  <Override PartName="/ppt/slideLayouts/slideLayout35.xml" ContentType="application/vnd.openxmlformats-officedocument.presentationml.slideLayout+xml"/>
  <Override PartName="/ppt/theme/theme15.xml" ContentType="application/vnd.openxmlformats-officedocument.theme+xml"/>
  <Override PartName="/ppt/slideLayouts/slideLayout36.xml" ContentType="application/vnd.openxmlformats-officedocument.presentationml.slideLayout+xml"/>
  <Override PartName="/ppt/theme/theme16.xml" ContentType="application/vnd.openxmlformats-officedocument.theme+xml"/>
  <Override PartName="/ppt/slideLayouts/slideLayout37.xml" ContentType="application/vnd.openxmlformats-officedocument.presentationml.slideLayout+xml"/>
  <Override PartName="/ppt/theme/theme17.xml" ContentType="application/vnd.openxmlformats-officedocument.theme+xml"/>
  <Override PartName="/ppt/slideLayouts/slideLayout38.xml" ContentType="application/vnd.openxmlformats-officedocument.presentationml.slideLayout+xml"/>
  <Override PartName="/ppt/theme/theme18.xml" ContentType="application/vnd.openxmlformats-officedocument.theme+xml"/>
  <Override PartName="/ppt/slideLayouts/slideLayout39.xml" ContentType="application/vnd.openxmlformats-officedocument.presentationml.slideLayout+xml"/>
  <Override PartName="/ppt/theme/theme19.xml" ContentType="application/vnd.openxmlformats-officedocument.theme+xml"/>
  <Override PartName="/ppt/slideLayouts/slideLayout40.xml" ContentType="application/vnd.openxmlformats-officedocument.presentationml.slideLayout+xml"/>
  <Override PartName="/ppt/theme/theme20.xml" ContentType="application/vnd.openxmlformats-officedocument.theme+xml"/>
  <Override PartName="/ppt/slideLayouts/slideLayout41.xml" ContentType="application/vnd.openxmlformats-officedocument.presentationml.slideLayout+xml"/>
  <Override PartName="/ppt/theme/theme21.xml" ContentType="application/vnd.openxmlformats-officedocument.theme+xml"/>
  <Override PartName="/ppt/slideLayouts/slideLayout42.xml" ContentType="application/vnd.openxmlformats-officedocument.presentationml.slideLayout+xml"/>
  <Override PartName="/ppt/theme/theme22.xml" ContentType="application/vnd.openxmlformats-officedocument.theme+xml"/>
  <Override PartName="/ppt/slideLayouts/slideLayout43.xml" ContentType="application/vnd.openxmlformats-officedocument.presentationml.slideLayout+xml"/>
  <Override PartName="/ppt/theme/theme23.xml" ContentType="application/vnd.openxmlformats-officedocument.theme+xml"/>
  <Override PartName="/ppt/slideLayouts/slideLayout44.xml" ContentType="application/vnd.openxmlformats-officedocument.presentationml.slideLayout+xml"/>
  <Override PartName="/ppt/theme/theme24.xml" ContentType="application/vnd.openxmlformats-officedocument.theme+xml"/>
  <Override PartName="/ppt/slideLayouts/slideLayout45.xml" ContentType="application/vnd.openxmlformats-officedocument.presentationml.slideLayout+xml"/>
  <Override PartName="/ppt/theme/theme25.xml" ContentType="application/vnd.openxmlformats-officedocument.theme+xml"/>
  <Override PartName="/ppt/slideLayouts/slideLayout46.xml" ContentType="application/vnd.openxmlformats-officedocument.presentationml.slideLayout+xml"/>
  <Override PartName="/ppt/theme/theme26.xml" ContentType="application/vnd.openxmlformats-officedocument.theme+xml"/>
  <Override PartName="/ppt/slideLayouts/slideLayout47.xml" ContentType="application/vnd.openxmlformats-officedocument.presentationml.slideLayout+xml"/>
  <Override PartName="/ppt/theme/theme27.xml" ContentType="application/vnd.openxmlformats-officedocument.theme+xml"/>
  <Override PartName="/ppt/slideLayouts/slideLayout48.xml" ContentType="application/vnd.openxmlformats-officedocument.presentationml.slideLayout+xml"/>
  <Override PartName="/ppt/theme/theme28.xml" ContentType="application/vnd.openxmlformats-officedocument.theme+xml"/>
  <Override PartName="/ppt/slideLayouts/slideLayout49.xml" ContentType="application/vnd.openxmlformats-officedocument.presentationml.slideLayout+xml"/>
  <Override PartName="/ppt/theme/theme29.xml" ContentType="application/vnd.openxmlformats-officedocument.theme+xml"/>
  <Override PartName="/ppt/slideLayouts/slideLayout50.xml" ContentType="application/vnd.openxmlformats-officedocument.presentationml.slideLayout+xml"/>
  <Override PartName="/ppt/theme/theme30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1.xml" ContentType="application/vnd.openxmlformats-officedocument.theme+xml"/>
  <Override PartName="/ppt/slideLayouts/slideLayout53.xml" ContentType="application/vnd.openxmlformats-officedocument.presentationml.slideLayout+xml"/>
  <Override PartName="/ppt/theme/theme32.xml" ContentType="application/vnd.openxmlformats-officedocument.theme+xml"/>
  <Override PartName="/ppt/slideLayouts/slideLayout54.xml" ContentType="application/vnd.openxmlformats-officedocument.presentationml.slideLayout+xml"/>
  <Override PartName="/ppt/theme/theme33.xml" ContentType="application/vnd.openxmlformats-officedocument.theme+xml"/>
  <Override PartName="/ppt/slideLayouts/slideLayout55.xml" ContentType="application/vnd.openxmlformats-officedocument.presentationml.slideLayout+xml"/>
  <Override PartName="/ppt/theme/theme34.xml" ContentType="application/vnd.openxmlformats-officedocument.theme+xml"/>
  <Override PartName="/ppt/slideLayouts/slideLayout56.xml" ContentType="application/vnd.openxmlformats-officedocument.presentationml.slideLayout+xml"/>
  <Override PartName="/ppt/theme/theme35.xml" ContentType="application/vnd.openxmlformats-officedocument.theme+xml"/>
  <Override PartName="/ppt/slideLayouts/slideLayout57.xml" ContentType="application/vnd.openxmlformats-officedocument.presentationml.slideLayout+xml"/>
  <Override PartName="/ppt/theme/theme36.xml" ContentType="application/vnd.openxmlformats-officedocument.theme+xml"/>
  <Override PartName="/ppt/slideLayouts/slideLayout58.xml" ContentType="application/vnd.openxmlformats-officedocument.presentationml.slideLayout+xml"/>
  <Override PartName="/ppt/theme/theme37.xml" ContentType="application/vnd.openxmlformats-officedocument.theme+xml"/>
  <Override PartName="/ppt/theme/theme3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4014" r:id="rId3"/>
    <p:sldMasterId id="2147484018" r:id="rId4"/>
    <p:sldMasterId id="2147484020" r:id="rId5"/>
    <p:sldMasterId id="2147484030" r:id="rId6"/>
    <p:sldMasterId id="2147484054" r:id="rId7"/>
    <p:sldMasterId id="2147484060" r:id="rId8"/>
    <p:sldMasterId id="2147484062" r:id="rId9"/>
    <p:sldMasterId id="2147484066" r:id="rId10"/>
    <p:sldMasterId id="2147484070" r:id="rId11"/>
    <p:sldMasterId id="2147484072" r:id="rId12"/>
    <p:sldMasterId id="2147484074" r:id="rId13"/>
    <p:sldMasterId id="2147484076" r:id="rId14"/>
    <p:sldMasterId id="2147484078" r:id="rId15"/>
    <p:sldMasterId id="2147484080" r:id="rId16"/>
    <p:sldMasterId id="2147484082" r:id="rId17"/>
    <p:sldMasterId id="2147484084" r:id="rId18"/>
    <p:sldMasterId id="2147484086" r:id="rId19"/>
    <p:sldMasterId id="2147484088" r:id="rId20"/>
    <p:sldMasterId id="2147484090" r:id="rId21"/>
    <p:sldMasterId id="2147484092" r:id="rId22"/>
    <p:sldMasterId id="2147484094" r:id="rId23"/>
    <p:sldMasterId id="2147484096" r:id="rId24"/>
    <p:sldMasterId id="2147484098" r:id="rId25"/>
    <p:sldMasterId id="2147484100" r:id="rId26"/>
    <p:sldMasterId id="2147484102" r:id="rId27"/>
    <p:sldMasterId id="2147484104" r:id="rId28"/>
    <p:sldMasterId id="2147484106" r:id="rId29"/>
    <p:sldMasterId id="2147484108" r:id="rId30"/>
    <p:sldMasterId id="2147484110" r:id="rId31"/>
    <p:sldMasterId id="2147484112" r:id="rId32"/>
    <p:sldMasterId id="2147484114" r:id="rId33"/>
    <p:sldMasterId id="2147484116" r:id="rId34"/>
    <p:sldMasterId id="2147484118" r:id="rId35"/>
    <p:sldMasterId id="2147484120" r:id="rId36"/>
    <p:sldMasterId id="2147484122" r:id="rId37"/>
  </p:sldMasterIdLst>
  <p:notesMasterIdLst>
    <p:notesMasterId r:id="rId93"/>
  </p:notesMasterIdLst>
  <p:sldIdLst>
    <p:sldId id="719" r:id="rId38"/>
    <p:sldId id="757" r:id="rId39"/>
    <p:sldId id="454" r:id="rId40"/>
    <p:sldId id="451" r:id="rId41"/>
    <p:sldId id="449" r:id="rId42"/>
    <p:sldId id="533" r:id="rId43"/>
    <p:sldId id="359" r:id="rId44"/>
    <p:sldId id="654" r:id="rId45"/>
    <p:sldId id="645" r:id="rId46"/>
    <p:sldId id="647" r:id="rId47"/>
    <p:sldId id="649" r:id="rId48"/>
    <p:sldId id="375" r:id="rId49"/>
    <p:sldId id="459" r:id="rId50"/>
    <p:sldId id="718" r:id="rId51"/>
    <p:sldId id="675" r:id="rId52"/>
    <p:sldId id="758" r:id="rId53"/>
    <p:sldId id="710" r:id="rId54"/>
    <p:sldId id="711" r:id="rId55"/>
    <p:sldId id="679" r:id="rId56"/>
    <p:sldId id="681" r:id="rId57"/>
    <p:sldId id="683" r:id="rId58"/>
    <p:sldId id="756" r:id="rId59"/>
    <p:sldId id="720" r:id="rId60"/>
    <p:sldId id="721" r:id="rId61"/>
    <p:sldId id="722" r:id="rId62"/>
    <p:sldId id="723" r:id="rId63"/>
    <p:sldId id="724" r:id="rId64"/>
    <p:sldId id="725" r:id="rId65"/>
    <p:sldId id="726" r:id="rId66"/>
    <p:sldId id="727" r:id="rId67"/>
    <p:sldId id="747" r:id="rId68"/>
    <p:sldId id="755" r:id="rId69"/>
    <p:sldId id="728" r:id="rId70"/>
    <p:sldId id="729" r:id="rId71"/>
    <p:sldId id="730" r:id="rId72"/>
    <p:sldId id="731" r:id="rId73"/>
    <p:sldId id="732" r:id="rId74"/>
    <p:sldId id="733" r:id="rId75"/>
    <p:sldId id="750" r:id="rId76"/>
    <p:sldId id="734" r:id="rId77"/>
    <p:sldId id="735" r:id="rId78"/>
    <p:sldId id="759" r:id="rId79"/>
    <p:sldId id="748" r:id="rId80"/>
    <p:sldId id="736" r:id="rId81"/>
    <p:sldId id="737" r:id="rId82"/>
    <p:sldId id="738" r:id="rId83"/>
    <p:sldId id="739" r:id="rId84"/>
    <p:sldId id="740" r:id="rId85"/>
    <p:sldId id="741" r:id="rId86"/>
    <p:sldId id="749" r:id="rId87"/>
    <p:sldId id="760" r:id="rId88"/>
    <p:sldId id="742" r:id="rId89"/>
    <p:sldId id="743" r:id="rId90"/>
    <p:sldId id="751" r:id="rId91"/>
    <p:sldId id="753" r:id="rId92"/>
  </p:sldIdLst>
  <p:sldSz cx="9144000" cy="6858000" type="screen4x3"/>
  <p:notesSz cx="6794500" cy="99314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BBE0E3"/>
    <a:srgbClr val="663300"/>
    <a:srgbClr val="FFFFFF"/>
    <a:srgbClr val="0A0A20"/>
    <a:srgbClr val="333300"/>
    <a:srgbClr val="336600"/>
    <a:srgbClr val="0066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4" autoAdjust="0"/>
    <p:restoredTop sz="94718" autoAdjust="0"/>
  </p:normalViewPr>
  <p:slideViewPr>
    <p:cSldViewPr>
      <p:cViewPr varScale="1">
        <p:scale>
          <a:sx n="70" d="100"/>
          <a:sy n="70" d="100"/>
        </p:scale>
        <p:origin x="79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52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5.xml"/><Relationship Id="rId47" Type="http://schemas.openxmlformats.org/officeDocument/2006/relationships/slide" Target="slides/slide10.xml"/><Relationship Id="rId63" Type="http://schemas.openxmlformats.org/officeDocument/2006/relationships/slide" Target="slides/slide26.xml"/><Relationship Id="rId68" Type="http://schemas.openxmlformats.org/officeDocument/2006/relationships/slide" Target="slides/slide31.xml"/><Relationship Id="rId84" Type="http://schemas.openxmlformats.org/officeDocument/2006/relationships/slide" Target="slides/slide47.xml"/><Relationship Id="rId89" Type="http://schemas.openxmlformats.org/officeDocument/2006/relationships/slide" Target="slides/slide52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16.xml"/><Relationship Id="rId58" Type="http://schemas.openxmlformats.org/officeDocument/2006/relationships/slide" Target="slides/slide21.xml"/><Relationship Id="rId74" Type="http://schemas.openxmlformats.org/officeDocument/2006/relationships/slide" Target="slides/slide37.xml"/><Relationship Id="rId79" Type="http://schemas.openxmlformats.org/officeDocument/2006/relationships/slide" Target="slides/slide42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53.xml"/><Relationship Id="rId95" Type="http://schemas.openxmlformats.org/officeDocument/2006/relationships/viewProps" Target="viewProps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" Target="slides/slide6.xml"/><Relationship Id="rId48" Type="http://schemas.openxmlformats.org/officeDocument/2006/relationships/slide" Target="slides/slide11.xml"/><Relationship Id="rId64" Type="http://schemas.openxmlformats.org/officeDocument/2006/relationships/slide" Target="slides/slide27.xml"/><Relationship Id="rId69" Type="http://schemas.openxmlformats.org/officeDocument/2006/relationships/slide" Target="slides/slide32.xml"/><Relationship Id="rId80" Type="http://schemas.openxmlformats.org/officeDocument/2006/relationships/slide" Target="slides/slide43.xml"/><Relationship Id="rId85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1.xml"/><Relationship Id="rId46" Type="http://schemas.openxmlformats.org/officeDocument/2006/relationships/slide" Target="slides/slide9.xml"/><Relationship Id="rId59" Type="http://schemas.openxmlformats.org/officeDocument/2006/relationships/slide" Target="slides/slide22.xml"/><Relationship Id="rId67" Type="http://schemas.openxmlformats.org/officeDocument/2006/relationships/slide" Target="slides/slide30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4.xml"/><Relationship Id="rId54" Type="http://schemas.openxmlformats.org/officeDocument/2006/relationships/slide" Target="slides/slide17.xml"/><Relationship Id="rId62" Type="http://schemas.openxmlformats.org/officeDocument/2006/relationships/slide" Target="slides/slide25.xml"/><Relationship Id="rId70" Type="http://schemas.openxmlformats.org/officeDocument/2006/relationships/slide" Target="slides/slide33.xml"/><Relationship Id="rId75" Type="http://schemas.openxmlformats.org/officeDocument/2006/relationships/slide" Target="slides/slide38.xml"/><Relationship Id="rId83" Type="http://schemas.openxmlformats.org/officeDocument/2006/relationships/slide" Target="slides/slide46.xml"/><Relationship Id="rId88" Type="http://schemas.openxmlformats.org/officeDocument/2006/relationships/slide" Target="slides/slide51.xml"/><Relationship Id="rId91" Type="http://schemas.openxmlformats.org/officeDocument/2006/relationships/slide" Target="slides/slide54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2.xml"/><Relationship Id="rId57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7.xml"/><Relationship Id="rId52" Type="http://schemas.openxmlformats.org/officeDocument/2006/relationships/slide" Target="slides/slide15.xml"/><Relationship Id="rId60" Type="http://schemas.openxmlformats.org/officeDocument/2006/relationships/slide" Target="slides/slide23.xml"/><Relationship Id="rId65" Type="http://schemas.openxmlformats.org/officeDocument/2006/relationships/slide" Target="slides/slide28.xml"/><Relationship Id="rId73" Type="http://schemas.openxmlformats.org/officeDocument/2006/relationships/slide" Target="slides/slide36.xml"/><Relationship Id="rId78" Type="http://schemas.openxmlformats.org/officeDocument/2006/relationships/slide" Target="slides/slide41.xml"/><Relationship Id="rId81" Type="http://schemas.openxmlformats.org/officeDocument/2006/relationships/slide" Target="slides/slide44.xml"/><Relationship Id="rId86" Type="http://schemas.openxmlformats.org/officeDocument/2006/relationships/slide" Target="slides/slide49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13.xml"/><Relationship Id="rId55" Type="http://schemas.openxmlformats.org/officeDocument/2006/relationships/slide" Target="slides/slide18.xml"/><Relationship Id="rId76" Type="http://schemas.openxmlformats.org/officeDocument/2006/relationships/slide" Target="slides/slide39.xml"/><Relationship Id="rId9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4.xml"/><Relationship Id="rId92" Type="http://schemas.openxmlformats.org/officeDocument/2006/relationships/slide" Target="slides/slide55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3.xml"/><Relationship Id="rId45" Type="http://schemas.openxmlformats.org/officeDocument/2006/relationships/slide" Target="slides/slide8.xml"/><Relationship Id="rId66" Type="http://schemas.openxmlformats.org/officeDocument/2006/relationships/slide" Target="slides/slide29.xml"/><Relationship Id="rId87" Type="http://schemas.openxmlformats.org/officeDocument/2006/relationships/slide" Target="slides/slide50.xml"/><Relationship Id="rId61" Type="http://schemas.openxmlformats.org/officeDocument/2006/relationships/slide" Target="slides/slide24.xml"/><Relationship Id="rId82" Type="http://schemas.openxmlformats.org/officeDocument/2006/relationships/slide" Target="slides/slide4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" Target="slides/slide19.xml"/><Relationship Id="rId77" Type="http://schemas.openxmlformats.org/officeDocument/2006/relationships/slide" Target="slides/slide4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4.xml"/><Relationship Id="rId72" Type="http://schemas.openxmlformats.org/officeDocument/2006/relationships/slide" Target="slides/slide35.xml"/><Relationship Id="rId9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47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466502F7-D64D-48DD-B682-3D80E8F134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52891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0E764-1F38-49CC-B12B-79637802463C}" type="slidenum">
              <a:rPr lang="en-US" altLang="ja-JP" smtClean="0">
                <a:solidFill>
                  <a:srgbClr val="000000"/>
                </a:solidFill>
              </a:rPr>
              <a:pPr/>
              <a:t>1</a:t>
            </a:fld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977387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4832BC-8AF7-431E-92C7-2BE0CC88F779}" type="slidenum">
              <a:rPr lang="en-US" altLang="ja-JP">
                <a:solidFill>
                  <a:srgbClr val="000000"/>
                </a:solidFill>
              </a:rPr>
              <a:pPr/>
              <a:t>46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99709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D2BF9E-4657-4CD7-8E79-1EE25FD26CC1}" type="slidenum">
              <a:rPr lang="en-US" altLang="ja-JP">
                <a:solidFill>
                  <a:srgbClr val="000000"/>
                </a:solidFill>
              </a:rPr>
              <a:pPr/>
              <a:t>47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3294417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0948C-7DD8-4B68-84F4-EB7B14B850A0}" type="slidenum">
              <a:rPr lang="en-US" altLang="ja-JP">
                <a:solidFill>
                  <a:srgbClr val="000000"/>
                </a:solidFill>
              </a:rPr>
              <a:pPr/>
              <a:t>48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89396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CAABCC-6635-4F00-91CE-362D453CABBD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402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5B2BF6-DA6D-4DE5-97E1-F6262DB7BEC6}" type="slidenum">
              <a:rPr lang="en-US" altLang="ja-JP">
                <a:solidFill>
                  <a:srgbClr val="000000"/>
                </a:solidFill>
              </a:rPr>
              <a:pPr/>
              <a:t>52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64166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AA22C-666A-4BC6-AF69-53D4E54E8DE0}" type="slidenum">
              <a:rPr lang="en-US" altLang="ja-JP">
                <a:solidFill>
                  <a:srgbClr val="000000"/>
                </a:solidFill>
              </a:rPr>
              <a:pPr/>
              <a:t>54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276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88725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939C78-15F9-4B17-BE5E-A09208476E38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723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3E09C9-161A-4B33-8EFC-C7E111495D10}" type="slidenum">
              <a:rPr lang="en-US" altLang="ja-JP" smtClean="0">
                <a:latin typeface="Arial" charset="0"/>
                <a:ea typeface="ＭＳ Ｐゴシック" charset="-128"/>
              </a:rPr>
              <a:pPr/>
              <a:t>7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9638"/>
            <a:ext cx="5435600" cy="4467225"/>
          </a:xfrm>
          <a:noFill/>
          <a:ln/>
        </p:spPr>
        <p:txBody>
          <a:bodyPr/>
          <a:lstStyle/>
          <a:p>
            <a:pPr eaLnBrk="1" hangingPunct="1"/>
            <a:r>
              <a:rPr lang="en-US" altLang="ja-JP" smtClean="0">
                <a:latin typeface="Arial" charset="0"/>
                <a:ea typeface="ＭＳ Ｐ明朝" charset="-128"/>
              </a:rPr>
              <a:t>Existence of metallic core is inferred from moment of inertia, which indicates the degree of mass concentration to the centre of the body.</a:t>
            </a:r>
          </a:p>
        </p:txBody>
      </p:sp>
    </p:spTree>
    <p:extLst>
      <p:ext uri="{BB962C8B-B14F-4D97-AF65-F5344CB8AC3E}">
        <p14:creationId xmlns:p14="http://schemas.microsoft.com/office/powerpoint/2010/main" val="2764273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402982-D38D-4E1F-9396-8B4C397560FD}" type="slidenum">
              <a:rPr lang="en-US" altLang="ja-JP" smtClean="0">
                <a:latin typeface="Arial" charset="0"/>
                <a:ea typeface="ＭＳ Ｐゴシック" charset="-128"/>
              </a:rPr>
              <a:pPr/>
              <a:t>12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9638"/>
            <a:ext cx="5435600" cy="4467225"/>
          </a:xfrm>
          <a:noFill/>
          <a:ln/>
        </p:spPr>
        <p:txBody>
          <a:bodyPr/>
          <a:lstStyle/>
          <a:p>
            <a:pPr eaLnBrk="1" hangingPunct="1"/>
            <a:endParaRPr lang="ja-JP" altLang="ja-JP" smtClean="0">
              <a:latin typeface="Arial" charset="0"/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5357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C56CE-C98D-4990-AC6A-B40D2CB131A1}" type="slidenum">
              <a:rPr lang="en-US" altLang="ja-JP" smtClean="0">
                <a:latin typeface="Arial" charset="0"/>
                <a:ea typeface="ＭＳ Ｐゴシック" charset="-128"/>
              </a:rPr>
              <a:pPr/>
              <a:t>13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9638"/>
            <a:ext cx="5435600" cy="4467225"/>
          </a:xfrm>
          <a:noFill/>
          <a:ln/>
        </p:spPr>
        <p:txBody>
          <a:bodyPr/>
          <a:lstStyle/>
          <a:p>
            <a:pPr eaLnBrk="1" hangingPunct="1"/>
            <a:endParaRPr lang="ja-JP" altLang="ja-JP" smtClean="0">
              <a:latin typeface="Arial" charset="0"/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3900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FD4703-0F41-45CC-8651-4165101D5366}" type="slidenum">
              <a:rPr lang="en-US" altLang="ja-JP" smtClean="0">
                <a:solidFill>
                  <a:srgbClr val="000000"/>
                </a:solidFill>
              </a:rPr>
              <a:pPr/>
              <a:t>14</a:t>
            </a:fld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8050"/>
            <a:ext cx="4981575" cy="4468813"/>
          </a:xfrm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548979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22EF31-5A03-47DD-8449-A569863B3D12}" type="slidenum">
              <a:rPr lang="en-US" altLang="ja-JP" smtClean="0">
                <a:solidFill>
                  <a:srgbClr val="000000"/>
                </a:solidFill>
              </a:rPr>
              <a:pPr/>
              <a:t>21</a:t>
            </a:fld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9638"/>
            <a:ext cx="5435600" cy="4467225"/>
          </a:xfrm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2120255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CC8A90-F515-4E31-93F4-17605E1BD770}" type="slidenum">
              <a:rPr lang="en-US" altLang="ja-JP" smtClean="0">
                <a:solidFill>
                  <a:srgbClr val="000000"/>
                </a:solidFill>
              </a:rPr>
              <a:pPr/>
              <a:t>37</a:t>
            </a:fld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2170140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18CFBC-E94B-4321-B000-14F23562B319}" type="slidenum">
              <a:rPr lang="en-US" altLang="ja-JP" smtClean="0">
                <a:solidFill>
                  <a:srgbClr val="000000"/>
                </a:solidFill>
              </a:rPr>
              <a:pPr/>
              <a:t>38</a:t>
            </a:fld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4112" cy="3724275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2260951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BE098-9771-4140-8F14-FC7C10EFC315}" type="slidenum">
              <a:rPr lang="en-US" altLang="ja-JP">
                <a:solidFill>
                  <a:srgbClr val="000000"/>
                </a:solidFill>
              </a:rPr>
              <a:pPr/>
              <a:t>45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/>
              <a:t>The first two phases are considered to be the perturbation of electron density by acoustic waves generated by Rayleigh surface wave and at the earthquake source region.  They propagate by 4 and 1 km/sec respectively.</a:t>
            </a:r>
          </a:p>
        </p:txBody>
      </p:sp>
    </p:spTree>
    <p:extLst>
      <p:ext uri="{BB962C8B-B14F-4D97-AF65-F5344CB8AC3E}">
        <p14:creationId xmlns:p14="http://schemas.microsoft.com/office/powerpoint/2010/main" val="1040456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AAB14-72E5-4EBF-8C32-81E516EB16B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0A16B-111D-4E3E-831A-7FAE98FC715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BD73D-0035-4190-8771-20CB2D699C1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9BE59-13BD-4827-987B-84C0683B96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185DB-B47A-455D-B01C-87E818E7C89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857CD-7AD7-4BA2-8C37-4104C9D0DA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FC031-D614-4F62-A8F5-DF2EDC6F606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3BCD6-FC55-435C-A80A-45BF30093FB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04F40-C9DE-4275-A4A0-6AD0FAFA107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28E11-DB5B-4E71-BDFF-AF4F5E92423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531AF-5549-49BC-BD6E-F4C25463469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2972F-389E-4C25-858D-0B084EA2B3B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cover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6C97E-6A1B-497E-8CE7-DBA21ED07F0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1DD64-057D-454C-AA9C-D140027A4E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74729-DA30-4D5E-8012-3076122432A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63883-B75D-4EB0-8C5A-318091015D44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63883-B75D-4EB0-8C5A-318091015D44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63883-B75D-4EB0-8C5A-318091015D44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432BA-4FBB-4586-8444-8DC388E390D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over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432BA-4FBB-4586-8444-8DC388E390D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over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432BA-4FBB-4586-8444-8DC388E390D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over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432BA-4FBB-4586-8444-8DC388E390D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17655-BF8F-41C0-9A9B-CE52172F47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cover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432BA-4FBB-4586-8444-8DC388E390D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over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432BA-4FBB-4586-8444-8DC388E390D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over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E5CCE-54B5-4774-AB5B-3C33BB121D8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80EE9-5396-4187-AB00-A877457BB86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over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71A06-CF9E-4F78-9EC7-7AE1EC6B33A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71A06-CF9E-4F78-9EC7-7AE1EC6B33A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71A06-CF9E-4F78-9EC7-7AE1EC6B33A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B5C7B-30DA-4EAD-B456-F89E5ECF3FD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CF605-8F78-41EA-ADA0-8640B0C27B1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over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689BD-AEBB-4902-BE3D-60328055285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16981-839A-41CD-9674-8B04B4D5BCC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cover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F87FA-212D-4874-8158-253FBEC37CF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1C992-48FE-4C45-860E-248BD84F0BE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B182D-8B47-4152-B19D-470CC79CAE7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1C992-48FE-4C45-860E-248BD84F0BE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1C992-48FE-4C45-860E-248BD84F0BE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1C992-48FE-4C45-860E-248BD84F0BE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1C992-48FE-4C45-860E-248BD84F0BE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7BE61-CCBE-4E63-9F3B-2B2A1FA3512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over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51C9C-7517-4989-AD99-0B9AA9BD986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51C9C-7517-4989-AD99-0B9AA9BD986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6D201-9526-48A4-9C5C-A62FBD43553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cover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51C9C-7517-4989-AD99-0B9AA9BD986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09700-5AA6-473D-9964-39874B576B8B}" type="slidenum">
              <a:rPr lang="en-US" altLang="ja-JP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CBDD-D611-426B-91C0-427A2AEE357D}" type="datetime1">
              <a:rPr kumimoji="1" lang="ja-JP" altLang="en-US" smtClean="0">
                <a:solidFill>
                  <a:srgbClr val="000000"/>
                </a:solidFill>
              </a:rPr>
              <a:pPr/>
              <a:t>2014/5/21</a:t>
            </a:fld>
            <a:endParaRPr kumimoji="1"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E057-3535-4D9D-BC00-1360E312380F}" type="slidenum">
              <a:rPr kumimoji="1" lang="ja-JP" altLang="en-US" smtClean="0">
                <a:solidFill>
                  <a:srgbClr val="000000"/>
                </a:solidFill>
              </a:rPr>
              <a:pPr/>
              <a:t>‹#›</a:t>
            </a:fld>
            <a:endParaRPr kumimoji="1"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214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51C9C-7517-4989-AD99-0B9AA9BD986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51C9C-7517-4989-AD99-0B9AA9BD986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37D11-09A5-49A6-948A-97F45D84385B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54966"/>
      </p:ext>
    </p:extLst>
  </p:cSld>
  <p:clrMapOvr>
    <a:masterClrMapping/>
  </p:clrMapOvr>
  <p:transition spd="med">
    <p:cover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72725-8E3F-4F65-A029-9D4CA1E3219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52668"/>
      </p:ext>
    </p:extLst>
  </p:cSld>
  <p:clrMapOvr>
    <a:masterClrMapping/>
  </p:clrMapOvr>
  <p:transition spd="med">
    <p:cover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E0347-04CF-4D94-BF5C-F0F2ED77FDA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365113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E0347-04CF-4D94-BF5C-F0F2ED77FDA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362974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7E619-224D-485F-8C56-969DDB2E4A5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7AFBA-6F9F-4EA6-ACD3-49CB3964E30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24AEE-BFFF-4A67-A15C-7C6F0E6D5F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D2E13-CBB8-4567-AD0B-516B1A7D4A9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3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3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3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3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3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4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4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4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4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4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4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4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4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4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4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50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theme" Target="../theme/theme31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53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54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55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56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57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F0AD594D-7F75-42E5-B798-E9277D2DFF9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ransition spd="med">
    <p:cover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9C669B7-CE99-4161-8E97-F4D675ED438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</p:sldLayoutIdLst>
  <p:transition spd="med">
    <p:cover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9C669B7-CE99-4161-8E97-F4D675ED438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</p:sldLayoutIdLst>
  <p:transition spd="med">
    <p:cover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C602C-895E-4D21-B980-0A249DA3D5D3}" type="slidenum">
              <a:rPr lang="en-US" altLang="ja-JP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70E38ACF-E83A-4EF2-B535-1B14C474812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</p:sldLayoutIdLst>
  <p:transition spd="med">
    <p:cover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4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4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4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B0EF7D1-AF16-4C43-9955-85552527D51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4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4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4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B0EF7D1-AF16-4C43-9955-85552527D51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4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4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4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B0EF7D1-AF16-4C43-9955-85552527D51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462D8EB-8765-42DF-BECC-8F9417F0BC9D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322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322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14C2325-F955-42C9-A9C1-628395AC747E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</p:sldLayoutIdLst>
  <p:transition spd="med">
    <p:cover dir="r"/>
  </p:transition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3271BFE-4DB1-4A4F-A0B8-FA39519FAC14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</p:sldLayoutIdLst>
  <p:transition spd="med">
    <p:cover dir="r"/>
  </p:transition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39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39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39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fld id="{0DB98437-48BF-42B1-A5E4-6F3F548BFAD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4838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 smtClean="0"/>
              <a:t>タイトルテキストの書式を編集するにはクリックします。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 smtClean="0"/>
              <a:t>アウトラインテキストの書式を編集するにはクリックします。</a:t>
            </a:r>
          </a:p>
          <a:p>
            <a:pPr lvl="1"/>
            <a:r>
              <a:rPr lang="en-GB" altLang="ja-JP" smtClean="0"/>
              <a:t>2</a:t>
            </a:r>
            <a:r>
              <a:rPr lang="ja-JP" altLang="en-GB" smtClean="0"/>
              <a:t>レベル目のアウトライン</a:t>
            </a:r>
          </a:p>
          <a:p>
            <a:pPr lvl="2"/>
            <a:r>
              <a:rPr lang="en-GB" altLang="ja-JP" smtClean="0"/>
              <a:t>3</a:t>
            </a:r>
            <a:r>
              <a:rPr lang="ja-JP" altLang="en-GB" smtClean="0"/>
              <a:t>レベル目のアウトライン</a:t>
            </a:r>
          </a:p>
          <a:p>
            <a:pPr lvl="3"/>
            <a:r>
              <a:rPr lang="en-GB" altLang="ja-JP" smtClean="0"/>
              <a:t>4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5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6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7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8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9</a:t>
            </a:r>
            <a:r>
              <a:rPr lang="ja-JP" altLang="en-GB" smtClean="0"/>
              <a:t>レベル目のアウトライン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8838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0" sz="1400">
                <a:solidFill>
                  <a:srgbClr val="000000"/>
                </a:solidFill>
              </a:defRPr>
            </a:lvl1pPr>
          </a:lstStyle>
          <a:p>
            <a:endParaRPr lang="en-GB" altLang="ja-JP" smtClean="0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0838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0" sz="1400">
                <a:solidFill>
                  <a:srgbClr val="000000"/>
                </a:solidFill>
              </a:defRPr>
            </a:lvl1pPr>
          </a:lstStyle>
          <a:p>
            <a:endParaRPr lang="en-GB" altLang="ja-JP" smtClean="0"/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980238" y="6342063"/>
            <a:ext cx="2128837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0" sz="1400">
                <a:solidFill>
                  <a:srgbClr val="000000"/>
                </a:solidFill>
              </a:defRPr>
            </a:lvl1pPr>
          </a:lstStyle>
          <a:p>
            <a:fld id="{1B40563F-4A90-4CEF-8B01-CC6AC8BFD1A8}" type="slidenum">
              <a:rPr lang="ja-JP" altLang="en-GB" smtClean="0"/>
              <a:pPr/>
              <a:t>‹#›</a:t>
            </a:fld>
            <a:endParaRPr lang="en-GB" altLang="ja-JP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</p:sldLayoutIdLst>
  <p:transition>
    <p:random/>
  </p:transition>
  <p:txStyles>
    <p:titleStyle>
      <a:lvl1pPr algn="ctr" defTabSz="449263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2pPr>
      <a:lvl3pPr algn="ctr" defTabSz="449263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3pPr>
      <a:lvl4pPr algn="ctr" defTabSz="449263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4pPr>
      <a:lvl5pPr algn="ctr" defTabSz="449263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5pPr>
      <a:lvl6pPr marL="457200" algn="ctr" defTabSz="449263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6pPr>
      <a:lvl7pPr marL="914400" algn="ctr" defTabSz="449263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7pPr>
      <a:lvl8pPr marL="1371600" algn="ctr" defTabSz="449263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8pPr>
      <a:lvl9pPr marL="1828800" algn="ctr" defTabSz="449263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38138" indent="-338138" algn="l" defTabSz="449263" rtl="0" fontAlgn="base">
        <a:lnSpc>
          <a:spcPct val="81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8188" indent="-280988" algn="l" defTabSz="449263" rtl="0" fontAlgn="base">
        <a:lnSpc>
          <a:spcPct val="81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81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6B3366-6FE2-4604-A491-E50C32408E1D}" type="slidenum">
              <a:rPr lang="en-US" altLang="ja-JP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6B3366-6FE2-4604-A491-E50C32408E1D}" type="slidenum">
              <a:rPr lang="en-US" altLang="ja-JP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6B3366-6FE2-4604-A491-E50C32408E1D}" type="slidenum">
              <a:rPr lang="en-US" altLang="ja-JP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6B3366-6FE2-4604-A491-E50C32408E1D}" type="slidenum">
              <a:rPr lang="en-US" altLang="ja-JP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6B3366-6FE2-4604-A491-E50C32408E1D}" type="slidenum">
              <a:rPr lang="en-US" altLang="ja-JP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6B3366-6FE2-4604-A491-E50C32408E1D}" type="slidenum">
              <a:rPr lang="en-US" altLang="ja-JP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538FF019-CCE8-4731-931A-1EB0BD46FF0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</p:sldLayoutIdLst>
  <p:transition spd="med">
    <p:cover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fld id="{8C05B0E1-E32B-4B61-BC35-D0008185D8F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fld id="{8C05B0E1-E32B-4B61-BC35-D0008185D8F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CE366A2-D2C5-41A5-8819-EE3A988CC673}" type="slidenum">
              <a:rPr lang="en-US" altLang="ja-JP" smtClean="0">
                <a:solidFill>
                  <a:srgbClr val="000000"/>
                </a:solidFill>
                <a:latin typeface="Times New Roman" pitchFamily="18" charset="0"/>
              </a:rPr>
              <a:pPr/>
              <a:t>‹#›</a:t>
            </a:fld>
            <a:endParaRPr lang="en-US" altLang="ja-JP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</p:sldLayoutIdLst>
  <p:transition spd="med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fld id="{8C05B0E1-E32B-4B61-BC35-D0008185D8F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9977726-DD40-4DA8-A9A5-9F296C2BCE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2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mic Sans MS" pitchFamily="66" charset="0"/>
          <a:ea typeface="ＭＳ 明朝" pitchFamily="1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mic Sans MS" pitchFamily="66" charset="0"/>
          <a:ea typeface="ＭＳ 明朝" pitchFamily="1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mic Sans MS" pitchFamily="66" charset="0"/>
          <a:ea typeface="ＭＳ 明朝" pitchFamily="1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mic Sans MS" pitchFamily="66" charset="0"/>
          <a:ea typeface="ＭＳ 明朝" pitchFamily="1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fld id="{8C05B0E1-E32B-4B61-BC35-D0008185D8F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fld id="{8C05B0E1-E32B-4B61-BC35-D0008185D8F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29E0DF-5079-44ED-908C-6A37B50617FD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</p:sldLayoutIdLst>
  <p:transition spd="med">
    <p:cover dir="r"/>
  </p:transition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29E0DF-5079-44ED-908C-6A37B50617FD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</p:sldLayoutIdLst>
  <p:transition spd="med">
    <p:cover dir="r"/>
  </p:transition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ja-JP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ja-JP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2419CB7-7A06-461F-845F-E40BAD96F9A4}" type="slidenum">
              <a:rPr lang="en-US" altLang="ja-JP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pPr/>
              <a:t>‹#›</a:t>
            </a:fld>
            <a:endParaRPr lang="en-US" altLang="ja-JP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452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ja-JP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ja-JP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2419CB7-7A06-461F-845F-E40BAD96F9A4}" type="slidenum">
              <a:rPr lang="en-US" altLang="ja-JP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pPr/>
              <a:t>‹#›</a:t>
            </a:fld>
            <a:endParaRPr lang="en-US" altLang="ja-JP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548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CE366A2-D2C5-41A5-8819-EE3A988CC673}" type="slidenum">
              <a:rPr lang="en-US" altLang="ja-JP" smtClean="0">
                <a:solidFill>
                  <a:srgbClr val="000000"/>
                </a:solidFill>
                <a:latin typeface="Times New Roman" pitchFamily="18" charset="0"/>
              </a:rPr>
              <a:pPr/>
              <a:t>‹#›</a:t>
            </a:fld>
            <a:endParaRPr lang="en-US" altLang="ja-JP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</p:sldLayoutIdLst>
  <p:transition spd="med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CE366A2-D2C5-41A5-8819-EE3A988CC673}" type="slidenum">
              <a:rPr lang="en-US" altLang="ja-JP" smtClean="0">
                <a:solidFill>
                  <a:srgbClr val="000000"/>
                </a:solidFill>
                <a:latin typeface="Times New Roman" pitchFamily="18" charset="0"/>
              </a:rPr>
              <a:pPr/>
              <a:t>‹#›</a:t>
            </a:fld>
            <a:endParaRPr lang="en-US" altLang="ja-JP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</p:sldLayoutIdLst>
  <p:transition spd="med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9C669B7-CE99-4161-8E97-F4D675ED438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</p:sldLayoutIdLst>
  <p:transition spd="med">
    <p:cover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9C669B7-CE99-4161-8E97-F4D675ED438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</p:sldLayoutIdLst>
  <p:transition spd="med">
    <p:cover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9C669B7-CE99-4161-8E97-F4D675ED438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</p:sldLayoutIdLst>
  <p:transition spd="med">
    <p:cover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9C669B7-CE99-4161-8E97-F4D675ED438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</p:sldLayoutIdLst>
  <p:transition spd="med">
    <p:cover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 rot="-222133">
            <a:off x="2484438" y="4292600"/>
            <a:ext cx="1152525" cy="1079500"/>
            <a:chOff x="793" y="2931"/>
            <a:chExt cx="817" cy="817"/>
          </a:xfrm>
        </p:grpSpPr>
        <p:sp>
          <p:nvSpPr>
            <p:cNvPr id="6242" name="Rectangle 4" descr="ひし形 (枠のみ)"/>
            <p:cNvSpPr>
              <a:spLocks noChangeArrowheads="1"/>
            </p:cNvSpPr>
            <p:nvPr/>
          </p:nvSpPr>
          <p:spPr bwMode="auto">
            <a:xfrm>
              <a:off x="793" y="3294"/>
              <a:ext cx="817" cy="181"/>
            </a:xfrm>
            <a:prstGeom prst="rect">
              <a:avLst/>
            </a:prstGeom>
            <a:pattFill prst="openDmnd">
              <a:fgClr>
                <a:srgbClr val="FF5050"/>
              </a:fgClr>
              <a:bgClr>
                <a:srgbClr val="A5002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43" name="Rectangle 5" descr="横線"/>
            <p:cNvSpPr>
              <a:spLocks noChangeArrowheads="1"/>
            </p:cNvSpPr>
            <p:nvPr/>
          </p:nvSpPr>
          <p:spPr bwMode="auto">
            <a:xfrm>
              <a:off x="839" y="3475"/>
              <a:ext cx="726" cy="273"/>
            </a:xfrm>
            <a:prstGeom prst="rect">
              <a:avLst/>
            </a:prstGeom>
            <a:pattFill prst="ltHorz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44" name="Rectangle 6"/>
            <p:cNvSpPr>
              <a:spLocks noChangeArrowheads="1"/>
            </p:cNvSpPr>
            <p:nvPr/>
          </p:nvSpPr>
          <p:spPr bwMode="auto">
            <a:xfrm>
              <a:off x="1081" y="3026"/>
              <a:ext cx="242" cy="24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45" name="Rectangle 7" descr="横線"/>
            <p:cNvSpPr>
              <a:spLocks noChangeArrowheads="1"/>
            </p:cNvSpPr>
            <p:nvPr/>
          </p:nvSpPr>
          <p:spPr bwMode="auto">
            <a:xfrm>
              <a:off x="936" y="3459"/>
              <a:ext cx="532" cy="288"/>
            </a:xfrm>
            <a:prstGeom prst="rect">
              <a:avLst/>
            </a:prstGeom>
            <a:pattFill prst="ltHorz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46" name="Rectangle 8" descr="横線"/>
            <p:cNvSpPr>
              <a:spLocks noChangeArrowheads="1"/>
            </p:cNvSpPr>
            <p:nvPr/>
          </p:nvSpPr>
          <p:spPr bwMode="auto">
            <a:xfrm>
              <a:off x="1117" y="3002"/>
              <a:ext cx="170" cy="240"/>
            </a:xfrm>
            <a:prstGeom prst="rect">
              <a:avLst/>
            </a:prstGeom>
            <a:pattFill prst="ltHorz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47" name="Oval 9"/>
            <p:cNvSpPr>
              <a:spLocks noChangeArrowheads="1"/>
            </p:cNvSpPr>
            <p:nvPr/>
          </p:nvSpPr>
          <p:spPr bwMode="auto">
            <a:xfrm>
              <a:off x="1129" y="3075"/>
              <a:ext cx="145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6248" name="Group 10"/>
            <p:cNvGrpSpPr>
              <a:grpSpLocks/>
            </p:cNvGrpSpPr>
            <p:nvPr/>
          </p:nvGrpSpPr>
          <p:grpSpPr bwMode="auto">
            <a:xfrm>
              <a:off x="985" y="2931"/>
              <a:ext cx="435" cy="95"/>
              <a:chOff x="522" y="2885"/>
              <a:chExt cx="362" cy="91"/>
            </a:xfrm>
          </p:grpSpPr>
          <p:sp>
            <p:nvSpPr>
              <p:cNvPr id="6262" name="AutoShape 11"/>
              <p:cNvSpPr>
                <a:spLocks noChangeArrowheads="1"/>
              </p:cNvSpPr>
              <p:nvPr/>
            </p:nvSpPr>
            <p:spPr bwMode="auto">
              <a:xfrm>
                <a:off x="613" y="2885"/>
                <a:ext cx="181" cy="91"/>
              </a:xfrm>
              <a:prstGeom prst="triangle">
                <a:avLst>
                  <a:gd name="adj" fmla="val 50000"/>
                </a:avLst>
              </a:prstGeom>
              <a:solidFill>
                <a:srgbClr val="A5002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63" name="AutoShape 12"/>
              <p:cNvSpPr>
                <a:spLocks noChangeArrowheads="1"/>
              </p:cNvSpPr>
              <p:nvPr/>
            </p:nvSpPr>
            <p:spPr bwMode="auto">
              <a:xfrm>
                <a:off x="522" y="2930"/>
                <a:ext cx="362" cy="45"/>
              </a:xfrm>
              <a:prstGeom prst="triangle">
                <a:avLst>
                  <a:gd name="adj" fmla="val 50000"/>
                </a:avLst>
              </a:prstGeom>
              <a:solidFill>
                <a:srgbClr val="A5002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249" name="AutoShape 13"/>
            <p:cNvSpPr>
              <a:spLocks noChangeArrowheads="1"/>
            </p:cNvSpPr>
            <p:nvPr/>
          </p:nvSpPr>
          <p:spPr bwMode="auto">
            <a:xfrm>
              <a:off x="839" y="3171"/>
              <a:ext cx="726" cy="287"/>
            </a:xfrm>
            <a:prstGeom prst="triangle">
              <a:avLst>
                <a:gd name="adj" fmla="val 50000"/>
              </a:avLst>
            </a:prstGeom>
            <a:solidFill>
              <a:srgbClr val="A5002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50" name="Line 14"/>
            <p:cNvSpPr>
              <a:spLocks noChangeShapeType="1"/>
            </p:cNvSpPr>
            <p:nvPr/>
          </p:nvSpPr>
          <p:spPr bwMode="auto">
            <a:xfrm>
              <a:off x="1178" y="3123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51" name="Line 15"/>
            <p:cNvSpPr>
              <a:spLocks noChangeShapeType="1"/>
            </p:cNvSpPr>
            <p:nvPr/>
          </p:nvSpPr>
          <p:spPr bwMode="auto">
            <a:xfrm flipV="1">
              <a:off x="1178" y="3123"/>
              <a:ext cx="48" cy="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52" name="AutoShape 16" descr="横線"/>
            <p:cNvSpPr>
              <a:spLocks noChangeArrowheads="1"/>
            </p:cNvSpPr>
            <p:nvPr/>
          </p:nvSpPr>
          <p:spPr bwMode="auto">
            <a:xfrm>
              <a:off x="888" y="3219"/>
              <a:ext cx="629" cy="239"/>
            </a:xfrm>
            <a:prstGeom prst="triangle">
              <a:avLst>
                <a:gd name="adj" fmla="val 50000"/>
              </a:avLst>
            </a:prstGeom>
            <a:pattFill prst="ltHorz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53" name="AutoShape 17"/>
            <p:cNvSpPr>
              <a:spLocks noChangeArrowheads="1"/>
            </p:cNvSpPr>
            <p:nvPr/>
          </p:nvSpPr>
          <p:spPr bwMode="auto">
            <a:xfrm>
              <a:off x="1081" y="3219"/>
              <a:ext cx="242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0834" name="AutoShape 18"/>
            <p:cNvSpPr>
              <a:spLocks noChangeArrowheads="1"/>
            </p:cNvSpPr>
            <p:nvPr/>
          </p:nvSpPr>
          <p:spPr bwMode="auto">
            <a:xfrm>
              <a:off x="1226" y="3267"/>
              <a:ext cx="47" cy="48"/>
            </a:xfrm>
            <a:prstGeom prst="star5">
              <a:avLst/>
            </a:prstGeom>
            <a:solidFill>
              <a:srgbClr val="A500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0835" name="AutoShape 19"/>
            <p:cNvSpPr>
              <a:spLocks noChangeArrowheads="1"/>
            </p:cNvSpPr>
            <p:nvPr/>
          </p:nvSpPr>
          <p:spPr bwMode="auto">
            <a:xfrm>
              <a:off x="1129" y="3265"/>
              <a:ext cx="46" cy="48"/>
            </a:xfrm>
            <a:prstGeom prst="star5">
              <a:avLst/>
            </a:prstGeom>
            <a:solidFill>
              <a:srgbClr val="A500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56" name="Rectangle 20"/>
            <p:cNvSpPr>
              <a:spLocks noChangeArrowheads="1"/>
            </p:cNvSpPr>
            <p:nvPr/>
          </p:nvSpPr>
          <p:spPr bwMode="auto">
            <a:xfrm>
              <a:off x="1156" y="3612"/>
              <a:ext cx="91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57" name="Rectangle 21"/>
            <p:cNvSpPr>
              <a:spLocks noChangeArrowheads="1"/>
            </p:cNvSpPr>
            <p:nvPr/>
          </p:nvSpPr>
          <p:spPr bwMode="auto">
            <a:xfrm>
              <a:off x="1178" y="3475"/>
              <a:ext cx="46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58" name="Rectangle 22"/>
            <p:cNvSpPr>
              <a:spLocks noChangeArrowheads="1"/>
            </p:cNvSpPr>
            <p:nvPr/>
          </p:nvSpPr>
          <p:spPr bwMode="auto">
            <a:xfrm>
              <a:off x="1337" y="3475"/>
              <a:ext cx="46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59" name="Rectangle 23"/>
            <p:cNvSpPr>
              <a:spLocks noChangeArrowheads="1"/>
            </p:cNvSpPr>
            <p:nvPr/>
          </p:nvSpPr>
          <p:spPr bwMode="auto">
            <a:xfrm>
              <a:off x="1337" y="3611"/>
              <a:ext cx="46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60" name="Rectangle 24"/>
            <p:cNvSpPr>
              <a:spLocks noChangeArrowheads="1"/>
            </p:cNvSpPr>
            <p:nvPr/>
          </p:nvSpPr>
          <p:spPr bwMode="auto">
            <a:xfrm>
              <a:off x="1020" y="3475"/>
              <a:ext cx="45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61" name="Rectangle 25"/>
            <p:cNvSpPr>
              <a:spLocks noChangeArrowheads="1"/>
            </p:cNvSpPr>
            <p:nvPr/>
          </p:nvSpPr>
          <p:spPr bwMode="auto">
            <a:xfrm>
              <a:off x="1020" y="3611"/>
              <a:ext cx="45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 rot="-273226">
            <a:off x="2484438" y="4292600"/>
            <a:ext cx="1152525" cy="1079500"/>
            <a:chOff x="793" y="2931"/>
            <a:chExt cx="817" cy="817"/>
          </a:xfrm>
        </p:grpSpPr>
        <p:sp>
          <p:nvSpPr>
            <p:cNvPr id="6220" name="Rectangle 27"/>
            <p:cNvSpPr>
              <a:spLocks noChangeArrowheads="1"/>
            </p:cNvSpPr>
            <p:nvPr/>
          </p:nvSpPr>
          <p:spPr bwMode="auto">
            <a:xfrm>
              <a:off x="793" y="3294"/>
              <a:ext cx="817" cy="181"/>
            </a:xfrm>
            <a:prstGeom prst="rect">
              <a:avLst/>
            </a:prstGeom>
            <a:solidFill>
              <a:srgbClr val="1C1C1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21" name="Rectangle 28"/>
            <p:cNvSpPr>
              <a:spLocks noChangeArrowheads="1"/>
            </p:cNvSpPr>
            <p:nvPr/>
          </p:nvSpPr>
          <p:spPr bwMode="auto">
            <a:xfrm>
              <a:off x="839" y="3475"/>
              <a:ext cx="726" cy="273"/>
            </a:xfrm>
            <a:prstGeom prst="rect">
              <a:avLst/>
            </a:prstGeom>
            <a:solidFill>
              <a:srgbClr val="1C1C1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22" name="Rectangle 29"/>
            <p:cNvSpPr>
              <a:spLocks noChangeArrowheads="1"/>
            </p:cNvSpPr>
            <p:nvPr/>
          </p:nvSpPr>
          <p:spPr bwMode="auto">
            <a:xfrm>
              <a:off x="1081" y="3026"/>
              <a:ext cx="242" cy="241"/>
            </a:xfrm>
            <a:prstGeom prst="rect">
              <a:avLst/>
            </a:prstGeom>
            <a:solidFill>
              <a:srgbClr val="1C1C1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23" name="Rectangle 30"/>
            <p:cNvSpPr>
              <a:spLocks noChangeArrowheads="1"/>
            </p:cNvSpPr>
            <p:nvPr/>
          </p:nvSpPr>
          <p:spPr bwMode="auto">
            <a:xfrm>
              <a:off x="936" y="3459"/>
              <a:ext cx="532" cy="288"/>
            </a:xfrm>
            <a:prstGeom prst="rect">
              <a:avLst/>
            </a:prstGeom>
            <a:solidFill>
              <a:srgbClr val="1C1C1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24" name="Rectangle 31"/>
            <p:cNvSpPr>
              <a:spLocks noChangeArrowheads="1"/>
            </p:cNvSpPr>
            <p:nvPr/>
          </p:nvSpPr>
          <p:spPr bwMode="auto">
            <a:xfrm>
              <a:off x="1117" y="3002"/>
              <a:ext cx="170" cy="240"/>
            </a:xfrm>
            <a:prstGeom prst="rect">
              <a:avLst/>
            </a:prstGeom>
            <a:solidFill>
              <a:srgbClr val="1C1C1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25" name="Oval 32"/>
            <p:cNvSpPr>
              <a:spLocks noChangeArrowheads="1"/>
            </p:cNvSpPr>
            <p:nvPr/>
          </p:nvSpPr>
          <p:spPr bwMode="auto">
            <a:xfrm>
              <a:off x="1129" y="3075"/>
              <a:ext cx="145" cy="144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6226" name="Group 33"/>
            <p:cNvGrpSpPr>
              <a:grpSpLocks/>
            </p:cNvGrpSpPr>
            <p:nvPr/>
          </p:nvGrpSpPr>
          <p:grpSpPr bwMode="auto">
            <a:xfrm>
              <a:off x="985" y="2931"/>
              <a:ext cx="435" cy="95"/>
              <a:chOff x="522" y="2885"/>
              <a:chExt cx="362" cy="91"/>
            </a:xfrm>
          </p:grpSpPr>
          <p:sp>
            <p:nvSpPr>
              <p:cNvPr id="6240" name="AutoShape 34"/>
              <p:cNvSpPr>
                <a:spLocks noChangeArrowheads="1"/>
              </p:cNvSpPr>
              <p:nvPr/>
            </p:nvSpPr>
            <p:spPr bwMode="auto">
              <a:xfrm>
                <a:off x="613" y="2885"/>
                <a:ext cx="181" cy="91"/>
              </a:xfrm>
              <a:prstGeom prst="triangle">
                <a:avLst>
                  <a:gd name="adj" fmla="val 50000"/>
                </a:avLst>
              </a:prstGeom>
              <a:solidFill>
                <a:srgbClr val="1C1C1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1" name="AutoShape 35"/>
              <p:cNvSpPr>
                <a:spLocks noChangeArrowheads="1"/>
              </p:cNvSpPr>
              <p:nvPr/>
            </p:nvSpPr>
            <p:spPr bwMode="auto">
              <a:xfrm>
                <a:off x="522" y="2930"/>
                <a:ext cx="362" cy="45"/>
              </a:xfrm>
              <a:prstGeom prst="triangle">
                <a:avLst>
                  <a:gd name="adj" fmla="val 50000"/>
                </a:avLst>
              </a:prstGeom>
              <a:solidFill>
                <a:srgbClr val="1C1C1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227" name="AutoShape 36"/>
            <p:cNvSpPr>
              <a:spLocks noChangeArrowheads="1"/>
            </p:cNvSpPr>
            <p:nvPr/>
          </p:nvSpPr>
          <p:spPr bwMode="auto">
            <a:xfrm>
              <a:off x="839" y="3171"/>
              <a:ext cx="726" cy="287"/>
            </a:xfrm>
            <a:prstGeom prst="triangle">
              <a:avLst>
                <a:gd name="adj" fmla="val 50000"/>
              </a:avLst>
            </a:prstGeom>
            <a:solidFill>
              <a:srgbClr val="1C1C1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28" name="Line 37"/>
            <p:cNvSpPr>
              <a:spLocks noChangeShapeType="1"/>
            </p:cNvSpPr>
            <p:nvPr/>
          </p:nvSpPr>
          <p:spPr bwMode="auto">
            <a:xfrm>
              <a:off x="1178" y="3123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29" name="Line 38"/>
            <p:cNvSpPr>
              <a:spLocks noChangeShapeType="1"/>
            </p:cNvSpPr>
            <p:nvPr/>
          </p:nvSpPr>
          <p:spPr bwMode="auto">
            <a:xfrm flipV="1">
              <a:off x="1178" y="3123"/>
              <a:ext cx="48" cy="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30" name="AutoShape 39"/>
            <p:cNvSpPr>
              <a:spLocks noChangeArrowheads="1"/>
            </p:cNvSpPr>
            <p:nvPr/>
          </p:nvSpPr>
          <p:spPr bwMode="auto">
            <a:xfrm>
              <a:off x="888" y="3219"/>
              <a:ext cx="629" cy="239"/>
            </a:xfrm>
            <a:prstGeom prst="triangle">
              <a:avLst>
                <a:gd name="adj" fmla="val 50000"/>
              </a:avLst>
            </a:prstGeom>
            <a:solidFill>
              <a:srgbClr val="1C1C1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31" name="AutoShape 40"/>
            <p:cNvSpPr>
              <a:spLocks noChangeArrowheads="1"/>
            </p:cNvSpPr>
            <p:nvPr/>
          </p:nvSpPr>
          <p:spPr bwMode="auto">
            <a:xfrm>
              <a:off x="1081" y="3219"/>
              <a:ext cx="242" cy="96"/>
            </a:xfrm>
            <a:prstGeom prst="triangle">
              <a:avLst>
                <a:gd name="adj" fmla="val 50000"/>
              </a:avLst>
            </a:prstGeom>
            <a:solidFill>
              <a:srgbClr val="1C1C1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0857" name="AutoShape 41"/>
            <p:cNvSpPr>
              <a:spLocks noChangeArrowheads="1"/>
            </p:cNvSpPr>
            <p:nvPr/>
          </p:nvSpPr>
          <p:spPr bwMode="auto">
            <a:xfrm>
              <a:off x="1226" y="3265"/>
              <a:ext cx="47" cy="48"/>
            </a:xfrm>
            <a:prstGeom prst="star5">
              <a:avLst/>
            </a:prstGeom>
            <a:solidFill>
              <a:srgbClr val="1C1C1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0858" name="AutoShape 42"/>
            <p:cNvSpPr>
              <a:spLocks noChangeArrowheads="1"/>
            </p:cNvSpPr>
            <p:nvPr/>
          </p:nvSpPr>
          <p:spPr bwMode="auto">
            <a:xfrm>
              <a:off x="1127" y="3267"/>
              <a:ext cx="46" cy="48"/>
            </a:xfrm>
            <a:prstGeom prst="star5">
              <a:avLst/>
            </a:prstGeom>
            <a:solidFill>
              <a:srgbClr val="1C1C1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34" name="Rectangle 43"/>
            <p:cNvSpPr>
              <a:spLocks noChangeArrowheads="1"/>
            </p:cNvSpPr>
            <p:nvPr/>
          </p:nvSpPr>
          <p:spPr bwMode="auto">
            <a:xfrm>
              <a:off x="1156" y="3612"/>
              <a:ext cx="91" cy="136"/>
            </a:xfrm>
            <a:prstGeom prst="rect">
              <a:avLst/>
            </a:prstGeom>
            <a:solidFill>
              <a:srgbClr val="1C1C1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35" name="Rectangle 44"/>
            <p:cNvSpPr>
              <a:spLocks noChangeArrowheads="1"/>
            </p:cNvSpPr>
            <p:nvPr/>
          </p:nvSpPr>
          <p:spPr bwMode="auto">
            <a:xfrm>
              <a:off x="1178" y="3475"/>
              <a:ext cx="46" cy="91"/>
            </a:xfrm>
            <a:prstGeom prst="rect">
              <a:avLst/>
            </a:prstGeom>
            <a:solidFill>
              <a:srgbClr val="1C1C1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36" name="Rectangle 45"/>
            <p:cNvSpPr>
              <a:spLocks noChangeArrowheads="1"/>
            </p:cNvSpPr>
            <p:nvPr/>
          </p:nvSpPr>
          <p:spPr bwMode="auto">
            <a:xfrm>
              <a:off x="1337" y="3475"/>
              <a:ext cx="46" cy="91"/>
            </a:xfrm>
            <a:prstGeom prst="rect">
              <a:avLst/>
            </a:prstGeom>
            <a:solidFill>
              <a:srgbClr val="1C1C1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37" name="Rectangle 46"/>
            <p:cNvSpPr>
              <a:spLocks noChangeArrowheads="1"/>
            </p:cNvSpPr>
            <p:nvPr/>
          </p:nvSpPr>
          <p:spPr bwMode="auto">
            <a:xfrm>
              <a:off x="1337" y="3611"/>
              <a:ext cx="46" cy="91"/>
            </a:xfrm>
            <a:prstGeom prst="rect">
              <a:avLst/>
            </a:prstGeom>
            <a:solidFill>
              <a:srgbClr val="1C1C1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38" name="Rectangle 47"/>
            <p:cNvSpPr>
              <a:spLocks noChangeArrowheads="1"/>
            </p:cNvSpPr>
            <p:nvPr/>
          </p:nvSpPr>
          <p:spPr bwMode="auto">
            <a:xfrm>
              <a:off x="1020" y="3475"/>
              <a:ext cx="45" cy="91"/>
            </a:xfrm>
            <a:prstGeom prst="rect">
              <a:avLst/>
            </a:prstGeom>
            <a:solidFill>
              <a:srgbClr val="1C1C1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39" name="Rectangle 48"/>
            <p:cNvSpPr>
              <a:spLocks noChangeArrowheads="1"/>
            </p:cNvSpPr>
            <p:nvPr/>
          </p:nvSpPr>
          <p:spPr bwMode="auto">
            <a:xfrm>
              <a:off x="1020" y="3611"/>
              <a:ext cx="45" cy="91"/>
            </a:xfrm>
            <a:prstGeom prst="rect">
              <a:avLst/>
            </a:prstGeom>
            <a:solidFill>
              <a:srgbClr val="1C1C1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8172450" y="4508500"/>
            <a:ext cx="503238" cy="504825"/>
            <a:chOff x="3137" y="688"/>
            <a:chExt cx="463" cy="457"/>
          </a:xfrm>
        </p:grpSpPr>
        <p:sp>
          <p:nvSpPr>
            <p:cNvPr id="6203" name="Oval 51"/>
            <p:cNvSpPr>
              <a:spLocks noChangeArrowheads="1"/>
            </p:cNvSpPr>
            <p:nvPr/>
          </p:nvSpPr>
          <p:spPr bwMode="auto">
            <a:xfrm>
              <a:off x="3137" y="688"/>
              <a:ext cx="463" cy="4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B2B2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04" name="Oval 52"/>
            <p:cNvSpPr>
              <a:spLocks noChangeArrowheads="1"/>
            </p:cNvSpPr>
            <p:nvPr/>
          </p:nvSpPr>
          <p:spPr bwMode="auto">
            <a:xfrm rot="16260000" flipH="1">
              <a:off x="3409" y="877"/>
              <a:ext cx="41" cy="50"/>
            </a:xfrm>
            <a:prstGeom prst="ellipse">
              <a:avLst/>
            </a:prstGeom>
            <a:gradFill rotWithShape="0">
              <a:gsLst>
                <a:gs pos="0">
                  <a:srgbClr val="B2B2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05" name="Oval 53"/>
            <p:cNvSpPr>
              <a:spLocks noChangeArrowheads="1"/>
            </p:cNvSpPr>
            <p:nvPr/>
          </p:nvSpPr>
          <p:spPr bwMode="auto">
            <a:xfrm rot="19380000" flipH="1">
              <a:off x="3549" y="797"/>
              <a:ext cx="23" cy="54"/>
            </a:xfrm>
            <a:prstGeom prst="ellipse">
              <a:avLst/>
            </a:prstGeom>
            <a:gradFill rotWithShape="0">
              <a:gsLst>
                <a:gs pos="0">
                  <a:srgbClr val="B2B2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06" name="Oval 54"/>
            <p:cNvSpPr>
              <a:spLocks noChangeArrowheads="1"/>
            </p:cNvSpPr>
            <p:nvPr/>
          </p:nvSpPr>
          <p:spPr bwMode="auto">
            <a:xfrm rot="13800000" flipH="1">
              <a:off x="3456" y="1022"/>
              <a:ext cx="39" cy="69"/>
            </a:xfrm>
            <a:prstGeom prst="ellipse">
              <a:avLst/>
            </a:prstGeom>
            <a:gradFill rotWithShape="0">
              <a:gsLst>
                <a:gs pos="0">
                  <a:srgbClr val="B2B2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07" name="Oval 55"/>
            <p:cNvSpPr>
              <a:spLocks noChangeArrowheads="1"/>
            </p:cNvSpPr>
            <p:nvPr/>
          </p:nvSpPr>
          <p:spPr bwMode="auto">
            <a:xfrm rot="19380000" flipH="1">
              <a:off x="3463" y="839"/>
              <a:ext cx="45" cy="62"/>
            </a:xfrm>
            <a:prstGeom prst="ellipse">
              <a:avLst/>
            </a:prstGeom>
            <a:gradFill rotWithShape="0">
              <a:gsLst>
                <a:gs pos="0">
                  <a:srgbClr val="B2B2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08" name="Oval 56"/>
            <p:cNvSpPr>
              <a:spLocks noChangeArrowheads="1"/>
            </p:cNvSpPr>
            <p:nvPr/>
          </p:nvSpPr>
          <p:spPr bwMode="auto">
            <a:xfrm rot="1200000" flipH="1">
              <a:off x="3433" y="934"/>
              <a:ext cx="47" cy="60"/>
            </a:xfrm>
            <a:prstGeom prst="ellipse">
              <a:avLst/>
            </a:prstGeom>
            <a:gradFill rotWithShape="0">
              <a:gsLst>
                <a:gs pos="0">
                  <a:srgbClr val="B2B2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09" name="Oval 57"/>
            <p:cNvSpPr>
              <a:spLocks noChangeArrowheads="1"/>
            </p:cNvSpPr>
            <p:nvPr/>
          </p:nvSpPr>
          <p:spPr bwMode="auto">
            <a:xfrm rot="16920000" flipH="1">
              <a:off x="3429" y="691"/>
              <a:ext cx="22" cy="64"/>
            </a:xfrm>
            <a:prstGeom prst="ellipse">
              <a:avLst/>
            </a:prstGeom>
            <a:gradFill rotWithShape="0">
              <a:gsLst>
                <a:gs pos="0">
                  <a:srgbClr val="B2B2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10" name="Oval 58"/>
            <p:cNvSpPr>
              <a:spLocks noChangeArrowheads="1"/>
            </p:cNvSpPr>
            <p:nvPr/>
          </p:nvSpPr>
          <p:spPr bwMode="auto">
            <a:xfrm rot="16920000" flipH="1">
              <a:off x="3344" y="695"/>
              <a:ext cx="22" cy="28"/>
            </a:xfrm>
            <a:prstGeom prst="ellipse">
              <a:avLst/>
            </a:prstGeom>
            <a:gradFill rotWithShape="0">
              <a:gsLst>
                <a:gs pos="0">
                  <a:srgbClr val="B2B2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11" name="Oval 59"/>
            <p:cNvSpPr>
              <a:spLocks noChangeArrowheads="1"/>
            </p:cNvSpPr>
            <p:nvPr/>
          </p:nvSpPr>
          <p:spPr bwMode="auto">
            <a:xfrm rot="16920000" flipH="1">
              <a:off x="3368" y="719"/>
              <a:ext cx="29" cy="64"/>
            </a:xfrm>
            <a:prstGeom prst="ellipse">
              <a:avLst/>
            </a:prstGeom>
            <a:gradFill rotWithShape="0">
              <a:gsLst>
                <a:gs pos="0">
                  <a:srgbClr val="B2B2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12" name="Oval 60"/>
            <p:cNvSpPr>
              <a:spLocks noChangeArrowheads="1"/>
            </p:cNvSpPr>
            <p:nvPr/>
          </p:nvSpPr>
          <p:spPr bwMode="auto">
            <a:xfrm rot="16920000" flipH="1">
              <a:off x="3473" y="737"/>
              <a:ext cx="22" cy="29"/>
            </a:xfrm>
            <a:prstGeom prst="ellipse">
              <a:avLst/>
            </a:prstGeom>
            <a:gradFill rotWithShape="0">
              <a:gsLst>
                <a:gs pos="0">
                  <a:srgbClr val="B2B2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13" name="Oval 61"/>
            <p:cNvSpPr>
              <a:spLocks noChangeArrowheads="1"/>
            </p:cNvSpPr>
            <p:nvPr/>
          </p:nvSpPr>
          <p:spPr bwMode="auto">
            <a:xfrm rot="16920000" flipH="1">
              <a:off x="3555" y="933"/>
              <a:ext cx="29" cy="19"/>
            </a:xfrm>
            <a:prstGeom prst="ellipse">
              <a:avLst/>
            </a:prstGeom>
            <a:gradFill rotWithShape="0">
              <a:gsLst>
                <a:gs pos="0">
                  <a:srgbClr val="B2B2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14" name="Oval 62"/>
            <p:cNvSpPr>
              <a:spLocks noChangeArrowheads="1"/>
            </p:cNvSpPr>
            <p:nvPr/>
          </p:nvSpPr>
          <p:spPr bwMode="auto">
            <a:xfrm rot="1200000" flipH="1">
              <a:off x="3245" y="792"/>
              <a:ext cx="49" cy="67"/>
            </a:xfrm>
            <a:prstGeom prst="ellipse">
              <a:avLst/>
            </a:prstGeom>
            <a:gradFill rotWithShape="0">
              <a:gsLst>
                <a:gs pos="0">
                  <a:srgbClr val="B2B2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15" name="Oval 63"/>
            <p:cNvSpPr>
              <a:spLocks noChangeArrowheads="1"/>
            </p:cNvSpPr>
            <p:nvPr/>
          </p:nvSpPr>
          <p:spPr bwMode="auto">
            <a:xfrm rot="16260000" flipH="1">
              <a:off x="3254" y="922"/>
              <a:ext cx="30" cy="37"/>
            </a:xfrm>
            <a:prstGeom prst="ellipse">
              <a:avLst/>
            </a:prstGeom>
            <a:gradFill rotWithShape="0">
              <a:gsLst>
                <a:gs pos="0">
                  <a:srgbClr val="B2B2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16" name="Oval 64"/>
            <p:cNvSpPr>
              <a:spLocks noChangeArrowheads="1"/>
            </p:cNvSpPr>
            <p:nvPr/>
          </p:nvSpPr>
          <p:spPr bwMode="auto">
            <a:xfrm rot="16260000" flipH="1">
              <a:off x="3320" y="860"/>
              <a:ext cx="82" cy="88"/>
            </a:xfrm>
            <a:prstGeom prst="ellipse">
              <a:avLst/>
            </a:prstGeom>
            <a:gradFill rotWithShape="0">
              <a:gsLst>
                <a:gs pos="0">
                  <a:srgbClr val="B2B2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17" name="Oval 65"/>
            <p:cNvSpPr>
              <a:spLocks noChangeArrowheads="1"/>
            </p:cNvSpPr>
            <p:nvPr/>
          </p:nvSpPr>
          <p:spPr bwMode="auto">
            <a:xfrm rot="16260000" flipH="1">
              <a:off x="3330" y="967"/>
              <a:ext cx="92" cy="116"/>
            </a:xfrm>
            <a:prstGeom prst="ellipse">
              <a:avLst/>
            </a:prstGeom>
            <a:gradFill rotWithShape="0">
              <a:gsLst>
                <a:gs pos="0">
                  <a:srgbClr val="B2B2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18" name="Oval 66"/>
            <p:cNvSpPr>
              <a:spLocks noChangeArrowheads="1"/>
            </p:cNvSpPr>
            <p:nvPr/>
          </p:nvSpPr>
          <p:spPr bwMode="auto">
            <a:xfrm rot="16920000" flipH="1">
              <a:off x="3348" y="741"/>
              <a:ext cx="28" cy="63"/>
            </a:xfrm>
            <a:prstGeom prst="ellipse">
              <a:avLst/>
            </a:prstGeom>
            <a:gradFill rotWithShape="0">
              <a:gsLst>
                <a:gs pos="0">
                  <a:srgbClr val="B2B2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19" name="Oval 67"/>
            <p:cNvSpPr>
              <a:spLocks noChangeArrowheads="1"/>
            </p:cNvSpPr>
            <p:nvPr/>
          </p:nvSpPr>
          <p:spPr bwMode="auto">
            <a:xfrm rot="16920000" flipH="1">
              <a:off x="3296" y="1065"/>
              <a:ext cx="29" cy="62"/>
            </a:xfrm>
            <a:prstGeom prst="ellipse">
              <a:avLst/>
            </a:prstGeom>
            <a:gradFill rotWithShape="0">
              <a:gsLst>
                <a:gs pos="0">
                  <a:srgbClr val="B2B2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68"/>
          <p:cNvGrpSpPr>
            <a:grpSpLocks/>
          </p:cNvGrpSpPr>
          <p:nvPr/>
        </p:nvGrpSpPr>
        <p:grpSpPr bwMode="auto">
          <a:xfrm rot="2637830">
            <a:off x="9213850" y="1412875"/>
            <a:ext cx="542925" cy="185738"/>
            <a:chOff x="3255" y="1705"/>
            <a:chExt cx="549" cy="225"/>
          </a:xfrm>
        </p:grpSpPr>
        <p:sp>
          <p:nvSpPr>
            <p:cNvPr id="6156" name="Freeform 69"/>
            <p:cNvSpPr>
              <a:spLocks/>
            </p:cNvSpPr>
            <p:nvPr/>
          </p:nvSpPr>
          <p:spPr bwMode="auto">
            <a:xfrm>
              <a:off x="3431" y="1839"/>
              <a:ext cx="157" cy="75"/>
            </a:xfrm>
            <a:custGeom>
              <a:avLst/>
              <a:gdLst>
                <a:gd name="T0" fmla="*/ 19 w 157"/>
                <a:gd name="T1" fmla="*/ 2 h 75"/>
                <a:gd name="T2" fmla="*/ 25 w 157"/>
                <a:gd name="T3" fmla="*/ 2 h 75"/>
                <a:gd name="T4" fmla="*/ 31 w 157"/>
                <a:gd name="T5" fmla="*/ 1 h 75"/>
                <a:gd name="T6" fmla="*/ 37 w 157"/>
                <a:gd name="T7" fmla="*/ 0 h 75"/>
                <a:gd name="T8" fmla="*/ 44 w 157"/>
                <a:gd name="T9" fmla="*/ 0 h 75"/>
                <a:gd name="T10" fmla="*/ 51 w 157"/>
                <a:gd name="T11" fmla="*/ 0 h 75"/>
                <a:gd name="T12" fmla="*/ 57 w 157"/>
                <a:gd name="T13" fmla="*/ 0 h 75"/>
                <a:gd name="T14" fmla="*/ 63 w 157"/>
                <a:gd name="T15" fmla="*/ 1 h 75"/>
                <a:gd name="T16" fmla="*/ 71 w 157"/>
                <a:gd name="T17" fmla="*/ 2 h 75"/>
                <a:gd name="T18" fmla="*/ 79 w 157"/>
                <a:gd name="T19" fmla="*/ 2 h 75"/>
                <a:gd name="T20" fmla="*/ 87 w 157"/>
                <a:gd name="T21" fmla="*/ 4 h 75"/>
                <a:gd name="T22" fmla="*/ 97 w 157"/>
                <a:gd name="T23" fmla="*/ 6 h 75"/>
                <a:gd name="T24" fmla="*/ 107 w 157"/>
                <a:gd name="T25" fmla="*/ 9 h 75"/>
                <a:gd name="T26" fmla="*/ 115 w 157"/>
                <a:gd name="T27" fmla="*/ 12 h 75"/>
                <a:gd name="T28" fmla="*/ 125 w 157"/>
                <a:gd name="T29" fmla="*/ 16 h 75"/>
                <a:gd name="T30" fmla="*/ 135 w 157"/>
                <a:gd name="T31" fmla="*/ 20 h 75"/>
                <a:gd name="T32" fmla="*/ 143 w 157"/>
                <a:gd name="T33" fmla="*/ 25 h 75"/>
                <a:gd name="T34" fmla="*/ 156 w 157"/>
                <a:gd name="T35" fmla="*/ 32 h 75"/>
                <a:gd name="T36" fmla="*/ 137 w 157"/>
                <a:gd name="T37" fmla="*/ 74 h 75"/>
                <a:gd name="T38" fmla="*/ 130 w 157"/>
                <a:gd name="T39" fmla="*/ 69 h 75"/>
                <a:gd name="T40" fmla="*/ 119 w 157"/>
                <a:gd name="T41" fmla="*/ 64 h 75"/>
                <a:gd name="T42" fmla="*/ 109 w 157"/>
                <a:gd name="T43" fmla="*/ 59 h 75"/>
                <a:gd name="T44" fmla="*/ 99 w 157"/>
                <a:gd name="T45" fmla="*/ 55 h 75"/>
                <a:gd name="T46" fmla="*/ 90 w 157"/>
                <a:gd name="T47" fmla="*/ 51 h 75"/>
                <a:gd name="T48" fmla="*/ 82 w 157"/>
                <a:gd name="T49" fmla="*/ 49 h 75"/>
                <a:gd name="T50" fmla="*/ 74 w 157"/>
                <a:gd name="T51" fmla="*/ 47 h 75"/>
                <a:gd name="T52" fmla="*/ 66 w 157"/>
                <a:gd name="T53" fmla="*/ 45 h 75"/>
                <a:gd name="T54" fmla="*/ 59 w 157"/>
                <a:gd name="T55" fmla="*/ 44 h 75"/>
                <a:gd name="T56" fmla="*/ 51 w 157"/>
                <a:gd name="T57" fmla="*/ 43 h 75"/>
                <a:gd name="T58" fmla="*/ 44 w 157"/>
                <a:gd name="T59" fmla="*/ 42 h 75"/>
                <a:gd name="T60" fmla="*/ 38 w 157"/>
                <a:gd name="T61" fmla="*/ 42 h 75"/>
                <a:gd name="T62" fmla="*/ 32 w 157"/>
                <a:gd name="T63" fmla="*/ 42 h 75"/>
                <a:gd name="T64" fmla="*/ 25 w 157"/>
                <a:gd name="T65" fmla="*/ 42 h 75"/>
                <a:gd name="T66" fmla="*/ 20 w 157"/>
                <a:gd name="T67" fmla="*/ 42 h 75"/>
                <a:gd name="T68" fmla="*/ 14 w 157"/>
                <a:gd name="T69" fmla="*/ 42 h 75"/>
                <a:gd name="T70" fmla="*/ 9 w 157"/>
                <a:gd name="T71" fmla="*/ 43 h 75"/>
                <a:gd name="T72" fmla="*/ 5 w 157"/>
                <a:gd name="T73" fmla="*/ 43 h 75"/>
                <a:gd name="T74" fmla="*/ 0 w 157"/>
                <a:gd name="T75" fmla="*/ 44 h 75"/>
                <a:gd name="T76" fmla="*/ 19 w 157"/>
                <a:gd name="T77" fmla="*/ 2 h 7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7"/>
                <a:gd name="T118" fmla="*/ 0 h 75"/>
                <a:gd name="T119" fmla="*/ 157 w 157"/>
                <a:gd name="T120" fmla="*/ 75 h 7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7" h="75">
                  <a:moveTo>
                    <a:pt x="19" y="2"/>
                  </a:moveTo>
                  <a:lnTo>
                    <a:pt x="25" y="2"/>
                  </a:lnTo>
                  <a:lnTo>
                    <a:pt x="31" y="1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1"/>
                  </a:lnTo>
                  <a:lnTo>
                    <a:pt x="71" y="2"/>
                  </a:lnTo>
                  <a:lnTo>
                    <a:pt x="79" y="2"/>
                  </a:lnTo>
                  <a:lnTo>
                    <a:pt x="87" y="4"/>
                  </a:lnTo>
                  <a:lnTo>
                    <a:pt x="97" y="6"/>
                  </a:lnTo>
                  <a:lnTo>
                    <a:pt x="107" y="9"/>
                  </a:lnTo>
                  <a:lnTo>
                    <a:pt x="115" y="12"/>
                  </a:lnTo>
                  <a:lnTo>
                    <a:pt x="125" y="16"/>
                  </a:lnTo>
                  <a:lnTo>
                    <a:pt x="135" y="20"/>
                  </a:lnTo>
                  <a:lnTo>
                    <a:pt x="143" y="25"/>
                  </a:lnTo>
                  <a:lnTo>
                    <a:pt x="156" y="32"/>
                  </a:lnTo>
                  <a:lnTo>
                    <a:pt x="137" y="74"/>
                  </a:lnTo>
                  <a:lnTo>
                    <a:pt x="130" y="69"/>
                  </a:lnTo>
                  <a:lnTo>
                    <a:pt x="119" y="64"/>
                  </a:lnTo>
                  <a:lnTo>
                    <a:pt x="109" y="59"/>
                  </a:lnTo>
                  <a:lnTo>
                    <a:pt x="99" y="55"/>
                  </a:lnTo>
                  <a:lnTo>
                    <a:pt x="90" y="51"/>
                  </a:lnTo>
                  <a:lnTo>
                    <a:pt x="82" y="49"/>
                  </a:lnTo>
                  <a:lnTo>
                    <a:pt x="74" y="47"/>
                  </a:lnTo>
                  <a:lnTo>
                    <a:pt x="66" y="45"/>
                  </a:lnTo>
                  <a:lnTo>
                    <a:pt x="59" y="44"/>
                  </a:lnTo>
                  <a:lnTo>
                    <a:pt x="51" y="43"/>
                  </a:lnTo>
                  <a:lnTo>
                    <a:pt x="44" y="42"/>
                  </a:lnTo>
                  <a:lnTo>
                    <a:pt x="38" y="42"/>
                  </a:lnTo>
                  <a:lnTo>
                    <a:pt x="32" y="42"/>
                  </a:lnTo>
                  <a:lnTo>
                    <a:pt x="25" y="42"/>
                  </a:lnTo>
                  <a:lnTo>
                    <a:pt x="20" y="42"/>
                  </a:lnTo>
                  <a:lnTo>
                    <a:pt x="14" y="42"/>
                  </a:lnTo>
                  <a:lnTo>
                    <a:pt x="9" y="43"/>
                  </a:lnTo>
                  <a:lnTo>
                    <a:pt x="5" y="43"/>
                  </a:lnTo>
                  <a:lnTo>
                    <a:pt x="0" y="44"/>
                  </a:lnTo>
                  <a:lnTo>
                    <a:pt x="19" y="2"/>
                  </a:lnTo>
                </a:path>
              </a:pathLst>
            </a:custGeom>
            <a:gradFill rotWithShape="0">
              <a:gsLst>
                <a:gs pos="0">
                  <a:srgbClr val="B2B200"/>
                </a:gs>
                <a:gs pos="50000">
                  <a:srgbClr val="FFFF00"/>
                </a:gs>
                <a:gs pos="100000">
                  <a:srgbClr val="B2B200"/>
                </a:gs>
              </a:gsLst>
              <a:lin ang="5400000" scaled="1"/>
            </a:gra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6157" name="Group 70"/>
            <p:cNvGrpSpPr>
              <a:grpSpLocks/>
            </p:cNvGrpSpPr>
            <p:nvPr/>
          </p:nvGrpSpPr>
          <p:grpSpPr bwMode="auto">
            <a:xfrm>
              <a:off x="3482" y="1808"/>
              <a:ext cx="97" cy="63"/>
              <a:chOff x="3482" y="1808"/>
              <a:chExt cx="97" cy="63"/>
            </a:xfrm>
          </p:grpSpPr>
          <p:sp>
            <p:nvSpPr>
              <p:cNvPr id="6198" name="Line 71"/>
              <p:cNvSpPr>
                <a:spLocks noChangeShapeType="1"/>
              </p:cNvSpPr>
              <p:nvPr/>
            </p:nvSpPr>
            <p:spPr bwMode="auto">
              <a:xfrm flipH="1">
                <a:off x="3483" y="1827"/>
                <a:ext cx="96" cy="2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99" name="Line 72"/>
              <p:cNvSpPr>
                <a:spLocks noChangeShapeType="1"/>
              </p:cNvSpPr>
              <p:nvPr/>
            </p:nvSpPr>
            <p:spPr bwMode="auto">
              <a:xfrm flipH="1" flipV="1">
                <a:off x="3517" y="1809"/>
                <a:ext cx="34" cy="6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00" name="Line 73"/>
              <p:cNvSpPr>
                <a:spLocks noChangeShapeType="1"/>
              </p:cNvSpPr>
              <p:nvPr/>
            </p:nvSpPr>
            <p:spPr bwMode="auto">
              <a:xfrm flipH="1">
                <a:off x="3551" y="1827"/>
                <a:ext cx="28" cy="4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01" name="Line 74"/>
              <p:cNvSpPr>
                <a:spLocks noChangeShapeType="1"/>
              </p:cNvSpPr>
              <p:nvPr/>
            </p:nvSpPr>
            <p:spPr bwMode="auto">
              <a:xfrm flipH="1" flipV="1">
                <a:off x="3482" y="1854"/>
                <a:ext cx="69" cy="1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02" name="Line 75"/>
              <p:cNvSpPr>
                <a:spLocks noChangeShapeType="1"/>
              </p:cNvSpPr>
              <p:nvPr/>
            </p:nvSpPr>
            <p:spPr bwMode="auto">
              <a:xfrm flipV="1">
                <a:off x="3483" y="1808"/>
                <a:ext cx="33" cy="4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6158" name="Group 76"/>
            <p:cNvGrpSpPr>
              <a:grpSpLocks/>
            </p:cNvGrpSpPr>
            <p:nvPr/>
          </p:nvGrpSpPr>
          <p:grpSpPr bwMode="auto">
            <a:xfrm>
              <a:off x="3433" y="1795"/>
              <a:ext cx="190" cy="40"/>
              <a:chOff x="3433" y="1795"/>
              <a:chExt cx="190" cy="40"/>
            </a:xfrm>
          </p:grpSpPr>
          <p:sp>
            <p:nvSpPr>
              <p:cNvPr id="6196" name="Line 77"/>
              <p:cNvSpPr>
                <a:spLocks noChangeShapeType="1"/>
              </p:cNvSpPr>
              <p:nvPr/>
            </p:nvSpPr>
            <p:spPr bwMode="auto">
              <a:xfrm>
                <a:off x="3434" y="1797"/>
                <a:ext cx="188" cy="3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97" name="Line 78"/>
              <p:cNvSpPr>
                <a:spLocks noChangeShapeType="1"/>
              </p:cNvSpPr>
              <p:nvPr/>
            </p:nvSpPr>
            <p:spPr bwMode="auto">
              <a:xfrm>
                <a:off x="3433" y="1795"/>
                <a:ext cx="190" cy="4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6159" name="Group 79"/>
            <p:cNvGrpSpPr>
              <a:grpSpLocks/>
            </p:cNvGrpSpPr>
            <p:nvPr/>
          </p:nvGrpSpPr>
          <p:grpSpPr bwMode="auto">
            <a:xfrm>
              <a:off x="3487" y="1717"/>
              <a:ext cx="109" cy="94"/>
              <a:chOff x="3487" y="1717"/>
              <a:chExt cx="109" cy="94"/>
            </a:xfrm>
          </p:grpSpPr>
          <p:sp>
            <p:nvSpPr>
              <p:cNvPr id="6193" name="Freeform 80"/>
              <p:cNvSpPr>
                <a:spLocks/>
              </p:cNvSpPr>
              <p:nvPr/>
            </p:nvSpPr>
            <p:spPr bwMode="auto">
              <a:xfrm>
                <a:off x="3487" y="1717"/>
                <a:ext cx="97" cy="71"/>
              </a:xfrm>
              <a:custGeom>
                <a:avLst/>
                <a:gdLst>
                  <a:gd name="T0" fmla="*/ 12 w 97"/>
                  <a:gd name="T1" fmla="*/ 0 h 71"/>
                  <a:gd name="T2" fmla="*/ 96 w 97"/>
                  <a:gd name="T3" fmla="*/ 14 h 71"/>
                  <a:gd name="T4" fmla="*/ 84 w 97"/>
                  <a:gd name="T5" fmla="*/ 70 h 71"/>
                  <a:gd name="T6" fmla="*/ 0 w 97"/>
                  <a:gd name="T7" fmla="*/ 56 h 71"/>
                  <a:gd name="T8" fmla="*/ 12 w 97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71"/>
                  <a:gd name="T17" fmla="*/ 97 w 97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71">
                    <a:moveTo>
                      <a:pt x="12" y="0"/>
                    </a:moveTo>
                    <a:lnTo>
                      <a:pt x="96" y="14"/>
                    </a:lnTo>
                    <a:lnTo>
                      <a:pt x="84" y="70"/>
                    </a:lnTo>
                    <a:lnTo>
                      <a:pt x="0" y="5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94" name="Freeform 81"/>
              <p:cNvSpPr>
                <a:spLocks/>
              </p:cNvSpPr>
              <p:nvPr/>
            </p:nvSpPr>
            <p:spPr bwMode="auto">
              <a:xfrm>
                <a:off x="3571" y="1731"/>
                <a:ext cx="25" cy="80"/>
              </a:xfrm>
              <a:custGeom>
                <a:avLst/>
                <a:gdLst>
                  <a:gd name="T0" fmla="*/ 12 w 25"/>
                  <a:gd name="T1" fmla="*/ 0 h 80"/>
                  <a:gd name="T2" fmla="*/ 24 w 25"/>
                  <a:gd name="T3" fmla="*/ 49 h 80"/>
                  <a:gd name="T4" fmla="*/ 17 w 25"/>
                  <a:gd name="T5" fmla="*/ 79 h 80"/>
                  <a:gd name="T6" fmla="*/ 0 w 25"/>
                  <a:gd name="T7" fmla="*/ 56 h 80"/>
                  <a:gd name="T8" fmla="*/ 12 w 25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80"/>
                  <a:gd name="T17" fmla="*/ 25 w 2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80">
                    <a:moveTo>
                      <a:pt x="12" y="0"/>
                    </a:moveTo>
                    <a:lnTo>
                      <a:pt x="24" y="49"/>
                    </a:lnTo>
                    <a:lnTo>
                      <a:pt x="17" y="79"/>
                    </a:lnTo>
                    <a:lnTo>
                      <a:pt x="0" y="5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95" name="Freeform 82"/>
              <p:cNvSpPr>
                <a:spLocks/>
              </p:cNvSpPr>
              <p:nvPr/>
            </p:nvSpPr>
            <p:spPr bwMode="auto">
              <a:xfrm>
                <a:off x="3487" y="1773"/>
                <a:ext cx="102" cy="37"/>
              </a:xfrm>
              <a:custGeom>
                <a:avLst/>
                <a:gdLst>
                  <a:gd name="T0" fmla="*/ 0 w 102"/>
                  <a:gd name="T1" fmla="*/ 0 h 37"/>
                  <a:gd name="T2" fmla="*/ 84 w 102"/>
                  <a:gd name="T3" fmla="*/ 14 h 37"/>
                  <a:gd name="T4" fmla="*/ 101 w 102"/>
                  <a:gd name="T5" fmla="*/ 36 h 37"/>
                  <a:gd name="T6" fmla="*/ 39 w 102"/>
                  <a:gd name="T7" fmla="*/ 23 h 37"/>
                  <a:gd name="T8" fmla="*/ 0 w 102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37"/>
                  <a:gd name="T17" fmla="*/ 102 w 102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37">
                    <a:moveTo>
                      <a:pt x="0" y="0"/>
                    </a:moveTo>
                    <a:lnTo>
                      <a:pt x="84" y="14"/>
                    </a:lnTo>
                    <a:lnTo>
                      <a:pt x="101" y="36"/>
                    </a:lnTo>
                    <a:lnTo>
                      <a:pt x="39" y="2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6160" name="Group 83"/>
            <p:cNvGrpSpPr>
              <a:grpSpLocks/>
            </p:cNvGrpSpPr>
            <p:nvPr/>
          </p:nvGrpSpPr>
          <p:grpSpPr bwMode="auto">
            <a:xfrm>
              <a:off x="3511" y="1734"/>
              <a:ext cx="52" cy="28"/>
              <a:chOff x="3511" y="1734"/>
              <a:chExt cx="52" cy="28"/>
            </a:xfrm>
          </p:grpSpPr>
          <p:sp>
            <p:nvSpPr>
              <p:cNvPr id="290900" name="Oval 84"/>
              <p:cNvSpPr>
                <a:spLocks noChangeArrowheads="1"/>
              </p:cNvSpPr>
              <p:nvPr/>
            </p:nvSpPr>
            <p:spPr bwMode="auto">
              <a:xfrm rot="2460000">
                <a:off x="3505" y="1735"/>
                <a:ext cx="21" cy="21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901" name="Oval 85"/>
              <p:cNvSpPr>
                <a:spLocks noChangeArrowheads="1"/>
              </p:cNvSpPr>
              <p:nvPr/>
            </p:nvSpPr>
            <p:spPr bwMode="auto">
              <a:xfrm rot="2460000">
                <a:off x="3538" y="1745"/>
                <a:ext cx="19" cy="21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6161" name="Group 86"/>
            <p:cNvGrpSpPr>
              <a:grpSpLocks/>
            </p:cNvGrpSpPr>
            <p:nvPr/>
          </p:nvGrpSpPr>
          <p:grpSpPr bwMode="auto">
            <a:xfrm>
              <a:off x="3255" y="1705"/>
              <a:ext cx="199" cy="152"/>
              <a:chOff x="3255" y="1705"/>
              <a:chExt cx="199" cy="152"/>
            </a:xfrm>
          </p:grpSpPr>
          <p:sp>
            <p:nvSpPr>
              <p:cNvPr id="6178" name="Freeform 87"/>
              <p:cNvSpPr>
                <a:spLocks/>
              </p:cNvSpPr>
              <p:nvPr/>
            </p:nvSpPr>
            <p:spPr bwMode="auto">
              <a:xfrm>
                <a:off x="3255" y="1705"/>
                <a:ext cx="199" cy="152"/>
              </a:xfrm>
              <a:custGeom>
                <a:avLst/>
                <a:gdLst>
                  <a:gd name="T0" fmla="*/ 24 w 199"/>
                  <a:gd name="T1" fmla="*/ 0 h 152"/>
                  <a:gd name="T2" fmla="*/ 198 w 199"/>
                  <a:gd name="T3" fmla="*/ 32 h 152"/>
                  <a:gd name="T4" fmla="*/ 175 w 199"/>
                  <a:gd name="T5" fmla="*/ 151 h 152"/>
                  <a:gd name="T6" fmla="*/ 0 w 199"/>
                  <a:gd name="T7" fmla="*/ 119 h 152"/>
                  <a:gd name="T8" fmla="*/ 24 w 199"/>
                  <a:gd name="T9" fmla="*/ 0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9"/>
                  <a:gd name="T16" fmla="*/ 0 h 152"/>
                  <a:gd name="T17" fmla="*/ 199 w 199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9" h="152">
                    <a:moveTo>
                      <a:pt x="24" y="0"/>
                    </a:moveTo>
                    <a:lnTo>
                      <a:pt x="198" y="32"/>
                    </a:lnTo>
                    <a:lnTo>
                      <a:pt x="175" y="151"/>
                    </a:lnTo>
                    <a:lnTo>
                      <a:pt x="0" y="119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000066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6179" name="Group 88"/>
              <p:cNvGrpSpPr>
                <a:grpSpLocks/>
              </p:cNvGrpSpPr>
              <p:nvPr/>
            </p:nvGrpSpPr>
            <p:grpSpPr bwMode="auto">
              <a:xfrm>
                <a:off x="3262" y="1712"/>
                <a:ext cx="185" cy="139"/>
                <a:chOff x="3262" y="1712"/>
                <a:chExt cx="185" cy="139"/>
              </a:xfrm>
            </p:grpSpPr>
            <p:grpSp>
              <p:nvGrpSpPr>
                <p:cNvPr id="6180" name="Group 89"/>
                <p:cNvGrpSpPr>
                  <a:grpSpLocks/>
                </p:cNvGrpSpPr>
                <p:nvPr/>
              </p:nvGrpSpPr>
              <p:grpSpPr bwMode="auto">
                <a:xfrm>
                  <a:off x="3285" y="1712"/>
                  <a:ext cx="138" cy="139"/>
                  <a:chOff x="3285" y="1712"/>
                  <a:chExt cx="138" cy="139"/>
                </a:xfrm>
              </p:grpSpPr>
              <p:sp>
                <p:nvSpPr>
                  <p:cNvPr id="6186" name="Line 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00" y="1733"/>
                    <a:ext cx="23" cy="11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ja-JP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87" name="Line 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71" y="1728"/>
                    <a:ext cx="23" cy="116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ja-JP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88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43" y="1721"/>
                    <a:ext cx="23" cy="119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ja-JP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89" name="Line 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13" y="1716"/>
                    <a:ext cx="25" cy="119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ja-JP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90" name="Line 9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85" y="1712"/>
                    <a:ext cx="24" cy="117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ja-JP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6181" name="Group 95"/>
                <p:cNvGrpSpPr>
                  <a:grpSpLocks/>
                </p:cNvGrpSpPr>
                <p:nvPr/>
              </p:nvGrpSpPr>
              <p:grpSpPr bwMode="auto">
                <a:xfrm>
                  <a:off x="3262" y="1731"/>
                  <a:ext cx="185" cy="100"/>
                  <a:chOff x="3262" y="1731"/>
                  <a:chExt cx="185" cy="100"/>
                </a:xfrm>
              </p:grpSpPr>
              <p:sp>
                <p:nvSpPr>
                  <p:cNvPr id="6182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3276" y="1731"/>
                    <a:ext cx="171" cy="31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ja-JP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83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3272" y="1753"/>
                    <a:ext cx="170" cy="3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ja-JP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84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3265" y="1777"/>
                    <a:ext cx="173" cy="31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ja-JP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85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3262" y="1800"/>
                    <a:ext cx="172" cy="31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ja-JP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</p:grpSp>
        </p:grpSp>
        <p:grpSp>
          <p:nvGrpSpPr>
            <p:cNvPr id="6162" name="Group 100"/>
            <p:cNvGrpSpPr>
              <a:grpSpLocks/>
            </p:cNvGrpSpPr>
            <p:nvPr/>
          </p:nvGrpSpPr>
          <p:grpSpPr bwMode="auto">
            <a:xfrm>
              <a:off x="3605" y="1779"/>
              <a:ext cx="199" cy="151"/>
              <a:chOff x="3605" y="1779"/>
              <a:chExt cx="199" cy="151"/>
            </a:xfrm>
          </p:grpSpPr>
          <p:sp>
            <p:nvSpPr>
              <p:cNvPr id="6165" name="Freeform 101"/>
              <p:cNvSpPr>
                <a:spLocks/>
              </p:cNvSpPr>
              <p:nvPr/>
            </p:nvSpPr>
            <p:spPr bwMode="auto">
              <a:xfrm>
                <a:off x="3605" y="1779"/>
                <a:ext cx="199" cy="151"/>
              </a:xfrm>
              <a:custGeom>
                <a:avLst/>
                <a:gdLst>
                  <a:gd name="T0" fmla="*/ 23 w 199"/>
                  <a:gd name="T1" fmla="*/ 0 h 151"/>
                  <a:gd name="T2" fmla="*/ 198 w 199"/>
                  <a:gd name="T3" fmla="*/ 31 h 151"/>
                  <a:gd name="T4" fmla="*/ 175 w 199"/>
                  <a:gd name="T5" fmla="*/ 150 h 151"/>
                  <a:gd name="T6" fmla="*/ 0 w 199"/>
                  <a:gd name="T7" fmla="*/ 119 h 151"/>
                  <a:gd name="T8" fmla="*/ 23 w 199"/>
                  <a:gd name="T9" fmla="*/ 0 h 1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9"/>
                  <a:gd name="T16" fmla="*/ 0 h 151"/>
                  <a:gd name="T17" fmla="*/ 199 w 199"/>
                  <a:gd name="T18" fmla="*/ 151 h 1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9" h="151">
                    <a:moveTo>
                      <a:pt x="23" y="0"/>
                    </a:moveTo>
                    <a:lnTo>
                      <a:pt x="198" y="31"/>
                    </a:lnTo>
                    <a:lnTo>
                      <a:pt x="175" y="150"/>
                    </a:lnTo>
                    <a:lnTo>
                      <a:pt x="0" y="119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000066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6166" name="Group 102"/>
              <p:cNvGrpSpPr>
                <a:grpSpLocks/>
              </p:cNvGrpSpPr>
              <p:nvPr/>
            </p:nvGrpSpPr>
            <p:grpSpPr bwMode="auto">
              <a:xfrm>
                <a:off x="3612" y="1784"/>
                <a:ext cx="185" cy="140"/>
                <a:chOff x="3612" y="1784"/>
                <a:chExt cx="185" cy="140"/>
              </a:xfrm>
            </p:grpSpPr>
            <p:grpSp>
              <p:nvGrpSpPr>
                <p:cNvPr id="6167" name="Group 103"/>
                <p:cNvGrpSpPr>
                  <a:grpSpLocks/>
                </p:cNvGrpSpPr>
                <p:nvPr/>
              </p:nvGrpSpPr>
              <p:grpSpPr bwMode="auto">
                <a:xfrm>
                  <a:off x="3635" y="1784"/>
                  <a:ext cx="138" cy="140"/>
                  <a:chOff x="3635" y="1784"/>
                  <a:chExt cx="138" cy="140"/>
                </a:xfrm>
              </p:grpSpPr>
              <p:sp>
                <p:nvSpPr>
                  <p:cNvPr id="6173" name="Line 1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50" y="1806"/>
                    <a:ext cx="23" cy="11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ja-JP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74" name="Line 1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21" y="1801"/>
                    <a:ext cx="23" cy="117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ja-JP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75" name="Line 1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93" y="1795"/>
                    <a:ext cx="22" cy="11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ja-JP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76" name="Line 10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64" y="1789"/>
                    <a:ext cx="23" cy="119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ja-JP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77" name="Line 1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35" y="1784"/>
                    <a:ext cx="24" cy="11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ja-JP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6168" name="Group 109"/>
                <p:cNvGrpSpPr>
                  <a:grpSpLocks/>
                </p:cNvGrpSpPr>
                <p:nvPr/>
              </p:nvGrpSpPr>
              <p:grpSpPr bwMode="auto">
                <a:xfrm>
                  <a:off x="3612" y="1802"/>
                  <a:ext cx="185" cy="101"/>
                  <a:chOff x="3612" y="1802"/>
                  <a:chExt cx="185" cy="101"/>
                </a:xfrm>
              </p:grpSpPr>
              <p:sp>
                <p:nvSpPr>
                  <p:cNvPr id="6169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3625" y="1802"/>
                    <a:ext cx="172" cy="33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ja-JP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70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3621" y="1827"/>
                    <a:ext cx="172" cy="3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ja-JP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71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3616" y="1850"/>
                    <a:ext cx="173" cy="31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ja-JP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72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3612" y="1873"/>
                    <a:ext cx="172" cy="3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ja-JP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6163" name="Freeform 114"/>
            <p:cNvSpPr>
              <a:spLocks/>
            </p:cNvSpPr>
            <p:nvPr/>
          </p:nvSpPr>
          <p:spPr bwMode="auto">
            <a:xfrm>
              <a:off x="3465" y="1774"/>
              <a:ext cx="93" cy="81"/>
            </a:xfrm>
            <a:custGeom>
              <a:avLst/>
              <a:gdLst>
                <a:gd name="T0" fmla="*/ 68 w 93"/>
                <a:gd name="T1" fmla="*/ 0 h 81"/>
                <a:gd name="T2" fmla="*/ 92 w 93"/>
                <a:gd name="T3" fmla="*/ 21 h 81"/>
                <a:gd name="T4" fmla="*/ 79 w 93"/>
                <a:gd name="T5" fmla="*/ 26 h 81"/>
                <a:gd name="T6" fmla="*/ 69 w 93"/>
                <a:gd name="T7" fmla="*/ 33 h 81"/>
                <a:gd name="T8" fmla="*/ 57 w 93"/>
                <a:gd name="T9" fmla="*/ 41 h 81"/>
                <a:gd name="T10" fmla="*/ 50 w 93"/>
                <a:gd name="T11" fmla="*/ 47 h 81"/>
                <a:gd name="T12" fmla="*/ 42 w 93"/>
                <a:gd name="T13" fmla="*/ 56 h 81"/>
                <a:gd name="T14" fmla="*/ 38 w 93"/>
                <a:gd name="T15" fmla="*/ 62 h 81"/>
                <a:gd name="T16" fmla="*/ 33 w 93"/>
                <a:gd name="T17" fmla="*/ 68 h 81"/>
                <a:gd name="T18" fmla="*/ 29 w 93"/>
                <a:gd name="T19" fmla="*/ 73 h 81"/>
                <a:gd name="T20" fmla="*/ 26 w 93"/>
                <a:gd name="T21" fmla="*/ 80 h 81"/>
                <a:gd name="T22" fmla="*/ 0 w 93"/>
                <a:gd name="T23" fmla="*/ 57 h 81"/>
                <a:gd name="T24" fmla="*/ 3 w 93"/>
                <a:gd name="T25" fmla="*/ 52 h 81"/>
                <a:gd name="T26" fmla="*/ 6 w 93"/>
                <a:gd name="T27" fmla="*/ 46 h 81"/>
                <a:gd name="T28" fmla="*/ 11 w 93"/>
                <a:gd name="T29" fmla="*/ 41 h 81"/>
                <a:gd name="T30" fmla="*/ 15 w 93"/>
                <a:gd name="T31" fmla="*/ 35 h 81"/>
                <a:gd name="T32" fmla="*/ 20 w 93"/>
                <a:gd name="T33" fmla="*/ 30 h 81"/>
                <a:gd name="T34" fmla="*/ 24 w 93"/>
                <a:gd name="T35" fmla="*/ 26 h 81"/>
                <a:gd name="T36" fmla="*/ 29 w 93"/>
                <a:gd name="T37" fmla="*/ 22 h 81"/>
                <a:gd name="T38" fmla="*/ 35 w 93"/>
                <a:gd name="T39" fmla="*/ 17 h 81"/>
                <a:gd name="T40" fmla="*/ 40 w 93"/>
                <a:gd name="T41" fmla="*/ 13 h 81"/>
                <a:gd name="T42" fmla="*/ 48 w 93"/>
                <a:gd name="T43" fmla="*/ 9 h 81"/>
                <a:gd name="T44" fmla="*/ 55 w 93"/>
                <a:gd name="T45" fmla="*/ 6 h 81"/>
                <a:gd name="T46" fmla="*/ 62 w 93"/>
                <a:gd name="T47" fmla="*/ 3 h 81"/>
                <a:gd name="T48" fmla="*/ 68 w 93"/>
                <a:gd name="T49" fmla="*/ 0 h 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3"/>
                <a:gd name="T76" fmla="*/ 0 h 81"/>
                <a:gd name="T77" fmla="*/ 93 w 93"/>
                <a:gd name="T78" fmla="*/ 81 h 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3" h="81">
                  <a:moveTo>
                    <a:pt x="68" y="0"/>
                  </a:moveTo>
                  <a:lnTo>
                    <a:pt x="92" y="21"/>
                  </a:lnTo>
                  <a:lnTo>
                    <a:pt x="79" y="26"/>
                  </a:lnTo>
                  <a:lnTo>
                    <a:pt x="69" y="33"/>
                  </a:lnTo>
                  <a:lnTo>
                    <a:pt x="57" y="41"/>
                  </a:lnTo>
                  <a:lnTo>
                    <a:pt x="50" y="47"/>
                  </a:lnTo>
                  <a:lnTo>
                    <a:pt x="42" y="56"/>
                  </a:lnTo>
                  <a:lnTo>
                    <a:pt x="38" y="62"/>
                  </a:lnTo>
                  <a:lnTo>
                    <a:pt x="33" y="68"/>
                  </a:lnTo>
                  <a:lnTo>
                    <a:pt x="29" y="73"/>
                  </a:lnTo>
                  <a:lnTo>
                    <a:pt x="26" y="80"/>
                  </a:lnTo>
                  <a:lnTo>
                    <a:pt x="0" y="57"/>
                  </a:lnTo>
                  <a:lnTo>
                    <a:pt x="3" y="52"/>
                  </a:lnTo>
                  <a:lnTo>
                    <a:pt x="6" y="46"/>
                  </a:lnTo>
                  <a:lnTo>
                    <a:pt x="11" y="41"/>
                  </a:lnTo>
                  <a:lnTo>
                    <a:pt x="15" y="35"/>
                  </a:lnTo>
                  <a:lnTo>
                    <a:pt x="20" y="30"/>
                  </a:lnTo>
                  <a:lnTo>
                    <a:pt x="24" y="26"/>
                  </a:lnTo>
                  <a:lnTo>
                    <a:pt x="29" y="22"/>
                  </a:lnTo>
                  <a:lnTo>
                    <a:pt x="35" y="17"/>
                  </a:lnTo>
                  <a:lnTo>
                    <a:pt x="40" y="13"/>
                  </a:lnTo>
                  <a:lnTo>
                    <a:pt x="48" y="9"/>
                  </a:lnTo>
                  <a:lnTo>
                    <a:pt x="55" y="6"/>
                  </a:lnTo>
                  <a:lnTo>
                    <a:pt x="62" y="3"/>
                  </a:lnTo>
                  <a:lnTo>
                    <a:pt x="68" y="0"/>
                  </a:lnTo>
                </a:path>
              </a:pathLst>
            </a:custGeom>
            <a:gradFill rotWithShape="0">
              <a:gsLst>
                <a:gs pos="0">
                  <a:srgbClr val="B2B200"/>
                </a:gs>
                <a:gs pos="50000">
                  <a:srgbClr val="FFFF00"/>
                </a:gs>
                <a:gs pos="100000">
                  <a:srgbClr val="B2B200"/>
                </a:gs>
              </a:gsLst>
              <a:lin ang="5400000" scaled="1"/>
            </a:gra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64" name="Freeform 115"/>
            <p:cNvSpPr>
              <a:spLocks/>
            </p:cNvSpPr>
            <p:nvPr/>
          </p:nvSpPr>
          <p:spPr bwMode="auto">
            <a:xfrm>
              <a:off x="3506" y="1786"/>
              <a:ext cx="108" cy="51"/>
            </a:xfrm>
            <a:custGeom>
              <a:avLst/>
              <a:gdLst>
                <a:gd name="T0" fmla="*/ 0 w 108"/>
                <a:gd name="T1" fmla="*/ 25 h 51"/>
                <a:gd name="T2" fmla="*/ 5 w 108"/>
                <a:gd name="T3" fmla="*/ 21 h 51"/>
                <a:gd name="T4" fmla="*/ 13 w 108"/>
                <a:gd name="T5" fmla="*/ 16 h 51"/>
                <a:gd name="T6" fmla="*/ 20 w 108"/>
                <a:gd name="T7" fmla="*/ 12 h 51"/>
                <a:gd name="T8" fmla="*/ 29 w 108"/>
                <a:gd name="T9" fmla="*/ 8 h 51"/>
                <a:gd name="T10" fmla="*/ 38 w 108"/>
                <a:gd name="T11" fmla="*/ 5 h 51"/>
                <a:gd name="T12" fmla="*/ 45 w 108"/>
                <a:gd name="T13" fmla="*/ 3 h 51"/>
                <a:gd name="T14" fmla="*/ 53 w 108"/>
                <a:gd name="T15" fmla="*/ 1 h 51"/>
                <a:gd name="T16" fmla="*/ 62 w 108"/>
                <a:gd name="T17" fmla="*/ 0 h 51"/>
                <a:gd name="T18" fmla="*/ 67 w 108"/>
                <a:gd name="T19" fmla="*/ 0 h 51"/>
                <a:gd name="T20" fmla="*/ 73 w 108"/>
                <a:gd name="T21" fmla="*/ 0 h 51"/>
                <a:gd name="T22" fmla="*/ 82 w 108"/>
                <a:gd name="T23" fmla="*/ 0 h 51"/>
                <a:gd name="T24" fmla="*/ 87 w 108"/>
                <a:gd name="T25" fmla="*/ 1 h 51"/>
                <a:gd name="T26" fmla="*/ 93 w 108"/>
                <a:gd name="T27" fmla="*/ 2 h 51"/>
                <a:gd name="T28" fmla="*/ 107 w 108"/>
                <a:gd name="T29" fmla="*/ 26 h 51"/>
                <a:gd name="T30" fmla="*/ 97 w 108"/>
                <a:gd name="T31" fmla="*/ 26 h 51"/>
                <a:gd name="T32" fmla="*/ 90 w 108"/>
                <a:gd name="T33" fmla="*/ 25 h 51"/>
                <a:gd name="T34" fmla="*/ 84 w 108"/>
                <a:gd name="T35" fmla="*/ 25 h 51"/>
                <a:gd name="T36" fmla="*/ 77 w 108"/>
                <a:gd name="T37" fmla="*/ 25 h 51"/>
                <a:gd name="T38" fmla="*/ 71 w 108"/>
                <a:gd name="T39" fmla="*/ 26 h 51"/>
                <a:gd name="T40" fmla="*/ 65 w 108"/>
                <a:gd name="T41" fmla="*/ 27 h 51"/>
                <a:gd name="T42" fmla="*/ 58 w 108"/>
                <a:gd name="T43" fmla="*/ 29 h 51"/>
                <a:gd name="T44" fmla="*/ 51 w 108"/>
                <a:gd name="T45" fmla="*/ 31 h 51"/>
                <a:gd name="T46" fmla="*/ 45 w 108"/>
                <a:gd name="T47" fmla="*/ 33 h 51"/>
                <a:gd name="T48" fmla="*/ 37 w 108"/>
                <a:gd name="T49" fmla="*/ 35 h 51"/>
                <a:gd name="T50" fmla="*/ 30 w 108"/>
                <a:gd name="T51" fmla="*/ 39 h 51"/>
                <a:gd name="T52" fmla="*/ 25 w 108"/>
                <a:gd name="T53" fmla="*/ 42 h 51"/>
                <a:gd name="T54" fmla="*/ 19 w 108"/>
                <a:gd name="T55" fmla="*/ 46 h 51"/>
                <a:gd name="T56" fmla="*/ 14 w 108"/>
                <a:gd name="T57" fmla="*/ 50 h 51"/>
                <a:gd name="T58" fmla="*/ 0 w 108"/>
                <a:gd name="T59" fmla="*/ 25 h 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8"/>
                <a:gd name="T91" fmla="*/ 0 h 51"/>
                <a:gd name="T92" fmla="*/ 108 w 108"/>
                <a:gd name="T93" fmla="*/ 51 h 5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8" h="51">
                  <a:moveTo>
                    <a:pt x="0" y="25"/>
                  </a:moveTo>
                  <a:lnTo>
                    <a:pt x="5" y="21"/>
                  </a:lnTo>
                  <a:lnTo>
                    <a:pt x="13" y="16"/>
                  </a:lnTo>
                  <a:lnTo>
                    <a:pt x="20" y="12"/>
                  </a:lnTo>
                  <a:lnTo>
                    <a:pt x="29" y="8"/>
                  </a:lnTo>
                  <a:lnTo>
                    <a:pt x="38" y="5"/>
                  </a:lnTo>
                  <a:lnTo>
                    <a:pt x="45" y="3"/>
                  </a:lnTo>
                  <a:lnTo>
                    <a:pt x="53" y="1"/>
                  </a:lnTo>
                  <a:lnTo>
                    <a:pt x="62" y="0"/>
                  </a:lnTo>
                  <a:lnTo>
                    <a:pt x="67" y="0"/>
                  </a:lnTo>
                  <a:lnTo>
                    <a:pt x="73" y="0"/>
                  </a:lnTo>
                  <a:lnTo>
                    <a:pt x="82" y="0"/>
                  </a:lnTo>
                  <a:lnTo>
                    <a:pt x="87" y="1"/>
                  </a:lnTo>
                  <a:lnTo>
                    <a:pt x="93" y="2"/>
                  </a:lnTo>
                  <a:lnTo>
                    <a:pt x="107" y="26"/>
                  </a:lnTo>
                  <a:lnTo>
                    <a:pt x="97" y="26"/>
                  </a:lnTo>
                  <a:lnTo>
                    <a:pt x="90" y="25"/>
                  </a:lnTo>
                  <a:lnTo>
                    <a:pt x="84" y="25"/>
                  </a:lnTo>
                  <a:lnTo>
                    <a:pt x="77" y="25"/>
                  </a:lnTo>
                  <a:lnTo>
                    <a:pt x="71" y="26"/>
                  </a:lnTo>
                  <a:lnTo>
                    <a:pt x="65" y="27"/>
                  </a:lnTo>
                  <a:lnTo>
                    <a:pt x="58" y="29"/>
                  </a:lnTo>
                  <a:lnTo>
                    <a:pt x="51" y="31"/>
                  </a:lnTo>
                  <a:lnTo>
                    <a:pt x="45" y="33"/>
                  </a:lnTo>
                  <a:lnTo>
                    <a:pt x="37" y="35"/>
                  </a:lnTo>
                  <a:lnTo>
                    <a:pt x="30" y="39"/>
                  </a:lnTo>
                  <a:lnTo>
                    <a:pt x="25" y="42"/>
                  </a:lnTo>
                  <a:lnTo>
                    <a:pt x="19" y="46"/>
                  </a:lnTo>
                  <a:lnTo>
                    <a:pt x="14" y="50"/>
                  </a:lnTo>
                  <a:lnTo>
                    <a:pt x="0" y="25"/>
                  </a:lnTo>
                </a:path>
              </a:pathLst>
            </a:custGeom>
            <a:gradFill rotWithShape="0">
              <a:gsLst>
                <a:gs pos="0">
                  <a:srgbClr val="B2B200"/>
                </a:gs>
                <a:gs pos="50000">
                  <a:srgbClr val="FFFF00"/>
                </a:gs>
                <a:gs pos="100000">
                  <a:srgbClr val="B2B200"/>
                </a:gs>
              </a:gsLst>
              <a:lin ang="5400000" scaled="1"/>
            </a:gra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90936" name="Rectangle 120"/>
          <p:cNvSpPr>
            <a:spLocks noChangeArrowheads="1"/>
          </p:cNvSpPr>
          <p:nvPr/>
        </p:nvSpPr>
        <p:spPr bwMode="auto">
          <a:xfrm>
            <a:off x="611188" y="0"/>
            <a:ext cx="8532812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ja-JP" sz="3200" dirty="0" smtClean="0">
              <a:solidFill>
                <a:srgbClr val="FFFF00"/>
              </a:solidFill>
              <a:latin typeface="Comic Sans MS" pitchFamily="66" charset="0"/>
              <a:ea typeface="小塚ゴシック Pro L" pitchFamily="34" charset="-128"/>
            </a:endParaRPr>
          </a:p>
          <a:p>
            <a:pPr algn="ctr"/>
            <a:endParaRPr lang="en-US" altLang="ja-JP" sz="3200" dirty="0" smtClean="0">
              <a:solidFill>
                <a:srgbClr val="FFFF00"/>
              </a:solidFill>
              <a:latin typeface="Comic Sans MS" pitchFamily="66" charset="0"/>
              <a:ea typeface="小塚ゴシック Pro L" pitchFamily="34" charset="-128"/>
            </a:endParaRPr>
          </a:p>
          <a:p>
            <a:pPr algn="ctr"/>
            <a:r>
              <a:rPr lang="en-US" altLang="ja-JP" sz="3200" dirty="0" smtClean="0">
                <a:solidFill>
                  <a:srgbClr val="FFFF00"/>
                </a:solidFill>
                <a:latin typeface="Comic Sans MS" pitchFamily="66" charset="0"/>
                <a:ea typeface="小塚ゴシック Pro L" pitchFamily="34" charset="-128"/>
              </a:rPr>
              <a:t>PowerPoint Slide Gallery</a:t>
            </a:r>
          </a:p>
        </p:txBody>
      </p:sp>
      <p:sp>
        <p:nvSpPr>
          <p:cNvPr id="290865" name="AutoShape 49"/>
          <p:cNvSpPr>
            <a:spLocks noChangeArrowheads="1"/>
          </p:cNvSpPr>
          <p:nvPr/>
        </p:nvSpPr>
        <p:spPr bwMode="auto">
          <a:xfrm>
            <a:off x="611188" y="5661025"/>
            <a:ext cx="936625" cy="8985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FF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0933" name="Arc 117"/>
          <p:cNvSpPr>
            <a:spLocks/>
          </p:cNvSpPr>
          <p:nvPr/>
        </p:nvSpPr>
        <p:spPr bwMode="auto">
          <a:xfrm>
            <a:off x="0" y="5259388"/>
            <a:ext cx="9144000" cy="1598612"/>
          </a:xfrm>
          <a:custGeom>
            <a:avLst/>
            <a:gdLst>
              <a:gd name="G0" fmla="+- 17123 0 0"/>
              <a:gd name="G1" fmla="+- 21600 0 0"/>
              <a:gd name="G2" fmla="+- 21600 0 0"/>
              <a:gd name="T0" fmla="*/ 0 w 34309"/>
              <a:gd name="T1" fmla="*/ 8433 h 21600"/>
              <a:gd name="T2" fmla="*/ 34309 w 34309"/>
              <a:gd name="T3" fmla="*/ 8515 h 21600"/>
              <a:gd name="T4" fmla="*/ 17123 w 3430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309" h="21600" fill="none" extrusionOk="0">
                <a:moveTo>
                  <a:pt x="0" y="8433"/>
                </a:moveTo>
                <a:cubicBezTo>
                  <a:pt x="4088" y="3115"/>
                  <a:pt x="10415" y="-1"/>
                  <a:pt x="17123" y="0"/>
                </a:cubicBezTo>
                <a:cubicBezTo>
                  <a:pt x="23866" y="0"/>
                  <a:pt x="30223" y="3149"/>
                  <a:pt x="34308" y="8515"/>
                </a:cubicBezTo>
              </a:path>
              <a:path w="34309" h="21600" stroke="0" extrusionOk="0">
                <a:moveTo>
                  <a:pt x="0" y="8433"/>
                </a:moveTo>
                <a:cubicBezTo>
                  <a:pt x="4088" y="3115"/>
                  <a:pt x="10415" y="-1"/>
                  <a:pt x="17123" y="0"/>
                </a:cubicBezTo>
                <a:cubicBezTo>
                  <a:pt x="23866" y="0"/>
                  <a:pt x="30223" y="3149"/>
                  <a:pt x="34308" y="8515"/>
                </a:cubicBezTo>
                <a:lnTo>
                  <a:pt x="17123" y="21600"/>
                </a:lnTo>
                <a:close/>
              </a:path>
            </a:pathLst>
          </a:custGeom>
          <a:gradFill rotWithShape="0">
            <a:gsLst>
              <a:gs pos="0">
                <a:schemeClr val="accent2">
                  <a:gamma/>
                  <a:shade val="2000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3" name="Rectangle 118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ect">
            <a:avLst/>
          </a:prstGeom>
          <a:solidFill>
            <a:srgbClr val="1C1C7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 dirty="0">
              <a:solidFill>
                <a:srgbClr val="3333CC"/>
              </a:solidFill>
              <a:latin typeface="小塚ゴシック Pro L" pitchFamily="34" charset="-128"/>
              <a:ea typeface="小塚ゴシック Pro L" pitchFamily="34" charset="-128"/>
            </a:endParaRPr>
          </a:p>
        </p:txBody>
      </p:sp>
      <p:sp>
        <p:nvSpPr>
          <p:cNvPr id="290935" name="Rectangle 119"/>
          <p:cNvSpPr>
            <a:spLocks noChangeArrowheads="1"/>
          </p:cNvSpPr>
          <p:nvPr/>
        </p:nvSpPr>
        <p:spPr bwMode="auto">
          <a:xfrm>
            <a:off x="1115616" y="5805264"/>
            <a:ext cx="7272808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ja-JP" sz="2800" dirty="0" smtClean="0">
                <a:solidFill>
                  <a:srgbClr val="FFFFFF"/>
                </a:solidFill>
                <a:latin typeface="Comic Sans MS" pitchFamily="66" charset="0"/>
                <a:ea typeface="小塚ゴシック Pro L" pitchFamily="34" charset="-128"/>
              </a:rPr>
              <a:t>Kosuke Heki  </a:t>
            </a:r>
            <a:r>
              <a:rPr lang="en-US" altLang="ja-JP" sz="2000" dirty="0" smtClean="0">
                <a:solidFill>
                  <a:srgbClr val="FFFFFF"/>
                </a:solidFill>
                <a:latin typeface="Comic Sans MS" pitchFamily="66" charset="0"/>
                <a:ea typeface="小塚ゴシック Pro L" pitchFamily="34" charset="-128"/>
              </a:rPr>
              <a:t>Hokkaido Univ., Sapporo, Japan</a:t>
            </a:r>
            <a:endParaRPr lang="en-US" altLang="ja-JP" sz="2800" dirty="0" smtClean="0">
              <a:solidFill>
                <a:srgbClr val="FFFFFF"/>
              </a:solidFill>
              <a:latin typeface="Comic Sans MS" pitchFamily="66" charset="0"/>
              <a:ea typeface="小塚ゴシック Pro L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9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0.00254 L -0.004 -0.18356 " pathEditMode="relative" rAng="0" ptsTypes="AA">
                                      <p:cBhvr>
                                        <p:cTn id="9" dur="10000" fill="hold"/>
                                        <p:tgtEl>
                                          <p:spTgt spid="290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91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4.26321E-6 L 0.0158 0.22034 " pathEditMode="relative" rAng="0" ptsTypes="AA">
                                      <p:cBhvr>
                                        <p:cTn id="11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110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8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948 C -0.03611 -0.04 -0.07379 -0.07075 -0.12188 -0.08902 C -0.17431 -0.10983 -0.24341 -0.12486 -0.31025 -0.13202 C -0.37518 -0.13803 -0.44653 -0.13572 -0.51667 -0.12855 C -0.58594 -0.12116 -0.65955 -0.10751 -0.72969 -0.08855 C -0.79705 -0.07144 -0.8691 -0.03838 -0.92379 -0.01711 C -0.98473 0.00763 -1.04549 0.03861 -1.06858 0.04879 " pathEditMode="relative" rAng="461402" ptsTypes="aaaaaaA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00" y="-6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0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90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8" grpId="0" animBg="1"/>
      <p:bldP spid="290936" grpId="0"/>
      <p:bldP spid="290865" grpId="0" animBg="1"/>
      <p:bldP spid="2909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Oval 3"/>
          <p:cNvSpPr>
            <a:spLocks noChangeArrowheads="1"/>
          </p:cNvSpPr>
          <p:nvPr/>
        </p:nvSpPr>
        <p:spPr bwMode="auto">
          <a:xfrm>
            <a:off x="4970463" y="1628775"/>
            <a:ext cx="361950" cy="504825"/>
          </a:xfrm>
          <a:prstGeom prst="ellipse">
            <a:avLst/>
          </a:prstGeom>
          <a:gradFill rotWithShape="1">
            <a:gsLst>
              <a:gs pos="0">
                <a:srgbClr val="DAEEF0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1649878" y="188640"/>
            <a:ext cx="627287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 smtClean="0">
                <a:solidFill>
                  <a:srgbClr val="FF7C80"/>
                </a:solidFill>
                <a:latin typeface="小塚ゴシック Pro L" pitchFamily="34" charset="-128"/>
                <a:ea typeface="小塚ゴシック Pro L" pitchFamily="34" charset="-128"/>
              </a:rPr>
              <a:t>3:2 </a:t>
            </a:r>
            <a:r>
              <a:rPr lang="ja-JP" altLang="en-US" sz="2800" dirty="0" smtClean="0">
                <a:solidFill>
                  <a:srgbClr val="FF7C80"/>
                </a:solidFill>
                <a:latin typeface="小塚ゴシック Pro L" pitchFamily="34" charset="-128"/>
                <a:ea typeface="小塚ゴシック Pro L" pitchFamily="34" charset="-128"/>
              </a:rPr>
              <a:t>自転</a:t>
            </a:r>
            <a:r>
              <a:rPr lang="ja-JP" altLang="en-US" sz="2800" dirty="0" err="1" smtClean="0">
                <a:solidFill>
                  <a:srgbClr val="FF7C80"/>
                </a:solidFill>
                <a:latin typeface="小塚ゴシック Pro L" pitchFamily="34" charset="-128"/>
                <a:ea typeface="小塚ゴシック Pro L" pitchFamily="34" charset="-128"/>
              </a:rPr>
              <a:t>ー</a:t>
            </a:r>
            <a:r>
              <a:rPr lang="ja-JP" altLang="en-US" sz="2800" dirty="0" smtClean="0">
                <a:solidFill>
                  <a:srgbClr val="FF7C80"/>
                </a:solidFill>
                <a:latin typeface="小塚ゴシック Pro L" pitchFamily="34" charset="-128"/>
                <a:ea typeface="小塚ゴシック Pro L" pitchFamily="34" charset="-128"/>
              </a:rPr>
              <a:t>公転共鳴  </a:t>
            </a:r>
            <a:r>
              <a:rPr lang="en-US" altLang="ja-JP" sz="2400" dirty="0" smtClean="0">
                <a:solidFill>
                  <a:srgbClr val="FF7C80"/>
                </a:solidFill>
                <a:latin typeface="小塚ゴシック Pro L" pitchFamily="34" charset="-128"/>
                <a:ea typeface="小塚ゴシック Pro L" pitchFamily="34" charset="-128"/>
              </a:rPr>
              <a:t>Spin-orbit resonance</a:t>
            </a:r>
            <a:endParaRPr lang="ja-JP" altLang="en-US" sz="2400" dirty="0" smtClean="0">
              <a:solidFill>
                <a:srgbClr val="FF7C80"/>
              </a:solidFill>
              <a:latin typeface="小塚ゴシック Pro L" pitchFamily="34" charset="-128"/>
              <a:ea typeface="小塚ゴシック Pro L" pitchFamily="34" charset="-128"/>
            </a:endParaRPr>
          </a:p>
          <a:p>
            <a:pPr algn="ctr"/>
            <a:r>
              <a:rPr lang="en-US" altLang="ja-JP" sz="2000" dirty="0" smtClean="0">
                <a:solidFill>
                  <a:srgbClr val="FFFF00"/>
                </a:solidFill>
                <a:latin typeface="小塚ゴシック Pro L" pitchFamily="34" charset="-128"/>
                <a:ea typeface="小塚ゴシック Pro L" pitchFamily="34" charset="-128"/>
              </a:rPr>
              <a:t>(</a:t>
            </a:r>
            <a:r>
              <a:rPr lang="ja-JP" altLang="en-US" sz="2400" dirty="0" smtClean="0">
                <a:solidFill>
                  <a:srgbClr val="FFFF00"/>
                </a:solidFill>
                <a:latin typeface="小塚ゴシック Pro L" pitchFamily="34" charset="-128"/>
                <a:ea typeface="小塚ゴシック Pro L" pitchFamily="34" charset="-128"/>
              </a:rPr>
              <a:t>水星 </a:t>
            </a:r>
            <a:r>
              <a:rPr lang="en-US" altLang="ja-JP" sz="2000" dirty="0" smtClean="0">
                <a:solidFill>
                  <a:srgbClr val="FFFF00"/>
                </a:solidFill>
                <a:latin typeface="小塚ゴシック Pro L" pitchFamily="34" charset="-128"/>
                <a:ea typeface="小塚ゴシック Pro L" pitchFamily="34" charset="-128"/>
              </a:rPr>
              <a:t>Mercury)</a:t>
            </a:r>
          </a:p>
        </p:txBody>
      </p:sp>
      <p:sp>
        <p:nvSpPr>
          <p:cNvPr id="226309" name="Oval 5"/>
          <p:cNvSpPr>
            <a:spLocks noChangeArrowheads="1"/>
          </p:cNvSpPr>
          <p:nvPr/>
        </p:nvSpPr>
        <p:spPr bwMode="auto">
          <a:xfrm>
            <a:off x="4970463" y="2636838"/>
            <a:ext cx="287337" cy="431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4370261" y="1222436"/>
            <a:ext cx="21275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000" dirty="0" smtClean="0">
                <a:solidFill>
                  <a:srgbClr val="FF9900"/>
                </a:solidFill>
                <a:latin typeface="小塚ゴシック Pro L" pitchFamily="34" charset="-128"/>
                <a:ea typeface="小塚ゴシック Pro L" pitchFamily="34" charset="-128"/>
              </a:rPr>
              <a:t>近日点  </a:t>
            </a:r>
            <a:r>
              <a:rPr lang="en-US" altLang="ja-JP" dirty="0" smtClean="0">
                <a:solidFill>
                  <a:srgbClr val="FF9900"/>
                </a:solidFill>
                <a:latin typeface="小塚ゴシック Pro L" pitchFamily="34" charset="-128"/>
                <a:ea typeface="小塚ゴシック Pro L" pitchFamily="34" charset="-128"/>
              </a:rPr>
              <a:t>Perihelion</a:t>
            </a:r>
            <a:endParaRPr lang="ja-JP" altLang="en-US" dirty="0" smtClean="0">
              <a:solidFill>
                <a:srgbClr val="FF9900"/>
              </a:solidFill>
              <a:latin typeface="小塚ゴシック Pro L" pitchFamily="34" charset="-128"/>
              <a:ea typeface="小塚ゴシック Pro L" pitchFamily="34" charset="-128"/>
            </a:endParaRPr>
          </a:p>
        </p:txBody>
      </p:sp>
      <p:sp>
        <p:nvSpPr>
          <p:cNvPr id="226311" name="Text Box 7"/>
          <p:cNvSpPr txBox="1">
            <a:spLocks noChangeArrowheads="1"/>
          </p:cNvSpPr>
          <p:nvPr/>
        </p:nvSpPr>
        <p:spPr bwMode="auto">
          <a:xfrm>
            <a:off x="107950" y="5516563"/>
            <a:ext cx="4493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CCCCFF"/>
                </a:solidFill>
                <a:latin typeface="小塚ゴシック Pro L" pitchFamily="34" charset="-128"/>
                <a:ea typeface="小塚ゴシック Pro L" pitchFamily="34" charset="-128"/>
              </a:rPr>
              <a:t>公転周期 </a:t>
            </a:r>
            <a:r>
              <a:rPr lang="en-US" altLang="ja-JP" sz="2400" dirty="0" smtClean="0">
                <a:solidFill>
                  <a:srgbClr val="CCCCFF"/>
                </a:solidFill>
                <a:latin typeface="小塚ゴシック Pro L" pitchFamily="34" charset="-128"/>
                <a:ea typeface="小塚ゴシック Pro L" pitchFamily="34" charset="-128"/>
              </a:rPr>
              <a:t>orbital period </a:t>
            </a:r>
            <a:r>
              <a:rPr lang="en-US" altLang="ja-JP" sz="2000" dirty="0" smtClean="0">
                <a:solidFill>
                  <a:srgbClr val="CCCCFF"/>
                </a:solidFill>
                <a:latin typeface="小塚ゴシック Pro L" pitchFamily="34" charset="-128"/>
                <a:ea typeface="小塚ゴシック Pro L" pitchFamily="34" charset="-128"/>
              </a:rPr>
              <a:t>: 87.969 d</a:t>
            </a:r>
          </a:p>
        </p:txBody>
      </p:sp>
      <p:sp>
        <p:nvSpPr>
          <p:cNvPr id="226312" name="Text Box 8"/>
          <p:cNvSpPr txBox="1">
            <a:spLocks noChangeArrowheads="1"/>
          </p:cNvSpPr>
          <p:nvPr/>
        </p:nvSpPr>
        <p:spPr bwMode="auto">
          <a:xfrm>
            <a:off x="107950" y="5949950"/>
            <a:ext cx="41841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CCCCFF"/>
                </a:solidFill>
                <a:latin typeface="小塚ゴシック Pro L" pitchFamily="34" charset="-128"/>
                <a:ea typeface="小塚ゴシック Pro L" pitchFamily="34" charset="-128"/>
              </a:rPr>
              <a:t>自転周期 </a:t>
            </a:r>
            <a:r>
              <a:rPr lang="en-US" altLang="ja-JP" sz="2400" dirty="0" smtClean="0">
                <a:solidFill>
                  <a:srgbClr val="CCCCFF"/>
                </a:solidFill>
                <a:latin typeface="小塚ゴシック Pro L" pitchFamily="34" charset="-128"/>
                <a:ea typeface="小塚ゴシック Pro L" pitchFamily="34" charset="-128"/>
              </a:rPr>
              <a:t>spin period </a:t>
            </a:r>
            <a:r>
              <a:rPr lang="en-US" altLang="ja-JP" sz="2000" dirty="0" smtClean="0">
                <a:solidFill>
                  <a:srgbClr val="CCCCFF"/>
                </a:solidFill>
                <a:latin typeface="小塚ゴシック Pro L" pitchFamily="34" charset="-128"/>
                <a:ea typeface="小塚ゴシック Pro L" pitchFamily="34" charset="-128"/>
              </a:rPr>
              <a:t>: 58.646 d</a:t>
            </a:r>
          </a:p>
        </p:txBody>
      </p:sp>
      <p:sp>
        <p:nvSpPr>
          <p:cNvPr id="226313" name="Text Box 9"/>
          <p:cNvSpPr txBox="1">
            <a:spLocks noChangeArrowheads="1"/>
          </p:cNvSpPr>
          <p:nvPr/>
        </p:nvSpPr>
        <p:spPr bwMode="auto">
          <a:xfrm>
            <a:off x="107950" y="6427788"/>
            <a:ext cx="36824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CCCCFF"/>
                </a:solidFill>
                <a:latin typeface="小塚ゴシック Pro L" pitchFamily="34" charset="-128"/>
                <a:ea typeface="小塚ゴシック Pro L" pitchFamily="34" charset="-128"/>
              </a:rPr>
              <a:t>太陽日 </a:t>
            </a:r>
            <a:r>
              <a:rPr lang="en-US" altLang="ja-JP" sz="2400" dirty="0" smtClean="0">
                <a:solidFill>
                  <a:srgbClr val="CCCCFF"/>
                </a:solidFill>
                <a:latin typeface="小塚ゴシック Pro L" pitchFamily="34" charset="-128"/>
                <a:ea typeface="小塚ゴシック Pro L" pitchFamily="34" charset="-128"/>
              </a:rPr>
              <a:t>solar day </a:t>
            </a:r>
            <a:r>
              <a:rPr lang="en-US" altLang="ja-JP" sz="2000" dirty="0" smtClean="0">
                <a:solidFill>
                  <a:srgbClr val="CCCCFF"/>
                </a:solidFill>
                <a:latin typeface="小塚ゴシック Pro L" pitchFamily="34" charset="-128"/>
                <a:ea typeface="小塚ゴシック Pro L" pitchFamily="34" charset="-128"/>
              </a:rPr>
              <a:t>: 175.938 d</a:t>
            </a:r>
          </a:p>
        </p:txBody>
      </p: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4786314" y="3500438"/>
            <a:ext cx="647700" cy="642937"/>
            <a:chOff x="4241" y="2160"/>
            <a:chExt cx="408" cy="405"/>
          </a:xfrm>
        </p:grpSpPr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4241" y="2160"/>
              <a:ext cx="408" cy="405"/>
            </a:xfrm>
            <a:prstGeom prst="star16">
              <a:avLst>
                <a:gd name="adj" fmla="val 37500"/>
              </a:avLst>
            </a:prstGeom>
            <a:gradFill rotWithShape="1">
              <a:gsLst>
                <a:gs pos="0">
                  <a:srgbClr val="FFCC00"/>
                </a:gs>
                <a:gs pos="100000">
                  <a:schemeClr val="accent6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4332" y="2251"/>
              <a:ext cx="226" cy="203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56069E-6 C -0.14462 1.56069E-6 -0.24462 0.15607 -0.24462 0.34913 C -0.24462 0.54127 -0.14462 0.69803 3.61111E-6 0.69803 C 0.1335 0.69803 0.24479 0.54127 0.24479 0.34913 C 0.24479 0.15607 0.1335 1.56069E-6 3.61111E-6 1.56069E-6 Z " pathEditMode="relative" rAng="0" ptsTypes="fffff">
                                      <p:cBhvr>
                                        <p:cTn id="13" dur="6000" fill="hold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" dur="4000" fill="hold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32948E-6 C -0.06528 -1.32948E-6 -0.11528 0.08416 -0.11528 0.18844 C -0.11528 0.29272 -0.06528 0.37804 5.55556E-7 0.37804 C 0.06562 0.37804 0.12101 0.29272 0.12101 0.18844 C 0.12101 0.08416 0.06562 -1.32948E-6 5.55556E-7 -1.32948E-6 Z " pathEditMode="relative" rAng="0" ptsTypes="fffff">
                                      <p:cBhvr>
                                        <p:cTn id="17" dur="30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18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20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6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6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6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animBg="1"/>
      <p:bldP spid="226307" grpId="1" animBg="1"/>
      <p:bldP spid="226307" grpId="2" animBg="1"/>
      <p:bldP spid="226309" grpId="0" animBg="1"/>
      <p:bldP spid="226309" grpId="1" animBg="1"/>
      <p:bldP spid="226309" grpId="2" animBg="1"/>
      <p:bldP spid="226310" grpId="0"/>
      <p:bldP spid="226311" grpId="0"/>
      <p:bldP spid="226312" grpId="0"/>
      <p:bldP spid="2263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Oval 3"/>
          <p:cNvSpPr>
            <a:spLocks noChangeArrowheads="1"/>
          </p:cNvSpPr>
          <p:nvPr/>
        </p:nvSpPr>
        <p:spPr bwMode="auto">
          <a:xfrm>
            <a:off x="4500563" y="1484313"/>
            <a:ext cx="361950" cy="504825"/>
          </a:xfrm>
          <a:prstGeom prst="ellipse">
            <a:avLst/>
          </a:prstGeom>
          <a:gradFill rotWithShape="1">
            <a:gsLst>
              <a:gs pos="0">
                <a:srgbClr val="DAEEF0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8596" name="Text Box 4"/>
          <p:cNvSpPr txBox="1">
            <a:spLocks noChangeArrowheads="1"/>
          </p:cNvSpPr>
          <p:nvPr/>
        </p:nvSpPr>
        <p:spPr bwMode="auto">
          <a:xfrm>
            <a:off x="2794885" y="255588"/>
            <a:ext cx="405271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FF7C80"/>
                </a:solidFill>
                <a:latin typeface="小塚ゴシック Pro L" pitchFamily="34" charset="-128"/>
                <a:ea typeface="小塚ゴシック Pro L" pitchFamily="34" charset="-128"/>
              </a:rPr>
              <a:t>逆行自転   </a:t>
            </a:r>
            <a:r>
              <a:rPr lang="en-US" altLang="ja-JP" sz="2400" dirty="0" smtClean="0">
                <a:solidFill>
                  <a:srgbClr val="FF7C80"/>
                </a:solidFill>
                <a:latin typeface="小塚ゴシック Pro L" pitchFamily="34" charset="-128"/>
                <a:ea typeface="小塚ゴシック Pro L" pitchFamily="34" charset="-128"/>
              </a:rPr>
              <a:t>Retrograde spin</a:t>
            </a:r>
            <a:endParaRPr lang="ja-JP" altLang="en-US" sz="2400" dirty="0" smtClean="0">
              <a:solidFill>
                <a:srgbClr val="FF7C80"/>
              </a:solidFill>
              <a:latin typeface="小塚ゴシック Pro L" pitchFamily="34" charset="-128"/>
              <a:ea typeface="小塚ゴシック Pro L" pitchFamily="34" charset="-128"/>
            </a:endParaRPr>
          </a:p>
          <a:p>
            <a:pPr algn="ctr"/>
            <a:r>
              <a:rPr lang="en-US" altLang="ja-JP" dirty="0" smtClean="0">
                <a:solidFill>
                  <a:srgbClr val="FFFF00"/>
                </a:solidFill>
                <a:latin typeface="小塚ゴシック Pro L" pitchFamily="34" charset="-128"/>
                <a:ea typeface="小塚ゴシック Pro L" pitchFamily="34" charset="-128"/>
              </a:rPr>
              <a:t>(</a:t>
            </a:r>
            <a:r>
              <a:rPr lang="ja-JP" altLang="en-US" sz="2400" dirty="0" smtClean="0">
                <a:solidFill>
                  <a:srgbClr val="FFFF00"/>
                </a:solidFill>
                <a:latin typeface="小塚ゴシック Pro L" pitchFamily="34" charset="-128"/>
                <a:ea typeface="小塚ゴシック Pro L" pitchFamily="34" charset="-128"/>
              </a:rPr>
              <a:t>金星 </a:t>
            </a:r>
            <a:r>
              <a:rPr lang="en-US" altLang="ja-JP" sz="2000" dirty="0" smtClean="0">
                <a:solidFill>
                  <a:srgbClr val="FFFF00"/>
                </a:solidFill>
                <a:latin typeface="小塚ゴシック Pro L" pitchFamily="34" charset="-128"/>
                <a:ea typeface="小塚ゴシック Pro L" pitchFamily="34" charset="-128"/>
              </a:rPr>
              <a:t>Venus</a:t>
            </a:r>
            <a:r>
              <a:rPr lang="en-US" altLang="ja-JP" dirty="0" smtClean="0">
                <a:solidFill>
                  <a:srgbClr val="FFFF00"/>
                </a:solidFill>
                <a:latin typeface="小塚ゴシック Pro L" pitchFamily="34" charset="-128"/>
                <a:ea typeface="小塚ゴシック Pro L" pitchFamily="34" charset="-128"/>
              </a:rPr>
              <a:t>)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20" y="5710257"/>
            <a:ext cx="21611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CCCCFF"/>
                </a:solidFill>
                <a:latin typeface="小塚ゴシック Pro L" pitchFamily="34" charset="-128"/>
                <a:ea typeface="小塚ゴシック Pro L" pitchFamily="34" charset="-128"/>
              </a:rPr>
              <a:t>公転周期</a:t>
            </a:r>
            <a:r>
              <a:rPr lang="en-US" altLang="ja-JP" sz="2000" dirty="0" smtClean="0">
                <a:solidFill>
                  <a:srgbClr val="CCCCFF"/>
                </a:solidFill>
                <a:latin typeface="小塚ゴシック Pro L" pitchFamily="34" charset="-128"/>
                <a:ea typeface="小塚ゴシック Pro L" pitchFamily="34" charset="-128"/>
              </a:rPr>
              <a:t>: 225 d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85720" y="6143644"/>
            <a:ext cx="21611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CCCCFF"/>
                </a:solidFill>
                <a:latin typeface="小塚ゴシック Pro L" pitchFamily="34" charset="-128"/>
                <a:ea typeface="小塚ゴシック Pro L" pitchFamily="34" charset="-128"/>
              </a:rPr>
              <a:t>自転周期</a:t>
            </a:r>
            <a:r>
              <a:rPr lang="en-US" altLang="ja-JP" sz="2000" dirty="0" smtClean="0">
                <a:solidFill>
                  <a:srgbClr val="CCCCFF"/>
                </a:solidFill>
                <a:latin typeface="小塚ゴシック Pro L" pitchFamily="34" charset="-128"/>
                <a:ea typeface="小塚ゴシック Pro L" pitchFamily="34" charset="-128"/>
              </a:rPr>
              <a:t>: 245 d</a:t>
            </a:r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4357686" y="3429000"/>
            <a:ext cx="647700" cy="642937"/>
            <a:chOff x="4241" y="2160"/>
            <a:chExt cx="408" cy="405"/>
          </a:xfrm>
        </p:grpSpPr>
        <p:sp>
          <p:nvSpPr>
            <p:cNvPr id="9" name="AutoShape 12"/>
            <p:cNvSpPr>
              <a:spLocks noChangeArrowheads="1"/>
            </p:cNvSpPr>
            <p:nvPr/>
          </p:nvSpPr>
          <p:spPr bwMode="auto">
            <a:xfrm>
              <a:off x="4241" y="2160"/>
              <a:ext cx="408" cy="405"/>
            </a:xfrm>
            <a:prstGeom prst="star16">
              <a:avLst>
                <a:gd name="adj" fmla="val 37500"/>
              </a:avLst>
            </a:prstGeom>
            <a:gradFill rotWithShape="1">
              <a:gsLst>
                <a:gs pos="0">
                  <a:srgbClr val="FFCC00"/>
                </a:gs>
                <a:gs pos="100000">
                  <a:schemeClr val="accent6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332" y="2251"/>
              <a:ext cx="226" cy="203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02312E-6 C -0.12847 2.02312E-6 -0.23611 0.13503 -0.23611 0.3015 C -0.23611 0.46774 -0.12847 0.60323 -2.5E-6 0.60323 C 0.12466 0.60323 0.22847 0.46774 0.22847 0.3015 C 0.22847 0.13503 0.12466 2.02312E-6 -2.5E-6 2.02312E-6 Z " pathEditMode="relative" rAng="0" ptsTypes="fffff">
                                      <p:cBhvr>
                                        <p:cTn id="9" dur="5000" fill="hold"/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302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400" fill="hold"/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animBg="1"/>
      <p:bldP spid="238595" grpId="1" animBg="1"/>
      <p:bldP spid="238595" grpId="2" animBg="1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Arc 2"/>
          <p:cNvSpPr>
            <a:spLocks/>
          </p:cNvSpPr>
          <p:nvPr/>
        </p:nvSpPr>
        <p:spPr bwMode="auto">
          <a:xfrm rot="-1380000">
            <a:off x="8088313" y="3922547"/>
            <a:ext cx="385762" cy="836613"/>
          </a:xfrm>
          <a:custGeom>
            <a:avLst/>
            <a:gdLst>
              <a:gd name="T0" fmla="*/ 2147483647 w 21600"/>
              <a:gd name="T1" fmla="*/ 2147483647 h 42525"/>
              <a:gd name="T2" fmla="*/ 2147483647 w 21600"/>
              <a:gd name="T3" fmla="*/ 0 h 42525"/>
              <a:gd name="T4" fmla="*/ 2147483647 w 21600"/>
              <a:gd name="T5" fmla="*/ 2147483647 h 42525"/>
              <a:gd name="T6" fmla="*/ 0 60000 65536"/>
              <a:gd name="T7" fmla="*/ 0 60000 65536"/>
              <a:gd name="T8" fmla="*/ 0 60000 65536"/>
              <a:gd name="T9" fmla="*/ 0 w 21600"/>
              <a:gd name="T10" fmla="*/ 0 h 42525"/>
              <a:gd name="T11" fmla="*/ 21600 w 21600"/>
              <a:gd name="T12" fmla="*/ 42525 h 425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2525" fill="none" extrusionOk="0">
                <a:moveTo>
                  <a:pt x="16242" y="42525"/>
                </a:moveTo>
                <a:cubicBezTo>
                  <a:pt x="6685" y="40078"/>
                  <a:pt x="0" y="31466"/>
                  <a:pt x="0" y="21600"/>
                </a:cubicBezTo>
                <a:cubicBezTo>
                  <a:pt x="-1" y="9705"/>
                  <a:pt x="9616" y="49"/>
                  <a:pt x="21511" y="0"/>
                </a:cubicBezTo>
              </a:path>
              <a:path w="21600" h="42525" stroke="0" extrusionOk="0">
                <a:moveTo>
                  <a:pt x="16242" y="42525"/>
                </a:moveTo>
                <a:cubicBezTo>
                  <a:pt x="6685" y="40078"/>
                  <a:pt x="0" y="31466"/>
                  <a:pt x="0" y="21600"/>
                </a:cubicBezTo>
                <a:cubicBezTo>
                  <a:pt x="-1" y="9705"/>
                  <a:pt x="9616" y="49"/>
                  <a:pt x="21511" y="0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FF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179" name="Arc 3"/>
          <p:cNvSpPr>
            <a:spLocks/>
          </p:cNvSpPr>
          <p:nvPr/>
        </p:nvSpPr>
        <p:spPr bwMode="auto">
          <a:xfrm rot="-1380000">
            <a:off x="8201025" y="3838410"/>
            <a:ext cx="558800" cy="836612"/>
          </a:xfrm>
          <a:custGeom>
            <a:avLst/>
            <a:gdLst>
              <a:gd name="T0" fmla="*/ 2147483647 w 21600"/>
              <a:gd name="T1" fmla="*/ 2147483647 h 33198"/>
              <a:gd name="T2" fmla="*/ 2147483647 w 21600"/>
              <a:gd name="T3" fmla="*/ 0 h 33198"/>
              <a:gd name="T4" fmla="*/ 2147483647 w 21600"/>
              <a:gd name="T5" fmla="*/ 2147483647 h 33198"/>
              <a:gd name="T6" fmla="*/ 0 60000 65536"/>
              <a:gd name="T7" fmla="*/ 0 60000 65536"/>
              <a:gd name="T8" fmla="*/ 0 60000 65536"/>
              <a:gd name="T9" fmla="*/ 0 w 21600"/>
              <a:gd name="T10" fmla="*/ 0 h 33198"/>
              <a:gd name="T11" fmla="*/ 21600 w 21600"/>
              <a:gd name="T12" fmla="*/ 33198 h 33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3198" fill="none" extrusionOk="0">
                <a:moveTo>
                  <a:pt x="6296" y="33197"/>
                </a:moveTo>
                <a:cubicBezTo>
                  <a:pt x="2263" y="29149"/>
                  <a:pt x="0" y="23668"/>
                  <a:pt x="0" y="17955"/>
                </a:cubicBezTo>
                <a:cubicBezTo>
                  <a:pt x="-1" y="10743"/>
                  <a:pt x="3598" y="4008"/>
                  <a:pt x="9592" y="-1"/>
                </a:cubicBezTo>
              </a:path>
              <a:path w="21600" h="33198" stroke="0" extrusionOk="0">
                <a:moveTo>
                  <a:pt x="6296" y="33197"/>
                </a:moveTo>
                <a:cubicBezTo>
                  <a:pt x="2263" y="29149"/>
                  <a:pt x="0" y="23668"/>
                  <a:pt x="0" y="17955"/>
                </a:cubicBezTo>
                <a:cubicBezTo>
                  <a:pt x="-1" y="10743"/>
                  <a:pt x="3598" y="4008"/>
                  <a:pt x="9592" y="-1"/>
                </a:cubicBezTo>
                <a:lnTo>
                  <a:pt x="21600" y="17955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163844" name="Line 4"/>
          <p:cNvSpPr>
            <a:spLocks noChangeShapeType="1"/>
          </p:cNvSpPr>
          <p:nvPr/>
        </p:nvSpPr>
        <p:spPr bwMode="auto">
          <a:xfrm flipH="1">
            <a:off x="1666875" y="4552785"/>
            <a:ext cx="1033463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3845" name="Line 5"/>
          <p:cNvSpPr>
            <a:spLocks noChangeShapeType="1"/>
          </p:cNvSpPr>
          <p:nvPr/>
        </p:nvSpPr>
        <p:spPr bwMode="auto">
          <a:xfrm>
            <a:off x="4427538" y="3400260"/>
            <a:ext cx="1033462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3846" name="Arc 6"/>
          <p:cNvSpPr>
            <a:spLocks/>
          </p:cNvSpPr>
          <p:nvPr/>
        </p:nvSpPr>
        <p:spPr bwMode="auto">
          <a:xfrm>
            <a:off x="2843213" y="2392197"/>
            <a:ext cx="1584325" cy="215900"/>
          </a:xfrm>
          <a:custGeom>
            <a:avLst/>
            <a:gdLst>
              <a:gd name="T0" fmla="*/ 2147483647 w 43200"/>
              <a:gd name="T1" fmla="*/ 0 h 43027"/>
              <a:gd name="T2" fmla="*/ 2147483647 w 43200"/>
              <a:gd name="T3" fmla="*/ 2147483647 h 43027"/>
              <a:gd name="T4" fmla="*/ 2147483647 w 43200"/>
              <a:gd name="T5" fmla="*/ 2147483647 h 43027"/>
              <a:gd name="T6" fmla="*/ 0 60000 65536"/>
              <a:gd name="T7" fmla="*/ 0 60000 65536"/>
              <a:gd name="T8" fmla="*/ 0 60000 65536"/>
              <a:gd name="T9" fmla="*/ 0 w 43200"/>
              <a:gd name="T10" fmla="*/ 0 h 43027"/>
              <a:gd name="T11" fmla="*/ 43200 w 43200"/>
              <a:gd name="T12" fmla="*/ 43027 h 430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027" fill="none" extrusionOk="0">
                <a:moveTo>
                  <a:pt x="24330" y="0"/>
                </a:moveTo>
                <a:cubicBezTo>
                  <a:pt x="35117" y="1375"/>
                  <a:pt x="43200" y="10553"/>
                  <a:pt x="43200" y="21427"/>
                </a:cubicBezTo>
                <a:cubicBezTo>
                  <a:pt x="43200" y="33356"/>
                  <a:pt x="33529" y="43027"/>
                  <a:pt x="21600" y="43027"/>
                </a:cubicBezTo>
                <a:cubicBezTo>
                  <a:pt x="9670" y="43027"/>
                  <a:pt x="0" y="33356"/>
                  <a:pt x="0" y="21427"/>
                </a:cubicBezTo>
                <a:cubicBezTo>
                  <a:pt x="-1" y="13884"/>
                  <a:pt x="3934" y="6888"/>
                  <a:pt x="10379" y="2970"/>
                </a:cubicBezTo>
              </a:path>
              <a:path w="43200" h="43027" stroke="0" extrusionOk="0">
                <a:moveTo>
                  <a:pt x="24330" y="0"/>
                </a:moveTo>
                <a:cubicBezTo>
                  <a:pt x="35117" y="1375"/>
                  <a:pt x="43200" y="10553"/>
                  <a:pt x="43200" y="21427"/>
                </a:cubicBezTo>
                <a:cubicBezTo>
                  <a:pt x="43200" y="33356"/>
                  <a:pt x="33529" y="43027"/>
                  <a:pt x="21600" y="43027"/>
                </a:cubicBezTo>
                <a:cubicBezTo>
                  <a:pt x="9670" y="43027"/>
                  <a:pt x="0" y="33356"/>
                  <a:pt x="0" y="21427"/>
                </a:cubicBezTo>
                <a:cubicBezTo>
                  <a:pt x="-1" y="13884"/>
                  <a:pt x="3934" y="6888"/>
                  <a:pt x="10379" y="2970"/>
                </a:cubicBezTo>
                <a:lnTo>
                  <a:pt x="21600" y="21427"/>
                </a:lnTo>
                <a:close/>
              </a:path>
            </a:pathLst>
          </a:custGeom>
          <a:noFill/>
          <a:ln w="12700" cap="rnd">
            <a:solidFill>
              <a:srgbClr val="FF7C80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1092184" y="188913"/>
            <a:ext cx="7388241" cy="107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ja-JP" altLang="en-US" sz="3600" dirty="0">
                <a:solidFill>
                  <a:srgbClr val="FFFF00"/>
                </a:solidFill>
                <a:latin typeface="Times New Roman" pitchFamily="18" charset="0"/>
                <a:ea typeface="HG正楷書体-PRO" pitchFamily="66" charset="-128"/>
              </a:rPr>
              <a:t>地球の回転変動　　</a:t>
            </a:r>
            <a:r>
              <a:rPr lang="ja-JP" altLang="en-US" sz="3600" dirty="0" smtClean="0">
                <a:solidFill>
                  <a:srgbClr val="FFFF00"/>
                </a:solidFill>
                <a:latin typeface="Times New Roman" pitchFamily="18" charset="0"/>
                <a:ea typeface="HG正楷書体-PRO" pitchFamily="66" charset="-128"/>
              </a:rPr>
              <a:t>　</a:t>
            </a:r>
            <a:r>
              <a:rPr lang="ja-JP" altLang="en-US" sz="3600" dirty="0" smtClean="0">
                <a:solidFill>
                  <a:srgbClr val="FF7C80"/>
                </a:solidFill>
                <a:latin typeface="Times New Roman" pitchFamily="18" charset="0"/>
                <a:ea typeface="HG正楷書体-PRO" pitchFamily="66" charset="-128"/>
              </a:rPr>
              <a:t>歳差</a:t>
            </a:r>
            <a:r>
              <a:rPr lang="ja-JP" altLang="en-US" sz="3600" dirty="0">
                <a:solidFill>
                  <a:srgbClr val="FF7C80"/>
                </a:solidFill>
                <a:latin typeface="Times New Roman" pitchFamily="18" charset="0"/>
                <a:ea typeface="HG正楷書体-PRO" pitchFamily="66" charset="-128"/>
              </a:rPr>
              <a:t>・</a:t>
            </a:r>
            <a:r>
              <a:rPr lang="ja-JP" altLang="en-US" sz="3600" dirty="0" smtClean="0">
                <a:solidFill>
                  <a:srgbClr val="FF7C80"/>
                </a:solidFill>
                <a:latin typeface="Times New Roman" pitchFamily="18" charset="0"/>
                <a:ea typeface="HG正楷書体-PRO" pitchFamily="66" charset="-128"/>
              </a:rPr>
              <a:t>章動</a:t>
            </a:r>
            <a:endParaRPr lang="en-US" altLang="ja-JP" sz="3600" dirty="0" smtClean="0">
              <a:solidFill>
                <a:srgbClr val="FF7C80"/>
              </a:solidFill>
              <a:latin typeface="Times New Roman" pitchFamily="18" charset="0"/>
              <a:ea typeface="HG正楷書体-PRO" pitchFamily="66" charset="-128"/>
            </a:endParaRPr>
          </a:p>
          <a:p>
            <a:r>
              <a:rPr lang="en-US" altLang="ja-JP" sz="2800" dirty="0" smtClean="0">
                <a:solidFill>
                  <a:srgbClr val="FFFF00"/>
                </a:solidFill>
                <a:latin typeface="Times New Roman" pitchFamily="18" charset="0"/>
                <a:ea typeface="HG正楷書体-PRO" pitchFamily="66" charset="-128"/>
              </a:rPr>
              <a:t>Earth rotation variation     </a:t>
            </a:r>
            <a:r>
              <a:rPr lang="en-US" altLang="ja-JP" sz="2800" dirty="0" smtClean="0">
                <a:solidFill>
                  <a:srgbClr val="FF7C80"/>
                </a:solidFill>
                <a:latin typeface="Times New Roman" pitchFamily="18" charset="0"/>
                <a:ea typeface="HG正楷書体-PRO" pitchFamily="66" charset="-128"/>
              </a:rPr>
              <a:t>Precession and nutation</a:t>
            </a:r>
            <a:endParaRPr lang="ja-JP" altLang="en-US" sz="2800" dirty="0">
              <a:solidFill>
                <a:srgbClr val="FF7C80"/>
              </a:solidFill>
              <a:latin typeface="Times New Roman" pitchFamily="18" charset="0"/>
              <a:ea typeface="HG正楷書体-PRO" pitchFamily="66" charset="-128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451725" y="3184360"/>
            <a:ext cx="647700" cy="642937"/>
            <a:chOff x="4241" y="2160"/>
            <a:chExt cx="408" cy="405"/>
          </a:xfrm>
        </p:grpSpPr>
        <p:sp>
          <p:nvSpPr>
            <p:cNvPr id="61456" name="AutoShape 9"/>
            <p:cNvSpPr>
              <a:spLocks noChangeArrowheads="1"/>
            </p:cNvSpPr>
            <p:nvPr/>
          </p:nvSpPr>
          <p:spPr bwMode="auto">
            <a:xfrm>
              <a:off x="4241" y="2160"/>
              <a:ext cx="408" cy="405"/>
            </a:xfrm>
            <a:prstGeom prst="star16">
              <a:avLst>
                <a:gd name="adj" fmla="val 37500"/>
              </a:avLst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1457" name="Oval 10"/>
            <p:cNvSpPr>
              <a:spLocks noChangeArrowheads="1"/>
            </p:cNvSpPr>
            <p:nvPr/>
          </p:nvSpPr>
          <p:spPr bwMode="auto">
            <a:xfrm>
              <a:off x="4332" y="2251"/>
              <a:ext cx="226" cy="203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 rot="-1615437">
            <a:off x="2500313" y="2392197"/>
            <a:ext cx="2143125" cy="3095625"/>
            <a:chOff x="1429" y="1842"/>
            <a:chExt cx="1350" cy="1950"/>
          </a:xfrm>
        </p:grpSpPr>
        <p:sp>
          <p:nvSpPr>
            <p:cNvPr id="61454" name="Line 12"/>
            <p:cNvSpPr>
              <a:spLocks noChangeShapeType="1"/>
            </p:cNvSpPr>
            <p:nvPr/>
          </p:nvSpPr>
          <p:spPr bwMode="auto">
            <a:xfrm flipH="1" flipV="1">
              <a:off x="2109" y="1842"/>
              <a:ext cx="45" cy="195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61455" name="Picture 13" descr="aearth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9" y="2160"/>
              <a:ext cx="1350" cy="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8" presetClass="emp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 animBg="1"/>
      <p:bldP spid="163844" grpId="0" animBg="1"/>
      <p:bldP spid="163844" grpId="1" animBg="1"/>
      <p:bldP spid="163845" grpId="0" animBg="1"/>
      <p:bldP spid="163845" grpId="1" animBg="1"/>
      <p:bldP spid="1638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Line 2"/>
          <p:cNvSpPr>
            <a:spLocks noChangeShapeType="1"/>
          </p:cNvSpPr>
          <p:nvPr/>
        </p:nvSpPr>
        <p:spPr bwMode="auto">
          <a:xfrm flipV="1">
            <a:off x="4140200" y="2852738"/>
            <a:ext cx="647700" cy="1584325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1403350" y="549275"/>
            <a:ext cx="6399188" cy="101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ja-JP" altLang="en-US" sz="3600" dirty="0">
                <a:solidFill>
                  <a:srgbClr val="FFFF00"/>
                </a:solidFill>
                <a:latin typeface="Times New Roman" pitchFamily="18" charset="0"/>
                <a:ea typeface="HG正楷書体-PRO" pitchFamily="66" charset="-128"/>
              </a:rPr>
              <a:t>起潮力の周期的変動と</a:t>
            </a:r>
            <a:r>
              <a:rPr lang="ja-JP" altLang="en-US" sz="3600" dirty="0" smtClean="0">
                <a:solidFill>
                  <a:srgbClr val="FFFF00"/>
                </a:solidFill>
                <a:latin typeface="Times New Roman" pitchFamily="18" charset="0"/>
                <a:ea typeface="HG正楷書体-PRO" pitchFamily="66" charset="-128"/>
              </a:rPr>
              <a:t>章動</a:t>
            </a:r>
            <a:endParaRPr lang="en-US" altLang="ja-JP" sz="3600" dirty="0" smtClean="0">
              <a:solidFill>
                <a:srgbClr val="FFFF00"/>
              </a:solidFill>
              <a:latin typeface="Times New Roman" pitchFamily="18" charset="0"/>
              <a:ea typeface="HG正楷書体-PRO" pitchFamily="66" charset="-128"/>
            </a:endParaRPr>
          </a:p>
          <a:p>
            <a:r>
              <a:rPr lang="en-US" altLang="ja-JP" sz="2400" dirty="0" smtClean="0">
                <a:solidFill>
                  <a:srgbClr val="FFFF00"/>
                </a:solidFill>
                <a:latin typeface="Times New Roman" pitchFamily="18" charset="0"/>
                <a:ea typeface="HG正楷書体-PRO" pitchFamily="66" charset="-128"/>
              </a:rPr>
              <a:t>Periodic fluctuation of tidal torque causes nutation</a:t>
            </a:r>
            <a:endParaRPr lang="ja-JP" altLang="en-US" sz="2400" dirty="0">
              <a:solidFill>
                <a:srgbClr val="FF0000"/>
              </a:solidFill>
              <a:latin typeface="Times New Roman" pitchFamily="18" charset="0"/>
              <a:ea typeface="HG正楷書体-PRO" pitchFamily="66" charset="-128"/>
            </a:endParaRPr>
          </a:p>
        </p:txBody>
      </p:sp>
      <p:grpSp>
        <p:nvGrpSpPr>
          <p:cNvPr id="63492" name="Group 5"/>
          <p:cNvGrpSpPr>
            <a:grpSpLocks/>
          </p:cNvGrpSpPr>
          <p:nvPr/>
        </p:nvGrpSpPr>
        <p:grpSpPr bwMode="auto">
          <a:xfrm rot="1715817">
            <a:off x="3779838" y="2997200"/>
            <a:ext cx="1336675" cy="1247775"/>
            <a:chOff x="2112" y="672"/>
            <a:chExt cx="1056" cy="1104"/>
          </a:xfrm>
        </p:grpSpPr>
        <p:sp>
          <p:nvSpPr>
            <p:cNvPr id="269318" name="Oval 6"/>
            <p:cNvSpPr>
              <a:spLocks noChangeArrowheads="1"/>
            </p:cNvSpPr>
            <p:nvPr/>
          </p:nvSpPr>
          <p:spPr bwMode="auto">
            <a:xfrm>
              <a:off x="2112" y="672"/>
              <a:ext cx="1056" cy="1104"/>
            </a:xfrm>
            <a:prstGeom prst="ellipse">
              <a:avLst/>
            </a:prstGeom>
            <a:gradFill rotWithShape="0">
              <a:gsLst>
                <a:gs pos="0">
                  <a:schemeClr val="accent2">
                    <a:gamma/>
                    <a:tint val="5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63506" name="Freeform 7"/>
            <p:cNvSpPr>
              <a:spLocks/>
            </p:cNvSpPr>
            <p:nvPr/>
          </p:nvSpPr>
          <p:spPr bwMode="auto">
            <a:xfrm>
              <a:off x="2608" y="690"/>
              <a:ext cx="89" cy="77"/>
            </a:xfrm>
            <a:custGeom>
              <a:avLst/>
              <a:gdLst>
                <a:gd name="T0" fmla="*/ 1 w 176"/>
                <a:gd name="T1" fmla="*/ 1 h 154"/>
                <a:gd name="T2" fmla="*/ 0 w 176"/>
                <a:gd name="T3" fmla="*/ 1 h 154"/>
                <a:gd name="T4" fmla="*/ 1 w 176"/>
                <a:gd name="T5" fmla="*/ 1 h 154"/>
                <a:gd name="T6" fmla="*/ 1 w 176"/>
                <a:gd name="T7" fmla="*/ 1 h 154"/>
                <a:gd name="T8" fmla="*/ 1 w 176"/>
                <a:gd name="T9" fmla="*/ 1 h 154"/>
                <a:gd name="T10" fmla="*/ 1 w 176"/>
                <a:gd name="T11" fmla="*/ 1 h 154"/>
                <a:gd name="T12" fmla="*/ 1 w 176"/>
                <a:gd name="T13" fmla="*/ 1 h 154"/>
                <a:gd name="T14" fmla="*/ 1 w 176"/>
                <a:gd name="T15" fmla="*/ 1 h 154"/>
                <a:gd name="T16" fmla="*/ 1 w 176"/>
                <a:gd name="T17" fmla="*/ 1 h 154"/>
                <a:gd name="T18" fmla="*/ 1 w 176"/>
                <a:gd name="T19" fmla="*/ 1 h 154"/>
                <a:gd name="T20" fmla="*/ 1 w 176"/>
                <a:gd name="T21" fmla="*/ 1 h 154"/>
                <a:gd name="T22" fmla="*/ 1 w 176"/>
                <a:gd name="T23" fmla="*/ 1 h 154"/>
                <a:gd name="T24" fmla="*/ 1 w 176"/>
                <a:gd name="T25" fmla="*/ 1 h 154"/>
                <a:gd name="T26" fmla="*/ 1 w 176"/>
                <a:gd name="T27" fmla="*/ 1 h 154"/>
                <a:gd name="T28" fmla="*/ 1 w 176"/>
                <a:gd name="T29" fmla="*/ 1 h 154"/>
                <a:gd name="T30" fmla="*/ 1 w 176"/>
                <a:gd name="T31" fmla="*/ 1 h 154"/>
                <a:gd name="T32" fmla="*/ 1 w 176"/>
                <a:gd name="T33" fmla="*/ 1 h 154"/>
                <a:gd name="T34" fmla="*/ 1 w 176"/>
                <a:gd name="T35" fmla="*/ 1 h 154"/>
                <a:gd name="T36" fmla="*/ 1 w 176"/>
                <a:gd name="T37" fmla="*/ 1 h 154"/>
                <a:gd name="T38" fmla="*/ 1 w 176"/>
                <a:gd name="T39" fmla="*/ 1 h 154"/>
                <a:gd name="T40" fmla="*/ 1 w 176"/>
                <a:gd name="T41" fmla="*/ 1 h 154"/>
                <a:gd name="T42" fmla="*/ 1 w 176"/>
                <a:gd name="T43" fmla="*/ 1 h 154"/>
                <a:gd name="T44" fmla="*/ 1 w 176"/>
                <a:gd name="T45" fmla="*/ 1 h 154"/>
                <a:gd name="T46" fmla="*/ 1 w 176"/>
                <a:gd name="T47" fmla="*/ 1 h 154"/>
                <a:gd name="T48" fmla="*/ 1 w 176"/>
                <a:gd name="T49" fmla="*/ 1 h 154"/>
                <a:gd name="T50" fmla="*/ 1 w 176"/>
                <a:gd name="T51" fmla="*/ 1 h 154"/>
                <a:gd name="T52" fmla="*/ 1 w 176"/>
                <a:gd name="T53" fmla="*/ 1 h 154"/>
                <a:gd name="T54" fmla="*/ 1 w 176"/>
                <a:gd name="T55" fmla="*/ 1 h 154"/>
                <a:gd name="T56" fmla="*/ 1 w 176"/>
                <a:gd name="T57" fmla="*/ 1 h 154"/>
                <a:gd name="T58" fmla="*/ 1 w 176"/>
                <a:gd name="T59" fmla="*/ 1 h 154"/>
                <a:gd name="T60" fmla="*/ 1 w 176"/>
                <a:gd name="T61" fmla="*/ 1 h 154"/>
                <a:gd name="T62" fmla="*/ 1 w 176"/>
                <a:gd name="T63" fmla="*/ 1 h 154"/>
                <a:gd name="T64" fmla="*/ 1 w 176"/>
                <a:gd name="T65" fmla="*/ 1 h 154"/>
                <a:gd name="T66" fmla="*/ 1 w 176"/>
                <a:gd name="T67" fmla="*/ 1 h 154"/>
                <a:gd name="T68" fmla="*/ 1 w 176"/>
                <a:gd name="T69" fmla="*/ 1 h 154"/>
                <a:gd name="T70" fmla="*/ 1 w 176"/>
                <a:gd name="T71" fmla="*/ 1 h 154"/>
                <a:gd name="T72" fmla="*/ 1 w 176"/>
                <a:gd name="T73" fmla="*/ 1 h 154"/>
                <a:gd name="T74" fmla="*/ 1 w 176"/>
                <a:gd name="T75" fmla="*/ 1 h 154"/>
                <a:gd name="T76" fmla="*/ 1 w 176"/>
                <a:gd name="T77" fmla="*/ 1 h 154"/>
                <a:gd name="T78" fmla="*/ 1 w 176"/>
                <a:gd name="T79" fmla="*/ 1 h 154"/>
                <a:gd name="T80" fmla="*/ 1 w 176"/>
                <a:gd name="T81" fmla="*/ 1 h 154"/>
                <a:gd name="T82" fmla="*/ 1 w 176"/>
                <a:gd name="T83" fmla="*/ 1 h 154"/>
                <a:gd name="T84" fmla="*/ 1 w 176"/>
                <a:gd name="T85" fmla="*/ 1 h 154"/>
                <a:gd name="T86" fmla="*/ 1 w 176"/>
                <a:gd name="T87" fmla="*/ 1 h 154"/>
                <a:gd name="T88" fmla="*/ 1 w 176"/>
                <a:gd name="T89" fmla="*/ 0 h 154"/>
                <a:gd name="T90" fmla="*/ 1 w 176"/>
                <a:gd name="T91" fmla="*/ 1 h 1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6"/>
                <a:gd name="T139" fmla="*/ 0 h 154"/>
                <a:gd name="T140" fmla="*/ 176 w 176"/>
                <a:gd name="T141" fmla="*/ 154 h 1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6" h="154">
                  <a:moveTo>
                    <a:pt x="2" y="5"/>
                  </a:moveTo>
                  <a:lnTo>
                    <a:pt x="0" y="18"/>
                  </a:lnTo>
                  <a:lnTo>
                    <a:pt x="1" y="32"/>
                  </a:lnTo>
                  <a:lnTo>
                    <a:pt x="6" y="47"/>
                  </a:lnTo>
                  <a:lnTo>
                    <a:pt x="13" y="56"/>
                  </a:lnTo>
                  <a:lnTo>
                    <a:pt x="17" y="58"/>
                  </a:lnTo>
                  <a:lnTo>
                    <a:pt x="22" y="60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7" y="60"/>
                  </a:lnTo>
                  <a:lnTo>
                    <a:pt x="41" y="60"/>
                  </a:lnTo>
                  <a:lnTo>
                    <a:pt x="46" y="60"/>
                  </a:lnTo>
                  <a:lnTo>
                    <a:pt x="51" y="60"/>
                  </a:lnTo>
                  <a:lnTo>
                    <a:pt x="55" y="61"/>
                  </a:lnTo>
                  <a:lnTo>
                    <a:pt x="62" y="61"/>
                  </a:lnTo>
                  <a:lnTo>
                    <a:pt x="69" y="62"/>
                  </a:lnTo>
                  <a:lnTo>
                    <a:pt x="77" y="63"/>
                  </a:lnTo>
                  <a:lnTo>
                    <a:pt x="84" y="64"/>
                  </a:lnTo>
                  <a:lnTo>
                    <a:pt x="90" y="67"/>
                  </a:lnTo>
                  <a:lnTo>
                    <a:pt x="95" y="69"/>
                  </a:lnTo>
                  <a:lnTo>
                    <a:pt x="99" y="72"/>
                  </a:lnTo>
                  <a:lnTo>
                    <a:pt x="92" y="90"/>
                  </a:lnTo>
                  <a:lnTo>
                    <a:pt x="113" y="94"/>
                  </a:lnTo>
                  <a:lnTo>
                    <a:pt x="114" y="128"/>
                  </a:lnTo>
                  <a:lnTo>
                    <a:pt x="160" y="154"/>
                  </a:lnTo>
                  <a:lnTo>
                    <a:pt x="168" y="146"/>
                  </a:lnTo>
                  <a:lnTo>
                    <a:pt x="154" y="106"/>
                  </a:lnTo>
                  <a:lnTo>
                    <a:pt x="165" y="98"/>
                  </a:lnTo>
                  <a:lnTo>
                    <a:pt x="160" y="84"/>
                  </a:lnTo>
                  <a:lnTo>
                    <a:pt x="145" y="78"/>
                  </a:lnTo>
                  <a:lnTo>
                    <a:pt x="165" y="68"/>
                  </a:lnTo>
                  <a:lnTo>
                    <a:pt x="176" y="50"/>
                  </a:lnTo>
                  <a:lnTo>
                    <a:pt x="167" y="42"/>
                  </a:lnTo>
                  <a:lnTo>
                    <a:pt x="159" y="35"/>
                  </a:lnTo>
                  <a:lnTo>
                    <a:pt x="151" y="31"/>
                  </a:lnTo>
                  <a:lnTo>
                    <a:pt x="143" y="30"/>
                  </a:lnTo>
                  <a:lnTo>
                    <a:pt x="137" y="30"/>
                  </a:lnTo>
                  <a:lnTo>
                    <a:pt x="128" y="28"/>
                  </a:lnTo>
                  <a:lnTo>
                    <a:pt x="116" y="27"/>
                  </a:lnTo>
                  <a:lnTo>
                    <a:pt x="104" y="26"/>
                  </a:lnTo>
                  <a:lnTo>
                    <a:pt x="92" y="26"/>
                  </a:lnTo>
                  <a:lnTo>
                    <a:pt x="82" y="25"/>
                  </a:lnTo>
                  <a:lnTo>
                    <a:pt x="75" y="24"/>
                  </a:lnTo>
                  <a:lnTo>
                    <a:pt x="72" y="24"/>
                  </a:lnTo>
                  <a:lnTo>
                    <a:pt x="56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507" name="Freeform 8"/>
            <p:cNvSpPr>
              <a:spLocks/>
            </p:cNvSpPr>
            <p:nvPr/>
          </p:nvSpPr>
          <p:spPr bwMode="auto">
            <a:xfrm>
              <a:off x="2732" y="726"/>
              <a:ext cx="26" cy="25"/>
            </a:xfrm>
            <a:custGeom>
              <a:avLst/>
              <a:gdLst>
                <a:gd name="T0" fmla="*/ 0 w 53"/>
                <a:gd name="T1" fmla="*/ 0 h 50"/>
                <a:gd name="T2" fmla="*/ 0 w 53"/>
                <a:gd name="T3" fmla="*/ 1 h 50"/>
                <a:gd name="T4" fmla="*/ 0 w 53"/>
                <a:gd name="T5" fmla="*/ 1 h 50"/>
                <a:gd name="T6" fmla="*/ 0 w 53"/>
                <a:gd name="T7" fmla="*/ 1 h 50"/>
                <a:gd name="T8" fmla="*/ 0 w 53"/>
                <a:gd name="T9" fmla="*/ 1 h 50"/>
                <a:gd name="T10" fmla="*/ 0 w 53"/>
                <a:gd name="T11" fmla="*/ 1 h 50"/>
                <a:gd name="T12" fmla="*/ 0 w 53"/>
                <a:gd name="T13" fmla="*/ 1 h 50"/>
                <a:gd name="T14" fmla="*/ 0 w 53"/>
                <a:gd name="T15" fmla="*/ 1 h 50"/>
                <a:gd name="T16" fmla="*/ 0 w 53"/>
                <a:gd name="T17" fmla="*/ 1 h 50"/>
                <a:gd name="T18" fmla="*/ 0 w 53"/>
                <a:gd name="T19" fmla="*/ 1 h 50"/>
                <a:gd name="T20" fmla="*/ 0 w 53"/>
                <a:gd name="T21" fmla="*/ 1 h 50"/>
                <a:gd name="T22" fmla="*/ 0 w 53"/>
                <a:gd name="T23" fmla="*/ 1 h 50"/>
                <a:gd name="T24" fmla="*/ 0 w 53"/>
                <a:gd name="T25" fmla="*/ 1 h 50"/>
                <a:gd name="T26" fmla="*/ 0 w 53"/>
                <a:gd name="T27" fmla="*/ 1 h 50"/>
                <a:gd name="T28" fmla="*/ 0 w 53"/>
                <a:gd name="T29" fmla="*/ 0 h 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"/>
                <a:gd name="T46" fmla="*/ 0 h 50"/>
                <a:gd name="T47" fmla="*/ 53 w 53"/>
                <a:gd name="T48" fmla="*/ 50 h 5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" h="50">
                  <a:moveTo>
                    <a:pt x="0" y="0"/>
                  </a:moveTo>
                  <a:lnTo>
                    <a:pt x="5" y="1"/>
                  </a:lnTo>
                  <a:lnTo>
                    <a:pt x="12" y="3"/>
                  </a:lnTo>
                  <a:lnTo>
                    <a:pt x="20" y="5"/>
                  </a:lnTo>
                  <a:lnTo>
                    <a:pt x="28" y="7"/>
                  </a:lnTo>
                  <a:lnTo>
                    <a:pt x="37" y="9"/>
                  </a:lnTo>
                  <a:lnTo>
                    <a:pt x="44" y="13"/>
                  </a:lnTo>
                  <a:lnTo>
                    <a:pt x="50" y="15"/>
                  </a:lnTo>
                  <a:lnTo>
                    <a:pt x="53" y="18"/>
                  </a:lnTo>
                  <a:lnTo>
                    <a:pt x="48" y="50"/>
                  </a:lnTo>
                  <a:lnTo>
                    <a:pt x="11" y="39"/>
                  </a:lnTo>
                  <a:lnTo>
                    <a:pt x="8" y="34"/>
                  </a:lnTo>
                  <a:lnTo>
                    <a:pt x="4" y="22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508" name="Freeform 9"/>
            <p:cNvSpPr>
              <a:spLocks/>
            </p:cNvSpPr>
            <p:nvPr/>
          </p:nvSpPr>
          <p:spPr bwMode="auto">
            <a:xfrm>
              <a:off x="2534" y="698"/>
              <a:ext cx="57" cy="47"/>
            </a:xfrm>
            <a:custGeom>
              <a:avLst/>
              <a:gdLst>
                <a:gd name="T0" fmla="*/ 1 w 114"/>
                <a:gd name="T1" fmla="*/ 0 h 94"/>
                <a:gd name="T2" fmla="*/ 1 w 114"/>
                <a:gd name="T3" fmla="*/ 1 h 94"/>
                <a:gd name="T4" fmla="*/ 1 w 114"/>
                <a:gd name="T5" fmla="*/ 1 h 94"/>
                <a:gd name="T6" fmla="*/ 1 w 114"/>
                <a:gd name="T7" fmla="*/ 1 h 94"/>
                <a:gd name="T8" fmla="*/ 1 w 114"/>
                <a:gd name="T9" fmla="*/ 1 h 94"/>
                <a:gd name="T10" fmla="*/ 1 w 114"/>
                <a:gd name="T11" fmla="*/ 1 h 94"/>
                <a:gd name="T12" fmla="*/ 1 w 114"/>
                <a:gd name="T13" fmla="*/ 1 h 94"/>
                <a:gd name="T14" fmla="*/ 1 w 114"/>
                <a:gd name="T15" fmla="*/ 1 h 94"/>
                <a:gd name="T16" fmla="*/ 1 w 114"/>
                <a:gd name="T17" fmla="*/ 1 h 94"/>
                <a:gd name="T18" fmla="*/ 0 w 114"/>
                <a:gd name="T19" fmla="*/ 1 h 94"/>
                <a:gd name="T20" fmla="*/ 1 w 114"/>
                <a:gd name="T21" fmla="*/ 0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4"/>
                <a:gd name="T34" fmla="*/ 0 h 94"/>
                <a:gd name="T35" fmla="*/ 114 w 114"/>
                <a:gd name="T36" fmla="*/ 94 h 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4" h="94">
                  <a:moveTo>
                    <a:pt x="35" y="0"/>
                  </a:moveTo>
                  <a:lnTo>
                    <a:pt x="97" y="11"/>
                  </a:lnTo>
                  <a:lnTo>
                    <a:pt x="114" y="49"/>
                  </a:lnTo>
                  <a:lnTo>
                    <a:pt x="106" y="92"/>
                  </a:lnTo>
                  <a:lnTo>
                    <a:pt x="95" y="94"/>
                  </a:lnTo>
                  <a:lnTo>
                    <a:pt x="84" y="60"/>
                  </a:lnTo>
                  <a:lnTo>
                    <a:pt x="59" y="64"/>
                  </a:lnTo>
                  <a:lnTo>
                    <a:pt x="40" y="57"/>
                  </a:lnTo>
                  <a:lnTo>
                    <a:pt x="59" y="30"/>
                  </a:lnTo>
                  <a:lnTo>
                    <a:pt x="0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509" name="Freeform 10"/>
            <p:cNvSpPr>
              <a:spLocks/>
            </p:cNvSpPr>
            <p:nvPr/>
          </p:nvSpPr>
          <p:spPr bwMode="auto">
            <a:xfrm>
              <a:off x="2225" y="708"/>
              <a:ext cx="619" cy="935"/>
            </a:xfrm>
            <a:custGeom>
              <a:avLst/>
              <a:gdLst>
                <a:gd name="T0" fmla="*/ 1 w 1237"/>
                <a:gd name="T1" fmla="*/ 0 h 1872"/>
                <a:gd name="T2" fmla="*/ 1 w 1237"/>
                <a:gd name="T3" fmla="*/ 0 h 1872"/>
                <a:gd name="T4" fmla="*/ 1 w 1237"/>
                <a:gd name="T5" fmla="*/ 0 h 1872"/>
                <a:gd name="T6" fmla="*/ 1 w 1237"/>
                <a:gd name="T7" fmla="*/ 0 h 1872"/>
                <a:gd name="T8" fmla="*/ 1 w 1237"/>
                <a:gd name="T9" fmla="*/ 0 h 1872"/>
                <a:gd name="T10" fmla="*/ 1 w 1237"/>
                <a:gd name="T11" fmla="*/ 0 h 1872"/>
                <a:gd name="T12" fmla="*/ 1 w 1237"/>
                <a:gd name="T13" fmla="*/ 0 h 1872"/>
                <a:gd name="T14" fmla="*/ 1 w 1237"/>
                <a:gd name="T15" fmla="*/ 0 h 1872"/>
                <a:gd name="T16" fmla="*/ 1 w 1237"/>
                <a:gd name="T17" fmla="*/ 0 h 1872"/>
                <a:gd name="T18" fmla="*/ 1 w 1237"/>
                <a:gd name="T19" fmla="*/ 0 h 1872"/>
                <a:gd name="T20" fmla="*/ 1 w 1237"/>
                <a:gd name="T21" fmla="*/ 0 h 1872"/>
                <a:gd name="T22" fmla="*/ 1 w 1237"/>
                <a:gd name="T23" fmla="*/ 0 h 1872"/>
                <a:gd name="T24" fmla="*/ 1 w 1237"/>
                <a:gd name="T25" fmla="*/ 0 h 1872"/>
                <a:gd name="T26" fmla="*/ 1 w 1237"/>
                <a:gd name="T27" fmla="*/ 0 h 1872"/>
                <a:gd name="T28" fmla="*/ 1 w 1237"/>
                <a:gd name="T29" fmla="*/ 0 h 1872"/>
                <a:gd name="T30" fmla="*/ 1 w 1237"/>
                <a:gd name="T31" fmla="*/ 0 h 1872"/>
                <a:gd name="T32" fmla="*/ 1 w 1237"/>
                <a:gd name="T33" fmla="*/ 0 h 1872"/>
                <a:gd name="T34" fmla="*/ 1 w 1237"/>
                <a:gd name="T35" fmla="*/ 0 h 1872"/>
                <a:gd name="T36" fmla="*/ 1 w 1237"/>
                <a:gd name="T37" fmla="*/ 0 h 1872"/>
                <a:gd name="T38" fmla="*/ 1 w 1237"/>
                <a:gd name="T39" fmla="*/ 0 h 1872"/>
                <a:gd name="T40" fmla="*/ 1 w 1237"/>
                <a:gd name="T41" fmla="*/ 0 h 1872"/>
                <a:gd name="T42" fmla="*/ 1 w 1237"/>
                <a:gd name="T43" fmla="*/ 0 h 1872"/>
                <a:gd name="T44" fmla="*/ 1 w 1237"/>
                <a:gd name="T45" fmla="*/ 0 h 1872"/>
                <a:gd name="T46" fmla="*/ 1 w 1237"/>
                <a:gd name="T47" fmla="*/ 0 h 1872"/>
                <a:gd name="T48" fmla="*/ 1 w 1237"/>
                <a:gd name="T49" fmla="*/ 0 h 1872"/>
                <a:gd name="T50" fmla="*/ 1 w 1237"/>
                <a:gd name="T51" fmla="*/ 0 h 1872"/>
                <a:gd name="T52" fmla="*/ 1 w 1237"/>
                <a:gd name="T53" fmla="*/ 0 h 1872"/>
                <a:gd name="T54" fmla="*/ 1 w 1237"/>
                <a:gd name="T55" fmla="*/ 0 h 1872"/>
                <a:gd name="T56" fmla="*/ 1 w 1237"/>
                <a:gd name="T57" fmla="*/ 0 h 1872"/>
                <a:gd name="T58" fmla="*/ 1 w 1237"/>
                <a:gd name="T59" fmla="*/ 0 h 1872"/>
                <a:gd name="T60" fmla="*/ 1 w 1237"/>
                <a:gd name="T61" fmla="*/ 0 h 1872"/>
                <a:gd name="T62" fmla="*/ 1 w 1237"/>
                <a:gd name="T63" fmla="*/ 0 h 1872"/>
                <a:gd name="T64" fmla="*/ 1 w 1237"/>
                <a:gd name="T65" fmla="*/ 0 h 1872"/>
                <a:gd name="T66" fmla="*/ 1 w 1237"/>
                <a:gd name="T67" fmla="*/ 0 h 1872"/>
                <a:gd name="T68" fmla="*/ 1 w 1237"/>
                <a:gd name="T69" fmla="*/ 0 h 1872"/>
                <a:gd name="T70" fmla="*/ 1 w 1237"/>
                <a:gd name="T71" fmla="*/ 0 h 1872"/>
                <a:gd name="T72" fmla="*/ 1 w 1237"/>
                <a:gd name="T73" fmla="*/ 0 h 1872"/>
                <a:gd name="T74" fmla="*/ 1 w 1237"/>
                <a:gd name="T75" fmla="*/ 0 h 1872"/>
                <a:gd name="T76" fmla="*/ 1 w 1237"/>
                <a:gd name="T77" fmla="*/ 0 h 1872"/>
                <a:gd name="T78" fmla="*/ 1 w 1237"/>
                <a:gd name="T79" fmla="*/ 0 h 1872"/>
                <a:gd name="T80" fmla="*/ 1 w 1237"/>
                <a:gd name="T81" fmla="*/ 0 h 1872"/>
                <a:gd name="T82" fmla="*/ 1 w 1237"/>
                <a:gd name="T83" fmla="*/ 0 h 1872"/>
                <a:gd name="T84" fmla="*/ 1 w 1237"/>
                <a:gd name="T85" fmla="*/ 0 h 1872"/>
                <a:gd name="T86" fmla="*/ 1 w 1237"/>
                <a:gd name="T87" fmla="*/ 0 h 1872"/>
                <a:gd name="T88" fmla="*/ 1 w 1237"/>
                <a:gd name="T89" fmla="*/ 0 h 1872"/>
                <a:gd name="T90" fmla="*/ 1 w 1237"/>
                <a:gd name="T91" fmla="*/ 0 h 1872"/>
                <a:gd name="T92" fmla="*/ 1 w 1237"/>
                <a:gd name="T93" fmla="*/ 0 h 1872"/>
                <a:gd name="T94" fmla="*/ 1 w 1237"/>
                <a:gd name="T95" fmla="*/ 0 h 1872"/>
                <a:gd name="T96" fmla="*/ 1 w 1237"/>
                <a:gd name="T97" fmla="*/ 0 h 1872"/>
                <a:gd name="T98" fmla="*/ 1 w 1237"/>
                <a:gd name="T99" fmla="*/ 0 h 1872"/>
                <a:gd name="T100" fmla="*/ 1 w 1237"/>
                <a:gd name="T101" fmla="*/ 0 h 1872"/>
                <a:gd name="T102" fmla="*/ 1 w 1237"/>
                <a:gd name="T103" fmla="*/ 0 h 1872"/>
                <a:gd name="T104" fmla="*/ 1 w 1237"/>
                <a:gd name="T105" fmla="*/ 0 h 1872"/>
                <a:gd name="T106" fmla="*/ 1 w 1237"/>
                <a:gd name="T107" fmla="*/ 0 h 1872"/>
                <a:gd name="T108" fmla="*/ 1 w 1237"/>
                <a:gd name="T109" fmla="*/ 0 h 1872"/>
                <a:gd name="T110" fmla="*/ 1 w 1237"/>
                <a:gd name="T111" fmla="*/ 0 h 1872"/>
                <a:gd name="T112" fmla="*/ 1 w 1237"/>
                <a:gd name="T113" fmla="*/ 0 h 1872"/>
                <a:gd name="T114" fmla="*/ 1 w 1237"/>
                <a:gd name="T115" fmla="*/ 0 h 1872"/>
                <a:gd name="T116" fmla="*/ 1 w 1237"/>
                <a:gd name="T117" fmla="*/ 0 h 1872"/>
                <a:gd name="T118" fmla="*/ 1 w 1237"/>
                <a:gd name="T119" fmla="*/ 0 h 1872"/>
                <a:gd name="T120" fmla="*/ 1 w 1237"/>
                <a:gd name="T121" fmla="*/ 0 h 1872"/>
                <a:gd name="T122" fmla="*/ 1 w 1237"/>
                <a:gd name="T123" fmla="*/ 0 h 1872"/>
                <a:gd name="T124" fmla="*/ 1 w 1237"/>
                <a:gd name="T125" fmla="*/ 0 h 187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37"/>
                <a:gd name="T190" fmla="*/ 0 h 1872"/>
                <a:gd name="T191" fmla="*/ 1237 w 1237"/>
                <a:gd name="T192" fmla="*/ 1872 h 187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37" h="1872">
                  <a:moveTo>
                    <a:pt x="645" y="149"/>
                  </a:moveTo>
                  <a:lnTo>
                    <a:pt x="641" y="151"/>
                  </a:lnTo>
                  <a:lnTo>
                    <a:pt x="638" y="156"/>
                  </a:lnTo>
                  <a:lnTo>
                    <a:pt x="636" y="162"/>
                  </a:lnTo>
                  <a:lnTo>
                    <a:pt x="633" y="167"/>
                  </a:lnTo>
                  <a:lnTo>
                    <a:pt x="636" y="173"/>
                  </a:lnTo>
                  <a:lnTo>
                    <a:pt x="640" y="180"/>
                  </a:lnTo>
                  <a:lnTo>
                    <a:pt x="645" y="186"/>
                  </a:lnTo>
                  <a:lnTo>
                    <a:pt x="650" y="189"/>
                  </a:lnTo>
                  <a:lnTo>
                    <a:pt x="653" y="188"/>
                  </a:lnTo>
                  <a:lnTo>
                    <a:pt x="658" y="186"/>
                  </a:lnTo>
                  <a:lnTo>
                    <a:pt x="660" y="182"/>
                  </a:lnTo>
                  <a:lnTo>
                    <a:pt x="661" y="180"/>
                  </a:lnTo>
                  <a:lnTo>
                    <a:pt x="660" y="178"/>
                  </a:lnTo>
                  <a:lnTo>
                    <a:pt x="658" y="175"/>
                  </a:lnTo>
                  <a:lnTo>
                    <a:pt x="654" y="174"/>
                  </a:lnTo>
                  <a:lnTo>
                    <a:pt x="653" y="171"/>
                  </a:lnTo>
                  <a:lnTo>
                    <a:pt x="654" y="169"/>
                  </a:lnTo>
                  <a:lnTo>
                    <a:pt x="658" y="166"/>
                  </a:lnTo>
                  <a:lnTo>
                    <a:pt x="660" y="164"/>
                  </a:lnTo>
                  <a:lnTo>
                    <a:pt x="661" y="162"/>
                  </a:lnTo>
                  <a:lnTo>
                    <a:pt x="660" y="158"/>
                  </a:lnTo>
                  <a:lnTo>
                    <a:pt x="656" y="155"/>
                  </a:lnTo>
                  <a:lnTo>
                    <a:pt x="652" y="151"/>
                  </a:lnTo>
                  <a:lnTo>
                    <a:pt x="645" y="149"/>
                  </a:lnTo>
                  <a:lnTo>
                    <a:pt x="607" y="129"/>
                  </a:lnTo>
                  <a:lnTo>
                    <a:pt x="606" y="125"/>
                  </a:lnTo>
                  <a:lnTo>
                    <a:pt x="601" y="121"/>
                  </a:lnTo>
                  <a:lnTo>
                    <a:pt x="597" y="117"/>
                  </a:lnTo>
                  <a:lnTo>
                    <a:pt x="594" y="113"/>
                  </a:lnTo>
                  <a:lnTo>
                    <a:pt x="595" y="111"/>
                  </a:lnTo>
                  <a:lnTo>
                    <a:pt x="600" y="108"/>
                  </a:lnTo>
                  <a:lnTo>
                    <a:pt x="606" y="104"/>
                  </a:lnTo>
                  <a:lnTo>
                    <a:pt x="613" y="99"/>
                  </a:lnTo>
                  <a:lnTo>
                    <a:pt x="618" y="96"/>
                  </a:lnTo>
                  <a:lnTo>
                    <a:pt x="624" y="93"/>
                  </a:lnTo>
                  <a:lnTo>
                    <a:pt x="629" y="89"/>
                  </a:lnTo>
                  <a:lnTo>
                    <a:pt x="630" y="87"/>
                  </a:lnTo>
                  <a:lnTo>
                    <a:pt x="616" y="67"/>
                  </a:lnTo>
                  <a:lnTo>
                    <a:pt x="621" y="66"/>
                  </a:lnTo>
                  <a:lnTo>
                    <a:pt x="625" y="65"/>
                  </a:lnTo>
                  <a:lnTo>
                    <a:pt x="631" y="64"/>
                  </a:lnTo>
                  <a:lnTo>
                    <a:pt x="638" y="61"/>
                  </a:lnTo>
                  <a:lnTo>
                    <a:pt x="644" y="60"/>
                  </a:lnTo>
                  <a:lnTo>
                    <a:pt x="650" y="59"/>
                  </a:lnTo>
                  <a:lnTo>
                    <a:pt x="654" y="57"/>
                  </a:lnTo>
                  <a:lnTo>
                    <a:pt x="659" y="53"/>
                  </a:lnTo>
                  <a:lnTo>
                    <a:pt x="662" y="56"/>
                  </a:lnTo>
                  <a:lnTo>
                    <a:pt x="671" y="63"/>
                  </a:lnTo>
                  <a:lnTo>
                    <a:pt x="681" y="71"/>
                  </a:lnTo>
                  <a:lnTo>
                    <a:pt x="684" y="76"/>
                  </a:lnTo>
                  <a:lnTo>
                    <a:pt x="682" y="82"/>
                  </a:lnTo>
                  <a:lnTo>
                    <a:pt x="677" y="87"/>
                  </a:lnTo>
                  <a:lnTo>
                    <a:pt x="673" y="90"/>
                  </a:lnTo>
                  <a:lnTo>
                    <a:pt x="670" y="91"/>
                  </a:lnTo>
                  <a:lnTo>
                    <a:pt x="682" y="121"/>
                  </a:lnTo>
                  <a:lnTo>
                    <a:pt x="685" y="121"/>
                  </a:lnTo>
                  <a:lnTo>
                    <a:pt x="693" y="121"/>
                  </a:lnTo>
                  <a:lnTo>
                    <a:pt x="703" y="121"/>
                  </a:lnTo>
                  <a:lnTo>
                    <a:pt x="709" y="119"/>
                  </a:lnTo>
                  <a:lnTo>
                    <a:pt x="712" y="112"/>
                  </a:lnTo>
                  <a:lnTo>
                    <a:pt x="713" y="103"/>
                  </a:lnTo>
                  <a:lnTo>
                    <a:pt x="714" y="96"/>
                  </a:lnTo>
                  <a:lnTo>
                    <a:pt x="716" y="95"/>
                  </a:lnTo>
                  <a:lnTo>
                    <a:pt x="720" y="97"/>
                  </a:lnTo>
                  <a:lnTo>
                    <a:pt x="724" y="102"/>
                  </a:lnTo>
                  <a:lnTo>
                    <a:pt x="731" y="105"/>
                  </a:lnTo>
                  <a:lnTo>
                    <a:pt x="737" y="110"/>
                  </a:lnTo>
                  <a:lnTo>
                    <a:pt x="744" y="114"/>
                  </a:lnTo>
                  <a:lnTo>
                    <a:pt x="750" y="118"/>
                  </a:lnTo>
                  <a:lnTo>
                    <a:pt x="753" y="120"/>
                  </a:lnTo>
                  <a:lnTo>
                    <a:pt x="754" y="121"/>
                  </a:lnTo>
                  <a:lnTo>
                    <a:pt x="754" y="135"/>
                  </a:lnTo>
                  <a:lnTo>
                    <a:pt x="789" y="139"/>
                  </a:lnTo>
                  <a:lnTo>
                    <a:pt x="817" y="157"/>
                  </a:lnTo>
                  <a:lnTo>
                    <a:pt x="811" y="169"/>
                  </a:lnTo>
                  <a:lnTo>
                    <a:pt x="841" y="166"/>
                  </a:lnTo>
                  <a:lnTo>
                    <a:pt x="850" y="172"/>
                  </a:lnTo>
                  <a:lnTo>
                    <a:pt x="858" y="180"/>
                  </a:lnTo>
                  <a:lnTo>
                    <a:pt x="866" y="188"/>
                  </a:lnTo>
                  <a:lnTo>
                    <a:pt x="873" y="193"/>
                  </a:lnTo>
                  <a:lnTo>
                    <a:pt x="875" y="199"/>
                  </a:lnTo>
                  <a:lnTo>
                    <a:pt x="874" y="205"/>
                  </a:lnTo>
                  <a:lnTo>
                    <a:pt x="870" y="212"/>
                  </a:lnTo>
                  <a:lnTo>
                    <a:pt x="865" y="217"/>
                  </a:lnTo>
                  <a:lnTo>
                    <a:pt x="860" y="218"/>
                  </a:lnTo>
                  <a:lnTo>
                    <a:pt x="853" y="218"/>
                  </a:lnTo>
                  <a:lnTo>
                    <a:pt x="845" y="219"/>
                  </a:lnTo>
                  <a:lnTo>
                    <a:pt x="836" y="219"/>
                  </a:lnTo>
                  <a:lnTo>
                    <a:pt x="826" y="220"/>
                  </a:lnTo>
                  <a:lnTo>
                    <a:pt x="817" y="220"/>
                  </a:lnTo>
                  <a:lnTo>
                    <a:pt x="809" y="220"/>
                  </a:lnTo>
                  <a:lnTo>
                    <a:pt x="803" y="220"/>
                  </a:lnTo>
                  <a:lnTo>
                    <a:pt x="797" y="220"/>
                  </a:lnTo>
                  <a:lnTo>
                    <a:pt x="790" y="222"/>
                  </a:lnTo>
                  <a:lnTo>
                    <a:pt x="781" y="222"/>
                  </a:lnTo>
                  <a:lnTo>
                    <a:pt x="772" y="223"/>
                  </a:lnTo>
                  <a:lnTo>
                    <a:pt x="761" y="224"/>
                  </a:lnTo>
                  <a:lnTo>
                    <a:pt x="752" y="225"/>
                  </a:lnTo>
                  <a:lnTo>
                    <a:pt x="744" y="226"/>
                  </a:lnTo>
                  <a:lnTo>
                    <a:pt x="736" y="227"/>
                  </a:lnTo>
                  <a:lnTo>
                    <a:pt x="727" y="228"/>
                  </a:lnTo>
                  <a:lnTo>
                    <a:pt x="714" y="232"/>
                  </a:lnTo>
                  <a:lnTo>
                    <a:pt x="699" y="235"/>
                  </a:lnTo>
                  <a:lnTo>
                    <a:pt x="684" y="239"/>
                  </a:lnTo>
                  <a:lnTo>
                    <a:pt x="669" y="243"/>
                  </a:lnTo>
                  <a:lnTo>
                    <a:pt x="656" y="247"/>
                  </a:lnTo>
                  <a:lnTo>
                    <a:pt x="648" y="249"/>
                  </a:lnTo>
                  <a:lnTo>
                    <a:pt x="645" y="250"/>
                  </a:lnTo>
                  <a:lnTo>
                    <a:pt x="597" y="255"/>
                  </a:lnTo>
                  <a:lnTo>
                    <a:pt x="578" y="269"/>
                  </a:lnTo>
                  <a:lnTo>
                    <a:pt x="607" y="265"/>
                  </a:lnTo>
                  <a:lnTo>
                    <a:pt x="575" y="288"/>
                  </a:lnTo>
                  <a:lnTo>
                    <a:pt x="572" y="288"/>
                  </a:lnTo>
                  <a:lnTo>
                    <a:pt x="564" y="288"/>
                  </a:lnTo>
                  <a:lnTo>
                    <a:pt x="554" y="288"/>
                  </a:lnTo>
                  <a:lnTo>
                    <a:pt x="542" y="289"/>
                  </a:lnTo>
                  <a:lnTo>
                    <a:pt x="530" y="289"/>
                  </a:lnTo>
                  <a:lnTo>
                    <a:pt x="518" y="292"/>
                  </a:lnTo>
                  <a:lnTo>
                    <a:pt x="508" y="293"/>
                  </a:lnTo>
                  <a:lnTo>
                    <a:pt x="502" y="295"/>
                  </a:lnTo>
                  <a:lnTo>
                    <a:pt x="499" y="299"/>
                  </a:lnTo>
                  <a:lnTo>
                    <a:pt x="500" y="302"/>
                  </a:lnTo>
                  <a:lnTo>
                    <a:pt x="503" y="303"/>
                  </a:lnTo>
                  <a:lnTo>
                    <a:pt x="510" y="304"/>
                  </a:lnTo>
                  <a:lnTo>
                    <a:pt x="509" y="317"/>
                  </a:lnTo>
                  <a:lnTo>
                    <a:pt x="466" y="318"/>
                  </a:lnTo>
                  <a:lnTo>
                    <a:pt x="463" y="303"/>
                  </a:lnTo>
                  <a:lnTo>
                    <a:pt x="465" y="301"/>
                  </a:lnTo>
                  <a:lnTo>
                    <a:pt x="469" y="298"/>
                  </a:lnTo>
                  <a:lnTo>
                    <a:pt x="472" y="291"/>
                  </a:lnTo>
                  <a:lnTo>
                    <a:pt x="474" y="285"/>
                  </a:lnTo>
                  <a:lnTo>
                    <a:pt x="471" y="278"/>
                  </a:lnTo>
                  <a:lnTo>
                    <a:pt x="463" y="271"/>
                  </a:lnTo>
                  <a:lnTo>
                    <a:pt x="454" y="265"/>
                  </a:lnTo>
                  <a:lnTo>
                    <a:pt x="445" y="261"/>
                  </a:lnTo>
                  <a:lnTo>
                    <a:pt x="440" y="260"/>
                  </a:lnTo>
                  <a:lnTo>
                    <a:pt x="435" y="258"/>
                  </a:lnTo>
                  <a:lnTo>
                    <a:pt x="431" y="257"/>
                  </a:lnTo>
                  <a:lnTo>
                    <a:pt x="425" y="257"/>
                  </a:lnTo>
                  <a:lnTo>
                    <a:pt x="420" y="258"/>
                  </a:lnTo>
                  <a:lnTo>
                    <a:pt x="416" y="261"/>
                  </a:lnTo>
                  <a:lnTo>
                    <a:pt x="411" y="264"/>
                  </a:lnTo>
                  <a:lnTo>
                    <a:pt x="409" y="269"/>
                  </a:lnTo>
                  <a:lnTo>
                    <a:pt x="408" y="269"/>
                  </a:lnTo>
                  <a:lnTo>
                    <a:pt x="403" y="270"/>
                  </a:lnTo>
                  <a:lnTo>
                    <a:pt x="397" y="271"/>
                  </a:lnTo>
                  <a:lnTo>
                    <a:pt x="389" y="272"/>
                  </a:lnTo>
                  <a:lnTo>
                    <a:pt x="381" y="273"/>
                  </a:lnTo>
                  <a:lnTo>
                    <a:pt x="373" y="275"/>
                  </a:lnTo>
                  <a:lnTo>
                    <a:pt x="366" y="275"/>
                  </a:lnTo>
                  <a:lnTo>
                    <a:pt x="360" y="273"/>
                  </a:lnTo>
                  <a:lnTo>
                    <a:pt x="356" y="272"/>
                  </a:lnTo>
                  <a:lnTo>
                    <a:pt x="349" y="271"/>
                  </a:lnTo>
                  <a:lnTo>
                    <a:pt x="342" y="271"/>
                  </a:lnTo>
                  <a:lnTo>
                    <a:pt x="335" y="271"/>
                  </a:lnTo>
                  <a:lnTo>
                    <a:pt x="329" y="272"/>
                  </a:lnTo>
                  <a:lnTo>
                    <a:pt x="324" y="273"/>
                  </a:lnTo>
                  <a:lnTo>
                    <a:pt x="319" y="275"/>
                  </a:lnTo>
                  <a:lnTo>
                    <a:pt x="317" y="277"/>
                  </a:lnTo>
                  <a:lnTo>
                    <a:pt x="320" y="287"/>
                  </a:lnTo>
                  <a:lnTo>
                    <a:pt x="321" y="287"/>
                  </a:lnTo>
                  <a:lnTo>
                    <a:pt x="324" y="286"/>
                  </a:lnTo>
                  <a:lnTo>
                    <a:pt x="328" y="285"/>
                  </a:lnTo>
                  <a:lnTo>
                    <a:pt x="334" y="284"/>
                  </a:lnTo>
                  <a:lnTo>
                    <a:pt x="340" y="281"/>
                  </a:lnTo>
                  <a:lnTo>
                    <a:pt x="347" y="281"/>
                  </a:lnTo>
                  <a:lnTo>
                    <a:pt x="352" y="280"/>
                  </a:lnTo>
                  <a:lnTo>
                    <a:pt x="358" y="280"/>
                  </a:lnTo>
                  <a:lnTo>
                    <a:pt x="364" y="281"/>
                  </a:lnTo>
                  <a:lnTo>
                    <a:pt x="371" y="281"/>
                  </a:lnTo>
                  <a:lnTo>
                    <a:pt x="378" y="281"/>
                  </a:lnTo>
                  <a:lnTo>
                    <a:pt x="385" y="280"/>
                  </a:lnTo>
                  <a:lnTo>
                    <a:pt x="392" y="280"/>
                  </a:lnTo>
                  <a:lnTo>
                    <a:pt x="397" y="279"/>
                  </a:lnTo>
                  <a:lnTo>
                    <a:pt x="403" y="278"/>
                  </a:lnTo>
                  <a:lnTo>
                    <a:pt x="409" y="277"/>
                  </a:lnTo>
                  <a:lnTo>
                    <a:pt x="413" y="276"/>
                  </a:lnTo>
                  <a:lnTo>
                    <a:pt x="420" y="276"/>
                  </a:lnTo>
                  <a:lnTo>
                    <a:pt x="427" y="276"/>
                  </a:lnTo>
                  <a:lnTo>
                    <a:pt x="434" y="276"/>
                  </a:lnTo>
                  <a:lnTo>
                    <a:pt x="440" y="277"/>
                  </a:lnTo>
                  <a:lnTo>
                    <a:pt x="445" y="278"/>
                  </a:lnTo>
                  <a:lnTo>
                    <a:pt x="446" y="279"/>
                  </a:lnTo>
                  <a:lnTo>
                    <a:pt x="445" y="280"/>
                  </a:lnTo>
                  <a:lnTo>
                    <a:pt x="441" y="283"/>
                  </a:lnTo>
                  <a:lnTo>
                    <a:pt x="436" y="284"/>
                  </a:lnTo>
                  <a:lnTo>
                    <a:pt x="431" y="286"/>
                  </a:lnTo>
                  <a:lnTo>
                    <a:pt x="425" y="288"/>
                  </a:lnTo>
                  <a:lnTo>
                    <a:pt x="418" y="291"/>
                  </a:lnTo>
                  <a:lnTo>
                    <a:pt x="412" y="294"/>
                  </a:lnTo>
                  <a:lnTo>
                    <a:pt x="408" y="298"/>
                  </a:lnTo>
                  <a:lnTo>
                    <a:pt x="404" y="301"/>
                  </a:lnTo>
                  <a:lnTo>
                    <a:pt x="401" y="310"/>
                  </a:lnTo>
                  <a:lnTo>
                    <a:pt x="401" y="322"/>
                  </a:lnTo>
                  <a:lnTo>
                    <a:pt x="402" y="332"/>
                  </a:lnTo>
                  <a:lnTo>
                    <a:pt x="403" y="337"/>
                  </a:lnTo>
                  <a:lnTo>
                    <a:pt x="417" y="337"/>
                  </a:lnTo>
                  <a:lnTo>
                    <a:pt x="418" y="332"/>
                  </a:lnTo>
                  <a:lnTo>
                    <a:pt x="423" y="319"/>
                  </a:lnTo>
                  <a:lnTo>
                    <a:pt x="431" y="306"/>
                  </a:lnTo>
                  <a:lnTo>
                    <a:pt x="442" y="296"/>
                  </a:lnTo>
                  <a:lnTo>
                    <a:pt x="446" y="304"/>
                  </a:lnTo>
                  <a:lnTo>
                    <a:pt x="450" y="314"/>
                  </a:lnTo>
                  <a:lnTo>
                    <a:pt x="455" y="323"/>
                  </a:lnTo>
                  <a:lnTo>
                    <a:pt x="461" y="329"/>
                  </a:lnTo>
                  <a:lnTo>
                    <a:pt x="465" y="330"/>
                  </a:lnTo>
                  <a:lnTo>
                    <a:pt x="471" y="331"/>
                  </a:lnTo>
                  <a:lnTo>
                    <a:pt x="479" y="332"/>
                  </a:lnTo>
                  <a:lnTo>
                    <a:pt x="487" y="333"/>
                  </a:lnTo>
                  <a:lnTo>
                    <a:pt x="495" y="333"/>
                  </a:lnTo>
                  <a:lnTo>
                    <a:pt x="503" y="333"/>
                  </a:lnTo>
                  <a:lnTo>
                    <a:pt x="510" y="332"/>
                  </a:lnTo>
                  <a:lnTo>
                    <a:pt x="515" y="331"/>
                  </a:lnTo>
                  <a:lnTo>
                    <a:pt x="532" y="309"/>
                  </a:lnTo>
                  <a:lnTo>
                    <a:pt x="533" y="309"/>
                  </a:lnTo>
                  <a:lnTo>
                    <a:pt x="537" y="309"/>
                  </a:lnTo>
                  <a:lnTo>
                    <a:pt x="542" y="309"/>
                  </a:lnTo>
                  <a:lnTo>
                    <a:pt x="548" y="309"/>
                  </a:lnTo>
                  <a:lnTo>
                    <a:pt x="556" y="308"/>
                  </a:lnTo>
                  <a:lnTo>
                    <a:pt x="563" y="307"/>
                  </a:lnTo>
                  <a:lnTo>
                    <a:pt x="571" y="306"/>
                  </a:lnTo>
                  <a:lnTo>
                    <a:pt x="578" y="303"/>
                  </a:lnTo>
                  <a:lnTo>
                    <a:pt x="585" y="300"/>
                  </a:lnTo>
                  <a:lnTo>
                    <a:pt x="592" y="295"/>
                  </a:lnTo>
                  <a:lnTo>
                    <a:pt x="600" y="289"/>
                  </a:lnTo>
                  <a:lnTo>
                    <a:pt x="607" y="284"/>
                  </a:lnTo>
                  <a:lnTo>
                    <a:pt x="614" y="278"/>
                  </a:lnTo>
                  <a:lnTo>
                    <a:pt x="620" y="273"/>
                  </a:lnTo>
                  <a:lnTo>
                    <a:pt x="625" y="269"/>
                  </a:lnTo>
                  <a:lnTo>
                    <a:pt x="630" y="266"/>
                  </a:lnTo>
                  <a:lnTo>
                    <a:pt x="651" y="273"/>
                  </a:lnTo>
                  <a:lnTo>
                    <a:pt x="654" y="272"/>
                  </a:lnTo>
                  <a:lnTo>
                    <a:pt x="665" y="269"/>
                  </a:lnTo>
                  <a:lnTo>
                    <a:pt x="678" y="264"/>
                  </a:lnTo>
                  <a:lnTo>
                    <a:pt x="694" y="258"/>
                  </a:lnTo>
                  <a:lnTo>
                    <a:pt x="713" y="253"/>
                  </a:lnTo>
                  <a:lnTo>
                    <a:pt x="729" y="248"/>
                  </a:lnTo>
                  <a:lnTo>
                    <a:pt x="743" y="243"/>
                  </a:lnTo>
                  <a:lnTo>
                    <a:pt x="752" y="241"/>
                  </a:lnTo>
                  <a:lnTo>
                    <a:pt x="759" y="240"/>
                  </a:lnTo>
                  <a:lnTo>
                    <a:pt x="765" y="240"/>
                  </a:lnTo>
                  <a:lnTo>
                    <a:pt x="771" y="242"/>
                  </a:lnTo>
                  <a:lnTo>
                    <a:pt x="775" y="245"/>
                  </a:lnTo>
                  <a:lnTo>
                    <a:pt x="780" y="247"/>
                  </a:lnTo>
                  <a:lnTo>
                    <a:pt x="784" y="249"/>
                  </a:lnTo>
                  <a:lnTo>
                    <a:pt x="789" y="253"/>
                  </a:lnTo>
                  <a:lnTo>
                    <a:pt x="792" y="255"/>
                  </a:lnTo>
                  <a:lnTo>
                    <a:pt x="799" y="258"/>
                  </a:lnTo>
                  <a:lnTo>
                    <a:pt x="805" y="258"/>
                  </a:lnTo>
                  <a:lnTo>
                    <a:pt x="811" y="258"/>
                  </a:lnTo>
                  <a:lnTo>
                    <a:pt x="817" y="258"/>
                  </a:lnTo>
                  <a:lnTo>
                    <a:pt x="823" y="261"/>
                  </a:lnTo>
                  <a:lnTo>
                    <a:pt x="829" y="266"/>
                  </a:lnTo>
                  <a:lnTo>
                    <a:pt x="830" y="272"/>
                  </a:lnTo>
                  <a:lnTo>
                    <a:pt x="825" y="277"/>
                  </a:lnTo>
                  <a:lnTo>
                    <a:pt x="818" y="279"/>
                  </a:lnTo>
                  <a:lnTo>
                    <a:pt x="809" y="281"/>
                  </a:lnTo>
                  <a:lnTo>
                    <a:pt x="797" y="285"/>
                  </a:lnTo>
                  <a:lnTo>
                    <a:pt x="785" y="288"/>
                  </a:lnTo>
                  <a:lnTo>
                    <a:pt x="774" y="292"/>
                  </a:lnTo>
                  <a:lnTo>
                    <a:pt x="762" y="296"/>
                  </a:lnTo>
                  <a:lnTo>
                    <a:pt x="754" y="300"/>
                  </a:lnTo>
                  <a:lnTo>
                    <a:pt x="749" y="303"/>
                  </a:lnTo>
                  <a:lnTo>
                    <a:pt x="742" y="306"/>
                  </a:lnTo>
                  <a:lnTo>
                    <a:pt x="737" y="304"/>
                  </a:lnTo>
                  <a:lnTo>
                    <a:pt x="736" y="300"/>
                  </a:lnTo>
                  <a:lnTo>
                    <a:pt x="738" y="293"/>
                  </a:lnTo>
                  <a:lnTo>
                    <a:pt x="742" y="285"/>
                  </a:lnTo>
                  <a:lnTo>
                    <a:pt x="744" y="277"/>
                  </a:lnTo>
                  <a:lnTo>
                    <a:pt x="744" y="271"/>
                  </a:lnTo>
                  <a:lnTo>
                    <a:pt x="738" y="271"/>
                  </a:lnTo>
                  <a:lnTo>
                    <a:pt x="735" y="272"/>
                  </a:lnTo>
                  <a:lnTo>
                    <a:pt x="730" y="275"/>
                  </a:lnTo>
                  <a:lnTo>
                    <a:pt x="726" y="276"/>
                  </a:lnTo>
                  <a:lnTo>
                    <a:pt x="721" y="278"/>
                  </a:lnTo>
                  <a:lnTo>
                    <a:pt x="715" y="279"/>
                  </a:lnTo>
                  <a:lnTo>
                    <a:pt x="709" y="281"/>
                  </a:lnTo>
                  <a:lnTo>
                    <a:pt x="705" y="283"/>
                  </a:lnTo>
                  <a:lnTo>
                    <a:pt x="699" y="285"/>
                  </a:lnTo>
                  <a:lnTo>
                    <a:pt x="693" y="286"/>
                  </a:lnTo>
                  <a:lnTo>
                    <a:pt x="685" y="288"/>
                  </a:lnTo>
                  <a:lnTo>
                    <a:pt x="677" y="289"/>
                  </a:lnTo>
                  <a:lnTo>
                    <a:pt x="669" y="291"/>
                  </a:lnTo>
                  <a:lnTo>
                    <a:pt x="661" y="292"/>
                  </a:lnTo>
                  <a:lnTo>
                    <a:pt x="653" y="293"/>
                  </a:lnTo>
                  <a:lnTo>
                    <a:pt x="646" y="293"/>
                  </a:lnTo>
                  <a:lnTo>
                    <a:pt x="640" y="293"/>
                  </a:lnTo>
                  <a:lnTo>
                    <a:pt x="630" y="303"/>
                  </a:lnTo>
                  <a:lnTo>
                    <a:pt x="636" y="303"/>
                  </a:lnTo>
                  <a:lnTo>
                    <a:pt x="643" y="306"/>
                  </a:lnTo>
                  <a:lnTo>
                    <a:pt x="648" y="307"/>
                  </a:lnTo>
                  <a:lnTo>
                    <a:pt x="654" y="309"/>
                  </a:lnTo>
                  <a:lnTo>
                    <a:pt x="659" y="311"/>
                  </a:lnTo>
                  <a:lnTo>
                    <a:pt x="661" y="314"/>
                  </a:lnTo>
                  <a:lnTo>
                    <a:pt x="662" y="316"/>
                  </a:lnTo>
                  <a:lnTo>
                    <a:pt x="661" y="317"/>
                  </a:lnTo>
                  <a:lnTo>
                    <a:pt x="658" y="318"/>
                  </a:lnTo>
                  <a:lnTo>
                    <a:pt x="654" y="319"/>
                  </a:lnTo>
                  <a:lnTo>
                    <a:pt x="651" y="321"/>
                  </a:lnTo>
                  <a:lnTo>
                    <a:pt x="646" y="322"/>
                  </a:lnTo>
                  <a:lnTo>
                    <a:pt x="641" y="324"/>
                  </a:lnTo>
                  <a:lnTo>
                    <a:pt x="637" y="325"/>
                  </a:lnTo>
                  <a:lnTo>
                    <a:pt x="631" y="326"/>
                  </a:lnTo>
                  <a:lnTo>
                    <a:pt x="627" y="326"/>
                  </a:lnTo>
                  <a:lnTo>
                    <a:pt x="616" y="327"/>
                  </a:lnTo>
                  <a:lnTo>
                    <a:pt x="607" y="330"/>
                  </a:lnTo>
                  <a:lnTo>
                    <a:pt x="600" y="333"/>
                  </a:lnTo>
                  <a:lnTo>
                    <a:pt x="594" y="339"/>
                  </a:lnTo>
                  <a:lnTo>
                    <a:pt x="587" y="347"/>
                  </a:lnTo>
                  <a:lnTo>
                    <a:pt x="578" y="359"/>
                  </a:lnTo>
                  <a:lnTo>
                    <a:pt x="568" y="372"/>
                  </a:lnTo>
                  <a:lnTo>
                    <a:pt x="562" y="385"/>
                  </a:lnTo>
                  <a:lnTo>
                    <a:pt x="553" y="380"/>
                  </a:lnTo>
                  <a:lnTo>
                    <a:pt x="553" y="361"/>
                  </a:lnTo>
                  <a:lnTo>
                    <a:pt x="544" y="362"/>
                  </a:lnTo>
                  <a:lnTo>
                    <a:pt x="536" y="366"/>
                  </a:lnTo>
                  <a:lnTo>
                    <a:pt x="531" y="369"/>
                  </a:lnTo>
                  <a:lnTo>
                    <a:pt x="529" y="377"/>
                  </a:lnTo>
                  <a:lnTo>
                    <a:pt x="530" y="387"/>
                  </a:lnTo>
                  <a:lnTo>
                    <a:pt x="533" y="400"/>
                  </a:lnTo>
                  <a:lnTo>
                    <a:pt x="536" y="412"/>
                  </a:lnTo>
                  <a:lnTo>
                    <a:pt x="534" y="418"/>
                  </a:lnTo>
                  <a:lnTo>
                    <a:pt x="529" y="423"/>
                  </a:lnTo>
                  <a:lnTo>
                    <a:pt x="521" y="425"/>
                  </a:lnTo>
                  <a:lnTo>
                    <a:pt x="514" y="428"/>
                  </a:lnTo>
                  <a:lnTo>
                    <a:pt x="510" y="429"/>
                  </a:lnTo>
                  <a:lnTo>
                    <a:pt x="464" y="461"/>
                  </a:lnTo>
                  <a:lnTo>
                    <a:pt x="459" y="463"/>
                  </a:lnTo>
                  <a:lnTo>
                    <a:pt x="450" y="469"/>
                  </a:lnTo>
                  <a:lnTo>
                    <a:pt x="439" y="477"/>
                  </a:lnTo>
                  <a:lnTo>
                    <a:pt x="431" y="485"/>
                  </a:lnTo>
                  <a:lnTo>
                    <a:pt x="430" y="496"/>
                  </a:lnTo>
                  <a:lnTo>
                    <a:pt x="434" y="508"/>
                  </a:lnTo>
                  <a:lnTo>
                    <a:pt x="441" y="521"/>
                  </a:lnTo>
                  <a:lnTo>
                    <a:pt x="447" y="530"/>
                  </a:lnTo>
                  <a:lnTo>
                    <a:pt x="447" y="538"/>
                  </a:lnTo>
                  <a:lnTo>
                    <a:pt x="443" y="547"/>
                  </a:lnTo>
                  <a:lnTo>
                    <a:pt x="438" y="558"/>
                  </a:lnTo>
                  <a:lnTo>
                    <a:pt x="433" y="567"/>
                  </a:lnTo>
                  <a:lnTo>
                    <a:pt x="427" y="575"/>
                  </a:lnTo>
                  <a:lnTo>
                    <a:pt x="420" y="585"/>
                  </a:lnTo>
                  <a:lnTo>
                    <a:pt x="413" y="592"/>
                  </a:lnTo>
                  <a:lnTo>
                    <a:pt x="407" y="595"/>
                  </a:lnTo>
                  <a:lnTo>
                    <a:pt x="402" y="587"/>
                  </a:lnTo>
                  <a:lnTo>
                    <a:pt x="400" y="572"/>
                  </a:lnTo>
                  <a:lnTo>
                    <a:pt x="400" y="556"/>
                  </a:lnTo>
                  <a:lnTo>
                    <a:pt x="404" y="545"/>
                  </a:lnTo>
                  <a:lnTo>
                    <a:pt x="411" y="535"/>
                  </a:lnTo>
                  <a:lnTo>
                    <a:pt x="409" y="531"/>
                  </a:lnTo>
                  <a:lnTo>
                    <a:pt x="404" y="524"/>
                  </a:lnTo>
                  <a:lnTo>
                    <a:pt x="397" y="516"/>
                  </a:lnTo>
                  <a:lnTo>
                    <a:pt x="390" y="511"/>
                  </a:lnTo>
                  <a:lnTo>
                    <a:pt x="386" y="509"/>
                  </a:lnTo>
                  <a:lnTo>
                    <a:pt x="379" y="508"/>
                  </a:lnTo>
                  <a:lnTo>
                    <a:pt x="372" y="506"/>
                  </a:lnTo>
                  <a:lnTo>
                    <a:pt x="363" y="505"/>
                  </a:lnTo>
                  <a:lnTo>
                    <a:pt x="355" y="504"/>
                  </a:lnTo>
                  <a:lnTo>
                    <a:pt x="349" y="504"/>
                  </a:lnTo>
                  <a:lnTo>
                    <a:pt x="344" y="503"/>
                  </a:lnTo>
                  <a:lnTo>
                    <a:pt x="342" y="503"/>
                  </a:lnTo>
                  <a:lnTo>
                    <a:pt x="335" y="516"/>
                  </a:lnTo>
                  <a:lnTo>
                    <a:pt x="333" y="516"/>
                  </a:lnTo>
                  <a:lnTo>
                    <a:pt x="326" y="515"/>
                  </a:lnTo>
                  <a:lnTo>
                    <a:pt x="317" y="515"/>
                  </a:lnTo>
                  <a:lnTo>
                    <a:pt x="306" y="513"/>
                  </a:lnTo>
                  <a:lnTo>
                    <a:pt x="295" y="512"/>
                  </a:lnTo>
                  <a:lnTo>
                    <a:pt x="286" y="509"/>
                  </a:lnTo>
                  <a:lnTo>
                    <a:pt x="277" y="506"/>
                  </a:lnTo>
                  <a:lnTo>
                    <a:pt x="273" y="503"/>
                  </a:lnTo>
                  <a:lnTo>
                    <a:pt x="269" y="503"/>
                  </a:lnTo>
                  <a:lnTo>
                    <a:pt x="265" y="504"/>
                  </a:lnTo>
                  <a:lnTo>
                    <a:pt x="260" y="505"/>
                  </a:lnTo>
                  <a:lnTo>
                    <a:pt x="254" y="507"/>
                  </a:lnTo>
                  <a:lnTo>
                    <a:pt x="249" y="509"/>
                  </a:lnTo>
                  <a:lnTo>
                    <a:pt x="244" y="514"/>
                  </a:lnTo>
                  <a:lnTo>
                    <a:pt x="238" y="519"/>
                  </a:lnTo>
                  <a:lnTo>
                    <a:pt x="235" y="524"/>
                  </a:lnTo>
                  <a:lnTo>
                    <a:pt x="216" y="524"/>
                  </a:lnTo>
                  <a:lnTo>
                    <a:pt x="205" y="581"/>
                  </a:lnTo>
                  <a:lnTo>
                    <a:pt x="191" y="584"/>
                  </a:lnTo>
                  <a:lnTo>
                    <a:pt x="205" y="619"/>
                  </a:lnTo>
                  <a:lnTo>
                    <a:pt x="199" y="628"/>
                  </a:lnTo>
                  <a:lnTo>
                    <a:pt x="197" y="640"/>
                  </a:lnTo>
                  <a:lnTo>
                    <a:pt x="199" y="650"/>
                  </a:lnTo>
                  <a:lnTo>
                    <a:pt x="208" y="657"/>
                  </a:lnTo>
                  <a:lnTo>
                    <a:pt x="220" y="658"/>
                  </a:lnTo>
                  <a:lnTo>
                    <a:pt x="229" y="657"/>
                  </a:lnTo>
                  <a:lnTo>
                    <a:pt x="236" y="656"/>
                  </a:lnTo>
                  <a:lnTo>
                    <a:pt x="238" y="655"/>
                  </a:lnTo>
                  <a:lnTo>
                    <a:pt x="252" y="663"/>
                  </a:lnTo>
                  <a:lnTo>
                    <a:pt x="258" y="655"/>
                  </a:lnTo>
                  <a:lnTo>
                    <a:pt x="264" y="649"/>
                  </a:lnTo>
                  <a:lnTo>
                    <a:pt x="268" y="645"/>
                  </a:lnTo>
                  <a:lnTo>
                    <a:pt x="274" y="644"/>
                  </a:lnTo>
                  <a:lnTo>
                    <a:pt x="277" y="644"/>
                  </a:lnTo>
                  <a:lnTo>
                    <a:pt x="280" y="641"/>
                  </a:lnTo>
                  <a:lnTo>
                    <a:pt x="283" y="637"/>
                  </a:lnTo>
                  <a:lnTo>
                    <a:pt x="290" y="636"/>
                  </a:lnTo>
                  <a:lnTo>
                    <a:pt x="296" y="637"/>
                  </a:lnTo>
                  <a:lnTo>
                    <a:pt x="302" y="637"/>
                  </a:lnTo>
                  <a:lnTo>
                    <a:pt x="307" y="637"/>
                  </a:lnTo>
                  <a:lnTo>
                    <a:pt x="314" y="637"/>
                  </a:lnTo>
                  <a:lnTo>
                    <a:pt x="319" y="637"/>
                  </a:lnTo>
                  <a:lnTo>
                    <a:pt x="324" y="636"/>
                  </a:lnTo>
                  <a:lnTo>
                    <a:pt x="326" y="636"/>
                  </a:lnTo>
                  <a:lnTo>
                    <a:pt x="327" y="636"/>
                  </a:lnTo>
                  <a:lnTo>
                    <a:pt x="330" y="644"/>
                  </a:lnTo>
                  <a:lnTo>
                    <a:pt x="327" y="648"/>
                  </a:lnTo>
                  <a:lnTo>
                    <a:pt x="319" y="656"/>
                  </a:lnTo>
                  <a:lnTo>
                    <a:pt x="311" y="667"/>
                  </a:lnTo>
                  <a:lnTo>
                    <a:pt x="306" y="679"/>
                  </a:lnTo>
                  <a:lnTo>
                    <a:pt x="304" y="690"/>
                  </a:lnTo>
                  <a:lnTo>
                    <a:pt x="301" y="703"/>
                  </a:lnTo>
                  <a:lnTo>
                    <a:pt x="295" y="716"/>
                  </a:lnTo>
                  <a:lnTo>
                    <a:pt x="287" y="727"/>
                  </a:lnTo>
                  <a:lnTo>
                    <a:pt x="295" y="728"/>
                  </a:lnTo>
                  <a:lnTo>
                    <a:pt x="304" y="731"/>
                  </a:lnTo>
                  <a:lnTo>
                    <a:pt x="312" y="732"/>
                  </a:lnTo>
                  <a:lnTo>
                    <a:pt x="321" y="733"/>
                  </a:lnTo>
                  <a:lnTo>
                    <a:pt x="329" y="733"/>
                  </a:lnTo>
                  <a:lnTo>
                    <a:pt x="337" y="733"/>
                  </a:lnTo>
                  <a:lnTo>
                    <a:pt x="347" y="732"/>
                  </a:lnTo>
                  <a:lnTo>
                    <a:pt x="355" y="728"/>
                  </a:lnTo>
                  <a:lnTo>
                    <a:pt x="373" y="736"/>
                  </a:lnTo>
                  <a:lnTo>
                    <a:pt x="371" y="750"/>
                  </a:lnTo>
                  <a:lnTo>
                    <a:pt x="368" y="765"/>
                  </a:lnTo>
                  <a:lnTo>
                    <a:pt x="366" y="778"/>
                  </a:lnTo>
                  <a:lnTo>
                    <a:pt x="366" y="788"/>
                  </a:lnTo>
                  <a:lnTo>
                    <a:pt x="367" y="801"/>
                  </a:lnTo>
                  <a:lnTo>
                    <a:pt x="370" y="818"/>
                  </a:lnTo>
                  <a:lnTo>
                    <a:pt x="374" y="833"/>
                  </a:lnTo>
                  <a:lnTo>
                    <a:pt x="385" y="841"/>
                  </a:lnTo>
                  <a:lnTo>
                    <a:pt x="392" y="842"/>
                  </a:lnTo>
                  <a:lnTo>
                    <a:pt x="397" y="843"/>
                  </a:lnTo>
                  <a:lnTo>
                    <a:pt x="404" y="843"/>
                  </a:lnTo>
                  <a:lnTo>
                    <a:pt x="410" y="842"/>
                  </a:lnTo>
                  <a:lnTo>
                    <a:pt x="416" y="841"/>
                  </a:lnTo>
                  <a:lnTo>
                    <a:pt x="421" y="840"/>
                  </a:lnTo>
                  <a:lnTo>
                    <a:pt x="427" y="837"/>
                  </a:lnTo>
                  <a:lnTo>
                    <a:pt x="433" y="833"/>
                  </a:lnTo>
                  <a:lnTo>
                    <a:pt x="436" y="835"/>
                  </a:lnTo>
                  <a:lnTo>
                    <a:pt x="445" y="841"/>
                  </a:lnTo>
                  <a:lnTo>
                    <a:pt x="454" y="848"/>
                  </a:lnTo>
                  <a:lnTo>
                    <a:pt x="458" y="856"/>
                  </a:lnTo>
                  <a:lnTo>
                    <a:pt x="461" y="865"/>
                  </a:lnTo>
                  <a:lnTo>
                    <a:pt x="465" y="875"/>
                  </a:lnTo>
                  <a:lnTo>
                    <a:pt x="471" y="881"/>
                  </a:lnTo>
                  <a:lnTo>
                    <a:pt x="479" y="885"/>
                  </a:lnTo>
                  <a:lnTo>
                    <a:pt x="501" y="828"/>
                  </a:lnTo>
                  <a:lnTo>
                    <a:pt x="508" y="827"/>
                  </a:lnTo>
                  <a:lnTo>
                    <a:pt x="515" y="825"/>
                  </a:lnTo>
                  <a:lnTo>
                    <a:pt x="519" y="823"/>
                  </a:lnTo>
                  <a:lnTo>
                    <a:pt x="524" y="820"/>
                  </a:lnTo>
                  <a:lnTo>
                    <a:pt x="527" y="818"/>
                  </a:lnTo>
                  <a:lnTo>
                    <a:pt x="531" y="816"/>
                  </a:lnTo>
                  <a:lnTo>
                    <a:pt x="536" y="812"/>
                  </a:lnTo>
                  <a:lnTo>
                    <a:pt x="540" y="809"/>
                  </a:lnTo>
                  <a:lnTo>
                    <a:pt x="562" y="809"/>
                  </a:lnTo>
                  <a:lnTo>
                    <a:pt x="548" y="833"/>
                  </a:lnTo>
                  <a:lnTo>
                    <a:pt x="578" y="847"/>
                  </a:lnTo>
                  <a:lnTo>
                    <a:pt x="594" y="837"/>
                  </a:lnTo>
                  <a:lnTo>
                    <a:pt x="591" y="833"/>
                  </a:lnTo>
                  <a:lnTo>
                    <a:pt x="583" y="827"/>
                  </a:lnTo>
                  <a:lnTo>
                    <a:pt x="577" y="819"/>
                  </a:lnTo>
                  <a:lnTo>
                    <a:pt x="577" y="815"/>
                  </a:lnTo>
                  <a:lnTo>
                    <a:pt x="582" y="810"/>
                  </a:lnTo>
                  <a:lnTo>
                    <a:pt x="585" y="804"/>
                  </a:lnTo>
                  <a:lnTo>
                    <a:pt x="590" y="800"/>
                  </a:lnTo>
                  <a:lnTo>
                    <a:pt x="597" y="801"/>
                  </a:lnTo>
                  <a:lnTo>
                    <a:pt x="605" y="804"/>
                  </a:lnTo>
                  <a:lnTo>
                    <a:pt x="614" y="807"/>
                  </a:lnTo>
                  <a:lnTo>
                    <a:pt x="622" y="807"/>
                  </a:lnTo>
                  <a:lnTo>
                    <a:pt x="630" y="804"/>
                  </a:lnTo>
                  <a:lnTo>
                    <a:pt x="635" y="803"/>
                  </a:lnTo>
                  <a:lnTo>
                    <a:pt x="638" y="803"/>
                  </a:lnTo>
                  <a:lnTo>
                    <a:pt x="643" y="803"/>
                  </a:lnTo>
                  <a:lnTo>
                    <a:pt x="648" y="803"/>
                  </a:lnTo>
                  <a:lnTo>
                    <a:pt x="654" y="804"/>
                  </a:lnTo>
                  <a:lnTo>
                    <a:pt x="660" y="804"/>
                  </a:lnTo>
                  <a:lnTo>
                    <a:pt x="666" y="805"/>
                  </a:lnTo>
                  <a:lnTo>
                    <a:pt x="673" y="807"/>
                  </a:lnTo>
                  <a:lnTo>
                    <a:pt x="678" y="808"/>
                  </a:lnTo>
                  <a:lnTo>
                    <a:pt x="684" y="809"/>
                  </a:lnTo>
                  <a:lnTo>
                    <a:pt x="689" y="810"/>
                  </a:lnTo>
                  <a:lnTo>
                    <a:pt x="694" y="810"/>
                  </a:lnTo>
                  <a:lnTo>
                    <a:pt x="699" y="811"/>
                  </a:lnTo>
                  <a:lnTo>
                    <a:pt x="705" y="812"/>
                  </a:lnTo>
                  <a:lnTo>
                    <a:pt x="713" y="814"/>
                  </a:lnTo>
                  <a:lnTo>
                    <a:pt x="722" y="815"/>
                  </a:lnTo>
                  <a:lnTo>
                    <a:pt x="734" y="816"/>
                  </a:lnTo>
                  <a:lnTo>
                    <a:pt x="746" y="819"/>
                  </a:lnTo>
                  <a:lnTo>
                    <a:pt x="759" y="824"/>
                  </a:lnTo>
                  <a:lnTo>
                    <a:pt x="772" y="830"/>
                  </a:lnTo>
                  <a:lnTo>
                    <a:pt x="783" y="835"/>
                  </a:lnTo>
                  <a:lnTo>
                    <a:pt x="794" y="841"/>
                  </a:lnTo>
                  <a:lnTo>
                    <a:pt x="802" y="847"/>
                  </a:lnTo>
                  <a:lnTo>
                    <a:pt x="806" y="853"/>
                  </a:lnTo>
                  <a:lnTo>
                    <a:pt x="813" y="863"/>
                  </a:lnTo>
                  <a:lnTo>
                    <a:pt x="819" y="871"/>
                  </a:lnTo>
                  <a:lnTo>
                    <a:pt x="823" y="877"/>
                  </a:lnTo>
                  <a:lnTo>
                    <a:pt x="825" y="879"/>
                  </a:lnTo>
                  <a:lnTo>
                    <a:pt x="828" y="879"/>
                  </a:lnTo>
                  <a:lnTo>
                    <a:pt x="837" y="880"/>
                  </a:lnTo>
                  <a:lnTo>
                    <a:pt x="850" y="880"/>
                  </a:lnTo>
                  <a:lnTo>
                    <a:pt x="866" y="881"/>
                  </a:lnTo>
                  <a:lnTo>
                    <a:pt x="881" y="883"/>
                  </a:lnTo>
                  <a:lnTo>
                    <a:pt x="896" y="885"/>
                  </a:lnTo>
                  <a:lnTo>
                    <a:pt x="908" y="886"/>
                  </a:lnTo>
                  <a:lnTo>
                    <a:pt x="914" y="888"/>
                  </a:lnTo>
                  <a:lnTo>
                    <a:pt x="919" y="893"/>
                  </a:lnTo>
                  <a:lnTo>
                    <a:pt x="927" y="902"/>
                  </a:lnTo>
                  <a:lnTo>
                    <a:pt x="935" y="914"/>
                  </a:lnTo>
                  <a:lnTo>
                    <a:pt x="944" y="926"/>
                  </a:lnTo>
                  <a:lnTo>
                    <a:pt x="954" y="939"/>
                  </a:lnTo>
                  <a:lnTo>
                    <a:pt x="962" y="949"/>
                  </a:lnTo>
                  <a:lnTo>
                    <a:pt x="970" y="957"/>
                  </a:lnTo>
                  <a:lnTo>
                    <a:pt x="974" y="961"/>
                  </a:lnTo>
                  <a:lnTo>
                    <a:pt x="982" y="961"/>
                  </a:lnTo>
                  <a:lnTo>
                    <a:pt x="989" y="961"/>
                  </a:lnTo>
                  <a:lnTo>
                    <a:pt x="994" y="961"/>
                  </a:lnTo>
                  <a:lnTo>
                    <a:pt x="996" y="961"/>
                  </a:lnTo>
                  <a:lnTo>
                    <a:pt x="999" y="986"/>
                  </a:lnTo>
                  <a:lnTo>
                    <a:pt x="995" y="986"/>
                  </a:lnTo>
                  <a:lnTo>
                    <a:pt x="989" y="986"/>
                  </a:lnTo>
                  <a:lnTo>
                    <a:pt x="981" y="989"/>
                  </a:lnTo>
                  <a:lnTo>
                    <a:pt x="977" y="993"/>
                  </a:lnTo>
                  <a:lnTo>
                    <a:pt x="972" y="1001"/>
                  </a:lnTo>
                  <a:lnTo>
                    <a:pt x="967" y="1013"/>
                  </a:lnTo>
                  <a:lnTo>
                    <a:pt x="961" y="1022"/>
                  </a:lnTo>
                  <a:lnTo>
                    <a:pt x="955" y="1027"/>
                  </a:lnTo>
                  <a:lnTo>
                    <a:pt x="948" y="1028"/>
                  </a:lnTo>
                  <a:lnTo>
                    <a:pt x="941" y="1031"/>
                  </a:lnTo>
                  <a:lnTo>
                    <a:pt x="936" y="1036"/>
                  </a:lnTo>
                  <a:lnTo>
                    <a:pt x="934" y="1037"/>
                  </a:lnTo>
                  <a:lnTo>
                    <a:pt x="941" y="1048"/>
                  </a:lnTo>
                  <a:lnTo>
                    <a:pt x="980" y="1040"/>
                  </a:lnTo>
                  <a:lnTo>
                    <a:pt x="982" y="1034"/>
                  </a:lnTo>
                  <a:lnTo>
                    <a:pt x="988" y="1020"/>
                  </a:lnTo>
                  <a:lnTo>
                    <a:pt x="995" y="1007"/>
                  </a:lnTo>
                  <a:lnTo>
                    <a:pt x="1001" y="1002"/>
                  </a:lnTo>
                  <a:lnTo>
                    <a:pt x="1009" y="1005"/>
                  </a:lnTo>
                  <a:lnTo>
                    <a:pt x="1020" y="1007"/>
                  </a:lnTo>
                  <a:lnTo>
                    <a:pt x="1033" y="1009"/>
                  </a:lnTo>
                  <a:lnTo>
                    <a:pt x="1048" y="1010"/>
                  </a:lnTo>
                  <a:lnTo>
                    <a:pt x="1062" y="1012"/>
                  </a:lnTo>
                  <a:lnTo>
                    <a:pt x="1076" y="1013"/>
                  </a:lnTo>
                  <a:lnTo>
                    <a:pt x="1088" y="1013"/>
                  </a:lnTo>
                  <a:lnTo>
                    <a:pt x="1098" y="1013"/>
                  </a:lnTo>
                  <a:lnTo>
                    <a:pt x="1115" y="1024"/>
                  </a:lnTo>
                  <a:lnTo>
                    <a:pt x="1137" y="1019"/>
                  </a:lnTo>
                  <a:lnTo>
                    <a:pt x="1138" y="1021"/>
                  </a:lnTo>
                  <a:lnTo>
                    <a:pt x="1141" y="1027"/>
                  </a:lnTo>
                  <a:lnTo>
                    <a:pt x="1146" y="1034"/>
                  </a:lnTo>
                  <a:lnTo>
                    <a:pt x="1153" y="1038"/>
                  </a:lnTo>
                  <a:lnTo>
                    <a:pt x="1158" y="1039"/>
                  </a:lnTo>
                  <a:lnTo>
                    <a:pt x="1162" y="1039"/>
                  </a:lnTo>
                  <a:lnTo>
                    <a:pt x="1168" y="1039"/>
                  </a:lnTo>
                  <a:lnTo>
                    <a:pt x="1174" y="1038"/>
                  </a:lnTo>
                  <a:lnTo>
                    <a:pt x="1179" y="1037"/>
                  </a:lnTo>
                  <a:lnTo>
                    <a:pt x="1184" y="1036"/>
                  </a:lnTo>
                  <a:lnTo>
                    <a:pt x="1186" y="1035"/>
                  </a:lnTo>
                  <a:lnTo>
                    <a:pt x="1187" y="1035"/>
                  </a:lnTo>
                  <a:lnTo>
                    <a:pt x="1191" y="1038"/>
                  </a:lnTo>
                  <a:lnTo>
                    <a:pt x="1200" y="1044"/>
                  </a:lnTo>
                  <a:lnTo>
                    <a:pt x="1211" y="1051"/>
                  </a:lnTo>
                  <a:lnTo>
                    <a:pt x="1220" y="1054"/>
                  </a:lnTo>
                  <a:lnTo>
                    <a:pt x="1220" y="1061"/>
                  </a:lnTo>
                  <a:lnTo>
                    <a:pt x="1221" y="1078"/>
                  </a:lnTo>
                  <a:lnTo>
                    <a:pt x="1225" y="1098"/>
                  </a:lnTo>
                  <a:lnTo>
                    <a:pt x="1237" y="1114"/>
                  </a:lnTo>
                  <a:lnTo>
                    <a:pt x="1235" y="1122"/>
                  </a:lnTo>
                  <a:lnTo>
                    <a:pt x="1229" y="1133"/>
                  </a:lnTo>
                  <a:lnTo>
                    <a:pt x="1221" y="1142"/>
                  </a:lnTo>
                  <a:lnTo>
                    <a:pt x="1209" y="1149"/>
                  </a:lnTo>
                  <a:lnTo>
                    <a:pt x="1204" y="1152"/>
                  </a:lnTo>
                  <a:lnTo>
                    <a:pt x="1198" y="1158"/>
                  </a:lnTo>
                  <a:lnTo>
                    <a:pt x="1193" y="1164"/>
                  </a:lnTo>
                  <a:lnTo>
                    <a:pt x="1187" y="1171"/>
                  </a:lnTo>
                  <a:lnTo>
                    <a:pt x="1183" y="1177"/>
                  </a:lnTo>
                  <a:lnTo>
                    <a:pt x="1178" y="1184"/>
                  </a:lnTo>
                  <a:lnTo>
                    <a:pt x="1173" y="1191"/>
                  </a:lnTo>
                  <a:lnTo>
                    <a:pt x="1168" y="1197"/>
                  </a:lnTo>
                  <a:lnTo>
                    <a:pt x="1160" y="1211"/>
                  </a:lnTo>
                  <a:lnTo>
                    <a:pt x="1158" y="1228"/>
                  </a:lnTo>
                  <a:lnTo>
                    <a:pt x="1156" y="1245"/>
                  </a:lnTo>
                  <a:lnTo>
                    <a:pt x="1153" y="1260"/>
                  </a:lnTo>
                  <a:lnTo>
                    <a:pt x="1147" y="1272"/>
                  </a:lnTo>
                  <a:lnTo>
                    <a:pt x="1139" y="1280"/>
                  </a:lnTo>
                  <a:lnTo>
                    <a:pt x="1130" y="1287"/>
                  </a:lnTo>
                  <a:lnTo>
                    <a:pt x="1123" y="1290"/>
                  </a:lnTo>
                  <a:lnTo>
                    <a:pt x="1121" y="1295"/>
                  </a:lnTo>
                  <a:lnTo>
                    <a:pt x="1125" y="1298"/>
                  </a:lnTo>
                  <a:lnTo>
                    <a:pt x="1133" y="1303"/>
                  </a:lnTo>
                  <a:lnTo>
                    <a:pt x="1141" y="1304"/>
                  </a:lnTo>
                  <a:lnTo>
                    <a:pt x="1131" y="1317"/>
                  </a:lnTo>
                  <a:lnTo>
                    <a:pt x="1124" y="1318"/>
                  </a:lnTo>
                  <a:lnTo>
                    <a:pt x="1116" y="1319"/>
                  </a:lnTo>
                  <a:lnTo>
                    <a:pt x="1108" y="1321"/>
                  </a:lnTo>
                  <a:lnTo>
                    <a:pt x="1100" y="1324"/>
                  </a:lnTo>
                  <a:lnTo>
                    <a:pt x="1092" y="1327"/>
                  </a:lnTo>
                  <a:lnTo>
                    <a:pt x="1084" y="1331"/>
                  </a:lnTo>
                  <a:lnTo>
                    <a:pt x="1076" y="1335"/>
                  </a:lnTo>
                  <a:lnTo>
                    <a:pt x="1068" y="1339"/>
                  </a:lnTo>
                  <a:lnTo>
                    <a:pt x="1067" y="1346"/>
                  </a:lnTo>
                  <a:lnTo>
                    <a:pt x="1065" y="1353"/>
                  </a:lnTo>
                  <a:lnTo>
                    <a:pt x="1062" y="1359"/>
                  </a:lnTo>
                  <a:lnTo>
                    <a:pt x="1057" y="1366"/>
                  </a:lnTo>
                  <a:lnTo>
                    <a:pt x="1052" y="1372"/>
                  </a:lnTo>
                  <a:lnTo>
                    <a:pt x="1045" y="1378"/>
                  </a:lnTo>
                  <a:lnTo>
                    <a:pt x="1037" y="1381"/>
                  </a:lnTo>
                  <a:lnTo>
                    <a:pt x="1027" y="1385"/>
                  </a:lnTo>
                  <a:lnTo>
                    <a:pt x="1025" y="1445"/>
                  </a:lnTo>
                  <a:lnTo>
                    <a:pt x="1023" y="1449"/>
                  </a:lnTo>
                  <a:lnTo>
                    <a:pt x="1016" y="1462"/>
                  </a:lnTo>
                  <a:lnTo>
                    <a:pt x="1007" y="1476"/>
                  </a:lnTo>
                  <a:lnTo>
                    <a:pt x="999" y="1485"/>
                  </a:lnTo>
                  <a:lnTo>
                    <a:pt x="994" y="1492"/>
                  </a:lnTo>
                  <a:lnTo>
                    <a:pt x="992" y="1500"/>
                  </a:lnTo>
                  <a:lnTo>
                    <a:pt x="988" y="1509"/>
                  </a:lnTo>
                  <a:lnTo>
                    <a:pt x="980" y="1518"/>
                  </a:lnTo>
                  <a:lnTo>
                    <a:pt x="971" y="1529"/>
                  </a:lnTo>
                  <a:lnTo>
                    <a:pt x="967" y="1538"/>
                  </a:lnTo>
                  <a:lnTo>
                    <a:pt x="966" y="1548"/>
                  </a:lnTo>
                  <a:lnTo>
                    <a:pt x="964" y="1559"/>
                  </a:lnTo>
                  <a:lnTo>
                    <a:pt x="959" y="1562"/>
                  </a:lnTo>
                  <a:lnTo>
                    <a:pt x="954" y="1566"/>
                  </a:lnTo>
                  <a:lnTo>
                    <a:pt x="948" y="1568"/>
                  </a:lnTo>
                  <a:lnTo>
                    <a:pt x="941" y="1570"/>
                  </a:lnTo>
                  <a:lnTo>
                    <a:pt x="933" y="1571"/>
                  </a:lnTo>
                  <a:lnTo>
                    <a:pt x="927" y="1573"/>
                  </a:lnTo>
                  <a:lnTo>
                    <a:pt x="921" y="1573"/>
                  </a:lnTo>
                  <a:lnTo>
                    <a:pt x="917" y="1573"/>
                  </a:lnTo>
                  <a:lnTo>
                    <a:pt x="912" y="1570"/>
                  </a:lnTo>
                  <a:lnTo>
                    <a:pt x="906" y="1566"/>
                  </a:lnTo>
                  <a:lnTo>
                    <a:pt x="898" y="1560"/>
                  </a:lnTo>
                  <a:lnTo>
                    <a:pt x="891" y="1553"/>
                  </a:lnTo>
                  <a:lnTo>
                    <a:pt x="883" y="1547"/>
                  </a:lnTo>
                  <a:lnTo>
                    <a:pt x="875" y="1541"/>
                  </a:lnTo>
                  <a:lnTo>
                    <a:pt x="868" y="1537"/>
                  </a:lnTo>
                  <a:lnTo>
                    <a:pt x="863" y="1535"/>
                  </a:lnTo>
                  <a:lnTo>
                    <a:pt x="855" y="1546"/>
                  </a:lnTo>
                  <a:lnTo>
                    <a:pt x="882" y="1562"/>
                  </a:lnTo>
                  <a:lnTo>
                    <a:pt x="885" y="1574"/>
                  </a:lnTo>
                  <a:lnTo>
                    <a:pt x="886" y="1587"/>
                  </a:lnTo>
                  <a:lnTo>
                    <a:pt x="886" y="1601"/>
                  </a:lnTo>
                  <a:lnTo>
                    <a:pt x="882" y="1613"/>
                  </a:lnTo>
                  <a:lnTo>
                    <a:pt x="879" y="1617"/>
                  </a:lnTo>
                  <a:lnTo>
                    <a:pt x="874" y="1622"/>
                  </a:lnTo>
                  <a:lnTo>
                    <a:pt x="870" y="1627"/>
                  </a:lnTo>
                  <a:lnTo>
                    <a:pt x="864" y="1631"/>
                  </a:lnTo>
                  <a:lnTo>
                    <a:pt x="858" y="1635"/>
                  </a:lnTo>
                  <a:lnTo>
                    <a:pt x="853" y="1638"/>
                  </a:lnTo>
                  <a:lnTo>
                    <a:pt x="848" y="1639"/>
                  </a:lnTo>
                  <a:lnTo>
                    <a:pt x="843" y="1638"/>
                  </a:lnTo>
                  <a:lnTo>
                    <a:pt x="834" y="1637"/>
                  </a:lnTo>
                  <a:lnTo>
                    <a:pt x="825" y="1638"/>
                  </a:lnTo>
                  <a:lnTo>
                    <a:pt x="819" y="1643"/>
                  </a:lnTo>
                  <a:lnTo>
                    <a:pt x="817" y="1651"/>
                  </a:lnTo>
                  <a:lnTo>
                    <a:pt x="815" y="1655"/>
                  </a:lnTo>
                  <a:lnTo>
                    <a:pt x="813" y="1659"/>
                  </a:lnTo>
                  <a:lnTo>
                    <a:pt x="809" y="1662"/>
                  </a:lnTo>
                  <a:lnTo>
                    <a:pt x="804" y="1666"/>
                  </a:lnTo>
                  <a:lnTo>
                    <a:pt x="798" y="1668"/>
                  </a:lnTo>
                  <a:lnTo>
                    <a:pt x="792" y="1670"/>
                  </a:lnTo>
                  <a:lnTo>
                    <a:pt x="787" y="1673"/>
                  </a:lnTo>
                  <a:lnTo>
                    <a:pt x="782" y="1675"/>
                  </a:lnTo>
                  <a:lnTo>
                    <a:pt x="781" y="1689"/>
                  </a:lnTo>
                  <a:lnTo>
                    <a:pt x="776" y="1698"/>
                  </a:lnTo>
                  <a:lnTo>
                    <a:pt x="771" y="1705"/>
                  </a:lnTo>
                  <a:lnTo>
                    <a:pt x="765" y="1711"/>
                  </a:lnTo>
                  <a:lnTo>
                    <a:pt x="758" y="1715"/>
                  </a:lnTo>
                  <a:lnTo>
                    <a:pt x="751" y="1720"/>
                  </a:lnTo>
                  <a:lnTo>
                    <a:pt x="745" y="1725"/>
                  </a:lnTo>
                  <a:lnTo>
                    <a:pt x="743" y="1733"/>
                  </a:lnTo>
                  <a:lnTo>
                    <a:pt x="744" y="1742"/>
                  </a:lnTo>
                  <a:lnTo>
                    <a:pt x="744" y="1752"/>
                  </a:lnTo>
                  <a:lnTo>
                    <a:pt x="742" y="1764"/>
                  </a:lnTo>
                  <a:lnTo>
                    <a:pt x="735" y="1774"/>
                  </a:lnTo>
                  <a:lnTo>
                    <a:pt x="727" y="1783"/>
                  </a:lnTo>
                  <a:lnTo>
                    <a:pt x="724" y="1792"/>
                  </a:lnTo>
                  <a:lnTo>
                    <a:pt x="726" y="1799"/>
                  </a:lnTo>
                  <a:lnTo>
                    <a:pt x="730" y="1806"/>
                  </a:lnTo>
                  <a:lnTo>
                    <a:pt x="736" y="1812"/>
                  </a:lnTo>
                  <a:lnTo>
                    <a:pt x="738" y="1818"/>
                  </a:lnTo>
                  <a:lnTo>
                    <a:pt x="737" y="1824"/>
                  </a:lnTo>
                  <a:lnTo>
                    <a:pt x="736" y="1831"/>
                  </a:lnTo>
                  <a:lnTo>
                    <a:pt x="736" y="1834"/>
                  </a:lnTo>
                  <a:lnTo>
                    <a:pt x="737" y="1839"/>
                  </a:lnTo>
                  <a:lnTo>
                    <a:pt x="739" y="1842"/>
                  </a:lnTo>
                  <a:lnTo>
                    <a:pt x="743" y="1844"/>
                  </a:lnTo>
                  <a:lnTo>
                    <a:pt x="747" y="1848"/>
                  </a:lnTo>
                  <a:lnTo>
                    <a:pt x="753" y="1850"/>
                  </a:lnTo>
                  <a:lnTo>
                    <a:pt x="761" y="1852"/>
                  </a:lnTo>
                  <a:lnTo>
                    <a:pt x="771" y="1855"/>
                  </a:lnTo>
                  <a:lnTo>
                    <a:pt x="774" y="1859"/>
                  </a:lnTo>
                  <a:lnTo>
                    <a:pt x="774" y="1865"/>
                  </a:lnTo>
                  <a:lnTo>
                    <a:pt x="769" y="1870"/>
                  </a:lnTo>
                  <a:lnTo>
                    <a:pt x="762" y="1872"/>
                  </a:lnTo>
                  <a:lnTo>
                    <a:pt x="758" y="1872"/>
                  </a:lnTo>
                  <a:lnTo>
                    <a:pt x="753" y="1872"/>
                  </a:lnTo>
                  <a:lnTo>
                    <a:pt x="747" y="1871"/>
                  </a:lnTo>
                  <a:lnTo>
                    <a:pt x="742" y="1870"/>
                  </a:lnTo>
                  <a:lnTo>
                    <a:pt x="736" y="1870"/>
                  </a:lnTo>
                  <a:lnTo>
                    <a:pt x="730" y="1869"/>
                  </a:lnTo>
                  <a:lnTo>
                    <a:pt x="724" y="1869"/>
                  </a:lnTo>
                  <a:lnTo>
                    <a:pt x="721" y="1869"/>
                  </a:lnTo>
                  <a:lnTo>
                    <a:pt x="714" y="1866"/>
                  </a:lnTo>
                  <a:lnTo>
                    <a:pt x="709" y="1862"/>
                  </a:lnTo>
                  <a:lnTo>
                    <a:pt x="706" y="1854"/>
                  </a:lnTo>
                  <a:lnTo>
                    <a:pt x="705" y="1844"/>
                  </a:lnTo>
                  <a:lnTo>
                    <a:pt x="701" y="1836"/>
                  </a:lnTo>
                  <a:lnTo>
                    <a:pt x="697" y="1829"/>
                  </a:lnTo>
                  <a:lnTo>
                    <a:pt x="690" y="1827"/>
                  </a:lnTo>
                  <a:lnTo>
                    <a:pt x="683" y="1831"/>
                  </a:lnTo>
                  <a:lnTo>
                    <a:pt x="677" y="1820"/>
                  </a:lnTo>
                  <a:lnTo>
                    <a:pt x="670" y="1805"/>
                  </a:lnTo>
                  <a:lnTo>
                    <a:pt x="663" y="1792"/>
                  </a:lnTo>
                  <a:lnTo>
                    <a:pt x="656" y="1784"/>
                  </a:lnTo>
                  <a:lnTo>
                    <a:pt x="651" y="1779"/>
                  </a:lnTo>
                  <a:lnTo>
                    <a:pt x="650" y="1772"/>
                  </a:lnTo>
                  <a:lnTo>
                    <a:pt x="653" y="1766"/>
                  </a:lnTo>
                  <a:lnTo>
                    <a:pt x="659" y="1765"/>
                  </a:lnTo>
                  <a:lnTo>
                    <a:pt x="654" y="1752"/>
                  </a:lnTo>
                  <a:lnTo>
                    <a:pt x="650" y="1736"/>
                  </a:lnTo>
                  <a:lnTo>
                    <a:pt x="644" y="1721"/>
                  </a:lnTo>
                  <a:lnTo>
                    <a:pt x="638" y="1708"/>
                  </a:lnTo>
                  <a:lnTo>
                    <a:pt x="630" y="1708"/>
                  </a:lnTo>
                  <a:lnTo>
                    <a:pt x="625" y="1704"/>
                  </a:lnTo>
                  <a:lnTo>
                    <a:pt x="624" y="1693"/>
                  </a:lnTo>
                  <a:lnTo>
                    <a:pt x="632" y="1675"/>
                  </a:lnTo>
                  <a:lnTo>
                    <a:pt x="629" y="1664"/>
                  </a:lnTo>
                  <a:lnTo>
                    <a:pt x="623" y="1651"/>
                  </a:lnTo>
                  <a:lnTo>
                    <a:pt x="616" y="1639"/>
                  </a:lnTo>
                  <a:lnTo>
                    <a:pt x="610" y="1632"/>
                  </a:lnTo>
                  <a:lnTo>
                    <a:pt x="621" y="1621"/>
                  </a:lnTo>
                  <a:lnTo>
                    <a:pt x="622" y="1608"/>
                  </a:lnTo>
                  <a:lnTo>
                    <a:pt x="621" y="1592"/>
                  </a:lnTo>
                  <a:lnTo>
                    <a:pt x="622" y="1571"/>
                  </a:lnTo>
                  <a:lnTo>
                    <a:pt x="624" y="1546"/>
                  </a:lnTo>
                  <a:lnTo>
                    <a:pt x="627" y="1513"/>
                  </a:lnTo>
                  <a:lnTo>
                    <a:pt x="625" y="1470"/>
                  </a:lnTo>
                  <a:lnTo>
                    <a:pt x="624" y="1423"/>
                  </a:lnTo>
                  <a:lnTo>
                    <a:pt x="627" y="1374"/>
                  </a:lnTo>
                  <a:lnTo>
                    <a:pt x="621" y="1366"/>
                  </a:lnTo>
                  <a:lnTo>
                    <a:pt x="616" y="1356"/>
                  </a:lnTo>
                  <a:lnTo>
                    <a:pt x="610" y="1344"/>
                  </a:lnTo>
                  <a:lnTo>
                    <a:pt x="605" y="1332"/>
                  </a:lnTo>
                  <a:lnTo>
                    <a:pt x="599" y="1320"/>
                  </a:lnTo>
                  <a:lnTo>
                    <a:pt x="592" y="1309"/>
                  </a:lnTo>
                  <a:lnTo>
                    <a:pt x="586" y="1301"/>
                  </a:lnTo>
                  <a:lnTo>
                    <a:pt x="580" y="1295"/>
                  </a:lnTo>
                  <a:lnTo>
                    <a:pt x="572" y="1290"/>
                  </a:lnTo>
                  <a:lnTo>
                    <a:pt x="561" y="1286"/>
                  </a:lnTo>
                  <a:lnTo>
                    <a:pt x="548" y="1280"/>
                  </a:lnTo>
                  <a:lnTo>
                    <a:pt x="534" y="1275"/>
                  </a:lnTo>
                  <a:lnTo>
                    <a:pt x="521" y="1270"/>
                  </a:lnTo>
                  <a:lnTo>
                    <a:pt x="509" y="1265"/>
                  </a:lnTo>
                  <a:lnTo>
                    <a:pt x="500" y="1260"/>
                  </a:lnTo>
                  <a:lnTo>
                    <a:pt x="494" y="1257"/>
                  </a:lnTo>
                  <a:lnTo>
                    <a:pt x="487" y="1243"/>
                  </a:lnTo>
                  <a:lnTo>
                    <a:pt x="479" y="1219"/>
                  </a:lnTo>
                  <a:lnTo>
                    <a:pt x="471" y="1195"/>
                  </a:lnTo>
                  <a:lnTo>
                    <a:pt x="461" y="1179"/>
                  </a:lnTo>
                  <a:lnTo>
                    <a:pt x="454" y="1173"/>
                  </a:lnTo>
                  <a:lnTo>
                    <a:pt x="446" y="1162"/>
                  </a:lnTo>
                  <a:lnTo>
                    <a:pt x="438" y="1151"/>
                  </a:lnTo>
                  <a:lnTo>
                    <a:pt x="428" y="1136"/>
                  </a:lnTo>
                  <a:lnTo>
                    <a:pt x="421" y="1120"/>
                  </a:lnTo>
                  <a:lnTo>
                    <a:pt x="416" y="1103"/>
                  </a:lnTo>
                  <a:lnTo>
                    <a:pt x="415" y="1085"/>
                  </a:lnTo>
                  <a:lnTo>
                    <a:pt x="417" y="1068"/>
                  </a:lnTo>
                  <a:lnTo>
                    <a:pt x="404" y="1059"/>
                  </a:lnTo>
                  <a:lnTo>
                    <a:pt x="411" y="1045"/>
                  </a:lnTo>
                  <a:lnTo>
                    <a:pt x="418" y="1028"/>
                  </a:lnTo>
                  <a:lnTo>
                    <a:pt x="423" y="1014"/>
                  </a:lnTo>
                  <a:lnTo>
                    <a:pt x="425" y="1008"/>
                  </a:lnTo>
                  <a:lnTo>
                    <a:pt x="423" y="978"/>
                  </a:lnTo>
                  <a:lnTo>
                    <a:pt x="448" y="970"/>
                  </a:lnTo>
                  <a:lnTo>
                    <a:pt x="447" y="957"/>
                  </a:lnTo>
                  <a:lnTo>
                    <a:pt x="445" y="941"/>
                  </a:lnTo>
                  <a:lnTo>
                    <a:pt x="442" y="929"/>
                  </a:lnTo>
                  <a:lnTo>
                    <a:pt x="441" y="923"/>
                  </a:lnTo>
                  <a:lnTo>
                    <a:pt x="447" y="915"/>
                  </a:lnTo>
                  <a:lnTo>
                    <a:pt x="440" y="903"/>
                  </a:lnTo>
                  <a:lnTo>
                    <a:pt x="428" y="890"/>
                  </a:lnTo>
                  <a:lnTo>
                    <a:pt x="419" y="877"/>
                  </a:lnTo>
                  <a:lnTo>
                    <a:pt x="415" y="871"/>
                  </a:lnTo>
                  <a:lnTo>
                    <a:pt x="413" y="873"/>
                  </a:lnTo>
                  <a:lnTo>
                    <a:pt x="410" y="880"/>
                  </a:lnTo>
                  <a:lnTo>
                    <a:pt x="405" y="886"/>
                  </a:lnTo>
                  <a:lnTo>
                    <a:pt x="401" y="891"/>
                  </a:lnTo>
                  <a:lnTo>
                    <a:pt x="397" y="891"/>
                  </a:lnTo>
                  <a:lnTo>
                    <a:pt x="393" y="887"/>
                  </a:lnTo>
                  <a:lnTo>
                    <a:pt x="387" y="883"/>
                  </a:lnTo>
                  <a:lnTo>
                    <a:pt x="380" y="877"/>
                  </a:lnTo>
                  <a:lnTo>
                    <a:pt x="373" y="872"/>
                  </a:lnTo>
                  <a:lnTo>
                    <a:pt x="366" y="867"/>
                  </a:lnTo>
                  <a:lnTo>
                    <a:pt x="359" y="863"/>
                  </a:lnTo>
                  <a:lnTo>
                    <a:pt x="355" y="861"/>
                  </a:lnTo>
                  <a:lnTo>
                    <a:pt x="354" y="848"/>
                  </a:lnTo>
                  <a:lnTo>
                    <a:pt x="351" y="834"/>
                  </a:lnTo>
                  <a:lnTo>
                    <a:pt x="347" y="820"/>
                  </a:lnTo>
                  <a:lnTo>
                    <a:pt x="339" y="807"/>
                  </a:lnTo>
                  <a:lnTo>
                    <a:pt x="334" y="800"/>
                  </a:lnTo>
                  <a:lnTo>
                    <a:pt x="329" y="792"/>
                  </a:lnTo>
                  <a:lnTo>
                    <a:pt x="325" y="784"/>
                  </a:lnTo>
                  <a:lnTo>
                    <a:pt x="319" y="777"/>
                  </a:lnTo>
                  <a:lnTo>
                    <a:pt x="312" y="772"/>
                  </a:lnTo>
                  <a:lnTo>
                    <a:pt x="304" y="769"/>
                  </a:lnTo>
                  <a:lnTo>
                    <a:pt x="295" y="769"/>
                  </a:lnTo>
                  <a:lnTo>
                    <a:pt x="282" y="771"/>
                  </a:lnTo>
                  <a:lnTo>
                    <a:pt x="275" y="771"/>
                  </a:lnTo>
                  <a:lnTo>
                    <a:pt x="268" y="769"/>
                  </a:lnTo>
                  <a:lnTo>
                    <a:pt x="263" y="766"/>
                  </a:lnTo>
                  <a:lnTo>
                    <a:pt x="260" y="765"/>
                  </a:lnTo>
                  <a:lnTo>
                    <a:pt x="258" y="758"/>
                  </a:lnTo>
                  <a:lnTo>
                    <a:pt x="252" y="743"/>
                  </a:lnTo>
                  <a:lnTo>
                    <a:pt x="242" y="727"/>
                  </a:lnTo>
                  <a:lnTo>
                    <a:pt x="229" y="717"/>
                  </a:lnTo>
                  <a:lnTo>
                    <a:pt x="223" y="719"/>
                  </a:lnTo>
                  <a:lnTo>
                    <a:pt x="218" y="720"/>
                  </a:lnTo>
                  <a:lnTo>
                    <a:pt x="211" y="720"/>
                  </a:lnTo>
                  <a:lnTo>
                    <a:pt x="205" y="720"/>
                  </a:lnTo>
                  <a:lnTo>
                    <a:pt x="200" y="720"/>
                  </a:lnTo>
                  <a:lnTo>
                    <a:pt x="196" y="720"/>
                  </a:lnTo>
                  <a:lnTo>
                    <a:pt x="193" y="720"/>
                  </a:lnTo>
                  <a:lnTo>
                    <a:pt x="192" y="720"/>
                  </a:lnTo>
                  <a:lnTo>
                    <a:pt x="151" y="719"/>
                  </a:lnTo>
                  <a:lnTo>
                    <a:pt x="148" y="717"/>
                  </a:lnTo>
                  <a:lnTo>
                    <a:pt x="143" y="712"/>
                  </a:lnTo>
                  <a:lnTo>
                    <a:pt x="135" y="705"/>
                  </a:lnTo>
                  <a:lnTo>
                    <a:pt x="124" y="697"/>
                  </a:lnTo>
                  <a:lnTo>
                    <a:pt x="114" y="688"/>
                  </a:lnTo>
                  <a:lnTo>
                    <a:pt x="105" y="680"/>
                  </a:lnTo>
                  <a:lnTo>
                    <a:pt x="97" y="673"/>
                  </a:lnTo>
                  <a:lnTo>
                    <a:pt x="92" y="668"/>
                  </a:lnTo>
                  <a:lnTo>
                    <a:pt x="89" y="663"/>
                  </a:lnTo>
                  <a:lnTo>
                    <a:pt x="89" y="659"/>
                  </a:lnTo>
                  <a:lnTo>
                    <a:pt x="92" y="657"/>
                  </a:lnTo>
                  <a:lnTo>
                    <a:pt x="97" y="657"/>
                  </a:lnTo>
                  <a:lnTo>
                    <a:pt x="78" y="600"/>
                  </a:lnTo>
                  <a:lnTo>
                    <a:pt x="62" y="595"/>
                  </a:lnTo>
                  <a:lnTo>
                    <a:pt x="62" y="583"/>
                  </a:lnTo>
                  <a:lnTo>
                    <a:pt x="62" y="569"/>
                  </a:lnTo>
                  <a:lnTo>
                    <a:pt x="63" y="557"/>
                  </a:lnTo>
                  <a:lnTo>
                    <a:pt x="67" y="545"/>
                  </a:lnTo>
                  <a:lnTo>
                    <a:pt x="48" y="521"/>
                  </a:lnTo>
                  <a:lnTo>
                    <a:pt x="49" y="518"/>
                  </a:lnTo>
                  <a:lnTo>
                    <a:pt x="51" y="509"/>
                  </a:lnTo>
                  <a:lnTo>
                    <a:pt x="52" y="499"/>
                  </a:lnTo>
                  <a:lnTo>
                    <a:pt x="51" y="491"/>
                  </a:lnTo>
                  <a:lnTo>
                    <a:pt x="47" y="485"/>
                  </a:lnTo>
                  <a:lnTo>
                    <a:pt x="44" y="484"/>
                  </a:lnTo>
                  <a:lnTo>
                    <a:pt x="41" y="486"/>
                  </a:lnTo>
                  <a:lnTo>
                    <a:pt x="40" y="491"/>
                  </a:lnTo>
                  <a:lnTo>
                    <a:pt x="39" y="501"/>
                  </a:lnTo>
                  <a:lnTo>
                    <a:pt x="36" y="516"/>
                  </a:lnTo>
                  <a:lnTo>
                    <a:pt x="32" y="529"/>
                  </a:lnTo>
                  <a:lnTo>
                    <a:pt x="31" y="535"/>
                  </a:lnTo>
                  <a:lnTo>
                    <a:pt x="51" y="595"/>
                  </a:lnTo>
                  <a:lnTo>
                    <a:pt x="51" y="596"/>
                  </a:lnTo>
                  <a:lnTo>
                    <a:pt x="49" y="600"/>
                  </a:lnTo>
                  <a:lnTo>
                    <a:pt x="49" y="606"/>
                  </a:lnTo>
                  <a:lnTo>
                    <a:pt x="51" y="611"/>
                  </a:lnTo>
                  <a:lnTo>
                    <a:pt x="54" y="618"/>
                  </a:lnTo>
                  <a:lnTo>
                    <a:pt x="59" y="628"/>
                  </a:lnTo>
                  <a:lnTo>
                    <a:pt x="63" y="637"/>
                  </a:lnTo>
                  <a:lnTo>
                    <a:pt x="64" y="641"/>
                  </a:lnTo>
                  <a:lnTo>
                    <a:pt x="63" y="643"/>
                  </a:lnTo>
                  <a:lnTo>
                    <a:pt x="61" y="647"/>
                  </a:lnTo>
                  <a:lnTo>
                    <a:pt x="56" y="649"/>
                  </a:lnTo>
                  <a:lnTo>
                    <a:pt x="51" y="647"/>
                  </a:lnTo>
                  <a:lnTo>
                    <a:pt x="45" y="638"/>
                  </a:lnTo>
                  <a:lnTo>
                    <a:pt x="40" y="629"/>
                  </a:lnTo>
                  <a:lnTo>
                    <a:pt x="36" y="620"/>
                  </a:lnTo>
                  <a:lnTo>
                    <a:pt x="31" y="614"/>
                  </a:lnTo>
                  <a:lnTo>
                    <a:pt x="29" y="610"/>
                  </a:lnTo>
                  <a:lnTo>
                    <a:pt x="30" y="602"/>
                  </a:lnTo>
                  <a:lnTo>
                    <a:pt x="31" y="594"/>
                  </a:lnTo>
                  <a:lnTo>
                    <a:pt x="29" y="587"/>
                  </a:lnTo>
                  <a:lnTo>
                    <a:pt x="22" y="580"/>
                  </a:lnTo>
                  <a:lnTo>
                    <a:pt x="15" y="571"/>
                  </a:lnTo>
                  <a:lnTo>
                    <a:pt x="9" y="564"/>
                  </a:lnTo>
                  <a:lnTo>
                    <a:pt x="7" y="561"/>
                  </a:lnTo>
                  <a:lnTo>
                    <a:pt x="7" y="547"/>
                  </a:lnTo>
                  <a:lnTo>
                    <a:pt x="8" y="534"/>
                  </a:lnTo>
                  <a:lnTo>
                    <a:pt x="8" y="520"/>
                  </a:lnTo>
                  <a:lnTo>
                    <a:pt x="7" y="507"/>
                  </a:lnTo>
                  <a:lnTo>
                    <a:pt x="4" y="489"/>
                  </a:lnTo>
                  <a:lnTo>
                    <a:pt x="4" y="463"/>
                  </a:lnTo>
                  <a:lnTo>
                    <a:pt x="4" y="442"/>
                  </a:lnTo>
                  <a:lnTo>
                    <a:pt x="4" y="432"/>
                  </a:lnTo>
                  <a:lnTo>
                    <a:pt x="16" y="424"/>
                  </a:lnTo>
                  <a:lnTo>
                    <a:pt x="10" y="410"/>
                  </a:lnTo>
                  <a:lnTo>
                    <a:pt x="1" y="409"/>
                  </a:lnTo>
                  <a:lnTo>
                    <a:pt x="0" y="397"/>
                  </a:lnTo>
                  <a:lnTo>
                    <a:pt x="2" y="378"/>
                  </a:lnTo>
                  <a:lnTo>
                    <a:pt x="4" y="356"/>
                  </a:lnTo>
                  <a:lnTo>
                    <a:pt x="4" y="331"/>
                  </a:lnTo>
                  <a:lnTo>
                    <a:pt x="16" y="317"/>
                  </a:lnTo>
                  <a:lnTo>
                    <a:pt x="30" y="300"/>
                  </a:lnTo>
                  <a:lnTo>
                    <a:pt x="47" y="283"/>
                  </a:lnTo>
                  <a:lnTo>
                    <a:pt x="66" y="263"/>
                  </a:lnTo>
                  <a:lnTo>
                    <a:pt x="86" y="242"/>
                  </a:lnTo>
                  <a:lnTo>
                    <a:pt x="110" y="222"/>
                  </a:lnTo>
                  <a:lnTo>
                    <a:pt x="136" y="200"/>
                  </a:lnTo>
                  <a:lnTo>
                    <a:pt x="162" y="177"/>
                  </a:lnTo>
                  <a:lnTo>
                    <a:pt x="192" y="155"/>
                  </a:lnTo>
                  <a:lnTo>
                    <a:pt x="222" y="133"/>
                  </a:lnTo>
                  <a:lnTo>
                    <a:pt x="254" y="112"/>
                  </a:lnTo>
                  <a:lnTo>
                    <a:pt x="288" y="93"/>
                  </a:lnTo>
                  <a:lnTo>
                    <a:pt x="324" y="73"/>
                  </a:lnTo>
                  <a:lnTo>
                    <a:pt x="359" y="56"/>
                  </a:lnTo>
                  <a:lnTo>
                    <a:pt x="396" y="41"/>
                  </a:lnTo>
                  <a:lnTo>
                    <a:pt x="434" y="27"/>
                  </a:lnTo>
                  <a:lnTo>
                    <a:pt x="436" y="37"/>
                  </a:lnTo>
                  <a:lnTo>
                    <a:pt x="440" y="48"/>
                  </a:lnTo>
                  <a:lnTo>
                    <a:pt x="446" y="56"/>
                  </a:lnTo>
                  <a:lnTo>
                    <a:pt x="453" y="57"/>
                  </a:lnTo>
                  <a:lnTo>
                    <a:pt x="459" y="53"/>
                  </a:lnTo>
                  <a:lnTo>
                    <a:pt x="465" y="49"/>
                  </a:lnTo>
                  <a:lnTo>
                    <a:pt x="471" y="46"/>
                  </a:lnTo>
                  <a:lnTo>
                    <a:pt x="477" y="46"/>
                  </a:lnTo>
                  <a:lnTo>
                    <a:pt x="483" y="50"/>
                  </a:lnTo>
                  <a:lnTo>
                    <a:pt x="489" y="52"/>
                  </a:lnTo>
                  <a:lnTo>
                    <a:pt x="495" y="52"/>
                  </a:lnTo>
                  <a:lnTo>
                    <a:pt x="502" y="49"/>
                  </a:lnTo>
                  <a:lnTo>
                    <a:pt x="507" y="45"/>
                  </a:lnTo>
                  <a:lnTo>
                    <a:pt x="512" y="41"/>
                  </a:lnTo>
                  <a:lnTo>
                    <a:pt x="519" y="36"/>
                  </a:lnTo>
                  <a:lnTo>
                    <a:pt x="526" y="32"/>
                  </a:lnTo>
                  <a:lnTo>
                    <a:pt x="533" y="27"/>
                  </a:lnTo>
                  <a:lnTo>
                    <a:pt x="539" y="23"/>
                  </a:lnTo>
                  <a:lnTo>
                    <a:pt x="545" y="22"/>
                  </a:lnTo>
                  <a:lnTo>
                    <a:pt x="548" y="22"/>
                  </a:lnTo>
                  <a:lnTo>
                    <a:pt x="554" y="26"/>
                  </a:lnTo>
                  <a:lnTo>
                    <a:pt x="560" y="27"/>
                  </a:lnTo>
                  <a:lnTo>
                    <a:pt x="565" y="27"/>
                  </a:lnTo>
                  <a:lnTo>
                    <a:pt x="572" y="25"/>
                  </a:lnTo>
                  <a:lnTo>
                    <a:pt x="578" y="22"/>
                  </a:lnTo>
                  <a:lnTo>
                    <a:pt x="585" y="19"/>
                  </a:lnTo>
                  <a:lnTo>
                    <a:pt x="593" y="15"/>
                  </a:lnTo>
                  <a:lnTo>
                    <a:pt x="602" y="11"/>
                  </a:lnTo>
                  <a:lnTo>
                    <a:pt x="610" y="7"/>
                  </a:lnTo>
                  <a:lnTo>
                    <a:pt x="617" y="4"/>
                  </a:lnTo>
                  <a:lnTo>
                    <a:pt x="622" y="2"/>
                  </a:lnTo>
                  <a:lnTo>
                    <a:pt x="624" y="0"/>
                  </a:lnTo>
                  <a:lnTo>
                    <a:pt x="630" y="8"/>
                  </a:lnTo>
                  <a:lnTo>
                    <a:pt x="629" y="13"/>
                  </a:lnTo>
                  <a:lnTo>
                    <a:pt x="628" y="21"/>
                  </a:lnTo>
                  <a:lnTo>
                    <a:pt x="624" y="30"/>
                  </a:lnTo>
                  <a:lnTo>
                    <a:pt x="618" y="35"/>
                  </a:lnTo>
                  <a:lnTo>
                    <a:pt x="610" y="35"/>
                  </a:lnTo>
                  <a:lnTo>
                    <a:pt x="600" y="36"/>
                  </a:lnTo>
                  <a:lnTo>
                    <a:pt x="592" y="38"/>
                  </a:lnTo>
                  <a:lnTo>
                    <a:pt x="589" y="38"/>
                  </a:lnTo>
                  <a:lnTo>
                    <a:pt x="600" y="51"/>
                  </a:lnTo>
                  <a:lnTo>
                    <a:pt x="593" y="59"/>
                  </a:lnTo>
                  <a:lnTo>
                    <a:pt x="583" y="66"/>
                  </a:lnTo>
                  <a:lnTo>
                    <a:pt x="574" y="73"/>
                  </a:lnTo>
                  <a:lnTo>
                    <a:pt x="570" y="75"/>
                  </a:lnTo>
                  <a:lnTo>
                    <a:pt x="570" y="72"/>
                  </a:lnTo>
                  <a:lnTo>
                    <a:pt x="569" y="65"/>
                  </a:lnTo>
                  <a:lnTo>
                    <a:pt x="565" y="59"/>
                  </a:lnTo>
                  <a:lnTo>
                    <a:pt x="559" y="57"/>
                  </a:lnTo>
                  <a:lnTo>
                    <a:pt x="550" y="60"/>
                  </a:lnTo>
                  <a:lnTo>
                    <a:pt x="544" y="67"/>
                  </a:lnTo>
                  <a:lnTo>
                    <a:pt x="538" y="74"/>
                  </a:lnTo>
                  <a:lnTo>
                    <a:pt x="531" y="79"/>
                  </a:lnTo>
                  <a:lnTo>
                    <a:pt x="525" y="81"/>
                  </a:lnTo>
                  <a:lnTo>
                    <a:pt x="518" y="84"/>
                  </a:lnTo>
                  <a:lnTo>
                    <a:pt x="510" y="88"/>
                  </a:lnTo>
                  <a:lnTo>
                    <a:pt x="501" y="93"/>
                  </a:lnTo>
                  <a:lnTo>
                    <a:pt x="493" y="97"/>
                  </a:lnTo>
                  <a:lnTo>
                    <a:pt x="486" y="102"/>
                  </a:lnTo>
                  <a:lnTo>
                    <a:pt x="481" y="108"/>
                  </a:lnTo>
                  <a:lnTo>
                    <a:pt x="480" y="113"/>
                  </a:lnTo>
                  <a:lnTo>
                    <a:pt x="484" y="120"/>
                  </a:lnTo>
                  <a:lnTo>
                    <a:pt x="488" y="122"/>
                  </a:lnTo>
                  <a:lnTo>
                    <a:pt x="495" y="122"/>
                  </a:lnTo>
                  <a:lnTo>
                    <a:pt x="501" y="121"/>
                  </a:lnTo>
                  <a:lnTo>
                    <a:pt x="506" y="121"/>
                  </a:lnTo>
                  <a:lnTo>
                    <a:pt x="507" y="125"/>
                  </a:lnTo>
                  <a:lnTo>
                    <a:pt x="508" y="129"/>
                  </a:lnTo>
                  <a:lnTo>
                    <a:pt x="509" y="136"/>
                  </a:lnTo>
                  <a:lnTo>
                    <a:pt x="510" y="142"/>
                  </a:lnTo>
                  <a:lnTo>
                    <a:pt x="514" y="143"/>
                  </a:lnTo>
                  <a:lnTo>
                    <a:pt x="518" y="143"/>
                  </a:lnTo>
                  <a:lnTo>
                    <a:pt x="524" y="141"/>
                  </a:lnTo>
                  <a:lnTo>
                    <a:pt x="532" y="140"/>
                  </a:lnTo>
                  <a:lnTo>
                    <a:pt x="539" y="142"/>
                  </a:lnTo>
                  <a:lnTo>
                    <a:pt x="542" y="148"/>
                  </a:lnTo>
                  <a:lnTo>
                    <a:pt x="539" y="157"/>
                  </a:lnTo>
                  <a:lnTo>
                    <a:pt x="532" y="171"/>
                  </a:lnTo>
                  <a:lnTo>
                    <a:pt x="527" y="187"/>
                  </a:lnTo>
                  <a:lnTo>
                    <a:pt x="525" y="202"/>
                  </a:lnTo>
                  <a:lnTo>
                    <a:pt x="529" y="211"/>
                  </a:lnTo>
                  <a:lnTo>
                    <a:pt x="537" y="212"/>
                  </a:lnTo>
                  <a:lnTo>
                    <a:pt x="548" y="208"/>
                  </a:lnTo>
                  <a:lnTo>
                    <a:pt x="557" y="203"/>
                  </a:lnTo>
                  <a:lnTo>
                    <a:pt x="561" y="201"/>
                  </a:lnTo>
                  <a:lnTo>
                    <a:pt x="586" y="199"/>
                  </a:lnTo>
                  <a:lnTo>
                    <a:pt x="579" y="188"/>
                  </a:lnTo>
                  <a:lnTo>
                    <a:pt x="571" y="175"/>
                  </a:lnTo>
                  <a:lnTo>
                    <a:pt x="567" y="164"/>
                  </a:lnTo>
                  <a:lnTo>
                    <a:pt x="567" y="159"/>
                  </a:lnTo>
                  <a:lnTo>
                    <a:pt x="574" y="157"/>
                  </a:lnTo>
                  <a:lnTo>
                    <a:pt x="579" y="154"/>
                  </a:lnTo>
                  <a:lnTo>
                    <a:pt x="584" y="150"/>
                  </a:lnTo>
                  <a:lnTo>
                    <a:pt x="587" y="147"/>
                  </a:lnTo>
                  <a:lnTo>
                    <a:pt x="591" y="142"/>
                  </a:lnTo>
                  <a:lnTo>
                    <a:pt x="595" y="139"/>
                  </a:lnTo>
                  <a:lnTo>
                    <a:pt x="600" y="134"/>
                  </a:lnTo>
                  <a:lnTo>
                    <a:pt x="607" y="129"/>
                  </a:lnTo>
                  <a:lnTo>
                    <a:pt x="645" y="149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510" name="Freeform 11"/>
            <p:cNvSpPr>
              <a:spLocks/>
            </p:cNvSpPr>
            <p:nvPr/>
          </p:nvSpPr>
          <p:spPr bwMode="auto">
            <a:xfrm>
              <a:off x="2640" y="822"/>
              <a:ext cx="38" cy="20"/>
            </a:xfrm>
            <a:custGeom>
              <a:avLst/>
              <a:gdLst>
                <a:gd name="T0" fmla="*/ 1 w 76"/>
                <a:gd name="T1" fmla="*/ 0 h 41"/>
                <a:gd name="T2" fmla="*/ 1 w 76"/>
                <a:gd name="T3" fmla="*/ 0 h 41"/>
                <a:gd name="T4" fmla="*/ 1 w 76"/>
                <a:gd name="T5" fmla="*/ 0 h 41"/>
                <a:gd name="T6" fmla="*/ 0 w 76"/>
                <a:gd name="T7" fmla="*/ 0 h 41"/>
                <a:gd name="T8" fmla="*/ 1 w 76"/>
                <a:gd name="T9" fmla="*/ 0 h 41"/>
                <a:gd name="T10" fmla="*/ 1 w 76"/>
                <a:gd name="T11" fmla="*/ 0 h 41"/>
                <a:gd name="T12" fmla="*/ 1 w 76"/>
                <a:gd name="T13" fmla="*/ 0 h 41"/>
                <a:gd name="T14" fmla="*/ 1 w 76"/>
                <a:gd name="T15" fmla="*/ 0 h 41"/>
                <a:gd name="T16" fmla="*/ 1 w 76"/>
                <a:gd name="T17" fmla="*/ 0 h 41"/>
                <a:gd name="T18" fmla="*/ 1 w 76"/>
                <a:gd name="T19" fmla="*/ 0 h 41"/>
                <a:gd name="T20" fmla="*/ 1 w 76"/>
                <a:gd name="T21" fmla="*/ 0 h 41"/>
                <a:gd name="T22" fmla="*/ 1 w 76"/>
                <a:gd name="T23" fmla="*/ 0 h 41"/>
                <a:gd name="T24" fmla="*/ 1 w 76"/>
                <a:gd name="T25" fmla="*/ 0 h 41"/>
                <a:gd name="T26" fmla="*/ 1 w 76"/>
                <a:gd name="T27" fmla="*/ 0 h 41"/>
                <a:gd name="T28" fmla="*/ 1 w 76"/>
                <a:gd name="T29" fmla="*/ 0 h 41"/>
                <a:gd name="T30" fmla="*/ 1 w 76"/>
                <a:gd name="T31" fmla="*/ 0 h 41"/>
                <a:gd name="T32" fmla="*/ 1 w 76"/>
                <a:gd name="T33" fmla="*/ 0 h 41"/>
                <a:gd name="T34" fmla="*/ 1 w 76"/>
                <a:gd name="T35" fmla="*/ 0 h 41"/>
                <a:gd name="T36" fmla="*/ 1 w 76"/>
                <a:gd name="T37" fmla="*/ 0 h 41"/>
                <a:gd name="T38" fmla="*/ 1 w 76"/>
                <a:gd name="T39" fmla="*/ 0 h 41"/>
                <a:gd name="T40" fmla="*/ 1 w 76"/>
                <a:gd name="T41" fmla="*/ 0 h 41"/>
                <a:gd name="T42" fmla="*/ 1 w 76"/>
                <a:gd name="T43" fmla="*/ 0 h 41"/>
                <a:gd name="T44" fmla="*/ 1 w 76"/>
                <a:gd name="T45" fmla="*/ 0 h 41"/>
                <a:gd name="T46" fmla="*/ 1 w 76"/>
                <a:gd name="T47" fmla="*/ 0 h 41"/>
                <a:gd name="T48" fmla="*/ 1 w 76"/>
                <a:gd name="T49" fmla="*/ 0 h 41"/>
                <a:gd name="T50" fmla="*/ 1 w 76"/>
                <a:gd name="T51" fmla="*/ 0 h 41"/>
                <a:gd name="T52" fmla="*/ 1 w 76"/>
                <a:gd name="T53" fmla="*/ 0 h 41"/>
                <a:gd name="T54" fmla="*/ 1 w 76"/>
                <a:gd name="T55" fmla="*/ 0 h 41"/>
                <a:gd name="T56" fmla="*/ 1 w 76"/>
                <a:gd name="T57" fmla="*/ 0 h 41"/>
                <a:gd name="T58" fmla="*/ 1 w 76"/>
                <a:gd name="T59" fmla="*/ 0 h 41"/>
                <a:gd name="T60" fmla="*/ 1 w 76"/>
                <a:gd name="T61" fmla="*/ 0 h 41"/>
                <a:gd name="T62" fmla="*/ 1 w 76"/>
                <a:gd name="T63" fmla="*/ 0 h 41"/>
                <a:gd name="T64" fmla="*/ 1 w 76"/>
                <a:gd name="T65" fmla="*/ 0 h 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"/>
                <a:gd name="T100" fmla="*/ 0 h 41"/>
                <a:gd name="T101" fmla="*/ 76 w 76"/>
                <a:gd name="T102" fmla="*/ 41 h 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" h="41">
                  <a:moveTo>
                    <a:pt x="21" y="0"/>
                  </a:moveTo>
                  <a:lnTo>
                    <a:pt x="13" y="4"/>
                  </a:lnTo>
                  <a:lnTo>
                    <a:pt x="5" y="10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5" y="22"/>
                  </a:lnTo>
                  <a:lnTo>
                    <a:pt x="9" y="25"/>
                  </a:lnTo>
                  <a:lnTo>
                    <a:pt x="14" y="26"/>
                  </a:lnTo>
                  <a:lnTo>
                    <a:pt x="20" y="28"/>
                  </a:lnTo>
                  <a:lnTo>
                    <a:pt x="26" y="29"/>
                  </a:lnTo>
                  <a:lnTo>
                    <a:pt x="31" y="30"/>
                  </a:lnTo>
                  <a:lnTo>
                    <a:pt x="36" y="30"/>
                  </a:lnTo>
                  <a:lnTo>
                    <a:pt x="41" y="32"/>
                  </a:lnTo>
                  <a:lnTo>
                    <a:pt x="47" y="33"/>
                  </a:lnTo>
                  <a:lnTo>
                    <a:pt x="54" y="33"/>
                  </a:lnTo>
                  <a:lnTo>
                    <a:pt x="60" y="35"/>
                  </a:lnTo>
                  <a:lnTo>
                    <a:pt x="65" y="38"/>
                  </a:lnTo>
                  <a:lnTo>
                    <a:pt x="69" y="41"/>
                  </a:lnTo>
                  <a:lnTo>
                    <a:pt x="74" y="40"/>
                  </a:lnTo>
                  <a:lnTo>
                    <a:pt x="76" y="36"/>
                  </a:lnTo>
                  <a:lnTo>
                    <a:pt x="75" y="30"/>
                  </a:lnTo>
                  <a:lnTo>
                    <a:pt x="75" y="22"/>
                  </a:lnTo>
                  <a:lnTo>
                    <a:pt x="75" y="14"/>
                  </a:lnTo>
                  <a:lnTo>
                    <a:pt x="75" y="7"/>
                  </a:lnTo>
                  <a:lnTo>
                    <a:pt x="72" y="4"/>
                  </a:lnTo>
                  <a:lnTo>
                    <a:pt x="68" y="3"/>
                  </a:lnTo>
                  <a:lnTo>
                    <a:pt x="62" y="3"/>
                  </a:lnTo>
                  <a:lnTo>
                    <a:pt x="57" y="3"/>
                  </a:lnTo>
                  <a:lnTo>
                    <a:pt x="50" y="4"/>
                  </a:lnTo>
                  <a:lnTo>
                    <a:pt x="42" y="4"/>
                  </a:lnTo>
                  <a:lnTo>
                    <a:pt x="35" y="4"/>
                  </a:lnTo>
                  <a:lnTo>
                    <a:pt x="27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511" name="Freeform 12"/>
            <p:cNvSpPr>
              <a:spLocks/>
            </p:cNvSpPr>
            <p:nvPr/>
          </p:nvSpPr>
          <p:spPr bwMode="auto">
            <a:xfrm>
              <a:off x="2407" y="1009"/>
              <a:ext cx="86" cy="32"/>
            </a:xfrm>
            <a:custGeom>
              <a:avLst/>
              <a:gdLst>
                <a:gd name="T0" fmla="*/ 1 w 172"/>
                <a:gd name="T1" fmla="*/ 0 h 62"/>
                <a:gd name="T2" fmla="*/ 1 w 172"/>
                <a:gd name="T3" fmla="*/ 1 h 62"/>
                <a:gd name="T4" fmla="*/ 1 w 172"/>
                <a:gd name="T5" fmla="*/ 1 h 62"/>
                <a:gd name="T6" fmla="*/ 1 w 172"/>
                <a:gd name="T7" fmla="*/ 1 h 62"/>
                <a:gd name="T8" fmla="*/ 0 w 172"/>
                <a:gd name="T9" fmla="*/ 1 h 62"/>
                <a:gd name="T10" fmla="*/ 1 w 172"/>
                <a:gd name="T11" fmla="*/ 1 h 62"/>
                <a:gd name="T12" fmla="*/ 1 w 172"/>
                <a:gd name="T13" fmla="*/ 1 h 62"/>
                <a:gd name="T14" fmla="*/ 1 w 172"/>
                <a:gd name="T15" fmla="*/ 1 h 62"/>
                <a:gd name="T16" fmla="*/ 1 w 172"/>
                <a:gd name="T17" fmla="*/ 1 h 62"/>
                <a:gd name="T18" fmla="*/ 1 w 172"/>
                <a:gd name="T19" fmla="*/ 1 h 62"/>
                <a:gd name="T20" fmla="*/ 1 w 172"/>
                <a:gd name="T21" fmla="*/ 1 h 62"/>
                <a:gd name="T22" fmla="*/ 1 w 172"/>
                <a:gd name="T23" fmla="*/ 1 h 62"/>
                <a:gd name="T24" fmla="*/ 1 w 172"/>
                <a:gd name="T25" fmla="*/ 1 h 62"/>
                <a:gd name="T26" fmla="*/ 1 w 172"/>
                <a:gd name="T27" fmla="*/ 1 h 62"/>
                <a:gd name="T28" fmla="*/ 1 w 172"/>
                <a:gd name="T29" fmla="*/ 1 h 62"/>
                <a:gd name="T30" fmla="*/ 1 w 172"/>
                <a:gd name="T31" fmla="*/ 1 h 62"/>
                <a:gd name="T32" fmla="*/ 1 w 172"/>
                <a:gd name="T33" fmla="*/ 1 h 62"/>
                <a:gd name="T34" fmla="*/ 1 w 172"/>
                <a:gd name="T35" fmla="*/ 1 h 62"/>
                <a:gd name="T36" fmla="*/ 1 w 172"/>
                <a:gd name="T37" fmla="*/ 1 h 62"/>
                <a:gd name="T38" fmla="*/ 1 w 172"/>
                <a:gd name="T39" fmla="*/ 1 h 62"/>
                <a:gd name="T40" fmla="*/ 1 w 172"/>
                <a:gd name="T41" fmla="*/ 1 h 62"/>
                <a:gd name="T42" fmla="*/ 1 w 172"/>
                <a:gd name="T43" fmla="*/ 1 h 62"/>
                <a:gd name="T44" fmla="*/ 1 w 172"/>
                <a:gd name="T45" fmla="*/ 1 h 62"/>
                <a:gd name="T46" fmla="*/ 1 w 172"/>
                <a:gd name="T47" fmla="*/ 1 h 62"/>
                <a:gd name="T48" fmla="*/ 1 w 172"/>
                <a:gd name="T49" fmla="*/ 1 h 62"/>
                <a:gd name="T50" fmla="*/ 1 w 172"/>
                <a:gd name="T51" fmla="*/ 1 h 62"/>
                <a:gd name="T52" fmla="*/ 1 w 172"/>
                <a:gd name="T53" fmla="*/ 1 h 62"/>
                <a:gd name="T54" fmla="*/ 1 w 172"/>
                <a:gd name="T55" fmla="*/ 1 h 62"/>
                <a:gd name="T56" fmla="*/ 1 w 172"/>
                <a:gd name="T57" fmla="*/ 1 h 62"/>
                <a:gd name="T58" fmla="*/ 1 w 172"/>
                <a:gd name="T59" fmla="*/ 1 h 62"/>
                <a:gd name="T60" fmla="*/ 1 w 172"/>
                <a:gd name="T61" fmla="*/ 1 h 62"/>
                <a:gd name="T62" fmla="*/ 1 w 172"/>
                <a:gd name="T63" fmla="*/ 1 h 62"/>
                <a:gd name="T64" fmla="*/ 1 w 172"/>
                <a:gd name="T65" fmla="*/ 1 h 62"/>
                <a:gd name="T66" fmla="*/ 1 w 172"/>
                <a:gd name="T67" fmla="*/ 1 h 62"/>
                <a:gd name="T68" fmla="*/ 1 w 172"/>
                <a:gd name="T69" fmla="*/ 1 h 62"/>
                <a:gd name="T70" fmla="*/ 1 w 172"/>
                <a:gd name="T71" fmla="*/ 1 h 62"/>
                <a:gd name="T72" fmla="*/ 1 w 172"/>
                <a:gd name="T73" fmla="*/ 1 h 62"/>
                <a:gd name="T74" fmla="*/ 1 w 172"/>
                <a:gd name="T75" fmla="*/ 1 h 62"/>
                <a:gd name="T76" fmla="*/ 1 w 172"/>
                <a:gd name="T77" fmla="*/ 1 h 62"/>
                <a:gd name="T78" fmla="*/ 1 w 172"/>
                <a:gd name="T79" fmla="*/ 1 h 62"/>
                <a:gd name="T80" fmla="*/ 1 w 172"/>
                <a:gd name="T81" fmla="*/ 1 h 62"/>
                <a:gd name="T82" fmla="*/ 1 w 172"/>
                <a:gd name="T83" fmla="*/ 1 h 62"/>
                <a:gd name="T84" fmla="*/ 1 w 172"/>
                <a:gd name="T85" fmla="*/ 1 h 62"/>
                <a:gd name="T86" fmla="*/ 1 w 172"/>
                <a:gd name="T87" fmla="*/ 1 h 62"/>
                <a:gd name="T88" fmla="*/ 1 w 172"/>
                <a:gd name="T89" fmla="*/ 1 h 62"/>
                <a:gd name="T90" fmla="*/ 1 w 172"/>
                <a:gd name="T91" fmla="*/ 1 h 62"/>
                <a:gd name="T92" fmla="*/ 1 w 172"/>
                <a:gd name="T93" fmla="*/ 1 h 62"/>
                <a:gd name="T94" fmla="*/ 1 w 172"/>
                <a:gd name="T95" fmla="*/ 1 h 62"/>
                <a:gd name="T96" fmla="*/ 1 w 172"/>
                <a:gd name="T97" fmla="*/ 1 h 62"/>
                <a:gd name="T98" fmla="*/ 1 w 172"/>
                <a:gd name="T99" fmla="*/ 1 h 62"/>
                <a:gd name="T100" fmla="*/ 1 w 172"/>
                <a:gd name="T101" fmla="*/ 1 h 62"/>
                <a:gd name="T102" fmla="*/ 1 w 172"/>
                <a:gd name="T103" fmla="*/ 1 h 62"/>
                <a:gd name="T104" fmla="*/ 1 w 172"/>
                <a:gd name="T105" fmla="*/ 1 h 62"/>
                <a:gd name="T106" fmla="*/ 1 w 172"/>
                <a:gd name="T107" fmla="*/ 1 h 62"/>
                <a:gd name="T108" fmla="*/ 1 w 172"/>
                <a:gd name="T109" fmla="*/ 1 h 62"/>
                <a:gd name="T110" fmla="*/ 1 w 172"/>
                <a:gd name="T111" fmla="*/ 1 h 62"/>
                <a:gd name="T112" fmla="*/ 1 w 172"/>
                <a:gd name="T113" fmla="*/ 1 h 62"/>
                <a:gd name="T114" fmla="*/ 1 w 172"/>
                <a:gd name="T115" fmla="*/ 0 h 6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2"/>
                <a:gd name="T175" fmla="*/ 0 h 62"/>
                <a:gd name="T176" fmla="*/ 172 w 172"/>
                <a:gd name="T177" fmla="*/ 62 h 6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2" h="62">
                  <a:moveTo>
                    <a:pt x="41" y="0"/>
                  </a:moveTo>
                  <a:lnTo>
                    <a:pt x="6" y="13"/>
                  </a:lnTo>
                  <a:lnTo>
                    <a:pt x="4" y="16"/>
                  </a:lnTo>
                  <a:lnTo>
                    <a:pt x="1" y="25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6" y="41"/>
                  </a:lnTo>
                  <a:lnTo>
                    <a:pt x="10" y="40"/>
                  </a:lnTo>
                  <a:lnTo>
                    <a:pt x="15" y="39"/>
                  </a:lnTo>
                  <a:lnTo>
                    <a:pt x="21" y="38"/>
                  </a:lnTo>
                  <a:lnTo>
                    <a:pt x="26" y="36"/>
                  </a:lnTo>
                  <a:lnTo>
                    <a:pt x="32" y="34"/>
                  </a:lnTo>
                  <a:lnTo>
                    <a:pt x="37" y="34"/>
                  </a:lnTo>
                  <a:lnTo>
                    <a:pt x="41" y="34"/>
                  </a:lnTo>
                  <a:lnTo>
                    <a:pt x="47" y="36"/>
                  </a:lnTo>
                  <a:lnTo>
                    <a:pt x="56" y="37"/>
                  </a:lnTo>
                  <a:lnTo>
                    <a:pt x="67" y="39"/>
                  </a:lnTo>
                  <a:lnTo>
                    <a:pt x="77" y="41"/>
                  </a:lnTo>
                  <a:lnTo>
                    <a:pt x="89" y="44"/>
                  </a:lnTo>
                  <a:lnTo>
                    <a:pt x="99" y="46"/>
                  </a:lnTo>
                  <a:lnTo>
                    <a:pt x="106" y="48"/>
                  </a:lnTo>
                  <a:lnTo>
                    <a:pt x="112" y="51"/>
                  </a:lnTo>
                  <a:lnTo>
                    <a:pt x="109" y="55"/>
                  </a:lnTo>
                  <a:lnTo>
                    <a:pt x="109" y="60"/>
                  </a:lnTo>
                  <a:lnTo>
                    <a:pt x="110" y="62"/>
                  </a:lnTo>
                  <a:lnTo>
                    <a:pt x="116" y="62"/>
                  </a:lnTo>
                  <a:lnTo>
                    <a:pt x="121" y="61"/>
                  </a:lnTo>
                  <a:lnTo>
                    <a:pt x="128" y="59"/>
                  </a:lnTo>
                  <a:lnTo>
                    <a:pt x="136" y="56"/>
                  </a:lnTo>
                  <a:lnTo>
                    <a:pt x="145" y="54"/>
                  </a:lnTo>
                  <a:lnTo>
                    <a:pt x="153" y="52"/>
                  </a:lnTo>
                  <a:lnTo>
                    <a:pt x="161" y="48"/>
                  </a:lnTo>
                  <a:lnTo>
                    <a:pt x="167" y="46"/>
                  </a:lnTo>
                  <a:lnTo>
                    <a:pt x="170" y="45"/>
                  </a:lnTo>
                  <a:lnTo>
                    <a:pt x="172" y="41"/>
                  </a:lnTo>
                  <a:lnTo>
                    <a:pt x="169" y="37"/>
                  </a:lnTo>
                  <a:lnTo>
                    <a:pt x="163" y="34"/>
                  </a:lnTo>
                  <a:lnTo>
                    <a:pt x="157" y="36"/>
                  </a:lnTo>
                  <a:lnTo>
                    <a:pt x="152" y="36"/>
                  </a:lnTo>
                  <a:lnTo>
                    <a:pt x="147" y="34"/>
                  </a:lnTo>
                  <a:lnTo>
                    <a:pt x="143" y="33"/>
                  </a:lnTo>
                  <a:lnTo>
                    <a:pt x="138" y="31"/>
                  </a:lnTo>
                  <a:lnTo>
                    <a:pt x="132" y="30"/>
                  </a:lnTo>
                  <a:lnTo>
                    <a:pt x="127" y="28"/>
                  </a:lnTo>
                  <a:lnTo>
                    <a:pt x="122" y="26"/>
                  </a:lnTo>
                  <a:lnTo>
                    <a:pt x="116" y="25"/>
                  </a:lnTo>
                  <a:lnTo>
                    <a:pt x="110" y="24"/>
                  </a:lnTo>
                  <a:lnTo>
                    <a:pt x="105" y="23"/>
                  </a:lnTo>
                  <a:lnTo>
                    <a:pt x="99" y="22"/>
                  </a:lnTo>
                  <a:lnTo>
                    <a:pt x="92" y="21"/>
                  </a:lnTo>
                  <a:lnTo>
                    <a:pt x="85" y="18"/>
                  </a:lnTo>
                  <a:lnTo>
                    <a:pt x="79" y="17"/>
                  </a:lnTo>
                  <a:lnTo>
                    <a:pt x="75" y="15"/>
                  </a:lnTo>
                  <a:lnTo>
                    <a:pt x="70" y="14"/>
                  </a:lnTo>
                  <a:lnTo>
                    <a:pt x="63" y="10"/>
                  </a:lnTo>
                  <a:lnTo>
                    <a:pt x="56" y="6"/>
                  </a:lnTo>
                  <a:lnTo>
                    <a:pt x="49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512" name="Freeform 13"/>
            <p:cNvSpPr>
              <a:spLocks/>
            </p:cNvSpPr>
            <p:nvPr/>
          </p:nvSpPr>
          <p:spPr bwMode="auto">
            <a:xfrm>
              <a:off x="2445" y="1046"/>
              <a:ext cx="25" cy="14"/>
            </a:xfrm>
            <a:custGeom>
              <a:avLst/>
              <a:gdLst>
                <a:gd name="T0" fmla="*/ 1 w 50"/>
                <a:gd name="T1" fmla="*/ 0 h 29"/>
                <a:gd name="T2" fmla="*/ 1 w 50"/>
                <a:gd name="T3" fmla="*/ 0 h 29"/>
                <a:gd name="T4" fmla="*/ 1 w 50"/>
                <a:gd name="T5" fmla="*/ 0 h 29"/>
                <a:gd name="T6" fmla="*/ 1 w 50"/>
                <a:gd name="T7" fmla="*/ 0 h 29"/>
                <a:gd name="T8" fmla="*/ 1 w 50"/>
                <a:gd name="T9" fmla="*/ 0 h 29"/>
                <a:gd name="T10" fmla="*/ 1 w 50"/>
                <a:gd name="T11" fmla="*/ 0 h 29"/>
                <a:gd name="T12" fmla="*/ 1 w 50"/>
                <a:gd name="T13" fmla="*/ 0 h 29"/>
                <a:gd name="T14" fmla="*/ 1 w 50"/>
                <a:gd name="T15" fmla="*/ 0 h 29"/>
                <a:gd name="T16" fmla="*/ 0 w 50"/>
                <a:gd name="T17" fmla="*/ 0 h 29"/>
                <a:gd name="T18" fmla="*/ 1 w 50"/>
                <a:gd name="T19" fmla="*/ 0 h 29"/>
                <a:gd name="T20" fmla="*/ 1 w 50"/>
                <a:gd name="T21" fmla="*/ 0 h 29"/>
                <a:gd name="T22" fmla="*/ 1 w 50"/>
                <a:gd name="T23" fmla="*/ 0 h 29"/>
                <a:gd name="T24" fmla="*/ 1 w 50"/>
                <a:gd name="T25" fmla="*/ 0 h 29"/>
                <a:gd name="T26" fmla="*/ 1 w 50"/>
                <a:gd name="T27" fmla="*/ 0 h 29"/>
                <a:gd name="T28" fmla="*/ 1 w 50"/>
                <a:gd name="T29" fmla="*/ 0 h 29"/>
                <a:gd name="T30" fmla="*/ 1 w 50"/>
                <a:gd name="T31" fmla="*/ 0 h 29"/>
                <a:gd name="T32" fmla="*/ 1 w 50"/>
                <a:gd name="T33" fmla="*/ 0 h 29"/>
                <a:gd name="T34" fmla="*/ 1 w 50"/>
                <a:gd name="T35" fmla="*/ 0 h 29"/>
                <a:gd name="T36" fmla="*/ 1 w 50"/>
                <a:gd name="T37" fmla="*/ 0 h 29"/>
                <a:gd name="T38" fmla="*/ 1 w 50"/>
                <a:gd name="T39" fmla="*/ 0 h 29"/>
                <a:gd name="T40" fmla="*/ 1 w 50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"/>
                <a:gd name="T64" fmla="*/ 0 h 29"/>
                <a:gd name="T65" fmla="*/ 50 w 50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" h="29">
                  <a:moveTo>
                    <a:pt x="40" y="0"/>
                  </a:moveTo>
                  <a:lnTo>
                    <a:pt x="35" y="2"/>
                  </a:lnTo>
                  <a:lnTo>
                    <a:pt x="31" y="4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16" y="5"/>
                  </a:lnTo>
                  <a:lnTo>
                    <a:pt x="9" y="3"/>
                  </a:lnTo>
                  <a:lnTo>
                    <a:pt x="3" y="3"/>
                  </a:lnTo>
                  <a:lnTo>
                    <a:pt x="0" y="5"/>
                  </a:lnTo>
                  <a:lnTo>
                    <a:pt x="1" y="10"/>
                  </a:lnTo>
                  <a:lnTo>
                    <a:pt x="4" y="17"/>
                  </a:lnTo>
                  <a:lnTo>
                    <a:pt x="10" y="25"/>
                  </a:lnTo>
                  <a:lnTo>
                    <a:pt x="15" y="29"/>
                  </a:lnTo>
                  <a:lnTo>
                    <a:pt x="23" y="29"/>
                  </a:lnTo>
                  <a:lnTo>
                    <a:pt x="33" y="29"/>
                  </a:lnTo>
                  <a:lnTo>
                    <a:pt x="41" y="28"/>
                  </a:lnTo>
                  <a:lnTo>
                    <a:pt x="48" y="26"/>
                  </a:lnTo>
                  <a:lnTo>
                    <a:pt x="50" y="22"/>
                  </a:lnTo>
                  <a:lnTo>
                    <a:pt x="49" y="15"/>
                  </a:lnTo>
                  <a:lnTo>
                    <a:pt x="46" y="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513" name="Freeform 14"/>
            <p:cNvSpPr>
              <a:spLocks/>
            </p:cNvSpPr>
            <p:nvPr/>
          </p:nvSpPr>
          <p:spPr bwMode="auto">
            <a:xfrm>
              <a:off x="2496" y="1036"/>
              <a:ext cx="70" cy="25"/>
            </a:xfrm>
            <a:custGeom>
              <a:avLst/>
              <a:gdLst>
                <a:gd name="T0" fmla="*/ 0 w 141"/>
                <a:gd name="T1" fmla="*/ 0 h 51"/>
                <a:gd name="T2" fmla="*/ 0 w 141"/>
                <a:gd name="T3" fmla="*/ 0 h 51"/>
                <a:gd name="T4" fmla="*/ 0 w 141"/>
                <a:gd name="T5" fmla="*/ 0 h 51"/>
                <a:gd name="T6" fmla="*/ 0 w 141"/>
                <a:gd name="T7" fmla="*/ 0 h 51"/>
                <a:gd name="T8" fmla="*/ 0 w 141"/>
                <a:gd name="T9" fmla="*/ 0 h 51"/>
                <a:gd name="T10" fmla="*/ 0 w 141"/>
                <a:gd name="T11" fmla="*/ 0 h 51"/>
                <a:gd name="T12" fmla="*/ 0 w 141"/>
                <a:gd name="T13" fmla="*/ 0 h 51"/>
                <a:gd name="T14" fmla="*/ 0 w 141"/>
                <a:gd name="T15" fmla="*/ 0 h 51"/>
                <a:gd name="T16" fmla="*/ 0 w 141"/>
                <a:gd name="T17" fmla="*/ 0 h 51"/>
                <a:gd name="T18" fmla="*/ 0 w 141"/>
                <a:gd name="T19" fmla="*/ 0 h 51"/>
                <a:gd name="T20" fmla="*/ 0 w 141"/>
                <a:gd name="T21" fmla="*/ 0 h 51"/>
                <a:gd name="T22" fmla="*/ 0 w 141"/>
                <a:gd name="T23" fmla="*/ 0 h 51"/>
                <a:gd name="T24" fmla="*/ 0 w 141"/>
                <a:gd name="T25" fmla="*/ 0 h 51"/>
                <a:gd name="T26" fmla="*/ 0 w 141"/>
                <a:gd name="T27" fmla="*/ 0 h 51"/>
                <a:gd name="T28" fmla="*/ 0 w 141"/>
                <a:gd name="T29" fmla="*/ 0 h 51"/>
                <a:gd name="T30" fmla="*/ 0 w 141"/>
                <a:gd name="T31" fmla="*/ 0 h 51"/>
                <a:gd name="T32" fmla="*/ 0 w 141"/>
                <a:gd name="T33" fmla="*/ 0 h 51"/>
                <a:gd name="T34" fmla="*/ 0 w 141"/>
                <a:gd name="T35" fmla="*/ 0 h 51"/>
                <a:gd name="T36" fmla="*/ 0 w 141"/>
                <a:gd name="T37" fmla="*/ 0 h 51"/>
                <a:gd name="T38" fmla="*/ 0 w 141"/>
                <a:gd name="T39" fmla="*/ 0 h 51"/>
                <a:gd name="T40" fmla="*/ 0 w 141"/>
                <a:gd name="T41" fmla="*/ 0 h 51"/>
                <a:gd name="T42" fmla="*/ 0 w 141"/>
                <a:gd name="T43" fmla="*/ 0 h 51"/>
                <a:gd name="T44" fmla="*/ 0 w 141"/>
                <a:gd name="T45" fmla="*/ 0 h 51"/>
                <a:gd name="T46" fmla="*/ 0 w 141"/>
                <a:gd name="T47" fmla="*/ 0 h 51"/>
                <a:gd name="T48" fmla="*/ 0 w 141"/>
                <a:gd name="T49" fmla="*/ 0 h 51"/>
                <a:gd name="T50" fmla="*/ 0 w 141"/>
                <a:gd name="T51" fmla="*/ 0 h 51"/>
                <a:gd name="T52" fmla="*/ 0 w 141"/>
                <a:gd name="T53" fmla="*/ 0 h 51"/>
                <a:gd name="T54" fmla="*/ 0 w 141"/>
                <a:gd name="T55" fmla="*/ 0 h 51"/>
                <a:gd name="T56" fmla="*/ 0 w 141"/>
                <a:gd name="T57" fmla="*/ 0 h 51"/>
                <a:gd name="T58" fmla="*/ 0 w 141"/>
                <a:gd name="T59" fmla="*/ 0 h 51"/>
                <a:gd name="T60" fmla="*/ 0 w 141"/>
                <a:gd name="T61" fmla="*/ 0 h 51"/>
                <a:gd name="T62" fmla="*/ 0 w 141"/>
                <a:gd name="T63" fmla="*/ 0 h 51"/>
                <a:gd name="T64" fmla="*/ 0 w 141"/>
                <a:gd name="T65" fmla="*/ 0 h 51"/>
                <a:gd name="T66" fmla="*/ 0 w 141"/>
                <a:gd name="T67" fmla="*/ 0 h 51"/>
                <a:gd name="T68" fmla="*/ 0 w 141"/>
                <a:gd name="T69" fmla="*/ 0 h 51"/>
                <a:gd name="T70" fmla="*/ 0 w 141"/>
                <a:gd name="T71" fmla="*/ 0 h 51"/>
                <a:gd name="T72" fmla="*/ 0 w 141"/>
                <a:gd name="T73" fmla="*/ 0 h 51"/>
                <a:gd name="T74" fmla="*/ 0 w 141"/>
                <a:gd name="T75" fmla="*/ 0 h 51"/>
                <a:gd name="T76" fmla="*/ 0 w 141"/>
                <a:gd name="T77" fmla="*/ 0 h 51"/>
                <a:gd name="T78" fmla="*/ 0 w 141"/>
                <a:gd name="T79" fmla="*/ 0 h 51"/>
                <a:gd name="T80" fmla="*/ 0 w 141"/>
                <a:gd name="T81" fmla="*/ 0 h 51"/>
                <a:gd name="T82" fmla="*/ 0 w 141"/>
                <a:gd name="T83" fmla="*/ 0 h 51"/>
                <a:gd name="T84" fmla="*/ 0 w 141"/>
                <a:gd name="T85" fmla="*/ 0 h 51"/>
                <a:gd name="T86" fmla="*/ 0 w 141"/>
                <a:gd name="T87" fmla="*/ 0 h 51"/>
                <a:gd name="T88" fmla="*/ 0 w 141"/>
                <a:gd name="T89" fmla="*/ 0 h 51"/>
                <a:gd name="T90" fmla="*/ 0 w 141"/>
                <a:gd name="T91" fmla="*/ 0 h 51"/>
                <a:gd name="T92" fmla="*/ 0 w 141"/>
                <a:gd name="T93" fmla="*/ 0 h 51"/>
                <a:gd name="T94" fmla="*/ 0 w 141"/>
                <a:gd name="T95" fmla="*/ 0 h 51"/>
                <a:gd name="T96" fmla="*/ 0 w 141"/>
                <a:gd name="T97" fmla="*/ 0 h 51"/>
                <a:gd name="T98" fmla="*/ 0 w 141"/>
                <a:gd name="T99" fmla="*/ 0 h 51"/>
                <a:gd name="T100" fmla="*/ 0 w 141"/>
                <a:gd name="T101" fmla="*/ 0 h 51"/>
                <a:gd name="T102" fmla="*/ 0 w 141"/>
                <a:gd name="T103" fmla="*/ 0 h 51"/>
                <a:gd name="T104" fmla="*/ 0 w 141"/>
                <a:gd name="T105" fmla="*/ 0 h 51"/>
                <a:gd name="T106" fmla="*/ 0 w 141"/>
                <a:gd name="T107" fmla="*/ 0 h 51"/>
                <a:gd name="T108" fmla="*/ 0 w 141"/>
                <a:gd name="T109" fmla="*/ 0 h 51"/>
                <a:gd name="T110" fmla="*/ 0 w 141"/>
                <a:gd name="T111" fmla="*/ 0 h 51"/>
                <a:gd name="T112" fmla="*/ 0 w 141"/>
                <a:gd name="T113" fmla="*/ 0 h 5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1"/>
                <a:gd name="T172" fmla="*/ 0 h 51"/>
                <a:gd name="T173" fmla="*/ 141 w 141"/>
                <a:gd name="T174" fmla="*/ 51 h 5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1" h="51">
                  <a:moveTo>
                    <a:pt x="73" y="15"/>
                  </a:moveTo>
                  <a:lnTo>
                    <a:pt x="68" y="13"/>
                  </a:lnTo>
                  <a:lnTo>
                    <a:pt x="64" y="10"/>
                  </a:lnTo>
                  <a:lnTo>
                    <a:pt x="58" y="8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3" y="1"/>
                  </a:lnTo>
                  <a:lnTo>
                    <a:pt x="28" y="3"/>
                  </a:lnTo>
                  <a:lnTo>
                    <a:pt x="23" y="3"/>
                  </a:lnTo>
                  <a:lnTo>
                    <a:pt x="18" y="3"/>
                  </a:lnTo>
                  <a:lnTo>
                    <a:pt x="13" y="3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3"/>
                  </a:lnTo>
                  <a:lnTo>
                    <a:pt x="8" y="17"/>
                  </a:lnTo>
                  <a:lnTo>
                    <a:pt x="11" y="21"/>
                  </a:lnTo>
                  <a:lnTo>
                    <a:pt x="11" y="23"/>
                  </a:lnTo>
                  <a:lnTo>
                    <a:pt x="8" y="25"/>
                  </a:lnTo>
                  <a:lnTo>
                    <a:pt x="5" y="28"/>
                  </a:lnTo>
                  <a:lnTo>
                    <a:pt x="1" y="31"/>
                  </a:lnTo>
                  <a:lnTo>
                    <a:pt x="0" y="33"/>
                  </a:lnTo>
                  <a:lnTo>
                    <a:pt x="1" y="36"/>
                  </a:lnTo>
                  <a:lnTo>
                    <a:pt x="8" y="37"/>
                  </a:lnTo>
                  <a:lnTo>
                    <a:pt x="18" y="38"/>
                  </a:lnTo>
                  <a:lnTo>
                    <a:pt x="24" y="39"/>
                  </a:lnTo>
                  <a:lnTo>
                    <a:pt x="30" y="41"/>
                  </a:lnTo>
                  <a:lnTo>
                    <a:pt x="36" y="44"/>
                  </a:lnTo>
                  <a:lnTo>
                    <a:pt x="41" y="44"/>
                  </a:lnTo>
                  <a:lnTo>
                    <a:pt x="45" y="43"/>
                  </a:lnTo>
                  <a:lnTo>
                    <a:pt x="49" y="39"/>
                  </a:lnTo>
                  <a:lnTo>
                    <a:pt x="53" y="36"/>
                  </a:lnTo>
                  <a:lnTo>
                    <a:pt x="61" y="36"/>
                  </a:lnTo>
                  <a:lnTo>
                    <a:pt x="67" y="37"/>
                  </a:lnTo>
                  <a:lnTo>
                    <a:pt x="73" y="37"/>
                  </a:lnTo>
                  <a:lnTo>
                    <a:pt x="80" y="38"/>
                  </a:lnTo>
                  <a:lnTo>
                    <a:pt x="87" y="39"/>
                  </a:lnTo>
                  <a:lnTo>
                    <a:pt x="94" y="37"/>
                  </a:lnTo>
                  <a:lnTo>
                    <a:pt x="99" y="37"/>
                  </a:lnTo>
                  <a:lnTo>
                    <a:pt x="105" y="40"/>
                  </a:lnTo>
                  <a:lnTo>
                    <a:pt x="112" y="46"/>
                  </a:lnTo>
                  <a:lnTo>
                    <a:pt x="119" y="49"/>
                  </a:lnTo>
                  <a:lnTo>
                    <a:pt x="125" y="51"/>
                  </a:lnTo>
                  <a:lnTo>
                    <a:pt x="132" y="48"/>
                  </a:lnTo>
                  <a:lnTo>
                    <a:pt x="137" y="41"/>
                  </a:lnTo>
                  <a:lnTo>
                    <a:pt x="141" y="34"/>
                  </a:lnTo>
                  <a:lnTo>
                    <a:pt x="141" y="29"/>
                  </a:lnTo>
                  <a:lnTo>
                    <a:pt x="135" y="25"/>
                  </a:lnTo>
                  <a:lnTo>
                    <a:pt x="127" y="23"/>
                  </a:lnTo>
                  <a:lnTo>
                    <a:pt x="119" y="18"/>
                  </a:lnTo>
                  <a:lnTo>
                    <a:pt x="111" y="15"/>
                  </a:lnTo>
                  <a:lnTo>
                    <a:pt x="105" y="15"/>
                  </a:lnTo>
                  <a:lnTo>
                    <a:pt x="98" y="17"/>
                  </a:lnTo>
                  <a:lnTo>
                    <a:pt x="89" y="18"/>
                  </a:lnTo>
                  <a:lnTo>
                    <a:pt x="80" y="18"/>
                  </a:lnTo>
                  <a:lnTo>
                    <a:pt x="73" y="15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514" name="Freeform 15"/>
            <p:cNvSpPr>
              <a:spLocks/>
            </p:cNvSpPr>
            <p:nvPr/>
          </p:nvSpPr>
          <p:spPr bwMode="auto">
            <a:xfrm>
              <a:off x="2701" y="1567"/>
              <a:ext cx="26" cy="34"/>
            </a:xfrm>
            <a:custGeom>
              <a:avLst/>
              <a:gdLst>
                <a:gd name="T0" fmla="*/ 0 w 53"/>
                <a:gd name="T1" fmla="*/ 0 h 68"/>
                <a:gd name="T2" fmla="*/ 0 w 53"/>
                <a:gd name="T3" fmla="*/ 1 h 68"/>
                <a:gd name="T4" fmla="*/ 0 w 53"/>
                <a:gd name="T5" fmla="*/ 1 h 68"/>
                <a:gd name="T6" fmla="*/ 0 w 53"/>
                <a:gd name="T7" fmla="*/ 1 h 68"/>
                <a:gd name="T8" fmla="*/ 0 w 53"/>
                <a:gd name="T9" fmla="*/ 1 h 68"/>
                <a:gd name="T10" fmla="*/ 0 w 53"/>
                <a:gd name="T11" fmla="*/ 1 h 68"/>
                <a:gd name="T12" fmla="*/ 0 w 53"/>
                <a:gd name="T13" fmla="*/ 1 h 68"/>
                <a:gd name="T14" fmla="*/ 0 w 53"/>
                <a:gd name="T15" fmla="*/ 1 h 68"/>
                <a:gd name="T16" fmla="*/ 0 w 53"/>
                <a:gd name="T17" fmla="*/ 1 h 68"/>
                <a:gd name="T18" fmla="*/ 0 w 53"/>
                <a:gd name="T19" fmla="*/ 1 h 68"/>
                <a:gd name="T20" fmla="*/ 0 w 53"/>
                <a:gd name="T21" fmla="*/ 1 h 68"/>
                <a:gd name="T22" fmla="*/ 0 w 53"/>
                <a:gd name="T23" fmla="*/ 1 h 68"/>
                <a:gd name="T24" fmla="*/ 0 w 53"/>
                <a:gd name="T25" fmla="*/ 1 h 68"/>
                <a:gd name="T26" fmla="*/ 0 w 53"/>
                <a:gd name="T27" fmla="*/ 1 h 68"/>
                <a:gd name="T28" fmla="*/ 0 w 53"/>
                <a:gd name="T29" fmla="*/ 1 h 68"/>
                <a:gd name="T30" fmla="*/ 0 w 53"/>
                <a:gd name="T31" fmla="*/ 1 h 68"/>
                <a:gd name="T32" fmla="*/ 0 w 53"/>
                <a:gd name="T33" fmla="*/ 1 h 68"/>
                <a:gd name="T34" fmla="*/ 0 w 53"/>
                <a:gd name="T35" fmla="*/ 1 h 68"/>
                <a:gd name="T36" fmla="*/ 0 w 53"/>
                <a:gd name="T37" fmla="*/ 1 h 68"/>
                <a:gd name="T38" fmla="*/ 0 w 53"/>
                <a:gd name="T39" fmla="*/ 1 h 68"/>
                <a:gd name="T40" fmla="*/ 0 w 53"/>
                <a:gd name="T41" fmla="*/ 1 h 68"/>
                <a:gd name="T42" fmla="*/ 0 w 53"/>
                <a:gd name="T43" fmla="*/ 1 h 68"/>
                <a:gd name="T44" fmla="*/ 0 w 53"/>
                <a:gd name="T45" fmla="*/ 1 h 68"/>
                <a:gd name="T46" fmla="*/ 0 w 53"/>
                <a:gd name="T47" fmla="*/ 1 h 68"/>
                <a:gd name="T48" fmla="*/ 0 w 53"/>
                <a:gd name="T49" fmla="*/ 0 h 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68"/>
                <a:gd name="T77" fmla="*/ 53 w 53"/>
                <a:gd name="T78" fmla="*/ 68 h 6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68">
                  <a:moveTo>
                    <a:pt x="0" y="0"/>
                  </a:moveTo>
                  <a:lnTo>
                    <a:pt x="0" y="14"/>
                  </a:lnTo>
                  <a:lnTo>
                    <a:pt x="6" y="35"/>
                  </a:lnTo>
                  <a:lnTo>
                    <a:pt x="14" y="56"/>
                  </a:lnTo>
                  <a:lnTo>
                    <a:pt x="22" y="68"/>
                  </a:lnTo>
                  <a:lnTo>
                    <a:pt x="29" y="68"/>
                  </a:lnTo>
                  <a:lnTo>
                    <a:pt x="35" y="63"/>
                  </a:lnTo>
                  <a:lnTo>
                    <a:pt x="41" y="55"/>
                  </a:lnTo>
                  <a:lnTo>
                    <a:pt x="46" y="49"/>
                  </a:lnTo>
                  <a:lnTo>
                    <a:pt x="51" y="41"/>
                  </a:lnTo>
                  <a:lnTo>
                    <a:pt x="53" y="30"/>
                  </a:lnTo>
                  <a:lnTo>
                    <a:pt x="53" y="18"/>
                  </a:lnTo>
                  <a:lnTo>
                    <a:pt x="51" y="9"/>
                  </a:lnTo>
                  <a:lnTo>
                    <a:pt x="47" y="4"/>
                  </a:lnTo>
                  <a:lnTo>
                    <a:pt x="44" y="1"/>
                  </a:lnTo>
                  <a:lnTo>
                    <a:pt x="41" y="2"/>
                  </a:lnTo>
                  <a:lnTo>
                    <a:pt x="37" y="8"/>
                  </a:lnTo>
                  <a:lnTo>
                    <a:pt x="35" y="11"/>
                  </a:lnTo>
                  <a:lnTo>
                    <a:pt x="31" y="12"/>
                  </a:lnTo>
                  <a:lnTo>
                    <a:pt x="27" y="14"/>
                  </a:lnTo>
                  <a:lnTo>
                    <a:pt x="22" y="14"/>
                  </a:lnTo>
                  <a:lnTo>
                    <a:pt x="16" y="11"/>
                  </a:lnTo>
                  <a:lnTo>
                    <a:pt x="12" y="9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515" name="Freeform 16"/>
            <p:cNvSpPr>
              <a:spLocks/>
            </p:cNvSpPr>
            <p:nvPr/>
          </p:nvSpPr>
          <p:spPr bwMode="auto">
            <a:xfrm>
              <a:off x="2850" y="734"/>
              <a:ext cx="172" cy="189"/>
            </a:xfrm>
            <a:custGeom>
              <a:avLst/>
              <a:gdLst>
                <a:gd name="T0" fmla="*/ 1 w 343"/>
                <a:gd name="T1" fmla="*/ 1 h 378"/>
                <a:gd name="T2" fmla="*/ 1 w 343"/>
                <a:gd name="T3" fmla="*/ 1 h 378"/>
                <a:gd name="T4" fmla="*/ 1 w 343"/>
                <a:gd name="T5" fmla="*/ 1 h 378"/>
                <a:gd name="T6" fmla="*/ 1 w 343"/>
                <a:gd name="T7" fmla="*/ 1 h 378"/>
                <a:gd name="T8" fmla="*/ 1 w 343"/>
                <a:gd name="T9" fmla="*/ 1 h 378"/>
                <a:gd name="T10" fmla="*/ 1 w 343"/>
                <a:gd name="T11" fmla="*/ 1 h 378"/>
                <a:gd name="T12" fmla="*/ 1 w 343"/>
                <a:gd name="T13" fmla="*/ 1 h 378"/>
                <a:gd name="T14" fmla="*/ 1 w 343"/>
                <a:gd name="T15" fmla="*/ 1 h 378"/>
                <a:gd name="T16" fmla="*/ 1 w 343"/>
                <a:gd name="T17" fmla="*/ 1 h 378"/>
                <a:gd name="T18" fmla="*/ 1 w 343"/>
                <a:gd name="T19" fmla="*/ 1 h 378"/>
                <a:gd name="T20" fmla="*/ 1 w 343"/>
                <a:gd name="T21" fmla="*/ 1 h 378"/>
                <a:gd name="T22" fmla="*/ 1 w 343"/>
                <a:gd name="T23" fmla="*/ 1 h 378"/>
                <a:gd name="T24" fmla="*/ 1 w 343"/>
                <a:gd name="T25" fmla="*/ 1 h 378"/>
                <a:gd name="T26" fmla="*/ 1 w 343"/>
                <a:gd name="T27" fmla="*/ 1 h 378"/>
                <a:gd name="T28" fmla="*/ 1 w 343"/>
                <a:gd name="T29" fmla="*/ 1 h 378"/>
                <a:gd name="T30" fmla="*/ 1 w 343"/>
                <a:gd name="T31" fmla="*/ 1 h 378"/>
                <a:gd name="T32" fmla="*/ 1 w 343"/>
                <a:gd name="T33" fmla="*/ 1 h 378"/>
                <a:gd name="T34" fmla="*/ 1 w 343"/>
                <a:gd name="T35" fmla="*/ 1 h 378"/>
                <a:gd name="T36" fmla="*/ 1 w 343"/>
                <a:gd name="T37" fmla="*/ 1 h 378"/>
                <a:gd name="T38" fmla="*/ 1 w 343"/>
                <a:gd name="T39" fmla="*/ 1 h 378"/>
                <a:gd name="T40" fmla="*/ 1 w 343"/>
                <a:gd name="T41" fmla="*/ 1 h 378"/>
                <a:gd name="T42" fmla="*/ 1 w 343"/>
                <a:gd name="T43" fmla="*/ 1 h 378"/>
                <a:gd name="T44" fmla="*/ 1 w 343"/>
                <a:gd name="T45" fmla="*/ 1 h 378"/>
                <a:gd name="T46" fmla="*/ 1 w 343"/>
                <a:gd name="T47" fmla="*/ 1 h 378"/>
                <a:gd name="T48" fmla="*/ 1 w 343"/>
                <a:gd name="T49" fmla="*/ 1 h 378"/>
                <a:gd name="T50" fmla="*/ 1 w 343"/>
                <a:gd name="T51" fmla="*/ 1 h 378"/>
                <a:gd name="T52" fmla="*/ 1 w 343"/>
                <a:gd name="T53" fmla="*/ 1 h 378"/>
                <a:gd name="T54" fmla="*/ 1 w 343"/>
                <a:gd name="T55" fmla="*/ 1 h 378"/>
                <a:gd name="T56" fmla="*/ 1 w 343"/>
                <a:gd name="T57" fmla="*/ 1 h 378"/>
                <a:gd name="T58" fmla="*/ 1 w 343"/>
                <a:gd name="T59" fmla="*/ 1 h 378"/>
                <a:gd name="T60" fmla="*/ 1 w 343"/>
                <a:gd name="T61" fmla="*/ 1 h 378"/>
                <a:gd name="T62" fmla="*/ 1 w 343"/>
                <a:gd name="T63" fmla="*/ 1 h 378"/>
                <a:gd name="T64" fmla="*/ 1 w 343"/>
                <a:gd name="T65" fmla="*/ 1 h 378"/>
                <a:gd name="T66" fmla="*/ 1 w 343"/>
                <a:gd name="T67" fmla="*/ 1 h 378"/>
                <a:gd name="T68" fmla="*/ 1 w 343"/>
                <a:gd name="T69" fmla="*/ 1 h 378"/>
                <a:gd name="T70" fmla="*/ 1 w 343"/>
                <a:gd name="T71" fmla="*/ 1 h 378"/>
                <a:gd name="T72" fmla="*/ 1 w 343"/>
                <a:gd name="T73" fmla="*/ 1 h 378"/>
                <a:gd name="T74" fmla="*/ 1 w 343"/>
                <a:gd name="T75" fmla="*/ 1 h 378"/>
                <a:gd name="T76" fmla="*/ 1 w 343"/>
                <a:gd name="T77" fmla="*/ 1 h 378"/>
                <a:gd name="T78" fmla="*/ 1 w 343"/>
                <a:gd name="T79" fmla="*/ 1 h 378"/>
                <a:gd name="T80" fmla="*/ 1 w 343"/>
                <a:gd name="T81" fmla="*/ 1 h 378"/>
                <a:gd name="T82" fmla="*/ 1 w 343"/>
                <a:gd name="T83" fmla="*/ 1 h 378"/>
                <a:gd name="T84" fmla="*/ 1 w 343"/>
                <a:gd name="T85" fmla="*/ 1 h 378"/>
                <a:gd name="T86" fmla="*/ 1 w 343"/>
                <a:gd name="T87" fmla="*/ 1 h 378"/>
                <a:gd name="T88" fmla="*/ 1 w 343"/>
                <a:gd name="T89" fmla="*/ 1 h 378"/>
                <a:gd name="T90" fmla="*/ 1 w 343"/>
                <a:gd name="T91" fmla="*/ 1 h 378"/>
                <a:gd name="T92" fmla="*/ 1 w 343"/>
                <a:gd name="T93" fmla="*/ 1 h 378"/>
                <a:gd name="T94" fmla="*/ 1 w 343"/>
                <a:gd name="T95" fmla="*/ 1 h 378"/>
                <a:gd name="T96" fmla="*/ 1 w 343"/>
                <a:gd name="T97" fmla="*/ 0 h 378"/>
                <a:gd name="T98" fmla="*/ 1 w 343"/>
                <a:gd name="T99" fmla="*/ 1 h 378"/>
                <a:gd name="T100" fmla="*/ 1 w 343"/>
                <a:gd name="T101" fmla="*/ 1 h 378"/>
                <a:gd name="T102" fmla="*/ 1 w 343"/>
                <a:gd name="T103" fmla="*/ 1 h 378"/>
                <a:gd name="T104" fmla="*/ 1 w 343"/>
                <a:gd name="T105" fmla="*/ 1 h 378"/>
                <a:gd name="T106" fmla="*/ 1 w 343"/>
                <a:gd name="T107" fmla="*/ 1 h 3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43"/>
                <a:gd name="T163" fmla="*/ 0 h 378"/>
                <a:gd name="T164" fmla="*/ 343 w 343"/>
                <a:gd name="T165" fmla="*/ 378 h 3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43" h="378">
                  <a:moveTo>
                    <a:pt x="343" y="240"/>
                  </a:moveTo>
                  <a:lnTo>
                    <a:pt x="341" y="242"/>
                  </a:lnTo>
                  <a:lnTo>
                    <a:pt x="334" y="249"/>
                  </a:lnTo>
                  <a:lnTo>
                    <a:pt x="326" y="257"/>
                  </a:lnTo>
                  <a:lnTo>
                    <a:pt x="319" y="264"/>
                  </a:lnTo>
                  <a:lnTo>
                    <a:pt x="312" y="263"/>
                  </a:lnTo>
                  <a:lnTo>
                    <a:pt x="304" y="263"/>
                  </a:lnTo>
                  <a:lnTo>
                    <a:pt x="293" y="263"/>
                  </a:lnTo>
                  <a:lnTo>
                    <a:pt x="283" y="264"/>
                  </a:lnTo>
                  <a:lnTo>
                    <a:pt x="273" y="264"/>
                  </a:lnTo>
                  <a:lnTo>
                    <a:pt x="263" y="264"/>
                  </a:lnTo>
                  <a:lnTo>
                    <a:pt x="257" y="264"/>
                  </a:lnTo>
                  <a:lnTo>
                    <a:pt x="251" y="264"/>
                  </a:lnTo>
                  <a:lnTo>
                    <a:pt x="246" y="263"/>
                  </a:lnTo>
                  <a:lnTo>
                    <a:pt x="242" y="262"/>
                  </a:lnTo>
                  <a:lnTo>
                    <a:pt x="236" y="262"/>
                  </a:lnTo>
                  <a:lnTo>
                    <a:pt x="230" y="261"/>
                  </a:lnTo>
                  <a:lnTo>
                    <a:pt x="225" y="262"/>
                  </a:lnTo>
                  <a:lnTo>
                    <a:pt x="221" y="262"/>
                  </a:lnTo>
                  <a:lnTo>
                    <a:pt x="220" y="264"/>
                  </a:lnTo>
                  <a:lnTo>
                    <a:pt x="220" y="268"/>
                  </a:lnTo>
                  <a:lnTo>
                    <a:pt x="222" y="271"/>
                  </a:lnTo>
                  <a:lnTo>
                    <a:pt x="227" y="274"/>
                  </a:lnTo>
                  <a:lnTo>
                    <a:pt x="232" y="276"/>
                  </a:lnTo>
                  <a:lnTo>
                    <a:pt x="239" y="278"/>
                  </a:lnTo>
                  <a:lnTo>
                    <a:pt x="246" y="279"/>
                  </a:lnTo>
                  <a:lnTo>
                    <a:pt x="253" y="280"/>
                  </a:lnTo>
                  <a:lnTo>
                    <a:pt x="259" y="280"/>
                  </a:lnTo>
                  <a:lnTo>
                    <a:pt x="263" y="280"/>
                  </a:lnTo>
                  <a:lnTo>
                    <a:pt x="273" y="279"/>
                  </a:lnTo>
                  <a:lnTo>
                    <a:pt x="283" y="277"/>
                  </a:lnTo>
                  <a:lnTo>
                    <a:pt x="292" y="274"/>
                  </a:lnTo>
                  <a:lnTo>
                    <a:pt x="296" y="273"/>
                  </a:lnTo>
                  <a:lnTo>
                    <a:pt x="310" y="298"/>
                  </a:lnTo>
                  <a:lnTo>
                    <a:pt x="299" y="308"/>
                  </a:lnTo>
                  <a:lnTo>
                    <a:pt x="301" y="322"/>
                  </a:lnTo>
                  <a:lnTo>
                    <a:pt x="303" y="333"/>
                  </a:lnTo>
                  <a:lnTo>
                    <a:pt x="303" y="342"/>
                  </a:lnTo>
                  <a:lnTo>
                    <a:pt x="299" y="352"/>
                  </a:lnTo>
                  <a:lnTo>
                    <a:pt x="291" y="362"/>
                  </a:lnTo>
                  <a:lnTo>
                    <a:pt x="282" y="371"/>
                  </a:lnTo>
                  <a:lnTo>
                    <a:pt x="273" y="378"/>
                  </a:lnTo>
                  <a:lnTo>
                    <a:pt x="266" y="378"/>
                  </a:lnTo>
                  <a:lnTo>
                    <a:pt x="261" y="372"/>
                  </a:lnTo>
                  <a:lnTo>
                    <a:pt x="257" y="364"/>
                  </a:lnTo>
                  <a:lnTo>
                    <a:pt x="253" y="360"/>
                  </a:lnTo>
                  <a:lnTo>
                    <a:pt x="247" y="357"/>
                  </a:lnTo>
                  <a:lnTo>
                    <a:pt x="244" y="359"/>
                  </a:lnTo>
                  <a:lnTo>
                    <a:pt x="240" y="360"/>
                  </a:lnTo>
                  <a:lnTo>
                    <a:pt x="236" y="362"/>
                  </a:lnTo>
                  <a:lnTo>
                    <a:pt x="231" y="364"/>
                  </a:lnTo>
                  <a:lnTo>
                    <a:pt x="227" y="365"/>
                  </a:lnTo>
                  <a:lnTo>
                    <a:pt x="222" y="365"/>
                  </a:lnTo>
                  <a:lnTo>
                    <a:pt x="217" y="365"/>
                  </a:lnTo>
                  <a:lnTo>
                    <a:pt x="213" y="364"/>
                  </a:lnTo>
                  <a:lnTo>
                    <a:pt x="209" y="357"/>
                  </a:lnTo>
                  <a:lnTo>
                    <a:pt x="210" y="347"/>
                  </a:lnTo>
                  <a:lnTo>
                    <a:pt x="212" y="338"/>
                  </a:lnTo>
                  <a:lnTo>
                    <a:pt x="209" y="332"/>
                  </a:lnTo>
                  <a:lnTo>
                    <a:pt x="201" y="327"/>
                  </a:lnTo>
                  <a:lnTo>
                    <a:pt x="192" y="322"/>
                  </a:lnTo>
                  <a:lnTo>
                    <a:pt x="185" y="318"/>
                  </a:lnTo>
                  <a:lnTo>
                    <a:pt x="182" y="316"/>
                  </a:lnTo>
                  <a:lnTo>
                    <a:pt x="184" y="314"/>
                  </a:lnTo>
                  <a:lnTo>
                    <a:pt x="187" y="308"/>
                  </a:lnTo>
                  <a:lnTo>
                    <a:pt x="191" y="302"/>
                  </a:lnTo>
                  <a:lnTo>
                    <a:pt x="190" y="298"/>
                  </a:lnTo>
                  <a:lnTo>
                    <a:pt x="182" y="293"/>
                  </a:lnTo>
                  <a:lnTo>
                    <a:pt x="172" y="287"/>
                  </a:lnTo>
                  <a:lnTo>
                    <a:pt x="163" y="279"/>
                  </a:lnTo>
                  <a:lnTo>
                    <a:pt x="160" y="270"/>
                  </a:lnTo>
                  <a:lnTo>
                    <a:pt x="161" y="265"/>
                  </a:lnTo>
                  <a:lnTo>
                    <a:pt x="163" y="261"/>
                  </a:lnTo>
                  <a:lnTo>
                    <a:pt x="167" y="257"/>
                  </a:lnTo>
                  <a:lnTo>
                    <a:pt x="172" y="255"/>
                  </a:lnTo>
                  <a:lnTo>
                    <a:pt x="178" y="253"/>
                  </a:lnTo>
                  <a:lnTo>
                    <a:pt x="185" y="251"/>
                  </a:lnTo>
                  <a:lnTo>
                    <a:pt x="192" y="250"/>
                  </a:lnTo>
                  <a:lnTo>
                    <a:pt x="199" y="251"/>
                  </a:lnTo>
                  <a:lnTo>
                    <a:pt x="205" y="245"/>
                  </a:lnTo>
                  <a:lnTo>
                    <a:pt x="212" y="239"/>
                  </a:lnTo>
                  <a:lnTo>
                    <a:pt x="217" y="235"/>
                  </a:lnTo>
                  <a:lnTo>
                    <a:pt x="220" y="234"/>
                  </a:lnTo>
                  <a:lnTo>
                    <a:pt x="212" y="232"/>
                  </a:lnTo>
                  <a:lnTo>
                    <a:pt x="205" y="226"/>
                  </a:lnTo>
                  <a:lnTo>
                    <a:pt x="199" y="219"/>
                  </a:lnTo>
                  <a:lnTo>
                    <a:pt x="196" y="212"/>
                  </a:lnTo>
                  <a:lnTo>
                    <a:pt x="190" y="210"/>
                  </a:lnTo>
                  <a:lnTo>
                    <a:pt x="183" y="208"/>
                  </a:lnTo>
                  <a:lnTo>
                    <a:pt x="176" y="205"/>
                  </a:lnTo>
                  <a:lnTo>
                    <a:pt x="168" y="204"/>
                  </a:lnTo>
                  <a:lnTo>
                    <a:pt x="159" y="202"/>
                  </a:lnTo>
                  <a:lnTo>
                    <a:pt x="151" y="201"/>
                  </a:lnTo>
                  <a:lnTo>
                    <a:pt x="144" y="198"/>
                  </a:lnTo>
                  <a:lnTo>
                    <a:pt x="137" y="197"/>
                  </a:lnTo>
                  <a:lnTo>
                    <a:pt x="128" y="194"/>
                  </a:lnTo>
                  <a:lnTo>
                    <a:pt x="122" y="188"/>
                  </a:lnTo>
                  <a:lnTo>
                    <a:pt x="118" y="181"/>
                  </a:lnTo>
                  <a:lnTo>
                    <a:pt x="117" y="175"/>
                  </a:lnTo>
                  <a:lnTo>
                    <a:pt x="122" y="174"/>
                  </a:lnTo>
                  <a:lnTo>
                    <a:pt x="128" y="174"/>
                  </a:lnTo>
                  <a:lnTo>
                    <a:pt x="132" y="174"/>
                  </a:lnTo>
                  <a:lnTo>
                    <a:pt x="137" y="174"/>
                  </a:lnTo>
                  <a:lnTo>
                    <a:pt x="143" y="174"/>
                  </a:lnTo>
                  <a:lnTo>
                    <a:pt x="147" y="175"/>
                  </a:lnTo>
                  <a:lnTo>
                    <a:pt x="151" y="175"/>
                  </a:lnTo>
                  <a:lnTo>
                    <a:pt x="155" y="175"/>
                  </a:lnTo>
                  <a:lnTo>
                    <a:pt x="161" y="173"/>
                  </a:lnTo>
                  <a:lnTo>
                    <a:pt x="164" y="170"/>
                  </a:lnTo>
                  <a:lnTo>
                    <a:pt x="168" y="165"/>
                  </a:lnTo>
                  <a:lnTo>
                    <a:pt x="175" y="162"/>
                  </a:lnTo>
                  <a:lnTo>
                    <a:pt x="182" y="157"/>
                  </a:lnTo>
                  <a:lnTo>
                    <a:pt x="183" y="146"/>
                  </a:lnTo>
                  <a:lnTo>
                    <a:pt x="177" y="129"/>
                  </a:lnTo>
                  <a:lnTo>
                    <a:pt x="163" y="107"/>
                  </a:lnTo>
                  <a:lnTo>
                    <a:pt x="157" y="103"/>
                  </a:lnTo>
                  <a:lnTo>
                    <a:pt x="152" y="99"/>
                  </a:lnTo>
                  <a:lnTo>
                    <a:pt x="145" y="98"/>
                  </a:lnTo>
                  <a:lnTo>
                    <a:pt x="139" y="97"/>
                  </a:lnTo>
                  <a:lnTo>
                    <a:pt x="132" y="96"/>
                  </a:lnTo>
                  <a:lnTo>
                    <a:pt x="126" y="97"/>
                  </a:lnTo>
                  <a:lnTo>
                    <a:pt x="122" y="97"/>
                  </a:lnTo>
                  <a:lnTo>
                    <a:pt x="117" y="98"/>
                  </a:lnTo>
                  <a:lnTo>
                    <a:pt x="110" y="90"/>
                  </a:lnTo>
                  <a:lnTo>
                    <a:pt x="107" y="81"/>
                  </a:lnTo>
                  <a:lnTo>
                    <a:pt x="106" y="72"/>
                  </a:lnTo>
                  <a:lnTo>
                    <a:pt x="106" y="68"/>
                  </a:lnTo>
                  <a:lnTo>
                    <a:pt x="100" y="71"/>
                  </a:lnTo>
                  <a:lnTo>
                    <a:pt x="93" y="71"/>
                  </a:lnTo>
                  <a:lnTo>
                    <a:pt x="87" y="71"/>
                  </a:lnTo>
                  <a:lnTo>
                    <a:pt x="80" y="68"/>
                  </a:lnTo>
                  <a:lnTo>
                    <a:pt x="73" y="63"/>
                  </a:lnTo>
                  <a:lnTo>
                    <a:pt x="68" y="56"/>
                  </a:lnTo>
                  <a:lnTo>
                    <a:pt x="62" y="49"/>
                  </a:lnTo>
                  <a:lnTo>
                    <a:pt x="54" y="45"/>
                  </a:lnTo>
                  <a:lnTo>
                    <a:pt x="48" y="44"/>
                  </a:lnTo>
                  <a:lnTo>
                    <a:pt x="42" y="44"/>
                  </a:lnTo>
                  <a:lnTo>
                    <a:pt x="37" y="44"/>
                  </a:lnTo>
                  <a:lnTo>
                    <a:pt x="32" y="44"/>
                  </a:lnTo>
                  <a:lnTo>
                    <a:pt x="27" y="44"/>
                  </a:lnTo>
                  <a:lnTo>
                    <a:pt x="23" y="43"/>
                  </a:lnTo>
                  <a:lnTo>
                    <a:pt x="19" y="43"/>
                  </a:lnTo>
                  <a:lnTo>
                    <a:pt x="17" y="42"/>
                  </a:lnTo>
                  <a:lnTo>
                    <a:pt x="8" y="34"/>
                  </a:lnTo>
                  <a:lnTo>
                    <a:pt x="1" y="21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31" y="8"/>
                  </a:lnTo>
                  <a:lnTo>
                    <a:pt x="52" y="19"/>
                  </a:lnTo>
                  <a:lnTo>
                    <a:pt x="73" y="29"/>
                  </a:lnTo>
                  <a:lnTo>
                    <a:pt x="96" y="43"/>
                  </a:lnTo>
                  <a:lnTo>
                    <a:pt x="121" y="57"/>
                  </a:lnTo>
                  <a:lnTo>
                    <a:pt x="145" y="72"/>
                  </a:lnTo>
                  <a:lnTo>
                    <a:pt x="169" y="88"/>
                  </a:lnTo>
                  <a:lnTo>
                    <a:pt x="193" y="104"/>
                  </a:lnTo>
                  <a:lnTo>
                    <a:pt x="217" y="121"/>
                  </a:lnTo>
                  <a:lnTo>
                    <a:pt x="240" y="139"/>
                  </a:lnTo>
                  <a:lnTo>
                    <a:pt x="261" y="156"/>
                  </a:lnTo>
                  <a:lnTo>
                    <a:pt x="282" y="174"/>
                  </a:lnTo>
                  <a:lnTo>
                    <a:pt x="300" y="192"/>
                  </a:lnTo>
                  <a:lnTo>
                    <a:pt x="318" y="208"/>
                  </a:lnTo>
                  <a:lnTo>
                    <a:pt x="331" y="224"/>
                  </a:lnTo>
                  <a:lnTo>
                    <a:pt x="343" y="24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516" name="Freeform 17"/>
            <p:cNvSpPr>
              <a:spLocks/>
            </p:cNvSpPr>
            <p:nvPr/>
          </p:nvSpPr>
          <p:spPr bwMode="auto">
            <a:xfrm>
              <a:off x="2863" y="763"/>
              <a:ext cx="63" cy="55"/>
            </a:xfrm>
            <a:custGeom>
              <a:avLst/>
              <a:gdLst>
                <a:gd name="T0" fmla="*/ 1 w 126"/>
                <a:gd name="T1" fmla="*/ 0 h 111"/>
                <a:gd name="T2" fmla="*/ 1 w 126"/>
                <a:gd name="T3" fmla="*/ 0 h 111"/>
                <a:gd name="T4" fmla="*/ 1 w 126"/>
                <a:gd name="T5" fmla="*/ 0 h 111"/>
                <a:gd name="T6" fmla="*/ 1 w 126"/>
                <a:gd name="T7" fmla="*/ 0 h 111"/>
                <a:gd name="T8" fmla="*/ 1 w 126"/>
                <a:gd name="T9" fmla="*/ 0 h 111"/>
                <a:gd name="T10" fmla="*/ 1 w 126"/>
                <a:gd name="T11" fmla="*/ 0 h 111"/>
                <a:gd name="T12" fmla="*/ 1 w 126"/>
                <a:gd name="T13" fmla="*/ 0 h 111"/>
                <a:gd name="T14" fmla="*/ 1 w 126"/>
                <a:gd name="T15" fmla="*/ 0 h 111"/>
                <a:gd name="T16" fmla="*/ 1 w 126"/>
                <a:gd name="T17" fmla="*/ 0 h 111"/>
                <a:gd name="T18" fmla="*/ 1 w 126"/>
                <a:gd name="T19" fmla="*/ 0 h 111"/>
                <a:gd name="T20" fmla="*/ 1 w 126"/>
                <a:gd name="T21" fmla="*/ 0 h 111"/>
                <a:gd name="T22" fmla="*/ 1 w 126"/>
                <a:gd name="T23" fmla="*/ 0 h 111"/>
                <a:gd name="T24" fmla="*/ 1 w 126"/>
                <a:gd name="T25" fmla="*/ 0 h 111"/>
                <a:gd name="T26" fmla="*/ 1 w 126"/>
                <a:gd name="T27" fmla="*/ 0 h 111"/>
                <a:gd name="T28" fmla="*/ 1 w 126"/>
                <a:gd name="T29" fmla="*/ 0 h 111"/>
                <a:gd name="T30" fmla="*/ 1 w 126"/>
                <a:gd name="T31" fmla="*/ 0 h 111"/>
                <a:gd name="T32" fmla="*/ 1 w 126"/>
                <a:gd name="T33" fmla="*/ 0 h 111"/>
                <a:gd name="T34" fmla="*/ 1 w 126"/>
                <a:gd name="T35" fmla="*/ 0 h 111"/>
                <a:gd name="T36" fmla="*/ 1 w 126"/>
                <a:gd name="T37" fmla="*/ 0 h 111"/>
                <a:gd name="T38" fmla="*/ 1 w 126"/>
                <a:gd name="T39" fmla="*/ 0 h 111"/>
                <a:gd name="T40" fmla="*/ 1 w 126"/>
                <a:gd name="T41" fmla="*/ 0 h 111"/>
                <a:gd name="T42" fmla="*/ 1 w 126"/>
                <a:gd name="T43" fmla="*/ 0 h 111"/>
                <a:gd name="T44" fmla="*/ 1 w 126"/>
                <a:gd name="T45" fmla="*/ 0 h 111"/>
                <a:gd name="T46" fmla="*/ 1 w 126"/>
                <a:gd name="T47" fmla="*/ 0 h 111"/>
                <a:gd name="T48" fmla="*/ 1 w 126"/>
                <a:gd name="T49" fmla="*/ 0 h 111"/>
                <a:gd name="T50" fmla="*/ 1 w 126"/>
                <a:gd name="T51" fmla="*/ 0 h 111"/>
                <a:gd name="T52" fmla="*/ 1 w 126"/>
                <a:gd name="T53" fmla="*/ 0 h 111"/>
                <a:gd name="T54" fmla="*/ 1 w 126"/>
                <a:gd name="T55" fmla="*/ 0 h 111"/>
                <a:gd name="T56" fmla="*/ 1 w 126"/>
                <a:gd name="T57" fmla="*/ 0 h 111"/>
                <a:gd name="T58" fmla="*/ 1 w 126"/>
                <a:gd name="T59" fmla="*/ 0 h 111"/>
                <a:gd name="T60" fmla="*/ 0 w 126"/>
                <a:gd name="T61" fmla="*/ 0 h 111"/>
                <a:gd name="T62" fmla="*/ 1 w 126"/>
                <a:gd name="T63" fmla="*/ 0 h 111"/>
                <a:gd name="T64" fmla="*/ 1 w 126"/>
                <a:gd name="T65" fmla="*/ 0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6"/>
                <a:gd name="T100" fmla="*/ 0 h 111"/>
                <a:gd name="T101" fmla="*/ 126 w 126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6" h="111">
                  <a:moveTo>
                    <a:pt x="15" y="7"/>
                  </a:moveTo>
                  <a:lnTo>
                    <a:pt x="17" y="13"/>
                  </a:lnTo>
                  <a:lnTo>
                    <a:pt x="21" y="15"/>
                  </a:lnTo>
                  <a:lnTo>
                    <a:pt x="24" y="15"/>
                  </a:lnTo>
                  <a:lnTo>
                    <a:pt x="29" y="15"/>
                  </a:lnTo>
                  <a:lnTo>
                    <a:pt x="32" y="16"/>
                  </a:lnTo>
                  <a:lnTo>
                    <a:pt x="33" y="20"/>
                  </a:lnTo>
                  <a:lnTo>
                    <a:pt x="35" y="24"/>
                  </a:lnTo>
                  <a:lnTo>
                    <a:pt x="39" y="28"/>
                  </a:lnTo>
                  <a:lnTo>
                    <a:pt x="46" y="28"/>
                  </a:lnTo>
                  <a:lnTo>
                    <a:pt x="53" y="28"/>
                  </a:lnTo>
                  <a:lnTo>
                    <a:pt x="60" y="29"/>
                  </a:lnTo>
                  <a:lnTo>
                    <a:pt x="65" y="31"/>
                  </a:lnTo>
                  <a:lnTo>
                    <a:pt x="66" y="37"/>
                  </a:lnTo>
                  <a:lnTo>
                    <a:pt x="67" y="44"/>
                  </a:lnTo>
                  <a:lnTo>
                    <a:pt x="69" y="51"/>
                  </a:lnTo>
                  <a:lnTo>
                    <a:pt x="74" y="53"/>
                  </a:lnTo>
                  <a:lnTo>
                    <a:pt x="82" y="53"/>
                  </a:lnTo>
                  <a:lnTo>
                    <a:pt x="91" y="53"/>
                  </a:lnTo>
                  <a:lnTo>
                    <a:pt x="100" y="54"/>
                  </a:lnTo>
                  <a:lnTo>
                    <a:pt x="106" y="55"/>
                  </a:lnTo>
                  <a:lnTo>
                    <a:pt x="108" y="58"/>
                  </a:lnTo>
                  <a:lnTo>
                    <a:pt x="111" y="62"/>
                  </a:lnTo>
                  <a:lnTo>
                    <a:pt x="111" y="68"/>
                  </a:lnTo>
                  <a:lnTo>
                    <a:pt x="112" y="74"/>
                  </a:lnTo>
                  <a:lnTo>
                    <a:pt x="126" y="78"/>
                  </a:lnTo>
                  <a:lnTo>
                    <a:pt x="123" y="85"/>
                  </a:lnTo>
                  <a:lnTo>
                    <a:pt x="119" y="91"/>
                  </a:lnTo>
                  <a:lnTo>
                    <a:pt x="113" y="94"/>
                  </a:lnTo>
                  <a:lnTo>
                    <a:pt x="105" y="97"/>
                  </a:lnTo>
                  <a:lnTo>
                    <a:pt x="100" y="98"/>
                  </a:lnTo>
                  <a:lnTo>
                    <a:pt x="94" y="99"/>
                  </a:lnTo>
                  <a:lnTo>
                    <a:pt x="90" y="100"/>
                  </a:lnTo>
                  <a:lnTo>
                    <a:pt x="85" y="102"/>
                  </a:lnTo>
                  <a:lnTo>
                    <a:pt x="81" y="104"/>
                  </a:lnTo>
                  <a:lnTo>
                    <a:pt x="76" y="106"/>
                  </a:lnTo>
                  <a:lnTo>
                    <a:pt x="71" y="108"/>
                  </a:lnTo>
                  <a:lnTo>
                    <a:pt x="68" y="109"/>
                  </a:lnTo>
                  <a:lnTo>
                    <a:pt x="62" y="111"/>
                  </a:lnTo>
                  <a:lnTo>
                    <a:pt x="58" y="109"/>
                  </a:lnTo>
                  <a:lnTo>
                    <a:pt x="52" y="107"/>
                  </a:lnTo>
                  <a:lnTo>
                    <a:pt x="46" y="105"/>
                  </a:lnTo>
                  <a:lnTo>
                    <a:pt x="52" y="99"/>
                  </a:lnTo>
                  <a:lnTo>
                    <a:pt x="58" y="93"/>
                  </a:lnTo>
                  <a:lnTo>
                    <a:pt x="63" y="89"/>
                  </a:lnTo>
                  <a:lnTo>
                    <a:pt x="66" y="88"/>
                  </a:lnTo>
                  <a:lnTo>
                    <a:pt x="60" y="85"/>
                  </a:lnTo>
                  <a:lnTo>
                    <a:pt x="54" y="83"/>
                  </a:lnTo>
                  <a:lnTo>
                    <a:pt x="47" y="79"/>
                  </a:lnTo>
                  <a:lnTo>
                    <a:pt x="43" y="75"/>
                  </a:lnTo>
                  <a:lnTo>
                    <a:pt x="43" y="70"/>
                  </a:lnTo>
                  <a:lnTo>
                    <a:pt x="46" y="67"/>
                  </a:lnTo>
                  <a:lnTo>
                    <a:pt x="48" y="62"/>
                  </a:lnTo>
                  <a:lnTo>
                    <a:pt x="46" y="59"/>
                  </a:lnTo>
                  <a:lnTo>
                    <a:pt x="39" y="54"/>
                  </a:lnTo>
                  <a:lnTo>
                    <a:pt x="32" y="47"/>
                  </a:lnTo>
                  <a:lnTo>
                    <a:pt x="24" y="43"/>
                  </a:lnTo>
                  <a:lnTo>
                    <a:pt x="18" y="39"/>
                  </a:lnTo>
                  <a:lnTo>
                    <a:pt x="15" y="32"/>
                  </a:lnTo>
                  <a:lnTo>
                    <a:pt x="10" y="22"/>
                  </a:lnTo>
                  <a:lnTo>
                    <a:pt x="6" y="11"/>
                  </a:lnTo>
                  <a:lnTo>
                    <a:pt x="0" y="3"/>
                  </a:lnTo>
                  <a:lnTo>
                    <a:pt x="2" y="1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517" name="Freeform 18"/>
            <p:cNvSpPr>
              <a:spLocks/>
            </p:cNvSpPr>
            <p:nvPr/>
          </p:nvSpPr>
          <p:spPr bwMode="auto">
            <a:xfrm>
              <a:off x="2862" y="784"/>
              <a:ext cx="17" cy="21"/>
            </a:xfrm>
            <a:custGeom>
              <a:avLst/>
              <a:gdLst>
                <a:gd name="T0" fmla="*/ 0 w 32"/>
                <a:gd name="T1" fmla="*/ 0 h 43"/>
                <a:gd name="T2" fmla="*/ 1 w 32"/>
                <a:gd name="T3" fmla="*/ 0 h 43"/>
                <a:gd name="T4" fmla="*/ 1 w 32"/>
                <a:gd name="T5" fmla="*/ 0 h 43"/>
                <a:gd name="T6" fmla="*/ 1 w 32"/>
                <a:gd name="T7" fmla="*/ 0 h 43"/>
                <a:gd name="T8" fmla="*/ 1 w 32"/>
                <a:gd name="T9" fmla="*/ 0 h 43"/>
                <a:gd name="T10" fmla="*/ 1 w 32"/>
                <a:gd name="T11" fmla="*/ 0 h 43"/>
                <a:gd name="T12" fmla="*/ 1 w 32"/>
                <a:gd name="T13" fmla="*/ 0 h 43"/>
                <a:gd name="T14" fmla="*/ 1 w 32"/>
                <a:gd name="T15" fmla="*/ 0 h 43"/>
                <a:gd name="T16" fmla="*/ 1 w 32"/>
                <a:gd name="T17" fmla="*/ 0 h 43"/>
                <a:gd name="T18" fmla="*/ 1 w 32"/>
                <a:gd name="T19" fmla="*/ 0 h 43"/>
                <a:gd name="T20" fmla="*/ 1 w 32"/>
                <a:gd name="T21" fmla="*/ 0 h 43"/>
                <a:gd name="T22" fmla="*/ 1 w 32"/>
                <a:gd name="T23" fmla="*/ 0 h 43"/>
                <a:gd name="T24" fmla="*/ 0 w 32"/>
                <a:gd name="T25" fmla="*/ 0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43"/>
                <a:gd name="T41" fmla="*/ 32 w 32"/>
                <a:gd name="T42" fmla="*/ 43 h 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43">
                  <a:moveTo>
                    <a:pt x="0" y="0"/>
                  </a:moveTo>
                  <a:lnTo>
                    <a:pt x="4" y="4"/>
                  </a:lnTo>
                  <a:lnTo>
                    <a:pt x="10" y="8"/>
                  </a:lnTo>
                  <a:lnTo>
                    <a:pt x="17" y="11"/>
                  </a:lnTo>
                  <a:lnTo>
                    <a:pt x="23" y="13"/>
                  </a:lnTo>
                  <a:lnTo>
                    <a:pt x="28" y="21"/>
                  </a:lnTo>
                  <a:lnTo>
                    <a:pt x="32" y="30"/>
                  </a:lnTo>
                  <a:lnTo>
                    <a:pt x="32" y="38"/>
                  </a:lnTo>
                  <a:lnTo>
                    <a:pt x="28" y="43"/>
                  </a:lnTo>
                  <a:lnTo>
                    <a:pt x="19" y="40"/>
                  </a:lnTo>
                  <a:lnTo>
                    <a:pt x="10" y="29"/>
                  </a:lnTo>
                  <a:lnTo>
                    <a:pt x="3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518" name="Freeform 19"/>
            <p:cNvSpPr>
              <a:spLocks/>
            </p:cNvSpPr>
            <p:nvPr/>
          </p:nvSpPr>
          <p:spPr bwMode="auto">
            <a:xfrm>
              <a:off x="2966" y="921"/>
              <a:ext cx="202" cy="530"/>
            </a:xfrm>
            <a:custGeom>
              <a:avLst/>
              <a:gdLst>
                <a:gd name="T0" fmla="*/ 0 w 405"/>
                <a:gd name="T1" fmla="*/ 1 h 1058"/>
                <a:gd name="T2" fmla="*/ 0 w 405"/>
                <a:gd name="T3" fmla="*/ 1 h 1058"/>
                <a:gd name="T4" fmla="*/ 0 w 405"/>
                <a:gd name="T5" fmla="*/ 1 h 1058"/>
                <a:gd name="T6" fmla="*/ 0 w 405"/>
                <a:gd name="T7" fmla="*/ 0 h 1058"/>
                <a:gd name="T8" fmla="*/ 0 w 405"/>
                <a:gd name="T9" fmla="*/ 0 h 1058"/>
                <a:gd name="T10" fmla="*/ 0 w 405"/>
                <a:gd name="T11" fmla="*/ 1 h 1058"/>
                <a:gd name="T12" fmla="*/ 0 w 405"/>
                <a:gd name="T13" fmla="*/ 1 h 1058"/>
                <a:gd name="T14" fmla="*/ 0 w 405"/>
                <a:gd name="T15" fmla="*/ 1 h 1058"/>
                <a:gd name="T16" fmla="*/ 0 w 405"/>
                <a:gd name="T17" fmla="*/ 1 h 1058"/>
                <a:gd name="T18" fmla="*/ 0 w 405"/>
                <a:gd name="T19" fmla="*/ 1 h 1058"/>
                <a:gd name="T20" fmla="*/ 0 w 405"/>
                <a:gd name="T21" fmla="*/ 1 h 1058"/>
                <a:gd name="T22" fmla="*/ 0 w 405"/>
                <a:gd name="T23" fmla="*/ 1 h 1058"/>
                <a:gd name="T24" fmla="*/ 0 w 405"/>
                <a:gd name="T25" fmla="*/ 1 h 1058"/>
                <a:gd name="T26" fmla="*/ 0 w 405"/>
                <a:gd name="T27" fmla="*/ 1 h 1058"/>
                <a:gd name="T28" fmla="*/ 0 w 405"/>
                <a:gd name="T29" fmla="*/ 1 h 1058"/>
                <a:gd name="T30" fmla="*/ 0 w 405"/>
                <a:gd name="T31" fmla="*/ 1 h 1058"/>
                <a:gd name="T32" fmla="*/ 0 w 405"/>
                <a:gd name="T33" fmla="*/ 1 h 1058"/>
                <a:gd name="T34" fmla="*/ 0 w 405"/>
                <a:gd name="T35" fmla="*/ 1 h 1058"/>
                <a:gd name="T36" fmla="*/ 0 w 405"/>
                <a:gd name="T37" fmla="*/ 1 h 1058"/>
                <a:gd name="T38" fmla="*/ 0 w 405"/>
                <a:gd name="T39" fmla="*/ 1 h 1058"/>
                <a:gd name="T40" fmla="*/ 0 w 405"/>
                <a:gd name="T41" fmla="*/ 1 h 1058"/>
                <a:gd name="T42" fmla="*/ 0 w 405"/>
                <a:gd name="T43" fmla="*/ 1 h 1058"/>
                <a:gd name="T44" fmla="*/ 0 w 405"/>
                <a:gd name="T45" fmla="*/ 1 h 1058"/>
                <a:gd name="T46" fmla="*/ 0 w 405"/>
                <a:gd name="T47" fmla="*/ 1 h 1058"/>
                <a:gd name="T48" fmla="*/ 0 w 405"/>
                <a:gd name="T49" fmla="*/ 1 h 1058"/>
                <a:gd name="T50" fmla="*/ 0 w 405"/>
                <a:gd name="T51" fmla="*/ 1 h 1058"/>
                <a:gd name="T52" fmla="*/ 0 w 405"/>
                <a:gd name="T53" fmla="*/ 1 h 1058"/>
                <a:gd name="T54" fmla="*/ 0 w 405"/>
                <a:gd name="T55" fmla="*/ 1 h 1058"/>
                <a:gd name="T56" fmla="*/ 0 w 405"/>
                <a:gd name="T57" fmla="*/ 1 h 1058"/>
                <a:gd name="T58" fmla="*/ 0 w 405"/>
                <a:gd name="T59" fmla="*/ 1 h 1058"/>
                <a:gd name="T60" fmla="*/ 0 w 405"/>
                <a:gd name="T61" fmla="*/ 1 h 1058"/>
                <a:gd name="T62" fmla="*/ 0 w 405"/>
                <a:gd name="T63" fmla="*/ 1 h 1058"/>
                <a:gd name="T64" fmla="*/ 0 w 405"/>
                <a:gd name="T65" fmla="*/ 1 h 1058"/>
                <a:gd name="T66" fmla="*/ 0 w 405"/>
                <a:gd name="T67" fmla="*/ 1 h 1058"/>
                <a:gd name="T68" fmla="*/ 0 w 405"/>
                <a:gd name="T69" fmla="*/ 1 h 1058"/>
                <a:gd name="T70" fmla="*/ 0 w 405"/>
                <a:gd name="T71" fmla="*/ 1 h 1058"/>
                <a:gd name="T72" fmla="*/ 0 w 405"/>
                <a:gd name="T73" fmla="*/ 1 h 1058"/>
                <a:gd name="T74" fmla="*/ 0 w 405"/>
                <a:gd name="T75" fmla="*/ 1 h 1058"/>
                <a:gd name="T76" fmla="*/ 0 w 405"/>
                <a:gd name="T77" fmla="*/ 1 h 1058"/>
                <a:gd name="T78" fmla="*/ 0 w 405"/>
                <a:gd name="T79" fmla="*/ 1 h 1058"/>
                <a:gd name="T80" fmla="*/ 0 w 405"/>
                <a:gd name="T81" fmla="*/ 1 h 1058"/>
                <a:gd name="T82" fmla="*/ 0 w 405"/>
                <a:gd name="T83" fmla="*/ 1 h 1058"/>
                <a:gd name="T84" fmla="*/ 0 w 405"/>
                <a:gd name="T85" fmla="*/ 1 h 1058"/>
                <a:gd name="T86" fmla="*/ 0 w 405"/>
                <a:gd name="T87" fmla="*/ 1 h 1058"/>
                <a:gd name="T88" fmla="*/ 0 w 405"/>
                <a:gd name="T89" fmla="*/ 1 h 1058"/>
                <a:gd name="T90" fmla="*/ 0 w 405"/>
                <a:gd name="T91" fmla="*/ 1 h 1058"/>
                <a:gd name="T92" fmla="*/ 0 w 405"/>
                <a:gd name="T93" fmla="*/ 1 h 1058"/>
                <a:gd name="T94" fmla="*/ 0 w 405"/>
                <a:gd name="T95" fmla="*/ 1 h 1058"/>
                <a:gd name="T96" fmla="*/ 0 w 405"/>
                <a:gd name="T97" fmla="*/ 1 h 105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05"/>
                <a:gd name="T148" fmla="*/ 0 h 1058"/>
                <a:gd name="T149" fmla="*/ 405 w 405"/>
                <a:gd name="T150" fmla="*/ 1058 h 105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05" h="1058">
                  <a:moveTo>
                    <a:pt x="239" y="17"/>
                  </a:moveTo>
                  <a:lnTo>
                    <a:pt x="234" y="20"/>
                  </a:lnTo>
                  <a:lnTo>
                    <a:pt x="228" y="23"/>
                  </a:lnTo>
                  <a:lnTo>
                    <a:pt x="220" y="24"/>
                  </a:lnTo>
                  <a:lnTo>
                    <a:pt x="212" y="24"/>
                  </a:lnTo>
                  <a:lnTo>
                    <a:pt x="203" y="23"/>
                  </a:lnTo>
                  <a:lnTo>
                    <a:pt x="195" y="19"/>
                  </a:lnTo>
                  <a:lnTo>
                    <a:pt x="189" y="12"/>
                  </a:lnTo>
                  <a:lnTo>
                    <a:pt x="185" y="4"/>
                  </a:lnTo>
                  <a:lnTo>
                    <a:pt x="178" y="2"/>
                  </a:lnTo>
                  <a:lnTo>
                    <a:pt x="171" y="1"/>
                  </a:lnTo>
                  <a:lnTo>
                    <a:pt x="164" y="0"/>
                  </a:lnTo>
                  <a:lnTo>
                    <a:pt x="157" y="0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38" y="0"/>
                  </a:lnTo>
                  <a:lnTo>
                    <a:pt x="133" y="1"/>
                  </a:lnTo>
                  <a:lnTo>
                    <a:pt x="127" y="3"/>
                  </a:lnTo>
                  <a:lnTo>
                    <a:pt x="120" y="7"/>
                  </a:lnTo>
                  <a:lnTo>
                    <a:pt x="112" y="12"/>
                  </a:lnTo>
                  <a:lnTo>
                    <a:pt x="105" y="18"/>
                  </a:lnTo>
                  <a:lnTo>
                    <a:pt x="98" y="24"/>
                  </a:lnTo>
                  <a:lnTo>
                    <a:pt x="92" y="28"/>
                  </a:lnTo>
                  <a:lnTo>
                    <a:pt x="89" y="32"/>
                  </a:lnTo>
                  <a:lnTo>
                    <a:pt x="88" y="33"/>
                  </a:lnTo>
                  <a:lnTo>
                    <a:pt x="87" y="33"/>
                  </a:lnTo>
                  <a:lnTo>
                    <a:pt x="82" y="33"/>
                  </a:lnTo>
                  <a:lnTo>
                    <a:pt x="76" y="33"/>
                  </a:lnTo>
                  <a:lnTo>
                    <a:pt x="70" y="33"/>
                  </a:lnTo>
                  <a:lnTo>
                    <a:pt x="62" y="34"/>
                  </a:lnTo>
                  <a:lnTo>
                    <a:pt x="57" y="34"/>
                  </a:lnTo>
                  <a:lnTo>
                    <a:pt x="51" y="35"/>
                  </a:lnTo>
                  <a:lnTo>
                    <a:pt x="46" y="37"/>
                  </a:lnTo>
                  <a:lnTo>
                    <a:pt x="43" y="40"/>
                  </a:lnTo>
                  <a:lnTo>
                    <a:pt x="37" y="45"/>
                  </a:lnTo>
                  <a:lnTo>
                    <a:pt x="31" y="52"/>
                  </a:lnTo>
                  <a:lnTo>
                    <a:pt x="26" y="60"/>
                  </a:lnTo>
                  <a:lnTo>
                    <a:pt x="21" y="66"/>
                  </a:lnTo>
                  <a:lnTo>
                    <a:pt x="16" y="73"/>
                  </a:lnTo>
                  <a:lnTo>
                    <a:pt x="13" y="78"/>
                  </a:lnTo>
                  <a:lnTo>
                    <a:pt x="12" y="79"/>
                  </a:lnTo>
                  <a:lnTo>
                    <a:pt x="24" y="121"/>
                  </a:lnTo>
                  <a:lnTo>
                    <a:pt x="20" y="139"/>
                  </a:lnTo>
                  <a:lnTo>
                    <a:pt x="11" y="163"/>
                  </a:lnTo>
                  <a:lnTo>
                    <a:pt x="3" y="186"/>
                  </a:lnTo>
                  <a:lnTo>
                    <a:pt x="0" y="201"/>
                  </a:lnTo>
                  <a:lnTo>
                    <a:pt x="6" y="210"/>
                  </a:lnTo>
                  <a:lnTo>
                    <a:pt x="16" y="223"/>
                  </a:lnTo>
                  <a:lnTo>
                    <a:pt x="26" y="237"/>
                  </a:lnTo>
                  <a:lnTo>
                    <a:pt x="30" y="248"/>
                  </a:lnTo>
                  <a:lnTo>
                    <a:pt x="29" y="268"/>
                  </a:lnTo>
                  <a:lnTo>
                    <a:pt x="27" y="298"/>
                  </a:lnTo>
                  <a:lnTo>
                    <a:pt x="27" y="328"/>
                  </a:lnTo>
                  <a:lnTo>
                    <a:pt x="32" y="346"/>
                  </a:lnTo>
                  <a:lnTo>
                    <a:pt x="42" y="353"/>
                  </a:lnTo>
                  <a:lnTo>
                    <a:pt x="52" y="356"/>
                  </a:lnTo>
                  <a:lnTo>
                    <a:pt x="59" y="358"/>
                  </a:lnTo>
                  <a:lnTo>
                    <a:pt x="62" y="365"/>
                  </a:lnTo>
                  <a:lnTo>
                    <a:pt x="65" y="369"/>
                  </a:lnTo>
                  <a:lnTo>
                    <a:pt x="70" y="372"/>
                  </a:lnTo>
                  <a:lnTo>
                    <a:pt x="76" y="375"/>
                  </a:lnTo>
                  <a:lnTo>
                    <a:pt x="79" y="384"/>
                  </a:lnTo>
                  <a:lnTo>
                    <a:pt x="79" y="391"/>
                  </a:lnTo>
                  <a:lnTo>
                    <a:pt x="80" y="398"/>
                  </a:lnTo>
                  <a:lnTo>
                    <a:pt x="82" y="403"/>
                  </a:lnTo>
                  <a:lnTo>
                    <a:pt x="85" y="407"/>
                  </a:lnTo>
                  <a:lnTo>
                    <a:pt x="90" y="412"/>
                  </a:lnTo>
                  <a:lnTo>
                    <a:pt x="96" y="417"/>
                  </a:lnTo>
                  <a:lnTo>
                    <a:pt x="104" y="420"/>
                  </a:lnTo>
                  <a:lnTo>
                    <a:pt x="114" y="425"/>
                  </a:lnTo>
                  <a:lnTo>
                    <a:pt x="115" y="433"/>
                  </a:lnTo>
                  <a:lnTo>
                    <a:pt x="118" y="441"/>
                  </a:lnTo>
                  <a:lnTo>
                    <a:pt x="119" y="447"/>
                  </a:lnTo>
                  <a:lnTo>
                    <a:pt x="120" y="449"/>
                  </a:lnTo>
                  <a:lnTo>
                    <a:pt x="126" y="455"/>
                  </a:lnTo>
                  <a:lnTo>
                    <a:pt x="132" y="460"/>
                  </a:lnTo>
                  <a:lnTo>
                    <a:pt x="138" y="466"/>
                  </a:lnTo>
                  <a:lnTo>
                    <a:pt x="144" y="472"/>
                  </a:lnTo>
                  <a:lnTo>
                    <a:pt x="151" y="478"/>
                  </a:lnTo>
                  <a:lnTo>
                    <a:pt x="157" y="483"/>
                  </a:lnTo>
                  <a:lnTo>
                    <a:pt x="161" y="487"/>
                  </a:lnTo>
                  <a:lnTo>
                    <a:pt x="166" y="489"/>
                  </a:lnTo>
                  <a:lnTo>
                    <a:pt x="173" y="487"/>
                  </a:lnTo>
                  <a:lnTo>
                    <a:pt x="182" y="485"/>
                  </a:lnTo>
                  <a:lnTo>
                    <a:pt x="193" y="481"/>
                  </a:lnTo>
                  <a:lnTo>
                    <a:pt x="204" y="479"/>
                  </a:lnTo>
                  <a:lnTo>
                    <a:pt x="214" y="477"/>
                  </a:lnTo>
                  <a:lnTo>
                    <a:pt x="225" y="474"/>
                  </a:lnTo>
                  <a:lnTo>
                    <a:pt x="233" y="474"/>
                  </a:lnTo>
                  <a:lnTo>
                    <a:pt x="240" y="474"/>
                  </a:lnTo>
                  <a:lnTo>
                    <a:pt x="246" y="477"/>
                  </a:lnTo>
                  <a:lnTo>
                    <a:pt x="252" y="479"/>
                  </a:lnTo>
                  <a:lnTo>
                    <a:pt x="261" y="481"/>
                  </a:lnTo>
                  <a:lnTo>
                    <a:pt x="270" y="483"/>
                  </a:lnTo>
                  <a:lnTo>
                    <a:pt x="279" y="486"/>
                  </a:lnTo>
                  <a:lnTo>
                    <a:pt x="290" y="486"/>
                  </a:lnTo>
                  <a:lnTo>
                    <a:pt x="302" y="485"/>
                  </a:lnTo>
                  <a:lnTo>
                    <a:pt x="316" y="482"/>
                  </a:lnTo>
                  <a:lnTo>
                    <a:pt x="319" y="488"/>
                  </a:lnTo>
                  <a:lnTo>
                    <a:pt x="323" y="494"/>
                  </a:lnTo>
                  <a:lnTo>
                    <a:pt x="327" y="498"/>
                  </a:lnTo>
                  <a:lnTo>
                    <a:pt x="332" y="504"/>
                  </a:lnTo>
                  <a:lnTo>
                    <a:pt x="337" y="510"/>
                  </a:lnTo>
                  <a:lnTo>
                    <a:pt x="342" y="513"/>
                  </a:lnTo>
                  <a:lnTo>
                    <a:pt x="346" y="518"/>
                  </a:lnTo>
                  <a:lnTo>
                    <a:pt x="350" y="520"/>
                  </a:lnTo>
                  <a:lnTo>
                    <a:pt x="337" y="549"/>
                  </a:lnTo>
                  <a:lnTo>
                    <a:pt x="356" y="571"/>
                  </a:lnTo>
                  <a:lnTo>
                    <a:pt x="338" y="588"/>
                  </a:lnTo>
                  <a:lnTo>
                    <a:pt x="343" y="612"/>
                  </a:lnTo>
                  <a:lnTo>
                    <a:pt x="352" y="647"/>
                  </a:lnTo>
                  <a:lnTo>
                    <a:pt x="357" y="684"/>
                  </a:lnTo>
                  <a:lnTo>
                    <a:pt x="361" y="710"/>
                  </a:lnTo>
                  <a:lnTo>
                    <a:pt x="357" y="715"/>
                  </a:lnTo>
                  <a:lnTo>
                    <a:pt x="353" y="723"/>
                  </a:lnTo>
                  <a:lnTo>
                    <a:pt x="347" y="733"/>
                  </a:lnTo>
                  <a:lnTo>
                    <a:pt x="341" y="746"/>
                  </a:lnTo>
                  <a:lnTo>
                    <a:pt x="337" y="759"/>
                  </a:lnTo>
                  <a:lnTo>
                    <a:pt x="332" y="770"/>
                  </a:lnTo>
                  <a:lnTo>
                    <a:pt x="328" y="781"/>
                  </a:lnTo>
                  <a:lnTo>
                    <a:pt x="326" y="789"/>
                  </a:lnTo>
                  <a:lnTo>
                    <a:pt x="319" y="791"/>
                  </a:lnTo>
                  <a:lnTo>
                    <a:pt x="311" y="794"/>
                  </a:lnTo>
                  <a:lnTo>
                    <a:pt x="304" y="800"/>
                  </a:lnTo>
                  <a:lnTo>
                    <a:pt x="300" y="807"/>
                  </a:lnTo>
                  <a:lnTo>
                    <a:pt x="299" y="827"/>
                  </a:lnTo>
                  <a:lnTo>
                    <a:pt x="299" y="861"/>
                  </a:lnTo>
                  <a:lnTo>
                    <a:pt x="296" y="900"/>
                  </a:lnTo>
                  <a:lnTo>
                    <a:pt x="290" y="930"/>
                  </a:lnTo>
                  <a:lnTo>
                    <a:pt x="281" y="959"/>
                  </a:lnTo>
                  <a:lnTo>
                    <a:pt x="276" y="996"/>
                  </a:lnTo>
                  <a:lnTo>
                    <a:pt x="277" y="1032"/>
                  </a:lnTo>
                  <a:lnTo>
                    <a:pt x="288" y="1058"/>
                  </a:lnTo>
                  <a:lnTo>
                    <a:pt x="315" y="995"/>
                  </a:lnTo>
                  <a:lnTo>
                    <a:pt x="340" y="927"/>
                  </a:lnTo>
                  <a:lnTo>
                    <a:pt x="363" y="858"/>
                  </a:lnTo>
                  <a:lnTo>
                    <a:pt x="383" y="784"/>
                  </a:lnTo>
                  <a:lnTo>
                    <a:pt x="396" y="709"/>
                  </a:lnTo>
                  <a:lnTo>
                    <a:pt x="403" y="631"/>
                  </a:lnTo>
                  <a:lnTo>
                    <a:pt x="405" y="551"/>
                  </a:lnTo>
                  <a:lnTo>
                    <a:pt x="396" y="468"/>
                  </a:lnTo>
                  <a:lnTo>
                    <a:pt x="381" y="389"/>
                  </a:lnTo>
                  <a:lnTo>
                    <a:pt x="364" y="316"/>
                  </a:lnTo>
                  <a:lnTo>
                    <a:pt x="345" y="250"/>
                  </a:lnTo>
                  <a:lnTo>
                    <a:pt x="324" y="191"/>
                  </a:lnTo>
                  <a:lnTo>
                    <a:pt x="302" y="138"/>
                  </a:lnTo>
                  <a:lnTo>
                    <a:pt x="280" y="92"/>
                  </a:lnTo>
                  <a:lnTo>
                    <a:pt x="259" y="52"/>
                  </a:lnTo>
                  <a:lnTo>
                    <a:pt x="239" y="17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179388" y="3284538"/>
            <a:ext cx="647700" cy="642937"/>
            <a:chOff x="4241" y="2160"/>
            <a:chExt cx="408" cy="405"/>
          </a:xfrm>
        </p:grpSpPr>
        <p:sp>
          <p:nvSpPr>
            <p:cNvPr id="63503" name="AutoShape 36"/>
            <p:cNvSpPr>
              <a:spLocks noChangeArrowheads="1"/>
            </p:cNvSpPr>
            <p:nvPr/>
          </p:nvSpPr>
          <p:spPr bwMode="auto">
            <a:xfrm>
              <a:off x="4241" y="2160"/>
              <a:ext cx="408" cy="405"/>
            </a:xfrm>
            <a:prstGeom prst="star16">
              <a:avLst>
                <a:gd name="adj" fmla="val 37500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1F1F5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3504" name="Oval 37"/>
            <p:cNvSpPr>
              <a:spLocks noChangeArrowheads="1"/>
            </p:cNvSpPr>
            <p:nvPr/>
          </p:nvSpPr>
          <p:spPr bwMode="auto">
            <a:xfrm>
              <a:off x="4332" y="2251"/>
              <a:ext cx="226" cy="203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63494" name="Arc 40"/>
          <p:cNvSpPr>
            <a:spLocks/>
          </p:cNvSpPr>
          <p:nvPr/>
        </p:nvSpPr>
        <p:spPr bwMode="auto">
          <a:xfrm flipH="1">
            <a:off x="468313" y="3211513"/>
            <a:ext cx="7273925" cy="793750"/>
          </a:xfrm>
          <a:custGeom>
            <a:avLst/>
            <a:gdLst>
              <a:gd name="T0" fmla="*/ 2147483647 w 43200"/>
              <a:gd name="T1" fmla="*/ 0 h 43155"/>
              <a:gd name="T2" fmla="*/ 2147483647 w 43200"/>
              <a:gd name="T3" fmla="*/ 2147483647 h 43155"/>
              <a:gd name="T4" fmla="*/ 2147483647 w 43200"/>
              <a:gd name="T5" fmla="*/ 2147483647 h 43155"/>
              <a:gd name="T6" fmla="*/ 0 60000 65536"/>
              <a:gd name="T7" fmla="*/ 0 60000 65536"/>
              <a:gd name="T8" fmla="*/ 0 60000 65536"/>
              <a:gd name="T9" fmla="*/ 0 w 43200"/>
              <a:gd name="T10" fmla="*/ 0 h 43155"/>
              <a:gd name="T11" fmla="*/ 43200 w 43200"/>
              <a:gd name="T12" fmla="*/ 43155 h 431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155" fill="none" extrusionOk="0">
                <a:moveTo>
                  <a:pt x="22995" y="0"/>
                </a:moveTo>
                <a:cubicBezTo>
                  <a:pt x="34359" y="736"/>
                  <a:pt x="43200" y="10167"/>
                  <a:pt x="43200" y="21555"/>
                </a:cubicBezTo>
                <a:cubicBezTo>
                  <a:pt x="43200" y="33484"/>
                  <a:pt x="33529" y="43155"/>
                  <a:pt x="21600" y="43155"/>
                </a:cubicBezTo>
                <a:cubicBezTo>
                  <a:pt x="9670" y="43155"/>
                  <a:pt x="0" y="33484"/>
                  <a:pt x="0" y="21555"/>
                </a:cubicBezTo>
                <a:cubicBezTo>
                  <a:pt x="-1" y="11695"/>
                  <a:pt x="6676" y="3086"/>
                  <a:pt x="16226" y="633"/>
                </a:cubicBezTo>
              </a:path>
              <a:path w="43200" h="43155" stroke="0" extrusionOk="0">
                <a:moveTo>
                  <a:pt x="22995" y="0"/>
                </a:moveTo>
                <a:cubicBezTo>
                  <a:pt x="34359" y="736"/>
                  <a:pt x="43200" y="10167"/>
                  <a:pt x="43200" y="21555"/>
                </a:cubicBezTo>
                <a:cubicBezTo>
                  <a:pt x="43200" y="33484"/>
                  <a:pt x="33529" y="43155"/>
                  <a:pt x="21600" y="43155"/>
                </a:cubicBezTo>
                <a:cubicBezTo>
                  <a:pt x="9670" y="43155"/>
                  <a:pt x="0" y="33484"/>
                  <a:pt x="0" y="21555"/>
                </a:cubicBezTo>
                <a:cubicBezTo>
                  <a:pt x="-1" y="11695"/>
                  <a:pt x="6676" y="3086"/>
                  <a:pt x="16226" y="633"/>
                </a:cubicBezTo>
                <a:lnTo>
                  <a:pt x="21600" y="21555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9353" name="Line 41"/>
          <p:cNvSpPr>
            <a:spLocks noChangeShapeType="1"/>
          </p:cNvSpPr>
          <p:nvPr/>
        </p:nvSpPr>
        <p:spPr bwMode="auto">
          <a:xfrm flipH="1">
            <a:off x="3348038" y="3357563"/>
            <a:ext cx="5032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9354" name="Line 42"/>
          <p:cNvSpPr>
            <a:spLocks noChangeShapeType="1"/>
          </p:cNvSpPr>
          <p:nvPr/>
        </p:nvSpPr>
        <p:spPr bwMode="auto">
          <a:xfrm flipH="1">
            <a:off x="5003800" y="3789363"/>
            <a:ext cx="5048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9355" name="Rectangle 43"/>
          <p:cNvSpPr>
            <a:spLocks noChangeArrowheads="1"/>
          </p:cNvSpPr>
          <p:nvPr/>
        </p:nvSpPr>
        <p:spPr bwMode="auto">
          <a:xfrm>
            <a:off x="755650" y="4868863"/>
            <a:ext cx="8007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ja-JP" altLang="en-US" sz="2800" dirty="0">
                <a:solidFill>
                  <a:srgbClr val="FF7C80"/>
                </a:solidFill>
                <a:latin typeface="Times New Roman" pitchFamily="18" charset="0"/>
                <a:ea typeface="HG正楷書体-PRO" pitchFamily="66" charset="-128"/>
              </a:rPr>
              <a:t>回転軸が傾く向きとの幾何学的関係で半年周章動</a:t>
            </a:r>
          </a:p>
        </p:txBody>
      </p:sp>
      <p:sp>
        <p:nvSpPr>
          <p:cNvPr id="269356" name="Rectangle 44"/>
          <p:cNvSpPr>
            <a:spLocks noChangeArrowheads="1"/>
          </p:cNvSpPr>
          <p:nvPr/>
        </p:nvSpPr>
        <p:spPr bwMode="auto">
          <a:xfrm>
            <a:off x="755650" y="5445125"/>
            <a:ext cx="6584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ja-JP" altLang="en-US" sz="2800">
                <a:solidFill>
                  <a:srgbClr val="FF7C80"/>
                </a:solidFill>
                <a:latin typeface="Times New Roman" pitchFamily="18" charset="0"/>
                <a:ea typeface="HG正楷書体-PRO" pitchFamily="66" charset="-128"/>
              </a:rPr>
              <a:t>太陽と地球の距離変化によって年周変動</a:t>
            </a:r>
          </a:p>
        </p:txBody>
      </p:sp>
      <p:sp>
        <p:nvSpPr>
          <p:cNvPr id="269357" name="Rectangle 45"/>
          <p:cNvSpPr>
            <a:spLocks noChangeArrowheads="1"/>
          </p:cNvSpPr>
          <p:nvPr/>
        </p:nvSpPr>
        <p:spPr bwMode="auto">
          <a:xfrm>
            <a:off x="755650" y="6092825"/>
            <a:ext cx="5518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ja-JP" altLang="en-US" sz="2800">
                <a:solidFill>
                  <a:srgbClr val="FF7C80"/>
                </a:solidFill>
                <a:latin typeface="Times New Roman" pitchFamily="18" charset="0"/>
                <a:ea typeface="HG正楷書体-PRO" pitchFamily="66" charset="-128"/>
              </a:rPr>
              <a:t>同じ理屈で半月周期と一ヶ月周期</a:t>
            </a: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7572375" y="3141663"/>
            <a:ext cx="671513" cy="920750"/>
            <a:chOff x="5095" y="2209"/>
            <a:chExt cx="423" cy="580"/>
          </a:xfrm>
        </p:grpSpPr>
        <p:sp>
          <p:nvSpPr>
            <p:cNvPr id="63501" name="Arc 38"/>
            <p:cNvSpPr>
              <a:spLocks/>
            </p:cNvSpPr>
            <p:nvPr/>
          </p:nvSpPr>
          <p:spPr bwMode="auto">
            <a:xfrm rot="-1380000">
              <a:off x="5095" y="2262"/>
              <a:ext cx="243" cy="527"/>
            </a:xfrm>
            <a:custGeom>
              <a:avLst/>
              <a:gdLst>
                <a:gd name="T0" fmla="*/ 0 w 21600"/>
                <a:gd name="T1" fmla="*/ 0 h 42525"/>
                <a:gd name="T2" fmla="*/ 0 w 21600"/>
                <a:gd name="T3" fmla="*/ 0 h 42525"/>
                <a:gd name="T4" fmla="*/ 0 w 21600"/>
                <a:gd name="T5" fmla="*/ 0 h 425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525"/>
                <a:gd name="T11" fmla="*/ 21600 w 21600"/>
                <a:gd name="T12" fmla="*/ 42525 h 425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525" fill="none" extrusionOk="0">
                  <a:moveTo>
                    <a:pt x="16242" y="42525"/>
                  </a:moveTo>
                  <a:cubicBezTo>
                    <a:pt x="6685" y="40078"/>
                    <a:pt x="0" y="31466"/>
                    <a:pt x="0" y="21600"/>
                  </a:cubicBezTo>
                  <a:cubicBezTo>
                    <a:pt x="-1" y="9705"/>
                    <a:pt x="9616" y="49"/>
                    <a:pt x="21511" y="0"/>
                  </a:cubicBezTo>
                </a:path>
                <a:path w="21600" h="42525" stroke="0" extrusionOk="0">
                  <a:moveTo>
                    <a:pt x="16242" y="42525"/>
                  </a:moveTo>
                  <a:cubicBezTo>
                    <a:pt x="6685" y="40078"/>
                    <a:pt x="0" y="31466"/>
                    <a:pt x="0" y="21600"/>
                  </a:cubicBezTo>
                  <a:cubicBezTo>
                    <a:pt x="-1" y="9705"/>
                    <a:pt x="9616" y="49"/>
                    <a:pt x="21511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238" name="Arc 34"/>
            <p:cNvSpPr>
              <a:spLocks/>
            </p:cNvSpPr>
            <p:nvPr/>
          </p:nvSpPr>
          <p:spPr bwMode="auto">
            <a:xfrm rot="-1380000">
              <a:off x="5166" y="2209"/>
              <a:ext cx="352" cy="527"/>
            </a:xfrm>
            <a:custGeom>
              <a:avLst/>
              <a:gdLst>
                <a:gd name="T0" fmla="*/ 0 w 21600"/>
                <a:gd name="T1" fmla="*/ 0 h 33198"/>
                <a:gd name="T2" fmla="*/ 0 w 21600"/>
                <a:gd name="T3" fmla="*/ 0 h 33198"/>
                <a:gd name="T4" fmla="*/ 0 w 21600"/>
                <a:gd name="T5" fmla="*/ 0 h 33198"/>
                <a:gd name="T6" fmla="*/ 0 60000 65536"/>
                <a:gd name="T7" fmla="*/ 0 60000 65536"/>
                <a:gd name="T8" fmla="*/ 0 60000 65536"/>
                <a:gd name="T9" fmla="*/ 0 w 21600"/>
                <a:gd name="T10" fmla="*/ 0 h 33198"/>
                <a:gd name="T11" fmla="*/ 21600 w 21600"/>
                <a:gd name="T12" fmla="*/ 33198 h 33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3198" fill="none" extrusionOk="0">
                  <a:moveTo>
                    <a:pt x="6296" y="33197"/>
                  </a:moveTo>
                  <a:cubicBezTo>
                    <a:pt x="2263" y="29149"/>
                    <a:pt x="0" y="23668"/>
                    <a:pt x="0" y="17955"/>
                  </a:cubicBezTo>
                  <a:cubicBezTo>
                    <a:pt x="-1" y="10743"/>
                    <a:pt x="3598" y="4008"/>
                    <a:pt x="9592" y="-1"/>
                  </a:cubicBezTo>
                </a:path>
                <a:path w="21600" h="33198" stroke="0" extrusionOk="0">
                  <a:moveTo>
                    <a:pt x="6296" y="33197"/>
                  </a:moveTo>
                  <a:cubicBezTo>
                    <a:pt x="2263" y="29149"/>
                    <a:pt x="0" y="23668"/>
                    <a:pt x="0" y="17955"/>
                  </a:cubicBezTo>
                  <a:cubicBezTo>
                    <a:pt x="-1" y="10743"/>
                    <a:pt x="3598" y="4008"/>
                    <a:pt x="9592" y="-1"/>
                  </a:cubicBezTo>
                  <a:lnTo>
                    <a:pt x="21600" y="17955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0.00024 C 0.01546 0.01598 0.03178 0.03172 0.09358 0.04098 C 0.15539 0.05024 0.26268 0.05301 0.36997 0.05579 " pathEditMode="relative" ptsTypes="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7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269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269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269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269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269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269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269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269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997 0.05579 C 0.42865 0.05625 0.48733 0.05672 0.54358 0.05394 C 0.59983 0.05116 0.66458 0.04769 0.70747 0.03912 C 0.75035 0.03056 0.77535 0.01621 0.80052 0.00209 " pathEditMode="relative" ptsTypes="aaaA">
                                      <p:cBhvr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69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69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69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69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69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69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69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69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6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6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6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53" grpId="0" animBg="1"/>
      <p:bldP spid="269353" grpId="1" animBg="1"/>
      <p:bldP spid="269354" grpId="0" animBg="1"/>
      <p:bldP spid="269354" grpId="1" animBg="1"/>
      <p:bldP spid="269355" grpId="0"/>
      <p:bldP spid="269356" grpId="0"/>
      <p:bldP spid="2693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Arc 2"/>
          <p:cNvSpPr>
            <a:spLocks/>
          </p:cNvSpPr>
          <p:nvPr/>
        </p:nvSpPr>
        <p:spPr bwMode="auto">
          <a:xfrm flipH="1" flipV="1">
            <a:off x="4895850" y="1917700"/>
            <a:ext cx="828675" cy="617538"/>
          </a:xfrm>
          <a:custGeom>
            <a:avLst/>
            <a:gdLst>
              <a:gd name="G0" fmla="+- 21600 0 0"/>
              <a:gd name="G1" fmla="+- 4911 0 0"/>
              <a:gd name="G2" fmla="+- 21600 0 0"/>
              <a:gd name="T0" fmla="*/ 34176 w 34176"/>
              <a:gd name="T1" fmla="*/ 22472 h 26511"/>
              <a:gd name="T2" fmla="*/ 566 w 34176"/>
              <a:gd name="T3" fmla="*/ 0 h 26511"/>
              <a:gd name="T4" fmla="*/ 21600 w 34176"/>
              <a:gd name="T5" fmla="*/ 4911 h 26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176" h="26511" fill="none" extrusionOk="0">
                <a:moveTo>
                  <a:pt x="34176" y="22472"/>
                </a:moveTo>
                <a:cubicBezTo>
                  <a:pt x="30508" y="25098"/>
                  <a:pt x="26110" y="26510"/>
                  <a:pt x="21600" y="26511"/>
                </a:cubicBezTo>
                <a:cubicBezTo>
                  <a:pt x="9670" y="26511"/>
                  <a:pt x="0" y="16840"/>
                  <a:pt x="0" y="4911"/>
                </a:cubicBezTo>
                <a:cubicBezTo>
                  <a:pt x="-1" y="3257"/>
                  <a:pt x="189" y="1609"/>
                  <a:pt x="565" y="-1"/>
                </a:cubicBezTo>
              </a:path>
              <a:path w="34176" h="26511" stroke="0" extrusionOk="0">
                <a:moveTo>
                  <a:pt x="34176" y="22472"/>
                </a:moveTo>
                <a:cubicBezTo>
                  <a:pt x="30508" y="25098"/>
                  <a:pt x="26110" y="26510"/>
                  <a:pt x="21600" y="26511"/>
                </a:cubicBezTo>
                <a:cubicBezTo>
                  <a:pt x="9670" y="26511"/>
                  <a:pt x="0" y="16840"/>
                  <a:pt x="0" y="4911"/>
                </a:cubicBezTo>
                <a:cubicBezTo>
                  <a:pt x="-1" y="3257"/>
                  <a:pt x="189" y="1609"/>
                  <a:pt x="565" y="-1"/>
                </a:cubicBezTo>
                <a:lnTo>
                  <a:pt x="21600" y="4911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08899" name="Arc 3"/>
          <p:cNvSpPr>
            <a:spLocks/>
          </p:cNvSpPr>
          <p:nvPr/>
        </p:nvSpPr>
        <p:spPr bwMode="auto">
          <a:xfrm flipV="1">
            <a:off x="5561013" y="2590800"/>
            <a:ext cx="523875" cy="744538"/>
          </a:xfrm>
          <a:custGeom>
            <a:avLst/>
            <a:gdLst>
              <a:gd name="G0" fmla="+- 0 0 0"/>
              <a:gd name="G1" fmla="+- 17423 0 0"/>
              <a:gd name="G2" fmla="+- 21600 0 0"/>
              <a:gd name="T0" fmla="*/ 12767 w 21600"/>
              <a:gd name="T1" fmla="*/ 0 h 37256"/>
              <a:gd name="T2" fmla="*/ 8556 w 21600"/>
              <a:gd name="T3" fmla="*/ 37256 h 37256"/>
              <a:gd name="T4" fmla="*/ 0 w 21600"/>
              <a:gd name="T5" fmla="*/ 17423 h 37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7256" fill="none" extrusionOk="0">
                <a:moveTo>
                  <a:pt x="12767" y="-1"/>
                </a:moveTo>
                <a:cubicBezTo>
                  <a:pt x="18319" y="4068"/>
                  <a:pt x="21600" y="10539"/>
                  <a:pt x="21600" y="17423"/>
                </a:cubicBezTo>
                <a:cubicBezTo>
                  <a:pt x="21600" y="26044"/>
                  <a:pt x="16472" y="33840"/>
                  <a:pt x="8556" y="37256"/>
                </a:cubicBezTo>
              </a:path>
              <a:path w="21600" h="37256" stroke="0" extrusionOk="0">
                <a:moveTo>
                  <a:pt x="12767" y="-1"/>
                </a:moveTo>
                <a:cubicBezTo>
                  <a:pt x="18319" y="4068"/>
                  <a:pt x="21600" y="10539"/>
                  <a:pt x="21600" y="17423"/>
                </a:cubicBezTo>
                <a:cubicBezTo>
                  <a:pt x="21600" y="26044"/>
                  <a:pt x="16472" y="33840"/>
                  <a:pt x="8556" y="37256"/>
                </a:cubicBezTo>
                <a:lnTo>
                  <a:pt x="0" y="17423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08900" name="Arc 4"/>
          <p:cNvSpPr>
            <a:spLocks/>
          </p:cNvSpPr>
          <p:nvPr/>
        </p:nvSpPr>
        <p:spPr bwMode="auto">
          <a:xfrm flipV="1">
            <a:off x="3851275" y="3933825"/>
            <a:ext cx="1008063" cy="431800"/>
          </a:xfrm>
          <a:custGeom>
            <a:avLst/>
            <a:gdLst>
              <a:gd name="G0" fmla="+- 20461 0 0"/>
              <a:gd name="G1" fmla="+- 21600 0 0"/>
              <a:gd name="G2" fmla="+- 21600 0 0"/>
              <a:gd name="T0" fmla="*/ 0 w 41550"/>
              <a:gd name="T1" fmla="*/ 14679 h 21600"/>
              <a:gd name="T2" fmla="*/ 41550 w 41550"/>
              <a:gd name="T3" fmla="*/ 16930 h 21600"/>
              <a:gd name="T4" fmla="*/ 20461 w 4155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550" h="21600" fill="none" extrusionOk="0">
                <a:moveTo>
                  <a:pt x="-1" y="14678"/>
                </a:moveTo>
                <a:cubicBezTo>
                  <a:pt x="2967" y="5905"/>
                  <a:pt x="11198" y="-1"/>
                  <a:pt x="20461" y="0"/>
                </a:cubicBezTo>
                <a:cubicBezTo>
                  <a:pt x="30590" y="0"/>
                  <a:pt x="39359" y="7039"/>
                  <a:pt x="41550" y="16929"/>
                </a:cubicBezTo>
              </a:path>
              <a:path w="41550" h="21600" stroke="0" extrusionOk="0">
                <a:moveTo>
                  <a:pt x="-1" y="14678"/>
                </a:moveTo>
                <a:cubicBezTo>
                  <a:pt x="2967" y="5905"/>
                  <a:pt x="11198" y="-1"/>
                  <a:pt x="20461" y="0"/>
                </a:cubicBezTo>
                <a:cubicBezTo>
                  <a:pt x="30590" y="0"/>
                  <a:pt x="39359" y="7039"/>
                  <a:pt x="41550" y="16929"/>
                </a:cubicBezTo>
                <a:lnTo>
                  <a:pt x="20461" y="2160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067175" y="1052513"/>
            <a:ext cx="576263" cy="3887787"/>
            <a:chOff x="2562" y="845"/>
            <a:chExt cx="363" cy="2449"/>
          </a:xfrm>
        </p:grpSpPr>
        <p:sp>
          <p:nvSpPr>
            <p:cNvPr id="76811" name="Line 6"/>
            <p:cNvSpPr>
              <a:spLocks noChangeShapeType="1"/>
            </p:cNvSpPr>
            <p:nvPr/>
          </p:nvSpPr>
          <p:spPr bwMode="auto">
            <a:xfrm flipV="1">
              <a:off x="2744" y="845"/>
              <a:ext cx="0" cy="244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76812" name="Arc 7"/>
            <p:cNvSpPr>
              <a:spLocks/>
            </p:cNvSpPr>
            <p:nvPr/>
          </p:nvSpPr>
          <p:spPr bwMode="auto">
            <a:xfrm flipH="1">
              <a:off x="2562" y="1071"/>
              <a:ext cx="363" cy="91"/>
            </a:xfrm>
            <a:custGeom>
              <a:avLst/>
              <a:gdLst>
                <a:gd name="T0" fmla="*/ 0 w 43200"/>
                <a:gd name="T1" fmla="*/ 0 h 37733"/>
                <a:gd name="T2" fmla="*/ 0 w 43200"/>
                <a:gd name="T3" fmla="*/ 0 h 37733"/>
                <a:gd name="T4" fmla="*/ 0 w 43200"/>
                <a:gd name="T5" fmla="*/ 0 h 37733"/>
                <a:gd name="T6" fmla="*/ 0 60000 65536"/>
                <a:gd name="T7" fmla="*/ 0 60000 65536"/>
                <a:gd name="T8" fmla="*/ 0 60000 65536"/>
                <a:gd name="T9" fmla="*/ 0 w 43200"/>
                <a:gd name="T10" fmla="*/ 0 h 37733"/>
                <a:gd name="T11" fmla="*/ 43200 w 43200"/>
                <a:gd name="T12" fmla="*/ 37733 h 377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7733" fill="none" extrusionOk="0">
                  <a:moveTo>
                    <a:pt x="35962" y="0"/>
                  </a:moveTo>
                  <a:cubicBezTo>
                    <a:pt x="40566" y="4098"/>
                    <a:pt x="43200" y="9969"/>
                    <a:pt x="43200" y="16133"/>
                  </a:cubicBezTo>
                  <a:cubicBezTo>
                    <a:pt x="43200" y="28062"/>
                    <a:pt x="33529" y="37733"/>
                    <a:pt x="21600" y="37733"/>
                  </a:cubicBezTo>
                  <a:cubicBezTo>
                    <a:pt x="9670" y="37733"/>
                    <a:pt x="0" y="28062"/>
                    <a:pt x="0" y="16133"/>
                  </a:cubicBezTo>
                  <a:cubicBezTo>
                    <a:pt x="-1" y="10526"/>
                    <a:pt x="2179" y="5139"/>
                    <a:pt x="6079" y="1111"/>
                  </a:cubicBezTo>
                </a:path>
                <a:path w="43200" h="37733" stroke="0" extrusionOk="0">
                  <a:moveTo>
                    <a:pt x="35962" y="0"/>
                  </a:moveTo>
                  <a:cubicBezTo>
                    <a:pt x="40566" y="4098"/>
                    <a:pt x="43200" y="9969"/>
                    <a:pt x="43200" y="16133"/>
                  </a:cubicBezTo>
                  <a:cubicBezTo>
                    <a:pt x="43200" y="28062"/>
                    <a:pt x="33529" y="37733"/>
                    <a:pt x="21600" y="37733"/>
                  </a:cubicBezTo>
                  <a:cubicBezTo>
                    <a:pt x="9670" y="37733"/>
                    <a:pt x="0" y="28062"/>
                    <a:pt x="0" y="16133"/>
                  </a:cubicBezTo>
                  <a:cubicBezTo>
                    <a:pt x="-1" y="10526"/>
                    <a:pt x="2179" y="5139"/>
                    <a:pt x="6079" y="1111"/>
                  </a:cubicBezTo>
                  <a:lnTo>
                    <a:pt x="21600" y="16133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</p:grpSp>
      <p:sp>
        <p:nvSpPr>
          <p:cNvPr id="76806" name="Oval 8"/>
          <p:cNvSpPr>
            <a:spLocks noChangeArrowheads="1"/>
          </p:cNvSpPr>
          <p:nvPr/>
        </p:nvSpPr>
        <p:spPr bwMode="auto">
          <a:xfrm>
            <a:off x="2771775" y="1844675"/>
            <a:ext cx="3167063" cy="2376488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 smtClean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76807" name="Text Box 9"/>
          <p:cNvSpPr txBox="1">
            <a:spLocks noChangeArrowheads="1"/>
          </p:cNvSpPr>
          <p:nvPr/>
        </p:nvSpPr>
        <p:spPr bwMode="auto">
          <a:xfrm>
            <a:off x="1592803" y="5561013"/>
            <a:ext cx="59298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BBE0E3"/>
                </a:solidFill>
                <a:latin typeface="HG正楷書体-PRO" pitchFamily="66" charset="-128"/>
                <a:ea typeface="HG正楷書体-PRO" pitchFamily="66" charset="-128"/>
              </a:rPr>
              <a:t>質量の再分配に伴う慣性主軸の動き</a:t>
            </a:r>
            <a:endParaRPr lang="en-US" altLang="ja-JP" sz="2800" dirty="0" smtClean="0">
              <a:solidFill>
                <a:srgbClr val="BBE0E3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pPr algn="ctr"/>
            <a:r>
              <a:rPr lang="en-US" altLang="ja-JP" sz="2000" dirty="0" smtClean="0">
                <a:solidFill>
                  <a:srgbClr val="BBE0E3"/>
                </a:solidFill>
                <a:latin typeface="Times New Roman" pitchFamily="18" charset="0"/>
                <a:ea typeface="HG正楷書体-PRO" pitchFamily="66" charset="-128"/>
                <a:cs typeface="Times New Roman" pitchFamily="18" charset="0"/>
              </a:rPr>
              <a:t>Movement of the inertial axis after mass redistribution</a:t>
            </a:r>
            <a:endParaRPr lang="ja-JP" altLang="en-US" sz="2000" dirty="0" smtClean="0">
              <a:solidFill>
                <a:srgbClr val="BBE0E3"/>
              </a:solidFill>
              <a:latin typeface="Times New Roman" pitchFamily="18" charset="0"/>
              <a:ea typeface="HG正楷書体-PRO" pitchFamily="66" charset="-128"/>
              <a:cs typeface="Times New Roman" pitchFamily="18" charset="0"/>
            </a:endParaRPr>
          </a:p>
        </p:txBody>
      </p:sp>
      <p:sp>
        <p:nvSpPr>
          <p:cNvPr id="208906" name="Text Box 10"/>
          <p:cNvSpPr txBox="1">
            <a:spLocks noChangeArrowheads="1"/>
          </p:cNvSpPr>
          <p:nvPr/>
        </p:nvSpPr>
        <p:spPr bwMode="auto">
          <a:xfrm>
            <a:off x="6659563" y="2852738"/>
            <a:ext cx="2141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smtClean="0">
                <a:solidFill>
                  <a:srgbClr val="BBE0E3"/>
                </a:solidFill>
                <a:latin typeface="Comic Sans MS" pitchFamily="66" charset="0"/>
                <a:ea typeface="ＭＳ Ｐゴシック" pitchFamily="50" charset="-128"/>
              </a:rPr>
              <a:t>Add mass to equator</a:t>
            </a:r>
          </a:p>
        </p:txBody>
      </p:sp>
      <p:sp>
        <p:nvSpPr>
          <p:cNvPr id="208907" name="Text Box 11"/>
          <p:cNvSpPr txBox="1">
            <a:spLocks noChangeArrowheads="1"/>
          </p:cNvSpPr>
          <p:nvPr/>
        </p:nvSpPr>
        <p:spPr bwMode="auto">
          <a:xfrm>
            <a:off x="5651500" y="1773238"/>
            <a:ext cx="2574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smtClean="0">
                <a:solidFill>
                  <a:srgbClr val="BBE0E3"/>
                </a:solidFill>
                <a:latin typeface="Comic Sans MS" pitchFamily="66" charset="0"/>
                <a:ea typeface="ＭＳ Ｐゴシック" pitchFamily="50" charset="-128"/>
              </a:rPr>
              <a:t>Add mass to mid-latitude</a:t>
            </a:r>
          </a:p>
        </p:txBody>
      </p:sp>
      <p:sp>
        <p:nvSpPr>
          <p:cNvPr id="208908" name="Text Box 12"/>
          <p:cNvSpPr txBox="1">
            <a:spLocks noChangeArrowheads="1"/>
          </p:cNvSpPr>
          <p:nvPr/>
        </p:nvSpPr>
        <p:spPr bwMode="auto">
          <a:xfrm>
            <a:off x="4500563" y="4508500"/>
            <a:ext cx="1958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smtClean="0">
                <a:solidFill>
                  <a:srgbClr val="BBE0E3"/>
                </a:solidFill>
                <a:latin typeface="Comic Sans MS" pitchFamily="66" charset="0"/>
                <a:ea typeface="ＭＳ Ｐゴシック" pitchFamily="50" charset="-128"/>
              </a:rPr>
              <a:t>Add mass to a pole</a:t>
            </a:r>
          </a:p>
        </p:txBody>
      </p:sp>
    </p:spTree>
    <p:extLst>
      <p:ext uri="{BB962C8B-B14F-4D97-AF65-F5344CB8AC3E}">
        <p14:creationId xmlns:p14="http://schemas.microsoft.com/office/powerpoint/2010/main" val="3091003651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08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08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8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08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6" grpId="0"/>
      <p:bldP spid="208906" grpId="1"/>
      <p:bldP spid="208907" grpId="0"/>
      <p:bldP spid="208908" grpId="0"/>
      <p:bldP spid="20890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Oval 2" descr="ブーケ"/>
          <p:cNvSpPr>
            <a:spLocks noChangeArrowheads="1"/>
          </p:cNvSpPr>
          <p:nvPr/>
        </p:nvSpPr>
        <p:spPr bwMode="auto">
          <a:xfrm>
            <a:off x="2916238" y="1773238"/>
            <a:ext cx="3167062" cy="316865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 smtClean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32138" y="2060575"/>
            <a:ext cx="2665412" cy="2663825"/>
            <a:chOff x="1023" y="1347"/>
            <a:chExt cx="1679" cy="1678"/>
          </a:xfrm>
        </p:grpSpPr>
        <p:sp>
          <p:nvSpPr>
            <p:cNvPr id="91185" name="Oval 4" descr="ざらざら"/>
            <p:cNvSpPr>
              <a:spLocks noChangeArrowheads="1"/>
            </p:cNvSpPr>
            <p:nvPr/>
          </p:nvSpPr>
          <p:spPr bwMode="auto">
            <a:xfrm>
              <a:off x="1023" y="1347"/>
              <a:ext cx="1679" cy="1678"/>
            </a:xfrm>
            <a:prstGeom prst="ellipse">
              <a:avLst/>
            </a:prstGeom>
            <a:pattFill prst="trellis">
              <a:fgClr>
                <a:srgbClr val="CC3300"/>
              </a:fgClr>
              <a:bgClr>
                <a:srgbClr val="FF9900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1186" name="Freeform 5"/>
            <p:cNvSpPr>
              <a:spLocks/>
            </p:cNvSpPr>
            <p:nvPr/>
          </p:nvSpPr>
          <p:spPr bwMode="auto">
            <a:xfrm>
              <a:off x="1066" y="1389"/>
              <a:ext cx="1608" cy="1625"/>
            </a:xfrm>
            <a:custGeom>
              <a:avLst/>
              <a:gdLst>
                <a:gd name="T0" fmla="*/ 189 w 1608"/>
                <a:gd name="T1" fmla="*/ 387 h 1625"/>
                <a:gd name="T2" fmla="*/ 229 w 1608"/>
                <a:gd name="T3" fmla="*/ 230 h 1625"/>
                <a:gd name="T4" fmla="*/ 309 w 1608"/>
                <a:gd name="T5" fmla="*/ 247 h 1625"/>
                <a:gd name="T6" fmla="*/ 337 w 1608"/>
                <a:gd name="T7" fmla="*/ 126 h 1625"/>
                <a:gd name="T8" fmla="*/ 501 w 1608"/>
                <a:gd name="T9" fmla="*/ 185 h 1625"/>
                <a:gd name="T10" fmla="*/ 592 w 1608"/>
                <a:gd name="T11" fmla="*/ 49 h 1625"/>
                <a:gd name="T12" fmla="*/ 755 w 1608"/>
                <a:gd name="T13" fmla="*/ 89 h 1625"/>
                <a:gd name="T14" fmla="*/ 864 w 1608"/>
                <a:gd name="T15" fmla="*/ 3 h 1625"/>
                <a:gd name="T16" fmla="*/ 978 w 1608"/>
                <a:gd name="T17" fmla="*/ 108 h 1625"/>
                <a:gd name="T18" fmla="*/ 1136 w 1608"/>
                <a:gd name="T19" fmla="*/ 52 h 1625"/>
                <a:gd name="T20" fmla="*/ 1201 w 1608"/>
                <a:gd name="T21" fmla="*/ 219 h 1625"/>
                <a:gd name="T22" fmla="*/ 1363 w 1608"/>
                <a:gd name="T23" fmla="*/ 230 h 1625"/>
                <a:gd name="T24" fmla="*/ 1363 w 1608"/>
                <a:gd name="T25" fmla="*/ 366 h 1625"/>
                <a:gd name="T26" fmla="*/ 1536 w 1608"/>
                <a:gd name="T27" fmla="*/ 424 h 1625"/>
                <a:gd name="T28" fmla="*/ 1471 w 1608"/>
                <a:gd name="T29" fmla="*/ 600 h 1625"/>
                <a:gd name="T30" fmla="*/ 1590 w 1608"/>
                <a:gd name="T31" fmla="*/ 729 h 1625"/>
                <a:gd name="T32" fmla="*/ 1489 w 1608"/>
                <a:gd name="T33" fmla="*/ 842 h 1625"/>
                <a:gd name="T34" fmla="*/ 1600 w 1608"/>
                <a:gd name="T35" fmla="*/ 980 h 1625"/>
                <a:gd name="T36" fmla="*/ 1442 w 1608"/>
                <a:gd name="T37" fmla="*/ 1082 h 1625"/>
                <a:gd name="T38" fmla="*/ 1442 w 1608"/>
                <a:gd name="T39" fmla="*/ 1305 h 1625"/>
                <a:gd name="T40" fmla="*/ 1210 w 1608"/>
                <a:gd name="T41" fmla="*/ 1333 h 1625"/>
                <a:gd name="T42" fmla="*/ 1117 w 1608"/>
                <a:gd name="T43" fmla="*/ 1537 h 1625"/>
                <a:gd name="T44" fmla="*/ 904 w 1608"/>
                <a:gd name="T45" fmla="*/ 1482 h 1625"/>
                <a:gd name="T46" fmla="*/ 755 w 1608"/>
                <a:gd name="T47" fmla="*/ 1621 h 1625"/>
                <a:gd name="T48" fmla="*/ 592 w 1608"/>
                <a:gd name="T49" fmla="*/ 1455 h 1625"/>
                <a:gd name="T50" fmla="*/ 412 w 1608"/>
                <a:gd name="T51" fmla="*/ 1501 h 1625"/>
                <a:gd name="T52" fmla="*/ 328 w 1608"/>
                <a:gd name="T53" fmla="*/ 1325 h 1625"/>
                <a:gd name="T54" fmla="*/ 184 w 1608"/>
                <a:gd name="T55" fmla="*/ 1319 h 1625"/>
                <a:gd name="T56" fmla="*/ 229 w 1608"/>
                <a:gd name="T57" fmla="*/ 1137 h 1625"/>
                <a:gd name="T58" fmla="*/ 31 w 1608"/>
                <a:gd name="T59" fmla="*/ 1055 h 1625"/>
                <a:gd name="T60" fmla="*/ 86 w 1608"/>
                <a:gd name="T61" fmla="*/ 870 h 1625"/>
                <a:gd name="T62" fmla="*/ 2 w 1608"/>
                <a:gd name="T63" fmla="*/ 774 h 1625"/>
                <a:gd name="T64" fmla="*/ 77 w 1608"/>
                <a:gd name="T65" fmla="*/ 628 h 1625"/>
                <a:gd name="T66" fmla="*/ 48 w 1608"/>
                <a:gd name="T67" fmla="*/ 502 h 1625"/>
                <a:gd name="T68" fmla="*/ 189 w 1608"/>
                <a:gd name="T69" fmla="*/ 387 h 16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08"/>
                <a:gd name="T106" fmla="*/ 0 h 1625"/>
                <a:gd name="T107" fmla="*/ 1608 w 1608"/>
                <a:gd name="T108" fmla="*/ 1625 h 16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08" h="1625">
                  <a:moveTo>
                    <a:pt x="189" y="387"/>
                  </a:moveTo>
                  <a:cubicBezTo>
                    <a:pt x="219" y="342"/>
                    <a:pt x="209" y="253"/>
                    <a:pt x="229" y="230"/>
                  </a:cubicBezTo>
                  <a:cubicBezTo>
                    <a:pt x="249" y="207"/>
                    <a:pt x="291" y="264"/>
                    <a:pt x="309" y="247"/>
                  </a:cubicBezTo>
                  <a:cubicBezTo>
                    <a:pt x="327" y="230"/>
                    <a:pt x="305" y="136"/>
                    <a:pt x="337" y="126"/>
                  </a:cubicBezTo>
                  <a:cubicBezTo>
                    <a:pt x="369" y="116"/>
                    <a:pt x="459" y="198"/>
                    <a:pt x="501" y="185"/>
                  </a:cubicBezTo>
                  <a:cubicBezTo>
                    <a:pt x="543" y="172"/>
                    <a:pt x="550" y="65"/>
                    <a:pt x="592" y="49"/>
                  </a:cubicBezTo>
                  <a:cubicBezTo>
                    <a:pt x="634" y="33"/>
                    <a:pt x="710" y="97"/>
                    <a:pt x="755" y="89"/>
                  </a:cubicBezTo>
                  <a:cubicBezTo>
                    <a:pt x="800" y="81"/>
                    <a:pt x="827" y="0"/>
                    <a:pt x="864" y="3"/>
                  </a:cubicBezTo>
                  <a:cubicBezTo>
                    <a:pt x="901" y="6"/>
                    <a:pt x="933" y="100"/>
                    <a:pt x="978" y="108"/>
                  </a:cubicBezTo>
                  <a:cubicBezTo>
                    <a:pt x="1023" y="116"/>
                    <a:pt x="1099" y="34"/>
                    <a:pt x="1136" y="52"/>
                  </a:cubicBezTo>
                  <a:cubicBezTo>
                    <a:pt x="1173" y="70"/>
                    <a:pt x="1163" y="189"/>
                    <a:pt x="1201" y="219"/>
                  </a:cubicBezTo>
                  <a:cubicBezTo>
                    <a:pt x="1239" y="249"/>
                    <a:pt x="1336" y="206"/>
                    <a:pt x="1363" y="230"/>
                  </a:cubicBezTo>
                  <a:cubicBezTo>
                    <a:pt x="1390" y="254"/>
                    <a:pt x="1334" y="334"/>
                    <a:pt x="1363" y="366"/>
                  </a:cubicBezTo>
                  <a:cubicBezTo>
                    <a:pt x="1392" y="398"/>
                    <a:pt x="1518" y="385"/>
                    <a:pt x="1536" y="424"/>
                  </a:cubicBezTo>
                  <a:cubicBezTo>
                    <a:pt x="1554" y="463"/>
                    <a:pt x="1462" y="549"/>
                    <a:pt x="1471" y="600"/>
                  </a:cubicBezTo>
                  <a:cubicBezTo>
                    <a:pt x="1480" y="651"/>
                    <a:pt x="1587" y="689"/>
                    <a:pt x="1590" y="729"/>
                  </a:cubicBezTo>
                  <a:cubicBezTo>
                    <a:pt x="1593" y="769"/>
                    <a:pt x="1487" y="800"/>
                    <a:pt x="1489" y="842"/>
                  </a:cubicBezTo>
                  <a:cubicBezTo>
                    <a:pt x="1491" y="884"/>
                    <a:pt x="1608" y="940"/>
                    <a:pt x="1600" y="980"/>
                  </a:cubicBezTo>
                  <a:cubicBezTo>
                    <a:pt x="1592" y="1020"/>
                    <a:pt x="1468" y="1028"/>
                    <a:pt x="1442" y="1082"/>
                  </a:cubicBezTo>
                  <a:cubicBezTo>
                    <a:pt x="1416" y="1136"/>
                    <a:pt x="1481" y="1263"/>
                    <a:pt x="1442" y="1305"/>
                  </a:cubicBezTo>
                  <a:cubicBezTo>
                    <a:pt x="1403" y="1347"/>
                    <a:pt x="1264" y="1294"/>
                    <a:pt x="1210" y="1333"/>
                  </a:cubicBezTo>
                  <a:cubicBezTo>
                    <a:pt x="1156" y="1372"/>
                    <a:pt x="1168" y="1512"/>
                    <a:pt x="1117" y="1537"/>
                  </a:cubicBezTo>
                  <a:cubicBezTo>
                    <a:pt x="1066" y="1562"/>
                    <a:pt x="964" y="1468"/>
                    <a:pt x="904" y="1482"/>
                  </a:cubicBezTo>
                  <a:cubicBezTo>
                    <a:pt x="844" y="1496"/>
                    <a:pt x="807" y="1625"/>
                    <a:pt x="755" y="1621"/>
                  </a:cubicBezTo>
                  <a:cubicBezTo>
                    <a:pt x="703" y="1617"/>
                    <a:pt x="649" y="1475"/>
                    <a:pt x="592" y="1455"/>
                  </a:cubicBezTo>
                  <a:cubicBezTo>
                    <a:pt x="535" y="1435"/>
                    <a:pt x="456" y="1523"/>
                    <a:pt x="412" y="1501"/>
                  </a:cubicBezTo>
                  <a:cubicBezTo>
                    <a:pt x="368" y="1479"/>
                    <a:pt x="366" y="1355"/>
                    <a:pt x="328" y="1325"/>
                  </a:cubicBezTo>
                  <a:cubicBezTo>
                    <a:pt x="290" y="1295"/>
                    <a:pt x="200" y="1350"/>
                    <a:pt x="184" y="1319"/>
                  </a:cubicBezTo>
                  <a:cubicBezTo>
                    <a:pt x="168" y="1288"/>
                    <a:pt x="254" y="1181"/>
                    <a:pt x="229" y="1137"/>
                  </a:cubicBezTo>
                  <a:cubicBezTo>
                    <a:pt x="204" y="1093"/>
                    <a:pt x="55" y="1099"/>
                    <a:pt x="31" y="1055"/>
                  </a:cubicBezTo>
                  <a:cubicBezTo>
                    <a:pt x="7" y="1011"/>
                    <a:pt x="91" y="917"/>
                    <a:pt x="86" y="870"/>
                  </a:cubicBezTo>
                  <a:cubicBezTo>
                    <a:pt x="81" y="823"/>
                    <a:pt x="4" y="814"/>
                    <a:pt x="2" y="774"/>
                  </a:cubicBezTo>
                  <a:cubicBezTo>
                    <a:pt x="0" y="734"/>
                    <a:pt x="69" y="673"/>
                    <a:pt x="77" y="628"/>
                  </a:cubicBezTo>
                  <a:cubicBezTo>
                    <a:pt x="85" y="583"/>
                    <a:pt x="29" y="542"/>
                    <a:pt x="48" y="502"/>
                  </a:cubicBezTo>
                  <a:cubicBezTo>
                    <a:pt x="67" y="462"/>
                    <a:pt x="159" y="432"/>
                    <a:pt x="189" y="387"/>
                  </a:cubicBezTo>
                  <a:close/>
                </a:path>
              </a:pathLst>
            </a:cu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416300" y="2343150"/>
            <a:ext cx="2087563" cy="2087563"/>
            <a:chOff x="1202" y="1525"/>
            <a:chExt cx="1315" cy="1315"/>
          </a:xfrm>
        </p:grpSpPr>
        <p:sp>
          <p:nvSpPr>
            <p:cNvPr id="91151" name="Oval 7"/>
            <p:cNvSpPr>
              <a:spLocks noChangeArrowheads="1"/>
            </p:cNvSpPr>
            <p:nvPr/>
          </p:nvSpPr>
          <p:spPr bwMode="auto">
            <a:xfrm>
              <a:off x="1202" y="1525"/>
              <a:ext cx="1315" cy="1315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1152" name="Freeform 8"/>
            <p:cNvSpPr>
              <a:spLocks/>
            </p:cNvSpPr>
            <p:nvPr/>
          </p:nvSpPr>
          <p:spPr bwMode="auto">
            <a:xfrm>
              <a:off x="1338" y="2205"/>
              <a:ext cx="817" cy="136"/>
            </a:xfrm>
            <a:custGeom>
              <a:avLst/>
              <a:gdLst>
                <a:gd name="T0" fmla="*/ 0 w 2018"/>
                <a:gd name="T1" fmla="*/ 1 h 189"/>
                <a:gd name="T2" fmla="*/ 0 w 2018"/>
                <a:gd name="T3" fmla="*/ 1 h 189"/>
                <a:gd name="T4" fmla="*/ 0 w 2018"/>
                <a:gd name="T5" fmla="*/ 1 h 189"/>
                <a:gd name="T6" fmla="*/ 0 w 2018"/>
                <a:gd name="T7" fmla="*/ 1 h 189"/>
                <a:gd name="T8" fmla="*/ 0 w 2018"/>
                <a:gd name="T9" fmla="*/ 1 h 189"/>
                <a:gd name="T10" fmla="*/ 0 w 2018"/>
                <a:gd name="T11" fmla="*/ 1 h 189"/>
                <a:gd name="T12" fmla="*/ 0 w 2018"/>
                <a:gd name="T13" fmla="*/ 1 h 189"/>
                <a:gd name="T14" fmla="*/ 0 w 2018"/>
                <a:gd name="T15" fmla="*/ 1 h 189"/>
                <a:gd name="T16" fmla="*/ 0 w 2018"/>
                <a:gd name="T17" fmla="*/ 1 h 189"/>
                <a:gd name="T18" fmla="*/ 0 w 2018"/>
                <a:gd name="T19" fmla="*/ 1 h 1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18"/>
                <a:gd name="T31" fmla="*/ 0 h 189"/>
                <a:gd name="T32" fmla="*/ 2018 w 2018"/>
                <a:gd name="T33" fmla="*/ 189 h 1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18" h="189">
                  <a:moveTo>
                    <a:pt x="0" y="99"/>
                  </a:moveTo>
                  <a:cubicBezTo>
                    <a:pt x="45" y="57"/>
                    <a:pt x="90" y="16"/>
                    <a:pt x="181" y="8"/>
                  </a:cubicBezTo>
                  <a:cubicBezTo>
                    <a:pt x="272" y="0"/>
                    <a:pt x="370" y="30"/>
                    <a:pt x="544" y="53"/>
                  </a:cubicBezTo>
                  <a:cubicBezTo>
                    <a:pt x="718" y="76"/>
                    <a:pt x="990" y="144"/>
                    <a:pt x="1224" y="144"/>
                  </a:cubicBezTo>
                  <a:cubicBezTo>
                    <a:pt x="1458" y="144"/>
                    <a:pt x="1882" y="76"/>
                    <a:pt x="1950" y="53"/>
                  </a:cubicBezTo>
                  <a:cubicBezTo>
                    <a:pt x="2018" y="30"/>
                    <a:pt x="1753" y="0"/>
                    <a:pt x="1632" y="8"/>
                  </a:cubicBezTo>
                  <a:cubicBezTo>
                    <a:pt x="1511" y="16"/>
                    <a:pt x="1375" y="92"/>
                    <a:pt x="1224" y="99"/>
                  </a:cubicBezTo>
                  <a:cubicBezTo>
                    <a:pt x="1073" y="106"/>
                    <a:pt x="884" y="53"/>
                    <a:pt x="725" y="53"/>
                  </a:cubicBezTo>
                  <a:cubicBezTo>
                    <a:pt x="566" y="53"/>
                    <a:pt x="310" y="76"/>
                    <a:pt x="272" y="99"/>
                  </a:cubicBezTo>
                  <a:cubicBezTo>
                    <a:pt x="234" y="122"/>
                    <a:pt x="366" y="155"/>
                    <a:pt x="498" y="189"/>
                  </a:cubicBez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1153" name="Freeform 9"/>
            <p:cNvSpPr>
              <a:spLocks/>
            </p:cNvSpPr>
            <p:nvPr/>
          </p:nvSpPr>
          <p:spPr bwMode="auto">
            <a:xfrm>
              <a:off x="1610" y="2024"/>
              <a:ext cx="816" cy="208"/>
            </a:xfrm>
            <a:custGeom>
              <a:avLst/>
              <a:gdLst>
                <a:gd name="T0" fmla="*/ 0 w 2038"/>
                <a:gd name="T1" fmla="*/ 179 h 208"/>
                <a:gd name="T2" fmla="*/ 0 w 2038"/>
                <a:gd name="T3" fmla="*/ 48 h 208"/>
                <a:gd name="T4" fmla="*/ 0 w 2038"/>
                <a:gd name="T5" fmla="*/ 93 h 208"/>
                <a:gd name="T6" fmla="*/ 0 w 2038"/>
                <a:gd name="T7" fmla="*/ 184 h 208"/>
                <a:gd name="T8" fmla="*/ 0 w 2038"/>
                <a:gd name="T9" fmla="*/ 114 h 208"/>
                <a:gd name="T10" fmla="*/ 0 w 2038"/>
                <a:gd name="T11" fmla="*/ 48 h 208"/>
                <a:gd name="T12" fmla="*/ 0 w 2038"/>
                <a:gd name="T13" fmla="*/ 3 h 208"/>
                <a:gd name="T14" fmla="*/ 0 w 2038"/>
                <a:gd name="T15" fmla="*/ 31 h 208"/>
                <a:gd name="T16" fmla="*/ 0 w 2038"/>
                <a:gd name="T17" fmla="*/ 179 h 208"/>
                <a:gd name="T18" fmla="*/ 0 w 2038"/>
                <a:gd name="T19" fmla="*/ 207 h 2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8"/>
                <a:gd name="T31" fmla="*/ 0 h 208"/>
                <a:gd name="T32" fmla="*/ 2038 w 2038"/>
                <a:gd name="T33" fmla="*/ 208 h 2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8" h="208">
                  <a:moveTo>
                    <a:pt x="0" y="179"/>
                  </a:moveTo>
                  <a:cubicBezTo>
                    <a:pt x="28" y="159"/>
                    <a:pt x="78" y="62"/>
                    <a:pt x="166" y="48"/>
                  </a:cubicBezTo>
                  <a:cubicBezTo>
                    <a:pt x="254" y="34"/>
                    <a:pt x="355" y="70"/>
                    <a:pt x="529" y="93"/>
                  </a:cubicBezTo>
                  <a:cubicBezTo>
                    <a:pt x="703" y="116"/>
                    <a:pt x="969" y="181"/>
                    <a:pt x="1209" y="184"/>
                  </a:cubicBezTo>
                  <a:cubicBezTo>
                    <a:pt x="1449" y="187"/>
                    <a:pt x="1902" y="137"/>
                    <a:pt x="1970" y="114"/>
                  </a:cubicBezTo>
                  <a:cubicBezTo>
                    <a:pt x="2038" y="91"/>
                    <a:pt x="1758" y="66"/>
                    <a:pt x="1617" y="48"/>
                  </a:cubicBezTo>
                  <a:cubicBezTo>
                    <a:pt x="1476" y="30"/>
                    <a:pt x="1285" y="6"/>
                    <a:pt x="1124" y="3"/>
                  </a:cubicBezTo>
                  <a:cubicBezTo>
                    <a:pt x="963" y="0"/>
                    <a:pt x="792" y="2"/>
                    <a:pt x="650" y="31"/>
                  </a:cubicBezTo>
                  <a:cubicBezTo>
                    <a:pt x="508" y="60"/>
                    <a:pt x="276" y="150"/>
                    <a:pt x="270" y="179"/>
                  </a:cubicBezTo>
                  <a:cubicBezTo>
                    <a:pt x="264" y="208"/>
                    <a:pt x="542" y="201"/>
                    <a:pt x="613" y="207"/>
                  </a:cubicBez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1154" name="Freeform 10"/>
            <p:cNvSpPr>
              <a:spLocks/>
            </p:cNvSpPr>
            <p:nvPr/>
          </p:nvSpPr>
          <p:spPr bwMode="auto">
            <a:xfrm>
              <a:off x="1429" y="2387"/>
              <a:ext cx="974" cy="189"/>
            </a:xfrm>
            <a:custGeom>
              <a:avLst/>
              <a:gdLst>
                <a:gd name="T0" fmla="*/ 0 w 2018"/>
                <a:gd name="T1" fmla="*/ 99 h 189"/>
                <a:gd name="T2" fmla="*/ 0 w 2018"/>
                <a:gd name="T3" fmla="*/ 8 h 189"/>
                <a:gd name="T4" fmla="*/ 0 w 2018"/>
                <a:gd name="T5" fmla="*/ 53 h 189"/>
                <a:gd name="T6" fmla="*/ 0 w 2018"/>
                <a:gd name="T7" fmla="*/ 144 h 189"/>
                <a:gd name="T8" fmla="*/ 0 w 2018"/>
                <a:gd name="T9" fmla="*/ 53 h 189"/>
                <a:gd name="T10" fmla="*/ 0 w 2018"/>
                <a:gd name="T11" fmla="*/ 8 h 189"/>
                <a:gd name="T12" fmla="*/ 0 w 2018"/>
                <a:gd name="T13" fmla="*/ 99 h 189"/>
                <a:gd name="T14" fmla="*/ 0 w 2018"/>
                <a:gd name="T15" fmla="*/ 53 h 189"/>
                <a:gd name="T16" fmla="*/ 0 w 2018"/>
                <a:gd name="T17" fmla="*/ 99 h 189"/>
                <a:gd name="T18" fmla="*/ 0 w 2018"/>
                <a:gd name="T19" fmla="*/ 189 h 1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18"/>
                <a:gd name="T31" fmla="*/ 0 h 189"/>
                <a:gd name="T32" fmla="*/ 2018 w 2018"/>
                <a:gd name="T33" fmla="*/ 189 h 1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18" h="189">
                  <a:moveTo>
                    <a:pt x="0" y="99"/>
                  </a:moveTo>
                  <a:cubicBezTo>
                    <a:pt x="45" y="57"/>
                    <a:pt x="90" y="16"/>
                    <a:pt x="181" y="8"/>
                  </a:cubicBezTo>
                  <a:cubicBezTo>
                    <a:pt x="272" y="0"/>
                    <a:pt x="370" y="30"/>
                    <a:pt x="544" y="53"/>
                  </a:cubicBezTo>
                  <a:cubicBezTo>
                    <a:pt x="718" y="76"/>
                    <a:pt x="990" y="144"/>
                    <a:pt x="1224" y="144"/>
                  </a:cubicBezTo>
                  <a:cubicBezTo>
                    <a:pt x="1458" y="144"/>
                    <a:pt x="1882" y="76"/>
                    <a:pt x="1950" y="53"/>
                  </a:cubicBezTo>
                  <a:cubicBezTo>
                    <a:pt x="2018" y="30"/>
                    <a:pt x="1753" y="0"/>
                    <a:pt x="1632" y="8"/>
                  </a:cubicBezTo>
                  <a:cubicBezTo>
                    <a:pt x="1511" y="16"/>
                    <a:pt x="1375" y="92"/>
                    <a:pt x="1224" y="99"/>
                  </a:cubicBezTo>
                  <a:cubicBezTo>
                    <a:pt x="1073" y="106"/>
                    <a:pt x="884" y="53"/>
                    <a:pt x="725" y="53"/>
                  </a:cubicBezTo>
                  <a:cubicBezTo>
                    <a:pt x="566" y="53"/>
                    <a:pt x="310" y="76"/>
                    <a:pt x="272" y="99"/>
                  </a:cubicBezTo>
                  <a:cubicBezTo>
                    <a:pt x="234" y="122"/>
                    <a:pt x="366" y="155"/>
                    <a:pt x="498" y="189"/>
                  </a:cubicBez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1155" name="Freeform 11"/>
            <p:cNvSpPr>
              <a:spLocks/>
            </p:cNvSpPr>
            <p:nvPr/>
          </p:nvSpPr>
          <p:spPr bwMode="auto">
            <a:xfrm flipH="1">
              <a:off x="1338" y="2296"/>
              <a:ext cx="1066" cy="189"/>
            </a:xfrm>
            <a:custGeom>
              <a:avLst/>
              <a:gdLst>
                <a:gd name="T0" fmla="*/ 0 w 2018"/>
                <a:gd name="T1" fmla="*/ 99 h 189"/>
                <a:gd name="T2" fmla="*/ 1 w 2018"/>
                <a:gd name="T3" fmla="*/ 8 h 189"/>
                <a:gd name="T4" fmla="*/ 1 w 2018"/>
                <a:gd name="T5" fmla="*/ 53 h 189"/>
                <a:gd name="T6" fmla="*/ 1 w 2018"/>
                <a:gd name="T7" fmla="*/ 144 h 189"/>
                <a:gd name="T8" fmla="*/ 1 w 2018"/>
                <a:gd name="T9" fmla="*/ 53 h 189"/>
                <a:gd name="T10" fmla="*/ 1 w 2018"/>
                <a:gd name="T11" fmla="*/ 8 h 189"/>
                <a:gd name="T12" fmla="*/ 1 w 2018"/>
                <a:gd name="T13" fmla="*/ 99 h 189"/>
                <a:gd name="T14" fmla="*/ 1 w 2018"/>
                <a:gd name="T15" fmla="*/ 53 h 189"/>
                <a:gd name="T16" fmla="*/ 1 w 2018"/>
                <a:gd name="T17" fmla="*/ 99 h 189"/>
                <a:gd name="T18" fmla="*/ 1 w 2018"/>
                <a:gd name="T19" fmla="*/ 189 h 1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18"/>
                <a:gd name="T31" fmla="*/ 0 h 189"/>
                <a:gd name="T32" fmla="*/ 2018 w 2018"/>
                <a:gd name="T33" fmla="*/ 189 h 1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18" h="189">
                  <a:moveTo>
                    <a:pt x="0" y="99"/>
                  </a:moveTo>
                  <a:cubicBezTo>
                    <a:pt x="45" y="57"/>
                    <a:pt x="90" y="16"/>
                    <a:pt x="181" y="8"/>
                  </a:cubicBezTo>
                  <a:cubicBezTo>
                    <a:pt x="272" y="0"/>
                    <a:pt x="370" y="30"/>
                    <a:pt x="544" y="53"/>
                  </a:cubicBezTo>
                  <a:cubicBezTo>
                    <a:pt x="718" y="76"/>
                    <a:pt x="990" y="144"/>
                    <a:pt x="1224" y="144"/>
                  </a:cubicBezTo>
                  <a:cubicBezTo>
                    <a:pt x="1458" y="144"/>
                    <a:pt x="1882" y="76"/>
                    <a:pt x="1950" y="53"/>
                  </a:cubicBezTo>
                  <a:cubicBezTo>
                    <a:pt x="2018" y="30"/>
                    <a:pt x="1753" y="0"/>
                    <a:pt x="1632" y="8"/>
                  </a:cubicBezTo>
                  <a:cubicBezTo>
                    <a:pt x="1511" y="16"/>
                    <a:pt x="1375" y="92"/>
                    <a:pt x="1224" y="99"/>
                  </a:cubicBezTo>
                  <a:cubicBezTo>
                    <a:pt x="1073" y="106"/>
                    <a:pt x="884" y="53"/>
                    <a:pt x="725" y="53"/>
                  </a:cubicBezTo>
                  <a:cubicBezTo>
                    <a:pt x="566" y="53"/>
                    <a:pt x="310" y="76"/>
                    <a:pt x="272" y="99"/>
                  </a:cubicBezTo>
                  <a:cubicBezTo>
                    <a:pt x="234" y="122"/>
                    <a:pt x="366" y="155"/>
                    <a:pt x="498" y="189"/>
                  </a:cubicBez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1156" name="Freeform 12"/>
            <p:cNvSpPr>
              <a:spLocks/>
            </p:cNvSpPr>
            <p:nvPr/>
          </p:nvSpPr>
          <p:spPr bwMode="auto">
            <a:xfrm>
              <a:off x="1519" y="2205"/>
              <a:ext cx="726" cy="90"/>
            </a:xfrm>
            <a:custGeom>
              <a:avLst/>
              <a:gdLst>
                <a:gd name="T0" fmla="*/ 0 w 2236"/>
                <a:gd name="T1" fmla="*/ 2 h 113"/>
                <a:gd name="T2" fmla="*/ 0 w 2236"/>
                <a:gd name="T3" fmla="*/ 2 h 113"/>
                <a:gd name="T4" fmla="*/ 0 w 2236"/>
                <a:gd name="T5" fmla="*/ 2 h 113"/>
                <a:gd name="T6" fmla="*/ 0 w 2236"/>
                <a:gd name="T7" fmla="*/ 2 h 113"/>
                <a:gd name="T8" fmla="*/ 0 w 2236"/>
                <a:gd name="T9" fmla="*/ 2 h 113"/>
                <a:gd name="T10" fmla="*/ 0 w 2236"/>
                <a:gd name="T11" fmla="*/ 2 h 113"/>
                <a:gd name="T12" fmla="*/ 0 w 2236"/>
                <a:gd name="T13" fmla="*/ 2 h 113"/>
                <a:gd name="T14" fmla="*/ 0 w 2236"/>
                <a:gd name="T15" fmla="*/ 2 h 113"/>
                <a:gd name="T16" fmla="*/ 0 w 2236"/>
                <a:gd name="T17" fmla="*/ 2 h 113"/>
                <a:gd name="T18" fmla="*/ 0 w 2236"/>
                <a:gd name="T19" fmla="*/ 2 h 1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36"/>
                <a:gd name="T31" fmla="*/ 0 h 113"/>
                <a:gd name="T32" fmla="*/ 2236 w 2236"/>
                <a:gd name="T33" fmla="*/ 113 h 1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36" h="113">
                  <a:moveTo>
                    <a:pt x="2236" y="25"/>
                  </a:moveTo>
                  <a:cubicBezTo>
                    <a:pt x="2204" y="26"/>
                    <a:pt x="2173" y="23"/>
                    <a:pt x="2041" y="34"/>
                  </a:cubicBezTo>
                  <a:cubicBezTo>
                    <a:pt x="1909" y="45"/>
                    <a:pt x="1579" y="79"/>
                    <a:pt x="1446" y="90"/>
                  </a:cubicBezTo>
                  <a:cubicBezTo>
                    <a:pt x="1313" y="101"/>
                    <a:pt x="1463" y="113"/>
                    <a:pt x="1242" y="99"/>
                  </a:cubicBezTo>
                  <a:cubicBezTo>
                    <a:pt x="1021" y="85"/>
                    <a:pt x="236" y="12"/>
                    <a:pt x="118" y="6"/>
                  </a:cubicBezTo>
                  <a:cubicBezTo>
                    <a:pt x="0" y="0"/>
                    <a:pt x="398" y="47"/>
                    <a:pt x="536" y="62"/>
                  </a:cubicBezTo>
                  <a:cubicBezTo>
                    <a:pt x="674" y="77"/>
                    <a:pt x="787" y="106"/>
                    <a:pt x="944" y="99"/>
                  </a:cubicBezTo>
                  <a:cubicBezTo>
                    <a:pt x="1101" y="92"/>
                    <a:pt x="1314" y="28"/>
                    <a:pt x="1479" y="23"/>
                  </a:cubicBezTo>
                  <a:cubicBezTo>
                    <a:pt x="1644" y="18"/>
                    <a:pt x="1916" y="56"/>
                    <a:pt x="1932" y="69"/>
                  </a:cubicBezTo>
                  <a:cubicBezTo>
                    <a:pt x="1948" y="82"/>
                    <a:pt x="1650" y="93"/>
                    <a:pt x="1576" y="99"/>
                  </a:cubicBez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1157" name="Freeform 13"/>
            <p:cNvSpPr>
              <a:spLocks/>
            </p:cNvSpPr>
            <p:nvPr/>
          </p:nvSpPr>
          <p:spPr bwMode="auto">
            <a:xfrm flipH="1">
              <a:off x="1429" y="2069"/>
              <a:ext cx="726" cy="182"/>
            </a:xfrm>
            <a:custGeom>
              <a:avLst/>
              <a:gdLst>
                <a:gd name="T0" fmla="*/ 0 w 2018"/>
                <a:gd name="T1" fmla="*/ 36 h 189"/>
                <a:gd name="T2" fmla="*/ 0 w 2018"/>
                <a:gd name="T3" fmla="*/ 8 h 189"/>
                <a:gd name="T4" fmla="*/ 0 w 2018"/>
                <a:gd name="T5" fmla="*/ 19 h 189"/>
                <a:gd name="T6" fmla="*/ 0 w 2018"/>
                <a:gd name="T7" fmla="*/ 53 h 189"/>
                <a:gd name="T8" fmla="*/ 0 w 2018"/>
                <a:gd name="T9" fmla="*/ 19 h 189"/>
                <a:gd name="T10" fmla="*/ 0 w 2018"/>
                <a:gd name="T11" fmla="*/ 8 h 189"/>
                <a:gd name="T12" fmla="*/ 0 w 2018"/>
                <a:gd name="T13" fmla="*/ 36 h 189"/>
                <a:gd name="T14" fmla="*/ 0 w 2018"/>
                <a:gd name="T15" fmla="*/ 19 h 189"/>
                <a:gd name="T16" fmla="*/ 0 w 2018"/>
                <a:gd name="T17" fmla="*/ 36 h 189"/>
                <a:gd name="T18" fmla="*/ 0 w 2018"/>
                <a:gd name="T19" fmla="*/ 68 h 1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18"/>
                <a:gd name="T31" fmla="*/ 0 h 189"/>
                <a:gd name="T32" fmla="*/ 2018 w 2018"/>
                <a:gd name="T33" fmla="*/ 189 h 1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18" h="189">
                  <a:moveTo>
                    <a:pt x="0" y="99"/>
                  </a:moveTo>
                  <a:cubicBezTo>
                    <a:pt x="45" y="57"/>
                    <a:pt x="90" y="16"/>
                    <a:pt x="181" y="8"/>
                  </a:cubicBezTo>
                  <a:cubicBezTo>
                    <a:pt x="272" y="0"/>
                    <a:pt x="370" y="30"/>
                    <a:pt x="544" y="53"/>
                  </a:cubicBezTo>
                  <a:cubicBezTo>
                    <a:pt x="718" y="76"/>
                    <a:pt x="990" y="144"/>
                    <a:pt x="1224" y="144"/>
                  </a:cubicBezTo>
                  <a:cubicBezTo>
                    <a:pt x="1458" y="144"/>
                    <a:pt x="1882" y="76"/>
                    <a:pt x="1950" y="53"/>
                  </a:cubicBezTo>
                  <a:cubicBezTo>
                    <a:pt x="2018" y="30"/>
                    <a:pt x="1753" y="0"/>
                    <a:pt x="1632" y="8"/>
                  </a:cubicBezTo>
                  <a:cubicBezTo>
                    <a:pt x="1511" y="16"/>
                    <a:pt x="1375" y="92"/>
                    <a:pt x="1224" y="99"/>
                  </a:cubicBezTo>
                  <a:cubicBezTo>
                    <a:pt x="1073" y="106"/>
                    <a:pt x="884" y="53"/>
                    <a:pt x="725" y="53"/>
                  </a:cubicBezTo>
                  <a:cubicBezTo>
                    <a:pt x="566" y="53"/>
                    <a:pt x="310" y="76"/>
                    <a:pt x="272" y="99"/>
                  </a:cubicBezTo>
                  <a:cubicBezTo>
                    <a:pt x="234" y="122"/>
                    <a:pt x="366" y="155"/>
                    <a:pt x="498" y="189"/>
                  </a:cubicBez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1158" name="Freeform 14"/>
            <p:cNvSpPr>
              <a:spLocks/>
            </p:cNvSpPr>
            <p:nvPr/>
          </p:nvSpPr>
          <p:spPr bwMode="auto">
            <a:xfrm rot="-1141359">
              <a:off x="1701" y="2478"/>
              <a:ext cx="453" cy="317"/>
            </a:xfrm>
            <a:custGeom>
              <a:avLst/>
              <a:gdLst>
                <a:gd name="T0" fmla="*/ 1 w 726"/>
                <a:gd name="T1" fmla="*/ 1 h 446"/>
                <a:gd name="T2" fmla="*/ 1 w 726"/>
                <a:gd name="T3" fmla="*/ 1 h 446"/>
                <a:gd name="T4" fmla="*/ 1 w 726"/>
                <a:gd name="T5" fmla="*/ 1 h 446"/>
                <a:gd name="T6" fmla="*/ 1 w 726"/>
                <a:gd name="T7" fmla="*/ 1 h 446"/>
                <a:gd name="T8" fmla="*/ 1 w 726"/>
                <a:gd name="T9" fmla="*/ 1 h 446"/>
                <a:gd name="T10" fmla="*/ 1 w 726"/>
                <a:gd name="T11" fmla="*/ 1 h 446"/>
                <a:gd name="T12" fmla="*/ 1 w 726"/>
                <a:gd name="T13" fmla="*/ 1 h 446"/>
                <a:gd name="T14" fmla="*/ 0 w 726"/>
                <a:gd name="T15" fmla="*/ 1 h 446"/>
                <a:gd name="T16" fmla="*/ 1 w 726"/>
                <a:gd name="T17" fmla="*/ 1 h 4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6"/>
                <a:gd name="T28" fmla="*/ 0 h 446"/>
                <a:gd name="T29" fmla="*/ 726 w 726"/>
                <a:gd name="T30" fmla="*/ 446 h 4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6" h="446">
                  <a:moveTo>
                    <a:pt x="91" y="128"/>
                  </a:moveTo>
                  <a:cubicBezTo>
                    <a:pt x="144" y="98"/>
                    <a:pt x="243" y="53"/>
                    <a:pt x="318" y="38"/>
                  </a:cubicBezTo>
                  <a:cubicBezTo>
                    <a:pt x="393" y="23"/>
                    <a:pt x="477" y="0"/>
                    <a:pt x="545" y="38"/>
                  </a:cubicBezTo>
                  <a:cubicBezTo>
                    <a:pt x="613" y="76"/>
                    <a:pt x="726" y="211"/>
                    <a:pt x="726" y="264"/>
                  </a:cubicBezTo>
                  <a:cubicBezTo>
                    <a:pt x="726" y="317"/>
                    <a:pt x="621" y="325"/>
                    <a:pt x="545" y="355"/>
                  </a:cubicBezTo>
                  <a:cubicBezTo>
                    <a:pt x="469" y="385"/>
                    <a:pt x="348" y="446"/>
                    <a:pt x="272" y="446"/>
                  </a:cubicBezTo>
                  <a:cubicBezTo>
                    <a:pt x="196" y="446"/>
                    <a:pt x="136" y="393"/>
                    <a:pt x="91" y="355"/>
                  </a:cubicBezTo>
                  <a:cubicBezTo>
                    <a:pt x="46" y="317"/>
                    <a:pt x="0" y="257"/>
                    <a:pt x="0" y="219"/>
                  </a:cubicBezTo>
                  <a:cubicBezTo>
                    <a:pt x="0" y="181"/>
                    <a:pt x="38" y="158"/>
                    <a:pt x="91" y="12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1159" name="Oval 15"/>
            <p:cNvSpPr>
              <a:spLocks noChangeArrowheads="1"/>
            </p:cNvSpPr>
            <p:nvPr/>
          </p:nvSpPr>
          <p:spPr bwMode="auto">
            <a:xfrm>
              <a:off x="1882" y="2069"/>
              <a:ext cx="46" cy="46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1160" name="Oval 16"/>
            <p:cNvSpPr>
              <a:spLocks noChangeArrowheads="1"/>
            </p:cNvSpPr>
            <p:nvPr/>
          </p:nvSpPr>
          <p:spPr bwMode="auto">
            <a:xfrm>
              <a:off x="1928" y="2115"/>
              <a:ext cx="45" cy="45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1161" name="Oval 17"/>
            <p:cNvSpPr>
              <a:spLocks noChangeArrowheads="1"/>
            </p:cNvSpPr>
            <p:nvPr/>
          </p:nvSpPr>
          <p:spPr bwMode="auto">
            <a:xfrm>
              <a:off x="1746" y="2115"/>
              <a:ext cx="46" cy="45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1162" name="Oval 18"/>
            <p:cNvSpPr>
              <a:spLocks noChangeArrowheads="1"/>
            </p:cNvSpPr>
            <p:nvPr/>
          </p:nvSpPr>
          <p:spPr bwMode="auto">
            <a:xfrm>
              <a:off x="1882" y="2160"/>
              <a:ext cx="46" cy="45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1163" name="Freeform 19"/>
            <p:cNvSpPr>
              <a:spLocks/>
            </p:cNvSpPr>
            <p:nvPr/>
          </p:nvSpPr>
          <p:spPr bwMode="auto">
            <a:xfrm flipH="1">
              <a:off x="1247" y="2251"/>
              <a:ext cx="1066" cy="189"/>
            </a:xfrm>
            <a:custGeom>
              <a:avLst/>
              <a:gdLst>
                <a:gd name="T0" fmla="*/ 0 w 2018"/>
                <a:gd name="T1" fmla="*/ 99 h 189"/>
                <a:gd name="T2" fmla="*/ 1 w 2018"/>
                <a:gd name="T3" fmla="*/ 8 h 189"/>
                <a:gd name="T4" fmla="*/ 1 w 2018"/>
                <a:gd name="T5" fmla="*/ 53 h 189"/>
                <a:gd name="T6" fmla="*/ 1 w 2018"/>
                <a:gd name="T7" fmla="*/ 144 h 189"/>
                <a:gd name="T8" fmla="*/ 1 w 2018"/>
                <a:gd name="T9" fmla="*/ 53 h 189"/>
                <a:gd name="T10" fmla="*/ 1 w 2018"/>
                <a:gd name="T11" fmla="*/ 8 h 189"/>
                <a:gd name="T12" fmla="*/ 1 w 2018"/>
                <a:gd name="T13" fmla="*/ 99 h 189"/>
                <a:gd name="T14" fmla="*/ 1 w 2018"/>
                <a:gd name="T15" fmla="*/ 53 h 189"/>
                <a:gd name="T16" fmla="*/ 1 w 2018"/>
                <a:gd name="T17" fmla="*/ 99 h 189"/>
                <a:gd name="T18" fmla="*/ 1 w 2018"/>
                <a:gd name="T19" fmla="*/ 189 h 1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18"/>
                <a:gd name="T31" fmla="*/ 0 h 189"/>
                <a:gd name="T32" fmla="*/ 2018 w 2018"/>
                <a:gd name="T33" fmla="*/ 189 h 1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18" h="189">
                  <a:moveTo>
                    <a:pt x="0" y="99"/>
                  </a:moveTo>
                  <a:cubicBezTo>
                    <a:pt x="45" y="57"/>
                    <a:pt x="90" y="16"/>
                    <a:pt x="181" y="8"/>
                  </a:cubicBezTo>
                  <a:cubicBezTo>
                    <a:pt x="272" y="0"/>
                    <a:pt x="370" y="30"/>
                    <a:pt x="544" y="53"/>
                  </a:cubicBezTo>
                  <a:cubicBezTo>
                    <a:pt x="718" y="76"/>
                    <a:pt x="990" y="144"/>
                    <a:pt x="1224" y="144"/>
                  </a:cubicBezTo>
                  <a:cubicBezTo>
                    <a:pt x="1458" y="144"/>
                    <a:pt x="1882" y="76"/>
                    <a:pt x="1950" y="53"/>
                  </a:cubicBezTo>
                  <a:cubicBezTo>
                    <a:pt x="2018" y="30"/>
                    <a:pt x="1753" y="0"/>
                    <a:pt x="1632" y="8"/>
                  </a:cubicBezTo>
                  <a:cubicBezTo>
                    <a:pt x="1511" y="16"/>
                    <a:pt x="1375" y="92"/>
                    <a:pt x="1224" y="99"/>
                  </a:cubicBezTo>
                  <a:cubicBezTo>
                    <a:pt x="1073" y="106"/>
                    <a:pt x="884" y="53"/>
                    <a:pt x="725" y="53"/>
                  </a:cubicBezTo>
                  <a:cubicBezTo>
                    <a:pt x="566" y="53"/>
                    <a:pt x="310" y="76"/>
                    <a:pt x="272" y="99"/>
                  </a:cubicBezTo>
                  <a:cubicBezTo>
                    <a:pt x="234" y="122"/>
                    <a:pt x="366" y="155"/>
                    <a:pt x="498" y="189"/>
                  </a:cubicBez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1164" name="Freeform 20"/>
            <p:cNvSpPr>
              <a:spLocks/>
            </p:cNvSpPr>
            <p:nvPr/>
          </p:nvSpPr>
          <p:spPr bwMode="auto">
            <a:xfrm flipH="1">
              <a:off x="1429" y="1888"/>
              <a:ext cx="884" cy="189"/>
            </a:xfrm>
            <a:custGeom>
              <a:avLst/>
              <a:gdLst>
                <a:gd name="T0" fmla="*/ 0 w 2018"/>
                <a:gd name="T1" fmla="*/ 99 h 189"/>
                <a:gd name="T2" fmla="*/ 0 w 2018"/>
                <a:gd name="T3" fmla="*/ 8 h 189"/>
                <a:gd name="T4" fmla="*/ 0 w 2018"/>
                <a:gd name="T5" fmla="*/ 53 h 189"/>
                <a:gd name="T6" fmla="*/ 0 w 2018"/>
                <a:gd name="T7" fmla="*/ 144 h 189"/>
                <a:gd name="T8" fmla="*/ 0 w 2018"/>
                <a:gd name="T9" fmla="*/ 53 h 189"/>
                <a:gd name="T10" fmla="*/ 0 w 2018"/>
                <a:gd name="T11" fmla="*/ 8 h 189"/>
                <a:gd name="T12" fmla="*/ 0 w 2018"/>
                <a:gd name="T13" fmla="*/ 99 h 189"/>
                <a:gd name="T14" fmla="*/ 0 w 2018"/>
                <a:gd name="T15" fmla="*/ 53 h 189"/>
                <a:gd name="T16" fmla="*/ 0 w 2018"/>
                <a:gd name="T17" fmla="*/ 99 h 189"/>
                <a:gd name="T18" fmla="*/ 0 w 2018"/>
                <a:gd name="T19" fmla="*/ 189 h 1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18"/>
                <a:gd name="T31" fmla="*/ 0 h 189"/>
                <a:gd name="T32" fmla="*/ 2018 w 2018"/>
                <a:gd name="T33" fmla="*/ 189 h 1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18" h="189">
                  <a:moveTo>
                    <a:pt x="0" y="99"/>
                  </a:moveTo>
                  <a:cubicBezTo>
                    <a:pt x="45" y="57"/>
                    <a:pt x="90" y="16"/>
                    <a:pt x="181" y="8"/>
                  </a:cubicBezTo>
                  <a:cubicBezTo>
                    <a:pt x="272" y="0"/>
                    <a:pt x="370" y="30"/>
                    <a:pt x="544" y="53"/>
                  </a:cubicBezTo>
                  <a:cubicBezTo>
                    <a:pt x="718" y="76"/>
                    <a:pt x="990" y="144"/>
                    <a:pt x="1224" y="144"/>
                  </a:cubicBezTo>
                  <a:cubicBezTo>
                    <a:pt x="1458" y="144"/>
                    <a:pt x="1882" y="76"/>
                    <a:pt x="1950" y="53"/>
                  </a:cubicBezTo>
                  <a:cubicBezTo>
                    <a:pt x="2018" y="30"/>
                    <a:pt x="1753" y="0"/>
                    <a:pt x="1632" y="8"/>
                  </a:cubicBezTo>
                  <a:cubicBezTo>
                    <a:pt x="1511" y="16"/>
                    <a:pt x="1375" y="92"/>
                    <a:pt x="1224" y="99"/>
                  </a:cubicBezTo>
                  <a:cubicBezTo>
                    <a:pt x="1073" y="106"/>
                    <a:pt x="884" y="53"/>
                    <a:pt x="725" y="53"/>
                  </a:cubicBezTo>
                  <a:cubicBezTo>
                    <a:pt x="566" y="53"/>
                    <a:pt x="310" y="76"/>
                    <a:pt x="272" y="99"/>
                  </a:cubicBezTo>
                  <a:cubicBezTo>
                    <a:pt x="234" y="122"/>
                    <a:pt x="366" y="155"/>
                    <a:pt x="498" y="189"/>
                  </a:cubicBez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1165" name="Freeform 21"/>
            <p:cNvSpPr>
              <a:spLocks/>
            </p:cNvSpPr>
            <p:nvPr/>
          </p:nvSpPr>
          <p:spPr bwMode="auto">
            <a:xfrm>
              <a:off x="1746" y="1888"/>
              <a:ext cx="565" cy="99"/>
            </a:xfrm>
            <a:custGeom>
              <a:avLst/>
              <a:gdLst>
                <a:gd name="T0" fmla="*/ 186 w 565"/>
                <a:gd name="T1" fmla="*/ 43 h 99"/>
                <a:gd name="T2" fmla="*/ 326 w 565"/>
                <a:gd name="T3" fmla="*/ 34 h 99"/>
                <a:gd name="T4" fmla="*/ 446 w 565"/>
                <a:gd name="T5" fmla="*/ 6 h 99"/>
                <a:gd name="T6" fmla="*/ 562 w 565"/>
                <a:gd name="T7" fmla="*/ 26 h 99"/>
                <a:gd name="T8" fmla="*/ 426 w 565"/>
                <a:gd name="T9" fmla="*/ 70 h 99"/>
                <a:gd name="T10" fmla="*/ 279 w 565"/>
                <a:gd name="T11" fmla="*/ 99 h 99"/>
                <a:gd name="T12" fmla="*/ 85 w 565"/>
                <a:gd name="T13" fmla="*/ 70 h 99"/>
                <a:gd name="T14" fmla="*/ 17 w 565"/>
                <a:gd name="T15" fmla="*/ 4 h 99"/>
                <a:gd name="T16" fmla="*/ 186 w 565"/>
                <a:gd name="T17" fmla="*/ 43 h 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5"/>
                <a:gd name="T28" fmla="*/ 0 h 99"/>
                <a:gd name="T29" fmla="*/ 565 w 565"/>
                <a:gd name="T30" fmla="*/ 99 h 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5" h="99">
                  <a:moveTo>
                    <a:pt x="186" y="43"/>
                  </a:moveTo>
                  <a:cubicBezTo>
                    <a:pt x="237" y="48"/>
                    <a:pt x="283" y="40"/>
                    <a:pt x="326" y="34"/>
                  </a:cubicBezTo>
                  <a:cubicBezTo>
                    <a:pt x="369" y="28"/>
                    <a:pt x="407" y="7"/>
                    <a:pt x="446" y="6"/>
                  </a:cubicBezTo>
                  <a:cubicBezTo>
                    <a:pt x="485" y="5"/>
                    <a:pt x="565" y="15"/>
                    <a:pt x="562" y="26"/>
                  </a:cubicBezTo>
                  <a:cubicBezTo>
                    <a:pt x="559" y="37"/>
                    <a:pt x="473" y="58"/>
                    <a:pt x="426" y="70"/>
                  </a:cubicBezTo>
                  <a:cubicBezTo>
                    <a:pt x="379" y="82"/>
                    <a:pt x="336" y="99"/>
                    <a:pt x="279" y="99"/>
                  </a:cubicBezTo>
                  <a:cubicBezTo>
                    <a:pt x="222" y="99"/>
                    <a:pt x="129" y="86"/>
                    <a:pt x="85" y="70"/>
                  </a:cubicBezTo>
                  <a:cubicBezTo>
                    <a:pt x="41" y="54"/>
                    <a:pt x="0" y="8"/>
                    <a:pt x="17" y="4"/>
                  </a:cubicBezTo>
                  <a:cubicBezTo>
                    <a:pt x="34" y="0"/>
                    <a:pt x="135" y="38"/>
                    <a:pt x="186" y="43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1166" name="Freeform 22"/>
            <p:cNvSpPr>
              <a:spLocks/>
            </p:cNvSpPr>
            <p:nvPr/>
          </p:nvSpPr>
          <p:spPr bwMode="auto">
            <a:xfrm flipH="1">
              <a:off x="1701" y="1979"/>
              <a:ext cx="565" cy="99"/>
            </a:xfrm>
            <a:custGeom>
              <a:avLst/>
              <a:gdLst>
                <a:gd name="T0" fmla="*/ 186 w 565"/>
                <a:gd name="T1" fmla="*/ 43 h 99"/>
                <a:gd name="T2" fmla="*/ 326 w 565"/>
                <a:gd name="T3" fmla="*/ 34 h 99"/>
                <a:gd name="T4" fmla="*/ 446 w 565"/>
                <a:gd name="T5" fmla="*/ 6 h 99"/>
                <a:gd name="T6" fmla="*/ 562 w 565"/>
                <a:gd name="T7" fmla="*/ 26 h 99"/>
                <a:gd name="T8" fmla="*/ 426 w 565"/>
                <a:gd name="T9" fmla="*/ 70 h 99"/>
                <a:gd name="T10" fmla="*/ 279 w 565"/>
                <a:gd name="T11" fmla="*/ 99 h 99"/>
                <a:gd name="T12" fmla="*/ 85 w 565"/>
                <a:gd name="T13" fmla="*/ 70 h 99"/>
                <a:gd name="T14" fmla="*/ 17 w 565"/>
                <a:gd name="T15" fmla="*/ 4 h 99"/>
                <a:gd name="T16" fmla="*/ 186 w 565"/>
                <a:gd name="T17" fmla="*/ 43 h 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5"/>
                <a:gd name="T28" fmla="*/ 0 h 99"/>
                <a:gd name="T29" fmla="*/ 565 w 565"/>
                <a:gd name="T30" fmla="*/ 99 h 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5" h="99">
                  <a:moveTo>
                    <a:pt x="186" y="43"/>
                  </a:moveTo>
                  <a:cubicBezTo>
                    <a:pt x="237" y="48"/>
                    <a:pt x="283" y="40"/>
                    <a:pt x="326" y="34"/>
                  </a:cubicBezTo>
                  <a:cubicBezTo>
                    <a:pt x="369" y="28"/>
                    <a:pt x="407" y="7"/>
                    <a:pt x="446" y="6"/>
                  </a:cubicBezTo>
                  <a:cubicBezTo>
                    <a:pt x="485" y="5"/>
                    <a:pt x="565" y="15"/>
                    <a:pt x="562" y="26"/>
                  </a:cubicBezTo>
                  <a:cubicBezTo>
                    <a:pt x="559" y="37"/>
                    <a:pt x="473" y="58"/>
                    <a:pt x="426" y="70"/>
                  </a:cubicBezTo>
                  <a:cubicBezTo>
                    <a:pt x="379" y="82"/>
                    <a:pt x="336" y="99"/>
                    <a:pt x="279" y="99"/>
                  </a:cubicBezTo>
                  <a:cubicBezTo>
                    <a:pt x="222" y="99"/>
                    <a:pt x="129" y="86"/>
                    <a:pt x="85" y="70"/>
                  </a:cubicBezTo>
                  <a:cubicBezTo>
                    <a:pt x="41" y="54"/>
                    <a:pt x="0" y="8"/>
                    <a:pt x="17" y="4"/>
                  </a:cubicBezTo>
                  <a:cubicBezTo>
                    <a:pt x="34" y="0"/>
                    <a:pt x="135" y="38"/>
                    <a:pt x="186" y="43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1519" y="1661"/>
              <a:ext cx="499" cy="318"/>
              <a:chOff x="2109" y="1434"/>
              <a:chExt cx="499" cy="318"/>
            </a:xfrm>
          </p:grpSpPr>
          <p:sp>
            <p:nvSpPr>
              <p:cNvPr id="91183" name="AutoShape 24"/>
              <p:cNvSpPr>
                <a:spLocks noChangeArrowheads="1"/>
              </p:cNvSpPr>
              <p:nvPr/>
            </p:nvSpPr>
            <p:spPr bwMode="auto">
              <a:xfrm>
                <a:off x="2109" y="1434"/>
                <a:ext cx="499" cy="318"/>
              </a:xfrm>
              <a:prstGeom prst="irregularSeal1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mtClean="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91184" name="Freeform 25"/>
              <p:cNvSpPr>
                <a:spLocks/>
              </p:cNvSpPr>
              <p:nvPr/>
            </p:nvSpPr>
            <p:spPr bwMode="auto">
              <a:xfrm>
                <a:off x="2200" y="1517"/>
                <a:ext cx="241" cy="107"/>
              </a:xfrm>
              <a:custGeom>
                <a:avLst/>
                <a:gdLst>
                  <a:gd name="T0" fmla="*/ 0 w 241"/>
                  <a:gd name="T1" fmla="*/ 99 h 107"/>
                  <a:gd name="T2" fmla="*/ 90 w 241"/>
                  <a:gd name="T3" fmla="*/ 8 h 107"/>
                  <a:gd name="T4" fmla="*/ 226 w 241"/>
                  <a:gd name="T5" fmla="*/ 53 h 107"/>
                  <a:gd name="T6" fmla="*/ 181 w 241"/>
                  <a:gd name="T7" fmla="*/ 99 h 107"/>
                  <a:gd name="T8" fmla="*/ 90 w 241"/>
                  <a:gd name="T9" fmla="*/ 99 h 107"/>
                  <a:gd name="T10" fmla="*/ 136 w 241"/>
                  <a:gd name="T11" fmla="*/ 53 h 1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1"/>
                  <a:gd name="T19" fmla="*/ 0 h 107"/>
                  <a:gd name="T20" fmla="*/ 241 w 241"/>
                  <a:gd name="T21" fmla="*/ 107 h 1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1" h="107">
                    <a:moveTo>
                      <a:pt x="0" y="99"/>
                    </a:moveTo>
                    <a:cubicBezTo>
                      <a:pt x="26" y="57"/>
                      <a:pt x="52" y="16"/>
                      <a:pt x="90" y="8"/>
                    </a:cubicBezTo>
                    <a:cubicBezTo>
                      <a:pt x="128" y="0"/>
                      <a:pt x="211" y="38"/>
                      <a:pt x="226" y="53"/>
                    </a:cubicBezTo>
                    <a:cubicBezTo>
                      <a:pt x="241" y="68"/>
                      <a:pt x="204" y="91"/>
                      <a:pt x="181" y="99"/>
                    </a:cubicBezTo>
                    <a:cubicBezTo>
                      <a:pt x="158" y="107"/>
                      <a:pt x="97" y="107"/>
                      <a:pt x="90" y="99"/>
                    </a:cubicBezTo>
                    <a:cubicBezTo>
                      <a:pt x="83" y="91"/>
                      <a:pt x="121" y="61"/>
                      <a:pt x="136" y="53"/>
                    </a:cubicBezTo>
                  </a:path>
                </a:pathLst>
              </a:cu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1474" y="2205"/>
              <a:ext cx="272" cy="228"/>
              <a:chOff x="1474" y="2205"/>
              <a:chExt cx="272" cy="228"/>
            </a:xfrm>
          </p:grpSpPr>
          <p:sp>
            <p:nvSpPr>
              <p:cNvPr id="91179" name="Freeform 27"/>
              <p:cNvSpPr>
                <a:spLocks/>
              </p:cNvSpPr>
              <p:nvPr/>
            </p:nvSpPr>
            <p:spPr bwMode="auto">
              <a:xfrm>
                <a:off x="1474" y="2205"/>
                <a:ext cx="227" cy="136"/>
              </a:xfrm>
              <a:custGeom>
                <a:avLst/>
                <a:gdLst>
                  <a:gd name="T0" fmla="*/ 0 w 227"/>
                  <a:gd name="T1" fmla="*/ 136 h 136"/>
                  <a:gd name="T2" fmla="*/ 136 w 227"/>
                  <a:gd name="T3" fmla="*/ 46 h 136"/>
                  <a:gd name="T4" fmla="*/ 227 w 227"/>
                  <a:gd name="T5" fmla="*/ 0 h 136"/>
                  <a:gd name="T6" fmla="*/ 0 60000 65536"/>
                  <a:gd name="T7" fmla="*/ 0 60000 65536"/>
                  <a:gd name="T8" fmla="*/ 0 60000 65536"/>
                  <a:gd name="T9" fmla="*/ 0 w 227"/>
                  <a:gd name="T10" fmla="*/ 0 h 136"/>
                  <a:gd name="T11" fmla="*/ 227 w 227"/>
                  <a:gd name="T12" fmla="*/ 136 h 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" h="136">
                    <a:moveTo>
                      <a:pt x="0" y="136"/>
                    </a:moveTo>
                    <a:cubicBezTo>
                      <a:pt x="49" y="102"/>
                      <a:pt x="98" y="69"/>
                      <a:pt x="136" y="46"/>
                    </a:cubicBezTo>
                    <a:cubicBezTo>
                      <a:pt x="174" y="23"/>
                      <a:pt x="167" y="8"/>
                      <a:pt x="227" y="0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91180" name="Freeform 28"/>
              <p:cNvSpPr>
                <a:spLocks/>
              </p:cNvSpPr>
              <p:nvPr/>
            </p:nvSpPr>
            <p:spPr bwMode="auto">
              <a:xfrm>
                <a:off x="1519" y="2251"/>
                <a:ext cx="227" cy="136"/>
              </a:xfrm>
              <a:custGeom>
                <a:avLst/>
                <a:gdLst>
                  <a:gd name="T0" fmla="*/ 0 w 227"/>
                  <a:gd name="T1" fmla="*/ 136 h 136"/>
                  <a:gd name="T2" fmla="*/ 136 w 227"/>
                  <a:gd name="T3" fmla="*/ 46 h 136"/>
                  <a:gd name="T4" fmla="*/ 227 w 227"/>
                  <a:gd name="T5" fmla="*/ 0 h 136"/>
                  <a:gd name="T6" fmla="*/ 0 60000 65536"/>
                  <a:gd name="T7" fmla="*/ 0 60000 65536"/>
                  <a:gd name="T8" fmla="*/ 0 60000 65536"/>
                  <a:gd name="T9" fmla="*/ 0 w 227"/>
                  <a:gd name="T10" fmla="*/ 0 h 136"/>
                  <a:gd name="T11" fmla="*/ 227 w 227"/>
                  <a:gd name="T12" fmla="*/ 136 h 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" h="136">
                    <a:moveTo>
                      <a:pt x="0" y="136"/>
                    </a:moveTo>
                    <a:cubicBezTo>
                      <a:pt x="49" y="102"/>
                      <a:pt x="98" y="69"/>
                      <a:pt x="136" y="46"/>
                    </a:cubicBezTo>
                    <a:cubicBezTo>
                      <a:pt x="174" y="23"/>
                      <a:pt x="167" y="8"/>
                      <a:pt x="227" y="0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91181" name="Freeform 29"/>
              <p:cNvSpPr>
                <a:spLocks/>
              </p:cNvSpPr>
              <p:nvPr/>
            </p:nvSpPr>
            <p:spPr bwMode="auto">
              <a:xfrm>
                <a:off x="1474" y="2251"/>
                <a:ext cx="227" cy="136"/>
              </a:xfrm>
              <a:custGeom>
                <a:avLst/>
                <a:gdLst>
                  <a:gd name="T0" fmla="*/ 0 w 227"/>
                  <a:gd name="T1" fmla="*/ 136 h 136"/>
                  <a:gd name="T2" fmla="*/ 136 w 227"/>
                  <a:gd name="T3" fmla="*/ 46 h 136"/>
                  <a:gd name="T4" fmla="*/ 227 w 227"/>
                  <a:gd name="T5" fmla="*/ 0 h 136"/>
                  <a:gd name="T6" fmla="*/ 0 60000 65536"/>
                  <a:gd name="T7" fmla="*/ 0 60000 65536"/>
                  <a:gd name="T8" fmla="*/ 0 60000 65536"/>
                  <a:gd name="T9" fmla="*/ 0 w 227"/>
                  <a:gd name="T10" fmla="*/ 0 h 136"/>
                  <a:gd name="T11" fmla="*/ 227 w 227"/>
                  <a:gd name="T12" fmla="*/ 136 h 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" h="136">
                    <a:moveTo>
                      <a:pt x="0" y="136"/>
                    </a:moveTo>
                    <a:cubicBezTo>
                      <a:pt x="49" y="102"/>
                      <a:pt x="98" y="69"/>
                      <a:pt x="136" y="46"/>
                    </a:cubicBezTo>
                    <a:cubicBezTo>
                      <a:pt x="174" y="23"/>
                      <a:pt x="167" y="8"/>
                      <a:pt x="227" y="0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91182" name="Freeform 30"/>
              <p:cNvSpPr>
                <a:spLocks/>
              </p:cNvSpPr>
              <p:nvPr/>
            </p:nvSpPr>
            <p:spPr bwMode="auto">
              <a:xfrm>
                <a:off x="1519" y="2297"/>
                <a:ext cx="227" cy="136"/>
              </a:xfrm>
              <a:custGeom>
                <a:avLst/>
                <a:gdLst>
                  <a:gd name="T0" fmla="*/ 0 w 227"/>
                  <a:gd name="T1" fmla="*/ 136 h 136"/>
                  <a:gd name="T2" fmla="*/ 136 w 227"/>
                  <a:gd name="T3" fmla="*/ 46 h 136"/>
                  <a:gd name="T4" fmla="*/ 227 w 227"/>
                  <a:gd name="T5" fmla="*/ 0 h 136"/>
                  <a:gd name="T6" fmla="*/ 0 60000 65536"/>
                  <a:gd name="T7" fmla="*/ 0 60000 65536"/>
                  <a:gd name="T8" fmla="*/ 0 60000 65536"/>
                  <a:gd name="T9" fmla="*/ 0 w 227"/>
                  <a:gd name="T10" fmla="*/ 0 h 136"/>
                  <a:gd name="T11" fmla="*/ 227 w 227"/>
                  <a:gd name="T12" fmla="*/ 136 h 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" h="136">
                    <a:moveTo>
                      <a:pt x="0" y="136"/>
                    </a:moveTo>
                    <a:cubicBezTo>
                      <a:pt x="49" y="102"/>
                      <a:pt x="98" y="69"/>
                      <a:pt x="136" y="46"/>
                    </a:cubicBezTo>
                    <a:cubicBezTo>
                      <a:pt x="174" y="23"/>
                      <a:pt x="167" y="8"/>
                      <a:pt x="227" y="0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6" name="Group 31"/>
            <p:cNvGrpSpPr>
              <a:grpSpLocks/>
            </p:cNvGrpSpPr>
            <p:nvPr/>
          </p:nvGrpSpPr>
          <p:grpSpPr bwMode="auto">
            <a:xfrm rot="-360540">
              <a:off x="1565" y="2251"/>
              <a:ext cx="272" cy="228"/>
              <a:chOff x="1474" y="2205"/>
              <a:chExt cx="272" cy="228"/>
            </a:xfrm>
          </p:grpSpPr>
          <p:sp>
            <p:nvSpPr>
              <p:cNvPr id="91175" name="Freeform 32"/>
              <p:cNvSpPr>
                <a:spLocks/>
              </p:cNvSpPr>
              <p:nvPr/>
            </p:nvSpPr>
            <p:spPr bwMode="auto">
              <a:xfrm>
                <a:off x="1474" y="2205"/>
                <a:ext cx="227" cy="136"/>
              </a:xfrm>
              <a:custGeom>
                <a:avLst/>
                <a:gdLst>
                  <a:gd name="T0" fmla="*/ 0 w 227"/>
                  <a:gd name="T1" fmla="*/ 136 h 136"/>
                  <a:gd name="T2" fmla="*/ 136 w 227"/>
                  <a:gd name="T3" fmla="*/ 46 h 136"/>
                  <a:gd name="T4" fmla="*/ 227 w 227"/>
                  <a:gd name="T5" fmla="*/ 0 h 136"/>
                  <a:gd name="T6" fmla="*/ 0 60000 65536"/>
                  <a:gd name="T7" fmla="*/ 0 60000 65536"/>
                  <a:gd name="T8" fmla="*/ 0 60000 65536"/>
                  <a:gd name="T9" fmla="*/ 0 w 227"/>
                  <a:gd name="T10" fmla="*/ 0 h 136"/>
                  <a:gd name="T11" fmla="*/ 227 w 227"/>
                  <a:gd name="T12" fmla="*/ 136 h 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" h="136">
                    <a:moveTo>
                      <a:pt x="0" y="136"/>
                    </a:moveTo>
                    <a:cubicBezTo>
                      <a:pt x="49" y="102"/>
                      <a:pt x="98" y="69"/>
                      <a:pt x="136" y="46"/>
                    </a:cubicBezTo>
                    <a:cubicBezTo>
                      <a:pt x="174" y="23"/>
                      <a:pt x="167" y="8"/>
                      <a:pt x="227" y="0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91176" name="Freeform 33"/>
              <p:cNvSpPr>
                <a:spLocks/>
              </p:cNvSpPr>
              <p:nvPr/>
            </p:nvSpPr>
            <p:spPr bwMode="auto">
              <a:xfrm>
                <a:off x="1519" y="2251"/>
                <a:ext cx="227" cy="136"/>
              </a:xfrm>
              <a:custGeom>
                <a:avLst/>
                <a:gdLst>
                  <a:gd name="T0" fmla="*/ 0 w 227"/>
                  <a:gd name="T1" fmla="*/ 136 h 136"/>
                  <a:gd name="T2" fmla="*/ 136 w 227"/>
                  <a:gd name="T3" fmla="*/ 46 h 136"/>
                  <a:gd name="T4" fmla="*/ 227 w 227"/>
                  <a:gd name="T5" fmla="*/ 0 h 136"/>
                  <a:gd name="T6" fmla="*/ 0 60000 65536"/>
                  <a:gd name="T7" fmla="*/ 0 60000 65536"/>
                  <a:gd name="T8" fmla="*/ 0 60000 65536"/>
                  <a:gd name="T9" fmla="*/ 0 w 227"/>
                  <a:gd name="T10" fmla="*/ 0 h 136"/>
                  <a:gd name="T11" fmla="*/ 227 w 227"/>
                  <a:gd name="T12" fmla="*/ 136 h 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" h="136">
                    <a:moveTo>
                      <a:pt x="0" y="136"/>
                    </a:moveTo>
                    <a:cubicBezTo>
                      <a:pt x="49" y="102"/>
                      <a:pt x="98" y="69"/>
                      <a:pt x="136" y="46"/>
                    </a:cubicBezTo>
                    <a:cubicBezTo>
                      <a:pt x="174" y="23"/>
                      <a:pt x="167" y="8"/>
                      <a:pt x="227" y="0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91177" name="Freeform 34"/>
              <p:cNvSpPr>
                <a:spLocks/>
              </p:cNvSpPr>
              <p:nvPr/>
            </p:nvSpPr>
            <p:spPr bwMode="auto">
              <a:xfrm>
                <a:off x="1474" y="2251"/>
                <a:ext cx="227" cy="136"/>
              </a:xfrm>
              <a:custGeom>
                <a:avLst/>
                <a:gdLst>
                  <a:gd name="T0" fmla="*/ 0 w 227"/>
                  <a:gd name="T1" fmla="*/ 136 h 136"/>
                  <a:gd name="T2" fmla="*/ 136 w 227"/>
                  <a:gd name="T3" fmla="*/ 46 h 136"/>
                  <a:gd name="T4" fmla="*/ 227 w 227"/>
                  <a:gd name="T5" fmla="*/ 0 h 136"/>
                  <a:gd name="T6" fmla="*/ 0 60000 65536"/>
                  <a:gd name="T7" fmla="*/ 0 60000 65536"/>
                  <a:gd name="T8" fmla="*/ 0 60000 65536"/>
                  <a:gd name="T9" fmla="*/ 0 w 227"/>
                  <a:gd name="T10" fmla="*/ 0 h 136"/>
                  <a:gd name="T11" fmla="*/ 227 w 227"/>
                  <a:gd name="T12" fmla="*/ 136 h 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" h="136">
                    <a:moveTo>
                      <a:pt x="0" y="136"/>
                    </a:moveTo>
                    <a:cubicBezTo>
                      <a:pt x="49" y="102"/>
                      <a:pt x="98" y="69"/>
                      <a:pt x="136" y="46"/>
                    </a:cubicBezTo>
                    <a:cubicBezTo>
                      <a:pt x="174" y="23"/>
                      <a:pt x="167" y="8"/>
                      <a:pt x="227" y="0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91178" name="Freeform 35"/>
              <p:cNvSpPr>
                <a:spLocks/>
              </p:cNvSpPr>
              <p:nvPr/>
            </p:nvSpPr>
            <p:spPr bwMode="auto">
              <a:xfrm>
                <a:off x="1519" y="2297"/>
                <a:ext cx="227" cy="136"/>
              </a:xfrm>
              <a:custGeom>
                <a:avLst/>
                <a:gdLst>
                  <a:gd name="T0" fmla="*/ 0 w 227"/>
                  <a:gd name="T1" fmla="*/ 136 h 136"/>
                  <a:gd name="T2" fmla="*/ 136 w 227"/>
                  <a:gd name="T3" fmla="*/ 46 h 136"/>
                  <a:gd name="T4" fmla="*/ 227 w 227"/>
                  <a:gd name="T5" fmla="*/ 0 h 136"/>
                  <a:gd name="T6" fmla="*/ 0 60000 65536"/>
                  <a:gd name="T7" fmla="*/ 0 60000 65536"/>
                  <a:gd name="T8" fmla="*/ 0 60000 65536"/>
                  <a:gd name="T9" fmla="*/ 0 w 227"/>
                  <a:gd name="T10" fmla="*/ 0 h 136"/>
                  <a:gd name="T11" fmla="*/ 227 w 227"/>
                  <a:gd name="T12" fmla="*/ 136 h 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" h="136">
                    <a:moveTo>
                      <a:pt x="0" y="136"/>
                    </a:moveTo>
                    <a:cubicBezTo>
                      <a:pt x="49" y="102"/>
                      <a:pt x="98" y="69"/>
                      <a:pt x="136" y="46"/>
                    </a:cubicBezTo>
                    <a:cubicBezTo>
                      <a:pt x="174" y="23"/>
                      <a:pt x="167" y="8"/>
                      <a:pt x="227" y="0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</a:endParaRPr>
              </a:p>
            </p:txBody>
          </p:sp>
        </p:grpSp>
        <p:sp>
          <p:nvSpPr>
            <p:cNvPr id="91170" name="Freeform 36"/>
            <p:cNvSpPr>
              <a:spLocks/>
            </p:cNvSpPr>
            <p:nvPr/>
          </p:nvSpPr>
          <p:spPr bwMode="auto">
            <a:xfrm rot="-1141359">
              <a:off x="1746" y="2478"/>
              <a:ext cx="453" cy="272"/>
            </a:xfrm>
            <a:custGeom>
              <a:avLst/>
              <a:gdLst>
                <a:gd name="T0" fmla="*/ 1 w 726"/>
                <a:gd name="T1" fmla="*/ 1 h 446"/>
                <a:gd name="T2" fmla="*/ 1 w 726"/>
                <a:gd name="T3" fmla="*/ 1 h 446"/>
                <a:gd name="T4" fmla="*/ 1 w 726"/>
                <a:gd name="T5" fmla="*/ 1 h 446"/>
                <a:gd name="T6" fmla="*/ 1 w 726"/>
                <a:gd name="T7" fmla="*/ 1 h 446"/>
                <a:gd name="T8" fmla="*/ 1 w 726"/>
                <a:gd name="T9" fmla="*/ 1 h 446"/>
                <a:gd name="T10" fmla="*/ 1 w 726"/>
                <a:gd name="T11" fmla="*/ 1 h 446"/>
                <a:gd name="T12" fmla="*/ 1 w 726"/>
                <a:gd name="T13" fmla="*/ 1 h 446"/>
                <a:gd name="T14" fmla="*/ 0 w 726"/>
                <a:gd name="T15" fmla="*/ 1 h 446"/>
                <a:gd name="T16" fmla="*/ 1 w 726"/>
                <a:gd name="T17" fmla="*/ 1 h 4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6"/>
                <a:gd name="T28" fmla="*/ 0 h 446"/>
                <a:gd name="T29" fmla="*/ 726 w 726"/>
                <a:gd name="T30" fmla="*/ 446 h 4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6" h="446">
                  <a:moveTo>
                    <a:pt x="91" y="128"/>
                  </a:moveTo>
                  <a:cubicBezTo>
                    <a:pt x="144" y="98"/>
                    <a:pt x="243" y="53"/>
                    <a:pt x="318" y="38"/>
                  </a:cubicBezTo>
                  <a:cubicBezTo>
                    <a:pt x="393" y="23"/>
                    <a:pt x="477" y="0"/>
                    <a:pt x="545" y="38"/>
                  </a:cubicBezTo>
                  <a:cubicBezTo>
                    <a:pt x="613" y="76"/>
                    <a:pt x="726" y="211"/>
                    <a:pt x="726" y="264"/>
                  </a:cubicBezTo>
                  <a:cubicBezTo>
                    <a:pt x="726" y="317"/>
                    <a:pt x="621" y="325"/>
                    <a:pt x="545" y="355"/>
                  </a:cubicBezTo>
                  <a:cubicBezTo>
                    <a:pt x="469" y="385"/>
                    <a:pt x="348" y="446"/>
                    <a:pt x="272" y="446"/>
                  </a:cubicBezTo>
                  <a:cubicBezTo>
                    <a:pt x="196" y="446"/>
                    <a:pt x="136" y="393"/>
                    <a:pt x="91" y="355"/>
                  </a:cubicBezTo>
                  <a:cubicBezTo>
                    <a:pt x="46" y="317"/>
                    <a:pt x="0" y="257"/>
                    <a:pt x="0" y="219"/>
                  </a:cubicBezTo>
                  <a:cubicBezTo>
                    <a:pt x="0" y="181"/>
                    <a:pt x="38" y="158"/>
                    <a:pt x="91" y="128"/>
                  </a:cubicBezTo>
                  <a:close/>
                </a:path>
              </a:pathLst>
            </a:custGeom>
            <a:solidFill>
              <a:srgbClr val="99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1171" name="Oval 37"/>
            <p:cNvSpPr>
              <a:spLocks noChangeArrowheads="1"/>
            </p:cNvSpPr>
            <p:nvPr/>
          </p:nvSpPr>
          <p:spPr bwMode="auto">
            <a:xfrm>
              <a:off x="1882" y="2160"/>
              <a:ext cx="46" cy="46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1172" name="Oval 38"/>
            <p:cNvSpPr>
              <a:spLocks noChangeArrowheads="1"/>
            </p:cNvSpPr>
            <p:nvPr/>
          </p:nvSpPr>
          <p:spPr bwMode="auto">
            <a:xfrm>
              <a:off x="1837" y="2206"/>
              <a:ext cx="45" cy="45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1173" name="Oval 39"/>
            <p:cNvSpPr>
              <a:spLocks noChangeArrowheads="1"/>
            </p:cNvSpPr>
            <p:nvPr/>
          </p:nvSpPr>
          <p:spPr bwMode="auto">
            <a:xfrm>
              <a:off x="1746" y="2206"/>
              <a:ext cx="46" cy="45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1174" name="Oval 40"/>
            <p:cNvSpPr>
              <a:spLocks noChangeArrowheads="1"/>
            </p:cNvSpPr>
            <p:nvPr/>
          </p:nvSpPr>
          <p:spPr bwMode="auto">
            <a:xfrm>
              <a:off x="1882" y="2251"/>
              <a:ext cx="46" cy="45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</p:grpSp>
      <p:sp>
        <p:nvSpPr>
          <p:cNvPr id="380969" name="Text Box 41"/>
          <p:cNvSpPr txBox="1">
            <a:spLocks noChangeArrowheads="1"/>
          </p:cNvSpPr>
          <p:nvPr/>
        </p:nvSpPr>
        <p:spPr bwMode="auto">
          <a:xfrm>
            <a:off x="2124075" y="5373688"/>
            <a:ext cx="46593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008000"/>
                </a:solidFill>
                <a:latin typeface="Comic Sans MS" pitchFamily="66" charset="0"/>
                <a:ea typeface="ＭＳ Ｐゴシック" pitchFamily="50" charset="-128"/>
              </a:rPr>
              <a:t>Moment of Inertia</a:t>
            </a:r>
            <a:r>
              <a:rPr lang="en-US" altLang="ja-JP" sz="3200" i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I</a:t>
            </a:r>
            <a:r>
              <a:rPr lang="en-US" altLang="ja-JP" sz="3200" dirty="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rPr>
              <a:t> = </a:t>
            </a:r>
            <a:r>
              <a:rPr lang="en-US" altLang="ja-JP" sz="3600" dirty="0" smtClean="0">
                <a:solidFill>
                  <a:srgbClr val="000000"/>
                </a:solidFill>
                <a:latin typeface="Symbol" pitchFamily="18" charset="2"/>
                <a:ea typeface="ＭＳ Ｐゴシック" pitchFamily="50" charset="-128"/>
              </a:rPr>
              <a:t>S</a:t>
            </a:r>
            <a:r>
              <a:rPr lang="en-US" altLang="ja-JP" sz="3200" dirty="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rPr>
              <a:t> </a:t>
            </a:r>
            <a:r>
              <a:rPr lang="en-US" altLang="ja-JP" sz="3200" i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m</a:t>
            </a:r>
            <a:r>
              <a:rPr lang="en-US" altLang="ja-JP" sz="3200" i="1" baseline="-250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i</a:t>
            </a:r>
            <a:r>
              <a:rPr lang="en-US" altLang="ja-JP" sz="3200" i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r</a:t>
            </a:r>
            <a:r>
              <a:rPr lang="en-US" altLang="ja-JP" sz="3200" i="1" baseline="-250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i</a:t>
            </a:r>
            <a:r>
              <a:rPr lang="en-US" altLang="ja-JP" sz="3200" baseline="300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2</a:t>
            </a:r>
          </a:p>
          <a:p>
            <a:r>
              <a:rPr lang="en-US" altLang="ja-JP" sz="3200" i="1" baseline="300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          		  	           </a:t>
            </a:r>
            <a:r>
              <a:rPr lang="en-US" altLang="ja-JP" sz="3200" i="1" baseline="30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i</a:t>
            </a:r>
            <a:endParaRPr lang="en-US" altLang="ja-JP" sz="3200" i="1" baseline="30000" dirty="0" smtClean="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3059113" y="1989138"/>
            <a:ext cx="2808287" cy="2735262"/>
            <a:chOff x="567" y="1117"/>
            <a:chExt cx="1678" cy="1723"/>
          </a:xfrm>
        </p:grpSpPr>
        <p:sp>
          <p:nvSpPr>
            <p:cNvPr id="91149" name="Oval 43"/>
            <p:cNvSpPr>
              <a:spLocks noChangeArrowheads="1"/>
            </p:cNvSpPr>
            <p:nvPr/>
          </p:nvSpPr>
          <p:spPr bwMode="auto">
            <a:xfrm>
              <a:off x="567" y="1117"/>
              <a:ext cx="1678" cy="1723"/>
            </a:xfrm>
            <a:prstGeom prst="ellipse">
              <a:avLst/>
            </a:prstGeom>
            <a:gradFill rotWithShape="1">
              <a:gsLst>
                <a:gs pos="0">
                  <a:srgbClr val="472F18"/>
                </a:gs>
                <a:gs pos="100000">
                  <a:srgbClr val="9966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1150" name="Oval 44"/>
            <p:cNvSpPr>
              <a:spLocks noChangeArrowheads="1"/>
            </p:cNvSpPr>
            <p:nvPr/>
          </p:nvSpPr>
          <p:spPr bwMode="auto">
            <a:xfrm>
              <a:off x="930" y="1480"/>
              <a:ext cx="997" cy="998"/>
            </a:xfrm>
            <a:prstGeom prst="ellipse">
              <a:avLst/>
            </a:prstGeom>
            <a:gradFill rotWithShape="1">
              <a:gsLst>
                <a:gs pos="0">
                  <a:srgbClr val="996633"/>
                </a:gs>
                <a:gs pos="100000">
                  <a:srgbClr val="472F18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</p:grpSp>
      <p:sp>
        <p:nvSpPr>
          <p:cNvPr id="380973" name="Arc 45"/>
          <p:cNvSpPr>
            <a:spLocks/>
          </p:cNvSpPr>
          <p:nvPr/>
        </p:nvSpPr>
        <p:spPr bwMode="auto">
          <a:xfrm>
            <a:off x="4211638" y="3141663"/>
            <a:ext cx="565150" cy="503237"/>
          </a:xfrm>
          <a:custGeom>
            <a:avLst/>
            <a:gdLst>
              <a:gd name="T0" fmla="*/ 2147483647 w 42707"/>
              <a:gd name="T1" fmla="*/ 0 h 43200"/>
              <a:gd name="T2" fmla="*/ 0 w 42707"/>
              <a:gd name="T3" fmla="*/ 2147483647 h 43200"/>
              <a:gd name="T4" fmla="*/ 2147483647 w 42707"/>
              <a:gd name="T5" fmla="*/ 2147483647 h 43200"/>
              <a:gd name="T6" fmla="*/ 0 60000 65536"/>
              <a:gd name="T7" fmla="*/ 0 60000 65536"/>
              <a:gd name="T8" fmla="*/ 0 60000 65536"/>
              <a:gd name="T9" fmla="*/ 0 w 42707"/>
              <a:gd name="T10" fmla="*/ 0 h 43200"/>
              <a:gd name="T11" fmla="*/ 42707 w 42707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707" h="43200" fill="none" extrusionOk="0">
                <a:moveTo>
                  <a:pt x="21106" y="0"/>
                </a:moveTo>
                <a:cubicBezTo>
                  <a:pt x="33036" y="0"/>
                  <a:pt x="42707" y="9670"/>
                  <a:pt x="42707" y="21600"/>
                </a:cubicBezTo>
                <a:cubicBezTo>
                  <a:pt x="42707" y="33529"/>
                  <a:pt x="33036" y="43200"/>
                  <a:pt x="21107" y="43200"/>
                </a:cubicBezTo>
                <a:cubicBezTo>
                  <a:pt x="10946" y="43200"/>
                  <a:pt x="2158" y="36118"/>
                  <a:pt x="0" y="26188"/>
                </a:cubicBezTo>
              </a:path>
              <a:path w="42707" h="43200" stroke="0" extrusionOk="0">
                <a:moveTo>
                  <a:pt x="21106" y="0"/>
                </a:moveTo>
                <a:cubicBezTo>
                  <a:pt x="33036" y="0"/>
                  <a:pt x="42707" y="9670"/>
                  <a:pt x="42707" y="21600"/>
                </a:cubicBezTo>
                <a:cubicBezTo>
                  <a:pt x="42707" y="33529"/>
                  <a:pt x="33036" y="43200"/>
                  <a:pt x="21107" y="43200"/>
                </a:cubicBezTo>
                <a:cubicBezTo>
                  <a:pt x="10946" y="43200"/>
                  <a:pt x="2158" y="36118"/>
                  <a:pt x="0" y="26188"/>
                </a:cubicBezTo>
                <a:lnTo>
                  <a:pt x="21107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ja-JP" altLang="en-US" smtClean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80974" name="Arc 46"/>
          <p:cNvSpPr>
            <a:spLocks/>
          </p:cNvSpPr>
          <p:nvPr/>
        </p:nvSpPr>
        <p:spPr bwMode="auto">
          <a:xfrm>
            <a:off x="4500563" y="3357563"/>
            <a:ext cx="1250950" cy="1584325"/>
          </a:xfrm>
          <a:custGeom>
            <a:avLst/>
            <a:gdLst>
              <a:gd name="T0" fmla="*/ 2147483647 w 15785"/>
              <a:gd name="T1" fmla="*/ 2147483647 h 20231"/>
              <a:gd name="T2" fmla="*/ 2147483647 w 15785"/>
              <a:gd name="T3" fmla="*/ 2147483647 h 20231"/>
              <a:gd name="T4" fmla="*/ 0 w 15785"/>
              <a:gd name="T5" fmla="*/ 0 h 20231"/>
              <a:gd name="T6" fmla="*/ 0 60000 65536"/>
              <a:gd name="T7" fmla="*/ 0 60000 65536"/>
              <a:gd name="T8" fmla="*/ 0 60000 65536"/>
              <a:gd name="T9" fmla="*/ 0 w 15785"/>
              <a:gd name="T10" fmla="*/ 0 h 20231"/>
              <a:gd name="T11" fmla="*/ 15785 w 15785"/>
              <a:gd name="T12" fmla="*/ 20231 h 202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85" h="20231" fill="none" extrusionOk="0">
                <a:moveTo>
                  <a:pt x="15784" y="14744"/>
                </a:moveTo>
                <a:cubicBezTo>
                  <a:pt x="13506" y="17183"/>
                  <a:pt x="10694" y="19061"/>
                  <a:pt x="7568" y="20230"/>
                </a:cubicBezTo>
              </a:path>
              <a:path w="15785" h="20231" stroke="0" extrusionOk="0">
                <a:moveTo>
                  <a:pt x="15784" y="14744"/>
                </a:moveTo>
                <a:cubicBezTo>
                  <a:pt x="13506" y="17183"/>
                  <a:pt x="10694" y="19061"/>
                  <a:pt x="7568" y="20230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ja-JP" altLang="en-US" smtClean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80975" name="Text Box 47"/>
          <p:cNvSpPr txBox="1">
            <a:spLocks noChangeArrowheads="1"/>
          </p:cNvSpPr>
          <p:nvPr/>
        </p:nvSpPr>
        <p:spPr bwMode="auto">
          <a:xfrm>
            <a:off x="2571740" y="371226"/>
            <a:ext cx="37818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solidFill>
                  <a:srgbClr val="00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流体核の粘性の推定</a:t>
            </a:r>
            <a:endParaRPr lang="en-US" altLang="ja-JP" sz="3200" dirty="0" smtClean="0">
              <a:solidFill>
                <a:srgbClr val="00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380976" name="Text Box 48"/>
          <p:cNvSpPr txBox="1">
            <a:spLocks noChangeArrowheads="1"/>
          </p:cNvSpPr>
          <p:nvPr/>
        </p:nvSpPr>
        <p:spPr bwMode="auto">
          <a:xfrm>
            <a:off x="1969286" y="331175"/>
            <a:ext cx="52213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solidFill>
                  <a:srgbClr val="00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ラーメンのスープの粘性の推定</a:t>
            </a:r>
            <a:endParaRPr lang="en-US" altLang="ja-JP" sz="3200" dirty="0" smtClean="0">
              <a:solidFill>
                <a:srgbClr val="00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pic>
        <p:nvPicPr>
          <p:cNvPr id="380977" name="Picture 49" descr="ut1a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125538"/>
            <a:ext cx="6973887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1942036" y="6009343"/>
            <a:ext cx="5275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速く回すとラーメンは一緒に回らない</a:t>
            </a:r>
            <a:endParaRPr kumimoji="1" lang="ja-JP" altLang="en-US" sz="28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036106" y="6009343"/>
            <a:ext cx="5027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ゆっくり回すとラーメンは一緒に回る</a:t>
            </a:r>
            <a:endParaRPr kumimoji="1" lang="ja-JP" altLang="en-US" sz="28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09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8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8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80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80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0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0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80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8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1" dur="2000" fill="hold"/>
                                        <p:tgtEl>
                                          <p:spTgt spid="380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0"/>
                                        <p:tgtEl>
                                          <p:spTgt spid="38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8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380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0" grpId="0" animBg="1"/>
      <p:bldP spid="380930" grpId="1" animBg="1"/>
      <p:bldP spid="380969" grpId="0"/>
      <p:bldP spid="380973" grpId="0" animBg="1"/>
      <p:bldP spid="380974" grpId="0" animBg="1"/>
      <p:bldP spid="380975" grpId="0"/>
      <p:bldP spid="380976" grpId="0"/>
      <p:bldP spid="8" grpId="0"/>
      <p:bldP spid="8" grpId="1"/>
      <p:bldP spid="51" grpId="0"/>
      <p:bldP spid="5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547328" y="764704"/>
            <a:ext cx="8136904" cy="4824536"/>
            <a:chOff x="683568" y="1196752"/>
            <a:chExt cx="7632848" cy="4464496"/>
          </a:xfrm>
        </p:grpSpPr>
        <p:sp>
          <p:nvSpPr>
            <p:cNvPr id="7" name="正方形/長方形 6"/>
            <p:cNvSpPr/>
            <p:nvPr/>
          </p:nvSpPr>
          <p:spPr>
            <a:xfrm>
              <a:off x="683568" y="1196752"/>
              <a:ext cx="7632848" cy="4464496"/>
            </a:xfrm>
            <a:prstGeom prst="rect">
              <a:avLst/>
            </a:prstGeom>
            <a:solidFill>
              <a:srgbClr val="666400"/>
            </a:solidFill>
            <a:ln w="190500">
              <a:solidFill>
                <a:srgbClr val="CC9900"/>
              </a:solidFill>
              <a:miter lim="800000"/>
            </a:ln>
            <a:effectLst>
              <a:outerShdw blurRad="127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white"/>
                </a:solidFill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2594154" y="5517232"/>
              <a:ext cx="57606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white"/>
                </a:solidFill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4970418" y="5517232"/>
              <a:ext cx="576064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white"/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5690498" y="5517232"/>
              <a:ext cx="360000" cy="7200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グループ化 10"/>
            <p:cNvGrpSpPr/>
            <p:nvPr/>
          </p:nvGrpSpPr>
          <p:grpSpPr>
            <a:xfrm>
              <a:off x="7094654" y="5317526"/>
              <a:ext cx="684076" cy="252000"/>
              <a:chOff x="7236296" y="4644000"/>
              <a:chExt cx="504056" cy="252000"/>
            </a:xfrm>
          </p:grpSpPr>
          <p:sp>
            <p:nvSpPr>
              <p:cNvPr id="12" name="正方形/長方形 11"/>
              <p:cNvSpPr/>
              <p:nvPr/>
            </p:nvSpPr>
            <p:spPr>
              <a:xfrm>
                <a:off x="7236296" y="4644000"/>
                <a:ext cx="504056" cy="252000"/>
              </a:xfrm>
              <a:prstGeom prst="rect">
                <a:avLst/>
              </a:prstGeom>
              <a:solidFill>
                <a:srgbClr val="CC9900"/>
              </a:solidFill>
              <a:ln>
                <a:solidFill>
                  <a:srgbClr val="33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7452320" y="4653136"/>
                <a:ext cx="72008" cy="2160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" name="テキスト ボックス 3"/>
          <p:cNvSpPr txBox="1"/>
          <p:nvPr/>
        </p:nvSpPr>
        <p:spPr>
          <a:xfrm>
            <a:off x="1691679" y="2412177"/>
            <a:ext cx="6106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FFFF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月</a:t>
            </a:r>
            <a:r>
              <a:rPr lang="ja-JP" altLang="en-US" sz="3200" dirty="0" err="1" smtClean="0">
                <a:solidFill>
                  <a:srgbClr val="FFFF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ー</a:t>
            </a:r>
            <a:r>
              <a:rPr lang="ja-JP" altLang="en-US" sz="3200" dirty="0" smtClean="0">
                <a:solidFill>
                  <a:srgbClr val="FFFF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地球系の力学進化、月の起源</a:t>
            </a:r>
            <a:endParaRPr lang="en-US" altLang="ja-JP" sz="3200" dirty="0">
              <a:solidFill>
                <a:srgbClr val="FFFF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 rot="1662691">
            <a:off x="1687764" y="2604103"/>
            <a:ext cx="383774" cy="778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07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0.04027 0.0412 L 0.07847 4.81481E-6 L 0.11944 0.0412 L 0.15954 4.81481E-6 L 0.19774 0.0412 L 0.23836 4.81481E-6 L 0.27708 0.0412 L 0.31753 4.81481E-6 L 0.35798 0.0412 L 0.39635 4.81481E-6 L 0.43715 0.0412 L 0.47517 4.81481E-6 L 0.51579 0.0412 L 0.55677 4.81481E-6 L 0.59496 0.0412 L 0.63593 4.81481E-6 " pathEditMode="relative" rAng="0" ptsTypes="AAAAAAAAAAAAAAAAA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88" y="206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1619672" y="0"/>
            <a:ext cx="664797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3600" dirty="0" smtClean="0">
                <a:solidFill>
                  <a:srgbClr val="99CCFF"/>
                </a:solidFill>
                <a:latin typeface="Times New Roman" pitchFamily="18" charset="0"/>
                <a:ea typeface="HG正楷書体-PRO" pitchFamily="66" charset="-128"/>
              </a:rPr>
              <a:t>自転を止めてみた潮汐（理想）</a:t>
            </a:r>
            <a:endParaRPr lang="en-US" altLang="ja-JP" sz="3600" dirty="0" smtClean="0">
              <a:solidFill>
                <a:srgbClr val="99CCFF"/>
              </a:solidFill>
              <a:latin typeface="Times New Roman" pitchFamily="18" charset="0"/>
              <a:ea typeface="HG正楷書体-PRO" pitchFamily="66" charset="-128"/>
            </a:endParaRPr>
          </a:p>
          <a:p>
            <a:pPr algn="ctr"/>
            <a:r>
              <a:rPr lang="en-US" altLang="ja-JP" sz="2800" dirty="0" smtClean="0">
                <a:solidFill>
                  <a:srgbClr val="99CCFF"/>
                </a:solidFill>
                <a:latin typeface="Times New Roman" pitchFamily="18" charset="0"/>
                <a:ea typeface="HG正楷書体-PRO" pitchFamily="66" charset="-128"/>
              </a:rPr>
              <a:t>Movement w.r.t. the Earth (ideal)</a:t>
            </a:r>
          </a:p>
        </p:txBody>
      </p:sp>
      <p:grpSp>
        <p:nvGrpSpPr>
          <p:cNvPr id="146468" name="Group 36"/>
          <p:cNvGrpSpPr>
            <a:grpSpLocks/>
          </p:cNvGrpSpPr>
          <p:nvPr/>
        </p:nvGrpSpPr>
        <p:grpSpPr bwMode="auto">
          <a:xfrm>
            <a:off x="4120740" y="1196752"/>
            <a:ext cx="671513" cy="920750"/>
            <a:chOff x="4604" y="1888"/>
            <a:chExt cx="423" cy="580"/>
          </a:xfrm>
        </p:grpSpPr>
        <p:sp>
          <p:nvSpPr>
            <p:cNvPr id="146435" name="Arc 3"/>
            <p:cNvSpPr>
              <a:spLocks/>
            </p:cNvSpPr>
            <p:nvPr/>
          </p:nvSpPr>
          <p:spPr bwMode="auto">
            <a:xfrm rot="20220000">
              <a:off x="4604" y="1941"/>
              <a:ext cx="243" cy="52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6243 w 21600"/>
                <a:gd name="T1" fmla="*/ 42525 h 42525"/>
                <a:gd name="T2" fmla="*/ 21511 w 21600"/>
                <a:gd name="T3" fmla="*/ 0 h 42525"/>
                <a:gd name="T4" fmla="*/ 21600 w 21600"/>
                <a:gd name="T5" fmla="*/ 21600 h 42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525" fill="none" extrusionOk="0">
                  <a:moveTo>
                    <a:pt x="16242" y="42525"/>
                  </a:moveTo>
                  <a:cubicBezTo>
                    <a:pt x="6685" y="40078"/>
                    <a:pt x="0" y="31466"/>
                    <a:pt x="0" y="21600"/>
                  </a:cubicBezTo>
                  <a:cubicBezTo>
                    <a:pt x="-1" y="9705"/>
                    <a:pt x="9616" y="49"/>
                    <a:pt x="21511" y="0"/>
                  </a:cubicBezTo>
                </a:path>
                <a:path w="21600" h="42525" stroke="0" extrusionOk="0">
                  <a:moveTo>
                    <a:pt x="16242" y="42525"/>
                  </a:moveTo>
                  <a:cubicBezTo>
                    <a:pt x="6685" y="40078"/>
                    <a:pt x="0" y="31466"/>
                    <a:pt x="0" y="21600"/>
                  </a:cubicBezTo>
                  <a:cubicBezTo>
                    <a:pt x="-1" y="9705"/>
                    <a:pt x="9616" y="49"/>
                    <a:pt x="21511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6436" name="Arc 4"/>
            <p:cNvSpPr>
              <a:spLocks/>
            </p:cNvSpPr>
            <p:nvPr/>
          </p:nvSpPr>
          <p:spPr bwMode="auto">
            <a:xfrm rot="20220000">
              <a:off x="4675" y="1888"/>
              <a:ext cx="352" cy="527"/>
            </a:xfrm>
            <a:custGeom>
              <a:avLst/>
              <a:gdLst>
                <a:gd name="G0" fmla="+- 21600 0 0"/>
                <a:gd name="G1" fmla="+- 17955 0 0"/>
                <a:gd name="G2" fmla="+- 21600 0 0"/>
                <a:gd name="T0" fmla="*/ 6296 w 21600"/>
                <a:gd name="T1" fmla="*/ 33198 h 33198"/>
                <a:gd name="T2" fmla="*/ 9593 w 21600"/>
                <a:gd name="T3" fmla="*/ 0 h 33198"/>
                <a:gd name="T4" fmla="*/ 21600 w 21600"/>
                <a:gd name="T5" fmla="*/ 17955 h 33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3198" fill="none" extrusionOk="0">
                  <a:moveTo>
                    <a:pt x="6296" y="33197"/>
                  </a:moveTo>
                  <a:cubicBezTo>
                    <a:pt x="2263" y="29149"/>
                    <a:pt x="0" y="23668"/>
                    <a:pt x="0" y="17955"/>
                  </a:cubicBezTo>
                  <a:cubicBezTo>
                    <a:pt x="-1" y="10743"/>
                    <a:pt x="3598" y="4008"/>
                    <a:pt x="9592" y="-1"/>
                  </a:cubicBezTo>
                </a:path>
                <a:path w="21600" h="33198" stroke="0" extrusionOk="0">
                  <a:moveTo>
                    <a:pt x="6296" y="33197"/>
                  </a:moveTo>
                  <a:cubicBezTo>
                    <a:pt x="2263" y="29149"/>
                    <a:pt x="0" y="23668"/>
                    <a:pt x="0" y="17955"/>
                  </a:cubicBezTo>
                  <a:cubicBezTo>
                    <a:pt x="-1" y="10743"/>
                    <a:pt x="3598" y="4008"/>
                    <a:pt x="9592" y="-1"/>
                  </a:cubicBezTo>
                  <a:lnTo>
                    <a:pt x="21600" y="17955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3832640" y="2708920"/>
            <a:ext cx="1242983" cy="2088232"/>
            <a:chOff x="3832640" y="2708920"/>
            <a:chExt cx="1242983" cy="2088232"/>
          </a:xfrm>
        </p:grpSpPr>
        <p:cxnSp>
          <p:nvCxnSpPr>
            <p:cNvPr id="3" name="直線コネクタ 2"/>
            <p:cNvCxnSpPr/>
            <p:nvPr/>
          </p:nvCxnSpPr>
          <p:spPr>
            <a:xfrm>
              <a:off x="4451005" y="2708920"/>
              <a:ext cx="15769" cy="2088232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438" name="Oval 6"/>
            <p:cNvSpPr>
              <a:spLocks noChangeArrowheads="1"/>
            </p:cNvSpPr>
            <p:nvPr/>
          </p:nvSpPr>
          <p:spPr bwMode="auto">
            <a:xfrm rot="-2065">
              <a:off x="3832640" y="2997326"/>
              <a:ext cx="1242983" cy="1440109"/>
            </a:xfrm>
            <a:prstGeom prst="ellipse">
              <a:avLst/>
            </a:prstGeom>
            <a:gradFill rotWithShape="0">
              <a:gsLst>
                <a:gs pos="0">
                  <a:schemeClr val="accent2">
                    <a:gamma/>
                    <a:tint val="5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46486" name="Group 54"/>
          <p:cNvGrpSpPr>
            <a:grpSpLocks/>
          </p:cNvGrpSpPr>
          <p:nvPr/>
        </p:nvGrpSpPr>
        <p:grpSpPr bwMode="auto">
          <a:xfrm>
            <a:off x="3958907" y="3306205"/>
            <a:ext cx="1045141" cy="820261"/>
            <a:chOff x="1380" y="1453"/>
            <a:chExt cx="1492" cy="1408"/>
          </a:xfrm>
        </p:grpSpPr>
        <p:sp>
          <p:nvSpPr>
            <p:cNvPr id="146439" name="Freeform 7"/>
            <p:cNvSpPr>
              <a:spLocks/>
            </p:cNvSpPr>
            <p:nvPr/>
          </p:nvSpPr>
          <p:spPr bwMode="auto">
            <a:xfrm rot="-2065">
              <a:off x="1380" y="1906"/>
              <a:ext cx="543" cy="462"/>
            </a:xfrm>
            <a:custGeom>
              <a:avLst/>
              <a:gdLst>
                <a:gd name="T0" fmla="*/ 2 w 176"/>
                <a:gd name="T1" fmla="*/ 5 h 154"/>
                <a:gd name="T2" fmla="*/ 0 w 176"/>
                <a:gd name="T3" fmla="*/ 18 h 154"/>
                <a:gd name="T4" fmla="*/ 1 w 176"/>
                <a:gd name="T5" fmla="*/ 32 h 154"/>
                <a:gd name="T6" fmla="*/ 6 w 176"/>
                <a:gd name="T7" fmla="*/ 47 h 154"/>
                <a:gd name="T8" fmla="*/ 13 w 176"/>
                <a:gd name="T9" fmla="*/ 56 h 154"/>
                <a:gd name="T10" fmla="*/ 17 w 176"/>
                <a:gd name="T11" fmla="*/ 58 h 154"/>
                <a:gd name="T12" fmla="*/ 22 w 176"/>
                <a:gd name="T13" fmla="*/ 60 h 154"/>
                <a:gd name="T14" fmla="*/ 26 w 176"/>
                <a:gd name="T15" fmla="*/ 60 h 154"/>
                <a:gd name="T16" fmla="*/ 32 w 176"/>
                <a:gd name="T17" fmla="*/ 60 h 154"/>
                <a:gd name="T18" fmla="*/ 37 w 176"/>
                <a:gd name="T19" fmla="*/ 60 h 154"/>
                <a:gd name="T20" fmla="*/ 41 w 176"/>
                <a:gd name="T21" fmla="*/ 60 h 154"/>
                <a:gd name="T22" fmla="*/ 46 w 176"/>
                <a:gd name="T23" fmla="*/ 60 h 154"/>
                <a:gd name="T24" fmla="*/ 51 w 176"/>
                <a:gd name="T25" fmla="*/ 60 h 154"/>
                <a:gd name="T26" fmla="*/ 55 w 176"/>
                <a:gd name="T27" fmla="*/ 61 h 154"/>
                <a:gd name="T28" fmla="*/ 62 w 176"/>
                <a:gd name="T29" fmla="*/ 61 h 154"/>
                <a:gd name="T30" fmla="*/ 69 w 176"/>
                <a:gd name="T31" fmla="*/ 62 h 154"/>
                <a:gd name="T32" fmla="*/ 77 w 176"/>
                <a:gd name="T33" fmla="*/ 63 h 154"/>
                <a:gd name="T34" fmla="*/ 84 w 176"/>
                <a:gd name="T35" fmla="*/ 64 h 154"/>
                <a:gd name="T36" fmla="*/ 90 w 176"/>
                <a:gd name="T37" fmla="*/ 67 h 154"/>
                <a:gd name="T38" fmla="*/ 95 w 176"/>
                <a:gd name="T39" fmla="*/ 69 h 154"/>
                <a:gd name="T40" fmla="*/ 99 w 176"/>
                <a:gd name="T41" fmla="*/ 72 h 154"/>
                <a:gd name="T42" fmla="*/ 92 w 176"/>
                <a:gd name="T43" fmla="*/ 90 h 154"/>
                <a:gd name="T44" fmla="*/ 113 w 176"/>
                <a:gd name="T45" fmla="*/ 94 h 154"/>
                <a:gd name="T46" fmla="*/ 114 w 176"/>
                <a:gd name="T47" fmla="*/ 128 h 154"/>
                <a:gd name="T48" fmla="*/ 160 w 176"/>
                <a:gd name="T49" fmla="*/ 154 h 154"/>
                <a:gd name="T50" fmla="*/ 168 w 176"/>
                <a:gd name="T51" fmla="*/ 146 h 154"/>
                <a:gd name="T52" fmla="*/ 154 w 176"/>
                <a:gd name="T53" fmla="*/ 106 h 154"/>
                <a:gd name="T54" fmla="*/ 165 w 176"/>
                <a:gd name="T55" fmla="*/ 98 h 154"/>
                <a:gd name="T56" fmla="*/ 160 w 176"/>
                <a:gd name="T57" fmla="*/ 84 h 154"/>
                <a:gd name="T58" fmla="*/ 145 w 176"/>
                <a:gd name="T59" fmla="*/ 78 h 154"/>
                <a:gd name="T60" fmla="*/ 165 w 176"/>
                <a:gd name="T61" fmla="*/ 68 h 154"/>
                <a:gd name="T62" fmla="*/ 176 w 176"/>
                <a:gd name="T63" fmla="*/ 50 h 154"/>
                <a:gd name="T64" fmla="*/ 167 w 176"/>
                <a:gd name="T65" fmla="*/ 42 h 154"/>
                <a:gd name="T66" fmla="*/ 159 w 176"/>
                <a:gd name="T67" fmla="*/ 35 h 154"/>
                <a:gd name="T68" fmla="*/ 151 w 176"/>
                <a:gd name="T69" fmla="*/ 31 h 154"/>
                <a:gd name="T70" fmla="*/ 143 w 176"/>
                <a:gd name="T71" fmla="*/ 30 h 154"/>
                <a:gd name="T72" fmla="*/ 137 w 176"/>
                <a:gd name="T73" fmla="*/ 30 h 154"/>
                <a:gd name="T74" fmla="*/ 128 w 176"/>
                <a:gd name="T75" fmla="*/ 28 h 154"/>
                <a:gd name="T76" fmla="*/ 116 w 176"/>
                <a:gd name="T77" fmla="*/ 27 h 154"/>
                <a:gd name="T78" fmla="*/ 104 w 176"/>
                <a:gd name="T79" fmla="*/ 26 h 154"/>
                <a:gd name="T80" fmla="*/ 92 w 176"/>
                <a:gd name="T81" fmla="*/ 26 h 154"/>
                <a:gd name="T82" fmla="*/ 82 w 176"/>
                <a:gd name="T83" fmla="*/ 25 h 154"/>
                <a:gd name="T84" fmla="*/ 75 w 176"/>
                <a:gd name="T85" fmla="*/ 24 h 154"/>
                <a:gd name="T86" fmla="*/ 72 w 176"/>
                <a:gd name="T87" fmla="*/ 24 h 154"/>
                <a:gd name="T88" fmla="*/ 56 w 176"/>
                <a:gd name="T89" fmla="*/ 0 h 154"/>
                <a:gd name="T90" fmla="*/ 2 w 176"/>
                <a:gd name="T91" fmla="*/ 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6" h="154">
                  <a:moveTo>
                    <a:pt x="2" y="5"/>
                  </a:moveTo>
                  <a:lnTo>
                    <a:pt x="0" y="18"/>
                  </a:lnTo>
                  <a:lnTo>
                    <a:pt x="1" y="32"/>
                  </a:lnTo>
                  <a:lnTo>
                    <a:pt x="6" y="47"/>
                  </a:lnTo>
                  <a:lnTo>
                    <a:pt x="13" y="56"/>
                  </a:lnTo>
                  <a:lnTo>
                    <a:pt x="17" y="58"/>
                  </a:lnTo>
                  <a:lnTo>
                    <a:pt x="22" y="60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7" y="60"/>
                  </a:lnTo>
                  <a:lnTo>
                    <a:pt x="41" y="60"/>
                  </a:lnTo>
                  <a:lnTo>
                    <a:pt x="46" y="60"/>
                  </a:lnTo>
                  <a:lnTo>
                    <a:pt x="51" y="60"/>
                  </a:lnTo>
                  <a:lnTo>
                    <a:pt x="55" y="61"/>
                  </a:lnTo>
                  <a:lnTo>
                    <a:pt x="62" y="61"/>
                  </a:lnTo>
                  <a:lnTo>
                    <a:pt x="69" y="62"/>
                  </a:lnTo>
                  <a:lnTo>
                    <a:pt x="77" y="63"/>
                  </a:lnTo>
                  <a:lnTo>
                    <a:pt x="84" y="64"/>
                  </a:lnTo>
                  <a:lnTo>
                    <a:pt x="90" y="67"/>
                  </a:lnTo>
                  <a:lnTo>
                    <a:pt x="95" y="69"/>
                  </a:lnTo>
                  <a:lnTo>
                    <a:pt x="99" y="72"/>
                  </a:lnTo>
                  <a:lnTo>
                    <a:pt x="92" y="90"/>
                  </a:lnTo>
                  <a:lnTo>
                    <a:pt x="113" y="94"/>
                  </a:lnTo>
                  <a:lnTo>
                    <a:pt x="114" y="128"/>
                  </a:lnTo>
                  <a:lnTo>
                    <a:pt x="160" y="154"/>
                  </a:lnTo>
                  <a:lnTo>
                    <a:pt x="168" y="146"/>
                  </a:lnTo>
                  <a:lnTo>
                    <a:pt x="154" y="106"/>
                  </a:lnTo>
                  <a:lnTo>
                    <a:pt x="165" y="98"/>
                  </a:lnTo>
                  <a:lnTo>
                    <a:pt x="160" y="84"/>
                  </a:lnTo>
                  <a:lnTo>
                    <a:pt x="145" y="78"/>
                  </a:lnTo>
                  <a:lnTo>
                    <a:pt x="165" y="68"/>
                  </a:lnTo>
                  <a:lnTo>
                    <a:pt x="176" y="50"/>
                  </a:lnTo>
                  <a:lnTo>
                    <a:pt x="167" y="42"/>
                  </a:lnTo>
                  <a:lnTo>
                    <a:pt x="159" y="35"/>
                  </a:lnTo>
                  <a:lnTo>
                    <a:pt x="151" y="31"/>
                  </a:lnTo>
                  <a:lnTo>
                    <a:pt x="143" y="30"/>
                  </a:lnTo>
                  <a:lnTo>
                    <a:pt x="137" y="30"/>
                  </a:lnTo>
                  <a:lnTo>
                    <a:pt x="128" y="28"/>
                  </a:lnTo>
                  <a:lnTo>
                    <a:pt x="116" y="27"/>
                  </a:lnTo>
                  <a:lnTo>
                    <a:pt x="104" y="26"/>
                  </a:lnTo>
                  <a:lnTo>
                    <a:pt x="92" y="26"/>
                  </a:lnTo>
                  <a:lnTo>
                    <a:pt x="82" y="25"/>
                  </a:lnTo>
                  <a:lnTo>
                    <a:pt x="75" y="24"/>
                  </a:lnTo>
                  <a:lnTo>
                    <a:pt x="72" y="24"/>
                  </a:lnTo>
                  <a:lnTo>
                    <a:pt x="56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6440" name="Freeform 8"/>
            <p:cNvSpPr>
              <a:spLocks/>
            </p:cNvSpPr>
            <p:nvPr/>
          </p:nvSpPr>
          <p:spPr bwMode="auto">
            <a:xfrm rot="-2065">
              <a:off x="1904" y="2311"/>
              <a:ext cx="39" cy="35"/>
            </a:xfrm>
            <a:custGeom>
              <a:avLst/>
              <a:gdLst>
                <a:gd name="T0" fmla="*/ 0 w 53"/>
                <a:gd name="T1" fmla="*/ 0 h 50"/>
                <a:gd name="T2" fmla="*/ 5 w 53"/>
                <a:gd name="T3" fmla="*/ 1 h 50"/>
                <a:gd name="T4" fmla="*/ 12 w 53"/>
                <a:gd name="T5" fmla="*/ 3 h 50"/>
                <a:gd name="T6" fmla="*/ 20 w 53"/>
                <a:gd name="T7" fmla="*/ 5 h 50"/>
                <a:gd name="T8" fmla="*/ 28 w 53"/>
                <a:gd name="T9" fmla="*/ 7 h 50"/>
                <a:gd name="T10" fmla="*/ 37 w 53"/>
                <a:gd name="T11" fmla="*/ 9 h 50"/>
                <a:gd name="T12" fmla="*/ 44 w 53"/>
                <a:gd name="T13" fmla="*/ 13 h 50"/>
                <a:gd name="T14" fmla="*/ 50 w 53"/>
                <a:gd name="T15" fmla="*/ 15 h 50"/>
                <a:gd name="T16" fmla="*/ 53 w 53"/>
                <a:gd name="T17" fmla="*/ 18 h 50"/>
                <a:gd name="T18" fmla="*/ 48 w 53"/>
                <a:gd name="T19" fmla="*/ 50 h 50"/>
                <a:gd name="T20" fmla="*/ 11 w 53"/>
                <a:gd name="T21" fmla="*/ 39 h 50"/>
                <a:gd name="T22" fmla="*/ 8 w 53"/>
                <a:gd name="T23" fmla="*/ 34 h 50"/>
                <a:gd name="T24" fmla="*/ 4 w 53"/>
                <a:gd name="T25" fmla="*/ 22 h 50"/>
                <a:gd name="T26" fmla="*/ 0 w 53"/>
                <a:gd name="T27" fmla="*/ 8 h 50"/>
                <a:gd name="T28" fmla="*/ 0 w 53"/>
                <a:gd name="T2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50">
                  <a:moveTo>
                    <a:pt x="0" y="0"/>
                  </a:moveTo>
                  <a:lnTo>
                    <a:pt x="5" y="1"/>
                  </a:lnTo>
                  <a:lnTo>
                    <a:pt x="12" y="3"/>
                  </a:lnTo>
                  <a:lnTo>
                    <a:pt x="20" y="5"/>
                  </a:lnTo>
                  <a:lnTo>
                    <a:pt x="28" y="7"/>
                  </a:lnTo>
                  <a:lnTo>
                    <a:pt x="37" y="9"/>
                  </a:lnTo>
                  <a:lnTo>
                    <a:pt x="44" y="13"/>
                  </a:lnTo>
                  <a:lnTo>
                    <a:pt x="50" y="15"/>
                  </a:lnTo>
                  <a:lnTo>
                    <a:pt x="53" y="18"/>
                  </a:lnTo>
                  <a:lnTo>
                    <a:pt x="48" y="50"/>
                  </a:lnTo>
                  <a:lnTo>
                    <a:pt x="11" y="39"/>
                  </a:lnTo>
                  <a:lnTo>
                    <a:pt x="8" y="34"/>
                  </a:lnTo>
                  <a:lnTo>
                    <a:pt x="4" y="22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6441" name="Freeform 9"/>
            <p:cNvSpPr>
              <a:spLocks/>
            </p:cNvSpPr>
            <p:nvPr/>
          </p:nvSpPr>
          <p:spPr bwMode="auto">
            <a:xfrm rot="-2065">
              <a:off x="1561" y="2273"/>
              <a:ext cx="131" cy="87"/>
            </a:xfrm>
            <a:custGeom>
              <a:avLst/>
              <a:gdLst>
                <a:gd name="T0" fmla="*/ 35 w 114"/>
                <a:gd name="T1" fmla="*/ 0 h 94"/>
                <a:gd name="T2" fmla="*/ 97 w 114"/>
                <a:gd name="T3" fmla="*/ 11 h 94"/>
                <a:gd name="T4" fmla="*/ 114 w 114"/>
                <a:gd name="T5" fmla="*/ 49 h 94"/>
                <a:gd name="T6" fmla="*/ 106 w 114"/>
                <a:gd name="T7" fmla="*/ 92 h 94"/>
                <a:gd name="T8" fmla="*/ 95 w 114"/>
                <a:gd name="T9" fmla="*/ 94 h 94"/>
                <a:gd name="T10" fmla="*/ 84 w 114"/>
                <a:gd name="T11" fmla="*/ 60 h 94"/>
                <a:gd name="T12" fmla="*/ 59 w 114"/>
                <a:gd name="T13" fmla="*/ 64 h 94"/>
                <a:gd name="T14" fmla="*/ 40 w 114"/>
                <a:gd name="T15" fmla="*/ 57 h 94"/>
                <a:gd name="T16" fmla="*/ 59 w 114"/>
                <a:gd name="T17" fmla="*/ 30 h 94"/>
                <a:gd name="T18" fmla="*/ 0 w 114"/>
                <a:gd name="T19" fmla="*/ 2 h 94"/>
                <a:gd name="T20" fmla="*/ 35 w 114"/>
                <a:gd name="T2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94">
                  <a:moveTo>
                    <a:pt x="35" y="0"/>
                  </a:moveTo>
                  <a:lnTo>
                    <a:pt x="97" y="11"/>
                  </a:lnTo>
                  <a:lnTo>
                    <a:pt x="114" y="49"/>
                  </a:lnTo>
                  <a:lnTo>
                    <a:pt x="106" y="92"/>
                  </a:lnTo>
                  <a:lnTo>
                    <a:pt x="95" y="94"/>
                  </a:lnTo>
                  <a:lnTo>
                    <a:pt x="84" y="60"/>
                  </a:lnTo>
                  <a:lnTo>
                    <a:pt x="59" y="64"/>
                  </a:lnTo>
                  <a:lnTo>
                    <a:pt x="40" y="57"/>
                  </a:lnTo>
                  <a:lnTo>
                    <a:pt x="59" y="30"/>
                  </a:lnTo>
                  <a:lnTo>
                    <a:pt x="0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6443" name="Freeform 11"/>
            <p:cNvSpPr>
              <a:spLocks/>
            </p:cNvSpPr>
            <p:nvPr/>
          </p:nvSpPr>
          <p:spPr bwMode="auto">
            <a:xfrm rot="-2065">
              <a:off x="1765" y="2359"/>
              <a:ext cx="112" cy="114"/>
            </a:xfrm>
            <a:custGeom>
              <a:avLst/>
              <a:gdLst>
                <a:gd name="T0" fmla="*/ 21 w 76"/>
                <a:gd name="T1" fmla="*/ 0 h 41"/>
                <a:gd name="T2" fmla="*/ 13 w 76"/>
                <a:gd name="T3" fmla="*/ 4 h 41"/>
                <a:gd name="T4" fmla="*/ 5 w 76"/>
                <a:gd name="T5" fmla="*/ 10 h 41"/>
                <a:gd name="T6" fmla="*/ 0 w 76"/>
                <a:gd name="T7" fmla="*/ 15 h 41"/>
                <a:gd name="T8" fmla="*/ 1 w 76"/>
                <a:gd name="T9" fmla="*/ 21 h 41"/>
                <a:gd name="T10" fmla="*/ 5 w 76"/>
                <a:gd name="T11" fmla="*/ 22 h 41"/>
                <a:gd name="T12" fmla="*/ 9 w 76"/>
                <a:gd name="T13" fmla="*/ 25 h 41"/>
                <a:gd name="T14" fmla="*/ 14 w 76"/>
                <a:gd name="T15" fmla="*/ 26 h 41"/>
                <a:gd name="T16" fmla="*/ 20 w 76"/>
                <a:gd name="T17" fmla="*/ 28 h 41"/>
                <a:gd name="T18" fmla="*/ 26 w 76"/>
                <a:gd name="T19" fmla="*/ 29 h 41"/>
                <a:gd name="T20" fmla="*/ 31 w 76"/>
                <a:gd name="T21" fmla="*/ 30 h 41"/>
                <a:gd name="T22" fmla="*/ 36 w 76"/>
                <a:gd name="T23" fmla="*/ 30 h 41"/>
                <a:gd name="T24" fmla="*/ 41 w 76"/>
                <a:gd name="T25" fmla="*/ 32 h 41"/>
                <a:gd name="T26" fmla="*/ 47 w 76"/>
                <a:gd name="T27" fmla="*/ 33 h 41"/>
                <a:gd name="T28" fmla="*/ 54 w 76"/>
                <a:gd name="T29" fmla="*/ 33 h 41"/>
                <a:gd name="T30" fmla="*/ 60 w 76"/>
                <a:gd name="T31" fmla="*/ 35 h 41"/>
                <a:gd name="T32" fmla="*/ 65 w 76"/>
                <a:gd name="T33" fmla="*/ 38 h 41"/>
                <a:gd name="T34" fmla="*/ 69 w 76"/>
                <a:gd name="T35" fmla="*/ 41 h 41"/>
                <a:gd name="T36" fmla="*/ 74 w 76"/>
                <a:gd name="T37" fmla="*/ 40 h 41"/>
                <a:gd name="T38" fmla="*/ 76 w 76"/>
                <a:gd name="T39" fmla="*/ 36 h 41"/>
                <a:gd name="T40" fmla="*/ 75 w 76"/>
                <a:gd name="T41" fmla="*/ 30 h 41"/>
                <a:gd name="T42" fmla="*/ 75 w 76"/>
                <a:gd name="T43" fmla="*/ 22 h 41"/>
                <a:gd name="T44" fmla="*/ 75 w 76"/>
                <a:gd name="T45" fmla="*/ 14 h 41"/>
                <a:gd name="T46" fmla="*/ 75 w 76"/>
                <a:gd name="T47" fmla="*/ 7 h 41"/>
                <a:gd name="T48" fmla="*/ 72 w 76"/>
                <a:gd name="T49" fmla="*/ 4 h 41"/>
                <a:gd name="T50" fmla="*/ 68 w 76"/>
                <a:gd name="T51" fmla="*/ 3 h 41"/>
                <a:gd name="T52" fmla="*/ 62 w 76"/>
                <a:gd name="T53" fmla="*/ 3 h 41"/>
                <a:gd name="T54" fmla="*/ 57 w 76"/>
                <a:gd name="T55" fmla="*/ 3 h 41"/>
                <a:gd name="T56" fmla="*/ 50 w 76"/>
                <a:gd name="T57" fmla="*/ 4 h 41"/>
                <a:gd name="T58" fmla="*/ 42 w 76"/>
                <a:gd name="T59" fmla="*/ 4 h 41"/>
                <a:gd name="T60" fmla="*/ 35 w 76"/>
                <a:gd name="T61" fmla="*/ 4 h 41"/>
                <a:gd name="T62" fmla="*/ 27 w 76"/>
                <a:gd name="T63" fmla="*/ 3 h 41"/>
                <a:gd name="T64" fmla="*/ 21 w 76"/>
                <a:gd name="T6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" h="41">
                  <a:moveTo>
                    <a:pt x="21" y="0"/>
                  </a:moveTo>
                  <a:lnTo>
                    <a:pt x="13" y="4"/>
                  </a:lnTo>
                  <a:lnTo>
                    <a:pt x="5" y="10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5" y="22"/>
                  </a:lnTo>
                  <a:lnTo>
                    <a:pt x="9" y="25"/>
                  </a:lnTo>
                  <a:lnTo>
                    <a:pt x="14" y="26"/>
                  </a:lnTo>
                  <a:lnTo>
                    <a:pt x="20" y="28"/>
                  </a:lnTo>
                  <a:lnTo>
                    <a:pt x="26" y="29"/>
                  </a:lnTo>
                  <a:lnTo>
                    <a:pt x="31" y="30"/>
                  </a:lnTo>
                  <a:lnTo>
                    <a:pt x="36" y="30"/>
                  </a:lnTo>
                  <a:lnTo>
                    <a:pt x="41" y="32"/>
                  </a:lnTo>
                  <a:lnTo>
                    <a:pt x="47" y="33"/>
                  </a:lnTo>
                  <a:lnTo>
                    <a:pt x="54" y="33"/>
                  </a:lnTo>
                  <a:lnTo>
                    <a:pt x="60" y="35"/>
                  </a:lnTo>
                  <a:lnTo>
                    <a:pt x="65" y="38"/>
                  </a:lnTo>
                  <a:lnTo>
                    <a:pt x="69" y="41"/>
                  </a:lnTo>
                  <a:lnTo>
                    <a:pt x="74" y="40"/>
                  </a:lnTo>
                  <a:lnTo>
                    <a:pt x="76" y="36"/>
                  </a:lnTo>
                  <a:lnTo>
                    <a:pt x="75" y="30"/>
                  </a:lnTo>
                  <a:lnTo>
                    <a:pt x="75" y="22"/>
                  </a:lnTo>
                  <a:lnTo>
                    <a:pt x="75" y="14"/>
                  </a:lnTo>
                  <a:lnTo>
                    <a:pt x="75" y="7"/>
                  </a:lnTo>
                  <a:lnTo>
                    <a:pt x="72" y="4"/>
                  </a:lnTo>
                  <a:lnTo>
                    <a:pt x="68" y="3"/>
                  </a:lnTo>
                  <a:lnTo>
                    <a:pt x="62" y="3"/>
                  </a:lnTo>
                  <a:lnTo>
                    <a:pt x="57" y="3"/>
                  </a:lnTo>
                  <a:lnTo>
                    <a:pt x="50" y="4"/>
                  </a:lnTo>
                  <a:lnTo>
                    <a:pt x="42" y="4"/>
                  </a:lnTo>
                  <a:lnTo>
                    <a:pt x="35" y="4"/>
                  </a:lnTo>
                  <a:lnTo>
                    <a:pt x="27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6444" name="Freeform 12"/>
            <p:cNvSpPr>
              <a:spLocks/>
            </p:cNvSpPr>
            <p:nvPr/>
          </p:nvSpPr>
          <p:spPr bwMode="auto">
            <a:xfrm rot="-2065">
              <a:off x="1865" y="1860"/>
              <a:ext cx="239" cy="108"/>
            </a:xfrm>
            <a:custGeom>
              <a:avLst/>
              <a:gdLst>
                <a:gd name="T0" fmla="*/ 41 w 172"/>
                <a:gd name="T1" fmla="*/ 0 h 62"/>
                <a:gd name="T2" fmla="*/ 6 w 172"/>
                <a:gd name="T3" fmla="*/ 13 h 62"/>
                <a:gd name="T4" fmla="*/ 4 w 172"/>
                <a:gd name="T5" fmla="*/ 16 h 62"/>
                <a:gd name="T6" fmla="*/ 1 w 172"/>
                <a:gd name="T7" fmla="*/ 25 h 62"/>
                <a:gd name="T8" fmla="*/ 0 w 172"/>
                <a:gd name="T9" fmla="*/ 34 h 62"/>
                <a:gd name="T10" fmla="*/ 2 w 172"/>
                <a:gd name="T11" fmla="*/ 40 h 62"/>
                <a:gd name="T12" fmla="*/ 6 w 172"/>
                <a:gd name="T13" fmla="*/ 41 h 62"/>
                <a:gd name="T14" fmla="*/ 10 w 172"/>
                <a:gd name="T15" fmla="*/ 40 h 62"/>
                <a:gd name="T16" fmla="*/ 15 w 172"/>
                <a:gd name="T17" fmla="*/ 39 h 62"/>
                <a:gd name="T18" fmla="*/ 21 w 172"/>
                <a:gd name="T19" fmla="*/ 38 h 62"/>
                <a:gd name="T20" fmla="*/ 26 w 172"/>
                <a:gd name="T21" fmla="*/ 36 h 62"/>
                <a:gd name="T22" fmla="*/ 32 w 172"/>
                <a:gd name="T23" fmla="*/ 34 h 62"/>
                <a:gd name="T24" fmla="*/ 37 w 172"/>
                <a:gd name="T25" fmla="*/ 34 h 62"/>
                <a:gd name="T26" fmla="*/ 41 w 172"/>
                <a:gd name="T27" fmla="*/ 34 h 62"/>
                <a:gd name="T28" fmla="*/ 47 w 172"/>
                <a:gd name="T29" fmla="*/ 36 h 62"/>
                <a:gd name="T30" fmla="*/ 56 w 172"/>
                <a:gd name="T31" fmla="*/ 37 h 62"/>
                <a:gd name="T32" fmla="*/ 67 w 172"/>
                <a:gd name="T33" fmla="*/ 39 h 62"/>
                <a:gd name="T34" fmla="*/ 77 w 172"/>
                <a:gd name="T35" fmla="*/ 41 h 62"/>
                <a:gd name="T36" fmla="*/ 89 w 172"/>
                <a:gd name="T37" fmla="*/ 44 h 62"/>
                <a:gd name="T38" fmla="*/ 99 w 172"/>
                <a:gd name="T39" fmla="*/ 46 h 62"/>
                <a:gd name="T40" fmla="*/ 106 w 172"/>
                <a:gd name="T41" fmla="*/ 48 h 62"/>
                <a:gd name="T42" fmla="*/ 112 w 172"/>
                <a:gd name="T43" fmla="*/ 51 h 62"/>
                <a:gd name="T44" fmla="*/ 109 w 172"/>
                <a:gd name="T45" fmla="*/ 55 h 62"/>
                <a:gd name="T46" fmla="*/ 109 w 172"/>
                <a:gd name="T47" fmla="*/ 60 h 62"/>
                <a:gd name="T48" fmla="*/ 110 w 172"/>
                <a:gd name="T49" fmla="*/ 62 h 62"/>
                <a:gd name="T50" fmla="*/ 116 w 172"/>
                <a:gd name="T51" fmla="*/ 62 h 62"/>
                <a:gd name="T52" fmla="*/ 121 w 172"/>
                <a:gd name="T53" fmla="*/ 61 h 62"/>
                <a:gd name="T54" fmla="*/ 128 w 172"/>
                <a:gd name="T55" fmla="*/ 59 h 62"/>
                <a:gd name="T56" fmla="*/ 136 w 172"/>
                <a:gd name="T57" fmla="*/ 56 h 62"/>
                <a:gd name="T58" fmla="*/ 145 w 172"/>
                <a:gd name="T59" fmla="*/ 54 h 62"/>
                <a:gd name="T60" fmla="*/ 153 w 172"/>
                <a:gd name="T61" fmla="*/ 52 h 62"/>
                <a:gd name="T62" fmla="*/ 161 w 172"/>
                <a:gd name="T63" fmla="*/ 48 h 62"/>
                <a:gd name="T64" fmla="*/ 167 w 172"/>
                <a:gd name="T65" fmla="*/ 46 h 62"/>
                <a:gd name="T66" fmla="*/ 170 w 172"/>
                <a:gd name="T67" fmla="*/ 45 h 62"/>
                <a:gd name="T68" fmla="*/ 172 w 172"/>
                <a:gd name="T69" fmla="*/ 41 h 62"/>
                <a:gd name="T70" fmla="*/ 169 w 172"/>
                <a:gd name="T71" fmla="*/ 37 h 62"/>
                <a:gd name="T72" fmla="*/ 163 w 172"/>
                <a:gd name="T73" fmla="*/ 34 h 62"/>
                <a:gd name="T74" fmla="*/ 157 w 172"/>
                <a:gd name="T75" fmla="*/ 36 h 62"/>
                <a:gd name="T76" fmla="*/ 152 w 172"/>
                <a:gd name="T77" fmla="*/ 36 h 62"/>
                <a:gd name="T78" fmla="*/ 147 w 172"/>
                <a:gd name="T79" fmla="*/ 34 h 62"/>
                <a:gd name="T80" fmla="*/ 143 w 172"/>
                <a:gd name="T81" fmla="*/ 33 h 62"/>
                <a:gd name="T82" fmla="*/ 138 w 172"/>
                <a:gd name="T83" fmla="*/ 31 h 62"/>
                <a:gd name="T84" fmla="*/ 132 w 172"/>
                <a:gd name="T85" fmla="*/ 30 h 62"/>
                <a:gd name="T86" fmla="*/ 127 w 172"/>
                <a:gd name="T87" fmla="*/ 28 h 62"/>
                <a:gd name="T88" fmla="*/ 122 w 172"/>
                <a:gd name="T89" fmla="*/ 26 h 62"/>
                <a:gd name="T90" fmla="*/ 116 w 172"/>
                <a:gd name="T91" fmla="*/ 25 h 62"/>
                <a:gd name="T92" fmla="*/ 110 w 172"/>
                <a:gd name="T93" fmla="*/ 24 h 62"/>
                <a:gd name="T94" fmla="*/ 105 w 172"/>
                <a:gd name="T95" fmla="*/ 23 h 62"/>
                <a:gd name="T96" fmla="*/ 99 w 172"/>
                <a:gd name="T97" fmla="*/ 22 h 62"/>
                <a:gd name="T98" fmla="*/ 92 w 172"/>
                <a:gd name="T99" fmla="*/ 21 h 62"/>
                <a:gd name="T100" fmla="*/ 85 w 172"/>
                <a:gd name="T101" fmla="*/ 18 h 62"/>
                <a:gd name="T102" fmla="*/ 79 w 172"/>
                <a:gd name="T103" fmla="*/ 17 h 62"/>
                <a:gd name="T104" fmla="*/ 75 w 172"/>
                <a:gd name="T105" fmla="*/ 15 h 62"/>
                <a:gd name="T106" fmla="*/ 70 w 172"/>
                <a:gd name="T107" fmla="*/ 14 h 62"/>
                <a:gd name="T108" fmla="*/ 63 w 172"/>
                <a:gd name="T109" fmla="*/ 10 h 62"/>
                <a:gd name="T110" fmla="*/ 56 w 172"/>
                <a:gd name="T111" fmla="*/ 6 h 62"/>
                <a:gd name="T112" fmla="*/ 49 w 172"/>
                <a:gd name="T113" fmla="*/ 2 h 62"/>
                <a:gd name="T114" fmla="*/ 41 w 172"/>
                <a:gd name="T11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2" h="62">
                  <a:moveTo>
                    <a:pt x="41" y="0"/>
                  </a:moveTo>
                  <a:lnTo>
                    <a:pt x="6" y="13"/>
                  </a:lnTo>
                  <a:lnTo>
                    <a:pt x="4" y="16"/>
                  </a:lnTo>
                  <a:lnTo>
                    <a:pt x="1" y="25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6" y="41"/>
                  </a:lnTo>
                  <a:lnTo>
                    <a:pt x="10" y="40"/>
                  </a:lnTo>
                  <a:lnTo>
                    <a:pt x="15" y="39"/>
                  </a:lnTo>
                  <a:lnTo>
                    <a:pt x="21" y="38"/>
                  </a:lnTo>
                  <a:lnTo>
                    <a:pt x="26" y="36"/>
                  </a:lnTo>
                  <a:lnTo>
                    <a:pt x="32" y="34"/>
                  </a:lnTo>
                  <a:lnTo>
                    <a:pt x="37" y="34"/>
                  </a:lnTo>
                  <a:lnTo>
                    <a:pt x="41" y="34"/>
                  </a:lnTo>
                  <a:lnTo>
                    <a:pt x="47" y="36"/>
                  </a:lnTo>
                  <a:lnTo>
                    <a:pt x="56" y="37"/>
                  </a:lnTo>
                  <a:lnTo>
                    <a:pt x="67" y="39"/>
                  </a:lnTo>
                  <a:lnTo>
                    <a:pt x="77" y="41"/>
                  </a:lnTo>
                  <a:lnTo>
                    <a:pt x="89" y="44"/>
                  </a:lnTo>
                  <a:lnTo>
                    <a:pt x="99" y="46"/>
                  </a:lnTo>
                  <a:lnTo>
                    <a:pt x="106" y="48"/>
                  </a:lnTo>
                  <a:lnTo>
                    <a:pt x="112" y="51"/>
                  </a:lnTo>
                  <a:lnTo>
                    <a:pt x="109" y="55"/>
                  </a:lnTo>
                  <a:lnTo>
                    <a:pt x="109" y="60"/>
                  </a:lnTo>
                  <a:lnTo>
                    <a:pt x="110" y="62"/>
                  </a:lnTo>
                  <a:lnTo>
                    <a:pt x="116" y="62"/>
                  </a:lnTo>
                  <a:lnTo>
                    <a:pt x="121" y="61"/>
                  </a:lnTo>
                  <a:lnTo>
                    <a:pt x="128" y="59"/>
                  </a:lnTo>
                  <a:lnTo>
                    <a:pt x="136" y="56"/>
                  </a:lnTo>
                  <a:lnTo>
                    <a:pt x="145" y="54"/>
                  </a:lnTo>
                  <a:lnTo>
                    <a:pt x="153" y="52"/>
                  </a:lnTo>
                  <a:lnTo>
                    <a:pt x="161" y="48"/>
                  </a:lnTo>
                  <a:lnTo>
                    <a:pt x="167" y="46"/>
                  </a:lnTo>
                  <a:lnTo>
                    <a:pt x="170" y="45"/>
                  </a:lnTo>
                  <a:lnTo>
                    <a:pt x="172" y="41"/>
                  </a:lnTo>
                  <a:lnTo>
                    <a:pt x="169" y="37"/>
                  </a:lnTo>
                  <a:lnTo>
                    <a:pt x="163" y="34"/>
                  </a:lnTo>
                  <a:lnTo>
                    <a:pt x="157" y="36"/>
                  </a:lnTo>
                  <a:lnTo>
                    <a:pt x="152" y="36"/>
                  </a:lnTo>
                  <a:lnTo>
                    <a:pt x="147" y="34"/>
                  </a:lnTo>
                  <a:lnTo>
                    <a:pt x="143" y="33"/>
                  </a:lnTo>
                  <a:lnTo>
                    <a:pt x="138" y="31"/>
                  </a:lnTo>
                  <a:lnTo>
                    <a:pt x="132" y="30"/>
                  </a:lnTo>
                  <a:lnTo>
                    <a:pt x="127" y="28"/>
                  </a:lnTo>
                  <a:lnTo>
                    <a:pt x="122" y="26"/>
                  </a:lnTo>
                  <a:lnTo>
                    <a:pt x="116" y="25"/>
                  </a:lnTo>
                  <a:lnTo>
                    <a:pt x="110" y="24"/>
                  </a:lnTo>
                  <a:lnTo>
                    <a:pt x="105" y="23"/>
                  </a:lnTo>
                  <a:lnTo>
                    <a:pt x="99" y="22"/>
                  </a:lnTo>
                  <a:lnTo>
                    <a:pt x="92" y="21"/>
                  </a:lnTo>
                  <a:lnTo>
                    <a:pt x="85" y="18"/>
                  </a:lnTo>
                  <a:lnTo>
                    <a:pt x="79" y="17"/>
                  </a:lnTo>
                  <a:lnTo>
                    <a:pt x="75" y="15"/>
                  </a:lnTo>
                  <a:lnTo>
                    <a:pt x="70" y="14"/>
                  </a:lnTo>
                  <a:lnTo>
                    <a:pt x="63" y="10"/>
                  </a:lnTo>
                  <a:lnTo>
                    <a:pt x="56" y="6"/>
                  </a:lnTo>
                  <a:lnTo>
                    <a:pt x="49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6445" name="Freeform 13"/>
            <p:cNvSpPr>
              <a:spLocks/>
            </p:cNvSpPr>
            <p:nvPr/>
          </p:nvSpPr>
          <p:spPr bwMode="auto">
            <a:xfrm rot="-2065">
              <a:off x="1923" y="1976"/>
              <a:ext cx="38" cy="19"/>
            </a:xfrm>
            <a:custGeom>
              <a:avLst/>
              <a:gdLst>
                <a:gd name="T0" fmla="*/ 40 w 50"/>
                <a:gd name="T1" fmla="*/ 0 h 29"/>
                <a:gd name="T2" fmla="*/ 35 w 50"/>
                <a:gd name="T3" fmla="*/ 2 h 29"/>
                <a:gd name="T4" fmla="*/ 31 w 50"/>
                <a:gd name="T5" fmla="*/ 4 h 29"/>
                <a:gd name="T6" fmla="*/ 26 w 50"/>
                <a:gd name="T7" fmla="*/ 6 h 29"/>
                <a:gd name="T8" fmla="*/ 22 w 50"/>
                <a:gd name="T9" fmla="*/ 6 h 29"/>
                <a:gd name="T10" fmla="*/ 16 w 50"/>
                <a:gd name="T11" fmla="*/ 5 h 29"/>
                <a:gd name="T12" fmla="*/ 9 w 50"/>
                <a:gd name="T13" fmla="*/ 3 h 29"/>
                <a:gd name="T14" fmla="*/ 3 w 50"/>
                <a:gd name="T15" fmla="*/ 3 h 29"/>
                <a:gd name="T16" fmla="*/ 0 w 50"/>
                <a:gd name="T17" fmla="*/ 5 h 29"/>
                <a:gd name="T18" fmla="*/ 1 w 50"/>
                <a:gd name="T19" fmla="*/ 10 h 29"/>
                <a:gd name="T20" fmla="*/ 4 w 50"/>
                <a:gd name="T21" fmla="*/ 17 h 29"/>
                <a:gd name="T22" fmla="*/ 10 w 50"/>
                <a:gd name="T23" fmla="*/ 25 h 29"/>
                <a:gd name="T24" fmla="*/ 15 w 50"/>
                <a:gd name="T25" fmla="*/ 29 h 29"/>
                <a:gd name="T26" fmla="*/ 23 w 50"/>
                <a:gd name="T27" fmla="*/ 29 h 29"/>
                <a:gd name="T28" fmla="*/ 33 w 50"/>
                <a:gd name="T29" fmla="*/ 29 h 29"/>
                <a:gd name="T30" fmla="*/ 41 w 50"/>
                <a:gd name="T31" fmla="*/ 28 h 29"/>
                <a:gd name="T32" fmla="*/ 48 w 50"/>
                <a:gd name="T33" fmla="*/ 26 h 29"/>
                <a:gd name="T34" fmla="*/ 50 w 50"/>
                <a:gd name="T35" fmla="*/ 22 h 29"/>
                <a:gd name="T36" fmla="*/ 49 w 50"/>
                <a:gd name="T37" fmla="*/ 15 h 29"/>
                <a:gd name="T38" fmla="*/ 46 w 50"/>
                <a:gd name="T39" fmla="*/ 9 h 29"/>
                <a:gd name="T40" fmla="*/ 40 w 50"/>
                <a:gd name="T4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29">
                  <a:moveTo>
                    <a:pt x="40" y="0"/>
                  </a:moveTo>
                  <a:lnTo>
                    <a:pt x="35" y="2"/>
                  </a:lnTo>
                  <a:lnTo>
                    <a:pt x="31" y="4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16" y="5"/>
                  </a:lnTo>
                  <a:lnTo>
                    <a:pt x="9" y="3"/>
                  </a:lnTo>
                  <a:lnTo>
                    <a:pt x="3" y="3"/>
                  </a:lnTo>
                  <a:lnTo>
                    <a:pt x="0" y="5"/>
                  </a:lnTo>
                  <a:lnTo>
                    <a:pt x="1" y="10"/>
                  </a:lnTo>
                  <a:lnTo>
                    <a:pt x="4" y="17"/>
                  </a:lnTo>
                  <a:lnTo>
                    <a:pt x="10" y="25"/>
                  </a:lnTo>
                  <a:lnTo>
                    <a:pt x="15" y="29"/>
                  </a:lnTo>
                  <a:lnTo>
                    <a:pt x="23" y="29"/>
                  </a:lnTo>
                  <a:lnTo>
                    <a:pt x="33" y="29"/>
                  </a:lnTo>
                  <a:lnTo>
                    <a:pt x="41" y="28"/>
                  </a:lnTo>
                  <a:lnTo>
                    <a:pt x="48" y="26"/>
                  </a:lnTo>
                  <a:lnTo>
                    <a:pt x="50" y="22"/>
                  </a:lnTo>
                  <a:lnTo>
                    <a:pt x="49" y="15"/>
                  </a:lnTo>
                  <a:lnTo>
                    <a:pt x="46" y="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6446" name="Freeform 14"/>
            <p:cNvSpPr>
              <a:spLocks/>
            </p:cNvSpPr>
            <p:nvPr/>
          </p:nvSpPr>
          <p:spPr bwMode="auto">
            <a:xfrm rot="-2065">
              <a:off x="2000" y="1962"/>
              <a:ext cx="105" cy="35"/>
            </a:xfrm>
            <a:custGeom>
              <a:avLst/>
              <a:gdLst>
                <a:gd name="T0" fmla="*/ 73 w 141"/>
                <a:gd name="T1" fmla="*/ 15 h 51"/>
                <a:gd name="T2" fmla="*/ 68 w 141"/>
                <a:gd name="T3" fmla="*/ 13 h 51"/>
                <a:gd name="T4" fmla="*/ 64 w 141"/>
                <a:gd name="T5" fmla="*/ 10 h 51"/>
                <a:gd name="T6" fmla="*/ 58 w 141"/>
                <a:gd name="T7" fmla="*/ 8 h 51"/>
                <a:gd name="T8" fmla="*/ 52 w 141"/>
                <a:gd name="T9" fmla="*/ 4 h 51"/>
                <a:gd name="T10" fmla="*/ 46 w 141"/>
                <a:gd name="T11" fmla="*/ 2 h 51"/>
                <a:gd name="T12" fmla="*/ 41 w 141"/>
                <a:gd name="T13" fmla="*/ 1 h 51"/>
                <a:gd name="T14" fmla="*/ 36 w 141"/>
                <a:gd name="T15" fmla="*/ 0 h 51"/>
                <a:gd name="T16" fmla="*/ 33 w 141"/>
                <a:gd name="T17" fmla="*/ 1 h 51"/>
                <a:gd name="T18" fmla="*/ 28 w 141"/>
                <a:gd name="T19" fmla="*/ 3 h 51"/>
                <a:gd name="T20" fmla="*/ 23 w 141"/>
                <a:gd name="T21" fmla="*/ 3 h 51"/>
                <a:gd name="T22" fmla="*/ 18 w 141"/>
                <a:gd name="T23" fmla="*/ 3 h 51"/>
                <a:gd name="T24" fmla="*/ 13 w 141"/>
                <a:gd name="T25" fmla="*/ 3 h 51"/>
                <a:gd name="T26" fmla="*/ 8 w 141"/>
                <a:gd name="T27" fmla="*/ 4 h 51"/>
                <a:gd name="T28" fmla="*/ 6 w 141"/>
                <a:gd name="T29" fmla="*/ 8 h 51"/>
                <a:gd name="T30" fmla="*/ 6 w 141"/>
                <a:gd name="T31" fmla="*/ 13 h 51"/>
                <a:gd name="T32" fmla="*/ 8 w 141"/>
                <a:gd name="T33" fmla="*/ 17 h 51"/>
                <a:gd name="T34" fmla="*/ 11 w 141"/>
                <a:gd name="T35" fmla="*/ 21 h 51"/>
                <a:gd name="T36" fmla="*/ 11 w 141"/>
                <a:gd name="T37" fmla="*/ 23 h 51"/>
                <a:gd name="T38" fmla="*/ 8 w 141"/>
                <a:gd name="T39" fmla="*/ 25 h 51"/>
                <a:gd name="T40" fmla="*/ 5 w 141"/>
                <a:gd name="T41" fmla="*/ 28 h 51"/>
                <a:gd name="T42" fmla="*/ 1 w 141"/>
                <a:gd name="T43" fmla="*/ 31 h 51"/>
                <a:gd name="T44" fmla="*/ 0 w 141"/>
                <a:gd name="T45" fmla="*/ 33 h 51"/>
                <a:gd name="T46" fmla="*/ 1 w 141"/>
                <a:gd name="T47" fmla="*/ 36 h 51"/>
                <a:gd name="T48" fmla="*/ 8 w 141"/>
                <a:gd name="T49" fmla="*/ 37 h 51"/>
                <a:gd name="T50" fmla="*/ 18 w 141"/>
                <a:gd name="T51" fmla="*/ 38 h 51"/>
                <a:gd name="T52" fmla="*/ 24 w 141"/>
                <a:gd name="T53" fmla="*/ 39 h 51"/>
                <a:gd name="T54" fmla="*/ 30 w 141"/>
                <a:gd name="T55" fmla="*/ 41 h 51"/>
                <a:gd name="T56" fmla="*/ 36 w 141"/>
                <a:gd name="T57" fmla="*/ 44 h 51"/>
                <a:gd name="T58" fmla="*/ 41 w 141"/>
                <a:gd name="T59" fmla="*/ 44 h 51"/>
                <a:gd name="T60" fmla="*/ 45 w 141"/>
                <a:gd name="T61" fmla="*/ 43 h 51"/>
                <a:gd name="T62" fmla="*/ 49 w 141"/>
                <a:gd name="T63" fmla="*/ 39 h 51"/>
                <a:gd name="T64" fmla="*/ 53 w 141"/>
                <a:gd name="T65" fmla="*/ 36 h 51"/>
                <a:gd name="T66" fmla="*/ 61 w 141"/>
                <a:gd name="T67" fmla="*/ 36 h 51"/>
                <a:gd name="T68" fmla="*/ 67 w 141"/>
                <a:gd name="T69" fmla="*/ 37 h 51"/>
                <a:gd name="T70" fmla="*/ 73 w 141"/>
                <a:gd name="T71" fmla="*/ 37 h 51"/>
                <a:gd name="T72" fmla="*/ 80 w 141"/>
                <a:gd name="T73" fmla="*/ 38 h 51"/>
                <a:gd name="T74" fmla="*/ 87 w 141"/>
                <a:gd name="T75" fmla="*/ 39 h 51"/>
                <a:gd name="T76" fmla="*/ 94 w 141"/>
                <a:gd name="T77" fmla="*/ 37 h 51"/>
                <a:gd name="T78" fmla="*/ 99 w 141"/>
                <a:gd name="T79" fmla="*/ 37 h 51"/>
                <a:gd name="T80" fmla="*/ 105 w 141"/>
                <a:gd name="T81" fmla="*/ 40 h 51"/>
                <a:gd name="T82" fmla="*/ 112 w 141"/>
                <a:gd name="T83" fmla="*/ 46 h 51"/>
                <a:gd name="T84" fmla="*/ 119 w 141"/>
                <a:gd name="T85" fmla="*/ 49 h 51"/>
                <a:gd name="T86" fmla="*/ 125 w 141"/>
                <a:gd name="T87" fmla="*/ 51 h 51"/>
                <a:gd name="T88" fmla="*/ 132 w 141"/>
                <a:gd name="T89" fmla="*/ 48 h 51"/>
                <a:gd name="T90" fmla="*/ 137 w 141"/>
                <a:gd name="T91" fmla="*/ 41 h 51"/>
                <a:gd name="T92" fmla="*/ 141 w 141"/>
                <a:gd name="T93" fmla="*/ 34 h 51"/>
                <a:gd name="T94" fmla="*/ 141 w 141"/>
                <a:gd name="T95" fmla="*/ 29 h 51"/>
                <a:gd name="T96" fmla="*/ 135 w 141"/>
                <a:gd name="T97" fmla="*/ 25 h 51"/>
                <a:gd name="T98" fmla="*/ 127 w 141"/>
                <a:gd name="T99" fmla="*/ 23 h 51"/>
                <a:gd name="T100" fmla="*/ 119 w 141"/>
                <a:gd name="T101" fmla="*/ 18 h 51"/>
                <a:gd name="T102" fmla="*/ 111 w 141"/>
                <a:gd name="T103" fmla="*/ 15 h 51"/>
                <a:gd name="T104" fmla="*/ 105 w 141"/>
                <a:gd name="T105" fmla="*/ 15 h 51"/>
                <a:gd name="T106" fmla="*/ 98 w 141"/>
                <a:gd name="T107" fmla="*/ 17 h 51"/>
                <a:gd name="T108" fmla="*/ 89 w 141"/>
                <a:gd name="T109" fmla="*/ 18 h 51"/>
                <a:gd name="T110" fmla="*/ 80 w 141"/>
                <a:gd name="T111" fmla="*/ 18 h 51"/>
                <a:gd name="T112" fmla="*/ 73 w 141"/>
                <a:gd name="T113" fmla="*/ 1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1" h="51">
                  <a:moveTo>
                    <a:pt x="73" y="15"/>
                  </a:moveTo>
                  <a:lnTo>
                    <a:pt x="68" y="13"/>
                  </a:lnTo>
                  <a:lnTo>
                    <a:pt x="64" y="10"/>
                  </a:lnTo>
                  <a:lnTo>
                    <a:pt x="58" y="8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3" y="1"/>
                  </a:lnTo>
                  <a:lnTo>
                    <a:pt x="28" y="3"/>
                  </a:lnTo>
                  <a:lnTo>
                    <a:pt x="23" y="3"/>
                  </a:lnTo>
                  <a:lnTo>
                    <a:pt x="18" y="3"/>
                  </a:lnTo>
                  <a:lnTo>
                    <a:pt x="13" y="3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3"/>
                  </a:lnTo>
                  <a:lnTo>
                    <a:pt x="8" y="17"/>
                  </a:lnTo>
                  <a:lnTo>
                    <a:pt x="11" y="21"/>
                  </a:lnTo>
                  <a:lnTo>
                    <a:pt x="11" y="23"/>
                  </a:lnTo>
                  <a:lnTo>
                    <a:pt x="8" y="25"/>
                  </a:lnTo>
                  <a:lnTo>
                    <a:pt x="5" y="28"/>
                  </a:lnTo>
                  <a:lnTo>
                    <a:pt x="1" y="31"/>
                  </a:lnTo>
                  <a:lnTo>
                    <a:pt x="0" y="33"/>
                  </a:lnTo>
                  <a:lnTo>
                    <a:pt x="1" y="36"/>
                  </a:lnTo>
                  <a:lnTo>
                    <a:pt x="8" y="37"/>
                  </a:lnTo>
                  <a:lnTo>
                    <a:pt x="18" y="38"/>
                  </a:lnTo>
                  <a:lnTo>
                    <a:pt x="24" y="39"/>
                  </a:lnTo>
                  <a:lnTo>
                    <a:pt x="30" y="41"/>
                  </a:lnTo>
                  <a:lnTo>
                    <a:pt x="36" y="44"/>
                  </a:lnTo>
                  <a:lnTo>
                    <a:pt x="41" y="44"/>
                  </a:lnTo>
                  <a:lnTo>
                    <a:pt x="45" y="43"/>
                  </a:lnTo>
                  <a:lnTo>
                    <a:pt x="49" y="39"/>
                  </a:lnTo>
                  <a:lnTo>
                    <a:pt x="53" y="36"/>
                  </a:lnTo>
                  <a:lnTo>
                    <a:pt x="61" y="36"/>
                  </a:lnTo>
                  <a:lnTo>
                    <a:pt x="67" y="37"/>
                  </a:lnTo>
                  <a:lnTo>
                    <a:pt x="73" y="37"/>
                  </a:lnTo>
                  <a:lnTo>
                    <a:pt x="80" y="38"/>
                  </a:lnTo>
                  <a:lnTo>
                    <a:pt x="87" y="39"/>
                  </a:lnTo>
                  <a:lnTo>
                    <a:pt x="94" y="37"/>
                  </a:lnTo>
                  <a:lnTo>
                    <a:pt x="99" y="37"/>
                  </a:lnTo>
                  <a:lnTo>
                    <a:pt x="105" y="40"/>
                  </a:lnTo>
                  <a:lnTo>
                    <a:pt x="112" y="46"/>
                  </a:lnTo>
                  <a:lnTo>
                    <a:pt x="119" y="49"/>
                  </a:lnTo>
                  <a:lnTo>
                    <a:pt x="125" y="51"/>
                  </a:lnTo>
                  <a:lnTo>
                    <a:pt x="132" y="48"/>
                  </a:lnTo>
                  <a:lnTo>
                    <a:pt x="137" y="41"/>
                  </a:lnTo>
                  <a:lnTo>
                    <a:pt x="141" y="34"/>
                  </a:lnTo>
                  <a:lnTo>
                    <a:pt x="141" y="29"/>
                  </a:lnTo>
                  <a:lnTo>
                    <a:pt x="135" y="25"/>
                  </a:lnTo>
                  <a:lnTo>
                    <a:pt x="127" y="23"/>
                  </a:lnTo>
                  <a:lnTo>
                    <a:pt x="119" y="18"/>
                  </a:lnTo>
                  <a:lnTo>
                    <a:pt x="111" y="15"/>
                  </a:lnTo>
                  <a:lnTo>
                    <a:pt x="105" y="15"/>
                  </a:lnTo>
                  <a:lnTo>
                    <a:pt x="98" y="17"/>
                  </a:lnTo>
                  <a:lnTo>
                    <a:pt x="89" y="18"/>
                  </a:lnTo>
                  <a:lnTo>
                    <a:pt x="80" y="18"/>
                  </a:lnTo>
                  <a:lnTo>
                    <a:pt x="73" y="15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6447" name="Freeform 15"/>
            <p:cNvSpPr>
              <a:spLocks/>
            </p:cNvSpPr>
            <p:nvPr/>
          </p:nvSpPr>
          <p:spPr bwMode="auto">
            <a:xfrm rot="-2065">
              <a:off x="2015" y="2541"/>
              <a:ext cx="135" cy="154"/>
            </a:xfrm>
            <a:custGeom>
              <a:avLst/>
              <a:gdLst>
                <a:gd name="T0" fmla="*/ 0 w 53"/>
                <a:gd name="T1" fmla="*/ 0 h 68"/>
                <a:gd name="T2" fmla="*/ 0 w 53"/>
                <a:gd name="T3" fmla="*/ 14 h 68"/>
                <a:gd name="T4" fmla="*/ 6 w 53"/>
                <a:gd name="T5" fmla="*/ 35 h 68"/>
                <a:gd name="T6" fmla="*/ 14 w 53"/>
                <a:gd name="T7" fmla="*/ 56 h 68"/>
                <a:gd name="T8" fmla="*/ 22 w 53"/>
                <a:gd name="T9" fmla="*/ 68 h 68"/>
                <a:gd name="T10" fmla="*/ 29 w 53"/>
                <a:gd name="T11" fmla="*/ 68 h 68"/>
                <a:gd name="T12" fmla="*/ 35 w 53"/>
                <a:gd name="T13" fmla="*/ 63 h 68"/>
                <a:gd name="T14" fmla="*/ 41 w 53"/>
                <a:gd name="T15" fmla="*/ 55 h 68"/>
                <a:gd name="T16" fmla="*/ 46 w 53"/>
                <a:gd name="T17" fmla="*/ 49 h 68"/>
                <a:gd name="T18" fmla="*/ 51 w 53"/>
                <a:gd name="T19" fmla="*/ 41 h 68"/>
                <a:gd name="T20" fmla="*/ 53 w 53"/>
                <a:gd name="T21" fmla="*/ 30 h 68"/>
                <a:gd name="T22" fmla="*/ 53 w 53"/>
                <a:gd name="T23" fmla="*/ 18 h 68"/>
                <a:gd name="T24" fmla="*/ 51 w 53"/>
                <a:gd name="T25" fmla="*/ 9 h 68"/>
                <a:gd name="T26" fmla="*/ 47 w 53"/>
                <a:gd name="T27" fmla="*/ 4 h 68"/>
                <a:gd name="T28" fmla="*/ 44 w 53"/>
                <a:gd name="T29" fmla="*/ 1 h 68"/>
                <a:gd name="T30" fmla="*/ 41 w 53"/>
                <a:gd name="T31" fmla="*/ 2 h 68"/>
                <a:gd name="T32" fmla="*/ 37 w 53"/>
                <a:gd name="T33" fmla="*/ 8 h 68"/>
                <a:gd name="T34" fmla="*/ 35 w 53"/>
                <a:gd name="T35" fmla="*/ 11 h 68"/>
                <a:gd name="T36" fmla="*/ 31 w 53"/>
                <a:gd name="T37" fmla="*/ 12 h 68"/>
                <a:gd name="T38" fmla="*/ 27 w 53"/>
                <a:gd name="T39" fmla="*/ 14 h 68"/>
                <a:gd name="T40" fmla="*/ 22 w 53"/>
                <a:gd name="T41" fmla="*/ 14 h 68"/>
                <a:gd name="T42" fmla="*/ 16 w 53"/>
                <a:gd name="T43" fmla="*/ 11 h 68"/>
                <a:gd name="T44" fmla="*/ 12 w 53"/>
                <a:gd name="T45" fmla="*/ 9 h 68"/>
                <a:gd name="T46" fmla="*/ 6 w 53"/>
                <a:gd name="T47" fmla="*/ 6 h 68"/>
                <a:gd name="T48" fmla="*/ 0 w 53"/>
                <a:gd name="T4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68">
                  <a:moveTo>
                    <a:pt x="0" y="0"/>
                  </a:moveTo>
                  <a:lnTo>
                    <a:pt x="0" y="14"/>
                  </a:lnTo>
                  <a:lnTo>
                    <a:pt x="6" y="35"/>
                  </a:lnTo>
                  <a:lnTo>
                    <a:pt x="14" y="56"/>
                  </a:lnTo>
                  <a:lnTo>
                    <a:pt x="22" y="68"/>
                  </a:lnTo>
                  <a:lnTo>
                    <a:pt x="29" y="68"/>
                  </a:lnTo>
                  <a:lnTo>
                    <a:pt x="35" y="63"/>
                  </a:lnTo>
                  <a:lnTo>
                    <a:pt x="41" y="55"/>
                  </a:lnTo>
                  <a:lnTo>
                    <a:pt x="46" y="49"/>
                  </a:lnTo>
                  <a:lnTo>
                    <a:pt x="51" y="41"/>
                  </a:lnTo>
                  <a:lnTo>
                    <a:pt x="53" y="30"/>
                  </a:lnTo>
                  <a:lnTo>
                    <a:pt x="53" y="18"/>
                  </a:lnTo>
                  <a:lnTo>
                    <a:pt x="51" y="9"/>
                  </a:lnTo>
                  <a:lnTo>
                    <a:pt x="47" y="4"/>
                  </a:lnTo>
                  <a:lnTo>
                    <a:pt x="44" y="1"/>
                  </a:lnTo>
                  <a:lnTo>
                    <a:pt x="41" y="2"/>
                  </a:lnTo>
                  <a:lnTo>
                    <a:pt x="37" y="8"/>
                  </a:lnTo>
                  <a:lnTo>
                    <a:pt x="35" y="11"/>
                  </a:lnTo>
                  <a:lnTo>
                    <a:pt x="31" y="12"/>
                  </a:lnTo>
                  <a:lnTo>
                    <a:pt x="27" y="14"/>
                  </a:lnTo>
                  <a:lnTo>
                    <a:pt x="22" y="14"/>
                  </a:lnTo>
                  <a:lnTo>
                    <a:pt x="16" y="11"/>
                  </a:lnTo>
                  <a:lnTo>
                    <a:pt x="12" y="9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6448" name="Freeform 16"/>
            <p:cNvSpPr>
              <a:spLocks/>
            </p:cNvSpPr>
            <p:nvPr/>
          </p:nvSpPr>
          <p:spPr bwMode="auto">
            <a:xfrm rot="-4034457">
              <a:off x="1561" y="1408"/>
              <a:ext cx="363" cy="453"/>
            </a:xfrm>
            <a:custGeom>
              <a:avLst/>
              <a:gdLst>
                <a:gd name="T0" fmla="*/ 334 w 343"/>
                <a:gd name="T1" fmla="*/ 249 h 378"/>
                <a:gd name="T2" fmla="*/ 312 w 343"/>
                <a:gd name="T3" fmla="*/ 263 h 378"/>
                <a:gd name="T4" fmla="*/ 283 w 343"/>
                <a:gd name="T5" fmla="*/ 264 h 378"/>
                <a:gd name="T6" fmla="*/ 257 w 343"/>
                <a:gd name="T7" fmla="*/ 264 h 378"/>
                <a:gd name="T8" fmla="*/ 242 w 343"/>
                <a:gd name="T9" fmla="*/ 262 h 378"/>
                <a:gd name="T10" fmla="*/ 225 w 343"/>
                <a:gd name="T11" fmla="*/ 262 h 378"/>
                <a:gd name="T12" fmla="*/ 220 w 343"/>
                <a:gd name="T13" fmla="*/ 268 h 378"/>
                <a:gd name="T14" fmla="*/ 232 w 343"/>
                <a:gd name="T15" fmla="*/ 276 h 378"/>
                <a:gd name="T16" fmla="*/ 253 w 343"/>
                <a:gd name="T17" fmla="*/ 280 h 378"/>
                <a:gd name="T18" fmla="*/ 273 w 343"/>
                <a:gd name="T19" fmla="*/ 279 h 378"/>
                <a:gd name="T20" fmla="*/ 296 w 343"/>
                <a:gd name="T21" fmla="*/ 273 h 378"/>
                <a:gd name="T22" fmla="*/ 301 w 343"/>
                <a:gd name="T23" fmla="*/ 322 h 378"/>
                <a:gd name="T24" fmla="*/ 299 w 343"/>
                <a:gd name="T25" fmla="*/ 352 h 378"/>
                <a:gd name="T26" fmla="*/ 273 w 343"/>
                <a:gd name="T27" fmla="*/ 378 h 378"/>
                <a:gd name="T28" fmla="*/ 257 w 343"/>
                <a:gd name="T29" fmla="*/ 364 h 378"/>
                <a:gd name="T30" fmla="*/ 244 w 343"/>
                <a:gd name="T31" fmla="*/ 359 h 378"/>
                <a:gd name="T32" fmla="*/ 231 w 343"/>
                <a:gd name="T33" fmla="*/ 364 h 378"/>
                <a:gd name="T34" fmla="*/ 217 w 343"/>
                <a:gd name="T35" fmla="*/ 365 h 378"/>
                <a:gd name="T36" fmla="*/ 210 w 343"/>
                <a:gd name="T37" fmla="*/ 347 h 378"/>
                <a:gd name="T38" fmla="*/ 201 w 343"/>
                <a:gd name="T39" fmla="*/ 327 h 378"/>
                <a:gd name="T40" fmla="*/ 182 w 343"/>
                <a:gd name="T41" fmla="*/ 316 h 378"/>
                <a:gd name="T42" fmla="*/ 191 w 343"/>
                <a:gd name="T43" fmla="*/ 302 h 378"/>
                <a:gd name="T44" fmla="*/ 172 w 343"/>
                <a:gd name="T45" fmla="*/ 287 h 378"/>
                <a:gd name="T46" fmla="*/ 161 w 343"/>
                <a:gd name="T47" fmla="*/ 265 h 378"/>
                <a:gd name="T48" fmla="*/ 172 w 343"/>
                <a:gd name="T49" fmla="*/ 255 h 378"/>
                <a:gd name="T50" fmla="*/ 192 w 343"/>
                <a:gd name="T51" fmla="*/ 250 h 378"/>
                <a:gd name="T52" fmla="*/ 212 w 343"/>
                <a:gd name="T53" fmla="*/ 239 h 378"/>
                <a:gd name="T54" fmla="*/ 212 w 343"/>
                <a:gd name="T55" fmla="*/ 232 h 378"/>
                <a:gd name="T56" fmla="*/ 196 w 343"/>
                <a:gd name="T57" fmla="*/ 212 h 378"/>
                <a:gd name="T58" fmla="*/ 176 w 343"/>
                <a:gd name="T59" fmla="*/ 205 h 378"/>
                <a:gd name="T60" fmla="*/ 151 w 343"/>
                <a:gd name="T61" fmla="*/ 201 h 378"/>
                <a:gd name="T62" fmla="*/ 128 w 343"/>
                <a:gd name="T63" fmla="*/ 194 h 378"/>
                <a:gd name="T64" fmla="*/ 117 w 343"/>
                <a:gd name="T65" fmla="*/ 175 h 378"/>
                <a:gd name="T66" fmla="*/ 132 w 343"/>
                <a:gd name="T67" fmla="*/ 174 h 378"/>
                <a:gd name="T68" fmla="*/ 147 w 343"/>
                <a:gd name="T69" fmla="*/ 175 h 378"/>
                <a:gd name="T70" fmla="*/ 161 w 343"/>
                <a:gd name="T71" fmla="*/ 173 h 378"/>
                <a:gd name="T72" fmla="*/ 175 w 343"/>
                <a:gd name="T73" fmla="*/ 162 h 378"/>
                <a:gd name="T74" fmla="*/ 177 w 343"/>
                <a:gd name="T75" fmla="*/ 129 h 378"/>
                <a:gd name="T76" fmla="*/ 152 w 343"/>
                <a:gd name="T77" fmla="*/ 99 h 378"/>
                <a:gd name="T78" fmla="*/ 132 w 343"/>
                <a:gd name="T79" fmla="*/ 96 h 378"/>
                <a:gd name="T80" fmla="*/ 117 w 343"/>
                <a:gd name="T81" fmla="*/ 98 h 378"/>
                <a:gd name="T82" fmla="*/ 106 w 343"/>
                <a:gd name="T83" fmla="*/ 72 h 378"/>
                <a:gd name="T84" fmla="*/ 93 w 343"/>
                <a:gd name="T85" fmla="*/ 71 h 378"/>
                <a:gd name="T86" fmla="*/ 73 w 343"/>
                <a:gd name="T87" fmla="*/ 63 h 378"/>
                <a:gd name="T88" fmla="*/ 54 w 343"/>
                <a:gd name="T89" fmla="*/ 45 h 378"/>
                <a:gd name="T90" fmla="*/ 37 w 343"/>
                <a:gd name="T91" fmla="*/ 44 h 378"/>
                <a:gd name="T92" fmla="*/ 23 w 343"/>
                <a:gd name="T93" fmla="*/ 43 h 378"/>
                <a:gd name="T94" fmla="*/ 8 w 343"/>
                <a:gd name="T95" fmla="*/ 34 h 378"/>
                <a:gd name="T96" fmla="*/ 11 w 343"/>
                <a:gd name="T97" fmla="*/ 0 h 378"/>
                <a:gd name="T98" fmla="*/ 73 w 343"/>
                <a:gd name="T99" fmla="*/ 29 h 378"/>
                <a:gd name="T100" fmla="*/ 145 w 343"/>
                <a:gd name="T101" fmla="*/ 72 h 378"/>
                <a:gd name="T102" fmla="*/ 217 w 343"/>
                <a:gd name="T103" fmla="*/ 121 h 378"/>
                <a:gd name="T104" fmla="*/ 282 w 343"/>
                <a:gd name="T105" fmla="*/ 174 h 378"/>
                <a:gd name="T106" fmla="*/ 331 w 343"/>
                <a:gd name="T107" fmla="*/ 2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3" h="378">
                  <a:moveTo>
                    <a:pt x="343" y="240"/>
                  </a:moveTo>
                  <a:lnTo>
                    <a:pt x="341" y="242"/>
                  </a:lnTo>
                  <a:lnTo>
                    <a:pt x="334" y="249"/>
                  </a:lnTo>
                  <a:lnTo>
                    <a:pt x="326" y="257"/>
                  </a:lnTo>
                  <a:lnTo>
                    <a:pt x="319" y="264"/>
                  </a:lnTo>
                  <a:lnTo>
                    <a:pt x="312" y="263"/>
                  </a:lnTo>
                  <a:lnTo>
                    <a:pt x="304" y="263"/>
                  </a:lnTo>
                  <a:lnTo>
                    <a:pt x="293" y="263"/>
                  </a:lnTo>
                  <a:lnTo>
                    <a:pt x="283" y="264"/>
                  </a:lnTo>
                  <a:lnTo>
                    <a:pt x="273" y="264"/>
                  </a:lnTo>
                  <a:lnTo>
                    <a:pt x="263" y="264"/>
                  </a:lnTo>
                  <a:lnTo>
                    <a:pt x="257" y="264"/>
                  </a:lnTo>
                  <a:lnTo>
                    <a:pt x="251" y="264"/>
                  </a:lnTo>
                  <a:lnTo>
                    <a:pt x="246" y="263"/>
                  </a:lnTo>
                  <a:lnTo>
                    <a:pt x="242" y="262"/>
                  </a:lnTo>
                  <a:lnTo>
                    <a:pt x="236" y="262"/>
                  </a:lnTo>
                  <a:lnTo>
                    <a:pt x="230" y="261"/>
                  </a:lnTo>
                  <a:lnTo>
                    <a:pt x="225" y="262"/>
                  </a:lnTo>
                  <a:lnTo>
                    <a:pt x="221" y="262"/>
                  </a:lnTo>
                  <a:lnTo>
                    <a:pt x="220" y="264"/>
                  </a:lnTo>
                  <a:lnTo>
                    <a:pt x="220" y="268"/>
                  </a:lnTo>
                  <a:lnTo>
                    <a:pt x="222" y="271"/>
                  </a:lnTo>
                  <a:lnTo>
                    <a:pt x="227" y="274"/>
                  </a:lnTo>
                  <a:lnTo>
                    <a:pt x="232" y="276"/>
                  </a:lnTo>
                  <a:lnTo>
                    <a:pt x="239" y="278"/>
                  </a:lnTo>
                  <a:lnTo>
                    <a:pt x="246" y="279"/>
                  </a:lnTo>
                  <a:lnTo>
                    <a:pt x="253" y="280"/>
                  </a:lnTo>
                  <a:lnTo>
                    <a:pt x="259" y="280"/>
                  </a:lnTo>
                  <a:lnTo>
                    <a:pt x="263" y="280"/>
                  </a:lnTo>
                  <a:lnTo>
                    <a:pt x="273" y="279"/>
                  </a:lnTo>
                  <a:lnTo>
                    <a:pt x="283" y="277"/>
                  </a:lnTo>
                  <a:lnTo>
                    <a:pt x="292" y="274"/>
                  </a:lnTo>
                  <a:lnTo>
                    <a:pt x="296" y="273"/>
                  </a:lnTo>
                  <a:lnTo>
                    <a:pt x="310" y="298"/>
                  </a:lnTo>
                  <a:lnTo>
                    <a:pt x="299" y="308"/>
                  </a:lnTo>
                  <a:lnTo>
                    <a:pt x="301" y="322"/>
                  </a:lnTo>
                  <a:lnTo>
                    <a:pt x="303" y="333"/>
                  </a:lnTo>
                  <a:lnTo>
                    <a:pt x="303" y="342"/>
                  </a:lnTo>
                  <a:lnTo>
                    <a:pt x="299" y="352"/>
                  </a:lnTo>
                  <a:lnTo>
                    <a:pt x="291" y="362"/>
                  </a:lnTo>
                  <a:lnTo>
                    <a:pt x="282" y="371"/>
                  </a:lnTo>
                  <a:lnTo>
                    <a:pt x="273" y="378"/>
                  </a:lnTo>
                  <a:lnTo>
                    <a:pt x="266" y="378"/>
                  </a:lnTo>
                  <a:lnTo>
                    <a:pt x="261" y="372"/>
                  </a:lnTo>
                  <a:lnTo>
                    <a:pt x="257" y="364"/>
                  </a:lnTo>
                  <a:lnTo>
                    <a:pt x="253" y="360"/>
                  </a:lnTo>
                  <a:lnTo>
                    <a:pt x="247" y="357"/>
                  </a:lnTo>
                  <a:lnTo>
                    <a:pt x="244" y="359"/>
                  </a:lnTo>
                  <a:lnTo>
                    <a:pt x="240" y="360"/>
                  </a:lnTo>
                  <a:lnTo>
                    <a:pt x="236" y="362"/>
                  </a:lnTo>
                  <a:lnTo>
                    <a:pt x="231" y="364"/>
                  </a:lnTo>
                  <a:lnTo>
                    <a:pt x="227" y="365"/>
                  </a:lnTo>
                  <a:lnTo>
                    <a:pt x="222" y="365"/>
                  </a:lnTo>
                  <a:lnTo>
                    <a:pt x="217" y="365"/>
                  </a:lnTo>
                  <a:lnTo>
                    <a:pt x="213" y="364"/>
                  </a:lnTo>
                  <a:lnTo>
                    <a:pt x="209" y="357"/>
                  </a:lnTo>
                  <a:lnTo>
                    <a:pt x="210" y="347"/>
                  </a:lnTo>
                  <a:lnTo>
                    <a:pt x="212" y="338"/>
                  </a:lnTo>
                  <a:lnTo>
                    <a:pt x="209" y="332"/>
                  </a:lnTo>
                  <a:lnTo>
                    <a:pt x="201" y="327"/>
                  </a:lnTo>
                  <a:lnTo>
                    <a:pt x="192" y="322"/>
                  </a:lnTo>
                  <a:lnTo>
                    <a:pt x="185" y="318"/>
                  </a:lnTo>
                  <a:lnTo>
                    <a:pt x="182" y="316"/>
                  </a:lnTo>
                  <a:lnTo>
                    <a:pt x="184" y="314"/>
                  </a:lnTo>
                  <a:lnTo>
                    <a:pt x="187" y="308"/>
                  </a:lnTo>
                  <a:lnTo>
                    <a:pt x="191" y="302"/>
                  </a:lnTo>
                  <a:lnTo>
                    <a:pt x="190" y="298"/>
                  </a:lnTo>
                  <a:lnTo>
                    <a:pt x="182" y="293"/>
                  </a:lnTo>
                  <a:lnTo>
                    <a:pt x="172" y="287"/>
                  </a:lnTo>
                  <a:lnTo>
                    <a:pt x="163" y="279"/>
                  </a:lnTo>
                  <a:lnTo>
                    <a:pt x="160" y="270"/>
                  </a:lnTo>
                  <a:lnTo>
                    <a:pt x="161" y="265"/>
                  </a:lnTo>
                  <a:lnTo>
                    <a:pt x="163" y="261"/>
                  </a:lnTo>
                  <a:lnTo>
                    <a:pt x="167" y="257"/>
                  </a:lnTo>
                  <a:lnTo>
                    <a:pt x="172" y="255"/>
                  </a:lnTo>
                  <a:lnTo>
                    <a:pt x="178" y="253"/>
                  </a:lnTo>
                  <a:lnTo>
                    <a:pt x="185" y="251"/>
                  </a:lnTo>
                  <a:lnTo>
                    <a:pt x="192" y="250"/>
                  </a:lnTo>
                  <a:lnTo>
                    <a:pt x="199" y="251"/>
                  </a:lnTo>
                  <a:lnTo>
                    <a:pt x="205" y="245"/>
                  </a:lnTo>
                  <a:lnTo>
                    <a:pt x="212" y="239"/>
                  </a:lnTo>
                  <a:lnTo>
                    <a:pt x="217" y="235"/>
                  </a:lnTo>
                  <a:lnTo>
                    <a:pt x="220" y="234"/>
                  </a:lnTo>
                  <a:lnTo>
                    <a:pt x="212" y="232"/>
                  </a:lnTo>
                  <a:lnTo>
                    <a:pt x="205" y="226"/>
                  </a:lnTo>
                  <a:lnTo>
                    <a:pt x="199" y="219"/>
                  </a:lnTo>
                  <a:lnTo>
                    <a:pt x="196" y="212"/>
                  </a:lnTo>
                  <a:lnTo>
                    <a:pt x="190" y="210"/>
                  </a:lnTo>
                  <a:lnTo>
                    <a:pt x="183" y="208"/>
                  </a:lnTo>
                  <a:lnTo>
                    <a:pt x="176" y="205"/>
                  </a:lnTo>
                  <a:lnTo>
                    <a:pt x="168" y="204"/>
                  </a:lnTo>
                  <a:lnTo>
                    <a:pt x="159" y="202"/>
                  </a:lnTo>
                  <a:lnTo>
                    <a:pt x="151" y="201"/>
                  </a:lnTo>
                  <a:lnTo>
                    <a:pt x="144" y="198"/>
                  </a:lnTo>
                  <a:lnTo>
                    <a:pt x="137" y="197"/>
                  </a:lnTo>
                  <a:lnTo>
                    <a:pt x="128" y="194"/>
                  </a:lnTo>
                  <a:lnTo>
                    <a:pt x="122" y="188"/>
                  </a:lnTo>
                  <a:lnTo>
                    <a:pt x="118" y="181"/>
                  </a:lnTo>
                  <a:lnTo>
                    <a:pt x="117" y="175"/>
                  </a:lnTo>
                  <a:lnTo>
                    <a:pt x="122" y="174"/>
                  </a:lnTo>
                  <a:lnTo>
                    <a:pt x="128" y="174"/>
                  </a:lnTo>
                  <a:lnTo>
                    <a:pt x="132" y="174"/>
                  </a:lnTo>
                  <a:lnTo>
                    <a:pt x="137" y="174"/>
                  </a:lnTo>
                  <a:lnTo>
                    <a:pt x="143" y="174"/>
                  </a:lnTo>
                  <a:lnTo>
                    <a:pt x="147" y="175"/>
                  </a:lnTo>
                  <a:lnTo>
                    <a:pt x="151" y="175"/>
                  </a:lnTo>
                  <a:lnTo>
                    <a:pt x="155" y="175"/>
                  </a:lnTo>
                  <a:lnTo>
                    <a:pt x="161" y="173"/>
                  </a:lnTo>
                  <a:lnTo>
                    <a:pt x="164" y="170"/>
                  </a:lnTo>
                  <a:lnTo>
                    <a:pt x="168" y="165"/>
                  </a:lnTo>
                  <a:lnTo>
                    <a:pt x="175" y="162"/>
                  </a:lnTo>
                  <a:lnTo>
                    <a:pt x="182" y="157"/>
                  </a:lnTo>
                  <a:lnTo>
                    <a:pt x="183" y="146"/>
                  </a:lnTo>
                  <a:lnTo>
                    <a:pt x="177" y="129"/>
                  </a:lnTo>
                  <a:lnTo>
                    <a:pt x="163" y="107"/>
                  </a:lnTo>
                  <a:lnTo>
                    <a:pt x="157" y="103"/>
                  </a:lnTo>
                  <a:lnTo>
                    <a:pt x="152" y="99"/>
                  </a:lnTo>
                  <a:lnTo>
                    <a:pt x="145" y="98"/>
                  </a:lnTo>
                  <a:lnTo>
                    <a:pt x="139" y="97"/>
                  </a:lnTo>
                  <a:lnTo>
                    <a:pt x="132" y="96"/>
                  </a:lnTo>
                  <a:lnTo>
                    <a:pt x="126" y="97"/>
                  </a:lnTo>
                  <a:lnTo>
                    <a:pt x="122" y="97"/>
                  </a:lnTo>
                  <a:lnTo>
                    <a:pt x="117" y="98"/>
                  </a:lnTo>
                  <a:lnTo>
                    <a:pt x="110" y="90"/>
                  </a:lnTo>
                  <a:lnTo>
                    <a:pt x="107" y="81"/>
                  </a:lnTo>
                  <a:lnTo>
                    <a:pt x="106" y="72"/>
                  </a:lnTo>
                  <a:lnTo>
                    <a:pt x="106" y="68"/>
                  </a:lnTo>
                  <a:lnTo>
                    <a:pt x="100" y="71"/>
                  </a:lnTo>
                  <a:lnTo>
                    <a:pt x="93" y="71"/>
                  </a:lnTo>
                  <a:lnTo>
                    <a:pt x="87" y="71"/>
                  </a:lnTo>
                  <a:lnTo>
                    <a:pt x="80" y="68"/>
                  </a:lnTo>
                  <a:lnTo>
                    <a:pt x="73" y="63"/>
                  </a:lnTo>
                  <a:lnTo>
                    <a:pt x="68" y="56"/>
                  </a:lnTo>
                  <a:lnTo>
                    <a:pt x="62" y="49"/>
                  </a:lnTo>
                  <a:lnTo>
                    <a:pt x="54" y="45"/>
                  </a:lnTo>
                  <a:lnTo>
                    <a:pt x="48" y="44"/>
                  </a:lnTo>
                  <a:lnTo>
                    <a:pt x="42" y="44"/>
                  </a:lnTo>
                  <a:lnTo>
                    <a:pt x="37" y="44"/>
                  </a:lnTo>
                  <a:lnTo>
                    <a:pt x="32" y="44"/>
                  </a:lnTo>
                  <a:lnTo>
                    <a:pt x="27" y="44"/>
                  </a:lnTo>
                  <a:lnTo>
                    <a:pt x="23" y="43"/>
                  </a:lnTo>
                  <a:lnTo>
                    <a:pt x="19" y="43"/>
                  </a:lnTo>
                  <a:lnTo>
                    <a:pt x="17" y="42"/>
                  </a:lnTo>
                  <a:lnTo>
                    <a:pt x="8" y="34"/>
                  </a:lnTo>
                  <a:lnTo>
                    <a:pt x="1" y="21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31" y="8"/>
                  </a:lnTo>
                  <a:lnTo>
                    <a:pt x="52" y="19"/>
                  </a:lnTo>
                  <a:lnTo>
                    <a:pt x="73" y="29"/>
                  </a:lnTo>
                  <a:lnTo>
                    <a:pt x="96" y="43"/>
                  </a:lnTo>
                  <a:lnTo>
                    <a:pt x="121" y="57"/>
                  </a:lnTo>
                  <a:lnTo>
                    <a:pt x="145" y="72"/>
                  </a:lnTo>
                  <a:lnTo>
                    <a:pt x="169" y="88"/>
                  </a:lnTo>
                  <a:lnTo>
                    <a:pt x="193" y="104"/>
                  </a:lnTo>
                  <a:lnTo>
                    <a:pt x="217" y="121"/>
                  </a:lnTo>
                  <a:lnTo>
                    <a:pt x="240" y="139"/>
                  </a:lnTo>
                  <a:lnTo>
                    <a:pt x="261" y="156"/>
                  </a:lnTo>
                  <a:lnTo>
                    <a:pt x="282" y="174"/>
                  </a:lnTo>
                  <a:lnTo>
                    <a:pt x="300" y="192"/>
                  </a:lnTo>
                  <a:lnTo>
                    <a:pt x="318" y="208"/>
                  </a:lnTo>
                  <a:lnTo>
                    <a:pt x="331" y="224"/>
                  </a:lnTo>
                  <a:lnTo>
                    <a:pt x="343" y="24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6449" name="Freeform 17"/>
            <p:cNvSpPr>
              <a:spLocks/>
            </p:cNvSpPr>
            <p:nvPr/>
          </p:nvSpPr>
          <p:spPr bwMode="auto">
            <a:xfrm rot="-2065">
              <a:off x="2151" y="1861"/>
              <a:ext cx="298" cy="233"/>
            </a:xfrm>
            <a:custGeom>
              <a:avLst/>
              <a:gdLst>
                <a:gd name="T0" fmla="*/ 17 w 126"/>
                <a:gd name="T1" fmla="*/ 13 h 111"/>
                <a:gd name="T2" fmla="*/ 24 w 126"/>
                <a:gd name="T3" fmla="*/ 15 h 111"/>
                <a:gd name="T4" fmla="*/ 32 w 126"/>
                <a:gd name="T5" fmla="*/ 16 h 111"/>
                <a:gd name="T6" fmla="*/ 35 w 126"/>
                <a:gd name="T7" fmla="*/ 24 h 111"/>
                <a:gd name="T8" fmla="*/ 46 w 126"/>
                <a:gd name="T9" fmla="*/ 28 h 111"/>
                <a:gd name="T10" fmla="*/ 60 w 126"/>
                <a:gd name="T11" fmla="*/ 29 h 111"/>
                <a:gd name="T12" fmla="*/ 66 w 126"/>
                <a:gd name="T13" fmla="*/ 37 h 111"/>
                <a:gd name="T14" fmla="*/ 69 w 126"/>
                <a:gd name="T15" fmla="*/ 51 h 111"/>
                <a:gd name="T16" fmla="*/ 82 w 126"/>
                <a:gd name="T17" fmla="*/ 53 h 111"/>
                <a:gd name="T18" fmla="*/ 100 w 126"/>
                <a:gd name="T19" fmla="*/ 54 h 111"/>
                <a:gd name="T20" fmla="*/ 108 w 126"/>
                <a:gd name="T21" fmla="*/ 58 h 111"/>
                <a:gd name="T22" fmla="*/ 111 w 126"/>
                <a:gd name="T23" fmla="*/ 68 h 111"/>
                <a:gd name="T24" fmla="*/ 126 w 126"/>
                <a:gd name="T25" fmla="*/ 78 h 111"/>
                <a:gd name="T26" fmla="*/ 119 w 126"/>
                <a:gd name="T27" fmla="*/ 91 h 111"/>
                <a:gd name="T28" fmla="*/ 105 w 126"/>
                <a:gd name="T29" fmla="*/ 97 h 111"/>
                <a:gd name="T30" fmla="*/ 94 w 126"/>
                <a:gd name="T31" fmla="*/ 99 h 111"/>
                <a:gd name="T32" fmla="*/ 85 w 126"/>
                <a:gd name="T33" fmla="*/ 102 h 111"/>
                <a:gd name="T34" fmla="*/ 76 w 126"/>
                <a:gd name="T35" fmla="*/ 106 h 111"/>
                <a:gd name="T36" fmla="*/ 68 w 126"/>
                <a:gd name="T37" fmla="*/ 109 h 111"/>
                <a:gd name="T38" fmla="*/ 58 w 126"/>
                <a:gd name="T39" fmla="*/ 109 h 111"/>
                <a:gd name="T40" fmla="*/ 46 w 126"/>
                <a:gd name="T41" fmla="*/ 105 h 111"/>
                <a:gd name="T42" fmla="*/ 58 w 126"/>
                <a:gd name="T43" fmla="*/ 93 h 111"/>
                <a:gd name="T44" fmla="*/ 66 w 126"/>
                <a:gd name="T45" fmla="*/ 88 h 111"/>
                <a:gd name="T46" fmla="*/ 54 w 126"/>
                <a:gd name="T47" fmla="*/ 83 h 111"/>
                <a:gd name="T48" fmla="*/ 43 w 126"/>
                <a:gd name="T49" fmla="*/ 75 h 111"/>
                <a:gd name="T50" fmla="*/ 46 w 126"/>
                <a:gd name="T51" fmla="*/ 67 h 111"/>
                <a:gd name="T52" fmla="*/ 46 w 126"/>
                <a:gd name="T53" fmla="*/ 59 h 111"/>
                <a:gd name="T54" fmla="*/ 32 w 126"/>
                <a:gd name="T55" fmla="*/ 47 h 111"/>
                <a:gd name="T56" fmla="*/ 18 w 126"/>
                <a:gd name="T57" fmla="*/ 39 h 111"/>
                <a:gd name="T58" fmla="*/ 10 w 126"/>
                <a:gd name="T59" fmla="*/ 22 h 111"/>
                <a:gd name="T60" fmla="*/ 0 w 126"/>
                <a:gd name="T61" fmla="*/ 3 h 111"/>
                <a:gd name="T62" fmla="*/ 8 w 126"/>
                <a:gd name="T63" fmla="*/ 0 h 111"/>
                <a:gd name="T64" fmla="*/ 15 w 126"/>
                <a:gd name="T65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111">
                  <a:moveTo>
                    <a:pt x="15" y="7"/>
                  </a:moveTo>
                  <a:lnTo>
                    <a:pt x="17" y="13"/>
                  </a:lnTo>
                  <a:lnTo>
                    <a:pt x="21" y="15"/>
                  </a:lnTo>
                  <a:lnTo>
                    <a:pt x="24" y="15"/>
                  </a:lnTo>
                  <a:lnTo>
                    <a:pt x="29" y="15"/>
                  </a:lnTo>
                  <a:lnTo>
                    <a:pt x="32" y="16"/>
                  </a:lnTo>
                  <a:lnTo>
                    <a:pt x="33" y="20"/>
                  </a:lnTo>
                  <a:lnTo>
                    <a:pt x="35" y="24"/>
                  </a:lnTo>
                  <a:lnTo>
                    <a:pt x="39" y="28"/>
                  </a:lnTo>
                  <a:lnTo>
                    <a:pt x="46" y="28"/>
                  </a:lnTo>
                  <a:lnTo>
                    <a:pt x="53" y="28"/>
                  </a:lnTo>
                  <a:lnTo>
                    <a:pt x="60" y="29"/>
                  </a:lnTo>
                  <a:lnTo>
                    <a:pt x="65" y="31"/>
                  </a:lnTo>
                  <a:lnTo>
                    <a:pt x="66" y="37"/>
                  </a:lnTo>
                  <a:lnTo>
                    <a:pt x="67" y="44"/>
                  </a:lnTo>
                  <a:lnTo>
                    <a:pt x="69" y="51"/>
                  </a:lnTo>
                  <a:lnTo>
                    <a:pt x="74" y="53"/>
                  </a:lnTo>
                  <a:lnTo>
                    <a:pt x="82" y="53"/>
                  </a:lnTo>
                  <a:lnTo>
                    <a:pt x="91" y="53"/>
                  </a:lnTo>
                  <a:lnTo>
                    <a:pt x="100" y="54"/>
                  </a:lnTo>
                  <a:lnTo>
                    <a:pt x="106" y="55"/>
                  </a:lnTo>
                  <a:lnTo>
                    <a:pt x="108" y="58"/>
                  </a:lnTo>
                  <a:lnTo>
                    <a:pt x="111" y="62"/>
                  </a:lnTo>
                  <a:lnTo>
                    <a:pt x="111" y="68"/>
                  </a:lnTo>
                  <a:lnTo>
                    <a:pt x="112" y="74"/>
                  </a:lnTo>
                  <a:lnTo>
                    <a:pt x="126" y="78"/>
                  </a:lnTo>
                  <a:lnTo>
                    <a:pt x="123" y="85"/>
                  </a:lnTo>
                  <a:lnTo>
                    <a:pt x="119" y="91"/>
                  </a:lnTo>
                  <a:lnTo>
                    <a:pt x="113" y="94"/>
                  </a:lnTo>
                  <a:lnTo>
                    <a:pt x="105" y="97"/>
                  </a:lnTo>
                  <a:lnTo>
                    <a:pt x="100" y="98"/>
                  </a:lnTo>
                  <a:lnTo>
                    <a:pt x="94" y="99"/>
                  </a:lnTo>
                  <a:lnTo>
                    <a:pt x="90" y="100"/>
                  </a:lnTo>
                  <a:lnTo>
                    <a:pt x="85" y="102"/>
                  </a:lnTo>
                  <a:lnTo>
                    <a:pt x="81" y="104"/>
                  </a:lnTo>
                  <a:lnTo>
                    <a:pt x="76" y="106"/>
                  </a:lnTo>
                  <a:lnTo>
                    <a:pt x="71" y="108"/>
                  </a:lnTo>
                  <a:lnTo>
                    <a:pt x="68" y="109"/>
                  </a:lnTo>
                  <a:lnTo>
                    <a:pt x="62" y="111"/>
                  </a:lnTo>
                  <a:lnTo>
                    <a:pt x="58" y="109"/>
                  </a:lnTo>
                  <a:lnTo>
                    <a:pt x="52" y="107"/>
                  </a:lnTo>
                  <a:lnTo>
                    <a:pt x="46" y="105"/>
                  </a:lnTo>
                  <a:lnTo>
                    <a:pt x="52" y="99"/>
                  </a:lnTo>
                  <a:lnTo>
                    <a:pt x="58" y="93"/>
                  </a:lnTo>
                  <a:lnTo>
                    <a:pt x="63" y="89"/>
                  </a:lnTo>
                  <a:lnTo>
                    <a:pt x="66" y="88"/>
                  </a:lnTo>
                  <a:lnTo>
                    <a:pt x="60" y="85"/>
                  </a:lnTo>
                  <a:lnTo>
                    <a:pt x="54" y="83"/>
                  </a:lnTo>
                  <a:lnTo>
                    <a:pt x="47" y="79"/>
                  </a:lnTo>
                  <a:lnTo>
                    <a:pt x="43" y="75"/>
                  </a:lnTo>
                  <a:lnTo>
                    <a:pt x="43" y="70"/>
                  </a:lnTo>
                  <a:lnTo>
                    <a:pt x="46" y="67"/>
                  </a:lnTo>
                  <a:lnTo>
                    <a:pt x="48" y="62"/>
                  </a:lnTo>
                  <a:lnTo>
                    <a:pt x="46" y="59"/>
                  </a:lnTo>
                  <a:lnTo>
                    <a:pt x="39" y="54"/>
                  </a:lnTo>
                  <a:lnTo>
                    <a:pt x="32" y="47"/>
                  </a:lnTo>
                  <a:lnTo>
                    <a:pt x="24" y="43"/>
                  </a:lnTo>
                  <a:lnTo>
                    <a:pt x="18" y="39"/>
                  </a:lnTo>
                  <a:lnTo>
                    <a:pt x="15" y="32"/>
                  </a:lnTo>
                  <a:lnTo>
                    <a:pt x="10" y="22"/>
                  </a:lnTo>
                  <a:lnTo>
                    <a:pt x="6" y="11"/>
                  </a:lnTo>
                  <a:lnTo>
                    <a:pt x="0" y="3"/>
                  </a:lnTo>
                  <a:lnTo>
                    <a:pt x="2" y="1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6450" name="Freeform 18"/>
            <p:cNvSpPr>
              <a:spLocks/>
            </p:cNvSpPr>
            <p:nvPr/>
          </p:nvSpPr>
          <p:spPr bwMode="auto">
            <a:xfrm rot="-2065">
              <a:off x="2150" y="1976"/>
              <a:ext cx="135" cy="157"/>
            </a:xfrm>
            <a:custGeom>
              <a:avLst/>
              <a:gdLst>
                <a:gd name="T0" fmla="*/ 0 w 32"/>
                <a:gd name="T1" fmla="*/ 0 h 43"/>
                <a:gd name="T2" fmla="*/ 4 w 32"/>
                <a:gd name="T3" fmla="*/ 4 h 43"/>
                <a:gd name="T4" fmla="*/ 10 w 32"/>
                <a:gd name="T5" fmla="*/ 8 h 43"/>
                <a:gd name="T6" fmla="*/ 17 w 32"/>
                <a:gd name="T7" fmla="*/ 11 h 43"/>
                <a:gd name="T8" fmla="*/ 23 w 32"/>
                <a:gd name="T9" fmla="*/ 13 h 43"/>
                <a:gd name="T10" fmla="*/ 28 w 32"/>
                <a:gd name="T11" fmla="*/ 21 h 43"/>
                <a:gd name="T12" fmla="*/ 32 w 32"/>
                <a:gd name="T13" fmla="*/ 30 h 43"/>
                <a:gd name="T14" fmla="*/ 32 w 32"/>
                <a:gd name="T15" fmla="*/ 38 h 43"/>
                <a:gd name="T16" fmla="*/ 28 w 32"/>
                <a:gd name="T17" fmla="*/ 43 h 43"/>
                <a:gd name="T18" fmla="*/ 19 w 32"/>
                <a:gd name="T19" fmla="*/ 40 h 43"/>
                <a:gd name="T20" fmla="*/ 10 w 32"/>
                <a:gd name="T21" fmla="*/ 29 h 43"/>
                <a:gd name="T22" fmla="*/ 3 w 32"/>
                <a:gd name="T23" fmla="*/ 14 h 43"/>
                <a:gd name="T24" fmla="*/ 0 w 32"/>
                <a:gd name="T2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3">
                  <a:moveTo>
                    <a:pt x="0" y="0"/>
                  </a:moveTo>
                  <a:lnTo>
                    <a:pt x="4" y="4"/>
                  </a:lnTo>
                  <a:lnTo>
                    <a:pt x="10" y="8"/>
                  </a:lnTo>
                  <a:lnTo>
                    <a:pt x="17" y="11"/>
                  </a:lnTo>
                  <a:lnTo>
                    <a:pt x="23" y="13"/>
                  </a:lnTo>
                  <a:lnTo>
                    <a:pt x="28" y="21"/>
                  </a:lnTo>
                  <a:lnTo>
                    <a:pt x="32" y="30"/>
                  </a:lnTo>
                  <a:lnTo>
                    <a:pt x="32" y="38"/>
                  </a:lnTo>
                  <a:lnTo>
                    <a:pt x="28" y="43"/>
                  </a:lnTo>
                  <a:lnTo>
                    <a:pt x="19" y="40"/>
                  </a:lnTo>
                  <a:lnTo>
                    <a:pt x="10" y="29"/>
                  </a:lnTo>
                  <a:lnTo>
                    <a:pt x="3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6451" name="Freeform 19"/>
            <p:cNvSpPr>
              <a:spLocks/>
            </p:cNvSpPr>
            <p:nvPr/>
          </p:nvSpPr>
          <p:spPr bwMode="auto">
            <a:xfrm rot="3263557">
              <a:off x="2117" y="2106"/>
              <a:ext cx="520" cy="990"/>
            </a:xfrm>
            <a:custGeom>
              <a:avLst/>
              <a:gdLst>
                <a:gd name="T0" fmla="*/ 228 w 405"/>
                <a:gd name="T1" fmla="*/ 23 h 1058"/>
                <a:gd name="T2" fmla="*/ 203 w 405"/>
                <a:gd name="T3" fmla="*/ 23 h 1058"/>
                <a:gd name="T4" fmla="*/ 185 w 405"/>
                <a:gd name="T5" fmla="*/ 4 h 1058"/>
                <a:gd name="T6" fmla="*/ 164 w 405"/>
                <a:gd name="T7" fmla="*/ 0 h 1058"/>
                <a:gd name="T8" fmla="*/ 144 w 405"/>
                <a:gd name="T9" fmla="*/ 0 h 1058"/>
                <a:gd name="T10" fmla="*/ 127 w 405"/>
                <a:gd name="T11" fmla="*/ 3 h 1058"/>
                <a:gd name="T12" fmla="*/ 105 w 405"/>
                <a:gd name="T13" fmla="*/ 18 h 1058"/>
                <a:gd name="T14" fmla="*/ 89 w 405"/>
                <a:gd name="T15" fmla="*/ 32 h 1058"/>
                <a:gd name="T16" fmla="*/ 82 w 405"/>
                <a:gd name="T17" fmla="*/ 33 h 1058"/>
                <a:gd name="T18" fmla="*/ 62 w 405"/>
                <a:gd name="T19" fmla="*/ 34 h 1058"/>
                <a:gd name="T20" fmla="*/ 46 w 405"/>
                <a:gd name="T21" fmla="*/ 37 h 1058"/>
                <a:gd name="T22" fmla="*/ 31 w 405"/>
                <a:gd name="T23" fmla="*/ 52 h 1058"/>
                <a:gd name="T24" fmla="*/ 16 w 405"/>
                <a:gd name="T25" fmla="*/ 73 h 1058"/>
                <a:gd name="T26" fmla="*/ 24 w 405"/>
                <a:gd name="T27" fmla="*/ 121 h 1058"/>
                <a:gd name="T28" fmla="*/ 3 w 405"/>
                <a:gd name="T29" fmla="*/ 186 h 1058"/>
                <a:gd name="T30" fmla="*/ 16 w 405"/>
                <a:gd name="T31" fmla="*/ 223 h 1058"/>
                <a:gd name="T32" fmla="*/ 29 w 405"/>
                <a:gd name="T33" fmla="*/ 268 h 1058"/>
                <a:gd name="T34" fmla="*/ 32 w 405"/>
                <a:gd name="T35" fmla="*/ 346 h 1058"/>
                <a:gd name="T36" fmla="*/ 59 w 405"/>
                <a:gd name="T37" fmla="*/ 358 h 1058"/>
                <a:gd name="T38" fmla="*/ 70 w 405"/>
                <a:gd name="T39" fmla="*/ 372 h 1058"/>
                <a:gd name="T40" fmla="*/ 79 w 405"/>
                <a:gd name="T41" fmla="*/ 391 h 1058"/>
                <a:gd name="T42" fmla="*/ 85 w 405"/>
                <a:gd name="T43" fmla="*/ 407 h 1058"/>
                <a:gd name="T44" fmla="*/ 104 w 405"/>
                <a:gd name="T45" fmla="*/ 420 h 1058"/>
                <a:gd name="T46" fmla="*/ 118 w 405"/>
                <a:gd name="T47" fmla="*/ 441 h 1058"/>
                <a:gd name="T48" fmla="*/ 126 w 405"/>
                <a:gd name="T49" fmla="*/ 455 h 1058"/>
                <a:gd name="T50" fmla="*/ 144 w 405"/>
                <a:gd name="T51" fmla="*/ 472 h 1058"/>
                <a:gd name="T52" fmla="*/ 161 w 405"/>
                <a:gd name="T53" fmla="*/ 487 h 1058"/>
                <a:gd name="T54" fmla="*/ 182 w 405"/>
                <a:gd name="T55" fmla="*/ 485 h 1058"/>
                <a:gd name="T56" fmla="*/ 214 w 405"/>
                <a:gd name="T57" fmla="*/ 477 h 1058"/>
                <a:gd name="T58" fmla="*/ 240 w 405"/>
                <a:gd name="T59" fmla="*/ 474 h 1058"/>
                <a:gd name="T60" fmla="*/ 261 w 405"/>
                <a:gd name="T61" fmla="*/ 481 h 1058"/>
                <a:gd name="T62" fmla="*/ 290 w 405"/>
                <a:gd name="T63" fmla="*/ 486 h 1058"/>
                <a:gd name="T64" fmla="*/ 319 w 405"/>
                <a:gd name="T65" fmla="*/ 488 h 1058"/>
                <a:gd name="T66" fmla="*/ 332 w 405"/>
                <a:gd name="T67" fmla="*/ 504 h 1058"/>
                <a:gd name="T68" fmla="*/ 346 w 405"/>
                <a:gd name="T69" fmla="*/ 518 h 1058"/>
                <a:gd name="T70" fmla="*/ 356 w 405"/>
                <a:gd name="T71" fmla="*/ 571 h 1058"/>
                <a:gd name="T72" fmla="*/ 352 w 405"/>
                <a:gd name="T73" fmla="*/ 647 h 1058"/>
                <a:gd name="T74" fmla="*/ 357 w 405"/>
                <a:gd name="T75" fmla="*/ 715 h 1058"/>
                <a:gd name="T76" fmla="*/ 341 w 405"/>
                <a:gd name="T77" fmla="*/ 746 h 1058"/>
                <a:gd name="T78" fmla="*/ 328 w 405"/>
                <a:gd name="T79" fmla="*/ 781 h 1058"/>
                <a:gd name="T80" fmla="*/ 311 w 405"/>
                <a:gd name="T81" fmla="*/ 794 h 1058"/>
                <a:gd name="T82" fmla="*/ 299 w 405"/>
                <a:gd name="T83" fmla="*/ 827 h 1058"/>
                <a:gd name="T84" fmla="*/ 290 w 405"/>
                <a:gd name="T85" fmla="*/ 930 h 1058"/>
                <a:gd name="T86" fmla="*/ 277 w 405"/>
                <a:gd name="T87" fmla="*/ 1032 h 1058"/>
                <a:gd name="T88" fmla="*/ 340 w 405"/>
                <a:gd name="T89" fmla="*/ 927 h 1058"/>
                <a:gd name="T90" fmla="*/ 396 w 405"/>
                <a:gd name="T91" fmla="*/ 709 h 1058"/>
                <a:gd name="T92" fmla="*/ 396 w 405"/>
                <a:gd name="T93" fmla="*/ 468 h 1058"/>
                <a:gd name="T94" fmla="*/ 345 w 405"/>
                <a:gd name="T95" fmla="*/ 250 h 1058"/>
                <a:gd name="T96" fmla="*/ 280 w 405"/>
                <a:gd name="T97" fmla="*/ 9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5" h="1058">
                  <a:moveTo>
                    <a:pt x="239" y="17"/>
                  </a:moveTo>
                  <a:lnTo>
                    <a:pt x="234" y="20"/>
                  </a:lnTo>
                  <a:lnTo>
                    <a:pt x="228" y="23"/>
                  </a:lnTo>
                  <a:lnTo>
                    <a:pt x="220" y="24"/>
                  </a:lnTo>
                  <a:lnTo>
                    <a:pt x="212" y="24"/>
                  </a:lnTo>
                  <a:lnTo>
                    <a:pt x="203" y="23"/>
                  </a:lnTo>
                  <a:lnTo>
                    <a:pt x="195" y="19"/>
                  </a:lnTo>
                  <a:lnTo>
                    <a:pt x="189" y="12"/>
                  </a:lnTo>
                  <a:lnTo>
                    <a:pt x="185" y="4"/>
                  </a:lnTo>
                  <a:lnTo>
                    <a:pt x="178" y="2"/>
                  </a:lnTo>
                  <a:lnTo>
                    <a:pt x="171" y="1"/>
                  </a:lnTo>
                  <a:lnTo>
                    <a:pt x="164" y="0"/>
                  </a:lnTo>
                  <a:lnTo>
                    <a:pt x="157" y="0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38" y="0"/>
                  </a:lnTo>
                  <a:lnTo>
                    <a:pt x="133" y="1"/>
                  </a:lnTo>
                  <a:lnTo>
                    <a:pt x="127" y="3"/>
                  </a:lnTo>
                  <a:lnTo>
                    <a:pt x="120" y="7"/>
                  </a:lnTo>
                  <a:lnTo>
                    <a:pt x="112" y="12"/>
                  </a:lnTo>
                  <a:lnTo>
                    <a:pt x="105" y="18"/>
                  </a:lnTo>
                  <a:lnTo>
                    <a:pt x="98" y="24"/>
                  </a:lnTo>
                  <a:lnTo>
                    <a:pt x="92" y="28"/>
                  </a:lnTo>
                  <a:lnTo>
                    <a:pt x="89" y="32"/>
                  </a:lnTo>
                  <a:lnTo>
                    <a:pt x="88" y="33"/>
                  </a:lnTo>
                  <a:lnTo>
                    <a:pt x="87" y="33"/>
                  </a:lnTo>
                  <a:lnTo>
                    <a:pt x="82" y="33"/>
                  </a:lnTo>
                  <a:lnTo>
                    <a:pt x="76" y="33"/>
                  </a:lnTo>
                  <a:lnTo>
                    <a:pt x="70" y="33"/>
                  </a:lnTo>
                  <a:lnTo>
                    <a:pt x="62" y="34"/>
                  </a:lnTo>
                  <a:lnTo>
                    <a:pt x="57" y="34"/>
                  </a:lnTo>
                  <a:lnTo>
                    <a:pt x="51" y="35"/>
                  </a:lnTo>
                  <a:lnTo>
                    <a:pt x="46" y="37"/>
                  </a:lnTo>
                  <a:lnTo>
                    <a:pt x="43" y="40"/>
                  </a:lnTo>
                  <a:lnTo>
                    <a:pt x="37" y="45"/>
                  </a:lnTo>
                  <a:lnTo>
                    <a:pt x="31" y="52"/>
                  </a:lnTo>
                  <a:lnTo>
                    <a:pt x="26" y="60"/>
                  </a:lnTo>
                  <a:lnTo>
                    <a:pt x="21" y="66"/>
                  </a:lnTo>
                  <a:lnTo>
                    <a:pt x="16" y="73"/>
                  </a:lnTo>
                  <a:lnTo>
                    <a:pt x="13" y="78"/>
                  </a:lnTo>
                  <a:lnTo>
                    <a:pt x="12" y="79"/>
                  </a:lnTo>
                  <a:lnTo>
                    <a:pt x="24" y="121"/>
                  </a:lnTo>
                  <a:lnTo>
                    <a:pt x="20" y="139"/>
                  </a:lnTo>
                  <a:lnTo>
                    <a:pt x="11" y="163"/>
                  </a:lnTo>
                  <a:lnTo>
                    <a:pt x="3" y="186"/>
                  </a:lnTo>
                  <a:lnTo>
                    <a:pt x="0" y="201"/>
                  </a:lnTo>
                  <a:lnTo>
                    <a:pt x="6" y="210"/>
                  </a:lnTo>
                  <a:lnTo>
                    <a:pt x="16" y="223"/>
                  </a:lnTo>
                  <a:lnTo>
                    <a:pt x="26" y="237"/>
                  </a:lnTo>
                  <a:lnTo>
                    <a:pt x="30" y="248"/>
                  </a:lnTo>
                  <a:lnTo>
                    <a:pt x="29" y="268"/>
                  </a:lnTo>
                  <a:lnTo>
                    <a:pt x="27" y="298"/>
                  </a:lnTo>
                  <a:lnTo>
                    <a:pt x="27" y="328"/>
                  </a:lnTo>
                  <a:lnTo>
                    <a:pt x="32" y="346"/>
                  </a:lnTo>
                  <a:lnTo>
                    <a:pt x="42" y="353"/>
                  </a:lnTo>
                  <a:lnTo>
                    <a:pt x="52" y="356"/>
                  </a:lnTo>
                  <a:lnTo>
                    <a:pt x="59" y="358"/>
                  </a:lnTo>
                  <a:lnTo>
                    <a:pt x="62" y="365"/>
                  </a:lnTo>
                  <a:lnTo>
                    <a:pt x="65" y="369"/>
                  </a:lnTo>
                  <a:lnTo>
                    <a:pt x="70" y="372"/>
                  </a:lnTo>
                  <a:lnTo>
                    <a:pt x="76" y="375"/>
                  </a:lnTo>
                  <a:lnTo>
                    <a:pt x="79" y="384"/>
                  </a:lnTo>
                  <a:lnTo>
                    <a:pt x="79" y="391"/>
                  </a:lnTo>
                  <a:lnTo>
                    <a:pt x="80" y="398"/>
                  </a:lnTo>
                  <a:lnTo>
                    <a:pt x="82" y="403"/>
                  </a:lnTo>
                  <a:lnTo>
                    <a:pt x="85" y="407"/>
                  </a:lnTo>
                  <a:lnTo>
                    <a:pt x="90" y="412"/>
                  </a:lnTo>
                  <a:lnTo>
                    <a:pt x="96" y="417"/>
                  </a:lnTo>
                  <a:lnTo>
                    <a:pt x="104" y="420"/>
                  </a:lnTo>
                  <a:lnTo>
                    <a:pt x="114" y="425"/>
                  </a:lnTo>
                  <a:lnTo>
                    <a:pt x="115" y="433"/>
                  </a:lnTo>
                  <a:lnTo>
                    <a:pt x="118" y="441"/>
                  </a:lnTo>
                  <a:lnTo>
                    <a:pt x="119" y="447"/>
                  </a:lnTo>
                  <a:lnTo>
                    <a:pt x="120" y="449"/>
                  </a:lnTo>
                  <a:lnTo>
                    <a:pt x="126" y="455"/>
                  </a:lnTo>
                  <a:lnTo>
                    <a:pt x="132" y="460"/>
                  </a:lnTo>
                  <a:lnTo>
                    <a:pt x="138" y="466"/>
                  </a:lnTo>
                  <a:lnTo>
                    <a:pt x="144" y="472"/>
                  </a:lnTo>
                  <a:lnTo>
                    <a:pt x="151" y="478"/>
                  </a:lnTo>
                  <a:lnTo>
                    <a:pt x="157" y="483"/>
                  </a:lnTo>
                  <a:lnTo>
                    <a:pt x="161" y="487"/>
                  </a:lnTo>
                  <a:lnTo>
                    <a:pt x="166" y="489"/>
                  </a:lnTo>
                  <a:lnTo>
                    <a:pt x="173" y="487"/>
                  </a:lnTo>
                  <a:lnTo>
                    <a:pt x="182" y="485"/>
                  </a:lnTo>
                  <a:lnTo>
                    <a:pt x="193" y="481"/>
                  </a:lnTo>
                  <a:lnTo>
                    <a:pt x="204" y="479"/>
                  </a:lnTo>
                  <a:lnTo>
                    <a:pt x="214" y="477"/>
                  </a:lnTo>
                  <a:lnTo>
                    <a:pt x="225" y="474"/>
                  </a:lnTo>
                  <a:lnTo>
                    <a:pt x="233" y="474"/>
                  </a:lnTo>
                  <a:lnTo>
                    <a:pt x="240" y="474"/>
                  </a:lnTo>
                  <a:lnTo>
                    <a:pt x="246" y="477"/>
                  </a:lnTo>
                  <a:lnTo>
                    <a:pt x="252" y="479"/>
                  </a:lnTo>
                  <a:lnTo>
                    <a:pt x="261" y="481"/>
                  </a:lnTo>
                  <a:lnTo>
                    <a:pt x="270" y="483"/>
                  </a:lnTo>
                  <a:lnTo>
                    <a:pt x="279" y="486"/>
                  </a:lnTo>
                  <a:lnTo>
                    <a:pt x="290" y="486"/>
                  </a:lnTo>
                  <a:lnTo>
                    <a:pt x="302" y="485"/>
                  </a:lnTo>
                  <a:lnTo>
                    <a:pt x="316" y="482"/>
                  </a:lnTo>
                  <a:lnTo>
                    <a:pt x="319" y="488"/>
                  </a:lnTo>
                  <a:lnTo>
                    <a:pt x="323" y="494"/>
                  </a:lnTo>
                  <a:lnTo>
                    <a:pt x="327" y="498"/>
                  </a:lnTo>
                  <a:lnTo>
                    <a:pt x="332" y="504"/>
                  </a:lnTo>
                  <a:lnTo>
                    <a:pt x="337" y="510"/>
                  </a:lnTo>
                  <a:lnTo>
                    <a:pt x="342" y="513"/>
                  </a:lnTo>
                  <a:lnTo>
                    <a:pt x="346" y="518"/>
                  </a:lnTo>
                  <a:lnTo>
                    <a:pt x="350" y="520"/>
                  </a:lnTo>
                  <a:lnTo>
                    <a:pt x="337" y="549"/>
                  </a:lnTo>
                  <a:lnTo>
                    <a:pt x="356" y="571"/>
                  </a:lnTo>
                  <a:lnTo>
                    <a:pt x="338" y="588"/>
                  </a:lnTo>
                  <a:lnTo>
                    <a:pt x="343" y="612"/>
                  </a:lnTo>
                  <a:lnTo>
                    <a:pt x="352" y="647"/>
                  </a:lnTo>
                  <a:lnTo>
                    <a:pt x="357" y="684"/>
                  </a:lnTo>
                  <a:lnTo>
                    <a:pt x="361" y="710"/>
                  </a:lnTo>
                  <a:lnTo>
                    <a:pt x="357" y="715"/>
                  </a:lnTo>
                  <a:lnTo>
                    <a:pt x="353" y="723"/>
                  </a:lnTo>
                  <a:lnTo>
                    <a:pt x="347" y="733"/>
                  </a:lnTo>
                  <a:lnTo>
                    <a:pt x="341" y="746"/>
                  </a:lnTo>
                  <a:lnTo>
                    <a:pt x="337" y="759"/>
                  </a:lnTo>
                  <a:lnTo>
                    <a:pt x="332" y="770"/>
                  </a:lnTo>
                  <a:lnTo>
                    <a:pt x="328" y="781"/>
                  </a:lnTo>
                  <a:lnTo>
                    <a:pt x="326" y="789"/>
                  </a:lnTo>
                  <a:lnTo>
                    <a:pt x="319" y="791"/>
                  </a:lnTo>
                  <a:lnTo>
                    <a:pt x="311" y="794"/>
                  </a:lnTo>
                  <a:lnTo>
                    <a:pt x="304" y="800"/>
                  </a:lnTo>
                  <a:lnTo>
                    <a:pt x="300" y="807"/>
                  </a:lnTo>
                  <a:lnTo>
                    <a:pt x="299" y="827"/>
                  </a:lnTo>
                  <a:lnTo>
                    <a:pt x="299" y="861"/>
                  </a:lnTo>
                  <a:lnTo>
                    <a:pt x="296" y="900"/>
                  </a:lnTo>
                  <a:lnTo>
                    <a:pt x="290" y="930"/>
                  </a:lnTo>
                  <a:lnTo>
                    <a:pt x="281" y="959"/>
                  </a:lnTo>
                  <a:lnTo>
                    <a:pt x="276" y="996"/>
                  </a:lnTo>
                  <a:lnTo>
                    <a:pt x="277" y="1032"/>
                  </a:lnTo>
                  <a:lnTo>
                    <a:pt x="288" y="1058"/>
                  </a:lnTo>
                  <a:lnTo>
                    <a:pt x="315" y="995"/>
                  </a:lnTo>
                  <a:lnTo>
                    <a:pt x="340" y="927"/>
                  </a:lnTo>
                  <a:lnTo>
                    <a:pt x="363" y="858"/>
                  </a:lnTo>
                  <a:lnTo>
                    <a:pt x="383" y="784"/>
                  </a:lnTo>
                  <a:lnTo>
                    <a:pt x="396" y="709"/>
                  </a:lnTo>
                  <a:lnTo>
                    <a:pt x="403" y="631"/>
                  </a:lnTo>
                  <a:lnTo>
                    <a:pt x="405" y="551"/>
                  </a:lnTo>
                  <a:lnTo>
                    <a:pt x="396" y="468"/>
                  </a:lnTo>
                  <a:lnTo>
                    <a:pt x="381" y="389"/>
                  </a:lnTo>
                  <a:lnTo>
                    <a:pt x="364" y="316"/>
                  </a:lnTo>
                  <a:lnTo>
                    <a:pt x="345" y="250"/>
                  </a:lnTo>
                  <a:lnTo>
                    <a:pt x="324" y="191"/>
                  </a:lnTo>
                  <a:lnTo>
                    <a:pt x="302" y="138"/>
                  </a:lnTo>
                  <a:lnTo>
                    <a:pt x="280" y="92"/>
                  </a:lnTo>
                  <a:lnTo>
                    <a:pt x="259" y="52"/>
                  </a:lnTo>
                  <a:lnTo>
                    <a:pt x="239" y="17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2048774" y="5949280"/>
            <a:ext cx="5211683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solidFill>
                  <a:srgbClr val="FFFF00"/>
                </a:solidFill>
                <a:latin typeface="Times New Roman" pitchFamily="18" charset="0"/>
                <a:ea typeface="HG正楷書体-PRO" pitchFamily="66" charset="-128"/>
              </a:rPr>
              <a:t>海は、月について行くのが大変</a:t>
            </a:r>
            <a:endParaRPr lang="en-US" altLang="ja-JP" sz="2800" dirty="0" smtClean="0">
              <a:solidFill>
                <a:srgbClr val="FFFF00"/>
              </a:solidFill>
              <a:latin typeface="Times New Roman" pitchFamily="18" charset="0"/>
              <a:ea typeface="HG正楷書体-PRO" pitchFamily="66" charset="-128"/>
            </a:endParaRPr>
          </a:p>
          <a:p>
            <a:pPr algn="ctr"/>
            <a:r>
              <a:rPr lang="en-US" altLang="ja-JP" sz="2400" dirty="0" smtClean="0">
                <a:solidFill>
                  <a:srgbClr val="FFFF00"/>
                </a:solidFill>
                <a:latin typeface="Times New Roman" pitchFamily="18" charset="0"/>
                <a:ea typeface="HG正楷書体-PRO" pitchFamily="66" charset="-128"/>
              </a:rPr>
              <a:t>Ocean have to chase the Moon</a:t>
            </a:r>
          </a:p>
        </p:txBody>
      </p:sp>
    </p:spTree>
    <p:extLst>
      <p:ext uri="{BB962C8B-B14F-4D97-AF65-F5344CB8AC3E}">
        <p14:creationId xmlns:p14="http://schemas.microsoft.com/office/powerpoint/2010/main" val="2402489963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10823E-6 C 0.13247 -3.10823E-6 0.24046 0.13992 0.24046 0.31291 C 0.24046 0.4852 0.13247 0.62535 -4.72222E-6 0.62535 C -0.13263 0.62535 -0.23993 0.4852 -0.23993 0.31291 C -0.23993 0.13992 -0.13263 -3.10823E-6 -4.72222E-6 -3.10823E-6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146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12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1547664" y="0"/>
            <a:ext cx="664797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3600" dirty="0" smtClean="0">
                <a:solidFill>
                  <a:srgbClr val="99CCFF"/>
                </a:solidFill>
                <a:latin typeface="Times New Roman" pitchFamily="18" charset="0"/>
                <a:ea typeface="HG正楷書体-PRO" pitchFamily="66" charset="-128"/>
              </a:rPr>
              <a:t>自転を止めてみた潮汐（現実）</a:t>
            </a:r>
            <a:endParaRPr lang="en-US" altLang="ja-JP" sz="3600" dirty="0" smtClean="0">
              <a:solidFill>
                <a:srgbClr val="99CCFF"/>
              </a:solidFill>
              <a:latin typeface="Times New Roman" pitchFamily="18" charset="0"/>
              <a:ea typeface="HG正楷書体-PRO" pitchFamily="66" charset="-128"/>
            </a:endParaRPr>
          </a:p>
          <a:p>
            <a:pPr algn="ctr"/>
            <a:r>
              <a:rPr lang="en-US" altLang="ja-JP" sz="2800" dirty="0" smtClean="0">
                <a:solidFill>
                  <a:srgbClr val="99CCFF"/>
                </a:solidFill>
                <a:latin typeface="Times New Roman" pitchFamily="18" charset="0"/>
                <a:ea typeface="HG正楷書体-PRO" pitchFamily="66" charset="-128"/>
              </a:rPr>
              <a:t>Movement w.r.t. the Earth (real)</a:t>
            </a:r>
            <a:endParaRPr lang="en-US" altLang="ja-JP" sz="2800" dirty="0" smtClean="0">
              <a:solidFill>
                <a:srgbClr val="99CCFF"/>
              </a:solidFill>
              <a:latin typeface="小塚ゴシック Pro L" pitchFamily="34" charset="-128"/>
              <a:ea typeface="小塚ゴシック Pro L" pitchFamily="34" charset="-128"/>
            </a:endParaRPr>
          </a:p>
        </p:txBody>
      </p:sp>
      <p:grpSp>
        <p:nvGrpSpPr>
          <p:cNvPr id="146468" name="Group 36"/>
          <p:cNvGrpSpPr>
            <a:grpSpLocks/>
          </p:cNvGrpSpPr>
          <p:nvPr/>
        </p:nvGrpSpPr>
        <p:grpSpPr bwMode="auto">
          <a:xfrm>
            <a:off x="4120740" y="1196752"/>
            <a:ext cx="671513" cy="920750"/>
            <a:chOff x="4604" y="1888"/>
            <a:chExt cx="423" cy="580"/>
          </a:xfrm>
        </p:grpSpPr>
        <p:sp>
          <p:nvSpPr>
            <p:cNvPr id="146435" name="Arc 3"/>
            <p:cNvSpPr>
              <a:spLocks/>
            </p:cNvSpPr>
            <p:nvPr/>
          </p:nvSpPr>
          <p:spPr bwMode="auto">
            <a:xfrm rot="20220000">
              <a:off x="4604" y="1941"/>
              <a:ext cx="243" cy="52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6243 w 21600"/>
                <a:gd name="T1" fmla="*/ 42525 h 42525"/>
                <a:gd name="T2" fmla="*/ 21511 w 21600"/>
                <a:gd name="T3" fmla="*/ 0 h 42525"/>
                <a:gd name="T4" fmla="*/ 21600 w 21600"/>
                <a:gd name="T5" fmla="*/ 21600 h 42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525" fill="none" extrusionOk="0">
                  <a:moveTo>
                    <a:pt x="16242" y="42525"/>
                  </a:moveTo>
                  <a:cubicBezTo>
                    <a:pt x="6685" y="40078"/>
                    <a:pt x="0" y="31466"/>
                    <a:pt x="0" y="21600"/>
                  </a:cubicBezTo>
                  <a:cubicBezTo>
                    <a:pt x="-1" y="9705"/>
                    <a:pt x="9616" y="49"/>
                    <a:pt x="21511" y="0"/>
                  </a:cubicBezTo>
                </a:path>
                <a:path w="21600" h="42525" stroke="0" extrusionOk="0">
                  <a:moveTo>
                    <a:pt x="16242" y="42525"/>
                  </a:moveTo>
                  <a:cubicBezTo>
                    <a:pt x="6685" y="40078"/>
                    <a:pt x="0" y="31466"/>
                    <a:pt x="0" y="21600"/>
                  </a:cubicBezTo>
                  <a:cubicBezTo>
                    <a:pt x="-1" y="9705"/>
                    <a:pt x="9616" y="49"/>
                    <a:pt x="21511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6436" name="Arc 4"/>
            <p:cNvSpPr>
              <a:spLocks/>
            </p:cNvSpPr>
            <p:nvPr/>
          </p:nvSpPr>
          <p:spPr bwMode="auto">
            <a:xfrm rot="20220000">
              <a:off x="4675" y="1888"/>
              <a:ext cx="352" cy="527"/>
            </a:xfrm>
            <a:custGeom>
              <a:avLst/>
              <a:gdLst>
                <a:gd name="G0" fmla="+- 21600 0 0"/>
                <a:gd name="G1" fmla="+- 17955 0 0"/>
                <a:gd name="G2" fmla="+- 21600 0 0"/>
                <a:gd name="T0" fmla="*/ 6296 w 21600"/>
                <a:gd name="T1" fmla="*/ 33198 h 33198"/>
                <a:gd name="T2" fmla="*/ 9593 w 21600"/>
                <a:gd name="T3" fmla="*/ 0 h 33198"/>
                <a:gd name="T4" fmla="*/ 21600 w 21600"/>
                <a:gd name="T5" fmla="*/ 17955 h 33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3198" fill="none" extrusionOk="0">
                  <a:moveTo>
                    <a:pt x="6296" y="33197"/>
                  </a:moveTo>
                  <a:cubicBezTo>
                    <a:pt x="2263" y="29149"/>
                    <a:pt x="0" y="23668"/>
                    <a:pt x="0" y="17955"/>
                  </a:cubicBezTo>
                  <a:cubicBezTo>
                    <a:pt x="-1" y="10743"/>
                    <a:pt x="3598" y="4008"/>
                    <a:pt x="9592" y="-1"/>
                  </a:cubicBezTo>
                </a:path>
                <a:path w="21600" h="33198" stroke="0" extrusionOk="0">
                  <a:moveTo>
                    <a:pt x="6296" y="33197"/>
                  </a:moveTo>
                  <a:cubicBezTo>
                    <a:pt x="2263" y="29149"/>
                    <a:pt x="0" y="23668"/>
                    <a:pt x="0" y="17955"/>
                  </a:cubicBezTo>
                  <a:cubicBezTo>
                    <a:pt x="-1" y="10743"/>
                    <a:pt x="3598" y="4008"/>
                    <a:pt x="9592" y="-1"/>
                  </a:cubicBezTo>
                  <a:lnTo>
                    <a:pt x="21600" y="17955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3832640" y="2708920"/>
            <a:ext cx="1242983" cy="2088232"/>
            <a:chOff x="3832640" y="2708920"/>
            <a:chExt cx="1242983" cy="2088232"/>
          </a:xfrm>
        </p:grpSpPr>
        <p:cxnSp>
          <p:nvCxnSpPr>
            <p:cNvPr id="3" name="直線コネクタ 2"/>
            <p:cNvCxnSpPr/>
            <p:nvPr/>
          </p:nvCxnSpPr>
          <p:spPr>
            <a:xfrm>
              <a:off x="4451005" y="2708920"/>
              <a:ext cx="15769" cy="2088232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438" name="Oval 6"/>
            <p:cNvSpPr>
              <a:spLocks noChangeArrowheads="1"/>
            </p:cNvSpPr>
            <p:nvPr/>
          </p:nvSpPr>
          <p:spPr bwMode="auto">
            <a:xfrm rot="-2065">
              <a:off x="3832640" y="2997326"/>
              <a:ext cx="1242983" cy="1440109"/>
            </a:xfrm>
            <a:prstGeom prst="ellipse">
              <a:avLst/>
            </a:prstGeom>
            <a:gradFill rotWithShape="0">
              <a:gsLst>
                <a:gs pos="0">
                  <a:schemeClr val="accent2">
                    <a:gamma/>
                    <a:tint val="5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46486" name="Group 54"/>
          <p:cNvGrpSpPr>
            <a:grpSpLocks/>
          </p:cNvGrpSpPr>
          <p:nvPr/>
        </p:nvGrpSpPr>
        <p:grpSpPr bwMode="auto">
          <a:xfrm>
            <a:off x="3958907" y="3306205"/>
            <a:ext cx="1045141" cy="820261"/>
            <a:chOff x="1380" y="1453"/>
            <a:chExt cx="1492" cy="1408"/>
          </a:xfrm>
        </p:grpSpPr>
        <p:sp>
          <p:nvSpPr>
            <p:cNvPr id="146439" name="Freeform 7"/>
            <p:cNvSpPr>
              <a:spLocks/>
            </p:cNvSpPr>
            <p:nvPr/>
          </p:nvSpPr>
          <p:spPr bwMode="auto">
            <a:xfrm rot="-2065">
              <a:off x="1380" y="1906"/>
              <a:ext cx="543" cy="462"/>
            </a:xfrm>
            <a:custGeom>
              <a:avLst/>
              <a:gdLst>
                <a:gd name="T0" fmla="*/ 2 w 176"/>
                <a:gd name="T1" fmla="*/ 5 h 154"/>
                <a:gd name="T2" fmla="*/ 0 w 176"/>
                <a:gd name="T3" fmla="*/ 18 h 154"/>
                <a:gd name="T4" fmla="*/ 1 w 176"/>
                <a:gd name="T5" fmla="*/ 32 h 154"/>
                <a:gd name="T6" fmla="*/ 6 w 176"/>
                <a:gd name="T7" fmla="*/ 47 h 154"/>
                <a:gd name="T8" fmla="*/ 13 w 176"/>
                <a:gd name="T9" fmla="*/ 56 h 154"/>
                <a:gd name="T10" fmla="*/ 17 w 176"/>
                <a:gd name="T11" fmla="*/ 58 h 154"/>
                <a:gd name="T12" fmla="*/ 22 w 176"/>
                <a:gd name="T13" fmla="*/ 60 h 154"/>
                <a:gd name="T14" fmla="*/ 26 w 176"/>
                <a:gd name="T15" fmla="*/ 60 h 154"/>
                <a:gd name="T16" fmla="*/ 32 w 176"/>
                <a:gd name="T17" fmla="*/ 60 h 154"/>
                <a:gd name="T18" fmla="*/ 37 w 176"/>
                <a:gd name="T19" fmla="*/ 60 h 154"/>
                <a:gd name="T20" fmla="*/ 41 w 176"/>
                <a:gd name="T21" fmla="*/ 60 h 154"/>
                <a:gd name="T22" fmla="*/ 46 w 176"/>
                <a:gd name="T23" fmla="*/ 60 h 154"/>
                <a:gd name="T24" fmla="*/ 51 w 176"/>
                <a:gd name="T25" fmla="*/ 60 h 154"/>
                <a:gd name="T26" fmla="*/ 55 w 176"/>
                <a:gd name="T27" fmla="*/ 61 h 154"/>
                <a:gd name="T28" fmla="*/ 62 w 176"/>
                <a:gd name="T29" fmla="*/ 61 h 154"/>
                <a:gd name="T30" fmla="*/ 69 w 176"/>
                <a:gd name="T31" fmla="*/ 62 h 154"/>
                <a:gd name="T32" fmla="*/ 77 w 176"/>
                <a:gd name="T33" fmla="*/ 63 h 154"/>
                <a:gd name="T34" fmla="*/ 84 w 176"/>
                <a:gd name="T35" fmla="*/ 64 h 154"/>
                <a:gd name="T36" fmla="*/ 90 w 176"/>
                <a:gd name="T37" fmla="*/ 67 h 154"/>
                <a:gd name="T38" fmla="*/ 95 w 176"/>
                <a:gd name="T39" fmla="*/ 69 h 154"/>
                <a:gd name="T40" fmla="*/ 99 w 176"/>
                <a:gd name="T41" fmla="*/ 72 h 154"/>
                <a:gd name="T42" fmla="*/ 92 w 176"/>
                <a:gd name="T43" fmla="*/ 90 h 154"/>
                <a:gd name="T44" fmla="*/ 113 w 176"/>
                <a:gd name="T45" fmla="*/ 94 h 154"/>
                <a:gd name="T46" fmla="*/ 114 w 176"/>
                <a:gd name="T47" fmla="*/ 128 h 154"/>
                <a:gd name="T48" fmla="*/ 160 w 176"/>
                <a:gd name="T49" fmla="*/ 154 h 154"/>
                <a:gd name="T50" fmla="*/ 168 w 176"/>
                <a:gd name="T51" fmla="*/ 146 h 154"/>
                <a:gd name="T52" fmla="*/ 154 w 176"/>
                <a:gd name="T53" fmla="*/ 106 h 154"/>
                <a:gd name="T54" fmla="*/ 165 w 176"/>
                <a:gd name="T55" fmla="*/ 98 h 154"/>
                <a:gd name="T56" fmla="*/ 160 w 176"/>
                <a:gd name="T57" fmla="*/ 84 h 154"/>
                <a:gd name="T58" fmla="*/ 145 w 176"/>
                <a:gd name="T59" fmla="*/ 78 h 154"/>
                <a:gd name="T60" fmla="*/ 165 w 176"/>
                <a:gd name="T61" fmla="*/ 68 h 154"/>
                <a:gd name="T62" fmla="*/ 176 w 176"/>
                <a:gd name="T63" fmla="*/ 50 h 154"/>
                <a:gd name="T64" fmla="*/ 167 w 176"/>
                <a:gd name="T65" fmla="*/ 42 h 154"/>
                <a:gd name="T66" fmla="*/ 159 w 176"/>
                <a:gd name="T67" fmla="*/ 35 h 154"/>
                <a:gd name="T68" fmla="*/ 151 w 176"/>
                <a:gd name="T69" fmla="*/ 31 h 154"/>
                <a:gd name="T70" fmla="*/ 143 w 176"/>
                <a:gd name="T71" fmla="*/ 30 h 154"/>
                <a:gd name="T72" fmla="*/ 137 w 176"/>
                <a:gd name="T73" fmla="*/ 30 h 154"/>
                <a:gd name="T74" fmla="*/ 128 w 176"/>
                <a:gd name="T75" fmla="*/ 28 h 154"/>
                <a:gd name="T76" fmla="*/ 116 w 176"/>
                <a:gd name="T77" fmla="*/ 27 h 154"/>
                <a:gd name="T78" fmla="*/ 104 w 176"/>
                <a:gd name="T79" fmla="*/ 26 h 154"/>
                <a:gd name="T80" fmla="*/ 92 w 176"/>
                <a:gd name="T81" fmla="*/ 26 h 154"/>
                <a:gd name="T82" fmla="*/ 82 w 176"/>
                <a:gd name="T83" fmla="*/ 25 h 154"/>
                <a:gd name="T84" fmla="*/ 75 w 176"/>
                <a:gd name="T85" fmla="*/ 24 h 154"/>
                <a:gd name="T86" fmla="*/ 72 w 176"/>
                <a:gd name="T87" fmla="*/ 24 h 154"/>
                <a:gd name="T88" fmla="*/ 56 w 176"/>
                <a:gd name="T89" fmla="*/ 0 h 154"/>
                <a:gd name="T90" fmla="*/ 2 w 176"/>
                <a:gd name="T91" fmla="*/ 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6" h="154">
                  <a:moveTo>
                    <a:pt x="2" y="5"/>
                  </a:moveTo>
                  <a:lnTo>
                    <a:pt x="0" y="18"/>
                  </a:lnTo>
                  <a:lnTo>
                    <a:pt x="1" y="32"/>
                  </a:lnTo>
                  <a:lnTo>
                    <a:pt x="6" y="47"/>
                  </a:lnTo>
                  <a:lnTo>
                    <a:pt x="13" y="56"/>
                  </a:lnTo>
                  <a:lnTo>
                    <a:pt x="17" y="58"/>
                  </a:lnTo>
                  <a:lnTo>
                    <a:pt x="22" y="60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7" y="60"/>
                  </a:lnTo>
                  <a:lnTo>
                    <a:pt x="41" y="60"/>
                  </a:lnTo>
                  <a:lnTo>
                    <a:pt x="46" y="60"/>
                  </a:lnTo>
                  <a:lnTo>
                    <a:pt x="51" y="60"/>
                  </a:lnTo>
                  <a:lnTo>
                    <a:pt x="55" y="61"/>
                  </a:lnTo>
                  <a:lnTo>
                    <a:pt x="62" y="61"/>
                  </a:lnTo>
                  <a:lnTo>
                    <a:pt x="69" y="62"/>
                  </a:lnTo>
                  <a:lnTo>
                    <a:pt x="77" y="63"/>
                  </a:lnTo>
                  <a:lnTo>
                    <a:pt x="84" y="64"/>
                  </a:lnTo>
                  <a:lnTo>
                    <a:pt x="90" y="67"/>
                  </a:lnTo>
                  <a:lnTo>
                    <a:pt x="95" y="69"/>
                  </a:lnTo>
                  <a:lnTo>
                    <a:pt x="99" y="72"/>
                  </a:lnTo>
                  <a:lnTo>
                    <a:pt x="92" y="90"/>
                  </a:lnTo>
                  <a:lnTo>
                    <a:pt x="113" y="94"/>
                  </a:lnTo>
                  <a:lnTo>
                    <a:pt x="114" y="128"/>
                  </a:lnTo>
                  <a:lnTo>
                    <a:pt x="160" y="154"/>
                  </a:lnTo>
                  <a:lnTo>
                    <a:pt x="168" y="146"/>
                  </a:lnTo>
                  <a:lnTo>
                    <a:pt x="154" y="106"/>
                  </a:lnTo>
                  <a:lnTo>
                    <a:pt x="165" y="98"/>
                  </a:lnTo>
                  <a:lnTo>
                    <a:pt x="160" y="84"/>
                  </a:lnTo>
                  <a:lnTo>
                    <a:pt x="145" y="78"/>
                  </a:lnTo>
                  <a:lnTo>
                    <a:pt x="165" y="68"/>
                  </a:lnTo>
                  <a:lnTo>
                    <a:pt x="176" y="50"/>
                  </a:lnTo>
                  <a:lnTo>
                    <a:pt x="167" y="42"/>
                  </a:lnTo>
                  <a:lnTo>
                    <a:pt x="159" y="35"/>
                  </a:lnTo>
                  <a:lnTo>
                    <a:pt x="151" y="31"/>
                  </a:lnTo>
                  <a:lnTo>
                    <a:pt x="143" y="30"/>
                  </a:lnTo>
                  <a:lnTo>
                    <a:pt x="137" y="30"/>
                  </a:lnTo>
                  <a:lnTo>
                    <a:pt x="128" y="28"/>
                  </a:lnTo>
                  <a:lnTo>
                    <a:pt x="116" y="27"/>
                  </a:lnTo>
                  <a:lnTo>
                    <a:pt x="104" y="26"/>
                  </a:lnTo>
                  <a:lnTo>
                    <a:pt x="92" y="26"/>
                  </a:lnTo>
                  <a:lnTo>
                    <a:pt x="82" y="25"/>
                  </a:lnTo>
                  <a:lnTo>
                    <a:pt x="75" y="24"/>
                  </a:lnTo>
                  <a:lnTo>
                    <a:pt x="72" y="24"/>
                  </a:lnTo>
                  <a:lnTo>
                    <a:pt x="56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6440" name="Freeform 8"/>
            <p:cNvSpPr>
              <a:spLocks/>
            </p:cNvSpPr>
            <p:nvPr/>
          </p:nvSpPr>
          <p:spPr bwMode="auto">
            <a:xfrm rot="-2065">
              <a:off x="1904" y="2311"/>
              <a:ext cx="39" cy="35"/>
            </a:xfrm>
            <a:custGeom>
              <a:avLst/>
              <a:gdLst>
                <a:gd name="T0" fmla="*/ 0 w 53"/>
                <a:gd name="T1" fmla="*/ 0 h 50"/>
                <a:gd name="T2" fmla="*/ 5 w 53"/>
                <a:gd name="T3" fmla="*/ 1 h 50"/>
                <a:gd name="T4" fmla="*/ 12 w 53"/>
                <a:gd name="T5" fmla="*/ 3 h 50"/>
                <a:gd name="T6" fmla="*/ 20 w 53"/>
                <a:gd name="T7" fmla="*/ 5 h 50"/>
                <a:gd name="T8" fmla="*/ 28 w 53"/>
                <a:gd name="T9" fmla="*/ 7 h 50"/>
                <a:gd name="T10" fmla="*/ 37 w 53"/>
                <a:gd name="T11" fmla="*/ 9 h 50"/>
                <a:gd name="T12" fmla="*/ 44 w 53"/>
                <a:gd name="T13" fmla="*/ 13 h 50"/>
                <a:gd name="T14" fmla="*/ 50 w 53"/>
                <a:gd name="T15" fmla="*/ 15 h 50"/>
                <a:gd name="T16" fmla="*/ 53 w 53"/>
                <a:gd name="T17" fmla="*/ 18 h 50"/>
                <a:gd name="T18" fmla="*/ 48 w 53"/>
                <a:gd name="T19" fmla="*/ 50 h 50"/>
                <a:gd name="T20" fmla="*/ 11 w 53"/>
                <a:gd name="T21" fmla="*/ 39 h 50"/>
                <a:gd name="T22" fmla="*/ 8 w 53"/>
                <a:gd name="T23" fmla="*/ 34 h 50"/>
                <a:gd name="T24" fmla="*/ 4 w 53"/>
                <a:gd name="T25" fmla="*/ 22 h 50"/>
                <a:gd name="T26" fmla="*/ 0 w 53"/>
                <a:gd name="T27" fmla="*/ 8 h 50"/>
                <a:gd name="T28" fmla="*/ 0 w 53"/>
                <a:gd name="T2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50">
                  <a:moveTo>
                    <a:pt x="0" y="0"/>
                  </a:moveTo>
                  <a:lnTo>
                    <a:pt x="5" y="1"/>
                  </a:lnTo>
                  <a:lnTo>
                    <a:pt x="12" y="3"/>
                  </a:lnTo>
                  <a:lnTo>
                    <a:pt x="20" y="5"/>
                  </a:lnTo>
                  <a:lnTo>
                    <a:pt x="28" y="7"/>
                  </a:lnTo>
                  <a:lnTo>
                    <a:pt x="37" y="9"/>
                  </a:lnTo>
                  <a:lnTo>
                    <a:pt x="44" y="13"/>
                  </a:lnTo>
                  <a:lnTo>
                    <a:pt x="50" y="15"/>
                  </a:lnTo>
                  <a:lnTo>
                    <a:pt x="53" y="18"/>
                  </a:lnTo>
                  <a:lnTo>
                    <a:pt x="48" y="50"/>
                  </a:lnTo>
                  <a:lnTo>
                    <a:pt x="11" y="39"/>
                  </a:lnTo>
                  <a:lnTo>
                    <a:pt x="8" y="34"/>
                  </a:lnTo>
                  <a:lnTo>
                    <a:pt x="4" y="22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6441" name="Freeform 9"/>
            <p:cNvSpPr>
              <a:spLocks/>
            </p:cNvSpPr>
            <p:nvPr/>
          </p:nvSpPr>
          <p:spPr bwMode="auto">
            <a:xfrm rot="-2065">
              <a:off x="1561" y="2273"/>
              <a:ext cx="131" cy="87"/>
            </a:xfrm>
            <a:custGeom>
              <a:avLst/>
              <a:gdLst>
                <a:gd name="T0" fmla="*/ 35 w 114"/>
                <a:gd name="T1" fmla="*/ 0 h 94"/>
                <a:gd name="T2" fmla="*/ 97 w 114"/>
                <a:gd name="T3" fmla="*/ 11 h 94"/>
                <a:gd name="T4" fmla="*/ 114 w 114"/>
                <a:gd name="T5" fmla="*/ 49 h 94"/>
                <a:gd name="T6" fmla="*/ 106 w 114"/>
                <a:gd name="T7" fmla="*/ 92 h 94"/>
                <a:gd name="T8" fmla="*/ 95 w 114"/>
                <a:gd name="T9" fmla="*/ 94 h 94"/>
                <a:gd name="T10" fmla="*/ 84 w 114"/>
                <a:gd name="T11" fmla="*/ 60 h 94"/>
                <a:gd name="T12" fmla="*/ 59 w 114"/>
                <a:gd name="T13" fmla="*/ 64 h 94"/>
                <a:gd name="T14" fmla="*/ 40 w 114"/>
                <a:gd name="T15" fmla="*/ 57 h 94"/>
                <a:gd name="T16" fmla="*/ 59 w 114"/>
                <a:gd name="T17" fmla="*/ 30 h 94"/>
                <a:gd name="T18" fmla="*/ 0 w 114"/>
                <a:gd name="T19" fmla="*/ 2 h 94"/>
                <a:gd name="T20" fmla="*/ 35 w 114"/>
                <a:gd name="T2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94">
                  <a:moveTo>
                    <a:pt x="35" y="0"/>
                  </a:moveTo>
                  <a:lnTo>
                    <a:pt x="97" y="11"/>
                  </a:lnTo>
                  <a:lnTo>
                    <a:pt x="114" y="49"/>
                  </a:lnTo>
                  <a:lnTo>
                    <a:pt x="106" y="92"/>
                  </a:lnTo>
                  <a:lnTo>
                    <a:pt x="95" y="94"/>
                  </a:lnTo>
                  <a:lnTo>
                    <a:pt x="84" y="60"/>
                  </a:lnTo>
                  <a:lnTo>
                    <a:pt x="59" y="64"/>
                  </a:lnTo>
                  <a:lnTo>
                    <a:pt x="40" y="57"/>
                  </a:lnTo>
                  <a:lnTo>
                    <a:pt x="59" y="30"/>
                  </a:lnTo>
                  <a:lnTo>
                    <a:pt x="0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6443" name="Freeform 11"/>
            <p:cNvSpPr>
              <a:spLocks/>
            </p:cNvSpPr>
            <p:nvPr/>
          </p:nvSpPr>
          <p:spPr bwMode="auto">
            <a:xfrm rot="-2065">
              <a:off x="1765" y="2359"/>
              <a:ext cx="112" cy="114"/>
            </a:xfrm>
            <a:custGeom>
              <a:avLst/>
              <a:gdLst>
                <a:gd name="T0" fmla="*/ 21 w 76"/>
                <a:gd name="T1" fmla="*/ 0 h 41"/>
                <a:gd name="T2" fmla="*/ 13 w 76"/>
                <a:gd name="T3" fmla="*/ 4 h 41"/>
                <a:gd name="T4" fmla="*/ 5 w 76"/>
                <a:gd name="T5" fmla="*/ 10 h 41"/>
                <a:gd name="T6" fmla="*/ 0 w 76"/>
                <a:gd name="T7" fmla="*/ 15 h 41"/>
                <a:gd name="T8" fmla="*/ 1 w 76"/>
                <a:gd name="T9" fmla="*/ 21 h 41"/>
                <a:gd name="T10" fmla="*/ 5 w 76"/>
                <a:gd name="T11" fmla="*/ 22 h 41"/>
                <a:gd name="T12" fmla="*/ 9 w 76"/>
                <a:gd name="T13" fmla="*/ 25 h 41"/>
                <a:gd name="T14" fmla="*/ 14 w 76"/>
                <a:gd name="T15" fmla="*/ 26 h 41"/>
                <a:gd name="T16" fmla="*/ 20 w 76"/>
                <a:gd name="T17" fmla="*/ 28 h 41"/>
                <a:gd name="T18" fmla="*/ 26 w 76"/>
                <a:gd name="T19" fmla="*/ 29 h 41"/>
                <a:gd name="T20" fmla="*/ 31 w 76"/>
                <a:gd name="T21" fmla="*/ 30 h 41"/>
                <a:gd name="T22" fmla="*/ 36 w 76"/>
                <a:gd name="T23" fmla="*/ 30 h 41"/>
                <a:gd name="T24" fmla="*/ 41 w 76"/>
                <a:gd name="T25" fmla="*/ 32 h 41"/>
                <a:gd name="T26" fmla="*/ 47 w 76"/>
                <a:gd name="T27" fmla="*/ 33 h 41"/>
                <a:gd name="T28" fmla="*/ 54 w 76"/>
                <a:gd name="T29" fmla="*/ 33 h 41"/>
                <a:gd name="T30" fmla="*/ 60 w 76"/>
                <a:gd name="T31" fmla="*/ 35 h 41"/>
                <a:gd name="T32" fmla="*/ 65 w 76"/>
                <a:gd name="T33" fmla="*/ 38 h 41"/>
                <a:gd name="T34" fmla="*/ 69 w 76"/>
                <a:gd name="T35" fmla="*/ 41 h 41"/>
                <a:gd name="T36" fmla="*/ 74 w 76"/>
                <a:gd name="T37" fmla="*/ 40 h 41"/>
                <a:gd name="T38" fmla="*/ 76 w 76"/>
                <a:gd name="T39" fmla="*/ 36 h 41"/>
                <a:gd name="T40" fmla="*/ 75 w 76"/>
                <a:gd name="T41" fmla="*/ 30 h 41"/>
                <a:gd name="T42" fmla="*/ 75 w 76"/>
                <a:gd name="T43" fmla="*/ 22 h 41"/>
                <a:gd name="T44" fmla="*/ 75 w 76"/>
                <a:gd name="T45" fmla="*/ 14 h 41"/>
                <a:gd name="T46" fmla="*/ 75 w 76"/>
                <a:gd name="T47" fmla="*/ 7 h 41"/>
                <a:gd name="T48" fmla="*/ 72 w 76"/>
                <a:gd name="T49" fmla="*/ 4 h 41"/>
                <a:gd name="T50" fmla="*/ 68 w 76"/>
                <a:gd name="T51" fmla="*/ 3 h 41"/>
                <a:gd name="T52" fmla="*/ 62 w 76"/>
                <a:gd name="T53" fmla="*/ 3 h 41"/>
                <a:gd name="T54" fmla="*/ 57 w 76"/>
                <a:gd name="T55" fmla="*/ 3 h 41"/>
                <a:gd name="T56" fmla="*/ 50 w 76"/>
                <a:gd name="T57" fmla="*/ 4 h 41"/>
                <a:gd name="T58" fmla="*/ 42 w 76"/>
                <a:gd name="T59" fmla="*/ 4 h 41"/>
                <a:gd name="T60" fmla="*/ 35 w 76"/>
                <a:gd name="T61" fmla="*/ 4 h 41"/>
                <a:gd name="T62" fmla="*/ 27 w 76"/>
                <a:gd name="T63" fmla="*/ 3 h 41"/>
                <a:gd name="T64" fmla="*/ 21 w 76"/>
                <a:gd name="T6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" h="41">
                  <a:moveTo>
                    <a:pt x="21" y="0"/>
                  </a:moveTo>
                  <a:lnTo>
                    <a:pt x="13" y="4"/>
                  </a:lnTo>
                  <a:lnTo>
                    <a:pt x="5" y="10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5" y="22"/>
                  </a:lnTo>
                  <a:lnTo>
                    <a:pt x="9" y="25"/>
                  </a:lnTo>
                  <a:lnTo>
                    <a:pt x="14" y="26"/>
                  </a:lnTo>
                  <a:lnTo>
                    <a:pt x="20" y="28"/>
                  </a:lnTo>
                  <a:lnTo>
                    <a:pt x="26" y="29"/>
                  </a:lnTo>
                  <a:lnTo>
                    <a:pt x="31" y="30"/>
                  </a:lnTo>
                  <a:lnTo>
                    <a:pt x="36" y="30"/>
                  </a:lnTo>
                  <a:lnTo>
                    <a:pt x="41" y="32"/>
                  </a:lnTo>
                  <a:lnTo>
                    <a:pt x="47" y="33"/>
                  </a:lnTo>
                  <a:lnTo>
                    <a:pt x="54" y="33"/>
                  </a:lnTo>
                  <a:lnTo>
                    <a:pt x="60" y="35"/>
                  </a:lnTo>
                  <a:lnTo>
                    <a:pt x="65" y="38"/>
                  </a:lnTo>
                  <a:lnTo>
                    <a:pt x="69" y="41"/>
                  </a:lnTo>
                  <a:lnTo>
                    <a:pt x="74" y="40"/>
                  </a:lnTo>
                  <a:lnTo>
                    <a:pt x="76" y="36"/>
                  </a:lnTo>
                  <a:lnTo>
                    <a:pt x="75" y="30"/>
                  </a:lnTo>
                  <a:lnTo>
                    <a:pt x="75" y="22"/>
                  </a:lnTo>
                  <a:lnTo>
                    <a:pt x="75" y="14"/>
                  </a:lnTo>
                  <a:lnTo>
                    <a:pt x="75" y="7"/>
                  </a:lnTo>
                  <a:lnTo>
                    <a:pt x="72" y="4"/>
                  </a:lnTo>
                  <a:lnTo>
                    <a:pt x="68" y="3"/>
                  </a:lnTo>
                  <a:lnTo>
                    <a:pt x="62" y="3"/>
                  </a:lnTo>
                  <a:lnTo>
                    <a:pt x="57" y="3"/>
                  </a:lnTo>
                  <a:lnTo>
                    <a:pt x="50" y="4"/>
                  </a:lnTo>
                  <a:lnTo>
                    <a:pt x="42" y="4"/>
                  </a:lnTo>
                  <a:lnTo>
                    <a:pt x="35" y="4"/>
                  </a:lnTo>
                  <a:lnTo>
                    <a:pt x="27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6444" name="Freeform 12"/>
            <p:cNvSpPr>
              <a:spLocks/>
            </p:cNvSpPr>
            <p:nvPr/>
          </p:nvSpPr>
          <p:spPr bwMode="auto">
            <a:xfrm rot="-2065">
              <a:off x="1865" y="1860"/>
              <a:ext cx="239" cy="108"/>
            </a:xfrm>
            <a:custGeom>
              <a:avLst/>
              <a:gdLst>
                <a:gd name="T0" fmla="*/ 41 w 172"/>
                <a:gd name="T1" fmla="*/ 0 h 62"/>
                <a:gd name="T2" fmla="*/ 6 w 172"/>
                <a:gd name="T3" fmla="*/ 13 h 62"/>
                <a:gd name="T4" fmla="*/ 4 w 172"/>
                <a:gd name="T5" fmla="*/ 16 h 62"/>
                <a:gd name="T6" fmla="*/ 1 w 172"/>
                <a:gd name="T7" fmla="*/ 25 h 62"/>
                <a:gd name="T8" fmla="*/ 0 w 172"/>
                <a:gd name="T9" fmla="*/ 34 h 62"/>
                <a:gd name="T10" fmla="*/ 2 w 172"/>
                <a:gd name="T11" fmla="*/ 40 h 62"/>
                <a:gd name="T12" fmla="*/ 6 w 172"/>
                <a:gd name="T13" fmla="*/ 41 h 62"/>
                <a:gd name="T14" fmla="*/ 10 w 172"/>
                <a:gd name="T15" fmla="*/ 40 h 62"/>
                <a:gd name="T16" fmla="*/ 15 w 172"/>
                <a:gd name="T17" fmla="*/ 39 h 62"/>
                <a:gd name="T18" fmla="*/ 21 w 172"/>
                <a:gd name="T19" fmla="*/ 38 h 62"/>
                <a:gd name="T20" fmla="*/ 26 w 172"/>
                <a:gd name="T21" fmla="*/ 36 h 62"/>
                <a:gd name="T22" fmla="*/ 32 w 172"/>
                <a:gd name="T23" fmla="*/ 34 h 62"/>
                <a:gd name="T24" fmla="*/ 37 w 172"/>
                <a:gd name="T25" fmla="*/ 34 h 62"/>
                <a:gd name="T26" fmla="*/ 41 w 172"/>
                <a:gd name="T27" fmla="*/ 34 h 62"/>
                <a:gd name="T28" fmla="*/ 47 w 172"/>
                <a:gd name="T29" fmla="*/ 36 h 62"/>
                <a:gd name="T30" fmla="*/ 56 w 172"/>
                <a:gd name="T31" fmla="*/ 37 h 62"/>
                <a:gd name="T32" fmla="*/ 67 w 172"/>
                <a:gd name="T33" fmla="*/ 39 h 62"/>
                <a:gd name="T34" fmla="*/ 77 w 172"/>
                <a:gd name="T35" fmla="*/ 41 h 62"/>
                <a:gd name="T36" fmla="*/ 89 w 172"/>
                <a:gd name="T37" fmla="*/ 44 h 62"/>
                <a:gd name="T38" fmla="*/ 99 w 172"/>
                <a:gd name="T39" fmla="*/ 46 h 62"/>
                <a:gd name="T40" fmla="*/ 106 w 172"/>
                <a:gd name="T41" fmla="*/ 48 h 62"/>
                <a:gd name="T42" fmla="*/ 112 w 172"/>
                <a:gd name="T43" fmla="*/ 51 h 62"/>
                <a:gd name="T44" fmla="*/ 109 w 172"/>
                <a:gd name="T45" fmla="*/ 55 h 62"/>
                <a:gd name="T46" fmla="*/ 109 w 172"/>
                <a:gd name="T47" fmla="*/ 60 h 62"/>
                <a:gd name="T48" fmla="*/ 110 w 172"/>
                <a:gd name="T49" fmla="*/ 62 h 62"/>
                <a:gd name="T50" fmla="*/ 116 w 172"/>
                <a:gd name="T51" fmla="*/ 62 h 62"/>
                <a:gd name="T52" fmla="*/ 121 w 172"/>
                <a:gd name="T53" fmla="*/ 61 h 62"/>
                <a:gd name="T54" fmla="*/ 128 w 172"/>
                <a:gd name="T55" fmla="*/ 59 h 62"/>
                <a:gd name="T56" fmla="*/ 136 w 172"/>
                <a:gd name="T57" fmla="*/ 56 h 62"/>
                <a:gd name="T58" fmla="*/ 145 w 172"/>
                <a:gd name="T59" fmla="*/ 54 h 62"/>
                <a:gd name="T60" fmla="*/ 153 w 172"/>
                <a:gd name="T61" fmla="*/ 52 h 62"/>
                <a:gd name="T62" fmla="*/ 161 w 172"/>
                <a:gd name="T63" fmla="*/ 48 h 62"/>
                <a:gd name="T64" fmla="*/ 167 w 172"/>
                <a:gd name="T65" fmla="*/ 46 h 62"/>
                <a:gd name="T66" fmla="*/ 170 w 172"/>
                <a:gd name="T67" fmla="*/ 45 h 62"/>
                <a:gd name="T68" fmla="*/ 172 w 172"/>
                <a:gd name="T69" fmla="*/ 41 h 62"/>
                <a:gd name="T70" fmla="*/ 169 w 172"/>
                <a:gd name="T71" fmla="*/ 37 h 62"/>
                <a:gd name="T72" fmla="*/ 163 w 172"/>
                <a:gd name="T73" fmla="*/ 34 h 62"/>
                <a:gd name="T74" fmla="*/ 157 w 172"/>
                <a:gd name="T75" fmla="*/ 36 h 62"/>
                <a:gd name="T76" fmla="*/ 152 w 172"/>
                <a:gd name="T77" fmla="*/ 36 h 62"/>
                <a:gd name="T78" fmla="*/ 147 w 172"/>
                <a:gd name="T79" fmla="*/ 34 h 62"/>
                <a:gd name="T80" fmla="*/ 143 w 172"/>
                <a:gd name="T81" fmla="*/ 33 h 62"/>
                <a:gd name="T82" fmla="*/ 138 w 172"/>
                <a:gd name="T83" fmla="*/ 31 h 62"/>
                <a:gd name="T84" fmla="*/ 132 w 172"/>
                <a:gd name="T85" fmla="*/ 30 h 62"/>
                <a:gd name="T86" fmla="*/ 127 w 172"/>
                <a:gd name="T87" fmla="*/ 28 h 62"/>
                <a:gd name="T88" fmla="*/ 122 w 172"/>
                <a:gd name="T89" fmla="*/ 26 h 62"/>
                <a:gd name="T90" fmla="*/ 116 w 172"/>
                <a:gd name="T91" fmla="*/ 25 h 62"/>
                <a:gd name="T92" fmla="*/ 110 w 172"/>
                <a:gd name="T93" fmla="*/ 24 h 62"/>
                <a:gd name="T94" fmla="*/ 105 w 172"/>
                <a:gd name="T95" fmla="*/ 23 h 62"/>
                <a:gd name="T96" fmla="*/ 99 w 172"/>
                <a:gd name="T97" fmla="*/ 22 h 62"/>
                <a:gd name="T98" fmla="*/ 92 w 172"/>
                <a:gd name="T99" fmla="*/ 21 h 62"/>
                <a:gd name="T100" fmla="*/ 85 w 172"/>
                <a:gd name="T101" fmla="*/ 18 h 62"/>
                <a:gd name="T102" fmla="*/ 79 w 172"/>
                <a:gd name="T103" fmla="*/ 17 h 62"/>
                <a:gd name="T104" fmla="*/ 75 w 172"/>
                <a:gd name="T105" fmla="*/ 15 h 62"/>
                <a:gd name="T106" fmla="*/ 70 w 172"/>
                <a:gd name="T107" fmla="*/ 14 h 62"/>
                <a:gd name="T108" fmla="*/ 63 w 172"/>
                <a:gd name="T109" fmla="*/ 10 h 62"/>
                <a:gd name="T110" fmla="*/ 56 w 172"/>
                <a:gd name="T111" fmla="*/ 6 h 62"/>
                <a:gd name="T112" fmla="*/ 49 w 172"/>
                <a:gd name="T113" fmla="*/ 2 h 62"/>
                <a:gd name="T114" fmla="*/ 41 w 172"/>
                <a:gd name="T11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2" h="62">
                  <a:moveTo>
                    <a:pt x="41" y="0"/>
                  </a:moveTo>
                  <a:lnTo>
                    <a:pt x="6" y="13"/>
                  </a:lnTo>
                  <a:lnTo>
                    <a:pt x="4" y="16"/>
                  </a:lnTo>
                  <a:lnTo>
                    <a:pt x="1" y="25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6" y="41"/>
                  </a:lnTo>
                  <a:lnTo>
                    <a:pt x="10" y="40"/>
                  </a:lnTo>
                  <a:lnTo>
                    <a:pt x="15" y="39"/>
                  </a:lnTo>
                  <a:lnTo>
                    <a:pt x="21" y="38"/>
                  </a:lnTo>
                  <a:lnTo>
                    <a:pt x="26" y="36"/>
                  </a:lnTo>
                  <a:lnTo>
                    <a:pt x="32" y="34"/>
                  </a:lnTo>
                  <a:lnTo>
                    <a:pt x="37" y="34"/>
                  </a:lnTo>
                  <a:lnTo>
                    <a:pt x="41" y="34"/>
                  </a:lnTo>
                  <a:lnTo>
                    <a:pt x="47" y="36"/>
                  </a:lnTo>
                  <a:lnTo>
                    <a:pt x="56" y="37"/>
                  </a:lnTo>
                  <a:lnTo>
                    <a:pt x="67" y="39"/>
                  </a:lnTo>
                  <a:lnTo>
                    <a:pt x="77" y="41"/>
                  </a:lnTo>
                  <a:lnTo>
                    <a:pt x="89" y="44"/>
                  </a:lnTo>
                  <a:lnTo>
                    <a:pt x="99" y="46"/>
                  </a:lnTo>
                  <a:lnTo>
                    <a:pt x="106" y="48"/>
                  </a:lnTo>
                  <a:lnTo>
                    <a:pt x="112" y="51"/>
                  </a:lnTo>
                  <a:lnTo>
                    <a:pt x="109" y="55"/>
                  </a:lnTo>
                  <a:lnTo>
                    <a:pt x="109" y="60"/>
                  </a:lnTo>
                  <a:lnTo>
                    <a:pt x="110" y="62"/>
                  </a:lnTo>
                  <a:lnTo>
                    <a:pt x="116" y="62"/>
                  </a:lnTo>
                  <a:lnTo>
                    <a:pt x="121" y="61"/>
                  </a:lnTo>
                  <a:lnTo>
                    <a:pt x="128" y="59"/>
                  </a:lnTo>
                  <a:lnTo>
                    <a:pt x="136" y="56"/>
                  </a:lnTo>
                  <a:lnTo>
                    <a:pt x="145" y="54"/>
                  </a:lnTo>
                  <a:lnTo>
                    <a:pt x="153" y="52"/>
                  </a:lnTo>
                  <a:lnTo>
                    <a:pt x="161" y="48"/>
                  </a:lnTo>
                  <a:lnTo>
                    <a:pt x="167" y="46"/>
                  </a:lnTo>
                  <a:lnTo>
                    <a:pt x="170" y="45"/>
                  </a:lnTo>
                  <a:lnTo>
                    <a:pt x="172" y="41"/>
                  </a:lnTo>
                  <a:lnTo>
                    <a:pt x="169" y="37"/>
                  </a:lnTo>
                  <a:lnTo>
                    <a:pt x="163" y="34"/>
                  </a:lnTo>
                  <a:lnTo>
                    <a:pt x="157" y="36"/>
                  </a:lnTo>
                  <a:lnTo>
                    <a:pt x="152" y="36"/>
                  </a:lnTo>
                  <a:lnTo>
                    <a:pt x="147" y="34"/>
                  </a:lnTo>
                  <a:lnTo>
                    <a:pt x="143" y="33"/>
                  </a:lnTo>
                  <a:lnTo>
                    <a:pt x="138" y="31"/>
                  </a:lnTo>
                  <a:lnTo>
                    <a:pt x="132" y="30"/>
                  </a:lnTo>
                  <a:lnTo>
                    <a:pt x="127" y="28"/>
                  </a:lnTo>
                  <a:lnTo>
                    <a:pt x="122" y="26"/>
                  </a:lnTo>
                  <a:lnTo>
                    <a:pt x="116" y="25"/>
                  </a:lnTo>
                  <a:lnTo>
                    <a:pt x="110" y="24"/>
                  </a:lnTo>
                  <a:lnTo>
                    <a:pt x="105" y="23"/>
                  </a:lnTo>
                  <a:lnTo>
                    <a:pt x="99" y="22"/>
                  </a:lnTo>
                  <a:lnTo>
                    <a:pt x="92" y="21"/>
                  </a:lnTo>
                  <a:lnTo>
                    <a:pt x="85" y="18"/>
                  </a:lnTo>
                  <a:lnTo>
                    <a:pt x="79" y="17"/>
                  </a:lnTo>
                  <a:lnTo>
                    <a:pt x="75" y="15"/>
                  </a:lnTo>
                  <a:lnTo>
                    <a:pt x="70" y="14"/>
                  </a:lnTo>
                  <a:lnTo>
                    <a:pt x="63" y="10"/>
                  </a:lnTo>
                  <a:lnTo>
                    <a:pt x="56" y="6"/>
                  </a:lnTo>
                  <a:lnTo>
                    <a:pt x="49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6445" name="Freeform 13"/>
            <p:cNvSpPr>
              <a:spLocks/>
            </p:cNvSpPr>
            <p:nvPr/>
          </p:nvSpPr>
          <p:spPr bwMode="auto">
            <a:xfrm rot="-2065">
              <a:off x="1923" y="1976"/>
              <a:ext cx="38" cy="19"/>
            </a:xfrm>
            <a:custGeom>
              <a:avLst/>
              <a:gdLst>
                <a:gd name="T0" fmla="*/ 40 w 50"/>
                <a:gd name="T1" fmla="*/ 0 h 29"/>
                <a:gd name="T2" fmla="*/ 35 w 50"/>
                <a:gd name="T3" fmla="*/ 2 h 29"/>
                <a:gd name="T4" fmla="*/ 31 w 50"/>
                <a:gd name="T5" fmla="*/ 4 h 29"/>
                <a:gd name="T6" fmla="*/ 26 w 50"/>
                <a:gd name="T7" fmla="*/ 6 h 29"/>
                <a:gd name="T8" fmla="*/ 22 w 50"/>
                <a:gd name="T9" fmla="*/ 6 h 29"/>
                <a:gd name="T10" fmla="*/ 16 w 50"/>
                <a:gd name="T11" fmla="*/ 5 h 29"/>
                <a:gd name="T12" fmla="*/ 9 w 50"/>
                <a:gd name="T13" fmla="*/ 3 h 29"/>
                <a:gd name="T14" fmla="*/ 3 w 50"/>
                <a:gd name="T15" fmla="*/ 3 h 29"/>
                <a:gd name="T16" fmla="*/ 0 w 50"/>
                <a:gd name="T17" fmla="*/ 5 h 29"/>
                <a:gd name="T18" fmla="*/ 1 w 50"/>
                <a:gd name="T19" fmla="*/ 10 h 29"/>
                <a:gd name="T20" fmla="*/ 4 w 50"/>
                <a:gd name="T21" fmla="*/ 17 h 29"/>
                <a:gd name="T22" fmla="*/ 10 w 50"/>
                <a:gd name="T23" fmla="*/ 25 h 29"/>
                <a:gd name="T24" fmla="*/ 15 w 50"/>
                <a:gd name="T25" fmla="*/ 29 h 29"/>
                <a:gd name="T26" fmla="*/ 23 w 50"/>
                <a:gd name="T27" fmla="*/ 29 h 29"/>
                <a:gd name="T28" fmla="*/ 33 w 50"/>
                <a:gd name="T29" fmla="*/ 29 h 29"/>
                <a:gd name="T30" fmla="*/ 41 w 50"/>
                <a:gd name="T31" fmla="*/ 28 h 29"/>
                <a:gd name="T32" fmla="*/ 48 w 50"/>
                <a:gd name="T33" fmla="*/ 26 h 29"/>
                <a:gd name="T34" fmla="*/ 50 w 50"/>
                <a:gd name="T35" fmla="*/ 22 h 29"/>
                <a:gd name="T36" fmla="*/ 49 w 50"/>
                <a:gd name="T37" fmla="*/ 15 h 29"/>
                <a:gd name="T38" fmla="*/ 46 w 50"/>
                <a:gd name="T39" fmla="*/ 9 h 29"/>
                <a:gd name="T40" fmla="*/ 40 w 50"/>
                <a:gd name="T4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29">
                  <a:moveTo>
                    <a:pt x="40" y="0"/>
                  </a:moveTo>
                  <a:lnTo>
                    <a:pt x="35" y="2"/>
                  </a:lnTo>
                  <a:lnTo>
                    <a:pt x="31" y="4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16" y="5"/>
                  </a:lnTo>
                  <a:lnTo>
                    <a:pt x="9" y="3"/>
                  </a:lnTo>
                  <a:lnTo>
                    <a:pt x="3" y="3"/>
                  </a:lnTo>
                  <a:lnTo>
                    <a:pt x="0" y="5"/>
                  </a:lnTo>
                  <a:lnTo>
                    <a:pt x="1" y="10"/>
                  </a:lnTo>
                  <a:lnTo>
                    <a:pt x="4" y="17"/>
                  </a:lnTo>
                  <a:lnTo>
                    <a:pt x="10" y="25"/>
                  </a:lnTo>
                  <a:lnTo>
                    <a:pt x="15" y="29"/>
                  </a:lnTo>
                  <a:lnTo>
                    <a:pt x="23" y="29"/>
                  </a:lnTo>
                  <a:lnTo>
                    <a:pt x="33" y="29"/>
                  </a:lnTo>
                  <a:lnTo>
                    <a:pt x="41" y="28"/>
                  </a:lnTo>
                  <a:lnTo>
                    <a:pt x="48" y="26"/>
                  </a:lnTo>
                  <a:lnTo>
                    <a:pt x="50" y="22"/>
                  </a:lnTo>
                  <a:lnTo>
                    <a:pt x="49" y="15"/>
                  </a:lnTo>
                  <a:lnTo>
                    <a:pt x="46" y="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6446" name="Freeform 14"/>
            <p:cNvSpPr>
              <a:spLocks/>
            </p:cNvSpPr>
            <p:nvPr/>
          </p:nvSpPr>
          <p:spPr bwMode="auto">
            <a:xfrm rot="-2065">
              <a:off x="2000" y="1962"/>
              <a:ext cx="105" cy="35"/>
            </a:xfrm>
            <a:custGeom>
              <a:avLst/>
              <a:gdLst>
                <a:gd name="T0" fmla="*/ 73 w 141"/>
                <a:gd name="T1" fmla="*/ 15 h 51"/>
                <a:gd name="T2" fmla="*/ 68 w 141"/>
                <a:gd name="T3" fmla="*/ 13 h 51"/>
                <a:gd name="T4" fmla="*/ 64 w 141"/>
                <a:gd name="T5" fmla="*/ 10 h 51"/>
                <a:gd name="T6" fmla="*/ 58 w 141"/>
                <a:gd name="T7" fmla="*/ 8 h 51"/>
                <a:gd name="T8" fmla="*/ 52 w 141"/>
                <a:gd name="T9" fmla="*/ 4 h 51"/>
                <a:gd name="T10" fmla="*/ 46 w 141"/>
                <a:gd name="T11" fmla="*/ 2 h 51"/>
                <a:gd name="T12" fmla="*/ 41 w 141"/>
                <a:gd name="T13" fmla="*/ 1 h 51"/>
                <a:gd name="T14" fmla="*/ 36 w 141"/>
                <a:gd name="T15" fmla="*/ 0 h 51"/>
                <a:gd name="T16" fmla="*/ 33 w 141"/>
                <a:gd name="T17" fmla="*/ 1 h 51"/>
                <a:gd name="T18" fmla="*/ 28 w 141"/>
                <a:gd name="T19" fmla="*/ 3 h 51"/>
                <a:gd name="T20" fmla="*/ 23 w 141"/>
                <a:gd name="T21" fmla="*/ 3 h 51"/>
                <a:gd name="T22" fmla="*/ 18 w 141"/>
                <a:gd name="T23" fmla="*/ 3 h 51"/>
                <a:gd name="T24" fmla="*/ 13 w 141"/>
                <a:gd name="T25" fmla="*/ 3 h 51"/>
                <a:gd name="T26" fmla="*/ 8 w 141"/>
                <a:gd name="T27" fmla="*/ 4 h 51"/>
                <a:gd name="T28" fmla="*/ 6 w 141"/>
                <a:gd name="T29" fmla="*/ 8 h 51"/>
                <a:gd name="T30" fmla="*/ 6 w 141"/>
                <a:gd name="T31" fmla="*/ 13 h 51"/>
                <a:gd name="T32" fmla="*/ 8 w 141"/>
                <a:gd name="T33" fmla="*/ 17 h 51"/>
                <a:gd name="T34" fmla="*/ 11 w 141"/>
                <a:gd name="T35" fmla="*/ 21 h 51"/>
                <a:gd name="T36" fmla="*/ 11 w 141"/>
                <a:gd name="T37" fmla="*/ 23 h 51"/>
                <a:gd name="T38" fmla="*/ 8 w 141"/>
                <a:gd name="T39" fmla="*/ 25 h 51"/>
                <a:gd name="T40" fmla="*/ 5 w 141"/>
                <a:gd name="T41" fmla="*/ 28 h 51"/>
                <a:gd name="T42" fmla="*/ 1 w 141"/>
                <a:gd name="T43" fmla="*/ 31 h 51"/>
                <a:gd name="T44" fmla="*/ 0 w 141"/>
                <a:gd name="T45" fmla="*/ 33 h 51"/>
                <a:gd name="T46" fmla="*/ 1 w 141"/>
                <a:gd name="T47" fmla="*/ 36 h 51"/>
                <a:gd name="T48" fmla="*/ 8 w 141"/>
                <a:gd name="T49" fmla="*/ 37 h 51"/>
                <a:gd name="T50" fmla="*/ 18 w 141"/>
                <a:gd name="T51" fmla="*/ 38 h 51"/>
                <a:gd name="T52" fmla="*/ 24 w 141"/>
                <a:gd name="T53" fmla="*/ 39 h 51"/>
                <a:gd name="T54" fmla="*/ 30 w 141"/>
                <a:gd name="T55" fmla="*/ 41 h 51"/>
                <a:gd name="T56" fmla="*/ 36 w 141"/>
                <a:gd name="T57" fmla="*/ 44 h 51"/>
                <a:gd name="T58" fmla="*/ 41 w 141"/>
                <a:gd name="T59" fmla="*/ 44 h 51"/>
                <a:gd name="T60" fmla="*/ 45 w 141"/>
                <a:gd name="T61" fmla="*/ 43 h 51"/>
                <a:gd name="T62" fmla="*/ 49 w 141"/>
                <a:gd name="T63" fmla="*/ 39 h 51"/>
                <a:gd name="T64" fmla="*/ 53 w 141"/>
                <a:gd name="T65" fmla="*/ 36 h 51"/>
                <a:gd name="T66" fmla="*/ 61 w 141"/>
                <a:gd name="T67" fmla="*/ 36 h 51"/>
                <a:gd name="T68" fmla="*/ 67 w 141"/>
                <a:gd name="T69" fmla="*/ 37 h 51"/>
                <a:gd name="T70" fmla="*/ 73 w 141"/>
                <a:gd name="T71" fmla="*/ 37 h 51"/>
                <a:gd name="T72" fmla="*/ 80 w 141"/>
                <a:gd name="T73" fmla="*/ 38 h 51"/>
                <a:gd name="T74" fmla="*/ 87 w 141"/>
                <a:gd name="T75" fmla="*/ 39 h 51"/>
                <a:gd name="T76" fmla="*/ 94 w 141"/>
                <a:gd name="T77" fmla="*/ 37 h 51"/>
                <a:gd name="T78" fmla="*/ 99 w 141"/>
                <a:gd name="T79" fmla="*/ 37 h 51"/>
                <a:gd name="T80" fmla="*/ 105 w 141"/>
                <a:gd name="T81" fmla="*/ 40 h 51"/>
                <a:gd name="T82" fmla="*/ 112 w 141"/>
                <a:gd name="T83" fmla="*/ 46 h 51"/>
                <a:gd name="T84" fmla="*/ 119 w 141"/>
                <a:gd name="T85" fmla="*/ 49 h 51"/>
                <a:gd name="T86" fmla="*/ 125 w 141"/>
                <a:gd name="T87" fmla="*/ 51 h 51"/>
                <a:gd name="T88" fmla="*/ 132 w 141"/>
                <a:gd name="T89" fmla="*/ 48 h 51"/>
                <a:gd name="T90" fmla="*/ 137 w 141"/>
                <a:gd name="T91" fmla="*/ 41 h 51"/>
                <a:gd name="T92" fmla="*/ 141 w 141"/>
                <a:gd name="T93" fmla="*/ 34 h 51"/>
                <a:gd name="T94" fmla="*/ 141 w 141"/>
                <a:gd name="T95" fmla="*/ 29 h 51"/>
                <a:gd name="T96" fmla="*/ 135 w 141"/>
                <a:gd name="T97" fmla="*/ 25 h 51"/>
                <a:gd name="T98" fmla="*/ 127 w 141"/>
                <a:gd name="T99" fmla="*/ 23 h 51"/>
                <a:gd name="T100" fmla="*/ 119 w 141"/>
                <a:gd name="T101" fmla="*/ 18 h 51"/>
                <a:gd name="T102" fmla="*/ 111 w 141"/>
                <a:gd name="T103" fmla="*/ 15 h 51"/>
                <a:gd name="T104" fmla="*/ 105 w 141"/>
                <a:gd name="T105" fmla="*/ 15 h 51"/>
                <a:gd name="T106" fmla="*/ 98 w 141"/>
                <a:gd name="T107" fmla="*/ 17 h 51"/>
                <a:gd name="T108" fmla="*/ 89 w 141"/>
                <a:gd name="T109" fmla="*/ 18 h 51"/>
                <a:gd name="T110" fmla="*/ 80 w 141"/>
                <a:gd name="T111" fmla="*/ 18 h 51"/>
                <a:gd name="T112" fmla="*/ 73 w 141"/>
                <a:gd name="T113" fmla="*/ 1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1" h="51">
                  <a:moveTo>
                    <a:pt x="73" y="15"/>
                  </a:moveTo>
                  <a:lnTo>
                    <a:pt x="68" y="13"/>
                  </a:lnTo>
                  <a:lnTo>
                    <a:pt x="64" y="10"/>
                  </a:lnTo>
                  <a:lnTo>
                    <a:pt x="58" y="8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3" y="1"/>
                  </a:lnTo>
                  <a:lnTo>
                    <a:pt x="28" y="3"/>
                  </a:lnTo>
                  <a:lnTo>
                    <a:pt x="23" y="3"/>
                  </a:lnTo>
                  <a:lnTo>
                    <a:pt x="18" y="3"/>
                  </a:lnTo>
                  <a:lnTo>
                    <a:pt x="13" y="3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3"/>
                  </a:lnTo>
                  <a:lnTo>
                    <a:pt x="8" y="17"/>
                  </a:lnTo>
                  <a:lnTo>
                    <a:pt x="11" y="21"/>
                  </a:lnTo>
                  <a:lnTo>
                    <a:pt x="11" y="23"/>
                  </a:lnTo>
                  <a:lnTo>
                    <a:pt x="8" y="25"/>
                  </a:lnTo>
                  <a:lnTo>
                    <a:pt x="5" y="28"/>
                  </a:lnTo>
                  <a:lnTo>
                    <a:pt x="1" y="31"/>
                  </a:lnTo>
                  <a:lnTo>
                    <a:pt x="0" y="33"/>
                  </a:lnTo>
                  <a:lnTo>
                    <a:pt x="1" y="36"/>
                  </a:lnTo>
                  <a:lnTo>
                    <a:pt x="8" y="37"/>
                  </a:lnTo>
                  <a:lnTo>
                    <a:pt x="18" y="38"/>
                  </a:lnTo>
                  <a:lnTo>
                    <a:pt x="24" y="39"/>
                  </a:lnTo>
                  <a:lnTo>
                    <a:pt x="30" y="41"/>
                  </a:lnTo>
                  <a:lnTo>
                    <a:pt x="36" y="44"/>
                  </a:lnTo>
                  <a:lnTo>
                    <a:pt x="41" y="44"/>
                  </a:lnTo>
                  <a:lnTo>
                    <a:pt x="45" y="43"/>
                  </a:lnTo>
                  <a:lnTo>
                    <a:pt x="49" y="39"/>
                  </a:lnTo>
                  <a:lnTo>
                    <a:pt x="53" y="36"/>
                  </a:lnTo>
                  <a:lnTo>
                    <a:pt x="61" y="36"/>
                  </a:lnTo>
                  <a:lnTo>
                    <a:pt x="67" y="37"/>
                  </a:lnTo>
                  <a:lnTo>
                    <a:pt x="73" y="37"/>
                  </a:lnTo>
                  <a:lnTo>
                    <a:pt x="80" y="38"/>
                  </a:lnTo>
                  <a:lnTo>
                    <a:pt x="87" y="39"/>
                  </a:lnTo>
                  <a:lnTo>
                    <a:pt x="94" y="37"/>
                  </a:lnTo>
                  <a:lnTo>
                    <a:pt x="99" y="37"/>
                  </a:lnTo>
                  <a:lnTo>
                    <a:pt x="105" y="40"/>
                  </a:lnTo>
                  <a:lnTo>
                    <a:pt x="112" y="46"/>
                  </a:lnTo>
                  <a:lnTo>
                    <a:pt x="119" y="49"/>
                  </a:lnTo>
                  <a:lnTo>
                    <a:pt x="125" y="51"/>
                  </a:lnTo>
                  <a:lnTo>
                    <a:pt x="132" y="48"/>
                  </a:lnTo>
                  <a:lnTo>
                    <a:pt x="137" y="41"/>
                  </a:lnTo>
                  <a:lnTo>
                    <a:pt x="141" y="34"/>
                  </a:lnTo>
                  <a:lnTo>
                    <a:pt x="141" y="29"/>
                  </a:lnTo>
                  <a:lnTo>
                    <a:pt x="135" y="25"/>
                  </a:lnTo>
                  <a:lnTo>
                    <a:pt x="127" y="23"/>
                  </a:lnTo>
                  <a:lnTo>
                    <a:pt x="119" y="18"/>
                  </a:lnTo>
                  <a:lnTo>
                    <a:pt x="111" y="15"/>
                  </a:lnTo>
                  <a:lnTo>
                    <a:pt x="105" y="15"/>
                  </a:lnTo>
                  <a:lnTo>
                    <a:pt x="98" y="17"/>
                  </a:lnTo>
                  <a:lnTo>
                    <a:pt x="89" y="18"/>
                  </a:lnTo>
                  <a:lnTo>
                    <a:pt x="80" y="18"/>
                  </a:lnTo>
                  <a:lnTo>
                    <a:pt x="73" y="15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6447" name="Freeform 15"/>
            <p:cNvSpPr>
              <a:spLocks/>
            </p:cNvSpPr>
            <p:nvPr/>
          </p:nvSpPr>
          <p:spPr bwMode="auto">
            <a:xfrm rot="-2065">
              <a:off x="2015" y="2541"/>
              <a:ext cx="135" cy="154"/>
            </a:xfrm>
            <a:custGeom>
              <a:avLst/>
              <a:gdLst>
                <a:gd name="T0" fmla="*/ 0 w 53"/>
                <a:gd name="T1" fmla="*/ 0 h 68"/>
                <a:gd name="T2" fmla="*/ 0 w 53"/>
                <a:gd name="T3" fmla="*/ 14 h 68"/>
                <a:gd name="T4" fmla="*/ 6 w 53"/>
                <a:gd name="T5" fmla="*/ 35 h 68"/>
                <a:gd name="T6" fmla="*/ 14 w 53"/>
                <a:gd name="T7" fmla="*/ 56 h 68"/>
                <a:gd name="T8" fmla="*/ 22 w 53"/>
                <a:gd name="T9" fmla="*/ 68 h 68"/>
                <a:gd name="T10" fmla="*/ 29 w 53"/>
                <a:gd name="T11" fmla="*/ 68 h 68"/>
                <a:gd name="T12" fmla="*/ 35 w 53"/>
                <a:gd name="T13" fmla="*/ 63 h 68"/>
                <a:gd name="T14" fmla="*/ 41 w 53"/>
                <a:gd name="T15" fmla="*/ 55 h 68"/>
                <a:gd name="T16" fmla="*/ 46 w 53"/>
                <a:gd name="T17" fmla="*/ 49 h 68"/>
                <a:gd name="T18" fmla="*/ 51 w 53"/>
                <a:gd name="T19" fmla="*/ 41 h 68"/>
                <a:gd name="T20" fmla="*/ 53 w 53"/>
                <a:gd name="T21" fmla="*/ 30 h 68"/>
                <a:gd name="T22" fmla="*/ 53 w 53"/>
                <a:gd name="T23" fmla="*/ 18 h 68"/>
                <a:gd name="T24" fmla="*/ 51 w 53"/>
                <a:gd name="T25" fmla="*/ 9 h 68"/>
                <a:gd name="T26" fmla="*/ 47 w 53"/>
                <a:gd name="T27" fmla="*/ 4 h 68"/>
                <a:gd name="T28" fmla="*/ 44 w 53"/>
                <a:gd name="T29" fmla="*/ 1 h 68"/>
                <a:gd name="T30" fmla="*/ 41 w 53"/>
                <a:gd name="T31" fmla="*/ 2 h 68"/>
                <a:gd name="T32" fmla="*/ 37 w 53"/>
                <a:gd name="T33" fmla="*/ 8 h 68"/>
                <a:gd name="T34" fmla="*/ 35 w 53"/>
                <a:gd name="T35" fmla="*/ 11 h 68"/>
                <a:gd name="T36" fmla="*/ 31 w 53"/>
                <a:gd name="T37" fmla="*/ 12 h 68"/>
                <a:gd name="T38" fmla="*/ 27 w 53"/>
                <a:gd name="T39" fmla="*/ 14 h 68"/>
                <a:gd name="T40" fmla="*/ 22 w 53"/>
                <a:gd name="T41" fmla="*/ 14 h 68"/>
                <a:gd name="T42" fmla="*/ 16 w 53"/>
                <a:gd name="T43" fmla="*/ 11 h 68"/>
                <a:gd name="T44" fmla="*/ 12 w 53"/>
                <a:gd name="T45" fmla="*/ 9 h 68"/>
                <a:gd name="T46" fmla="*/ 6 w 53"/>
                <a:gd name="T47" fmla="*/ 6 h 68"/>
                <a:gd name="T48" fmla="*/ 0 w 53"/>
                <a:gd name="T4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68">
                  <a:moveTo>
                    <a:pt x="0" y="0"/>
                  </a:moveTo>
                  <a:lnTo>
                    <a:pt x="0" y="14"/>
                  </a:lnTo>
                  <a:lnTo>
                    <a:pt x="6" y="35"/>
                  </a:lnTo>
                  <a:lnTo>
                    <a:pt x="14" y="56"/>
                  </a:lnTo>
                  <a:lnTo>
                    <a:pt x="22" y="68"/>
                  </a:lnTo>
                  <a:lnTo>
                    <a:pt x="29" y="68"/>
                  </a:lnTo>
                  <a:lnTo>
                    <a:pt x="35" y="63"/>
                  </a:lnTo>
                  <a:lnTo>
                    <a:pt x="41" y="55"/>
                  </a:lnTo>
                  <a:lnTo>
                    <a:pt x="46" y="49"/>
                  </a:lnTo>
                  <a:lnTo>
                    <a:pt x="51" y="41"/>
                  </a:lnTo>
                  <a:lnTo>
                    <a:pt x="53" y="30"/>
                  </a:lnTo>
                  <a:lnTo>
                    <a:pt x="53" y="18"/>
                  </a:lnTo>
                  <a:lnTo>
                    <a:pt x="51" y="9"/>
                  </a:lnTo>
                  <a:lnTo>
                    <a:pt x="47" y="4"/>
                  </a:lnTo>
                  <a:lnTo>
                    <a:pt x="44" y="1"/>
                  </a:lnTo>
                  <a:lnTo>
                    <a:pt x="41" y="2"/>
                  </a:lnTo>
                  <a:lnTo>
                    <a:pt x="37" y="8"/>
                  </a:lnTo>
                  <a:lnTo>
                    <a:pt x="35" y="11"/>
                  </a:lnTo>
                  <a:lnTo>
                    <a:pt x="31" y="12"/>
                  </a:lnTo>
                  <a:lnTo>
                    <a:pt x="27" y="14"/>
                  </a:lnTo>
                  <a:lnTo>
                    <a:pt x="22" y="14"/>
                  </a:lnTo>
                  <a:lnTo>
                    <a:pt x="16" y="11"/>
                  </a:lnTo>
                  <a:lnTo>
                    <a:pt x="12" y="9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6448" name="Freeform 16"/>
            <p:cNvSpPr>
              <a:spLocks/>
            </p:cNvSpPr>
            <p:nvPr/>
          </p:nvSpPr>
          <p:spPr bwMode="auto">
            <a:xfrm rot="-4034457">
              <a:off x="1561" y="1408"/>
              <a:ext cx="363" cy="453"/>
            </a:xfrm>
            <a:custGeom>
              <a:avLst/>
              <a:gdLst>
                <a:gd name="T0" fmla="*/ 334 w 343"/>
                <a:gd name="T1" fmla="*/ 249 h 378"/>
                <a:gd name="T2" fmla="*/ 312 w 343"/>
                <a:gd name="T3" fmla="*/ 263 h 378"/>
                <a:gd name="T4" fmla="*/ 283 w 343"/>
                <a:gd name="T5" fmla="*/ 264 h 378"/>
                <a:gd name="T6" fmla="*/ 257 w 343"/>
                <a:gd name="T7" fmla="*/ 264 h 378"/>
                <a:gd name="T8" fmla="*/ 242 w 343"/>
                <a:gd name="T9" fmla="*/ 262 h 378"/>
                <a:gd name="T10" fmla="*/ 225 w 343"/>
                <a:gd name="T11" fmla="*/ 262 h 378"/>
                <a:gd name="T12" fmla="*/ 220 w 343"/>
                <a:gd name="T13" fmla="*/ 268 h 378"/>
                <a:gd name="T14" fmla="*/ 232 w 343"/>
                <a:gd name="T15" fmla="*/ 276 h 378"/>
                <a:gd name="T16" fmla="*/ 253 w 343"/>
                <a:gd name="T17" fmla="*/ 280 h 378"/>
                <a:gd name="T18" fmla="*/ 273 w 343"/>
                <a:gd name="T19" fmla="*/ 279 h 378"/>
                <a:gd name="T20" fmla="*/ 296 w 343"/>
                <a:gd name="T21" fmla="*/ 273 h 378"/>
                <a:gd name="T22" fmla="*/ 301 w 343"/>
                <a:gd name="T23" fmla="*/ 322 h 378"/>
                <a:gd name="T24" fmla="*/ 299 w 343"/>
                <a:gd name="T25" fmla="*/ 352 h 378"/>
                <a:gd name="T26" fmla="*/ 273 w 343"/>
                <a:gd name="T27" fmla="*/ 378 h 378"/>
                <a:gd name="T28" fmla="*/ 257 w 343"/>
                <a:gd name="T29" fmla="*/ 364 h 378"/>
                <a:gd name="T30" fmla="*/ 244 w 343"/>
                <a:gd name="T31" fmla="*/ 359 h 378"/>
                <a:gd name="T32" fmla="*/ 231 w 343"/>
                <a:gd name="T33" fmla="*/ 364 h 378"/>
                <a:gd name="T34" fmla="*/ 217 w 343"/>
                <a:gd name="T35" fmla="*/ 365 h 378"/>
                <a:gd name="T36" fmla="*/ 210 w 343"/>
                <a:gd name="T37" fmla="*/ 347 h 378"/>
                <a:gd name="T38" fmla="*/ 201 w 343"/>
                <a:gd name="T39" fmla="*/ 327 h 378"/>
                <a:gd name="T40" fmla="*/ 182 w 343"/>
                <a:gd name="T41" fmla="*/ 316 h 378"/>
                <a:gd name="T42" fmla="*/ 191 w 343"/>
                <a:gd name="T43" fmla="*/ 302 h 378"/>
                <a:gd name="T44" fmla="*/ 172 w 343"/>
                <a:gd name="T45" fmla="*/ 287 h 378"/>
                <a:gd name="T46" fmla="*/ 161 w 343"/>
                <a:gd name="T47" fmla="*/ 265 h 378"/>
                <a:gd name="T48" fmla="*/ 172 w 343"/>
                <a:gd name="T49" fmla="*/ 255 h 378"/>
                <a:gd name="T50" fmla="*/ 192 w 343"/>
                <a:gd name="T51" fmla="*/ 250 h 378"/>
                <a:gd name="T52" fmla="*/ 212 w 343"/>
                <a:gd name="T53" fmla="*/ 239 h 378"/>
                <a:gd name="T54" fmla="*/ 212 w 343"/>
                <a:gd name="T55" fmla="*/ 232 h 378"/>
                <a:gd name="T56" fmla="*/ 196 w 343"/>
                <a:gd name="T57" fmla="*/ 212 h 378"/>
                <a:gd name="T58" fmla="*/ 176 w 343"/>
                <a:gd name="T59" fmla="*/ 205 h 378"/>
                <a:gd name="T60" fmla="*/ 151 w 343"/>
                <a:gd name="T61" fmla="*/ 201 h 378"/>
                <a:gd name="T62" fmla="*/ 128 w 343"/>
                <a:gd name="T63" fmla="*/ 194 h 378"/>
                <a:gd name="T64" fmla="*/ 117 w 343"/>
                <a:gd name="T65" fmla="*/ 175 h 378"/>
                <a:gd name="T66" fmla="*/ 132 w 343"/>
                <a:gd name="T67" fmla="*/ 174 h 378"/>
                <a:gd name="T68" fmla="*/ 147 w 343"/>
                <a:gd name="T69" fmla="*/ 175 h 378"/>
                <a:gd name="T70" fmla="*/ 161 w 343"/>
                <a:gd name="T71" fmla="*/ 173 h 378"/>
                <a:gd name="T72" fmla="*/ 175 w 343"/>
                <a:gd name="T73" fmla="*/ 162 h 378"/>
                <a:gd name="T74" fmla="*/ 177 w 343"/>
                <a:gd name="T75" fmla="*/ 129 h 378"/>
                <a:gd name="T76" fmla="*/ 152 w 343"/>
                <a:gd name="T77" fmla="*/ 99 h 378"/>
                <a:gd name="T78" fmla="*/ 132 w 343"/>
                <a:gd name="T79" fmla="*/ 96 h 378"/>
                <a:gd name="T80" fmla="*/ 117 w 343"/>
                <a:gd name="T81" fmla="*/ 98 h 378"/>
                <a:gd name="T82" fmla="*/ 106 w 343"/>
                <a:gd name="T83" fmla="*/ 72 h 378"/>
                <a:gd name="T84" fmla="*/ 93 w 343"/>
                <a:gd name="T85" fmla="*/ 71 h 378"/>
                <a:gd name="T86" fmla="*/ 73 w 343"/>
                <a:gd name="T87" fmla="*/ 63 h 378"/>
                <a:gd name="T88" fmla="*/ 54 w 343"/>
                <a:gd name="T89" fmla="*/ 45 h 378"/>
                <a:gd name="T90" fmla="*/ 37 w 343"/>
                <a:gd name="T91" fmla="*/ 44 h 378"/>
                <a:gd name="T92" fmla="*/ 23 w 343"/>
                <a:gd name="T93" fmla="*/ 43 h 378"/>
                <a:gd name="T94" fmla="*/ 8 w 343"/>
                <a:gd name="T95" fmla="*/ 34 h 378"/>
                <a:gd name="T96" fmla="*/ 11 w 343"/>
                <a:gd name="T97" fmla="*/ 0 h 378"/>
                <a:gd name="T98" fmla="*/ 73 w 343"/>
                <a:gd name="T99" fmla="*/ 29 h 378"/>
                <a:gd name="T100" fmla="*/ 145 w 343"/>
                <a:gd name="T101" fmla="*/ 72 h 378"/>
                <a:gd name="T102" fmla="*/ 217 w 343"/>
                <a:gd name="T103" fmla="*/ 121 h 378"/>
                <a:gd name="T104" fmla="*/ 282 w 343"/>
                <a:gd name="T105" fmla="*/ 174 h 378"/>
                <a:gd name="T106" fmla="*/ 331 w 343"/>
                <a:gd name="T107" fmla="*/ 2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3" h="378">
                  <a:moveTo>
                    <a:pt x="343" y="240"/>
                  </a:moveTo>
                  <a:lnTo>
                    <a:pt x="341" y="242"/>
                  </a:lnTo>
                  <a:lnTo>
                    <a:pt x="334" y="249"/>
                  </a:lnTo>
                  <a:lnTo>
                    <a:pt x="326" y="257"/>
                  </a:lnTo>
                  <a:lnTo>
                    <a:pt x="319" y="264"/>
                  </a:lnTo>
                  <a:lnTo>
                    <a:pt x="312" y="263"/>
                  </a:lnTo>
                  <a:lnTo>
                    <a:pt x="304" y="263"/>
                  </a:lnTo>
                  <a:lnTo>
                    <a:pt x="293" y="263"/>
                  </a:lnTo>
                  <a:lnTo>
                    <a:pt x="283" y="264"/>
                  </a:lnTo>
                  <a:lnTo>
                    <a:pt x="273" y="264"/>
                  </a:lnTo>
                  <a:lnTo>
                    <a:pt x="263" y="264"/>
                  </a:lnTo>
                  <a:lnTo>
                    <a:pt x="257" y="264"/>
                  </a:lnTo>
                  <a:lnTo>
                    <a:pt x="251" y="264"/>
                  </a:lnTo>
                  <a:lnTo>
                    <a:pt x="246" y="263"/>
                  </a:lnTo>
                  <a:lnTo>
                    <a:pt x="242" y="262"/>
                  </a:lnTo>
                  <a:lnTo>
                    <a:pt x="236" y="262"/>
                  </a:lnTo>
                  <a:lnTo>
                    <a:pt x="230" y="261"/>
                  </a:lnTo>
                  <a:lnTo>
                    <a:pt x="225" y="262"/>
                  </a:lnTo>
                  <a:lnTo>
                    <a:pt x="221" y="262"/>
                  </a:lnTo>
                  <a:lnTo>
                    <a:pt x="220" y="264"/>
                  </a:lnTo>
                  <a:lnTo>
                    <a:pt x="220" y="268"/>
                  </a:lnTo>
                  <a:lnTo>
                    <a:pt x="222" y="271"/>
                  </a:lnTo>
                  <a:lnTo>
                    <a:pt x="227" y="274"/>
                  </a:lnTo>
                  <a:lnTo>
                    <a:pt x="232" y="276"/>
                  </a:lnTo>
                  <a:lnTo>
                    <a:pt x="239" y="278"/>
                  </a:lnTo>
                  <a:lnTo>
                    <a:pt x="246" y="279"/>
                  </a:lnTo>
                  <a:lnTo>
                    <a:pt x="253" y="280"/>
                  </a:lnTo>
                  <a:lnTo>
                    <a:pt x="259" y="280"/>
                  </a:lnTo>
                  <a:lnTo>
                    <a:pt x="263" y="280"/>
                  </a:lnTo>
                  <a:lnTo>
                    <a:pt x="273" y="279"/>
                  </a:lnTo>
                  <a:lnTo>
                    <a:pt x="283" y="277"/>
                  </a:lnTo>
                  <a:lnTo>
                    <a:pt x="292" y="274"/>
                  </a:lnTo>
                  <a:lnTo>
                    <a:pt x="296" y="273"/>
                  </a:lnTo>
                  <a:lnTo>
                    <a:pt x="310" y="298"/>
                  </a:lnTo>
                  <a:lnTo>
                    <a:pt x="299" y="308"/>
                  </a:lnTo>
                  <a:lnTo>
                    <a:pt x="301" y="322"/>
                  </a:lnTo>
                  <a:lnTo>
                    <a:pt x="303" y="333"/>
                  </a:lnTo>
                  <a:lnTo>
                    <a:pt x="303" y="342"/>
                  </a:lnTo>
                  <a:lnTo>
                    <a:pt x="299" y="352"/>
                  </a:lnTo>
                  <a:lnTo>
                    <a:pt x="291" y="362"/>
                  </a:lnTo>
                  <a:lnTo>
                    <a:pt x="282" y="371"/>
                  </a:lnTo>
                  <a:lnTo>
                    <a:pt x="273" y="378"/>
                  </a:lnTo>
                  <a:lnTo>
                    <a:pt x="266" y="378"/>
                  </a:lnTo>
                  <a:lnTo>
                    <a:pt x="261" y="372"/>
                  </a:lnTo>
                  <a:lnTo>
                    <a:pt x="257" y="364"/>
                  </a:lnTo>
                  <a:lnTo>
                    <a:pt x="253" y="360"/>
                  </a:lnTo>
                  <a:lnTo>
                    <a:pt x="247" y="357"/>
                  </a:lnTo>
                  <a:lnTo>
                    <a:pt x="244" y="359"/>
                  </a:lnTo>
                  <a:lnTo>
                    <a:pt x="240" y="360"/>
                  </a:lnTo>
                  <a:lnTo>
                    <a:pt x="236" y="362"/>
                  </a:lnTo>
                  <a:lnTo>
                    <a:pt x="231" y="364"/>
                  </a:lnTo>
                  <a:lnTo>
                    <a:pt x="227" y="365"/>
                  </a:lnTo>
                  <a:lnTo>
                    <a:pt x="222" y="365"/>
                  </a:lnTo>
                  <a:lnTo>
                    <a:pt x="217" y="365"/>
                  </a:lnTo>
                  <a:lnTo>
                    <a:pt x="213" y="364"/>
                  </a:lnTo>
                  <a:lnTo>
                    <a:pt x="209" y="357"/>
                  </a:lnTo>
                  <a:lnTo>
                    <a:pt x="210" y="347"/>
                  </a:lnTo>
                  <a:lnTo>
                    <a:pt x="212" y="338"/>
                  </a:lnTo>
                  <a:lnTo>
                    <a:pt x="209" y="332"/>
                  </a:lnTo>
                  <a:lnTo>
                    <a:pt x="201" y="327"/>
                  </a:lnTo>
                  <a:lnTo>
                    <a:pt x="192" y="322"/>
                  </a:lnTo>
                  <a:lnTo>
                    <a:pt x="185" y="318"/>
                  </a:lnTo>
                  <a:lnTo>
                    <a:pt x="182" y="316"/>
                  </a:lnTo>
                  <a:lnTo>
                    <a:pt x="184" y="314"/>
                  </a:lnTo>
                  <a:lnTo>
                    <a:pt x="187" y="308"/>
                  </a:lnTo>
                  <a:lnTo>
                    <a:pt x="191" y="302"/>
                  </a:lnTo>
                  <a:lnTo>
                    <a:pt x="190" y="298"/>
                  </a:lnTo>
                  <a:lnTo>
                    <a:pt x="182" y="293"/>
                  </a:lnTo>
                  <a:lnTo>
                    <a:pt x="172" y="287"/>
                  </a:lnTo>
                  <a:lnTo>
                    <a:pt x="163" y="279"/>
                  </a:lnTo>
                  <a:lnTo>
                    <a:pt x="160" y="270"/>
                  </a:lnTo>
                  <a:lnTo>
                    <a:pt x="161" y="265"/>
                  </a:lnTo>
                  <a:lnTo>
                    <a:pt x="163" y="261"/>
                  </a:lnTo>
                  <a:lnTo>
                    <a:pt x="167" y="257"/>
                  </a:lnTo>
                  <a:lnTo>
                    <a:pt x="172" y="255"/>
                  </a:lnTo>
                  <a:lnTo>
                    <a:pt x="178" y="253"/>
                  </a:lnTo>
                  <a:lnTo>
                    <a:pt x="185" y="251"/>
                  </a:lnTo>
                  <a:lnTo>
                    <a:pt x="192" y="250"/>
                  </a:lnTo>
                  <a:lnTo>
                    <a:pt x="199" y="251"/>
                  </a:lnTo>
                  <a:lnTo>
                    <a:pt x="205" y="245"/>
                  </a:lnTo>
                  <a:lnTo>
                    <a:pt x="212" y="239"/>
                  </a:lnTo>
                  <a:lnTo>
                    <a:pt x="217" y="235"/>
                  </a:lnTo>
                  <a:lnTo>
                    <a:pt x="220" y="234"/>
                  </a:lnTo>
                  <a:lnTo>
                    <a:pt x="212" y="232"/>
                  </a:lnTo>
                  <a:lnTo>
                    <a:pt x="205" y="226"/>
                  </a:lnTo>
                  <a:lnTo>
                    <a:pt x="199" y="219"/>
                  </a:lnTo>
                  <a:lnTo>
                    <a:pt x="196" y="212"/>
                  </a:lnTo>
                  <a:lnTo>
                    <a:pt x="190" y="210"/>
                  </a:lnTo>
                  <a:lnTo>
                    <a:pt x="183" y="208"/>
                  </a:lnTo>
                  <a:lnTo>
                    <a:pt x="176" y="205"/>
                  </a:lnTo>
                  <a:lnTo>
                    <a:pt x="168" y="204"/>
                  </a:lnTo>
                  <a:lnTo>
                    <a:pt x="159" y="202"/>
                  </a:lnTo>
                  <a:lnTo>
                    <a:pt x="151" y="201"/>
                  </a:lnTo>
                  <a:lnTo>
                    <a:pt x="144" y="198"/>
                  </a:lnTo>
                  <a:lnTo>
                    <a:pt x="137" y="197"/>
                  </a:lnTo>
                  <a:lnTo>
                    <a:pt x="128" y="194"/>
                  </a:lnTo>
                  <a:lnTo>
                    <a:pt x="122" y="188"/>
                  </a:lnTo>
                  <a:lnTo>
                    <a:pt x="118" y="181"/>
                  </a:lnTo>
                  <a:lnTo>
                    <a:pt x="117" y="175"/>
                  </a:lnTo>
                  <a:lnTo>
                    <a:pt x="122" y="174"/>
                  </a:lnTo>
                  <a:lnTo>
                    <a:pt x="128" y="174"/>
                  </a:lnTo>
                  <a:lnTo>
                    <a:pt x="132" y="174"/>
                  </a:lnTo>
                  <a:lnTo>
                    <a:pt x="137" y="174"/>
                  </a:lnTo>
                  <a:lnTo>
                    <a:pt x="143" y="174"/>
                  </a:lnTo>
                  <a:lnTo>
                    <a:pt x="147" y="175"/>
                  </a:lnTo>
                  <a:lnTo>
                    <a:pt x="151" y="175"/>
                  </a:lnTo>
                  <a:lnTo>
                    <a:pt x="155" y="175"/>
                  </a:lnTo>
                  <a:lnTo>
                    <a:pt x="161" y="173"/>
                  </a:lnTo>
                  <a:lnTo>
                    <a:pt x="164" y="170"/>
                  </a:lnTo>
                  <a:lnTo>
                    <a:pt x="168" y="165"/>
                  </a:lnTo>
                  <a:lnTo>
                    <a:pt x="175" y="162"/>
                  </a:lnTo>
                  <a:lnTo>
                    <a:pt x="182" y="157"/>
                  </a:lnTo>
                  <a:lnTo>
                    <a:pt x="183" y="146"/>
                  </a:lnTo>
                  <a:lnTo>
                    <a:pt x="177" y="129"/>
                  </a:lnTo>
                  <a:lnTo>
                    <a:pt x="163" y="107"/>
                  </a:lnTo>
                  <a:lnTo>
                    <a:pt x="157" y="103"/>
                  </a:lnTo>
                  <a:lnTo>
                    <a:pt x="152" y="99"/>
                  </a:lnTo>
                  <a:lnTo>
                    <a:pt x="145" y="98"/>
                  </a:lnTo>
                  <a:lnTo>
                    <a:pt x="139" y="97"/>
                  </a:lnTo>
                  <a:lnTo>
                    <a:pt x="132" y="96"/>
                  </a:lnTo>
                  <a:lnTo>
                    <a:pt x="126" y="97"/>
                  </a:lnTo>
                  <a:lnTo>
                    <a:pt x="122" y="97"/>
                  </a:lnTo>
                  <a:lnTo>
                    <a:pt x="117" y="98"/>
                  </a:lnTo>
                  <a:lnTo>
                    <a:pt x="110" y="90"/>
                  </a:lnTo>
                  <a:lnTo>
                    <a:pt x="107" y="81"/>
                  </a:lnTo>
                  <a:lnTo>
                    <a:pt x="106" y="72"/>
                  </a:lnTo>
                  <a:lnTo>
                    <a:pt x="106" y="68"/>
                  </a:lnTo>
                  <a:lnTo>
                    <a:pt x="100" y="71"/>
                  </a:lnTo>
                  <a:lnTo>
                    <a:pt x="93" y="71"/>
                  </a:lnTo>
                  <a:lnTo>
                    <a:pt x="87" y="71"/>
                  </a:lnTo>
                  <a:lnTo>
                    <a:pt x="80" y="68"/>
                  </a:lnTo>
                  <a:lnTo>
                    <a:pt x="73" y="63"/>
                  </a:lnTo>
                  <a:lnTo>
                    <a:pt x="68" y="56"/>
                  </a:lnTo>
                  <a:lnTo>
                    <a:pt x="62" y="49"/>
                  </a:lnTo>
                  <a:lnTo>
                    <a:pt x="54" y="45"/>
                  </a:lnTo>
                  <a:lnTo>
                    <a:pt x="48" y="44"/>
                  </a:lnTo>
                  <a:lnTo>
                    <a:pt x="42" y="44"/>
                  </a:lnTo>
                  <a:lnTo>
                    <a:pt x="37" y="44"/>
                  </a:lnTo>
                  <a:lnTo>
                    <a:pt x="32" y="44"/>
                  </a:lnTo>
                  <a:lnTo>
                    <a:pt x="27" y="44"/>
                  </a:lnTo>
                  <a:lnTo>
                    <a:pt x="23" y="43"/>
                  </a:lnTo>
                  <a:lnTo>
                    <a:pt x="19" y="43"/>
                  </a:lnTo>
                  <a:lnTo>
                    <a:pt x="17" y="42"/>
                  </a:lnTo>
                  <a:lnTo>
                    <a:pt x="8" y="34"/>
                  </a:lnTo>
                  <a:lnTo>
                    <a:pt x="1" y="21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31" y="8"/>
                  </a:lnTo>
                  <a:lnTo>
                    <a:pt x="52" y="19"/>
                  </a:lnTo>
                  <a:lnTo>
                    <a:pt x="73" y="29"/>
                  </a:lnTo>
                  <a:lnTo>
                    <a:pt x="96" y="43"/>
                  </a:lnTo>
                  <a:lnTo>
                    <a:pt x="121" y="57"/>
                  </a:lnTo>
                  <a:lnTo>
                    <a:pt x="145" y="72"/>
                  </a:lnTo>
                  <a:lnTo>
                    <a:pt x="169" y="88"/>
                  </a:lnTo>
                  <a:lnTo>
                    <a:pt x="193" y="104"/>
                  </a:lnTo>
                  <a:lnTo>
                    <a:pt x="217" y="121"/>
                  </a:lnTo>
                  <a:lnTo>
                    <a:pt x="240" y="139"/>
                  </a:lnTo>
                  <a:lnTo>
                    <a:pt x="261" y="156"/>
                  </a:lnTo>
                  <a:lnTo>
                    <a:pt x="282" y="174"/>
                  </a:lnTo>
                  <a:lnTo>
                    <a:pt x="300" y="192"/>
                  </a:lnTo>
                  <a:lnTo>
                    <a:pt x="318" y="208"/>
                  </a:lnTo>
                  <a:lnTo>
                    <a:pt x="331" y="224"/>
                  </a:lnTo>
                  <a:lnTo>
                    <a:pt x="343" y="24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6449" name="Freeform 17"/>
            <p:cNvSpPr>
              <a:spLocks/>
            </p:cNvSpPr>
            <p:nvPr/>
          </p:nvSpPr>
          <p:spPr bwMode="auto">
            <a:xfrm rot="-2065">
              <a:off x="2151" y="1861"/>
              <a:ext cx="298" cy="233"/>
            </a:xfrm>
            <a:custGeom>
              <a:avLst/>
              <a:gdLst>
                <a:gd name="T0" fmla="*/ 17 w 126"/>
                <a:gd name="T1" fmla="*/ 13 h 111"/>
                <a:gd name="T2" fmla="*/ 24 w 126"/>
                <a:gd name="T3" fmla="*/ 15 h 111"/>
                <a:gd name="T4" fmla="*/ 32 w 126"/>
                <a:gd name="T5" fmla="*/ 16 h 111"/>
                <a:gd name="T6" fmla="*/ 35 w 126"/>
                <a:gd name="T7" fmla="*/ 24 h 111"/>
                <a:gd name="T8" fmla="*/ 46 w 126"/>
                <a:gd name="T9" fmla="*/ 28 h 111"/>
                <a:gd name="T10" fmla="*/ 60 w 126"/>
                <a:gd name="T11" fmla="*/ 29 h 111"/>
                <a:gd name="T12" fmla="*/ 66 w 126"/>
                <a:gd name="T13" fmla="*/ 37 h 111"/>
                <a:gd name="T14" fmla="*/ 69 w 126"/>
                <a:gd name="T15" fmla="*/ 51 h 111"/>
                <a:gd name="T16" fmla="*/ 82 w 126"/>
                <a:gd name="T17" fmla="*/ 53 h 111"/>
                <a:gd name="T18" fmla="*/ 100 w 126"/>
                <a:gd name="T19" fmla="*/ 54 h 111"/>
                <a:gd name="T20" fmla="*/ 108 w 126"/>
                <a:gd name="T21" fmla="*/ 58 h 111"/>
                <a:gd name="T22" fmla="*/ 111 w 126"/>
                <a:gd name="T23" fmla="*/ 68 h 111"/>
                <a:gd name="T24" fmla="*/ 126 w 126"/>
                <a:gd name="T25" fmla="*/ 78 h 111"/>
                <a:gd name="T26" fmla="*/ 119 w 126"/>
                <a:gd name="T27" fmla="*/ 91 h 111"/>
                <a:gd name="T28" fmla="*/ 105 w 126"/>
                <a:gd name="T29" fmla="*/ 97 h 111"/>
                <a:gd name="T30" fmla="*/ 94 w 126"/>
                <a:gd name="T31" fmla="*/ 99 h 111"/>
                <a:gd name="T32" fmla="*/ 85 w 126"/>
                <a:gd name="T33" fmla="*/ 102 h 111"/>
                <a:gd name="T34" fmla="*/ 76 w 126"/>
                <a:gd name="T35" fmla="*/ 106 h 111"/>
                <a:gd name="T36" fmla="*/ 68 w 126"/>
                <a:gd name="T37" fmla="*/ 109 h 111"/>
                <a:gd name="T38" fmla="*/ 58 w 126"/>
                <a:gd name="T39" fmla="*/ 109 h 111"/>
                <a:gd name="T40" fmla="*/ 46 w 126"/>
                <a:gd name="T41" fmla="*/ 105 h 111"/>
                <a:gd name="T42" fmla="*/ 58 w 126"/>
                <a:gd name="T43" fmla="*/ 93 h 111"/>
                <a:gd name="T44" fmla="*/ 66 w 126"/>
                <a:gd name="T45" fmla="*/ 88 h 111"/>
                <a:gd name="T46" fmla="*/ 54 w 126"/>
                <a:gd name="T47" fmla="*/ 83 h 111"/>
                <a:gd name="T48" fmla="*/ 43 w 126"/>
                <a:gd name="T49" fmla="*/ 75 h 111"/>
                <a:gd name="T50" fmla="*/ 46 w 126"/>
                <a:gd name="T51" fmla="*/ 67 h 111"/>
                <a:gd name="T52" fmla="*/ 46 w 126"/>
                <a:gd name="T53" fmla="*/ 59 h 111"/>
                <a:gd name="T54" fmla="*/ 32 w 126"/>
                <a:gd name="T55" fmla="*/ 47 h 111"/>
                <a:gd name="T56" fmla="*/ 18 w 126"/>
                <a:gd name="T57" fmla="*/ 39 h 111"/>
                <a:gd name="T58" fmla="*/ 10 w 126"/>
                <a:gd name="T59" fmla="*/ 22 h 111"/>
                <a:gd name="T60" fmla="*/ 0 w 126"/>
                <a:gd name="T61" fmla="*/ 3 h 111"/>
                <a:gd name="T62" fmla="*/ 8 w 126"/>
                <a:gd name="T63" fmla="*/ 0 h 111"/>
                <a:gd name="T64" fmla="*/ 15 w 126"/>
                <a:gd name="T65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111">
                  <a:moveTo>
                    <a:pt x="15" y="7"/>
                  </a:moveTo>
                  <a:lnTo>
                    <a:pt x="17" y="13"/>
                  </a:lnTo>
                  <a:lnTo>
                    <a:pt x="21" y="15"/>
                  </a:lnTo>
                  <a:lnTo>
                    <a:pt x="24" y="15"/>
                  </a:lnTo>
                  <a:lnTo>
                    <a:pt x="29" y="15"/>
                  </a:lnTo>
                  <a:lnTo>
                    <a:pt x="32" y="16"/>
                  </a:lnTo>
                  <a:lnTo>
                    <a:pt x="33" y="20"/>
                  </a:lnTo>
                  <a:lnTo>
                    <a:pt x="35" y="24"/>
                  </a:lnTo>
                  <a:lnTo>
                    <a:pt x="39" y="28"/>
                  </a:lnTo>
                  <a:lnTo>
                    <a:pt x="46" y="28"/>
                  </a:lnTo>
                  <a:lnTo>
                    <a:pt x="53" y="28"/>
                  </a:lnTo>
                  <a:lnTo>
                    <a:pt x="60" y="29"/>
                  </a:lnTo>
                  <a:lnTo>
                    <a:pt x="65" y="31"/>
                  </a:lnTo>
                  <a:lnTo>
                    <a:pt x="66" y="37"/>
                  </a:lnTo>
                  <a:lnTo>
                    <a:pt x="67" y="44"/>
                  </a:lnTo>
                  <a:lnTo>
                    <a:pt x="69" y="51"/>
                  </a:lnTo>
                  <a:lnTo>
                    <a:pt x="74" y="53"/>
                  </a:lnTo>
                  <a:lnTo>
                    <a:pt x="82" y="53"/>
                  </a:lnTo>
                  <a:lnTo>
                    <a:pt x="91" y="53"/>
                  </a:lnTo>
                  <a:lnTo>
                    <a:pt x="100" y="54"/>
                  </a:lnTo>
                  <a:lnTo>
                    <a:pt x="106" y="55"/>
                  </a:lnTo>
                  <a:lnTo>
                    <a:pt x="108" y="58"/>
                  </a:lnTo>
                  <a:lnTo>
                    <a:pt x="111" y="62"/>
                  </a:lnTo>
                  <a:lnTo>
                    <a:pt x="111" y="68"/>
                  </a:lnTo>
                  <a:lnTo>
                    <a:pt x="112" y="74"/>
                  </a:lnTo>
                  <a:lnTo>
                    <a:pt x="126" y="78"/>
                  </a:lnTo>
                  <a:lnTo>
                    <a:pt x="123" y="85"/>
                  </a:lnTo>
                  <a:lnTo>
                    <a:pt x="119" y="91"/>
                  </a:lnTo>
                  <a:lnTo>
                    <a:pt x="113" y="94"/>
                  </a:lnTo>
                  <a:lnTo>
                    <a:pt x="105" y="97"/>
                  </a:lnTo>
                  <a:lnTo>
                    <a:pt x="100" y="98"/>
                  </a:lnTo>
                  <a:lnTo>
                    <a:pt x="94" y="99"/>
                  </a:lnTo>
                  <a:lnTo>
                    <a:pt x="90" y="100"/>
                  </a:lnTo>
                  <a:lnTo>
                    <a:pt x="85" y="102"/>
                  </a:lnTo>
                  <a:lnTo>
                    <a:pt x="81" y="104"/>
                  </a:lnTo>
                  <a:lnTo>
                    <a:pt x="76" y="106"/>
                  </a:lnTo>
                  <a:lnTo>
                    <a:pt x="71" y="108"/>
                  </a:lnTo>
                  <a:lnTo>
                    <a:pt x="68" y="109"/>
                  </a:lnTo>
                  <a:lnTo>
                    <a:pt x="62" y="111"/>
                  </a:lnTo>
                  <a:lnTo>
                    <a:pt x="58" y="109"/>
                  </a:lnTo>
                  <a:lnTo>
                    <a:pt x="52" y="107"/>
                  </a:lnTo>
                  <a:lnTo>
                    <a:pt x="46" y="105"/>
                  </a:lnTo>
                  <a:lnTo>
                    <a:pt x="52" y="99"/>
                  </a:lnTo>
                  <a:lnTo>
                    <a:pt x="58" y="93"/>
                  </a:lnTo>
                  <a:lnTo>
                    <a:pt x="63" y="89"/>
                  </a:lnTo>
                  <a:lnTo>
                    <a:pt x="66" y="88"/>
                  </a:lnTo>
                  <a:lnTo>
                    <a:pt x="60" y="85"/>
                  </a:lnTo>
                  <a:lnTo>
                    <a:pt x="54" y="83"/>
                  </a:lnTo>
                  <a:lnTo>
                    <a:pt x="47" y="79"/>
                  </a:lnTo>
                  <a:lnTo>
                    <a:pt x="43" y="75"/>
                  </a:lnTo>
                  <a:lnTo>
                    <a:pt x="43" y="70"/>
                  </a:lnTo>
                  <a:lnTo>
                    <a:pt x="46" y="67"/>
                  </a:lnTo>
                  <a:lnTo>
                    <a:pt x="48" y="62"/>
                  </a:lnTo>
                  <a:lnTo>
                    <a:pt x="46" y="59"/>
                  </a:lnTo>
                  <a:lnTo>
                    <a:pt x="39" y="54"/>
                  </a:lnTo>
                  <a:lnTo>
                    <a:pt x="32" y="47"/>
                  </a:lnTo>
                  <a:lnTo>
                    <a:pt x="24" y="43"/>
                  </a:lnTo>
                  <a:lnTo>
                    <a:pt x="18" y="39"/>
                  </a:lnTo>
                  <a:lnTo>
                    <a:pt x="15" y="32"/>
                  </a:lnTo>
                  <a:lnTo>
                    <a:pt x="10" y="22"/>
                  </a:lnTo>
                  <a:lnTo>
                    <a:pt x="6" y="11"/>
                  </a:lnTo>
                  <a:lnTo>
                    <a:pt x="0" y="3"/>
                  </a:lnTo>
                  <a:lnTo>
                    <a:pt x="2" y="1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6450" name="Freeform 18"/>
            <p:cNvSpPr>
              <a:spLocks/>
            </p:cNvSpPr>
            <p:nvPr/>
          </p:nvSpPr>
          <p:spPr bwMode="auto">
            <a:xfrm rot="-2065">
              <a:off x="2150" y="1976"/>
              <a:ext cx="135" cy="157"/>
            </a:xfrm>
            <a:custGeom>
              <a:avLst/>
              <a:gdLst>
                <a:gd name="T0" fmla="*/ 0 w 32"/>
                <a:gd name="T1" fmla="*/ 0 h 43"/>
                <a:gd name="T2" fmla="*/ 4 w 32"/>
                <a:gd name="T3" fmla="*/ 4 h 43"/>
                <a:gd name="T4" fmla="*/ 10 w 32"/>
                <a:gd name="T5" fmla="*/ 8 h 43"/>
                <a:gd name="T6" fmla="*/ 17 w 32"/>
                <a:gd name="T7" fmla="*/ 11 h 43"/>
                <a:gd name="T8" fmla="*/ 23 w 32"/>
                <a:gd name="T9" fmla="*/ 13 h 43"/>
                <a:gd name="T10" fmla="*/ 28 w 32"/>
                <a:gd name="T11" fmla="*/ 21 h 43"/>
                <a:gd name="T12" fmla="*/ 32 w 32"/>
                <a:gd name="T13" fmla="*/ 30 h 43"/>
                <a:gd name="T14" fmla="*/ 32 w 32"/>
                <a:gd name="T15" fmla="*/ 38 h 43"/>
                <a:gd name="T16" fmla="*/ 28 w 32"/>
                <a:gd name="T17" fmla="*/ 43 h 43"/>
                <a:gd name="T18" fmla="*/ 19 w 32"/>
                <a:gd name="T19" fmla="*/ 40 h 43"/>
                <a:gd name="T20" fmla="*/ 10 w 32"/>
                <a:gd name="T21" fmla="*/ 29 h 43"/>
                <a:gd name="T22" fmla="*/ 3 w 32"/>
                <a:gd name="T23" fmla="*/ 14 h 43"/>
                <a:gd name="T24" fmla="*/ 0 w 32"/>
                <a:gd name="T2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3">
                  <a:moveTo>
                    <a:pt x="0" y="0"/>
                  </a:moveTo>
                  <a:lnTo>
                    <a:pt x="4" y="4"/>
                  </a:lnTo>
                  <a:lnTo>
                    <a:pt x="10" y="8"/>
                  </a:lnTo>
                  <a:lnTo>
                    <a:pt x="17" y="11"/>
                  </a:lnTo>
                  <a:lnTo>
                    <a:pt x="23" y="13"/>
                  </a:lnTo>
                  <a:lnTo>
                    <a:pt x="28" y="21"/>
                  </a:lnTo>
                  <a:lnTo>
                    <a:pt x="32" y="30"/>
                  </a:lnTo>
                  <a:lnTo>
                    <a:pt x="32" y="38"/>
                  </a:lnTo>
                  <a:lnTo>
                    <a:pt x="28" y="43"/>
                  </a:lnTo>
                  <a:lnTo>
                    <a:pt x="19" y="40"/>
                  </a:lnTo>
                  <a:lnTo>
                    <a:pt x="10" y="29"/>
                  </a:lnTo>
                  <a:lnTo>
                    <a:pt x="3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6451" name="Freeform 19"/>
            <p:cNvSpPr>
              <a:spLocks/>
            </p:cNvSpPr>
            <p:nvPr/>
          </p:nvSpPr>
          <p:spPr bwMode="auto">
            <a:xfrm rot="3263557">
              <a:off x="2117" y="2106"/>
              <a:ext cx="520" cy="990"/>
            </a:xfrm>
            <a:custGeom>
              <a:avLst/>
              <a:gdLst>
                <a:gd name="T0" fmla="*/ 228 w 405"/>
                <a:gd name="T1" fmla="*/ 23 h 1058"/>
                <a:gd name="T2" fmla="*/ 203 w 405"/>
                <a:gd name="T3" fmla="*/ 23 h 1058"/>
                <a:gd name="T4" fmla="*/ 185 w 405"/>
                <a:gd name="T5" fmla="*/ 4 h 1058"/>
                <a:gd name="T6" fmla="*/ 164 w 405"/>
                <a:gd name="T7" fmla="*/ 0 h 1058"/>
                <a:gd name="T8" fmla="*/ 144 w 405"/>
                <a:gd name="T9" fmla="*/ 0 h 1058"/>
                <a:gd name="T10" fmla="*/ 127 w 405"/>
                <a:gd name="T11" fmla="*/ 3 h 1058"/>
                <a:gd name="T12" fmla="*/ 105 w 405"/>
                <a:gd name="T13" fmla="*/ 18 h 1058"/>
                <a:gd name="T14" fmla="*/ 89 w 405"/>
                <a:gd name="T15" fmla="*/ 32 h 1058"/>
                <a:gd name="T16" fmla="*/ 82 w 405"/>
                <a:gd name="T17" fmla="*/ 33 h 1058"/>
                <a:gd name="T18" fmla="*/ 62 w 405"/>
                <a:gd name="T19" fmla="*/ 34 h 1058"/>
                <a:gd name="T20" fmla="*/ 46 w 405"/>
                <a:gd name="T21" fmla="*/ 37 h 1058"/>
                <a:gd name="T22" fmla="*/ 31 w 405"/>
                <a:gd name="T23" fmla="*/ 52 h 1058"/>
                <a:gd name="T24" fmla="*/ 16 w 405"/>
                <a:gd name="T25" fmla="*/ 73 h 1058"/>
                <a:gd name="T26" fmla="*/ 24 w 405"/>
                <a:gd name="T27" fmla="*/ 121 h 1058"/>
                <a:gd name="T28" fmla="*/ 3 w 405"/>
                <a:gd name="T29" fmla="*/ 186 h 1058"/>
                <a:gd name="T30" fmla="*/ 16 w 405"/>
                <a:gd name="T31" fmla="*/ 223 h 1058"/>
                <a:gd name="T32" fmla="*/ 29 w 405"/>
                <a:gd name="T33" fmla="*/ 268 h 1058"/>
                <a:gd name="T34" fmla="*/ 32 w 405"/>
                <a:gd name="T35" fmla="*/ 346 h 1058"/>
                <a:gd name="T36" fmla="*/ 59 w 405"/>
                <a:gd name="T37" fmla="*/ 358 h 1058"/>
                <a:gd name="T38" fmla="*/ 70 w 405"/>
                <a:gd name="T39" fmla="*/ 372 h 1058"/>
                <a:gd name="T40" fmla="*/ 79 w 405"/>
                <a:gd name="T41" fmla="*/ 391 h 1058"/>
                <a:gd name="T42" fmla="*/ 85 w 405"/>
                <a:gd name="T43" fmla="*/ 407 h 1058"/>
                <a:gd name="T44" fmla="*/ 104 w 405"/>
                <a:gd name="T45" fmla="*/ 420 h 1058"/>
                <a:gd name="T46" fmla="*/ 118 w 405"/>
                <a:gd name="T47" fmla="*/ 441 h 1058"/>
                <a:gd name="T48" fmla="*/ 126 w 405"/>
                <a:gd name="T49" fmla="*/ 455 h 1058"/>
                <a:gd name="T50" fmla="*/ 144 w 405"/>
                <a:gd name="T51" fmla="*/ 472 h 1058"/>
                <a:gd name="T52" fmla="*/ 161 w 405"/>
                <a:gd name="T53" fmla="*/ 487 h 1058"/>
                <a:gd name="T54" fmla="*/ 182 w 405"/>
                <a:gd name="T55" fmla="*/ 485 h 1058"/>
                <a:gd name="T56" fmla="*/ 214 w 405"/>
                <a:gd name="T57" fmla="*/ 477 h 1058"/>
                <a:gd name="T58" fmla="*/ 240 w 405"/>
                <a:gd name="T59" fmla="*/ 474 h 1058"/>
                <a:gd name="T60" fmla="*/ 261 w 405"/>
                <a:gd name="T61" fmla="*/ 481 h 1058"/>
                <a:gd name="T62" fmla="*/ 290 w 405"/>
                <a:gd name="T63" fmla="*/ 486 h 1058"/>
                <a:gd name="T64" fmla="*/ 319 w 405"/>
                <a:gd name="T65" fmla="*/ 488 h 1058"/>
                <a:gd name="T66" fmla="*/ 332 w 405"/>
                <a:gd name="T67" fmla="*/ 504 h 1058"/>
                <a:gd name="T68" fmla="*/ 346 w 405"/>
                <a:gd name="T69" fmla="*/ 518 h 1058"/>
                <a:gd name="T70" fmla="*/ 356 w 405"/>
                <a:gd name="T71" fmla="*/ 571 h 1058"/>
                <a:gd name="T72" fmla="*/ 352 w 405"/>
                <a:gd name="T73" fmla="*/ 647 h 1058"/>
                <a:gd name="T74" fmla="*/ 357 w 405"/>
                <a:gd name="T75" fmla="*/ 715 h 1058"/>
                <a:gd name="T76" fmla="*/ 341 w 405"/>
                <a:gd name="T77" fmla="*/ 746 h 1058"/>
                <a:gd name="T78" fmla="*/ 328 w 405"/>
                <a:gd name="T79" fmla="*/ 781 h 1058"/>
                <a:gd name="T80" fmla="*/ 311 w 405"/>
                <a:gd name="T81" fmla="*/ 794 h 1058"/>
                <a:gd name="T82" fmla="*/ 299 w 405"/>
                <a:gd name="T83" fmla="*/ 827 h 1058"/>
                <a:gd name="T84" fmla="*/ 290 w 405"/>
                <a:gd name="T85" fmla="*/ 930 h 1058"/>
                <a:gd name="T86" fmla="*/ 277 w 405"/>
                <a:gd name="T87" fmla="*/ 1032 h 1058"/>
                <a:gd name="T88" fmla="*/ 340 w 405"/>
                <a:gd name="T89" fmla="*/ 927 h 1058"/>
                <a:gd name="T90" fmla="*/ 396 w 405"/>
                <a:gd name="T91" fmla="*/ 709 h 1058"/>
                <a:gd name="T92" fmla="*/ 396 w 405"/>
                <a:gd name="T93" fmla="*/ 468 h 1058"/>
                <a:gd name="T94" fmla="*/ 345 w 405"/>
                <a:gd name="T95" fmla="*/ 250 h 1058"/>
                <a:gd name="T96" fmla="*/ 280 w 405"/>
                <a:gd name="T97" fmla="*/ 9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5" h="1058">
                  <a:moveTo>
                    <a:pt x="239" y="17"/>
                  </a:moveTo>
                  <a:lnTo>
                    <a:pt x="234" y="20"/>
                  </a:lnTo>
                  <a:lnTo>
                    <a:pt x="228" y="23"/>
                  </a:lnTo>
                  <a:lnTo>
                    <a:pt x="220" y="24"/>
                  </a:lnTo>
                  <a:lnTo>
                    <a:pt x="212" y="24"/>
                  </a:lnTo>
                  <a:lnTo>
                    <a:pt x="203" y="23"/>
                  </a:lnTo>
                  <a:lnTo>
                    <a:pt x="195" y="19"/>
                  </a:lnTo>
                  <a:lnTo>
                    <a:pt x="189" y="12"/>
                  </a:lnTo>
                  <a:lnTo>
                    <a:pt x="185" y="4"/>
                  </a:lnTo>
                  <a:lnTo>
                    <a:pt x="178" y="2"/>
                  </a:lnTo>
                  <a:lnTo>
                    <a:pt x="171" y="1"/>
                  </a:lnTo>
                  <a:lnTo>
                    <a:pt x="164" y="0"/>
                  </a:lnTo>
                  <a:lnTo>
                    <a:pt x="157" y="0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38" y="0"/>
                  </a:lnTo>
                  <a:lnTo>
                    <a:pt x="133" y="1"/>
                  </a:lnTo>
                  <a:lnTo>
                    <a:pt x="127" y="3"/>
                  </a:lnTo>
                  <a:lnTo>
                    <a:pt x="120" y="7"/>
                  </a:lnTo>
                  <a:lnTo>
                    <a:pt x="112" y="12"/>
                  </a:lnTo>
                  <a:lnTo>
                    <a:pt x="105" y="18"/>
                  </a:lnTo>
                  <a:lnTo>
                    <a:pt x="98" y="24"/>
                  </a:lnTo>
                  <a:lnTo>
                    <a:pt x="92" y="28"/>
                  </a:lnTo>
                  <a:lnTo>
                    <a:pt x="89" y="32"/>
                  </a:lnTo>
                  <a:lnTo>
                    <a:pt x="88" y="33"/>
                  </a:lnTo>
                  <a:lnTo>
                    <a:pt x="87" y="33"/>
                  </a:lnTo>
                  <a:lnTo>
                    <a:pt x="82" y="33"/>
                  </a:lnTo>
                  <a:lnTo>
                    <a:pt x="76" y="33"/>
                  </a:lnTo>
                  <a:lnTo>
                    <a:pt x="70" y="33"/>
                  </a:lnTo>
                  <a:lnTo>
                    <a:pt x="62" y="34"/>
                  </a:lnTo>
                  <a:lnTo>
                    <a:pt x="57" y="34"/>
                  </a:lnTo>
                  <a:lnTo>
                    <a:pt x="51" y="35"/>
                  </a:lnTo>
                  <a:lnTo>
                    <a:pt x="46" y="37"/>
                  </a:lnTo>
                  <a:lnTo>
                    <a:pt x="43" y="40"/>
                  </a:lnTo>
                  <a:lnTo>
                    <a:pt x="37" y="45"/>
                  </a:lnTo>
                  <a:lnTo>
                    <a:pt x="31" y="52"/>
                  </a:lnTo>
                  <a:lnTo>
                    <a:pt x="26" y="60"/>
                  </a:lnTo>
                  <a:lnTo>
                    <a:pt x="21" y="66"/>
                  </a:lnTo>
                  <a:lnTo>
                    <a:pt x="16" y="73"/>
                  </a:lnTo>
                  <a:lnTo>
                    <a:pt x="13" y="78"/>
                  </a:lnTo>
                  <a:lnTo>
                    <a:pt x="12" y="79"/>
                  </a:lnTo>
                  <a:lnTo>
                    <a:pt x="24" y="121"/>
                  </a:lnTo>
                  <a:lnTo>
                    <a:pt x="20" y="139"/>
                  </a:lnTo>
                  <a:lnTo>
                    <a:pt x="11" y="163"/>
                  </a:lnTo>
                  <a:lnTo>
                    <a:pt x="3" y="186"/>
                  </a:lnTo>
                  <a:lnTo>
                    <a:pt x="0" y="201"/>
                  </a:lnTo>
                  <a:lnTo>
                    <a:pt x="6" y="210"/>
                  </a:lnTo>
                  <a:lnTo>
                    <a:pt x="16" y="223"/>
                  </a:lnTo>
                  <a:lnTo>
                    <a:pt x="26" y="237"/>
                  </a:lnTo>
                  <a:lnTo>
                    <a:pt x="30" y="248"/>
                  </a:lnTo>
                  <a:lnTo>
                    <a:pt x="29" y="268"/>
                  </a:lnTo>
                  <a:lnTo>
                    <a:pt x="27" y="298"/>
                  </a:lnTo>
                  <a:lnTo>
                    <a:pt x="27" y="328"/>
                  </a:lnTo>
                  <a:lnTo>
                    <a:pt x="32" y="346"/>
                  </a:lnTo>
                  <a:lnTo>
                    <a:pt x="42" y="353"/>
                  </a:lnTo>
                  <a:lnTo>
                    <a:pt x="52" y="356"/>
                  </a:lnTo>
                  <a:lnTo>
                    <a:pt x="59" y="358"/>
                  </a:lnTo>
                  <a:lnTo>
                    <a:pt x="62" y="365"/>
                  </a:lnTo>
                  <a:lnTo>
                    <a:pt x="65" y="369"/>
                  </a:lnTo>
                  <a:lnTo>
                    <a:pt x="70" y="372"/>
                  </a:lnTo>
                  <a:lnTo>
                    <a:pt x="76" y="375"/>
                  </a:lnTo>
                  <a:lnTo>
                    <a:pt x="79" y="384"/>
                  </a:lnTo>
                  <a:lnTo>
                    <a:pt x="79" y="391"/>
                  </a:lnTo>
                  <a:lnTo>
                    <a:pt x="80" y="398"/>
                  </a:lnTo>
                  <a:lnTo>
                    <a:pt x="82" y="403"/>
                  </a:lnTo>
                  <a:lnTo>
                    <a:pt x="85" y="407"/>
                  </a:lnTo>
                  <a:lnTo>
                    <a:pt x="90" y="412"/>
                  </a:lnTo>
                  <a:lnTo>
                    <a:pt x="96" y="417"/>
                  </a:lnTo>
                  <a:lnTo>
                    <a:pt x="104" y="420"/>
                  </a:lnTo>
                  <a:lnTo>
                    <a:pt x="114" y="425"/>
                  </a:lnTo>
                  <a:lnTo>
                    <a:pt x="115" y="433"/>
                  </a:lnTo>
                  <a:lnTo>
                    <a:pt x="118" y="441"/>
                  </a:lnTo>
                  <a:lnTo>
                    <a:pt x="119" y="447"/>
                  </a:lnTo>
                  <a:lnTo>
                    <a:pt x="120" y="449"/>
                  </a:lnTo>
                  <a:lnTo>
                    <a:pt x="126" y="455"/>
                  </a:lnTo>
                  <a:lnTo>
                    <a:pt x="132" y="460"/>
                  </a:lnTo>
                  <a:lnTo>
                    <a:pt x="138" y="466"/>
                  </a:lnTo>
                  <a:lnTo>
                    <a:pt x="144" y="472"/>
                  </a:lnTo>
                  <a:lnTo>
                    <a:pt x="151" y="478"/>
                  </a:lnTo>
                  <a:lnTo>
                    <a:pt x="157" y="483"/>
                  </a:lnTo>
                  <a:lnTo>
                    <a:pt x="161" y="487"/>
                  </a:lnTo>
                  <a:lnTo>
                    <a:pt x="166" y="489"/>
                  </a:lnTo>
                  <a:lnTo>
                    <a:pt x="173" y="487"/>
                  </a:lnTo>
                  <a:lnTo>
                    <a:pt x="182" y="485"/>
                  </a:lnTo>
                  <a:lnTo>
                    <a:pt x="193" y="481"/>
                  </a:lnTo>
                  <a:lnTo>
                    <a:pt x="204" y="479"/>
                  </a:lnTo>
                  <a:lnTo>
                    <a:pt x="214" y="477"/>
                  </a:lnTo>
                  <a:lnTo>
                    <a:pt x="225" y="474"/>
                  </a:lnTo>
                  <a:lnTo>
                    <a:pt x="233" y="474"/>
                  </a:lnTo>
                  <a:lnTo>
                    <a:pt x="240" y="474"/>
                  </a:lnTo>
                  <a:lnTo>
                    <a:pt x="246" y="477"/>
                  </a:lnTo>
                  <a:lnTo>
                    <a:pt x="252" y="479"/>
                  </a:lnTo>
                  <a:lnTo>
                    <a:pt x="261" y="481"/>
                  </a:lnTo>
                  <a:lnTo>
                    <a:pt x="270" y="483"/>
                  </a:lnTo>
                  <a:lnTo>
                    <a:pt x="279" y="486"/>
                  </a:lnTo>
                  <a:lnTo>
                    <a:pt x="290" y="486"/>
                  </a:lnTo>
                  <a:lnTo>
                    <a:pt x="302" y="485"/>
                  </a:lnTo>
                  <a:lnTo>
                    <a:pt x="316" y="482"/>
                  </a:lnTo>
                  <a:lnTo>
                    <a:pt x="319" y="488"/>
                  </a:lnTo>
                  <a:lnTo>
                    <a:pt x="323" y="494"/>
                  </a:lnTo>
                  <a:lnTo>
                    <a:pt x="327" y="498"/>
                  </a:lnTo>
                  <a:lnTo>
                    <a:pt x="332" y="504"/>
                  </a:lnTo>
                  <a:lnTo>
                    <a:pt x="337" y="510"/>
                  </a:lnTo>
                  <a:lnTo>
                    <a:pt x="342" y="513"/>
                  </a:lnTo>
                  <a:lnTo>
                    <a:pt x="346" y="518"/>
                  </a:lnTo>
                  <a:lnTo>
                    <a:pt x="350" y="520"/>
                  </a:lnTo>
                  <a:lnTo>
                    <a:pt x="337" y="549"/>
                  </a:lnTo>
                  <a:lnTo>
                    <a:pt x="356" y="571"/>
                  </a:lnTo>
                  <a:lnTo>
                    <a:pt x="338" y="588"/>
                  </a:lnTo>
                  <a:lnTo>
                    <a:pt x="343" y="612"/>
                  </a:lnTo>
                  <a:lnTo>
                    <a:pt x="352" y="647"/>
                  </a:lnTo>
                  <a:lnTo>
                    <a:pt x="357" y="684"/>
                  </a:lnTo>
                  <a:lnTo>
                    <a:pt x="361" y="710"/>
                  </a:lnTo>
                  <a:lnTo>
                    <a:pt x="357" y="715"/>
                  </a:lnTo>
                  <a:lnTo>
                    <a:pt x="353" y="723"/>
                  </a:lnTo>
                  <a:lnTo>
                    <a:pt x="347" y="733"/>
                  </a:lnTo>
                  <a:lnTo>
                    <a:pt x="341" y="746"/>
                  </a:lnTo>
                  <a:lnTo>
                    <a:pt x="337" y="759"/>
                  </a:lnTo>
                  <a:lnTo>
                    <a:pt x="332" y="770"/>
                  </a:lnTo>
                  <a:lnTo>
                    <a:pt x="328" y="781"/>
                  </a:lnTo>
                  <a:lnTo>
                    <a:pt x="326" y="789"/>
                  </a:lnTo>
                  <a:lnTo>
                    <a:pt x="319" y="791"/>
                  </a:lnTo>
                  <a:lnTo>
                    <a:pt x="311" y="794"/>
                  </a:lnTo>
                  <a:lnTo>
                    <a:pt x="304" y="800"/>
                  </a:lnTo>
                  <a:lnTo>
                    <a:pt x="300" y="807"/>
                  </a:lnTo>
                  <a:lnTo>
                    <a:pt x="299" y="827"/>
                  </a:lnTo>
                  <a:lnTo>
                    <a:pt x="299" y="861"/>
                  </a:lnTo>
                  <a:lnTo>
                    <a:pt x="296" y="900"/>
                  </a:lnTo>
                  <a:lnTo>
                    <a:pt x="290" y="930"/>
                  </a:lnTo>
                  <a:lnTo>
                    <a:pt x="281" y="959"/>
                  </a:lnTo>
                  <a:lnTo>
                    <a:pt x="276" y="996"/>
                  </a:lnTo>
                  <a:lnTo>
                    <a:pt x="277" y="1032"/>
                  </a:lnTo>
                  <a:lnTo>
                    <a:pt x="288" y="1058"/>
                  </a:lnTo>
                  <a:lnTo>
                    <a:pt x="315" y="995"/>
                  </a:lnTo>
                  <a:lnTo>
                    <a:pt x="340" y="927"/>
                  </a:lnTo>
                  <a:lnTo>
                    <a:pt x="363" y="858"/>
                  </a:lnTo>
                  <a:lnTo>
                    <a:pt x="383" y="784"/>
                  </a:lnTo>
                  <a:lnTo>
                    <a:pt x="396" y="709"/>
                  </a:lnTo>
                  <a:lnTo>
                    <a:pt x="403" y="631"/>
                  </a:lnTo>
                  <a:lnTo>
                    <a:pt x="405" y="551"/>
                  </a:lnTo>
                  <a:lnTo>
                    <a:pt x="396" y="468"/>
                  </a:lnTo>
                  <a:lnTo>
                    <a:pt x="381" y="389"/>
                  </a:lnTo>
                  <a:lnTo>
                    <a:pt x="364" y="316"/>
                  </a:lnTo>
                  <a:lnTo>
                    <a:pt x="345" y="250"/>
                  </a:lnTo>
                  <a:lnTo>
                    <a:pt x="324" y="191"/>
                  </a:lnTo>
                  <a:lnTo>
                    <a:pt x="302" y="138"/>
                  </a:lnTo>
                  <a:lnTo>
                    <a:pt x="280" y="92"/>
                  </a:lnTo>
                  <a:lnTo>
                    <a:pt x="259" y="52"/>
                  </a:lnTo>
                  <a:lnTo>
                    <a:pt x="239" y="17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264633" y="5877272"/>
            <a:ext cx="521168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solidFill>
                  <a:srgbClr val="FFFF00"/>
                </a:solidFill>
                <a:latin typeface="Times New Roman" pitchFamily="18" charset="0"/>
                <a:ea typeface="HG正楷書体-PRO" pitchFamily="66" charset="-128"/>
              </a:rPr>
              <a:t>海が月に追いつけなくて遅れる</a:t>
            </a:r>
            <a:endParaRPr lang="en-US" altLang="ja-JP" sz="2800" dirty="0" smtClean="0">
              <a:solidFill>
                <a:srgbClr val="FFFF00"/>
              </a:solidFill>
              <a:latin typeface="Times New Roman" pitchFamily="18" charset="0"/>
              <a:ea typeface="HG正楷書体-PRO" pitchFamily="66" charset="-128"/>
            </a:endParaRPr>
          </a:p>
          <a:p>
            <a:pPr algn="ctr"/>
            <a:r>
              <a:rPr lang="en-US" altLang="ja-JP" sz="2000" dirty="0" smtClean="0">
                <a:solidFill>
                  <a:srgbClr val="FFFF00"/>
                </a:solidFill>
                <a:latin typeface="Times New Roman" pitchFamily="18" charset="0"/>
                <a:ea typeface="HG正楷書体-PRO" pitchFamily="66" charset="-128"/>
              </a:rPr>
              <a:t>Ocean cannot catch up with the Moon (delayed)</a:t>
            </a:r>
          </a:p>
        </p:txBody>
      </p:sp>
    </p:spTree>
    <p:extLst>
      <p:ext uri="{BB962C8B-B14F-4D97-AF65-F5344CB8AC3E}">
        <p14:creationId xmlns:p14="http://schemas.microsoft.com/office/powerpoint/2010/main" val="3652160826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10823E-6 C 0.13247 -3.10823E-6 0.24046 0.13992 0.24046 0.31291 C 0.24046 0.4852 0.13247 0.62535 -4.72222E-6 0.62535 C -0.13263 0.62535 -0.23993 0.4852 -0.23993 0.31291 C -0.23993 0.13992 -0.13263 -3.10823E-6 -4.72222E-6 -3.10823E-6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146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12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2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2896067" y="0"/>
            <a:ext cx="618630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600" dirty="0" smtClean="0">
                <a:solidFill>
                  <a:srgbClr val="99CCFF"/>
                </a:solidFill>
                <a:latin typeface="Times New Roman" pitchFamily="18" charset="0"/>
                <a:ea typeface="HG正楷書体-PRO" pitchFamily="66" charset="-128"/>
              </a:rPr>
              <a:t>潮汐摩擦と地球</a:t>
            </a:r>
            <a:r>
              <a:rPr lang="ja-JP" altLang="en-US" sz="3600" dirty="0" err="1" smtClean="0">
                <a:solidFill>
                  <a:srgbClr val="99CCFF"/>
                </a:solidFill>
                <a:latin typeface="Times New Roman" pitchFamily="18" charset="0"/>
                <a:ea typeface="HG正楷書体-PRO" pitchFamily="66" charset="-128"/>
              </a:rPr>
              <a:t>ー</a:t>
            </a:r>
            <a:r>
              <a:rPr lang="ja-JP" altLang="en-US" sz="3600" dirty="0" smtClean="0">
                <a:solidFill>
                  <a:srgbClr val="99CCFF"/>
                </a:solidFill>
                <a:latin typeface="Times New Roman" pitchFamily="18" charset="0"/>
                <a:ea typeface="HG正楷書体-PRO" pitchFamily="66" charset="-128"/>
              </a:rPr>
              <a:t>月系の進化</a:t>
            </a:r>
            <a:endParaRPr lang="en-US" altLang="ja-JP" sz="3600" dirty="0" smtClean="0">
              <a:solidFill>
                <a:srgbClr val="99CCFF"/>
              </a:solidFill>
              <a:latin typeface="Times New Roman" pitchFamily="18" charset="0"/>
              <a:ea typeface="HG正楷書体-PRO" pitchFamily="66" charset="-128"/>
            </a:endParaRPr>
          </a:p>
          <a:p>
            <a:pPr algn="ctr"/>
            <a:r>
              <a:rPr lang="en-US" altLang="ja-JP" sz="2400" dirty="0" smtClean="0">
                <a:solidFill>
                  <a:srgbClr val="99CCFF"/>
                </a:solidFill>
                <a:latin typeface="Times New Roman" pitchFamily="18" charset="0"/>
                <a:ea typeface="HG正楷書体-PRO" pitchFamily="66" charset="-128"/>
              </a:rPr>
              <a:t>Tidal friction and the Earth-Moon system</a:t>
            </a:r>
            <a:endParaRPr lang="ja-JP" altLang="en-US" sz="2400" dirty="0" smtClean="0">
              <a:solidFill>
                <a:srgbClr val="99CCFF"/>
              </a:solidFill>
              <a:latin typeface="Times New Roman" pitchFamily="18" charset="0"/>
              <a:ea typeface="HG正楷書体-PRO" pitchFamily="66" charset="-128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04025" y="1743075"/>
            <a:ext cx="671513" cy="920750"/>
            <a:chOff x="4604" y="1888"/>
            <a:chExt cx="423" cy="580"/>
          </a:xfrm>
        </p:grpSpPr>
        <p:sp>
          <p:nvSpPr>
            <p:cNvPr id="94253" name="Arc 4"/>
            <p:cNvSpPr>
              <a:spLocks/>
            </p:cNvSpPr>
            <p:nvPr/>
          </p:nvSpPr>
          <p:spPr bwMode="auto">
            <a:xfrm rot="-1380000">
              <a:off x="4604" y="1941"/>
              <a:ext cx="243" cy="527"/>
            </a:xfrm>
            <a:custGeom>
              <a:avLst/>
              <a:gdLst>
                <a:gd name="T0" fmla="*/ 0 w 21600"/>
                <a:gd name="T1" fmla="*/ 0 h 42525"/>
                <a:gd name="T2" fmla="*/ 0 w 21600"/>
                <a:gd name="T3" fmla="*/ 0 h 42525"/>
                <a:gd name="T4" fmla="*/ 0 w 21600"/>
                <a:gd name="T5" fmla="*/ 0 h 425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525"/>
                <a:gd name="T11" fmla="*/ 21600 w 21600"/>
                <a:gd name="T12" fmla="*/ 42525 h 425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525" fill="none" extrusionOk="0">
                  <a:moveTo>
                    <a:pt x="16242" y="42525"/>
                  </a:moveTo>
                  <a:cubicBezTo>
                    <a:pt x="6685" y="40078"/>
                    <a:pt x="0" y="31466"/>
                    <a:pt x="0" y="21600"/>
                  </a:cubicBezTo>
                  <a:cubicBezTo>
                    <a:pt x="-1" y="9705"/>
                    <a:pt x="9616" y="49"/>
                    <a:pt x="21511" y="0"/>
                  </a:cubicBezTo>
                </a:path>
                <a:path w="21600" h="42525" stroke="0" extrusionOk="0">
                  <a:moveTo>
                    <a:pt x="16242" y="42525"/>
                  </a:moveTo>
                  <a:cubicBezTo>
                    <a:pt x="6685" y="40078"/>
                    <a:pt x="0" y="31466"/>
                    <a:pt x="0" y="21600"/>
                  </a:cubicBezTo>
                  <a:cubicBezTo>
                    <a:pt x="-1" y="9705"/>
                    <a:pt x="9616" y="49"/>
                    <a:pt x="21511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81966" name="Arc 5"/>
            <p:cNvSpPr>
              <a:spLocks/>
            </p:cNvSpPr>
            <p:nvPr/>
          </p:nvSpPr>
          <p:spPr bwMode="auto">
            <a:xfrm rot="-1380000">
              <a:off x="4675" y="1888"/>
              <a:ext cx="352" cy="527"/>
            </a:xfrm>
            <a:custGeom>
              <a:avLst/>
              <a:gdLst>
                <a:gd name="T0" fmla="*/ 0 w 21600"/>
                <a:gd name="T1" fmla="*/ 0 h 33198"/>
                <a:gd name="T2" fmla="*/ 0 w 21600"/>
                <a:gd name="T3" fmla="*/ 0 h 33198"/>
                <a:gd name="T4" fmla="*/ 0 w 21600"/>
                <a:gd name="T5" fmla="*/ 0 h 33198"/>
                <a:gd name="T6" fmla="*/ 0 60000 65536"/>
                <a:gd name="T7" fmla="*/ 0 60000 65536"/>
                <a:gd name="T8" fmla="*/ 0 60000 65536"/>
                <a:gd name="T9" fmla="*/ 0 w 21600"/>
                <a:gd name="T10" fmla="*/ 0 h 33198"/>
                <a:gd name="T11" fmla="*/ 21600 w 21600"/>
                <a:gd name="T12" fmla="*/ 33198 h 33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3198" fill="none" extrusionOk="0">
                  <a:moveTo>
                    <a:pt x="6296" y="33197"/>
                  </a:moveTo>
                  <a:cubicBezTo>
                    <a:pt x="2263" y="29149"/>
                    <a:pt x="0" y="23668"/>
                    <a:pt x="0" y="17955"/>
                  </a:cubicBezTo>
                  <a:cubicBezTo>
                    <a:pt x="-1" y="10743"/>
                    <a:pt x="3598" y="4008"/>
                    <a:pt x="9592" y="-1"/>
                  </a:cubicBezTo>
                </a:path>
                <a:path w="21600" h="33198" stroke="0" extrusionOk="0">
                  <a:moveTo>
                    <a:pt x="6296" y="33197"/>
                  </a:moveTo>
                  <a:cubicBezTo>
                    <a:pt x="2263" y="29149"/>
                    <a:pt x="0" y="23668"/>
                    <a:pt x="0" y="17955"/>
                  </a:cubicBezTo>
                  <a:cubicBezTo>
                    <a:pt x="-1" y="10743"/>
                    <a:pt x="3598" y="4008"/>
                    <a:pt x="9592" y="-1"/>
                  </a:cubicBezTo>
                  <a:lnTo>
                    <a:pt x="21600" y="17955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19142" name="Oval 6"/>
          <p:cNvSpPr>
            <a:spLocks noChangeArrowheads="1"/>
          </p:cNvSpPr>
          <p:nvPr/>
        </p:nvSpPr>
        <p:spPr bwMode="auto">
          <a:xfrm rot="-2065">
            <a:off x="1973263" y="1052513"/>
            <a:ext cx="2519362" cy="2449512"/>
          </a:xfrm>
          <a:prstGeom prst="ellipse">
            <a:avLst/>
          </a:prstGeom>
          <a:gradFill rotWithShape="0">
            <a:gsLst>
              <a:gs pos="0">
                <a:schemeClr val="accent2">
                  <a:gamma/>
                  <a:tint val="5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268538" y="1166813"/>
            <a:ext cx="2232025" cy="2016125"/>
            <a:chOff x="1380" y="1453"/>
            <a:chExt cx="1492" cy="1408"/>
          </a:xfrm>
        </p:grpSpPr>
        <p:sp>
          <p:nvSpPr>
            <p:cNvPr id="94241" name="Freeform 8"/>
            <p:cNvSpPr>
              <a:spLocks/>
            </p:cNvSpPr>
            <p:nvPr/>
          </p:nvSpPr>
          <p:spPr bwMode="auto">
            <a:xfrm rot="-2065">
              <a:off x="1380" y="1906"/>
              <a:ext cx="543" cy="462"/>
            </a:xfrm>
            <a:custGeom>
              <a:avLst/>
              <a:gdLst>
                <a:gd name="T0" fmla="*/ 2147483647 w 176"/>
                <a:gd name="T1" fmla="*/ 2147483647 h 154"/>
                <a:gd name="T2" fmla="*/ 0 w 176"/>
                <a:gd name="T3" fmla="*/ 2147483647 h 154"/>
                <a:gd name="T4" fmla="*/ 2147483647 w 176"/>
                <a:gd name="T5" fmla="*/ 2147483647 h 154"/>
                <a:gd name="T6" fmla="*/ 2147483647 w 176"/>
                <a:gd name="T7" fmla="*/ 2147483647 h 154"/>
                <a:gd name="T8" fmla="*/ 2147483647 w 176"/>
                <a:gd name="T9" fmla="*/ 2147483647 h 154"/>
                <a:gd name="T10" fmla="*/ 2147483647 w 176"/>
                <a:gd name="T11" fmla="*/ 2147483647 h 154"/>
                <a:gd name="T12" fmla="*/ 2147483647 w 176"/>
                <a:gd name="T13" fmla="*/ 2147483647 h 154"/>
                <a:gd name="T14" fmla="*/ 2147483647 w 176"/>
                <a:gd name="T15" fmla="*/ 2147483647 h 154"/>
                <a:gd name="T16" fmla="*/ 2147483647 w 176"/>
                <a:gd name="T17" fmla="*/ 2147483647 h 154"/>
                <a:gd name="T18" fmla="*/ 2147483647 w 176"/>
                <a:gd name="T19" fmla="*/ 2147483647 h 154"/>
                <a:gd name="T20" fmla="*/ 2147483647 w 176"/>
                <a:gd name="T21" fmla="*/ 2147483647 h 154"/>
                <a:gd name="T22" fmla="*/ 2147483647 w 176"/>
                <a:gd name="T23" fmla="*/ 2147483647 h 154"/>
                <a:gd name="T24" fmla="*/ 2147483647 w 176"/>
                <a:gd name="T25" fmla="*/ 2147483647 h 154"/>
                <a:gd name="T26" fmla="*/ 2147483647 w 176"/>
                <a:gd name="T27" fmla="*/ 2147483647 h 154"/>
                <a:gd name="T28" fmla="*/ 2147483647 w 176"/>
                <a:gd name="T29" fmla="*/ 2147483647 h 154"/>
                <a:gd name="T30" fmla="*/ 2147483647 w 176"/>
                <a:gd name="T31" fmla="*/ 2147483647 h 154"/>
                <a:gd name="T32" fmla="*/ 2147483647 w 176"/>
                <a:gd name="T33" fmla="*/ 2147483647 h 154"/>
                <a:gd name="T34" fmla="*/ 2147483647 w 176"/>
                <a:gd name="T35" fmla="*/ 2147483647 h 154"/>
                <a:gd name="T36" fmla="*/ 2147483647 w 176"/>
                <a:gd name="T37" fmla="*/ 2147483647 h 154"/>
                <a:gd name="T38" fmla="*/ 2147483647 w 176"/>
                <a:gd name="T39" fmla="*/ 2147483647 h 154"/>
                <a:gd name="T40" fmla="*/ 2147483647 w 176"/>
                <a:gd name="T41" fmla="*/ 2147483647 h 154"/>
                <a:gd name="T42" fmla="*/ 2147483647 w 176"/>
                <a:gd name="T43" fmla="*/ 2147483647 h 154"/>
                <a:gd name="T44" fmla="*/ 2147483647 w 176"/>
                <a:gd name="T45" fmla="*/ 2147483647 h 154"/>
                <a:gd name="T46" fmla="*/ 2147483647 w 176"/>
                <a:gd name="T47" fmla="*/ 2147483647 h 154"/>
                <a:gd name="T48" fmla="*/ 2147483647 w 176"/>
                <a:gd name="T49" fmla="*/ 2147483647 h 154"/>
                <a:gd name="T50" fmla="*/ 2147483647 w 176"/>
                <a:gd name="T51" fmla="*/ 2147483647 h 154"/>
                <a:gd name="T52" fmla="*/ 2147483647 w 176"/>
                <a:gd name="T53" fmla="*/ 2147483647 h 154"/>
                <a:gd name="T54" fmla="*/ 2147483647 w 176"/>
                <a:gd name="T55" fmla="*/ 2147483647 h 154"/>
                <a:gd name="T56" fmla="*/ 2147483647 w 176"/>
                <a:gd name="T57" fmla="*/ 2147483647 h 154"/>
                <a:gd name="T58" fmla="*/ 2147483647 w 176"/>
                <a:gd name="T59" fmla="*/ 2147483647 h 154"/>
                <a:gd name="T60" fmla="*/ 2147483647 w 176"/>
                <a:gd name="T61" fmla="*/ 2147483647 h 154"/>
                <a:gd name="T62" fmla="*/ 2147483647 w 176"/>
                <a:gd name="T63" fmla="*/ 2147483647 h 154"/>
                <a:gd name="T64" fmla="*/ 2147483647 w 176"/>
                <a:gd name="T65" fmla="*/ 2147483647 h 154"/>
                <a:gd name="T66" fmla="*/ 2147483647 w 176"/>
                <a:gd name="T67" fmla="*/ 2147483647 h 154"/>
                <a:gd name="T68" fmla="*/ 2147483647 w 176"/>
                <a:gd name="T69" fmla="*/ 2147483647 h 154"/>
                <a:gd name="T70" fmla="*/ 2147483647 w 176"/>
                <a:gd name="T71" fmla="*/ 2147483647 h 154"/>
                <a:gd name="T72" fmla="*/ 2147483647 w 176"/>
                <a:gd name="T73" fmla="*/ 2147483647 h 154"/>
                <a:gd name="T74" fmla="*/ 2147483647 w 176"/>
                <a:gd name="T75" fmla="*/ 2147483647 h 154"/>
                <a:gd name="T76" fmla="*/ 2147483647 w 176"/>
                <a:gd name="T77" fmla="*/ 2147483647 h 154"/>
                <a:gd name="T78" fmla="*/ 2147483647 w 176"/>
                <a:gd name="T79" fmla="*/ 2147483647 h 154"/>
                <a:gd name="T80" fmla="*/ 2147483647 w 176"/>
                <a:gd name="T81" fmla="*/ 2147483647 h 154"/>
                <a:gd name="T82" fmla="*/ 2147483647 w 176"/>
                <a:gd name="T83" fmla="*/ 2147483647 h 154"/>
                <a:gd name="T84" fmla="*/ 2147483647 w 176"/>
                <a:gd name="T85" fmla="*/ 2147483647 h 154"/>
                <a:gd name="T86" fmla="*/ 2147483647 w 176"/>
                <a:gd name="T87" fmla="*/ 2147483647 h 154"/>
                <a:gd name="T88" fmla="*/ 2147483647 w 176"/>
                <a:gd name="T89" fmla="*/ 0 h 154"/>
                <a:gd name="T90" fmla="*/ 2147483647 w 176"/>
                <a:gd name="T91" fmla="*/ 2147483647 h 1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6"/>
                <a:gd name="T139" fmla="*/ 0 h 154"/>
                <a:gd name="T140" fmla="*/ 176 w 176"/>
                <a:gd name="T141" fmla="*/ 154 h 1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6" h="154">
                  <a:moveTo>
                    <a:pt x="2" y="5"/>
                  </a:moveTo>
                  <a:lnTo>
                    <a:pt x="0" y="18"/>
                  </a:lnTo>
                  <a:lnTo>
                    <a:pt x="1" y="32"/>
                  </a:lnTo>
                  <a:lnTo>
                    <a:pt x="6" y="47"/>
                  </a:lnTo>
                  <a:lnTo>
                    <a:pt x="13" y="56"/>
                  </a:lnTo>
                  <a:lnTo>
                    <a:pt x="17" y="58"/>
                  </a:lnTo>
                  <a:lnTo>
                    <a:pt x="22" y="60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7" y="60"/>
                  </a:lnTo>
                  <a:lnTo>
                    <a:pt x="41" y="60"/>
                  </a:lnTo>
                  <a:lnTo>
                    <a:pt x="46" y="60"/>
                  </a:lnTo>
                  <a:lnTo>
                    <a:pt x="51" y="60"/>
                  </a:lnTo>
                  <a:lnTo>
                    <a:pt x="55" y="61"/>
                  </a:lnTo>
                  <a:lnTo>
                    <a:pt x="62" y="61"/>
                  </a:lnTo>
                  <a:lnTo>
                    <a:pt x="69" y="62"/>
                  </a:lnTo>
                  <a:lnTo>
                    <a:pt x="77" y="63"/>
                  </a:lnTo>
                  <a:lnTo>
                    <a:pt x="84" y="64"/>
                  </a:lnTo>
                  <a:lnTo>
                    <a:pt x="90" y="67"/>
                  </a:lnTo>
                  <a:lnTo>
                    <a:pt x="95" y="69"/>
                  </a:lnTo>
                  <a:lnTo>
                    <a:pt x="99" y="72"/>
                  </a:lnTo>
                  <a:lnTo>
                    <a:pt x="92" y="90"/>
                  </a:lnTo>
                  <a:lnTo>
                    <a:pt x="113" y="94"/>
                  </a:lnTo>
                  <a:lnTo>
                    <a:pt x="114" y="128"/>
                  </a:lnTo>
                  <a:lnTo>
                    <a:pt x="160" y="154"/>
                  </a:lnTo>
                  <a:lnTo>
                    <a:pt x="168" y="146"/>
                  </a:lnTo>
                  <a:lnTo>
                    <a:pt x="154" y="106"/>
                  </a:lnTo>
                  <a:lnTo>
                    <a:pt x="165" y="98"/>
                  </a:lnTo>
                  <a:lnTo>
                    <a:pt x="160" y="84"/>
                  </a:lnTo>
                  <a:lnTo>
                    <a:pt x="145" y="78"/>
                  </a:lnTo>
                  <a:lnTo>
                    <a:pt x="165" y="68"/>
                  </a:lnTo>
                  <a:lnTo>
                    <a:pt x="176" y="50"/>
                  </a:lnTo>
                  <a:lnTo>
                    <a:pt x="167" y="42"/>
                  </a:lnTo>
                  <a:lnTo>
                    <a:pt x="159" y="35"/>
                  </a:lnTo>
                  <a:lnTo>
                    <a:pt x="151" y="31"/>
                  </a:lnTo>
                  <a:lnTo>
                    <a:pt x="143" y="30"/>
                  </a:lnTo>
                  <a:lnTo>
                    <a:pt x="137" y="30"/>
                  </a:lnTo>
                  <a:lnTo>
                    <a:pt x="128" y="28"/>
                  </a:lnTo>
                  <a:lnTo>
                    <a:pt x="116" y="27"/>
                  </a:lnTo>
                  <a:lnTo>
                    <a:pt x="104" y="26"/>
                  </a:lnTo>
                  <a:lnTo>
                    <a:pt x="92" y="26"/>
                  </a:lnTo>
                  <a:lnTo>
                    <a:pt x="82" y="25"/>
                  </a:lnTo>
                  <a:lnTo>
                    <a:pt x="75" y="24"/>
                  </a:lnTo>
                  <a:lnTo>
                    <a:pt x="72" y="24"/>
                  </a:lnTo>
                  <a:lnTo>
                    <a:pt x="56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4242" name="Freeform 9"/>
            <p:cNvSpPr>
              <a:spLocks/>
            </p:cNvSpPr>
            <p:nvPr/>
          </p:nvSpPr>
          <p:spPr bwMode="auto">
            <a:xfrm rot="-2065">
              <a:off x="1904" y="2311"/>
              <a:ext cx="39" cy="35"/>
            </a:xfrm>
            <a:custGeom>
              <a:avLst/>
              <a:gdLst>
                <a:gd name="T0" fmla="*/ 0 w 53"/>
                <a:gd name="T1" fmla="*/ 0 h 50"/>
                <a:gd name="T2" fmla="*/ 1 w 53"/>
                <a:gd name="T3" fmla="*/ 1 h 50"/>
                <a:gd name="T4" fmla="*/ 1 w 53"/>
                <a:gd name="T5" fmla="*/ 1 h 50"/>
                <a:gd name="T6" fmla="*/ 1 w 53"/>
                <a:gd name="T7" fmla="*/ 1 h 50"/>
                <a:gd name="T8" fmla="*/ 1 w 53"/>
                <a:gd name="T9" fmla="*/ 1 h 50"/>
                <a:gd name="T10" fmla="*/ 1 w 53"/>
                <a:gd name="T11" fmla="*/ 1 h 50"/>
                <a:gd name="T12" fmla="*/ 1 w 53"/>
                <a:gd name="T13" fmla="*/ 1 h 50"/>
                <a:gd name="T14" fmla="*/ 1 w 53"/>
                <a:gd name="T15" fmla="*/ 1 h 50"/>
                <a:gd name="T16" fmla="*/ 1 w 53"/>
                <a:gd name="T17" fmla="*/ 1 h 50"/>
                <a:gd name="T18" fmla="*/ 1 w 53"/>
                <a:gd name="T19" fmla="*/ 1 h 50"/>
                <a:gd name="T20" fmla="*/ 1 w 53"/>
                <a:gd name="T21" fmla="*/ 1 h 50"/>
                <a:gd name="T22" fmla="*/ 1 w 53"/>
                <a:gd name="T23" fmla="*/ 1 h 50"/>
                <a:gd name="T24" fmla="*/ 1 w 53"/>
                <a:gd name="T25" fmla="*/ 1 h 50"/>
                <a:gd name="T26" fmla="*/ 0 w 53"/>
                <a:gd name="T27" fmla="*/ 1 h 50"/>
                <a:gd name="T28" fmla="*/ 0 w 53"/>
                <a:gd name="T29" fmla="*/ 0 h 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"/>
                <a:gd name="T46" fmla="*/ 0 h 50"/>
                <a:gd name="T47" fmla="*/ 53 w 53"/>
                <a:gd name="T48" fmla="*/ 50 h 5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" h="50">
                  <a:moveTo>
                    <a:pt x="0" y="0"/>
                  </a:moveTo>
                  <a:lnTo>
                    <a:pt x="5" y="1"/>
                  </a:lnTo>
                  <a:lnTo>
                    <a:pt x="12" y="3"/>
                  </a:lnTo>
                  <a:lnTo>
                    <a:pt x="20" y="5"/>
                  </a:lnTo>
                  <a:lnTo>
                    <a:pt x="28" y="7"/>
                  </a:lnTo>
                  <a:lnTo>
                    <a:pt x="37" y="9"/>
                  </a:lnTo>
                  <a:lnTo>
                    <a:pt x="44" y="13"/>
                  </a:lnTo>
                  <a:lnTo>
                    <a:pt x="50" y="15"/>
                  </a:lnTo>
                  <a:lnTo>
                    <a:pt x="53" y="18"/>
                  </a:lnTo>
                  <a:lnTo>
                    <a:pt x="48" y="50"/>
                  </a:lnTo>
                  <a:lnTo>
                    <a:pt x="11" y="39"/>
                  </a:lnTo>
                  <a:lnTo>
                    <a:pt x="8" y="34"/>
                  </a:lnTo>
                  <a:lnTo>
                    <a:pt x="4" y="22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4243" name="Freeform 10"/>
            <p:cNvSpPr>
              <a:spLocks/>
            </p:cNvSpPr>
            <p:nvPr/>
          </p:nvSpPr>
          <p:spPr bwMode="auto">
            <a:xfrm rot="-2065">
              <a:off x="1561" y="2273"/>
              <a:ext cx="131" cy="87"/>
            </a:xfrm>
            <a:custGeom>
              <a:avLst/>
              <a:gdLst>
                <a:gd name="T0" fmla="*/ 1494 w 114"/>
                <a:gd name="T1" fmla="*/ 0 h 94"/>
                <a:gd name="T2" fmla="*/ 4124 w 114"/>
                <a:gd name="T3" fmla="*/ 6 h 94"/>
                <a:gd name="T4" fmla="*/ 4895 w 114"/>
                <a:gd name="T5" fmla="*/ 6 h 94"/>
                <a:gd name="T6" fmla="*/ 4541 w 114"/>
                <a:gd name="T7" fmla="*/ 12 h 94"/>
                <a:gd name="T8" fmla="*/ 4044 w 114"/>
                <a:gd name="T9" fmla="*/ 13 h 94"/>
                <a:gd name="T10" fmla="*/ 3589 w 114"/>
                <a:gd name="T11" fmla="*/ 7 h 94"/>
                <a:gd name="T12" fmla="*/ 2526 w 114"/>
                <a:gd name="T13" fmla="*/ 8 h 94"/>
                <a:gd name="T14" fmla="*/ 1717 w 114"/>
                <a:gd name="T15" fmla="*/ 6 h 94"/>
                <a:gd name="T16" fmla="*/ 2526 w 114"/>
                <a:gd name="T17" fmla="*/ 6 h 94"/>
                <a:gd name="T18" fmla="*/ 0 w 114"/>
                <a:gd name="T19" fmla="*/ 2 h 94"/>
                <a:gd name="T20" fmla="*/ 1494 w 114"/>
                <a:gd name="T21" fmla="*/ 0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4"/>
                <a:gd name="T34" fmla="*/ 0 h 94"/>
                <a:gd name="T35" fmla="*/ 114 w 114"/>
                <a:gd name="T36" fmla="*/ 94 h 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4" h="94">
                  <a:moveTo>
                    <a:pt x="35" y="0"/>
                  </a:moveTo>
                  <a:lnTo>
                    <a:pt x="97" y="11"/>
                  </a:lnTo>
                  <a:lnTo>
                    <a:pt x="114" y="49"/>
                  </a:lnTo>
                  <a:lnTo>
                    <a:pt x="106" y="92"/>
                  </a:lnTo>
                  <a:lnTo>
                    <a:pt x="95" y="94"/>
                  </a:lnTo>
                  <a:lnTo>
                    <a:pt x="84" y="60"/>
                  </a:lnTo>
                  <a:lnTo>
                    <a:pt x="59" y="64"/>
                  </a:lnTo>
                  <a:lnTo>
                    <a:pt x="40" y="57"/>
                  </a:lnTo>
                  <a:lnTo>
                    <a:pt x="59" y="30"/>
                  </a:lnTo>
                  <a:lnTo>
                    <a:pt x="0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4244" name="Freeform 11"/>
            <p:cNvSpPr>
              <a:spLocks/>
            </p:cNvSpPr>
            <p:nvPr/>
          </p:nvSpPr>
          <p:spPr bwMode="auto">
            <a:xfrm rot="-2065">
              <a:off x="1765" y="2359"/>
              <a:ext cx="112" cy="114"/>
            </a:xfrm>
            <a:custGeom>
              <a:avLst/>
              <a:gdLst>
                <a:gd name="T0" fmla="*/ 748058 w 76"/>
                <a:gd name="T1" fmla="*/ 0 h 41"/>
                <a:gd name="T2" fmla="*/ 448243 w 76"/>
                <a:gd name="T3" fmla="*/ 2147483647 h 41"/>
                <a:gd name="T4" fmla="*/ 161172 w 76"/>
                <a:gd name="T5" fmla="*/ 2147483647 h 41"/>
                <a:gd name="T6" fmla="*/ 0 w 76"/>
                <a:gd name="T7" fmla="*/ 2147483647 h 41"/>
                <a:gd name="T8" fmla="*/ 1 w 76"/>
                <a:gd name="T9" fmla="*/ 2147483647 h 41"/>
                <a:gd name="T10" fmla="*/ 161172 w 76"/>
                <a:gd name="T11" fmla="*/ 2147483647 h 41"/>
                <a:gd name="T12" fmla="*/ 304165 w 76"/>
                <a:gd name="T13" fmla="*/ 2147483647 h 41"/>
                <a:gd name="T14" fmla="*/ 507611 w 76"/>
                <a:gd name="T15" fmla="*/ 2147483647 h 41"/>
                <a:gd name="T16" fmla="*/ 694647 w 76"/>
                <a:gd name="T17" fmla="*/ 2147483647 h 41"/>
                <a:gd name="T18" fmla="*/ 912364 w 76"/>
                <a:gd name="T19" fmla="*/ 2147483647 h 41"/>
                <a:gd name="T20" fmla="*/ 1102401 w 76"/>
                <a:gd name="T21" fmla="*/ 2147483647 h 41"/>
                <a:gd name="T22" fmla="*/ 1263148 w 76"/>
                <a:gd name="T23" fmla="*/ 2147483647 h 41"/>
                <a:gd name="T24" fmla="*/ 1434587 w 76"/>
                <a:gd name="T25" fmla="*/ 2147483647 h 41"/>
                <a:gd name="T26" fmla="*/ 1650884 w 76"/>
                <a:gd name="T27" fmla="*/ 2147483647 h 41"/>
                <a:gd name="T28" fmla="*/ 1911998 w 76"/>
                <a:gd name="T29" fmla="*/ 2147483647 h 41"/>
                <a:gd name="T30" fmla="*/ 2114128 w 76"/>
                <a:gd name="T31" fmla="*/ 2147483647 h 41"/>
                <a:gd name="T32" fmla="*/ 2289778 w 76"/>
                <a:gd name="T33" fmla="*/ 2147483647 h 41"/>
                <a:gd name="T34" fmla="*/ 2432881 w 76"/>
                <a:gd name="T35" fmla="*/ 2147483647 h 41"/>
                <a:gd name="T36" fmla="*/ 2604735 w 76"/>
                <a:gd name="T37" fmla="*/ 2147483647 h 41"/>
                <a:gd name="T38" fmla="*/ 2677299 w 76"/>
                <a:gd name="T39" fmla="*/ 2147483647 h 41"/>
                <a:gd name="T40" fmla="*/ 2665261 w 76"/>
                <a:gd name="T41" fmla="*/ 2147483647 h 41"/>
                <a:gd name="T42" fmla="*/ 2665261 w 76"/>
                <a:gd name="T43" fmla="*/ 2147483647 h 41"/>
                <a:gd name="T44" fmla="*/ 2665261 w 76"/>
                <a:gd name="T45" fmla="*/ 2147483647 h 41"/>
                <a:gd name="T46" fmla="*/ 2665261 w 76"/>
                <a:gd name="T47" fmla="*/ 2147483647 h 41"/>
                <a:gd name="T48" fmla="*/ 2534209 w 76"/>
                <a:gd name="T49" fmla="*/ 2147483647 h 41"/>
                <a:gd name="T50" fmla="*/ 2394134 w 76"/>
                <a:gd name="T51" fmla="*/ 2147483647 h 41"/>
                <a:gd name="T52" fmla="*/ 2163539 w 76"/>
                <a:gd name="T53" fmla="*/ 2147483647 h 41"/>
                <a:gd name="T54" fmla="*/ 2019410 w 76"/>
                <a:gd name="T55" fmla="*/ 2147483647 h 41"/>
                <a:gd name="T56" fmla="*/ 1767499 w 76"/>
                <a:gd name="T57" fmla="*/ 2147483647 h 41"/>
                <a:gd name="T58" fmla="*/ 1468116 w 76"/>
                <a:gd name="T59" fmla="*/ 2147483647 h 41"/>
                <a:gd name="T60" fmla="*/ 1247466 w 76"/>
                <a:gd name="T61" fmla="*/ 2147483647 h 41"/>
                <a:gd name="T62" fmla="*/ 959239 w 76"/>
                <a:gd name="T63" fmla="*/ 2147483647 h 41"/>
                <a:gd name="T64" fmla="*/ 748058 w 76"/>
                <a:gd name="T65" fmla="*/ 0 h 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"/>
                <a:gd name="T100" fmla="*/ 0 h 41"/>
                <a:gd name="T101" fmla="*/ 76 w 76"/>
                <a:gd name="T102" fmla="*/ 41 h 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" h="41">
                  <a:moveTo>
                    <a:pt x="21" y="0"/>
                  </a:moveTo>
                  <a:lnTo>
                    <a:pt x="13" y="4"/>
                  </a:lnTo>
                  <a:lnTo>
                    <a:pt x="5" y="10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5" y="22"/>
                  </a:lnTo>
                  <a:lnTo>
                    <a:pt x="9" y="25"/>
                  </a:lnTo>
                  <a:lnTo>
                    <a:pt x="14" y="26"/>
                  </a:lnTo>
                  <a:lnTo>
                    <a:pt x="20" y="28"/>
                  </a:lnTo>
                  <a:lnTo>
                    <a:pt x="26" y="29"/>
                  </a:lnTo>
                  <a:lnTo>
                    <a:pt x="31" y="30"/>
                  </a:lnTo>
                  <a:lnTo>
                    <a:pt x="36" y="30"/>
                  </a:lnTo>
                  <a:lnTo>
                    <a:pt x="41" y="32"/>
                  </a:lnTo>
                  <a:lnTo>
                    <a:pt x="47" y="33"/>
                  </a:lnTo>
                  <a:lnTo>
                    <a:pt x="54" y="33"/>
                  </a:lnTo>
                  <a:lnTo>
                    <a:pt x="60" y="35"/>
                  </a:lnTo>
                  <a:lnTo>
                    <a:pt x="65" y="38"/>
                  </a:lnTo>
                  <a:lnTo>
                    <a:pt x="69" y="41"/>
                  </a:lnTo>
                  <a:lnTo>
                    <a:pt x="74" y="40"/>
                  </a:lnTo>
                  <a:lnTo>
                    <a:pt x="76" y="36"/>
                  </a:lnTo>
                  <a:lnTo>
                    <a:pt x="75" y="30"/>
                  </a:lnTo>
                  <a:lnTo>
                    <a:pt x="75" y="22"/>
                  </a:lnTo>
                  <a:lnTo>
                    <a:pt x="75" y="14"/>
                  </a:lnTo>
                  <a:lnTo>
                    <a:pt x="75" y="7"/>
                  </a:lnTo>
                  <a:lnTo>
                    <a:pt x="72" y="4"/>
                  </a:lnTo>
                  <a:lnTo>
                    <a:pt x="68" y="3"/>
                  </a:lnTo>
                  <a:lnTo>
                    <a:pt x="62" y="3"/>
                  </a:lnTo>
                  <a:lnTo>
                    <a:pt x="57" y="3"/>
                  </a:lnTo>
                  <a:lnTo>
                    <a:pt x="50" y="4"/>
                  </a:lnTo>
                  <a:lnTo>
                    <a:pt x="42" y="4"/>
                  </a:lnTo>
                  <a:lnTo>
                    <a:pt x="35" y="4"/>
                  </a:lnTo>
                  <a:lnTo>
                    <a:pt x="27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4245" name="Freeform 12"/>
            <p:cNvSpPr>
              <a:spLocks/>
            </p:cNvSpPr>
            <p:nvPr/>
          </p:nvSpPr>
          <p:spPr bwMode="auto">
            <a:xfrm rot="-2065">
              <a:off x="1865" y="1860"/>
              <a:ext cx="239" cy="108"/>
            </a:xfrm>
            <a:custGeom>
              <a:avLst/>
              <a:gdLst>
                <a:gd name="T0" fmla="*/ 295676 w 172"/>
                <a:gd name="T1" fmla="*/ 0 h 62"/>
                <a:gd name="T2" fmla="*/ 40284 w 172"/>
                <a:gd name="T3" fmla="*/ 42736649 h 62"/>
                <a:gd name="T4" fmla="*/ 28991 w 172"/>
                <a:gd name="T5" fmla="*/ 51751260 h 62"/>
                <a:gd name="T6" fmla="*/ 1 w 172"/>
                <a:gd name="T7" fmla="*/ 81507371 h 62"/>
                <a:gd name="T8" fmla="*/ 0 w 172"/>
                <a:gd name="T9" fmla="*/ 109046556 h 62"/>
                <a:gd name="T10" fmla="*/ 15015 w 172"/>
                <a:gd name="T11" fmla="*/ 129677394 h 62"/>
                <a:gd name="T12" fmla="*/ 40284 w 172"/>
                <a:gd name="T13" fmla="*/ 131534603 h 62"/>
                <a:gd name="T14" fmla="*/ 68908 w 172"/>
                <a:gd name="T15" fmla="*/ 129677394 h 62"/>
                <a:gd name="T16" fmla="*/ 108079 w 172"/>
                <a:gd name="T17" fmla="*/ 125494966 h 62"/>
                <a:gd name="T18" fmla="*/ 150180 w 172"/>
                <a:gd name="T19" fmla="*/ 121648773 h 62"/>
                <a:gd name="T20" fmla="*/ 184875 w 172"/>
                <a:gd name="T21" fmla="*/ 116832532 h 62"/>
                <a:gd name="T22" fmla="*/ 228013 w 172"/>
                <a:gd name="T23" fmla="*/ 109046556 h 62"/>
                <a:gd name="T24" fmla="*/ 267330 w 172"/>
                <a:gd name="T25" fmla="*/ 109046556 h 62"/>
                <a:gd name="T26" fmla="*/ 295676 w 172"/>
                <a:gd name="T27" fmla="*/ 109046556 h 62"/>
                <a:gd name="T28" fmla="*/ 336198 w 172"/>
                <a:gd name="T29" fmla="*/ 116832532 h 62"/>
                <a:gd name="T30" fmla="*/ 402921 w 172"/>
                <a:gd name="T31" fmla="*/ 117444940 h 62"/>
                <a:gd name="T32" fmla="*/ 480742 w 172"/>
                <a:gd name="T33" fmla="*/ 125494966 h 62"/>
                <a:gd name="T34" fmla="*/ 556470 w 172"/>
                <a:gd name="T35" fmla="*/ 131534603 h 62"/>
                <a:gd name="T36" fmla="*/ 641541 w 172"/>
                <a:gd name="T37" fmla="*/ 141980528 h 62"/>
                <a:gd name="T38" fmla="*/ 717225 w 172"/>
                <a:gd name="T39" fmla="*/ 147565868 h 62"/>
                <a:gd name="T40" fmla="*/ 759486 w 172"/>
                <a:gd name="T41" fmla="*/ 154566719 h 62"/>
                <a:gd name="T42" fmla="*/ 811615 w 172"/>
                <a:gd name="T43" fmla="*/ 164475180 h 62"/>
                <a:gd name="T44" fmla="*/ 784010 w 172"/>
                <a:gd name="T45" fmla="*/ 177281887 h 62"/>
                <a:gd name="T46" fmla="*/ 784010 w 172"/>
                <a:gd name="T47" fmla="*/ 194506475 h 62"/>
                <a:gd name="T48" fmla="*/ 793276 w 172"/>
                <a:gd name="T49" fmla="*/ 199416112 h 62"/>
                <a:gd name="T50" fmla="*/ 834236 w 172"/>
                <a:gd name="T51" fmla="*/ 199416112 h 62"/>
                <a:gd name="T52" fmla="*/ 868668 w 172"/>
                <a:gd name="T53" fmla="*/ 196190104 h 62"/>
                <a:gd name="T54" fmla="*/ 921898 w 172"/>
                <a:gd name="T55" fmla="*/ 189952026 h 62"/>
                <a:gd name="T56" fmla="*/ 978412 w 172"/>
                <a:gd name="T57" fmla="*/ 181552052 h 62"/>
                <a:gd name="T58" fmla="*/ 1041865 w 172"/>
                <a:gd name="T59" fmla="*/ 174019758 h 62"/>
                <a:gd name="T60" fmla="*/ 1102285 w 172"/>
                <a:gd name="T61" fmla="*/ 168845347 h 62"/>
                <a:gd name="T62" fmla="*/ 1159200 w 172"/>
                <a:gd name="T63" fmla="*/ 154566719 h 62"/>
                <a:gd name="T64" fmla="*/ 1199669 w 172"/>
                <a:gd name="T65" fmla="*/ 147565868 h 62"/>
                <a:gd name="T66" fmla="*/ 1225186 w 172"/>
                <a:gd name="T67" fmla="*/ 144311097 h 62"/>
                <a:gd name="T68" fmla="*/ 1238692 w 172"/>
                <a:gd name="T69" fmla="*/ 131534603 h 62"/>
                <a:gd name="T70" fmla="*/ 1219825 w 172"/>
                <a:gd name="T71" fmla="*/ 117444940 h 62"/>
                <a:gd name="T72" fmla="*/ 1170791 w 172"/>
                <a:gd name="T73" fmla="*/ 109046556 h 62"/>
                <a:gd name="T74" fmla="*/ 1130696 w 172"/>
                <a:gd name="T75" fmla="*/ 116832532 h 62"/>
                <a:gd name="T76" fmla="*/ 1092294 w 172"/>
                <a:gd name="T77" fmla="*/ 116832532 h 62"/>
                <a:gd name="T78" fmla="*/ 1055332 w 172"/>
                <a:gd name="T79" fmla="*/ 109046556 h 62"/>
                <a:gd name="T80" fmla="*/ 1032838 w 172"/>
                <a:gd name="T81" fmla="*/ 104994230 h 62"/>
                <a:gd name="T82" fmla="*/ 996609 w 172"/>
                <a:gd name="T83" fmla="*/ 99900254 h 62"/>
                <a:gd name="T84" fmla="*/ 948622 w 172"/>
                <a:gd name="T85" fmla="*/ 96929767 h 62"/>
                <a:gd name="T86" fmla="*/ 912451 w 172"/>
                <a:gd name="T87" fmla="*/ 90147313 h 62"/>
                <a:gd name="T88" fmla="*/ 881724 w 172"/>
                <a:gd name="T89" fmla="*/ 82845289 h 62"/>
                <a:gd name="T90" fmla="*/ 834236 w 172"/>
                <a:gd name="T91" fmla="*/ 81507371 h 62"/>
                <a:gd name="T92" fmla="*/ 793276 w 172"/>
                <a:gd name="T93" fmla="*/ 77345735 h 62"/>
                <a:gd name="T94" fmla="*/ 757349 w 172"/>
                <a:gd name="T95" fmla="*/ 74444479 h 62"/>
                <a:gd name="T96" fmla="*/ 717225 w 172"/>
                <a:gd name="T97" fmla="*/ 69835403 h 62"/>
                <a:gd name="T98" fmla="*/ 663458 w 172"/>
                <a:gd name="T99" fmla="*/ 67422112 h 62"/>
                <a:gd name="T100" fmla="*/ 611741 w 172"/>
                <a:gd name="T101" fmla="*/ 57350174 h 62"/>
                <a:gd name="T102" fmla="*/ 570893 w 172"/>
                <a:gd name="T103" fmla="*/ 55644889 h 62"/>
                <a:gd name="T104" fmla="*/ 539601 w 172"/>
                <a:gd name="T105" fmla="*/ 47559356 h 62"/>
                <a:gd name="T106" fmla="*/ 504353 w 172"/>
                <a:gd name="T107" fmla="*/ 44402189 h 62"/>
                <a:gd name="T108" fmla="*/ 456661 w 172"/>
                <a:gd name="T109" fmla="*/ 31944288 h 62"/>
                <a:gd name="T110" fmla="*/ 402921 w 172"/>
                <a:gd name="T111" fmla="*/ 18338389 h 62"/>
                <a:gd name="T112" fmla="*/ 351544 w 172"/>
                <a:gd name="T113" fmla="*/ 5620735 h 62"/>
                <a:gd name="T114" fmla="*/ 295676 w 172"/>
                <a:gd name="T115" fmla="*/ 0 h 6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2"/>
                <a:gd name="T175" fmla="*/ 0 h 62"/>
                <a:gd name="T176" fmla="*/ 172 w 172"/>
                <a:gd name="T177" fmla="*/ 62 h 6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2" h="62">
                  <a:moveTo>
                    <a:pt x="41" y="0"/>
                  </a:moveTo>
                  <a:lnTo>
                    <a:pt x="6" y="13"/>
                  </a:lnTo>
                  <a:lnTo>
                    <a:pt x="4" y="16"/>
                  </a:lnTo>
                  <a:lnTo>
                    <a:pt x="1" y="25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6" y="41"/>
                  </a:lnTo>
                  <a:lnTo>
                    <a:pt x="10" y="40"/>
                  </a:lnTo>
                  <a:lnTo>
                    <a:pt x="15" y="39"/>
                  </a:lnTo>
                  <a:lnTo>
                    <a:pt x="21" y="38"/>
                  </a:lnTo>
                  <a:lnTo>
                    <a:pt x="26" y="36"/>
                  </a:lnTo>
                  <a:lnTo>
                    <a:pt x="32" y="34"/>
                  </a:lnTo>
                  <a:lnTo>
                    <a:pt x="37" y="34"/>
                  </a:lnTo>
                  <a:lnTo>
                    <a:pt x="41" y="34"/>
                  </a:lnTo>
                  <a:lnTo>
                    <a:pt x="47" y="36"/>
                  </a:lnTo>
                  <a:lnTo>
                    <a:pt x="56" y="37"/>
                  </a:lnTo>
                  <a:lnTo>
                    <a:pt x="67" y="39"/>
                  </a:lnTo>
                  <a:lnTo>
                    <a:pt x="77" y="41"/>
                  </a:lnTo>
                  <a:lnTo>
                    <a:pt x="89" y="44"/>
                  </a:lnTo>
                  <a:lnTo>
                    <a:pt x="99" y="46"/>
                  </a:lnTo>
                  <a:lnTo>
                    <a:pt x="106" y="48"/>
                  </a:lnTo>
                  <a:lnTo>
                    <a:pt x="112" y="51"/>
                  </a:lnTo>
                  <a:lnTo>
                    <a:pt x="109" y="55"/>
                  </a:lnTo>
                  <a:lnTo>
                    <a:pt x="109" y="60"/>
                  </a:lnTo>
                  <a:lnTo>
                    <a:pt x="110" y="62"/>
                  </a:lnTo>
                  <a:lnTo>
                    <a:pt x="116" y="62"/>
                  </a:lnTo>
                  <a:lnTo>
                    <a:pt x="121" y="61"/>
                  </a:lnTo>
                  <a:lnTo>
                    <a:pt x="128" y="59"/>
                  </a:lnTo>
                  <a:lnTo>
                    <a:pt x="136" y="56"/>
                  </a:lnTo>
                  <a:lnTo>
                    <a:pt x="145" y="54"/>
                  </a:lnTo>
                  <a:lnTo>
                    <a:pt x="153" y="52"/>
                  </a:lnTo>
                  <a:lnTo>
                    <a:pt x="161" y="48"/>
                  </a:lnTo>
                  <a:lnTo>
                    <a:pt x="167" y="46"/>
                  </a:lnTo>
                  <a:lnTo>
                    <a:pt x="170" y="45"/>
                  </a:lnTo>
                  <a:lnTo>
                    <a:pt x="172" y="41"/>
                  </a:lnTo>
                  <a:lnTo>
                    <a:pt x="169" y="37"/>
                  </a:lnTo>
                  <a:lnTo>
                    <a:pt x="163" y="34"/>
                  </a:lnTo>
                  <a:lnTo>
                    <a:pt x="157" y="36"/>
                  </a:lnTo>
                  <a:lnTo>
                    <a:pt x="152" y="36"/>
                  </a:lnTo>
                  <a:lnTo>
                    <a:pt x="147" y="34"/>
                  </a:lnTo>
                  <a:lnTo>
                    <a:pt x="143" y="33"/>
                  </a:lnTo>
                  <a:lnTo>
                    <a:pt x="138" y="31"/>
                  </a:lnTo>
                  <a:lnTo>
                    <a:pt x="132" y="30"/>
                  </a:lnTo>
                  <a:lnTo>
                    <a:pt x="127" y="28"/>
                  </a:lnTo>
                  <a:lnTo>
                    <a:pt x="122" y="26"/>
                  </a:lnTo>
                  <a:lnTo>
                    <a:pt x="116" y="25"/>
                  </a:lnTo>
                  <a:lnTo>
                    <a:pt x="110" y="24"/>
                  </a:lnTo>
                  <a:lnTo>
                    <a:pt x="105" y="23"/>
                  </a:lnTo>
                  <a:lnTo>
                    <a:pt x="99" y="22"/>
                  </a:lnTo>
                  <a:lnTo>
                    <a:pt x="92" y="21"/>
                  </a:lnTo>
                  <a:lnTo>
                    <a:pt x="85" y="18"/>
                  </a:lnTo>
                  <a:lnTo>
                    <a:pt x="79" y="17"/>
                  </a:lnTo>
                  <a:lnTo>
                    <a:pt x="75" y="15"/>
                  </a:lnTo>
                  <a:lnTo>
                    <a:pt x="70" y="14"/>
                  </a:lnTo>
                  <a:lnTo>
                    <a:pt x="63" y="10"/>
                  </a:lnTo>
                  <a:lnTo>
                    <a:pt x="56" y="6"/>
                  </a:lnTo>
                  <a:lnTo>
                    <a:pt x="49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4246" name="Freeform 13"/>
            <p:cNvSpPr>
              <a:spLocks/>
            </p:cNvSpPr>
            <p:nvPr/>
          </p:nvSpPr>
          <p:spPr bwMode="auto">
            <a:xfrm rot="-2065">
              <a:off x="1923" y="1976"/>
              <a:ext cx="38" cy="19"/>
            </a:xfrm>
            <a:custGeom>
              <a:avLst/>
              <a:gdLst>
                <a:gd name="T0" fmla="*/ 2 w 50"/>
                <a:gd name="T1" fmla="*/ 0 h 29"/>
                <a:gd name="T2" fmla="*/ 2 w 50"/>
                <a:gd name="T3" fmla="*/ 1 h 29"/>
                <a:gd name="T4" fmla="*/ 2 w 50"/>
                <a:gd name="T5" fmla="*/ 1 h 29"/>
                <a:gd name="T6" fmla="*/ 2 w 50"/>
                <a:gd name="T7" fmla="*/ 1 h 29"/>
                <a:gd name="T8" fmla="*/ 2 w 50"/>
                <a:gd name="T9" fmla="*/ 1 h 29"/>
                <a:gd name="T10" fmla="*/ 2 w 50"/>
                <a:gd name="T11" fmla="*/ 1 h 29"/>
                <a:gd name="T12" fmla="*/ 2 w 50"/>
                <a:gd name="T13" fmla="*/ 1 h 29"/>
                <a:gd name="T14" fmla="*/ 2 w 50"/>
                <a:gd name="T15" fmla="*/ 1 h 29"/>
                <a:gd name="T16" fmla="*/ 0 w 50"/>
                <a:gd name="T17" fmla="*/ 1 h 29"/>
                <a:gd name="T18" fmla="*/ 1 w 50"/>
                <a:gd name="T19" fmla="*/ 1 h 29"/>
                <a:gd name="T20" fmla="*/ 2 w 50"/>
                <a:gd name="T21" fmla="*/ 1 h 29"/>
                <a:gd name="T22" fmla="*/ 2 w 50"/>
                <a:gd name="T23" fmla="*/ 1 h 29"/>
                <a:gd name="T24" fmla="*/ 2 w 50"/>
                <a:gd name="T25" fmla="*/ 1 h 29"/>
                <a:gd name="T26" fmla="*/ 2 w 50"/>
                <a:gd name="T27" fmla="*/ 1 h 29"/>
                <a:gd name="T28" fmla="*/ 2 w 50"/>
                <a:gd name="T29" fmla="*/ 1 h 29"/>
                <a:gd name="T30" fmla="*/ 2 w 50"/>
                <a:gd name="T31" fmla="*/ 1 h 29"/>
                <a:gd name="T32" fmla="*/ 2 w 50"/>
                <a:gd name="T33" fmla="*/ 1 h 29"/>
                <a:gd name="T34" fmla="*/ 2 w 50"/>
                <a:gd name="T35" fmla="*/ 1 h 29"/>
                <a:gd name="T36" fmla="*/ 2 w 50"/>
                <a:gd name="T37" fmla="*/ 1 h 29"/>
                <a:gd name="T38" fmla="*/ 2 w 50"/>
                <a:gd name="T39" fmla="*/ 1 h 29"/>
                <a:gd name="T40" fmla="*/ 2 w 50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"/>
                <a:gd name="T64" fmla="*/ 0 h 29"/>
                <a:gd name="T65" fmla="*/ 50 w 50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" h="29">
                  <a:moveTo>
                    <a:pt x="40" y="0"/>
                  </a:moveTo>
                  <a:lnTo>
                    <a:pt x="35" y="2"/>
                  </a:lnTo>
                  <a:lnTo>
                    <a:pt x="31" y="4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16" y="5"/>
                  </a:lnTo>
                  <a:lnTo>
                    <a:pt x="9" y="3"/>
                  </a:lnTo>
                  <a:lnTo>
                    <a:pt x="3" y="3"/>
                  </a:lnTo>
                  <a:lnTo>
                    <a:pt x="0" y="5"/>
                  </a:lnTo>
                  <a:lnTo>
                    <a:pt x="1" y="10"/>
                  </a:lnTo>
                  <a:lnTo>
                    <a:pt x="4" y="17"/>
                  </a:lnTo>
                  <a:lnTo>
                    <a:pt x="10" y="25"/>
                  </a:lnTo>
                  <a:lnTo>
                    <a:pt x="15" y="29"/>
                  </a:lnTo>
                  <a:lnTo>
                    <a:pt x="23" y="29"/>
                  </a:lnTo>
                  <a:lnTo>
                    <a:pt x="33" y="29"/>
                  </a:lnTo>
                  <a:lnTo>
                    <a:pt x="41" y="28"/>
                  </a:lnTo>
                  <a:lnTo>
                    <a:pt x="48" y="26"/>
                  </a:lnTo>
                  <a:lnTo>
                    <a:pt x="50" y="22"/>
                  </a:lnTo>
                  <a:lnTo>
                    <a:pt x="49" y="15"/>
                  </a:lnTo>
                  <a:lnTo>
                    <a:pt x="46" y="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4247" name="Freeform 14"/>
            <p:cNvSpPr>
              <a:spLocks/>
            </p:cNvSpPr>
            <p:nvPr/>
          </p:nvSpPr>
          <p:spPr bwMode="auto">
            <a:xfrm rot="-2065">
              <a:off x="2000" y="1962"/>
              <a:ext cx="105" cy="35"/>
            </a:xfrm>
            <a:custGeom>
              <a:avLst/>
              <a:gdLst>
                <a:gd name="T0" fmla="*/ 1 w 141"/>
                <a:gd name="T1" fmla="*/ 1 h 51"/>
                <a:gd name="T2" fmla="*/ 1 w 141"/>
                <a:gd name="T3" fmla="*/ 1 h 51"/>
                <a:gd name="T4" fmla="*/ 1 w 141"/>
                <a:gd name="T5" fmla="*/ 1 h 51"/>
                <a:gd name="T6" fmla="*/ 1 w 141"/>
                <a:gd name="T7" fmla="*/ 1 h 51"/>
                <a:gd name="T8" fmla="*/ 1 w 141"/>
                <a:gd name="T9" fmla="*/ 1 h 51"/>
                <a:gd name="T10" fmla="*/ 1 w 141"/>
                <a:gd name="T11" fmla="*/ 1 h 51"/>
                <a:gd name="T12" fmla="*/ 1 w 141"/>
                <a:gd name="T13" fmla="*/ 1 h 51"/>
                <a:gd name="T14" fmla="*/ 1 w 141"/>
                <a:gd name="T15" fmla="*/ 0 h 51"/>
                <a:gd name="T16" fmla="*/ 1 w 141"/>
                <a:gd name="T17" fmla="*/ 1 h 51"/>
                <a:gd name="T18" fmla="*/ 1 w 141"/>
                <a:gd name="T19" fmla="*/ 1 h 51"/>
                <a:gd name="T20" fmla="*/ 1 w 141"/>
                <a:gd name="T21" fmla="*/ 1 h 51"/>
                <a:gd name="T22" fmla="*/ 1 w 141"/>
                <a:gd name="T23" fmla="*/ 1 h 51"/>
                <a:gd name="T24" fmla="*/ 1 w 141"/>
                <a:gd name="T25" fmla="*/ 1 h 51"/>
                <a:gd name="T26" fmla="*/ 1 w 141"/>
                <a:gd name="T27" fmla="*/ 1 h 51"/>
                <a:gd name="T28" fmla="*/ 1 w 141"/>
                <a:gd name="T29" fmla="*/ 1 h 51"/>
                <a:gd name="T30" fmla="*/ 1 w 141"/>
                <a:gd name="T31" fmla="*/ 1 h 51"/>
                <a:gd name="T32" fmla="*/ 1 w 141"/>
                <a:gd name="T33" fmla="*/ 1 h 51"/>
                <a:gd name="T34" fmla="*/ 1 w 141"/>
                <a:gd name="T35" fmla="*/ 1 h 51"/>
                <a:gd name="T36" fmla="*/ 1 w 141"/>
                <a:gd name="T37" fmla="*/ 1 h 51"/>
                <a:gd name="T38" fmla="*/ 1 w 141"/>
                <a:gd name="T39" fmla="*/ 1 h 51"/>
                <a:gd name="T40" fmla="*/ 1 w 141"/>
                <a:gd name="T41" fmla="*/ 1 h 51"/>
                <a:gd name="T42" fmla="*/ 1 w 141"/>
                <a:gd name="T43" fmla="*/ 1 h 51"/>
                <a:gd name="T44" fmla="*/ 0 w 141"/>
                <a:gd name="T45" fmla="*/ 1 h 51"/>
                <a:gd name="T46" fmla="*/ 1 w 141"/>
                <a:gd name="T47" fmla="*/ 1 h 51"/>
                <a:gd name="T48" fmla="*/ 1 w 141"/>
                <a:gd name="T49" fmla="*/ 1 h 51"/>
                <a:gd name="T50" fmla="*/ 1 w 141"/>
                <a:gd name="T51" fmla="*/ 1 h 51"/>
                <a:gd name="T52" fmla="*/ 1 w 141"/>
                <a:gd name="T53" fmla="*/ 1 h 51"/>
                <a:gd name="T54" fmla="*/ 1 w 141"/>
                <a:gd name="T55" fmla="*/ 1 h 51"/>
                <a:gd name="T56" fmla="*/ 1 w 141"/>
                <a:gd name="T57" fmla="*/ 1 h 51"/>
                <a:gd name="T58" fmla="*/ 1 w 141"/>
                <a:gd name="T59" fmla="*/ 1 h 51"/>
                <a:gd name="T60" fmla="*/ 1 w 141"/>
                <a:gd name="T61" fmla="*/ 1 h 51"/>
                <a:gd name="T62" fmla="*/ 1 w 141"/>
                <a:gd name="T63" fmla="*/ 1 h 51"/>
                <a:gd name="T64" fmla="*/ 1 w 141"/>
                <a:gd name="T65" fmla="*/ 1 h 51"/>
                <a:gd name="T66" fmla="*/ 1 w 141"/>
                <a:gd name="T67" fmla="*/ 1 h 51"/>
                <a:gd name="T68" fmla="*/ 1 w 141"/>
                <a:gd name="T69" fmla="*/ 1 h 51"/>
                <a:gd name="T70" fmla="*/ 1 w 141"/>
                <a:gd name="T71" fmla="*/ 1 h 51"/>
                <a:gd name="T72" fmla="*/ 1 w 141"/>
                <a:gd name="T73" fmla="*/ 1 h 51"/>
                <a:gd name="T74" fmla="*/ 1 w 141"/>
                <a:gd name="T75" fmla="*/ 1 h 51"/>
                <a:gd name="T76" fmla="*/ 1 w 141"/>
                <a:gd name="T77" fmla="*/ 1 h 51"/>
                <a:gd name="T78" fmla="*/ 1 w 141"/>
                <a:gd name="T79" fmla="*/ 1 h 51"/>
                <a:gd name="T80" fmla="*/ 1 w 141"/>
                <a:gd name="T81" fmla="*/ 1 h 51"/>
                <a:gd name="T82" fmla="*/ 1 w 141"/>
                <a:gd name="T83" fmla="*/ 1 h 51"/>
                <a:gd name="T84" fmla="*/ 1 w 141"/>
                <a:gd name="T85" fmla="*/ 1 h 51"/>
                <a:gd name="T86" fmla="*/ 1 w 141"/>
                <a:gd name="T87" fmla="*/ 1 h 51"/>
                <a:gd name="T88" fmla="*/ 1 w 141"/>
                <a:gd name="T89" fmla="*/ 1 h 51"/>
                <a:gd name="T90" fmla="*/ 1 w 141"/>
                <a:gd name="T91" fmla="*/ 1 h 51"/>
                <a:gd name="T92" fmla="*/ 1 w 141"/>
                <a:gd name="T93" fmla="*/ 1 h 51"/>
                <a:gd name="T94" fmla="*/ 1 w 141"/>
                <a:gd name="T95" fmla="*/ 1 h 51"/>
                <a:gd name="T96" fmla="*/ 1 w 141"/>
                <a:gd name="T97" fmla="*/ 1 h 51"/>
                <a:gd name="T98" fmla="*/ 1 w 141"/>
                <a:gd name="T99" fmla="*/ 1 h 51"/>
                <a:gd name="T100" fmla="*/ 1 w 141"/>
                <a:gd name="T101" fmla="*/ 1 h 51"/>
                <a:gd name="T102" fmla="*/ 1 w 141"/>
                <a:gd name="T103" fmla="*/ 1 h 51"/>
                <a:gd name="T104" fmla="*/ 1 w 141"/>
                <a:gd name="T105" fmla="*/ 1 h 51"/>
                <a:gd name="T106" fmla="*/ 1 w 141"/>
                <a:gd name="T107" fmla="*/ 1 h 51"/>
                <a:gd name="T108" fmla="*/ 1 w 141"/>
                <a:gd name="T109" fmla="*/ 1 h 51"/>
                <a:gd name="T110" fmla="*/ 1 w 141"/>
                <a:gd name="T111" fmla="*/ 1 h 51"/>
                <a:gd name="T112" fmla="*/ 1 w 141"/>
                <a:gd name="T113" fmla="*/ 1 h 5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1"/>
                <a:gd name="T172" fmla="*/ 0 h 51"/>
                <a:gd name="T173" fmla="*/ 141 w 141"/>
                <a:gd name="T174" fmla="*/ 51 h 5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1" h="51">
                  <a:moveTo>
                    <a:pt x="73" y="15"/>
                  </a:moveTo>
                  <a:lnTo>
                    <a:pt x="68" y="13"/>
                  </a:lnTo>
                  <a:lnTo>
                    <a:pt x="64" y="10"/>
                  </a:lnTo>
                  <a:lnTo>
                    <a:pt x="58" y="8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3" y="1"/>
                  </a:lnTo>
                  <a:lnTo>
                    <a:pt x="28" y="3"/>
                  </a:lnTo>
                  <a:lnTo>
                    <a:pt x="23" y="3"/>
                  </a:lnTo>
                  <a:lnTo>
                    <a:pt x="18" y="3"/>
                  </a:lnTo>
                  <a:lnTo>
                    <a:pt x="13" y="3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3"/>
                  </a:lnTo>
                  <a:lnTo>
                    <a:pt x="8" y="17"/>
                  </a:lnTo>
                  <a:lnTo>
                    <a:pt x="11" y="21"/>
                  </a:lnTo>
                  <a:lnTo>
                    <a:pt x="11" y="23"/>
                  </a:lnTo>
                  <a:lnTo>
                    <a:pt x="8" y="25"/>
                  </a:lnTo>
                  <a:lnTo>
                    <a:pt x="5" y="28"/>
                  </a:lnTo>
                  <a:lnTo>
                    <a:pt x="1" y="31"/>
                  </a:lnTo>
                  <a:lnTo>
                    <a:pt x="0" y="33"/>
                  </a:lnTo>
                  <a:lnTo>
                    <a:pt x="1" y="36"/>
                  </a:lnTo>
                  <a:lnTo>
                    <a:pt x="8" y="37"/>
                  </a:lnTo>
                  <a:lnTo>
                    <a:pt x="18" y="38"/>
                  </a:lnTo>
                  <a:lnTo>
                    <a:pt x="24" y="39"/>
                  </a:lnTo>
                  <a:lnTo>
                    <a:pt x="30" y="41"/>
                  </a:lnTo>
                  <a:lnTo>
                    <a:pt x="36" y="44"/>
                  </a:lnTo>
                  <a:lnTo>
                    <a:pt x="41" y="44"/>
                  </a:lnTo>
                  <a:lnTo>
                    <a:pt x="45" y="43"/>
                  </a:lnTo>
                  <a:lnTo>
                    <a:pt x="49" y="39"/>
                  </a:lnTo>
                  <a:lnTo>
                    <a:pt x="53" y="36"/>
                  </a:lnTo>
                  <a:lnTo>
                    <a:pt x="61" y="36"/>
                  </a:lnTo>
                  <a:lnTo>
                    <a:pt x="67" y="37"/>
                  </a:lnTo>
                  <a:lnTo>
                    <a:pt x="73" y="37"/>
                  </a:lnTo>
                  <a:lnTo>
                    <a:pt x="80" y="38"/>
                  </a:lnTo>
                  <a:lnTo>
                    <a:pt x="87" y="39"/>
                  </a:lnTo>
                  <a:lnTo>
                    <a:pt x="94" y="37"/>
                  </a:lnTo>
                  <a:lnTo>
                    <a:pt x="99" y="37"/>
                  </a:lnTo>
                  <a:lnTo>
                    <a:pt x="105" y="40"/>
                  </a:lnTo>
                  <a:lnTo>
                    <a:pt x="112" y="46"/>
                  </a:lnTo>
                  <a:lnTo>
                    <a:pt x="119" y="49"/>
                  </a:lnTo>
                  <a:lnTo>
                    <a:pt x="125" y="51"/>
                  </a:lnTo>
                  <a:lnTo>
                    <a:pt x="132" y="48"/>
                  </a:lnTo>
                  <a:lnTo>
                    <a:pt x="137" y="41"/>
                  </a:lnTo>
                  <a:lnTo>
                    <a:pt x="141" y="34"/>
                  </a:lnTo>
                  <a:lnTo>
                    <a:pt x="141" y="29"/>
                  </a:lnTo>
                  <a:lnTo>
                    <a:pt x="135" y="25"/>
                  </a:lnTo>
                  <a:lnTo>
                    <a:pt x="127" y="23"/>
                  </a:lnTo>
                  <a:lnTo>
                    <a:pt x="119" y="18"/>
                  </a:lnTo>
                  <a:lnTo>
                    <a:pt x="111" y="15"/>
                  </a:lnTo>
                  <a:lnTo>
                    <a:pt x="105" y="15"/>
                  </a:lnTo>
                  <a:lnTo>
                    <a:pt x="98" y="17"/>
                  </a:lnTo>
                  <a:lnTo>
                    <a:pt x="89" y="18"/>
                  </a:lnTo>
                  <a:lnTo>
                    <a:pt x="80" y="18"/>
                  </a:lnTo>
                  <a:lnTo>
                    <a:pt x="73" y="15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4248" name="Freeform 15"/>
            <p:cNvSpPr>
              <a:spLocks/>
            </p:cNvSpPr>
            <p:nvPr/>
          </p:nvSpPr>
          <p:spPr bwMode="auto">
            <a:xfrm rot="-2065">
              <a:off x="2015" y="2541"/>
              <a:ext cx="135" cy="154"/>
            </a:xfrm>
            <a:custGeom>
              <a:avLst/>
              <a:gdLst>
                <a:gd name="T0" fmla="*/ 0 w 53"/>
                <a:gd name="T1" fmla="*/ 0 h 68"/>
                <a:gd name="T2" fmla="*/ 0 w 53"/>
                <a:gd name="T3" fmla="*/ 2147483647 h 68"/>
                <a:gd name="T4" fmla="*/ 2147483647 w 53"/>
                <a:gd name="T5" fmla="*/ 2147483647 h 68"/>
                <a:gd name="T6" fmla="*/ 2147483647 w 53"/>
                <a:gd name="T7" fmla="*/ 2147483647 h 68"/>
                <a:gd name="T8" fmla="*/ 2147483647 w 53"/>
                <a:gd name="T9" fmla="*/ 2147483647 h 68"/>
                <a:gd name="T10" fmla="*/ 2147483647 w 53"/>
                <a:gd name="T11" fmla="*/ 2147483647 h 68"/>
                <a:gd name="T12" fmla="*/ 2147483647 w 53"/>
                <a:gd name="T13" fmla="*/ 2147483647 h 68"/>
                <a:gd name="T14" fmla="*/ 2147483647 w 53"/>
                <a:gd name="T15" fmla="*/ 2147483647 h 68"/>
                <a:gd name="T16" fmla="*/ 2147483647 w 53"/>
                <a:gd name="T17" fmla="*/ 2147483647 h 68"/>
                <a:gd name="T18" fmla="*/ 2147483647 w 53"/>
                <a:gd name="T19" fmla="*/ 2147483647 h 68"/>
                <a:gd name="T20" fmla="*/ 2147483647 w 53"/>
                <a:gd name="T21" fmla="*/ 2147483647 h 68"/>
                <a:gd name="T22" fmla="*/ 2147483647 w 53"/>
                <a:gd name="T23" fmla="*/ 2147483647 h 68"/>
                <a:gd name="T24" fmla="*/ 2147483647 w 53"/>
                <a:gd name="T25" fmla="*/ 2147483647 h 68"/>
                <a:gd name="T26" fmla="*/ 2147483647 w 53"/>
                <a:gd name="T27" fmla="*/ 2147483647 h 68"/>
                <a:gd name="T28" fmla="*/ 2147483647 w 53"/>
                <a:gd name="T29" fmla="*/ 2147483647 h 68"/>
                <a:gd name="T30" fmla="*/ 2147483647 w 53"/>
                <a:gd name="T31" fmla="*/ 2147483647 h 68"/>
                <a:gd name="T32" fmla="*/ 2147483647 w 53"/>
                <a:gd name="T33" fmla="*/ 2147483647 h 68"/>
                <a:gd name="T34" fmla="*/ 2147483647 w 53"/>
                <a:gd name="T35" fmla="*/ 2147483647 h 68"/>
                <a:gd name="T36" fmla="*/ 2147483647 w 53"/>
                <a:gd name="T37" fmla="*/ 2147483647 h 68"/>
                <a:gd name="T38" fmla="*/ 2147483647 w 53"/>
                <a:gd name="T39" fmla="*/ 2147483647 h 68"/>
                <a:gd name="T40" fmla="*/ 2147483647 w 53"/>
                <a:gd name="T41" fmla="*/ 2147483647 h 68"/>
                <a:gd name="T42" fmla="*/ 2147483647 w 53"/>
                <a:gd name="T43" fmla="*/ 2147483647 h 68"/>
                <a:gd name="T44" fmla="*/ 2147483647 w 53"/>
                <a:gd name="T45" fmla="*/ 2147483647 h 68"/>
                <a:gd name="T46" fmla="*/ 2147483647 w 53"/>
                <a:gd name="T47" fmla="*/ 2147483647 h 68"/>
                <a:gd name="T48" fmla="*/ 0 w 53"/>
                <a:gd name="T49" fmla="*/ 0 h 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68"/>
                <a:gd name="T77" fmla="*/ 53 w 53"/>
                <a:gd name="T78" fmla="*/ 68 h 6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68">
                  <a:moveTo>
                    <a:pt x="0" y="0"/>
                  </a:moveTo>
                  <a:lnTo>
                    <a:pt x="0" y="14"/>
                  </a:lnTo>
                  <a:lnTo>
                    <a:pt x="6" y="35"/>
                  </a:lnTo>
                  <a:lnTo>
                    <a:pt x="14" y="56"/>
                  </a:lnTo>
                  <a:lnTo>
                    <a:pt x="22" y="68"/>
                  </a:lnTo>
                  <a:lnTo>
                    <a:pt x="29" y="68"/>
                  </a:lnTo>
                  <a:lnTo>
                    <a:pt x="35" y="63"/>
                  </a:lnTo>
                  <a:lnTo>
                    <a:pt x="41" y="55"/>
                  </a:lnTo>
                  <a:lnTo>
                    <a:pt x="46" y="49"/>
                  </a:lnTo>
                  <a:lnTo>
                    <a:pt x="51" y="41"/>
                  </a:lnTo>
                  <a:lnTo>
                    <a:pt x="53" y="30"/>
                  </a:lnTo>
                  <a:lnTo>
                    <a:pt x="53" y="18"/>
                  </a:lnTo>
                  <a:lnTo>
                    <a:pt x="51" y="9"/>
                  </a:lnTo>
                  <a:lnTo>
                    <a:pt x="47" y="4"/>
                  </a:lnTo>
                  <a:lnTo>
                    <a:pt x="44" y="1"/>
                  </a:lnTo>
                  <a:lnTo>
                    <a:pt x="41" y="2"/>
                  </a:lnTo>
                  <a:lnTo>
                    <a:pt x="37" y="8"/>
                  </a:lnTo>
                  <a:lnTo>
                    <a:pt x="35" y="11"/>
                  </a:lnTo>
                  <a:lnTo>
                    <a:pt x="31" y="12"/>
                  </a:lnTo>
                  <a:lnTo>
                    <a:pt x="27" y="14"/>
                  </a:lnTo>
                  <a:lnTo>
                    <a:pt x="22" y="14"/>
                  </a:lnTo>
                  <a:lnTo>
                    <a:pt x="16" y="11"/>
                  </a:lnTo>
                  <a:lnTo>
                    <a:pt x="12" y="9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4249" name="Freeform 16"/>
            <p:cNvSpPr>
              <a:spLocks/>
            </p:cNvSpPr>
            <p:nvPr/>
          </p:nvSpPr>
          <p:spPr bwMode="auto">
            <a:xfrm rot="-4034457">
              <a:off x="1561" y="1408"/>
              <a:ext cx="363" cy="453"/>
            </a:xfrm>
            <a:custGeom>
              <a:avLst/>
              <a:gdLst>
                <a:gd name="T0" fmla="*/ 1540 w 343"/>
                <a:gd name="T1" fmla="*/ 32983 h 378"/>
                <a:gd name="T2" fmla="*/ 1441 w 343"/>
                <a:gd name="T3" fmla="*/ 34912 h 378"/>
                <a:gd name="T4" fmla="*/ 1312 w 343"/>
                <a:gd name="T5" fmla="*/ 34956 h 378"/>
                <a:gd name="T6" fmla="*/ 1187 w 343"/>
                <a:gd name="T7" fmla="*/ 34956 h 378"/>
                <a:gd name="T8" fmla="*/ 1121 w 343"/>
                <a:gd name="T9" fmla="*/ 34681 h 378"/>
                <a:gd name="T10" fmla="*/ 1046 w 343"/>
                <a:gd name="T11" fmla="*/ 34681 h 378"/>
                <a:gd name="T12" fmla="*/ 1017 w 343"/>
                <a:gd name="T13" fmla="*/ 35466 h 378"/>
                <a:gd name="T14" fmla="*/ 1075 w 343"/>
                <a:gd name="T15" fmla="*/ 36641 h 378"/>
                <a:gd name="T16" fmla="*/ 1178 w 343"/>
                <a:gd name="T17" fmla="*/ 37208 h 378"/>
                <a:gd name="T18" fmla="*/ 1260 w 343"/>
                <a:gd name="T19" fmla="*/ 36928 h 378"/>
                <a:gd name="T20" fmla="*/ 1365 w 343"/>
                <a:gd name="T21" fmla="*/ 36211 h 378"/>
                <a:gd name="T22" fmla="*/ 1397 w 343"/>
                <a:gd name="T23" fmla="*/ 42713 h 378"/>
                <a:gd name="T24" fmla="*/ 1375 w 343"/>
                <a:gd name="T25" fmla="*/ 46678 h 378"/>
                <a:gd name="T26" fmla="*/ 1260 w 343"/>
                <a:gd name="T27" fmla="*/ 50140 h 378"/>
                <a:gd name="T28" fmla="*/ 1187 w 343"/>
                <a:gd name="T29" fmla="*/ 48330 h 378"/>
                <a:gd name="T30" fmla="*/ 1125 w 343"/>
                <a:gd name="T31" fmla="*/ 47547 h 378"/>
                <a:gd name="T32" fmla="*/ 1063 w 343"/>
                <a:gd name="T33" fmla="*/ 48330 h 378"/>
                <a:gd name="T34" fmla="*/ 1002 w 343"/>
                <a:gd name="T35" fmla="*/ 48346 h 378"/>
                <a:gd name="T36" fmla="*/ 969 w 343"/>
                <a:gd name="T37" fmla="*/ 46044 h 378"/>
                <a:gd name="T38" fmla="*/ 934 w 343"/>
                <a:gd name="T39" fmla="*/ 43396 h 378"/>
                <a:gd name="T40" fmla="*/ 845 w 343"/>
                <a:gd name="T41" fmla="*/ 41892 h 378"/>
                <a:gd name="T42" fmla="*/ 887 w 343"/>
                <a:gd name="T43" fmla="*/ 40063 h 378"/>
                <a:gd name="T44" fmla="*/ 798 w 343"/>
                <a:gd name="T45" fmla="*/ 38039 h 378"/>
                <a:gd name="T46" fmla="*/ 745 w 343"/>
                <a:gd name="T47" fmla="*/ 35208 h 378"/>
                <a:gd name="T48" fmla="*/ 798 w 343"/>
                <a:gd name="T49" fmla="*/ 33876 h 378"/>
                <a:gd name="T50" fmla="*/ 889 w 343"/>
                <a:gd name="T51" fmla="*/ 33249 h 378"/>
                <a:gd name="T52" fmla="*/ 977 w 343"/>
                <a:gd name="T53" fmla="*/ 31678 h 378"/>
                <a:gd name="T54" fmla="*/ 977 w 343"/>
                <a:gd name="T55" fmla="*/ 30740 h 378"/>
                <a:gd name="T56" fmla="*/ 907 w 343"/>
                <a:gd name="T57" fmla="*/ 28080 h 378"/>
                <a:gd name="T58" fmla="*/ 811 w 343"/>
                <a:gd name="T59" fmla="*/ 27254 h 378"/>
                <a:gd name="T60" fmla="*/ 695 w 343"/>
                <a:gd name="T61" fmla="*/ 26674 h 378"/>
                <a:gd name="T62" fmla="*/ 587 w 343"/>
                <a:gd name="T63" fmla="*/ 25651 h 378"/>
                <a:gd name="T64" fmla="*/ 543 w 343"/>
                <a:gd name="T65" fmla="*/ 23277 h 378"/>
                <a:gd name="T66" fmla="*/ 610 w 343"/>
                <a:gd name="T67" fmla="*/ 23151 h 378"/>
                <a:gd name="T68" fmla="*/ 683 w 343"/>
                <a:gd name="T69" fmla="*/ 23277 h 378"/>
                <a:gd name="T70" fmla="*/ 745 w 343"/>
                <a:gd name="T71" fmla="*/ 22922 h 378"/>
                <a:gd name="T72" fmla="*/ 810 w 343"/>
                <a:gd name="T73" fmla="*/ 21404 h 378"/>
                <a:gd name="T74" fmla="*/ 818 w 343"/>
                <a:gd name="T75" fmla="*/ 17134 h 378"/>
                <a:gd name="T76" fmla="*/ 704 w 343"/>
                <a:gd name="T77" fmla="*/ 13213 h 378"/>
                <a:gd name="T78" fmla="*/ 610 w 343"/>
                <a:gd name="T79" fmla="*/ 12691 h 378"/>
                <a:gd name="T80" fmla="*/ 543 w 343"/>
                <a:gd name="T81" fmla="*/ 12932 h 378"/>
                <a:gd name="T82" fmla="*/ 491 w 343"/>
                <a:gd name="T83" fmla="*/ 9422 h 378"/>
                <a:gd name="T84" fmla="*/ 430 w 343"/>
                <a:gd name="T85" fmla="*/ 9417 h 378"/>
                <a:gd name="T86" fmla="*/ 333 w 343"/>
                <a:gd name="T87" fmla="*/ 8307 h 378"/>
                <a:gd name="T88" fmla="*/ 246 w 343"/>
                <a:gd name="T89" fmla="*/ 5938 h 378"/>
                <a:gd name="T90" fmla="*/ 169 w 343"/>
                <a:gd name="T91" fmla="*/ 5915 h 378"/>
                <a:gd name="T92" fmla="*/ 104 w 343"/>
                <a:gd name="T93" fmla="*/ 5676 h 378"/>
                <a:gd name="T94" fmla="*/ 8 w 343"/>
                <a:gd name="T95" fmla="*/ 4565 h 378"/>
                <a:gd name="T96" fmla="*/ 53 w 343"/>
                <a:gd name="T97" fmla="*/ 0 h 378"/>
                <a:gd name="T98" fmla="*/ 333 w 343"/>
                <a:gd name="T99" fmla="*/ 3812 h 378"/>
                <a:gd name="T100" fmla="*/ 670 w 343"/>
                <a:gd name="T101" fmla="*/ 9422 h 378"/>
                <a:gd name="T102" fmla="*/ 1002 w 343"/>
                <a:gd name="T103" fmla="*/ 16120 h 378"/>
                <a:gd name="T104" fmla="*/ 1297 w 343"/>
                <a:gd name="T105" fmla="*/ 23151 h 378"/>
                <a:gd name="T106" fmla="*/ 1529 w 343"/>
                <a:gd name="T107" fmla="*/ 29594 h 3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43"/>
                <a:gd name="T163" fmla="*/ 0 h 378"/>
                <a:gd name="T164" fmla="*/ 343 w 343"/>
                <a:gd name="T165" fmla="*/ 378 h 3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43" h="378">
                  <a:moveTo>
                    <a:pt x="343" y="240"/>
                  </a:moveTo>
                  <a:lnTo>
                    <a:pt x="341" y="242"/>
                  </a:lnTo>
                  <a:lnTo>
                    <a:pt x="334" y="249"/>
                  </a:lnTo>
                  <a:lnTo>
                    <a:pt x="326" y="257"/>
                  </a:lnTo>
                  <a:lnTo>
                    <a:pt x="319" y="264"/>
                  </a:lnTo>
                  <a:lnTo>
                    <a:pt x="312" y="263"/>
                  </a:lnTo>
                  <a:lnTo>
                    <a:pt x="304" y="263"/>
                  </a:lnTo>
                  <a:lnTo>
                    <a:pt x="293" y="263"/>
                  </a:lnTo>
                  <a:lnTo>
                    <a:pt x="283" y="264"/>
                  </a:lnTo>
                  <a:lnTo>
                    <a:pt x="273" y="264"/>
                  </a:lnTo>
                  <a:lnTo>
                    <a:pt x="263" y="264"/>
                  </a:lnTo>
                  <a:lnTo>
                    <a:pt x="257" y="264"/>
                  </a:lnTo>
                  <a:lnTo>
                    <a:pt x="251" y="264"/>
                  </a:lnTo>
                  <a:lnTo>
                    <a:pt x="246" y="263"/>
                  </a:lnTo>
                  <a:lnTo>
                    <a:pt x="242" y="262"/>
                  </a:lnTo>
                  <a:lnTo>
                    <a:pt x="236" y="262"/>
                  </a:lnTo>
                  <a:lnTo>
                    <a:pt x="230" y="261"/>
                  </a:lnTo>
                  <a:lnTo>
                    <a:pt x="225" y="262"/>
                  </a:lnTo>
                  <a:lnTo>
                    <a:pt x="221" y="262"/>
                  </a:lnTo>
                  <a:lnTo>
                    <a:pt x="220" y="264"/>
                  </a:lnTo>
                  <a:lnTo>
                    <a:pt x="220" y="268"/>
                  </a:lnTo>
                  <a:lnTo>
                    <a:pt x="222" y="271"/>
                  </a:lnTo>
                  <a:lnTo>
                    <a:pt x="227" y="274"/>
                  </a:lnTo>
                  <a:lnTo>
                    <a:pt x="232" y="276"/>
                  </a:lnTo>
                  <a:lnTo>
                    <a:pt x="239" y="278"/>
                  </a:lnTo>
                  <a:lnTo>
                    <a:pt x="246" y="279"/>
                  </a:lnTo>
                  <a:lnTo>
                    <a:pt x="253" y="280"/>
                  </a:lnTo>
                  <a:lnTo>
                    <a:pt x="259" y="280"/>
                  </a:lnTo>
                  <a:lnTo>
                    <a:pt x="263" y="280"/>
                  </a:lnTo>
                  <a:lnTo>
                    <a:pt x="273" y="279"/>
                  </a:lnTo>
                  <a:lnTo>
                    <a:pt x="283" y="277"/>
                  </a:lnTo>
                  <a:lnTo>
                    <a:pt x="292" y="274"/>
                  </a:lnTo>
                  <a:lnTo>
                    <a:pt x="296" y="273"/>
                  </a:lnTo>
                  <a:lnTo>
                    <a:pt x="310" y="298"/>
                  </a:lnTo>
                  <a:lnTo>
                    <a:pt x="299" y="308"/>
                  </a:lnTo>
                  <a:lnTo>
                    <a:pt x="301" y="322"/>
                  </a:lnTo>
                  <a:lnTo>
                    <a:pt x="303" y="333"/>
                  </a:lnTo>
                  <a:lnTo>
                    <a:pt x="303" y="342"/>
                  </a:lnTo>
                  <a:lnTo>
                    <a:pt x="299" y="352"/>
                  </a:lnTo>
                  <a:lnTo>
                    <a:pt x="291" y="362"/>
                  </a:lnTo>
                  <a:lnTo>
                    <a:pt x="282" y="371"/>
                  </a:lnTo>
                  <a:lnTo>
                    <a:pt x="273" y="378"/>
                  </a:lnTo>
                  <a:lnTo>
                    <a:pt x="266" y="378"/>
                  </a:lnTo>
                  <a:lnTo>
                    <a:pt x="261" y="372"/>
                  </a:lnTo>
                  <a:lnTo>
                    <a:pt x="257" y="364"/>
                  </a:lnTo>
                  <a:lnTo>
                    <a:pt x="253" y="360"/>
                  </a:lnTo>
                  <a:lnTo>
                    <a:pt x="247" y="357"/>
                  </a:lnTo>
                  <a:lnTo>
                    <a:pt x="244" y="359"/>
                  </a:lnTo>
                  <a:lnTo>
                    <a:pt x="240" y="360"/>
                  </a:lnTo>
                  <a:lnTo>
                    <a:pt x="236" y="362"/>
                  </a:lnTo>
                  <a:lnTo>
                    <a:pt x="231" y="364"/>
                  </a:lnTo>
                  <a:lnTo>
                    <a:pt x="227" y="365"/>
                  </a:lnTo>
                  <a:lnTo>
                    <a:pt x="222" y="365"/>
                  </a:lnTo>
                  <a:lnTo>
                    <a:pt x="217" y="365"/>
                  </a:lnTo>
                  <a:lnTo>
                    <a:pt x="213" y="364"/>
                  </a:lnTo>
                  <a:lnTo>
                    <a:pt x="209" y="357"/>
                  </a:lnTo>
                  <a:lnTo>
                    <a:pt x="210" y="347"/>
                  </a:lnTo>
                  <a:lnTo>
                    <a:pt x="212" y="338"/>
                  </a:lnTo>
                  <a:lnTo>
                    <a:pt x="209" y="332"/>
                  </a:lnTo>
                  <a:lnTo>
                    <a:pt x="201" y="327"/>
                  </a:lnTo>
                  <a:lnTo>
                    <a:pt x="192" y="322"/>
                  </a:lnTo>
                  <a:lnTo>
                    <a:pt x="185" y="318"/>
                  </a:lnTo>
                  <a:lnTo>
                    <a:pt x="182" y="316"/>
                  </a:lnTo>
                  <a:lnTo>
                    <a:pt x="184" y="314"/>
                  </a:lnTo>
                  <a:lnTo>
                    <a:pt x="187" y="308"/>
                  </a:lnTo>
                  <a:lnTo>
                    <a:pt x="191" y="302"/>
                  </a:lnTo>
                  <a:lnTo>
                    <a:pt x="190" y="298"/>
                  </a:lnTo>
                  <a:lnTo>
                    <a:pt x="182" y="293"/>
                  </a:lnTo>
                  <a:lnTo>
                    <a:pt x="172" y="287"/>
                  </a:lnTo>
                  <a:lnTo>
                    <a:pt x="163" y="279"/>
                  </a:lnTo>
                  <a:lnTo>
                    <a:pt x="160" y="270"/>
                  </a:lnTo>
                  <a:lnTo>
                    <a:pt x="161" y="265"/>
                  </a:lnTo>
                  <a:lnTo>
                    <a:pt x="163" y="261"/>
                  </a:lnTo>
                  <a:lnTo>
                    <a:pt x="167" y="257"/>
                  </a:lnTo>
                  <a:lnTo>
                    <a:pt x="172" y="255"/>
                  </a:lnTo>
                  <a:lnTo>
                    <a:pt x="178" y="253"/>
                  </a:lnTo>
                  <a:lnTo>
                    <a:pt x="185" y="251"/>
                  </a:lnTo>
                  <a:lnTo>
                    <a:pt x="192" y="250"/>
                  </a:lnTo>
                  <a:lnTo>
                    <a:pt x="199" y="251"/>
                  </a:lnTo>
                  <a:lnTo>
                    <a:pt x="205" y="245"/>
                  </a:lnTo>
                  <a:lnTo>
                    <a:pt x="212" y="239"/>
                  </a:lnTo>
                  <a:lnTo>
                    <a:pt x="217" y="235"/>
                  </a:lnTo>
                  <a:lnTo>
                    <a:pt x="220" y="234"/>
                  </a:lnTo>
                  <a:lnTo>
                    <a:pt x="212" y="232"/>
                  </a:lnTo>
                  <a:lnTo>
                    <a:pt x="205" y="226"/>
                  </a:lnTo>
                  <a:lnTo>
                    <a:pt x="199" y="219"/>
                  </a:lnTo>
                  <a:lnTo>
                    <a:pt x="196" y="212"/>
                  </a:lnTo>
                  <a:lnTo>
                    <a:pt x="190" y="210"/>
                  </a:lnTo>
                  <a:lnTo>
                    <a:pt x="183" y="208"/>
                  </a:lnTo>
                  <a:lnTo>
                    <a:pt x="176" y="205"/>
                  </a:lnTo>
                  <a:lnTo>
                    <a:pt x="168" y="204"/>
                  </a:lnTo>
                  <a:lnTo>
                    <a:pt x="159" y="202"/>
                  </a:lnTo>
                  <a:lnTo>
                    <a:pt x="151" y="201"/>
                  </a:lnTo>
                  <a:lnTo>
                    <a:pt x="144" y="198"/>
                  </a:lnTo>
                  <a:lnTo>
                    <a:pt x="137" y="197"/>
                  </a:lnTo>
                  <a:lnTo>
                    <a:pt x="128" y="194"/>
                  </a:lnTo>
                  <a:lnTo>
                    <a:pt x="122" y="188"/>
                  </a:lnTo>
                  <a:lnTo>
                    <a:pt x="118" y="181"/>
                  </a:lnTo>
                  <a:lnTo>
                    <a:pt x="117" y="175"/>
                  </a:lnTo>
                  <a:lnTo>
                    <a:pt x="122" y="174"/>
                  </a:lnTo>
                  <a:lnTo>
                    <a:pt x="128" y="174"/>
                  </a:lnTo>
                  <a:lnTo>
                    <a:pt x="132" y="174"/>
                  </a:lnTo>
                  <a:lnTo>
                    <a:pt x="137" y="174"/>
                  </a:lnTo>
                  <a:lnTo>
                    <a:pt x="143" y="174"/>
                  </a:lnTo>
                  <a:lnTo>
                    <a:pt x="147" y="175"/>
                  </a:lnTo>
                  <a:lnTo>
                    <a:pt x="151" y="175"/>
                  </a:lnTo>
                  <a:lnTo>
                    <a:pt x="155" y="175"/>
                  </a:lnTo>
                  <a:lnTo>
                    <a:pt x="161" y="173"/>
                  </a:lnTo>
                  <a:lnTo>
                    <a:pt x="164" y="170"/>
                  </a:lnTo>
                  <a:lnTo>
                    <a:pt x="168" y="165"/>
                  </a:lnTo>
                  <a:lnTo>
                    <a:pt x="175" y="162"/>
                  </a:lnTo>
                  <a:lnTo>
                    <a:pt x="182" y="157"/>
                  </a:lnTo>
                  <a:lnTo>
                    <a:pt x="183" y="146"/>
                  </a:lnTo>
                  <a:lnTo>
                    <a:pt x="177" y="129"/>
                  </a:lnTo>
                  <a:lnTo>
                    <a:pt x="163" y="107"/>
                  </a:lnTo>
                  <a:lnTo>
                    <a:pt x="157" y="103"/>
                  </a:lnTo>
                  <a:lnTo>
                    <a:pt x="152" y="99"/>
                  </a:lnTo>
                  <a:lnTo>
                    <a:pt x="145" y="98"/>
                  </a:lnTo>
                  <a:lnTo>
                    <a:pt x="139" y="97"/>
                  </a:lnTo>
                  <a:lnTo>
                    <a:pt x="132" y="96"/>
                  </a:lnTo>
                  <a:lnTo>
                    <a:pt x="126" y="97"/>
                  </a:lnTo>
                  <a:lnTo>
                    <a:pt x="122" y="97"/>
                  </a:lnTo>
                  <a:lnTo>
                    <a:pt x="117" y="98"/>
                  </a:lnTo>
                  <a:lnTo>
                    <a:pt x="110" y="90"/>
                  </a:lnTo>
                  <a:lnTo>
                    <a:pt x="107" y="81"/>
                  </a:lnTo>
                  <a:lnTo>
                    <a:pt x="106" y="72"/>
                  </a:lnTo>
                  <a:lnTo>
                    <a:pt x="106" y="68"/>
                  </a:lnTo>
                  <a:lnTo>
                    <a:pt x="100" y="71"/>
                  </a:lnTo>
                  <a:lnTo>
                    <a:pt x="93" y="71"/>
                  </a:lnTo>
                  <a:lnTo>
                    <a:pt x="87" y="71"/>
                  </a:lnTo>
                  <a:lnTo>
                    <a:pt x="80" y="68"/>
                  </a:lnTo>
                  <a:lnTo>
                    <a:pt x="73" y="63"/>
                  </a:lnTo>
                  <a:lnTo>
                    <a:pt x="68" y="56"/>
                  </a:lnTo>
                  <a:lnTo>
                    <a:pt x="62" y="49"/>
                  </a:lnTo>
                  <a:lnTo>
                    <a:pt x="54" y="45"/>
                  </a:lnTo>
                  <a:lnTo>
                    <a:pt x="48" y="44"/>
                  </a:lnTo>
                  <a:lnTo>
                    <a:pt x="42" y="44"/>
                  </a:lnTo>
                  <a:lnTo>
                    <a:pt x="37" y="44"/>
                  </a:lnTo>
                  <a:lnTo>
                    <a:pt x="32" y="44"/>
                  </a:lnTo>
                  <a:lnTo>
                    <a:pt x="27" y="44"/>
                  </a:lnTo>
                  <a:lnTo>
                    <a:pt x="23" y="43"/>
                  </a:lnTo>
                  <a:lnTo>
                    <a:pt x="19" y="43"/>
                  </a:lnTo>
                  <a:lnTo>
                    <a:pt x="17" y="42"/>
                  </a:lnTo>
                  <a:lnTo>
                    <a:pt x="8" y="34"/>
                  </a:lnTo>
                  <a:lnTo>
                    <a:pt x="1" y="21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31" y="8"/>
                  </a:lnTo>
                  <a:lnTo>
                    <a:pt x="52" y="19"/>
                  </a:lnTo>
                  <a:lnTo>
                    <a:pt x="73" y="29"/>
                  </a:lnTo>
                  <a:lnTo>
                    <a:pt x="96" y="43"/>
                  </a:lnTo>
                  <a:lnTo>
                    <a:pt x="121" y="57"/>
                  </a:lnTo>
                  <a:lnTo>
                    <a:pt x="145" y="72"/>
                  </a:lnTo>
                  <a:lnTo>
                    <a:pt x="169" y="88"/>
                  </a:lnTo>
                  <a:lnTo>
                    <a:pt x="193" y="104"/>
                  </a:lnTo>
                  <a:lnTo>
                    <a:pt x="217" y="121"/>
                  </a:lnTo>
                  <a:lnTo>
                    <a:pt x="240" y="139"/>
                  </a:lnTo>
                  <a:lnTo>
                    <a:pt x="261" y="156"/>
                  </a:lnTo>
                  <a:lnTo>
                    <a:pt x="282" y="174"/>
                  </a:lnTo>
                  <a:lnTo>
                    <a:pt x="300" y="192"/>
                  </a:lnTo>
                  <a:lnTo>
                    <a:pt x="318" y="208"/>
                  </a:lnTo>
                  <a:lnTo>
                    <a:pt x="331" y="224"/>
                  </a:lnTo>
                  <a:lnTo>
                    <a:pt x="343" y="24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4250" name="Freeform 17"/>
            <p:cNvSpPr>
              <a:spLocks/>
            </p:cNvSpPr>
            <p:nvPr/>
          </p:nvSpPr>
          <p:spPr bwMode="auto">
            <a:xfrm rot="-2065">
              <a:off x="2151" y="1861"/>
              <a:ext cx="298" cy="233"/>
            </a:xfrm>
            <a:custGeom>
              <a:avLst/>
              <a:gdLst>
                <a:gd name="T0" fmla="*/ 2147483647 w 126"/>
                <a:gd name="T1" fmla="*/ 2147483647 h 111"/>
                <a:gd name="T2" fmla="*/ 2147483647 w 126"/>
                <a:gd name="T3" fmla="*/ 2147483647 h 111"/>
                <a:gd name="T4" fmla="*/ 2147483647 w 126"/>
                <a:gd name="T5" fmla="*/ 2147483647 h 111"/>
                <a:gd name="T6" fmla="*/ 2147483647 w 126"/>
                <a:gd name="T7" fmla="*/ 2147483647 h 111"/>
                <a:gd name="T8" fmla="*/ 2147483647 w 126"/>
                <a:gd name="T9" fmla="*/ 2147483647 h 111"/>
                <a:gd name="T10" fmla="*/ 2147483647 w 126"/>
                <a:gd name="T11" fmla="*/ 2147483647 h 111"/>
                <a:gd name="T12" fmla="*/ 2147483647 w 126"/>
                <a:gd name="T13" fmla="*/ 2147483647 h 111"/>
                <a:gd name="T14" fmla="*/ 2147483647 w 126"/>
                <a:gd name="T15" fmla="*/ 2147483647 h 111"/>
                <a:gd name="T16" fmla="*/ 2147483647 w 126"/>
                <a:gd name="T17" fmla="*/ 2147483647 h 111"/>
                <a:gd name="T18" fmla="*/ 2147483647 w 126"/>
                <a:gd name="T19" fmla="*/ 2147483647 h 111"/>
                <a:gd name="T20" fmla="*/ 2147483647 w 126"/>
                <a:gd name="T21" fmla="*/ 2147483647 h 111"/>
                <a:gd name="T22" fmla="*/ 2147483647 w 126"/>
                <a:gd name="T23" fmla="*/ 2147483647 h 111"/>
                <a:gd name="T24" fmla="*/ 2147483647 w 126"/>
                <a:gd name="T25" fmla="*/ 2147483647 h 111"/>
                <a:gd name="T26" fmla="*/ 2147483647 w 126"/>
                <a:gd name="T27" fmla="*/ 2147483647 h 111"/>
                <a:gd name="T28" fmla="*/ 2147483647 w 126"/>
                <a:gd name="T29" fmla="*/ 2147483647 h 111"/>
                <a:gd name="T30" fmla="*/ 2147483647 w 126"/>
                <a:gd name="T31" fmla="*/ 2147483647 h 111"/>
                <a:gd name="T32" fmla="*/ 2147483647 w 126"/>
                <a:gd name="T33" fmla="*/ 2147483647 h 111"/>
                <a:gd name="T34" fmla="*/ 2147483647 w 126"/>
                <a:gd name="T35" fmla="*/ 2147483647 h 111"/>
                <a:gd name="T36" fmla="*/ 2147483647 w 126"/>
                <a:gd name="T37" fmla="*/ 2147483647 h 111"/>
                <a:gd name="T38" fmla="*/ 2147483647 w 126"/>
                <a:gd name="T39" fmla="*/ 2147483647 h 111"/>
                <a:gd name="T40" fmla="*/ 2147483647 w 126"/>
                <a:gd name="T41" fmla="*/ 2147483647 h 111"/>
                <a:gd name="T42" fmla="*/ 2147483647 w 126"/>
                <a:gd name="T43" fmla="*/ 2147483647 h 111"/>
                <a:gd name="T44" fmla="*/ 2147483647 w 126"/>
                <a:gd name="T45" fmla="*/ 2147483647 h 111"/>
                <a:gd name="T46" fmla="*/ 2147483647 w 126"/>
                <a:gd name="T47" fmla="*/ 2147483647 h 111"/>
                <a:gd name="T48" fmla="*/ 2147483647 w 126"/>
                <a:gd name="T49" fmla="*/ 2147483647 h 111"/>
                <a:gd name="T50" fmla="*/ 2147483647 w 126"/>
                <a:gd name="T51" fmla="*/ 2147483647 h 111"/>
                <a:gd name="T52" fmla="*/ 2147483647 w 126"/>
                <a:gd name="T53" fmla="*/ 2147483647 h 111"/>
                <a:gd name="T54" fmla="*/ 2147483647 w 126"/>
                <a:gd name="T55" fmla="*/ 2147483647 h 111"/>
                <a:gd name="T56" fmla="*/ 2147483647 w 126"/>
                <a:gd name="T57" fmla="*/ 2147483647 h 111"/>
                <a:gd name="T58" fmla="*/ 2147483647 w 126"/>
                <a:gd name="T59" fmla="*/ 2147483647 h 111"/>
                <a:gd name="T60" fmla="*/ 0 w 126"/>
                <a:gd name="T61" fmla="*/ 1458688215 h 111"/>
                <a:gd name="T62" fmla="*/ 2147483647 w 126"/>
                <a:gd name="T63" fmla="*/ 0 h 111"/>
                <a:gd name="T64" fmla="*/ 2147483647 w 126"/>
                <a:gd name="T65" fmla="*/ 2147483647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6"/>
                <a:gd name="T100" fmla="*/ 0 h 111"/>
                <a:gd name="T101" fmla="*/ 126 w 126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6" h="111">
                  <a:moveTo>
                    <a:pt x="15" y="7"/>
                  </a:moveTo>
                  <a:lnTo>
                    <a:pt x="17" y="13"/>
                  </a:lnTo>
                  <a:lnTo>
                    <a:pt x="21" y="15"/>
                  </a:lnTo>
                  <a:lnTo>
                    <a:pt x="24" y="15"/>
                  </a:lnTo>
                  <a:lnTo>
                    <a:pt x="29" y="15"/>
                  </a:lnTo>
                  <a:lnTo>
                    <a:pt x="32" y="16"/>
                  </a:lnTo>
                  <a:lnTo>
                    <a:pt x="33" y="20"/>
                  </a:lnTo>
                  <a:lnTo>
                    <a:pt x="35" y="24"/>
                  </a:lnTo>
                  <a:lnTo>
                    <a:pt x="39" y="28"/>
                  </a:lnTo>
                  <a:lnTo>
                    <a:pt x="46" y="28"/>
                  </a:lnTo>
                  <a:lnTo>
                    <a:pt x="53" y="28"/>
                  </a:lnTo>
                  <a:lnTo>
                    <a:pt x="60" y="29"/>
                  </a:lnTo>
                  <a:lnTo>
                    <a:pt x="65" y="31"/>
                  </a:lnTo>
                  <a:lnTo>
                    <a:pt x="66" y="37"/>
                  </a:lnTo>
                  <a:lnTo>
                    <a:pt x="67" y="44"/>
                  </a:lnTo>
                  <a:lnTo>
                    <a:pt x="69" y="51"/>
                  </a:lnTo>
                  <a:lnTo>
                    <a:pt x="74" y="53"/>
                  </a:lnTo>
                  <a:lnTo>
                    <a:pt x="82" y="53"/>
                  </a:lnTo>
                  <a:lnTo>
                    <a:pt x="91" y="53"/>
                  </a:lnTo>
                  <a:lnTo>
                    <a:pt x="100" y="54"/>
                  </a:lnTo>
                  <a:lnTo>
                    <a:pt x="106" y="55"/>
                  </a:lnTo>
                  <a:lnTo>
                    <a:pt x="108" y="58"/>
                  </a:lnTo>
                  <a:lnTo>
                    <a:pt x="111" y="62"/>
                  </a:lnTo>
                  <a:lnTo>
                    <a:pt x="111" y="68"/>
                  </a:lnTo>
                  <a:lnTo>
                    <a:pt x="112" y="74"/>
                  </a:lnTo>
                  <a:lnTo>
                    <a:pt x="126" y="78"/>
                  </a:lnTo>
                  <a:lnTo>
                    <a:pt x="123" y="85"/>
                  </a:lnTo>
                  <a:lnTo>
                    <a:pt x="119" y="91"/>
                  </a:lnTo>
                  <a:lnTo>
                    <a:pt x="113" y="94"/>
                  </a:lnTo>
                  <a:lnTo>
                    <a:pt x="105" y="97"/>
                  </a:lnTo>
                  <a:lnTo>
                    <a:pt x="100" y="98"/>
                  </a:lnTo>
                  <a:lnTo>
                    <a:pt x="94" y="99"/>
                  </a:lnTo>
                  <a:lnTo>
                    <a:pt x="90" y="100"/>
                  </a:lnTo>
                  <a:lnTo>
                    <a:pt x="85" y="102"/>
                  </a:lnTo>
                  <a:lnTo>
                    <a:pt x="81" y="104"/>
                  </a:lnTo>
                  <a:lnTo>
                    <a:pt x="76" y="106"/>
                  </a:lnTo>
                  <a:lnTo>
                    <a:pt x="71" y="108"/>
                  </a:lnTo>
                  <a:lnTo>
                    <a:pt x="68" y="109"/>
                  </a:lnTo>
                  <a:lnTo>
                    <a:pt x="62" y="111"/>
                  </a:lnTo>
                  <a:lnTo>
                    <a:pt x="58" y="109"/>
                  </a:lnTo>
                  <a:lnTo>
                    <a:pt x="52" y="107"/>
                  </a:lnTo>
                  <a:lnTo>
                    <a:pt x="46" y="105"/>
                  </a:lnTo>
                  <a:lnTo>
                    <a:pt x="52" y="99"/>
                  </a:lnTo>
                  <a:lnTo>
                    <a:pt x="58" y="93"/>
                  </a:lnTo>
                  <a:lnTo>
                    <a:pt x="63" y="89"/>
                  </a:lnTo>
                  <a:lnTo>
                    <a:pt x="66" y="88"/>
                  </a:lnTo>
                  <a:lnTo>
                    <a:pt x="60" y="85"/>
                  </a:lnTo>
                  <a:lnTo>
                    <a:pt x="54" y="83"/>
                  </a:lnTo>
                  <a:lnTo>
                    <a:pt x="47" y="79"/>
                  </a:lnTo>
                  <a:lnTo>
                    <a:pt x="43" y="75"/>
                  </a:lnTo>
                  <a:lnTo>
                    <a:pt x="43" y="70"/>
                  </a:lnTo>
                  <a:lnTo>
                    <a:pt x="46" y="67"/>
                  </a:lnTo>
                  <a:lnTo>
                    <a:pt x="48" y="62"/>
                  </a:lnTo>
                  <a:lnTo>
                    <a:pt x="46" y="59"/>
                  </a:lnTo>
                  <a:lnTo>
                    <a:pt x="39" y="54"/>
                  </a:lnTo>
                  <a:lnTo>
                    <a:pt x="32" y="47"/>
                  </a:lnTo>
                  <a:lnTo>
                    <a:pt x="24" y="43"/>
                  </a:lnTo>
                  <a:lnTo>
                    <a:pt x="18" y="39"/>
                  </a:lnTo>
                  <a:lnTo>
                    <a:pt x="15" y="32"/>
                  </a:lnTo>
                  <a:lnTo>
                    <a:pt x="10" y="22"/>
                  </a:lnTo>
                  <a:lnTo>
                    <a:pt x="6" y="11"/>
                  </a:lnTo>
                  <a:lnTo>
                    <a:pt x="0" y="3"/>
                  </a:lnTo>
                  <a:lnTo>
                    <a:pt x="2" y="1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4251" name="Freeform 18"/>
            <p:cNvSpPr>
              <a:spLocks/>
            </p:cNvSpPr>
            <p:nvPr/>
          </p:nvSpPr>
          <p:spPr bwMode="auto">
            <a:xfrm rot="-2065">
              <a:off x="2150" y="1976"/>
              <a:ext cx="135" cy="157"/>
            </a:xfrm>
            <a:custGeom>
              <a:avLst/>
              <a:gdLst>
                <a:gd name="T0" fmla="*/ 0 w 32"/>
                <a:gd name="T1" fmla="*/ 0 h 43"/>
                <a:gd name="T2" fmla="*/ 2147483647 w 32"/>
                <a:gd name="T3" fmla="*/ 2147483647 h 43"/>
                <a:gd name="T4" fmla="*/ 2147483647 w 32"/>
                <a:gd name="T5" fmla="*/ 2147483647 h 43"/>
                <a:gd name="T6" fmla="*/ 2147483647 w 32"/>
                <a:gd name="T7" fmla="*/ 2147483647 h 43"/>
                <a:gd name="T8" fmla="*/ 2147483647 w 32"/>
                <a:gd name="T9" fmla="*/ 2147483647 h 43"/>
                <a:gd name="T10" fmla="*/ 2147483647 w 32"/>
                <a:gd name="T11" fmla="*/ 2147483647 h 43"/>
                <a:gd name="T12" fmla="*/ 2147483647 w 32"/>
                <a:gd name="T13" fmla="*/ 2147483647 h 43"/>
                <a:gd name="T14" fmla="*/ 2147483647 w 32"/>
                <a:gd name="T15" fmla="*/ 2147483647 h 43"/>
                <a:gd name="T16" fmla="*/ 2147483647 w 32"/>
                <a:gd name="T17" fmla="*/ 2147483647 h 43"/>
                <a:gd name="T18" fmla="*/ 2147483647 w 32"/>
                <a:gd name="T19" fmla="*/ 2147483647 h 43"/>
                <a:gd name="T20" fmla="*/ 2147483647 w 32"/>
                <a:gd name="T21" fmla="*/ 2147483647 h 43"/>
                <a:gd name="T22" fmla="*/ 2147483647 w 32"/>
                <a:gd name="T23" fmla="*/ 2147483647 h 43"/>
                <a:gd name="T24" fmla="*/ 0 w 32"/>
                <a:gd name="T25" fmla="*/ 0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43"/>
                <a:gd name="T41" fmla="*/ 32 w 32"/>
                <a:gd name="T42" fmla="*/ 43 h 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43">
                  <a:moveTo>
                    <a:pt x="0" y="0"/>
                  </a:moveTo>
                  <a:lnTo>
                    <a:pt x="4" y="4"/>
                  </a:lnTo>
                  <a:lnTo>
                    <a:pt x="10" y="8"/>
                  </a:lnTo>
                  <a:lnTo>
                    <a:pt x="17" y="11"/>
                  </a:lnTo>
                  <a:lnTo>
                    <a:pt x="23" y="13"/>
                  </a:lnTo>
                  <a:lnTo>
                    <a:pt x="28" y="21"/>
                  </a:lnTo>
                  <a:lnTo>
                    <a:pt x="32" y="30"/>
                  </a:lnTo>
                  <a:lnTo>
                    <a:pt x="32" y="38"/>
                  </a:lnTo>
                  <a:lnTo>
                    <a:pt x="28" y="43"/>
                  </a:lnTo>
                  <a:lnTo>
                    <a:pt x="19" y="40"/>
                  </a:lnTo>
                  <a:lnTo>
                    <a:pt x="10" y="29"/>
                  </a:lnTo>
                  <a:lnTo>
                    <a:pt x="3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4252" name="Freeform 19"/>
            <p:cNvSpPr>
              <a:spLocks/>
            </p:cNvSpPr>
            <p:nvPr/>
          </p:nvSpPr>
          <p:spPr bwMode="auto">
            <a:xfrm rot="3263557">
              <a:off x="2117" y="2106"/>
              <a:ext cx="520" cy="990"/>
            </a:xfrm>
            <a:custGeom>
              <a:avLst/>
              <a:gdLst>
                <a:gd name="T0" fmla="*/ 194510 w 405"/>
                <a:gd name="T1" fmla="*/ 7 h 1058"/>
                <a:gd name="T2" fmla="*/ 173193 w 405"/>
                <a:gd name="T3" fmla="*/ 7 h 1058"/>
                <a:gd name="T4" fmla="*/ 158274 w 405"/>
                <a:gd name="T5" fmla="*/ 4 h 1058"/>
                <a:gd name="T6" fmla="*/ 140299 w 405"/>
                <a:gd name="T7" fmla="*/ 0 h 1058"/>
                <a:gd name="T8" fmla="*/ 123271 w 405"/>
                <a:gd name="T9" fmla="*/ 0 h 1058"/>
                <a:gd name="T10" fmla="*/ 108066 w 405"/>
                <a:gd name="T11" fmla="*/ 3 h 1058"/>
                <a:gd name="T12" fmla="*/ 89345 w 405"/>
                <a:gd name="T13" fmla="*/ 7 h 1058"/>
                <a:gd name="T14" fmla="*/ 75148 w 405"/>
                <a:gd name="T15" fmla="*/ 7 h 1058"/>
                <a:gd name="T16" fmla="*/ 69586 w 405"/>
                <a:gd name="T17" fmla="*/ 7 h 1058"/>
                <a:gd name="T18" fmla="*/ 53221 w 405"/>
                <a:gd name="T19" fmla="*/ 7 h 1058"/>
                <a:gd name="T20" fmla="*/ 39537 w 405"/>
                <a:gd name="T21" fmla="*/ 7 h 1058"/>
                <a:gd name="T22" fmla="*/ 26080 w 405"/>
                <a:gd name="T23" fmla="*/ 8 h 1058"/>
                <a:gd name="T24" fmla="*/ 14156 w 405"/>
                <a:gd name="T25" fmla="*/ 13 h 1058"/>
                <a:gd name="T26" fmla="*/ 20312 w 405"/>
                <a:gd name="T27" fmla="*/ 20 h 1058"/>
                <a:gd name="T28" fmla="*/ 2529 w 405"/>
                <a:gd name="T29" fmla="*/ 31 h 1058"/>
                <a:gd name="T30" fmla="*/ 14156 w 405"/>
                <a:gd name="T31" fmla="*/ 37 h 1058"/>
                <a:gd name="T32" fmla="*/ 25144 w 405"/>
                <a:gd name="T33" fmla="*/ 45 h 1058"/>
                <a:gd name="T34" fmla="*/ 27515 w 405"/>
                <a:gd name="T35" fmla="*/ 58 h 1058"/>
                <a:gd name="T36" fmla="*/ 50764 w 405"/>
                <a:gd name="T37" fmla="*/ 60 h 1058"/>
                <a:gd name="T38" fmla="*/ 59892 w 405"/>
                <a:gd name="T39" fmla="*/ 62 h 1058"/>
                <a:gd name="T40" fmla="*/ 67156 w 405"/>
                <a:gd name="T41" fmla="*/ 64 h 1058"/>
                <a:gd name="T42" fmla="*/ 72462 w 405"/>
                <a:gd name="T43" fmla="*/ 68 h 1058"/>
                <a:gd name="T44" fmla="*/ 89274 w 405"/>
                <a:gd name="T45" fmla="*/ 70 h 1058"/>
                <a:gd name="T46" fmla="*/ 100682 w 405"/>
                <a:gd name="T47" fmla="*/ 73 h 1058"/>
                <a:gd name="T48" fmla="*/ 107447 w 405"/>
                <a:gd name="T49" fmla="*/ 76 h 1058"/>
                <a:gd name="T50" fmla="*/ 123271 w 405"/>
                <a:gd name="T51" fmla="*/ 78 h 1058"/>
                <a:gd name="T52" fmla="*/ 137851 w 405"/>
                <a:gd name="T53" fmla="*/ 82 h 1058"/>
                <a:gd name="T54" fmla="*/ 154886 w 405"/>
                <a:gd name="T55" fmla="*/ 81 h 1058"/>
                <a:gd name="T56" fmla="*/ 182507 w 405"/>
                <a:gd name="T57" fmla="*/ 78 h 1058"/>
                <a:gd name="T58" fmla="*/ 204225 w 405"/>
                <a:gd name="T59" fmla="*/ 78 h 1058"/>
                <a:gd name="T60" fmla="*/ 222371 w 405"/>
                <a:gd name="T61" fmla="*/ 80 h 1058"/>
                <a:gd name="T62" fmla="*/ 247307 w 405"/>
                <a:gd name="T63" fmla="*/ 81 h 1058"/>
                <a:gd name="T64" fmla="*/ 272010 w 405"/>
                <a:gd name="T65" fmla="*/ 82 h 1058"/>
                <a:gd name="T66" fmla="*/ 282907 w 405"/>
                <a:gd name="T67" fmla="*/ 83 h 1058"/>
                <a:gd name="T68" fmla="*/ 294923 w 405"/>
                <a:gd name="T69" fmla="*/ 87 h 1058"/>
                <a:gd name="T70" fmla="*/ 303694 w 405"/>
                <a:gd name="T71" fmla="*/ 95 h 1058"/>
                <a:gd name="T72" fmla="*/ 300307 w 405"/>
                <a:gd name="T73" fmla="*/ 109 h 1058"/>
                <a:gd name="T74" fmla="*/ 303869 w 405"/>
                <a:gd name="T75" fmla="*/ 119 h 1058"/>
                <a:gd name="T76" fmla="*/ 290811 w 405"/>
                <a:gd name="T77" fmla="*/ 124 h 1058"/>
                <a:gd name="T78" fmla="*/ 279736 w 405"/>
                <a:gd name="T79" fmla="*/ 130 h 1058"/>
                <a:gd name="T80" fmla="*/ 264856 w 405"/>
                <a:gd name="T81" fmla="*/ 132 h 1058"/>
                <a:gd name="T82" fmla="*/ 254950 w 405"/>
                <a:gd name="T83" fmla="*/ 138 h 1058"/>
                <a:gd name="T84" fmla="*/ 247307 w 405"/>
                <a:gd name="T85" fmla="*/ 153 h 1058"/>
                <a:gd name="T86" fmla="*/ 236531 w 405"/>
                <a:gd name="T87" fmla="*/ 172 h 1058"/>
                <a:gd name="T88" fmla="*/ 289809 w 405"/>
                <a:gd name="T89" fmla="*/ 153 h 1058"/>
                <a:gd name="T90" fmla="*/ 337199 w 405"/>
                <a:gd name="T91" fmla="*/ 117 h 1058"/>
                <a:gd name="T92" fmla="*/ 337199 w 405"/>
                <a:gd name="T93" fmla="*/ 78 h 1058"/>
                <a:gd name="T94" fmla="*/ 294708 w 405"/>
                <a:gd name="T95" fmla="*/ 42 h 1058"/>
                <a:gd name="T96" fmla="*/ 238753 w 405"/>
                <a:gd name="T97" fmla="*/ 16 h 105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05"/>
                <a:gd name="T148" fmla="*/ 0 h 1058"/>
                <a:gd name="T149" fmla="*/ 405 w 405"/>
                <a:gd name="T150" fmla="*/ 1058 h 105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05" h="1058">
                  <a:moveTo>
                    <a:pt x="239" y="17"/>
                  </a:moveTo>
                  <a:lnTo>
                    <a:pt x="234" y="20"/>
                  </a:lnTo>
                  <a:lnTo>
                    <a:pt x="228" y="23"/>
                  </a:lnTo>
                  <a:lnTo>
                    <a:pt x="220" y="24"/>
                  </a:lnTo>
                  <a:lnTo>
                    <a:pt x="212" y="24"/>
                  </a:lnTo>
                  <a:lnTo>
                    <a:pt x="203" y="23"/>
                  </a:lnTo>
                  <a:lnTo>
                    <a:pt x="195" y="19"/>
                  </a:lnTo>
                  <a:lnTo>
                    <a:pt x="189" y="12"/>
                  </a:lnTo>
                  <a:lnTo>
                    <a:pt x="185" y="4"/>
                  </a:lnTo>
                  <a:lnTo>
                    <a:pt x="178" y="2"/>
                  </a:lnTo>
                  <a:lnTo>
                    <a:pt x="171" y="1"/>
                  </a:lnTo>
                  <a:lnTo>
                    <a:pt x="164" y="0"/>
                  </a:lnTo>
                  <a:lnTo>
                    <a:pt x="157" y="0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38" y="0"/>
                  </a:lnTo>
                  <a:lnTo>
                    <a:pt x="133" y="1"/>
                  </a:lnTo>
                  <a:lnTo>
                    <a:pt x="127" y="3"/>
                  </a:lnTo>
                  <a:lnTo>
                    <a:pt x="120" y="7"/>
                  </a:lnTo>
                  <a:lnTo>
                    <a:pt x="112" y="12"/>
                  </a:lnTo>
                  <a:lnTo>
                    <a:pt x="105" y="18"/>
                  </a:lnTo>
                  <a:lnTo>
                    <a:pt x="98" y="24"/>
                  </a:lnTo>
                  <a:lnTo>
                    <a:pt x="92" y="28"/>
                  </a:lnTo>
                  <a:lnTo>
                    <a:pt x="89" y="32"/>
                  </a:lnTo>
                  <a:lnTo>
                    <a:pt x="88" y="33"/>
                  </a:lnTo>
                  <a:lnTo>
                    <a:pt x="87" y="33"/>
                  </a:lnTo>
                  <a:lnTo>
                    <a:pt x="82" y="33"/>
                  </a:lnTo>
                  <a:lnTo>
                    <a:pt x="76" y="33"/>
                  </a:lnTo>
                  <a:lnTo>
                    <a:pt x="70" y="33"/>
                  </a:lnTo>
                  <a:lnTo>
                    <a:pt x="62" y="34"/>
                  </a:lnTo>
                  <a:lnTo>
                    <a:pt x="57" y="34"/>
                  </a:lnTo>
                  <a:lnTo>
                    <a:pt x="51" y="35"/>
                  </a:lnTo>
                  <a:lnTo>
                    <a:pt x="46" y="37"/>
                  </a:lnTo>
                  <a:lnTo>
                    <a:pt x="43" y="40"/>
                  </a:lnTo>
                  <a:lnTo>
                    <a:pt x="37" y="45"/>
                  </a:lnTo>
                  <a:lnTo>
                    <a:pt x="31" y="52"/>
                  </a:lnTo>
                  <a:lnTo>
                    <a:pt x="26" y="60"/>
                  </a:lnTo>
                  <a:lnTo>
                    <a:pt x="21" y="66"/>
                  </a:lnTo>
                  <a:lnTo>
                    <a:pt x="16" y="73"/>
                  </a:lnTo>
                  <a:lnTo>
                    <a:pt x="13" y="78"/>
                  </a:lnTo>
                  <a:lnTo>
                    <a:pt x="12" y="79"/>
                  </a:lnTo>
                  <a:lnTo>
                    <a:pt x="24" y="121"/>
                  </a:lnTo>
                  <a:lnTo>
                    <a:pt x="20" y="139"/>
                  </a:lnTo>
                  <a:lnTo>
                    <a:pt x="11" y="163"/>
                  </a:lnTo>
                  <a:lnTo>
                    <a:pt x="3" y="186"/>
                  </a:lnTo>
                  <a:lnTo>
                    <a:pt x="0" y="201"/>
                  </a:lnTo>
                  <a:lnTo>
                    <a:pt x="6" y="210"/>
                  </a:lnTo>
                  <a:lnTo>
                    <a:pt x="16" y="223"/>
                  </a:lnTo>
                  <a:lnTo>
                    <a:pt x="26" y="237"/>
                  </a:lnTo>
                  <a:lnTo>
                    <a:pt x="30" y="248"/>
                  </a:lnTo>
                  <a:lnTo>
                    <a:pt x="29" y="268"/>
                  </a:lnTo>
                  <a:lnTo>
                    <a:pt x="27" y="298"/>
                  </a:lnTo>
                  <a:lnTo>
                    <a:pt x="27" y="328"/>
                  </a:lnTo>
                  <a:lnTo>
                    <a:pt x="32" y="346"/>
                  </a:lnTo>
                  <a:lnTo>
                    <a:pt x="42" y="353"/>
                  </a:lnTo>
                  <a:lnTo>
                    <a:pt x="52" y="356"/>
                  </a:lnTo>
                  <a:lnTo>
                    <a:pt x="59" y="358"/>
                  </a:lnTo>
                  <a:lnTo>
                    <a:pt x="62" y="365"/>
                  </a:lnTo>
                  <a:lnTo>
                    <a:pt x="65" y="369"/>
                  </a:lnTo>
                  <a:lnTo>
                    <a:pt x="70" y="372"/>
                  </a:lnTo>
                  <a:lnTo>
                    <a:pt x="76" y="375"/>
                  </a:lnTo>
                  <a:lnTo>
                    <a:pt x="79" y="384"/>
                  </a:lnTo>
                  <a:lnTo>
                    <a:pt x="79" y="391"/>
                  </a:lnTo>
                  <a:lnTo>
                    <a:pt x="80" y="398"/>
                  </a:lnTo>
                  <a:lnTo>
                    <a:pt x="82" y="403"/>
                  </a:lnTo>
                  <a:lnTo>
                    <a:pt x="85" y="407"/>
                  </a:lnTo>
                  <a:lnTo>
                    <a:pt x="90" y="412"/>
                  </a:lnTo>
                  <a:lnTo>
                    <a:pt x="96" y="417"/>
                  </a:lnTo>
                  <a:lnTo>
                    <a:pt x="104" y="420"/>
                  </a:lnTo>
                  <a:lnTo>
                    <a:pt x="114" y="425"/>
                  </a:lnTo>
                  <a:lnTo>
                    <a:pt x="115" y="433"/>
                  </a:lnTo>
                  <a:lnTo>
                    <a:pt x="118" y="441"/>
                  </a:lnTo>
                  <a:lnTo>
                    <a:pt x="119" y="447"/>
                  </a:lnTo>
                  <a:lnTo>
                    <a:pt x="120" y="449"/>
                  </a:lnTo>
                  <a:lnTo>
                    <a:pt x="126" y="455"/>
                  </a:lnTo>
                  <a:lnTo>
                    <a:pt x="132" y="460"/>
                  </a:lnTo>
                  <a:lnTo>
                    <a:pt x="138" y="466"/>
                  </a:lnTo>
                  <a:lnTo>
                    <a:pt x="144" y="472"/>
                  </a:lnTo>
                  <a:lnTo>
                    <a:pt x="151" y="478"/>
                  </a:lnTo>
                  <a:lnTo>
                    <a:pt x="157" y="483"/>
                  </a:lnTo>
                  <a:lnTo>
                    <a:pt x="161" y="487"/>
                  </a:lnTo>
                  <a:lnTo>
                    <a:pt x="166" y="489"/>
                  </a:lnTo>
                  <a:lnTo>
                    <a:pt x="173" y="487"/>
                  </a:lnTo>
                  <a:lnTo>
                    <a:pt x="182" y="485"/>
                  </a:lnTo>
                  <a:lnTo>
                    <a:pt x="193" y="481"/>
                  </a:lnTo>
                  <a:lnTo>
                    <a:pt x="204" y="479"/>
                  </a:lnTo>
                  <a:lnTo>
                    <a:pt x="214" y="477"/>
                  </a:lnTo>
                  <a:lnTo>
                    <a:pt x="225" y="474"/>
                  </a:lnTo>
                  <a:lnTo>
                    <a:pt x="233" y="474"/>
                  </a:lnTo>
                  <a:lnTo>
                    <a:pt x="240" y="474"/>
                  </a:lnTo>
                  <a:lnTo>
                    <a:pt x="246" y="477"/>
                  </a:lnTo>
                  <a:lnTo>
                    <a:pt x="252" y="479"/>
                  </a:lnTo>
                  <a:lnTo>
                    <a:pt x="261" y="481"/>
                  </a:lnTo>
                  <a:lnTo>
                    <a:pt x="270" y="483"/>
                  </a:lnTo>
                  <a:lnTo>
                    <a:pt x="279" y="486"/>
                  </a:lnTo>
                  <a:lnTo>
                    <a:pt x="290" y="486"/>
                  </a:lnTo>
                  <a:lnTo>
                    <a:pt x="302" y="485"/>
                  </a:lnTo>
                  <a:lnTo>
                    <a:pt x="316" y="482"/>
                  </a:lnTo>
                  <a:lnTo>
                    <a:pt x="319" y="488"/>
                  </a:lnTo>
                  <a:lnTo>
                    <a:pt x="323" y="494"/>
                  </a:lnTo>
                  <a:lnTo>
                    <a:pt x="327" y="498"/>
                  </a:lnTo>
                  <a:lnTo>
                    <a:pt x="332" y="504"/>
                  </a:lnTo>
                  <a:lnTo>
                    <a:pt x="337" y="510"/>
                  </a:lnTo>
                  <a:lnTo>
                    <a:pt x="342" y="513"/>
                  </a:lnTo>
                  <a:lnTo>
                    <a:pt x="346" y="518"/>
                  </a:lnTo>
                  <a:lnTo>
                    <a:pt x="350" y="520"/>
                  </a:lnTo>
                  <a:lnTo>
                    <a:pt x="337" y="549"/>
                  </a:lnTo>
                  <a:lnTo>
                    <a:pt x="356" y="571"/>
                  </a:lnTo>
                  <a:lnTo>
                    <a:pt x="338" y="588"/>
                  </a:lnTo>
                  <a:lnTo>
                    <a:pt x="343" y="612"/>
                  </a:lnTo>
                  <a:lnTo>
                    <a:pt x="352" y="647"/>
                  </a:lnTo>
                  <a:lnTo>
                    <a:pt x="357" y="684"/>
                  </a:lnTo>
                  <a:lnTo>
                    <a:pt x="361" y="710"/>
                  </a:lnTo>
                  <a:lnTo>
                    <a:pt x="357" y="715"/>
                  </a:lnTo>
                  <a:lnTo>
                    <a:pt x="353" y="723"/>
                  </a:lnTo>
                  <a:lnTo>
                    <a:pt x="347" y="733"/>
                  </a:lnTo>
                  <a:lnTo>
                    <a:pt x="341" y="746"/>
                  </a:lnTo>
                  <a:lnTo>
                    <a:pt x="337" y="759"/>
                  </a:lnTo>
                  <a:lnTo>
                    <a:pt x="332" y="770"/>
                  </a:lnTo>
                  <a:lnTo>
                    <a:pt x="328" y="781"/>
                  </a:lnTo>
                  <a:lnTo>
                    <a:pt x="326" y="789"/>
                  </a:lnTo>
                  <a:lnTo>
                    <a:pt x="319" y="791"/>
                  </a:lnTo>
                  <a:lnTo>
                    <a:pt x="311" y="794"/>
                  </a:lnTo>
                  <a:lnTo>
                    <a:pt x="304" y="800"/>
                  </a:lnTo>
                  <a:lnTo>
                    <a:pt x="300" y="807"/>
                  </a:lnTo>
                  <a:lnTo>
                    <a:pt x="299" y="827"/>
                  </a:lnTo>
                  <a:lnTo>
                    <a:pt x="299" y="861"/>
                  </a:lnTo>
                  <a:lnTo>
                    <a:pt x="296" y="900"/>
                  </a:lnTo>
                  <a:lnTo>
                    <a:pt x="290" y="930"/>
                  </a:lnTo>
                  <a:lnTo>
                    <a:pt x="281" y="959"/>
                  </a:lnTo>
                  <a:lnTo>
                    <a:pt x="276" y="996"/>
                  </a:lnTo>
                  <a:lnTo>
                    <a:pt x="277" y="1032"/>
                  </a:lnTo>
                  <a:lnTo>
                    <a:pt x="288" y="1058"/>
                  </a:lnTo>
                  <a:lnTo>
                    <a:pt x="315" y="995"/>
                  </a:lnTo>
                  <a:lnTo>
                    <a:pt x="340" y="927"/>
                  </a:lnTo>
                  <a:lnTo>
                    <a:pt x="363" y="858"/>
                  </a:lnTo>
                  <a:lnTo>
                    <a:pt x="383" y="784"/>
                  </a:lnTo>
                  <a:lnTo>
                    <a:pt x="396" y="709"/>
                  </a:lnTo>
                  <a:lnTo>
                    <a:pt x="403" y="631"/>
                  </a:lnTo>
                  <a:lnTo>
                    <a:pt x="405" y="551"/>
                  </a:lnTo>
                  <a:lnTo>
                    <a:pt x="396" y="468"/>
                  </a:lnTo>
                  <a:lnTo>
                    <a:pt x="381" y="389"/>
                  </a:lnTo>
                  <a:lnTo>
                    <a:pt x="364" y="316"/>
                  </a:lnTo>
                  <a:lnTo>
                    <a:pt x="345" y="250"/>
                  </a:lnTo>
                  <a:lnTo>
                    <a:pt x="324" y="191"/>
                  </a:lnTo>
                  <a:lnTo>
                    <a:pt x="302" y="138"/>
                  </a:lnTo>
                  <a:lnTo>
                    <a:pt x="280" y="92"/>
                  </a:lnTo>
                  <a:lnTo>
                    <a:pt x="259" y="52"/>
                  </a:lnTo>
                  <a:lnTo>
                    <a:pt x="239" y="17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</p:grpSp>
      <p:sp>
        <p:nvSpPr>
          <p:cNvPr id="219156" name="Line 20"/>
          <p:cNvSpPr>
            <a:spLocks noChangeShapeType="1"/>
          </p:cNvSpPr>
          <p:nvPr/>
        </p:nvSpPr>
        <p:spPr bwMode="auto">
          <a:xfrm>
            <a:off x="4429125" y="2246313"/>
            <a:ext cx="647700" cy="0"/>
          </a:xfrm>
          <a:prstGeom prst="line">
            <a:avLst/>
          </a:prstGeom>
          <a:noFill/>
          <a:ln w="57150">
            <a:solidFill>
              <a:srgbClr val="B4B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 smtClean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19157" name="Line 21"/>
          <p:cNvSpPr>
            <a:spLocks noChangeShapeType="1"/>
          </p:cNvSpPr>
          <p:nvPr/>
        </p:nvSpPr>
        <p:spPr bwMode="auto">
          <a:xfrm flipH="1">
            <a:off x="1331913" y="2319338"/>
            <a:ext cx="720725" cy="0"/>
          </a:xfrm>
          <a:prstGeom prst="line">
            <a:avLst/>
          </a:prstGeom>
          <a:noFill/>
          <a:ln w="57150">
            <a:solidFill>
              <a:srgbClr val="B4B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 smtClean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19158" name="Oval 22"/>
          <p:cNvSpPr>
            <a:spLocks noChangeArrowheads="1"/>
          </p:cNvSpPr>
          <p:nvPr/>
        </p:nvSpPr>
        <p:spPr bwMode="auto">
          <a:xfrm rot="-2065">
            <a:off x="1973263" y="4075113"/>
            <a:ext cx="2519362" cy="2449512"/>
          </a:xfrm>
          <a:prstGeom prst="ellipse">
            <a:avLst/>
          </a:prstGeom>
          <a:gradFill rotWithShape="0">
            <a:gsLst>
              <a:gs pos="0">
                <a:schemeClr val="accent2">
                  <a:gamma/>
                  <a:tint val="5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6732588" y="4765675"/>
            <a:ext cx="671512" cy="920750"/>
            <a:chOff x="4604" y="1888"/>
            <a:chExt cx="423" cy="580"/>
          </a:xfrm>
        </p:grpSpPr>
        <p:sp>
          <p:nvSpPr>
            <p:cNvPr id="94239" name="Arc 24"/>
            <p:cNvSpPr>
              <a:spLocks/>
            </p:cNvSpPr>
            <p:nvPr/>
          </p:nvSpPr>
          <p:spPr bwMode="auto">
            <a:xfrm rot="-1380000">
              <a:off x="4604" y="1941"/>
              <a:ext cx="243" cy="527"/>
            </a:xfrm>
            <a:custGeom>
              <a:avLst/>
              <a:gdLst>
                <a:gd name="T0" fmla="*/ 0 w 21600"/>
                <a:gd name="T1" fmla="*/ 0 h 42525"/>
                <a:gd name="T2" fmla="*/ 0 w 21600"/>
                <a:gd name="T3" fmla="*/ 0 h 42525"/>
                <a:gd name="T4" fmla="*/ 0 w 21600"/>
                <a:gd name="T5" fmla="*/ 0 h 425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525"/>
                <a:gd name="T11" fmla="*/ 21600 w 21600"/>
                <a:gd name="T12" fmla="*/ 42525 h 425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525" fill="none" extrusionOk="0">
                  <a:moveTo>
                    <a:pt x="16242" y="42525"/>
                  </a:moveTo>
                  <a:cubicBezTo>
                    <a:pt x="6685" y="40078"/>
                    <a:pt x="0" y="31466"/>
                    <a:pt x="0" y="21600"/>
                  </a:cubicBezTo>
                  <a:cubicBezTo>
                    <a:pt x="-1" y="9705"/>
                    <a:pt x="9616" y="49"/>
                    <a:pt x="21511" y="0"/>
                  </a:cubicBezTo>
                </a:path>
                <a:path w="21600" h="42525" stroke="0" extrusionOk="0">
                  <a:moveTo>
                    <a:pt x="16242" y="42525"/>
                  </a:moveTo>
                  <a:cubicBezTo>
                    <a:pt x="6685" y="40078"/>
                    <a:pt x="0" y="31466"/>
                    <a:pt x="0" y="21600"/>
                  </a:cubicBezTo>
                  <a:cubicBezTo>
                    <a:pt x="-1" y="9705"/>
                    <a:pt x="9616" y="49"/>
                    <a:pt x="21511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81952" name="Arc 25"/>
            <p:cNvSpPr>
              <a:spLocks/>
            </p:cNvSpPr>
            <p:nvPr/>
          </p:nvSpPr>
          <p:spPr bwMode="auto">
            <a:xfrm rot="-1380000">
              <a:off x="4675" y="1888"/>
              <a:ext cx="352" cy="527"/>
            </a:xfrm>
            <a:custGeom>
              <a:avLst/>
              <a:gdLst>
                <a:gd name="T0" fmla="*/ 0 w 21600"/>
                <a:gd name="T1" fmla="*/ 0 h 33198"/>
                <a:gd name="T2" fmla="*/ 0 w 21600"/>
                <a:gd name="T3" fmla="*/ 0 h 33198"/>
                <a:gd name="T4" fmla="*/ 0 w 21600"/>
                <a:gd name="T5" fmla="*/ 0 h 33198"/>
                <a:gd name="T6" fmla="*/ 0 60000 65536"/>
                <a:gd name="T7" fmla="*/ 0 60000 65536"/>
                <a:gd name="T8" fmla="*/ 0 60000 65536"/>
                <a:gd name="T9" fmla="*/ 0 w 21600"/>
                <a:gd name="T10" fmla="*/ 0 h 33198"/>
                <a:gd name="T11" fmla="*/ 21600 w 21600"/>
                <a:gd name="T12" fmla="*/ 33198 h 33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3198" fill="none" extrusionOk="0">
                  <a:moveTo>
                    <a:pt x="6296" y="33197"/>
                  </a:moveTo>
                  <a:cubicBezTo>
                    <a:pt x="2263" y="29149"/>
                    <a:pt x="0" y="23668"/>
                    <a:pt x="0" y="17955"/>
                  </a:cubicBezTo>
                  <a:cubicBezTo>
                    <a:pt x="-1" y="10743"/>
                    <a:pt x="3598" y="4008"/>
                    <a:pt x="9592" y="-1"/>
                  </a:cubicBezTo>
                </a:path>
                <a:path w="21600" h="33198" stroke="0" extrusionOk="0">
                  <a:moveTo>
                    <a:pt x="6296" y="33197"/>
                  </a:moveTo>
                  <a:cubicBezTo>
                    <a:pt x="2263" y="29149"/>
                    <a:pt x="0" y="23668"/>
                    <a:pt x="0" y="17955"/>
                  </a:cubicBezTo>
                  <a:cubicBezTo>
                    <a:pt x="-1" y="10743"/>
                    <a:pt x="3598" y="4008"/>
                    <a:pt x="9592" y="-1"/>
                  </a:cubicBezTo>
                  <a:lnTo>
                    <a:pt x="21600" y="17955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19162" name="Oval 26"/>
          <p:cNvSpPr>
            <a:spLocks noChangeArrowheads="1"/>
          </p:cNvSpPr>
          <p:nvPr/>
        </p:nvSpPr>
        <p:spPr bwMode="auto">
          <a:xfrm rot="-782621">
            <a:off x="1835150" y="4044950"/>
            <a:ext cx="2805113" cy="2449513"/>
          </a:xfrm>
          <a:prstGeom prst="ellipse">
            <a:avLst/>
          </a:prstGeom>
          <a:gradFill rotWithShape="0">
            <a:gsLst>
              <a:gs pos="0">
                <a:schemeClr val="accent2">
                  <a:gamma/>
                  <a:tint val="5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2268538" y="4189413"/>
            <a:ext cx="2232025" cy="2016125"/>
            <a:chOff x="1380" y="1453"/>
            <a:chExt cx="1492" cy="1408"/>
          </a:xfrm>
        </p:grpSpPr>
        <p:sp>
          <p:nvSpPr>
            <p:cNvPr id="94227" name="Freeform 28"/>
            <p:cNvSpPr>
              <a:spLocks/>
            </p:cNvSpPr>
            <p:nvPr/>
          </p:nvSpPr>
          <p:spPr bwMode="auto">
            <a:xfrm rot="-2065">
              <a:off x="1380" y="1906"/>
              <a:ext cx="543" cy="462"/>
            </a:xfrm>
            <a:custGeom>
              <a:avLst/>
              <a:gdLst>
                <a:gd name="T0" fmla="*/ 2147483647 w 176"/>
                <a:gd name="T1" fmla="*/ 2147483647 h 154"/>
                <a:gd name="T2" fmla="*/ 0 w 176"/>
                <a:gd name="T3" fmla="*/ 2147483647 h 154"/>
                <a:gd name="T4" fmla="*/ 2147483647 w 176"/>
                <a:gd name="T5" fmla="*/ 2147483647 h 154"/>
                <a:gd name="T6" fmla="*/ 2147483647 w 176"/>
                <a:gd name="T7" fmla="*/ 2147483647 h 154"/>
                <a:gd name="T8" fmla="*/ 2147483647 w 176"/>
                <a:gd name="T9" fmla="*/ 2147483647 h 154"/>
                <a:gd name="T10" fmla="*/ 2147483647 w 176"/>
                <a:gd name="T11" fmla="*/ 2147483647 h 154"/>
                <a:gd name="T12" fmla="*/ 2147483647 w 176"/>
                <a:gd name="T13" fmla="*/ 2147483647 h 154"/>
                <a:gd name="T14" fmla="*/ 2147483647 w 176"/>
                <a:gd name="T15" fmla="*/ 2147483647 h 154"/>
                <a:gd name="T16" fmla="*/ 2147483647 w 176"/>
                <a:gd name="T17" fmla="*/ 2147483647 h 154"/>
                <a:gd name="T18" fmla="*/ 2147483647 w 176"/>
                <a:gd name="T19" fmla="*/ 2147483647 h 154"/>
                <a:gd name="T20" fmla="*/ 2147483647 w 176"/>
                <a:gd name="T21" fmla="*/ 2147483647 h 154"/>
                <a:gd name="T22" fmla="*/ 2147483647 w 176"/>
                <a:gd name="T23" fmla="*/ 2147483647 h 154"/>
                <a:gd name="T24" fmla="*/ 2147483647 w 176"/>
                <a:gd name="T25" fmla="*/ 2147483647 h 154"/>
                <a:gd name="T26" fmla="*/ 2147483647 w 176"/>
                <a:gd name="T27" fmla="*/ 2147483647 h 154"/>
                <a:gd name="T28" fmla="*/ 2147483647 w 176"/>
                <a:gd name="T29" fmla="*/ 2147483647 h 154"/>
                <a:gd name="T30" fmla="*/ 2147483647 w 176"/>
                <a:gd name="T31" fmla="*/ 2147483647 h 154"/>
                <a:gd name="T32" fmla="*/ 2147483647 w 176"/>
                <a:gd name="T33" fmla="*/ 2147483647 h 154"/>
                <a:gd name="T34" fmla="*/ 2147483647 w 176"/>
                <a:gd name="T35" fmla="*/ 2147483647 h 154"/>
                <a:gd name="T36" fmla="*/ 2147483647 w 176"/>
                <a:gd name="T37" fmla="*/ 2147483647 h 154"/>
                <a:gd name="T38" fmla="*/ 2147483647 w 176"/>
                <a:gd name="T39" fmla="*/ 2147483647 h 154"/>
                <a:gd name="T40" fmla="*/ 2147483647 w 176"/>
                <a:gd name="T41" fmla="*/ 2147483647 h 154"/>
                <a:gd name="T42" fmla="*/ 2147483647 w 176"/>
                <a:gd name="T43" fmla="*/ 2147483647 h 154"/>
                <a:gd name="T44" fmla="*/ 2147483647 w 176"/>
                <a:gd name="T45" fmla="*/ 2147483647 h 154"/>
                <a:gd name="T46" fmla="*/ 2147483647 w 176"/>
                <a:gd name="T47" fmla="*/ 2147483647 h 154"/>
                <a:gd name="T48" fmla="*/ 2147483647 w 176"/>
                <a:gd name="T49" fmla="*/ 2147483647 h 154"/>
                <a:gd name="T50" fmla="*/ 2147483647 w 176"/>
                <a:gd name="T51" fmla="*/ 2147483647 h 154"/>
                <a:gd name="T52" fmla="*/ 2147483647 w 176"/>
                <a:gd name="T53" fmla="*/ 2147483647 h 154"/>
                <a:gd name="T54" fmla="*/ 2147483647 w 176"/>
                <a:gd name="T55" fmla="*/ 2147483647 h 154"/>
                <a:gd name="T56" fmla="*/ 2147483647 w 176"/>
                <a:gd name="T57" fmla="*/ 2147483647 h 154"/>
                <a:gd name="T58" fmla="*/ 2147483647 w 176"/>
                <a:gd name="T59" fmla="*/ 2147483647 h 154"/>
                <a:gd name="T60" fmla="*/ 2147483647 w 176"/>
                <a:gd name="T61" fmla="*/ 2147483647 h 154"/>
                <a:gd name="T62" fmla="*/ 2147483647 w 176"/>
                <a:gd name="T63" fmla="*/ 2147483647 h 154"/>
                <a:gd name="T64" fmla="*/ 2147483647 w 176"/>
                <a:gd name="T65" fmla="*/ 2147483647 h 154"/>
                <a:gd name="T66" fmla="*/ 2147483647 w 176"/>
                <a:gd name="T67" fmla="*/ 2147483647 h 154"/>
                <a:gd name="T68" fmla="*/ 2147483647 w 176"/>
                <a:gd name="T69" fmla="*/ 2147483647 h 154"/>
                <a:gd name="T70" fmla="*/ 2147483647 w 176"/>
                <a:gd name="T71" fmla="*/ 2147483647 h 154"/>
                <a:gd name="T72" fmla="*/ 2147483647 w 176"/>
                <a:gd name="T73" fmla="*/ 2147483647 h 154"/>
                <a:gd name="T74" fmla="*/ 2147483647 w 176"/>
                <a:gd name="T75" fmla="*/ 2147483647 h 154"/>
                <a:gd name="T76" fmla="*/ 2147483647 w 176"/>
                <a:gd name="T77" fmla="*/ 2147483647 h 154"/>
                <a:gd name="T78" fmla="*/ 2147483647 w 176"/>
                <a:gd name="T79" fmla="*/ 2147483647 h 154"/>
                <a:gd name="T80" fmla="*/ 2147483647 w 176"/>
                <a:gd name="T81" fmla="*/ 2147483647 h 154"/>
                <a:gd name="T82" fmla="*/ 2147483647 w 176"/>
                <a:gd name="T83" fmla="*/ 2147483647 h 154"/>
                <a:gd name="T84" fmla="*/ 2147483647 w 176"/>
                <a:gd name="T85" fmla="*/ 2147483647 h 154"/>
                <a:gd name="T86" fmla="*/ 2147483647 w 176"/>
                <a:gd name="T87" fmla="*/ 2147483647 h 154"/>
                <a:gd name="T88" fmla="*/ 2147483647 w 176"/>
                <a:gd name="T89" fmla="*/ 0 h 154"/>
                <a:gd name="T90" fmla="*/ 2147483647 w 176"/>
                <a:gd name="T91" fmla="*/ 2147483647 h 1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6"/>
                <a:gd name="T139" fmla="*/ 0 h 154"/>
                <a:gd name="T140" fmla="*/ 176 w 176"/>
                <a:gd name="T141" fmla="*/ 154 h 1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6" h="154">
                  <a:moveTo>
                    <a:pt x="2" y="5"/>
                  </a:moveTo>
                  <a:lnTo>
                    <a:pt x="0" y="18"/>
                  </a:lnTo>
                  <a:lnTo>
                    <a:pt x="1" y="32"/>
                  </a:lnTo>
                  <a:lnTo>
                    <a:pt x="6" y="47"/>
                  </a:lnTo>
                  <a:lnTo>
                    <a:pt x="13" y="56"/>
                  </a:lnTo>
                  <a:lnTo>
                    <a:pt x="17" y="58"/>
                  </a:lnTo>
                  <a:lnTo>
                    <a:pt x="22" y="60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7" y="60"/>
                  </a:lnTo>
                  <a:lnTo>
                    <a:pt x="41" y="60"/>
                  </a:lnTo>
                  <a:lnTo>
                    <a:pt x="46" y="60"/>
                  </a:lnTo>
                  <a:lnTo>
                    <a:pt x="51" y="60"/>
                  </a:lnTo>
                  <a:lnTo>
                    <a:pt x="55" y="61"/>
                  </a:lnTo>
                  <a:lnTo>
                    <a:pt x="62" y="61"/>
                  </a:lnTo>
                  <a:lnTo>
                    <a:pt x="69" y="62"/>
                  </a:lnTo>
                  <a:lnTo>
                    <a:pt x="77" y="63"/>
                  </a:lnTo>
                  <a:lnTo>
                    <a:pt x="84" y="64"/>
                  </a:lnTo>
                  <a:lnTo>
                    <a:pt x="90" y="67"/>
                  </a:lnTo>
                  <a:lnTo>
                    <a:pt x="95" y="69"/>
                  </a:lnTo>
                  <a:lnTo>
                    <a:pt x="99" y="72"/>
                  </a:lnTo>
                  <a:lnTo>
                    <a:pt x="92" y="90"/>
                  </a:lnTo>
                  <a:lnTo>
                    <a:pt x="113" y="94"/>
                  </a:lnTo>
                  <a:lnTo>
                    <a:pt x="114" y="128"/>
                  </a:lnTo>
                  <a:lnTo>
                    <a:pt x="160" y="154"/>
                  </a:lnTo>
                  <a:lnTo>
                    <a:pt x="168" y="146"/>
                  </a:lnTo>
                  <a:lnTo>
                    <a:pt x="154" y="106"/>
                  </a:lnTo>
                  <a:lnTo>
                    <a:pt x="165" y="98"/>
                  </a:lnTo>
                  <a:lnTo>
                    <a:pt x="160" y="84"/>
                  </a:lnTo>
                  <a:lnTo>
                    <a:pt x="145" y="78"/>
                  </a:lnTo>
                  <a:lnTo>
                    <a:pt x="165" y="68"/>
                  </a:lnTo>
                  <a:lnTo>
                    <a:pt x="176" y="50"/>
                  </a:lnTo>
                  <a:lnTo>
                    <a:pt x="167" y="42"/>
                  </a:lnTo>
                  <a:lnTo>
                    <a:pt x="159" y="35"/>
                  </a:lnTo>
                  <a:lnTo>
                    <a:pt x="151" y="31"/>
                  </a:lnTo>
                  <a:lnTo>
                    <a:pt x="143" y="30"/>
                  </a:lnTo>
                  <a:lnTo>
                    <a:pt x="137" y="30"/>
                  </a:lnTo>
                  <a:lnTo>
                    <a:pt x="128" y="28"/>
                  </a:lnTo>
                  <a:lnTo>
                    <a:pt x="116" y="27"/>
                  </a:lnTo>
                  <a:lnTo>
                    <a:pt x="104" y="26"/>
                  </a:lnTo>
                  <a:lnTo>
                    <a:pt x="92" y="26"/>
                  </a:lnTo>
                  <a:lnTo>
                    <a:pt x="82" y="25"/>
                  </a:lnTo>
                  <a:lnTo>
                    <a:pt x="75" y="24"/>
                  </a:lnTo>
                  <a:lnTo>
                    <a:pt x="72" y="24"/>
                  </a:lnTo>
                  <a:lnTo>
                    <a:pt x="56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4228" name="Freeform 29"/>
            <p:cNvSpPr>
              <a:spLocks/>
            </p:cNvSpPr>
            <p:nvPr/>
          </p:nvSpPr>
          <p:spPr bwMode="auto">
            <a:xfrm rot="-2065">
              <a:off x="1904" y="2311"/>
              <a:ext cx="39" cy="35"/>
            </a:xfrm>
            <a:custGeom>
              <a:avLst/>
              <a:gdLst>
                <a:gd name="T0" fmla="*/ 0 w 53"/>
                <a:gd name="T1" fmla="*/ 0 h 50"/>
                <a:gd name="T2" fmla="*/ 1 w 53"/>
                <a:gd name="T3" fmla="*/ 1 h 50"/>
                <a:gd name="T4" fmla="*/ 1 w 53"/>
                <a:gd name="T5" fmla="*/ 1 h 50"/>
                <a:gd name="T6" fmla="*/ 1 w 53"/>
                <a:gd name="T7" fmla="*/ 1 h 50"/>
                <a:gd name="T8" fmla="*/ 1 w 53"/>
                <a:gd name="T9" fmla="*/ 1 h 50"/>
                <a:gd name="T10" fmla="*/ 1 w 53"/>
                <a:gd name="T11" fmla="*/ 1 h 50"/>
                <a:gd name="T12" fmla="*/ 1 w 53"/>
                <a:gd name="T13" fmla="*/ 1 h 50"/>
                <a:gd name="T14" fmla="*/ 1 w 53"/>
                <a:gd name="T15" fmla="*/ 1 h 50"/>
                <a:gd name="T16" fmla="*/ 1 w 53"/>
                <a:gd name="T17" fmla="*/ 1 h 50"/>
                <a:gd name="T18" fmla="*/ 1 w 53"/>
                <a:gd name="T19" fmla="*/ 1 h 50"/>
                <a:gd name="T20" fmla="*/ 1 w 53"/>
                <a:gd name="T21" fmla="*/ 1 h 50"/>
                <a:gd name="T22" fmla="*/ 1 w 53"/>
                <a:gd name="T23" fmla="*/ 1 h 50"/>
                <a:gd name="T24" fmla="*/ 1 w 53"/>
                <a:gd name="T25" fmla="*/ 1 h 50"/>
                <a:gd name="T26" fmla="*/ 0 w 53"/>
                <a:gd name="T27" fmla="*/ 1 h 50"/>
                <a:gd name="T28" fmla="*/ 0 w 53"/>
                <a:gd name="T29" fmla="*/ 0 h 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"/>
                <a:gd name="T46" fmla="*/ 0 h 50"/>
                <a:gd name="T47" fmla="*/ 53 w 53"/>
                <a:gd name="T48" fmla="*/ 50 h 5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" h="50">
                  <a:moveTo>
                    <a:pt x="0" y="0"/>
                  </a:moveTo>
                  <a:lnTo>
                    <a:pt x="5" y="1"/>
                  </a:lnTo>
                  <a:lnTo>
                    <a:pt x="12" y="3"/>
                  </a:lnTo>
                  <a:lnTo>
                    <a:pt x="20" y="5"/>
                  </a:lnTo>
                  <a:lnTo>
                    <a:pt x="28" y="7"/>
                  </a:lnTo>
                  <a:lnTo>
                    <a:pt x="37" y="9"/>
                  </a:lnTo>
                  <a:lnTo>
                    <a:pt x="44" y="13"/>
                  </a:lnTo>
                  <a:lnTo>
                    <a:pt x="50" y="15"/>
                  </a:lnTo>
                  <a:lnTo>
                    <a:pt x="53" y="18"/>
                  </a:lnTo>
                  <a:lnTo>
                    <a:pt x="48" y="50"/>
                  </a:lnTo>
                  <a:lnTo>
                    <a:pt x="11" y="39"/>
                  </a:lnTo>
                  <a:lnTo>
                    <a:pt x="8" y="34"/>
                  </a:lnTo>
                  <a:lnTo>
                    <a:pt x="4" y="22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4229" name="Freeform 30"/>
            <p:cNvSpPr>
              <a:spLocks/>
            </p:cNvSpPr>
            <p:nvPr/>
          </p:nvSpPr>
          <p:spPr bwMode="auto">
            <a:xfrm rot="-2065">
              <a:off x="1561" y="2273"/>
              <a:ext cx="131" cy="87"/>
            </a:xfrm>
            <a:custGeom>
              <a:avLst/>
              <a:gdLst>
                <a:gd name="T0" fmla="*/ 1494 w 114"/>
                <a:gd name="T1" fmla="*/ 0 h 94"/>
                <a:gd name="T2" fmla="*/ 4124 w 114"/>
                <a:gd name="T3" fmla="*/ 6 h 94"/>
                <a:gd name="T4" fmla="*/ 4895 w 114"/>
                <a:gd name="T5" fmla="*/ 6 h 94"/>
                <a:gd name="T6" fmla="*/ 4541 w 114"/>
                <a:gd name="T7" fmla="*/ 12 h 94"/>
                <a:gd name="T8" fmla="*/ 4044 w 114"/>
                <a:gd name="T9" fmla="*/ 13 h 94"/>
                <a:gd name="T10" fmla="*/ 3589 w 114"/>
                <a:gd name="T11" fmla="*/ 7 h 94"/>
                <a:gd name="T12" fmla="*/ 2526 w 114"/>
                <a:gd name="T13" fmla="*/ 8 h 94"/>
                <a:gd name="T14" fmla="*/ 1717 w 114"/>
                <a:gd name="T15" fmla="*/ 6 h 94"/>
                <a:gd name="T16" fmla="*/ 2526 w 114"/>
                <a:gd name="T17" fmla="*/ 6 h 94"/>
                <a:gd name="T18" fmla="*/ 0 w 114"/>
                <a:gd name="T19" fmla="*/ 2 h 94"/>
                <a:gd name="T20" fmla="*/ 1494 w 114"/>
                <a:gd name="T21" fmla="*/ 0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4"/>
                <a:gd name="T34" fmla="*/ 0 h 94"/>
                <a:gd name="T35" fmla="*/ 114 w 114"/>
                <a:gd name="T36" fmla="*/ 94 h 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4" h="94">
                  <a:moveTo>
                    <a:pt x="35" y="0"/>
                  </a:moveTo>
                  <a:lnTo>
                    <a:pt x="97" y="11"/>
                  </a:lnTo>
                  <a:lnTo>
                    <a:pt x="114" y="49"/>
                  </a:lnTo>
                  <a:lnTo>
                    <a:pt x="106" y="92"/>
                  </a:lnTo>
                  <a:lnTo>
                    <a:pt x="95" y="94"/>
                  </a:lnTo>
                  <a:lnTo>
                    <a:pt x="84" y="60"/>
                  </a:lnTo>
                  <a:lnTo>
                    <a:pt x="59" y="64"/>
                  </a:lnTo>
                  <a:lnTo>
                    <a:pt x="40" y="57"/>
                  </a:lnTo>
                  <a:lnTo>
                    <a:pt x="59" y="30"/>
                  </a:lnTo>
                  <a:lnTo>
                    <a:pt x="0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4230" name="Freeform 31"/>
            <p:cNvSpPr>
              <a:spLocks/>
            </p:cNvSpPr>
            <p:nvPr/>
          </p:nvSpPr>
          <p:spPr bwMode="auto">
            <a:xfrm rot="-2065">
              <a:off x="1765" y="2359"/>
              <a:ext cx="112" cy="114"/>
            </a:xfrm>
            <a:custGeom>
              <a:avLst/>
              <a:gdLst>
                <a:gd name="T0" fmla="*/ 748058 w 76"/>
                <a:gd name="T1" fmla="*/ 0 h 41"/>
                <a:gd name="T2" fmla="*/ 448243 w 76"/>
                <a:gd name="T3" fmla="*/ 2147483647 h 41"/>
                <a:gd name="T4" fmla="*/ 161172 w 76"/>
                <a:gd name="T5" fmla="*/ 2147483647 h 41"/>
                <a:gd name="T6" fmla="*/ 0 w 76"/>
                <a:gd name="T7" fmla="*/ 2147483647 h 41"/>
                <a:gd name="T8" fmla="*/ 1 w 76"/>
                <a:gd name="T9" fmla="*/ 2147483647 h 41"/>
                <a:gd name="T10" fmla="*/ 161172 w 76"/>
                <a:gd name="T11" fmla="*/ 2147483647 h 41"/>
                <a:gd name="T12" fmla="*/ 304165 w 76"/>
                <a:gd name="T13" fmla="*/ 2147483647 h 41"/>
                <a:gd name="T14" fmla="*/ 507611 w 76"/>
                <a:gd name="T15" fmla="*/ 2147483647 h 41"/>
                <a:gd name="T16" fmla="*/ 694647 w 76"/>
                <a:gd name="T17" fmla="*/ 2147483647 h 41"/>
                <a:gd name="T18" fmla="*/ 912364 w 76"/>
                <a:gd name="T19" fmla="*/ 2147483647 h 41"/>
                <a:gd name="T20" fmla="*/ 1102401 w 76"/>
                <a:gd name="T21" fmla="*/ 2147483647 h 41"/>
                <a:gd name="T22" fmla="*/ 1263148 w 76"/>
                <a:gd name="T23" fmla="*/ 2147483647 h 41"/>
                <a:gd name="T24" fmla="*/ 1434587 w 76"/>
                <a:gd name="T25" fmla="*/ 2147483647 h 41"/>
                <a:gd name="T26" fmla="*/ 1650884 w 76"/>
                <a:gd name="T27" fmla="*/ 2147483647 h 41"/>
                <a:gd name="T28" fmla="*/ 1911998 w 76"/>
                <a:gd name="T29" fmla="*/ 2147483647 h 41"/>
                <a:gd name="T30" fmla="*/ 2114128 w 76"/>
                <a:gd name="T31" fmla="*/ 2147483647 h 41"/>
                <a:gd name="T32" fmla="*/ 2289778 w 76"/>
                <a:gd name="T33" fmla="*/ 2147483647 h 41"/>
                <a:gd name="T34" fmla="*/ 2432881 w 76"/>
                <a:gd name="T35" fmla="*/ 2147483647 h 41"/>
                <a:gd name="T36" fmla="*/ 2604735 w 76"/>
                <a:gd name="T37" fmla="*/ 2147483647 h 41"/>
                <a:gd name="T38" fmla="*/ 2677299 w 76"/>
                <a:gd name="T39" fmla="*/ 2147483647 h 41"/>
                <a:gd name="T40" fmla="*/ 2665261 w 76"/>
                <a:gd name="T41" fmla="*/ 2147483647 h 41"/>
                <a:gd name="T42" fmla="*/ 2665261 w 76"/>
                <a:gd name="T43" fmla="*/ 2147483647 h 41"/>
                <a:gd name="T44" fmla="*/ 2665261 w 76"/>
                <a:gd name="T45" fmla="*/ 2147483647 h 41"/>
                <a:gd name="T46" fmla="*/ 2665261 w 76"/>
                <a:gd name="T47" fmla="*/ 2147483647 h 41"/>
                <a:gd name="T48" fmla="*/ 2534209 w 76"/>
                <a:gd name="T49" fmla="*/ 2147483647 h 41"/>
                <a:gd name="T50" fmla="*/ 2394134 w 76"/>
                <a:gd name="T51" fmla="*/ 2147483647 h 41"/>
                <a:gd name="T52" fmla="*/ 2163539 w 76"/>
                <a:gd name="T53" fmla="*/ 2147483647 h 41"/>
                <a:gd name="T54" fmla="*/ 2019410 w 76"/>
                <a:gd name="T55" fmla="*/ 2147483647 h 41"/>
                <a:gd name="T56" fmla="*/ 1767499 w 76"/>
                <a:gd name="T57" fmla="*/ 2147483647 h 41"/>
                <a:gd name="T58" fmla="*/ 1468116 w 76"/>
                <a:gd name="T59" fmla="*/ 2147483647 h 41"/>
                <a:gd name="T60" fmla="*/ 1247466 w 76"/>
                <a:gd name="T61" fmla="*/ 2147483647 h 41"/>
                <a:gd name="T62" fmla="*/ 959239 w 76"/>
                <a:gd name="T63" fmla="*/ 2147483647 h 41"/>
                <a:gd name="T64" fmla="*/ 748058 w 76"/>
                <a:gd name="T65" fmla="*/ 0 h 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"/>
                <a:gd name="T100" fmla="*/ 0 h 41"/>
                <a:gd name="T101" fmla="*/ 76 w 76"/>
                <a:gd name="T102" fmla="*/ 41 h 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" h="41">
                  <a:moveTo>
                    <a:pt x="21" y="0"/>
                  </a:moveTo>
                  <a:lnTo>
                    <a:pt x="13" y="4"/>
                  </a:lnTo>
                  <a:lnTo>
                    <a:pt x="5" y="10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5" y="22"/>
                  </a:lnTo>
                  <a:lnTo>
                    <a:pt x="9" y="25"/>
                  </a:lnTo>
                  <a:lnTo>
                    <a:pt x="14" y="26"/>
                  </a:lnTo>
                  <a:lnTo>
                    <a:pt x="20" y="28"/>
                  </a:lnTo>
                  <a:lnTo>
                    <a:pt x="26" y="29"/>
                  </a:lnTo>
                  <a:lnTo>
                    <a:pt x="31" y="30"/>
                  </a:lnTo>
                  <a:lnTo>
                    <a:pt x="36" y="30"/>
                  </a:lnTo>
                  <a:lnTo>
                    <a:pt x="41" y="32"/>
                  </a:lnTo>
                  <a:lnTo>
                    <a:pt x="47" y="33"/>
                  </a:lnTo>
                  <a:lnTo>
                    <a:pt x="54" y="33"/>
                  </a:lnTo>
                  <a:lnTo>
                    <a:pt x="60" y="35"/>
                  </a:lnTo>
                  <a:lnTo>
                    <a:pt x="65" y="38"/>
                  </a:lnTo>
                  <a:lnTo>
                    <a:pt x="69" y="41"/>
                  </a:lnTo>
                  <a:lnTo>
                    <a:pt x="74" y="40"/>
                  </a:lnTo>
                  <a:lnTo>
                    <a:pt x="76" y="36"/>
                  </a:lnTo>
                  <a:lnTo>
                    <a:pt x="75" y="30"/>
                  </a:lnTo>
                  <a:lnTo>
                    <a:pt x="75" y="22"/>
                  </a:lnTo>
                  <a:lnTo>
                    <a:pt x="75" y="14"/>
                  </a:lnTo>
                  <a:lnTo>
                    <a:pt x="75" y="7"/>
                  </a:lnTo>
                  <a:lnTo>
                    <a:pt x="72" y="4"/>
                  </a:lnTo>
                  <a:lnTo>
                    <a:pt x="68" y="3"/>
                  </a:lnTo>
                  <a:lnTo>
                    <a:pt x="62" y="3"/>
                  </a:lnTo>
                  <a:lnTo>
                    <a:pt x="57" y="3"/>
                  </a:lnTo>
                  <a:lnTo>
                    <a:pt x="50" y="4"/>
                  </a:lnTo>
                  <a:lnTo>
                    <a:pt x="42" y="4"/>
                  </a:lnTo>
                  <a:lnTo>
                    <a:pt x="35" y="4"/>
                  </a:lnTo>
                  <a:lnTo>
                    <a:pt x="27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4231" name="Freeform 32"/>
            <p:cNvSpPr>
              <a:spLocks/>
            </p:cNvSpPr>
            <p:nvPr/>
          </p:nvSpPr>
          <p:spPr bwMode="auto">
            <a:xfrm rot="-2065">
              <a:off x="1865" y="1860"/>
              <a:ext cx="239" cy="108"/>
            </a:xfrm>
            <a:custGeom>
              <a:avLst/>
              <a:gdLst>
                <a:gd name="T0" fmla="*/ 295676 w 172"/>
                <a:gd name="T1" fmla="*/ 0 h 62"/>
                <a:gd name="T2" fmla="*/ 40284 w 172"/>
                <a:gd name="T3" fmla="*/ 42736649 h 62"/>
                <a:gd name="T4" fmla="*/ 28991 w 172"/>
                <a:gd name="T5" fmla="*/ 51751260 h 62"/>
                <a:gd name="T6" fmla="*/ 1 w 172"/>
                <a:gd name="T7" fmla="*/ 81507371 h 62"/>
                <a:gd name="T8" fmla="*/ 0 w 172"/>
                <a:gd name="T9" fmla="*/ 109046556 h 62"/>
                <a:gd name="T10" fmla="*/ 15015 w 172"/>
                <a:gd name="T11" fmla="*/ 129677394 h 62"/>
                <a:gd name="T12" fmla="*/ 40284 w 172"/>
                <a:gd name="T13" fmla="*/ 131534603 h 62"/>
                <a:gd name="T14" fmla="*/ 68908 w 172"/>
                <a:gd name="T15" fmla="*/ 129677394 h 62"/>
                <a:gd name="T16" fmla="*/ 108079 w 172"/>
                <a:gd name="T17" fmla="*/ 125494966 h 62"/>
                <a:gd name="T18" fmla="*/ 150180 w 172"/>
                <a:gd name="T19" fmla="*/ 121648773 h 62"/>
                <a:gd name="T20" fmla="*/ 184875 w 172"/>
                <a:gd name="T21" fmla="*/ 116832532 h 62"/>
                <a:gd name="T22" fmla="*/ 228013 w 172"/>
                <a:gd name="T23" fmla="*/ 109046556 h 62"/>
                <a:gd name="T24" fmla="*/ 267330 w 172"/>
                <a:gd name="T25" fmla="*/ 109046556 h 62"/>
                <a:gd name="T26" fmla="*/ 295676 w 172"/>
                <a:gd name="T27" fmla="*/ 109046556 h 62"/>
                <a:gd name="T28" fmla="*/ 336198 w 172"/>
                <a:gd name="T29" fmla="*/ 116832532 h 62"/>
                <a:gd name="T30" fmla="*/ 402921 w 172"/>
                <a:gd name="T31" fmla="*/ 117444940 h 62"/>
                <a:gd name="T32" fmla="*/ 480742 w 172"/>
                <a:gd name="T33" fmla="*/ 125494966 h 62"/>
                <a:gd name="T34" fmla="*/ 556470 w 172"/>
                <a:gd name="T35" fmla="*/ 131534603 h 62"/>
                <a:gd name="T36" fmla="*/ 641541 w 172"/>
                <a:gd name="T37" fmla="*/ 141980528 h 62"/>
                <a:gd name="T38" fmla="*/ 717225 w 172"/>
                <a:gd name="T39" fmla="*/ 147565868 h 62"/>
                <a:gd name="T40" fmla="*/ 759486 w 172"/>
                <a:gd name="T41" fmla="*/ 154566719 h 62"/>
                <a:gd name="T42" fmla="*/ 811615 w 172"/>
                <a:gd name="T43" fmla="*/ 164475180 h 62"/>
                <a:gd name="T44" fmla="*/ 784010 w 172"/>
                <a:gd name="T45" fmla="*/ 177281887 h 62"/>
                <a:gd name="T46" fmla="*/ 784010 w 172"/>
                <a:gd name="T47" fmla="*/ 194506475 h 62"/>
                <a:gd name="T48" fmla="*/ 793276 w 172"/>
                <a:gd name="T49" fmla="*/ 199416112 h 62"/>
                <a:gd name="T50" fmla="*/ 834236 w 172"/>
                <a:gd name="T51" fmla="*/ 199416112 h 62"/>
                <a:gd name="T52" fmla="*/ 868668 w 172"/>
                <a:gd name="T53" fmla="*/ 196190104 h 62"/>
                <a:gd name="T54" fmla="*/ 921898 w 172"/>
                <a:gd name="T55" fmla="*/ 189952026 h 62"/>
                <a:gd name="T56" fmla="*/ 978412 w 172"/>
                <a:gd name="T57" fmla="*/ 181552052 h 62"/>
                <a:gd name="T58" fmla="*/ 1041865 w 172"/>
                <a:gd name="T59" fmla="*/ 174019758 h 62"/>
                <a:gd name="T60" fmla="*/ 1102285 w 172"/>
                <a:gd name="T61" fmla="*/ 168845347 h 62"/>
                <a:gd name="T62" fmla="*/ 1159200 w 172"/>
                <a:gd name="T63" fmla="*/ 154566719 h 62"/>
                <a:gd name="T64" fmla="*/ 1199669 w 172"/>
                <a:gd name="T65" fmla="*/ 147565868 h 62"/>
                <a:gd name="T66" fmla="*/ 1225186 w 172"/>
                <a:gd name="T67" fmla="*/ 144311097 h 62"/>
                <a:gd name="T68" fmla="*/ 1238692 w 172"/>
                <a:gd name="T69" fmla="*/ 131534603 h 62"/>
                <a:gd name="T70" fmla="*/ 1219825 w 172"/>
                <a:gd name="T71" fmla="*/ 117444940 h 62"/>
                <a:gd name="T72" fmla="*/ 1170791 w 172"/>
                <a:gd name="T73" fmla="*/ 109046556 h 62"/>
                <a:gd name="T74" fmla="*/ 1130696 w 172"/>
                <a:gd name="T75" fmla="*/ 116832532 h 62"/>
                <a:gd name="T76" fmla="*/ 1092294 w 172"/>
                <a:gd name="T77" fmla="*/ 116832532 h 62"/>
                <a:gd name="T78" fmla="*/ 1055332 w 172"/>
                <a:gd name="T79" fmla="*/ 109046556 h 62"/>
                <a:gd name="T80" fmla="*/ 1032838 w 172"/>
                <a:gd name="T81" fmla="*/ 104994230 h 62"/>
                <a:gd name="T82" fmla="*/ 996609 w 172"/>
                <a:gd name="T83" fmla="*/ 99900254 h 62"/>
                <a:gd name="T84" fmla="*/ 948622 w 172"/>
                <a:gd name="T85" fmla="*/ 96929767 h 62"/>
                <a:gd name="T86" fmla="*/ 912451 w 172"/>
                <a:gd name="T87" fmla="*/ 90147313 h 62"/>
                <a:gd name="T88" fmla="*/ 881724 w 172"/>
                <a:gd name="T89" fmla="*/ 82845289 h 62"/>
                <a:gd name="T90" fmla="*/ 834236 w 172"/>
                <a:gd name="T91" fmla="*/ 81507371 h 62"/>
                <a:gd name="T92" fmla="*/ 793276 w 172"/>
                <a:gd name="T93" fmla="*/ 77345735 h 62"/>
                <a:gd name="T94" fmla="*/ 757349 w 172"/>
                <a:gd name="T95" fmla="*/ 74444479 h 62"/>
                <a:gd name="T96" fmla="*/ 717225 w 172"/>
                <a:gd name="T97" fmla="*/ 69835403 h 62"/>
                <a:gd name="T98" fmla="*/ 663458 w 172"/>
                <a:gd name="T99" fmla="*/ 67422112 h 62"/>
                <a:gd name="T100" fmla="*/ 611741 w 172"/>
                <a:gd name="T101" fmla="*/ 57350174 h 62"/>
                <a:gd name="T102" fmla="*/ 570893 w 172"/>
                <a:gd name="T103" fmla="*/ 55644889 h 62"/>
                <a:gd name="T104" fmla="*/ 539601 w 172"/>
                <a:gd name="T105" fmla="*/ 47559356 h 62"/>
                <a:gd name="T106" fmla="*/ 504353 w 172"/>
                <a:gd name="T107" fmla="*/ 44402189 h 62"/>
                <a:gd name="T108" fmla="*/ 456661 w 172"/>
                <a:gd name="T109" fmla="*/ 31944288 h 62"/>
                <a:gd name="T110" fmla="*/ 402921 w 172"/>
                <a:gd name="T111" fmla="*/ 18338389 h 62"/>
                <a:gd name="T112" fmla="*/ 351544 w 172"/>
                <a:gd name="T113" fmla="*/ 5620735 h 62"/>
                <a:gd name="T114" fmla="*/ 295676 w 172"/>
                <a:gd name="T115" fmla="*/ 0 h 6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2"/>
                <a:gd name="T175" fmla="*/ 0 h 62"/>
                <a:gd name="T176" fmla="*/ 172 w 172"/>
                <a:gd name="T177" fmla="*/ 62 h 6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2" h="62">
                  <a:moveTo>
                    <a:pt x="41" y="0"/>
                  </a:moveTo>
                  <a:lnTo>
                    <a:pt x="6" y="13"/>
                  </a:lnTo>
                  <a:lnTo>
                    <a:pt x="4" y="16"/>
                  </a:lnTo>
                  <a:lnTo>
                    <a:pt x="1" y="25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6" y="41"/>
                  </a:lnTo>
                  <a:lnTo>
                    <a:pt x="10" y="40"/>
                  </a:lnTo>
                  <a:lnTo>
                    <a:pt x="15" y="39"/>
                  </a:lnTo>
                  <a:lnTo>
                    <a:pt x="21" y="38"/>
                  </a:lnTo>
                  <a:lnTo>
                    <a:pt x="26" y="36"/>
                  </a:lnTo>
                  <a:lnTo>
                    <a:pt x="32" y="34"/>
                  </a:lnTo>
                  <a:lnTo>
                    <a:pt x="37" y="34"/>
                  </a:lnTo>
                  <a:lnTo>
                    <a:pt x="41" y="34"/>
                  </a:lnTo>
                  <a:lnTo>
                    <a:pt x="47" y="36"/>
                  </a:lnTo>
                  <a:lnTo>
                    <a:pt x="56" y="37"/>
                  </a:lnTo>
                  <a:lnTo>
                    <a:pt x="67" y="39"/>
                  </a:lnTo>
                  <a:lnTo>
                    <a:pt x="77" y="41"/>
                  </a:lnTo>
                  <a:lnTo>
                    <a:pt x="89" y="44"/>
                  </a:lnTo>
                  <a:lnTo>
                    <a:pt x="99" y="46"/>
                  </a:lnTo>
                  <a:lnTo>
                    <a:pt x="106" y="48"/>
                  </a:lnTo>
                  <a:lnTo>
                    <a:pt x="112" y="51"/>
                  </a:lnTo>
                  <a:lnTo>
                    <a:pt x="109" y="55"/>
                  </a:lnTo>
                  <a:lnTo>
                    <a:pt x="109" y="60"/>
                  </a:lnTo>
                  <a:lnTo>
                    <a:pt x="110" y="62"/>
                  </a:lnTo>
                  <a:lnTo>
                    <a:pt x="116" y="62"/>
                  </a:lnTo>
                  <a:lnTo>
                    <a:pt x="121" y="61"/>
                  </a:lnTo>
                  <a:lnTo>
                    <a:pt x="128" y="59"/>
                  </a:lnTo>
                  <a:lnTo>
                    <a:pt x="136" y="56"/>
                  </a:lnTo>
                  <a:lnTo>
                    <a:pt x="145" y="54"/>
                  </a:lnTo>
                  <a:lnTo>
                    <a:pt x="153" y="52"/>
                  </a:lnTo>
                  <a:lnTo>
                    <a:pt x="161" y="48"/>
                  </a:lnTo>
                  <a:lnTo>
                    <a:pt x="167" y="46"/>
                  </a:lnTo>
                  <a:lnTo>
                    <a:pt x="170" y="45"/>
                  </a:lnTo>
                  <a:lnTo>
                    <a:pt x="172" y="41"/>
                  </a:lnTo>
                  <a:lnTo>
                    <a:pt x="169" y="37"/>
                  </a:lnTo>
                  <a:lnTo>
                    <a:pt x="163" y="34"/>
                  </a:lnTo>
                  <a:lnTo>
                    <a:pt x="157" y="36"/>
                  </a:lnTo>
                  <a:lnTo>
                    <a:pt x="152" y="36"/>
                  </a:lnTo>
                  <a:lnTo>
                    <a:pt x="147" y="34"/>
                  </a:lnTo>
                  <a:lnTo>
                    <a:pt x="143" y="33"/>
                  </a:lnTo>
                  <a:lnTo>
                    <a:pt x="138" y="31"/>
                  </a:lnTo>
                  <a:lnTo>
                    <a:pt x="132" y="30"/>
                  </a:lnTo>
                  <a:lnTo>
                    <a:pt x="127" y="28"/>
                  </a:lnTo>
                  <a:lnTo>
                    <a:pt x="122" y="26"/>
                  </a:lnTo>
                  <a:lnTo>
                    <a:pt x="116" y="25"/>
                  </a:lnTo>
                  <a:lnTo>
                    <a:pt x="110" y="24"/>
                  </a:lnTo>
                  <a:lnTo>
                    <a:pt x="105" y="23"/>
                  </a:lnTo>
                  <a:lnTo>
                    <a:pt x="99" y="22"/>
                  </a:lnTo>
                  <a:lnTo>
                    <a:pt x="92" y="21"/>
                  </a:lnTo>
                  <a:lnTo>
                    <a:pt x="85" y="18"/>
                  </a:lnTo>
                  <a:lnTo>
                    <a:pt x="79" y="17"/>
                  </a:lnTo>
                  <a:lnTo>
                    <a:pt x="75" y="15"/>
                  </a:lnTo>
                  <a:lnTo>
                    <a:pt x="70" y="14"/>
                  </a:lnTo>
                  <a:lnTo>
                    <a:pt x="63" y="10"/>
                  </a:lnTo>
                  <a:lnTo>
                    <a:pt x="56" y="6"/>
                  </a:lnTo>
                  <a:lnTo>
                    <a:pt x="49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4232" name="Freeform 33"/>
            <p:cNvSpPr>
              <a:spLocks/>
            </p:cNvSpPr>
            <p:nvPr/>
          </p:nvSpPr>
          <p:spPr bwMode="auto">
            <a:xfrm rot="-2065">
              <a:off x="1923" y="1976"/>
              <a:ext cx="38" cy="19"/>
            </a:xfrm>
            <a:custGeom>
              <a:avLst/>
              <a:gdLst>
                <a:gd name="T0" fmla="*/ 2 w 50"/>
                <a:gd name="T1" fmla="*/ 0 h 29"/>
                <a:gd name="T2" fmla="*/ 2 w 50"/>
                <a:gd name="T3" fmla="*/ 1 h 29"/>
                <a:gd name="T4" fmla="*/ 2 w 50"/>
                <a:gd name="T5" fmla="*/ 1 h 29"/>
                <a:gd name="T6" fmla="*/ 2 w 50"/>
                <a:gd name="T7" fmla="*/ 1 h 29"/>
                <a:gd name="T8" fmla="*/ 2 w 50"/>
                <a:gd name="T9" fmla="*/ 1 h 29"/>
                <a:gd name="T10" fmla="*/ 2 w 50"/>
                <a:gd name="T11" fmla="*/ 1 h 29"/>
                <a:gd name="T12" fmla="*/ 2 w 50"/>
                <a:gd name="T13" fmla="*/ 1 h 29"/>
                <a:gd name="T14" fmla="*/ 2 w 50"/>
                <a:gd name="T15" fmla="*/ 1 h 29"/>
                <a:gd name="T16" fmla="*/ 0 w 50"/>
                <a:gd name="T17" fmla="*/ 1 h 29"/>
                <a:gd name="T18" fmla="*/ 1 w 50"/>
                <a:gd name="T19" fmla="*/ 1 h 29"/>
                <a:gd name="T20" fmla="*/ 2 w 50"/>
                <a:gd name="T21" fmla="*/ 1 h 29"/>
                <a:gd name="T22" fmla="*/ 2 w 50"/>
                <a:gd name="T23" fmla="*/ 1 h 29"/>
                <a:gd name="T24" fmla="*/ 2 w 50"/>
                <a:gd name="T25" fmla="*/ 1 h 29"/>
                <a:gd name="T26" fmla="*/ 2 w 50"/>
                <a:gd name="T27" fmla="*/ 1 h 29"/>
                <a:gd name="T28" fmla="*/ 2 w 50"/>
                <a:gd name="T29" fmla="*/ 1 h 29"/>
                <a:gd name="T30" fmla="*/ 2 w 50"/>
                <a:gd name="T31" fmla="*/ 1 h 29"/>
                <a:gd name="T32" fmla="*/ 2 w 50"/>
                <a:gd name="T33" fmla="*/ 1 h 29"/>
                <a:gd name="T34" fmla="*/ 2 w 50"/>
                <a:gd name="T35" fmla="*/ 1 h 29"/>
                <a:gd name="T36" fmla="*/ 2 w 50"/>
                <a:gd name="T37" fmla="*/ 1 h 29"/>
                <a:gd name="T38" fmla="*/ 2 w 50"/>
                <a:gd name="T39" fmla="*/ 1 h 29"/>
                <a:gd name="T40" fmla="*/ 2 w 50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"/>
                <a:gd name="T64" fmla="*/ 0 h 29"/>
                <a:gd name="T65" fmla="*/ 50 w 50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" h="29">
                  <a:moveTo>
                    <a:pt x="40" y="0"/>
                  </a:moveTo>
                  <a:lnTo>
                    <a:pt x="35" y="2"/>
                  </a:lnTo>
                  <a:lnTo>
                    <a:pt x="31" y="4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16" y="5"/>
                  </a:lnTo>
                  <a:lnTo>
                    <a:pt x="9" y="3"/>
                  </a:lnTo>
                  <a:lnTo>
                    <a:pt x="3" y="3"/>
                  </a:lnTo>
                  <a:lnTo>
                    <a:pt x="0" y="5"/>
                  </a:lnTo>
                  <a:lnTo>
                    <a:pt x="1" y="10"/>
                  </a:lnTo>
                  <a:lnTo>
                    <a:pt x="4" y="17"/>
                  </a:lnTo>
                  <a:lnTo>
                    <a:pt x="10" y="25"/>
                  </a:lnTo>
                  <a:lnTo>
                    <a:pt x="15" y="29"/>
                  </a:lnTo>
                  <a:lnTo>
                    <a:pt x="23" y="29"/>
                  </a:lnTo>
                  <a:lnTo>
                    <a:pt x="33" y="29"/>
                  </a:lnTo>
                  <a:lnTo>
                    <a:pt x="41" y="28"/>
                  </a:lnTo>
                  <a:lnTo>
                    <a:pt x="48" y="26"/>
                  </a:lnTo>
                  <a:lnTo>
                    <a:pt x="50" y="22"/>
                  </a:lnTo>
                  <a:lnTo>
                    <a:pt x="49" y="15"/>
                  </a:lnTo>
                  <a:lnTo>
                    <a:pt x="46" y="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4233" name="Freeform 34"/>
            <p:cNvSpPr>
              <a:spLocks/>
            </p:cNvSpPr>
            <p:nvPr/>
          </p:nvSpPr>
          <p:spPr bwMode="auto">
            <a:xfrm rot="-2065">
              <a:off x="2000" y="1962"/>
              <a:ext cx="105" cy="35"/>
            </a:xfrm>
            <a:custGeom>
              <a:avLst/>
              <a:gdLst>
                <a:gd name="T0" fmla="*/ 1 w 141"/>
                <a:gd name="T1" fmla="*/ 1 h 51"/>
                <a:gd name="T2" fmla="*/ 1 w 141"/>
                <a:gd name="T3" fmla="*/ 1 h 51"/>
                <a:gd name="T4" fmla="*/ 1 w 141"/>
                <a:gd name="T5" fmla="*/ 1 h 51"/>
                <a:gd name="T6" fmla="*/ 1 w 141"/>
                <a:gd name="T7" fmla="*/ 1 h 51"/>
                <a:gd name="T8" fmla="*/ 1 w 141"/>
                <a:gd name="T9" fmla="*/ 1 h 51"/>
                <a:gd name="T10" fmla="*/ 1 w 141"/>
                <a:gd name="T11" fmla="*/ 1 h 51"/>
                <a:gd name="T12" fmla="*/ 1 w 141"/>
                <a:gd name="T13" fmla="*/ 1 h 51"/>
                <a:gd name="T14" fmla="*/ 1 w 141"/>
                <a:gd name="T15" fmla="*/ 0 h 51"/>
                <a:gd name="T16" fmla="*/ 1 w 141"/>
                <a:gd name="T17" fmla="*/ 1 h 51"/>
                <a:gd name="T18" fmla="*/ 1 w 141"/>
                <a:gd name="T19" fmla="*/ 1 h 51"/>
                <a:gd name="T20" fmla="*/ 1 w 141"/>
                <a:gd name="T21" fmla="*/ 1 h 51"/>
                <a:gd name="T22" fmla="*/ 1 w 141"/>
                <a:gd name="T23" fmla="*/ 1 h 51"/>
                <a:gd name="T24" fmla="*/ 1 w 141"/>
                <a:gd name="T25" fmla="*/ 1 h 51"/>
                <a:gd name="T26" fmla="*/ 1 w 141"/>
                <a:gd name="T27" fmla="*/ 1 h 51"/>
                <a:gd name="T28" fmla="*/ 1 w 141"/>
                <a:gd name="T29" fmla="*/ 1 h 51"/>
                <a:gd name="T30" fmla="*/ 1 w 141"/>
                <a:gd name="T31" fmla="*/ 1 h 51"/>
                <a:gd name="T32" fmla="*/ 1 w 141"/>
                <a:gd name="T33" fmla="*/ 1 h 51"/>
                <a:gd name="T34" fmla="*/ 1 w 141"/>
                <a:gd name="T35" fmla="*/ 1 h 51"/>
                <a:gd name="T36" fmla="*/ 1 w 141"/>
                <a:gd name="T37" fmla="*/ 1 h 51"/>
                <a:gd name="T38" fmla="*/ 1 w 141"/>
                <a:gd name="T39" fmla="*/ 1 h 51"/>
                <a:gd name="T40" fmla="*/ 1 w 141"/>
                <a:gd name="T41" fmla="*/ 1 h 51"/>
                <a:gd name="T42" fmla="*/ 1 w 141"/>
                <a:gd name="T43" fmla="*/ 1 h 51"/>
                <a:gd name="T44" fmla="*/ 0 w 141"/>
                <a:gd name="T45" fmla="*/ 1 h 51"/>
                <a:gd name="T46" fmla="*/ 1 w 141"/>
                <a:gd name="T47" fmla="*/ 1 h 51"/>
                <a:gd name="T48" fmla="*/ 1 w 141"/>
                <a:gd name="T49" fmla="*/ 1 h 51"/>
                <a:gd name="T50" fmla="*/ 1 w 141"/>
                <a:gd name="T51" fmla="*/ 1 h 51"/>
                <a:gd name="T52" fmla="*/ 1 w 141"/>
                <a:gd name="T53" fmla="*/ 1 h 51"/>
                <a:gd name="T54" fmla="*/ 1 w 141"/>
                <a:gd name="T55" fmla="*/ 1 h 51"/>
                <a:gd name="T56" fmla="*/ 1 w 141"/>
                <a:gd name="T57" fmla="*/ 1 h 51"/>
                <a:gd name="T58" fmla="*/ 1 w 141"/>
                <a:gd name="T59" fmla="*/ 1 h 51"/>
                <a:gd name="T60" fmla="*/ 1 w 141"/>
                <a:gd name="T61" fmla="*/ 1 h 51"/>
                <a:gd name="T62" fmla="*/ 1 w 141"/>
                <a:gd name="T63" fmla="*/ 1 h 51"/>
                <a:gd name="T64" fmla="*/ 1 w 141"/>
                <a:gd name="T65" fmla="*/ 1 h 51"/>
                <a:gd name="T66" fmla="*/ 1 w 141"/>
                <a:gd name="T67" fmla="*/ 1 h 51"/>
                <a:gd name="T68" fmla="*/ 1 w 141"/>
                <a:gd name="T69" fmla="*/ 1 h 51"/>
                <a:gd name="T70" fmla="*/ 1 w 141"/>
                <a:gd name="T71" fmla="*/ 1 h 51"/>
                <a:gd name="T72" fmla="*/ 1 w 141"/>
                <a:gd name="T73" fmla="*/ 1 h 51"/>
                <a:gd name="T74" fmla="*/ 1 w 141"/>
                <a:gd name="T75" fmla="*/ 1 h 51"/>
                <a:gd name="T76" fmla="*/ 1 w 141"/>
                <a:gd name="T77" fmla="*/ 1 h 51"/>
                <a:gd name="T78" fmla="*/ 1 w 141"/>
                <a:gd name="T79" fmla="*/ 1 h 51"/>
                <a:gd name="T80" fmla="*/ 1 w 141"/>
                <a:gd name="T81" fmla="*/ 1 h 51"/>
                <a:gd name="T82" fmla="*/ 1 w 141"/>
                <a:gd name="T83" fmla="*/ 1 h 51"/>
                <a:gd name="T84" fmla="*/ 1 w 141"/>
                <a:gd name="T85" fmla="*/ 1 h 51"/>
                <a:gd name="T86" fmla="*/ 1 w 141"/>
                <a:gd name="T87" fmla="*/ 1 h 51"/>
                <a:gd name="T88" fmla="*/ 1 w 141"/>
                <a:gd name="T89" fmla="*/ 1 h 51"/>
                <a:gd name="T90" fmla="*/ 1 w 141"/>
                <a:gd name="T91" fmla="*/ 1 h 51"/>
                <a:gd name="T92" fmla="*/ 1 w 141"/>
                <a:gd name="T93" fmla="*/ 1 h 51"/>
                <a:gd name="T94" fmla="*/ 1 w 141"/>
                <a:gd name="T95" fmla="*/ 1 h 51"/>
                <a:gd name="T96" fmla="*/ 1 w 141"/>
                <a:gd name="T97" fmla="*/ 1 h 51"/>
                <a:gd name="T98" fmla="*/ 1 w 141"/>
                <a:gd name="T99" fmla="*/ 1 h 51"/>
                <a:gd name="T100" fmla="*/ 1 w 141"/>
                <a:gd name="T101" fmla="*/ 1 h 51"/>
                <a:gd name="T102" fmla="*/ 1 w 141"/>
                <a:gd name="T103" fmla="*/ 1 h 51"/>
                <a:gd name="T104" fmla="*/ 1 w 141"/>
                <a:gd name="T105" fmla="*/ 1 h 51"/>
                <a:gd name="T106" fmla="*/ 1 w 141"/>
                <a:gd name="T107" fmla="*/ 1 h 51"/>
                <a:gd name="T108" fmla="*/ 1 w 141"/>
                <a:gd name="T109" fmla="*/ 1 h 51"/>
                <a:gd name="T110" fmla="*/ 1 w 141"/>
                <a:gd name="T111" fmla="*/ 1 h 51"/>
                <a:gd name="T112" fmla="*/ 1 w 141"/>
                <a:gd name="T113" fmla="*/ 1 h 5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1"/>
                <a:gd name="T172" fmla="*/ 0 h 51"/>
                <a:gd name="T173" fmla="*/ 141 w 141"/>
                <a:gd name="T174" fmla="*/ 51 h 5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1" h="51">
                  <a:moveTo>
                    <a:pt x="73" y="15"/>
                  </a:moveTo>
                  <a:lnTo>
                    <a:pt x="68" y="13"/>
                  </a:lnTo>
                  <a:lnTo>
                    <a:pt x="64" y="10"/>
                  </a:lnTo>
                  <a:lnTo>
                    <a:pt x="58" y="8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3" y="1"/>
                  </a:lnTo>
                  <a:lnTo>
                    <a:pt x="28" y="3"/>
                  </a:lnTo>
                  <a:lnTo>
                    <a:pt x="23" y="3"/>
                  </a:lnTo>
                  <a:lnTo>
                    <a:pt x="18" y="3"/>
                  </a:lnTo>
                  <a:lnTo>
                    <a:pt x="13" y="3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3"/>
                  </a:lnTo>
                  <a:lnTo>
                    <a:pt x="8" y="17"/>
                  </a:lnTo>
                  <a:lnTo>
                    <a:pt x="11" y="21"/>
                  </a:lnTo>
                  <a:lnTo>
                    <a:pt x="11" y="23"/>
                  </a:lnTo>
                  <a:lnTo>
                    <a:pt x="8" y="25"/>
                  </a:lnTo>
                  <a:lnTo>
                    <a:pt x="5" y="28"/>
                  </a:lnTo>
                  <a:lnTo>
                    <a:pt x="1" y="31"/>
                  </a:lnTo>
                  <a:lnTo>
                    <a:pt x="0" y="33"/>
                  </a:lnTo>
                  <a:lnTo>
                    <a:pt x="1" y="36"/>
                  </a:lnTo>
                  <a:lnTo>
                    <a:pt x="8" y="37"/>
                  </a:lnTo>
                  <a:lnTo>
                    <a:pt x="18" y="38"/>
                  </a:lnTo>
                  <a:lnTo>
                    <a:pt x="24" y="39"/>
                  </a:lnTo>
                  <a:lnTo>
                    <a:pt x="30" y="41"/>
                  </a:lnTo>
                  <a:lnTo>
                    <a:pt x="36" y="44"/>
                  </a:lnTo>
                  <a:lnTo>
                    <a:pt x="41" y="44"/>
                  </a:lnTo>
                  <a:lnTo>
                    <a:pt x="45" y="43"/>
                  </a:lnTo>
                  <a:lnTo>
                    <a:pt x="49" y="39"/>
                  </a:lnTo>
                  <a:lnTo>
                    <a:pt x="53" y="36"/>
                  </a:lnTo>
                  <a:lnTo>
                    <a:pt x="61" y="36"/>
                  </a:lnTo>
                  <a:lnTo>
                    <a:pt x="67" y="37"/>
                  </a:lnTo>
                  <a:lnTo>
                    <a:pt x="73" y="37"/>
                  </a:lnTo>
                  <a:lnTo>
                    <a:pt x="80" y="38"/>
                  </a:lnTo>
                  <a:lnTo>
                    <a:pt x="87" y="39"/>
                  </a:lnTo>
                  <a:lnTo>
                    <a:pt x="94" y="37"/>
                  </a:lnTo>
                  <a:lnTo>
                    <a:pt x="99" y="37"/>
                  </a:lnTo>
                  <a:lnTo>
                    <a:pt x="105" y="40"/>
                  </a:lnTo>
                  <a:lnTo>
                    <a:pt x="112" y="46"/>
                  </a:lnTo>
                  <a:lnTo>
                    <a:pt x="119" y="49"/>
                  </a:lnTo>
                  <a:lnTo>
                    <a:pt x="125" y="51"/>
                  </a:lnTo>
                  <a:lnTo>
                    <a:pt x="132" y="48"/>
                  </a:lnTo>
                  <a:lnTo>
                    <a:pt x="137" y="41"/>
                  </a:lnTo>
                  <a:lnTo>
                    <a:pt x="141" y="34"/>
                  </a:lnTo>
                  <a:lnTo>
                    <a:pt x="141" y="29"/>
                  </a:lnTo>
                  <a:lnTo>
                    <a:pt x="135" y="25"/>
                  </a:lnTo>
                  <a:lnTo>
                    <a:pt x="127" y="23"/>
                  </a:lnTo>
                  <a:lnTo>
                    <a:pt x="119" y="18"/>
                  </a:lnTo>
                  <a:lnTo>
                    <a:pt x="111" y="15"/>
                  </a:lnTo>
                  <a:lnTo>
                    <a:pt x="105" y="15"/>
                  </a:lnTo>
                  <a:lnTo>
                    <a:pt x="98" y="17"/>
                  </a:lnTo>
                  <a:lnTo>
                    <a:pt x="89" y="18"/>
                  </a:lnTo>
                  <a:lnTo>
                    <a:pt x="80" y="18"/>
                  </a:lnTo>
                  <a:lnTo>
                    <a:pt x="73" y="15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4234" name="Freeform 35"/>
            <p:cNvSpPr>
              <a:spLocks/>
            </p:cNvSpPr>
            <p:nvPr/>
          </p:nvSpPr>
          <p:spPr bwMode="auto">
            <a:xfrm rot="-2065">
              <a:off x="2015" y="2541"/>
              <a:ext cx="135" cy="154"/>
            </a:xfrm>
            <a:custGeom>
              <a:avLst/>
              <a:gdLst>
                <a:gd name="T0" fmla="*/ 0 w 53"/>
                <a:gd name="T1" fmla="*/ 0 h 68"/>
                <a:gd name="T2" fmla="*/ 0 w 53"/>
                <a:gd name="T3" fmla="*/ 2147483647 h 68"/>
                <a:gd name="T4" fmla="*/ 2147483647 w 53"/>
                <a:gd name="T5" fmla="*/ 2147483647 h 68"/>
                <a:gd name="T6" fmla="*/ 2147483647 w 53"/>
                <a:gd name="T7" fmla="*/ 2147483647 h 68"/>
                <a:gd name="T8" fmla="*/ 2147483647 w 53"/>
                <a:gd name="T9" fmla="*/ 2147483647 h 68"/>
                <a:gd name="T10" fmla="*/ 2147483647 w 53"/>
                <a:gd name="T11" fmla="*/ 2147483647 h 68"/>
                <a:gd name="T12" fmla="*/ 2147483647 w 53"/>
                <a:gd name="T13" fmla="*/ 2147483647 h 68"/>
                <a:gd name="T14" fmla="*/ 2147483647 w 53"/>
                <a:gd name="T15" fmla="*/ 2147483647 h 68"/>
                <a:gd name="T16" fmla="*/ 2147483647 w 53"/>
                <a:gd name="T17" fmla="*/ 2147483647 h 68"/>
                <a:gd name="T18" fmla="*/ 2147483647 w 53"/>
                <a:gd name="T19" fmla="*/ 2147483647 h 68"/>
                <a:gd name="T20" fmla="*/ 2147483647 w 53"/>
                <a:gd name="T21" fmla="*/ 2147483647 h 68"/>
                <a:gd name="T22" fmla="*/ 2147483647 w 53"/>
                <a:gd name="T23" fmla="*/ 2147483647 h 68"/>
                <a:gd name="T24" fmla="*/ 2147483647 w 53"/>
                <a:gd name="T25" fmla="*/ 2147483647 h 68"/>
                <a:gd name="T26" fmla="*/ 2147483647 w 53"/>
                <a:gd name="T27" fmla="*/ 2147483647 h 68"/>
                <a:gd name="T28" fmla="*/ 2147483647 w 53"/>
                <a:gd name="T29" fmla="*/ 2147483647 h 68"/>
                <a:gd name="T30" fmla="*/ 2147483647 w 53"/>
                <a:gd name="T31" fmla="*/ 2147483647 h 68"/>
                <a:gd name="T32" fmla="*/ 2147483647 w 53"/>
                <a:gd name="T33" fmla="*/ 2147483647 h 68"/>
                <a:gd name="T34" fmla="*/ 2147483647 w 53"/>
                <a:gd name="T35" fmla="*/ 2147483647 h 68"/>
                <a:gd name="T36" fmla="*/ 2147483647 w 53"/>
                <a:gd name="T37" fmla="*/ 2147483647 h 68"/>
                <a:gd name="T38" fmla="*/ 2147483647 w 53"/>
                <a:gd name="T39" fmla="*/ 2147483647 h 68"/>
                <a:gd name="T40" fmla="*/ 2147483647 w 53"/>
                <a:gd name="T41" fmla="*/ 2147483647 h 68"/>
                <a:gd name="T42" fmla="*/ 2147483647 w 53"/>
                <a:gd name="T43" fmla="*/ 2147483647 h 68"/>
                <a:gd name="T44" fmla="*/ 2147483647 w 53"/>
                <a:gd name="T45" fmla="*/ 2147483647 h 68"/>
                <a:gd name="T46" fmla="*/ 2147483647 w 53"/>
                <a:gd name="T47" fmla="*/ 2147483647 h 68"/>
                <a:gd name="T48" fmla="*/ 0 w 53"/>
                <a:gd name="T49" fmla="*/ 0 h 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68"/>
                <a:gd name="T77" fmla="*/ 53 w 53"/>
                <a:gd name="T78" fmla="*/ 68 h 6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68">
                  <a:moveTo>
                    <a:pt x="0" y="0"/>
                  </a:moveTo>
                  <a:lnTo>
                    <a:pt x="0" y="14"/>
                  </a:lnTo>
                  <a:lnTo>
                    <a:pt x="6" y="35"/>
                  </a:lnTo>
                  <a:lnTo>
                    <a:pt x="14" y="56"/>
                  </a:lnTo>
                  <a:lnTo>
                    <a:pt x="22" y="68"/>
                  </a:lnTo>
                  <a:lnTo>
                    <a:pt x="29" y="68"/>
                  </a:lnTo>
                  <a:lnTo>
                    <a:pt x="35" y="63"/>
                  </a:lnTo>
                  <a:lnTo>
                    <a:pt x="41" y="55"/>
                  </a:lnTo>
                  <a:lnTo>
                    <a:pt x="46" y="49"/>
                  </a:lnTo>
                  <a:lnTo>
                    <a:pt x="51" y="41"/>
                  </a:lnTo>
                  <a:lnTo>
                    <a:pt x="53" y="30"/>
                  </a:lnTo>
                  <a:lnTo>
                    <a:pt x="53" y="18"/>
                  </a:lnTo>
                  <a:lnTo>
                    <a:pt x="51" y="9"/>
                  </a:lnTo>
                  <a:lnTo>
                    <a:pt x="47" y="4"/>
                  </a:lnTo>
                  <a:lnTo>
                    <a:pt x="44" y="1"/>
                  </a:lnTo>
                  <a:lnTo>
                    <a:pt x="41" y="2"/>
                  </a:lnTo>
                  <a:lnTo>
                    <a:pt x="37" y="8"/>
                  </a:lnTo>
                  <a:lnTo>
                    <a:pt x="35" y="11"/>
                  </a:lnTo>
                  <a:lnTo>
                    <a:pt x="31" y="12"/>
                  </a:lnTo>
                  <a:lnTo>
                    <a:pt x="27" y="14"/>
                  </a:lnTo>
                  <a:lnTo>
                    <a:pt x="22" y="14"/>
                  </a:lnTo>
                  <a:lnTo>
                    <a:pt x="16" y="11"/>
                  </a:lnTo>
                  <a:lnTo>
                    <a:pt x="12" y="9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4235" name="Freeform 36"/>
            <p:cNvSpPr>
              <a:spLocks/>
            </p:cNvSpPr>
            <p:nvPr/>
          </p:nvSpPr>
          <p:spPr bwMode="auto">
            <a:xfrm rot="-4034457">
              <a:off x="1561" y="1408"/>
              <a:ext cx="363" cy="453"/>
            </a:xfrm>
            <a:custGeom>
              <a:avLst/>
              <a:gdLst>
                <a:gd name="T0" fmla="*/ 1540 w 343"/>
                <a:gd name="T1" fmla="*/ 32983 h 378"/>
                <a:gd name="T2" fmla="*/ 1441 w 343"/>
                <a:gd name="T3" fmla="*/ 34912 h 378"/>
                <a:gd name="T4" fmla="*/ 1312 w 343"/>
                <a:gd name="T5" fmla="*/ 34956 h 378"/>
                <a:gd name="T6" fmla="*/ 1187 w 343"/>
                <a:gd name="T7" fmla="*/ 34956 h 378"/>
                <a:gd name="T8" fmla="*/ 1121 w 343"/>
                <a:gd name="T9" fmla="*/ 34681 h 378"/>
                <a:gd name="T10" fmla="*/ 1046 w 343"/>
                <a:gd name="T11" fmla="*/ 34681 h 378"/>
                <a:gd name="T12" fmla="*/ 1017 w 343"/>
                <a:gd name="T13" fmla="*/ 35466 h 378"/>
                <a:gd name="T14" fmla="*/ 1075 w 343"/>
                <a:gd name="T15" fmla="*/ 36641 h 378"/>
                <a:gd name="T16" fmla="*/ 1178 w 343"/>
                <a:gd name="T17" fmla="*/ 37208 h 378"/>
                <a:gd name="T18" fmla="*/ 1260 w 343"/>
                <a:gd name="T19" fmla="*/ 36928 h 378"/>
                <a:gd name="T20" fmla="*/ 1365 w 343"/>
                <a:gd name="T21" fmla="*/ 36211 h 378"/>
                <a:gd name="T22" fmla="*/ 1397 w 343"/>
                <a:gd name="T23" fmla="*/ 42713 h 378"/>
                <a:gd name="T24" fmla="*/ 1375 w 343"/>
                <a:gd name="T25" fmla="*/ 46678 h 378"/>
                <a:gd name="T26" fmla="*/ 1260 w 343"/>
                <a:gd name="T27" fmla="*/ 50140 h 378"/>
                <a:gd name="T28" fmla="*/ 1187 w 343"/>
                <a:gd name="T29" fmla="*/ 48330 h 378"/>
                <a:gd name="T30" fmla="*/ 1125 w 343"/>
                <a:gd name="T31" fmla="*/ 47547 h 378"/>
                <a:gd name="T32" fmla="*/ 1063 w 343"/>
                <a:gd name="T33" fmla="*/ 48330 h 378"/>
                <a:gd name="T34" fmla="*/ 1002 w 343"/>
                <a:gd name="T35" fmla="*/ 48346 h 378"/>
                <a:gd name="T36" fmla="*/ 969 w 343"/>
                <a:gd name="T37" fmla="*/ 46044 h 378"/>
                <a:gd name="T38" fmla="*/ 934 w 343"/>
                <a:gd name="T39" fmla="*/ 43396 h 378"/>
                <a:gd name="T40" fmla="*/ 845 w 343"/>
                <a:gd name="T41" fmla="*/ 41892 h 378"/>
                <a:gd name="T42" fmla="*/ 887 w 343"/>
                <a:gd name="T43" fmla="*/ 40063 h 378"/>
                <a:gd name="T44" fmla="*/ 798 w 343"/>
                <a:gd name="T45" fmla="*/ 38039 h 378"/>
                <a:gd name="T46" fmla="*/ 745 w 343"/>
                <a:gd name="T47" fmla="*/ 35208 h 378"/>
                <a:gd name="T48" fmla="*/ 798 w 343"/>
                <a:gd name="T49" fmla="*/ 33876 h 378"/>
                <a:gd name="T50" fmla="*/ 889 w 343"/>
                <a:gd name="T51" fmla="*/ 33249 h 378"/>
                <a:gd name="T52" fmla="*/ 977 w 343"/>
                <a:gd name="T53" fmla="*/ 31678 h 378"/>
                <a:gd name="T54" fmla="*/ 977 w 343"/>
                <a:gd name="T55" fmla="*/ 30740 h 378"/>
                <a:gd name="T56" fmla="*/ 907 w 343"/>
                <a:gd name="T57" fmla="*/ 28080 h 378"/>
                <a:gd name="T58" fmla="*/ 811 w 343"/>
                <a:gd name="T59" fmla="*/ 27254 h 378"/>
                <a:gd name="T60" fmla="*/ 695 w 343"/>
                <a:gd name="T61" fmla="*/ 26674 h 378"/>
                <a:gd name="T62" fmla="*/ 587 w 343"/>
                <a:gd name="T63" fmla="*/ 25651 h 378"/>
                <a:gd name="T64" fmla="*/ 543 w 343"/>
                <a:gd name="T65" fmla="*/ 23277 h 378"/>
                <a:gd name="T66" fmla="*/ 610 w 343"/>
                <a:gd name="T67" fmla="*/ 23151 h 378"/>
                <a:gd name="T68" fmla="*/ 683 w 343"/>
                <a:gd name="T69" fmla="*/ 23277 h 378"/>
                <a:gd name="T70" fmla="*/ 745 w 343"/>
                <a:gd name="T71" fmla="*/ 22922 h 378"/>
                <a:gd name="T72" fmla="*/ 810 w 343"/>
                <a:gd name="T73" fmla="*/ 21404 h 378"/>
                <a:gd name="T74" fmla="*/ 818 w 343"/>
                <a:gd name="T75" fmla="*/ 17134 h 378"/>
                <a:gd name="T76" fmla="*/ 704 w 343"/>
                <a:gd name="T77" fmla="*/ 13213 h 378"/>
                <a:gd name="T78" fmla="*/ 610 w 343"/>
                <a:gd name="T79" fmla="*/ 12691 h 378"/>
                <a:gd name="T80" fmla="*/ 543 w 343"/>
                <a:gd name="T81" fmla="*/ 12932 h 378"/>
                <a:gd name="T82" fmla="*/ 491 w 343"/>
                <a:gd name="T83" fmla="*/ 9422 h 378"/>
                <a:gd name="T84" fmla="*/ 430 w 343"/>
                <a:gd name="T85" fmla="*/ 9417 h 378"/>
                <a:gd name="T86" fmla="*/ 333 w 343"/>
                <a:gd name="T87" fmla="*/ 8307 h 378"/>
                <a:gd name="T88" fmla="*/ 246 w 343"/>
                <a:gd name="T89" fmla="*/ 5938 h 378"/>
                <a:gd name="T90" fmla="*/ 169 w 343"/>
                <a:gd name="T91" fmla="*/ 5915 h 378"/>
                <a:gd name="T92" fmla="*/ 104 w 343"/>
                <a:gd name="T93" fmla="*/ 5676 h 378"/>
                <a:gd name="T94" fmla="*/ 8 w 343"/>
                <a:gd name="T95" fmla="*/ 4565 h 378"/>
                <a:gd name="T96" fmla="*/ 53 w 343"/>
                <a:gd name="T97" fmla="*/ 0 h 378"/>
                <a:gd name="T98" fmla="*/ 333 w 343"/>
                <a:gd name="T99" fmla="*/ 3812 h 378"/>
                <a:gd name="T100" fmla="*/ 670 w 343"/>
                <a:gd name="T101" fmla="*/ 9422 h 378"/>
                <a:gd name="T102" fmla="*/ 1002 w 343"/>
                <a:gd name="T103" fmla="*/ 16120 h 378"/>
                <a:gd name="T104" fmla="*/ 1297 w 343"/>
                <a:gd name="T105" fmla="*/ 23151 h 378"/>
                <a:gd name="T106" fmla="*/ 1529 w 343"/>
                <a:gd name="T107" fmla="*/ 29594 h 3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43"/>
                <a:gd name="T163" fmla="*/ 0 h 378"/>
                <a:gd name="T164" fmla="*/ 343 w 343"/>
                <a:gd name="T165" fmla="*/ 378 h 3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43" h="378">
                  <a:moveTo>
                    <a:pt x="343" y="240"/>
                  </a:moveTo>
                  <a:lnTo>
                    <a:pt x="341" y="242"/>
                  </a:lnTo>
                  <a:lnTo>
                    <a:pt x="334" y="249"/>
                  </a:lnTo>
                  <a:lnTo>
                    <a:pt x="326" y="257"/>
                  </a:lnTo>
                  <a:lnTo>
                    <a:pt x="319" y="264"/>
                  </a:lnTo>
                  <a:lnTo>
                    <a:pt x="312" y="263"/>
                  </a:lnTo>
                  <a:lnTo>
                    <a:pt x="304" y="263"/>
                  </a:lnTo>
                  <a:lnTo>
                    <a:pt x="293" y="263"/>
                  </a:lnTo>
                  <a:lnTo>
                    <a:pt x="283" y="264"/>
                  </a:lnTo>
                  <a:lnTo>
                    <a:pt x="273" y="264"/>
                  </a:lnTo>
                  <a:lnTo>
                    <a:pt x="263" y="264"/>
                  </a:lnTo>
                  <a:lnTo>
                    <a:pt x="257" y="264"/>
                  </a:lnTo>
                  <a:lnTo>
                    <a:pt x="251" y="264"/>
                  </a:lnTo>
                  <a:lnTo>
                    <a:pt x="246" y="263"/>
                  </a:lnTo>
                  <a:lnTo>
                    <a:pt x="242" y="262"/>
                  </a:lnTo>
                  <a:lnTo>
                    <a:pt x="236" y="262"/>
                  </a:lnTo>
                  <a:lnTo>
                    <a:pt x="230" y="261"/>
                  </a:lnTo>
                  <a:lnTo>
                    <a:pt x="225" y="262"/>
                  </a:lnTo>
                  <a:lnTo>
                    <a:pt x="221" y="262"/>
                  </a:lnTo>
                  <a:lnTo>
                    <a:pt x="220" y="264"/>
                  </a:lnTo>
                  <a:lnTo>
                    <a:pt x="220" y="268"/>
                  </a:lnTo>
                  <a:lnTo>
                    <a:pt x="222" y="271"/>
                  </a:lnTo>
                  <a:lnTo>
                    <a:pt x="227" y="274"/>
                  </a:lnTo>
                  <a:lnTo>
                    <a:pt x="232" y="276"/>
                  </a:lnTo>
                  <a:lnTo>
                    <a:pt x="239" y="278"/>
                  </a:lnTo>
                  <a:lnTo>
                    <a:pt x="246" y="279"/>
                  </a:lnTo>
                  <a:lnTo>
                    <a:pt x="253" y="280"/>
                  </a:lnTo>
                  <a:lnTo>
                    <a:pt x="259" y="280"/>
                  </a:lnTo>
                  <a:lnTo>
                    <a:pt x="263" y="280"/>
                  </a:lnTo>
                  <a:lnTo>
                    <a:pt x="273" y="279"/>
                  </a:lnTo>
                  <a:lnTo>
                    <a:pt x="283" y="277"/>
                  </a:lnTo>
                  <a:lnTo>
                    <a:pt x="292" y="274"/>
                  </a:lnTo>
                  <a:lnTo>
                    <a:pt x="296" y="273"/>
                  </a:lnTo>
                  <a:lnTo>
                    <a:pt x="310" y="298"/>
                  </a:lnTo>
                  <a:lnTo>
                    <a:pt x="299" y="308"/>
                  </a:lnTo>
                  <a:lnTo>
                    <a:pt x="301" y="322"/>
                  </a:lnTo>
                  <a:lnTo>
                    <a:pt x="303" y="333"/>
                  </a:lnTo>
                  <a:lnTo>
                    <a:pt x="303" y="342"/>
                  </a:lnTo>
                  <a:lnTo>
                    <a:pt x="299" y="352"/>
                  </a:lnTo>
                  <a:lnTo>
                    <a:pt x="291" y="362"/>
                  </a:lnTo>
                  <a:lnTo>
                    <a:pt x="282" y="371"/>
                  </a:lnTo>
                  <a:lnTo>
                    <a:pt x="273" y="378"/>
                  </a:lnTo>
                  <a:lnTo>
                    <a:pt x="266" y="378"/>
                  </a:lnTo>
                  <a:lnTo>
                    <a:pt x="261" y="372"/>
                  </a:lnTo>
                  <a:lnTo>
                    <a:pt x="257" y="364"/>
                  </a:lnTo>
                  <a:lnTo>
                    <a:pt x="253" y="360"/>
                  </a:lnTo>
                  <a:lnTo>
                    <a:pt x="247" y="357"/>
                  </a:lnTo>
                  <a:lnTo>
                    <a:pt x="244" y="359"/>
                  </a:lnTo>
                  <a:lnTo>
                    <a:pt x="240" y="360"/>
                  </a:lnTo>
                  <a:lnTo>
                    <a:pt x="236" y="362"/>
                  </a:lnTo>
                  <a:lnTo>
                    <a:pt x="231" y="364"/>
                  </a:lnTo>
                  <a:lnTo>
                    <a:pt x="227" y="365"/>
                  </a:lnTo>
                  <a:lnTo>
                    <a:pt x="222" y="365"/>
                  </a:lnTo>
                  <a:lnTo>
                    <a:pt x="217" y="365"/>
                  </a:lnTo>
                  <a:lnTo>
                    <a:pt x="213" y="364"/>
                  </a:lnTo>
                  <a:lnTo>
                    <a:pt x="209" y="357"/>
                  </a:lnTo>
                  <a:lnTo>
                    <a:pt x="210" y="347"/>
                  </a:lnTo>
                  <a:lnTo>
                    <a:pt x="212" y="338"/>
                  </a:lnTo>
                  <a:lnTo>
                    <a:pt x="209" y="332"/>
                  </a:lnTo>
                  <a:lnTo>
                    <a:pt x="201" y="327"/>
                  </a:lnTo>
                  <a:lnTo>
                    <a:pt x="192" y="322"/>
                  </a:lnTo>
                  <a:lnTo>
                    <a:pt x="185" y="318"/>
                  </a:lnTo>
                  <a:lnTo>
                    <a:pt x="182" y="316"/>
                  </a:lnTo>
                  <a:lnTo>
                    <a:pt x="184" y="314"/>
                  </a:lnTo>
                  <a:lnTo>
                    <a:pt x="187" y="308"/>
                  </a:lnTo>
                  <a:lnTo>
                    <a:pt x="191" y="302"/>
                  </a:lnTo>
                  <a:lnTo>
                    <a:pt x="190" y="298"/>
                  </a:lnTo>
                  <a:lnTo>
                    <a:pt x="182" y="293"/>
                  </a:lnTo>
                  <a:lnTo>
                    <a:pt x="172" y="287"/>
                  </a:lnTo>
                  <a:lnTo>
                    <a:pt x="163" y="279"/>
                  </a:lnTo>
                  <a:lnTo>
                    <a:pt x="160" y="270"/>
                  </a:lnTo>
                  <a:lnTo>
                    <a:pt x="161" y="265"/>
                  </a:lnTo>
                  <a:lnTo>
                    <a:pt x="163" y="261"/>
                  </a:lnTo>
                  <a:lnTo>
                    <a:pt x="167" y="257"/>
                  </a:lnTo>
                  <a:lnTo>
                    <a:pt x="172" y="255"/>
                  </a:lnTo>
                  <a:lnTo>
                    <a:pt x="178" y="253"/>
                  </a:lnTo>
                  <a:lnTo>
                    <a:pt x="185" y="251"/>
                  </a:lnTo>
                  <a:lnTo>
                    <a:pt x="192" y="250"/>
                  </a:lnTo>
                  <a:lnTo>
                    <a:pt x="199" y="251"/>
                  </a:lnTo>
                  <a:lnTo>
                    <a:pt x="205" y="245"/>
                  </a:lnTo>
                  <a:lnTo>
                    <a:pt x="212" y="239"/>
                  </a:lnTo>
                  <a:lnTo>
                    <a:pt x="217" y="235"/>
                  </a:lnTo>
                  <a:lnTo>
                    <a:pt x="220" y="234"/>
                  </a:lnTo>
                  <a:lnTo>
                    <a:pt x="212" y="232"/>
                  </a:lnTo>
                  <a:lnTo>
                    <a:pt x="205" y="226"/>
                  </a:lnTo>
                  <a:lnTo>
                    <a:pt x="199" y="219"/>
                  </a:lnTo>
                  <a:lnTo>
                    <a:pt x="196" y="212"/>
                  </a:lnTo>
                  <a:lnTo>
                    <a:pt x="190" y="210"/>
                  </a:lnTo>
                  <a:lnTo>
                    <a:pt x="183" y="208"/>
                  </a:lnTo>
                  <a:lnTo>
                    <a:pt x="176" y="205"/>
                  </a:lnTo>
                  <a:lnTo>
                    <a:pt x="168" y="204"/>
                  </a:lnTo>
                  <a:lnTo>
                    <a:pt x="159" y="202"/>
                  </a:lnTo>
                  <a:lnTo>
                    <a:pt x="151" y="201"/>
                  </a:lnTo>
                  <a:lnTo>
                    <a:pt x="144" y="198"/>
                  </a:lnTo>
                  <a:lnTo>
                    <a:pt x="137" y="197"/>
                  </a:lnTo>
                  <a:lnTo>
                    <a:pt x="128" y="194"/>
                  </a:lnTo>
                  <a:lnTo>
                    <a:pt x="122" y="188"/>
                  </a:lnTo>
                  <a:lnTo>
                    <a:pt x="118" y="181"/>
                  </a:lnTo>
                  <a:lnTo>
                    <a:pt x="117" y="175"/>
                  </a:lnTo>
                  <a:lnTo>
                    <a:pt x="122" y="174"/>
                  </a:lnTo>
                  <a:lnTo>
                    <a:pt x="128" y="174"/>
                  </a:lnTo>
                  <a:lnTo>
                    <a:pt x="132" y="174"/>
                  </a:lnTo>
                  <a:lnTo>
                    <a:pt x="137" y="174"/>
                  </a:lnTo>
                  <a:lnTo>
                    <a:pt x="143" y="174"/>
                  </a:lnTo>
                  <a:lnTo>
                    <a:pt x="147" y="175"/>
                  </a:lnTo>
                  <a:lnTo>
                    <a:pt x="151" y="175"/>
                  </a:lnTo>
                  <a:lnTo>
                    <a:pt x="155" y="175"/>
                  </a:lnTo>
                  <a:lnTo>
                    <a:pt x="161" y="173"/>
                  </a:lnTo>
                  <a:lnTo>
                    <a:pt x="164" y="170"/>
                  </a:lnTo>
                  <a:lnTo>
                    <a:pt x="168" y="165"/>
                  </a:lnTo>
                  <a:lnTo>
                    <a:pt x="175" y="162"/>
                  </a:lnTo>
                  <a:lnTo>
                    <a:pt x="182" y="157"/>
                  </a:lnTo>
                  <a:lnTo>
                    <a:pt x="183" y="146"/>
                  </a:lnTo>
                  <a:lnTo>
                    <a:pt x="177" y="129"/>
                  </a:lnTo>
                  <a:lnTo>
                    <a:pt x="163" y="107"/>
                  </a:lnTo>
                  <a:lnTo>
                    <a:pt x="157" y="103"/>
                  </a:lnTo>
                  <a:lnTo>
                    <a:pt x="152" y="99"/>
                  </a:lnTo>
                  <a:lnTo>
                    <a:pt x="145" y="98"/>
                  </a:lnTo>
                  <a:lnTo>
                    <a:pt x="139" y="97"/>
                  </a:lnTo>
                  <a:lnTo>
                    <a:pt x="132" y="96"/>
                  </a:lnTo>
                  <a:lnTo>
                    <a:pt x="126" y="97"/>
                  </a:lnTo>
                  <a:lnTo>
                    <a:pt x="122" y="97"/>
                  </a:lnTo>
                  <a:lnTo>
                    <a:pt x="117" y="98"/>
                  </a:lnTo>
                  <a:lnTo>
                    <a:pt x="110" y="90"/>
                  </a:lnTo>
                  <a:lnTo>
                    <a:pt x="107" y="81"/>
                  </a:lnTo>
                  <a:lnTo>
                    <a:pt x="106" y="72"/>
                  </a:lnTo>
                  <a:lnTo>
                    <a:pt x="106" y="68"/>
                  </a:lnTo>
                  <a:lnTo>
                    <a:pt x="100" y="71"/>
                  </a:lnTo>
                  <a:lnTo>
                    <a:pt x="93" y="71"/>
                  </a:lnTo>
                  <a:lnTo>
                    <a:pt x="87" y="71"/>
                  </a:lnTo>
                  <a:lnTo>
                    <a:pt x="80" y="68"/>
                  </a:lnTo>
                  <a:lnTo>
                    <a:pt x="73" y="63"/>
                  </a:lnTo>
                  <a:lnTo>
                    <a:pt x="68" y="56"/>
                  </a:lnTo>
                  <a:lnTo>
                    <a:pt x="62" y="49"/>
                  </a:lnTo>
                  <a:lnTo>
                    <a:pt x="54" y="45"/>
                  </a:lnTo>
                  <a:lnTo>
                    <a:pt x="48" y="44"/>
                  </a:lnTo>
                  <a:lnTo>
                    <a:pt x="42" y="44"/>
                  </a:lnTo>
                  <a:lnTo>
                    <a:pt x="37" y="44"/>
                  </a:lnTo>
                  <a:lnTo>
                    <a:pt x="32" y="44"/>
                  </a:lnTo>
                  <a:lnTo>
                    <a:pt x="27" y="44"/>
                  </a:lnTo>
                  <a:lnTo>
                    <a:pt x="23" y="43"/>
                  </a:lnTo>
                  <a:lnTo>
                    <a:pt x="19" y="43"/>
                  </a:lnTo>
                  <a:lnTo>
                    <a:pt x="17" y="42"/>
                  </a:lnTo>
                  <a:lnTo>
                    <a:pt x="8" y="34"/>
                  </a:lnTo>
                  <a:lnTo>
                    <a:pt x="1" y="21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31" y="8"/>
                  </a:lnTo>
                  <a:lnTo>
                    <a:pt x="52" y="19"/>
                  </a:lnTo>
                  <a:lnTo>
                    <a:pt x="73" y="29"/>
                  </a:lnTo>
                  <a:lnTo>
                    <a:pt x="96" y="43"/>
                  </a:lnTo>
                  <a:lnTo>
                    <a:pt x="121" y="57"/>
                  </a:lnTo>
                  <a:lnTo>
                    <a:pt x="145" y="72"/>
                  </a:lnTo>
                  <a:lnTo>
                    <a:pt x="169" y="88"/>
                  </a:lnTo>
                  <a:lnTo>
                    <a:pt x="193" y="104"/>
                  </a:lnTo>
                  <a:lnTo>
                    <a:pt x="217" y="121"/>
                  </a:lnTo>
                  <a:lnTo>
                    <a:pt x="240" y="139"/>
                  </a:lnTo>
                  <a:lnTo>
                    <a:pt x="261" y="156"/>
                  </a:lnTo>
                  <a:lnTo>
                    <a:pt x="282" y="174"/>
                  </a:lnTo>
                  <a:lnTo>
                    <a:pt x="300" y="192"/>
                  </a:lnTo>
                  <a:lnTo>
                    <a:pt x="318" y="208"/>
                  </a:lnTo>
                  <a:lnTo>
                    <a:pt x="331" y="224"/>
                  </a:lnTo>
                  <a:lnTo>
                    <a:pt x="343" y="24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4236" name="Freeform 37"/>
            <p:cNvSpPr>
              <a:spLocks/>
            </p:cNvSpPr>
            <p:nvPr/>
          </p:nvSpPr>
          <p:spPr bwMode="auto">
            <a:xfrm rot="-2065">
              <a:off x="2151" y="1861"/>
              <a:ext cx="298" cy="233"/>
            </a:xfrm>
            <a:custGeom>
              <a:avLst/>
              <a:gdLst>
                <a:gd name="T0" fmla="*/ 2147483647 w 126"/>
                <a:gd name="T1" fmla="*/ 2147483647 h 111"/>
                <a:gd name="T2" fmla="*/ 2147483647 w 126"/>
                <a:gd name="T3" fmla="*/ 2147483647 h 111"/>
                <a:gd name="T4" fmla="*/ 2147483647 w 126"/>
                <a:gd name="T5" fmla="*/ 2147483647 h 111"/>
                <a:gd name="T6" fmla="*/ 2147483647 w 126"/>
                <a:gd name="T7" fmla="*/ 2147483647 h 111"/>
                <a:gd name="T8" fmla="*/ 2147483647 w 126"/>
                <a:gd name="T9" fmla="*/ 2147483647 h 111"/>
                <a:gd name="T10" fmla="*/ 2147483647 w 126"/>
                <a:gd name="T11" fmla="*/ 2147483647 h 111"/>
                <a:gd name="T12" fmla="*/ 2147483647 w 126"/>
                <a:gd name="T13" fmla="*/ 2147483647 h 111"/>
                <a:gd name="T14" fmla="*/ 2147483647 w 126"/>
                <a:gd name="T15" fmla="*/ 2147483647 h 111"/>
                <a:gd name="T16" fmla="*/ 2147483647 w 126"/>
                <a:gd name="T17" fmla="*/ 2147483647 h 111"/>
                <a:gd name="T18" fmla="*/ 2147483647 w 126"/>
                <a:gd name="T19" fmla="*/ 2147483647 h 111"/>
                <a:gd name="T20" fmla="*/ 2147483647 w 126"/>
                <a:gd name="T21" fmla="*/ 2147483647 h 111"/>
                <a:gd name="T22" fmla="*/ 2147483647 w 126"/>
                <a:gd name="T23" fmla="*/ 2147483647 h 111"/>
                <a:gd name="T24" fmla="*/ 2147483647 w 126"/>
                <a:gd name="T25" fmla="*/ 2147483647 h 111"/>
                <a:gd name="T26" fmla="*/ 2147483647 w 126"/>
                <a:gd name="T27" fmla="*/ 2147483647 h 111"/>
                <a:gd name="T28" fmla="*/ 2147483647 w 126"/>
                <a:gd name="T29" fmla="*/ 2147483647 h 111"/>
                <a:gd name="T30" fmla="*/ 2147483647 w 126"/>
                <a:gd name="T31" fmla="*/ 2147483647 h 111"/>
                <a:gd name="T32" fmla="*/ 2147483647 w 126"/>
                <a:gd name="T33" fmla="*/ 2147483647 h 111"/>
                <a:gd name="T34" fmla="*/ 2147483647 w 126"/>
                <a:gd name="T35" fmla="*/ 2147483647 h 111"/>
                <a:gd name="T36" fmla="*/ 2147483647 w 126"/>
                <a:gd name="T37" fmla="*/ 2147483647 h 111"/>
                <a:gd name="T38" fmla="*/ 2147483647 w 126"/>
                <a:gd name="T39" fmla="*/ 2147483647 h 111"/>
                <a:gd name="T40" fmla="*/ 2147483647 w 126"/>
                <a:gd name="T41" fmla="*/ 2147483647 h 111"/>
                <a:gd name="T42" fmla="*/ 2147483647 w 126"/>
                <a:gd name="T43" fmla="*/ 2147483647 h 111"/>
                <a:gd name="T44" fmla="*/ 2147483647 w 126"/>
                <a:gd name="T45" fmla="*/ 2147483647 h 111"/>
                <a:gd name="T46" fmla="*/ 2147483647 w 126"/>
                <a:gd name="T47" fmla="*/ 2147483647 h 111"/>
                <a:gd name="T48" fmla="*/ 2147483647 w 126"/>
                <a:gd name="T49" fmla="*/ 2147483647 h 111"/>
                <a:gd name="T50" fmla="*/ 2147483647 w 126"/>
                <a:gd name="T51" fmla="*/ 2147483647 h 111"/>
                <a:gd name="T52" fmla="*/ 2147483647 w 126"/>
                <a:gd name="T53" fmla="*/ 2147483647 h 111"/>
                <a:gd name="T54" fmla="*/ 2147483647 w 126"/>
                <a:gd name="T55" fmla="*/ 2147483647 h 111"/>
                <a:gd name="T56" fmla="*/ 2147483647 w 126"/>
                <a:gd name="T57" fmla="*/ 2147483647 h 111"/>
                <a:gd name="T58" fmla="*/ 2147483647 w 126"/>
                <a:gd name="T59" fmla="*/ 2147483647 h 111"/>
                <a:gd name="T60" fmla="*/ 0 w 126"/>
                <a:gd name="T61" fmla="*/ 1458688215 h 111"/>
                <a:gd name="T62" fmla="*/ 2147483647 w 126"/>
                <a:gd name="T63" fmla="*/ 0 h 111"/>
                <a:gd name="T64" fmla="*/ 2147483647 w 126"/>
                <a:gd name="T65" fmla="*/ 2147483647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6"/>
                <a:gd name="T100" fmla="*/ 0 h 111"/>
                <a:gd name="T101" fmla="*/ 126 w 126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6" h="111">
                  <a:moveTo>
                    <a:pt x="15" y="7"/>
                  </a:moveTo>
                  <a:lnTo>
                    <a:pt x="17" y="13"/>
                  </a:lnTo>
                  <a:lnTo>
                    <a:pt x="21" y="15"/>
                  </a:lnTo>
                  <a:lnTo>
                    <a:pt x="24" y="15"/>
                  </a:lnTo>
                  <a:lnTo>
                    <a:pt x="29" y="15"/>
                  </a:lnTo>
                  <a:lnTo>
                    <a:pt x="32" y="16"/>
                  </a:lnTo>
                  <a:lnTo>
                    <a:pt x="33" y="20"/>
                  </a:lnTo>
                  <a:lnTo>
                    <a:pt x="35" y="24"/>
                  </a:lnTo>
                  <a:lnTo>
                    <a:pt x="39" y="28"/>
                  </a:lnTo>
                  <a:lnTo>
                    <a:pt x="46" y="28"/>
                  </a:lnTo>
                  <a:lnTo>
                    <a:pt x="53" y="28"/>
                  </a:lnTo>
                  <a:lnTo>
                    <a:pt x="60" y="29"/>
                  </a:lnTo>
                  <a:lnTo>
                    <a:pt x="65" y="31"/>
                  </a:lnTo>
                  <a:lnTo>
                    <a:pt x="66" y="37"/>
                  </a:lnTo>
                  <a:lnTo>
                    <a:pt x="67" y="44"/>
                  </a:lnTo>
                  <a:lnTo>
                    <a:pt x="69" y="51"/>
                  </a:lnTo>
                  <a:lnTo>
                    <a:pt x="74" y="53"/>
                  </a:lnTo>
                  <a:lnTo>
                    <a:pt x="82" y="53"/>
                  </a:lnTo>
                  <a:lnTo>
                    <a:pt x="91" y="53"/>
                  </a:lnTo>
                  <a:lnTo>
                    <a:pt x="100" y="54"/>
                  </a:lnTo>
                  <a:lnTo>
                    <a:pt x="106" y="55"/>
                  </a:lnTo>
                  <a:lnTo>
                    <a:pt x="108" y="58"/>
                  </a:lnTo>
                  <a:lnTo>
                    <a:pt x="111" y="62"/>
                  </a:lnTo>
                  <a:lnTo>
                    <a:pt x="111" y="68"/>
                  </a:lnTo>
                  <a:lnTo>
                    <a:pt x="112" y="74"/>
                  </a:lnTo>
                  <a:lnTo>
                    <a:pt x="126" y="78"/>
                  </a:lnTo>
                  <a:lnTo>
                    <a:pt x="123" y="85"/>
                  </a:lnTo>
                  <a:lnTo>
                    <a:pt x="119" y="91"/>
                  </a:lnTo>
                  <a:lnTo>
                    <a:pt x="113" y="94"/>
                  </a:lnTo>
                  <a:lnTo>
                    <a:pt x="105" y="97"/>
                  </a:lnTo>
                  <a:lnTo>
                    <a:pt x="100" y="98"/>
                  </a:lnTo>
                  <a:lnTo>
                    <a:pt x="94" y="99"/>
                  </a:lnTo>
                  <a:lnTo>
                    <a:pt x="90" y="100"/>
                  </a:lnTo>
                  <a:lnTo>
                    <a:pt x="85" y="102"/>
                  </a:lnTo>
                  <a:lnTo>
                    <a:pt x="81" y="104"/>
                  </a:lnTo>
                  <a:lnTo>
                    <a:pt x="76" y="106"/>
                  </a:lnTo>
                  <a:lnTo>
                    <a:pt x="71" y="108"/>
                  </a:lnTo>
                  <a:lnTo>
                    <a:pt x="68" y="109"/>
                  </a:lnTo>
                  <a:lnTo>
                    <a:pt x="62" y="111"/>
                  </a:lnTo>
                  <a:lnTo>
                    <a:pt x="58" y="109"/>
                  </a:lnTo>
                  <a:lnTo>
                    <a:pt x="52" y="107"/>
                  </a:lnTo>
                  <a:lnTo>
                    <a:pt x="46" y="105"/>
                  </a:lnTo>
                  <a:lnTo>
                    <a:pt x="52" y="99"/>
                  </a:lnTo>
                  <a:lnTo>
                    <a:pt x="58" y="93"/>
                  </a:lnTo>
                  <a:lnTo>
                    <a:pt x="63" y="89"/>
                  </a:lnTo>
                  <a:lnTo>
                    <a:pt x="66" y="88"/>
                  </a:lnTo>
                  <a:lnTo>
                    <a:pt x="60" y="85"/>
                  </a:lnTo>
                  <a:lnTo>
                    <a:pt x="54" y="83"/>
                  </a:lnTo>
                  <a:lnTo>
                    <a:pt x="47" y="79"/>
                  </a:lnTo>
                  <a:lnTo>
                    <a:pt x="43" y="75"/>
                  </a:lnTo>
                  <a:lnTo>
                    <a:pt x="43" y="70"/>
                  </a:lnTo>
                  <a:lnTo>
                    <a:pt x="46" y="67"/>
                  </a:lnTo>
                  <a:lnTo>
                    <a:pt x="48" y="62"/>
                  </a:lnTo>
                  <a:lnTo>
                    <a:pt x="46" y="59"/>
                  </a:lnTo>
                  <a:lnTo>
                    <a:pt x="39" y="54"/>
                  </a:lnTo>
                  <a:lnTo>
                    <a:pt x="32" y="47"/>
                  </a:lnTo>
                  <a:lnTo>
                    <a:pt x="24" y="43"/>
                  </a:lnTo>
                  <a:lnTo>
                    <a:pt x="18" y="39"/>
                  </a:lnTo>
                  <a:lnTo>
                    <a:pt x="15" y="32"/>
                  </a:lnTo>
                  <a:lnTo>
                    <a:pt x="10" y="22"/>
                  </a:lnTo>
                  <a:lnTo>
                    <a:pt x="6" y="11"/>
                  </a:lnTo>
                  <a:lnTo>
                    <a:pt x="0" y="3"/>
                  </a:lnTo>
                  <a:lnTo>
                    <a:pt x="2" y="1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4237" name="Freeform 38"/>
            <p:cNvSpPr>
              <a:spLocks/>
            </p:cNvSpPr>
            <p:nvPr/>
          </p:nvSpPr>
          <p:spPr bwMode="auto">
            <a:xfrm rot="-2065">
              <a:off x="2150" y="1976"/>
              <a:ext cx="135" cy="157"/>
            </a:xfrm>
            <a:custGeom>
              <a:avLst/>
              <a:gdLst>
                <a:gd name="T0" fmla="*/ 0 w 32"/>
                <a:gd name="T1" fmla="*/ 0 h 43"/>
                <a:gd name="T2" fmla="*/ 2147483647 w 32"/>
                <a:gd name="T3" fmla="*/ 2147483647 h 43"/>
                <a:gd name="T4" fmla="*/ 2147483647 w 32"/>
                <a:gd name="T5" fmla="*/ 2147483647 h 43"/>
                <a:gd name="T6" fmla="*/ 2147483647 w 32"/>
                <a:gd name="T7" fmla="*/ 2147483647 h 43"/>
                <a:gd name="T8" fmla="*/ 2147483647 w 32"/>
                <a:gd name="T9" fmla="*/ 2147483647 h 43"/>
                <a:gd name="T10" fmla="*/ 2147483647 w 32"/>
                <a:gd name="T11" fmla="*/ 2147483647 h 43"/>
                <a:gd name="T12" fmla="*/ 2147483647 w 32"/>
                <a:gd name="T13" fmla="*/ 2147483647 h 43"/>
                <a:gd name="T14" fmla="*/ 2147483647 w 32"/>
                <a:gd name="T15" fmla="*/ 2147483647 h 43"/>
                <a:gd name="T16" fmla="*/ 2147483647 w 32"/>
                <a:gd name="T17" fmla="*/ 2147483647 h 43"/>
                <a:gd name="T18" fmla="*/ 2147483647 w 32"/>
                <a:gd name="T19" fmla="*/ 2147483647 h 43"/>
                <a:gd name="T20" fmla="*/ 2147483647 w 32"/>
                <a:gd name="T21" fmla="*/ 2147483647 h 43"/>
                <a:gd name="T22" fmla="*/ 2147483647 w 32"/>
                <a:gd name="T23" fmla="*/ 2147483647 h 43"/>
                <a:gd name="T24" fmla="*/ 0 w 32"/>
                <a:gd name="T25" fmla="*/ 0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43"/>
                <a:gd name="T41" fmla="*/ 32 w 32"/>
                <a:gd name="T42" fmla="*/ 43 h 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43">
                  <a:moveTo>
                    <a:pt x="0" y="0"/>
                  </a:moveTo>
                  <a:lnTo>
                    <a:pt x="4" y="4"/>
                  </a:lnTo>
                  <a:lnTo>
                    <a:pt x="10" y="8"/>
                  </a:lnTo>
                  <a:lnTo>
                    <a:pt x="17" y="11"/>
                  </a:lnTo>
                  <a:lnTo>
                    <a:pt x="23" y="13"/>
                  </a:lnTo>
                  <a:lnTo>
                    <a:pt x="28" y="21"/>
                  </a:lnTo>
                  <a:lnTo>
                    <a:pt x="32" y="30"/>
                  </a:lnTo>
                  <a:lnTo>
                    <a:pt x="32" y="38"/>
                  </a:lnTo>
                  <a:lnTo>
                    <a:pt x="28" y="43"/>
                  </a:lnTo>
                  <a:lnTo>
                    <a:pt x="19" y="40"/>
                  </a:lnTo>
                  <a:lnTo>
                    <a:pt x="10" y="29"/>
                  </a:lnTo>
                  <a:lnTo>
                    <a:pt x="3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4238" name="Freeform 39"/>
            <p:cNvSpPr>
              <a:spLocks/>
            </p:cNvSpPr>
            <p:nvPr/>
          </p:nvSpPr>
          <p:spPr bwMode="auto">
            <a:xfrm rot="3263557">
              <a:off x="2117" y="2106"/>
              <a:ext cx="520" cy="990"/>
            </a:xfrm>
            <a:custGeom>
              <a:avLst/>
              <a:gdLst>
                <a:gd name="T0" fmla="*/ 194510 w 405"/>
                <a:gd name="T1" fmla="*/ 7 h 1058"/>
                <a:gd name="T2" fmla="*/ 173193 w 405"/>
                <a:gd name="T3" fmla="*/ 7 h 1058"/>
                <a:gd name="T4" fmla="*/ 158274 w 405"/>
                <a:gd name="T5" fmla="*/ 4 h 1058"/>
                <a:gd name="T6" fmla="*/ 140299 w 405"/>
                <a:gd name="T7" fmla="*/ 0 h 1058"/>
                <a:gd name="T8" fmla="*/ 123271 w 405"/>
                <a:gd name="T9" fmla="*/ 0 h 1058"/>
                <a:gd name="T10" fmla="*/ 108066 w 405"/>
                <a:gd name="T11" fmla="*/ 3 h 1058"/>
                <a:gd name="T12" fmla="*/ 89345 w 405"/>
                <a:gd name="T13" fmla="*/ 7 h 1058"/>
                <a:gd name="T14" fmla="*/ 75148 w 405"/>
                <a:gd name="T15" fmla="*/ 7 h 1058"/>
                <a:gd name="T16" fmla="*/ 69586 w 405"/>
                <a:gd name="T17" fmla="*/ 7 h 1058"/>
                <a:gd name="T18" fmla="*/ 53221 w 405"/>
                <a:gd name="T19" fmla="*/ 7 h 1058"/>
                <a:gd name="T20" fmla="*/ 39537 w 405"/>
                <a:gd name="T21" fmla="*/ 7 h 1058"/>
                <a:gd name="T22" fmla="*/ 26080 w 405"/>
                <a:gd name="T23" fmla="*/ 8 h 1058"/>
                <a:gd name="T24" fmla="*/ 14156 w 405"/>
                <a:gd name="T25" fmla="*/ 13 h 1058"/>
                <a:gd name="T26" fmla="*/ 20312 w 405"/>
                <a:gd name="T27" fmla="*/ 20 h 1058"/>
                <a:gd name="T28" fmla="*/ 2529 w 405"/>
                <a:gd name="T29" fmla="*/ 31 h 1058"/>
                <a:gd name="T30" fmla="*/ 14156 w 405"/>
                <a:gd name="T31" fmla="*/ 37 h 1058"/>
                <a:gd name="T32" fmla="*/ 25144 w 405"/>
                <a:gd name="T33" fmla="*/ 45 h 1058"/>
                <a:gd name="T34" fmla="*/ 27515 w 405"/>
                <a:gd name="T35" fmla="*/ 58 h 1058"/>
                <a:gd name="T36" fmla="*/ 50764 w 405"/>
                <a:gd name="T37" fmla="*/ 60 h 1058"/>
                <a:gd name="T38" fmla="*/ 59892 w 405"/>
                <a:gd name="T39" fmla="*/ 62 h 1058"/>
                <a:gd name="T40" fmla="*/ 67156 w 405"/>
                <a:gd name="T41" fmla="*/ 64 h 1058"/>
                <a:gd name="T42" fmla="*/ 72462 w 405"/>
                <a:gd name="T43" fmla="*/ 68 h 1058"/>
                <a:gd name="T44" fmla="*/ 89274 w 405"/>
                <a:gd name="T45" fmla="*/ 70 h 1058"/>
                <a:gd name="T46" fmla="*/ 100682 w 405"/>
                <a:gd name="T47" fmla="*/ 73 h 1058"/>
                <a:gd name="T48" fmla="*/ 107447 w 405"/>
                <a:gd name="T49" fmla="*/ 76 h 1058"/>
                <a:gd name="T50" fmla="*/ 123271 w 405"/>
                <a:gd name="T51" fmla="*/ 78 h 1058"/>
                <a:gd name="T52" fmla="*/ 137851 w 405"/>
                <a:gd name="T53" fmla="*/ 82 h 1058"/>
                <a:gd name="T54" fmla="*/ 154886 w 405"/>
                <a:gd name="T55" fmla="*/ 81 h 1058"/>
                <a:gd name="T56" fmla="*/ 182507 w 405"/>
                <a:gd name="T57" fmla="*/ 78 h 1058"/>
                <a:gd name="T58" fmla="*/ 204225 w 405"/>
                <a:gd name="T59" fmla="*/ 78 h 1058"/>
                <a:gd name="T60" fmla="*/ 222371 w 405"/>
                <a:gd name="T61" fmla="*/ 80 h 1058"/>
                <a:gd name="T62" fmla="*/ 247307 w 405"/>
                <a:gd name="T63" fmla="*/ 81 h 1058"/>
                <a:gd name="T64" fmla="*/ 272010 w 405"/>
                <a:gd name="T65" fmla="*/ 82 h 1058"/>
                <a:gd name="T66" fmla="*/ 282907 w 405"/>
                <a:gd name="T67" fmla="*/ 83 h 1058"/>
                <a:gd name="T68" fmla="*/ 294923 w 405"/>
                <a:gd name="T69" fmla="*/ 87 h 1058"/>
                <a:gd name="T70" fmla="*/ 303694 w 405"/>
                <a:gd name="T71" fmla="*/ 95 h 1058"/>
                <a:gd name="T72" fmla="*/ 300307 w 405"/>
                <a:gd name="T73" fmla="*/ 109 h 1058"/>
                <a:gd name="T74" fmla="*/ 303869 w 405"/>
                <a:gd name="T75" fmla="*/ 119 h 1058"/>
                <a:gd name="T76" fmla="*/ 290811 w 405"/>
                <a:gd name="T77" fmla="*/ 124 h 1058"/>
                <a:gd name="T78" fmla="*/ 279736 w 405"/>
                <a:gd name="T79" fmla="*/ 130 h 1058"/>
                <a:gd name="T80" fmla="*/ 264856 w 405"/>
                <a:gd name="T81" fmla="*/ 132 h 1058"/>
                <a:gd name="T82" fmla="*/ 254950 w 405"/>
                <a:gd name="T83" fmla="*/ 138 h 1058"/>
                <a:gd name="T84" fmla="*/ 247307 w 405"/>
                <a:gd name="T85" fmla="*/ 153 h 1058"/>
                <a:gd name="T86" fmla="*/ 236531 w 405"/>
                <a:gd name="T87" fmla="*/ 172 h 1058"/>
                <a:gd name="T88" fmla="*/ 289809 w 405"/>
                <a:gd name="T89" fmla="*/ 153 h 1058"/>
                <a:gd name="T90" fmla="*/ 337199 w 405"/>
                <a:gd name="T91" fmla="*/ 117 h 1058"/>
                <a:gd name="T92" fmla="*/ 337199 w 405"/>
                <a:gd name="T93" fmla="*/ 78 h 1058"/>
                <a:gd name="T94" fmla="*/ 294708 w 405"/>
                <a:gd name="T95" fmla="*/ 42 h 1058"/>
                <a:gd name="T96" fmla="*/ 238753 w 405"/>
                <a:gd name="T97" fmla="*/ 16 h 105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05"/>
                <a:gd name="T148" fmla="*/ 0 h 1058"/>
                <a:gd name="T149" fmla="*/ 405 w 405"/>
                <a:gd name="T150" fmla="*/ 1058 h 105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05" h="1058">
                  <a:moveTo>
                    <a:pt x="239" y="17"/>
                  </a:moveTo>
                  <a:lnTo>
                    <a:pt x="234" y="20"/>
                  </a:lnTo>
                  <a:lnTo>
                    <a:pt x="228" y="23"/>
                  </a:lnTo>
                  <a:lnTo>
                    <a:pt x="220" y="24"/>
                  </a:lnTo>
                  <a:lnTo>
                    <a:pt x="212" y="24"/>
                  </a:lnTo>
                  <a:lnTo>
                    <a:pt x="203" y="23"/>
                  </a:lnTo>
                  <a:lnTo>
                    <a:pt x="195" y="19"/>
                  </a:lnTo>
                  <a:lnTo>
                    <a:pt x="189" y="12"/>
                  </a:lnTo>
                  <a:lnTo>
                    <a:pt x="185" y="4"/>
                  </a:lnTo>
                  <a:lnTo>
                    <a:pt x="178" y="2"/>
                  </a:lnTo>
                  <a:lnTo>
                    <a:pt x="171" y="1"/>
                  </a:lnTo>
                  <a:lnTo>
                    <a:pt x="164" y="0"/>
                  </a:lnTo>
                  <a:lnTo>
                    <a:pt x="157" y="0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38" y="0"/>
                  </a:lnTo>
                  <a:lnTo>
                    <a:pt x="133" y="1"/>
                  </a:lnTo>
                  <a:lnTo>
                    <a:pt x="127" y="3"/>
                  </a:lnTo>
                  <a:lnTo>
                    <a:pt x="120" y="7"/>
                  </a:lnTo>
                  <a:lnTo>
                    <a:pt x="112" y="12"/>
                  </a:lnTo>
                  <a:lnTo>
                    <a:pt x="105" y="18"/>
                  </a:lnTo>
                  <a:lnTo>
                    <a:pt x="98" y="24"/>
                  </a:lnTo>
                  <a:lnTo>
                    <a:pt x="92" y="28"/>
                  </a:lnTo>
                  <a:lnTo>
                    <a:pt x="89" y="32"/>
                  </a:lnTo>
                  <a:lnTo>
                    <a:pt x="88" y="33"/>
                  </a:lnTo>
                  <a:lnTo>
                    <a:pt x="87" y="33"/>
                  </a:lnTo>
                  <a:lnTo>
                    <a:pt x="82" y="33"/>
                  </a:lnTo>
                  <a:lnTo>
                    <a:pt x="76" y="33"/>
                  </a:lnTo>
                  <a:lnTo>
                    <a:pt x="70" y="33"/>
                  </a:lnTo>
                  <a:lnTo>
                    <a:pt x="62" y="34"/>
                  </a:lnTo>
                  <a:lnTo>
                    <a:pt x="57" y="34"/>
                  </a:lnTo>
                  <a:lnTo>
                    <a:pt x="51" y="35"/>
                  </a:lnTo>
                  <a:lnTo>
                    <a:pt x="46" y="37"/>
                  </a:lnTo>
                  <a:lnTo>
                    <a:pt x="43" y="40"/>
                  </a:lnTo>
                  <a:lnTo>
                    <a:pt x="37" y="45"/>
                  </a:lnTo>
                  <a:lnTo>
                    <a:pt x="31" y="52"/>
                  </a:lnTo>
                  <a:lnTo>
                    <a:pt x="26" y="60"/>
                  </a:lnTo>
                  <a:lnTo>
                    <a:pt x="21" y="66"/>
                  </a:lnTo>
                  <a:lnTo>
                    <a:pt x="16" y="73"/>
                  </a:lnTo>
                  <a:lnTo>
                    <a:pt x="13" y="78"/>
                  </a:lnTo>
                  <a:lnTo>
                    <a:pt x="12" y="79"/>
                  </a:lnTo>
                  <a:lnTo>
                    <a:pt x="24" y="121"/>
                  </a:lnTo>
                  <a:lnTo>
                    <a:pt x="20" y="139"/>
                  </a:lnTo>
                  <a:lnTo>
                    <a:pt x="11" y="163"/>
                  </a:lnTo>
                  <a:lnTo>
                    <a:pt x="3" y="186"/>
                  </a:lnTo>
                  <a:lnTo>
                    <a:pt x="0" y="201"/>
                  </a:lnTo>
                  <a:lnTo>
                    <a:pt x="6" y="210"/>
                  </a:lnTo>
                  <a:lnTo>
                    <a:pt x="16" y="223"/>
                  </a:lnTo>
                  <a:lnTo>
                    <a:pt x="26" y="237"/>
                  </a:lnTo>
                  <a:lnTo>
                    <a:pt x="30" y="248"/>
                  </a:lnTo>
                  <a:lnTo>
                    <a:pt x="29" y="268"/>
                  </a:lnTo>
                  <a:lnTo>
                    <a:pt x="27" y="298"/>
                  </a:lnTo>
                  <a:lnTo>
                    <a:pt x="27" y="328"/>
                  </a:lnTo>
                  <a:lnTo>
                    <a:pt x="32" y="346"/>
                  </a:lnTo>
                  <a:lnTo>
                    <a:pt x="42" y="353"/>
                  </a:lnTo>
                  <a:lnTo>
                    <a:pt x="52" y="356"/>
                  </a:lnTo>
                  <a:lnTo>
                    <a:pt x="59" y="358"/>
                  </a:lnTo>
                  <a:lnTo>
                    <a:pt x="62" y="365"/>
                  </a:lnTo>
                  <a:lnTo>
                    <a:pt x="65" y="369"/>
                  </a:lnTo>
                  <a:lnTo>
                    <a:pt x="70" y="372"/>
                  </a:lnTo>
                  <a:lnTo>
                    <a:pt x="76" y="375"/>
                  </a:lnTo>
                  <a:lnTo>
                    <a:pt x="79" y="384"/>
                  </a:lnTo>
                  <a:lnTo>
                    <a:pt x="79" y="391"/>
                  </a:lnTo>
                  <a:lnTo>
                    <a:pt x="80" y="398"/>
                  </a:lnTo>
                  <a:lnTo>
                    <a:pt x="82" y="403"/>
                  </a:lnTo>
                  <a:lnTo>
                    <a:pt x="85" y="407"/>
                  </a:lnTo>
                  <a:lnTo>
                    <a:pt x="90" y="412"/>
                  </a:lnTo>
                  <a:lnTo>
                    <a:pt x="96" y="417"/>
                  </a:lnTo>
                  <a:lnTo>
                    <a:pt x="104" y="420"/>
                  </a:lnTo>
                  <a:lnTo>
                    <a:pt x="114" y="425"/>
                  </a:lnTo>
                  <a:lnTo>
                    <a:pt x="115" y="433"/>
                  </a:lnTo>
                  <a:lnTo>
                    <a:pt x="118" y="441"/>
                  </a:lnTo>
                  <a:lnTo>
                    <a:pt x="119" y="447"/>
                  </a:lnTo>
                  <a:lnTo>
                    <a:pt x="120" y="449"/>
                  </a:lnTo>
                  <a:lnTo>
                    <a:pt x="126" y="455"/>
                  </a:lnTo>
                  <a:lnTo>
                    <a:pt x="132" y="460"/>
                  </a:lnTo>
                  <a:lnTo>
                    <a:pt x="138" y="466"/>
                  </a:lnTo>
                  <a:lnTo>
                    <a:pt x="144" y="472"/>
                  </a:lnTo>
                  <a:lnTo>
                    <a:pt x="151" y="478"/>
                  </a:lnTo>
                  <a:lnTo>
                    <a:pt x="157" y="483"/>
                  </a:lnTo>
                  <a:lnTo>
                    <a:pt x="161" y="487"/>
                  </a:lnTo>
                  <a:lnTo>
                    <a:pt x="166" y="489"/>
                  </a:lnTo>
                  <a:lnTo>
                    <a:pt x="173" y="487"/>
                  </a:lnTo>
                  <a:lnTo>
                    <a:pt x="182" y="485"/>
                  </a:lnTo>
                  <a:lnTo>
                    <a:pt x="193" y="481"/>
                  </a:lnTo>
                  <a:lnTo>
                    <a:pt x="204" y="479"/>
                  </a:lnTo>
                  <a:lnTo>
                    <a:pt x="214" y="477"/>
                  </a:lnTo>
                  <a:lnTo>
                    <a:pt x="225" y="474"/>
                  </a:lnTo>
                  <a:lnTo>
                    <a:pt x="233" y="474"/>
                  </a:lnTo>
                  <a:lnTo>
                    <a:pt x="240" y="474"/>
                  </a:lnTo>
                  <a:lnTo>
                    <a:pt x="246" y="477"/>
                  </a:lnTo>
                  <a:lnTo>
                    <a:pt x="252" y="479"/>
                  </a:lnTo>
                  <a:lnTo>
                    <a:pt x="261" y="481"/>
                  </a:lnTo>
                  <a:lnTo>
                    <a:pt x="270" y="483"/>
                  </a:lnTo>
                  <a:lnTo>
                    <a:pt x="279" y="486"/>
                  </a:lnTo>
                  <a:lnTo>
                    <a:pt x="290" y="486"/>
                  </a:lnTo>
                  <a:lnTo>
                    <a:pt x="302" y="485"/>
                  </a:lnTo>
                  <a:lnTo>
                    <a:pt x="316" y="482"/>
                  </a:lnTo>
                  <a:lnTo>
                    <a:pt x="319" y="488"/>
                  </a:lnTo>
                  <a:lnTo>
                    <a:pt x="323" y="494"/>
                  </a:lnTo>
                  <a:lnTo>
                    <a:pt x="327" y="498"/>
                  </a:lnTo>
                  <a:lnTo>
                    <a:pt x="332" y="504"/>
                  </a:lnTo>
                  <a:lnTo>
                    <a:pt x="337" y="510"/>
                  </a:lnTo>
                  <a:lnTo>
                    <a:pt x="342" y="513"/>
                  </a:lnTo>
                  <a:lnTo>
                    <a:pt x="346" y="518"/>
                  </a:lnTo>
                  <a:lnTo>
                    <a:pt x="350" y="520"/>
                  </a:lnTo>
                  <a:lnTo>
                    <a:pt x="337" y="549"/>
                  </a:lnTo>
                  <a:lnTo>
                    <a:pt x="356" y="571"/>
                  </a:lnTo>
                  <a:lnTo>
                    <a:pt x="338" y="588"/>
                  </a:lnTo>
                  <a:lnTo>
                    <a:pt x="343" y="612"/>
                  </a:lnTo>
                  <a:lnTo>
                    <a:pt x="352" y="647"/>
                  </a:lnTo>
                  <a:lnTo>
                    <a:pt x="357" y="684"/>
                  </a:lnTo>
                  <a:lnTo>
                    <a:pt x="361" y="710"/>
                  </a:lnTo>
                  <a:lnTo>
                    <a:pt x="357" y="715"/>
                  </a:lnTo>
                  <a:lnTo>
                    <a:pt x="353" y="723"/>
                  </a:lnTo>
                  <a:lnTo>
                    <a:pt x="347" y="733"/>
                  </a:lnTo>
                  <a:lnTo>
                    <a:pt x="341" y="746"/>
                  </a:lnTo>
                  <a:lnTo>
                    <a:pt x="337" y="759"/>
                  </a:lnTo>
                  <a:lnTo>
                    <a:pt x="332" y="770"/>
                  </a:lnTo>
                  <a:lnTo>
                    <a:pt x="328" y="781"/>
                  </a:lnTo>
                  <a:lnTo>
                    <a:pt x="326" y="789"/>
                  </a:lnTo>
                  <a:lnTo>
                    <a:pt x="319" y="791"/>
                  </a:lnTo>
                  <a:lnTo>
                    <a:pt x="311" y="794"/>
                  </a:lnTo>
                  <a:lnTo>
                    <a:pt x="304" y="800"/>
                  </a:lnTo>
                  <a:lnTo>
                    <a:pt x="300" y="807"/>
                  </a:lnTo>
                  <a:lnTo>
                    <a:pt x="299" y="827"/>
                  </a:lnTo>
                  <a:lnTo>
                    <a:pt x="299" y="861"/>
                  </a:lnTo>
                  <a:lnTo>
                    <a:pt x="296" y="900"/>
                  </a:lnTo>
                  <a:lnTo>
                    <a:pt x="290" y="930"/>
                  </a:lnTo>
                  <a:lnTo>
                    <a:pt x="281" y="959"/>
                  </a:lnTo>
                  <a:lnTo>
                    <a:pt x="276" y="996"/>
                  </a:lnTo>
                  <a:lnTo>
                    <a:pt x="277" y="1032"/>
                  </a:lnTo>
                  <a:lnTo>
                    <a:pt x="288" y="1058"/>
                  </a:lnTo>
                  <a:lnTo>
                    <a:pt x="315" y="995"/>
                  </a:lnTo>
                  <a:lnTo>
                    <a:pt x="340" y="927"/>
                  </a:lnTo>
                  <a:lnTo>
                    <a:pt x="363" y="858"/>
                  </a:lnTo>
                  <a:lnTo>
                    <a:pt x="383" y="784"/>
                  </a:lnTo>
                  <a:lnTo>
                    <a:pt x="396" y="709"/>
                  </a:lnTo>
                  <a:lnTo>
                    <a:pt x="403" y="631"/>
                  </a:lnTo>
                  <a:lnTo>
                    <a:pt x="405" y="551"/>
                  </a:lnTo>
                  <a:lnTo>
                    <a:pt x="396" y="468"/>
                  </a:lnTo>
                  <a:lnTo>
                    <a:pt x="381" y="389"/>
                  </a:lnTo>
                  <a:lnTo>
                    <a:pt x="364" y="316"/>
                  </a:lnTo>
                  <a:lnTo>
                    <a:pt x="345" y="250"/>
                  </a:lnTo>
                  <a:lnTo>
                    <a:pt x="324" y="191"/>
                  </a:lnTo>
                  <a:lnTo>
                    <a:pt x="302" y="138"/>
                  </a:lnTo>
                  <a:lnTo>
                    <a:pt x="280" y="92"/>
                  </a:lnTo>
                  <a:lnTo>
                    <a:pt x="259" y="52"/>
                  </a:lnTo>
                  <a:lnTo>
                    <a:pt x="239" y="17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</p:grpSp>
      <p:sp>
        <p:nvSpPr>
          <p:cNvPr id="219176" name="Line 40"/>
          <p:cNvSpPr>
            <a:spLocks noChangeShapeType="1"/>
          </p:cNvSpPr>
          <p:nvPr/>
        </p:nvSpPr>
        <p:spPr bwMode="auto">
          <a:xfrm>
            <a:off x="4427538" y="4724400"/>
            <a:ext cx="647700" cy="0"/>
          </a:xfrm>
          <a:prstGeom prst="line">
            <a:avLst/>
          </a:prstGeom>
          <a:noFill/>
          <a:ln w="57150">
            <a:solidFill>
              <a:srgbClr val="B4B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 smtClean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19177" name="Line 41"/>
          <p:cNvSpPr>
            <a:spLocks noChangeShapeType="1"/>
          </p:cNvSpPr>
          <p:nvPr/>
        </p:nvSpPr>
        <p:spPr bwMode="auto">
          <a:xfrm flipH="1">
            <a:off x="1331913" y="5702300"/>
            <a:ext cx="647700" cy="0"/>
          </a:xfrm>
          <a:prstGeom prst="line">
            <a:avLst/>
          </a:prstGeom>
          <a:noFill/>
          <a:ln w="57150">
            <a:solidFill>
              <a:srgbClr val="B4B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 smtClean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19178" name="Arc 42"/>
          <p:cNvSpPr>
            <a:spLocks/>
          </p:cNvSpPr>
          <p:nvPr/>
        </p:nvSpPr>
        <p:spPr bwMode="auto">
          <a:xfrm>
            <a:off x="3708400" y="5491163"/>
            <a:ext cx="915988" cy="1033462"/>
          </a:xfrm>
          <a:custGeom>
            <a:avLst/>
            <a:gdLst>
              <a:gd name="T0" fmla="*/ 2147483647 w 17085"/>
              <a:gd name="T1" fmla="*/ 2147483647 h 20033"/>
              <a:gd name="T2" fmla="*/ 2147483647 w 17085"/>
              <a:gd name="T3" fmla="*/ 2147483647 h 20033"/>
              <a:gd name="T4" fmla="*/ 0 w 17085"/>
              <a:gd name="T5" fmla="*/ 0 h 20033"/>
              <a:gd name="T6" fmla="*/ 0 60000 65536"/>
              <a:gd name="T7" fmla="*/ 0 60000 65536"/>
              <a:gd name="T8" fmla="*/ 0 60000 65536"/>
              <a:gd name="T9" fmla="*/ 0 w 17085"/>
              <a:gd name="T10" fmla="*/ 0 h 20033"/>
              <a:gd name="T11" fmla="*/ 17085 w 17085"/>
              <a:gd name="T12" fmla="*/ 20033 h 200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85" h="20033" fill="none" extrusionOk="0">
                <a:moveTo>
                  <a:pt x="17085" y="13215"/>
                </a:moveTo>
                <a:cubicBezTo>
                  <a:pt x="14740" y="16246"/>
                  <a:pt x="11631" y="18599"/>
                  <a:pt x="8077" y="20032"/>
                </a:cubicBezTo>
              </a:path>
              <a:path w="17085" h="20033" stroke="0" extrusionOk="0">
                <a:moveTo>
                  <a:pt x="17085" y="13215"/>
                </a:moveTo>
                <a:cubicBezTo>
                  <a:pt x="14740" y="16246"/>
                  <a:pt x="11631" y="18599"/>
                  <a:pt x="8077" y="20032"/>
                </a:cubicBez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 smtClean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19179" name="Text Box 43"/>
          <p:cNvSpPr txBox="1">
            <a:spLocks noChangeArrowheads="1"/>
          </p:cNvSpPr>
          <p:nvPr/>
        </p:nvSpPr>
        <p:spPr bwMode="auto">
          <a:xfrm>
            <a:off x="4716463" y="5948414"/>
            <a:ext cx="34163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FF7C80"/>
                </a:solidFill>
                <a:latin typeface="小塚ゴシック Pro L" pitchFamily="34" charset="-128"/>
                <a:ea typeface="小塚ゴシック Pro L" pitchFamily="34" charset="-128"/>
              </a:rPr>
              <a:t>トルクが自転を減速</a:t>
            </a:r>
            <a:endParaRPr lang="en-US" altLang="ja-JP" sz="2800" dirty="0" smtClean="0">
              <a:solidFill>
                <a:srgbClr val="FF7C80"/>
              </a:solidFill>
              <a:latin typeface="小塚ゴシック Pro L" pitchFamily="34" charset="-128"/>
              <a:ea typeface="小塚ゴシック Pro L" pitchFamily="34" charset="-128"/>
            </a:endParaRPr>
          </a:p>
          <a:p>
            <a:pPr algn="ctr"/>
            <a:r>
              <a:rPr lang="en-US" altLang="ja-JP" sz="2000" dirty="0" smtClean="0">
                <a:solidFill>
                  <a:srgbClr val="FF7C80"/>
                </a:solidFill>
                <a:latin typeface="小塚ゴシック Pro L" pitchFamily="34" charset="-128"/>
                <a:ea typeface="小塚ゴシック Pro L" pitchFamily="34" charset="-128"/>
              </a:rPr>
              <a:t>Torque brakes the spin</a:t>
            </a:r>
            <a:endParaRPr lang="ja-JP" altLang="en-US" sz="2000" dirty="0" smtClean="0">
              <a:solidFill>
                <a:srgbClr val="FF7C80"/>
              </a:solidFill>
              <a:latin typeface="小塚ゴシック Pro L" pitchFamily="34" charset="-128"/>
              <a:ea typeface="小塚ゴシック Pro L" pitchFamily="34" charset="-128"/>
            </a:endParaRPr>
          </a:p>
        </p:txBody>
      </p:sp>
      <p:sp>
        <p:nvSpPr>
          <p:cNvPr id="94224" name="Text Box 44"/>
          <p:cNvSpPr txBox="1">
            <a:spLocks noChangeArrowheads="1"/>
          </p:cNvSpPr>
          <p:nvPr/>
        </p:nvSpPr>
        <p:spPr bwMode="auto">
          <a:xfrm>
            <a:off x="592138" y="784225"/>
            <a:ext cx="90281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solidFill>
                  <a:srgbClr val="FF7C80"/>
                </a:solidFill>
                <a:latin typeface="小塚ゴシック Pro L" pitchFamily="34" charset="-128"/>
                <a:ea typeface="小塚ゴシック Pro L" pitchFamily="34" charset="-128"/>
              </a:rPr>
              <a:t>理想</a:t>
            </a:r>
            <a:endParaRPr lang="en-US" altLang="ja-JP" sz="2800" dirty="0" smtClean="0">
              <a:solidFill>
                <a:srgbClr val="FF7C80"/>
              </a:solidFill>
              <a:latin typeface="小塚ゴシック Pro L" pitchFamily="34" charset="-128"/>
              <a:ea typeface="小塚ゴシック Pro L" pitchFamily="34" charset="-128"/>
            </a:endParaRPr>
          </a:p>
          <a:p>
            <a:r>
              <a:rPr lang="en-US" altLang="ja-JP" sz="2400" dirty="0" smtClean="0">
                <a:solidFill>
                  <a:srgbClr val="FF7C80"/>
                </a:solidFill>
                <a:latin typeface="小塚ゴシック Pro L" pitchFamily="34" charset="-128"/>
                <a:ea typeface="小塚ゴシック Pro L" pitchFamily="34" charset="-128"/>
              </a:rPr>
              <a:t>ideal</a:t>
            </a:r>
            <a:endParaRPr lang="ja-JP" altLang="en-US" sz="2800" dirty="0" smtClean="0">
              <a:solidFill>
                <a:srgbClr val="FF7C80"/>
              </a:solidFill>
              <a:latin typeface="小塚ゴシック Pro L" pitchFamily="34" charset="-128"/>
              <a:ea typeface="小塚ゴシック Pro L" pitchFamily="34" charset="-128"/>
            </a:endParaRPr>
          </a:p>
        </p:txBody>
      </p:sp>
      <p:sp>
        <p:nvSpPr>
          <p:cNvPr id="94225" name="Text Box 45"/>
          <p:cNvSpPr txBox="1">
            <a:spLocks noChangeArrowheads="1"/>
          </p:cNvSpPr>
          <p:nvPr/>
        </p:nvSpPr>
        <p:spPr bwMode="auto">
          <a:xfrm>
            <a:off x="611188" y="4005263"/>
            <a:ext cx="121539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solidFill>
                  <a:srgbClr val="FF7C80"/>
                </a:solidFill>
                <a:latin typeface="小塚ゴシック Pro L" pitchFamily="34" charset="-128"/>
                <a:ea typeface="小塚ゴシック Pro L" pitchFamily="34" charset="-128"/>
              </a:rPr>
              <a:t>現実</a:t>
            </a:r>
            <a:endParaRPr lang="en-US" altLang="ja-JP" sz="2800" dirty="0" smtClean="0">
              <a:solidFill>
                <a:srgbClr val="FF7C80"/>
              </a:solidFill>
              <a:latin typeface="小塚ゴシック Pro L" pitchFamily="34" charset="-128"/>
              <a:ea typeface="小塚ゴシック Pro L" pitchFamily="34" charset="-128"/>
            </a:endParaRPr>
          </a:p>
          <a:p>
            <a:r>
              <a:rPr lang="en-US" altLang="ja-JP" sz="2400" dirty="0" smtClean="0">
                <a:solidFill>
                  <a:srgbClr val="FF7C80"/>
                </a:solidFill>
                <a:latin typeface="小塚ゴシック Pro L" pitchFamily="34" charset="-128"/>
                <a:ea typeface="小塚ゴシック Pro L" pitchFamily="34" charset="-128"/>
              </a:rPr>
              <a:t>realistic</a:t>
            </a:r>
            <a:endParaRPr lang="ja-JP" altLang="en-US" sz="2400" dirty="0" smtClean="0">
              <a:solidFill>
                <a:srgbClr val="FF7C80"/>
              </a:solidFill>
              <a:latin typeface="小塚ゴシック Pro L" pitchFamily="34" charset="-128"/>
              <a:ea typeface="小塚ゴシック Pro L" pitchFamily="34" charset="-128"/>
            </a:endParaRPr>
          </a:p>
        </p:txBody>
      </p:sp>
      <p:sp>
        <p:nvSpPr>
          <p:cNvPr id="219182" name="Text Box 46"/>
          <p:cNvSpPr txBox="1">
            <a:spLocks noChangeArrowheads="1"/>
          </p:cNvSpPr>
          <p:nvPr/>
        </p:nvSpPr>
        <p:spPr bwMode="auto">
          <a:xfrm>
            <a:off x="5297919" y="3302626"/>
            <a:ext cx="351730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ja-JP" altLang="en-US" sz="2400" dirty="0" smtClean="0">
                <a:solidFill>
                  <a:srgbClr val="FFFF00"/>
                </a:solidFill>
                <a:latin typeface="小塚ゴシック Pro L" pitchFamily="34" charset="-128"/>
                <a:ea typeface="小塚ゴシック Pro L" pitchFamily="34" charset="-128"/>
              </a:rPr>
              <a:t>角運動量保存のため</a:t>
            </a:r>
          </a:p>
          <a:p>
            <a:pPr algn="r"/>
            <a:r>
              <a:rPr lang="ja-JP" altLang="en-US" sz="2400" dirty="0" smtClean="0">
                <a:solidFill>
                  <a:srgbClr val="FFFF00"/>
                </a:solidFill>
                <a:latin typeface="小塚ゴシック Pro L" pitchFamily="34" charset="-128"/>
                <a:ea typeface="小塚ゴシック Pro L" pitchFamily="34" charset="-128"/>
              </a:rPr>
              <a:t>月が遠ざかる</a:t>
            </a:r>
            <a:endParaRPr lang="en-US" altLang="ja-JP" sz="2400" dirty="0" smtClean="0">
              <a:solidFill>
                <a:srgbClr val="FFFF00"/>
              </a:solidFill>
              <a:latin typeface="小塚ゴシック Pro L" pitchFamily="34" charset="-128"/>
              <a:ea typeface="小塚ゴシック Pro L" pitchFamily="34" charset="-128"/>
            </a:endParaRPr>
          </a:p>
          <a:p>
            <a:pPr algn="r"/>
            <a:r>
              <a:rPr lang="en-US" altLang="ja-JP" dirty="0" smtClean="0">
                <a:solidFill>
                  <a:srgbClr val="FFFF00"/>
                </a:solidFill>
                <a:latin typeface="小塚ゴシック Pro L" pitchFamily="34" charset="-128"/>
                <a:ea typeface="小塚ゴシック Pro L" pitchFamily="34" charset="-128"/>
              </a:rPr>
              <a:t>The Moon goes away</a:t>
            </a:r>
          </a:p>
          <a:p>
            <a:pPr algn="r"/>
            <a:r>
              <a:rPr lang="en-US" altLang="ja-JP" dirty="0" smtClean="0">
                <a:solidFill>
                  <a:srgbClr val="FFFF00"/>
                </a:solidFill>
                <a:latin typeface="小塚ゴシック Pro L" pitchFamily="34" charset="-128"/>
                <a:ea typeface="小塚ゴシック Pro L" pitchFamily="34" charset="-128"/>
              </a:rPr>
              <a:t>to conserve angular momentum</a:t>
            </a:r>
            <a:endParaRPr lang="ja-JP" altLang="en-US" dirty="0" smtClean="0">
              <a:solidFill>
                <a:srgbClr val="FFFF00"/>
              </a:solidFill>
              <a:latin typeface="小塚ゴシック Pro L" pitchFamily="34" charset="-128"/>
              <a:ea typeface="小塚ゴシック Pro L" pitchFamily="34" charset="-128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19142"/>
                                        </p:tgtEl>
                                      </p:cBhvr>
                                      <p:by x="1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19142"/>
                                        </p:tgtEl>
                                      </p:cBhvr>
                                      <p:by x="100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19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19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1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203E-6 L 0.19166 -0.00417 " pathEditMode="relative" rAng="0" ptsTypes="AA">
                                      <p:cBhvr>
                                        <p:cTn id="49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-2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9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2" grpId="0" animBg="1"/>
      <p:bldP spid="219142" grpId="1" animBg="1"/>
      <p:bldP spid="219156" grpId="0" animBg="1"/>
      <p:bldP spid="219157" grpId="0" animBg="1"/>
      <p:bldP spid="219158" grpId="0" animBg="1"/>
      <p:bldP spid="219162" grpId="0" animBg="1"/>
      <p:bldP spid="219176" grpId="0" animBg="1"/>
      <p:bldP spid="219177" grpId="0" animBg="1"/>
      <p:bldP spid="219178" grpId="0" animBg="1"/>
      <p:bldP spid="219179" grpId="0"/>
      <p:bldP spid="2191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547328" y="764704"/>
            <a:ext cx="8136904" cy="4824536"/>
            <a:chOff x="683568" y="1196752"/>
            <a:chExt cx="7632848" cy="4464496"/>
          </a:xfrm>
        </p:grpSpPr>
        <p:sp>
          <p:nvSpPr>
            <p:cNvPr id="7" name="正方形/長方形 6"/>
            <p:cNvSpPr/>
            <p:nvPr/>
          </p:nvSpPr>
          <p:spPr>
            <a:xfrm>
              <a:off x="683568" y="1196752"/>
              <a:ext cx="7632848" cy="4464496"/>
            </a:xfrm>
            <a:prstGeom prst="rect">
              <a:avLst/>
            </a:prstGeom>
            <a:solidFill>
              <a:srgbClr val="666400"/>
            </a:solidFill>
            <a:ln w="190500">
              <a:solidFill>
                <a:srgbClr val="CC9900"/>
              </a:solidFill>
              <a:miter lim="800000"/>
            </a:ln>
            <a:effectLst>
              <a:outerShdw blurRad="127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white"/>
                </a:solidFill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2594154" y="5517232"/>
              <a:ext cx="57606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white"/>
                </a:solidFill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4970418" y="5517232"/>
              <a:ext cx="576064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white"/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5690498" y="5517232"/>
              <a:ext cx="360000" cy="7200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グループ化 10"/>
            <p:cNvGrpSpPr/>
            <p:nvPr/>
          </p:nvGrpSpPr>
          <p:grpSpPr>
            <a:xfrm>
              <a:off x="7094654" y="5317526"/>
              <a:ext cx="684076" cy="252000"/>
              <a:chOff x="7236296" y="4644000"/>
              <a:chExt cx="504056" cy="252000"/>
            </a:xfrm>
          </p:grpSpPr>
          <p:sp>
            <p:nvSpPr>
              <p:cNvPr id="12" name="正方形/長方形 11"/>
              <p:cNvSpPr/>
              <p:nvPr/>
            </p:nvSpPr>
            <p:spPr>
              <a:xfrm>
                <a:off x="7236296" y="4644000"/>
                <a:ext cx="504056" cy="252000"/>
              </a:xfrm>
              <a:prstGeom prst="rect">
                <a:avLst/>
              </a:prstGeom>
              <a:solidFill>
                <a:srgbClr val="CC9900"/>
              </a:solidFill>
              <a:ln>
                <a:solidFill>
                  <a:srgbClr val="33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7452320" y="4653136"/>
                <a:ext cx="72008" cy="2160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" name="テキスト ボックス 3"/>
          <p:cNvSpPr txBox="1"/>
          <p:nvPr/>
        </p:nvSpPr>
        <p:spPr>
          <a:xfrm>
            <a:off x="1691680" y="2412177"/>
            <a:ext cx="6002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FF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地球の自転、公転、およびその変動</a:t>
            </a:r>
            <a:endParaRPr lang="en-US" altLang="ja-JP" sz="3200" dirty="0">
              <a:solidFill>
                <a:srgbClr val="FFFF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 rot="1662691">
            <a:off x="1687764" y="2604103"/>
            <a:ext cx="383774" cy="778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24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0.03819 0.03379 L 0.0743 4.81481E-6 L 0.11302 0.03379 L 0.15104 4.81481E-6 L 0.18715 0.03379 L 0.22569 4.81481E-6 L 0.26232 0.03379 L 0.30052 4.81481E-6 L 0.33888 0.03379 L 0.37517 4.81481E-6 L 0.41371 0.03379 L 0.44965 4.81481E-6 L 0.48819 0.03379 L 0.52691 4.81481E-6 L 0.56302 0.03379 L 0.60173 4.81481E-6 " pathEditMode="relative" rAng="0" ptsTypes="AAAAAAAAAAAAAAAAA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87" y="169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Oval 2"/>
          <p:cNvSpPr>
            <a:spLocks noChangeArrowheads="1"/>
          </p:cNvSpPr>
          <p:nvPr/>
        </p:nvSpPr>
        <p:spPr bwMode="auto">
          <a:xfrm>
            <a:off x="3995738" y="3284538"/>
            <a:ext cx="504825" cy="503237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 smtClean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052888" y="3357563"/>
            <a:ext cx="431800" cy="360362"/>
            <a:chOff x="1380" y="1453"/>
            <a:chExt cx="1492" cy="1408"/>
          </a:xfrm>
        </p:grpSpPr>
        <p:sp>
          <p:nvSpPr>
            <p:cNvPr id="96306" name="Freeform 4"/>
            <p:cNvSpPr>
              <a:spLocks/>
            </p:cNvSpPr>
            <p:nvPr/>
          </p:nvSpPr>
          <p:spPr bwMode="auto">
            <a:xfrm rot="-2065">
              <a:off x="1380" y="1906"/>
              <a:ext cx="543" cy="462"/>
            </a:xfrm>
            <a:custGeom>
              <a:avLst/>
              <a:gdLst>
                <a:gd name="T0" fmla="*/ 2147483647 w 176"/>
                <a:gd name="T1" fmla="*/ 2147483647 h 154"/>
                <a:gd name="T2" fmla="*/ 0 w 176"/>
                <a:gd name="T3" fmla="*/ 2147483647 h 154"/>
                <a:gd name="T4" fmla="*/ 2147483647 w 176"/>
                <a:gd name="T5" fmla="*/ 2147483647 h 154"/>
                <a:gd name="T6" fmla="*/ 2147483647 w 176"/>
                <a:gd name="T7" fmla="*/ 2147483647 h 154"/>
                <a:gd name="T8" fmla="*/ 2147483647 w 176"/>
                <a:gd name="T9" fmla="*/ 2147483647 h 154"/>
                <a:gd name="T10" fmla="*/ 2147483647 w 176"/>
                <a:gd name="T11" fmla="*/ 2147483647 h 154"/>
                <a:gd name="T12" fmla="*/ 2147483647 w 176"/>
                <a:gd name="T13" fmla="*/ 2147483647 h 154"/>
                <a:gd name="T14" fmla="*/ 2147483647 w 176"/>
                <a:gd name="T15" fmla="*/ 2147483647 h 154"/>
                <a:gd name="T16" fmla="*/ 2147483647 w 176"/>
                <a:gd name="T17" fmla="*/ 2147483647 h 154"/>
                <a:gd name="T18" fmla="*/ 2147483647 w 176"/>
                <a:gd name="T19" fmla="*/ 2147483647 h 154"/>
                <a:gd name="T20" fmla="*/ 2147483647 w 176"/>
                <a:gd name="T21" fmla="*/ 2147483647 h 154"/>
                <a:gd name="T22" fmla="*/ 2147483647 w 176"/>
                <a:gd name="T23" fmla="*/ 2147483647 h 154"/>
                <a:gd name="T24" fmla="*/ 2147483647 w 176"/>
                <a:gd name="T25" fmla="*/ 2147483647 h 154"/>
                <a:gd name="T26" fmla="*/ 2147483647 w 176"/>
                <a:gd name="T27" fmla="*/ 2147483647 h 154"/>
                <a:gd name="T28" fmla="*/ 2147483647 w 176"/>
                <a:gd name="T29" fmla="*/ 2147483647 h 154"/>
                <a:gd name="T30" fmla="*/ 2147483647 w 176"/>
                <a:gd name="T31" fmla="*/ 2147483647 h 154"/>
                <a:gd name="T32" fmla="*/ 2147483647 w 176"/>
                <a:gd name="T33" fmla="*/ 2147483647 h 154"/>
                <a:gd name="T34" fmla="*/ 2147483647 w 176"/>
                <a:gd name="T35" fmla="*/ 2147483647 h 154"/>
                <a:gd name="T36" fmla="*/ 2147483647 w 176"/>
                <a:gd name="T37" fmla="*/ 2147483647 h 154"/>
                <a:gd name="T38" fmla="*/ 2147483647 w 176"/>
                <a:gd name="T39" fmla="*/ 2147483647 h 154"/>
                <a:gd name="T40" fmla="*/ 2147483647 w 176"/>
                <a:gd name="T41" fmla="*/ 2147483647 h 154"/>
                <a:gd name="T42" fmla="*/ 2147483647 w 176"/>
                <a:gd name="T43" fmla="*/ 2147483647 h 154"/>
                <a:gd name="T44" fmla="*/ 2147483647 w 176"/>
                <a:gd name="T45" fmla="*/ 2147483647 h 154"/>
                <a:gd name="T46" fmla="*/ 2147483647 w 176"/>
                <a:gd name="T47" fmla="*/ 2147483647 h 154"/>
                <a:gd name="T48" fmla="*/ 2147483647 w 176"/>
                <a:gd name="T49" fmla="*/ 2147483647 h 154"/>
                <a:gd name="T50" fmla="*/ 2147483647 w 176"/>
                <a:gd name="T51" fmla="*/ 2147483647 h 154"/>
                <a:gd name="T52" fmla="*/ 2147483647 w 176"/>
                <a:gd name="T53" fmla="*/ 2147483647 h 154"/>
                <a:gd name="T54" fmla="*/ 2147483647 w 176"/>
                <a:gd name="T55" fmla="*/ 2147483647 h 154"/>
                <a:gd name="T56" fmla="*/ 2147483647 w 176"/>
                <a:gd name="T57" fmla="*/ 2147483647 h 154"/>
                <a:gd name="T58" fmla="*/ 2147483647 w 176"/>
                <a:gd name="T59" fmla="*/ 2147483647 h 154"/>
                <a:gd name="T60" fmla="*/ 2147483647 w 176"/>
                <a:gd name="T61" fmla="*/ 2147483647 h 154"/>
                <a:gd name="T62" fmla="*/ 2147483647 w 176"/>
                <a:gd name="T63" fmla="*/ 2147483647 h 154"/>
                <a:gd name="T64" fmla="*/ 2147483647 w 176"/>
                <a:gd name="T65" fmla="*/ 2147483647 h 154"/>
                <a:gd name="T66" fmla="*/ 2147483647 w 176"/>
                <a:gd name="T67" fmla="*/ 2147483647 h 154"/>
                <a:gd name="T68" fmla="*/ 2147483647 w 176"/>
                <a:gd name="T69" fmla="*/ 2147483647 h 154"/>
                <a:gd name="T70" fmla="*/ 2147483647 w 176"/>
                <a:gd name="T71" fmla="*/ 2147483647 h 154"/>
                <a:gd name="T72" fmla="*/ 2147483647 w 176"/>
                <a:gd name="T73" fmla="*/ 2147483647 h 154"/>
                <a:gd name="T74" fmla="*/ 2147483647 w 176"/>
                <a:gd name="T75" fmla="*/ 2147483647 h 154"/>
                <a:gd name="T76" fmla="*/ 2147483647 w 176"/>
                <a:gd name="T77" fmla="*/ 2147483647 h 154"/>
                <a:gd name="T78" fmla="*/ 2147483647 w 176"/>
                <a:gd name="T79" fmla="*/ 2147483647 h 154"/>
                <a:gd name="T80" fmla="*/ 2147483647 w 176"/>
                <a:gd name="T81" fmla="*/ 2147483647 h 154"/>
                <a:gd name="T82" fmla="*/ 2147483647 w 176"/>
                <a:gd name="T83" fmla="*/ 2147483647 h 154"/>
                <a:gd name="T84" fmla="*/ 2147483647 w 176"/>
                <a:gd name="T85" fmla="*/ 2147483647 h 154"/>
                <a:gd name="T86" fmla="*/ 2147483647 w 176"/>
                <a:gd name="T87" fmla="*/ 2147483647 h 154"/>
                <a:gd name="T88" fmla="*/ 2147483647 w 176"/>
                <a:gd name="T89" fmla="*/ 0 h 154"/>
                <a:gd name="T90" fmla="*/ 2147483647 w 176"/>
                <a:gd name="T91" fmla="*/ 2147483647 h 1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6"/>
                <a:gd name="T139" fmla="*/ 0 h 154"/>
                <a:gd name="T140" fmla="*/ 176 w 176"/>
                <a:gd name="T141" fmla="*/ 154 h 1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6" h="154">
                  <a:moveTo>
                    <a:pt x="2" y="5"/>
                  </a:moveTo>
                  <a:lnTo>
                    <a:pt x="0" y="18"/>
                  </a:lnTo>
                  <a:lnTo>
                    <a:pt x="1" y="32"/>
                  </a:lnTo>
                  <a:lnTo>
                    <a:pt x="6" y="47"/>
                  </a:lnTo>
                  <a:lnTo>
                    <a:pt x="13" y="56"/>
                  </a:lnTo>
                  <a:lnTo>
                    <a:pt x="17" y="58"/>
                  </a:lnTo>
                  <a:lnTo>
                    <a:pt x="22" y="60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7" y="60"/>
                  </a:lnTo>
                  <a:lnTo>
                    <a:pt x="41" y="60"/>
                  </a:lnTo>
                  <a:lnTo>
                    <a:pt x="46" y="60"/>
                  </a:lnTo>
                  <a:lnTo>
                    <a:pt x="51" y="60"/>
                  </a:lnTo>
                  <a:lnTo>
                    <a:pt x="55" y="61"/>
                  </a:lnTo>
                  <a:lnTo>
                    <a:pt x="62" y="61"/>
                  </a:lnTo>
                  <a:lnTo>
                    <a:pt x="69" y="62"/>
                  </a:lnTo>
                  <a:lnTo>
                    <a:pt x="77" y="63"/>
                  </a:lnTo>
                  <a:lnTo>
                    <a:pt x="84" y="64"/>
                  </a:lnTo>
                  <a:lnTo>
                    <a:pt x="90" y="67"/>
                  </a:lnTo>
                  <a:lnTo>
                    <a:pt x="95" y="69"/>
                  </a:lnTo>
                  <a:lnTo>
                    <a:pt x="99" y="72"/>
                  </a:lnTo>
                  <a:lnTo>
                    <a:pt x="92" y="90"/>
                  </a:lnTo>
                  <a:lnTo>
                    <a:pt x="113" y="94"/>
                  </a:lnTo>
                  <a:lnTo>
                    <a:pt x="114" y="128"/>
                  </a:lnTo>
                  <a:lnTo>
                    <a:pt x="160" y="154"/>
                  </a:lnTo>
                  <a:lnTo>
                    <a:pt x="168" y="146"/>
                  </a:lnTo>
                  <a:lnTo>
                    <a:pt x="154" y="106"/>
                  </a:lnTo>
                  <a:lnTo>
                    <a:pt x="165" y="98"/>
                  </a:lnTo>
                  <a:lnTo>
                    <a:pt x="160" y="84"/>
                  </a:lnTo>
                  <a:lnTo>
                    <a:pt x="145" y="78"/>
                  </a:lnTo>
                  <a:lnTo>
                    <a:pt x="165" y="68"/>
                  </a:lnTo>
                  <a:lnTo>
                    <a:pt x="176" y="50"/>
                  </a:lnTo>
                  <a:lnTo>
                    <a:pt x="167" y="42"/>
                  </a:lnTo>
                  <a:lnTo>
                    <a:pt x="159" y="35"/>
                  </a:lnTo>
                  <a:lnTo>
                    <a:pt x="151" y="31"/>
                  </a:lnTo>
                  <a:lnTo>
                    <a:pt x="143" y="30"/>
                  </a:lnTo>
                  <a:lnTo>
                    <a:pt x="137" y="30"/>
                  </a:lnTo>
                  <a:lnTo>
                    <a:pt x="128" y="28"/>
                  </a:lnTo>
                  <a:lnTo>
                    <a:pt x="116" y="27"/>
                  </a:lnTo>
                  <a:lnTo>
                    <a:pt x="104" y="26"/>
                  </a:lnTo>
                  <a:lnTo>
                    <a:pt x="92" y="26"/>
                  </a:lnTo>
                  <a:lnTo>
                    <a:pt x="82" y="25"/>
                  </a:lnTo>
                  <a:lnTo>
                    <a:pt x="75" y="24"/>
                  </a:lnTo>
                  <a:lnTo>
                    <a:pt x="72" y="24"/>
                  </a:lnTo>
                  <a:lnTo>
                    <a:pt x="56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6307" name="Freeform 5"/>
            <p:cNvSpPr>
              <a:spLocks/>
            </p:cNvSpPr>
            <p:nvPr/>
          </p:nvSpPr>
          <p:spPr bwMode="auto">
            <a:xfrm rot="-2065">
              <a:off x="1904" y="2311"/>
              <a:ext cx="39" cy="35"/>
            </a:xfrm>
            <a:custGeom>
              <a:avLst/>
              <a:gdLst>
                <a:gd name="T0" fmla="*/ 0 w 53"/>
                <a:gd name="T1" fmla="*/ 0 h 50"/>
                <a:gd name="T2" fmla="*/ 1 w 53"/>
                <a:gd name="T3" fmla="*/ 1 h 50"/>
                <a:gd name="T4" fmla="*/ 1 w 53"/>
                <a:gd name="T5" fmla="*/ 1 h 50"/>
                <a:gd name="T6" fmla="*/ 1 w 53"/>
                <a:gd name="T7" fmla="*/ 1 h 50"/>
                <a:gd name="T8" fmla="*/ 1 w 53"/>
                <a:gd name="T9" fmla="*/ 1 h 50"/>
                <a:gd name="T10" fmla="*/ 1 w 53"/>
                <a:gd name="T11" fmla="*/ 1 h 50"/>
                <a:gd name="T12" fmla="*/ 1 w 53"/>
                <a:gd name="T13" fmla="*/ 1 h 50"/>
                <a:gd name="T14" fmla="*/ 1 w 53"/>
                <a:gd name="T15" fmla="*/ 1 h 50"/>
                <a:gd name="T16" fmla="*/ 1 w 53"/>
                <a:gd name="T17" fmla="*/ 1 h 50"/>
                <a:gd name="T18" fmla="*/ 1 w 53"/>
                <a:gd name="T19" fmla="*/ 1 h 50"/>
                <a:gd name="T20" fmla="*/ 1 w 53"/>
                <a:gd name="T21" fmla="*/ 1 h 50"/>
                <a:gd name="T22" fmla="*/ 1 w 53"/>
                <a:gd name="T23" fmla="*/ 1 h 50"/>
                <a:gd name="T24" fmla="*/ 1 w 53"/>
                <a:gd name="T25" fmla="*/ 1 h 50"/>
                <a:gd name="T26" fmla="*/ 0 w 53"/>
                <a:gd name="T27" fmla="*/ 1 h 50"/>
                <a:gd name="T28" fmla="*/ 0 w 53"/>
                <a:gd name="T29" fmla="*/ 0 h 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"/>
                <a:gd name="T46" fmla="*/ 0 h 50"/>
                <a:gd name="T47" fmla="*/ 53 w 53"/>
                <a:gd name="T48" fmla="*/ 50 h 5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" h="50">
                  <a:moveTo>
                    <a:pt x="0" y="0"/>
                  </a:moveTo>
                  <a:lnTo>
                    <a:pt x="5" y="1"/>
                  </a:lnTo>
                  <a:lnTo>
                    <a:pt x="12" y="3"/>
                  </a:lnTo>
                  <a:lnTo>
                    <a:pt x="20" y="5"/>
                  </a:lnTo>
                  <a:lnTo>
                    <a:pt x="28" y="7"/>
                  </a:lnTo>
                  <a:lnTo>
                    <a:pt x="37" y="9"/>
                  </a:lnTo>
                  <a:lnTo>
                    <a:pt x="44" y="13"/>
                  </a:lnTo>
                  <a:lnTo>
                    <a:pt x="50" y="15"/>
                  </a:lnTo>
                  <a:lnTo>
                    <a:pt x="53" y="18"/>
                  </a:lnTo>
                  <a:lnTo>
                    <a:pt x="48" y="50"/>
                  </a:lnTo>
                  <a:lnTo>
                    <a:pt x="11" y="39"/>
                  </a:lnTo>
                  <a:lnTo>
                    <a:pt x="8" y="34"/>
                  </a:lnTo>
                  <a:lnTo>
                    <a:pt x="4" y="22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6308" name="Freeform 6"/>
            <p:cNvSpPr>
              <a:spLocks/>
            </p:cNvSpPr>
            <p:nvPr/>
          </p:nvSpPr>
          <p:spPr bwMode="auto">
            <a:xfrm rot="-2065">
              <a:off x="1561" y="2273"/>
              <a:ext cx="131" cy="87"/>
            </a:xfrm>
            <a:custGeom>
              <a:avLst/>
              <a:gdLst>
                <a:gd name="T0" fmla="*/ 1494 w 114"/>
                <a:gd name="T1" fmla="*/ 0 h 94"/>
                <a:gd name="T2" fmla="*/ 4124 w 114"/>
                <a:gd name="T3" fmla="*/ 6 h 94"/>
                <a:gd name="T4" fmla="*/ 4895 w 114"/>
                <a:gd name="T5" fmla="*/ 6 h 94"/>
                <a:gd name="T6" fmla="*/ 4541 w 114"/>
                <a:gd name="T7" fmla="*/ 12 h 94"/>
                <a:gd name="T8" fmla="*/ 4044 w 114"/>
                <a:gd name="T9" fmla="*/ 13 h 94"/>
                <a:gd name="T10" fmla="*/ 3589 w 114"/>
                <a:gd name="T11" fmla="*/ 7 h 94"/>
                <a:gd name="T12" fmla="*/ 2526 w 114"/>
                <a:gd name="T13" fmla="*/ 8 h 94"/>
                <a:gd name="T14" fmla="*/ 1717 w 114"/>
                <a:gd name="T15" fmla="*/ 6 h 94"/>
                <a:gd name="T16" fmla="*/ 2526 w 114"/>
                <a:gd name="T17" fmla="*/ 6 h 94"/>
                <a:gd name="T18" fmla="*/ 0 w 114"/>
                <a:gd name="T19" fmla="*/ 2 h 94"/>
                <a:gd name="T20" fmla="*/ 1494 w 114"/>
                <a:gd name="T21" fmla="*/ 0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4"/>
                <a:gd name="T34" fmla="*/ 0 h 94"/>
                <a:gd name="T35" fmla="*/ 114 w 114"/>
                <a:gd name="T36" fmla="*/ 94 h 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4" h="94">
                  <a:moveTo>
                    <a:pt x="35" y="0"/>
                  </a:moveTo>
                  <a:lnTo>
                    <a:pt x="97" y="11"/>
                  </a:lnTo>
                  <a:lnTo>
                    <a:pt x="114" y="49"/>
                  </a:lnTo>
                  <a:lnTo>
                    <a:pt x="106" y="92"/>
                  </a:lnTo>
                  <a:lnTo>
                    <a:pt x="95" y="94"/>
                  </a:lnTo>
                  <a:lnTo>
                    <a:pt x="84" y="60"/>
                  </a:lnTo>
                  <a:lnTo>
                    <a:pt x="59" y="64"/>
                  </a:lnTo>
                  <a:lnTo>
                    <a:pt x="40" y="57"/>
                  </a:lnTo>
                  <a:lnTo>
                    <a:pt x="59" y="30"/>
                  </a:lnTo>
                  <a:lnTo>
                    <a:pt x="0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6309" name="Freeform 7"/>
            <p:cNvSpPr>
              <a:spLocks/>
            </p:cNvSpPr>
            <p:nvPr/>
          </p:nvSpPr>
          <p:spPr bwMode="auto">
            <a:xfrm rot="-2065">
              <a:off x="1765" y="2359"/>
              <a:ext cx="112" cy="114"/>
            </a:xfrm>
            <a:custGeom>
              <a:avLst/>
              <a:gdLst>
                <a:gd name="T0" fmla="*/ 748058 w 76"/>
                <a:gd name="T1" fmla="*/ 0 h 41"/>
                <a:gd name="T2" fmla="*/ 448243 w 76"/>
                <a:gd name="T3" fmla="*/ 2147483647 h 41"/>
                <a:gd name="T4" fmla="*/ 161172 w 76"/>
                <a:gd name="T5" fmla="*/ 2147483647 h 41"/>
                <a:gd name="T6" fmla="*/ 0 w 76"/>
                <a:gd name="T7" fmla="*/ 2147483647 h 41"/>
                <a:gd name="T8" fmla="*/ 1 w 76"/>
                <a:gd name="T9" fmla="*/ 2147483647 h 41"/>
                <a:gd name="T10" fmla="*/ 161172 w 76"/>
                <a:gd name="T11" fmla="*/ 2147483647 h 41"/>
                <a:gd name="T12" fmla="*/ 304165 w 76"/>
                <a:gd name="T13" fmla="*/ 2147483647 h 41"/>
                <a:gd name="T14" fmla="*/ 507611 w 76"/>
                <a:gd name="T15" fmla="*/ 2147483647 h 41"/>
                <a:gd name="T16" fmla="*/ 694647 w 76"/>
                <a:gd name="T17" fmla="*/ 2147483647 h 41"/>
                <a:gd name="T18" fmla="*/ 912364 w 76"/>
                <a:gd name="T19" fmla="*/ 2147483647 h 41"/>
                <a:gd name="T20" fmla="*/ 1102401 w 76"/>
                <a:gd name="T21" fmla="*/ 2147483647 h 41"/>
                <a:gd name="T22" fmla="*/ 1263148 w 76"/>
                <a:gd name="T23" fmla="*/ 2147483647 h 41"/>
                <a:gd name="T24" fmla="*/ 1434587 w 76"/>
                <a:gd name="T25" fmla="*/ 2147483647 h 41"/>
                <a:gd name="T26" fmla="*/ 1650884 w 76"/>
                <a:gd name="T27" fmla="*/ 2147483647 h 41"/>
                <a:gd name="T28" fmla="*/ 1911998 w 76"/>
                <a:gd name="T29" fmla="*/ 2147483647 h 41"/>
                <a:gd name="T30" fmla="*/ 2114128 w 76"/>
                <a:gd name="T31" fmla="*/ 2147483647 h 41"/>
                <a:gd name="T32" fmla="*/ 2289778 w 76"/>
                <a:gd name="T33" fmla="*/ 2147483647 h 41"/>
                <a:gd name="T34" fmla="*/ 2432881 w 76"/>
                <a:gd name="T35" fmla="*/ 2147483647 h 41"/>
                <a:gd name="T36" fmla="*/ 2604735 w 76"/>
                <a:gd name="T37" fmla="*/ 2147483647 h 41"/>
                <a:gd name="T38" fmla="*/ 2677299 w 76"/>
                <a:gd name="T39" fmla="*/ 2147483647 h 41"/>
                <a:gd name="T40" fmla="*/ 2665261 w 76"/>
                <a:gd name="T41" fmla="*/ 2147483647 h 41"/>
                <a:gd name="T42" fmla="*/ 2665261 w 76"/>
                <a:gd name="T43" fmla="*/ 2147483647 h 41"/>
                <a:gd name="T44" fmla="*/ 2665261 w 76"/>
                <a:gd name="T45" fmla="*/ 2147483647 h 41"/>
                <a:gd name="T46" fmla="*/ 2665261 w 76"/>
                <a:gd name="T47" fmla="*/ 2147483647 h 41"/>
                <a:gd name="T48" fmla="*/ 2534209 w 76"/>
                <a:gd name="T49" fmla="*/ 2147483647 h 41"/>
                <a:gd name="T50" fmla="*/ 2394134 w 76"/>
                <a:gd name="T51" fmla="*/ 2147483647 h 41"/>
                <a:gd name="T52" fmla="*/ 2163539 w 76"/>
                <a:gd name="T53" fmla="*/ 2147483647 h 41"/>
                <a:gd name="T54" fmla="*/ 2019410 w 76"/>
                <a:gd name="T55" fmla="*/ 2147483647 h 41"/>
                <a:gd name="T56" fmla="*/ 1767499 w 76"/>
                <a:gd name="T57" fmla="*/ 2147483647 h 41"/>
                <a:gd name="T58" fmla="*/ 1468116 w 76"/>
                <a:gd name="T59" fmla="*/ 2147483647 h 41"/>
                <a:gd name="T60" fmla="*/ 1247466 w 76"/>
                <a:gd name="T61" fmla="*/ 2147483647 h 41"/>
                <a:gd name="T62" fmla="*/ 959239 w 76"/>
                <a:gd name="T63" fmla="*/ 2147483647 h 41"/>
                <a:gd name="T64" fmla="*/ 748058 w 76"/>
                <a:gd name="T65" fmla="*/ 0 h 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"/>
                <a:gd name="T100" fmla="*/ 0 h 41"/>
                <a:gd name="T101" fmla="*/ 76 w 76"/>
                <a:gd name="T102" fmla="*/ 41 h 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" h="41">
                  <a:moveTo>
                    <a:pt x="21" y="0"/>
                  </a:moveTo>
                  <a:lnTo>
                    <a:pt x="13" y="4"/>
                  </a:lnTo>
                  <a:lnTo>
                    <a:pt x="5" y="10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5" y="22"/>
                  </a:lnTo>
                  <a:lnTo>
                    <a:pt x="9" y="25"/>
                  </a:lnTo>
                  <a:lnTo>
                    <a:pt x="14" y="26"/>
                  </a:lnTo>
                  <a:lnTo>
                    <a:pt x="20" y="28"/>
                  </a:lnTo>
                  <a:lnTo>
                    <a:pt x="26" y="29"/>
                  </a:lnTo>
                  <a:lnTo>
                    <a:pt x="31" y="30"/>
                  </a:lnTo>
                  <a:lnTo>
                    <a:pt x="36" y="30"/>
                  </a:lnTo>
                  <a:lnTo>
                    <a:pt x="41" y="32"/>
                  </a:lnTo>
                  <a:lnTo>
                    <a:pt x="47" y="33"/>
                  </a:lnTo>
                  <a:lnTo>
                    <a:pt x="54" y="33"/>
                  </a:lnTo>
                  <a:lnTo>
                    <a:pt x="60" y="35"/>
                  </a:lnTo>
                  <a:lnTo>
                    <a:pt x="65" y="38"/>
                  </a:lnTo>
                  <a:lnTo>
                    <a:pt x="69" y="41"/>
                  </a:lnTo>
                  <a:lnTo>
                    <a:pt x="74" y="40"/>
                  </a:lnTo>
                  <a:lnTo>
                    <a:pt x="76" y="36"/>
                  </a:lnTo>
                  <a:lnTo>
                    <a:pt x="75" y="30"/>
                  </a:lnTo>
                  <a:lnTo>
                    <a:pt x="75" y="22"/>
                  </a:lnTo>
                  <a:lnTo>
                    <a:pt x="75" y="14"/>
                  </a:lnTo>
                  <a:lnTo>
                    <a:pt x="75" y="7"/>
                  </a:lnTo>
                  <a:lnTo>
                    <a:pt x="72" y="4"/>
                  </a:lnTo>
                  <a:lnTo>
                    <a:pt x="68" y="3"/>
                  </a:lnTo>
                  <a:lnTo>
                    <a:pt x="62" y="3"/>
                  </a:lnTo>
                  <a:lnTo>
                    <a:pt x="57" y="3"/>
                  </a:lnTo>
                  <a:lnTo>
                    <a:pt x="50" y="4"/>
                  </a:lnTo>
                  <a:lnTo>
                    <a:pt x="42" y="4"/>
                  </a:lnTo>
                  <a:lnTo>
                    <a:pt x="35" y="4"/>
                  </a:lnTo>
                  <a:lnTo>
                    <a:pt x="27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6310" name="Freeform 8"/>
            <p:cNvSpPr>
              <a:spLocks/>
            </p:cNvSpPr>
            <p:nvPr/>
          </p:nvSpPr>
          <p:spPr bwMode="auto">
            <a:xfrm rot="-2065">
              <a:off x="1865" y="1860"/>
              <a:ext cx="239" cy="108"/>
            </a:xfrm>
            <a:custGeom>
              <a:avLst/>
              <a:gdLst>
                <a:gd name="T0" fmla="*/ 295676 w 172"/>
                <a:gd name="T1" fmla="*/ 0 h 62"/>
                <a:gd name="T2" fmla="*/ 40284 w 172"/>
                <a:gd name="T3" fmla="*/ 42736649 h 62"/>
                <a:gd name="T4" fmla="*/ 28991 w 172"/>
                <a:gd name="T5" fmla="*/ 51751260 h 62"/>
                <a:gd name="T6" fmla="*/ 1 w 172"/>
                <a:gd name="T7" fmla="*/ 81507371 h 62"/>
                <a:gd name="T8" fmla="*/ 0 w 172"/>
                <a:gd name="T9" fmla="*/ 109046556 h 62"/>
                <a:gd name="T10" fmla="*/ 15015 w 172"/>
                <a:gd name="T11" fmla="*/ 129677394 h 62"/>
                <a:gd name="T12" fmla="*/ 40284 w 172"/>
                <a:gd name="T13" fmla="*/ 131534603 h 62"/>
                <a:gd name="T14" fmla="*/ 68908 w 172"/>
                <a:gd name="T15" fmla="*/ 129677394 h 62"/>
                <a:gd name="T16" fmla="*/ 108079 w 172"/>
                <a:gd name="T17" fmla="*/ 125494966 h 62"/>
                <a:gd name="T18" fmla="*/ 150180 w 172"/>
                <a:gd name="T19" fmla="*/ 121648773 h 62"/>
                <a:gd name="T20" fmla="*/ 184875 w 172"/>
                <a:gd name="T21" fmla="*/ 116832532 h 62"/>
                <a:gd name="T22" fmla="*/ 228013 w 172"/>
                <a:gd name="T23" fmla="*/ 109046556 h 62"/>
                <a:gd name="T24" fmla="*/ 267330 w 172"/>
                <a:gd name="T25" fmla="*/ 109046556 h 62"/>
                <a:gd name="T26" fmla="*/ 295676 w 172"/>
                <a:gd name="T27" fmla="*/ 109046556 h 62"/>
                <a:gd name="T28" fmla="*/ 336198 w 172"/>
                <a:gd name="T29" fmla="*/ 116832532 h 62"/>
                <a:gd name="T30" fmla="*/ 402921 w 172"/>
                <a:gd name="T31" fmla="*/ 117444940 h 62"/>
                <a:gd name="T32" fmla="*/ 480742 w 172"/>
                <a:gd name="T33" fmla="*/ 125494966 h 62"/>
                <a:gd name="T34" fmla="*/ 556470 w 172"/>
                <a:gd name="T35" fmla="*/ 131534603 h 62"/>
                <a:gd name="T36" fmla="*/ 641541 w 172"/>
                <a:gd name="T37" fmla="*/ 141980528 h 62"/>
                <a:gd name="T38" fmla="*/ 717225 w 172"/>
                <a:gd name="T39" fmla="*/ 147565868 h 62"/>
                <a:gd name="T40" fmla="*/ 759486 w 172"/>
                <a:gd name="T41" fmla="*/ 154566719 h 62"/>
                <a:gd name="T42" fmla="*/ 811615 w 172"/>
                <a:gd name="T43" fmla="*/ 164475180 h 62"/>
                <a:gd name="T44" fmla="*/ 784010 w 172"/>
                <a:gd name="T45" fmla="*/ 177281887 h 62"/>
                <a:gd name="T46" fmla="*/ 784010 w 172"/>
                <a:gd name="T47" fmla="*/ 194506475 h 62"/>
                <a:gd name="T48" fmla="*/ 793276 w 172"/>
                <a:gd name="T49" fmla="*/ 199416112 h 62"/>
                <a:gd name="T50" fmla="*/ 834236 w 172"/>
                <a:gd name="T51" fmla="*/ 199416112 h 62"/>
                <a:gd name="T52" fmla="*/ 868668 w 172"/>
                <a:gd name="T53" fmla="*/ 196190104 h 62"/>
                <a:gd name="T54" fmla="*/ 921898 w 172"/>
                <a:gd name="T55" fmla="*/ 189952026 h 62"/>
                <a:gd name="T56" fmla="*/ 978412 w 172"/>
                <a:gd name="T57" fmla="*/ 181552052 h 62"/>
                <a:gd name="T58" fmla="*/ 1041865 w 172"/>
                <a:gd name="T59" fmla="*/ 174019758 h 62"/>
                <a:gd name="T60" fmla="*/ 1102285 w 172"/>
                <a:gd name="T61" fmla="*/ 168845347 h 62"/>
                <a:gd name="T62" fmla="*/ 1159200 w 172"/>
                <a:gd name="T63" fmla="*/ 154566719 h 62"/>
                <a:gd name="T64" fmla="*/ 1199669 w 172"/>
                <a:gd name="T65" fmla="*/ 147565868 h 62"/>
                <a:gd name="T66" fmla="*/ 1225186 w 172"/>
                <a:gd name="T67" fmla="*/ 144311097 h 62"/>
                <a:gd name="T68" fmla="*/ 1238692 w 172"/>
                <a:gd name="T69" fmla="*/ 131534603 h 62"/>
                <a:gd name="T70" fmla="*/ 1219825 w 172"/>
                <a:gd name="T71" fmla="*/ 117444940 h 62"/>
                <a:gd name="T72" fmla="*/ 1170791 w 172"/>
                <a:gd name="T73" fmla="*/ 109046556 h 62"/>
                <a:gd name="T74" fmla="*/ 1130696 w 172"/>
                <a:gd name="T75" fmla="*/ 116832532 h 62"/>
                <a:gd name="T76" fmla="*/ 1092294 w 172"/>
                <a:gd name="T77" fmla="*/ 116832532 h 62"/>
                <a:gd name="T78" fmla="*/ 1055332 w 172"/>
                <a:gd name="T79" fmla="*/ 109046556 h 62"/>
                <a:gd name="T80" fmla="*/ 1032838 w 172"/>
                <a:gd name="T81" fmla="*/ 104994230 h 62"/>
                <a:gd name="T82" fmla="*/ 996609 w 172"/>
                <a:gd name="T83" fmla="*/ 99900254 h 62"/>
                <a:gd name="T84" fmla="*/ 948622 w 172"/>
                <a:gd name="T85" fmla="*/ 96929767 h 62"/>
                <a:gd name="T86" fmla="*/ 912451 w 172"/>
                <a:gd name="T87" fmla="*/ 90147313 h 62"/>
                <a:gd name="T88" fmla="*/ 881724 w 172"/>
                <a:gd name="T89" fmla="*/ 82845289 h 62"/>
                <a:gd name="T90" fmla="*/ 834236 w 172"/>
                <a:gd name="T91" fmla="*/ 81507371 h 62"/>
                <a:gd name="T92" fmla="*/ 793276 w 172"/>
                <a:gd name="T93" fmla="*/ 77345735 h 62"/>
                <a:gd name="T94" fmla="*/ 757349 w 172"/>
                <a:gd name="T95" fmla="*/ 74444479 h 62"/>
                <a:gd name="T96" fmla="*/ 717225 w 172"/>
                <a:gd name="T97" fmla="*/ 69835403 h 62"/>
                <a:gd name="T98" fmla="*/ 663458 w 172"/>
                <a:gd name="T99" fmla="*/ 67422112 h 62"/>
                <a:gd name="T100" fmla="*/ 611741 w 172"/>
                <a:gd name="T101" fmla="*/ 57350174 h 62"/>
                <a:gd name="T102" fmla="*/ 570893 w 172"/>
                <a:gd name="T103" fmla="*/ 55644889 h 62"/>
                <a:gd name="T104" fmla="*/ 539601 w 172"/>
                <a:gd name="T105" fmla="*/ 47559356 h 62"/>
                <a:gd name="T106" fmla="*/ 504353 w 172"/>
                <a:gd name="T107" fmla="*/ 44402189 h 62"/>
                <a:gd name="T108" fmla="*/ 456661 w 172"/>
                <a:gd name="T109" fmla="*/ 31944288 h 62"/>
                <a:gd name="T110" fmla="*/ 402921 w 172"/>
                <a:gd name="T111" fmla="*/ 18338389 h 62"/>
                <a:gd name="T112" fmla="*/ 351544 w 172"/>
                <a:gd name="T113" fmla="*/ 5620735 h 62"/>
                <a:gd name="T114" fmla="*/ 295676 w 172"/>
                <a:gd name="T115" fmla="*/ 0 h 6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2"/>
                <a:gd name="T175" fmla="*/ 0 h 62"/>
                <a:gd name="T176" fmla="*/ 172 w 172"/>
                <a:gd name="T177" fmla="*/ 62 h 6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2" h="62">
                  <a:moveTo>
                    <a:pt x="41" y="0"/>
                  </a:moveTo>
                  <a:lnTo>
                    <a:pt x="6" y="13"/>
                  </a:lnTo>
                  <a:lnTo>
                    <a:pt x="4" y="16"/>
                  </a:lnTo>
                  <a:lnTo>
                    <a:pt x="1" y="25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6" y="41"/>
                  </a:lnTo>
                  <a:lnTo>
                    <a:pt x="10" y="40"/>
                  </a:lnTo>
                  <a:lnTo>
                    <a:pt x="15" y="39"/>
                  </a:lnTo>
                  <a:lnTo>
                    <a:pt x="21" y="38"/>
                  </a:lnTo>
                  <a:lnTo>
                    <a:pt x="26" y="36"/>
                  </a:lnTo>
                  <a:lnTo>
                    <a:pt x="32" y="34"/>
                  </a:lnTo>
                  <a:lnTo>
                    <a:pt x="37" y="34"/>
                  </a:lnTo>
                  <a:lnTo>
                    <a:pt x="41" y="34"/>
                  </a:lnTo>
                  <a:lnTo>
                    <a:pt x="47" y="36"/>
                  </a:lnTo>
                  <a:lnTo>
                    <a:pt x="56" y="37"/>
                  </a:lnTo>
                  <a:lnTo>
                    <a:pt x="67" y="39"/>
                  </a:lnTo>
                  <a:lnTo>
                    <a:pt x="77" y="41"/>
                  </a:lnTo>
                  <a:lnTo>
                    <a:pt x="89" y="44"/>
                  </a:lnTo>
                  <a:lnTo>
                    <a:pt x="99" y="46"/>
                  </a:lnTo>
                  <a:lnTo>
                    <a:pt x="106" y="48"/>
                  </a:lnTo>
                  <a:lnTo>
                    <a:pt x="112" y="51"/>
                  </a:lnTo>
                  <a:lnTo>
                    <a:pt x="109" y="55"/>
                  </a:lnTo>
                  <a:lnTo>
                    <a:pt x="109" y="60"/>
                  </a:lnTo>
                  <a:lnTo>
                    <a:pt x="110" y="62"/>
                  </a:lnTo>
                  <a:lnTo>
                    <a:pt x="116" y="62"/>
                  </a:lnTo>
                  <a:lnTo>
                    <a:pt x="121" y="61"/>
                  </a:lnTo>
                  <a:lnTo>
                    <a:pt x="128" y="59"/>
                  </a:lnTo>
                  <a:lnTo>
                    <a:pt x="136" y="56"/>
                  </a:lnTo>
                  <a:lnTo>
                    <a:pt x="145" y="54"/>
                  </a:lnTo>
                  <a:lnTo>
                    <a:pt x="153" y="52"/>
                  </a:lnTo>
                  <a:lnTo>
                    <a:pt x="161" y="48"/>
                  </a:lnTo>
                  <a:lnTo>
                    <a:pt x="167" y="46"/>
                  </a:lnTo>
                  <a:lnTo>
                    <a:pt x="170" y="45"/>
                  </a:lnTo>
                  <a:lnTo>
                    <a:pt x="172" y="41"/>
                  </a:lnTo>
                  <a:lnTo>
                    <a:pt x="169" y="37"/>
                  </a:lnTo>
                  <a:lnTo>
                    <a:pt x="163" y="34"/>
                  </a:lnTo>
                  <a:lnTo>
                    <a:pt x="157" y="36"/>
                  </a:lnTo>
                  <a:lnTo>
                    <a:pt x="152" y="36"/>
                  </a:lnTo>
                  <a:lnTo>
                    <a:pt x="147" y="34"/>
                  </a:lnTo>
                  <a:lnTo>
                    <a:pt x="143" y="33"/>
                  </a:lnTo>
                  <a:lnTo>
                    <a:pt x="138" y="31"/>
                  </a:lnTo>
                  <a:lnTo>
                    <a:pt x="132" y="30"/>
                  </a:lnTo>
                  <a:lnTo>
                    <a:pt x="127" y="28"/>
                  </a:lnTo>
                  <a:lnTo>
                    <a:pt x="122" y="26"/>
                  </a:lnTo>
                  <a:lnTo>
                    <a:pt x="116" y="25"/>
                  </a:lnTo>
                  <a:lnTo>
                    <a:pt x="110" y="24"/>
                  </a:lnTo>
                  <a:lnTo>
                    <a:pt x="105" y="23"/>
                  </a:lnTo>
                  <a:lnTo>
                    <a:pt x="99" y="22"/>
                  </a:lnTo>
                  <a:lnTo>
                    <a:pt x="92" y="21"/>
                  </a:lnTo>
                  <a:lnTo>
                    <a:pt x="85" y="18"/>
                  </a:lnTo>
                  <a:lnTo>
                    <a:pt x="79" y="17"/>
                  </a:lnTo>
                  <a:lnTo>
                    <a:pt x="75" y="15"/>
                  </a:lnTo>
                  <a:lnTo>
                    <a:pt x="70" y="14"/>
                  </a:lnTo>
                  <a:lnTo>
                    <a:pt x="63" y="10"/>
                  </a:lnTo>
                  <a:lnTo>
                    <a:pt x="56" y="6"/>
                  </a:lnTo>
                  <a:lnTo>
                    <a:pt x="49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6311" name="Freeform 9"/>
            <p:cNvSpPr>
              <a:spLocks/>
            </p:cNvSpPr>
            <p:nvPr/>
          </p:nvSpPr>
          <p:spPr bwMode="auto">
            <a:xfrm rot="-2065">
              <a:off x="1923" y="1976"/>
              <a:ext cx="38" cy="19"/>
            </a:xfrm>
            <a:custGeom>
              <a:avLst/>
              <a:gdLst>
                <a:gd name="T0" fmla="*/ 2 w 50"/>
                <a:gd name="T1" fmla="*/ 0 h 29"/>
                <a:gd name="T2" fmla="*/ 2 w 50"/>
                <a:gd name="T3" fmla="*/ 1 h 29"/>
                <a:gd name="T4" fmla="*/ 2 w 50"/>
                <a:gd name="T5" fmla="*/ 1 h 29"/>
                <a:gd name="T6" fmla="*/ 2 w 50"/>
                <a:gd name="T7" fmla="*/ 1 h 29"/>
                <a:gd name="T8" fmla="*/ 2 w 50"/>
                <a:gd name="T9" fmla="*/ 1 h 29"/>
                <a:gd name="T10" fmla="*/ 2 w 50"/>
                <a:gd name="T11" fmla="*/ 1 h 29"/>
                <a:gd name="T12" fmla="*/ 2 w 50"/>
                <a:gd name="T13" fmla="*/ 1 h 29"/>
                <a:gd name="T14" fmla="*/ 2 w 50"/>
                <a:gd name="T15" fmla="*/ 1 h 29"/>
                <a:gd name="T16" fmla="*/ 0 w 50"/>
                <a:gd name="T17" fmla="*/ 1 h 29"/>
                <a:gd name="T18" fmla="*/ 1 w 50"/>
                <a:gd name="T19" fmla="*/ 1 h 29"/>
                <a:gd name="T20" fmla="*/ 2 w 50"/>
                <a:gd name="T21" fmla="*/ 1 h 29"/>
                <a:gd name="T22" fmla="*/ 2 w 50"/>
                <a:gd name="T23" fmla="*/ 1 h 29"/>
                <a:gd name="T24" fmla="*/ 2 w 50"/>
                <a:gd name="T25" fmla="*/ 1 h 29"/>
                <a:gd name="T26" fmla="*/ 2 w 50"/>
                <a:gd name="T27" fmla="*/ 1 h 29"/>
                <a:gd name="T28" fmla="*/ 2 w 50"/>
                <a:gd name="T29" fmla="*/ 1 h 29"/>
                <a:gd name="T30" fmla="*/ 2 w 50"/>
                <a:gd name="T31" fmla="*/ 1 h 29"/>
                <a:gd name="T32" fmla="*/ 2 w 50"/>
                <a:gd name="T33" fmla="*/ 1 h 29"/>
                <a:gd name="T34" fmla="*/ 2 w 50"/>
                <a:gd name="T35" fmla="*/ 1 h 29"/>
                <a:gd name="T36" fmla="*/ 2 w 50"/>
                <a:gd name="T37" fmla="*/ 1 h 29"/>
                <a:gd name="T38" fmla="*/ 2 w 50"/>
                <a:gd name="T39" fmla="*/ 1 h 29"/>
                <a:gd name="T40" fmla="*/ 2 w 50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"/>
                <a:gd name="T64" fmla="*/ 0 h 29"/>
                <a:gd name="T65" fmla="*/ 50 w 50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" h="29">
                  <a:moveTo>
                    <a:pt x="40" y="0"/>
                  </a:moveTo>
                  <a:lnTo>
                    <a:pt x="35" y="2"/>
                  </a:lnTo>
                  <a:lnTo>
                    <a:pt x="31" y="4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16" y="5"/>
                  </a:lnTo>
                  <a:lnTo>
                    <a:pt x="9" y="3"/>
                  </a:lnTo>
                  <a:lnTo>
                    <a:pt x="3" y="3"/>
                  </a:lnTo>
                  <a:lnTo>
                    <a:pt x="0" y="5"/>
                  </a:lnTo>
                  <a:lnTo>
                    <a:pt x="1" y="10"/>
                  </a:lnTo>
                  <a:lnTo>
                    <a:pt x="4" y="17"/>
                  </a:lnTo>
                  <a:lnTo>
                    <a:pt x="10" y="25"/>
                  </a:lnTo>
                  <a:lnTo>
                    <a:pt x="15" y="29"/>
                  </a:lnTo>
                  <a:lnTo>
                    <a:pt x="23" y="29"/>
                  </a:lnTo>
                  <a:lnTo>
                    <a:pt x="33" y="29"/>
                  </a:lnTo>
                  <a:lnTo>
                    <a:pt x="41" y="28"/>
                  </a:lnTo>
                  <a:lnTo>
                    <a:pt x="48" y="26"/>
                  </a:lnTo>
                  <a:lnTo>
                    <a:pt x="50" y="22"/>
                  </a:lnTo>
                  <a:lnTo>
                    <a:pt x="49" y="15"/>
                  </a:lnTo>
                  <a:lnTo>
                    <a:pt x="46" y="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6312" name="Freeform 10"/>
            <p:cNvSpPr>
              <a:spLocks/>
            </p:cNvSpPr>
            <p:nvPr/>
          </p:nvSpPr>
          <p:spPr bwMode="auto">
            <a:xfrm rot="-2065">
              <a:off x="2000" y="1962"/>
              <a:ext cx="105" cy="35"/>
            </a:xfrm>
            <a:custGeom>
              <a:avLst/>
              <a:gdLst>
                <a:gd name="T0" fmla="*/ 1 w 141"/>
                <a:gd name="T1" fmla="*/ 1 h 51"/>
                <a:gd name="T2" fmla="*/ 1 w 141"/>
                <a:gd name="T3" fmla="*/ 1 h 51"/>
                <a:gd name="T4" fmla="*/ 1 w 141"/>
                <a:gd name="T5" fmla="*/ 1 h 51"/>
                <a:gd name="T6" fmla="*/ 1 w 141"/>
                <a:gd name="T7" fmla="*/ 1 h 51"/>
                <a:gd name="T8" fmla="*/ 1 w 141"/>
                <a:gd name="T9" fmla="*/ 1 h 51"/>
                <a:gd name="T10" fmla="*/ 1 w 141"/>
                <a:gd name="T11" fmla="*/ 1 h 51"/>
                <a:gd name="T12" fmla="*/ 1 w 141"/>
                <a:gd name="T13" fmla="*/ 1 h 51"/>
                <a:gd name="T14" fmla="*/ 1 w 141"/>
                <a:gd name="T15" fmla="*/ 0 h 51"/>
                <a:gd name="T16" fmla="*/ 1 w 141"/>
                <a:gd name="T17" fmla="*/ 1 h 51"/>
                <a:gd name="T18" fmla="*/ 1 w 141"/>
                <a:gd name="T19" fmla="*/ 1 h 51"/>
                <a:gd name="T20" fmla="*/ 1 w 141"/>
                <a:gd name="T21" fmla="*/ 1 h 51"/>
                <a:gd name="T22" fmla="*/ 1 w 141"/>
                <a:gd name="T23" fmla="*/ 1 h 51"/>
                <a:gd name="T24" fmla="*/ 1 w 141"/>
                <a:gd name="T25" fmla="*/ 1 h 51"/>
                <a:gd name="T26" fmla="*/ 1 w 141"/>
                <a:gd name="T27" fmla="*/ 1 h 51"/>
                <a:gd name="T28" fmla="*/ 1 w 141"/>
                <a:gd name="T29" fmla="*/ 1 h 51"/>
                <a:gd name="T30" fmla="*/ 1 w 141"/>
                <a:gd name="T31" fmla="*/ 1 h 51"/>
                <a:gd name="T32" fmla="*/ 1 w 141"/>
                <a:gd name="T33" fmla="*/ 1 h 51"/>
                <a:gd name="T34" fmla="*/ 1 w 141"/>
                <a:gd name="T35" fmla="*/ 1 h 51"/>
                <a:gd name="T36" fmla="*/ 1 w 141"/>
                <a:gd name="T37" fmla="*/ 1 h 51"/>
                <a:gd name="T38" fmla="*/ 1 w 141"/>
                <a:gd name="T39" fmla="*/ 1 h 51"/>
                <a:gd name="T40" fmla="*/ 1 w 141"/>
                <a:gd name="T41" fmla="*/ 1 h 51"/>
                <a:gd name="T42" fmla="*/ 1 w 141"/>
                <a:gd name="T43" fmla="*/ 1 h 51"/>
                <a:gd name="T44" fmla="*/ 0 w 141"/>
                <a:gd name="T45" fmla="*/ 1 h 51"/>
                <a:gd name="T46" fmla="*/ 1 w 141"/>
                <a:gd name="T47" fmla="*/ 1 h 51"/>
                <a:gd name="T48" fmla="*/ 1 w 141"/>
                <a:gd name="T49" fmla="*/ 1 h 51"/>
                <a:gd name="T50" fmla="*/ 1 w 141"/>
                <a:gd name="T51" fmla="*/ 1 h 51"/>
                <a:gd name="T52" fmla="*/ 1 w 141"/>
                <a:gd name="T53" fmla="*/ 1 h 51"/>
                <a:gd name="T54" fmla="*/ 1 w 141"/>
                <a:gd name="T55" fmla="*/ 1 h 51"/>
                <a:gd name="T56" fmla="*/ 1 w 141"/>
                <a:gd name="T57" fmla="*/ 1 h 51"/>
                <a:gd name="T58" fmla="*/ 1 w 141"/>
                <a:gd name="T59" fmla="*/ 1 h 51"/>
                <a:gd name="T60" fmla="*/ 1 w 141"/>
                <a:gd name="T61" fmla="*/ 1 h 51"/>
                <a:gd name="T62" fmla="*/ 1 w 141"/>
                <a:gd name="T63" fmla="*/ 1 h 51"/>
                <a:gd name="T64" fmla="*/ 1 w 141"/>
                <a:gd name="T65" fmla="*/ 1 h 51"/>
                <a:gd name="T66" fmla="*/ 1 w 141"/>
                <a:gd name="T67" fmla="*/ 1 h 51"/>
                <a:gd name="T68" fmla="*/ 1 w 141"/>
                <a:gd name="T69" fmla="*/ 1 h 51"/>
                <a:gd name="T70" fmla="*/ 1 w 141"/>
                <a:gd name="T71" fmla="*/ 1 h 51"/>
                <a:gd name="T72" fmla="*/ 1 w 141"/>
                <a:gd name="T73" fmla="*/ 1 h 51"/>
                <a:gd name="T74" fmla="*/ 1 w 141"/>
                <a:gd name="T75" fmla="*/ 1 h 51"/>
                <a:gd name="T76" fmla="*/ 1 w 141"/>
                <a:gd name="T77" fmla="*/ 1 h 51"/>
                <a:gd name="T78" fmla="*/ 1 w 141"/>
                <a:gd name="T79" fmla="*/ 1 h 51"/>
                <a:gd name="T80" fmla="*/ 1 w 141"/>
                <a:gd name="T81" fmla="*/ 1 h 51"/>
                <a:gd name="T82" fmla="*/ 1 w 141"/>
                <a:gd name="T83" fmla="*/ 1 h 51"/>
                <a:gd name="T84" fmla="*/ 1 w 141"/>
                <a:gd name="T85" fmla="*/ 1 h 51"/>
                <a:gd name="T86" fmla="*/ 1 w 141"/>
                <a:gd name="T87" fmla="*/ 1 h 51"/>
                <a:gd name="T88" fmla="*/ 1 w 141"/>
                <a:gd name="T89" fmla="*/ 1 h 51"/>
                <a:gd name="T90" fmla="*/ 1 w 141"/>
                <a:gd name="T91" fmla="*/ 1 h 51"/>
                <a:gd name="T92" fmla="*/ 1 w 141"/>
                <a:gd name="T93" fmla="*/ 1 h 51"/>
                <a:gd name="T94" fmla="*/ 1 w 141"/>
                <a:gd name="T95" fmla="*/ 1 h 51"/>
                <a:gd name="T96" fmla="*/ 1 w 141"/>
                <a:gd name="T97" fmla="*/ 1 h 51"/>
                <a:gd name="T98" fmla="*/ 1 w 141"/>
                <a:gd name="T99" fmla="*/ 1 h 51"/>
                <a:gd name="T100" fmla="*/ 1 w 141"/>
                <a:gd name="T101" fmla="*/ 1 h 51"/>
                <a:gd name="T102" fmla="*/ 1 w 141"/>
                <a:gd name="T103" fmla="*/ 1 h 51"/>
                <a:gd name="T104" fmla="*/ 1 w 141"/>
                <a:gd name="T105" fmla="*/ 1 h 51"/>
                <a:gd name="T106" fmla="*/ 1 w 141"/>
                <a:gd name="T107" fmla="*/ 1 h 51"/>
                <a:gd name="T108" fmla="*/ 1 w 141"/>
                <a:gd name="T109" fmla="*/ 1 h 51"/>
                <a:gd name="T110" fmla="*/ 1 w 141"/>
                <a:gd name="T111" fmla="*/ 1 h 51"/>
                <a:gd name="T112" fmla="*/ 1 w 141"/>
                <a:gd name="T113" fmla="*/ 1 h 5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1"/>
                <a:gd name="T172" fmla="*/ 0 h 51"/>
                <a:gd name="T173" fmla="*/ 141 w 141"/>
                <a:gd name="T174" fmla="*/ 51 h 5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1" h="51">
                  <a:moveTo>
                    <a:pt x="73" y="15"/>
                  </a:moveTo>
                  <a:lnTo>
                    <a:pt x="68" y="13"/>
                  </a:lnTo>
                  <a:lnTo>
                    <a:pt x="64" y="10"/>
                  </a:lnTo>
                  <a:lnTo>
                    <a:pt x="58" y="8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3" y="1"/>
                  </a:lnTo>
                  <a:lnTo>
                    <a:pt x="28" y="3"/>
                  </a:lnTo>
                  <a:lnTo>
                    <a:pt x="23" y="3"/>
                  </a:lnTo>
                  <a:lnTo>
                    <a:pt x="18" y="3"/>
                  </a:lnTo>
                  <a:lnTo>
                    <a:pt x="13" y="3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3"/>
                  </a:lnTo>
                  <a:lnTo>
                    <a:pt x="8" y="17"/>
                  </a:lnTo>
                  <a:lnTo>
                    <a:pt x="11" y="21"/>
                  </a:lnTo>
                  <a:lnTo>
                    <a:pt x="11" y="23"/>
                  </a:lnTo>
                  <a:lnTo>
                    <a:pt x="8" y="25"/>
                  </a:lnTo>
                  <a:lnTo>
                    <a:pt x="5" y="28"/>
                  </a:lnTo>
                  <a:lnTo>
                    <a:pt x="1" y="31"/>
                  </a:lnTo>
                  <a:lnTo>
                    <a:pt x="0" y="33"/>
                  </a:lnTo>
                  <a:lnTo>
                    <a:pt x="1" y="36"/>
                  </a:lnTo>
                  <a:lnTo>
                    <a:pt x="8" y="37"/>
                  </a:lnTo>
                  <a:lnTo>
                    <a:pt x="18" y="38"/>
                  </a:lnTo>
                  <a:lnTo>
                    <a:pt x="24" y="39"/>
                  </a:lnTo>
                  <a:lnTo>
                    <a:pt x="30" y="41"/>
                  </a:lnTo>
                  <a:lnTo>
                    <a:pt x="36" y="44"/>
                  </a:lnTo>
                  <a:lnTo>
                    <a:pt x="41" y="44"/>
                  </a:lnTo>
                  <a:lnTo>
                    <a:pt x="45" y="43"/>
                  </a:lnTo>
                  <a:lnTo>
                    <a:pt x="49" y="39"/>
                  </a:lnTo>
                  <a:lnTo>
                    <a:pt x="53" y="36"/>
                  </a:lnTo>
                  <a:lnTo>
                    <a:pt x="61" y="36"/>
                  </a:lnTo>
                  <a:lnTo>
                    <a:pt x="67" y="37"/>
                  </a:lnTo>
                  <a:lnTo>
                    <a:pt x="73" y="37"/>
                  </a:lnTo>
                  <a:lnTo>
                    <a:pt x="80" y="38"/>
                  </a:lnTo>
                  <a:lnTo>
                    <a:pt x="87" y="39"/>
                  </a:lnTo>
                  <a:lnTo>
                    <a:pt x="94" y="37"/>
                  </a:lnTo>
                  <a:lnTo>
                    <a:pt x="99" y="37"/>
                  </a:lnTo>
                  <a:lnTo>
                    <a:pt x="105" y="40"/>
                  </a:lnTo>
                  <a:lnTo>
                    <a:pt x="112" y="46"/>
                  </a:lnTo>
                  <a:lnTo>
                    <a:pt x="119" y="49"/>
                  </a:lnTo>
                  <a:lnTo>
                    <a:pt x="125" y="51"/>
                  </a:lnTo>
                  <a:lnTo>
                    <a:pt x="132" y="48"/>
                  </a:lnTo>
                  <a:lnTo>
                    <a:pt x="137" y="41"/>
                  </a:lnTo>
                  <a:lnTo>
                    <a:pt x="141" y="34"/>
                  </a:lnTo>
                  <a:lnTo>
                    <a:pt x="141" y="29"/>
                  </a:lnTo>
                  <a:lnTo>
                    <a:pt x="135" y="25"/>
                  </a:lnTo>
                  <a:lnTo>
                    <a:pt x="127" y="23"/>
                  </a:lnTo>
                  <a:lnTo>
                    <a:pt x="119" y="18"/>
                  </a:lnTo>
                  <a:lnTo>
                    <a:pt x="111" y="15"/>
                  </a:lnTo>
                  <a:lnTo>
                    <a:pt x="105" y="15"/>
                  </a:lnTo>
                  <a:lnTo>
                    <a:pt x="98" y="17"/>
                  </a:lnTo>
                  <a:lnTo>
                    <a:pt x="89" y="18"/>
                  </a:lnTo>
                  <a:lnTo>
                    <a:pt x="80" y="18"/>
                  </a:lnTo>
                  <a:lnTo>
                    <a:pt x="73" y="15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6313" name="Freeform 11"/>
            <p:cNvSpPr>
              <a:spLocks/>
            </p:cNvSpPr>
            <p:nvPr/>
          </p:nvSpPr>
          <p:spPr bwMode="auto">
            <a:xfrm rot="-2065">
              <a:off x="2015" y="2541"/>
              <a:ext cx="135" cy="154"/>
            </a:xfrm>
            <a:custGeom>
              <a:avLst/>
              <a:gdLst>
                <a:gd name="T0" fmla="*/ 0 w 53"/>
                <a:gd name="T1" fmla="*/ 0 h 68"/>
                <a:gd name="T2" fmla="*/ 0 w 53"/>
                <a:gd name="T3" fmla="*/ 2147483647 h 68"/>
                <a:gd name="T4" fmla="*/ 2147483647 w 53"/>
                <a:gd name="T5" fmla="*/ 2147483647 h 68"/>
                <a:gd name="T6" fmla="*/ 2147483647 w 53"/>
                <a:gd name="T7" fmla="*/ 2147483647 h 68"/>
                <a:gd name="T8" fmla="*/ 2147483647 w 53"/>
                <a:gd name="T9" fmla="*/ 2147483647 h 68"/>
                <a:gd name="T10" fmla="*/ 2147483647 w 53"/>
                <a:gd name="T11" fmla="*/ 2147483647 h 68"/>
                <a:gd name="T12" fmla="*/ 2147483647 w 53"/>
                <a:gd name="T13" fmla="*/ 2147483647 h 68"/>
                <a:gd name="T14" fmla="*/ 2147483647 w 53"/>
                <a:gd name="T15" fmla="*/ 2147483647 h 68"/>
                <a:gd name="T16" fmla="*/ 2147483647 w 53"/>
                <a:gd name="T17" fmla="*/ 2147483647 h 68"/>
                <a:gd name="T18" fmla="*/ 2147483647 w 53"/>
                <a:gd name="T19" fmla="*/ 2147483647 h 68"/>
                <a:gd name="T20" fmla="*/ 2147483647 w 53"/>
                <a:gd name="T21" fmla="*/ 2147483647 h 68"/>
                <a:gd name="T22" fmla="*/ 2147483647 w 53"/>
                <a:gd name="T23" fmla="*/ 2147483647 h 68"/>
                <a:gd name="T24" fmla="*/ 2147483647 w 53"/>
                <a:gd name="T25" fmla="*/ 2147483647 h 68"/>
                <a:gd name="T26" fmla="*/ 2147483647 w 53"/>
                <a:gd name="T27" fmla="*/ 2147483647 h 68"/>
                <a:gd name="T28" fmla="*/ 2147483647 w 53"/>
                <a:gd name="T29" fmla="*/ 2147483647 h 68"/>
                <a:gd name="T30" fmla="*/ 2147483647 w 53"/>
                <a:gd name="T31" fmla="*/ 2147483647 h 68"/>
                <a:gd name="T32" fmla="*/ 2147483647 w 53"/>
                <a:gd name="T33" fmla="*/ 2147483647 h 68"/>
                <a:gd name="T34" fmla="*/ 2147483647 w 53"/>
                <a:gd name="T35" fmla="*/ 2147483647 h 68"/>
                <a:gd name="T36" fmla="*/ 2147483647 w 53"/>
                <a:gd name="T37" fmla="*/ 2147483647 h 68"/>
                <a:gd name="T38" fmla="*/ 2147483647 w 53"/>
                <a:gd name="T39" fmla="*/ 2147483647 h 68"/>
                <a:gd name="T40" fmla="*/ 2147483647 w 53"/>
                <a:gd name="T41" fmla="*/ 2147483647 h 68"/>
                <a:gd name="T42" fmla="*/ 2147483647 w 53"/>
                <a:gd name="T43" fmla="*/ 2147483647 h 68"/>
                <a:gd name="T44" fmla="*/ 2147483647 w 53"/>
                <a:gd name="T45" fmla="*/ 2147483647 h 68"/>
                <a:gd name="T46" fmla="*/ 2147483647 w 53"/>
                <a:gd name="T47" fmla="*/ 2147483647 h 68"/>
                <a:gd name="T48" fmla="*/ 0 w 53"/>
                <a:gd name="T49" fmla="*/ 0 h 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68"/>
                <a:gd name="T77" fmla="*/ 53 w 53"/>
                <a:gd name="T78" fmla="*/ 68 h 6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68">
                  <a:moveTo>
                    <a:pt x="0" y="0"/>
                  </a:moveTo>
                  <a:lnTo>
                    <a:pt x="0" y="14"/>
                  </a:lnTo>
                  <a:lnTo>
                    <a:pt x="6" y="35"/>
                  </a:lnTo>
                  <a:lnTo>
                    <a:pt x="14" y="56"/>
                  </a:lnTo>
                  <a:lnTo>
                    <a:pt x="22" y="68"/>
                  </a:lnTo>
                  <a:lnTo>
                    <a:pt x="29" y="68"/>
                  </a:lnTo>
                  <a:lnTo>
                    <a:pt x="35" y="63"/>
                  </a:lnTo>
                  <a:lnTo>
                    <a:pt x="41" y="55"/>
                  </a:lnTo>
                  <a:lnTo>
                    <a:pt x="46" y="49"/>
                  </a:lnTo>
                  <a:lnTo>
                    <a:pt x="51" y="41"/>
                  </a:lnTo>
                  <a:lnTo>
                    <a:pt x="53" y="30"/>
                  </a:lnTo>
                  <a:lnTo>
                    <a:pt x="53" y="18"/>
                  </a:lnTo>
                  <a:lnTo>
                    <a:pt x="51" y="9"/>
                  </a:lnTo>
                  <a:lnTo>
                    <a:pt x="47" y="4"/>
                  </a:lnTo>
                  <a:lnTo>
                    <a:pt x="44" y="1"/>
                  </a:lnTo>
                  <a:lnTo>
                    <a:pt x="41" y="2"/>
                  </a:lnTo>
                  <a:lnTo>
                    <a:pt x="37" y="8"/>
                  </a:lnTo>
                  <a:lnTo>
                    <a:pt x="35" y="11"/>
                  </a:lnTo>
                  <a:lnTo>
                    <a:pt x="31" y="12"/>
                  </a:lnTo>
                  <a:lnTo>
                    <a:pt x="27" y="14"/>
                  </a:lnTo>
                  <a:lnTo>
                    <a:pt x="22" y="14"/>
                  </a:lnTo>
                  <a:lnTo>
                    <a:pt x="16" y="11"/>
                  </a:lnTo>
                  <a:lnTo>
                    <a:pt x="12" y="9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6314" name="Freeform 12"/>
            <p:cNvSpPr>
              <a:spLocks/>
            </p:cNvSpPr>
            <p:nvPr/>
          </p:nvSpPr>
          <p:spPr bwMode="auto">
            <a:xfrm rot="-4034457">
              <a:off x="1561" y="1408"/>
              <a:ext cx="363" cy="453"/>
            </a:xfrm>
            <a:custGeom>
              <a:avLst/>
              <a:gdLst>
                <a:gd name="T0" fmla="*/ 1540 w 343"/>
                <a:gd name="T1" fmla="*/ 32983 h 378"/>
                <a:gd name="T2" fmla="*/ 1441 w 343"/>
                <a:gd name="T3" fmla="*/ 34912 h 378"/>
                <a:gd name="T4" fmla="*/ 1312 w 343"/>
                <a:gd name="T5" fmla="*/ 34956 h 378"/>
                <a:gd name="T6" fmla="*/ 1187 w 343"/>
                <a:gd name="T7" fmla="*/ 34956 h 378"/>
                <a:gd name="T8" fmla="*/ 1121 w 343"/>
                <a:gd name="T9" fmla="*/ 34681 h 378"/>
                <a:gd name="T10" fmla="*/ 1046 w 343"/>
                <a:gd name="T11" fmla="*/ 34681 h 378"/>
                <a:gd name="T12" fmla="*/ 1017 w 343"/>
                <a:gd name="T13" fmla="*/ 35466 h 378"/>
                <a:gd name="T14" fmla="*/ 1075 w 343"/>
                <a:gd name="T15" fmla="*/ 36641 h 378"/>
                <a:gd name="T16" fmla="*/ 1178 w 343"/>
                <a:gd name="T17" fmla="*/ 37208 h 378"/>
                <a:gd name="T18" fmla="*/ 1260 w 343"/>
                <a:gd name="T19" fmla="*/ 36928 h 378"/>
                <a:gd name="T20" fmla="*/ 1365 w 343"/>
                <a:gd name="T21" fmla="*/ 36211 h 378"/>
                <a:gd name="T22" fmla="*/ 1397 w 343"/>
                <a:gd name="T23" fmla="*/ 42713 h 378"/>
                <a:gd name="T24" fmla="*/ 1375 w 343"/>
                <a:gd name="T25" fmla="*/ 46678 h 378"/>
                <a:gd name="T26" fmla="*/ 1260 w 343"/>
                <a:gd name="T27" fmla="*/ 50140 h 378"/>
                <a:gd name="T28" fmla="*/ 1187 w 343"/>
                <a:gd name="T29" fmla="*/ 48330 h 378"/>
                <a:gd name="T30" fmla="*/ 1125 w 343"/>
                <a:gd name="T31" fmla="*/ 47547 h 378"/>
                <a:gd name="T32" fmla="*/ 1063 w 343"/>
                <a:gd name="T33" fmla="*/ 48330 h 378"/>
                <a:gd name="T34" fmla="*/ 1002 w 343"/>
                <a:gd name="T35" fmla="*/ 48346 h 378"/>
                <a:gd name="T36" fmla="*/ 969 w 343"/>
                <a:gd name="T37" fmla="*/ 46044 h 378"/>
                <a:gd name="T38" fmla="*/ 934 w 343"/>
                <a:gd name="T39" fmla="*/ 43396 h 378"/>
                <a:gd name="T40" fmla="*/ 845 w 343"/>
                <a:gd name="T41" fmla="*/ 41892 h 378"/>
                <a:gd name="T42" fmla="*/ 887 w 343"/>
                <a:gd name="T43" fmla="*/ 40063 h 378"/>
                <a:gd name="T44" fmla="*/ 798 w 343"/>
                <a:gd name="T45" fmla="*/ 38039 h 378"/>
                <a:gd name="T46" fmla="*/ 745 w 343"/>
                <a:gd name="T47" fmla="*/ 35208 h 378"/>
                <a:gd name="T48" fmla="*/ 798 w 343"/>
                <a:gd name="T49" fmla="*/ 33876 h 378"/>
                <a:gd name="T50" fmla="*/ 889 w 343"/>
                <a:gd name="T51" fmla="*/ 33249 h 378"/>
                <a:gd name="T52" fmla="*/ 977 w 343"/>
                <a:gd name="T53" fmla="*/ 31678 h 378"/>
                <a:gd name="T54" fmla="*/ 977 w 343"/>
                <a:gd name="T55" fmla="*/ 30740 h 378"/>
                <a:gd name="T56" fmla="*/ 907 w 343"/>
                <a:gd name="T57" fmla="*/ 28080 h 378"/>
                <a:gd name="T58" fmla="*/ 811 w 343"/>
                <a:gd name="T59" fmla="*/ 27254 h 378"/>
                <a:gd name="T60" fmla="*/ 695 w 343"/>
                <a:gd name="T61" fmla="*/ 26674 h 378"/>
                <a:gd name="T62" fmla="*/ 587 w 343"/>
                <a:gd name="T63" fmla="*/ 25651 h 378"/>
                <a:gd name="T64" fmla="*/ 543 w 343"/>
                <a:gd name="T65" fmla="*/ 23277 h 378"/>
                <a:gd name="T66" fmla="*/ 610 w 343"/>
                <a:gd name="T67" fmla="*/ 23151 h 378"/>
                <a:gd name="T68" fmla="*/ 683 w 343"/>
                <a:gd name="T69" fmla="*/ 23277 h 378"/>
                <a:gd name="T70" fmla="*/ 745 w 343"/>
                <a:gd name="T71" fmla="*/ 22922 h 378"/>
                <a:gd name="T72" fmla="*/ 810 w 343"/>
                <a:gd name="T73" fmla="*/ 21404 h 378"/>
                <a:gd name="T74" fmla="*/ 818 w 343"/>
                <a:gd name="T75" fmla="*/ 17134 h 378"/>
                <a:gd name="T76" fmla="*/ 704 w 343"/>
                <a:gd name="T77" fmla="*/ 13213 h 378"/>
                <a:gd name="T78" fmla="*/ 610 w 343"/>
                <a:gd name="T79" fmla="*/ 12691 h 378"/>
                <a:gd name="T80" fmla="*/ 543 w 343"/>
                <a:gd name="T81" fmla="*/ 12932 h 378"/>
                <a:gd name="T82" fmla="*/ 491 w 343"/>
                <a:gd name="T83" fmla="*/ 9422 h 378"/>
                <a:gd name="T84" fmla="*/ 430 w 343"/>
                <a:gd name="T85" fmla="*/ 9417 h 378"/>
                <a:gd name="T86" fmla="*/ 333 w 343"/>
                <a:gd name="T87" fmla="*/ 8307 h 378"/>
                <a:gd name="T88" fmla="*/ 246 w 343"/>
                <a:gd name="T89" fmla="*/ 5938 h 378"/>
                <a:gd name="T90" fmla="*/ 169 w 343"/>
                <a:gd name="T91" fmla="*/ 5915 h 378"/>
                <a:gd name="T92" fmla="*/ 104 w 343"/>
                <a:gd name="T93" fmla="*/ 5676 h 378"/>
                <a:gd name="T94" fmla="*/ 8 w 343"/>
                <a:gd name="T95" fmla="*/ 4565 h 378"/>
                <a:gd name="T96" fmla="*/ 53 w 343"/>
                <a:gd name="T97" fmla="*/ 0 h 378"/>
                <a:gd name="T98" fmla="*/ 333 w 343"/>
                <a:gd name="T99" fmla="*/ 3812 h 378"/>
                <a:gd name="T100" fmla="*/ 670 w 343"/>
                <a:gd name="T101" fmla="*/ 9422 h 378"/>
                <a:gd name="T102" fmla="*/ 1002 w 343"/>
                <a:gd name="T103" fmla="*/ 16120 h 378"/>
                <a:gd name="T104" fmla="*/ 1297 w 343"/>
                <a:gd name="T105" fmla="*/ 23151 h 378"/>
                <a:gd name="T106" fmla="*/ 1529 w 343"/>
                <a:gd name="T107" fmla="*/ 29594 h 3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43"/>
                <a:gd name="T163" fmla="*/ 0 h 378"/>
                <a:gd name="T164" fmla="*/ 343 w 343"/>
                <a:gd name="T165" fmla="*/ 378 h 3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43" h="378">
                  <a:moveTo>
                    <a:pt x="343" y="240"/>
                  </a:moveTo>
                  <a:lnTo>
                    <a:pt x="341" y="242"/>
                  </a:lnTo>
                  <a:lnTo>
                    <a:pt x="334" y="249"/>
                  </a:lnTo>
                  <a:lnTo>
                    <a:pt x="326" y="257"/>
                  </a:lnTo>
                  <a:lnTo>
                    <a:pt x="319" y="264"/>
                  </a:lnTo>
                  <a:lnTo>
                    <a:pt x="312" y="263"/>
                  </a:lnTo>
                  <a:lnTo>
                    <a:pt x="304" y="263"/>
                  </a:lnTo>
                  <a:lnTo>
                    <a:pt x="293" y="263"/>
                  </a:lnTo>
                  <a:lnTo>
                    <a:pt x="283" y="264"/>
                  </a:lnTo>
                  <a:lnTo>
                    <a:pt x="273" y="264"/>
                  </a:lnTo>
                  <a:lnTo>
                    <a:pt x="263" y="264"/>
                  </a:lnTo>
                  <a:lnTo>
                    <a:pt x="257" y="264"/>
                  </a:lnTo>
                  <a:lnTo>
                    <a:pt x="251" y="264"/>
                  </a:lnTo>
                  <a:lnTo>
                    <a:pt x="246" y="263"/>
                  </a:lnTo>
                  <a:lnTo>
                    <a:pt x="242" y="262"/>
                  </a:lnTo>
                  <a:lnTo>
                    <a:pt x="236" y="262"/>
                  </a:lnTo>
                  <a:lnTo>
                    <a:pt x="230" y="261"/>
                  </a:lnTo>
                  <a:lnTo>
                    <a:pt x="225" y="262"/>
                  </a:lnTo>
                  <a:lnTo>
                    <a:pt x="221" y="262"/>
                  </a:lnTo>
                  <a:lnTo>
                    <a:pt x="220" y="264"/>
                  </a:lnTo>
                  <a:lnTo>
                    <a:pt x="220" y="268"/>
                  </a:lnTo>
                  <a:lnTo>
                    <a:pt x="222" y="271"/>
                  </a:lnTo>
                  <a:lnTo>
                    <a:pt x="227" y="274"/>
                  </a:lnTo>
                  <a:lnTo>
                    <a:pt x="232" y="276"/>
                  </a:lnTo>
                  <a:lnTo>
                    <a:pt x="239" y="278"/>
                  </a:lnTo>
                  <a:lnTo>
                    <a:pt x="246" y="279"/>
                  </a:lnTo>
                  <a:lnTo>
                    <a:pt x="253" y="280"/>
                  </a:lnTo>
                  <a:lnTo>
                    <a:pt x="259" y="280"/>
                  </a:lnTo>
                  <a:lnTo>
                    <a:pt x="263" y="280"/>
                  </a:lnTo>
                  <a:lnTo>
                    <a:pt x="273" y="279"/>
                  </a:lnTo>
                  <a:lnTo>
                    <a:pt x="283" y="277"/>
                  </a:lnTo>
                  <a:lnTo>
                    <a:pt x="292" y="274"/>
                  </a:lnTo>
                  <a:lnTo>
                    <a:pt x="296" y="273"/>
                  </a:lnTo>
                  <a:lnTo>
                    <a:pt x="310" y="298"/>
                  </a:lnTo>
                  <a:lnTo>
                    <a:pt x="299" y="308"/>
                  </a:lnTo>
                  <a:lnTo>
                    <a:pt x="301" y="322"/>
                  </a:lnTo>
                  <a:lnTo>
                    <a:pt x="303" y="333"/>
                  </a:lnTo>
                  <a:lnTo>
                    <a:pt x="303" y="342"/>
                  </a:lnTo>
                  <a:lnTo>
                    <a:pt x="299" y="352"/>
                  </a:lnTo>
                  <a:lnTo>
                    <a:pt x="291" y="362"/>
                  </a:lnTo>
                  <a:lnTo>
                    <a:pt x="282" y="371"/>
                  </a:lnTo>
                  <a:lnTo>
                    <a:pt x="273" y="378"/>
                  </a:lnTo>
                  <a:lnTo>
                    <a:pt x="266" y="378"/>
                  </a:lnTo>
                  <a:lnTo>
                    <a:pt x="261" y="372"/>
                  </a:lnTo>
                  <a:lnTo>
                    <a:pt x="257" y="364"/>
                  </a:lnTo>
                  <a:lnTo>
                    <a:pt x="253" y="360"/>
                  </a:lnTo>
                  <a:lnTo>
                    <a:pt x="247" y="357"/>
                  </a:lnTo>
                  <a:lnTo>
                    <a:pt x="244" y="359"/>
                  </a:lnTo>
                  <a:lnTo>
                    <a:pt x="240" y="360"/>
                  </a:lnTo>
                  <a:lnTo>
                    <a:pt x="236" y="362"/>
                  </a:lnTo>
                  <a:lnTo>
                    <a:pt x="231" y="364"/>
                  </a:lnTo>
                  <a:lnTo>
                    <a:pt x="227" y="365"/>
                  </a:lnTo>
                  <a:lnTo>
                    <a:pt x="222" y="365"/>
                  </a:lnTo>
                  <a:lnTo>
                    <a:pt x="217" y="365"/>
                  </a:lnTo>
                  <a:lnTo>
                    <a:pt x="213" y="364"/>
                  </a:lnTo>
                  <a:lnTo>
                    <a:pt x="209" y="357"/>
                  </a:lnTo>
                  <a:lnTo>
                    <a:pt x="210" y="347"/>
                  </a:lnTo>
                  <a:lnTo>
                    <a:pt x="212" y="338"/>
                  </a:lnTo>
                  <a:lnTo>
                    <a:pt x="209" y="332"/>
                  </a:lnTo>
                  <a:lnTo>
                    <a:pt x="201" y="327"/>
                  </a:lnTo>
                  <a:lnTo>
                    <a:pt x="192" y="322"/>
                  </a:lnTo>
                  <a:lnTo>
                    <a:pt x="185" y="318"/>
                  </a:lnTo>
                  <a:lnTo>
                    <a:pt x="182" y="316"/>
                  </a:lnTo>
                  <a:lnTo>
                    <a:pt x="184" y="314"/>
                  </a:lnTo>
                  <a:lnTo>
                    <a:pt x="187" y="308"/>
                  </a:lnTo>
                  <a:lnTo>
                    <a:pt x="191" y="302"/>
                  </a:lnTo>
                  <a:lnTo>
                    <a:pt x="190" y="298"/>
                  </a:lnTo>
                  <a:lnTo>
                    <a:pt x="182" y="293"/>
                  </a:lnTo>
                  <a:lnTo>
                    <a:pt x="172" y="287"/>
                  </a:lnTo>
                  <a:lnTo>
                    <a:pt x="163" y="279"/>
                  </a:lnTo>
                  <a:lnTo>
                    <a:pt x="160" y="270"/>
                  </a:lnTo>
                  <a:lnTo>
                    <a:pt x="161" y="265"/>
                  </a:lnTo>
                  <a:lnTo>
                    <a:pt x="163" y="261"/>
                  </a:lnTo>
                  <a:lnTo>
                    <a:pt x="167" y="257"/>
                  </a:lnTo>
                  <a:lnTo>
                    <a:pt x="172" y="255"/>
                  </a:lnTo>
                  <a:lnTo>
                    <a:pt x="178" y="253"/>
                  </a:lnTo>
                  <a:lnTo>
                    <a:pt x="185" y="251"/>
                  </a:lnTo>
                  <a:lnTo>
                    <a:pt x="192" y="250"/>
                  </a:lnTo>
                  <a:lnTo>
                    <a:pt x="199" y="251"/>
                  </a:lnTo>
                  <a:lnTo>
                    <a:pt x="205" y="245"/>
                  </a:lnTo>
                  <a:lnTo>
                    <a:pt x="212" y="239"/>
                  </a:lnTo>
                  <a:lnTo>
                    <a:pt x="217" y="235"/>
                  </a:lnTo>
                  <a:lnTo>
                    <a:pt x="220" y="234"/>
                  </a:lnTo>
                  <a:lnTo>
                    <a:pt x="212" y="232"/>
                  </a:lnTo>
                  <a:lnTo>
                    <a:pt x="205" y="226"/>
                  </a:lnTo>
                  <a:lnTo>
                    <a:pt x="199" y="219"/>
                  </a:lnTo>
                  <a:lnTo>
                    <a:pt x="196" y="212"/>
                  </a:lnTo>
                  <a:lnTo>
                    <a:pt x="190" y="210"/>
                  </a:lnTo>
                  <a:lnTo>
                    <a:pt x="183" y="208"/>
                  </a:lnTo>
                  <a:lnTo>
                    <a:pt x="176" y="205"/>
                  </a:lnTo>
                  <a:lnTo>
                    <a:pt x="168" y="204"/>
                  </a:lnTo>
                  <a:lnTo>
                    <a:pt x="159" y="202"/>
                  </a:lnTo>
                  <a:lnTo>
                    <a:pt x="151" y="201"/>
                  </a:lnTo>
                  <a:lnTo>
                    <a:pt x="144" y="198"/>
                  </a:lnTo>
                  <a:lnTo>
                    <a:pt x="137" y="197"/>
                  </a:lnTo>
                  <a:lnTo>
                    <a:pt x="128" y="194"/>
                  </a:lnTo>
                  <a:lnTo>
                    <a:pt x="122" y="188"/>
                  </a:lnTo>
                  <a:lnTo>
                    <a:pt x="118" y="181"/>
                  </a:lnTo>
                  <a:lnTo>
                    <a:pt x="117" y="175"/>
                  </a:lnTo>
                  <a:lnTo>
                    <a:pt x="122" y="174"/>
                  </a:lnTo>
                  <a:lnTo>
                    <a:pt x="128" y="174"/>
                  </a:lnTo>
                  <a:lnTo>
                    <a:pt x="132" y="174"/>
                  </a:lnTo>
                  <a:lnTo>
                    <a:pt x="137" y="174"/>
                  </a:lnTo>
                  <a:lnTo>
                    <a:pt x="143" y="174"/>
                  </a:lnTo>
                  <a:lnTo>
                    <a:pt x="147" y="175"/>
                  </a:lnTo>
                  <a:lnTo>
                    <a:pt x="151" y="175"/>
                  </a:lnTo>
                  <a:lnTo>
                    <a:pt x="155" y="175"/>
                  </a:lnTo>
                  <a:lnTo>
                    <a:pt x="161" y="173"/>
                  </a:lnTo>
                  <a:lnTo>
                    <a:pt x="164" y="170"/>
                  </a:lnTo>
                  <a:lnTo>
                    <a:pt x="168" y="165"/>
                  </a:lnTo>
                  <a:lnTo>
                    <a:pt x="175" y="162"/>
                  </a:lnTo>
                  <a:lnTo>
                    <a:pt x="182" y="157"/>
                  </a:lnTo>
                  <a:lnTo>
                    <a:pt x="183" y="146"/>
                  </a:lnTo>
                  <a:lnTo>
                    <a:pt x="177" y="129"/>
                  </a:lnTo>
                  <a:lnTo>
                    <a:pt x="163" y="107"/>
                  </a:lnTo>
                  <a:lnTo>
                    <a:pt x="157" y="103"/>
                  </a:lnTo>
                  <a:lnTo>
                    <a:pt x="152" y="99"/>
                  </a:lnTo>
                  <a:lnTo>
                    <a:pt x="145" y="98"/>
                  </a:lnTo>
                  <a:lnTo>
                    <a:pt x="139" y="97"/>
                  </a:lnTo>
                  <a:lnTo>
                    <a:pt x="132" y="96"/>
                  </a:lnTo>
                  <a:lnTo>
                    <a:pt x="126" y="97"/>
                  </a:lnTo>
                  <a:lnTo>
                    <a:pt x="122" y="97"/>
                  </a:lnTo>
                  <a:lnTo>
                    <a:pt x="117" y="98"/>
                  </a:lnTo>
                  <a:lnTo>
                    <a:pt x="110" y="90"/>
                  </a:lnTo>
                  <a:lnTo>
                    <a:pt x="107" y="81"/>
                  </a:lnTo>
                  <a:lnTo>
                    <a:pt x="106" y="72"/>
                  </a:lnTo>
                  <a:lnTo>
                    <a:pt x="106" y="68"/>
                  </a:lnTo>
                  <a:lnTo>
                    <a:pt x="100" y="71"/>
                  </a:lnTo>
                  <a:lnTo>
                    <a:pt x="93" y="71"/>
                  </a:lnTo>
                  <a:lnTo>
                    <a:pt x="87" y="71"/>
                  </a:lnTo>
                  <a:lnTo>
                    <a:pt x="80" y="68"/>
                  </a:lnTo>
                  <a:lnTo>
                    <a:pt x="73" y="63"/>
                  </a:lnTo>
                  <a:lnTo>
                    <a:pt x="68" y="56"/>
                  </a:lnTo>
                  <a:lnTo>
                    <a:pt x="62" y="49"/>
                  </a:lnTo>
                  <a:lnTo>
                    <a:pt x="54" y="45"/>
                  </a:lnTo>
                  <a:lnTo>
                    <a:pt x="48" y="44"/>
                  </a:lnTo>
                  <a:lnTo>
                    <a:pt x="42" y="44"/>
                  </a:lnTo>
                  <a:lnTo>
                    <a:pt x="37" y="44"/>
                  </a:lnTo>
                  <a:lnTo>
                    <a:pt x="32" y="44"/>
                  </a:lnTo>
                  <a:lnTo>
                    <a:pt x="27" y="44"/>
                  </a:lnTo>
                  <a:lnTo>
                    <a:pt x="23" y="43"/>
                  </a:lnTo>
                  <a:lnTo>
                    <a:pt x="19" y="43"/>
                  </a:lnTo>
                  <a:lnTo>
                    <a:pt x="17" y="42"/>
                  </a:lnTo>
                  <a:lnTo>
                    <a:pt x="8" y="34"/>
                  </a:lnTo>
                  <a:lnTo>
                    <a:pt x="1" y="21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31" y="8"/>
                  </a:lnTo>
                  <a:lnTo>
                    <a:pt x="52" y="19"/>
                  </a:lnTo>
                  <a:lnTo>
                    <a:pt x="73" y="29"/>
                  </a:lnTo>
                  <a:lnTo>
                    <a:pt x="96" y="43"/>
                  </a:lnTo>
                  <a:lnTo>
                    <a:pt x="121" y="57"/>
                  </a:lnTo>
                  <a:lnTo>
                    <a:pt x="145" y="72"/>
                  </a:lnTo>
                  <a:lnTo>
                    <a:pt x="169" y="88"/>
                  </a:lnTo>
                  <a:lnTo>
                    <a:pt x="193" y="104"/>
                  </a:lnTo>
                  <a:lnTo>
                    <a:pt x="217" y="121"/>
                  </a:lnTo>
                  <a:lnTo>
                    <a:pt x="240" y="139"/>
                  </a:lnTo>
                  <a:lnTo>
                    <a:pt x="261" y="156"/>
                  </a:lnTo>
                  <a:lnTo>
                    <a:pt x="282" y="174"/>
                  </a:lnTo>
                  <a:lnTo>
                    <a:pt x="300" y="192"/>
                  </a:lnTo>
                  <a:lnTo>
                    <a:pt x="318" y="208"/>
                  </a:lnTo>
                  <a:lnTo>
                    <a:pt x="331" y="224"/>
                  </a:lnTo>
                  <a:lnTo>
                    <a:pt x="343" y="24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6315" name="Freeform 13"/>
            <p:cNvSpPr>
              <a:spLocks/>
            </p:cNvSpPr>
            <p:nvPr/>
          </p:nvSpPr>
          <p:spPr bwMode="auto">
            <a:xfrm rot="-2065">
              <a:off x="2151" y="1861"/>
              <a:ext cx="298" cy="233"/>
            </a:xfrm>
            <a:custGeom>
              <a:avLst/>
              <a:gdLst>
                <a:gd name="T0" fmla="*/ 2147483647 w 126"/>
                <a:gd name="T1" fmla="*/ 2147483647 h 111"/>
                <a:gd name="T2" fmla="*/ 2147483647 w 126"/>
                <a:gd name="T3" fmla="*/ 2147483647 h 111"/>
                <a:gd name="T4" fmla="*/ 2147483647 w 126"/>
                <a:gd name="T5" fmla="*/ 2147483647 h 111"/>
                <a:gd name="T6" fmla="*/ 2147483647 w 126"/>
                <a:gd name="T7" fmla="*/ 2147483647 h 111"/>
                <a:gd name="T8" fmla="*/ 2147483647 w 126"/>
                <a:gd name="T9" fmla="*/ 2147483647 h 111"/>
                <a:gd name="T10" fmla="*/ 2147483647 w 126"/>
                <a:gd name="T11" fmla="*/ 2147483647 h 111"/>
                <a:gd name="T12" fmla="*/ 2147483647 w 126"/>
                <a:gd name="T13" fmla="*/ 2147483647 h 111"/>
                <a:gd name="T14" fmla="*/ 2147483647 w 126"/>
                <a:gd name="T15" fmla="*/ 2147483647 h 111"/>
                <a:gd name="T16" fmla="*/ 2147483647 w 126"/>
                <a:gd name="T17" fmla="*/ 2147483647 h 111"/>
                <a:gd name="T18" fmla="*/ 2147483647 w 126"/>
                <a:gd name="T19" fmla="*/ 2147483647 h 111"/>
                <a:gd name="T20" fmla="*/ 2147483647 w 126"/>
                <a:gd name="T21" fmla="*/ 2147483647 h 111"/>
                <a:gd name="T22" fmla="*/ 2147483647 w 126"/>
                <a:gd name="T23" fmla="*/ 2147483647 h 111"/>
                <a:gd name="T24" fmla="*/ 2147483647 w 126"/>
                <a:gd name="T25" fmla="*/ 2147483647 h 111"/>
                <a:gd name="T26" fmla="*/ 2147483647 w 126"/>
                <a:gd name="T27" fmla="*/ 2147483647 h 111"/>
                <a:gd name="T28" fmla="*/ 2147483647 w 126"/>
                <a:gd name="T29" fmla="*/ 2147483647 h 111"/>
                <a:gd name="T30" fmla="*/ 2147483647 w 126"/>
                <a:gd name="T31" fmla="*/ 2147483647 h 111"/>
                <a:gd name="T32" fmla="*/ 2147483647 w 126"/>
                <a:gd name="T33" fmla="*/ 2147483647 h 111"/>
                <a:gd name="T34" fmla="*/ 2147483647 w 126"/>
                <a:gd name="T35" fmla="*/ 2147483647 h 111"/>
                <a:gd name="T36" fmla="*/ 2147483647 w 126"/>
                <a:gd name="T37" fmla="*/ 2147483647 h 111"/>
                <a:gd name="T38" fmla="*/ 2147483647 w 126"/>
                <a:gd name="T39" fmla="*/ 2147483647 h 111"/>
                <a:gd name="T40" fmla="*/ 2147483647 w 126"/>
                <a:gd name="T41" fmla="*/ 2147483647 h 111"/>
                <a:gd name="T42" fmla="*/ 2147483647 w 126"/>
                <a:gd name="T43" fmla="*/ 2147483647 h 111"/>
                <a:gd name="T44" fmla="*/ 2147483647 w 126"/>
                <a:gd name="T45" fmla="*/ 2147483647 h 111"/>
                <a:gd name="T46" fmla="*/ 2147483647 w 126"/>
                <a:gd name="T47" fmla="*/ 2147483647 h 111"/>
                <a:gd name="T48" fmla="*/ 2147483647 w 126"/>
                <a:gd name="T49" fmla="*/ 2147483647 h 111"/>
                <a:gd name="T50" fmla="*/ 2147483647 w 126"/>
                <a:gd name="T51" fmla="*/ 2147483647 h 111"/>
                <a:gd name="T52" fmla="*/ 2147483647 w 126"/>
                <a:gd name="T53" fmla="*/ 2147483647 h 111"/>
                <a:gd name="T54" fmla="*/ 2147483647 w 126"/>
                <a:gd name="T55" fmla="*/ 2147483647 h 111"/>
                <a:gd name="T56" fmla="*/ 2147483647 w 126"/>
                <a:gd name="T57" fmla="*/ 2147483647 h 111"/>
                <a:gd name="T58" fmla="*/ 2147483647 w 126"/>
                <a:gd name="T59" fmla="*/ 2147483647 h 111"/>
                <a:gd name="T60" fmla="*/ 0 w 126"/>
                <a:gd name="T61" fmla="*/ 1458688215 h 111"/>
                <a:gd name="T62" fmla="*/ 2147483647 w 126"/>
                <a:gd name="T63" fmla="*/ 0 h 111"/>
                <a:gd name="T64" fmla="*/ 2147483647 w 126"/>
                <a:gd name="T65" fmla="*/ 2147483647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6"/>
                <a:gd name="T100" fmla="*/ 0 h 111"/>
                <a:gd name="T101" fmla="*/ 126 w 126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6" h="111">
                  <a:moveTo>
                    <a:pt x="15" y="7"/>
                  </a:moveTo>
                  <a:lnTo>
                    <a:pt x="17" y="13"/>
                  </a:lnTo>
                  <a:lnTo>
                    <a:pt x="21" y="15"/>
                  </a:lnTo>
                  <a:lnTo>
                    <a:pt x="24" y="15"/>
                  </a:lnTo>
                  <a:lnTo>
                    <a:pt x="29" y="15"/>
                  </a:lnTo>
                  <a:lnTo>
                    <a:pt x="32" y="16"/>
                  </a:lnTo>
                  <a:lnTo>
                    <a:pt x="33" y="20"/>
                  </a:lnTo>
                  <a:lnTo>
                    <a:pt x="35" y="24"/>
                  </a:lnTo>
                  <a:lnTo>
                    <a:pt x="39" y="28"/>
                  </a:lnTo>
                  <a:lnTo>
                    <a:pt x="46" y="28"/>
                  </a:lnTo>
                  <a:lnTo>
                    <a:pt x="53" y="28"/>
                  </a:lnTo>
                  <a:lnTo>
                    <a:pt x="60" y="29"/>
                  </a:lnTo>
                  <a:lnTo>
                    <a:pt x="65" y="31"/>
                  </a:lnTo>
                  <a:lnTo>
                    <a:pt x="66" y="37"/>
                  </a:lnTo>
                  <a:lnTo>
                    <a:pt x="67" y="44"/>
                  </a:lnTo>
                  <a:lnTo>
                    <a:pt x="69" y="51"/>
                  </a:lnTo>
                  <a:lnTo>
                    <a:pt x="74" y="53"/>
                  </a:lnTo>
                  <a:lnTo>
                    <a:pt x="82" y="53"/>
                  </a:lnTo>
                  <a:lnTo>
                    <a:pt x="91" y="53"/>
                  </a:lnTo>
                  <a:lnTo>
                    <a:pt x="100" y="54"/>
                  </a:lnTo>
                  <a:lnTo>
                    <a:pt x="106" y="55"/>
                  </a:lnTo>
                  <a:lnTo>
                    <a:pt x="108" y="58"/>
                  </a:lnTo>
                  <a:lnTo>
                    <a:pt x="111" y="62"/>
                  </a:lnTo>
                  <a:lnTo>
                    <a:pt x="111" y="68"/>
                  </a:lnTo>
                  <a:lnTo>
                    <a:pt x="112" y="74"/>
                  </a:lnTo>
                  <a:lnTo>
                    <a:pt x="126" y="78"/>
                  </a:lnTo>
                  <a:lnTo>
                    <a:pt x="123" y="85"/>
                  </a:lnTo>
                  <a:lnTo>
                    <a:pt x="119" y="91"/>
                  </a:lnTo>
                  <a:lnTo>
                    <a:pt x="113" y="94"/>
                  </a:lnTo>
                  <a:lnTo>
                    <a:pt x="105" y="97"/>
                  </a:lnTo>
                  <a:lnTo>
                    <a:pt x="100" y="98"/>
                  </a:lnTo>
                  <a:lnTo>
                    <a:pt x="94" y="99"/>
                  </a:lnTo>
                  <a:lnTo>
                    <a:pt x="90" y="100"/>
                  </a:lnTo>
                  <a:lnTo>
                    <a:pt x="85" y="102"/>
                  </a:lnTo>
                  <a:lnTo>
                    <a:pt x="81" y="104"/>
                  </a:lnTo>
                  <a:lnTo>
                    <a:pt x="76" y="106"/>
                  </a:lnTo>
                  <a:lnTo>
                    <a:pt x="71" y="108"/>
                  </a:lnTo>
                  <a:lnTo>
                    <a:pt x="68" y="109"/>
                  </a:lnTo>
                  <a:lnTo>
                    <a:pt x="62" y="111"/>
                  </a:lnTo>
                  <a:lnTo>
                    <a:pt x="58" y="109"/>
                  </a:lnTo>
                  <a:lnTo>
                    <a:pt x="52" y="107"/>
                  </a:lnTo>
                  <a:lnTo>
                    <a:pt x="46" y="105"/>
                  </a:lnTo>
                  <a:lnTo>
                    <a:pt x="52" y="99"/>
                  </a:lnTo>
                  <a:lnTo>
                    <a:pt x="58" y="93"/>
                  </a:lnTo>
                  <a:lnTo>
                    <a:pt x="63" y="89"/>
                  </a:lnTo>
                  <a:lnTo>
                    <a:pt x="66" y="88"/>
                  </a:lnTo>
                  <a:lnTo>
                    <a:pt x="60" y="85"/>
                  </a:lnTo>
                  <a:lnTo>
                    <a:pt x="54" y="83"/>
                  </a:lnTo>
                  <a:lnTo>
                    <a:pt x="47" y="79"/>
                  </a:lnTo>
                  <a:lnTo>
                    <a:pt x="43" y="75"/>
                  </a:lnTo>
                  <a:lnTo>
                    <a:pt x="43" y="70"/>
                  </a:lnTo>
                  <a:lnTo>
                    <a:pt x="46" y="67"/>
                  </a:lnTo>
                  <a:lnTo>
                    <a:pt x="48" y="62"/>
                  </a:lnTo>
                  <a:lnTo>
                    <a:pt x="46" y="59"/>
                  </a:lnTo>
                  <a:lnTo>
                    <a:pt x="39" y="54"/>
                  </a:lnTo>
                  <a:lnTo>
                    <a:pt x="32" y="47"/>
                  </a:lnTo>
                  <a:lnTo>
                    <a:pt x="24" y="43"/>
                  </a:lnTo>
                  <a:lnTo>
                    <a:pt x="18" y="39"/>
                  </a:lnTo>
                  <a:lnTo>
                    <a:pt x="15" y="32"/>
                  </a:lnTo>
                  <a:lnTo>
                    <a:pt x="10" y="22"/>
                  </a:lnTo>
                  <a:lnTo>
                    <a:pt x="6" y="11"/>
                  </a:lnTo>
                  <a:lnTo>
                    <a:pt x="0" y="3"/>
                  </a:lnTo>
                  <a:lnTo>
                    <a:pt x="2" y="1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6316" name="Freeform 14"/>
            <p:cNvSpPr>
              <a:spLocks/>
            </p:cNvSpPr>
            <p:nvPr/>
          </p:nvSpPr>
          <p:spPr bwMode="auto">
            <a:xfrm rot="-2065">
              <a:off x="2150" y="1976"/>
              <a:ext cx="135" cy="157"/>
            </a:xfrm>
            <a:custGeom>
              <a:avLst/>
              <a:gdLst>
                <a:gd name="T0" fmla="*/ 0 w 32"/>
                <a:gd name="T1" fmla="*/ 0 h 43"/>
                <a:gd name="T2" fmla="*/ 2147483647 w 32"/>
                <a:gd name="T3" fmla="*/ 2147483647 h 43"/>
                <a:gd name="T4" fmla="*/ 2147483647 w 32"/>
                <a:gd name="T5" fmla="*/ 2147483647 h 43"/>
                <a:gd name="T6" fmla="*/ 2147483647 w 32"/>
                <a:gd name="T7" fmla="*/ 2147483647 h 43"/>
                <a:gd name="T8" fmla="*/ 2147483647 w 32"/>
                <a:gd name="T9" fmla="*/ 2147483647 h 43"/>
                <a:gd name="T10" fmla="*/ 2147483647 w 32"/>
                <a:gd name="T11" fmla="*/ 2147483647 h 43"/>
                <a:gd name="T12" fmla="*/ 2147483647 w 32"/>
                <a:gd name="T13" fmla="*/ 2147483647 h 43"/>
                <a:gd name="T14" fmla="*/ 2147483647 w 32"/>
                <a:gd name="T15" fmla="*/ 2147483647 h 43"/>
                <a:gd name="T16" fmla="*/ 2147483647 w 32"/>
                <a:gd name="T17" fmla="*/ 2147483647 h 43"/>
                <a:gd name="T18" fmla="*/ 2147483647 w 32"/>
                <a:gd name="T19" fmla="*/ 2147483647 h 43"/>
                <a:gd name="T20" fmla="*/ 2147483647 w 32"/>
                <a:gd name="T21" fmla="*/ 2147483647 h 43"/>
                <a:gd name="T22" fmla="*/ 2147483647 w 32"/>
                <a:gd name="T23" fmla="*/ 2147483647 h 43"/>
                <a:gd name="T24" fmla="*/ 0 w 32"/>
                <a:gd name="T25" fmla="*/ 0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43"/>
                <a:gd name="T41" fmla="*/ 32 w 32"/>
                <a:gd name="T42" fmla="*/ 43 h 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43">
                  <a:moveTo>
                    <a:pt x="0" y="0"/>
                  </a:moveTo>
                  <a:lnTo>
                    <a:pt x="4" y="4"/>
                  </a:lnTo>
                  <a:lnTo>
                    <a:pt x="10" y="8"/>
                  </a:lnTo>
                  <a:lnTo>
                    <a:pt x="17" y="11"/>
                  </a:lnTo>
                  <a:lnTo>
                    <a:pt x="23" y="13"/>
                  </a:lnTo>
                  <a:lnTo>
                    <a:pt x="28" y="21"/>
                  </a:lnTo>
                  <a:lnTo>
                    <a:pt x="32" y="30"/>
                  </a:lnTo>
                  <a:lnTo>
                    <a:pt x="32" y="38"/>
                  </a:lnTo>
                  <a:lnTo>
                    <a:pt x="28" y="43"/>
                  </a:lnTo>
                  <a:lnTo>
                    <a:pt x="19" y="40"/>
                  </a:lnTo>
                  <a:lnTo>
                    <a:pt x="10" y="29"/>
                  </a:lnTo>
                  <a:lnTo>
                    <a:pt x="3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6317" name="Freeform 15"/>
            <p:cNvSpPr>
              <a:spLocks/>
            </p:cNvSpPr>
            <p:nvPr/>
          </p:nvSpPr>
          <p:spPr bwMode="auto">
            <a:xfrm rot="3263557">
              <a:off x="2117" y="2106"/>
              <a:ext cx="520" cy="990"/>
            </a:xfrm>
            <a:custGeom>
              <a:avLst/>
              <a:gdLst>
                <a:gd name="T0" fmla="*/ 194510 w 405"/>
                <a:gd name="T1" fmla="*/ 7 h 1058"/>
                <a:gd name="T2" fmla="*/ 173193 w 405"/>
                <a:gd name="T3" fmla="*/ 7 h 1058"/>
                <a:gd name="T4" fmla="*/ 158274 w 405"/>
                <a:gd name="T5" fmla="*/ 4 h 1058"/>
                <a:gd name="T6" fmla="*/ 140299 w 405"/>
                <a:gd name="T7" fmla="*/ 0 h 1058"/>
                <a:gd name="T8" fmla="*/ 123271 w 405"/>
                <a:gd name="T9" fmla="*/ 0 h 1058"/>
                <a:gd name="T10" fmla="*/ 108066 w 405"/>
                <a:gd name="T11" fmla="*/ 3 h 1058"/>
                <a:gd name="T12" fmla="*/ 89345 w 405"/>
                <a:gd name="T13" fmla="*/ 7 h 1058"/>
                <a:gd name="T14" fmla="*/ 75148 w 405"/>
                <a:gd name="T15" fmla="*/ 7 h 1058"/>
                <a:gd name="T16" fmla="*/ 69586 w 405"/>
                <a:gd name="T17" fmla="*/ 7 h 1058"/>
                <a:gd name="T18" fmla="*/ 53221 w 405"/>
                <a:gd name="T19" fmla="*/ 7 h 1058"/>
                <a:gd name="T20" fmla="*/ 39537 w 405"/>
                <a:gd name="T21" fmla="*/ 7 h 1058"/>
                <a:gd name="T22" fmla="*/ 26080 w 405"/>
                <a:gd name="T23" fmla="*/ 8 h 1058"/>
                <a:gd name="T24" fmla="*/ 14156 w 405"/>
                <a:gd name="T25" fmla="*/ 13 h 1058"/>
                <a:gd name="T26" fmla="*/ 20312 w 405"/>
                <a:gd name="T27" fmla="*/ 20 h 1058"/>
                <a:gd name="T28" fmla="*/ 2529 w 405"/>
                <a:gd name="T29" fmla="*/ 31 h 1058"/>
                <a:gd name="T30" fmla="*/ 14156 w 405"/>
                <a:gd name="T31" fmla="*/ 37 h 1058"/>
                <a:gd name="T32" fmla="*/ 25144 w 405"/>
                <a:gd name="T33" fmla="*/ 45 h 1058"/>
                <a:gd name="T34" fmla="*/ 27515 w 405"/>
                <a:gd name="T35" fmla="*/ 58 h 1058"/>
                <a:gd name="T36" fmla="*/ 50764 w 405"/>
                <a:gd name="T37" fmla="*/ 60 h 1058"/>
                <a:gd name="T38" fmla="*/ 59892 w 405"/>
                <a:gd name="T39" fmla="*/ 62 h 1058"/>
                <a:gd name="T40" fmla="*/ 67156 w 405"/>
                <a:gd name="T41" fmla="*/ 64 h 1058"/>
                <a:gd name="T42" fmla="*/ 72462 w 405"/>
                <a:gd name="T43" fmla="*/ 68 h 1058"/>
                <a:gd name="T44" fmla="*/ 89274 w 405"/>
                <a:gd name="T45" fmla="*/ 70 h 1058"/>
                <a:gd name="T46" fmla="*/ 100682 w 405"/>
                <a:gd name="T47" fmla="*/ 73 h 1058"/>
                <a:gd name="T48" fmla="*/ 107447 w 405"/>
                <a:gd name="T49" fmla="*/ 76 h 1058"/>
                <a:gd name="T50" fmla="*/ 123271 w 405"/>
                <a:gd name="T51" fmla="*/ 78 h 1058"/>
                <a:gd name="T52" fmla="*/ 137851 w 405"/>
                <a:gd name="T53" fmla="*/ 82 h 1058"/>
                <a:gd name="T54" fmla="*/ 154886 w 405"/>
                <a:gd name="T55" fmla="*/ 81 h 1058"/>
                <a:gd name="T56" fmla="*/ 182507 w 405"/>
                <a:gd name="T57" fmla="*/ 78 h 1058"/>
                <a:gd name="T58" fmla="*/ 204225 w 405"/>
                <a:gd name="T59" fmla="*/ 78 h 1058"/>
                <a:gd name="T60" fmla="*/ 222371 w 405"/>
                <a:gd name="T61" fmla="*/ 80 h 1058"/>
                <a:gd name="T62" fmla="*/ 247307 w 405"/>
                <a:gd name="T63" fmla="*/ 81 h 1058"/>
                <a:gd name="T64" fmla="*/ 272010 w 405"/>
                <a:gd name="T65" fmla="*/ 82 h 1058"/>
                <a:gd name="T66" fmla="*/ 282907 w 405"/>
                <a:gd name="T67" fmla="*/ 83 h 1058"/>
                <a:gd name="T68" fmla="*/ 294923 w 405"/>
                <a:gd name="T69" fmla="*/ 87 h 1058"/>
                <a:gd name="T70" fmla="*/ 303694 w 405"/>
                <a:gd name="T71" fmla="*/ 95 h 1058"/>
                <a:gd name="T72" fmla="*/ 300307 w 405"/>
                <a:gd name="T73" fmla="*/ 109 h 1058"/>
                <a:gd name="T74" fmla="*/ 303869 w 405"/>
                <a:gd name="T75" fmla="*/ 119 h 1058"/>
                <a:gd name="T76" fmla="*/ 290811 w 405"/>
                <a:gd name="T77" fmla="*/ 124 h 1058"/>
                <a:gd name="T78" fmla="*/ 279736 w 405"/>
                <a:gd name="T79" fmla="*/ 130 h 1058"/>
                <a:gd name="T80" fmla="*/ 264856 w 405"/>
                <a:gd name="T81" fmla="*/ 132 h 1058"/>
                <a:gd name="T82" fmla="*/ 254950 w 405"/>
                <a:gd name="T83" fmla="*/ 138 h 1058"/>
                <a:gd name="T84" fmla="*/ 247307 w 405"/>
                <a:gd name="T85" fmla="*/ 153 h 1058"/>
                <a:gd name="T86" fmla="*/ 236531 w 405"/>
                <a:gd name="T87" fmla="*/ 172 h 1058"/>
                <a:gd name="T88" fmla="*/ 289809 w 405"/>
                <a:gd name="T89" fmla="*/ 153 h 1058"/>
                <a:gd name="T90" fmla="*/ 337199 w 405"/>
                <a:gd name="T91" fmla="*/ 117 h 1058"/>
                <a:gd name="T92" fmla="*/ 337199 w 405"/>
                <a:gd name="T93" fmla="*/ 78 h 1058"/>
                <a:gd name="T94" fmla="*/ 294708 w 405"/>
                <a:gd name="T95" fmla="*/ 42 h 1058"/>
                <a:gd name="T96" fmla="*/ 238753 w 405"/>
                <a:gd name="T97" fmla="*/ 16 h 105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05"/>
                <a:gd name="T148" fmla="*/ 0 h 1058"/>
                <a:gd name="T149" fmla="*/ 405 w 405"/>
                <a:gd name="T150" fmla="*/ 1058 h 105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05" h="1058">
                  <a:moveTo>
                    <a:pt x="239" y="17"/>
                  </a:moveTo>
                  <a:lnTo>
                    <a:pt x="234" y="20"/>
                  </a:lnTo>
                  <a:lnTo>
                    <a:pt x="228" y="23"/>
                  </a:lnTo>
                  <a:lnTo>
                    <a:pt x="220" y="24"/>
                  </a:lnTo>
                  <a:lnTo>
                    <a:pt x="212" y="24"/>
                  </a:lnTo>
                  <a:lnTo>
                    <a:pt x="203" y="23"/>
                  </a:lnTo>
                  <a:lnTo>
                    <a:pt x="195" y="19"/>
                  </a:lnTo>
                  <a:lnTo>
                    <a:pt x="189" y="12"/>
                  </a:lnTo>
                  <a:lnTo>
                    <a:pt x="185" y="4"/>
                  </a:lnTo>
                  <a:lnTo>
                    <a:pt x="178" y="2"/>
                  </a:lnTo>
                  <a:lnTo>
                    <a:pt x="171" y="1"/>
                  </a:lnTo>
                  <a:lnTo>
                    <a:pt x="164" y="0"/>
                  </a:lnTo>
                  <a:lnTo>
                    <a:pt x="157" y="0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38" y="0"/>
                  </a:lnTo>
                  <a:lnTo>
                    <a:pt x="133" y="1"/>
                  </a:lnTo>
                  <a:lnTo>
                    <a:pt x="127" y="3"/>
                  </a:lnTo>
                  <a:lnTo>
                    <a:pt x="120" y="7"/>
                  </a:lnTo>
                  <a:lnTo>
                    <a:pt x="112" y="12"/>
                  </a:lnTo>
                  <a:lnTo>
                    <a:pt x="105" y="18"/>
                  </a:lnTo>
                  <a:lnTo>
                    <a:pt x="98" y="24"/>
                  </a:lnTo>
                  <a:lnTo>
                    <a:pt x="92" y="28"/>
                  </a:lnTo>
                  <a:lnTo>
                    <a:pt x="89" y="32"/>
                  </a:lnTo>
                  <a:lnTo>
                    <a:pt x="88" y="33"/>
                  </a:lnTo>
                  <a:lnTo>
                    <a:pt x="87" y="33"/>
                  </a:lnTo>
                  <a:lnTo>
                    <a:pt x="82" y="33"/>
                  </a:lnTo>
                  <a:lnTo>
                    <a:pt x="76" y="33"/>
                  </a:lnTo>
                  <a:lnTo>
                    <a:pt x="70" y="33"/>
                  </a:lnTo>
                  <a:lnTo>
                    <a:pt x="62" y="34"/>
                  </a:lnTo>
                  <a:lnTo>
                    <a:pt x="57" y="34"/>
                  </a:lnTo>
                  <a:lnTo>
                    <a:pt x="51" y="35"/>
                  </a:lnTo>
                  <a:lnTo>
                    <a:pt x="46" y="37"/>
                  </a:lnTo>
                  <a:lnTo>
                    <a:pt x="43" y="40"/>
                  </a:lnTo>
                  <a:lnTo>
                    <a:pt x="37" y="45"/>
                  </a:lnTo>
                  <a:lnTo>
                    <a:pt x="31" y="52"/>
                  </a:lnTo>
                  <a:lnTo>
                    <a:pt x="26" y="60"/>
                  </a:lnTo>
                  <a:lnTo>
                    <a:pt x="21" y="66"/>
                  </a:lnTo>
                  <a:lnTo>
                    <a:pt x="16" y="73"/>
                  </a:lnTo>
                  <a:lnTo>
                    <a:pt x="13" y="78"/>
                  </a:lnTo>
                  <a:lnTo>
                    <a:pt x="12" y="79"/>
                  </a:lnTo>
                  <a:lnTo>
                    <a:pt x="24" y="121"/>
                  </a:lnTo>
                  <a:lnTo>
                    <a:pt x="20" y="139"/>
                  </a:lnTo>
                  <a:lnTo>
                    <a:pt x="11" y="163"/>
                  </a:lnTo>
                  <a:lnTo>
                    <a:pt x="3" y="186"/>
                  </a:lnTo>
                  <a:lnTo>
                    <a:pt x="0" y="201"/>
                  </a:lnTo>
                  <a:lnTo>
                    <a:pt x="6" y="210"/>
                  </a:lnTo>
                  <a:lnTo>
                    <a:pt x="16" y="223"/>
                  </a:lnTo>
                  <a:lnTo>
                    <a:pt x="26" y="237"/>
                  </a:lnTo>
                  <a:lnTo>
                    <a:pt x="30" y="248"/>
                  </a:lnTo>
                  <a:lnTo>
                    <a:pt x="29" y="268"/>
                  </a:lnTo>
                  <a:lnTo>
                    <a:pt x="27" y="298"/>
                  </a:lnTo>
                  <a:lnTo>
                    <a:pt x="27" y="328"/>
                  </a:lnTo>
                  <a:lnTo>
                    <a:pt x="32" y="346"/>
                  </a:lnTo>
                  <a:lnTo>
                    <a:pt x="42" y="353"/>
                  </a:lnTo>
                  <a:lnTo>
                    <a:pt x="52" y="356"/>
                  </a:lnTo>
                  <a:lnTo>
                    <a:pt x="59" y="358"/>
                  </a:lnTo>
                  <a:lnTo>
                    <a:pt x="62" y="365"/>
                  </a:lnTo>
                  <a:lnTo>
                    <a:pt x="65" y="369"/>
                  </a:lnTo>
                  <a:lnTo>
                    <a:pt x="70" y="372"/>
                  </a:lnTo>
                  <a:lnTo>
                    <a:pt x="76" y="375"/>
                  </a:lnTo>
                  <a:lnTo>
                    <a:pt x="79" y="384"/>
                  </a:lnTo>
                  <a:lnTo>
                    <a:pt x="79" y="391"/>
                  </a:lnTo>
                  <a:lnTo>
                    <a:pt x="80" y="398"/>
                  </a:lnTo>
                  <a:lnTo>
                    <a:pt x="82" y="403"/>
                  </a:lnTo>
                  <a:lnTo>
                    <a:pt x="85" y="407"/>
                  </a:lnTo>
                  <a:lnTo>
                    <a:pt x="90" y="412"/>
                  </a:lnTo>
                  <a:lnTo>
                    <a:pt x="96" y="417"/>
                  </a:lnTo>
                  <a:lnTo>
                    <a:pt x="104" y="420"/>
                  </a:lnTo>
                  <a:lnTo>
                    <a:pt x="114" y="425"/>
                  </a:lnTo>
                  <a:lnTo>
                    <a:pt x="115" y="433"/>
                  </a:lnTo>
                  <a:lnTo>
                    <a:pt x="118" y="441"/>
                  </a:lnTo>
                  <a:lnTo>
                    <a:pt x="119" y="447"/>
                  </a:lnTo>
                  <a:lnTo>
                    <a:pt x="120" y="449"/>
                  </a:lnTo>
                  <a:lnTo>
                    <a:pt x="126" y="455"/>
                  </a:lnTo>
                  <a:lnTo>
                    <a:pt x="132" y="460"/>
                  </a:lnTo>
                  <a:lnTo>
                    <a:pt x="138" y="466"/>
                  </a:lnTo>
                  <a:lnTo>
                    <a:pt x="144" y="472"/>
                  </a:lnTo>
                  <a:lnTo>
                    <a:pt x="151" y="478"/>
                  </a:lnTo>
                  <a:lnTo>
                    <a:pt x="157" y="483"/>
                  </a:lnTo>
                  <a:lnTo>
                    <a:pt x="161" y="487"/>
                  </a:lnTo>
                  <a:lnTo>
                    <a:pt x="166" y="489"/>
                  </a:lnTo>
                  <a:lnTo>
                    <a:pt x="173" y="487"/>
                  </a:lnTo>
                  <a:lnTo>
                    <a:pt x="182" y="485"/>
                  </a:lnTo>
                  <a:lnTo>
                    <a:pt x="193" y="481"/>
                  </a:lnTo>
                  <a:lnTo>
                    <a:pt x="204" y="479"/>
                  </a:lnTo>
                  <a:lnTo>
                    <a:pt x="214" y="477"/>
                  </a:lnTo>
                  <a:lnTo>
                    <a:pt x="225" y="474"/>
                  </a:lnTo>
                  <a:lnTo>
                    <a:pt x="233" y="474"/>
                  </a:lnTo>
                  <a:lnTo>
                    <a:pt x="240" y="474"/>
                  </a:lnTo>
                  <a:lnTo>
                    <a:pt x="246" y="477"/>
                  </a:lnTo>
                  <a:lnTo>
                    <a:pt x="252" y="479"/>
                  </a:lnTo>
                  <a:lnTo>
                    <a:pt x="261" y="481"/>
                  </a:lnTo>
                  <a:lnTo>
                    <a:pt x="270" y="483"/>
                  </a:lnTo>
                  <a:lnTo>
                    <a:pt x="279" y="486"/>
                  </a:lnTo>
                  <a:lnTo>
                    <a:pt x="290" y="486"/>
                  </a:lnTo>
                  <a:lnTo>
                    <a:pt x="302" y="485"/>
                  </a:lnTo>
                  <a:lnTo>
                    <a:pt x="316" y="482"/>
                  </a:lnTo>
                  <a:lnTo>
                    <a:pt x="319" y="488"/>
                  </a:lnTo>
                  <a:lnTo>
                    <a:pt x="323" y="494"/>
                  </a:lnTo>
                  <a:lnTo>
                    <a:pt x="327" y="498"/>
                  </a:lnTo>
                  <a:lnTo>
                    <a:pt x="332" y="504"/>
                  </a:lnTo>
                  <a:lnTo>
                    <a:pt x="337" y="510"/>
                  </a:lnTo>
                  <a:lnTo>
                    <a:pt x="342" y="513"/>
                  </a:lnTo>
                  <a:lnTo>
                    <a:pt x="346" y="518"/>
                  </a:lnTo>
                  <a:lnTo>
                    <a:pt x="350" y="520"/>
                  </a:lnTo>
                  <a:lnTo>
                    <a:pt x="337" y="549"/>
                  </a:lnTo>
                  <a:lnTo>
                    <a:pt x="356" y="571"/>
                  </a:lnTo>
                  <a:lnTo>
                    <a:pt x="338" y="588"/>
                  </a:lnTo>
                  <a:lnTo>
                    <a:pt x="343" y="612"/>
                  </a:lnTo>
                  <a:lnTo>
                    <a:pt x="352" y="647"/>
                  </a:lnTo>
                  <a:lnTo>
                    <a:pt x="357" y="684"/>
                  </a:lnTo>
                  <a:lnTo>
                    <a:pt x="361" y="710"/>
                  </a:lnTo>
                  <a:lnTo>
                    <a:pt x="357" y="715"/>
                  </a:lnTo>
                  <a:lnTo>
                    <a:pt x="353" y="723"/>
                  </a:lnTo>
                  <a:lnTo>
                    <a:pt x="347" y="733"/>
                  </a:lnTo>
                  <a:lnTo>
                    <a:pt x="341" y="746"/>
                  </a:lnTo>
                  <a:lnTo>
                    <a:pt x="337" y="759"/>
                  </a:lnTo>
                  <a:lnTo>
                    <a:pt x="332" y="770"/>
                  </a:lnTo>
                  <a:lnTo>
                    <a:pt x="328" y="781"/>
                  </a:lnTo>
                  <a:lnTo>
                    <a:pt x="326" y="789"/>
                  </a:lnTo>
                  <a:lnTo>
                    <a:pt x="319" y="791"/>
                  </a:lnTo>
                  <a:lnTo>
                    <a:pt x="311" y="794"/>
                  </a:lnTo>
                  <a:lnTo>
                    <a:pt x="304" y="800"/>
                  </a:lnTo>
                  <a:lnTo>
                    <a:pt x="300" y="807"/>
                  </a:lnTo>
                  <a:lnTo>
                    <a:pt x="299" y="827"/>
                  </a:lnTo>
                  <a:lnTo>
                    <a:pt x="299" y="861"/>
                  </a:lnTo>
                  <a:lnTo>
                    <a:pt x="296" y="900"/>
                  </a:lnTo>
                  <a:lnTo>
                    <a:pt x="290" y="930"/>
                  </a:lnTo>
                  <a:lnTo>
                    <a:pt x="281" y="959"/>
                  </a:lnTo>
                  <a:lnTo>
                    <a:pt x="276" y="996"/>
                  </a:lnTo>
                  <a:lnTo>
                    <a:pt x="277" y="1032"/>
                  </a:lnTo>
                  <a:lnTo>
                    <a:pt x="288" y="1058"/>
                  </a:lnTo>
                  <a:lnTo>
                    <a:pt x="315" y="995"/>
                  </a:lnTo>
                  <a:lnTo>
                    <a:pt x="340" y="927"/>
                  </a:lnTo>
                  <a:lnTo>
                    <a:pt x="363" y="858"/>
                  </a:lnTo>
                  <a:lnTo>
                    <a:pt x="383" y="784"/>
                  </a:lnTo>
                  <a:lnTo>
                    <a:pt x="396" y="709"/>
                  </a:lnTo>
                  <a:lnTo>
                    <a:pt x="403" y="631"/>
                  </a:lnTo>
                  <a:lnTo>
                    <a:pt x="405" y="551"/>
                  </a:lnTo>
                  <a:lnTo>
                    <a:pt x="396" y="468"/>
                  </a:lnTo>
                  <a:lnTo>
                    <a:pt x="381" y="389"/>
                  </a:lnTo>
                  <a:lnTo>
                    <a:pt x="364" y="316"/>
                  </a:lnTo>
                  <a:lnTo>
                    <a:pt x="345" y="250"/>
                  </a:lnTo>
                  <a:lnTo>
                    <a:pt x="324" y="191"/>
                  </a:lnTo>
                  <a:lnTo>
                    <a:pt x="302" y="138"/>
                  </a:lnTo>
                  <a:lnTo>
                    <a:pt x="280" y="92"/>
                  </a:lnTo>
                  <a:lnTo>
                    <a:pt x="259" y="52"/>
                  </a:lnTo>
                  <a:lnTo>
                    <a:pt x="239" y="17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278438" y="3429000"/>
            <a:ext cx="230187" cy="220663"/>
            <a:chOff x="3137" y="688"/>
            <a:chExt cx="463" cy="457"/>
          </a:xfrm>
        </p:grpSpPr>
        <p:sp>
          <p:nvSpPr>
            <p:cNvPr id="96289" name="Oval 17"/>
            <p:cNvSpPr>
              <a:spLocks noChangeArrowheads="1"/>
            </p:cNvSpPr>
            <p:nvPr/>
          </p:nvSpPr>
          <p:spPr bwMode="auto">
            <a:xfrm>
              <a:off x="3137" y="688"/>
              <a:ext cx="463" cy="4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B2B2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6290" name="Oval 18"/>
            <p:cNvSpPr>
              <a:spLocks noChangeArrowheads="1"/>
            </p:cNvSpPr>
            <p:nvPr/>
          </p:nvSpPr>
          <p:spPr bwMode="auto">
            <a:xfrm rot="16260000" flipH="1">
              <a:off x="3409" y="877"/>
              <a:ext cx="41" cy="50"/>
            </a:xfrm>
            <a:prstGeom prst="ellipse">
              <a:avLst/>
            </a:prstGeom>
            <a:gradFill rotWithShape="0">
              <a:gsLst>
                <a:gs pos="0">
                  <a:srgbClr val="B2B2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6291" name="Oval 19"/>
            <p:cNvSpPr>
              <a:spLocks noChangeArrowheads="1"/>
            </p:cNvSpPr>
            <p:nvPr/>
          </p:nvSpPr>
          <p:spPr bwMode="auto">
            <a:xfrm rot="19380000" flipH="1">
              <a:off x="3549" y="797"/>
              <a:ext cx="23" cy="54"/>
            </a:xfrm>
            <a:prstGeom prst="ellipse">
              <a:avLst/>
            </a:prstGeom>
            <a:gradFill rotWithShape="0">
              <a:gsLst>
                <a:gs pos="0">
                  <a:srgbClr val="B2B2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6292" name="Oval 20"/>
            <p:cNvSpPr>
              <a:spLocks noChangeArrowheads="1"/>
            </p:cNvSpPr>
            <p:nvPr/>
          </p:nvSpPr>
          <p:spPr bwMode="auto">
            <a:xfrm rot="13800000" flipH="1">
              <a:off x="3456" y="1022"/>
              <a:ext cx="39" cy="69"/>
            </a:xfrm>
            <a:prstGeom prst="ellipse">
              <a:avLst/>
            </a:prstGeom>
            <a:gradFill rotWithShape="0">
              <a:gsLst>
                <a:gs pos="0">
                  <a:srgbClr val="B2B2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6293" name="Oval 21"/>
            <p:cNvSpPr>
              <a:spLocks noChangeArrowheads="1"/>
            </p:cNvSpPr>
            <p:nvPr/>
          </p:nvSpPr>
          <p:spPr bwMode="auto">
            <a:xfrm rot="19380000" flipH="1">
              <a:off x="3463" y="839"/>
              <a:ext cx="45" cy="62"/>
            </a:xfrm>
            <a:prstGeom prst="ellipse">
              <a:avLst/>
            </a:prstGeom>
            <a:gradFill rotWithShape="0">
              <a:gsLst>
                <a:gs pos="0">
                  <a:srgbClr val="B2B2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6294" name="Oval 22"/>
            <p:cNvSpPr>
              <a:spLocks noChangeArrowheads="1"/>
            </p:cNvSpPr>
            <p:nvPr/>
          </p:nvSpPr>
          <p:spPr bwMode="auto">
            <a:xfrm rot="1200000" flipH="1">
              <a:off x="3433" y="934"/>
              <a:ext cx="47" cy="60"/>
            </a:xfrm>
            <a:prstGeom prst="ellipse">
              <a:avLst/>
            </a:prstGeom>
            <a:gradFill rotWithShape="0">
              <a:gsLst>
                <a:gs pos="0">
                  <a:srgbClr val="B2B2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6295" name="Oval 23"/>
            <p:cNvSpPr>
              <a:spLocks noChangeArrowheads="1"/>
            </p:cNvSpPr>
            <p:nvPr/>
          </p:nvSpPr>
          <p:spPr bwMode="auto">
            <a:xfrm rot="16920000" flipH="1">
              <a:off x="3429" y="691"/>
              <a:ext cx="22" cy="64"/>
            </a:xfrm>
            <a:prstGeom prst="ellipse">
              <a:avLst/>
            </a:prstGeom>
            <a:gradFill rotWithShape="0">
              <a:gsLst>
                <a:gs pos="0">
                  <a:srgbClr val="B2B2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6296" name="Oval 24"/>
            <p:cNvSpPr>
              <a:spLocks noChangeArrowheads="1"/>
            </p:cNvSpPr>
            <p:nvPr/>
          </p:nvSpPr>
          <p:spPr bwMode="auto">
            <a:xfrm rot="16920000" flipH="1">
              <a:off x="3344" y="695"/>
              <a:ext cx="22" cy="28"/>
            </a:xfrm>
            <a:prstGeom prst="ellipse">
              <a:avLst/>
            </a:prstGeom>
            <a:gradFill rotWithShape="0">
              <a:gsLst>
                <a:gs pos="0">
                  <a:srgbClr val="B2B2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6297" name="Oval 25"/>
            <p:cNvSpPr>
              <a:spLocks noChangeArrowheads="1"/>
            </p:cNvSpPr>
            <p:nvPr/>
          </p:nvSpPr>
          <p:spPr bwMode="auto">
            <a:xfrm rot="16920000" flipH="1">
              <a:off x="3368" y="719"/>
              <a:ext cx="29" cy="64"/>
            </a:xfrm>
            <a:prstGeom prst="ellipse">
              <a:avLst/>
            </a:prstGeom>
            <a:gradFill rotWithShape="0">
              <a:gsLst>
                <a:gs pos="0">
                  <a:srgbClr val="B2B2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6298" name="Oval 26"/>
            <p:cNvSpPr>
              <a:spLocks noChangeArrowheads="1"/>
            </p:cNvSpPr>
            <p:nvPr/>
          </p:nvSpPr>
          <p:spPr bwMode="auto">
            <a:xfrm rot="16920000" flipH="1">
              <a:off x="3473" y="737"/>
              <a:ext cx="22" cy="29"/>
            </a:xfrm>
            <a:prstGeom prst="ellipse">
              <a:avLst/>
            </a:prstGeom>
            <a:gradFill rotWithShape="0">
              <a:gsLst>
                <a:gs pos="0">
                  <a:srgbClr val="B2B2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6299" name="Oval 27"/>
            <p:cNvSpPr>
              <a:spLocks noChangeArrowheads="1"/>
            </p:cNvSpPr>
            <p:nvPr/>
          </p:nvSpPr>
          <p:spPr bwMode="auto">
            <a:xfrm rot="16920000" flipH="1">
              <a:off x="3555" y="933"/>
              <a:ext cx="29" cy="19"/>
            </a:xfrm>
            <a:prstGeom prst="ellipse">
              <a:avLst/>
            </a:prstGeom>
            <a:gradFill rotWithShape="0">
              <a:gsLst>
                <a:gs pos="0">
                  <a:srgbClr val="B2B2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6300" name="Oval 28"/>
            <p:cNvSpPr>
              <a:spLocks noChangeArrowheads="1"/>
            </p:cNvSpPr>
            <p:nvPr/>
          </p:nvSpPr>
          <p:spPr bwMode="auto">
            <a:xfrm rot="1200000" flipH="1">
              <a:off x="3245" y="792"/>
              <a:ext cx="49" cy="67"/>
            </a:xfrm>
            <a:prstGeom prst="ellipse">
              <a:avLst/>
            </a:prstGeom>
            <a:gradFill rotWithShape="0">
              <a:gsLst>
                <a:gs pos="0">
                  <a:srgbClr val="B2B2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6301" name="Oval 29"/>
            <p:cNvSpPr>
              <a:spLocks noChangeArrowheads="1"/>
            </p:cNvSpPr>
            <p:nvPr/>
          </p:nvSpPr>
          <p:spPr bwMode="auto">
            <a:xfrm rot="16260000" flipH="1">
              <a:off x="3254" y="922"/>
              <a:ext cx="30" cy="37"/>
            </a:xfrm>
            <a:prstGeom prst="ellipse">
              <a:avLst/>
            </a:prstGeom>
            <a:gradFill rotWithShape="0">
              <a:gsLst>
                <a:gs pos="0">
                  <a:srgbClr val="B2B2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6302" name="Oval 30"/>
            <p:cNvSpPr>
              <a:spLocks noChangeArrowheads="1"/>
            </p:cNvSpPr>
            <p:nvPr/>
          </p:nvSpPr>
          <p:spPr bwMode="auto">
            <a:xfrm rot="16260000" flipH="1">
              <a:off x="3320" y="860"/>
              <a:ext cx="82" cy="88"/>
            </a:xfrm>
            <a:prstGeom prst="ellipse">
              <a:avLst/>
            </a:prstGeom>
            <a:gradFill rotWithShape="0">
              <a:gsLst>
                <a:gs pos="0">
                  <a:srgbClr val="B2B2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6303" name="Oval 31"/>
            <p:cNvSpPr>
              <a:spLocks noChangeArrowheads="1"/>
            </p:cNvSpPr>
            <p:nvPr/>
          </p:nvSpPr>
          <p:spPr bwMode="auto">
            <a:xfrm rot="16260000" flipH="1">
              <a:off x="3330" y="967"/>
              <a:ext cx="92" cy="116"/>
            </a:xfrm>
            <a:prstGeom prst="ellipse">
              <a:avLst/>
            </a:prstGeom>
            <a:gradFill rotWithShape="0">
              <a:gsLst>
                <a:gs pos="0">
                  <a:srgbClr val="B2B2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6304" name="Oval 32"/>
            <p:cNvSpPr>
              <a:spLocks noChangeArrowheads="1"/>
            </p:cNvSpPr>
            <p:nvPr/>
          </p:nvSpPr>
          <p:spPr bwMode="auto">
            <a:xfrm rot="16920000" flipH="1">
              <a:off x="3348" y="741"/>
              <a:ext cx="28" cy="63"/>
            </a:xfrm>
            <a:prstGeom prst="ellipse">
              <a:avLst/>
            </a:prstGeom>
            <a:gradFill rotWithShape="0">
              <a:gsLst>
                <a:gs pos="0">
                  <a:srgbClr val="B2B2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6305" name="Oval 33"/>
            <p:cNvSpPr>
              <a:spLocks noChangeArrowheads="1"/>
            </p:cNvSpPr>
            <p:nvPr/>
          </p:nvSpPr>
          <p:spPr bwMode="auto">
            <a:xfrm rot="16920000" flipH="1">
              <a:off x="3296" y="1065"/>
              <a:ext cx="29" cy="62"/>
            </a:xfrm>
            <a:prstGeom prst="ellipse">
              <a:avLst/>
            </a:prstGeom>
            <a:gradFill rotWithShape="0">
              <a:gsLst>
                <a:gs pos="0">
                  <a:srgbClr val="B2B2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</p:grpSp>
      <p:sp>
        <p:nvSpPr>
          <p:cNvPr id="300066" name="Line 34"/>
          <p:cNvSpPr>
            <a:spLocks noChangeShapeType="1"/>
          </p:cNvSpPr>
          <p:nvPr/>
        </p:nvSpPr>
        <p:spPr bwMode="auto">
          <a:xfrm flipH="1">
            <a:off x="4572000" y="3573463"/>
            <a:ext cx="6477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 smtClean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0067" name="Rectangle 35"/>
          <p:cNvSpPr>
            <a:spLocks noChangeArrowheads="1"/>
          </p:cNvSpPr>
          <p:nvPr/>
        </p:nvSpPr>
        <p:spPr bwMode="auto">
          <a:xfrm>
            <a:off x="5219700" y="3716338"/>
            <a:ext cx="1309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altLang="ja-JP" sz="1600" smtClean="0">
                <a:solidFill>
                  <a:srgbClr val="FFFFFF"/>
                </a:solidFill>
                <a:latin typeface="Comic Sans MS" pitchFamily="66" charset="0"/>
                <a:ea typeface="ＭＳ Ｐゴシック" pitchFamily="50" charset="-128"/>
              </a:rPr>
              <a:t>380,000 km</a:t>
            </a:r>
          </a:p>
        </p:txBody>
      </p:sp>
      <p:sp>
        <p:nvSpPr>
          <p:cNvPr id="300068" name="Rectangle 36"/>
          <p:cNvSpPr>
            <a:spLocks noChangeArrowheads="1"/>
          </p:cNvSpPr>
          <p:nvPr/>
        </p:nvSpPr>
        <p:spPr bwMode="auto">
          <a:xfrm>
            <a:off x="4284663" y="3716338"/>
            <a:ext cx="1185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altLang="ja-JP" sz="1600" smtClean="0">
                <a:solidFill>
                  <a:srgbClr val="FFFFFF"/>
                </a:solidFill>
                <a:latin typeface="Comic Sans MS" pitchFamily="66" charset="0"/>
                <a:ea typeface="ＭＳ Ｐゴシック" pitchFamily="50" charset="-128"/>
              </a:rPr>
              <a:t>20,000 km</a:t>
            </a:r>
          </a:p>
        </p:txBody>
      </p:sp>
      <p:sp>
        <p:nvSpPr>
          <p:cNvPr id="300069" name="Rectangle 37"/>
          <p:cNvSpPr>
            <a:spLocks noChangeArrowheads="1"/>
          </p:cNvSpPr>
          <p:nvPr/>
        </p:nvSpPr>
        <p:spPr bwMode="auto">
          <a:xfrm>
            <a:off x="5148263" y="2205038"/>
            <a:ext cx="1725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altLang="ja-JP" sz="1600" smtClean="0">
                <a:solidFill>
                  <a:srgbClr val="FFFFFF"/>
                </a:solidFill>
                <a:latin typeface="Comic Sans MS" pitchFamily="66" charset="0"/>
                <a:ea typeface="ＭＳ Ｐゴシック" pitchFamily="50" charset="-128"/>
              </a:rPr>
              <a:t>1 day = 24 hours</a:t>
            </a:r>
          </a:p>
        </p:txBody>
      </p:sp>
      <p:sp>
        <p:nvSpPr>
          <p:cNvPr id="300070" name="Rectangle 38"/>
          <p:cNvSpPr>
            <a:spLocks noChangeArrowheads="1"/>
          </p:cNvSpPr>
          <p:nvPr/>
        </p:nvSpPr>
        <p:spPr bwMode="auto">
          <a:xfrm>
            <a:off x="3492500" y="2852738"/>
            <a:ext cx="1601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altLang="ja-JP" sz="1600" smtClean="0">
                <a:solidFill>
                  <a:srgbClr val="FFFFFF"/>
                </a:solidFill>
                <a:latin typeface="Comic Sans MS" pitchFamily="66" charset="0"/>
                <a:ea typeface="ＭＳ Ｐゴシック" pitchFamily="50" charset="-128"/>
              </a:rPr>
              <a:t>1 day = 5 hours</a:t>
            </a:r>
          </a:p>
        </p:txBody>
      </p:sp>
      <p:sp>
        <p:nvSpPr>
          <p:cNvPr id="300071" name="Rectangle 39"/>
          <p:cNvSpPr>
            <a:spLocks noChangeArrowheads="1"/>
          </p:cNvSpPr>
          <p:nvPr/>
        </p:nvSpPr>
        <p:spPr bwMode="auto">
          <a:xfrm>
            <a:off x="3492500" y="1268413"/>
            <a:ext cx="2497479" cy="89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ja-JP" altLang="en-US" sz="28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過去</a:t>
            </a:r>
            <a:r>
              <a:rPr lang="en-US" altLang="ja-JP" sz="2000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(~ </a:t>
            </a:r>
            <a:r>
              <a:rPr lang="en-US" altLang="ja-JP" sz="2000" dirty="0" smtClean="0">
                <a:solidFill>
                  <a:srgbClr val="FFFF00"/>
                </a:solidFill>
                <a:latin typeface="Times New Roman" pitchFamily="18" charset="0"/>
                <a:ea typeface="HG正楷書体-PRO" pitchFamily="66" charset="-128"/>
              </a:rPr>
              <a:t>45</a:t>
            </a:r>
            <a:r>
              <a:rPr lang="en-US" altLang="ja-JP" sz="20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 </a:t>
            </a:r>
            <a:r>
              <a:rPr lang="ja-JP" altLang="en-US" sz="20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億年前</a:t>
            </a:r>
            <a:r>
              <a:rPr lang="en-US" altLang="ja-JP" sz="2000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)</a:t>
            </a:r>
          </a:p>
          <a:p>
            <a:r>
              <a:rPr lang="en-US" altLang="ja-JP" sz="2400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Past</a:t>
            </a:r>
            <a:r>
              <a:rPr lang="en-US" altLang="ja-JP" sz="2000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  (4.5 </a:t>
            </a:r>
            <a:r>
              <a:rPr lang="en-US" altLang="ja-JP" sz="2000" dirty="0" err="1" smtClean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byr</a:t>
            </a:r>
            <a:r>
              <a:rPr lang="en-US" altLang="ja-JP" sz="2000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 ago)</a:t>
            </a:r>
            <a:r>
              <a:rPr lang="ja-JP" altLang="en-US" sz="2000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　　</a:t>
            </a:r>
          </a:p>
        </p:txBody>
      </p:sp>
      <p:sp>
        <p:nvSpPr>
          <p:cNvPr id="300072" name="Rectangle 40"/>
          <p:cNvSpPr>
            <a:spLocks noChangeArrowheads="1"/>
          </p:cNvSpPr>
          <p:nvPr/>
        </p:nvSpPr>
        <p:spPr bwMode="auto">
          <a:xfrm>
            <a:off x="3492500" y="1299190"/>
            <a:ext cx="904094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ja-JP" altLang="en-US" sz="28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現在</a:t>
            </a:r>
            <a:endParaRPr lang="en-US" altLang="ja-JP" sz="2800" dirty="0" smtClean="0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r>
              <a:rPr lang="en-US" altLang="ja-JP" sz="20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Now</a:t>
            </a:r>
            <a:endParaRPr lang="ja-JP" altLang="en-US" sz="2800" dirty="0" smtClean="0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300073" name="Line 41"/>
          <p:cNvSpPr>
            <a:spLocks noChangeShapeType="1"/>
          </p:cNvSpPr>
          <p:nvPr/>
        </p:nvSpPr>
        <p:spPr bwMode="auto">
          <a:xfrm>
            <a:off x="4572000" y="3573463"/>
            <a:ext cx="2592388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 smtClean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7235825" y="3424238"/>
            <a:ext cx="230188" cy="220662"/>
            <a:chOff x="3137" y="688"/>
            <a:chExt cx="463" cy="457"/>
          </a:xfrm>
        </p:grpSpPr>
        <p:sp>
          <p:nvSpPr>
            <p:cNvPr id="96272" name="Oval 43"/>
            <p:cNvSpPr>
              <a:spLocks noChangeArrowheads="1"/>
            </p:cNvSpPr>
            <p:nvPr/>
          </p:nvSpPr>
          <p:spPr bwMode="auto">
            <a:xfrm>
              <a:off x="3137" y="688"/>
              <a:ext cx="463" cy="4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B2B2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6273" name="Oval 44"/>
            <p:cNvSpPr>
              <a:spLocks noChangeArrowheads="1"/>
            </p:cNvSpPr>
            <p:nvPr/>
          </p:nvSpPr>
          <p:spPr bwMode="auto">
            <a:xfrm rot="16260000" flipH="1">
              <a:off x="3409" y="877"/>
              <a:ext cx="41" cy="50"/>
            </a:xfrm>
            <a:prstGeom prst="ellipse">
              <a:avLst/>
            </a:prstGeom>
            <a:gradFill rotWithShape="0">
              <a:gsLst>
                <a:gs pos="0">
                  <a:srgbClr val="B2B2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6274" name="Oval 45"/>
            <p:cNvSpPr>
              <a:spLocks noChangeArrowheads="1"/>
            </p:cNvSpPr>
            <p:nvPr/>
          </p:nvSpPr>
          <p:spPr bwMode="auto">
            <a:xfrm rot="19380000" flipH="1">
              <a:off x="3549" y="797"/>
              <a:ext cx="23" cy="54"/>
            </a:xfrm>
            <a:prstGeom prst="ellipse">
              <a:avLst/>
            </a:prstGeom>
            <a:gradFill rotWithShape="0">
              <a:gsLst>
                <a:gs pos="0">
                  <a:srgbClr val="B2B2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6275" name="Oval 46"/>
            <p:cNvSpPr>
              <a:spLocks noChangeArrowheads="1"/>
            </p:cNvSpPr>
            <p:nvPr/>
          </p:nvSpPr>
          <p:spPr bwMode="auto">
            <a:xfrm rot="13800000" flipH="1">
              <a:off x="3456" y="1022"/>
              <a:ext cx="39" cy="69"/>
            </a:xfrm>
            <a:prstGeom prst="ellipse">
              <a:avLst/>
            </a:prstGeom>
            <a:gradFill rotWithShape="0">
              <a:gsLst>
                <a:gs pos="0">
                  <a:srgbClr val="B2B2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6276" name="Oval 47"/>
            <p:cNvSpPr>
              <a:spLocks noChangeArrowheads="1"/>
            </p:cNvSpPr>
            <p:nvPr/>
          </p:nvSpPr>
          <p:spPr bwMode="auto">
            <a:xfrm rot="19380000" flipH="1">
              <a:off x="3463" y="839"/>
              <a:ext cx="45" cy="62"/>
            </a:xfrm>
            <a:prstGeom prst="ellipse">
              <a:avLst/>
            </a:prstGeom>
            <a:gradFill rotWithShape="0">
              <a:gsLst>
                <a:gs pos="0">
                  <a:srgbClr val="B2B2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6277" name="Oval 48"/>
            <p:cNvSpPr>
              <a:spLocks noChangeArrowheads="1"/>
            </p:cNvSpPr>
            <p:nvPr/>
          </p:nvSpPr>
          <p:spPr bwMode="auto">
            <a:xfrm rot="1200000" flipH="1">
              <a:off x="3433" y="934"/>
              <a:ext cx="47" cy="60"/>
            </a:xfrm>
            <a:prstGeom prst="ellipse">
              <a:avLst/>
            </a:prstGeom>
            <a:gradFill rotWithShape="0">
              <a:gsLst>
                <a:gs pos="0">
                  <a:srgbClr val="B2B2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6278" name="Oval 49"/>
            <p:cNvSpPr>
              <a:spLocks noChangeArrowheads="1"/>
            </p:cNvSpPr>
            <p:nvPr/>
          </p:nvSpPr>
          <p:spPr bwMode="auto">
            <a:xfrm rot="16920000" flipH="1">
              <a:off x="3429" y="691"/>
              <a:ext cx="22" cy="64"/>
            </a:xfrm>
            <a:prstGeom prst="ellipse">
              <a:avLst/>
            </a:prstGeom>
            <a:gradFill rotWithShape="0">
              <a:gsLst>
                <a:gs pos="0">
                  <a:srgbClr val="B2B2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6279" name="Oval 50"/>
            <p:cNvSpPr>
              <a:spLocks noChangeArrowheads="1"/>
            </p:cNvSpPr>
            <p:nvPr/>
          </p:nvSpPr>
          <p:spPr bwMode="auto">
            <a:xfrm rot="16920000" flipH="1">
              <a:off x="3344" y="695"/>
              <a:ext cx="22" cy="28"/>
            </a:xfrm>
            <a:prstGeom prst="ellipse">
              <a:avLst/>
            </a:prstGeom>
            <a:gradFill rotWithShape="0">
              <a:gsLst>
                <a:gs pos="0">
                  <a:srgbClr val="B2B2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6280" name="Oval 51"/>
            <p:cNvSpPr>
              <a:spLocks noChangeArrowheads="1"/>
            </p:cNvSpPr>
            <p:nvPr/>
          </p:nvSpPr>
          <p:spPr bwMode="auto">
            <a:xfrm rot="16920000" flipH="1">
              <a:off x="3368" y="719"/>
              <a:ext cx="29" cy="64"/>
            </a:xfrm>
            <a:prstGeom prst="ellipse">
              <a:avLst/>
            </a:prstGeom>
            <a:gradFill rotWithShape="0">
              <a:gsLst>
                <a:gs pos="0">
                  <a:srgbClr val="B2B2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6281" name="Oval 52"/>
            <p:cNvSpPr>
              <a:spLocks noChangeArrowheads="1"/>
            </p:cNvSpPr>
            <p:nvPr/>
          </p:nvSpPr>
          <p:spPr bwMode="auto">
            <a:xfrm rot="16920000" flipH="1">
              <a:off x="3473" y="737"/>
              <a:ext cx="22" cy="29"/>
            </a:xfrm>
            <a:prstGeom prst="ellipse">
              <a:avLst/>
            </a:prstGeom>
            <a:gradFill rotWithShape="0">
              <a:gsLst>
                <a:gs pos="0">
                  <a:srgbClr val="B2B2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6282" name="Oval 53"/>
            <p:cNvSpPr>
              <a:spLocks noChangeArrowheads="1"/>
            </p:cNvSpPr>
            <p:nvPr/>
          </p:nvSpPr>
          <p:spPr bwMode="auto">
            <a:xfrm rot="16920000" flipH="1">
              <a:off x="3555" y="933"/>
              <a:ext cx="29" cy="19"/>
            </a:xfrm>
            <a:prstGeom prst="ellipse">
              <a:avLst/>
            </a:prstGeom>
            <a:gradFill rotWithShape="0">
              <a:gsLst>
                <a:gs pos="0">
                  <a:srgbClr val="B2B2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6283" name="Oval 54"/>
            <p:cNvSpPr>
              <a:spLocks noChangeArrowheads="1"/>
            </p:cNvSpPr>
            <p:nvPr/>
          </p:nvSpPr>
          <p:spPr bwMode="auto">
            <a:xfrm rot="1200000" flipH="1">
              <a:off x="3245" y="792"/>
              <a:ext cx="49" cy="67"/>
            </a:xfrm>
            <a:prstGeom prst="ellipse">
              <a:avLst/>
            </a:prstGeom>
            <a:gradFill rotWithShape="0">
              <a:gsLst>
                <a:gs pos="0">
                  <a:srgbClr val="B2B2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6284" name="Oval 55"/>
            <p:cNvSpPr>
              <a:spLocks noChangeArrowheads="1"/>
            </p:cNvSpPr>
            <p:nvPr/>
          </p:nvSpPr>
          <p:spPr bwMode="auto">
            <a:xfrm rot="16260000" flipH="1">
              <a:off x="3254" y="922"/>
              <a:ext cx="30" cy="37"/>
            </a:xfrm>
            <a:prstGeom prst="ellipse">
              <a:avLst/>
            </a:prstGeom>
            <a:gradFill rotWithShape="0">
              <a:gsLst>
                <a:gs pos="0">
                  <a:srgbClr val="B2B2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6285" name="Oval 56"/>
            <p:cNvSpPr>
              <a:spLocks noChangeArrowheads="1"/>
            </p:cNvSpPr>
            <p:nvPr/>
          </p:nvSpPr>
          <p:spPr bwMode="auto">
            <a:xfrm rot="16260000" flipH="1">
              <a:off x="3320" y="860"/>
              <a:ext cx="82" cy="88"/>
            </a:xfrm>
            <a:prstGeom prst="ellipse">
              <a:avLst/>
            </a:prstGeom>
            <a:gradFill rotWithShape="0">
              <a:gsLst>
                <a:gs pos="0">
                  <a:srgbClr val="B2B2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6286" name="Oval 57"/>
            <p:cNvSpPr>
              <a:spLocks noChangeArrowheads="1"/>
            </p:cNvSpPr>
            <p:nvPr/>
          </p:nvSpPr>
          <p:spPr bwMode="auto">
            <a:xfrm rot="16260000" flipH="1">
              <a:off x="3330" y="967"/>
              <a:ext cx="92" cy="116"/>
            </a:xfrm>
            <a:prstGeom prst="ellipse">
              <a:avLst/>
            </a:prstGeom>
            <a:gradFill rotWithShape="0">
              <a:gsLst>
                <a:gs pos="0">
                  <a:srgbClr val="B2B2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6287" name="Oval 58"/>
            <p:cNvSpPr>
              <a:spLocks noChangeArrowheads="1"/>
            </p:cNvSpPr>
            <p:nvPr/>
          </p:nvSpPr>
          <p:spPr bwMode="auto">
            <a:xfrm rot="16920000" flipH="1">
              <a:off x="3348" y="741"/>
              <a:ext cx="28" cy="63"/>
            </a:xfrm>
            <a:prstGeom prst="ellipse">
              <a:avLst/>
            </a:prstGeom>
            <a:gradFill rotWithShape="0">
              <a:gsLst>
                <a:gs pos="0">
                  <a:srgbClr val="B2B2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6288" name="Oval 59"/>
            <p:cNvSpPr>
              <a:spLocks noChangeArrowheads="1"/>
            </p:cNvSpPr>
            <p:nvPr/>
          </p:nvSpPr>
          <p:spPr bwMode="auto">
            <a:xfrm rot="16920000" flipH="1">
              <a:off x="3296" y="1065"/>
              <a:ext cx="29" cy="62"/>
            </a:xfrm>
            <a:prstGeom prst="ellipse">
              <a:avLst/>
            </a:prstGeom>
            <a:gradFill rotWithShape="0">
              <a:gsLst>
                <a:gs pos="0">
                  <a:srgbClr val="B2B2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</p:grp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0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0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0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056 0.03683 C -0.67153 0.27363 -0.51181 0.45597 -0.32396 0.44555 C -0.13542 0.43234 0.01128 0.22891 0.00121 -0.00835 C -0.00712 -0.2456 -0.16736 -0.42749 -0.35521 -0.41497 C -0.5441 -0.402 -0.68941 -0.19996 -0.68056 0.03683 Z " pathEditMode="fixed" rAng="5228262" ptsTypes="fffff">
                                      <p:cBhvr>
                                        <p:cTn id="23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705 -0.00416 C -0.24705 0.0875 -0.19115 0.1625 -0.12188 0.16227 C -0.05295 0.1625 0.00399 0.08773 0.00347 -0.0037 C 0.00399 -0.0956 -0.05295 -0.17083 -0.12188 -0.17083 C -0.19098 -0.1706 -0.24705 -0.09606 -0.24705 -0.00416 Z " pathEditMode="fixed" rAng="5400000" ptsTypes="fffff">
                                      <p:cBhvr>
                                        <p:cTn id="3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300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00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300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00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0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00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00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0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66" grpId="0" animBg="1"/>
      <p:bldP spid="300067" grpId="0"/>
      <p:bldP spid="300067" grpId="1"/>
      <p:bldP spid="300068" grpId="0"/>
      <p:bldP spid="300069" grpId="0"/>
      <p:bldP spid="300069" grpId="1"/>
      <p:bldP spid="300070" grpId="0"/>
      <p:bldP spid="300071" grpId="0"/>
      <p:bldP spid="300072" grpId="0"/>
      <p:bldP spid="300072" grpId="1"/>
      <p:bldP spid="300073" grpId="0" animBg="1"/>
      <p:bldP spid="30007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Oval 2"/>
          <p:cNvSpPr>
            <a:spLocks noChangeArrowheads="1"/>
          </p:cNvSpPr>
          <p:nvPr/>
        </p:nvSpPr>
        <p:spPr bwMode="auto">
          <a:xfrm>
            <a:off x="1187450" y="4329113"/>
            <a:ext cx="792163" cy="7207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 smtClean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pic>
        <p:nvPicPr>
          <p:cNvPr id="175107" name="Picture 3" descr="aearth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8550" y="425608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08" name="AutoShape 4"/>
          <p:cNvSpPr>
            <a:spLocks noChangeArrowheads="1"/>
          </p:cNvSpPr>
          <p:nvPr/>
        </p:nvSpPr>
        <p:spPr bwMode="auto">
          <a:xfrm>
            <a:off x="1258888" y="4471988"/>
            <a:ext cx="725487" cy="593725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mtClean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25375" y="5876925"/>
            <a:ext cx="483465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FFFFFF"/>
                </a:solidFill>
                <a:latin typeface="Comic Sans MS" pitchFamily="66" charset="0"/>
                <a:ea typeface="HG正楷書体-PRO" pitchFamily="66" charset="-128"/>
              </a:rPr>
              <a:t>分離・飛び出し</a:t>
            </a:r>
            <a:r>
              <a:rPr lang="ja-JP" altLang="en-US" dirty="0" smtClean="0">
                <a:solidFill>
                  <a:srgbClr val="FF7C80"/>
                </a:solidFill>
                <a:latin typeface="Comic Sans MS" pitchFamily="66" charset="0"/>
                <a:ea typeface="HG正楷書体-PRO" pitchFamily="66" charset="-128"/>
              </a:rPr>
              <a:t>（親子説：片親）</a:t>
            </a:r>
            <a:r>
              <a:rPr lang="en-US" altLang="ja-JP" dirty="0" smtClean="0">
                <a:solidFill>
                  <a:srgbClr val="FFFF00"/>
                </a:solidFill>
                <a:latin typeface="Times New Roman" pitchFamily="18" charset="0"/>
                <a:ea typeface="HG正楷書体-PRO" pitchFamily="66" charset="-128"/>
                <a:cs typeface="Times New Roman" pitchFamily="18" charset="0"/>
              </a:rPr>
              <a:t>Daughter</a:t>
            </a:r>
            <a:endParaRPr lang="ja-JP" altLang="en-US" dirty="0" smtClean="0">
              <a:solidFill>
                <a:srgbClr val="FFFF00"/>
              </a:solidFill>
              <a:latin typeface="Times New Roman" pitchFamily="18" charset="0"/>
              <a:ea typeface="HG正楷書体-PRO" pitchFamily="66" charset="-128"/>
              <a:cs typeface="Times New Roman" pitchFamily="18" charset="0"/>
            </a:endParaRPr>
          </a:p>
        </p:txBody>
      </p:sp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3219855" y="758825"/>
            <a:ext cx="319959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ja-JP" altLang="en-US" dirty="0" smtClean="0">
                <a:solidFill>
                  <a:srgbClr val="FFFFFF"/>
                </a:solidFill>
                <a:latin typeface="Comic Sans MS" pitchFamily="66" charset="0"/>
                <a:ea typeface="HG正楷書体-PRO" pitchFamily="66" charset="-128"/>
              </a:rPr>
              <a:t>一緒に育つ</a:t>
            </a:r>
            <a:r>
              <a:rPr lang="ja-JP" altLang="en-US" dirty="0" smtClean="0">
                <a:solidFill>
                  <a:srgbClr val="FF7C80"/>
                </a:solidFill>
                <a:latin typeface="Comic Sans MS" pitchFamily="66" charset="0"/>
                <a:ea typeface="HG正楷書体-PRO" pitchFamily="66" charset="-128"/>
              </a:rPr>
              <a:t>（兄弟説）</a:t>
            </a:r>
            <a:r>
              <a:rPr lang="en-US" altLang="ja-JP" dirty="0" smtClean="0">
                <a:solidFill>
                  <a:srgbClr val="FFFF00"/>
                </a:solidFill>
                <a:latin typeface="Times New Roman" pitchFamily="18" charset="0"/>
                <a:ea typeface="HG正楷書体-PRO" pitchFamily="66" charset="-128"/>
                <a:cs typeface="Times New Roman" pitchFamily="18" charset="0"/>
              </a:rPr>
              <a:t>Brother</a:t>
            </a:r>
            <a:endParaRPr lang="ja-JP" altLang="en-US" dirty="0" smtClean="0">
              <a:solidFill>
                <a:srgbClr val="FFFF00"/>
              </a:solidFill>
              <a:latin typeface="Times New Roman" pitchFamily="18" charset="0"/>
              <a:ea typeface="HG正楷書体-PRO" pitchFamily="66" charset="-128"/>
              <a:cs typeface="Times New Roman" pitchFamily="18" charset="0"/>
            </a:endParaRPr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7329294" y="3845913"/>
            <a:ext cx="1567737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ja-JP" altLang="en-US" dirty="0" smtClean="0">
                <a:solidFill>
                  <a:srgbClr val="FFFFFF"/>
                </a:solidFill>
                <a:latin typeface="Comic Sans MS" pitchFamily="66" charset="0"/>
                <a:ea typeface="HG正楷書体-PRO" pitchFamily="66" charset="-128"/>
              </a:rPr>
              <a:t>捕獲  </a:t>
            </a:r>
            <a:r>
              <a:rPr lang="en-US" altLang="ja-JP" dirty="0" smtClean="0">
                <a:solidFill>
                  <a:srgbClr val="FFFF00"/>
                </a:solidFill>
                <a:latin typeface="Times New Roman" pitchFamily="18" charset="0"/>
                <a:ea typeface="HG正楷書体-PRO" pitchFamily="66" charset="-128"/>
                <a:cs typeface="Times New Roman" pitchFamily="18" charset="0"/>
              </a:rPr>
              <a:t>Stranger</a:t>
            </a:r>
            <a:endParaRPr lang="ja-JP" altLang="en-US" dirty="0" smtClean="0">
              <a:solidFill>
                <a:srgbClr val="FFFF00"/>
              </a:solidFill>
              <a:latin typeface="Times New Roman" pitchFamily="18" charset="0"/>
              <a:ea typeface="HG正楷書体-PRO" pitchFamily="66" charset="-128"/>
              <a:cs typeface="Times New Roman" pitchFamily="18" charset="0"/>
            </a:endParaRPr>
          </a:p>
          <a:p>
            <a:r>
              <a:rPr kumimoji="0" lang="ja-JP" altLang="en-US" dirty="0" smtClean="0">
                <a:solidFill>
                  <a:srgbClr val="FF7C80"/>
                </a:solidFill>
                <a:latin typeface="Comic Sans MS" pitchFamily="66" charset="0"/>
                <a:ea typeface="HG正楷書体-PRO" pitchFamily="66" charset="-128"/>
              </a:rPr>
              <a:t>（他人説）</a:t>
            </a:r>
          </a:p>
        </p:txBody>
      </p:sp>
      <p:sp>
        <p:nvSpPr>
          <p:cNvPr id="175112" name="Rectangle 8"/>
          <p:cNvSpPr>
            <a:spLocks noChangeArrowheads="1"/>
          </p:cNvSpPr>
          <p:nvPr/>
        </p:nvSpPr>
        <p:spPr bwMode="auto">
          <a:xfrm>
            <a:off x="2987675" y="2781300"/>
            <a:ext cx="510716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ja-JP" altLang="en-US" sz="2000" dirty="0" smtClean="0">
                <a:solidFill>
                  <a:srgbClr val="FFFFFF"/>
                </a:solidFill>
                <a:latin typeface="HG正楷書体-PRO" pitchFamily="66" charset="-128"/>
                <a:ea typeface="HG正楷書体-PRO" pitchFamily="66" charset="-128"/>
              </a:rPr>
              <a:t>巨大衝突 </a:t>
            </a:r>
            <a:r>
              <a:rPr lang="ja-JP" altLang="en-US" sz="2000" dirty="0" smtClean="0">
                <a:solidFill>
                  <a:srgbClr val="FF7C80"/>
                </a:solidFill>
                <a:latin typeface="HG正楷書体-PRO" pitchFamily="66" charset="-128"/>
                <a:ea typeface="HG正楷書体-PRO" pitchFamily="66" charset="-128"/>
              </a:rPr>
              <a:t>（親子説：両親）</a:t>
            </a:r>
            <a:r>
              <a:rPr lang="en-US" altLang="ja-JP" sz="2000" dirty="0" smtClean="0">
                <a:solidFill>
                  <a:srgbClr val="FFFF00"/>
                </a:solidFill>
                <a:latin typeface="Times New Roman" pitchFamily="18" charset="0"/>
                <a:ea typeface="HG正楷書体-PRO" pitchFamily="66" charset="-128"/>
                <a:cs typeface="Times New Roman" pitchFamily="18" charset="0"/>
              </a:rPr>
              <a:t>Giant impact</a:t>
            </a:r>
            <a:r>
              <a:rPr lang="ja-JP" altLang="en-US" sz="2000" dirty="0" smtClean="0">
                <a:solidFill>
                  <a:srgbClr val="FF7C80"/>
                </a:solidFill>
                <a:latin typeface="Times New Roman" pitchFamily="18" charset="0"/>
                <a:ea typeface="HG正楷書体-PRO" pitchFamily="66" charset="-128"/>
                <a:cs typeface="Times New Roman" pitchFamily="18" charset="0"/>
              </a:rPr>
              <a:t>　</a:t>
            </a:r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0" y="0"/>
            <a:ext cx="9024906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ja-JP" altLang="en-US" sz="3600" dirty="0" smtClean="0">
                <a:solidFill>
                  <a:srgbClr val="BBE0E3"/>
                </a:solidFill>
                <a:latin typeface="Times New Roman" pitchFamily="18" charset="0"/>
                <a:ea typeface="HG正楷書体-PRO" pitchFamily="66" charset="-128"/>
              </a:rPr>
              <a:t>月はどうしてできた？ </a:t>
            </a:r>
            <a:r>
              <a:rPr lang="en-US" altLang="ja-JP" sz="2800" dirty="0" smtClean="0">
                <a:solidFill>
                  <a:srgbClr val="BBE0E3"/>
                </a:solidFill>
                <a:latin typeface="Times New Roman" pitchFamily="18" charset="0"/>
                <a:ea typeface="HG正楷書体-PRO" pitchFamily="66" charset="-128"/>
              </a:rPr>
              <a:t>How was the Moon formed?</a:t>
            </a:r>
            <a:endParaRPr lang="ja-JP" altLang="en-US" sz="2800" dirty="0" smtClean="0">
              <a:solidFill>
                <a:srgbClr val="BBE0E3"/>
              </a:solidFill>
              <a:latin typeface="Times New Roman" pitchFamily="18" charset="0"/>
              <a:ea typeface="HG正楷書体-PRO" pitchFamily="66" charset="-128"/>
            </a:endParaRPr>
          </a:p>
        </p:txBody>
      </p:sp>
      <p:pic>
        <p:nvPicPr>
          <p:cNvPr id="175114" name="Picture 10" descr="XAAB536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586">
            <a:off x="3708400" y="1412875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5" name="Picture 11" descr="aearth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9417">
            <a:off x="5076825" y="119697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6" name="Picture 12" descr="XAAB536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586">
            <a:off x="8459788" y="4724400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7" name="Picture 13" descr="aearth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501332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8" name="Picture 14" descr="XAAB536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586">
            <a:off x="2124075" y="5337175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19" name="Oval 15"/>
          <p:cNvSpPr>
            <a:spLocks noChangeAspect="1" noChangeArrowheads="1"/>
          </p:cNvSpPr>
          <p:nvPr/>
        </p:nvSpPr>
        <p:spPr bwMode="auto">
          <a:xfrm>
            <a:off x="1403350" y="4545013"/>
            <a:ext cx="554038" cy="504825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75120" name="Oval 16"/>
          <p:cNvSpPr>
            <a:spLocks noChangeAspect="1" noChangeArrowheads="1"/>
          </p:cNvSpPr>
          <p:nvPr/>
        </p:nvSpPr>
        <p:spPr bwMode="auto">
          <a:xfrm>
            <a:off x="9144000" y="5805488"/>
            <a:ext cx="554038" cy="504825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75121" name="Oval 17"/>
          <p:cNvSpPr>
            <a:spLocks noChangeAspect="1" noChangeArrowheads="1"/>
          </p:cNvSpPr>
          <p:nvPr/>
        </p:nvSpPr>
        <p:spPr bwMode="auto">
          <a:xfrm>
            <a:off x="3708400" y="1412875"/>
            <a:ext cx="554038" cy="504825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75122" name="Oval 18"/>
          <p:cNvSpPr>
            <a:spLocks noChangeArrowheads="1"/>
          </p:cNvSpPr>
          <p:nvPr/>
        </p:nvSpPr>
        <p:spPr bwMode="auto">
          <a:xfrm>
            <a:off x="8747125" y="-360363"/>
            <a:ext cx="792163" cy="720726"/>
          </a:xfrm>
          <a:prstGeom prst="ellipse">
            <a:avLst/>
          </a:prstGeom>
          <a:gradFill rotWithShape="1">
            <a:gsLst>
              <a:gs pos="0">
                <a:srgbClr val="FF9999"/>
              </a:gs>
              <a:gs pos="100000">
                <a:srgbClr val="993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 smtClean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75123" name="Oval 19"/>
          <p:cNvSpPr>
            <a:spLocks noChangeArrowheads="1"/>
          </p:cNvSpPr>
          <p:nvPr/>
        </p:nvSpPr>
        <p:spPr bwMode="auto">
          <a:xfrm>
            <a:off x="3924300" y="3430588"/>
            <a:ext cx="1008063" cy="9366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 smtClean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75124" name="Oval 20"/>
          <p:cNvSpPr>
            <a:spLocks noChangeArrowheads="1"/>
          </p:cNvSpPr>
          <p:nvPr/>
        </p:nvSpPr>
        <p:spPr bwMode="auto">
          <a:xfrm>
            <a:off x="6804025" y="4941888"/>
            <a:ext cx="936625" cy="9366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 smtClean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75125" name="Oval 21"/>
          <p:cNvSpPr>
            <a:spLocks noChangeArrowheads="1"/>
          </p:cNvSpPr>
          <p:nvPr/>
        </p:nvSpPr>
        <p:spPr bwMode="auto">
          <a:xfrm>
            <a:off x="5076825" y="1196975"/>
            <a:ext cx="936625" cy="865188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 smtClean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75126" name="AutoShape 22"/>
          <p:cNvSpPr>
            <a:spLocks noChangeArrowheads="1"/>
          </p:cNvSpPr>
          <p:nvPr/>
        </p:nvSpPr>
        <p:spPr bwMode="auto">
          <a:xfrm rot="2940000">
            <a:off x="3810794" y="3383756"/>
            <a:ext cx="1238250" cy="1157288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0033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mtClean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pic>
        <p:nvPicPr>
          <p:cNvPr id="175127" name="Picture 23" descr="aearth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343058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059113" y="3500438"/>
            <a:ext cx="2665412" cy="1081087"/>
            <a:chOff x="2200" y="2069"/>
            <a:chExt cx="1165" cy="474"/>
          </a:xfrm>
        </p:grpSpPr>
        <p:sp>
          <p:nvSpPr>
            <p:cNvPr id="175129" name="Oval 25"/>
            <p:cNvSpPr>
              <a:spLocks noChangeAspect="1" noChangeArrowheads="1"/>
            </p:cNvSpPr>
            <p:nvPr/>
          </p:nvSpPr>
          <p:spPr bwMode="auto">
            <a:xfrm>
              <a:off x="2426" y="2341"/>
              <a:ext cx="122" cy="111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5130" name="Oval 26"/>
            <p:cNvSpPr>
              <a:spLocks noChangeAspect="1" noChangeArrowheads="1"/>
            </p:cNvSpPr>
            <p:nvPr/>
          </p:nvSpPr>
          <p:spPr bwMode="auto">
            <a:xfrm>
              <a:off x="2200" y="2321"/>
              <a:ext cx="73" cy="6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5131" name="Oval 27"/>
            <p:cNvSpPr>
              <a:spLocks noChangeAspect="1" noChangeArrowheads="1"/>
            </p:cNvSpPr>
            <p:nvPr/>
          </p:nvSpPr>
          <p:spPr bwMode="auto">
            <a:xfrm>
              <a:off x="2200" y="2159"/>
              <a:ext cx="122" cy="111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5132" name="Oval 28"/>
            <p:cNvSpPr>
              <a:spLocks noChangeAspect="1" noChangeArrowheads="1"/>
            </p:cNvSpPr>
            <p:nvPr/>
          </p:nvSpPr>
          <p:spPr bwMode="auto">
            <a:xfrm>
              <a:off x="3016" y="2341"/>
              <a:ext cx="122" cy="111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5133" name="Oval 29"/>
            <p:cNvSpPr>
              <a:spLocks noChangeAspect="1" noChangeArrowheads="1"/>
            </p:cNvSpPr>
            <p:nvPr/>
          </p:nvSpPr>
          <p:spPr bwMode="auto">
            <a:xfrm>
              <a:off x="3243" y="2159"/>
              <a:ext cx="122" cy="111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5134" name="Oval 30"/>
            <p:cNvSpPr>
              <a:spLocks noChangeAspect="1" noChangeArrowheads="1"/>
            </p:cNvSpPr>
            <p:nvPr/>
          </p:nvSpPr>
          <p:spPr bwMode="auto">
            <a:xfrm>
              <a:off x="3198" y="2250"/>
              <a:ext cx="74" cy="6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5135" name="Oval 31"/>
            <p:cNvSpPr>
              <a:spLocks noChangeAspect="1" noChangeArrowheads="1"/>
            </p:cNvSpPr>
            <p:nvPr/>
          </p:nvSpPr>
          <p:spPr bwMode="auto">
            <a:xfrm>
              <a:off x="3107" y="2069"/>
              <a:ext cx="122" cy="111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5136" name="Oval 32"/>
            <p:cNvSpPr>
              <a:spLocks noChangeAspect="1" noChangeArrowheads="1"/>
            </p:cNvSpPr>
            <p:nvPr/>
          </p:nvSpPr>
          <p:spPr bwMode="auto">
            <a:xfrm>
              <a:off x="2290" y="2250"/>
              <a:ext cx="73" cy="6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5137" name="Oval 33"/>
            <p:cNvSpPr>
              <a:spLocks noChangeAspect="1" noChangeArrowheads="1"/>
            </p:cNvSpPr>
            <p:nvPr/>
          </p:nvSpPr>
          <p:spPr bwMode="auto">
            <a:xfrm>
              <a:off x="2381" y="2341"/>
              <a:ext cx="73" cy="6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5138" name="Oval 34"/>
            <p:cNvSpPr>
              <a:spLocks noChangeAspect="1" noChangeArrowheads="1"/>
            </p:cNvSpPr>
            <p:nvPr/>
          </p:nvSpPr>
          <p:spPr bwMode="auto">
            <a:xfrm>
              <a:off x="2381" y="2114"/>
              <a:ext cx="73" cy="65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5139" name="Oval 35"/>
            <p:cNvSpPr>
              <a:spLocks noChangeAspect="1" noChangeArrowheads="1"/>
            </p:cNvSpPr>
            <p:nvPr/>
          </p:nvSpPr>
          <p:spPr bwMode="auto">
            <a:xfrm>
              <a:off x="2517" y="2341"/>
              <a:ext cx="73" cy="6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5140" name="Oval 36"/>
            <p:cNvSpPr>
              <a:spLocks noChangeAspect="1" noChangeArrowheads="1"/>
            </p:cNvSpPr>
            <p:nvPr/>
          </p:nvSpPr>
          <p:spPr bwMode="auto">
            <a:xfrm>
              <a:off x="2835" y="2432"/>
              <a:ext cx="73" cy="65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5141" name="Oval 37"/>
            <p:cNvSpPr>
              <a:spLocks noChangeAspect="1" noChangeArrowheads="1"/>
            </p:cNvSpPr>
            <p:nvPr/>
          </p:nvSpPr>
          <p:spPr bwMode="auto">
            <a:xfrm>
              <a:off x="2925" y="2432"/>
              <a:ext cx="73" cy="65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5142" name="Oval 38"/>
            <p:cNvSpPr>
              <a:spLocks noChangeAspect="1" noChangeArrowheads="1"/>
            </p:cNvSpPr>
            <p:nvPr/>
          </p:nvSpPr>
          <p:spPr bwMode="auto">
            <a:xfrm>
              <a:off x="2517" y="2477"/>
              <a:ext cx="73" cy="6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5143" name="Oval 39"/>
            <p:cNvSpPr>
              <a:spLocks noChangeAspect="1" noChangeArrowheads="1"/>
            </p:cNvSpPr>
            <p:nvPr/>
          </p:nvSpPr>
          <p:spPr bwMode="auto">
            <a:xfrm>
              <a:off x="2653" y="2432"/>
              <a:ext cx="73" cy="65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</p:grpSp>
      <p:pic>
        <p:nvPicPr>
          <p:cNvPr id="175144" name="Picture 40" descr="XAAB536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586">
            <a:off x="5219700" y="357346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75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0" presetClass="path" presetSubtype="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85 0.01158 C -0.07327 0.01991 -0.10851 0.02824 -0.15452 0.02986 C -0.20052 0.03148 -0.27274 0.02894 -0.31354 0.02176 C -0.35434 0.01459 -0.38108 0.00162 -0.39983 -0.01273 C -0.41858 -0.02708 -0.42535 -0.04514 -0.4257 -0.06504 C -0.42604 -0.08495 -0.4257 -0.11018 -0.40139 -0.13171 C -0.37708 -0.15324 -0.32691 -0.18495 -0.28021 -0.19444 C -0.23351 -0.20393 -0.15972 -0.20185 -0.12118 -0.18842 C -0.08264 -0.175 -0.05382 -0.14027 -0.04844 -0.11365 C -0.04306 -0.08703 -0.05972 -0.05324 -0.08924 -0.0287 C -0.11875 -0.00416 -0.17952 0.02709 -0.2257 0.0338 C -0.27188 0.04051 -0.33264 0.0294 -0.36649 0.01158 C -0.40035 -0.00625 -0.43021 -0.04352 -0.42865 -0.07314 C -0.42708 -0.10277 -0.39306 -0.1449 -0.35747 -0.1662 C -0.32188 -0.1875 -0.25608 -0.19676 -0.21511 -0.20046 C -0.17413 -0.20416 -0.1408 -0.20463 -0.11198 -0.18842 C -0.08316 -0.17222 -0.03837 -0.13588 -0.04236 -0.10347 C -0.04636 -0.07106 -0.10521 -0.01597 -0.13629 0.00556 C -0.16736 0.02709 -0.19288 0.02477 -0.22865 0.0257 C -0.26441 0.02662 -0.31823 0.02801 -0.35139 0.01158 C -0.38455 -0.00486 -0.42674 -0.04444 -0.42726 -0.07314 C -0.42778 -0.10185 -0.38906 -0.13935 -0.35452 -0.16018 C -0.31997 -0.18102 -0.25469 -0.19236 -0.21962 -0.19838 C -0.18455 -0.20439 -0.16893 -0.20393 -0.14393 -0.19652 C -0.11893 -0.18912 -0.08559 -0.15995 -0.06962 -0.15393 " pathEditMode="relative" ptsTypes="aaaaaaaaaaaaaaaaaaaaaaaaA">
                                      <p:cBhvr>
                                        <p:cTn id="39" dur="5000" fill="hold"/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75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7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0.08004 0.120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75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7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7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7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5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 L -0.51563 0.5736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0" y="2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1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animClr clrSpc="rgb" dir="cw">
                                      <p:cBhvr>
                                        <p:cTn id="1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12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7512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17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500"/>
                            </p:stCondLst>
                            <p:childTnLst>
                              <p:par>
                                <p:cTn id="1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17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17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17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17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 animBg="1"/>
      <p:bldP spid="175106" grpId="1" animBg="1"/>
      <p:bldP spid="175108" grpId="0" animBg="1"/>
      <p:bldP spid="175109" grpId="0"/>
      <p:bldP spid="175110" grpId="0"/>
      <p:bldP spid="175111" grpId="0"/>
      <p:bldP spid="175112" grpId="0"/>
      <p:bldP spid="175119" grpId="0" animBg="1"/>
      <p:bldP spid="175119" grpId="1" animBg="1"/>
      <p:bldP spid="175119" grpId="2" animBg="1"/>
      <p:bldP spid="175120" grpId="0" animBg="1"/>
      <p:bldP spid="175120" grpId="1" animBg="1"/>
      <p:bldP spid="175121" grpId="0" animBg="1"/>
      <p:bldP spid="175121" grpId="1" animBg="1"/>
      <p:bldP spid="175122" grpId="0" animBg="1"/>
      <p:bldP spid="175122" grpId="1" animBg="1"/>
      <p:bldP spid="175122" grpId="2" animBg="1"/>
      <p:bldP spid="175123" grpId="0" animBg="1"/>
      <p:bldP spid="175123" grpId="1" animBg="1"/>
      <p:bldP spid="175124" grpId="0" animBg="1"/>
      <p:bldP spid="175124" grpId="1" animBg="1"/>
      <p:bldP spid="175125" grpId="0" animBg="1"/>
      <p:bldP spid="175125" grpId="1" animBg="1"/>
      <p:bldP spid="175126" grpId="0" animBg="1"/>
      <p:bldP spid="175126" grpId="1" animBg="1"/>
      <p:bldP spid="175126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547328" y="764704"/>
            <a:ext cx="8136904" cy="4824536"/>
            <a:chOff x="683568" y="1196752"/>
            <a:chExt cx="7632848" cy="4464496"/>
          </a:xfrm>
        </p:grpSpPr>
        <p:sp>
          <p:nvSpPr>
            <p:cNvPr id="7" name="正方形/長方形 6"/>
            <p:cNvSpPr/>
            <p:nvPr/>
          </p:nvSpPr>
          <p:spPr>
            <a:xfrm>
              <a:off x="683568" y="1196752"/>
              <a:ext cx="7632848" cy="4464496"/>
            </a:xfrm>
            <a:prstGeom prst="rect">
              <a:avLst/>
            </a:prstGeom>
            <a:solidFill>
              <a:srgbClr val="666400"/>
            </a:solidFill>
            <a:ln w="190500">
              <a:solidFill>
                <a:srgbClr val="CC9900"/>
              </a:solidFill>
              <a:miter lim="800000"/>
            </a:ln>
            <a:effectLst>
              <a:outerShdw blurRad="127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white"/>
                </a:solidFill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2594154" y="5517232"/>
              <a:ext cx="57606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white"/>
                </a:solidFill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4970418" y="5517232"/>
              <a:ext cx="576064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white"/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5690498" y="5517232"/>
              <a:ext cx="360000" cy="7200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グループ化 10"/>
            <p:cNvGrpSpPr/>
            <p:nvPr/>
          </p:nvGrpSpPr>
          <p:grpSpPr>
            <a:xfrm>
              <a:off x="7094654" y="5317526"/>
              <a:ext cx="684076" cy="252000"/>
              <a:chOff x="7236296" y="4644000"/>
              <a:chExt cx="504056" cy="252000"/>
            </a:xfrm>
          </p:grpSpPr>
          <p:sp>
            <p:nvSpPr>
              <p:cNvPr id="12" name="正方形/長方形 11"/>
              <p:cNvSpPr/>
              <p:nvPr/>
            </p:nvSpPr>
            <p:spPr>
              <a:xfrm>
                <a:off x="7236296" y="4644000"/>
                <a:ext cx="504056" cy="252000"/>
              </a:xfrm>
              <a:prstGeom prst="rect">
                <a:avLst/>
              </a:prstGeom>
              <a:solidFill>
                <a:srgbClr val="CC9900"/>
              </a:solidFill>
              <a:ln>
                <a:solidFill>
                  <a:srgbClr val="33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7452320" y="4653136"/>
                <a:ext cx="72008" cy="2160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" name="テキスト ボックス 4"/>
          <p:cNvSpPr txBox="1"/>
          <p:nvPr/>
        </p:nvSpPr>
        <p:spPr>
          <a:xfrm>
            <a:off x="2699792" y="2420888"/>
            <a:ext cx="3892105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altLang="ja-JP" sz="1050" dirty="0">
              <a:solidFill>
                <a:prstClr val="white"/>
              </a:solidFill>
              <a:latin typeface="HGP教科書体" pitchFamily="18" charset="-128"/>
              <a:ea typeface="HGP教科書体" pitchFamily="18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3600" dirty="0" smtClean="0">
                <a:solidFill>
                  <a:prstClr val="white"/>
                </a:solidFill>
                <a:latin typeface="Comic Sans MS" panose="030F0702030302020204" pitchFamily="66" charset="0"/>
                <a:ea typeface="HGP教科書体" pitchFamily="18" charset="-128"/>
              </a:rPr>
              <a:t>重力とその変動</a:t>
            </a:r>
            <a:endParaRPr kumimoji="0" lang="en-US" sz="3200" dirty="0">
              <a:solidFill>
                <a:prstClr val="white"/>
              </a:solidFill>
              <a:latin typeface="Comic Sans MS" panose="030F0702030302020204" pitchFamily="66" charset="0"/>
              <a:ea typeface="HGP教科書体" pitchFamily="18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 rot="1662691">
            <a:off x="2864570" y="2773584"/>
            <a:ext cx="383774" cy="77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897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02118 0.04213 L 0.04115 -3.7037E-6 L 0.0625 0.04213 L 0.08368 -3.7037E-6 L 0.10382 0.04213 L 0.12518 -3.7037E-6 L 0.14549 0.04213 L 0.16667 -3.7037E-6 L 0.18785 0.04213 L 0.20799 -3.7037E-6 L 0.22952 0.04213 L 0.24931 -3.7037E-6 L 0.27066 0.04213 L 0.29202 -3.7037E-6 L 0.31215 0.04213 L 0.33386 -3.7037E-6 " pathEditMode="relative" rAng="0" ptsTypes="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84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6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 rot="531773">
            <a:off x="5164453" y="3971288"/>
            <a:ext cx="13853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0000"/>
                </a:solidFill>
                <a:latin typeface="Comic Sans MS" pitchFamily="66" charset="0"/>
              </a:rPr>
              <a:t>This is it !</a:t>
            </a:r>
            <a:endParaRPr lang="en-US" altLang="ja-JP" dirty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867972" y="4445980"/>
            <a:ext cx="1373188" cy="1344612"/>
            <a:chOff x="4105" y="1514"/>
            <a:chExt cx="865" cy="847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4378" y="1514"/>
              <a:ext cx="238" cy="596"/>
              <a:chOff x="513" y="1376"/>
              <a:chExt cx="238" cy="596"/>
            </a:xfrm>
          </p:grpSpPr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624" y="1700"/>
                <a:ext cx="127" cy="241"/>
              </a:xfrm>
              <a:custGeom>
                <a:avLst/>
                <a:gdLst/>
                <a:ahLst/>
                <a:cxnLst>
                  <a:cxn ang="0">
                    <a:pos x="41" y="9"/>
                  </a:cxn>
                  <a:cxn ang="0">
                    <a:pos x="26" y="0"/>
                  </a:cxn>
                  <a:cxn ang="0">
                    <a:pos x="6" y="0"/>
                  </a:cxn>
                  <a:cxn ang="0">
                    <a:pos x="0" y="13"/>
                  </a:cxn>
                  <a:cxn ang="0">
                    <a:pos x="2" y="32"/>
                  </a:cxn>
                  <a:cxn ang="0">
                    <a:pos x="20" y="51"/>
                  </a:cxn>
                  <a:cxn ang="0">
                    <a:pos x="55" y="68"/>
                  </a:cxn>
                  <a:cxn ang="0">
                    <a:pos x="96" y="106"/>
                  </a:cxn>
                  <a:cxn ang="0">
                    <a:pos x="102" y="122"/>
                  </a:cxn>
                  <a:cxn ang="0">
                    <a:pos x="100" y="130"/>
                  </a:cxn>
                  <a:cxn ang="0">
                    <a:pos x="68" y="154"/>
                  </a:cxn>
                  <a:cxn ang="0">
                    <a:pos x="31" y="183"/>
                  </a:cxn>
                  <a:cxn ang="0">
                    <a:pos x="23" y="196"/>
                  </a:cxn>
                  <a:cxn ang="0">
                    <a:pos x="23" y="209"/>
                  </a:cxn>
                  <a:cxn ang="0">
                    <a:pos x="50" y="223"/>
                  </a:cxn>
                  <a:cxn ang="0">
                    <a:pos x="94" y="240"/>
                  </a:cxn>
                  <a:cxn ang="0">
                    <a:pos x="109" y="240"/>
                  </a:cxn>
                  <a:cxn ang="0">
                    <a:pos x="126" y="228"/>
                  </a:cxn>
                  <a:cxn ang="0">
                    <a:pos x="126" y="220"/>
                  </a:cxn>
                  <a:cxn ang="0">
                    <a:pos x="113" y="216"/>
                  </a:cxn>
                  <a:cxn ang="0">
                    <a:pos x="58" y="209"/>
                  </a:cxn>
                  <a:cxn ang="0">
                    <a:pos x="38" y="204"/>
                  </a:cxn>
                  <a:cxn ang="0">
                    <a:pos x="36" y="195"/>
                  </a:cxn>
                  <a:cxn ang="0">
                    <a:pos x="72" y="168"/>
                  </a:cxn>
                  <a:cxn ang="0">
                    <a:pos x="110" y="142"/>
                  </a:cxn>
                  <a:cxn ang="0">
                    <a:pos x="119" y="132"/>
                  </a:cxn>
                  <a:cxn ang="0">
                    <a:pos x="123" y="119"/>
                  </a:cxn>
                  <a:cxn ang="0">
                    <a:pos x="119" y="101"/>
                  </a:cxn>
                  <a:cxn ang="0">
                    <a:pos x="106" y="87"/>
                  </a:cxn>
                  <a:cxn ang="0">
                    <a:pos x="68" y="40"/>
                  </a:cxn>
                  <a:cxn ang="0">
                    <a:pos x="41" y="9"/>
                  </a:cxn>
                </a:cxnLst>
                <a:rect l="0" t="0" r="r" b="b"/>
                <a:pathLst>
                  <a:path w="127" h="241">
                    <a:moveTo>
                      <a:pt x="41" y="9"/>
                    </a:moveTo>
                    <a:lnTo>
                      <a:pt x="26" y="0"/>
                    </a:lnTo>
                    <a:lnTo>
                      <a:pt x="6" y="0"/>
                    </a:lnTo>
                    <a:lnTo>
                      <a:pt x="0" y="13"/>
                    </a:lnTo>
                    <a:lnTo>
                      <a:pt x="2" y="32"/>
                    </a:lnTo>
                    <a:lnTo>
                      <a:pt x="20" y="51"/>
                    </a:lnTo>
                    <a:lnTo>
                      <a:pt x="55" y="68"/>
                    </a:lnTo>
                    <a:lnTo>
                      <a:pt x="96" y="106"/>
                    </a:lnTo>
                    <a:lnTo>
                      <a:pt x="102" y="122"/>
                    </a:lnTo>
                    <a:lnTo>
                      <a:pt x="100" y="130"/>
                    </a:lnTo>
                    <a:lnTo>
                      <a:pt x="68" y="154"/>
                    </a:lnTo>
                    <a:lnTo>
                      <a:pt x="31" y="183"/>
                    </a:lnTo>
                    <a:lnTo>
                      <a:pt x="23" y="196"/>
                    </a:lnTo>
                    <a:lnTo>
                      <a:pt x="23" y="209"/>
                    </a:lnTo>
                    <a:lnTo>
                      <a:pt x="50" y="223"/>
                    </a:lnTo>
                    <a:lnTo>
                      <a:pt x="94" y="240"/>
                    </a:lnTo>
                    <a:lnTo>
                      <a:pt x="109" y="240"/>
                    </a:lnTo>
                    <a:lnTo>
                      <a:pt x="126" y="228"/>
                    </a:lnTo>
                    <a:lnTo>
                      <a:pt x="126" y="220"/>
                    </a:lnTo>
                    <a:lnTo>
                      <a:pt x="113" y="216"/>
                    </a:lnTo>
                    <a:lnTo>
                      <a:pt x="58" y="209"/>
                    </a:lnTo>
                    <a:lnTo>
                      <a:pt x="38" y="204"/>
                    </a:lnTo>
                    <a:lnTo>
                      <a:pt x="36" y="195"/>
                    </a:lnTo>
                    <a:lnTo>
                      <a:pt x="72" y="168"/>
                    </a:lnTo>
                    <a:lnTo>
                      <a:pt x="110" y="142"/>
                    </a:lnTo>
                    <a:lnTo>
                      <a:pt x="119" y="132"/>
                    </a:lnTo>
                    <a:lnTo>
                      <a:pt x="123" y="119"/>
                    </a:lnTo>
                    <a:lnTo>
                      <a:pt x="119" y="101"/>
                    </a:lnTo>
                    <a:lnTo>
                      <a:pt x="106" y="87"/>
                    </a:lnTo>
                    <a:lnTo>
                      <a:pt x="68" y="40"/>
                    </a:lnTo>
                    <a:lnTo>
                      <a:pt x="41" y="9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581" y="1376"/>
                <a:ext cx="131" cy="187"/>
              </a:xfrm>
              <a:custGeom>
                <a:avLst/>
                <a:gdLst/>
                <a:ahLst/>
                <a:cxnLst>
                  <a:cxn ang="0">
                    <a:pos x="39" y="24"/>
                  </a:cxn>
                  <a:cxn ang="0">
                    <a:pos x="55" y="11"/>
                  </a:cxn>
                  <a:cxn ang="0">
                    <a:pos x="79" y="0"/>
                  </a:cxn>
                  <a:cxn ang="0">
                    <a:pos x="98" y="0"/>
                  </a:cxn>
                  <a:cxn ang="0">
                    <a:pos x="113" y="6"/>
                  </a:cxn>
                  <a:cxn ang="0">
                    <a:pos x="127" y="23"/>
                  </a:cxn>
                  <a:cxn ang="0">
                    <a:pos x="130" y="48"/>
                  </a:cxn>
                  <a:cxn ang="0">
                    <a:pos x="129" y="68"/>
                  </a:cxn>
                  <a:cxn ang="0">
                    <a:pos x="120" y="84"/>
                  </a:cxn>
                  <a:cxn ang="0">
                    <a:pos x="107" y="105"/>
                  </a:cxn>
                  <a:cxn ang="0">
                    <a:pos x="94" y="122"/>
                  </a:cxn>
                  <a:cxn ang="0">
                    <a:pos x="91" y="126"/>
                  </a:cxn>
                  <a:cxn ang="0">
                    <a:pos x="91" y="150"/>
                  </a:cxn>
                  <a:cxn ang="0">
                    <a:pos x="101" y="173"/>
                  </a:cxn>
                  <a:cxn ang="0">
                    <a:pos x="102" y="181"/>
                  </a:cxn>
                  <a:cxn ang="0">
                    <a:pos x="95" y="186"/>
                  </a:cxn>
                  <a:cxn ang="0">
                    <a:pos x="86" y="183"/>
                  </a:cxn>
                  <a:cxn ang="0">
                    <a:pos x="82" y="153"/>
                  </a:cxn>
                  <a:cxn ang="0">
                    <a:pos x="82" y="134"/>
                  </a:cxn>
                  <a:cxn ang="0">
                    <a:pos x="67" y="143"/>
                  </a:cxn>
                  <a:cxn ang="0">
                    <a:pos x="56" y="152"/>
                  </a:cxn>
                  <a:cxn ang="0">
                    <a:pos x="34" y="156"/>
                  </a:cxn>
                  <a:cxn ang="0">
                    <a:pos x="21" y="153"/>
                  </a:cxn>
                  <a:cxn ang="0">
                    <a:pos x="0" y="138"/>
                  </a:cxn>
                  <a:cxn ang="0">
                    <a:pos x="0" y="107"/>
                  </a:cxn>
                  <a:cxn ang="0">
                    <a:pos x="11" y="69"/>
                  </a:cxn>
                  <a:cxn ang="0">
                    <a:pos x="26" y="32"/>
                  </a:cxn>
                  <a:cxn ang="0">
                    <a:pos x="39" y="24"/>
                  </a:cxn>
                </a:cxnLst>
                <a:rect l="0" t="0" r="r" b="b"/>
                <a:pathLst>
                  <a:path w="131" h="187">
                    <a:moveTo>
                      <a:pt x="39" y="24"/>
                    </a:moveTo>
                    <a:lnTo>
                      <a:pt x="55" y="11"/>
                    </a:lnTo>
                    <a:lnTo>
                      <a:pt x="79" y="0"/>
                    </a:lnTo>
                    <a:lnTo>
                      <a:pt x="98" y="0"/>
                    </a:lnTo>
                    <a:lnTo>
                      <a:pt x="113" y="6"/>
                    </a:lnTo>
                    <a:lnTo>
                      <a:pt x="127" y="23"/>
                    </a:lnTo>
                    <a:lnTo>
                      <a:pt x="130" y="48"/>
                    </a:lnTo>
                    <a:lnTo>
                      <a:pt x="129" y="68"/>
                    </a:lnTo>
                    <a:lnTo>
                      <a:pt x="120" y="84"/>
                    </a:lnTo>
                    <a:lnTo>
                      <a:pt x="107" y="105"/>
                    </a:lnTo>
                    <a:lnTo>
                      <a:pt x="94" y="122"/>
                    </a:lnTo>
                    <a:lnTo>
                      <a:pt x="91" y="126"/>
                    </a:lnTo>
                    <a:lnTo>
                      <a:pt x="91" y="150"/>
                    </a:lnTo>
                    <a:lnTo>
                      <a:pt x="101" y="173"/>
                    </a:lnTo>
                    <a:lnTo>
                      <a:pt x="102" y="181"/>
                    </a:lnTo>
                    <a:lnTo>
                      <a:pt x="95" y="186"/>
                    </a:lnTo>
                    <a:lnTo>
                      <a:pt x="86" y="183"/>
                    </a:lnTo>
                    <a:lnTo>
                      <a:pt x="82" y="153"/>
                    </a:lnTo>
                    <a:lnTo>
                      <a:pt x="82" y="134"/>
                    </a:lnTo>
                    <a:lnTo>
                      <a:pt x="67" y="143"/>
                    </a:lnTo>
                    <a:lnTo>
                      <a:pt x="56" y="152"/>
                    </a:lnTo>
                    <a:lnTo>
                      <a:pt x="34" y="156"/>
                    </a:lnTo>
                    <a:lnTo>
                      <a:pt x="21" y="153"/>
                    </a:lnTo>
                    <a:lnTo>
                      <a:pt x="0" y="138"/>
                    </a:lnTo>
                    <a:lnTo>
                      <a:pt x="0" y="107"/>
                    </a:lnTo>
                    <a:lnTo>
                      <a:pt x="11" y="69"/>
                    </a:lnTo>
                    <a:lnTo>
                      <a:pt x="26" y="32"/>
                    </a:lnTo>
                    <a:lnTo>
                      <a:pt x="39" y="24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556" y="1732"/>
                <a:ext cx="127" cy="240"/>
              </a:xfrm>
              <a:custGeom>
                <a:avLst/>
                <a:gdLst/>
                <a:ahLst/>
                <a:cxnLst>
                  <a:cxn ang="0">
                    <a:pos x="42" y="9"/>
                  </a:cxn>
                  <a:cxn ang="0">
                    <a:pos x="26" y="0"/>
                  </a:cxn>
                  <a:cxn ang="0">
                    <a:pos x="7" y="0"/>
                  </a:cxn>
                  <a:cxn ang="0">
                    <a:pos x="0" y="12"/>
                  </a:cxn>
                  <a:cxn ang="0">
                    <a:pos x="2" y="32"/>
                  </a:cxn>
                  <a:cxn ang="0">
                    <a:pos x="20" y="51"/>
                  </a:cxn>
                  <a:cxn ang="0">
                    <a:pos x="55" y="68"/>
                  </a:cxn>
                  <a:cxn ang="0">
                    <a:pos x="97" y="106"/>
                  </a:cxn>
                  <a:cxn ang="0">
                    <a:pos x="103" y="122"/>
                  </a:cxn>
                  <a:cxn ang="0">
                    <a:pos x="100" y="130"/>
                  </a:cxn>
                  <a:cxn ang="0">
                    <a:pos x="69" y="154"/>
                  </a:cxn>
                  <a:cxn ang="0">
                    <a:pos x="32" y="183"/>
                  </a:cxn>
                  <a:cxn ang="0">
                    <a:pos x="24" y="195"/>
                  </a:cxn>
                  <a:cxn ang="0">
                    <a:pos x="24" y="209"/>
                  </a:cxn>
                  <a:cxn ang="0">
                    <a:pos x="51" y="223"/>
                  </a:cxn>
                  <a:cxn ang="0">
                    <a:pos x="95" y="239"/>
                  </a:cxn>
                  <a:cxn ang="0">
                    <a:pos x="110" y="239"/>
                  </a:cxn>
                  <a:cxn ang="0">
                    <a:pos x="126" y="228"/>
                  </a:cxn>
                  <a:cxn ang="0">
                    <a:pos x="126" y="219"/>
                  </a:cxn>
                  <a:cxn ang="0">
                    <a:pos x="114" y="215"/>
                  </a:cxn>
                  <a:cxn ang="0">
                    <a:pos x="59" y="209"/>
                  </a:cxn>
                  <a:cxn ang="0">
                    <a:pos x="39" y="204"/>
                  </a:cxn>
                  <a:cxn ang="0">
                    <a:pos x="36" y="195"/>
                  </a:cxn>
                  <a:cxn ang="0">
                    <a:pos x="72" y="167"/>
                  </a:cxn>
                  <a:cxn ang="0">
                    <a:pos x="111" y="141"/>
                  </a:cxn>
                  <a:cxn ang="0">
                    <a:pos x="120" y="131"/>
                  </a:cxn>
                  <a:cxn ang="0">
                    <a:pos x="123" y="119"/>
                  </a:cxn>
                  <a:cxn ang="0">
                    <a:pos x="120" y="101"/>
                  </a:cxn>
                  <a:cxn ang="0">
                    <a:pos x="107" y="86"/>
                  </a:cxn>
                  <a:cxn ang="0">
                    <a:pos x="69" y="39"/>
                  </a:cxn>
                  <a:cxn ang="0">
                    <a:pos x="42" y="9"/>
                  </a:cxn>
                </a:cxnLst>
                <a:rect l="0" t="0" r="r" b="b"/>
                <a:pathLst>
                  <a:path w="127" h="240">
                    <a:moveTo>
                      <a:pt x="42" y="9"/>
                    </a:moveTo>
                    <a:lnTo>
                      <a:pt x="26" y="0"/>
                    </a:lnTo>
                    <a:lnTo>
                      <a:pt x="7" y="0"/>
                    </a:lnTo>
                    <a:lnTo>
                      <a:pt x="0" y="12"/>
                    </a:lnTo>
                    <a:lnTo>
                      <a:pt x="2" y="32"/>
                    </a:lnTo>
                    <a:lnTo>
                      <a:pt x="20" y="51"/>
                    </a:lnTo>
                    <a:lnTo>
                      <a:pt x="55" y="68"/>
                    </a:lnTo>
                    <a:lnTo>
                      <a:pt x="97" y="106"/>
                    </a:lnTo>
                    <a:lnTo>
                      <a:pt x="103" y="122"/>
                    </a:lnTo>
                    <a:lnTo>
                      <a:pt x="100" y="130"/>
                    </a:lnTo>
                    <a:lnTo>
                      <a:pt x="69" y="154"/>
                    </a:lnTo>
                    <a:lnTo>
                      <a:pt x="32" y="183"/>
                    </a:lnTo>
                    <a:lnTo>
                      <a:pt x="24" y="195"/>
                    </a:lnTo>
                    <a:lnTo>
                      <a:pt x="24" y="209"/>
                    </a:lnTo>
                    <a:lnTo>
                      <a:pt x="51" y="223"/>
                    </a:lnTo>
                    <a:lnTo>
                      <a:pt x="95" y="239"/>
                    </a:lnTo>
                    <a:lnTo>
                      <a:pt x="110" y="239"/>
                    </a:lnTo>
                    <a:lnTo>
                      <a:pt x="126" y="228"/>
                    </a:lnTo>
                    <a:lnTo>
                      <a:pt x="126" y="219"/>
                    </a:lnTo>
                    <a:lnTo>
                      <a:pt x="114" y="215"/>
                    </a:lnTo>
                    <a:lnTo>
                      <a:pt x="59" y="209"/>
                    </a:lnTo>
                    <a:lnTo>
                      <a:pt x="39" y="204"/>
                    </a:lnTo>
                    <a:lnTo>
                      <a:pt x="36" y="195"/>
                    </a:lnTo>
                    <a:lnTo>
                      <a:pt x="72" y="167"/>
                    </a:lnTo>
                    <a:lnTo>
                      <a:pt x="111" y="141"/>
                    </a:lnTo>
                    <a:lnTo>
                      <a:pt x="120" y="131"/>
                    </a:lnTo>
                    <a:lnTo>
                      <a:pt x="123" y="119"/>
                    </a:lnTo>
                    <a:lnTo>
                      <a:pt x="120" y="101"/>
                    </a:lnTo>
                    <a:lnTo>
                      <a:pt x="107" y="86"/>
                    </a:lnTo>
                    <a:lnTo>
                      <a:pt x="69" y="39"/>
                    </a:lnTo>
                    <a:lnTo>
                      <a:pt x="42" y="9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513" y="1539"/>
                <a:ext cx="146" cy="231"/>
              </a:xfrm>
              <a:custGeom>
                <a:avLst/>
                <a:gdLst/>
                <a:ahLst/>
                <a:cxnLst>
                  <a:cxn ang="0">
                    <a:pos x="21" y="71"/>
                  </a:cxn>
                  <a:cxn ang="0">
                    <a:pos x="30" y="28"/>
                  </a:cxn>
                  <a:cxn ang="0">
                    <a:pos x="63" y="2"/>
                  </a:cxn>
                  <a:cxn ang="0">
                    <a:pos x="79" y="0"/>
                  </a:cxn>
                  <a:cxn ang="0">
                    <a:pos x="99" y="6"/>
                  </a:cxn>
                  <a:cxn ang="0">
                    <a:pos x="115" y="23"/>
                  </a:cxn>
                  <a:cxn ang="0">
                    <a:pos x="120" y="42"/>
                  </a:cxn>
                  <a:cxn ang="0">
                    <a:pos x="124" y="58"/>
                  </a:cxn>
                  <a:cxn ang="0">
                    <a:pos x="119" y="78"/>
                  </a:cxn>
                  <a:cxn ang="0">
                    <a:pos x="118" y="97"/>
                  </a:cxn>
                  <a:cxn ang="0">
                    <a:pos x="105" y="113"/>
                  </a:cxn>
                  <a:cxn ang="0">
                    <a:pos x="102" y="132"/>
                  </a:cxn>
                  <a:cxn ang="0">
                    <a:pos x="108" y="147"/>
                  </a:cxn>
                  <a:cxn ang="0">
                    <a:pos x="130" y="153"/>
                  </a:cxn>
                  <a:cxn ang="0">
                    <a:pos x="144" y="169"/>
                  </a:cxn>
                  <a:cxn ang="0">
                    <a:pos x="145" y="202"/>
                  </a:cxn>
                  <a:cxn ang="0">
                    <a:pos x="134" y="222"/>
                  </a:cxn>
                  <a:cxn ang="0">
                    <a:pos x="98" y="230"/>
                  </a:cxn>
                  <a:cxn ang="0">
                    <a:pos x="63" y="230"/>
                  </a:cxn>
                  <a:cxn ang="0">
                    <a:pos x="37" y="218"/>
                  </a:cxn>
                  <a:cxn ang="0">
                    <a:pos x="11" y="191"/>
                  </a:cxn>
                  <a:cxn ang="0">
                    <a:pos x="2" y="165"/>
                  </a:cxn>
                  <a:cxn ang="0">
                    <a:pos x="0" y="133"/>
                  </a:cxn>
                  <a:cxn ang="0">
                    <a:pos x="4" y="101"/>
                  </a:cxn>
                  <a:cxn ang="0">
                    <a:pos x="14" y="81"/>
                  </a:cxn>
                  <a:cxn ang="0">
                    <a:pos x="21" y="71"/>
                  </a:cxn>
                </a:cxnLst>
                <a:rect l="0" t="0" r="r" b="b"/>
                <a:pathLst>
                  <a:path w="146" h="231">
                    <a:moveTo>
                      <a:pt x="21" y="71"/>
                    </a:moveTo>
                    <a:lnTo>
                      <a:pt x="30" y="28"/>
                    </a:lnTo>
                    <a:lnTo>
                      <a:pt x="63" y="2"/>
                    </a:lnTo>
                    <a:lnTo>
                      <a:pt x="79" y="0"/>
                    </a:lnTo>
                    <a:lnTo>
                      <a:pt x="99" y="6"/>
                    </a:lnTo>
                    <a:lnTo>
                      <a:pt x="115" y="23"/>
                    </a:lnTo>
                    <a:lnTo>
                      <a:pt x="120" y="42"/>
                    </a:lnTo>
                    <a:lnTo>
                      <a:pt x="124" y="58"/>
                    </a:lnTo>
                    <a:lnTo>
                      <a:pt x="119" y="78"/>
                    </a:lnTo>
                    <a:lnTo>
                      <a:pt x="118" y="97"/>
                    </a:lnTo>
                    <a:lnTo>
                      <a:pt x="105" y="113"/>
                    </a:lnTo>
                    <a:lnTo>
                      <a:pt x="102" y="132"/>
                    </a:lnTo>
                    <a:lnTo>
                      <a:pt x="108" y="147"/>
                    </a:lnTo>
                    <a:lnTo>
                      <a:pt x="130" y="153"/>
                    </a:lnTo>
                    <a:lnTo>
                      <a:pt x="144" y="169"/>
                    </a:lnTo>
                    <a:lnTo>
                      <a:pt x="145" y="202"/>
                    </a:lnTo>
                    <a:lnTo>
                      <a:pt x="134" y="222"/>
                    </a:lnTo>
                    <a:lnTo>
                      <a:pt x="98" y="230"/>
                    </a:lnTo>
                    <a:lnTo>
                      <a:pt x="63" y="230"/>
                    </a:lnTo>
                    <a:lnTo>
                      <a:pt x="37" y="218"/>
                    </a:lnTo>
                    <a:lnTo>
                      <a:pt x="11" y="191"/>
                    </a:lnTo>
                    <a:lnTo>
                      <a:pt x="2" y="165"/>
                    </a:lnTo>
                    <a:lnTo>
                      <a:pt x="0" y="133"/>
                    </a:lnTo>
                    <a:lnTo>
                      <a:pt x="4" y="101"/>
                    </a:lnTo>
                    <a:lnTo>
                      <a:pt x="14" y="81"/>
                    </a:lnTo>
                    <a:lnTo>
                      <a:pt x="21" y="71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4105" y="1686"/>
              <a:ext cx="865" cy="675"/>
              <a:chOff x="240" y="1548"/>
              <a:chExt cx="865" cy="675"/>
            </a:xfrm>
          </p:grpSpPr>
          <p:sp>
            <p:nvSpPr>
              <p:cNvPr id="11" name="Freeform 15"/>
              <p:cNvSpPr>
                <a:spLocks/>
              </p:cNvSpPr>
              <p:nvPr/>
            </p:nvSpPr>
            <p:spPr bwMode="auto">
              <a:xfrm>
                <a:off x="240" y="1548"/>
                <a:ext cx="865" cy="675"/>
              </a:xfrm>
              <a:custGeom>
                <a:avLst/>
                <a:gdLst/>
                <a:ahLst/>
                <a:cxnLst>
                  <a:cxn ang="0">
                    <a:pos x="4" y="428"/>
                  </a:cxn>
                  <a:cxn ang="0">
                    <a:pos x="11" y="347"/>
                  </a:cxn>
                  <a:cxn ang="0">
                    <a:pos x="0" y="263"/>
                  </a:cxn>
                  <a:cxn ang="0">
                    <a:pos x="11" y="199"/>
                  </a:cxn>
                  <a:cxn ang="0">
                    <a:pos x="69" y="160"/>
                  </a:cxn>
                  <a:cxn ang="0">
                    <a:pos x="220" y="119"/>
                  </a:cxn>
                  <a:cxn ang="0">
                    <a:pos x="342" y="106"/>
                  </a:cxn>
                  <a:cxn ang="0">
                    <a:pos x="441" y="80"/>
                  </a:cxn>
                  <a:cxn ang="0">
                    <a:pos x="501" y="60"/>
                  </a:cxn>
                  <a:cxn ang="0">
                    <a:pos x="563" y="19"/>
                  </a:cxn>
                  <a:cxn ang="0">
                    <a:pos x="641" y="0"/>
                  </a:cxn>
                  <a:cxn ang="0">
                    <a:pos x="680" y="17"/>
                  </a:cxn>
                  <a:cxn ang="0">
                    <a:pos x="799" y="122"/>
                  </a:cxn>
                  <a:cxn ang="0">
                    <a:pos x="864" y="184"/>
                  </a:cxn>
                  <a:cxn ang="0">
                    <a:pos x="855" y="217"/>
                  </a:cxn>
                  <a:cxn ang="0">
                    <a:pos x="845" y="317"/>
                  </a:cxn>
                  <a:cxn ang="0">
                    <a:pos x="834" y="415"/>
                  </a:cxn>
                  <a:cxn ang="0">
                    <a:pos x="802" y="452"/>
                  </a:cxn>
                  <a:cxn ang="0">
                    <a:pos x="797" y="428"/>
                  </a:cxn>
                  <a:cxn ang="0">
                    <a:pos x="749" y="412"/>
                  </a:cxn>
                  <a:cxn ang="0">
                    <a:pos x="680" y="436"/>
                  </a:cxn>
                  <a:cxn ang="0">
                    <a:pos x="613" y="474"/>
                  </a:cxn>
                  <a:cxn ang="0">
                    <a:pos x="526" y="515"/>
                  </a:cxn>
                  <a:cxn ang="0">
                    <a:pos x="441" y="547"/>
                  </a:cxn>
                  <a:cxn ang="0">
                    <a:pos x="342" y="569"/>
                  </a:cxn>
                  <a:cxn ang="0">
                    <a:pos x="273" y="591"/>
                  </a:cxn>
                  <a:cxn ang="0">
                    <a:pos x="261" y="646"/>
                  </a:cxn>
                  <a:cxn ang="0">
                    <a:pos x="234" y="674"/>
                  </a:cxn>
                  <a:cxn ang="0">
                    <a:pos x="193" y="630"/>
                  </a:cxn>
                  <a:cxn ang="0">
                    <a:pos x="197" y="595"/>
                  </a:cxn>
                  <a:cxn ang="0">
                    <a:pos x="91" y="495"/>
                  </a:cxn>
                  <a:cxn ang="0">
                    <a:pos x="36" y="452"/>
                  </a:cxn>
                  <a:cxn ang="0">
                    <a:pos x="36" y="495"/>
                  </a:cxn>
                </a:cxnLst>
                <a:rect l="0" t="0" r="r" b="b"/>
                <a:pathLst>
                  <a:path w="865" h="675">
                    <a:moveTo>
                      <a:pt x="6" y="476"/>
                    </a:moveTo>
                    <a:lnTo>
                      <a:pt x="4" y="428"/>
                    </a:lnTo>
                    <a:lnTo>
                      <a:pt x="11" y="387"/>
                    </a:lnTo>
                    <a:lnTo>
                      <a:pt x="11" y="347"/>
                    </a:lnTo>
                    <a:lnTo>
                      <a:pt x="2" y="300"/>
                    </a:lnTo>
                    <a:lnTo>
                      <a:pt x="0" y="263"/>
                    </a:lnTo>
                    <a:lnTo>
                      <a:pt x="2" y="223"/>
                    </a:lnTo>
                    <a:lnTo>
                      <a:pt x="11" y="199"/>
                    </a:lnTo>
                    <a:lnTo>
                      <a:pt x="36" y="182"/>
                    </a:lnTo>
                    <a:lnTo>
                      <a:pt x="69" y="160"/>
                    </a:lnTo>
                    <a:lnTo>
                      <a:pt x="144" y="136"/>
                    </a:lnTo>
                    <a:lnTo>
                      <a:pt x="220" y="119"/>
                    </a:lnTo>
                    <a:lnTo>
                      <a:pt x="287" y="108"/>
                    </a:lnTo>
                    <a:lnTo>
                      <a:pt x="342" y="106"/>
                    </a:lnTo>
                    <a:lnTo>
                      <a:pt x="395" y="91"/>
                    </a:lnTo>
                    <a:lnTo>
                      <a:pt x="441" y="80"/>
                    </a:lnTo>
                    <a:lnTo>
                      <a:pt x="464" y="71"/>
                    </a:lnTo>
                    <a:lnTo>
                      <a:pt x="501" y="60"/>
                    </a:lnTo>
                    <a:lnTo>
                      <a:pt x="533" y="45"/>
                    </a:lnTo>
                    <a:lnTo>
                      <a:pt x="563" y="19"/>
                    </a:lnTo>
                    <a:lnTo>
                      <a:pt x="597" y="10"/>
                    </a:lnTo>
                    <a:lnTo>
                      <a:pt x="641" y="0"/>
                    </a:lnTo>
                    <a:lnTo>
                      <a:pt x="662" y="1"/>
                    </a:lnTo>
                    <a:lnTo>
                      <a:pt x="680" y="17"/>
                    </a:lnTo>
                    <a:lnTo>
                      <a:pt x="735" y="60"/>
                    </a:lnTo>
                    <a:lnTo>
                      <a:pt x="799" y="122"/>
                    </a:lnTo>
                    <a:lnTo>
                      <a:pt x="843" y="158"/>
                    </a:lnTo>
                    <a:lnTo>
                      <a:pt x="864" y="184"/>
                    </a:lnTo>
                    <a:lnTo>
                      <a:pt x="864" y="202"/>
                    </a:lnTo>
                    <a:lnTo>
                      <a:pt x="855" y="217"/>
                    </a:lnTo>
                    <a:lnTo>
                      <a:pt x="845" y="245"/>
                    </a:lnTo>
                    <a:lnTo>
                      <a:pt x="845" y="317"/>
                    </a:lnTo>
                    <a:lnTo>
                      <a:pt x="841" y="373"/>
                    </a:lnTo>
                    <a:lnTo>
                      <a:pt x="834" y="415"/>
                    </a:lnTo>
                    <a:lnTo>
                      <a:pt x="822" y="445"/>
                    </a:lnTo>
                    <a:lnTo>
                      <a:pt x="802" y="452"/>
                    </a:lnTo>
                    <a:lnTo>
                      <a:pt x="792" y="443"/>
                    </a:lnTo>
                    <a:lnTo>
                      <a:pt x="797" y="428"/>
                    </a:lnTo>
                    <a:lnTo>
                      <a:pt x="799" y="390"/>
                    </a:lnTo>
                    <a:lnTo>
                      <a:pt x="749" y="412"/>
                    </a:lnTo>
                    <a:lnTo>
                      <a:pt x="719" y="428"/>
                    </a:lnTo>
                    <a:lnTo>
                      <a:pt x="680" y="436"/>
                    </a:lnTo>
                    <a:lnTo>
                      <a:pt x="650" y="450"/>
                    </a:lnTo>
                    <a:lnTo>
                      <a:pt x="613" y="474"/>
                    </a:lnTo>
                    <a:lnTo>
                      <a:pt x="578" y="491"/>
                    </a:lnTo>
                    <a:lnTo>
                      <a:pt x="526" y="515"/>
                    </a:lnTo>
                    <a:lnTo>
                      <a:pt x="492" y="526"/>
                    </a:lnTo>
                    <a:lnTo>
                      <a:pt x="441" y="547"/>
                    </a:lnTo>
                    <a:lnTo>
                      <a:pt x="384" y="558"/>
                    </a:lnTo>
                    <a:lnTo>
                      <a:pt x="342" y="569"/>
                    </a:lnTo>
                    <a:lnTo>
                      <a:pt x="296" y="580"/>
                    </a:lnTo>
                    <a:lnTo>
                      <a:pt x="273" y="591"/>
                    </a:lnTo>
                    <a:lnTo>
                      <a:pt x="263" y="613"/>
                    </a:lnTo>
                    <a:lnTo>
                      <a:pt x="261" y="646"/>
                    </a:lnTo>
                    <a:lnTo>
                      <a:pt x="254" y="663"/>
                    </a:lnTo>
                    <a:lnTo>
                      <a:pt x="234" y="674"/>
                    </a:lnTo>
                    <a:lnTo>
                      <a:pt x="202" y="656"/>
                    </a:lnTo>
                    <a:lnTo>
                      <a:pt x="193" y="630"/>
                    </a:lnTo>
                    <a:lnTo>
                      <a:pt x="205" y="608"/>
                    </a:lnTo>
                    <a:lnTo>
                      <a:pt x="197" y="595"/>
                    </a:lnTo>
                    <a:lnTo>
                      <a:pt x="153" y="549"/>
                    </a:lnTo>
                    <a:lnTo>
                      <a:pt x="91" y="495"/>
                    </a:lnTo>
                    <a:lnTo>
                      <a:pt x="53" y="461"/>
                    </a:lnTo>
                    <a:lnTo>
                      <a:pt x="36" y="452"/>
                    </a:lnTo>
                    <a:lnTo>
                      <a:pt x="30" y="467"/>
                    </a:lnTo>
                    <a:lnTo>
                      <a:pt x="36" y="495"/>
                    </a:lnTo>
                    <a:lnTo>
                      <a:pt x="6" y="476"/>
                    </a:lnTo>
                  </a:path>
                </a:pathLst>
              </a:custGeom>
              <a:solidFill>
                <a:srgbClr val="996633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6"/>
              <p:cNvSpPr>
                <a:spLocks/>
              </p:cNvSpPr>
              <p:nvPr/>
            </p:nvSpPr>
            <p:spPr bwMode="auto">
              <a:xfrm>
                <a:off x="252" y="1745"/>
                <a:ext cx="849" cy="477"/>
              </a:xfrm>
              <a:custGeom>
                <a:avLst/>
                <a:gdLst/>
                <a:ahLst/>
                <a:cxnLst>
                  <a:cxn ang="0">
                    <a:pos x="215" y="466"/>
                  </a:cxn>
                  <a:cxn ang="0">
                    <a:pos x="218" y="421"/>
                  </a:cxn>
                  <a:cxn ang="0">
                    <a:pos x="215" y="321"/>
                  </a:cxn>
                  <a:cxn ang="0">
                    <a:pos x="215" y="247"/>
                  </a:cxn>
                  <a:cxn ang="0">
                    <a:pos x="203" y="227"/>
                  </a:cxn>
                  <a:cxn ang="0">
                    <a:pos x="118" y="143"/>
                  </a:cxn>
                  <a:cxn ang="0">
                    <a:pos x="63" y="91"/>
                  </a:cxn>
                  <a:cxn ang="0">
                    <a:pos x="17" y="54"/>
                  </a:cxn>
                  <a:cxn ang="0">
                    <a:pos x="0" y="34"/>
                  </a:cxn>
                  <a:cxn ang="0">
                    <a:pos x="4" y="23"/>
                  </a:cxn>
                  <a:cxn ang="0">
                    <a:pos x="10" y="23"/>
                  </a:cxn>
                  <a:cxn ang="0">
                    <a:pos x="43" y="56"/>
                  </a:cxn>
                  <a:cxn ang="0">
                    <a:pos x="86" y="88"/>
                  </a:cxn>
                  <a:cxn ang="0">
                    <a:pos x="128" y="141"/>
                  </a:cxn>
                  <a:cxn ang="0">
                    <a:pos x="167" y="180"/>
                  </a:cxn>
                  <a:cxn ang="0">
                    <a:pos x="203" y="206"/>
                  </a:cxn>
                  <a:cxn ang="0">
                    <a:pos x="227" y="226"/>
                  </a:cxn>
                  <a:cxn ang="0">
                    <a:pos x="243" y="221"/>
                  </a:cxn>
                  <a:cxn ang="0">
                    <a:pos x="259" y="210"/>
                  </a:cxn>
                  <a:cxn ang="0">
                    <a:pos x="309" y="199"/>
                  </a:cxn>
                  <a:cxn ang="0">
                    <a:pos x="402" y="176"/>
                  </a:cxn>
                  <a:cxn ang="0">
                    <a:pos x="457" y="147"/>
                  </a:cxn>
                  <a:cxn ang="0">
                    <a:pos x="521" y="121"/>
                  </a:cxn>
                  <a:cxn ang="0">
                    <a:pos x="588" y="97"/>
                  </a:cxn>
                  <a:cxn ang="0">
                    <a:pos x="657" y="69"/>
                  </a:cxn>
                  <a:cxn ang="0">
                    <a:pos x="705" y="54"/>
                  </a:cxn>
                  <a:cxn ang="0">
                    <a:pos x="763" y="30"/>
                  </a:cxn>
                  <a:cxn ang="0">
                    <a:pos x="809" y="19"/>
                  </a:cxn>
                  <a:cxn ang="0">
                    <a:pos x="848" y="0"/>
                  </a:cxn>
                  <a:cxn ang="0">
                    <a:pos x="834" y="34"/>
                  </a:cxn>
                  <a:cxn ang="0">
                    <a:pos x="811" y="34"/>
                  </a:cxn>
                  <a:cxn ang="0">
                    <a:pos x="781" y="41"/>
                  </a:cxn>
                  <a:cxn ang="0">
                    <a:pos x="728" y="56"/>
                  </a:cxn>
                  <a:cxn ang="0">
                    <a:pos x="689" y="71"/>
                  </a:cxn>
                  <a:cxn ang="0">
                    <a:pos x="640" y="86"/>
                  </a:cxn>
                  <a:cxn ang="0">
                    <a:pos x="609" y="102"/>
                  </a:cxn>
                  <a:cxn ang="0">
                    <a:pos x="555" y="121"/>
                  </a:cxn>
                  <a:cxn ang="0">
                    <a:pos x="521" y="121"/>
                  </a:cxn>
                  <a:cxn ang="0">
                    <a:pos x="471" y="156"/>
                  </a:cxn>
                  <a:cxn ang="0">
                    <a:pos x="436" y="171"/>
                  </a:cxn>
                  <a:cxn ang="0">
                    <a:pos x="392" y="186"/>
                  </a:cxn>
                  <a:cxn ang="0">
                    <a:pos x="337" y="204"/>
                  </a:cxn>
                  <a:cxn ang="0">
                    <a:pos x="294" y="215"/>
                  </a:cxn>
                  <a:cxn ang="0">
                    <a:pos x="263" y="227"/>
                  </a:cxn>
                  <a:cxn ang="0">
                    <a:pos x="236" y="240"/>
                  </a:cxn>
                  <a:cxn ang="0">
                    <a:pos x="229" y="275"/>
                  </a:cxn>
                  <a:cxn ang="0">
                    <a:pos x="229" y="358"/>
                  </a:cxn>
                  <a:cxn ang="0">
                    <a:pos x="229" y="414"/>
                  </a:cxn>
                  <a:cxn ang="0">
                    <a:pos x="233" y="463"/>
                  </a:cxn>
                  <a:cxn ang="0">
                    <a:pos x="220" y="476"/>
                  </a:cxn>
                  <a:cxn ang="0">
                    <a:pos x="215" y="466"/>
                  </a:cxn>
                </a:cxnLst>
                <a:rect l="0" t="0" r="r" b="b"/>
                <a:pathLst>
                  <a:path w="849" h="477">
                    <a:moveTo>
                      <a:pt x="215" y="466"/>
                    </a:moveTo>
                    <a:lnTo>
                      <a:pt x="218" y="421"/>
                    </a:lnTo>
                    <a:lnTo>
                      <a:pt x="215" y="321"/>
                    </a:lnTo>
                    <a:lnTo>
                      <a:pt x="215" y="247"/>
                    </a:lnTo>
                    <a:lnTo>
                      <a:pt x="203" y="227"/>
                    </a:lnTo>
                    <a:lnTo>
                      <a:pt x="118" y="143"/>
                    </a:lnTo>
                    <a:lnTo>
                      <a:pt x="63" y="91"/>
                    </a:lnTo>
                    <a:lnTo>
                      <a:pt x="17" y="54"/>
                    </a:lnTo>
                    <a:lnTo>
                      <a:pt x="0" y="34"/>
                    </a:lnTo>
                    <a:lnTo>
                      <a:pt x="4" y="23"/>
                    </a:lnTo>
                    <a:lnTo>
                      <a:pt x="10" y="23"/>
                    </a:lnTo>
                    <a:lnTo>
                      <a:pt x="43" y="56"/>
                    </a:lnTo>
                    <a:lnTo>
                      <a:pt x="86" y="88"/>
                    </a:lnTo>
                    <a:lnTo>
                      <a:pt x="128" y="141"/>
                    </a:lnTo>
                    <a:lnTo>
                      <a:pt x="167" y="180"/>
                    </a:lnTo>
                    <a:lnTo>
                      <a:pt x="203" y="206"/>
                    </a:lnTo>
                    <a:lnTo>
                      <a:pt x="227" y="226"/>
                    </a:lnTo>
                    <a:lnTo>
                      <a:pt x="243" y="221"/>
                    </a:lnTo>
                    <a:lnTo>
                      <a:pt x="259" y="210"/>
                    </a:lnTo>
                    <a:lnTo>
                      <a:pt x="309" y="199"/>
                    </a:lnTo>
                    <a:lnTo>
                      <a:pt x="402" y="176"/>
                    </a:lnTo>
                    <a:lnTo>
                      <a:pt x="457" y="147"/>
                    </a:lnTo>
                    <a:lnTo>
                      <a:pt x="521" y="121"/>
                    </a:lnTo>
                    <a:lnTo>
                      <a:pt x="588" y="97"/>
                    </a:lnTo>
                    <a:lnTo>
                      <a:pt x="657" y="69"/>
                    </a:lnTo>
                    <a:lnTo>
                      <a:pt x="705" y="54"/>
                    </a:lnTo>
                    <a:lnTo>
                      <a:pt x="763" y="30"/>
                    </a:lnTo>
                    <a:lnTo>
                      <a:pt x="809" y="19"/>
                    </a:lnTo>
                    <a:lnTo>
                      <a:pt x="848" y="0"/>
                    </a:lnTo>
                    <a:lnTo>
                      <a:pt x="834" y="34"/>
                    </a:lnTo>
                    <a:lnTo>
                      <a:pt x="811" y="34"/>
                    </a:lnTo>
                    <a:lnTo>
                      <a:pt x="781" y="41"/>
                    </a:lnTo>
                    <a:lnTo>
                      <a:pt x="728" y="56"/>
                    </a:lnTo>
                    <a:lnTo>
                      <a:pt x="689" y="71"/>
                    </a:lnTo>
                    <a:lnTo>
                      <a:pt x="640" y="86"/>
                    </a:lnTo>
                    <a:lnTo>
                      <a:pt x="609" y="102"/>
                    </a:lnTo>
                    <a:lnTo>
                      <a:pt x="555" y="121"/>
                    </a:lnTo>
                    <a:lnTo>
                      <a:pt x="521" y="121"/>
                    </a:lnTo>
                    <a:lnTo>
                      <a:pt x="471" y="156"/>
                    </a:lnTo>
                    <a:lnTo>
                      <a:pt x="436" y="171"/>
                    </a:lnTo>
                    <a:lnTo>
                      <a:pt x="392" y="186"/>
                    </a:lnTo>
                    <a:lnTo>
                      <a:pt x="337" y="204"/>
                    </a:lnTo>
                    <a:lnTo>
                      <a:pt x="294" y="215"/>
                    </a:lnTo>
                    <a:lnTo>
                      <a:pt x="263" y="227"/>
                    </a:lnTo>
                    <a:lnTo>
                      <a:pt x="236" y="240"/>
                    </a:lnTo>
                    <a:lnTo>
                      <a:pt x="229" y="275"/>
                    </a:lnTo>
                    <a:lnTo>
                      <a:pt x="229" y="358"/>
                    </a:lnTo>
                    <a:lnTo>
                      <a:pt x="229" y="414"/>
                    </a:lnTo>
                    <a:lnTo>
                      <a:pt x="233" y="463"/>
                    </a:lnTo>
                    <a:lnTo>
                      <a:pt x="220" y="476"/>
                    </a:lnTo>
                    <a:lnTo>
                      <a:pt x="215" y="466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Freeform 17"/>
            <p:cNvSpPr>
              <a:spLocks/>
            </p:cNvSpPr>
            <p:nvPr/>
          </p:nvSpPr>
          <p:spPr bwMode="auto">
            <a:xfrm>
              <a:off x="4480" y="1537"/>
              <a:ext cx="177" cy="216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6" y="193"/>
                </a:cxn>
                <a:cxn ang="0">
                  <a:pos x="20" y="185"/>
                </a:cxn>
                <a:cxn ang="0">
                  <a:pos x="65" y="185"/>
                </a:cxn>
                <a:cxn ang="0">
                  <a:pos x="116" y="192"/>
                </a:cxn>
                <a:cxn ang="0">
                  <a:pos x="148" y="195"/>
                </a:cxn>
                <a:cxn ang="0">
                  <a:pos x="153" y="190"/>
                </a:cxn>
                <a:cxn ang="0">
                  <a:pos x="147" y="168"/>
                </a:cxn>
                <a:cxn ang="0">
                  <a:pos x="131" y="132"/>
                </a:cxn>
                <a:cxn ang="0">
                  <a:pos x="112" y="99"/>
                </a:cxn>
                <a:cxn ang="0">
                  <a:pos x="96" y="79"/>
                </a:cxn>
                <a:cxn ang="0">
                  <a:pos x="88" y="63"/>
                </a:cxn>
                <a:cxn ang="0">
                  <a:pos x="90" y="54"/>
                </a:cxn>
                <a:cxn ang="0">
                  <a:pos x="101" y="47"/>
                </a:cxn>
                <a:cxn ang="0">
                  <a:pos x="119" y="49"/>
                </a:cxn>
                <a:cxn ang="0">
                  <a:pos x="147" y="43"/>
                </a:cxn>
                <a:cxn ang="0">
                  <a:pos x="155" y="29"/>
                </a:cxn>
                <a:cxn ang="0">
                  <a:pos x="164" y="9"/>
                </a:cxn>
                <a:cxn ang="0">
                  <a:pos x="164" y="0"/>
                </a:cxn>
                <a:cxn ang="0">
                  <a:pos x="172" y="5"/>
                </a:cxn>
                <a:cxn ang="0">
                  <a:pos x="176" y="26"/>
                </a:cxn>
                <a:cxn ang="0">
                  <a:pos x="173" y="47"/>
                </a:cxn>
                <a:cxn ang="0">
                  <a:pos x="155" y="57"/>
                </a:cxn>
                <a:cxn ang="0">
                  <a:pos x="142" y="56"/>
                </a:cxn>
                <a:cxn ang="0">
                  <a:pos x="116" y="59"/>
                </a:cxn>
                <a:cxn ang="0">
                  <a:pos x="110" y="64"/>
                </a:cxn>
                <a:cxn ang="0">
                  <a:pos x="110" y="71"/>
                </a:cxn>
                <a:cxn ang="0">
                  <a:pos x="124" y="94"/>
                </a:cxn>
                <a:cxn ang="0">
                  <a:pos x="140" y="111"/>
                </a:cxn>
                <a:cxn ang="0">
                  <a:pos x="159" y="145"/>
                </a:cxn>
                <a:cxn ang="0">
                  <a:pos x="167" y="178"/>
                </a:cxn>
                <a:cxn ang="0">
                  <a:pos x="168" y="203"/>
                </a:cxn>
                <a:cxn ang="0">
                  <a:pos x="162" y="210"/>
                </a:cxn>
                <a:cxn ang="0">
                  <a:pos x="154" y="212"/>
                </a:cxn>
                <a:cxn ang="0">
                  <a:pos x="129" y="213"/>
                </a:cxn>
                <a:cxn ang="0">
                  <a:pos x="76" y="210"/>
                </a:cxn>
                <a:cxn ang="0">
                  <a:pos x="42" y="212"/>
                </a:cxn>
                <a:cxn ang="0">
                  <a:pos x="18" y="215"/>
                </a:cxn>
                <a:cxn ang="0">
                  <a:pos x="6" y="213"/>
                </a:cxn>
                <a:cxn ang="0">
                  <a:pos x="0" y="210"/>
                </a:cxn>
              </a:cxnLst>
              <a:rect l="0" t="0" r="r" b="b"/>
              <a:pathLst>
                <a:path w="177" h="216">
                  <a:moveTo>
                    <a:pt x="0" y="210"/>
                  </a:moveTo>
                  <a:lnTo>
                    <a:pt x="6" y="193"/>
                  </a:lnTo>
                  <a:lnTo>
                    <a:pt x="20" y="185"/>
                  </a:lnTo>
                  <a:lnTo>
                    <a:pt x="65" y="185"/>
                  </a:lnTo>
                  <a:lnTo>
                    <a:pt x="116" y="192"/>
                  </a:lnTo>
                  <a:lnTo>
                    <a:pt x="148" y="195"/>
                  </a:lnTo>
                  <a:lnTo>
                    <a:pt x="153" y="190"/>
                  </a:lnTo>
                  <a:lnTo>
                    <a:pt x="147" y="168"/>
                  </a:lnTo>
                  <a:lnTo>
                    <a:pt x="131" y="132"/>
                  </a:lnTo>
                  <a:lnTo>
                    <a:pt x="112" y="99"/>
                  </a:lnTo>
                  <a:lnTo>
                    <a:pt x="96" y="79"/>
                  </a:lnTo>
                  <a:lnTo>
                    <a:pt x="88" y="63"/>
                  </a:lnTo>
                  <a:lnTo>
                    <a:pt x="90" y="54"/>
                  </a:lnTo>
                  <a:lnTo>
                    <a:pt x="101" y="47"/>
                  </a:lnTo>
                  <a:lnTo>
                    <a:pt x="119" y="49"/>
                  </a:lnTo>
                  <a:lnTo>
                    <a:pt x="147" y="43"/>
                  </a:lnTo>
                  <a:lnTo>
                    <a:pt x="155" y="29"/>
                  </a:lnTo>
                  <a:lnTo>
                    <a:pt x="164" y="9"/>
                  </a:lnTo>
                  <a:lnTo>
                    <a:pt x="164" y="0"/>
                  </a:lnTo>
                  <a:lnTo>
                    <a:pt x="172" y="5"/>
                  </a:lnTo>
                  <a:lnTo>
                    <a:pt x="176" y="26"/>
                  </a:lnTo>
                  <a:lnTo>
                    <a:pt x="173" y="47"/>
                  </a:lnTo>
                  <a:lnTo>
                    <a:pt x="155" y="57"/>
                  </a:lnTo>
                  <a:lnTo>
                    <a:pt x="142" y="56"/>
                  </a:lnTo>
                  <a:lnTo>
                    <a:pt x="116" y="59"/>
                  </a:lnTo>
                  <a:lnTo>
                    <a:pt x="110" y="64"/>
                  </a:lnTo>
                  <a:lnTo>
                    <a:pt x="110" y="71"/>
                  </a:lnTo>
                  <a:lnTo>
                    <a:pt x="124" y="94"/>
                  </a:lnTo>
                  <a:lnTo>
                    <a:pt x="140" y="111"/>
                  </a:lnTo>
                  <a:lnTo>
                    <a:pt x="159" y="145"/>
                  </a:lnTo>
                  <a:lnTo>
                    <a:pt x="167" y="178"/>
                  </a:lnTo>
                  <a:lnTo>
                    <a:pt x="168" y="203"/>
                  </a:lnTo>
                  <a:lnTo>
                    <a:pt x="162" y="210"/>
                  </a:lnTo>
                  <a:lnTo>
                    <a:pt x="154" y="212"/>
                  </a:lnTo>
                  <a:lnTo>
                    <a:pt x="129" y="213"/>
                  </a:lnTo>
                  <a:lnTo>
                    <a:pt x="76" y="210"/>
                  </a:lnTo>
                  <a:lnTo>
                    <a:pt x="42" y="212"/>
                  </a:lnTo>
                  <a:lnTo>
                    <a:pt x="18" y="215"/>
                  </a:lnTo>
                  <a:lnTo>
                    <a:pt x="6" y="213"/>
                  </a:lnTo>
                  <a:lnTo>
                    <a:pt x="0" y="21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auto">
            <a:xfrm>
              <a:off x="4335" y="1762"/>
              <a:ext cx="329" cy="218"/>
            </a:xfrm>
            <a:custGeom>
              <a:avLst/>
              <a:gdLst/>
              <a:ahLst/>
              <a:cxnLst>
                <a:cxn ang="0">
                  <a:pos x="3" y="63"/>
                </a:cxn>
                <a:cxn ang="0">
                  <a:pos x="84" y="45"/>
                </a:cxn>
                <a:cxn ang="0">
                  <a:pos x="132" y="25"/>
                </a:cxn>
                <a:cxn ang="0">
                  <a:pos x="166" y="0"/>
                </a:cxn>
                <a:cxn ang="0">
                  <a:pos x="199" y="32"/>
                </a:cxn>
                <a:cxn ang="0">
                  <a:pos x="250" y="77"/>
                </a:cxn>
                <a:cxn ang="0">
                  <a:pos x="295" y="102"/>
                </a:cxn>
                <a:cxn ang="0">
                  <a:pos x="328" y="133"/>
                </a:cxn>
                <a:cxn ang="0">
                  <a:pos x="309" y="161"/>
                </a:cxn>
                <a:cxn ang="0">
                  <a:pos x="243" y="189"/>
                </a:cxn>
                <a:cxn ang="0">
                  <a:pos x="177" y="217"/>
                </a:cxn>
                <a:cxn ang="0">
                  <a:pos x="148" y="217"/>
                </a:cxn>
                <a:cxn ang="0">
                  <a:pos x="106" y="167"/>
                </a:cxn>
                <a:cxn ang="0">
                  <a:pos x="65" y="136"/>
                </a:cxn>
                <a:cxn ang="0">
                  <a:pos x="25" y="115"/>
                </a:cxn>
                <a:cxn ang="0">
                  <a:pos x="0" y="81"/>
                </a:cxn>
                <a:cxn ang="0">
                  <a:pos x="3" y="63"/>
                </a:cxn>
              </a:cxnLst>
              <a:rect l="0" t="0" r="r" b="b"/>
              <a:pathLst>
                <a:path w="329" h="218">
                  <a:moveTo>
                    <a:pt x="3" y="63"/>
                  </a:moveTo>
                  <a:lnTo>
                    <a:pt x="84" y="45"/>
                  </a:lnTo>
                  <a:lnTo>
                    <a:pt x="132" y="25"/>
                  </a:lnTo>
                  <a:lnTo>
                    <a:pt x="166" y="0"/>
                  </a:lnTo>
                  <a:lnTo>
                    <a:pt x="199" y="32"/>
                  </a:lnTo>
                  <a:lnTo>
                    <a:pt x="250" y="77"/>
                  </a:lnTo>
                  <a:lnTo>
                    <a:pt x="295" y="102"/>
                  </a:lnTo>
                  <a:lnTo>
                    <a:pt x="328" y="133"/>
                  </a:lnTo>
                  <a:lnTo>
                    <a:pt x="309" y="161"/>
                  </a:lnTo>
                  <a:lnTo>
                    <a:pt x="243" y="189"/>
                  </a:lnTo>
                  <a:lnTo>
                    <a:pt x="177" y="217"/>
                  </a:lnTo>
                  <a:lnTo>
                    <a:pt x="148" y="217"/>
                  </a:lnTo>
                  <a:lnTo>
                    <a:pt x="106" y="167"/>
                  </a:lnTo>
                  <a:lnTo>
                    <a:pt x="65" y="136"/>
                  </a:lnTo>
                  <a:lnTo>
                    <a:pt x="25" y="115"/>
                  </a:lnTo>
                  <a:lnTo>
                    <a:pt x="0" y="81"/>
                  </a:lnTo>
                  <a:lnTo>
                    <a:pt x="3" y="63"/>
                  </a:lnTo>
                </a:path>
              </a:pathLst>
            </a:custGeom>
            <a:solidFill>
              <a:srgbClr val="F8F8F8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" name="Freeform 19"/>
            <p:cNvSpPr>
              <a:spLocks/>
            </p:cNvSpPr>
            <p:nvPr/>
          </p:nvSpPr>
          <p:spPr bwMode="auto">
            <a:xfrm>
              <a:off x="4302" y="1676"/>
              <a:ext cx="244" cy="241"/>
            </a:xfrm>
            <a:custGeom>
              <a:avLst/>
              <a:gdLst/>
              <a:ahLst/>
              <a:cxnLst>
                <a:cxn ang="0">
                  <a:pos x="74" y="9"/>
                </a:cxn>
                <a:cxn ang="0">
                  <a:pos x="97" y="1"/>
                </a:cxn>
                <a:cxn ang="0">
                  <a:pos x="113" y="0"/>
                </a:cxn>
                <a:cxn ang="0">
                  <a:pos x="126" y="1"/>
                </a:cxn>
                <a:cxn ang="0">
                  <a:pos x="133" y="8"/>
                </a:cxn>
                <a:cxn ang="0">
                  <a:pos x="129" y="24"/>
                </a:cxn>
                <a:cxn ang="0">
                  <a:pos x="107" y="33"/>
                </a:cxn>
                <a:cxn ang="0">
                  <a:pos x="83" y="33"/>
                </a:cxn>
                <a:cxn ang="0">
                  <a:pos x="57" y="38"/>
                </a:cxn>
                <a:cxn ang="0">
                  <a:pos x="38" y="46"/>
                </a:cxn>
                <a:cxn ang="0">
                  <a:pos x="20" y="59"/>
                </a:cxn>
                <a:cxn ang="0">
                  <a:pos x="19" y="78"/>
                </a:cxn>
                <a:cxn ang="0">
                  <a:pos x="26" y="97"/>
                </a:cxn>
                <a:cxn ang="0">
                  <a:pos x="45" y="113"/>
                </a:cxn>
                <a:cxn ang="0">
                  <a:pos x="73" y="127"/>
                </a:cxn>
                <a:cxn ang="0">
                  <a:pos x="113" y="140"/>
                </a:cxn>
                <a:cxn ang="0">
                  <a:pos x="152" y="152"/>
                </a:cxn>
                <a:cxn ang="0">
                  <a:pos x="178" y="163"/>
                </a:cxn>
                <a:cxn ang="0">
                  <a:pos x="191" y="166"/>
                </a:cxn>
                <a:cxn ang="0">
                  <a:pos x="187" y="181"/>
                </a:cxn>
                <a:cxn ang="0">
                  <a:pos x="191" y="201"/>
                </a:cxn>
                <a:cxn ang="0">
                  <a:pos x="214" y="211"/>
                </a:cxn>
                <a:cxn ang="0">
                  <a:pos x="242" y="223"/>
                </a:cxn>
                <a:cxn ang="0">
                  <a:pos x="243" y="240"/>
                </a:cxn>
                <a:cxn ang="0">
                  <a:pos x="214" y="226"/>
                </a:cxn>
                <a:cxn ang="0">
                  <a:pos x="178" y="211"/>
                </a:cxn>
                <a:cxn ang="0">
                  <a:pos x="170" y="195"/>
                </a:cxn>
                <a:cxn ang="0">
                  <a:pos x="170" y="175"/>
                </a:cxn>
                <a:cxn ang="0">
                  <a:pos x="152" y="166"/>
                </a:cxn>
                <a:cxn ang="0">
                  <a:pos x="106" y="153"/>
                </a:cxn>
                <a:cxn ang="0">
                  <a:pos x="72" y="140"/>
                </a:cxn>
                <a:cxn ang="0">
                  <a:pos x="32" y="123"/>
                </a:cxn>
                <a:cxn ang="0">
                  <a:pos x="5" y="104"/>
                </a:cxn>
                <a:cxn ang="0">
                  <a:pos x="0" y="87"/>
                </a:cxn>
                <a:cxn ang="0">
                  <a:pos x="0" y="72"/>
                </a:cxn>
                <a:cxn ang="0">
                  <a:pos x="0" y="50"/>
                </a:cxn>
                <a:cxn ang="0">
                  <a:pos x="17" y="35"/>
                </a:cxn>
                <a:cxn ang="0">
                  <a:pos x="41" y="23"/>
                </a:cxn>
                <a:cxn ang="0">
                  <a:pos x="61" y="14"/>
                </a:cxn>
                <a:cxn ang="0">
                  <a:pos x="74" y="9"/>
                </a:cxn>
              </a:cxnLst>
              <a:rect l="0" t="0" r="r" b="b"/>
              <a:pathLst>
                <a:path w="244" h="241">
                  <a:moveTo>
                    <a:pt x="74" y="9"/>
                  </a:moveTo>
                  <a:lnTo>
                    <a:pt x="97" y="1"/>
                  </a:lnTo>
                  <a:lnTo>
                    <a:pt x="113" y="0"/>
                  </a:lnTo>
                  <a:lnTo>
                    <a:pt x="126" y="1"/>
                  </a:lnTo>
                  <a:lnTo>
                    <a:pt x="133" y="8"/>
                  </a:lnTo>
                  <a:lnTo>
                    <a:pt x="129" y="24"/>
                  </a:lnTo>
                  <a:lnTo>
                    <a:pt x="107" y="33"/>
                  </a:lnTo>
                  <a:lnTo>
                    <a:pt x="83" y="33"/>
                  </a:lnTo>
                  <a:lnTo>
                    <a:pt x="57" y="38"/>
                  </a:lnTo>
                  <a:lnTo>
                    <a:pt x="38" y="46"/>
                  </a:lnTo>
                  <a:lnTo>
                    <a:pt x="20" y="59"/>
                  </a:lnTo>
                  <a:lnTo>
                    <a:pt x="19" y="78"/>
                  </a:lnTo>
                  <a:lnTo>
                    <a:pt x="26" y="97"/>
                  </a:lnTo>
                  <a:lnTo>
                    <a:pt x="45" y="113"/>
                  </a:lnTo>
                  <a:lnTo>
                    <a:pt x="73" y="127"/>
                  </a:lnTo>
                  <a:lnTo>
                    <a:pt x="113" y="140"/>
                  </a:lnTo>
                  <a:lnTo>
                    <a:pt x="152" y="152"/>
                  </a:lnTo>
                  <a:lnTo>
                    <a:pt x="178" y="163"/>
                  </a:lnTo>
                  <a:lnTo>
                    <a:pt x="191" y="166"/>
                  </a:lnTo>
                  <a:lnTo>
                    <a:pt x="187" y="181"/>
                  </a:lnTo>
                  <a:lnTo>
                    <a:pt x="191" y="201"/>
                  </a:lnTo>
                  <a:lnTo>
                    <a:pt x="214" y="211"/>
                  </a:lnTo>
                  <a:lnTo>
                    <a:pt x="242" y="223"/>
                  </a:lnTo>
                  <a:lnTo>
                    <a:pt x="243" y="240"/>
                  </a:lnTo>
                  <a:lnTo>
                    <a:pt x="214" y="226"/>
                  </a:lnTo>
                  <a:lnTo>
                    <a:pt x="178" y="211"/>
                  </a:lnTo>
                  <a:lnTo>
                    <a:pt x="170" y="195"/>
                  </a:lnTo>
                  <a:lnTo>
                    <a:pt x="170" y="175"/>
                  </a:lnTo>
                  <a:lnTo>
                    <a:pt x="152" y="166"/>
                  </a:lnTo>
                  <a:lnTo>
                    <a:pt x="106" y="153"/>
                  </a:lnTo>
                  <a:lnTo>
                    <a:pt x="72" y="140"/>
                  </a:lnTo>
                  <a:lnTo>
                    <a:pt x="32" y="123"/>
                  </a:lnTo>
                  <a:lnTo>
                    <a:pt x="5" y="104"/>
                  </a:lnTo>
                  <a:lnTo>
                    <a:pt x="0" y="87"/>
                  </a:lnTo>
                  <a:lnTo>
                    <a:pt x="0" y="72"/>
                  </a:lnTo>
                  <a:lnTo>
                    <a:pt x="0" y="50"/>
                  </a:lnTo>
                  <a:lnTo>
                    <a:pt x="17" y="35"/>
                  </a:lnTo>
                  <a:lnTo>
                    <a:pt x="41" y="23"/>
                  </a:lnTo>
                  <a:lnTo>
                    <a:pt x="61" y="14"/>
                  </a:lnTo>
                  <a:lnTo>
                    <a:pt x="74" y="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0" name="Freeform 20"/>
            <p:cNvSpPr>
              <a:spLocks/>
            </p:cNvSpPr>
            <p:nvPr/>
          </p:nvSpPr>
          <p:spPr bwMode="auto">
            <a:xfrm>
              <a:off x="4466" y="1793"/>
              <a:ext cx="49" cy="133"/>
            </a:xfrm>
            <a:custGeom>
              <a:avLst/>
              <a:gdLst/>
              <a:ahLst/>
              <a:cxnLst>
                <a:cxn ang="0">
                  <a:pos x="45" y="11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2" y="20"/>
                </a:cxn>
                <a:cxn ang="0">
                  <a:pos x="38" y="128"/>
                </a:cxn>
                <a:cxn ang="0">
                  <a:pos x="48" y="132"/>
                </a:cxn>
                <a:cxn ang="0">
                  <a:pos x="45" y="110"/>
                </a:cxn>
              </a:cxnLst>
              <a:rect l="0" t="0" r="r" b="b"/>
              <a:pathLst>
                <a:path w="49" h="133">
                  <a:moveTo>
                    <a:pt x="45" y="110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2" y="20"/>
                  </a:lnTo>
                  <a:lnTo>
                    <a:pt x="38" y="128"/>
                  </a:lnTo>
                  <a:lnTo>
                    <a:pt x="48" y="132"/>
                  </a:lnTo>
                  <a:lnTo>
                    <a:pt x="45" y="11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oup 21"/>
          <p:cNvGrpSpPr>
            <a:grpSpLocks/>
          </p:cNvGrpSpPr>
          <p:nvPr/>
        </p:nvGrpSpPr>
        <p:grpSpPr bwMode="auto">
          <a:xfrm>
            <a:off x="4876035" y="4247542"/>
            <a:ext cx="247650" cy="287338"/>
            <a:chOff x="831" y="1296"/>
            <a:chExt cx="111" cy="143"/>
          </a:xfrm>
        </p:grpSpPr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851" y="1296"/>
              <a:ext cx="91" cy="10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4" y="0"/>
                </a:cxn>
                <a:cxn ang="0">
                  <a:pos x="57" y="1"/>
                </a:cxn>
                <a:cxn ang="0">
                  <a:pos x="79" y="10"/>
                </a:cxn>
                <a:cxn ang="0">
                  <a:pos x="90" y="28"/>
                </a:cxn>
                <a:cxn ang="0">
                  <a:pos x="90" y="43"/>
                </a:cxn>
                <a:cxn ang="0">
                  <a:pos x="79" y="62"/>
                </a:cxn>
                <a:cxn ang="0">
                  <a:pos x="60" y="74"/>
                </a:cxn>
                <a:cxn ang="0">
                  <a:pos x="34" y="74"/>
                </a:cxn>
                <a:cxn ang="0">
                  <a:pos x="18" y="84"/>
                </a:cxn>
                <a:cxn ang="0">
                  <a:pos x="13" y="99"/>
                </a:cxn>
                <a:cxn ang="0">
                  <a:pos x="0" y="94"/>
                </a:cxn>
                <a:cxn ang="0">
                  <a:pos x="5" y="74"/>
                </a:cxn>
                <a:cxn ang="0">
                  <a:pos x="24" y="62"/>
                </a:cxn>
                <a:cxn ang="0">
                  <a:pos x="55" y="59"/>
                </a:cxn>
                <a:cxn ang="0">
                  <a:pos x="68" y="48"/>
                </a:cxn>
                <a:cxn ang="0">
                  <a:pos x="72" y="30"/>
                </a:cxn>
                <a:cxn ang="0">
                  <a:pos x="57" y="14"/>
                </a:cxn>
                <a:cxn ang="0">
                  <a:pos x="36" y="14"/>
                </a:cxn>
                <a:cxn ang="0">
                  <a:pos x="13" y="19"/>
                </a:cxn>
                <a:cxn ang="0">
                  <a:pos x="5" y="14"/>
                </a:cxn>
                <a:cxn ang="0">
                  <a:pos x="10" y="4"/>
                </a:cxn>
              </a:cxnLst>
              <a:rect l="0" t="0" r="r" b="b"/>
              <a:pathLst>
                <a:path w="91" h="100">
                  <a:moveTo>
                    <a:pt x="10" y="4"/>
                  </a:moveTo>
                  <a:lnTo>
                    <a:pt x="34" y="0"/>
                  </a:lnTo>
                  <a:lnTo>
                    <a:pt x="57" y="1"/>
                  </a:lnTo>
                  <a:lnTo>
                    <a:pt x="79" y="10"/>
                  </a:lnTo>
                  <a:lnTo>
                    <a:pt x="90" y="28"/>
                  </a:lnTo>
                  <a:lnTo>
                    <a:pt x="90" y="43"/>
                  </a:lnTo>
                  <a:lnTo>
                    <a:pt x="79" y="62"/>
                  </a:lnTo>
                  <a:lnTo>
                    <a:pt x="60" y="74"/>
                  </a:lnTo>
                  <a:lnTo>
                    <a:pt x="34" y="74"/>
                  </a:lnTo>
                  <a:lnTo>
                    <a:pt x="18" y="84"/>
                  </a:lnTo>
                  <a:lnTo>
                    <a:pt x="13" y="99"/>
                  </a:lnTo>
                  <a:lnTo>
                    <a:pt x="0" y="94"/>
                  </a:lnTo>
                  <a:lnTo>
                    <a:pt x="5" y="74"/>
                  </a:lnTo>
                  <a:lnTo>
                    <a:pt x="24" y="62"/>
                  </a:lnTo>
                  <a:lnTo>
                    <a:pt x="55" y="59"/>
                  </a:lnTo>
                  <a:lnTo>
                    <a:pt x="68" y="48"/>
                  </a:lnTo>
                  <a:lnTo>
                    <a:pt x="72" y="30"/>
                  </a:lnTo>
                  <a:lnTo>
                    <a:pt x="57" y="14"/>
                  </a:lnTo>
                  <a:lnTo>
                    <a:pt x="36" y="14"/>
                  </a:lnTo>
                  <a:lnTo>
                    <a:pt x="13" y="19"/>
                  </a:lnTo>
                  <a:lnTo>
                    <a:pt x="5" y="14"/>
                  </a:lnTo>
                  <a:lnTo>
                    <a:pt x="10" y="4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auto">
            <a:xfrm>
              <a:off x="831" y="1410"/>
              <a:ext cx="27" cy="29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13" y="0"/>
                </a:cxn>
                <a:cxn ang="0">
                  <a:pos x="4" y="10"/>
                </a:cxn>
                <a:cxn ang="0">
                  <a:pos x="0" y="26"/>
                </a:cxn>
                <a:cxn ang="0">
                  <a:pos x="13" y="28"/>
                </a:cxn>
                <a:cxn ang="0">
                  <a:pos x="24" y="21"/>
                </a:cxn>
                <a:cxn ang="0">
                  <a:pos x="26" y="2"/>
                </a:cxn>
              </a:cxnLst>
              <a:rect l="0" t="0" r="r" b="b"/>
              <a:pathLst>
                <a:path w="27" h="29">
                  <a:moveTo>
                    <a:pt x="26" y="2"/>
                  </a:moveTo>
                  <a:lnTo>
                    <a:pt x="13" y="0"/>
                  </a:lnTo>
                  <a:lnTo>
                    <a:pt x="4" y="10"/>
                  </a:lnTo>
                  <a:lnTo>
                    <a:pt x="0" y="26"/>
                  </a:lnTo>
                  <a:lnTo>
                    <a:pt x="13" y="28"/>
                  </a:lnTo>
                  <a:lnTo>
                    <a:pt x="24" y="21"/>
                  </a:lnTo>
                  <a:lnTo>
                    <a:pt x="26" y="2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24"/>
          <p:cNvGrpSpPr>
            <a:grpSpLocks/>
          </p:cNvGrpSpPr>
          <p:nvPr/>
        </p:nvGrpSpPr>
        <p:grpSpPr bwMode="auto">
          <a:xfrm>
            <a:off x="3867972" y="4404705"/>
            <a:ext cx="1373188" cy="1427162"/>
            <a:chOff x="3787" y="3197"/>
            <a:chExt cx="865" cy="899"/>
          </a:xfrm>
        </p:grpSpPr>
        <p:grpSp>
          <p:nvGrpSpPr>
            <p:cNvPr id="21" name="Group 25"/>
            <p:cNvGrpSpPr>
              <a:grpSpLocks/>
            </p:cNvGrpSpPr>
            <p:nvPr/>
          </p:nvGrpSpPr>
          <p:grpSpPr bwMode="auto">
            <a:xfrm rot="-1503755">
              <a:off x="4105" y="3197"/>
              <a:ext cx="238" cy="596"/>
              <a:chOff x="513" y="1376"/>
              <a:chExt cx="238" cy="596"/>
            </a:xfrm>
          </p:grpSpPr>
          <p:sp>
            <p:nvSpPr>
              <p:cNvPr id="29" name="Freeform 26"/>
              <p:cNvSpPr>
                <a:spLocks/>
              </p:cNvSpPr>
              <p:nvPr/>
            </p:nvSpPr>
            <p:spPr bwMode="auto">
              <a:xfrm>
                <a:off x="624" y="1700"/>
                <a:ext cx="127" cy="241"/>
              </a:xfrm>
              <a:custGeom>
                <a:avLst/>
                <a:gdLst/>
                <a:ahLst/>
                <a:cxnLst>
                  <a:cxn ang="0">
                    <a:pos x="41" y="9"/>
                  </a:cxn>
                  <a:cxn ang="0">
                    <a:pos x="26" y="0"/>
                  </a:cxn>
                  <a:cxn ang="0">
                    <a:pos x="6" y="0"/>
                  </a:cxn>
                  <a:cxn ang="0">
                    <a:pos x="0" y="13"/>
                  </a:cxn>
                  <a:cxn ang="0">
                    <a:pos x="2" y="32"/>
                  </a:cxn>
                  <a:cxn ang="0">
                    <a:pos x="20" y="51"/>
                  </a:cxn>
                  <a:cxn ang="0">
                    <a:pos x="55" y="68"/>
                  </a:cxn>
                  <a:cxn ang="0">
                    <a:pos x="96" y="106"/>
                  </a:cxn>
                  <a:cxn ang="0">
                    <a:pos x="102" y="122"/>
                  </a:cxn>
                  <a:cxn ang="0">
                    <a:pos x="100" y="130"/>
                  </a:cxn>
                  <a:cxn ang="0">
                    <a:pos x="68" y="154"/>
                  </a:cxn>
                  <a:cxn ang="0">
                    <a:pos x="31" y="183"/>
                  </a:cxn>
                  <a:cxn ang="0">
                    <a:pos x="23" y="196"/>
                  </a:cxn>
                  <a:cxn ang="0">
                    <a:pos x="23" y="209"/>
                  </a:cxn>
                  <a:cxn ang="0">
                    <a:pos x="50" y="223"/>
                  </a:cxn>
                  <a:cxn ang="0">
                    <a:pos x="94" y="240"/>
                  </a:cxn>
                  <a:cxn ang="0">
                    <a:pos x="109" y="240"/>
                  </a:cxn>
                  <a:cxn ang="0">
                    <a:pos x="126" y="228"/>
                  </a:cxn>
                  <a:cxn ang="0">
                    <a:pos x="126" y="220"/>
                  </a:cxn>
                  <a:cxn ang="0">
                    <a:pos x="113" y="216"/>
                  </a:cxn>
                  <a:cxn ang="0">
                    <a:pos x="58" y="209"/>
                  </a:cxn>
                  <a:cxn ang="0">
                    <a:pos x="38" y="204"/>
                  </a:cxn>
                  <a:cxn ang="0">
                    <a:pos x="36" y="195"/>
                  </a:cxn>
                  <a:cxn ang="0">
                    <a:pos x="72" y="168"/>
                  </a:cxn>
                  <a:cxn ang="0">
                    <a:pos x="110" y="142"/>
                  </a:cxn>
                  <a:cxn ang="0">
                    <a:pos x="119" y="132"/>
                  </a:cxn>
                  <a:cxn ang="0">
                    <a:pos x="123" y="119"/>
                  </a:cxn>
                  <a:cxn ang="0">
                    <a:pos x="119" y="101"/>
                  </a:cxn>
                  <a:cxn ang="0">
                    <a:pos x="106" y="87"/>
                  </a:cxn>
                  <a:cxn ang="0">
                    <a:pos x="68" y="40"/>
                  </a:cxn>
                  <a:cxn ang="0">
                    <a:pos x="41" y="9"/>
                  </a:cxn>
                </a:cxnLst>
                <a:rect l="0" t="0" r="r" b="b"/>
                <a:pathLst>
                  <a:path w="127" h="241">
                    <a:moveTo>
                      <a:pt x="41" y="9"/>
                    </a:moveTo>
                    <a:lnTo>
                      <a:pt x="26" y="0"/>
                    </a:lnTo>
                    <a:lnTo>
                      <a:pt x="6" y="0"/>
                    </a:lnTo>
                    <a:lnTo>
                      <a:pt x="0" y="13"/>
                    </a:lnTo>
                    <a:lnTo>
                      <a:pt x="2" y="32"/>
                    </a:lnTo>
                    <a:lnTo>
                      <a:pt x="20" y="51"/>
                    </a:lnTo>
                    <a:lnTo>
                      <a:pt x="55" y="68"/>
                    </a:lnTo>
                    <a:lnTo>
                      <a:pt x="96" y="106"/>
                    </a:lnTo>
                    <a:lnTo>
                      <a:pt x="102" y="122"/>
                    </a:lnTo>
                    <a:lnTo>
                      <a:pt x="100" y="130"/>
                    </a:lnTo>
                    <a:lnTo>
                      <a:pt x="68" y="154"/>
                    </a:lnTo>
                    <a:lnTo>
                      <a:pt x="31" y="183"/>
                    </a:lnTo>
                    <a:lnTo>
                      <a:pt x="23" y="196"/>
                    </a:lnTo>
                    <a:lnTo>
                      <a:pt x="23" y="209"/>
                    </a:lnTo>
                    <a:lnTo>
                      <a:pt x="50" y="223"/>
                    </a:lnTo>
                    <a:lnTo>
                      <a:pt x="94" y="240"/>
                    </a:lnTo>
                    <a:lnTo>
                      <a:pt x="109" y="240"/>
                    </a:lnTo>
                    <a:lnTo>
                      <a:pt x="126" y="228"/>
                    </a:lnTo>
                    <a:lnTo>
                      <a:pt x="126" y="220"/>
                    </a:lnTo>
                    <a:lnTo>
                      <a:pt x="113" y="216"/>
                    </a:lnTo>
                    <a:lnTo>
                      <a:pt x="58" y="209"/>
                    </a:lnTo>
                    <a:lnTo>
                      <a:pt x="38" y="204"/>
                    </a:lnTo>
                    <a:lnTo>
                      <a:pt x="36" y="195"/>
                    </a:lnTo>
                    <a:lnTo>
                      <a:pt x="72" y="168"/>
                    </a:lnTo>
                    <a:lnTo>
                      <a:pt x="110" y="142"/>
                    </a:lnTo>
                    <a:lnTo>
                      <a:pt x="119" y="132"/>
                    </a:lnTo>
                    <a:lnTo>
                      <a:pt x="123" y="119"/>
                    </a:lnTo>
                    <a:lnTo>
                      <a:pt x="119" y="101"/>
                    </a:lnTo>
                    <a:lnTo>
                      <a:pt x="106" y="87"/>
                    </a:lnTo>
                    <a:lnTo>
                      <a:pt x="68" y="40"/>
                    </a:lnTo>
                    <a:lnTo>
                      <a:pt x="41" y="9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27"/>
              <p:cNvSpPr>
                <a:spLocks/>
              </p:cNvSpPr>
              <p:nvPr/>
            </p:nvSpPr>
            <p:spPr bwMode="auto">
              <a:xfrm>
                <a:off x="581" y="1376"/>
                <a:ext cx="131" cy="187"/>
              </a:xfrm>
              <a:custGeom>
                <a:avLst/>
                <a:gdLst/>
                <a:ahLst/>
                <a:cxnLst>
                  <a:cxn ang="0">
                    <a:pos x="39" y="24"/>
                  </a:cxn>
                  <a:cxn ang="0">
                    <a:pos x="55" y="11"/>
                  </a:cxn>
                  <a:cxn ang="0">
                    <a:pos x="79" y="0"/>
                  </a:cxn>
                  <a:cxn ang="0">
                    <a:pos x="98" y="0"/>
                  </a:cxn>
                  <a:cxn ang="0">
                    <a:pos x="113" y="6"/>
                  </a:cxn>
                  <a:cxn ang="0">
                    <a:pos x="127" y="23"/>
                  </a:cxn>
                  <a:cxn ang="0">
                    <a:pos x="130" y="48"/>
                  </a:cxn>
                  <a:cxn ang="0">
                    <a:pos x="129" y="68"/>
                  </a:cxn>
                  <a:cxn ang="0">
                    <a:pos x="120" y="84"/>
                  </a:cxn>
                  <a:cxn ang="0">
                    <a:pos x="107" y="105"/>
                  </a:cxn>
                  <a:cxn ang="0">
                    <a:pos x="94" y="122"/>
                  </a:cxn>
                  <a:cxn ang="0">
                    <a:pos x="91" y="126"/>
                  </a:cxn>
                  <a:cxn ang="0">
                    <a:pos x="91" y="150"/>
                  </a:cxn>
                  <a:cxn ang="0">
                    <a:pos x="101" y="173"/>
                  </a:cxn>
                  <a:cxn ang="0">
                    <a:pos x="102" y="181"/>
                  </a:cxn>
                  <a:cxn ang="0">
                    <a:pos x="95" y="186"/>
                  </a:cxn>
                  <a:cxn ang="0">
                    <a:pos x="86" y="183"/>
                  </a:cxn>
                  <a:cxn ang="0">
                    <a:pos x="82" y="153"/>
                  </a:cxn>
                  <a:cxn ang="0">
                    <a:pos x="82" y="134"/>
                  </a:cxn>
                  <a:cxn ang="0">
                    <a:pos x="67" y="143"/>
                  </a:cxn>
                  <a:cxn ang="0">
                    <a:pos x="56" y="152"/>
                  </a:cxn>
                  <a:cxn ang="0">
                    <a:pos x="34" y="156"/>
                  </a:cxn>
                  <a:cxn ang="0">
                    <a:pos x="21" y="153"/>
                  </a:cxn>
                  <a:cxn ang="0">
                    <a:pos x="0" y="138"/>
                  </a:cxn>
                  <a:cxn ang="0">
                    <a:pos x="0" y="107"/>
                  </a:cxn>
                  <a:cxn ang="0">
                    <a:pos x="11" y="69"/>
                  </a:cxn>
                  <a:cxn ang="0">
                    <a:pos x="26" y="32"/>
                  </a:cxn>
                  <a:cxn ang="0">
                    <a:pos x="39" y="24"/>
                  </a:cxn>
                </a:cxnLst>
                <a:rect l="0" t="0" r="r" b="b"/>
                <a:pathLst>
                  <a:path w="131" h="187">
                    <a:moveTo>
                      <a:pt x="39" y="24"/>
                    </a:moveTo>
                    <a:lnTo>
                      <a:pt x="55" y="11"/>
                    </a:lnTo>
                    <a:lnTo>
                      <a:pt x="79" y="0"/>
                    </a:lnTo>
                    <a:lnTo>
                      <a:pt x="98" y="0"/>
                    </a:lnTo>
                    <a:lnTo>
                      <a:pt x="113" y="6"/>
                    </a:lnTo>
                    <a:lnTo>
                      <a:pt x="127" y="23"/>
                    </a:lnTo>
                    <a:lnTo>
                      <a:pt x="130" y="48"/>
                    </a:lnTo>
                    <a:lnTo>
                      <a:pt x="129" y="68"/>
                    </a:lnTo>
                    <a:lnTo>
                      <a:pt x="120" y="84"/>
                    </a:lnTo>
                    <a:lnTo>
                      <a:pt x="107" y="105"/>
                    </a:lnTo>
                    <a:lnTo>
                      <a:pt x="94" y="122"/>
                    </a:lnTo>
                    <a:lnTo>
                      <a:pt x="91" y="126"/>
                    </a:lnTo>
                    <a:lnTo>
                      <a:pt x="91" y="150"/>
                    </a:lnTo>
                    <a:lnTo>
                      <a:pt x="101" y="173"/>
                    </a:lnTo>
                    <a:lnTo>
                      <a:pt x="102" y="181"/>
                    </a:lnTo>
                    <a:lnTo>
                      <a:pt x="95" y="186"/>
                    </a:lnTo>
                    <a:lnTo>
                      <a:pt x="86" y="183"/>
                    </a:lnTo>
                    <a:lnTo>
                      <a:pt x="82" y="153"/>
                    </a:lnTo>
                    <a:lnTo>
                      <a:pt x="82" y="134"/>
                    </a:lnTo>
                    <a:lnTo>
                      <a:pt x="67" y="143"/>
                    </a:lnTo>
                    <a:lnTo>
                      <a:pt x="56" y="152"/>
                    </a:lnTo>
                    <a:lnTo>
                      <a:pt x="34" y="156"/>
                    </a:lnTo>
                    <a:lnTo>
                      <a:pt x="21" y="153"/>
                    </a:lnTo>
                    <a:lnTo>
                      <a:pt x="0" y="138"/>
                    </a:lnTo>
                    <a:lnTo>
                      <a:pt x="0" y="107"/>
                    </a:lnTo>
                    <a:lnTo>
                      <a:pt x="11" y="69"/>
                    </a:lnTo>
                    <a:lnTo>
                      <a:pt x="26" y="32"/>
                    </a:lnTo>
                    <a:lnTo>
                      <a:pt x="39" y="24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556" y="1732"/>
                <a:ext cx="127" cy="240"/>
              </a:xfrm>
              <a:custGeom>
                <a:avLst/>
                <a:gdLst/>
                <a:ahLst/>
                <a:cxnLst>
                  <a:cxn ang="0">
                    <a:pos x="42" y="9"/>
                  </a:cxn>
                  <a:cxn ang="0">
                    <a:pos x="26" y="0"/>
                  </a:cxn>
                  <a:cxn ang="0">
                    <a:pos x="7" y="0"/>
                  </a:cxn>
                  <a:cxn ang="0">
                    <a:pos x="0" y="12"/>
                  </a:cxn>
                  <a:cxn ang="0">
                    <a:pos x="2" y="32"/>
                  </a:cxn>
                  <a:cxn ang="0">
                    <a:pos x="20" y="51"/>
                  </a:cxn>
                  <a:cxn ang="0">
                    <a:pos x="55" y="68"/>
                  </a:cxn>
                  <a:cxn ang="0">
                    <a:pos x="97" y="106"/>
                  </a:cxn>
                  <a:cxn ang="0">
                    <a:pos x="103" y="122"/>
                  </a:cxn>
                  <a:cxn ang="0">
                    <a:pos x="100" y="130"/>
                  </a:cxn>
                  <a:cxn ang="0">
                    <a:pos x="69" y="154"/>
                  </a:cxn>
                  <a:cxn ang="0">
                    <a:pos x="32" y="183"/>
                  </a:cxn>
                  <a:cxn ang="0">
                    <a:pos x="24" y="195"/>
                  </a:cxn>
                  <a:cxn ang="0">
                    <a:pos x="24" y="209"/>
                  </a:cxn>
                  <a:cxn ang="0">
                    <a:pos x="51" y="223"/>
                  </a:cxn>
                  <a:cxn ang="0">
                    <a:pos x="95" y="239"/>
                  </a:cxn>
                  <a:cxn ang="0">
                    <a:pos x="110" y="239"/>
                  </a:cxn>
                  <a:cxn ang="0">
                    <a:pos x="126" y="228"/>
                  </a:cxn>
                  <a:cxn ang="0">
                    <a:pos x="126" y="219"/>
                  </a:cxn>
                  <a:cxn ang="0">
                    <a:pos x="114" y="215"/>
                  </a:cxn>
                  <a:cxn ang="0">
                    <a:pos x="59" y="209"/>
                  </a:cxn>
                  <a:cxn ang="0">
                    <a:pos x="39" y="204"/>
                  </a:cxn>
                  <a:cxn ang="0">
                    <a:pos x="36" y="195"/>
                  </a:cxn>
                  <a:cxn ang="0">
                    <a:pos x="72" y="167"/>
                  </a:cxn>
                  <a:cxn ang="0">
                    <a:pos x="111" y="141"/>
                  </a:cxn>
                  <a:cxn ang="0">
                    <a:pos x="120" y="131"/>
                  </a:cxn>
                  <a:cxn ang="0">
                    <a:pos x="123" y="119"/>
                  </a:cxn>
                  <a:cxn ang="0">
                    <a:pos x="120" y="101"/>
                  </a:cxn>
                  <a:cxn ang="0">
                    <a:pos x="107" y="86"/>
                  </a:cxn>
                  <a:cxn ang="0">
                    <a:pos x="69" y="39"/>
                  </a:cxn>
                  <a:cxn ang="0">
                    <a:pos x="42" y="9"/>
                  </a:cxn>
                </a:cxnLst>
                <a:rect l="0" t="0" r="r" b="b"/>
                <a:pathLst>
                  <a:path w="127" h="240">
                    <a:moveTo>
                      <a:pt x="42" y="9"/>
                    </a:moveTo>
                    <a:lnTo>
                      <a:pt x="26" y="0"/>
                    </a:lnTo>
                    <a:lnTo>
                      <a:pt x="7" y="0"/>
                    </a:lnTo>
                    <a:lnTo>
                      <a:pt x="0" y="12"/>
                    </a:lnTo>
                    <a:lnTo>
                      <a:pt x="2" y="32"/>
                    </a:lnTo>
                    <a:lnTo>
                      <a:pt x="20" y="51"/>
                    </a:lnTo>
                    <a:lnTo>
                      <a:pt x="55" y="68"/>
                    </a:lnTo>
                    <a:lnTo>
                      <a:pt x="97" y="106"/>
                    </a:lnTo>
                    <a:lnTo>
                      <a:pt x="103" y="122"/>
                    </a:lnTo>
                    <a:lnTo>
                      <a:pt x="100" y="130"/>
                    </a:lnTo>
                    <a:lnTo>
                      <a:pt x="69" y="154"/>
                    </a:lnTo>
                    <a:lnTo>
                      <a:pt x="32" y="183"/>
                    </a:lnTo>
                    <a:lnTo>
                      <a:pt x="24" y="195"/>
                    </a:lnTo>
                    <a:lnTo>
                      <a:pt x="24" y="209"/>
                    </a:lnTo>
                    <a:lnTo>
                      <a:pt x="51" y="223"/>
                    </a:lnTo>
                    <a:lnTo>
                      <a:pt x="95" y="239"/>
                    </a:lnTo>
                    <a:lnTo>
                      <a:pt x="110" y="239"/>
                    </a:lnTo>
                    <a:lnTo>
                      <a:pt x="126" y="228"/>
                    </a:lnTo>
                    <a:lnTo>
                      <a:pt x="126" y="219"/>
                    </a:lnTo>
                    <a:lnTo>
                      <a:pt x="114" y="215"/>
                    </a:lnTo>
                    <a:lnTo>
                      <a:pt x="59" y="209"/>
                    </a:lnTo>
                    <a:lnTo>
                      <a:pt x="39" y="204"/>
                    </a:lnTo>
                    <a:lnTo>
                      <a:pt x="36" y="195"/>
                    </a:lnTo>
                    <a:lnTo>
                      <a:pt x="72" y="167"/>
                    </a:lnTo>
                    <a:lnTo>
                      <a:pt x="111" y="141"/>
                    </a:lnTo>
                    <a:lnTo>
                      <a:pt x="120" y="131"/>
                    </a:lnTo>
                    <a:lnTo>
                      <a:pt x="123" y="119"/>
                    </a:lnTo>
                    <a:lnTo>
                      <a:pt x="120" y="101"/>
                    </a:lnTo>
                    <a:lnTo>
                      <a:pt x="107" y="86"/>
                    </a:lnTo>
                    <a:lnTo>
                      <a:pt x="69" y="39"/>
                    </a:lnTo>
                    <a:lnTo>
                      <a:pt x="42" y="9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Freeform 29"/>
              <p:cNvSpPr>
                <a:spLocks/>
              </p:cNvSpPr>
              <p:nvPr/>
            </p:nvSpPr>
            <p:spPr bwMode="auto">
              <a:xfrm>
                <a:off x="513" y="1539"/>
                <a:ext cx="146" cy="231"/>
              </a:xfrm>
              <a:custGeom>
                <a:avLst/>
                <a:gdLst/>
                <a:ahLst/>
                <a:cxnLst>
                  <a:cxn ang="0">
                    <a:pos x="21" y="71"/>
                  </a:cxn>
                  <a:cxn ang="0">
                    <a:pos x="30" y="28"/>
                  </a:cxn>
                  <a:cxn ang="0">
                    <a:pos x="63" y="2"/>
                  </a:cxn>
                  <a:cxn ang="0">
                    <a:pos x="79" y="0"/>
                  </a:cxn>
                  <a:cxn ang="0">
                    <a:pos x="99" y="6"/>
                  </a:cxn>
                  <a:cxn ang="0">
                    <a:pos x="115" y="23"/>
                  </a:cxn>
                  <a:cxn ang="0">
                    <a:pos x="120" y="42"/>
                  </a:cxn>
                  <a:cxn ang="0">
                    <a:pos x="124" y="58"/>
                  </a:cxn>
                  <a:cxn ang="0">
                    <a:pos x="119" y="78"/>
                  </a:cxn>
                  <a:cxn ang="0">
                    <a:pos x="118" y="97"/>
                  </a:cxn>
                  <a:cxn ang="0">
                    <a:pos x="105" y="113"/>
                  </a:cxn>
                  <a:cxn ang="0">
                    <a:pos x="102" y="132"/>
                  </a:cxn>
                  <a:cxn ang="0">
                    <a:pos x="108" y="147"/>
                  </a:cxn>
                  <a:cxn ang="0">
                    <a:pos x="130" y="153"/>
                  </a:cxn>
                  <a:cxn ang="0">
                    <a:pos x="144" y="169"/>
                  </a:cxn>
                  <a:cxn ang="0">
                    <a:pos x="145" y="202"/>
                  </a:cxn>
                  <a:cxn ang="0">
                    <a:pos x="134" y="222"/>
                  </a:cxn>
                  <a:cxn ang="0">
                    <a:pos x="98" y="230"/>
                  </a:cxn>
                  <a:cxn ang="0">
                    <a:pos x="63" y="230"/>
                  </a:cxn>
                  <a:cxn ang="0">
                    <a:pos x="37" y="218"/>
                  </a:cxn>
                  <a:cxn ang="0">
                    <a:pos x="11" y="191"/>
                  </a:cxn>
                  <a:cxn ang="0">
                    <a:pos x="2" y="165"/>
                  </a:cxn>
                  <a:cxn ang="0">
                    <a:pos x="0" y="133"/>
                  </a:cxn>
                  <a:cxn ang="0">
                    <a:pos x="4" y="101"/>
                  </a:cxn>
                  <a:cxn ang="0">
                    <a:pos x="14" y="81"/>
                  </a:cxn>
                  <a:cxn ang="0">
                    <a:pos x="21" y="71"/>
                  </a:cxn>
                </a:cxnLst>
                <a:rect l="0" t="0" r="r" b="b"/>
                <a:pathLst>
                  <a:path w="146" h="231">
                    <a:moveTo>
                      <a:pt x="21" y="71"/>
                    </a:moveTo>
                    <a:lnTo>
                      <a:pt x="30" y="28"/>
                    </a:lnTo>
                    <a:lnTo>
                      <a:pt x="63" y="2"/>
                    </a:lnTo>
                    <a:lnTo>
                      <a:pt x="79" y="0"/>
                    </a:lnTo>
                    <a:lnTo>
                      <a:pt x="99" y="6"/>
                    </a:lnTo>
                    <a:lnTo>
                      <a:pt x="115" y="23"/>
                    </a:lnTo>
                    <a:lnTo>
                      <a:pt x="120" y="42"/>
                    </a:lnTo>
                    <a:lnTo>
                      <a:pt x="124" y="58"/>
                    </a:lnTo>
                    <a:lnTo>
                      <a:pt x="119" y="78"/>
                    </a:lnTo>
                    <a:lnTo>
                      <a:pt x="118" y="97"/>
                    </a:lnTo>
                    <a:lnTo>
                      <a:pt x="105" y="113"/>
                    </a:lnTo>
                    <a:lnTo>
                      <a:pt x="102" y="132"/>
                    </a:lnTo>
                    <a:lnTo>
                      <a:pt x="108" y="147"/>
                    </a:lnTo>
                    <a:lnTo>
                      <a:pt x="130" y="153"/>
                    </a:lnTo>
                    <a:lnTo>
                      <a:pt x="144" y="169"/>
                    </a:lnTo>
                    <a:lnTo>
                      <a:pt x="145" y="202"/>
                    </a:lnTo>
                    <a:lnTo>
                      <a:pt x="134" y="222"/>
                    </a:lnTo>
                    <a:lnTo>
                      <a:pt x="98" y="230"/>
                    </a:lnTo>
                    <a:lnTo>
                      <a:pt x="63" y="230"/>
                    </a:lnTo>
                    <a:lnTo>
                      <a:pt x="37" y="218"/>
                    </a:lnTo>
                    <a:lnTo>
                      <a:pt x="11" y="191"/>
                    </a:lnTo>
                    <a:lnTo>
                      <a:pt x="2" y="165"/>
                    </a:lnTo>
                    <a:lnTo>
                      <a:pt x="0" y="133"/>
                    </a:lnTo>
                    <a:lnTo>
                      <a:pt x="4" y="101"/>
                    </a:lnTo>
                    <a:lnTo>
                      <a:pt x="14" y="81"/>
                    </a:lnTo>
                    <a:lnTo>
                      <a:pt x="21" y="71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2" name="Group 30"/>
            <p:cNvGrpSpPr>
              <a:grpSpLocks/>
            </p:cNvGrpSpPr>
            <p:nvPr/>
          </p:nvGrpSpPr>
          <p:grpSpPr bwMode="auto">
            <a:xfrm>
              <a:off x="3787" y="3421"/>
              <a:ext cx="865" cy="675"/>
              <a:chOff x="240" y="1548"/>
              <a:chExt cx="865" cy="675"/>
            </a:xfrm>
          </p:grpSpPr>
          <p:sp>
            <p:nvSpPr>
              <p:cNvPr id="27" name="Freeform 31"/>
              <p:cNvSpPr>
                <a:spLocks/>
              </p:cNvSpPr>
              <p:nvPr/>
            </p:nvSpPr>
            <p:spPr bwMode="auto">
              <a:xfrm>
                <a:off x="240" y="1548"/>
                <a:ext cx="865" cy="675"/>
              </a:xfrm>
              <a:custGeom>
                <a:avLst/>
                <a:gdLst/>
                <a:ahLst/>
                <a:cxnLst>
                  <a:cxn ang="0">
                    <a:pos x="4" y="428"/>
                  </a:cxn>
                  <a:cxn ang="0">
                    <a:pos x="11" y="347"/>
                  </a:cxn>
                  <a:cxn ang="0">
                    <a:pos x="0" y="263"/>
                  </a:cxn>
                  <a:cxn ang="0">
                    <a:pos x="11" y="199"/>
                  </a:cxn>
                  <a:cxn ang="0">
                    <a:pos x="69" y="160"/>
                  </a:cxn>
                  <a:cxn ang="0">
                    <a:pos x="220" y="119"/>
                  </a:cxn>
                  <a:cxn ang="0">
                    <a:pos x="342" y="106"/>
                  </a:cxn>
                  <a:cxn ang="0">
                    <a:pos x="441" y="80"/>
                  </a:cxn>
                  <a:cxn ang="0">
                    <a:pos x="501" y="60"/>
                  </a:cxn>
                  <a:cxn ang="0">
                    <a:pos x="563" y="19"/>
                  </a:cxn>
                  <a:cxn ang="0">
                    <a:pos x="641" y="0"/>
                  </a:cxn>
                  <a:cxn ang="0">
                    <a:pos x="680" y="17"/>
                  </a:cxn>
                  <a:cxn ang="0">
                    <a:pos x="799" y="122"/>
                  </a:cxn>
                  <a:cxn ang="0">
                    <a:pos x="864" y="184"/>
                  </a:cxn>
                  <a:cxn ang="0">
                    <a:pos x="855" y="217"/>
                  </a:cxn>
                  <a:cxn ang="0">
                    <a:pos x="845" y="317"/>
                  </a:cxn>
                  <a:cxn ang="0">
                    <a:pos x="834" y="415"/>
                  </a:cxn>
                  <a:cxn ang="0">
                    <a:pos x="802" y="452"/>
                  </a:cxn>
                  <a:cxn ang="0">
                    <a:pos x="797" y="428"/>
                  </a:cxn>
                  <a:cxn ang="0">
                    <a:pos x="749" y="412"/>
                  </a:cxn>
                  <a:cxn ang="0">
                    <a:pos x="680" y="436"/>
                  </a:cxn>
                  <a:cxn ang="0">
                    <a:pos x="613" y="474"/>
                  </a:cxn>
                  <a:cxn ang="0">
                    <a:pos x="526" y="515"/>
                  </a:cxn>
                  <a:cxn ang="0">
                    <a:pos x="441" y="547"/>
                  </a:cxn>
                  <a:cxn ang="0">
                    <a:pos x="342" y="569"/>
                  </a:cxn>
                  <a:cxn ang="0">
                    <a:pos x="273" y="591"/>
                  </a:cxn>
                  <a:cxn ang="0">
                    <a:pos x="261" y="646"/>
                  </a:cxn>
                  <a:cxn ang="0">
                    <a:pos x="234" y="674"/>
                  </a:cxn>
                  <a:cxn ang="0">
                    <a:pos x="193" y="630"/>
                  </a:cxn>
                  <a:cxn ang="0">
                    <a:pos x="197" y="595"/>
                  </a:cxn>
                  <a:cxn ang="0">
                    <a:pos x="91" y="495"/>
                  </a:cxn>
                  <a:cxn ang="0">
                    <a:pos x="36" y="452"/>
                  </a:cxn>
                  <a:cxn ang="0">
                    <a:pos x="36" y="495"/>
                  </a:cxn>
                </a:cxnLst>
                <a:rect l="0" t="0" r="r" b="b"/>
                <a:pathLst>
                  <a:path w="865" h="675">
                    <a:moveTo>
                      <a:pt x="6" y="476"/>
                    </a:moveTo>
                    <a:lnTo>
                      <a:pt x="4" y="428"/>
                    </a:lnTo>
                    <a:lnTo>
                      <a:pt x="11" y="387"/>
                    </a:lnTo>
                    <a:lnTo>
                      <a:pt x="11" y="347"/>
                    </a:lnTo>
                    <a:lnTo>
                      <a:pt x="2" y="300"/>
                    </a:lnTo>
                    <a:lnTo>
                      <a:pt x="0" y="263"/>
                    </a:lnTo>
                    <a:lnTo>
                      <a:pt x="2" y="223"/>
                    </a:lnTo>
                    <a:lnTo>
                      <a:pt x="11" y="199"/>
                    </a:lnTo>
                    <a:lnTo>
                      <a:pt x="36" y="182"/>
                    </a:lnTo>
                    <a:lnTo>
                      <a:pt x="69" y="160"/>
                    </a:lnTo>
                    <a:lnTo>
                      <a:pt x="144" y="136"/>
                    </a:lnTo>
                    <a:lnTo>
                      <a:pt x="220" y="119"/>
                    </a:lnTo>
                    <a:lnTo>
                      <a:pt x="287" y="108"/>
                    </a:lnTo>
                    <a:lnTo>
                      <a:pt x="342" y="106"/>
                    </a:lnTo>
                    <a:lnTo>
                      <a:pt x="395" y="91"/>
                    </a:lnTo>
                    <a:lnTo>
                      <a:pt x="441" y="80"/>
                    </a:lnTo>
                    <a:lnTo>
                      <a:pt x="464" y="71"/>
                    </a:lnTo>
                    <a:lnTo>
                      <a:pt x="501" y="60"/>
                    </a:lnTo>
                    <a:lnTo>
                      <a:pt x="533" y="45"/>
                    </a:lnTo>
                    <a:lnTo>
                      <a:pt x="563" y="19"/>
                    </a:lnTo>
                    <a:lnTo>
                      <a:pt x="597" y="10"/>
                    </a:lnTo>
                    <a:lnTo>
                      <a:pt x="641" y="0"/>
                    </a:lnTo>
                    <a:lnTo>
                      <a:pt x="662" y="1"/>
                    </a:lnTo>
                    <a:lnTo>
                      <a:pt x="680" y="17"/>
                    </a:lnTo>
                    <a:lnTo>
                      <a:pt x="735" y="60"/>
                    </a:lnTo>
                    <a:lnTo>
                      <a:pt x="799" y="122"/>
                    </a:lnTo>
                    <a:lnTo>
                      <a:pt x="843" y="158"/>
                    </a:lnTo>
                    <a:lnTo>
                      <a:pt x="864" y="184"/>
                    </a:lnTo>
                    <a:lnTo>
                      <a:pt x="864" y="202"/>
                    </a:lnTo>
                    <a:lnTo>
                      <a:pt x="855" y="217"/>
                    </a:lnTo>
                    <a:lnTo>
                      <a:pt x="845" y="245"/>
                    </a:lnTo>
                    <a:lnTo>
                      <a:pt x="845" y="317"/>
                    </a:lnTo>
                    <a:lnTo>
                      <a:pt x="841" y="373"/>
                    </a:lnTo>
                    <a:lnTo>
                      <a:pt x="834" y="415"/>
                    </a:lnTo>
                    <a:lnTo>
                      <a:pt x="822" y="445"/>
                    </a:lnTo>
                    <a:lnTo>
                      <a:pt x="802" y="452"/>
                    </a:lnTo>
                    <a:lnTo>
                      <a:pt x="792" y="443"/>
                    </a:lnTo>
                    <a:lnTo>
                      <a:pt x="797" y="428"/>
                    </a:lnTo>
                    <a:lnTo>
                      <a:pt x="799" y="390"/>
                    </a:lnTo>
                    <a:lnTo>
                      <a:pt x="749" y="412"/>
                    </a:lnTo>
                    <a:lnTo>
                      <a:pt x="719" y="428"/>
                    </a:lnTo>
                    <a:lnTo>
                      <a:pt x="680" y="436"/>
                    </a:lnTo>
                    <a:lnTo>
                      <a:pt x="650" y="450"/>
                    </a:lnTo>
                    <a:lnTo>
                      <a:pt x="613" y="474"/>
                    </a:lnTo>
                    <a:lnTo>
                      <a:pt x="578" y="491"/>
                    </a:lnTo>
                    <a:lnTo>
                      <a:pt x="526" y="515"/>
                    </a:lnTo>
                    <a:lnTo>
                      <a:pt x="492" y="526"/>
                    </a:lnTo>
                    <a:lnTo>
                      <a:pt x="441" y="547"/>
                    </a:lnTo>
                    <a:lnTo>
                      <a:pt x="384" y="558"/>
                    </a:lnTo>
                    <a:lnTo>
                      <a:pt x="342" y="569"/>
                    </a:lnTo>
                    <a:lnTo>
                      <a:pt x="296" y="580"/>
                    </a:lnTo>
                    <a:lnTo>
                      <a:pt x="273" y="591"/>
                    </a:lnTo>
                    <a:lnTo>
                      <a:pt x="263" y="613"/>
                    </a:lnTo>
                    <a:lnTo>
                      <a:pt x="261" y="646"/>
                    </a:lnTo>
                    <a:lnTo>
                      <a:pt x="254" y="663"/>
                    </a:lnTo>
                    <a:lnTo>
                      <a:pt x="234" y="674"/>
                    </a:lnTo>
                    <a:lnTo>
                      <a:pt x="202" y="656"/>
                    </a:lnTo>
                    <a:lnTo>
                      <a:pt x="193" y="630"/>
                    </a:lnTo>
                    <a:lnTo>
                      <a:pt x="205" y="608"/>
                    </a:lnTo>
                    <a:lnTo>
                      <a:pt x="197" y="595"/>
                    </a:lnTo>
                    <a:lnTo>
                      <a:pt x="153" y="549"/>
                    </a:lnTo>
                    <a:lnTo>
                      <a:pt x="91" y="495"/>
                    </a:lnTo>
                    <a:lnTo>
                      <a:pt x="53" y="461"/>
                    </a:lnTo>
                    <a:lnTo>
                      <a:pt x="36" y="452"/>
                    </a:lnTo>
                    <a:lnTo>
                      <a:pt x="30" y="467"/>
                    </a:lnTo>
                    <a:lnTo>
                      <a:pt x="36" y="495"/>
                    </a:lnTo>
                    <a:lnTo>
                      <a:pt x="6" y="476"/>
                    </a:lnTo>
                  </a:path>
                </a:pathLst>
              </a:custGeom>
              <a:solidFill>
                <a:srgbClr val="996633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auto">
              <a:xfrm>
                <a:off x="252" y="1745"/>
                <a:ext cx="849" cy="477"/>
              </a:xfrm>
              <a:custGeom>
                <a:avLst/>
                <a:gdLst/>
                <a:ahLst/>
                <a:cxnLst>
                  <a:cxn ang="0">
                    <a:pos x="215" y="466"/>
                  </a:cxn>
                  <a:cxn ang="0">
                    <a:pos x="218" y="421"/>
                  </a:cxn>
                  <a:cxn ang="0">
                    <a:pos x="215" y="321"/>
                  </a:cxn>
                  <a:cxn ang="0">
                    <a:pos x="215" y="247"/>
                  </a:cxn>
                  <a:cxn ang="0">
                    <a:pos x="203" y="227"/>
                  </a:cxn>
                  <a:cxn ang="0">
                    <a:pos x="118" y="143"/>
                  </a:cxn>
                  <a:cxn ang="0">
                    <a:pos x="63" y="91"/>
                  </a:cxn>
                  <a:cxn ang="0">
                    <a:pos x="17" y="54"/>
                  </a:cxn>
                  <a:cxn ang="0">
                    <a:pos x="0" y="34"/>
                  </a:cxn>
                  <a:cxn ang="0">
                    <a:pos x="4" y="23"/>
                  </a:cxn>
                  <a:cxn ang="0">
                    <a:pos x="10" y="23"/>
                  </a:cxn>
                  <a:cxn ang="0">
                    <a:pos x="43" y="56"/>
                  </a:cxn>
                  <a:cxn ang="0">
                    <a:pos x="86" y="88"/>
                  </a:cxn>
                  <a:cxn ang="0">
                    <a:pos x="128" y="141"/>
                  </a:cxn>
                  <a:cxn ang="0">
                    <a:pos x="167" y="180"/>
                  </a:cxn>
                  <a:cxn ang="0">
                    <a:pos x="203" y="206"/>
                  </a:cxn>
                  <a:cxn ang="0">
                    <a:pos x="227" y="226"/>
                  </a:cxn>
                  <a:cxn ang="0">
                    <a:pos x="243" y="221"/>
                  </a:cxn>
                  <a:cxn ang="0">
                    <a:pos x="259" y="210"/>
                  </a:cxn>
                  <a:cxn ang="0">
                    <a:pos x="309" y="199"/>
                  </a:cxn>
                  <a:cxn ang="0">
                    <a:pos x="402" y="176"/>
                  </a:cxn>
                  <a:cxn ang="0">
                    <a:pos x="457" y="147"/>
                  </a:cxn>
                  <a:cxn ang="0">
                    <a:pos x="521" y="121"/>
                  </a:cxn>
                  <a:cxn ang="0">
                    <a:pos x="588" y="97"/>
                  </a:cxn>
                  <a:cxn ang="0">
                    <a:pos x="657" y="69"/>
                  </a:cxn>
                  <a:cxn ang="0">
                    <a:pos x="705" y="54"/>
                  </a:cxn>
                  <a:cxn ang="0">
                    <a:pos x="763" y="30"/>
                  </a:cxn>
                  <a:cxn ang="0">
                    <a:pos x="809" y="19"/>
                  </a:cxn>
                  <a:cxn ang="0">
                    <a:pos x="848" y="0"/>
                  </a:cxn>
                  <a:cxn ang="0">
                    <a:pos x="834" y="34"/>
                  </a:cxn>
                  <a:cxn ang="0">
                    <a:pos x="811" y="34"/>
                  </a:cxn>
                  <a:cxn ang="0">
                    <a:pos x="781" y="41"/>
                  </a:cxn>
                  <a:cxn ang="0">
                    <a:pos x="728" y="56"/>
                  </a:cxn>
                  <a:cxn ang="0">
                    <a:pos x="689" y="71"/>
                  </a:cxn>
                  <a:cxn ang="0">
                    <a:pos x="640" y="86"/>
                  </a:cxn>
                  <a:cxn ang="0">
                    <a:pos x="609" y="102"/>
                  </a:cxn>
                  <a:cxn ang="0">
                    <a:pos x="555" y="121"/>
                  </a:cxn>
                  <a:cxn ang="0">
                    <a:pos x="521" y="121"/>
                  </a:cxn>
                  <a:cxn ang="0">
                    <a:pos x="471" y="156"/>
                  </a:cxn>
                  <a:cxn ang="0">
                    <a:pos x="436" y="171"/>
                  </a:cxn>
                  <a:cxn ang="0">
                    <a:pos x="392" y="186"/>
                  </a:cxn>
                  <a:cxn ang="0">
                    <a:pos x="337" y="204"/>
                  </a:cxn>
                  <a:cxn ang="0">
                    <a:pos x="294" y="215"/>
                  </a:cxn>
                  <a:cxn ang="0">
                    <a:pos x="263" y="227"/>
                  </a:cxn>
                  <a:cxn ang="0">
                    <a:pos x="236" y="240"/>
                  </a:cxn>
                  <a:cxn ang="0">
                    <a:pos x="229" y="275"/>
                  </a:cxn>
                  <a:cxn ang="0">
                    <a:pos x="229" y="358"/>
                  </a:cxn>
                  <a:cxn ang="0">
                    <a:pos x="229" y="414"/>
                  </a:cxn>
                  <a:cxn ang="0">
                    <a:pos x="233" y="463"/>
                  </a:cxn>
                  <a:cxn ang="0">
                    <a:pos x="220" y="476"/>
                  </a:cxn>
                  <a:cxn ang="0">
                    <a:pos x="215" y="466"/>
                  </a:cxn>
                </a:cxnLst>
                <a:rect l="0" t="0" r="r" b="b"/>
                <a:pathLst>
                  <a:path w="849" h="477">
                    <a:moveTo>
                      <a:pt x="215" y="466"/>
                    </a:moveTo>
                    <a:lnTo>
                      <a:pt x="218" y="421"/>
                    </a:lnTo>
                    <a:lnTo>
                      <a:pt x="215" y="321"/>
                    </a:lnTo>
                    <a:lnTo>
                      <a:pt x="215" y="247"/>
                    </a:lnTo>
                    <a:lnTo>
                      <a:pt x="203" y="227"/>
                    </a:lnTo>
                    <a:lnTo>
                      <a:pt x="118" y="143"/>
                    </a:lnTo>
                    <a:lnTo>
                      <a:pt x="63" y="91"/>
                    </a:lnTo>
                    <a:lnTo>
                      <a:pt x="17" y="54"/>
                    </a:lnTo>
                    <a:lnTo>
                      <a:pt x="0" y="34"/>
                    </a:lnTo>
                    <a:lnTo>
                      <a:pt x="4" y="23"/>
                    </a:lnTo>
                    <a:lnTo>
                      <a:pt x="10" y="23"/>
                    </a:lnTo>
                    <a:lnTo>
                      <a:pt x="43" y="56"/>
                    </a:lnTo>
                    <a:lnTo>
                      <a:pt x="86" y="88"/>
                    </a:lnTo>
                    <a:lnTo>
                      <a:pt x="128" y="141"/>
                    </a:lnTo>
                    <a:lnTo>
                      <a:pt x="167" y="180"/>
                    </a:lnTo>
                    <a:lnTo>
                      <a:pt x="203" y="206"/>
                    </a:lnTo>
                    <a:lnTo>
                      <a:pt x="227" y="226"/>
                    </a:lnTo>
                    <a:lnTo>
                      <a:pt x="243" y="221"/>
                    </a:lnTo>
                    <a:lnTo>
                      <a:pt x="259" y="210"/>
                    </a:lnTo>
                    <a:lnTo>
                      <a:pt x="309" y="199"/>
                    </a:lnTo>
                    <a:lnTo>
                      <a:pt x="402" y="176"/>
                    </a:lnTo>
                    <a:lnTo>
                      <a:pt x="457" y="147"/>
                    </a:lnTo>
                    <a:lnTo>
                      <a:pt x="521" y="121"/>
                    </a:lnTo>
                    <a:lnTo>
                      <a:pt x="588" y="97"/>
                    </a:lnTo>
                    <a:lnTo>
                      <a:pt x="657" y="69"/>
                    </a:lnTo>
                    <a:lnTo>
                      <a:pt x="705" y="54"/>
                    </a:lnTo>
                    <a:lnTo>
                      <a:pt x="763" y="30"/>
                    </a:lnTo>
                    <a:lnTo>
                      <a:pt x="809" y="19"/>
                    </a:lnTo>
                    <a:lnTo>
                      <a:pt x="848" y="0"/>
                    </a:lnTo>
                    <a:lnTo>
                      <a:pt x="834" y="34"/>
                    </a:lnTo>
                    <a:lnTo>
                      <a:pt x="811" y="34"/>
                    </a:lnTo>
                    <a:lnTo>
                      <a:pt x="781" y="41"/>
                    </a:lnTo>
                    <a:lnTo>
                      <a:pt x="728" y="56"/>
                    </a:lnTo>
                    <a:lnTo>
                      <a:pt x="689" y="71"/>
                    </a:lnTo>
                    <a:lnTo>
                      <a:pt x="640" y="86"/>
                    </a:lnTo>
                    <a:lnTo>
                      <a:pt x="609" y="102"/>
                    </a:lnTo>
                    <a:lnTo>
                      <a:pt x="555" y="121"/>
                    </a:lnTo>
                    <a:lnTo>
                      <a:pt x="521" y="121"/>
                    </a:lnTo>
                    <a:lnTo>
                      <a:pt x="471" y="156"/>
                    </a:lnTo>
                    <a:lnTo>
                      <a:pt x="436" y="171"/>
                    </a:lnTo>
                    <a:lnTo>
                      <a:pt x="392" y="186"/>
                    </a:lnTo>
                    <a:lnTo>
                      <a:pt x="337" y="204"/>
                    </a:lnTo>
                    <a:lnTo>
                      <a:pt x="294" y="215"/>
                    </a:lnTo>
                    <a:lnTo>
                      <a:pt x="263" y="227"/>
                    </a:lnTo>
                    <a:lnTo>
                      <a:pt x="236" y="240"/>
                    </a:lnTo>
                    <a:lnTo>
                      <a:pt x="229" y="275"/>
                    </a:lnTo>
                    <a:lnTo>
                      <a:pt x="229" y="358"/>
                    </a:lnTo>
                    <a:lnTo>
                      <a:pt x="229" y="414"/>
                    </a:lnTo>
                    <a:lnTo>
                      <a:pt x="233" y="463"/>
                    </a:lnTo>
                    <a:lnTo>
                      <a:pt x="220" y="476"/>
                    </a:lnTo>
                    <a:lnTo>
                      <a:pt x="215" y="466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3" name="Freeform 33"/>
            <p:cNvSpPr>
              <a:spLocks/>
            </p:cNvSpPr>
            <p:nvPr/>
          </p:nvSpPr>
          <p:spPr bwMode="auto">
            <a:xfrm rot="2893708">
              <a:off x="4178" y="3421"/>
              <a:ext cx="227" cy="91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6" y="193"/>
                </a:cxn>
                <a:cxn ang="0">
                  <a:pos x="20" y="185"/>
                </a:cxn>
                <a:cxn ang="0">
                  <a:pos x="65" y="185"/>
                </a:cxn>
                <a:cxn ang="0">
                  <a:pos x="116" y="192"/>
                </a:cxn>
                <a:cxn ang="0">
                  <a:pos x="148" y="195"/>
                </a:cxn>
                <a:cxn ang="0">
                  <a:pos x="153" y="190"/>
                </a:cxn>
                <a:cxn ang="0">
                  <a:pos x="147" y="168"/>
                </a:cxn>
                <a:cxn ang="0">
                  <a:pos x="131" y="132"/>
                </a:cxn>
                <a:cxn ang="0">
                  <a:pos x="112" y="99"/>
                </a:cxn>
                <a:cxn ang="0">
                  <a:pos x="96" y="79"/>
                </a:cxn>
                <a:cxn ang="0">
                  <a:pos x="88" y="63"/>
                </a:cxn>
                <a:cxn ang="0">
                  <a:pos x="90" y="54"/>
                </a:cxn>
                <a:cxn ang="0">
                  <a:pos x="101" y="47"/>
                </a:cxn>
                <a:cxn ang="0">
                  <a:pos x="119" y="49"/>
                </a:cxn>
                <a:cxn ang="0">
                  <a:pos x="147" y="43"/>
                </a:cxn>
                <a:cxn ang="0">
                  <a:pos x="155" y="29"/>
                </a:cxn>
                <a:cxn ang="0">
                  <a:pos x="164" y="9"/>
                </a:cxn>
                <a:cxn ang="0">
                  <a:pos x="164" y="0"/>
                </a:cxn>
                <a:cxn ang="0">
                  <a:pos x="172" y="5"/>
                </a:cxn>
                <a:cxn ang="0">
                  <a:pos x="176" y="26"/>
                </a:cxn>
                <a:cxn ang="0">
                  <a:pos x="173" y="47"/>
                </a:cxn>
                <a:cxn ang="0">
                  <a:pos x="155" y="57"/>
                </a:cxn>
                <a:cxn ang="0">
                  <a:pos x="142" y="56"/>
                </a:cxn>
                <a:cxn ang="0">
                  <a:pos x="116" y="59"/>
                </a:cxn>
                <a:cxn ang="0">
                  <a:pos x="110" y="64"/>
                </a:cxn>
                <a:cxn ang="0">
                  <a:pos x="110" y="71"/>
                </a:cxn>
                <a:cxn ang="0">
                  <a:pos x="124" y="94"/>
                </a:cxn>
                <a:cxn ang="0">
                  <a:pos x="140" y="111"/>
                </a:cxn>
                <a:cxn ang="0">
                  <a:pos x="159" y="145"/>
                </a:cxn>
                <a:cxn ang="0">
                  <a:pos x="167" y="178"/>
                </a:cxn>
                <a:cxn ang="0">
                  <a:pos x="168" y="203"/>
                </a:cxn>
                <a:cxn ang="0">
                  <a:pos x="162" y="210"/>
                </a:cxn>
                <a:cxn ang="0">
                  <a:pos x="154" y="212"/>
                </a:cxn>
                <a:cxn ang="0">
                  <a:pos x="129" y="213"/>
                </a:cxn>
                <a:cxn ang="0">
                  <a:pos x="76" y="210"/>
                </a:cxn>
                <a:cxn ang="0">
                  <a:pos x="42" y="212"/>
                </a:cxn>
                <a:cxn ang="0">
                  <a:pos x="18" y="215"/>
                </a:cxn>
                <a:cxn ang="0">
                  <a:pos x="6" y="213"/>
                </a:cxn>
                <a:cxn ang="0">
                  <a:pos x="0" y="210"/>
                </a:cxn>
              </a:cxnLst>
              <a:rect l="0" t="0" r="r" b="b"/>
              <a:pathLst>
                <a:path w="177" h="216">
                  <a:moveTo>
                    <a:pt x="0" y="210"/>
                  </a:moveTo>
                  <a:lnTo>
                    <a:pt x="6" y="193"/>
                  </a:lnTo>
                  <a:lnTo>
                    <a:pt x="20" y="185"/>
                  </a:lnTo>
                  <a:lnTo>
                    <a:pt x="65" y="185"/>
                  </a:lnTo>
                  <a:lnTo>
                    <a:pt x="116" y="192"/>
                  </a:lnTo>
                  <a:lnTo>
                    <a:pt x="148" y="195"/>
                  </a:lnTo>
                  <a:lnTo>
                    <a:pt x="153" y="190"/>
                  </a:lnTo>
                  <a:lnTo>
                    <a:pt x="147" y="168"/>
                  </a:lnTo>
                  <a:lnTo>
                    <a:pt x="131" y="132"/>
                  </a:lnTo>
                  <a:lnTo>
                    <a:pt x="112" y="99"/>
                  </a:lnTo>
                  <a:lnTo>
                    <a:pt x="96" y="79"/>
                  </a:lnTo>
                  <a:lnTo>
                    <a:pt x="88" y="63"/>
                  </a:lnTo>
                  <a:lnTo>
                    <a:pt x="90" y="54"/>
                  </a:lnTo>
                  <a:lnTo>
                    <a:pt x="101" y="47"/>
                  </a:lnTo>
                  <a:lnTo>
                    <a:pt x="119" y="49"/>
                  </a:lnTo>
                  <a:lnTo>
                    <a:pt x="147" y="43"/>
                  </a:lnTo>
                  <a:lnTo>
                    <a:pt x="155" y="29"/>
                  </a:lnTo>
                  <a:lnTo>
                    <a:pt x="164" y="9"/>
                  </a:lnTo>
                  <a:lnTo>
                    <a:pt x="164" y="0"/>
                  </a:lnTo>
                  <a:lnTo>
                    <a:pt x="172" y="5"/>
                  </a:lnTo>
                  <a:lnTo>
                    <a:pt x="176" y="26"/>
                  </a:lnTo>
                  <a:lnTo>
                    <a:pt x="173" y="47"/>
                  </a:lnTo>
                  <a:lnTo>
                    <a:pt x="155" y="57"/>
                  </a:lnTo>
                  <a:lnTo>
                    <a:pt x="142" y="56"/>
                  </a:lnTo>
                  <a:lnTo>
                    <a:pt x="116" y="59"/>
                  </a:lnTo>
                  <a:lnTo>
                    <a:pt x="110" y="64"/>
                  </a:lnTo>
                  <a:lnTo>
                    <a:pt x="110" y="71"/>
                  </a:lnTo>
                  <a:lnTo>
                    <a:pt x="124" y="94"/>
                  </a:lnTo>
                  <a:lnTo>
                    <a:pt x="140" y="111"/>
                  </a:lnTo>
                  <a:lnTo>
                    <a:pt x="159" y="145"/>
                  </a:lnTo>
                  <a:lnTo>
                    <a:pt x="167" y="178"/>
                  </a:lnTo>
                  <a:lnTo>
                    <a:pt x="168" y="203"/>
                  </a:lnTo>
                  <a:lnTo>
                    <a:pt x="162" y="210"/>
                  </a:lnTo>
                  <a:lnTo>
                    <a:pt x="154" y="212"/>
                  </a:lnTo>
                  <a:lnTo>
                    <a:pt x="129" y="213"/>
                  </a:lnTo>
                  <a:lnTo>
                    <a:pt x="76" y="210"/>
                  </a:lnTo>
                  <a:lnTo>
                    <a:pt x="42" y="212"/>
                  </a:lnTo>
                  <a:lnTo>
                    <a:pt x="18" y="215"/>
                  </a:lnTo>
                  <a:lnTo>
                    <a:pt x="6" y="213"/>
                  </a:lnTo>
                  <a:lnTo>
                    <a:pt x="0" y="21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auto">
            <a:xfrm>
              <a:off x="4017" y="3497"/>
              <a:ext cx="329" cy="218"/>
            </a:xfrm>
            <a:custGeom>
              <a:avLst/>
              <a:gdLst/>
              <a:ahLst/>
              <a:cxnLst>
                <a:cxn ang="0">
                  <a:pos x="3" y="63"/>
                </a:cxn>
                <a:cxn ang="0">
                  <a:pos x="84" y="45"/>
                </a:cxn>
                <a:cxn ang="0">
                  <a:pos x="132" y="25"/>
                </a:cxn>
                <a:cxn ang="0">
                  <a:pos x="166" y="0"/>
                </a:cxn>
                <a:cxn ang="0">
                  <a:pos x="199" y="32"/>
                </a:cxn>
                <a:cxn ang="0">
                  <a:pos x="250" y="77"/>
                </a:cxn>
                <a:cxn ang="0">
                  <a:pos x="295" y="102"/>
                </a:cxn>
                <a:cxn ang="0">
                  <a:pos x="328" y="133"/>
                </a:cxn>
                <a:cxn ang="0">
                  <a:pos x="309" y="161"/>
                </a:cxn>
                <a:cxn ang="0">
                  <a:pos x="243" y="189"/>
                </a:cxn>
                <a:cxn ang="0">
                  <a:pos x="177" y="217"/>
                </a:cxn>
                <a:cxn ang="0">
                  <a:pos x="148" y="217"/>
                </a:cxn>
                <a:cxn ang="0">
                  <a:pos x="106" y="167"/>
                </a:cxn>
                <a:cxn ang="0">
                  <a:pos x="65" y="136"/>
                </a:cxn>
                <a:cxn ang="0">
                  <a:pos x="25" y="115"/>
                </a:cxn>
                <a:cxn ang="0">
                  <a:pos x="0" y="81"/>
                </a:cxn>
                <a:cxn ang="0">
                  <a:pos x="3" y="63"/>
                </a:cxn>
              </a:cxnLst>
              <a:rect l="0" t="0" r="r" b="b"/>
              <a:pathLst>
                <a:path w="329" h="218">
                  <a:moveTo>
                    <a:pt x="3" y="63"/>
                  </a:moveTo>
                  <a:lnTo>
                    <a:pt x="84" y="45"/>
                  </a:lnTo>
                  <a:lnTo>
                    <a:pt x="132" y="25"/>
                  </a:lnTo>
                  <a:lnTo>
                    <a:pt x="166" y="0"/>
                  </a:lnTo>
                  <a:lnTo>
                    <a:pt x="199" y="32"/>
                  </a:lnTo>
                  <a:lnTo>
                    <a:pt x="250" y="77"/>
                  </a:lnTo>
                  <a:lnTo>
                    <a:pt x="295" y="102"/>
                  </a:lnTo>
                  <a:lnTo>
                    <a:pt x="328" y="133"/>
                  </a:lnTo>
                  <a:lnTo>
                    <a:pt x="309" y="161"/>
                  </a:lnTo>
                  <a:lnTo>
                    <a:pt x="243" y="189"/>
                  </a:lnTo>
                  <a:lnTo>
                    <a:pt x="177" y="217"/>
                  </a:lnTo>
                  <a:lnTo>
                    <a:pt x="148" y="217"/>
                  </a:lnTo>
                  <a:lnTo>
                    <a:pt x="106" y="167"/>
                  </a:lnTo>
                  <a:lnTo>
                    <a:pt x="65" y="136"/>
                  </a:lnTo>
                  <a:lnTo>
                    <a:pt x="25" y="115"/>
                  </a:lnTo>
                  <a:lnTo>
                    <a:pt x="0" y="81"/>
                  </a:lnTo>
                  <a:lnTo>
                    <a:pt x="3" y="63"/>
                  </a:lnTo>
                </a:path>
              </a:pathLst>
            </a:custGeom>
            <a:solidFill>
              <a:srgbClr val="F8F8F8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3984" y="3411"/>
              <a:ext cx="244" cy="241"/>
            </a:xfrm>
            <a:custGeom>
              <a:avLst/>
              <a:gdLst/>
              <a:ahLst/>
              <a:cxnLst>
                <a:cxn ang="0">
                  <a:pos x="74" y="9"/>
                </a:cxn>
                <a:cxn ang="0">
                  <a:pos x="97" y="1"/>
                </a:cxn>
                <a:cxn ang="0">
                  <a:pos x="113" y="0"/>
                </a:cxn>
                <a:cxn ang="0">
                  <a:pos x="126" y="1"/>
                </a:cxn>
                <a:cxn ang="0">
                  <a:pos x="133" y="8"/>
                </a:cxn>
                <a:cxn ang="0">
                  <a:pos x="129" y="24"/>
                </a:cxn>
                <a:cxn ang="0">
                  <a:pos x="107" y="33"/>
                </a:cxn>
                <a:cxn ang="0">
                  <a:pos x="83" y="33"/>
                </a:cxn>
                <a:cxn ang="0">
                  <a:pos x="57" y="38"/>
                </a:cxn>
                <a:cxn ang="0">
                  <a:pos x="38" y="46"/>
                </a:cxn>
                <a:cxn ang="0">
                  <a:pos x="20" y="59"/>
                </a:cxn>
                <a:cxn ang="0">
                  <a:pos x="19" y="78"/>
                </a:cxn>
                <a:cxn ang="0">
                  <a:pos x="26" y="97"/>
                </a:cxn>
                <a:cxn ang="0">
                  <a:pos x="45" y="113"/>
                </a:cxn>
                <a:cxn ang="0">
                  <a:pos x="73" y="127"/>
                </a:cxn>
                <a:cxn ang="0">
                  <a:pos x="113" y="140"/>
                </a:cxn>
                <a:cxn ang="0">
                  <a:pos x="152" y="152"/>
                </a:cxn>
                <a:cxn ang="0">
                  <a:pos x="178" y="163"/>
                </a:cxn>
                <a:cxn ang="0">
                  <a:pos x="191" y="166"/>
                </a:cxn>
                <a:cxn ang="0">
                  <a:pos x="187" y="181"/>
                </a:cxn>
                <a:cxn ang="0">
                  <a:pos x="191" y="201"/>
                </a:cxn>
                <a:cxn ang="0">
                  <a:pos x="214" y="211"/>
                </a:cxn>
                <a:cxn ang="0">
                  <a:pos x="242" y="223"/>
                </a:cxn>
                <a:cxn ang="0">
                  <a:pos x="243" y="240"/>
                </a:cxn>
                <a:cxn ang="0">
                  <a:pos x="214" y="226"/>
                </a:cxn>
                <a:cxn ang="0">
                  <a:pos x="178" y="211"/>
                </a:cxn>
                <a:cxn ang="0">
                  <a:pos x="170" y="195"/>
                </a:cxn>
                <a:cxn ang="0">
                  <a:pos x="170" y="175"/>
                </a:cxn>
                <a:cxn ang="0">
                  <a:pos x="152" y="166"/>
                </a:cxn>
                <a:cxn ang="0">
                  <a:pos x="106" y="153"/>
                </a:cxn>
                <a:cxn ang="0">
                  <a:pos x="72" y="140"/>
                </a:cxn>
                <a:cxn ang="0">
                  <a:pos x="32" y="123"/>
                </a:cxn>
                <a:cxn ang="0">
                  <a:pos x="5" y="104"/>
                </a:cxn>
                <a:cxn ang="0">
                  <a:pos x="0" y="87"/>
                </a:cxn>
                <a:cxn ang="0">
                  <a:pos x="0" y="72"/>
                </a:cxn>
                <a:cxn ang="0">
                  <a:pos x="0" y="50"/>
                </a:cxn>
                <a:cxn ang="0">
                  <a:pos x="17" y="35"/>
                </a:cxn>
                <a:cxn ang="0">
                  <a:pos x="41" y="23"/>
                </a:cxn>
                <a:cxn ang="0">
                  <a:pos x="61" y="14"/>
                </a:cxn>
                <a:cxn ang="0">
                  <a:pos x="74" y="9"/>
                </a:cxn>
              </a:cxnLst>
              <a:rect l="0" t="0" r="r" b="b"/>
              <a:pathLst>
                <a:path w="244" h="241">
                  <a:moveTo>
                    <a:pt x="74" y="9"/>
                  </a:moveTo>
                  <a:lnTo>
                    <a:pt x="97" y="1"/>
                  </a:lnTo>
                  <a:lnTo>
                    <a:pt x="113" y="0"/>
                  </a:lnTo>
                  <a:lnTo>
                    <a:pt x="126" y="1"/>
                  </a:lnTo>
                  <a:lnTo>
                    <a:pt x="133" y="8"/>
                  </a:lnTo>
                  <a:lnTo>
                    <a:pt x="129" y="24"/>
                  </a:lnTo>
                  <a:lnTo>
                    <a:pt x="107" y="33"/>
                  </a:lnTo>
                  <a:lnTo>
                    <a:pt x="83" y="33"/>
                  </a:lnTo>
                  <a:lnTo>
                    <a:pt x="57" y="38"/>
                  </a:lnTo>
                  <a:lnTo>
                    <a:pt x="38" y="46"/>
                  </a:lnTo>
                  <a:lnTo>
                    <a:pt x="20" y="59"/>
                  </a:lnTo>
                  <a:lnTo>
                    <a:pt x="19" y="78"/>
                  </a:lnTo>
                  <a:lnTo>
                    <a:pt x="26" y="97"/>
                  </a:lnTo>
                  <a:lnTo>
                    <a:pt x="45" y="113"/>
                  </a:lnTo>
                  <a:lnTo>
                    <a:pt x="73" y="127"/>
                  </a:lnTo>
                  <a:lnTo>
                    <a:pt x="113" y="140"/>
                  </a:lnTo>
                  <a:lnTo>
                    <a:pt x="152" y="152"/>
                  </a:lnTo>
                  <a:lnTo>
                    <a:pt x="178" y="163"/>
                  </a:lnTo>
                  <a:lnTo>
                    <a:pt x="191" y="166"/>
                  </a:lnTo>
                  <a:lnTo>
                    <a:pt x="187" y="181"/>
                  </a:lnTo>
                  <a:lnTo>
                    <a:pt x="191" y="201"/>
                  </a:lnTo>
                  <a:lnTo>
                    <a:pt x="214" y="211"/>
                  </a:lnTo>
                  <a:lnTo>
                    <a:pt x="242" y="223"/>
                  </a:lnTo>
                  <a:lnTo>
                    <a:pt x="243" y="240"/>
                  </a:lnTo>
                  <a:lnTo>
                    <a:pt x="214" y="226"/>
                  </a:lnTo>
                  <a:lnTo>
                    <a:pt x="178" y="211"/>
                  </a:lnTo>
                  <a:lnTo>
                    <a:pt x="170" y="195"/>
                  </a:lnTo>
                  <a:lnTo>
                    <a:pt x="170" y="175"/>
                  </a:lnTo>
                  <a:lnTo>
                    <a:pt x="152" y="166"/>
                  </a:lnTo>
                  <a:lnTo>
                    <a:pt x="106" y="153"/>
                  </a:lnTo>
                  <a:lnTo>
                    <a:pt x="72" y="140"/>
                  </a:lnTo>
                  <a:lnTo>
                    <a:pt x="32" y="123"/>
                  </a:lnTo>
                  <a:lnTo>
                    <a:pt x="5" y="104"/>
                  </a:lnTo>
                  <a:lnTo>
                    <a:pt x="0" y="87"/>
                  </a:lnTo>
                  <a:lnTo>
                    <a:pt x="0" y="72"/>
                  </a:lnTo>
                  <a:lnTo>
                    <a:pt x="0" y="50"/>
                  </a:lnTo>
                  <a:lnTo>
                    <a:pt x="17" y="35"/>
                  </a:lnTo>
                  <a:lnTo>
                    <a:pt x="41" y="23"/>
                  </a:lnTo>
                  <a:lnTo>
                    <a:pt x="61" y="14"/>
                  </a:lnTo>
                  <a:lnTo>
                    <a:pt x="74" y="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4148" y="3528"/>
              <a:ext cx="49" cy="133"/>
            </a:xfrm>
            <a:custGeom>
              <a:avLst/>
              <a:gdLst/>
              <a:ahLst/>
              <a:cxnLst>
                <a:cxn ang="0">
                  <a:pos x="45" y="11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2" y="20"/>
                </a:cxn>
                <a:cxn ang="0">
                  <a:pos x="38" y="128"/>
                </a:cxn>
                <a:cxn ang="0">
                  <a:pos x="48" y="132"/>
                </a:cxn>
                <a:cxn ang="0">
                  <a:pos x="45" y="110"/>
                </a:cxn>
              </a:cxnLst>
              <a:rect l="0" t="0" r="r" b="b"/>
              <a:pathLst>
                <a:path w="49" h="133">
                  <a:moveTo>
                    <a:pt x="45" y="110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2" y="20"/>
                  </a:lnTo>
                  <a:lnTo>
                    <a:pt x="38" y="128"/>
                  </a:lnTo>
                  <a:lnTo>
                    <a:pt x="48" y="132"/>
                  </a:lnTo>
                  <a:lnTo>
                    <a:pt x="45" y="11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33" name="Text Box 37"/>
          <p:cNvSpPr txBox="1">
            <a:spLocks noChangeArrowheads="1"/>
          </p:cNvSpPr>
          <p:nvPr/>
        </p:nvSpPr>
        <p:spPr bwMode="auto">
          <a:xfrm rot="20736384">
            <a:off x="4660135" y="4103080"/>
            <a:ext cx="590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ja-JP" altLang="en-US" sz="3200">
                <a:solidFill>
                  <a:srgbClr val="660033"/>
                </a:solidFill>
                <a:latin typeface="Comic Sans MS" pitchFamily="66" charset="0"/>
                <a:ea typeface="HG創英角ﾎﾟｯﾌﾟ体" pitchFamily="49" charset="-128"/>
              </a:rPr>
              <a:t>！</a:t>
            </a: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2709687" y="785794"/>
            <a:ext cx="37753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4000" dirty="0" smtClean="0">
                <a:solidFill>
                  <a:srgbClr val="FFFF00"/>
                </a:solidFill>
                <a:latin typeface="小塚ゴシック Pro L" pitchFamily="34" charset="-128"/>
                <a:ea typeface="小塚ゴシック Pro L" pitchFamily="34" charset="-128"/>
              </a:rPr>
              <a:t>そうだったのか</a:t>
            </a:r>
            <a:endParaRPr lang="ja-JP" altLang="en-US" sz="3600" dirty="0">
              <a:solidFill>
                <a:srgbClr val="FFFF00"/>
              </a:solidFill>
              <a:latin typeface="小塚ゴシック Pro L" pitchFamily="34" charset="-128"/>
              <a:ea typeface="小塚ゴシック Pro L" pitchFamily="34" charset="-128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mph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Line 2"/>
          <p:cNvSpPr>
            <a:spLocks noChangeShapeType="1"/>
          </p:cNvSpPr>
          <p:nvPr/>
        </p:nvSpPr>
        <p:spPr bwMode="auto">
          <a:xfrm flipH="1">
            <a:off x="2124075" y="1152525"/>
            <a:ext cx="1223963" cy="331152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28035" name="Oval 3"/>
          <p:cNvSpPr>
            <a:spLocks noChangeArrowheads="1"/>
          </p:cNvSpPr>
          <p:nvPr/>
        </p:nvSpPr>
        <p:spPr bwMode="auto">
          <a:xfrm>
            <a:off x="1692275" y="4365625"/>
            <a:ext cx="720725" cy="720725"/>
          </a:xfrm>
          <a:prstGeom prst="ellipse">
            <a:avLst/>
          </a:prstGeom>
          <a:gradFill rotWithShape="1">
            <a:gsLst>
              <a:gs pos="0">
                <a:srgbClr val="336600"/>
              </a:gs>
              <a:gs pos="100000">
                <a:srgbClr val="182F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49508" name="Group 4"/>
          <p:cNvGrpSpPr>
            <a:grpSpLocks/>
          </p:cNvGrpSpPr>
          <p:nvPr/>
        </p:nvGrpSpPr>
        <p:grpSpPr bwMode="auto">
          <a:xfrm rot="3367208">
            <a:off x="2592388" y="441325"/>
            <a:ext cx="863600" cy="936625"/>
            <a:chOff x="4289" y="3035"/>
            <a:chExt cx="880" cy="787"/>
          </a:xfrm>
        </p:grpSpPr>
        <p:sp>
          <p:nvSpPr>
            <p:cNvPr id="149516" name="Freeform 5"/>
            <p:cNvSpPr>
              <a:spLocks/>
            </p:cNvSpPr>
            <p:nvPr/>
          </p:nvSpPr>
          <p:spPr bwMode="auto">
            <a:xfrm>
              <a:off x="4289" y="3035"/>
              <a:ext cx="832" cy="787"/>
            </a:xfrm>
            <a:custGeom>
              <a:avLst/>
              <a:gdLst>
                <a:gd name="T0" fmla="*/ 64 w 832"/>
                <a:gd name="T1" fmla="*/ 434 h 787"/>
                <a:gd name="T2" fmla="*/ 81 w 832"/>
                <a:gd name="T3" fmla="*/ 311 h 787"/>
                <a:gd name="T4" fmla="*/ 131 w 832"/>
                <a:gd name="T5" fmla="*/ 155 h 787"/>
                <a:gd name="T6" fmla="*/ 164 w 832"/>
                <a:gd name="T7" fmla="*/ 119 h 787"/>
                <a:gd name="T8" fmla="*/ 183 w 832"/>
                <a:gd name="T9" fmla="*/ 117 h 787"/>
                <a:gd name="T10" fmla="*/ 202 w 832"/>
                <a:gd name="T11" fmla="*/ 115 h 787"/>
                <a:gd name="T12" fmla="*/ 214 w 832"/>
                <a:gd name="T13" fmla="*/ 102 h 787"/>
                <a:gd name="T14" fmla="*/ 239 w 832"/>
                <a:gd name="T15" fmla="*/ 78 h 787"/>
                <a:gd name="T16" fmla="*/ 260 w 832"/>
                <a:gd name="T17" fmla="*/ 69 h 787"/>
                <a:gd name="T18" fmla="*/ 274 w 832"/>
                <a:gd name="T19" fmla="*/ 65 h 787"/>
                <a:gd name="T20" fmla="*/ 295 w 832"/>
                <a:gd name="T21" fmla="*/ 63 h 787"/>
                <a:gd name="T22" fmla="*/ 304 w 832"/>
                <a:gd name="T23" fmla="*/ 59 h 787"/>
                <a:gd name="T24" fmla="*/ 335 w 832"/>
                <a:gd name="T25" fmla="*/ 40 h 787"/>
                <a:gd name="T26" fmla="*/ 437 w 832"/>
                <a:gd name="T27" fmla="*/ 36 h 787"/>
                <a:gd name="T28" fmla="*/ 466 w 832"/>
                <a:gd name="T29" fmla="*/ 27 h 787"/>
                <a:gd name="T30" fmla="*/ 518 w 832"/>
                <a:gd name="T31" fmla="*/ 9 h 787"/>
                <a:gd name="T32" fmla="*/ 543 w 832"/>
                <a:gd name="T33" fmla="*/ 2 h 787"/>
                <a:gd name="T34" fmla="*/ 564 w 832"/>
                <a:gd name="T35" fmla="*/ 0 h 787"/>
                <a:gd name="T36" fmla="*/ 593 w 832"/>
                <a:gd name="T37" fmla="*/ 4 h 787"/>
                <a:gd name="T38" fmla="*/ 620 w 832"/>
                <a:gd name="T39" fmla="*/ 15 h 787"/>
                <a:gd name="T40" fmla="*/ 685 w 832"/>
                <a:gd name="T41" fmla="*/ 44 h 787"/>
                <a:gd name="T42" fmla="*/ 737 w 832"/>
                <a:gd name="T43" fmla="*/ 69 h 787"/>
                <a:gd name="T44" fmla="*/ 762 w 832"/>
                <a:gd name="T45" fmla="*/ 88 h 787"/>
                <a:gd name="T46" fmla="*/ 809 w 832"/>
                <a:gd name="T47" fmla="*/ 127 h 787"/>
                <a:gd name="T48" fmla="*/ 828 w 832"/>
                <a:gd name="T49" fmla="*/ 150 h 787"/>
                <a:gd name="T50" fmla="*/ 832 w 832"/>
                <a:gd name="T51" fmla="*/ 165 h 787"/>
                <a:gd name="T52" fmla="*/ 828 w 832"/>
                <a:gd name="T53" fmla="*/ 186 h 787"/>
                <a:gd name="T54" fmla="*/ 803 w 832"/>
                <a:gd name="T55" fmla="*/ 205 h 787"/>
                <a:gd name="T56" fmla="*/ 760 w 832"/>
                <a:gd name="T57" fmla="*/ 209 h 787"/>
                <a:gd name="T58" fmla="*/ 693 w 832"/>
                <a:gd name="T59" fmla="*/ 180 h 787"/>
                <a:gd name="T60" fmla="*/ 670 w 832"/>
                <a:gd name="T61" fmla="*/ 159 h 787"/>
                <a:gd name="T62" fmla="*/ 616 w 832"/>
                <a:gd name="T63" fmla="*/ 144 h 787"/>
                <a:gd name="T64" fmla="*/ 568 w 832"/>
                <a:gd name="T65" fmla="*/ 173 h 787"/>
                <a:gd name="T66" fmla="*/ 560 w 832"/>
                <a:gd name="T67" fmla="*/ 215 h 787"/>
                <a:gd name="T68" fmla="*/ 545 w 832"/>
                <a:gd name="T69" fmla="*/ 273 h 787"/>
                <a:gd name="T70" fmla="*/ 549 w 832"/>
                <a:gd name="T71" fmla="*/ 280 h 787"/>
                <a:gd name="T72" fmla="*/ 595 w 832"/>
                <a:gd name="T73" fmla="*/ 251 h 787"/>
                <a:gd name="T74" fmla="*/ 670 w 832"/>
                <a:gd name="T75" fmla="*/ 236 h 787"/>
                <a:gd name="T76" fmla="*/ 703 w 832"/>
                <a:gd name="T77" fmla="*/ 236 h 787"/>
                <a:gd name="T78" fmla="*/ 762 w 832"/>
                <a:gd name="T79" fmla="*/ 271 h 787"/>
                <a:gd name="T80" fmla="*/ 778 w 832"/>
                <a:gd name="T81" fmla="*/ 332 h 787"/>
                <a:gd name="T82" fmla="*/ 707 w 832"/>
                <a:gd name="T83" fmla="*/ 347 h 787"/>
                <a:gd name="T84" fmla="*/ 608 w 832"/>
                <a:gd name="T85" fmla="*/ 405 h 787"/>
                <a:gd name="T86" fmla="*/ 566 w 832"/>
                <a:gd name="T87" fmla="*/ 455 h 787"/>
                <a:gd name="T88" fmla="*/ 512 w 832"/>
                <a:gd name="T89" fmla="*/ 503 h 787"/>
                <a:gd name="T90" fmla="*/ 462 w 832"/>
                <a:gd name="T91" fmla="*/ 536 h 787"/>
                <a:gd name="T92" fmla="*/ 418 w 832"/>
                <a:gd name="T93" fmla="*/ 540 h 787"/>
                <a:gd name="T94" fmla="*/ 374 w 832"/>
                <a:gd name="T95" fmla="*/ 538 h 787"/>
                <a:gd name="T96" fmla="*/ 358 w 832"/>
                <a:gd name="T97" fmla="*/ 545 h 787"/>
                <a:gd name="T98" fmla="*/ 306 w 832"/>
                <a:gd name="T99" fmla="*/ 624 h 787"/>
                <a:gd name="T100" fmla="*/ 241 w 832"/>
                <a:gd name="T101" fmla="*/ 732 h 787"/>
                <a:gd name="T102" fmla="*/ 212 w 832"/>
                <a:gd name="T103" fmla="*/ 786 h 787"/>
                <a:gd name="T104" fmla="*/ 108 w 832"/>
                <a:gd name="T105" fmla="*/ 736 h 787"/>
                <a:gd name="T106" fmla="*/ 8 w 832"/>
                <a:gd name="T107" fmla="*/ 586 h 7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32"/>
                <a:gd name="T163" fmla="*/ 0 h 787"/>
                <a:gd name="T164" fmla="*/ 832 w 832"/>
                <a:gd name="T165" fmla="*/ 787 h 78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32" h="787">
                  <a:moveTo>
                    <a:pt x="0" y="505"/>
                  </a:moveTo>
                  <a:lnTo>
                    <a:pt x="64" y="445"/>
                  </a:lnTo>
                  <a:lnTo>
                    <a:pt x="64" y="434"/>
                  </a:lnTo>
                  <a:lnTo>
                    <a:pt x="68" y="405"/>
                  </a:lnTo>
                  <a:lnTo>
                    <a:pt x="73" y="363"/>
                  </a:lnTo>
                  <a:lnTo>
                    <a:pt x="81" y="311"/>
                  </a:lnTo>
                  <a:lnTo>
                    <a:pt x="93" y="257"/>
                  </a:lnTo>
                  <a:lnTo>
                    <a:pt x="110" y="203"/>
                  </a:lnTo>
                  <a:lnTo>
                    <a:pt x="131" y="155"/>
                  </a:lnTo>
                  <a:lnTo>
                    <a:pt x="158" y="121"/>
                  </a:lnTo>
                  <a:lnTo>
                    <a:pt x="160" y="121"/>
                  </a:lnTo>
                  <a:lnTo>
                    <a:pt x="164" y="119"/>
                  </a:lnTo>
                  <a:lnTo>
                    <a:pt x="170" y="119"/>
                  </a:lnTo>
                  <a:lnTo>
                    <a:pt x="177" y="117"/>
                  </a:lnTo>
                  <a:lnTo>
                    <a:pt x="183" y="117"/>
                  </a:lnTo>
                  <a:lnTo>
                    <a:pt x="191" y="115"/>
                  </a:lnTo>
                  <a:lnTo>
                    <a:pt x="199" y="115"/>
                  </a:lnTo>
                  <a:lnTo>
                    <a:pt x="202" y="115"/>
                  </a:lnTo>
                  <a:lnTo>
                    <a:pt x="204" y="113"/>
                  </a:lnTo>
                  <a:lnTo>
                    <a:pt x="208" y="109"/>
                  </a:lnTo>
                  <a:lnTo>
                    <a:pt x="214" y="102"/>
                  </a:lnTo>
                  <a:lnTo>
                    <a:pt x="222" y="96"/>
                  </a:lnTo>
                  <a:lnTo>
                    <a:pt x="229" y="86"/>
                  </a:lnTo>
                  <a:lnTo>
                    <a:pt x="239" y="78"/>
                  </a:lnTo>
                  <a:lnTo>
                    <a:pt x="249" y="73"/>
                  </a:lnTo>
                  <a:lnTo>
                    <a:pt x="258" y="69"/>
                  </a:lnTo>
                  <a:lnTo>
                    <a:pt x="260" y="69"/>
                  </a:lnTo>
                  <a:lnTo>
                    <a:pt x="262" y="69"/>
                  </a:lnTo>
                  <a:lnTo>
                    <a:pt x="266" y="67"/>
                  </a:lnTo>
                  <a:lnTo>
                    <a:pt x="274" y="65"/>
                  </a:lnTo>
                  <a:lnTo>
                    <a:pt x="279" y="65"/>
                  </a:lnTo>
                  <a:lnTo>
                    <a:pt x="287" y="63"/>
                  </a:lnTo>
                  <a:lnTo>
                    <a:pt x="295" y="63"/>
                  </a:lnTo>
                  <a:lnTo>
                    <a:pt x="302" y="65"/>
                  </a:lnTo>
                  <a:lnTo>
                    <a:pt x="302" y="63"/>
                  </a:lnTo>
                  <a:lnTo>
                    <a:pt x="304" y="59"/>
                  </a:lnTo>
                  <a:lnTo>
                    <a:pt x="310" y="52"/>
                  </a:lnTo>
                  <a:lnTo>
                    <a:pt x="320" y="46"/>
                  </a:lnTo>
                  <a:lnTo>
                    <a:pt x="335" y="40"/>
                  </a:lnTo>
                  <a:lnTo>
                    <a:pt x="360" y="34"/>
                  </a:lnTo>
                  <a:lnTo>
                    <a:pt x="393" y="34"/>
                  </a:lnTo>
                  <a:lnTo>
                    <a:pt x="437" y="36"/>
                  </a:lnTo>
                  <a:lnTo>
                    <a:pt x="441" y="34"/>
                  </a:lnTo>
                  <a:lnTo>
                    <a:pt x="451" y="30"/>
                  </a:lnTo>
                  <a:lnTo>
                    <a:pt x="466" y="27"/>
                  </a:lnTo>
                  <a:lnTo>
                    <a:pt x="483" y="21"/>
                  </a:lnTo>
                  <a:lnTo>
                    <a:pt x="503" y="15"/>
                  </a:lnTo>
                  <a:lnTo>
                    <a:pt x="518" y="9"/>
                  </a:lnTo>
                  <a:lnTo>
                    <a:pt x="531" y="5"/>
                  </a:lnTo>
                  <a:lnTo>
                    <a:pt x="539" y="4"/>
                  </a:lnTo>
                  <a:lnTo>
                    <a:pt x="543" y="2"/>
                  </a:lnTo>
                  <a:lnTo>
                    <a:pt x="549" y="2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2" y="0"/>
                  </a:lnTo>
                  <a:lnTo>
                    <a:pt x="582" y="2"/>
                  </a:lnTo>
                  <a:lnTo>
                    <a:pt x="593" y="4"/>
                  </a:lnTo>
                  <a:lnTo>
                    <a:pt x="603" y="7"/>
                  </a:lnTo>
                  <a:lnTo>
                    <a:pt x="608" y="9"/>
                  </a:lnTo>
                  <a:lnTo>
                    <a:pt x="620" y="15"/>
                  </a:lnTo>
                  <a:lnTo>
                    <a:pt x="639" y="23"/>
                  </a:lnTo>
                  <a:lnTo>
                    <a:pt x="662" y="34"/>
                  </a:lnTo>
                  <a:lnTo>
                    <a:pt x="685" y="44"/>
                  </a:lnTo>
                  <a:lnTo>
                    <a:pt x="707" y="54"/>
                  </a:lnTo>
                  <a:lnTo>
                    <a:pt x="726" y="63"/>
                  </a:lnTo>
                  <a:lnTo>
                    <a:pt x="737" y="69"/>
                  </a:lnTo>
                  <a:lnTo>
                    <a:pt x="741" y="71"/>
                  </a:lnTo>
                  <a:lnTo>
                    <a:pt x="749" y="78"/>
                  </a:lnTo>
                  <a:lnTo>
                    <a:pt x="762" y="88"/>
                  </a:lnTo>
                  <a:lnTo>
                    <a:pt x="778" y="102"/>
                  </a:lnTo>
                  <a:lnTo>
                    <a:pt x="793" y="113"/>
                  </a:lnTo>
                  <a:lnTo>
                    <a:pt x="809" y="127"/>
                  </a:lnTo>
                  <a:lnTo>
                    <a:pt x="820" y="140"/>
                  </a:lnTo>
                  <a:lnTo>
                    <a:pt x="828" y="150"/>
                  </a:lnTo>
                  <a:lnTo>
                    <a:pt x="830" y="153"/>
                  </a:lnTo>
                  <a:lnTo>
                    <a:pt x="832" y="157"/>
                  </a:lnTo>
                  <a:lnTo>
                    <a:pt x="832" y="165"/>
                  </a:lnTo>
                  <a:lnTo>
                    <a:pt x="832" y="171"/>
                  </a:lnTo>
                  <a:lnTo>
                    <a:pt x="832" y="178"/>
                  </a:lnTo>
                  <a:lnTo>
                    <a:pt x="828" y="186"/>
                  </a:lnTo>
                  <a:lnTo>
                    <a:pt x="822" y="194"/>
                  </a:lnTo>
                  <a:lnTo>
                    <a:pt x="812" y="200"/>
                  </a:lnTo>
                  <a:lnTo>
                    <a:pt x="803" y="205"/>
                  </a:lnTo>
                  <a:lnTo>
                    <a:pt x="791" y="209"/>
                  </a:lnTo>
                  <a:lnTo>
                    <a:pt x="776" y="211"/>
                  </a:lnTo>
                  <a:lnTo>
                    <a:pt x="760" y="209"/>
                  </a:lnTo>
                  <a:lnTo>
                    <a:pt x="741" y="203"/>
                  </a:lnTo>
                  <a:lnTo>
                    <a:pt x="718" y="194"/>
                  </a:lnTo>
                  <a:lnTo>
                    <a:pt x="693" y="180"/>
                  </a:lnTo>
                  <a:lnTo>
                    <a:pt x="691" y="176"/>
                  </a:lnTo>
                  <a:lnTo>
                    <a:pt x="684" y="169"/>
                  </a:lnTo>
                  <a:lnTo>
                    <a:pt x="670" y="159"/>
                  </a:lnTo>
                  <a:lnTo>
                    <a:pt x="655" y="152"/>
                  </a:lnTo>
                  <a:lnTo>
                    <a:pt x="635" y="146"/>
                  </a:lnTo>
                  <a:lnTo>
                    <a:pt x="616" y="144"/>
                  </a:lnTo>
                  <a:lnTo>
                    <a:pt x="593" y="152"/>
                  </a:lnTo>
                  <a:lnTo>
                    <a:pt x="570" y="169"/>
                  </a:lnTo>
                  <a:lnTo>
                    <a:pt x="568" y="173"/>
                  </a:lnTo>
                  <a:lnTo>
                    <a:pt x="568" y="182"/>
                  </a:lnTo>
                  <a:lnTo>
                    <a:pt x="564" y="198"/>
                  </a:lnTo>
                  <a:lnTo>
                    <a:pt x="560" y="215"/>
                  </a:lnTo>
                  <a:lnTo>
                    <a:pt x="556" y="236"/>
                  </a:lnTo>
                  <a:lnTo>
                    <a:pt x="551" y="255"/>
                  </a:lnTo>
                  <a:lnTo>
                    <a:pt x="545" y="273"/>
                  </a:lnTo>
                  <a:lnTo>
                    <a:pt x="539" y="288"/>
                  </a:lnTo>
                  <a:lnTo>
                    <a:pt x="541" y="286"/>
                  </a:lnTo>
                  <a:lnTo>
                    <a:pt x="549" y="280"/>
                  </a:lnTo>
                  <a:lnTo>
                    <a:pt x="560" y="271"/>
                  </a:lnTo>
                  <a:lnTo>
                    <a:pt x="576" y="261"/>
                  </a:lnTo>
                  <a:lnTo>
                    <a:pt x="595" y="251"/>
                  </a:lnTo>
                  <a:lnTo>
                    <a:pt x="618" y="242"/>
                  </a:lnTo>
                  <a:lnTo>
                    <a:pt x="641" y="236"/>
                  </a:lnTo>
                  <a:lnTo>
                    <a:pt x="670" y="236"/>
                  </a:lnTo>
                  <a:lnTo>
                    <a:pt x="674" y="234"/>
                  </a:lnTo>
                  <a:lnTo>
                    <a:pt x="685" y="234"/>
                  </a:lnTo>
                  <a:lnTo>
                    <a:pt x="703" y="236"/>
                  </a:lnTo>
                  <a:lnTo>
                    <a:pt x="724" y="242"/>
                  </a:lnTo>
                  <a:lnTo>
                    <a:pt x="743" y="253"/>
                  </a:lnTo>
                  <a:lnTo>
                    <a:pt x="762" y="271"/>
                  </a:lnTo>
                  <a:lnTo>
                    <a:pt x="776" y="296"/>
                  </a:lnTo>
                  <a:lnTo>
                    <a:pt x="784" y="332"/>
                  </a:lnTo>
                  <a:lnTo>
                    <a:pt x="778" y="332"/>
                  </a:lnTo>
                  <a:lnTo>
                    <a:pt x="760" y="334"/>
                  </a:lnTo>
                  <a:lnTo>
                    <a:pt x="737" y="340"/>
                  </a:lnTo>
                  <a:lnTo>
                    <a:pt x="707" y="347"/>
                  </a:lnTo>
                  <a:lnTo>
                    <a:pt x="674" y="361"/>
                  </a:lnTo>
                  <a:lnTo>
                    <a:pt x="639" y="380"/>
                  </a:lnTo>
                  <a:lnTo>
                    <a:pt x="608" y="405"/>
                  </a:lnTo>
                  <a:lnTo>
                    <a:pt x="582" y="440"/>
                  </a:lnTo>
                  <a:lnTo>
                    <a:pt x="578" y="444"/>
                  </a:lnTo>
                  <a:lnTo>
                    <a:pt x="566" y="455"/>
                  </a:lnTo>
                  <a:lnTo>
                    <a:pt x="551" y="469"/>
                  </a:lnTo>
                  <a:lnTo>
                    <a:pt x="531" y="486"/>
                  </a:lnTo>
                  <a:lnTo>
                    <a:pt x="512" y="503"/>
                  </a:lnTo>
                  <a:lnTo>
                    <a:pt x="493" y="518"/>
                  </a:lnTo>
                  <a:lnTo>
                    <a:pt x="476" y="530"/>
                  </a:lnTo>
                  <a:lnTo>
                    <a:pt x="462" y="536"/>
                  </a:lnTo>
                  <a:lnTo>
                    <a:pt x="449" y="538"/>
                  </a:lnTo>
                  <a:lnTo>
                    <a:pt x="433" y="538"/>
                  </a:lnTo>
                  <a:lnTo>
                    <a:pt x="418" y="540"/>
                  </a:lnTo>
                  <a:lnTo>
                    <a:pt x="401" y="540"/>
                  </a:lnTo>
                  <a:lnTo>
                    <a:pt x="385" y="538"/>
                  </a:lnTo>
                  <a:lnTo>
                    <a:pt x="374" y="538"/>
                  </a:lnTo>
                  <a:lnTo>
                    <a:pt x="366" y="538"/>
                  </a:lnTo>
                  <a:lnTo>
                    <a:pt x="362" y="538"/>
                  </a:lnTo>
                  <a:lnTo>
                    <a:pt x="358" y="545"/>
                  </a:lnTo>
                  <a:lnTo>
                    <a:pt x="345" y="565"/>
                  </a:lnTo>
                  <a:lnTo>
                    <a:pt x="327" y="591"/>
                  </a:lnTo>
                  <a:lnTo>
                    <a:pt x="306" y="624"/>
                  </a:lnTo>
                  <a:lnTo>
                    <a:pt x="283" y="661"/>
                  </a:lnTo>
                  <a:lnTo>
                    <a:pt x="260" y="697"/>
                  </a:lnTo>
                  <a:lnTo>
                    <a:pt x="241" y="732"/>
                  </a:lnTo>
                  <a:lnTo>
                    <a:pt x="227" y="759"/>
                  </a:lnTo>
                  <a:lnTo>
                    <a:pt x="222" y="787"/>
                  </a:lnTo>
                  <a:lnTo>
                    <a:pt x="212" y="786"/>
                  </a:lnTo>
                  <a:lnTo>
                    <a:pt x="185" y="778"/>
                  </a:lnTo>
                  <a:lnTo>
                    <a:pt x="149" y="761"/>
                  </a:lnTo>
                  <a:lnTo>
                    <a:pt x="108" y="736"/>
                  </a:lnTo>
                  <a:lnTo>
                    <a:pt x="66" y="699"/>
                  </a:lnTo>
                  <a:lnTo>
                    <a:pt x="31" y="651"/>
                  </a:lnTo>
                  <a:lnTo>
                    <a:pt x="8" y="586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rgbClr val="FFF2E6"/>
            </a:solidFill>
            <a:ln w="9525">
              <a:solidFill>
                <a:srgbClr val="29292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9517" name="Freeform 6"/>
            <p:cNvSpPr>
              <a:spLocks/>
            </p:cNvSpPr>
            <p:nvPr/>
          </p:nvSpPr>
          <p:spPr bwMode="auto">
            <a:xfrm>
              <a:off x="4457" y="3567"/>
              <a:ext cx="190" cy="255"/>
            </a:xfrm>
            <a:custGeom>
              <a:avLst/>
              <a:gdLst>
                <a:gd name="T0" fmla="*/ 190 w 190"/>
                <a:gd name="T1" fmla="*/ 10 h 255"/>
                <a:gd name="T2" fmla="*/ 185 w 190"/>
                <a:gd name="T3" fmla="*/ 19 h 255"/>
                <a:gd name="T4" fmla="*/ 169 w 190"/>
                <a:gd name="T5" fmla="*/ 42 h 255"/>
                <a:gd name="T6" fmla="*/ 148 w 190"/>
                <a:gd name="T7" fmla="*/ 75 h 255"/>
                <a:gd name="T8" fmla="*/ 123 w 190"/>
                <a:gd name="T9" fmla="*/ 115 h 255"/>
                <a:gd name="T10" fmla="*/ 98 w 190"/>
                <a:gd name="T11" fmla="*/ 157 h 255"/>
                <a:gd name="T12" fmla="*/ 75 w 190"/>
                <a:gd name="T13" fmla="*/ 198 h 255"/>
                <a:gd name="T14" fmla="*/ 59 w 190"/>
                <a:gd name="T15" fmla="*/ 230 h 255"/>
                <a:gd name="T16" fmla="*/ 54 w 190"/>
                <a:gd name="T17" fmla="*/ 255 h 255"/>
                <a:gd name="T18" fmla="*/ 0 w 190"/>
                <a:gd name="T19" fmla="*/ 234 h 255"/>
                <a:gd name="T20" fmla="*/ 4 w 190"/>
                <a:gd name="T21" fmla="*/ 227 h 255"/>
                <a:gd name="T22" fmla="*/ 13 w 190"/>
                <a:gd name="T23" fmla="*/ 206 h 255"/>
                <a:gd name="T24" fmla="*/ 31 w 190"/>
                <a:gd name="T25" fmla="*/ 175 h 255"/>
                <a:gd name="T26" fmla="*/ 52 w 190"/>
                <a:gd name="T27" fmla="*/ 140 h 255"/>
                <a:gd name="T28" fmla="*/ 75 w 190"/>
                <a:gd name="T29" fmla="*/ 100 h 255"/>
                <a:gd name="T30" fmla="*/ 102 w 190"/>
                <a:gd name="T31" fmla="*/ 63 h 255"/>
                <a:gd name="T32" fmla="*/ 127 w 190"/>
                <a:gd name="T33" fmla="*/ 27 h 255"/>
                <a:gd name="T34" fmla="*/ 154 w 190"/>
                <a:gd name="T35" fmla="*/ 0 h 255"/>
                <a:gd name="T36" fmla="*/ 156 w 190"/>
                <a:gd name="T37" fmla="*/ 0 h 255"/>
                <a:gd name="T38" fmla="*/ 159 w 190"/>
                <a:gd name="T39" fmla="*/ 2 h 255"/>
                <a:gd name="T40" fmla="*/ 163 w 190"/>
                <a:gd name="T41" fmla="*/ 2 h 255"/>
                <a:gd name="T42" fmla="*/ 171 w 190"/>
                <a:gd name="T43" fmla="*/ 4 h 255"/>
                <a:gd name="T44" fmla="*/ 177 w 190"/>
                <a:gd name="T45" fmla="*/ 6 h 255"/>
                <a:gd name="T46" fmla="*/ 183 w 190"/>
                <a:gd name="T47" fmla="*/ 6 h 255"/>
                <a:gd name="T48" fmla="*/ 186 w 190"/>
                <a:gd name="T49" fmla="*/ 8 h 255"/>
                <a:gd name="T50" fmla="*/ 190 w 190"/>
                <a:gd name="T51" fmla="*/ 10 h 25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0"/>
                <a:gd name="T79" fmla="*/ 0 h 255"/>
                <a:gd name="T80" fmla="*/ 190 w 190"/>
                <a:gd name="T81" fmla="*/ 255 h 25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0" h="255">
                  <a:moveTo>
                    <a:pt x="190" y="10"/>
                  </a:moveTo>
                  <a:lnTo>
                    <a:pt x="185" y="19"/>
                  </a:lnTo>
                  <a:lnTo>
                    <a:pt x="169" y="42"/>
                  </a:lnTo>
                  <a:lnTo>
                    <a:pt x="148" y="75"/>
                  </a:lnTo>
                  <a:lnTo>
                    <a:pt x="123" y="115"/>
                  </a:lnTo>
                  <a:lnTo>
                    <a:pt x="98" y="157"/>
                  </a:lnTo>
                  <a:lnTo>
                    <a:pt x="75" y="198"/>
                  </a:lnTo>
                  <a:lnTo>
                    <a:pt x="59" y="230"/>
                  </a:lnTo>
                  <a:lnTo>
                    <a:pt x="54" y="255"/>
                  </a:lnTo>
                  <a:lnTo>
                    <a:pt x="0" y="234"/>
                  </a:lnTo>
                  <a:lnTo>
                    <a:pt x="4" y="227"/>
                  </a:lnTo>
                  <a:lnTo>
                    <a:pt x="13" y="206"/>
                  </a:lnTo>
                  <a:lnTo>
                    <a:pt x="31" y="175"/>
                  </a:lnTo>
                  <a:lnTo>
                    <a:pt x="52" y="140"/>
                  </a:lnTo>
                  <a:lnTo>
                    <a:pt x="75" y="100"/>
                  </a:lnTo>
                  <a:lnTo>
                    <a:pt x="102" y="63"/>
                  </a:lnTo>
                  <a:lnTo>
                    <a:pt x="127" y="27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9" y="2"/>
                  </a:lnTo>
                  <a:lnTo>
                    <a:pt x="163" y="2"/>
                  </a:lnTo>
                  <a:lnTo>
                    <a:pt x="171" y="4"/>
                  </a:lnTo>
                  <a:lnTo>
                    <a:pt x="177" y="6"/>
                  </a:lnTo>
                  <a:lnTo>
                    <a:pt x="183" y="6"/>
                  </a:lnTo>
                  <a:lnTo>
                    <a:pt x="186" y="8"/>
                  </a:lnTo>
                  <a:lnTo>
                    <a:pt x="190" y="10"/>
                  </a:lnTo>
                  <a:close/>
                </a:path>
              </a:pathLst>
            </a:custGeom>
            <a:solidFill>
              <a:srgbClr val="E6D9CC"/>
            </a:solidFill>
            <a:ln w="9525">
              <a:solidFill>
                <a:srgbClr val="29292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9518" name="Freeform 7"/>
            <p:cNvSpPr>
              <a:spLocks/>
            </p:cNvSpPr>
            <p:nvPr/>
          </p:nvSpPr>
          <p:spPr bwMode="auto">
            <a:xfrm>
              <a:off x="4561" y="3371"/>
              <a:ext cx="233" cy="86"/>
            </a:xfrm>
            <a:custGeom>
              <a:avLst/>
              <a:gdLst>
                <a:gd name="T0" fmla="*/ 233 w 233"/>
                <a:gd name="T1" fmla="*/ 36 h 86"/>
                <a:gd name="T2" fmla="*/ 233 w 233"/>
                <a:gd name="T3" fmla="*/ 38 h 86"/>
                <a:gd name="T4" fmla="*/ 231 w 233"/>
                <a:gd name="T5" fmla="*/ 42 h 86"/>
                <a:gd name="T6" fmla="*/ 227 w 233"/>
                <a:gd name="T7" fmla="*/ 46 h 86"/>
                <a:gd name="T8" fmla="*/ 223 w 233"/>
                <a:gd name="T9" fmla="*/ 52 h 86"/>
                <a:gd name="T10" fmla="*/ 213 w 233"/>
                <a:gd name="T11" fmla="*/ 56 h 86"/>
                <a:gd name="T12" fmla="*/ 204 w 233"/>
                <a:gd name="T13" fmla="*/ 58 h 86"/>
                <a:gd name="T14" fmla="*/ 188 w 233"/>
                <a:gd name="T15" fmla="*/ 60 h 86"/>
                <a:gd name="T16" fmla="*/ 171 w 233"/>
                <a:gd name="T17" fmla="*/ 58 h 86"/>
                <a:gd name="T18" fmla="*/ 167 w 233"/>
                <a:gd name="T19" fmla="*/ 60 h 86"/>
                <a:gd name="T20" fmla="*/ 159 w 233"/>
                <a:gd name="T21" fmla="*/ 65 h 86"/>
                <a:gd name="T22" fmla="*/ 148 w 233"/>
                <a:gd name="T23" fmla="*/ 73 h 86"/>
                <a:gd name="T24" fmla="*/ 134 w 233"/>
                <a:gd name="T25" fmla="*/ 81 h 86"/>
                <a:gd name="T26" fmla="*/ 119 w 233"/>
                <a:gd name="T27" fmla="*/ 86 h 86"/>
                <a:gd name="T28" fmla="*/ 104 w 233"/>
                <a:gd name="T29" fmla="*/ 86 h 86"/>
                <a:gd name="T30" fmla="*/ 88 w 233"/>
                <a:gd name="T31" fmla="*/ 79 h 86"/>
                <a:gd name="T32" fmla="*/ 75 w 233"/>
                <a:gd name="T33" fmla="*/ 61 h 86"/>
                <a:gd name="T34" fmla="*/ 71 w 233"/>
                <a:gd name="T35" fmla="*/ 63 h 86"/>
                <a:gd name="T36" fmla="*/ 59 w 233"/>
                <a:gd name="T37" fmla="*/ 65 h 86"/>
                <a:gd name="T38" fmla="*/ 44 w 233"/>
                <a:gd name="T39" fmla="*/ 67 h 86"/>
                <a:gd name="T40" fmla="*/ 29 w 233"/>
                <a:gd name="T41" fmla="*/ 65 h 86"/>
                <a:gd name="T42" fmla="*/ 13 w 233"/>
                <a:gd name="T43" fmla="*/ 60 h 86"/>
                <a:gd name="T44" fmla="*/ 4 w 233"/>
                <a:gd name="T45" fmla="*/ 48 h 86"/>
                <a:gd name="T46" fmla="*/ 0 w 233"/>
                <a:gd name="T47" fmla="*/ 29 h 86"/>
                <a:gd name="T48" fmla="*/ 5 w 233"/>
                <a:gd name="T49" fmla="*/ 0 h 86"/>
                <a:gd name="T50" fmla="*/ 5 w 233"/>
                <a:gd name="T51" fmla="*/ 4 h 86"/>
                <a:gd name="T52" fmla="*/ 9 w 233"/>
                <a:gd name="T53" fmla="*/ 11 h 86"/>
                <a:gd name="T54" fmla="*/ 13 w 233"/>
                <a:gd name="T55" fmla="*/ 21 h 86"/>
                <a:gd name="T56" fmla="*/ 23 w 233"/>
                <a:gd name="T57" fmla="*/ 31 h 86"/>
                <a:gd name="T58" fmla="*/ 32 w 233"/>
                <a:gd name="T59" fmla="*/ 38 h 86"/>
                <a:gd name="T60" fmla="*/ 48 w 233"/>
                <a:gd name="T61" fmla="*/ 42 h 86"/>
                <a:gd name="T62" fmla="*/ 67 w 233"/>
                <a:gd name="T63" fmla="*/ 38 h 86"/>
                <a:gd name="T64" fmla="*/ 90 w 233"/>
                <a:gd name="T65" fmla="*/ 27 h 86"/>
                <a:gd name="T66" fmla="*/ 90 w 233"/>
                <a:gd name="T67" fmla="*/ 29 h 86"/>
                <a:gd name="T68" fmla="*/ 90 w 233"/>
                <a:gd name="T69" fmla="*/ 33 h 86"/>
                <a:gd name="T70" fmla="*/ 90 w 233"/>
                <a:gd name="T71" fmla="*/ 40 h 86"/>
                <a:gd name="T72" fmla="*/ 94 w 233"/>
                <a:gd name="T73" fmla="*/ 46 h 86"/>
                <a:gd name="T74" fmla="*/ 98 w 233"/>
                <a:gd name="T75" fmla="*/ 54 h 86"/>
                <a:gd name="T76" fmla="*/ 106 w 233"/>
                <a:gd name="T77" fmla="*/ 60 h 86"/>
                <a:gd name="T78" fmla="*/ 115 w 233"/>
                <a:gd name="T79" fmla="*/ 63 h 86"/>
                <a:gd name="T80" fmla="*/ 129 w 233"/>
                <a:gd name="T81" fmla="*/ 65 h 86"/>
                <a:gd name="T82" fmla="*/ 129 w 233"/>
                <a:gd name="T83" fmla="*/ 63 h 86"/>
                <a:gd name="T84" fmla="*/ 134 w 233"/>
                <a:gd name="T85" fmla="*/ 60 h 86"/>
                <a:gd name="T86" fmla="*/ 140 w 233"/>
                <a:gd name="T87" fmla="*/ 52 h 86"/>
                <a:gd name="T88" fmla="*/ 148 w 233"/>
                <a:gd name="T89" fmla="*/ 44 h 86"/>
                <a:gd name="T90" fmla="*/ 154 w 233"/>
                <a:gd name="T91" fmla="*/ 35 h 86"/>
                <a:gd name="T92" fmla="*/ 161 w 233"/>
                <a:gd name="T93" fmla="*/ 25 h 86"/>
                <a:gd name="T94" fmla="*/ 167 w 233"/>
                <a:gd name="T95" fmla="*/ 17 h 86"/>
                <a:gd name="T96" fmla="*/ 169 w 233"/>
                <a:gd name="T97" fmla="*/ 11 h 86"/>
                <a:gd name="T98" fmla="*/ 169 w 233"/>
                <a:gd name="T99" fmla="*/ 11 h 86"/>
                <a:gd name="T100" fmla="*/ 171 w 233"/>
                <a:gd name="T101" fmla="*/ 17 h 86"/>
                <a:gd name="T102" fmla="*/ 175 w 233"/>
                <a:gd name="T103" fmla="*/ 23 h 86"/>
                <a:gd name="T104" fmla="*/ 181 w 233"/>
                <a:gd name="T105" fmla="*/ 31 h 86"/>
                <a:gd name="T106" fmla="*/ 188 w 233"/>
                <a:gd name="T107" fmla="*/ 36 h 86"/>
                <a:gd name="T108" fmla="*/ 200 w 233"/>
                <a:gd name="T109" fmla="*/ 40 h 86"/>
                <a:gd name="T110" fmla="*/ 213 w 233"/>
                <a:gd name="T111" fmla="*/ 40 h 86"/>
                <a:gd name="T112" fmla="*/ 233 w 233"/>
                <a:gd name="T113" fmla="*/ 36 h 8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3"/>
                <a:gd name="T172" fmla="*/ 0 h 86"/>
                <a:gd name="T173" fmla="*/ 233 w 233"/>
                <a:gd name="T174" fmla="*/ 86 h 8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3" h="86">
                  <a:moveTo>
                    <a:pt x="233" y="36"/>
                  </a:moveTo>
                  <a:lnTo>
                    <a:pt x="233" y="38"/>
                  </a:lnTo>
                  <a:lnTo>
                    <a:pt x="231" y="42"/>
                  </a:lnTo>
                  <a:lnTo>
                    <a:pt x="227" y="46"/>
                  </a:lnTo>
                  <a:lnTo>
                    <a:pt x="223" y="52"/>
                  </a:lnTo>
                  <a:lnTo>
                    <a:pt x="213" y="56"/>
                  </a:lnTo>
                  <a:lnTo>
                    <a:pt x="204" y="58"/>
                  </a:lnTo>
                  <a:lnTo>
                    <a:pt x="188" y="60"/>
                  </a:lnTo>
                  <a:lnTo>
                    <a:pt x="171" y="58"/>
                  </a:lnTo>
                  <a:lnTo>
                    <a:pt x="167" y="60"/>
                  </a:lnTo>
                  <a:lnTo>
                    <a:pt x="159" y="65"/>
                  </a:lnTo>
                  <a:lnTo>
                    <a:pt x="148" y="73"/>
                  </a:lnTo>
                  <a:lnTo>
                    <a:pt x="134" y="81"/>
                  </a:lnTo>
                  <a:lnTo>
                    <a:pt x="119" y="86"/>
                  </a:lnTo>
                  <a:lnTo>
                    <a:pt x="104" y="86"/>
                  </a:lnTo>
                  <a:lnTo>
                    <a:pt x="88" y="79"/>
                  </a:lnTo>
                  <a:lnTo>
                    <a:pt x="75" y="61"/>
                  </a:lnTo>
                  <a:lnTo>
                    <a:pt x="71" y="63"/>
                  </a:lnTo>
                  <a:lnTo>
                    <a:pt x="59" y="65"/>
                  </a:lnTo>
                  <a:lnTo>
                    <a:pt x="44" y="67"/>
                  </a:lnTo>
                  <a:lnTo>
                    <a:pt x="29" y="65"/>
                  </a:lnTo>
                  <a:lnTo>
                    <a:pt x="13" y="60"/>
                  </a:lnTo>
                  <a:lnTo>
                    <a:pt x="4" y="48"/>
                  </a:lnTo>
                  <a:lnTo>
                    <a:pt x="0" y="29"/>
                  </a:lnTo>
                  <a:lnTo>
                    <a:pt x="5" y="0"/>
                  </a:lnTo>
                  <a:lnTo>
                    <a:pt x="5" y="4"/>
                  </a:lnTo>
                  <a:lnTo>
                    <a:pt x="9" y="11"/>
                  </a:lnTo>
                  <a:lnTo>
                    <a:pt x="13" y="21"/>
                  </a:lnTo>
                  <a:lnTo>
                    <a:pt x="23" y="31"/>
                  </a:lnTo>
                  <a:lnTo>
                    <a:pt x="32" y="38"/>
                  </a:lnTo>
                  <a:lnTo>
                    <a:pt x="48" y="42"/>
                  </a:lnTo>
                  <a:lnTo>
                    <a:pt x="67" y="38"/>
                  </a:lnTo>
                  <a:lnTo>
                    <a:pt x="90" y="27"/>
                  </a:lnTo>
                  <a:lnTo>
                    <a:pt x="90" y="29"/>
                  </a:lnTo>
                  <a:lnTo>
                    <a:pt x="90" y="33"/>
                  </a:lnTo>
                  <a:lnTo>
                    <a:pt x="90" y="40"/>
                  </a:lnTo>
                  <a:lnTo>
                    <a:pt x="94" y="46"/>
                  </a:lnTo>
                  <a:lnTo>
                    <a:pt x="98" y="54"/>
                  </a:lnTo>
                  <a:lnTo>
                    <a:pt x="106" y="60"/>
                  </a:lnTo>
                  <a:lnTo>
                    <a:pt x="115" y="63"/>
                  </a:lnTo>
                  <a:lnTo>
                    <a:pt x="129" y="65"/>
                  </a:lnTo>
                  <a:lnTo>
                    <a:pt x="129" y="63"/>
                  </a:lnTo>
                  <a:lnTo>
                    <a:pt x="134" y="60"/>
                  </a:lnTo>
                  <a:lnTo>
                    <a:pt x="140" y="52"/>
                  </a:lnTo>
                  <a:lnTo>
                    <a:pt x="148" y="44"/>
                  </a:lnTo>
                  <a:lnTo>
                    <a:pt x="154" y="35"/>
                  </a:lnTo>
                  <a:lnTo>
                    <a:pt x="161" y="25"/>
                  </a:lnTo>
                  <a:lnTo>
                    <a:pt x="167" y="17"/>
                  </a:lnTo>
                  <a:lnTo>
                    <a:pt x="169" y="11"/>
                  </a:lnTo>
                  <a:lnTo>
                    <a:pt x="171" y="17"/>
                  </a:lnTo>
                  <a:lnTo>
                    <a:pt x="175" y="23"/>
                  </a:lnTo>
                  <a:lnTo>
                    <a:pt x="181" y="31"/>
                  </a:lnTo>
                  <a:lnTo>
                    <a:pt x="188" y="36"/>
                  </a:lnTo>
                  <a:lnTo>
                    <a:pt x="200" y="40"/>
                  </a:lnTo>
                  <a:lnTo>
                    <a:pt x="213" y="40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rgbClr val="E6D9CC"/>
            </a:solidFill>
            <a:ln w="9525">
              <a:solidFill>
                <a:srgbClr val="29292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9519" name="Freeform 8"/>
            <p:cNvSpPr>
              <a:spLocks/>
            </p:cNvSpPr>
            <p:nvPr/>
          </p:nvSpPr>
          <p:spPr bwMode="auto">
            <a:xfrm>
              <a:off x="4718" y="3035"/>
              <a:ext cx="407" cy="211"/>
            </a:xfrm>
            <a:custGeom>
              <a:avLst/>
              <a:gdLst>
                <a:gd name="T0" fmla="*/ 139 w 407"/>
                <a:gd name="T1" fmla="*/ 169 h 211"/>
                <a:gd name="T2" fmla="*/ 141 w 407"/>
                <a:gd name="T3" fmla="*/ 169 h 211"/>
                <a:gd name="T4" fmla="*/ 145 w 407"/>
                <a:gd name="T5" fmla="*/ 165 h 211"/>
                <a:gd name="T6" fmla="*/ 151 w 407"/>
                <a:gd name="T7" fmla="*/ 161 h 211"/>
                <a:gd name="T8" fmla="*/ 156 w 407"/>
                <a:gd name="T9" fmla="*/ 155 h 211"/>
                <a:gd name="T10" fmla="*/ 164 w 407"/>
                <a:gd name="T11" fmla="*/ 152 h 211"/>
                <a:gd name="T12" fmla="*/ 172 w 407"/>
                <a:gd name="T13" fmla="*/ 146 h 211"/>
                <a:gd name="T14" fmla="*/ 178 w 407"/>
                <a:gd name="T15" fmla="*/ 144 h 211"/>
                <a:gd name="T16" fmla="*/ 183 w 407"/>
                <a:gd name="T17" fmla="*/ 144 h 211"/>
                <a:gd name="T18" fmla="*/ 187 w 407"/>
                <a:gd name="T19" fmla="*/ 146 h 211"/>
                <a:gd name="T20" fmla="*/ 195 w 407"/>
                <a:gd name="T21" fmla="*/ 146 h 211"/>
                <a:gd name="T22" fmla="*/ 203 w 407"/>
                <a:gd name="T23" fmla="*/ 148 h 211"/>
                <a:gd name="T24" fmla="*/ 210 w 407"/>
                <a:gd name="T25" fmla="*/ 148 h 211"/>
                <a:gd name="T26" fmla="*/ 220 w 407"/>
                <a:gd name="T27" fmla="*/ 150 h 211"/>
                <a:gd name="T28" fmla="*/ 229 w 407"/>
                <a:gd name="T29" fmla="*/ 153 h 211"/>
                <a:gd name="T30" fmla="*/ 237 w 407"/>
                <a:gd name="T31" fmla="*/ 157 h 211"/>
                <a:gd name="T32" fmla="*/ 243 w 407"/>
                <a:gd name="T33" fmla="*/ 163 h 211"/>
                <a:gd name="T34" fmla="*/ 253 w 407"/>
                <a:gd name="T35" fmla="*/ 173 h 211"/>
                <a:gd name="T36" fmla="*/ 268 w 407"/>
                <a:gd name="T37" fmla="*/ 184 h 211"/>
                <a:gd name="T38" fmla="*/ 285 w 407"/>
                <a:gd name="T39" fmla="*/ 194 h 211"/>
                <a:gd name="T40" fmla="*/ 306 w 407"/>
                <a:gd name="T41" fmla="*/ 203 h 211"/>
                <a:gd name="T42" fmla="*/ 330 w 407"/>
                <a:gd name="T43" fmla="*/ 209 h 211"/>
                <a:gd name="T44" fmla="*/ 351 w 407"/>
                <a:gd name="T45" fmla="*/ 211 h 211"/>
                <a:gd name="T46" fmla="*/ 372 w 407"/>
                <a:gd name="T47" fmla="*/ 209 h 211"/>
                <a:gd name="T48" fmla="*/ 389 w 407"/>
                <a:gd name="T49" fmla="*/ 200 h 211"/>
                <a:gd name="T50" fmla="*/ 391 w 407"/>
                <a:gd name="T51" fmla="*/ 198 h 211"/>
                <a:gd name="T52" fmla="*/ 393 w 407"/>
                <a:gd name="T53" fmla="*/ 196 h 211"/>
                <a:gd name="T54" fmla="*/ 397 w 407"/>
                <a:gd name="T55" fmla="*/ 190 h 211"/>
                <a:gd name="T56" fmla="*/ 401 w 407"/>
                <a:gd name="T57" fmla="*/ 184 h 211"/>
                <a:gd name="T58" fmla="*/ 405 w 407"/>
                <a:gd name="T59" fmla="*/ 176 h 211"/>
                <a:gd name="T60" fmla="*/ 407 w 407"/>
                <a:gd name="T61" fmla="*/ 169 h 211"/>
                <a:gd name="T62" fmla="*/ 405 w 407"/>
                <a:gd name="T63" fmla="*/ 159 h 211"/>
                <a:gd name="T64" fmla="*/ 401 w 407"/>
                <a:gd name="T65" fmla="*/ 148 h 211"/>
                <a:gd name="T66" fmla="*/ 397 w 407"/>
                <a:gd name="T67" fmla="*/ 144 h 211"/>
                <a:gd name="T68" fmla="*/ 387 w 407"/>
                <a:gd name="T69" fmla="*/ 134 h 211"/>
                <a:gd name="T70" fmla="*/ 372 w 407"/>
                <a:gd name="T71" fmla="*/ 121 h 211"/>
                <a:gd name="T72" fmla="*/ 355 w 407"/>
                <a:gd name="T73" fmla="*/ 107 h 211"/>
                <a:gd name="T74" fmla="*/ 337 w 407"/>
                <a:gd name="T75" fmla="*/ 90 h 211"/>
                <a:gd name="T76" fmla="*/ 322 w 407"/>
                <a:gd name="T77" fmla="*/ 78 h 211"/>
                <a:gd name="T78" fmla="*/ 310 w 407"/>
                <a:gd name="T79" fmla="*/ 69 h 211"/>
                <a:gd name="T80" fmla="*/ 306 w 407"/>
                <a:gd name="T81" fmla="*/ 65 h 211"/>
                <a:gd name="T82" fmla="*/ 299 w 407"/>
                <a:gd name="T83" fmla="*/ 63 h 211"/>
                <a:gd name="T84" fmla="*/ 283 w 407"/>
                <a:gd name="T85" fmla="*/ 55 h 211"/>
                <a:gd name="T86" fmla="*/ 260 w 407"/>
                <a:gd name="T87" fmla="*/ 44 h 211"/>
                <a:gd name="T88" fmla="*/ 233 w 407"/>
                <a:gd name="T89" fmla="*/ 32 h 211"/>
                <a:gd name="T90" fmla="*/ 206 w 407"/>
                <a:gd name="T91" fmla="*/ 21 h 211"/>
                <a:gd name="T92" fmla="*/ 179 w 407"/>
                <a:gd name="T93" fmla="*/ 11 h 211"/>
                <a:gd name="T94" fmla="*/ 156 w 407"/>
                <a:gd name="T95" fmla="*/ 4 h 211"/>
                <a:gd name="T96" fmla="*/ 139 w 407"/>
                <a:gd name="T97" fmla="*/ 0 h 211"/>
                <a:gd name="T98" fmla="*/ 122 w 407"/>
                <a:gd name="T99" fmla="*/ 2 h 211"/>
                <a:gd name="T100" fmla="*/ 101 w 407"/>
                <a:gd name="T101" fmla="*/ 5 h 211"/>
                <a:gd name="T102" fmla="*/ 77 w 407"/>
                <a:gd name="T103" fmla="*/ 11 h 211"/>
                <a:gd name="T104" fmla="*/ 54 w 407"/>
                <a:gd name="T105" fmla="*/ 19 h 211"/>
                <a:gd name="T106" fmla="*/ 33 w 407"/>
                <a:gd name="T107" fmla="*/ 25 h 211"/>
                <a:gd name="T108" fmla="*/ 16 w 407"/>
                <a:gd name="T109" fmla="*/ 30 h 211"/>
                <a:gd name="T110" fmla="*/ 4 w 407"/>
                <a:gd name="T111" fmla="*/ 34 h 211"/>
                <a:gd name="T112" fmla="*/ 0 w 407"/>
                <a:gd name="T113" fmla="*/ 36 h 2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07"/>
                <a:gd name="T172" fmla="*/ 0 h 211"/>
                <a:gd name="T173" fmla="*/ 407 w 407"/>
                <a:gd name="T174" fmla="*/ 211 h 21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07" h="211">
                  <a:moveTo>
                    <a:pt x="139" y="169"/>
                  </a:moveTo>
                  <a:lnTo>
                    <a:pt x="141" y="169"/>
                  </a:lnTo>
                  <a:lnTo>
                    <a:pt x="145" y="165"/>
                  </a:lnTo>
                  <a:lnTo>
                    <a:pt x="151" y="161"/>
                  </a:lnTo>
                  <a:lnTo>
                    <a:pt x="156" y="155"/>
                  </a:lnTo>
                  <a:lnTo>
                    <a:pt x="164" y="152"/>
                  </a:lnTo>
                  <a:lnTo>
                    <a:pt x="172" y="146"/>
                  </a:lnTo>
                  <a:lnTo>
                    <a:pt x="178" y="144"/>
                  </a:lnTo>
                  <a:lnTo>
                    <a:pt x="183" y="144"/>
                  </a:lnTo>
                  <a:lnTo>
                    <a:pt x="187" y="146"/>
                  </a:lnTo>
                  <a:lnTo>
                    <a:pt x="195" y="146"/>
                  </a:lnTo>
                  <a:lnTo>
                    <a:pt x="203" y="148"/>
                  </a:lnTo>
                  <a:lnTo>
                    <a:pt x="210" y="148"/>
                  </a:lnTo>
                  <a:lnTo>
                    <a:pt x="220" y="150"/>
                  </a:lnTo>
                  <a:lnTo>
                    <a:pt x="229" y="153"/>
                  </a:lnTo>
                  <a:lnTo>
                    <a:pt x="237" y="157"/>
                  </a:lnTo>
                  <a:lnTo>
                    <a:pt x="243" y="163"/>
                  </a:lnTo>
                  <a:lnTo>
                    <a:pt x="253" y="173"/>
                  </a:lnTo>
                  <a:lnTo>
                    <a:pt x="268" y="184"/>
                  </a:lnTo>
                  <a:lnTo>
                    <a:pt x="285" y="194"/>
                  </a:lnTo>
                  <a:lnTo>
                    <a:pt x="306" y="203"/>
                  </a:lnTo>
                  <a:lnTo>
                    <a:pt x="330" y="209"/>
                  </a:lnTo>
                  <a:lnTo>
                    <a:pt x="351" y="211"/>
                  </a:lnTo>
                  <a:lnTo>
                    <a:pt x="372" y="209"/>
                  </a:lnTo>
                  <a:lnTo>
                    <a:pt x="389" y="200"/>
                  </a:lnTo>
                  <a:lnTo>
                    <a:pt x="391" y="198"/>
                  </a:lnTo>
                  <a:lnTo>
                    <a:pt x="393" y="196"/>
                  </a:lnTo>
                  <a:lnTo>
                    <a:pt x="397" y="190"/>
                  </a:lnTo>
                  <a:lnTo>
                    <a:pt x="401" y="184"/>
                  </a:lnTo>
                  <a:lnTo>
                    <a:pt x="405" y="176"/>
                  </a:lnTo>
                  <a:lnTo>
                    <a:pt x="407" y="169"/>
                  </a:lnTo>
                  <a:lnTo>
                    <a:pt x="405" y="159"/>
                  </a:lnTo>
                  <a:lnTo>
                    <a:pt x="401" y="148"/>
                  </a:lnTo>
                  <a:lnTo>
                    <a:pt x="397" y="144"/>
                  </a:lnTo>
                  <a:lnTo>
                    <a:pt x="387" y="134"/>
                  </a:lnTo>
                  <a:lnTo>
                    <a:pt x="372" y="121"/>
                  </a:lnTo>
                  <a:lnTo>
                    <a:pt x="355" y="107"/>
                  </a:lnTo>
                  <a:lnTo>
                    <a:pt x="337" y="90"/>
                  </a:lnTo>
                  <a:lnTo>
                    <a:pt x="322" y="78"/>
                  </a:lnTo>
                  <a:lnTo>
                    <a:pt x="310" y="69"/>
                  </a:lnTo>
                  <a:lnTo>
                    <a:pt x="306" y="65"/>
                  </a:lnTo>
                  <a:lnTo>
                    <a:pt x="299" y="63"/>
                  </a:lnTo>
                  <a:lnTo>
                    <a:pt x="283" y="55"/>
                  </a:lnTo>
                  <a:lnTo>
                    <a:pt x="260" y="44"/>
                  </a:lnTo>
                  <a:lnTo>
                    <a:pt x="233" y="32"/>
                  </a:lnTo>
                  <a:lnTo>
                    <a:pt x="206" y="21"/>
                  </a:lnTo>
                  <a:lnTo>
                    <a:pt x="179" y="11"/>
                  </a:lnTo>
                  <a:lnTo>
                    <a:pt x="156" y="4"/>
                  </a:lnTo>
                  <a:lnTo>
                    <a:pt x="139" y="0"/>
                  </a:lnTo>
                  <a:lnTo>
                    <a:pt x="122" y="2"/>
                  </a:lnTo>
                  <a:lnTo>
                    <a:pt x="101" y="5"/>
                  </a:lnTo>
                  <a:lnTo>
                    <a:pt x="77" y="11"/>
                  </a:lnTo>
                  <a:lnTo>
                    <a:pt x="54" y="19"/>
                  </a:lnTo>
                  <a:lnTo>
                    <a:pt x="33" y="25"/>
                  </a:lnTo>
                  <a:lnTo>
                    <a:pt x="16" y="30"/>
                  </a:lnTo>
                  <a:lnTo>
                    <a:pt x="4" y="34"/>
                  </a:lnTo>
                  <a:lnTo>
                    <a:pt x="0" y="36"/>
                  </a:lnTo>
                </a:path>
              </a:pathLst>
            </a:custGeom>
            <a:noFill/>
            <a:ln w="20638">
              <a:solidFill>
                <a:srgbClr val="29292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9520" name="Freeform 9"/>
            <p:cNvSpPr>
              <a:spLocks/>
            </p:cNvSpPr>
            <p:nvPr/>
          </p:nvSpPr>
          <p:spPr bwMode="auto">
            <a:xfrm>
              <a:off x="4597" y="3071"/>
              <a:ext cx="262" cy="340"/>
            </a:xfrm>
            <a:custGeom>
              <a:avLst/>
              <a:gdLst>
                <a:gd name="T0" fmla="*/ 0 w 262"/>
                <a:gd name="T1" fmla="*/ 25 h 340"/>
                <a:gd name="T2" fmla="*/ 2 w 262"/>
                <a:gd name="T3" fmla="*/ 25 h 340"/>
                <a:gd name="T4" fmla="*/ 4 w 262"/>
                <a:gd name="T5" fmla="*/ 21 h 340"/>
                <a:gd name="T6" fmla="*/ 6 w 262"/>
                <a:gd name="T7" fmla="*/ 18 h 340"/>
                <a:gd name="T8" fmla="*/ 12 w 262"/>
                <a:gd name="T9" fmla="*/ 14 h 340"/>
                <a:gd name="T10" fmla="*/ 18 w 262"/>
                <a:gd name="T11" fmla="*/ 8 h 340"/>
                <a:gd name="T12" fmla="*/ 23 w 262"/>
                <a:gd name="T13" fmla="*/ 4 h 340"/>
                <a:gd name="T14" fmla="*/ 31 w 262"/>
                <a:gd name="T15" fmla="*/ 2 h 340"/>
                <a:gd name="T16" fmla="*/ 41 w 262"/>
                <a:gd name="T17" fmla="*/ 0 h 340"/>
                <a:gd name="T18" fmla="*/ 52 w 262"/>
                <a:gd name="T19" fmla="*/ 0 h 340"/>
                <a:gd name="T20" fmla="*/ 73 w 262"/>
                <a:gd name="T21" fmla="*/ 0 h 340"/>
                <a:gd name="T22" fmla="*/ 98 w 262"/>
                <a:gd name="T23" fmla="*/ 0 h 340"/>
                <a:gd name="T24" fmla="*/ 125 w 262"/>
                <a:gd name="T25" fmla="*/ 0 h 340"/>
                <a:gd name="T26" fmla="*/ 150 w 262"/>
                <a:gd name="T27" fmla="*/ 0 h 340"/>
                <a:gd name="T28" fmla="*/ 173 w 262"/>
                <a:gd name="T29" fmla="*/ 2 h 340"/>
                <a:gd name="T30" fmla="*/ 193 w 262"/>
                <a:gd name="T31" fmla="*/ 4 h 340"/>
                <a:gd name="T32" fmla="*/ 202 w 262"/>
                <a:gd name="T33" fmla="*/ 10 h 340"/>
                <a:gd name="T34" fmla="*/ 210 w 262"/>
                <a:gd name="T35" fmla="*/ 18 h 340"/>
                <a:gd name="T36" fmla="*/ 220 w 262"/>
                <a:gd name="T37" fmla="*/ 29 h 340"/>
                <a:gd name="T38" fmla="*/ 229 w 262"/>
                <a:gd name="T39" fmla="*/ 46 h 340"/>
                <a:gd name="T40" fmla="*/ 239 w 262"/>
                <a:gd name="T41" fmla="*/ 66 h 340"/>
                <a:gd name="T42" fmla="*/ 248 w 262"/>
                <a:gd name="T43" fmla="*/ 87 h 340"/>
                <a:gd name="T44" fmla="*/ 256 w 262"/>
                <a:gd name="T45" fmla="*/ 108 h 340"/>
                <a:gd name="T46" fmla="*/ 262 w 262"/>
                <a:gd name="T47" fmla="*/ 131 h 340"/>
                <a:gd name="T48" fmla="*/ 262 w 262"/>
                <a:gd name="T49" fmla="*/ 152 h 340"/>
                <a:gd name="T50" fmla="*/ 258 w 262"/>
                <a:gd name="T51" fmla="*/ 175 h 340"/>
                <a:gd name="T52" fmla="*/ 250 w 262"/>
                <a:gd name="T53" fmla="*/ 202 h 340"/>
                <a:gd name="T54" fmla="*/ 239 w 262"/>
                <a:gd name="T55" fmla="*/ 233 h 340"/>
                <a:gd name="T56" fmla="*/ 227 w 262"/>
                <a:gd name="T57" fmla="*/ 263 h 340"/>
                <a:gd name="T58" fmla="*/ 214 w 262"/>
                <a:gd name="T59" fmla="*/ 290 h 340"/>
                <a:gd name="T60" fmla="*/ 204 w 262"/>
                <a:gd name="T61" fmla="*/ 313 h 340"/>
                <a:gd name="T62" fmla="*/ 197 w 262"/>
                <a:gd name="T63" fmla="*/ 329 h 340"/>
                <a:gd name="T64" fmla="*/ 195 w 262"/>
                <a:gd name="T65" fmla="*/ 335 h 340"/>
                <a:gd name="T66" fmla="*/ 193 w 262"/>
                <a:gd name="T67" fmla="*/ 335 h 340"/>
                <a:gd name="T68" fmla="*/ 191 w 262"/>
                <a:gd name="T69" fmla="*/ 336 h 340"/>
                <a:gd name="T70" fmla="*/ 189 w 262"/>
                <a:gd name="T71" fmla="*/ 336 h 340"/>
                <a:gd name="T72" fmla="*/ 183 w 262"/>
                <a:gd name="T73" fmla="*/ 338 h 340"/>
                <a:gd name="T74" fmla="*/ 177 w 262"/>
                <a:gd name="T75" fmla="*/ 340 h 340"/>
                <a:gd name="T76" fmla="*/ 170 w 262"/>
                <a:gd name="T77" fmla="*/ 340 h 340"/>
                <a:gd name="T78" fmla="*/ 160 w 262"/>
                <a:gd name="T79" fmla="*/ 338 h 340"/>
                <a:gd name="T80" fmla="*/ 150 w 262"/>
                <a:gd name="T81" fmla="*/ 336 h 340"/>
                <a:gd name="T82" fmla="*/ 148 w 262"/>
                <a:gd name="T83" fmla="*/ 335 h 340"/>
                <a:gd name="T84" fmla="*/ 147 w 262"/>
                <a:gd name="T85" fmla="*/ 333 h 340"/>
                <a:gd name="T86" fmla="*/ 143 w 262"/>
                <a:gd name="T87" fmla="*/ 331 h 340"/>
                <a:gd name="T88" fmla="*/ 141 w 262"/>
                <a:gd name="T89" fmla="*/ 327 h 340"/>
                <a:gd name="T90" fmla="*/ 137 w 262"/>
                <a:gd name="T91" fmla="*/ 321 h 340"/>
                <a:gd name="T92" fmla="*/ 135 w 262"/>
                <a:gd name="T93" fmla="*/ 317 h 340"/>
                <a:gd name="T94" fmla="*/ 135 w 262"/>
                <a:gd name="T95" fmla="*/ 311 h 340"/>
                <a:gd name="T96" fmla="*/ 139 w 262"/>
                <a:gd name="T97" fmla="*/ 308 h 3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2"/>
                <a:gd name="T148" fmla="*/ 0 h 340"/>
                <a:gd name="T149" fmla="*/ 262 w 262"/>
                <a:gd name="T150" fmla="*/ 340 h 3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2" h="340">
                  <a:moveTo>
                    <a:pt x="0" y="25"/>
                  </a:moveTo>
                  <a:lnTo>
                    <a:pt x="2" y="25"/>
                  </a:lnTo>
                  <a:lnTo>
                    <a:pt x="4" y="21"/>
                  </a:lnTo>
                  <a:lnTo>
                    <a:pt x="6" y="18"/>
                  </a:lnTo>
                  <a:lnTo>
                    <a:pt x="12" y="14"/>
                  </a:lnTo>
                  <a:lnTo>
                    <a:pt x="18" y="8"/>
                  </a:lnTo>
                  <a:lnTo>
                    <a:pt x="23" y="4"/>
                  </a:lnTo>
                  <a:lnTo>
                    <a:pt x="31" y="2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73" y="0"/>
                  </a:lnTo>
                  <a:lnTo>
                    <a:pt x="98" y="0"/>
                  </a:lnTo>
                  <a:lnTo>
                    <a:pt x="125" y="0"/>
                  </a:lnTo>
                  <a:lnTo>
                    <a:pt x="150" y="0"/>
                  </a:lnTo>
                  <a:lnTo>
                    <a:pt x="173" y="2"/>
                  </a:lnTo>
                  <a:lnTo>
                    <a:pt x="193" y="4"/>
                  </a:lnTo>
                  <a:lnTo>
                    <a:pt x="202" y="10"/>
                  </a:lnTo>
                  <a:lnTo>
                    <a:pt x="210" y="18"/>
                  </a:lnTo>
                  <a:lnTo>
                    <a:pt x="220" y="29"/>
                  </a:lnTo>
                  <a:lnTo>
                    <a:pt x="229" y="46"/>
                  </a:lnTo>
                  <a:lnTo>
                    <a:pt x="239" y="66"/>
                  </a:lnTo>
                  <a:lnTo>
                    <a:pt x="248" y="87"/>
                  </a:lnTo>
                  <a:lnTo>
                    <a:pt x="256" y="108"/>
                  </a:lnTo>
                  <a:lnTo>
                    <a:pt x="262" y="131"/>
                  </a:lnTo>
                  <a:lnTo>
                    <a:pt x="262" y="152"/>
                  </a:lnTo>
                  <a:lnTo>
                    <a:pt x="258" y="175"/>
                  </a:lnTo>
                  <a:lnTo>
                    <a:pt x="250" y="202"/>
                  </a:lnTo>
                  <a:lnTo>
                    <a:pt x="239" y="233"/>
                  </a:lnTo>
                  <a:lnTo>
                    <a:pt x="227" y="263"/>
                  </a:lnTo>
                  <a:lnTo>
                    <a:pt x="214" y="290"/>
                  </a:lnTo>
                  <a:lnTo>
                    <a:pt x="204" y="313"/>
                  </a:lnTo>
                  <a:lnTo>
                    <a:pt x="197" y="329"/>
                  </a:lnTo>
                  <a:lnTo>
                    <a:pt x="195" y="335"/>
                  </a:lnTo>
                  <a:lnTo>
                    <a:pt x="193" y="335"/>
                  </a:lnTo>
                  <a:lnTo>
                    <a:pt x="191" y="336"/>
                  </a:lnTo>
                  <a:lnTo>
                    <a:pt x="189" y="336"/>
                  </a:lnTo>
                  <a:lnTo>
                    <a:pt x="183" y="338"/>
                  </a:lnTo>
                  <a:lnTo>
                    <a:pt x="177" y="340"/>
                  </a:lnTo>
                  <a:lnTo>
                    <a:pt x="170" y="340"/>
                  </a:lnTo>
                  <a:lnTo>
                    <a:pt x="160" y="338"/>
                  </a:lnTo>
                  <a:lnTo>
                    <a:pt x="150" y="336"/>
                  </a:lnTo>
                  <a:lnTo>
                    <a:pt x="148" y="335"/>
                  </a:lnTo>
                  <a:lnTo>
                    <a:pt x="147" y="333"/>
                  </a:lnTo>
                  <a:lnTo>
                    <a:pt x="143" y="331"/>
                  </a:lnTo>
                  <a:lnTo>
                    <a:pt x="141" y="327"/>
                  </a:lnTo>
                  <a:lnTo>
                    <a:pt x="137" y="321"/>
                  </a:lnTo>
                  <a:lnTo>
                    <a:pt x="135" y="317"/>
                  </a:lnTo>
                  <a:lnTo>
                    <a:pt x="135" y="311"/>
                  </a:lnTo>
                  <a:lnTo>
                    <a:pt x="139" y="308"/>
                  </a:lnTo>
                </a:path>
              </a:pathLst>
            </a:custGeom>
            <a:noFill/>
            <a:ln w="20638">
              <a:solidFill>
                <a:srgbClr val="29292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9521" name="Freeform 10"/>
            <p:cNvSpPr>
              <a:spLocks/>
            </p:cNvSpPr>
            <p:nvPr/>
          </p:nvSpPr>
          <p:spPr bwMode="auto">
            <a:xfrm>
              <a:off x="4493" y="3100"/>
              <a:ext cx="279" cy="338"/>
            </a:xfrm>
            <a:custGeom>
              <a:avLst/>
              <a:gdLst>
                <a:gd name="T0" fmla="*/ 0 w 279"/>
                <a:gd name="T1" fmla="*/ 50 h 338"/>
                <a:gd name="T2" fmla="*/ 2 w 279"/>
                <a:gd name="T3" fmla="*/ 48 h 338"/>
                <a:gd name="T4" fmla="*/ 10 w 279"/>
                <a:gd name="T5" fmla="*/ 42 h 338"/>
                <a:gd name="T6" fmla="*/ 18 w 279"/>
                <a:gd name="T7" fmla="*/ 33 h 338"/>
                <a:gd name="T8" fmla="*/ 29 w 279"/>
                <a:gd name="T9" fmla="*/ 23 h 338"/>
                <a:gd name="T10" fmla="*/ 41 w 279"/>
                <a:gd name="T11" fmla="*/ 13 h 338"/>
                <a:gd name="T12" fmla="*/ 50 w 279"/>
                <a:gd name="T13" fmla="*/ 6 h 338"/>
                <a:gd name="T14" fmla="*/ 58 w 279"/>
                <a:gd name="T15" fmla="*/ 2 h 338"/>
                <a:gd name="T16" fmla="*/ 64 w 279"/>
                <a:gd name="T17" fmla="*/ 0 h 338"/>
                <a:gd name="T18" fmla="*/ 72 w 279"/>
                <a:gd name="T19" fmla="*/ 0 h 338"/>
                <a:gd name="T20" fmla="*/ 89 w 279"/>
                <a:gd name="T21" fmla="*/ 2 h 338"/>
                <a:gd name="T22" fmla="*/ 112 w 279"/>
                <a:gd name="T23" fmla="*/ 2 h 338"/>
                <a:gd name="T24" fmla="*/ 139 w 279"/>
                <a:gd name="T25" fmla="*/ 2 h 338"/>
                <a:gd name="T26" fmla="*/ 166 w 279"/>
                <a:gd name="T27" fmla="*/ 4 h 338"/>
                <a:gd name="T28" fmla="*/ 193 w 279"/>
                <a:gd name="T29" fmla="*/ 6 h 338"/>
                <a:gd name="T30" fmla="*/ 212 w 279"/>
                <a:gd name="T31" fmla="*/ 8 h 338"/>
                <a:gd name="T32" fmla="*/ 224 w 279"/>
                <a:gd name="T33" fmla="*/ 13 h 338"/>
                <a:gd name="T34" fmla="*/ 231 w 279"/>
                <a:gd name="T35" fmla="*/ 17 h 338"/>
                <a:gd name="T36" fmla="*/ 239 w 279"/>
                <a:gd name="T37" fmla="*/ 21 h 338"/>
                <a:gd name="T38" fmla="*/ 245 w 279"/>
                <a:gd name="T39" fmla="*/ 27 h 338"/>
                <a:gd name="T40" fmla="*/ 252 w 279"/>
                <a:gd name="T41" fmla="*/ 37 h 338"/>
                <a:gd name="T42" fmla="*/ 260 w 279"/>
                <a:gd name="T43" fmla="*/ 54 h 338"/>
                <a:gd name="T44" fmla="*/ 266 w 279"/>
                <a:gd name="T45" fmla="*/ 83 h 338"/>
                <a:gd name="T46" fmla="*/ 274 w 279"/>
                <a:gd name="T47" fmla="*/ 125 h 338"/>
                <a:gd name="T48" fmla="*/ 279 w 279"/>
                <a:gd name="T49" fmla="*/ 183 h 338"/>
                <a:gd name="T50" fmla="*/ 277 w 279"/>
                <a:gd name="T51" fmla="*/ 186 h 338"/>
                <a:gd name="T52" fmla="*/ 274 w 279"/>
                <a:gd name="T53" fmla="*/ 200 h 338"/>
                <a:gd name="T54" fmla="*/ 268 w 279"/>
                <a:gd name="T55" fmla="*/ 219 h 338"/>
                <a:gd name="T56" fmla="*/ 258 w 279"/>
                <a:gd name="T57" fmla="*/ 242 h 338"/>
                <a:gd name="T58" fmla="*/ 247 w 279"/>
                <a:gd name="T59" fmla="*/ 265 h 338"/>
                <a:gd name="T60" fmla="*/ 233 w 279"/>
                <a:gd name="T61" fmla="*/ 292 h 338"/>
                <a:gd name="T62" fmla="*/ 216 w 279"/>
                <a:gd name="T63" fmla="*/ 315 h 338"/>
                <a:gd name="T64" fmla="*/ 197 w 279"/>
                <a:gd name="T65" fmla="*/ 336 h 338"/>
                <a:gd name="T66" fmla="*/ 195 w 279"/>
                <a:gd name="T67" fmla="*/ 336 h 338"/>
                <a:gd name="T68" fmla="*/ 193 w 279"/>
                <a:gd name="T69" fmla="*/ 336 h 338"/>
                <a:gd name="T70" fmla="*/ 191 w 279"/>
                <a:gd name="T71" fmla="*/ 338 h 338"/>
                <a:gd name="T72" fmla="*/ 187 w 279"/>
                <a:gd name="T73" fmla="*/ 338 h 338"/>
                <a:gd name="T74" fmla="*/ 181 w 279"/>
                <a:gd name="T75" fmla="*/ 336 h 338"/>
                <a:gd name="T76" fmla="*/ 177 w 279"/>
                <a:gd name="T77" fmla="*/ 334 h 338"/>
                <a:gd name="T78" fmla="*/ 172 w 279"/>
                <a:gd name="T79" fmla="*/ 331 h 338"/>
                <a:gd name="T80" fmla="*/ 166 w 279"/>
                <a:gd name="T81" fmla="*/ 327 h 338"/>
                <a:gd name="T82" fmla="*/ 162 w 279"/>
                <a:gd name="T83" fmla="*/ 319 h 338"/>
                <a:gd name="T84" fmla="*/ 158 w 279"/>
                <a:gd name="T85" fmla="*/ 315 h 338"/>
                <a:gd name="T86" fmla="*/ 156 w 279"/>
                <a:gd name="T87" fmla="*/ 309 h 338"/>
                <a:gd name="T88" fmla="*/ 156 w 279"/>
                <a:gd name="T89" fmla="*/ 306 h 338"/>
                <a:gd name="T90" fmla="*/ 156 w 279"/>
                <a:gd name="T91" fmla="*/ 302 h 338"/>
                <a:gd name="T92" fmla="*/ 156 w 279"/>
                <a:gd name="T93" fmla="*/ 298 h 338"/>
                <a:gd name="T94" fmla="*/ 156 w 279"/>
                <a:gd name="T95" fmla="*/ 296 h 338"/>
                <a:gd name="T96" fmla="*/ 158 w 279"/>
                <a:gd name="T97" fmla="*/ 296 h 33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9"/>
                <a:gd name="T148" fmla="*/ 0 h 338"/>
                <a:gd name="T149" fmla="*/ 279 w 279"/>
                <a:gd name="T150" fmla="*/ 338 h 33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9" h="338">
                  <a:moveTo>
                    <a:pt x="0" y="50"/>
                  </a:moveTo>
                  <a:lnTo>
                    <a:pt x="2" y="48"/>
                  </a:lnTo>
                  <a:lnTo>
                    <a:pt x="10" y="42"/>
                  </a:lnTo>
                  <a:lnTo>
                    <a:pt x="18" y="33"/>
                  </a:lnTo>
                  <a:lnTo>
                    <a:pt x="29" y="23"/>
                  </a:lnTo>
                  <a:lnTo>
                    <a:pt x="41" y="13"/>
                  </a:lnTo>
                  <a:lnTo>
                    <a:pt x="50" y="6"/>
                  </a:lnTo>
                  <a:lnTo>
                    <a:pt x="58" y="2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9" y="2"/>
                  </a:lnTo>
                  <a:lnTo>
                    <a:pt x="112" y="2"/>
                  </a:lnTo>
                  <a:lnTo>
                    <a:pt x="139" y="2"/>
                  </a:lnTo>
                  <a:lnTo>
                    <a:pt x="166" y="4"/>
                  </a:lnTo>
                  <a:lnTo>
                    <a:pt x="193" y="6"/>
                  </a:lnTo>
                  <a:lnTo>
                    <a:pt x="212" y="8"/>
                  </a:lnTo>
                  <a:lnTo>
                    <a:pt x="224" y="13"/>
                  </a:lnTo>
                  <a:lnTo>
                    <a:pt x="231" y="17"/>
                  </a:lnTo>
                  <a:lnTo>
                    <a:pt x="239" y="21"/>
                  </a:lnTo>
                  <a:lnTo>
                    <a:pt x="245" y="27"/>
                  </a:lnTo>
                  <a:lnTo>
                    <a:pt x="252" y="37"/>
                  </a:lnTo>
                  <a:lnTo>
                    <a:pt x="260" y="54"/>
                  </a:lnTo>
                  <a:lnTo>
                    <a:pt x="266" y="83"/>
                  </a:lnTo>
                  <a:lnTo>
                    <a:pt x="274" y="125"/>
                  </a:lnTo>
                  <a:lnTo>
                    <a:pt x="279" y="183"/>
                  </a:lnTo>
                  <a:lnTo>
                    <a:pt x="277" y="186"/>
                  </a:lnTo>
                  <a:lnTo>
                    <a:pt x="274" y="200"/>
                  </a:lnTo>
                  <a:lnTo>
                    <a:pt x="268" y="219"/>
                  </a:lnTo>
                  <a:lnTo>
                    <a:pt x="258" y="242"/>
                  </a:lnTo>
                  <a:lnTo>
                    <a:pt x="247" y="265"/>
                  </a:lnTo>
                  <a:lnTo>
                    <a:pt x="233" y="292"/>
                  </a:lnTo>
                  <a:lnTo>
                    <a:pt x="216" y="315"/>
                  </a:lnTo>
                  <a:lnTo>
                    <a:pt x="197" y="336"/>
                  </a:lnTo>
                  <a:lnTo>
                    <a:pt x="195" y="336"/>
                  </a:lnTo>
                  <a:lnTo>
                    <a:pt x="193" y="336"/>
                  </a:lnTo>
                  <a:lnTo>
                    <a:pt x="191" y="338"/>
                  </a:lnTo>
                  <a:lnTo>
                    <a:pt x="187" y="338"/>
                  </a:lnTo>
                  <a:lnTo>
                    <a:pt x="181" y="336"/>
                  </a:lnTo>
                  <a:lnTo>
                    <a:pt x="177" y="334"/>
                  </a:lnTo>
                  <a:lnTo>
                    <a:pt x="172" y="331"/>
                  </a:lnTo>
                  <a:lnTo>
                    <a:pt x="166" y="327"/>
                  </a:lnTo>
                  <a:lnTo>
                    <a:pt x="162" y="319"/>
                  </a:lnTo>
                  <a:lnTo>
                    <a:pt x="158" y="315"/>
                  </a:lnTo>
                  <a:lnTo>
                    <a:pt x="156" y="309"/>
                  </a:lnTo>
                  <a:lnTo>
                    <a:pt x="156" y="306"/>
                  </a:lnTo>
                  <a:lnTo>
                    <a:pt x="156" y="302"/>
                  </a:lnTo>
                  <a:lnTo>
                    <a:pt x="156" y="298"/>
                  </a:lnTo>
                  <a:lnTo>
                    <a:pt x="156" y="296"/>
                  </a:lnTo>
                  <a:lnTo>
                    <a:pt x="158" y="296"/>
                  </a:lnTo>
                </a:path>
              </a:pathLst>
            </a:custGeom>
            <a:noFill/>
            <a:ln w="20638">
              <a:solidFill>
                <a:srgbClr val="29292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9522" name="Freeform 11"/>
            <p:cNvSpPr>
              <a:spLocks/>
            </p:cNvSpPr>
            <p:nvPr/>
          </p:nvSpPr>
          <p:spPr bwMode="auto">
            <a:xfrm>
              <a:off x="4570" y="3271"/>
              <a:ext cx="43" cy="23"/>
            </a:xfrm>
            <a:custGeom>
              <a:avLst/>
              <a:gdLst>
                <a:gd name="T0" fmla="*/ 43 w 43"/>
                <a:gd name="T1" fmla="*/ 23 h 23"/>
                <a:gd name="T2" fmla="*/ 41 w 43"/>
                <a:gd name="T3" fmla="*/ 23 h 23"/>
                <a:gd name="T4" fmla="*/ 35 w 43"/>
                <a:gd name="T5" fmla="*/ 23 h 23"/>
                <a:gd name="T6" fmla="*/ 29 w 43"/>
                <a:gd name="T7" fmla="*/ 23 h 23"/>
                <a:gd name="T8" fmla="*/ 20 w 43"/>
                <a:gd name="T9" fmla="*/ 23 h 23"/>
                <a:gd name="T10" fmla="*/ 12 w 43"/>
                <a:gd name="T11" fmla="*/ 21 h 23"/>
                <a:gd name="T12" fmla="*/ 6 w 43"/>
                <a:gd name="T13" fmla="*/ 17 h 23"/>
                <a:gd name="T14" fmla="*/ 2 w 43"/>
                <a:gd name="T15" fmla="*/ 10 h 23"/>
                <a:gd name="T16" fmla="*/ 0 w 43"/>
                <a:gd name="T17" fmla="*/ 0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23"/>
                <a:gd name="T29" fmla="*/ 43 w 43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23">
                  <a:moveTo>
                    <a:pt x="43" y="23"/>
                  </a:moveTo>
                  <a:lnTo>
                    <a:pt x="41" y="23"/>
                  </a:lnTo>
                  <a:lnTo>
                    <a:pt x="35" y="23"/>
                  </a:lnTo>
                  <a:lnTo>
                    <a:pt x="29" y="23"/>
                  </a:lnTo>
                  <a:lnTo>
                    <a:pt x="20" y="23"/>
                  </a:lnTo>
                  <a:lnTo>
                    <a:pt x="12" y="21"/>
                  </a:lnTo>
                  <a:lnTo>
                    <a:pt x="6" y="17"/>
                  </a:lnTo>
                  <a:lnTo>
                    <a:pt x="2" y="10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29292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9523" name="Freeform 12"/>
            <p:cNvSpPr>
              <a:spLocks/>
            </p:cNvSpPr>
            <p:nvPr/>
          </p:nvSpPr>
          <p:spPr bwMode="auto">
            <a:xfrm>
              <a:off x="4565" y="3288"/>
              <a:ext cx="11" cy="45"/>
            </a:xfrm>
            <a:custGeom>
              <a:avLst/>
              <a:gdLst>
                <a:gd name="T0" fmla="*/ 11 w 11"/>
                <a:gd name="T1" fmla="*/ 0 h 45"/>
                <a:gd name="T2" fmla="*/ 11 w 11"/>
                <a:gd name="T3" fmla="*/ 0 h 45"/>
                <a:gd name="T4" fmla="*/ 11 w 11"/>
                <a:gd name="T5" fmla="*/ 4 h 45"/>
                <a:gd name="T6" fmla="*/ 11 w 11"/>
                <a:gd name="T7" fmla="*/ 8 h 45"/>
                <a:gd name="T8" fmla="*/ 11 w 11"/>
                <a:gd name="T9" fmla="*/ 14 h 45"/>
                <a:gd name="T10" fmla="*/ 9 w 11"/>
                <a:gd name="T11" fmla="*/ 20 h 45"/>
                <a:gd name="T12" fmla="*/ 7 w 11"/>
                <a:gd name="T13" fmla="*/ 27 h 45"/>
                <a:gd name="T14" fmla="*/ 3 w 11"/>
                <a:gd name="T15" fmla="*/ 35 h 45"/>
                <a:gd name="T16" fmla="*/ 0 w 11"/>
                <a:gd name="T17" fmla="*/ 45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45"/>
                <a:gd name="T29" fmla="*/ 11 w 11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45">
                  <a:moveTo>
                    <a:pt x="11" y="0"/>
                  </a:moveTo>
                  <a:lnTo>
                    <a:pt x="11" y="0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11" y="14"/>
                  </a:lnTo>
                  <a:lnTo>
                    <a:pt x="9" y="20"/>
                  </a:lnTo>
                  <a:lnTo>
                    <a:pt x="7" y="27"/>
                  </a:lnTo>
                  <a:lnTo>
                    <a:pt x="3" y="35"/>
                  </a:lnTo>
                  <a:lnTo>
                    <a:pt x="0" y="45"/>
                  </a:lnTo>
                </a:path>
              </a:pathLst>
            </a:custGeom>
            <a:noFill/>
            <a:ln w="20638">
              <a:solidFill>
                <a:srgbClr val="29292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9524" name="Freeform 13"/>
            <p:cNvSpPr>
              <a:spLocks/>
            </p:cNvSpPr>
            <p:nvPr/>
          </p:nvSpPr>
          <p:spPr bwMode="auto">
            <a:xfrm>
              <a:off x="4476" y="3271"/>
              <a:ext cx="597" cy="306"/>
            </a:xfrm>
            <a:custGeom>
              <a:avLst/>
              <a:gdLst>
                <a:gd name="T0" fmla="*/ 358 w 597"/>
                <a:gd name="T1" fmla="*/ 50 h 306"/>
                <a:gd name="T2" fmla="*/ 360 w 597"/>
                <a:gd name="T3" fmla="*/ 46 h 306"/>
                <a:gd name="T4" fmla="*/ 368 w 597"/>
                <a:gd name="T5" fmla="*/ 40 h 306"/>
                <a:gd name="T6" fmla="*/ 379 w 597"/>
                <a:gd name="T7" fmla="*/ 33 h 306"/>
                <a:gd name="T8" fmla="*/ 396 w 597"/>
                <a:gd name="T9" fmla="*/ 23 h 306"/>
                <a:gd name="T10" fmla="*/ 416 w 597"/>
                <a:gd name="T11" fmla="*/ 13 h 306"/>
                <a:gd name="T12" fmla="*/ 439 w 597"/>
                <a:gd name="T13" fmla="*/ 6 h 306"/>
                <a:gd name="T14" fmla="*/ 464 w 597"/>
                <a:gd name="T15" fmla="*/ 0 h 306"/>
                <a:gd name="T16" fmla="*/ 493 w 597"/>
                <a:gd name="T17" fmla="*/ 0 h 306"/>
                <a:gd name="T18" fmla="*/ 520 w 597"/>
                <a:gd name="T19" fmla="*/ 2 h 306"/>
                <a:gd name="T20" fmla="*/ 543 w 597"/>
                <a:gd name="T21" fmla="*/ 10 h 306"/>
                <a:gd name="T22" fmla="*/ 560 w 597"/>
                <a:gd name="T23" fmla="*/ 19 h 306"/>
                <a:gd name="T24" fmla="*/ 575 w 597"/>
                <a:gd name="T25" fmla="*/ 33 h 306"/>
                <a:gd name="T26" fmla="*/ 585 w 597"/>
                <a:gd name="T27" fmla="*/ 46 h 306"/>
                <a:gd name="T28" fmla="*/ 593 w 597"/>
                <a:gd name="T29" fmla="*/ 63 h 306"/>
                <a:gd name="T30" fmla="*/ 597 w 597"/>
                <a:gd name="T31" fmla="*/ 81 h 306"/>
                <a:gd name="T32" fmla="*/ 597 w 597"/>
                <a:gd name="T33" fmla="*/ 98 h 306"/>
                <a:gd name="T34" fmla="*/ 591 w 597"/>
                <a:gd name="T35" fmla="*/ 98 h 306"/>
                <a:gd name="T36" fmla="*/ 573 w 597"/>
                <a:gd name="T37" fmla="*/ 100 h 306"/>
                <a:gd name="T38" fmla="*/ 548 w 597"/>
                <a:gd name="T39" fmla="*/ 104 h 306"/>
                <a:gd name="T40" fmla="*/ 518 w 597"/>
                <a:gd name="T41" fmla="*/ 113 h 306"/>
                <a:gd name="T42" fmla="*/ 483 w 597"/>
                <a:gd name="T43" fmla="*/ 127 h 306"/>
                <a:gd name="T44" fmla="*/ 450 w 597"/>
                <a:gd name="T45" fmla="*/ 146 h 306"/>
                <a:gd name="T46" fmla="*/ 418 w 597"/>
                <a:gd name="T47" fmla="*/ 173 h 306"/>
                <a:gd name="T48" fmla="*/ 391 w 597"/>
                <a:gd name="T49" fmla="*/ 208 h 306"/>
                <a:gd name="T50" fmla="*/ 387 w 597"/>
                <a:gd name="T51" fmla="*/ 211 h 306"/>
                <a:gd name="T52" fmla="*/ 377 w 597"/>
                <a:gd name="T53" fmla="*/ 221 h 306"/>
                <a:gd name="T54" fmla="*/ 362 w 597"/>
                <a:gd name="T55" fmla="*/ 236 h 306"/>
                <a:gd name="T56" fmla="*/ 344 w 597"/>
                <a:gd name="T57" fmla="*/ 254 h 306"/>
                <a:gd name="T58" fmla="*/ 325 w 597"/>
                <a:gd name="T59" fmla="*/ 271 h 306"/>
                <a:gd name="T60" fmla="*/ 304 w 597"/>
                <a:gd name="T61" fmla="*/ 286 h 306"/>
                <a:gd name="T62" fmla="*/ 283 w 597"/>
                <a:gd name="T63" fmla="*/ 296 h 306"/>
                <a:gd name="T64" fmla="*/ 266 w 597"/>
                <a:gd name="T65" fmla="*/ 300 h 306"/>
                <a:gd name="T66" fmla="*/ 262 w 597"/>
                <a:gd name="T67" fmla="*/ 300 h 306"/>
                <a:gd name="T68" fmla="*/ 254 w 597"/>
                <a:gd name="T69" fmla="*/ 302 h 306"/>
                <a:gd name="T70" fmla="*/ 242 w 597"/>
                <a:gd name="T71" fmla="*/ 304 h 306"/>
                <a:gd name="T72" fmla="*/ 227 w 597"/>
                <a:gd name="T73" fmla="*/ 304 h 306"/>
                <a:gd name="T74" fmla="*/ 208 w 597"/>
                <a:gd name="T75" fmla="*/ 304 h 306"/>
                <a:gd name="T76" fmla="*/ 187 w 597"/>
                <a:gd name="T77" fmla="*/ 304 h 306"/>
                <a:gd name="T78" fmla="*/ 164 w 597"/>
                <a:gd name="T79" fmla="*/ 300 h 306"/>
                <a:gd name="T80" fmla="*/ 142 w 597"/>
                <a:gd name="T81" fmla="*/ 294 h 306"/>
                <a:gd name="T82" fmla="*/ 139 w 597"/>
                <a:gd name="T83" fmla="*/ 296 h 306"/>
                <a:gd name="T84" fmla="*/ 133 w 597"/>
                <a:gd name="T85" fmla="*/ 298 h 306"/>
                <a:gd name="T86" fmla="*/ 125 w 597"/>
                <a:gd name="T87" fmla="*/ 300 h 306"/>
                <a:gd name="T88" fmla="*/ 115 w 597"/>
                <a:gd name="T89" fmla="*/ 302 h 306"/>
                <a:gd name="T90" fmla="*/ 102 w 597"/>
                <a:gd name="T91" fmla="*/ 306 h 306"/>
                <a:gd name="T92" fmla="*/ 89 w 597"/>
                <a:gd name="T93" fmla="*/ 306 h 306"/>
                <a:gd name="T94" fmla="*/ 75 w 597"/>
                <a:gd name="T95" fmla="*/ 306 h 306"/>
                <a:gd name="T96" fmla="*/ 62 w 597"/>
                <a:gd name="T97" fmla="*/ 304 h 306"/>
                <a:gd name="T98" fmla="*/ 50 w 597"/>
                <a:gd name="T99" fmla="*/ 300 h 306"/>
                <a:gd name="T100" fmla="*/ 38 w 597"/>
                <a:gd name="T101" fmla="*/ 294 h 306"/>
                <a:gd name="T102" fmla="*/ 27 w 597"/>
                <a:gd name="T103" fmla="*/ 288 h 306"/>
                <a:gd name="T104" fmla="*/ 19 w 597"/>
                <a:gd name="T105" fmla="*/ 281 h 306"/>
                <a:gd name="T106" fmla="*/ 12 w 597"/>
                <a:gd name="T107" fmla="*/ 273 h 306"/>
                <a:gd name="T108" fmla="*/ 6 w 597"/>
                <a:gd name="T109" fmla="*/ 269 h 306"/>
                <a:gd name="T110" fmla="*/ 2 w 597"/>
                <a:gd name="T111" fmla="*/ 265 h 306"/>
                <a:gd name="T112" fmla="*/ 0 w 597"/>
                <a:gd name="T113" fmla="*/ 263 h 3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97"/>
                <a:gd name="T172" fmla="*/ 0 h 306"/>
                <a:gd name="T173" fmla="*/ 597 w 597"/>
                <a:gd name="T174" fmla="*/ 306 h 3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97" h="306">
                  <a:moveTo>
                    <a:pt x="358" y="50"/>
                  </a:moveTo>
                  <a:lnTo>
                    <a:pt x="360" y="46"/>
                  </a:lnTo>
                  <a:lnTo>
                    <a:pt x="368" y="40"/>
                  </a:lnTo>
                  <a:lnTo>
                    <a:pt x="379" y="33"/>
                  </a:lnTo>
                  <a:lnTo>
                    <a:pt x="396" y="23"/>
                  </a:lnTo>
                  <a:lnTo>
                    <a:pt x="416" y="13"/>
                  </a:lnTo>
                  <a:lnTo>
                    <a:pt x="439" y="6"/>
                  </a:lnTo>
                  <a:lnTo>
                    <a:pt x="464" y="0"/>
                  </a:lnTo>
                  <a:lnTo>
                    <a:pt x="493" y="0"/>
                  </a:lnTo>
                  <a:lnTo>
                    <a:pt x="520" y="2"/>
                  </a:lnTo>
                  <a:lnTo>
                    <a:pt x="543" y="10"/>
                  </a:lnTo>
                  <a:lnTo>
                    <a:pt x="560" y="19"/>
                  </a:lnTo>
                  <a:lnTo>
                    <a:pt x="575" y="33"/>
                  </a:lnTo>
                  <a:lnTo>
                    <a:pt x="585" y="46"/>
                  </a:lnTo>
                  <a:lnTo>
                    <a:pt x="593" y="63"/>
                  </a:lnTo>
                  <a:lnTo>
                    <a:pt x="597" y="81"/>
                  </a:lnTo>
                  <a:lnTo>
                    <a:pt x="597" y="98"/>
                  </a:lnTo>
                  <a:lnTo>
                    <a:pt x="591" y="98"/>
                  </a:lnTo>
                  <a:lnTo>
                    <a:pt x="573" y="100"/>
                  </a:lnTo>
                  <a:lnTo>
                    <a:pt x="548" y="104"/>
                  </a:lnTo>
                  <a:lnTo>
                    <a:pt x="518" y="113"/>
                  </a:lnTo>
                  <a:lnTo>
                    <a:pt x="483" y="127"/>
                  </a:lnTo>
                  <a:lnTo>
                    <a:pt x="450" y="146"/>
                  </a:lnTo>
                  <a:lnTo>
                    <a:pt x="418" y="173"/>
                  </a:lnTo>
                  <a:lnTo>
                    <a:pt x="391" y="208"/>
                  </a:lnTo>
                  <a:lnTo>
                    <a:pt x="387" y="211"/>
                  </a:lnTo>
                  <a:lnTo>
                    <a:pt x="377" y="221"/>
                  </a:lnTo>
                  <a:lnTo>
                    <a:pt x="362" y="236"/>
                  </a:lnTo>
                  <a:lnTo>
                    <a:pt x="344" y="254"/>
                  </a:lnTo>
                  <a:lnTo>
                    <a:pt x="325" y="271"/>
                  </a:lnTo>
                  <a:lnTo>
                    <a:pt x="304" y="286"/>
                  </a:lnTo>
                  <a:lnTo>
                    <a:pt x="283" y="296"/>
                  </a:lnTo>
                  <a:lnTo>
                    <a:pt x="266" y="300"/>
                  </a:lnTo>
                  <a:lnTo>
                    <a:pt x="262" y="300"/>
                  </a:lnTo>
                  <a:lnTo>
                    <a:pt x="254" y="302"/>
                  </a:lnTo>
                  <a:lnTo>
                    <a:pt x="242" y="304"/>
                  </a:lnTo>
                  <a:lnTo>
                    <a:pt x="227" y="304"/>
                  </a:lnTo>
                  <a:lnTo>
                    <a:pt x="208" y="304"/>
                  </a:lnTo>
                  <a:lnTo>
                    <a:pt x="187" y="304"/>
                  </a:lnTo>
                  <a:lnTo>
                    <a:pt x="164" y="300"/>
                  </a:lnTo>
                  <a:lnTo>
                    <a:pt x="142" y="294"/>
                  </a:lnTo>
                  <a:lnTo>
                    <a:pt x="139" y="296"/>
                  </a:lnTo>
                  <a:lnTo>
                    <a:pt x="133" y="298"/>
                  </a:lnTo>
                  <a:lnTo>
                    <a:pt x="125" y="300"/>
                  </a:lnTo>
                  <a:lnTo>
                    <a:pt x="115" y="302"/>
                  </a:lnTo>
                  <a:lnTo>
                    <a:pt x="102" y="306"/>
                  </a:lnTo>
                  <a:lnTo>
                    <a:pt x="89" y="306"/>
                  </a:lnTo>
                  <a:lnTo>
                    <a:pt x="75" y="306"/>
                  </a:lnTo>
                  <a:lnTo>
                    <a:pt x="62" y="304"/>
                  </a:lnTo>
                  <a:lnTo>
                    <a:pt x="50" y="300"/>
                  </a:lnTo>
                  <a:lnTo>
                    <a:pt x="38" y="294"/>
                  </a:lnTo>
                  <a:lnTo>
                    <a:pt x="27" y="288"/>
                  </a:lnTo>
                  <a:lnTo>
                    <a:pt x="19" y="281"/>
                  </a:lnTo>
                  <a:lnTo>
                    <a:pt x="12" y="273"/>
                  </a:lnTo>
                  <a:lnTo>
                    <a:pt x="6" y="269"/>
                  </a:lnTo>
                  <a:lnTo>
                    <a:pt x="2" y="265"/>
                  </a:lnTo>
                  <a:lnTo>
                    <a:pt x="0" y="263"/>
                  </a:lnTo>
                </a:path>
              </a:pathLst>
            </a:custGeom>
            <a:noFill/>
            <a:ln w="20638">
              <a:solidFill>
                <a:srgbClr val="29292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9525" name="Freeform 14"/>
            <p:cNvSpPr>
              <a:spLocks/>
            </p:cNvSpPr>
            <p:nvPr/>
          </p:nvSpPr>
          <p:spPr bwMode="auto">
            <a:xfrm>
              <a:off x="4289" y="3146"/>
              <a:ext cx="424" cy="394"/>
            </a:xfrm>
            <a:custGeom>
              <a:avLst/>
              <a:gdLst>
                <a:gd name="T0" fmla="*/ 310 w 424"/>
                <a:gd name="T1" fmla="*/ 150 h 394"/>
                <a:gd name="T2" fmla="*/ 283 w 424"/>
                <a:gd name="T3" fmla="*/ 206 h 394"/>
                <a:gd name="T4" fmla="*/ 283 w 424"/>
                <a:gd name="T5" fmla="*/ 231 h 394"/>
                <a:gd name="T6" fmla="*/ 287 w 424"/>
                <a:gd name="T7" fmla="*/ 248 h 394"/>
                <a:gd name="T8" fmla="*/ 295 w 424"/>
                <a:gd name="T9" fmla="*/ 260 h 394"/>
                <a:gd name="T10" fmla="*/ 304 w 424"/>
                <a:gd name="T11" fmla="*/ 265 h 394"/>
                <a:gd name="T12" fmla="*/ 314 w 424"/>
                <a:gd name="T13" fmla="*/ 267 h 394"/>
                <a:gd name="T14" fmla="*/ 324 w 424"/>
                <a:gd name="T15" fmla="*/ 269 h 394"/>
                <a:gd name="T16" fmla="*/ 329 w 424"/>
                <a:gd name="T17" fmla="*/ 267 h 394"/>
                <a:gd name="T18" fmla="*/ 331 w 424"/>
                <a:gd name="T19" fmla="*/ 267 h 394"/>
                <a:gd name="T20" fmla="*/ 354 w 424"/>
                <a:gd name="T21" fmla="*/ 254 h 394"/>
                <a:gd name="T22" fmla="*/ 374 w 424"/>
                <a:gd name="T23" fmla="*/ 238 h 394"/>
                <a:gd name="T24" fmla="*/ 391 w 424"/>
                <a:gd name="T25" fmla="*/ 221 h 394"/>
                <a:gd name="T26" fmla="*/ 403 w 424"/>
                <a:gd name="T27" fmla="*/ 204 h 394"/>
                <a:gd name="T28" fmla="*/ 412 w 424"/>
                <a:gd name="T29" fmla="*/ 187 h 394"/>
                <a:gd name="T30" fmla="*/ 418 w 424"/>
                <a:gd name="T31" fmla="*/ 173 h 394"/>
                <a:gd name="T32" fmla="*/ 422 w 424"/>
                <a:gd name="T33" fmla="*/ 165 h 394"/>
                <a:gd name="T34" fmla="*/ 424 w 424"/>
                <a:gd name="T35" fmla="*/ 162 h 394"/>
                <a:gd name="T36" fmla="*/ 418 w 424"/>
                <a:gd name="T37" fmla="*/ 131 h 394"/>
                <a:gd name="T38" fmla="*/ 410 w 424"/>
                <a:gd name="T39" fmla="*/ 104 h 394"/>
                <a:gd name="T40" fmla="*/ 403 w 424"/>
                <a:gd name="T41" fmla="*/ 81 h 394"/>
                <a:gd name="T42" fmla="*/ 393 w 424"/>
                <a:gd name="T43" fmla="*/ 62 h 394"/>
                <a:gd name="T44" fmla="*/ 383 w 424"/>
                <a:gd name="T45" fmla="*/ 44 h 394"/>
                <a:gd name="T46" fmla="*/ 374 w 424"/>
                <a:gd name="T47" fmla="*/ 31 h 394"/>
                <a:gd name="T48" fmla="*/ 362 w 424"/>
                <a:gd name="T49" fmla="*/ 19 h 394"/>
                <a:gd name="T50" fmla="*/ 353 w 424"/>
                <a:gd name="T51" fmla="*/ 10 h 394"/>
                <a:gd name="T52" fmla="*/ 337 w 424"/>
                <a:gd name="T53" fmla="*/ 4 h 394"/>
                <a:gd name="T54" fmla="*/ 312 w 424"/>
                <a:gd name="T55" fmla="*/ 0 h 394"/>
                <a:gd name="T56" fmla="*/ 281 w 424"/>
                <a:gd name="T57" fmla="*/ 0 h 394"/>
                <a:gd name="T58" fmla="*/ 249 w 424"/>
                <a:gd name="T59" fmla="*/ 0 h 394"/>
                <a:gd name="T60" fmla="*/ 216 w 424"/>
                <a:gd name="T61" fmla="*/ 2 h 394"/>
                <a:gd name="T62" fmla="*/ 187 w 424"/>
                <a:gd name="T63" fmla="*/ 4 h 394"/>
                <a:gd name="T64" fmla="*/ 168 w 424"/>
                <a:gd name="T65" fmla="*/ 6 h 394"/>
                <a:gd name="T66" fmla="*/ 162 w 424"/>
                <a:gd name="T67" fmla="*/ 8 h 394"/>
                <a:gd name="T68" fmla="*/ 133 w 424"/>
                <a:gd name="T69" fmla="*/ 44 h 394"/>
                <a:gd name="T70" fmla="*/ 112 w 424"/>
                <a:gd name="T71" fmla="*/ 92 h 394"/>
                <a:gd name="T72" fmla="*/ 95 w 424"/>
                <a:gd name="T73" fmla="*/ 146 h 394"/>
                <a:gd name="T74" fmla="*/ 83 w 424"/>
                <a:gd name="T75" fmla="*/ 202 h 394"/>
                <a:gd name="T76" fmla="*/ 73 w 424"/>
                <a:gd name="T77" fmla="*/ 252 h 394"/>
                <a:gd name="T78" fmla="*/ 68 w 424"/>
                <a:gd name="T79" fmla="*/ 294 h 394"/>
                <a:gd name="T80" fmla="*/ 66 w 424"/>
                <a:gd name="T81" fmla="*/ 325 h 394"/>
                <a:gd name="T82" fmla="*/ 66 w 424"/>
                <a:gd name="T83" fmla="*/ 334 h 394"/>
                <a:gd name="T84" fmla="*/ 62 w 424"/>
                <a:gd name="T85" fmla="*/ 336 h 394"/>
                <a:gd name="T86" fmla="*/ 54 w 424"/>
                <a:gd name="T87" fmla="*/ 344 h 394"/>
                <a:gd name="T88" fmla="*/ 45 w 424"/>
                <a:gd name="T89" fmla="*/ 352 h 394"/>
                <a:gd name="T90" fmla="*/ 33 w 424"/>
                <a:gd name="T91" fmla="*/ 363 h 394"/>
                <a:gd name="T92" fmla="*/ 20 w 424"/>
                <a:gd name="T93" fmla="*/ 373 h 394"/>
                <a:gd name="T94" fmla="*/ 10 w 424"/>
                <a:gd name="T95" fmla="*/ 383 h 394"/>
                <a:gd name="T96" fmla="*/ 2 w 424"/>
                <a:gd name="T97" fmla="*/ 390 h 394"/>
                <a:gd name="T98" fmla="*/ 0 w 424"/>
                <a:gd name="T99" fmla="*/ 394 h 39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24"/>
                <a:gd name="T151" fmla="*/ 0 h 394"/>
                <a:gd name="T152" fmla="*/ 424 w 424"/>
                <a:gd name="T153" fmla="*/ 394 h 39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24" h="394">
                  <a:moveTo>
                    <a:pt x="310" y="150"/>
                  </a:moveTo>
                  <a:lnTo>
                    <a:pt x="283" y="206"/>
                  </a:lnTo>
                  <a:lnTo>
                    <a:pt x="283" y="231"/>
                  </a:lnTo>
                  <a:lnTo>
                    <a:pt x="287" y="248"/>
                  </a:lnTo>
                  <a:lnTo>
                    <a:pt x="295" y="260"/>
                  </a:lnTo>
                  <a:lnTo>
                    <a:pt x="304" y="265"/>
                  </a:lnTo>
                  <a:lnTo>
                    <a:pt x="314" y="267"/>
                  </a:lnTo>
                  <a:lnTo>
                    <a:pt x="324" y="269"/>
                  </a:lnTo>
                  <a:lnTo>
                    <a:pt x="329" y="267"/>
                  </a:lnTo>
                  <a:lnTo>
                    <a:pt x="331" y="267"/>
                  </a:lnTo>
                  <a:lnTo>
                    <a:pt x="354" y="254"/>
                  </a:lnTo>
                  <a:lnTo>
                    <a:pt x="374" y="238"/>
                  </a:lnTo>
                  <a:lnTo>
                    <a:pt x="391" y="221"/>
                  </a:lnTo>
                  <a:lnTo>
                    <a:pt x="403" y="204"/>
                  </a:lnTo>
                  <a:lnTo>
                    <a:pt x="412" y="187"/>
                  </a:lnTo>
                  <a:lnTo>
                    <a:pt x="418" y="173"/>
                  </a:lnTo>
                  <a:lnTo>
                    <a:pt x="422" y="165"/>
                  </a:lnTo>
                  <a:lnTo>
                    <a:pt x="424" y="162"/>
                  </a:lnTo>
                  <a:lnTo>
                    <a:pt x="418" y="131"/>
                  </a:lnTo>
                  <a:lnTo>
                    <a:pt x="410" y="104"/>
                  </a:lnTo>
                  <a:lnTo>
                    <a:pt x="403" y="81"/>
                  </a:lnTo>
                  <a:lnTo>
                    <a:pt x="393" y="62"/>
                  </a:lnTo>
                  <a:lnTo>
                    <a:pt x="383" y="44"/>
                  </a:lnTo>
                  <a:lnTo>
                    <a:pt x="374" y="31"/>
                  </a:lnTo>
                  <a:lnTo>
                    <a:pt x="362" y="19"/>
                  </a:lnTo>
                  <a:lnTo>
                    <a:pt x="353" y="10"/>
                  </a:lnTo>
                  <a:lnTo>
                    <a:pt x="337" y="4"/>
                  </a:lnTo>
                  <a:lnTo>
                    <a:pt x="312" y="0"/>
                  </a:lnTo>
                  <a:lnTo>
                    <a:pt x="281" y="0"/>
                  </a:lnTo>
                  <a:lnTo>
                    <a:pt x="249" y="0"/>
                  </a:lnTo>
                  <a:lnTo>
                    <a:pt x="216" y="2"/>
                  </a:lnTo>
                  <a:lnTo>
                    <a:pt x="187" y="4"/>
                  </a:lnTo>
                  <a:lnTo>
                    <a:pt x="168" y="6"/>
                  </a:lnTo>
                  <a:lnTo>
                    <a:pt x="162" y="8"/>
                  </a:lnTo>
                  <a:lnTo>
                    <a:pt x="133" y="44"/>
                  </a:lnTo>
                  <a:lnTo>
                    <a:pt x="112" y="92"/>
                  </a:lnTo>
                  <a:lnTo>
                    <a:pt x="95" y="146"/>
                  </a:lnTo>
                  <a:lnTo>
                    <a:pt x="83" y="202"/>
                  </a:lnTo>
                  <a:lnTo>
                    <a:pt x="73" y="252"/>
                  </a:lnTo>
                  <a:lnTo>
                    <a:pt x="68" y="294"/>
                  </a:lnTo>
                  <a:lnTo>
                    <a:pt x="66" y="325"/>
                  </a:lnTo>
                  <a:lnTo>
                    <a:pt x="66" y="334"/>
                  </a:lnTo>
                  <a:lnTo>
                    <a:pt x="62" y="336"/>
                  </a:lnTo>
                  <a:lnTo>
                    <a:pt x="54" y="344"/>
                  </a:lnTo>
                  <a:lnTo>
                    <a:pt x="45" y="352"/>
                  </a:lnTo>
                  <a:lnTo>
                    <a:pt x="33" y="363"/>
                  </a:lnTo>
                  <a:lnTo>
                    <a:pt x="20" y="373"/>
                  </a:lnTo>
                  <a:lnTo>
                    <a:pt x="10" y="383"/>
                  </a:lnTo>
                  <a:lnTo>
                    <a:pt x="2" y="390"/>
                  </a:lnTo>
                  <a:lnTo>
                    <a:pt x="0" y="394"/>
                  </a:lnTo>
                </a:path>
              </a:pathLst>
            </a:custGeom>
            <a:noFill/>
            <a:ln w="20638">
              <a:solidFill>
                <a:srgbClr val="29292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9526" name="Freeform 15"/>
            <p:cNvSpPr>
              <a:spLocks/>
            </p:cNvSpPr>
            <p:nvPr/>
          </p:nvSpPr>
          <p:spPr bwMode="auto">
            <a:xfrm>
              <a:off x="4511" y="3575"/>
              <a:ext cx="140" cy="247"/>
            </a:xfrm>
            <a:custGeom>
              <a:avLst/>
              <a:gdLst>
                <a:gd name="T0" fmla="*/ 140 w 140"/>
                <a:gd name="T1" fmla="*/ 0 h 247"/>
                <a:gd name="T2" fmla="*/ 134 w 140"/>
                <a:gd name="T3" fmla="*/ 9 h 247"/>
                <a:gd name="T4" fmla="*/ 119 w 140"/>
                <a:gd name="T5" fmla="*/ 30 h 247"/>
                <a:gd name="T6" fmla="*/ 98 w 140"/>
                <a:gd name="T7" fmla="*/ 61 h 247"/>
                <a:gd name="T8" fmla="*/ 75 w 140"/>
                <a:gd name="T9" fmla="*/ 100 h 247"/>
                <a:gd name="T10" fmla="*/ 50 w 140"/>
                <a:gd name="T11" fmla="*/ 140 h 247"/>
                <a:gd name="T12" fmla="*/ 27 w 140"/>
                <a:gd name="T13" fmla="*/ 182 h 247"/>
                <a:gd name="T14" fmla="*/ 9 w 140"/>
                <a:gd name="T15" fmla="*/ 219 h 247"/>
                <a:gd name="T16" fmla="*/ 0 w 140"/>
                <a:gd name="T17" fmla="*/ 247 h 2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247"/>
                <a:gd name="T29" fmla="*/ 140 w 140"/>
                <a:gd name="T30" fmla="*/ 247 h 2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247">
                  <a:moveTo>
                    <a:pt x="140" y="0"/>
                  </a:moveTo>
                  <a:lnTo>
                    <a:pt x="134" y="9"/>
                  </a:lnTo>
                  <a:lnTo>
                    <a:pt x="119" y="30"/>
                  </a:lnTo>
                  <a:lnTo>
                    <a:pt x="98" y="61"/>
                  </a:lnTo>
                  <a:lnTo>
                    <a:pt x="75" y="100"/>
                  </a:lnTo>
                  <a:lnTo>
                    <a:pt x="50" y="140"/>
                  </a:lnTo>
                  <a:lnTo>
                    <a:pt x="27" y="182"/>
                  </a:lnTo>
                  <a:lnTo>
                    <a:pt x="9" y="219"/>
                  </a:lnTo>
                  <a:lnTo>
                    <a:pt x="0" y="247"/>
                  </a:lnTo>
                </a:path>
              </a:pathLst>
            </a:custGeom>
            <a:noFill/>
            <a:ln w="20638">
              <a:solidFill>
                <a:srgbClr val="29292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9527" name="Freeform 16"/>
            <p:cNvSpPr>
              <a:spLocks/>
            </p:cNvSpPr>
            <p:nvPr/>
          </p:nvSpPr>
          <p:spPr bwMode="auto">
            <a:xfrm>
              <a:off x="5126" y="3150"/>
              <a:ext cx="27" cy="75"/>
            </a:xfrm>
            <a:custGeom>
              <a:avLst/>
              <a:gdLst>
                <a:gd name="T0" fmla="*/ 0 w 27"/>
                <a:gd name="T1" fmla="*/ 0 h 75"/>
                <a:gd name="T2" fmla="*/ 0 w 27"/>
                <a:gd name="T3" fmla="*/ 2 h 75"/>
                <a:gd name="T4" fmla="*/ 2 w 27"/>
                <a:gd name="T5" fmla="*/ 4 h 75"/>
                <a:gd name="T6" fmla="*/ 4 w 27"/>
                <a:gd name="T7" fmla="*/ 4 h 75"/>
                <a:gd name="T8" fmla="*/ 6 w 27"/>
                <a:gd name="T9" fmla="*/ 6 h 75"/>
                <a:gd name="T10" fmla="*/ 6 w 27"/>
                <a:gd name="T11" fmla="*/ 6 h 75"/>
                <a:gd name="T12" fmla="*/ 8 w 27"/>
                <a:gd name="T13" fmla="*/ 8 h 75"/>
                <a:gd name="T14" fmla="*/ 8 w 27"/>
                <a:gd name="T15" fmla="*/ 10 h 75"/>
                <a:gd name="T16" fmla="*/ 10 w 27"/>
                <a:gd name="T17" fmla="*/ 12 h 75"/>
                <a:gd name="T18" fmla="*/ 12 w 27"/>
                <a:gd name="T19" fmla="*/ 15 h 75"/>
                <a:gd name="T20" fmla="*/ 16 w 27"/>
                <a:gd name="T21" fmla="*/ 21 h 75"/>
                <a:gd name="T22" fmla="*/ 20 w 27"/>
                <a:gd name="T23" fmla="*/ 25 h 75"/>
                <a:gd name="T24" fmla="*/ 22 w 27"/>
                <a:gd name="T25" fmla="*/ 31 h 75"/>
                <a:gd name="T26" fmla="*/ 25 w 27"/>
                <a:gd name="T27" fmla="*/ 35 h 75"/>
                <a:gd name="T28" fmla="*/ 27 w 27"/>
                <a:gd name="T29" fmla="*/ 40 h 75"/>
                <a:gd name="T30" fmla="*/ 27 w 27"/>
                <a:gd name="T31" fmla="*/ 46 h 75"/>
                <a:gd name="T32" fmla="*/ 27 w 27"/>
                <a:gd name="T33" fmla="*/ 50 h 75"/>
                <a:gd name="T34" fmla="*/ 25 w 27"/>
                <a:gd name="T35" fmla="*/ 54 h 75"/>
                <a:gd name="T36" fmla="*/ 25 w 27"/>
                <a:gd name="T37" fmla="*/ 56 h 75"/>
                <a:gd name="T38" fmla="*/ 24 w 27"/>
                <a:gd name="T39" fmla="*/ 60 h 75"/>
                <a:gd name="T40" fmla="*/ 22 w 27"/>
                <a:gd name="T41" fmla="*/ 63 h 75"/>
                <a:gd name="T42" fmla="*/ 22 w 27"/>
                <a:gd name="T43" fmla="*/ 65 h 75"/>
                <a:gd name="T44" fmla="*/ 20 w 27"/>
                <a:gd name="T45" fmla="*/ 69 h 75"/>
                <a:gd name="T46" fmla="*/ 20 w 27"/>
                <a:gd name="T47" fmla="*/ 73 h 75"/>
                <a:gd name="T48" fmla="*/ 20 w 27"/>
                <a:gd name="T49" fmla="*/ 75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"/>
                <a:gd name="T76" fmla="*/ 0 h 75"/>
                <a:gd name="T77" fmla="*/ 27 w 27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" h="75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2" y="15"/>
                  </a:lnTo>
                  <a:lnTo>
                    <a:pt x="16" y="21"/>
                  </a:lnTo>
                  <a:lnTo>
                    <a:pt x="20" y="25"/>
                  </a:lnTo>
                  <a:lnTo>
                    <a:pt x="22" y="31"/>
                  </a:lnTo>
                  <a:lnTo>
                    <a:pt x="25" y="35"/>
                  </a:lnTo>
                  <a:lnTo>
                    <a:pt x="27" y="40"/>
                  </a:lnTo>
                  <a:lnTo>
                    <a:pt x="27" y="46"/>
                  </a:lnTo>
                  <a:lnTo>
                    <a:pt x="27" y="50"/>
                  </a:lnTo>
                  <a:lnTo>
                    <a:pt x="25" y="54"/>
                  </a:lnTo>
                  <a:lnTo>
                    <a:pt x="25" y="56"/>
                  </a:lnTo>
                  <a:lnTo>
                    <a:pt x="24" y="60"/>
                  </a:lnTo>
                  <a:lnTo>
                    <a:pt x="22" y="63"/>
                  </a:lnTo>
                  <a:lnTo>
                    <a:pt x="22" y="65"/>
                  </a:lnTo>
                  <a:lnTo>
                    <a:pt x="20" y="69"/>
                  </a:lnTo>
                  <a:lnTo>
                    <a:pt x="20" y="73"/>
                  </a:lnTo>
                  <a:lnTo>
                    <a:pt x="20" y="75"/>
                  </a:lnTo>
                </a:path>
              </a:pathLst>
            </a:custGeom>
            <a:noFill/>
            <a:ln w="9525">
              <a:solidFill>
                <a:srgbClr val="29292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9528" name="Freeform 17"/>
            <p:cNvSpPr>
              <a:spLocks/>
            </p:cNvSpPr>
            <p:nvPr/>
          </p:nvSpPr>
          <p:spPr bwMode="auto">
            <a:xfrm>
              <a:off x="5157" y="3163"/>
              <a:ext cx="12" cy="22"/>
            </a:xfrm>
            <a:custGeom>
              <a:avLst/>
              <a:gdLst>
                <a:gd name="T0" fmla="*/ 0 w 12"/>
                <a:gd name="T1" fmla="*/ 0 h 22"/>
                <a:gd name="T2" fmla="*/ 2 w 12"/>
                <a:gd name="T3" fmla="*/ 2 h 22"/>
                <a:gd name="T4" fmla="*/ 2 w 12"/>
                <a:gd name="T5" fmla="*/ 6 h 22"/>
                <a:gd name="T6" fmla="*/ 4 w 12"/>
                <a:gd name="T7" fmla="*/ 8 h 22"/>
                <a:gd name="T8" fmla="*/ 6 w 12"/>
                <a:gd name="T9" fmla="*/ 10 h 22"/>
                <a:gd name="T10" fmla="*/ 8 w 12"/>
                <a:gd name="T11" fmla="*/ 12 h 22"/>
                <a:gd name="T12" fmla="*/ 10 w 12"/>
                <a:gd name="T13" fmla="*/ 16 h 22"/>
                <a:gd name="T14" fmla="*/ 12 w 12"/>
                <a:gd name="T15" fmla="*/ 18 h 22"/>
                <a:gd name="T16" fmla="*/ 12 w 12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22"/>
                <a:gd name="T29" fmla="*/ 12 w 12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22">
                  <a:moveTo>
                    <a:pt x="0" y="0"/>
                  </a:moveTo>
                  <a:lnTo>
                    <a:pt x="2" y="2"/>
                  </a:lnTo>
                  <a:lnTo>
                    <a:pt x="2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6"/>
                  </a:lnTo>
                  <a:lnTo>
                    <a:pt x="12" y="18"/>
                  </a:lnTo>
                  <a:lnTo>
                    <a:pt x="12" y="22"/>
                  </a:lnTo>
                </a:path>
              </a:pathLst>
            </a:custGeom>
            <a:noFill/>
            <a:ln w="9525">
              <a:solidFill>
                <a:srgbClr val="29292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9529" name="Freeform 18"/>
            <p:cNvSpPr>
              <a:spLocks/>
            </p:cNvSpPr>
            <p:nvPr/>
          </p:nvSpPr>
          <p:spPr bwMode="auto">
            <a:xfrm>
              <a:off x="5161" y="3185"/>
              <a:ext cx="8" cy="40"/>
            </a:xfrm>
            <a:custGeom>
              <a:avLst/>
              <a:gdLst>
                <a:gd name="T0" fmla="*/ 8 w 8"/>
                <a:gd name="T1" fmla="*/ 0 h 40"/>
                <a:gd name="T2" fmla="*/ 8 w 8"/>
                <a:gd name="T3" fmla="*/ 3 h 40"/>
                <a:gd name="T4" fmla="*/ 8 w 8"/>
                <a:gd name="T5" fmla="*/ 7 h 40"/>
                <a:gd name="T6" fmla="*/ 6 w 8"/>
                <a:gd name="T7" fmla="*/ 13 h 40"/>
                <a:gd name="T8" fmla="*/ 4 w 8"/>
                <a:gd name="T9" fmla="*/ 19 h 40"/>
                <a:gd name="T10" fmla="*/ 4 w 8"/>
                <a:gd name="T11" fmla="*/ 25 h 40"/>
                <a:gd name="T12" fmla="*/ 2 w 8"/>
                <a:gd name="T13" fmla="*/ 30 h 40"/>
                <a:gd name="T14" fmla="*/ 0 w 8"/>
                <a:gd name="T15" fmla="*/ 36 h 40"/>
                <a:gd name="T16" fmla="*/ 0 w 8"/>
                <a:gd name="T17" fmla="*/ 40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40"/>
                <a:gd name="T29" fmla="*/ 8 w 8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40">
                  <a:moveTo>
                    <a:pt x="8" y="0"/>
                  </a:moveTo>
                  <a:lnTo>
                    <a:pt x="8" y="3"/>
                  </a:lnTo>
                  <a:lnTo>
                    <a:pt x="8" y="7"/>
                  </a:lnTo>
                  <a:lnTo>
                    <a:pt x="6" y="13"/>
                  </a:lnTo>
                  <a:lnTo>
                    <a:pt x="4" y="19"/>
                  </a:lnTo>
                  <a:lnTo>
                    <a:pt x="4" y="25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0"/>
                  </a:lnTo>
                </a:path>
              </a:pathLst>
            </a:custGeom>
            <a:noFill/>
            <a:ln w="9525">
              <a:solidFill>
                <a:srgbClr val="29292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9530" name="Freeform 19"/>
            <p:cNvSpPr>
              <a:spLocks/>
            </p:cNvSpPr>
            <p:nvPr/>
          </p:nvSpPr>
          <p:spPr bwMode="auto">
            <a:xfrm>
              <a:off x="5055" y="3358"/>
              <a:ext cx="48" cy="36"/>
            </a:xfrm>
            <a:custGeom>
              <a:avLst/>
              <a:gdLst>
                <a:gd name="T0" fmla="*/ 45 w 48"/>
                <a:gd name="T1" fmla="*/ 0 h 36"/>
                <a:gd name="T2" fmla="*/ 45 w 48"/>
                <a:gd name="T3" fmla="*/ 3 h 36"/>
                <a:gd name="T4" fmla="*/ 45 w 48"/>
                <a:gd name="T5" fmla="*/ 5 h 36"/>
                <a:gd name="T6" fmla="*/ 45 w 48"/>
                <a:gd name="T7" fmla="*/ 9 h 36"/>
                <a:gd name="T8" fmla="*/ 45 w 48"/>
                <a:gd name="T9" fmla="*/ 13 h 36"/>
                <a:gd name="T10" fmla="*/ 45 w 48"/>
                <a:gd name="T11" fmla="*/ 15 h 36"/>
                <a:gd name="T12" fmla="*/ 46 w 48"/>
                <a:gd name="T13" fmla="*/ 19 h 36"/>
                <a:gd name="T14" fmla="*/ 46 w 48"/>
                <a:gd name="T15" fmla="*/ 21 h 36"/>
                <a:gd name="T16" fmla="*/ 46 w 48"/>
                <a:gd name="T17" fmla="*/ 23 h 36"/>
                <a:gd name="T18" fmla="*/ 46 w 48"/>
                <a:gd name="T19" fmla="*/ 24 h 36"/>
                <a:gd name="T20" fmla="*/ 46 w 48"/>
                <a:gd name="T21" fmla="*/ 24 h 36"/>
                <a:gd name="T22" fmla="*/ 46 w 48"/>
                <a:gd name="T23" fmla="*/ 26 h 36"/>
                <a:gd name="T24" fmla="*/ 46 w 48"/>
                <a:gd name="T25" fmla="*/ 26 h 36"/>
                <a:gd name="T26" fmla="*/ 46 w 48"/>
                <a:gd name="T27" fmla="*/ 26 h 36"/>
                <a:gd name="T28" fmla="*/ 46 w 48"/>
                <a:gd name="T29" fmla="*/ 28 h 36"/>
                <a:gd name="T30" fmla="*/ 48 w 48"/>
                <a:gd name="T31" fmla="*/ 28 h 36"/>
                <a:gd name="T32" fmla="*/ 48 w 48"/>
                <a:gd name="T33" fmla="*/ 30 h 36"/>
                <a:gd name="T34" fmla="*/ 43 w 48"/>
                <a:gd name="T35" fmla="*/ 32 h 36"/>
                <a:gd name="T36" fmla="*/ 37 w 48"/>
                <a:gd name="T37" fmla="*/ 32 h 36"/>
                <a:gd name="T38" fmla="*/ 31 w 48"/>
                <a:gd name="T39" fmla="*/ 32 h 36"/>
                <a:gd name="T40" fmla="*/ 25 w 48"/>
                <a:gd name="T41" fmla="*/ 32 h 36"/>
                <a:gd name="T42" fmla="*/ 18 w 48"/>
                <a:gd name="T43" fmla="*/ 32 h 36"/>
                <a:gd name="T44" fmla="*/ 12 w 48"/>
                <a:gd name="T45" fmla="*/ 32 h 36"/>
                <a:gd name="T46" fmla="*/ 4 w 48"/>
                <a:gd name="T47" fmla="*/ 34 h 36"/>
                <a:gd name="T48" fmla="*/ 0 w 48"/>
                <a:gd name="T49" fmla="*/ 36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"/>
                <a:gd name="T76" fmla="*/ 0 h 36"/>
                <a:gd name="T77" fmla="*/ 48 w 48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" h="36">
                  <a:moveTo>
                    <a:pt x="45" y="0"/>
                  </a:moveTo>
                  <a:lnTo>
                    <a:pt x="45" y="3"/>
                  </a:lnTo>
                  <a:lnTo>
                    <a:pt x="45" y="5"/>
                  </a:lnTo>
                  <a:lnTo>
                    <a:pt x="45" y="9"/>
                  </a:lnTo>
                  <a:lnTo>
                    <a:pt x="45" y="13"/>
                  </a:lnTo>
                  <a:lnTo>
                    <a:pt x="45" y="15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6" y="23"/>
                  </a:lnTo>
                  <a:lnTo>
                    <a:pt x="46" y="24"/>
                  </a:lnTo>
                  <a:lnTo>
                    <a:pt x="46" y="26"/>
                  </a:lnTo>
                  <a:lnTo>
                    <a:pt x="46" y="28"/>
                  </a:lnTo>
                  <a:lnTo>
                    <a:pt x="48" y="28"/>
                  </a:lnTo>
                  <a:lnTo>
                    <a:pt x="48" y="30"/>
                  </a:lnTo>
                  <a:lnTo>
                    <a:pt x="43" y="32"/>
                  </a:lnTo>
                  <a:lnTo>
                    <a:pt x="37" y="32"/>
                  </a:lnTo>
                  <a:lnTo>
                    <a:pt x="31" y="32"/>
                  </a:lnTo>
                  <a:lnTo>
                    <a:pt x="25" y="32"/>
                  </a:lnTo>
                  <a:lnTo>
                    <a:pt x="18" y="32"/>
                  </a:lnTo>
                  <a:lnTo>
                    <a:pt x="12" y="32"/>
                  </a:lnTo>
                  <a:lnTo>
                    <a:pt x="4" y="34"/>
                  </a:lnTo>
                  <a:lnTo>
                    <a:pt x="0" y="36"/>
                  </a:lnTo>
                </a:path>
              </a:pathLst>
            </a:custGeom>
            <a:noFill/>
            <a:ln w="9525">
              <a:solidFill>
                <a:srgbClr val="29292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9531" name="Freeform 20"/>
            <p:cNvSpPr>
              <a:spLocks/>
            </p:cNvSpPr>
            <p:nvPr/>
          </p:nvSpPr>
          <p:spPr bwMode="auto">
            <a:xfrm>
              <a:off x="5071" y="3400"/>
              <a:ext cx="32" cy="2"/>
            </a:xfrm>
            <a:custGeom>
              <a:avLst/>
              <a:gdLst>
                <a:gd name="T0" fmla="*/ 32 w 32"/>
                <a:gd name="T1" fmla="*/ 0 h 2"/>
                <a:gd name="T2" fmla="*/ 29 w 32"/>
                <a:gd name="T3" fmla="*/ 0 h 2"/>
                <a:gd name="T4" fmla="*/ 25 w 32"/>
                <a:gd name="T5" fmla="*/ 0 h 2"/>
                <a:gd name="T6" fmla="*/ 21 w 32"/>
                <a:gd name="T7" fmla="*/ 0 h 2"/>
                <a:gd name="T8" fmla="*/ 17 w 32"/>
                <a:gd name="T9" fmla="*/ 0 h 2"/>
                <a:gd name="T10" fmla="*/ 11 w 32"/>
                <a:gd name="T11" fmla="*/ 0 h 2"/>
                <a:gd name="T12" fmla="*/ 7 w 32"/>
                <a:gd name="T13" fmla="*/ 0 h 2"/>
                <a:gd name="T14" fmla="*/ 4 w 32"/>
                <a:gd name="T15" fmla="*/ 0 h 2"/>
                <a:gd name="T16" fmla="*/ 0 w 32"/>
                <a:gd name="T17" fmla="*/ 2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2"/>
                <a:gd name="T29" fmla="*/ 32 w 32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2">
                  <a:moveTo>
                    <a:pt x="32" y="0"/>
                  </a:moveTo>
                  <a:lnTo>
                    <a:pt x="29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2"/>
                  </a:lnTo>
                </a:path>
              </a:pathLst>
            </a:custGeom>
            <a:noFill/>
            <a:ln w="9525">
              <a:solidFill>
                <a:srgbClr val="29292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9509" name="Text Box 40"/>
          <p:cNvSpPr txBox="1">
            <a:spLocks noChangeArrowheads="1"/>
          </p:cNvSpPr>
          <p:nvPr/>
        </p:nvSpPr>
        <p:spPr bwMode="auto">
          <a:xfrm>
            <a:off x="1403648" y="5732413"/>
            <a:ext cx="612058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2800" dirty="0">
                <a:solidFill>
                  <a:srgbClr val="00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ひもの長さと角</a:t>
            </a:r>
            <a:r>
              <a:rPr lang="ja-JP" altLang="en-US" sz="2800" dirty="0" smtClean="0">
                <a:solidFill>
                  <a:srgbClr val="00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速度から</a:t>
            </a:r>
            <a:r>
              <a:rPr lang="en-US" altLang="ja-JP" sz="2400" i="1" dirty="0" smtClean="0">
                <a:solidFill>
                  <a:srgbClr val="000000"/>
                </a:solidFill>
                <a:latin typeface="Comic Sans MS" panose="030F0702030302020204" pitchFamily="66" charset="0"/>
                <a:ea typeface="HGP教科書体" panose="02020600000000000000" pitchFamily="18" charset="-128"/>
              </a:rPr>
              <a:t>g</a:t>
            </a:r>
            <a:r>
              <a:rPr lang="ja-JP" altLang="en-US" sz="2800" dirty="0" smtClean="0">
                <a:solidFill>
                  <a:srgbClr val="00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がわか</a:t>
            </a:r>
            <a:r>
              <a:rPr lang="ja-JP" altLang="en-US" sz="2800" dirty="0">
                <a:solidFill>
                  <a:srgbClr val="00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る</a:t>
            </a:r>
            <a:endParaRPr lang="en-US" altLang="ja-JP" sz="2800" dirty="0" smtClean="0">
              <a:solidFill>
                <a:srgbClr val="00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en-US" altLang="ja-JP" i="1" dirty="0" smtClean="0">
                <a:solidFill>
                  <a:srgbClr val="000000"/>
                </a:solidFill>
                <a:latin typeface="Comic Sans MS" pitchFamily="66" charset="0"/>
                <a:ea typeface="HG創英角ﾎﾟｯﾌﾟ体" pitchFamily="49" charset="-128"/>
              </a:rPr>
              <a:t>g</a:t>
            </a:r>
            <a:r>
              <a:rPr lang="en-US" altLang="ja-JP" dirty="0" smtClean="0">
                <a:solidFill>
                  <a:srgbClr val="000000"/>
                </a:solidFill>
                <a:latin typeface="Comic Sans MS" pitchFamily="66" charset="0"/>
                <a:ea typeface="HG創英角ﾎﾟｯﾌﾟ体" pitchFamily="49" charset="-128"/>
              </a:rPr>
              <a:t> is inferred from the rope length and angular velocity</a:t>
            </a:r>
            <a:endParaRPr lang="ja-JP" altLang="en-US" dirty="0">
              <a:solidFill>
                <a:srgbClr val="000000"/>
              </a:solidFill>
              <a:ea typeface="HG創英角ﾎﾟｯﾌﾟ体" pitchFamily="49" charset="-128"/>
            </a:endParaRPr>
          </a:p>
        </p:txBody>
      </p:sp>
      <p:grpSp>
        <p:nvGrpSpPr>
          <p:cNvPr id="149510" name="Group 41"/>
          <p:cNvGrpSpPr>
            <a:grpSpLocks/>
          </p:cNvGrpSpPr>
          <p:nvPr/>
        </p:nvGrpSpPr>
        <p:grpSpPr bwMode="auto">
          <a:xfrm>
            <a:off x="6588224" y="721625"/>
            <a:ext cx="1511300" cy="1082675"/>
            <a:chOff x="2064" y="1253"/>
            <a:chExt cx="952" cy="682"/>
          </a:xfrm>
        </p:grpSpPr>
        <p:sp>
          <p:nvSpPr>
            <p:cNvPr id="149511" name="Text Box 42"/>
            <p:cNvSpPr txBox="1">
              <a:spLocks noChangeArrowheads="1"/>
            </p:cNvSpPr>
            <p:nvPr/>
          </p:nvSpPr>
          <p:spPr bwMode="auto">
            <a:xfrm>
              <a:off x="2064" y="1389"/>
              <a:ext cx="5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200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r>
                <a:rPr lang="en-US" altLang="ja-JP" sz="3200">
                  <a:solidFill>
                    <a:srgbClr val="000000"/>
                  </a:solidFill>
                  <a:latin typeface="Times New Roman" pitchFamily="18" charset="0"/>
                </a:rPr>
                <a:t> =</a:t>
              </a:r>
            </a:p>
          </p:txBody>
        </p:sp>
        <p:sp>
          <p:nvSpPr>
            <p:cNvPr id="149512" name="Text Box 43"/>
            <p:cNvSpPr txBox="1">
              <a:spLocks noChangeArrowheads="1"/>
            </p:cNvSpPr>
            <p:nvPr/>
          </p:nvSpPr>
          <p:spPr bwMode="auto">
            <a:xfrm>
              <a:off x="2727" y="1253"/>
              <a:ext cx="23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800" i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g</a:t>
              </a:r>
            </a:p>
          </p:txBody>
        </p:sp>
        <p:sp>
          <p:nvSpPr>
            <p:cNvPr id="149513" name="Text Box 44"/>
            <p:cNvSpPr txBox="1">
              <a:spLocks noChangeArrowheads="1"/>
            </p:cNvSpPr>
            <p:nvPr/>
          </p:nvSpPr>
          <p:spPr bwMode="auto">
            <a:xfrm>
              <a:off x="2727" y="1570"/>
              <a:ext cx="18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200" i="1">
                  <a:solidFill>
                    <a:srgbClr val="000000"/>
                  </a:solidFill>
                  <a:latin typeface="Times New Roman" pitchFamily="18" charset="0"/>
                </a:rPr>
                <a:t>l</a:t>
              </a:r>
            </a:p>
          </p:txBody>
        </p:sp>
        <p:sp>
          <p:nvSpPr>
            <p:cNvPr id="149514" name="Line 45"/>
            <p:cNvSpPr>
              <a:spLocks noChangeShapeType="1"/>
            </p:cNvSpPr>
            <p:nvPr/>
          </p:nvSpPr>
          <p:spPr bwMode="auto">
            <a:xfrm>
              <a:off x="2699" y="161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9515" name="Freeform 46"/>
            <p:cNvSpPr>
              <a:spLocks/>
            </p:cNvSpPr>
            <p:nvPr/>
          </p:nvSpPr>
          <p:spPr bwMode="auto">
            <a:xfrm>
              <a:off x="2517" y="1253"/>
              <a:ext cx="499" cy="589"/>
            </a:xfrm>
            <a:custGeom>
              <a:avLst/>
              <a:gdLst>
                <a:gd name="T0" fmla="*/ 499 w 499"/>
                <a:gd name="T1" fmla="*/ 0 h 589"/>
                <a:gd name="T2" fmla="*/ 136 w 499"/>
                <a:gd name="T3" fmla="*/ 0 h 589"/>
                <a:gd name="T4" fmla="*/ 91 w 499"/>
                <a:gd name="T5" fmla="*/ 589 h 589"/>
                <a:gd name="T6" fmla="*/ 45 w 499"/>
                <a:gd name="T7" fmla="*/ 453 h 589"/>
                <a:gd name="T8" fmla="*/ 0 w 499"/>
                <a:gd name="T9" fmla="*/ 499 h 5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9"/>
                <a:gd name="T16" fmla="*/ 0 h 589"/>
                <a:gd name="T17" fmla="*/ 499 w 499"/>
                <a:gd name="T18" fmla="*/ 589 h 5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9" h="589">
                  <a:moveTo>
                    <a:pt x="499" y="0"/>
                  </a:moveTo>
                  <a:lnTo>
                    <a:pt x="136" y="0"/>
                  </a:lnTo>
                  <a:lnTo>
                    <a:pt x="91" y="589"/>
                  </a:lnTo>
                  <a:lnTo>
                    <a:pt x="45" y="453"/>
                  </a:lnTo>
                  <a:lnTo>
                    <a:pt x="0" y="49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8" name="テキスト ボックス 27"/>
          <p:cNvSpPr txBox="1"/>
          <p:nvPr/>
        </p:nvSpPr>
        <p:spPr>
          <a:xfrm rot="230751">
            <a:off x="335619" y="2705630"/>
            <a:ext cx="8512267" cy="646331"/>
          </a:xfrm>
          <a:prstGeom prst="rect">
            <a:avLst/>
          </a:prstGeom>
          <a:solidFill>
            <a:schemeClr val="accent2"/>
          </a:solidFill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solidFill>
                  <a:schemeClr val="bg1"/>
                </a:solidFill>
                <a:latin typeface="HGP教科書体" pitchFamily="18" charset="-128"/>
                <a:ea typeface="HGP教科書体" pitchFamily="18" charset="-128"/>
              </a:rPr>
              <a:t>重力加速度</a:t>
            </a:r>
            <a:r>
              <a:rPr lang="en-US" altLang="ja-JP" sz="3600" dirty="0" smtClean="0">
                <a:solidFill>
                  <a:schemeClr val="bg1"/>
                </a:solidFill>
                <a:latin typeface="HGP教科書体" pitchFamily="18" charset="-128"/>
                <a:ea typeface="HGP教科書体" pitchFamily="18" charset="-128"/>
              </a:rPr>
              <a:t>g</a:t>
            </a:r>
            <a:r>
              <a:rPr lang="ja-JP" altLang="en-US" sz="3600" dirty="0" smtClean="0">
                <a:solidFill>
                  <a:schemeClr val="bg1"/>
                </a:solidFill>
                <a:latin typeface="HGP教科書体" pitchFamily="18" charset="-128"/>
                <a:ea typeface="HGP教科書体" pitchFamily="18" charset="-128"/>
              </a:rPr>
              <a:t>は</a:t>
            </a:r>
            <a:r>
              <a:rPr lang="en-US" altLang="ja-JP" sz="3600" dirty="0" smtClean="0">
                <a:solidFill>
                  <a:schemeClr val="bg1"/>
                </a:solidFill>
                <a:latin typeface="HGP教科書体" pitchFamily="18" charset="-128"/>
                <a:ea typeface="HGP教科書体" pitchFamily="18" charset="-128"/>
              </a:rPr>
              <a:t>9.8 m/sec</a:t>
            </a:r>
            <a:r>
              <a:rPr lang="en-US" altLang="ja-JP" sz="3600" baseline="30000" dirty="0" smtClean="0">
                <a:solidFill>
                  <a:schemeClr val="bg1"/>
                </a:solidFill>
                <a:latin typeface="HGP教科書体" pitchFamily="18" charset="-128"/>
                <a:ea typeface="HGP教科書体" pitchFamily="18" charset="-128"/>
              </a:rPr>
              <a:t>2</a:t>
            </a:r>
            <a:r>
              <a:rPr lang="en-US" altLang="ja-JP" sz="3600" dirty="0" smtClean="0">
                <a:solidFill>
                  <a:schemeClr val="bg1"/>
                </a:solidFill>
                <a:latin typeface="HGP教科書体" pitchFamily="18" charset="-128"/>
                <a:ea typeface="HGP教科書体" pitchFamily="18" charset="-128"/>
              </a:rPr>
              <a:t>, </a:t>
            </a:r>
            <a:r>
              <a:rPr lang="ja-JP" altLang="en-US" sz="3600" dirty="0" smtClean="0">
                <a:solidFill>
                  <a:schemeClr val="bg1"/>
                </a:solidFill>
                <a:latin typeface="HGP教科書体" pitchFamily="18" charset="-128"/>
                <a:ea typeface="HGP教科書体" pitchFamily="18" charset="-128"/>
              </a:rPr>
              <a:t>または</a:t>
            </a:r>
            <a:r>
              <a:rPr lang="en-US" altLang="ja-JP" sz="3600" dirty="0" smtClean="0">
                <a:solidFill>
                  <a:schemeClr val="bg1"/>
                </a:solidFill>
                <a:latin typeface="HGP教科書体" pitchFamily="18" charset="-128"/>
                <a:ea typeface="HGP教科書体" pitchFamily="18" charset="-128"/>
              </a:rPr>
              <a:t>980 gal(</a:t>
            </a:r>
            <a:r>
              <a:rPr lang="ja-JP" altLang="en-US" sz="3600" dirty="0" smtClean="0">
                <a:solidFill>
                  <a:schemeClr val="bg1"/>
                </a:solidFill>
                <a:latin typeface="HGP教科書体" pitchFamily="18" charset="-128"/>
                <a:ea typeface="HGP教科書体" pitchFamily="18" charset="-128"/>
              </a:rPr>
              <a:t>ガル</a:t>
            </a:r>
            <a:r>
              <a:rPr lang="en-US" altLang="ja-JP" sz="3600" dirty="0" smtClean="0">
                <a:solidFill>
                  <a:schemeClr val="bg1"/>
                </a:solidFill>
                <a:latin typeface="HGP教科書体" pitchFamily="18" charset="-128"/>
                <a:ea typeface="HGP教科書体" pitchFamily="18" charset="-128"/>
              </a:rPr>
              <a:t>)</a:t>
            </a:r>
            <a:endParaRPr lang="ja-JP" altLang="en-US" sz="3600" dirty="0">
              <a:solidFill>
                <a:schemeClr val="bg1"/>
              </a:solidFill>
              <a:latin typeface="HGP教科書体" pitchFamily="18" charset="-128"/>
              <a:ea typeface="HGP教科書体" pitchFamily="1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200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L 0.16163 -0.003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-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0.0882 0.01505 C 0.10643 0.01852 0.13473 0.02107 0.16337 0.02107 C 0.19671 0.02107 0.22309 0.01852 0.24167 0.01505 L 0.33073 -4.81481E-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428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4" grpId="0" animBg="1"/>
      <p:bldP spid="428034" grpId="1" animBg="1"/>
      <p:bldP spid="428035" grpId="0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Oval 2"/>
          <p:cNvSpPr>
            <a:spLocks noChangeArrowheads="1"/>
          </p:cNvSpPr>
          <p:nvPr/>
        </p:nvSpPr>
        <p:spPr bwMode="auto">
          <a:xfrm>
            <a:off x="6804025" y="2422525"/>
            <a:ext cx="574675" cy="5746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6611" name="Freeform 3"/>
          <p:cNvSpPr>
            <a:spLocks/>
          </p:cNvSpPr>
          <p:nvPr/>
        </p:nvSpPr>
        <p:spPr bwMode="auto">
          <a:xfrm>
            <a:off x="-430213" y="1484313"/>
            <a:ext cx="11195051" cy="6323012"/>
          </a:xfrm>
          <a:custGeom>
            <a:avLst/>
            <a:gdLst>
              <a:gd name="T0" fmla="*/ 2147483647 w 7052"/>
              <a:gd name="T1" fmla="*/ 2147483647 h 3983"/>
              <a:gd name="T2" fmla="*/ 2147483647 w 7052"/>
              <a:gd name="T3" fmla="*/ 2147483647 h 3983"/>
              <a:gd name="T4" fmla="*/ 2147483647 w 7052"/>
              <a:gd name="T5" fmla="*/ 2147483647 h 3983"/>
              <a:gd name="T6" fmla="*/ 2147483647 w 7052"/>
              <a:gd name="T7" fmla="*/ 2147483647 h 3983"/>
              <a:gd name="T8" fmla="*/ 2147483647 w 7052"/>
              <a:gd name="T9" fmla="*/ 2147483647 h 3983"/>
              <a:gd name="T10" fmla="*/ 2147483647 w 7052"/>
              <a:gd name="T11" fmla="*/ 2147483647 h 3983"/>
              <a:gd name="T12" fmla="*/ 2147483647 w 7052"/>
              <a:gd name="T13" fmla="*/ 2147483647 h 3983"/>
              <a:gd name="T14" fmla="*/ 2147483647 w 7052"/>
              <a:gd name="T15" fmla="*/ 2147483647 h 3983"/>
              <a:gd name="T16" fmla="*/ 2147483647 w 7052"/>
              <a:gd name="T17" fmla="*/ 2147483647 h 3983"/>
              <a:gd name="T18" fmla="*/ 2147483647 w 7052"/>
              <a:gd name="T19" fmla="*/ 2147483647 h 3983"/>
              <a:gd name="T20" fmla="*/ 2147483647 w 7052"/>
              <a:gd name="T21" fmla="*/ 2147483647 h 3983"/>
              <a:gd name="T22" fmla="*/ 2147483647 w 7052"/>
              <a:gd name="T23" fmla="*/ 2147483647 h 3983"/>
              <a:gd name="T24" fmla="*/ 2147483647 w 7052"/>
              <a:gd name="T25" fmla="*/ 2147483647 h 3983"/>
              <a:gd name="T26" fmla="*/ 2147483647 w 7052"/>
              <a:gd name="T27" fmla="*/ 2147483647 h 3983"/>
              <a:gd name="T28" fmla="*/ 2147483647 w 7052"/>
              <a:gd name="T29" fmla="*/ 2147483647 h 398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052"/>
              <a:gd name="T46" fmla="*/ 0 h 3983"/>
              <a:gd name="T47" fmla="*/ 7052 w 7052"/>
              <a:gd name="T48" fmla="*/ 3983 h 398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052" h="3983">
                <a:moveTo>
                  <a:pt x="195" y="3521"/>
                </a:moveTo>
                <a:cubicBezTo>
                  <a:pt x="173" y="3036"/>
                  <a:pt x="0" y="1162"/>
                  <a:pt x="63" y="613"/>
                </a:cubicBezTo>
                <a:cubicBezTo>
                  <a:pt x="126" y="64"/>
                  <a:pt x="351" y="273"/>
                  <a:pt x="573" y="225"/>
                </a:cubicBezTo>
                <a:cubicBezTo>
                  <a:pt x="795" y="177"/>
                  <a:pt x="1164" y="199"/>
                  <a:pt x="1394" y="323"/>
                </a:cubicBezTo>
                <a:cubicBezTo>
                  <a:pt x="1624" y="447"/>
                  <a:pt x="1804" y="779"/>
                  <a:pt x="1956" y="968"/>
                </a:cubicBezTo>
                <a:cubicBezTo>
                  <a:pt x="2108" y="1157"/>
                  <a:pt x="2171" y="1286"/>
                  <a:pt x="2306" y="1459"/>
                </a:cubicBezTo>
                <a:cubicBezTo>
                  <a:pt x="2441" y="1632"/>
                  <a:pt x="2579" y="1867"/>
                  <a:pt x="2768" y="2007"/>
                </a:cubicBezTo>
                <a:cubicBezTo>
                  <a:pt x="2957" y="2147"/>
                  <a:pt x="3242" y="2288"/>
                  <a:pt x="3439" y="2299"/>
                </a:cubicBezTo>
                <a:cubicBezTo>
                  <a:pt x="3636" y="2310"/>
                  <a:pt x="3784" y="2212"/>
                  <a:pt x="3949" y="2073"/>
                </a:cubicBezTo>
                <a:cubicBezTo>
                  <a:pt x="4114" y="1934"/>
                  <a:pt x="4268" y="1669"/>
                  <a:pt x="4430" y="1468"/>
                </a:cubicBezTo>
                <a:cubicBezTo>
                  <a:pt x="4592" y="1267"/>
                  <a:pt x="4733" y="1056"/>
                  <a:pt x="4921" y="864"/>
                </a:cubicBezTo>
                <a:cubicBezTo>
                  <a:pt x="5109" y="672"/>
                  <a:pt x="5337" y="372"/>
                  <a:pt x="5561" y="316"/>
                </a:cubicBezTo>
                <a:cubicBezTo>
                  <a:pt x="5785" y="260"/>
                  <a:pt x="6187" y="0"/>
                  <a:pt x="6267" y="528"/>
                </a:cubicBezTo>
                <a:cubicBezTo>
                  <a:pt x="6347" y="1056"/>
                  <a:pt x="7052" y="2983"/>
                  <a:pt x="6040" y="3483"/>
                </a:cubicBezTo>
                <a:cubicBezTo>
                  <a:pt x="5028" y="3983"/>
                  <a:pt x="1413" y="3520"/>
                  <a:pt x="195" y="3530"/>
                </a:cubicBezTo>
              </a:path>
            </a:pathLst>
          </a:custGeom>
          <a:solidFill>
            <a:schemeClr val="bg2"/>
          </a:solidFill>
          <a:ln w="571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36513" y="477838"/>
            <a:ext cx="9467851" cy="6334125"/>
            <a:chOff x="-23" y="301"/>
            <a:chExt cx="5964" cy="3990"/>
          </a:xfrm>
        </p:grpSpPr>
        <p:sp>
          <p:nvSpPr>
            <p:cNvPr id="196620" name="Line 5"/>
            <p:cNvSpPr>
              <a:spLocks noChangeShapeType="1"/>
            </p:cNvSpPr>
            <p:nvPr/>
          </p:nvSpPr>
          <p:spPr bwMode="auto">
            <a:xfrm>
              <a:off x="0" y="1752"/>
              <a:ext cx="591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6621" name="Line 6"/>
            <p:cNvSpPr>
              <a:spLocks noChangeShapeType="1"/>
            </p:cNvSpPr>
            <p:nvPr/>
          </p:nvSpPr>
          <p:spPr bwMode="auto">
            <a:xfrm>
              <a:off x="22" y="2115"/>
              <a:ext cx="591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6622" name="Line 7"/>
            <p:cNvSpPr>
              <a:spLocks noChangeShapeType="1"/>
            </p:cNvSpPr>
            <p:nvPr/>
          </p:nvSpPr>
          <p:spPr bwMode="auto">
            <a:xfrm>
              <a:off x="22" y="2478"/>
              <a:ext cx="591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6623" name="Line 8"/>
            <p:cNvSpPr>
              <a:spLocks noChangeShapeType="1"/>
            </p:cNvSpPr>
            <p:nvPr/>
          </p:nvSpPr>
          <p:spPr bwMode="auto">
            <a:xfrm>
              <a:off x="0" y="2840"/>
              <a:ext cx="591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6624" name="Line 9"/>
            <p:cNvSpPr>
              <a:spLocks noChangeShapeType="1"/>
            </p:cNvSpPr>
            <p:nvPr/>
          </p:nvSpPr>
          <p:spPr bwMode="auto">
            <a:xfrm>
              <a:off x="-23" y="3203"/>
              <a:ext cx="591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6625" name="Line 10"/>
            <p:cNvSpPr>
              <a:spLocks noChangeShapeType="1"/>
            </p:cNvSpPr>
            <p:nvPr/>
          </p:nvSpPr>
          <p:spPr bwMode="auto">
            <a:xfrm>
              <a:off x="-1" y="3566"/>
              <a:ext cx="591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6626" name="Line 11"/>
            <p:cNvSpPr>
              <a:spLocks noChangeShapeType="1"/>
            </p:cNvSpPr>
            <p:nvPr/>
          </p:nvSpPr>
          <p:spPr bwMode="auto">
            <a:xfrm>
              <a:off x="-1" y="3929"/>
              <a:ext cx="591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6627" name="Line 12"/>
            <p:cNvSpPr>
              <a:spLocks noChangeShapeType="1"/>
            </p:cNvSpPr>
            <p:nvPr/>
          </p:nvSpPr>
          <p:spPr bwMode="auto">
            <a:xfrm>
              <a:off x="-23" y="4291"/>
              <a:ext cx="591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6628" name="Line 13"/>
            <p:cNvSpPr>
              <a:spLocks noChangeShapeType="1"/>
            </p:cNvSpPr>
            <p:nvPr/>
          </p:nvSpPr>
          <p:spPr bwMode="auto">
            <a:xfrm>
              <a:off x="-23" y="301"/>
              <a:ext cx="591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6629" name="Line 14"/>
            <p:cNvSpPr>
              <a:spLocks noChangeShapeType="1"/>
            </p:cNvSpPr>
            <p:nvPr/>
          </p:nvSpPr>
          <p:spPr bwMode="auto">
            <a:xfrm>
              <a:off x="-1" y="664"/>
              <a:ext cx="591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6630" name="Line 15"/>
            <p:cNvSpPr>
              <a:spLocks noChangeShapeType="1"/>
            </p:cNvSpPr>
            <p:nvPr/>
          </p:nvSpPr>
          <p:spPr bwMode="auto">
            <a:xfrm>
              <a:off x="-1" y="1027"/>
              <a:ext cx="591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6631" name="Line 16"/>
            <p:cNvSpPr>
              <a:spLocks noChangeShapeType="1"/>
            </p:cNvSpPr>
            <p:nvPr/>
          </p:nvSpPr>
          <p:spPr bwMode="auto">
            <a:xfrm>
              <a:off x="-23" y="1389"/>
              <a:ext cx="591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0" y="0"/>
            <a:ext cx="2109788" cy="2673350"/>
            <a:chOff x="0" y="0"/>
            <a:chExt cx="1329" cy="1684"/>
          </a:xfrm>
        </p:grpSpPr>
        <p:sp>
          <p:nvSpPr>
            <p:cNvPr id="196615" name="Text Box 18"/>
            <p:cNvSpPr txBox="1">
              <a:spLocks noChangeArrowheads="1"/>
            </p:cNvSpPr>
            <p:nvPr/>
          </p:nvSpPr>
          <p:spPr bwMode="auto">
            <a:xfrm>
              <a:off x="0" y="694"/>
              <a:ext cx="13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>
                  <a:solidFill>
                    <a:srgbClr val="800000"/>
                  </a:solidFill>
                  <a:latin typeface="Comic Sans MS" pitchFamily="66" charset="0"/>
                </a:rPr>
                <a:t>Potential energy</a:t>
              </a:r>
            </a:p>
          </p:txBody>
        </p:sp>
        <p:sp>
          <p:nvSpPr>
            <p:cNvPr id="196616" name="Line 19"/>
            <p:cNvSpPr>
              <a:spLocks noChangeShapeType="1"/>
            </p:cNvSpPr>
            <p:nvPr/>
          </p:nvSpPr>
          <p:spPr bwMode="auto">
            <a:xfrm flipV="1">
              <a:off x="567" y="210"/>
              <a:ext cx="0" cy="49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6617" name="Text Box 20"/>
            <p:cNvSpPr txBox="1">
              <a:spLocks noChangeArrowheads="1"/>
            </p:cNvSpPr>
            <p:nvPr/>
          </p:nvSpPr>
          <p:spPr bwMode="auto">
            <a:xfrm>
              <a:off x="385" y="1434"/>
              <a:ext cx="35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>
                  <a:solidFill>
                    <a:srgbClr val="FF0000"/>
                  </a:solidFill>
                  <a:latin typeface="Comic Sans MS" pitchFamily="66" charset="0"/>
                </a:rPr>
                <a:t>low</a:t>
              </a:r>
            </a:p>
          </p:txBody>
        </p:sp>
        <p:sp>
          <p:nvSpPr>
            <p:cNvPr id="196618" name="Line 21"/>
            <p:cNvSpPr>
              <a:spLocks noChangeShapeType="1"/>
            </p:cNvSpPr>
            <p:nvPr/>
          </p:nvSpPr>
          <p:spPr bwMode="auto">
            <a:xfrm flipV="1">
              <a:off x="567" y="935"/>
              <a:ext cx="0" cy="49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6619" name="Text Box 22"/>
            <p:cNvSpPr txBox="1">
              <a:spLocks noChangeArrowheads="1"/>
            </p:cNvSpPr>
            <p:nvPr/>
          </p:nvSpPr>
          <p:spPr bwMode="auto">
            <a:xfrm>
              <a:off x="385" y="0"/>
              <a:ext cx="4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>
                  <a:solidFill>
                    <a:srgbClr val="FF0000"/>
                  </a:solidFill>
                  <a:latin typeface="Comic Sans MS" pitchFamily="66" charset="0"/>
                </a:rPr>
                <a:t>high</a:t>
              </a:r>
            </a:p>
          </p:txBody>
        </p:sp>
      </p:grpSp>
      <p:sp>
        <p:nvSpPr>
          <p:cNvPr id="196614" name="Text Box 23"/>
          <p:cNvSpPr txBox="1">
            <a:spLocks noChangeArrowheads="1"/>
          </p:cNvSpPr>
          <p:nvPr/>
        </p:nvSpPr>
        <p:spPr bwMode="auto">
          <a:xfrm>
            <a:off x="2411413" y="404813"/>
            <a:ext cx="440857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rgbClr val="333399"/>
                </a:solidFill>
                <a:latin typeface="Comic Sans MS" pitchFamily="66" charset="0"/>
                <a:ea typeface="HGP教科書体" pitchFamily="18" charset="-128"/>
              </a:rPr>
              <a:t>力学的エネルギーの</a:t>
            </a:r>
            <a:r>
              <a:rPr lang="ja-JP" altLang="en-US" sz="3200" dirty="0" smtClean="0">
                <a:solidFill>
                  <a:srgbClr val="333399"/>
                </a:solidFill>
                <a:latin typeface="Comic Sans MS" pitchFamily="66" charset="0"/>
                <a:ea typeface="HGP教科書体" pitchFamily="18" charset="-128"/>
              </a:rPr>
              <a:t>保存</a:t>
            </a:r>
            <a:endParaRPr lang="en-US" altLang="ja-JP" sz="3200" dirty="0" smtClean="0">
              <a:solidFill>
                <a:srgbClr val="333399"/>
              </a:solidFill>
              <a:latin typeface="Comic Sans MS" pitchFamily="66" charset="0"/>
              <a:ea typeface="HGP教科書体" pitchFamily="18" charset="-128"/>
            </a:endParaRPr>
          </a:p>
          <a:p>
            <a:r>
              <a:rPr lang="en-US" altLang="ja-JP" sz="2000" dirty="0" smtClean="0">
                <a:solidFill>
                  <a:srgbClr val="333399"/>
                </a:solidFill>
                <a:latin typeface="小塚ゴシック Pro L" pitchFamily="34" charset="-128"/>
                <a:ea typeface="小塚ゴシック Pro L" pitchFamily="34" charset="-128"/>
              </a:rPr>
              <a:t>Conservation of mechanical energy</a:t>
            </a:r>
            <a:endParaRPr lang="ja-JP" altLang="en-US" sz="2000" dirty="0">
              <a:solidFill>
                <a:srgbClr val="333399"/>
              </a:solidFill>
              <a:latin typeface="小塚ゴシック Pro L" pitchFamily="34" charset="-128"/>
              <a:ea typeface="小塚ゴシック Pro L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9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534 L -0.12568 0.23096 C -0.15225 0.28461 -0.19148 0.31443 -0.23245 0.31443 C -0.2795 0.31443 -0.31666 0.28461 -0.34322 0.23096 L -0.46839 -0.00534 " pathEditMode="fixed" rAng="0" ptsTypes="FffFF">
                                      <p:cBhvr>
                                        <p:cTn id="9" dur="3000" fill="hold"/>
                                        <p:tgtEl>
                                          <p:spTgt spid="429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00" y="1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58" grpId="0" animBg="1"/>
      <p:bldP spid="42905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6513" y="242888"/>
            <a:ext cx="9432926" cy="5346700"/>
            <a:chOff x="-23" y="153"/>
            <a:chExt cx="5942" cy="3368"/>
          </a:xfrm>
        </p:grpSpPr>
        <p:sp>
          <p:nvSpPr>
            <p:cNvPr id="197656" name="Freeform 3"/>
            <p:cNvSpPr>
              <a:spLocks/>
            </p:cNvSpPr>
            <p:nvPr/>
          </p:nvSpPr>
          <p:spPr bwMode="auto">
            <a:xfrm>
              <a:off x="-23" y="3242"/>
              <a:ext cx="5897" cy="279"/>
            </a:xfrm>
            <a:custGeom>
              <a:avLst/>
              <a:gdLst>
                <a:gd name="T0" fmla="*/ 0 w 5897"/>
                <a:gd name="T1" fmla="*/ 241 h 279"/>
                <a:gd name="T2" fmla="*/ 1724 w 5897"/>
                <a:gd name="T3" fmla="*/ 241 h 279"/>
                <a:gd name="T4" fmla="*/ 2223 w 5897"/>
                <a:gd name="T5" fmla="*/ 151 h 279"/>
                <a:gd name="T6" fmla="*/ 3039 w 5897"/>
                <a:gd name="T7" fmla="*/ 15 h 279"/>
                <a:gd name="T8" fmla="*/ 4128 w 5897"/>
                <a:gd name="T9" fmla="*/ 241 h 279"/>
                <a:gd name="T10" fmla="*/ 5897 w 5897"/>
                <a:gd name="T11" fmla="*/ 241 h 2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97"/>
                <a:gd name="T19" fmla="*/ 0 h 279"/>
                <a:gd name="T20" fmla="*/ 5897 w 5897"/>
                <a:gd name="T21" fmla="*/ 279 h 2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97" h="279">
                  <a:moveTo>
                    <a:pt x="0" y="241"/>
                  </a:moveTo>
                  <a:cubicBezTo>
                    <a:pt x="677" y="248"/>
                    <a:pt x="1354" y="256"/>
                    <a:pt x="1724" y="241"/>
                  </a:cubicBezTo>
                  <a:cubicBezTo>
                    <a:pt x="2094" y="226"/>
                    <a:pt x="2004" y="189"/>
                    <a:pt x="2223" y="151"/>
                  </a:cubicBezTo>
                  <a:cubicBezTo>
                    <a:pt x="2442" y="113"/>
                    <a:pt x="2722" y="0"/>
                    <a:pt x="3039" y="15"/>
                  </a:cubicBezTo>
                  <a:cubicBezTo>
                    <a:pt x="3356" y="30"/>
                    <a:pt x="3652" y="203"/>
                    <a:pt x="4128" y="241"/>
                  </a:cubicBezTo>
                  <a:cubicBezTo>
                    <a:pt x="4604" y="279"/>
                    <a:pt x="5610" y="249"/>
                    <a:pt x="5897" y="241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7657" name="Freeform 4"/>
            <p:cNvSpPr>
              <a:spLocks/>
            </p:cNvSpPr>
            <p:nvPr/>
          </p:nvSpPr>
          <p:spPr bwMode="auto">
            <a:xfrm>
              <a:off x="22" y="2750"/>
              <a:ext cx="5897" cy="279"/>
            </a:xfrm>
            <a:custGeom>
              <a:avLst/>
              <a:gdLst>
                <a:gd name="T0" fmla="*/ 0 w 5897"/>
                <a:gd name="T1" fmla="*/ 241 h 279"/>
                <a:gd name="T2" fmla="*/ 1724 w 5897"/>
                <a:gd name="T3" fmla="*/ 241 h 279"/>
                <a:gd name="T4" fmla="*/ 2223 w 5897"/>
                <a:gd name="T5" fmla="*/ 151 h 279"/>
                <a:gd name="T6" fmla="*/ 3039 w 5897"/>
                <a:gd name="T7" fmla="*/ 15 h 279"/>
                <a:gd name="T8" fmla="*/ 4128 w 5897"/>
                <a:gd name="T9" fmla="*/ 241 h 279"/>
                <a:gd name="T10" fmla="*/ 5897 w 5897"/>
                <a:gd name="T11" fmla="*/ 241 h 2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97"/>
                <a:gd name="T19" fmla="*/ 0 h 279"/>
                <a:gd name="T20" fmla="*/ 5897 w 5897"/>
                <a:gd name="T21" fmla="*/ 279 h 2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97" h="279">
                  <a:moveTo>
                    <a:pt x="0" y="241"/>
                  </a:moveTo>
                  <a:cubicBezTo>
                    <a:pt x="677" y="248"/>
                    <a:pt x="1354" y="256"/>
                    <a:pt x="1724" y="241"/>
                  </a:cubicBezTo>
                  <a:cubicBezTo>
                    <a:pt x="2094" y="226"/>
                    <a:pt x="2004" y="189"/>
                    <a:pt x="2223" y="151"/>
                  </a:cubicBezTo>
                  <a:cubicBezTo>
                    <a:pt x="2442" y="113"/>
                    <a:pt x="2722" y="0"/>
                    <a:pt x="3039" y="15"/>
                  </a:cubicBezTo>
                  <a:cubicBezTo>
                    <a:pt x="3356" y="30"/>
                    <a:pt x="3652" y="203"/>
                    <a:pt x="4128" y="241"/>
                  </a:cubicBezTo>
                  <a:cubicBezTo>
                    <a:pt x="4604" y="279"/>
                    <a:pt x="5610" y="249"/>
                    <a:pt x="5897" y="241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7658" name="Freeform 5"/>
            <p:cNvSpPr>
              <a:spLocks/>
            </p:cNvSpPr>
            <p:nvPr/>
          </p:nvSpPr>
          <p:spPr bwMode="auto">
            <a:xfrm>
              <a:off x="22" y="2296"/>
              <a:ext cx="5897" cy="279"/>
            </a:xfrm>
            <a:custGeom>
              <a:avLst/>
              <a:gdLst>
                <a:gd name="T0" fmla="*/ 0 w 5897"/>
                <a:gd name="T1" fmla="*/ 241 h 279"/>
                <a:gd name="T2" fmla="*/ 1724 w 5897"/>
                <a:gd name="T3" fmla="*/ 241 h 279"/>
                <a:gd name="T4" fmla="*/ 2223 w 5897"/>
                <a:gd name="T5" fmla="*/ 151 h 279"/>
                <a:gd name="T6" fmla="*/ 3039 w 5897"/>
                <a:gd name="T7" fmla="*/ 15 h 279"/>
                <a:gd name="T8" fmla="*/ 4128 w 5897"/>
                <a:gd name="T9" fmla="*/ 241 h 279"/>
                <a:gd name="T10" fmla="*/ 5897 w 5897"/>
                <a:gd name="T11" fmla="*/ 241 h 2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97"/>
                <a:gd name="T19" fmla="*/ 0 h 279"/>
                <a:gd name="T20" fmla="*/ 5897 w 5897"/>
                <a:gd name="T21" fmla="*/ 279 h 2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97" h="279">
                  <a:moveTo>
                    <a:pt x="0" y="241"/>
                  </a:moveTo>
                  <a:cubicBezTo>
                    <a:pt x="677" y="248"/>
                    <a:pt x="1354" y="256"/>
                    <a:pt x="1724" y="241"/>
                  </a:cubicBezTo>
                  <a:cubicBezTo>
                    <a:pt x="2094" y="226"/>
                    <a:pt x="2004" y="189"/>
                    <a:pt x="2223" y="151"/>
                  </a:cubicBezTo>
                  <a:cubicBezTo>
                    <a:pt x="2442" y="113"/>
                    <a:pt x="2722" y="0"/>
                    <a:pt x="3039" y="15"/>
                  </a:cubicBezTo>
                  <a:cubicBezTo>
                    <a:pt x="3356" y="30"/>
                    <a:pt x="3652" y="203"/>
                    <a:pt x="4128" y="241"/>
                  </a:cubicBezTo>
                  <a:cubicBezTo>
                    <a:pt x="4604" y="279"/>
                    <a:pt x="5610" y="249"/>
                    <a:pt x="5897" y="241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7659" name="Freeform 6"/>
            <p:cNvSpPr>
              <a:spLocks/>
            </p:cNvSpPr>
            <p:nvPr/>
          </p:nvSpPr>
          <p:spPr bwMode="auto">
            <a:xfrm>
              <a:off x="22" y="1881"/>
              <a:ext cx="5897" cy="279"/>
            </a:xfrm>
            <a:custGeom>
              <a:avLst/>
              <a:gdLst>
                <a:gd name="T0" fmla="*/ 0 w 5897"/>
                <a:gd name="T1" fmla="*/ 241 h 279"/>
                <a:gd name="T2" fmla="*/ 1724 w 5897"/>
                <a:gd name="T3" fmla="*/ 241 h 279"/>
                <a:gd name="T4" fmla="*/ 2223 w 5897"/>
                <a:gd name="T5" fmla="*/ 151 h 279"/>
                <a:gd name="T6" fmla="*/ 3039 w 5897"/>
                <a:gd name="T7" fmla="*/ 15 h 279"/>
                <a:gd name="T8" fmla="*/ 4128 w 5897"/>
                <a:gd name="T9" fmla="*/ 241 h 279"/>
                <a:gd name="T10" fmla="*/ 5897 w 5897"/>
                <a:gd name="T11" fmla="*/ 241 h 2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97"/>
                <a:gd name="T19" fmla="*/ 0 h 279"/>
                <a:gd name="T20" fmla="*/ 5897 w 5897"/>
                <a:gd name="T21" fmla="*/ 279 h 2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97" h="279">
                  <a:moveTo>
                    <a:pt x="0" y="241"/>
                  </a:moveTo>
                  <a:cubicBezTo>
                    <a:pt x="677" y="248"/>
                    <a:pt x="1354" y="256"/>
                    <a:pt x="1724" y="241"/>
                  </a:cubicBezTo>
                  <a:cubicBezTo>
                    <a:pt x="2094" y="226"/>
                    <a:pt x="2004" y="189"/>
                    <a:pt x="2223" y="151"/>
                  </a:cubicBezTo>
                  <a:cubicBezTo>
                    <a:pt x="2442" y="113"/>
                    <a:pt x="2722" y="0"/>
                    <a:pt x="3039" y="15"/>
                  </a:cubicBezTo>
                  <a:cubicBezTo>
                    <a:pt x="3356" y="30"/>
                    <a:pt x="3652" y="203"/>
                    <a:pt x="4128" y="241"/>
                  </a:cubicBezTo>
                  <a:cubicBezTo>
                    <a:pt x="4604" y="279"/>
                    <a:pt x="5610" y="249"/>
                    <a:pt x="5897" y="241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7660" name="Freeform 7"/>
            <p:cNvSpPr>
              <a:spLocks/>
            </p:cNvSpPr>
            <p:nvPr/>
          </p:nvSpPr>
          <p:spPr bwMode="auto">
            <a:xfrm>
              <a:off x="-23" y="1433"/>
              <a:ext cx="5897" cy="288"/>
            </a:xfrm>
            <a:custGeom>
              <a:avLst/>
              <a:gdLst>
                <a:gd name="T0" fmla="*/ 0 w 5897"/>
                <a:gd name="T1" fmla="*/ 242 h 288"/>
                <a:gd name="T2" fmla="*/ 1292 w 5897"/>
                <a:gd name="T3" fmla="*/ 259 h 288"/>
                <a:gd name="T4" fmla="*/ 2223 w 5897"/>
                <a:gd name="T5" fmla="*/ 152 h 288"/>
                <a:gd name="T6" fmla="*/ 3039 w 5897"/>
                <a:gd name="T7" fmla="*/ 16 h 288"/>
                <a:gd name="T8" fmla="*/ 4352 w 5897"/>
                <a:gd name="T9" fmla="*/ 250 h 288"/>
                <a:gd name="T10" fmla="*/ 5897 w 5897"/>
                <a:gd name="T11" fmla="*/ 242 h 2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97"/>
                <a:gd name="T19" fmla="*/ 0 h 288"/>
                <a:gd name="T20" fmla="*/ 5897 w 5897"/>
                <a:gd name="T21" fmla="*/ 288 h 2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97" h="288">
                  <a:moveTo>
                    <a:pt x="0" y="242"/>
                  </a:moveTo>
                  <a:cubicBezTo>
                    <a:pt x="215" y="245"/>
                    <a:pt x="921" y="274"/>
                    <a:pt x="1292" y="259"/>
                  </a:cubicBezTo>
                  <a:cubicBezTo>
                    <a:pt x="1663" y="244"/>
                    <a:pt x="1932" y="192"/>
                    <a:pt x="2223" y="152"/>
                  </a:cubicBezTo>
                  <a:cubicBezTo>
                    <a:pt x="2514" y="112"/>
                    <a:pt x="2684" y="0"/>
                    <a:pt x="3039" y="16"/>
                  </a:cubicBezTo>
                  <a:cubicBezTo>
                    <a:pt x="3394" y="32"/>
                    <a:pt x="3876" y="212"/>
                    <a:pt x="4352" y="250"/>
                  </a:cubicBezTo>
                  <a:cubicBezTo>
                    <a:pt x="4828" y="288"/>
                    <a:pt x="5575" y="244"/>
                    <a:pt x="5897" y="24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7661" name="Freeform 8"/>
            <p:cNvSpPr>
              <a:spLocks/>
            </p:cNvSpPr>
            <p:nvPr/>
          </p:nvSpPr>
          <p:spPr bwMode="auto">
            <a:xfrm>
              <a:off x="-23" y="1024"/>
              <a:ext cx="5897" cy="309"/>
            </a:xfrm>
            <a:custGeom>
              <a:avLst/>
              <a:gdLst>
                <a:gd name="T0" fmla="*/ 0 w 5897"/>
                <a:gd name="T1" fmla="*/ 243 h 309"/>
                <a:gd name="T2" fmla="*/ 428 w 5897"/>
                <a:gd name="T3" fmla="*/ 245 h 309"/>
                <a:gd name="T4" fmla="*/ 1400 w 5897"/>
                <a:gd name="T5" fmla="*/ 245 h 309"/>
                <a:gd name="T6" fmla="*/ 2084 w 5897"/>
                <a:gd name="T7" fmla="*/ 155 h 309"/>
                <a:gd name="T8" fmla="*/ 3038 w 5897"/>
                <a:gd name="T9" fmla="*/ 20 h 309"/>
                <a:gd name="T10" fmla="*/ 4505 w 5897"/>
                <a:gd name="T11" fmla="*/ 272 h 309"/>
                <a:gd name="T12" fmla="*/ 5897 w 5897"/>
                <a:gd name="T13" fmla="*/ 243 h 3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97"/>
                <a:gd name="T22" fmla="*/ 0 h 309"/>
                <a:gd name="T23" fmla="*/ 5897 w 5897"/>
                <a:gd name="T24" fmla="*/ 309 h 3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97" h="309">
                  <a:moveTo>
                    <a:pt x="0" y="243"/>
                  </a:moveTo>
                  <a:cubicBezTo>
                    <a:pt x="71" y="243"/>
                    <a:pt x="195" y="245"/>
                    <a:pt x="428" y="245"/>
                  </a:cubicBezTo>
                  <a:cubicBezTo>
                    <a:pt x="661" y="245"/>
                    <a:pt x="1124" y="260"/>
                    <a:pt x="1400" y="245"/>
                  </a:cubicBezTo>
                  <a:cubicBezTo>
                    <a:pt x="1676" y="230"/>
                    <a:pt x="1811" y="192"/>
                    <a:pt x="2084" y="155"/>
                  </a:cubicBezTo>
                  <a:cubicBezTo>
                    <a:pt x="2357" y="118"/>
                    <a:pt x="2635" y="0"/>
                    <a:pt x="3038" y="20"/>
                  </a:cubicBezTo>
                  <a:cubicBezTo>
                    <a:pt x="3441" y="40"/>
                    <a:pt x="4029" y="235"/>
                    <a:pt x="4505" y="272"/>
                  </a:cubicBezTo>
                  <a:cubicBezTo>
                    <a:pt x="4981" y="309"/>
                    <a:pt x="5607" y="249"/>
                    <a:pt x="5897" y="243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7662" name="Freeform 9"/>
            <p:cNvSpPr>
              <a:spLocks/>
            </p:cNvSpPr>
            <p:nvPr/>
          </p:nvSpPr>
          <p:spPr bwMode="auto">
            <a:xfrm>
              <a:off x="-23" y="639"/>
              <a:ext cx="5897" cy="251"/>
            </a:xfrm>
            <a:custGeom>
              <a:avLst/>
              <a:gdLst>
                <a:gd name="T0" fmla="*/ 0 w 5897"/>
                <a:gd name="T1" fmla="*/ 220 h 251"/>
                <a:gd name="T2" fmla="*/ 1211 w 5897"/>
                <a:gd name="T3" fmla="*/ 225 h 251"/>
                <a:gd name="T4" fmla="*/ 1814 w 5897"/>
                <a:gd name="T5" fmla="*/ 162 h 251"/>
                <a:gd name="T6" fmla="*/ 3047 w 5897"/>
                <a:gd name="T7" fmla="*/ 9 h 251"/>
                <a:gd name="T8" fmla="*/ 4595 w 5897"/>
                <a:gd name="T9" fmla="*/ 216 h 251"/>
                <a:gd name="T10" fmla="*/ 5897 w 5897"/>
                <a:gd name="T11" fmla="*/ 220 h 2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97"/>
                <a:gd name="T19" fmla="*/ 0 h 251"/>
                <a:gd name="T20" fmla="*/ 5897 w 5897"/>
                <a:gd name="T21" fmla="*/ 251 h 2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97" h="251">
                  <a:moveTo>
                    <a:pt x="0" y="220"/>
                  </a:moveTo>
                  <a:cubicBezTo>
                    <a:pt x="202" y="221"/>
                    <a:pt x="909" y="235"/>
                    <a:pt x="1211" y="225"/>
                  </a:cubicBezTo>
                  <a:cubicBezTo>
                    <a:pt x="1513" y="215"/>
                    <a:pt x="1508" y="198"/>
                    <a:pt x="1814" y="162"/>
                  </a:cubicBezTo>
                  <a:cubicBezTo>
                    <a:pt x="2120" y="126"/>
                    <a:pt x="2584" y="0"/>
                    <a:pt x="3047" y="9"/>
                  </a:cubicBezTo>
                  <a:cubicBezTo>
                    <a:pt x="3510" y="18"/>
                    <a:pt x="4120" y="181"/>
                    <a:pt x="4595" y="216"/>
                  </a:cubicBezTo>
                  <a:cubicBezTo>
                    <a:pt x="5070" y="251"/>
                    <a:pt x="5626" y="219"/>
                    <a:pt x="5897" y="22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7663" name="Freeform 10"/>
            <p:cNvSpPr>
              <a:spLocks/>
            </p:cNvSpPr>
            <p:nvPr/>
          </p:nvSpPr>
          <p:spPr bwMode="auto">
            <a:xfrm>
              <a:off x="22" y="153"/>
              <a:ext cx="5897" cy="258"/>
            </a:xfrm>
            <a:custGeom>
              <a:avLst/>
              <a:gdLst>
                <a:gd name="T0" fmla="*/ 0 w 5897"/>
                <a:gd name="T1" fmla="*/ 207 h 258"/>
                <a:gd name="T2" fmla="*/ 986 w 5897"/>
                <a:gd name="T3" fmla="*/ 216 h 258"/>
                <a:gd name="T4" fmla="*/ 1859 w 5897"/>
                <a:gd name="T5" fmla="*/ 171 h 258"/>
                <a:gd name="T6" fmla="*/ 3038 w 5897"/>
                <a:gd name="T7" fmla="*/ 9 h 258"/>
                <a:gd name="T8" fmla="*/ 4748 w 5897"/>
                <a:gd name="T9" fmla="*/ 225 h 258"/>
                <a:gd name="T10" fmla="*/ 5897 w 5897"/>
                <a:gd name="T11" fmla="*/ 20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97"/>
                <a:gd name="T19" fmla="*/ 0 h 258"/>
                <a:gd name="T20" fmla="*/ 5897 w 5897"/>
                <a:gd name="T21" fmla="*/ 258 h 2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97" h="258">
                  <a:moveTo>
                    <a:pt x="0" y="207"/>
                  </a:moveTo>
                  <a:cubicBezTo>
                    <a:pt x="164" y="209"/>
                    <a:pt x="676" y="222"/>
                    <a:pt x="986" y="216"/>
                  </a:cubicBezTo>
                  <a:cubicBezTo>
                    <a:pt x="1296" y="210"/>
                    <a:pt x="1517" y="205"/>
                    <a:pt x="1859" y="171"/>
                  </a:cubicBezTo>
                  <a:cubicBezTo>
                    <a:pt x="2201" y="137"/>
                    <a:pt x="2557" y="0"/>
                    <a:pt x="3038" y="9"/>
                  </a:cubicBezTo>
                  <a:cubicBezTo>
                    <a:pt x="3519" y="18"/>
                    <a:pt x="4272" y="192"/>
                    <a:pt x="4748" y="225"/>
                  </a:cubicBezTo>
                  <a:cubicBezTo>
                    <a:pt x="5224" y="258"/>
                    <a:pt x="5658" y="211"/>
                    <a:pt x="5897" y="207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97635" name="Freeform 11"/>
          <p:cNvSpPr>
            <a:spLocks/>
          </p:cNvSpPr>
          <p:nvPr/>
        </p:nvSpPr>
        <p:spPr bwMode="auto">
          <a:xfrm>
            <a:off x="-1592263" y="3394075"/>
            <a:ext cx="11337926" cy="3851275"/>
          </a:xfrm>
          <a:custGeom>
            <a:avLst/>
            <a:gdLst>
              <a:gd name="T0" fmla="*/ 2147483647 w 7142"/>
              <a:gd name="T1" fmla="*/ 2147483647 h 2426"/>
              <a:gd name="T2" fmla="*/ 2147483647 w 7142"/>
              <a:gd name="T3" fmla="*/ 2147483647 h 2426"/>
              <a:gd name="T4" fmla="*/ 2147483647 w 7142"/>
              <a:gd name="T5" fmla="*/ 2147483647 h 2426"/>
              <a:gd name="T6" fmla="*/ 2147483647 w 7142"/>
              <a:gd name="T7" fmla="*/ 2147483647 h 2426"/>
              <a:gd name="T8" fmla="*/ 2147483647 w 7142"/>
              <a:gd name="T9" fmla="*/ 2147483647 h 2426"/>
              <a:gd name="T10" fmla="*/ 2147483647 w 7142"/>
              <a:gd name="T11" fmla="*/ 2147483647 h 2426"/>
              <a:gd name="T12" fmla="*/ 2147483647 w 7142"/>
              <a:gd name="T13" fmla="*/ 2147483647 h 2426"/>
              <a:gd name="T14" fmla="*/ 2147483647 w 7142"/>
              <a:gd name="T15" fmla="*/ 2147483647 h 2426"/>
              <a:gd name="T16" fmla="*/ 2147483647 w 7142"/>
              <a:gd name="T17" fmla="*/ 2147483647 h 2426"/>
              <a:gd name="T18" fmla="*/ 2147483647 w 7142"/>
              <a:gd name="T19" fmla="*/ 2147483647 h 2426"/>
              <a:gd name="T20" fmla="*/ 2147483647 w 7142"/>
              <a:gd name="T21" fmla="*/ 2147483647 h 2426"/>
              <a:gd name="T22" fmla="*/ 2147483647 w 7142"/>
              <a:gd name="T23" fmla="*/ 2147483647 h 2426"/>
              <a:gd name="T24" fmla="*/ 2147483647 w 7142"/>
              <a:gd name="T25" fmla="*/ 2147483647 h 2426"/>
              <a:gd name="T26" fmla="*/ 2147483647 w 7142"/>
              <a:gd name="T27" fmla="*/ 2147483647 h 2426"/>
              <a:gd name="T28" fmla="*/ 2147483647 w 7142"/>
              <a:gd name="T29" fmla="*/ 2147483647 h 2426"/>
              <a:gd name="T30" fmla="*/ 2147483647 w 7142"/>
              <a:gd name="T31" fmla="*/ 2147483647 h 2426"/>
              <a:gd name="T32" fmla="*/ 2147483647 w 7142"/>
              <a:gd name="T33" fmla="*/ 2147483647 h 2426"/>
              <a:gd name="T34" fmla="*/ 2147483647 w 7142"/>
              <a:gd name="T35" fmla="*/ 2147483647 h 2426"/>
              <a:gd name="T36" fmla="*/ 2147483647 w 7142"/>
              <a:gd name="T37" fmla="*/ 2147483647 h 242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142"/>
              <a:gd name="T58" fmla="*/ 0 h 2426"/>
              <a:gd name="T59" fmla="*/ 7142 w 7142"/>
              <a:gd name="T60" fmla="*/ 2426 h 242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142" h="2426">
                <a:moveTo>
                  <a:pt x="861" y="835"/>
                </a:moveTo>
                <a:cubicBezTo>
                  <a:pt x="938" y="591"/>
                  <a:pt x="1168" y="753"/>
                  <a:pt x="1343" y="733"/>
                </a:cubicBezTo>
                <a:cubicBezTo>
                  <a:pt x="1518" y="713"/>
                  <a:pt x="1716" y="716"/>
                  <a:pt x="1909" y="714"/>
                </a:cubicBezTo>
                <a:cubicBezTo>
                  <a:pt x="2102" y="712"/>
                  <a:pt x="2290" y="736"/>
                  <a:pt x="2504" y="722"/>
                </a:cubicBezTo>
                <a:cubicBezTo>
                  <a:pt x="2718" y="708"/>
                  <a:pt x="3030" y="698"/>
                  <a:pt x="3194" y="629"/>
                </a:cubicBezTo>
                <a:cubicBezTo>
                  <a:pt x="3358" y="560"/>
                  <a:pt x="3379" y="402"/>
                  <a:pt x="3486" y="306"/>
                </a:cubicBezTo>
                <a:cubicBezTo>
                  <a:pt x="3593" y="210"/>
                  <a:pt x="3672" y="92"/>
                  <a:pt x="3836" y="51"/>
                </a:cubicBezTo>
                <a:cubicBezTo>
                  <a:pt x="4000" y="10"/>
                  <a:pt x="4300" y="0"/>
                  <a:pt x="4468" y="61"/>
                </a:cubicBezTo>
                <a:cubicBezTo>
                  <a:pt x="4636" y="122"/>
                  <a:pt x="4748" y="322"/>
                  <a:pt x="4846" y="420"/>
                </a:cubicBezTo>
                <a:cubicBezTo>
                  <a:pt x="4944" y="518"/>
                  <a:pt x="4963" y="594"/>
                  <a:pt x="5054" y="648"/>
                </a:cubicBezTo>
                <a:cubicBezTo>
                  <a:pt x="5145" y="702"/>
                  <a:pt x="5238" y="726"/>
                  <a:pt x="5394" y="741"/>
                </a:cubicBezTo>
                <a:cubicBezTo>
                  <a:pt x="5550" y="756"/>
                  <a:pt x="5835" y="749"/>
                  <a:pt x="5989" y="741"/>
                </a:cubicBezTo>
                <a:cubicBezTo>
                  <a:pt x="6143" y="733"/>
                  <a:pt x="6195" y="702"/>
                  <a:pt x="6319" y="694"/>
                </a:cubicBezTo>
                <a:cubicBezTo>
                  <a:pt x="6443" y="686"/>
                  <a:pt x="6631" y="667"/>
                  <a:pt x="6735" y="694"/>
                </a:cubicBezTo>
                <a:cubicBezTo>
                  <a:pt x="6839" y="721"/>
                  <a:pt x="6915" y="623"/>
                  <a:pt x="6942" y="854"/>
                </a:cubicBezTo>
                <a:cubicBezTo>
                  <a:pt x="6969" y="1085"/>
                  <a:pt x="7029" y="1854"/>
                  <a:pt x="6895" y="2082"/>
                </a:cubicBezTo>
                <a:cubicBezTo>
                  <a:pt x="6761" y="2310"/>
                  <a:pt x="7142" y="2204"/>
                  <a:pt x="6140" y="2223"/>
                </a:cubicBezTo>
                <a:cubicBezTo>
                  <a:pt x="5138" y="2242"/>
                  <a:pt x="1760" y="2426"/>
                  <a:pt x="880" y="2195"/>
                </a:cubicBezTo>
                <a:cubicBezTo>
                  <a:pt x="0" y="1964"/>
                  <a:pt x="861" y="835"/>
                  <a:pt x="861" y="835"/>
                </a:cubicBezTo>
                <a:close/>
              </a:path>
            </a:pathLst>
          </a:custGeom>
          <a:solidFill>
            <a:schemeClr val="bg2"/>
          </a:solidFill>
          <a:ln w="571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0" y="0"/>
            <a:ext cx="2109788" cy="2673350"/>
            <a:chOff x="0" y="0"/>
            <a:chExt cx="1329" cy="1684"/>
          </a:xfrm>
        </p:grpSpPr>
        <p:sp>
          <p:nvSpPr>
            <p:cNvPr id="197651" name="Text Box 13"/>
            <p:cNvSpPr txBox="1">
              <a:spLocks noChangeArrowheads="1"/>
            </p:cNvSpPr>
            <p:nvPr/>
          </p:nvSpPr>
          <p:spPr bwMode="auto">
            <a:xfrm>
              <a:off x="0" y="694"/>
              <a:ext cx="13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>
                  <a:solidFill>
                    <a:srgbClr val="800000"/>
                  </a:solidFill>
                  <a:latin typeface="Comic Sans MS" pitchFamily="66" charset="0"/>
                </a:rPr>
                <a:t>Potential energy</a:t>
              </a:r>
            </a:p>
          </p:txBody>
        </p:sp>
        <p:sp>
          <p:nvSpPr>
            <p:cNvPr id="197652" name="Line 14"/>
            <p:cNvSpPr>
              <a:spLocks noChangeShapeType="1"/>
            </p:cNvSpPr>
            <p:nvPr/>
          </p:nvSpPr>
          <p:spPr bwMode="auto">
            <a:xfrm flipV="1">
              <a:off x="567" y="210"/>
              <a:ext cx="0" cy="49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7653" name="Text Box 15"/>
            <p:cNvSpPr txBox="1">
              <a:spLocks noChangeArrowheads="1"/>
            </p:cNvSpPr>
            <p:nvPr/>
          </p:nvSpPr>
          <p:spPr bwMode="auto">
            <a:xfrm>
              <a:off x="385" y="1434"/>
              <a:ext cx="35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>
                  <a:solidFill>
                    <a:srgbClr val="FF0000"/>
                  </a:solidFill>
                  <a:latin typeface="Comic Sans MS" pitchFamily="66" charset="0"/>
                </a:rPr>
                <a:t>low</a:t>
              </a:r>
            </a:p>
          </p:txBody>
        </p:sp>
        <p:sp>
          <p:nvSpPr>
            <p:cNvPr id="197654" name="Line 16"/>
            <p:cNvSpPr>
              <a:spLocks noChangeShapeType="1"/>
            </p:cNvSpPr>
            <p:nvPr/>
          </p:nvSpPr>
          <p:spPr bwMode="auto">
            <a:xfrm flipV="1">
              <a:off x="567" y="935"/>
              <a:ext cx="0" cy="49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7655" name="Text Box 17"/>
            <p:cNvSpPr txBox="1">
              <a:spLocks noChangeArrowheads="1"/>
            </p:cNvSpPr>
            <p:nvPr/>
          </p:nvSpPr>
          <p:spPr bwMode="auto">
            <a:xfrm>
              <a:off x="385" y="0"/>
              <a:ext cx="4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>
                  <a:solidFill>
                    <a:srgbClr val="FF0000"/>
                  </a:solidFill>
                  <a:latin typeface="Comic Sans MS" pitchFamily="66" charset="0"/>
                </a:rPr>
                <a:t>high</a:t>
              </a:r>
            </a:p>
          </p:txBody>
        </p:sp>
      </p:grpSp>
      <p:sp>
        <p:nvSpPr>
          <p:cNvPr id="430098" name="Oval 18"/>
          <p:cNvSpPr>
            <a:spLocks noChangeArrowheads="1"/>
          </p:cNvSpPr>
          <p:nvPr/>
        </p:nvSpPr>
        <p:spPr bwMode="auto">
          <a:xfrm>
            <a:off x="9324975" y="2206625"/>
            <a:ext cx="574675" cy="5746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492500" y="1916113"/>
            <a:ext cx="2736850" cy="935037"/>
            <a:chOff x="2200" y="1207"/>
            <a:chExt cx="1724" cy="589"/>
          </a:xfrm>
        </p:grpSpPr>
        <p:sp>
          <p:nvSpPr>
            <p:cNvPr id="197648" name="Line 20"/>
            <p:cNvSpPr>
              <a:spLocks noChangeShapeType="1"/>
            </p:cNvSpPr>
            <p:nvPr/>
          </p:nvSpPr>
          <p:spPr bwMode="auto">
            <a:xfrm flipH="1">
              <a:off x="3742" y="1344"/>
              <a:ext cx="182" cy="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7649" name="Line 21"/>
            <p:cNvSpPr>
              <a:spLocks noChangeShapeType="1"/>
            </p:cNvSpPr>
            <p:nvPr/>
          </p:nvSpPr>
          <p:spPr bwMode="auto">
            <a:xfrm>
              <a:off x="2200" y="1344"/>
              <a:ext cx="182" cy="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7650" name="Line 22"/>
            <p:cNvSpPr>
              <a:spLocks noChangeShapeType="1"/>
            </p:cNvSpPr>
            <p:nvPr/>
          </p:nvSpPr>
          <p:spPr bwMode="auto">
            <a:xfrm>
              <a:off x="3061" y="1207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195513" y="1262063"/>
            <a:ext cx="5243512" cy="438150"/>
            <a:chOff x="1383" y="795"/>
            <a:chExt cx="3303" cy="276"/>
          </a:xfrm>
        </p:grpSpPr>
        <p:sp>
          <p:nvSpPr>
            <p:cNvPr id="197642" name="Line 24"/>
            <p:cNvSpPr>
              <a:spLocks noChangeShapeType="1"/>
            </p:cNvSpPr>
            <p:nvPr/>
          </p:nvSpPr>
          <p:spPr bwMode="auto">
            <a:xfrm flipH="1">
              <a:off x="4377" y="1071"/>
              <a:ext cx="27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7643" name="Line 25"/>
            <p:cNvSpPr>
              <a:spLocks noChangeShapeType="1"/>
            </p:cNvSpPr>
            <p:nvPr/>
          </p:nvSpPr>
          <p:spPr bwMode="auto">
            <a:xfrm flipH="1">
              <a:off x="2745" y="1026"/>
              <a:ext cx="725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7644" name="Line 26"/>
            <p:cNvSpPr>
              <a:spLocks noChangeShapeType="1"/>
            </p:cNvSpPr>
            <p:nvPr/>
          </p:nvSpPr>
          <p:spPr bwMode="auto">
            <a:xfrm flipH="1">
              <a:off x="1429" y="1026"/>
              <a:ext cx="27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7645" name="Text Box 27"/>
            <p:cNvSpPr txBox="1">
              <a:spLocks noChangeArrowheads="1"/>
            </p:cNvSpPr>
            <p:nvPr/>
          </p:nvSpPr>
          <p:spPr bwMode="auto">
            <a:xfrm>
              <a:off x="2925" y="795"/>
              <a:ext cx="4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808080"/>
                  </a:solidFill>
                  <a:latin typeface="Comic Sans MS" pitchFamily="66" charset="0"/>
                </a:rPr>
                <a:t>fast</a:t>
              </a:r>
            </a:p>
          </p:txBody>
        </p:sp>
        <p:sp>
          <p:nvSpPr>
            <p:cNvPr id="197646" name="Text Box 28"/>
            <p:cNvSpPr txBox="1">
              <a:spLocks noChangeArrowheads="1"/>
            </p:cNvSpPr>
            <p:nvPr/>
          </p:nvSpPr>
          <p:spPr bwMode="auto">
            <a:xfrm>
              <a:off x="4286" y="840"/>
              <a:ext cx="4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808080"/>
                  </a:solidFill>
                  <a:latin typeface="Comic Sans MS" pitchFamily="66" charset="0"/>
                </a:rPr>
                <a:t>slow</a:t>
              </a:r>
            </a:p>
          </p:txBody>
        </p:sp>
        <p:sp>
          <p:nvSpPr>
            <p:cNvPr id="197647" name="Text Box 29"/>
            <p:cNvSpPr txBox="1">
              <a:spLocks noChangeArrowheads="1"/>
            </p:cNvSpPr>
            <p:nvPr/>
          </p:nvSpPr>
          <p:spPr bwMode="auto">
            <a:xfrm>
              <a:off x="1383" y="795"/>
              <a:ext cx="4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808080"/>
                  </a:solidFill>
                  <a:latin typeface="Comic Sans MS" pitchFamily="66" charset="0"/>
                </a:rPr>
                <a:t>slow</a:t>
              </a:r>
            </a:p>
          </p:txBody>
        </p:sp>
      </p:grpSp>
      <p:sp>
        <p:nvSpPr>
          <p:cNvPr id="430110" name="Line 30"/>
          <p:cNvSpPr>
            <a:spLocks noChangeShapeType="1"/>
          </p:cNvSpPr>
          <p:nvPr/>
        </p:nvSpPr>
        <p:spPr bwMode="auto">
          <a:xfrm flipH="1">
            <a:off x="1476375" y="2492375"/>
            <a:ext cx="669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7641" name="Text Box 31"/>
          <p:cNvSpPr txBox="1">
            <a:spLocks noChangeArrowheads="1"/>
          </p:cNvSpPr>
          <p:nvPr/>
        </p:nvSpPr>
        <p:spPr bwMode="auto">
          <a:xfrm>
            <a:off x="1908175" y="260648"/>
            <a:ext cx="56989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rgbClr val="333399"/>
                </a:solidFill>
                <a:latin typeface="Comic Sans MS" pitchFamily="66" charset="0"/>
                <a:ea typeface="HGP教科書体" pitchFamily="18" charset="-128"/>
              </a:rPr>
              <a:t>速度の変化がポテンシャルの</a:t>
            </a:r>
            <a:r>
              <a:rPr lang="ja-JP" altLang="en-US" sz="3200" dirty="0" smtClean="0">
                <a:solidFill>
                  <a:srgbClr val="333399"/>
                </a:solidFill>
                <a:latin typeface="Comic Sans MS" pitchFamily="66" charset="0"/>
                <a:ea typeface="HGP教科書体" pitchFamily="18" charset="-128"/>
              </a:rPr>
              <a:t>変化</a:t>
            </a:r>
            <a:endParaRPr lang="en-US" altLang="ja-JP" sz="3200" dirty="0" smtClean="0">
              <a:solidFill>
                <a:srgbClr val="333399"/>
              </a:solidFill>
              <a:latin typeface="Comic Sans MS" pitchFamily="66" charset="0"/>
              <a:ea typeface="HGP教科書体" pitchFamily="18" charset="-128"/>
            </a:endParaRPr>
          </a:p>
          <a:p>
            <a:r>
              <a:rPr lang="en-US" altLang="ja-JP" sz="2400" dirty="0" smtClean="0">
                <a:solidFill>
                  <a:srgbClr val="333399"/>
                </a:solidFill>
                <a:latin typeface="小塚ゴシック Pro L" pitchFamily="34" charset="-128"/>
                <a:ea typeface="小塚ゴシック Pro L" pitchFamily="34" charset="-128"/>
              </a:rPr>
              <a:t>Velocity change is the potential change</a:t>
            </a:r>
            <a:endParaRPr lang="ja-JP" altLang="en-US" sz="2400" dirty="0">
              <a:solidFill>
                <a:srgbClr val="333399"/>
              </a:solidFill>
              <a:latin typeface="小塚ゴシック Pro L" pitchFamily="34" charset="-128"/>
              <a:ea typeface="小塚ゴシック Pro L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-1.14966 1.85185E-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430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0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8" grpId="0" animBg="1"/>
      <p:bldP spid="4301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4F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6513" y="242888"/>
            <a:ext cx="9432926" cy="5346700"/>
            <a:chOff x="-23" y="153"/>
            <a:chExt cx="5942" cy="3368"/>
          </a:xfrm>
        </p:grpSpPr>
        <p:sp>
          <p:nvSpPr>
            <p:cNvPr id="316419" name="Freeform 3"/>
            <p:cNvSpPr>
              <a:spLocks/>
            </p:cNvSpPr>
            <p:nvPr/>
          </p:nvSpPr>
          <p:spPr bwMode="auto">
            <a:xfrm>
              <a:off x="-23" y="3242"/>
              <a:ext cx="5897" cy="279"/>
            </a:xfrm>
            <a:custGeom>
              <a:avLst/>
              <a:gdLst/>
              <a:ahLst/>
              <a:cxnLst>
                <a:cxn ang="0">
                  <a:pos x="0" y="241"/>
                </a:cxn>
                <a:cxn ang="0">
                  <a:pos x="1724" y="241"/>
                </a:cxn>
                <a:cxn ang="0">
                  <a:pos x="2223" y="151"/>
                </a:cxn>
                <a:cxn ang="0">
                  <a:pos x="3039" y="15"/>
                </a:cxn>
                <a:cxn ang="0">
                  <a:pos x="4128" y="241"/>
                </a:cxn>
                <a:cxn ang="0">
                  <a:pos x="5897" y="241"/>
                </a:cxn>
              </a:cxnLst>
              <a:rect l="0" t="0" r="r" b="b"/>
              <a:pathLst>
                <a:path w="5897" h="279">
                  <a:moveTo>
                    <a:pt x="0" y="241"/>
                  </a:moveTo>
                  <a:cubicBezTo>
                    <a:pt x="677" y="248"/>
                    <a:pt x="1354" y="256"/>
                    <a:pt x="1724" y="241"/>
                  </a:cubicBezTo>
                  <a:cubicBezTo>
                    <a:pt x="2094" y="226"/>
                    <a:pt x="2004" y="189"/>
                    <a:pt x="2223" y="151"/>
                  </a:cubicBezTo>
                  <a:cubicBezTo>
                    <a:pt x="2442" y="113"/>
                    <a:pt x="2722" y="0"/>
                    <a:pt x="3039" y="15"/>
                  </a:cubicBezTo>
                  <a:cubicBezTo>
                    <a:pt x="3356" y="30"/>
                    <a:pt x="3652" y="203"/>
                    <a:pt x="4128" y="241"/>
                  </a:cubicBezTo>
                  <a:cubicBezTo>
                    <a:pt x="4604" y="279"/>
                    <a:pt x="5610" y="249"/>
                    <a:pt x="5897" y="241"/>
                  </a:cubicBezTo>
                </a:path>
              </a:pathLst>
            </a:custGeom>
            <a:noFill/>
            <a:ln w="9525" cap="flat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316420" name="Freeform 4"/>
            <p:cNvSpPr>
              <a:spLocks/>
            </p:cNvSpPr>
            <p:nvPr/>
          </p:nvSpPr>
          <p:spPr bwMode="auto">
            <a:xfrm>
              <a:off x="22" y="2750"/>
              <a:ext cx="5897" cy="279"/>
            </a:xfrm>
            <a:custGeom>
              <a:avLst/>
              <a:gdLst/>
              <a:ahLst/>
              <a:cxnLst>
                <a:cxn ang="0">
                  <a:pos x="0" y="241"/>
                </a:cxn>
                <a:cxn ang="0">
                  <a:pos x="1724" y="241"/>
                </a:cxn>
                <a:cxn ang="0">
                  <a:pos x="2223" y="151"/>
                </a:cxn>
                <a:cxn ang="0">
                  <a:pos x="3039" y="15"/>
                </a:cxn>
                <a:cxn ang="0">
                  <a:pos x="4128" y="241"/>
                </a:cxn>
                <a:cxn ang="0">
                  <a:pos x="5897" y="241"/>
                </a:cxn>
              </a:cxnLst>
              <a:rect l="0" t="0" r="r" b="b"/>
              <a:pathLst>
                <a:path w="5897" h="279">
                  <a:moveTo>
                    <a:pt x="0" y="241"/>
                  </a:moveTo>
                  <a:cubicBezTo>
                    <a:pt x="677" y="248"/>
                    <a:pt x="1354" y="256"/>
                    <a:pt x="1724" y="241"/>
                  </a:cubicBezTo>
                  <a:cubicBezTo>
                    <a:pt x="2094" y="226"/>
                    <a:pt x="2004" y="189"/>
                    <a:pt x="2223" y="151"/>
                  </a:cubicBezTo>
                  <a:cubicBezTo>
                    <a:pt x="2442" y="113"/>
                    <a:pt x="2722" y="0"/>
                    <a:pt x="3039" y="15"/>
                  </a:cubicBezTo>
                  <a:cubicBezTo>
                    <a:pt x="3356" y="30"/>
                    <a:pt x="3652" y="203"/>
                    <a:pt x="4128" y="241"/>
                  </a:cubicBezTo>
                  <a:cubicBezTo>
                    <a:pt x="4604" y="279"/>
                    <a:pt x="5610" y="249"/>
                    <a:pt x="5897" y="241"/>
                  </a:cubicBezTo>
                </a:path>
              </a:pathLst>
            </a:custGeom>
            <a:noFill/>
            <a:ln w="9525" cap="flat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316421" name="Freeform 5"/>
            <p:cNvSpPr>
              <a:spLocks/>
            </p:cNvSpPr>
            <p:nvPr/>
          </p:nvSpPr>
          <p:spPr bwMode="auto">
            <a:xfrm>
              <a:off x="22" y="2296"/>
              <a:ext cx="5897" cy="279"/>
            </a:xfrm>
            <a:custGeom>
              <a:avLst/>
              <a:gdLst/>
              <a:ahLst/>
              <a:cxnLst>
                <a:cxn ang="0">
                  <a:pos x="0" y="241"/>
                </a:cxn>
                <a:cxn ang="0">
                  <a:pos x="1724" y="241"/>
                </a:cxn>
                <a:cxn ang="0">
                  <a:pos x="2223" y="151"/>
                </a:cxn>
                <a:cxn ang="0">
                  <a:pos x="3039" y="15"/>
                </a:cxn>
                <a:cxn ang="0">
                  <a:pos x="4128" y="241"/>
                </a:cxn>
                <a:cxn ang="0">
                  <a:pos x="5897" y="241"/>
                </a:cxn>
              </a:cxnLst>
              <a:rect l="0" t="0" r="r" b="b"/>
              <a:pathLst>
                <a:path w="5897" h="279">
                  <a:moveTo>
                    <a:pt x="0" y="241"/>
                  </a:moveTo>
                  <a:cubicBezTo>
                    <a:pt x="677" y="248"/>
                    <a:pt x="1354" y="256"/>
                    <a:pt x="1724" y="241"/>
                  </a:cubicBezTo>
                  <a:cubicBezTo>
                    <a:pt x="2094" y="226"/>
                    <a:pt x="2004" y="189"/>
                    <a:pt x="2223" y="151"/>
                  </a:cubicBezTo>
                  <a:cubicBezTo>
                    <a:pt x="2442" y="113"/>
                    <a:pt x="2722" y="0"/>
                    <a:pt x="3039" y="15"/>
                  </a:cubicBezTo>
                  <a:cubicBezTo>
                    <a:pt x="3356" y="30"/>
                    <a:pt x="3652" y="203"/>
                    <a:pt x="4128" y="241"/>
                  </a:cubicBezTo>
                  <a:cubicBezTo>
                    <a:pt x="4604" y="279"/>
                    <a:pt x="5610" y="249"/>
                    <a:pt x="5897" y="241"/>
                  </a:cubicBezTo>
                </a:path>
              </a:pathLst>
            </a:custGeom>
            <a:noFill/>
            <a:ln w="9525" cap="flat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316422" name="Freeform 6"/>
            <p:cNvSpPr>
              <a:spLocks/>
            </p:cNvSpPr>
            <p:nvPr/>
          </p:nvSpPr>
          <p:spPr bwMode="auto">
            <a:xfrm>
              <a:off x="22" y="1881"/>
              <a:ext cx="5897" cy="279"/>
            </a:xfrm>
            <a:custGeom>
              <a:avLst/>
              <a:gdLst/>
              <a:ahLst/>
              <a:cxnLst>
                <a:cxn ang="0">
                  <a:pos x="0" y="241"/>
                </a:cxn>
                <a:cxn ang="0">
                  <a:pos x="1724" y="241"/>
                </a:cxn>
                <a:cxn ang="0">
                  <a:pos x="2223" y="151"/>
                </a:cxn>
                <a:cxn ang="0">
                  <a:pos x="3039" y="15"/>
                </a:cxn>
                <a:cxn ang="0">
                  <a:pos x="4128" y="241"/>
                </a:cxn>
                <a:cxn ang="0">
                  <a:pos x="5897" y="241"/>
                </a:cxn>
              </a:cxnLst>
              <a:rect l="0" t="0" r="r" b="b"/>
              <a:pathLst>
                <a:path w="5897" h="279">
                  <a:moveTo>
                    <a:pt x="0" y="241"/>
                  </a:moveTo>
                  <a:cubicBezTo>
                    <a:pt x="677" y="248"/>
                    <a:pt x="1354" y="256"/>
                    <a:pt x="1724" y="241"/>
                  </a:cubicBezTo>
                  <a:cubicBezTo>
                    <a:pt x="2094" y="226"/>
                    <a:pt x="2004" y="189"/>
                    <a:pt x="2223" y="151"/>
                  </a:cubicBezTo>
                  <a:cubicBezTo>
                    <a:pt x="2442" y="113"/>
                    <a:pt x="2722" y="0"/>
                    <a:pt x="3039" y="15"/>
                  </a:cubicBezTo>
                  <a:cubicBezTo>
                    <a:pt x="3356" y="30"/>
                    <a:pt x="3652" y="203"/>
                    <a:pt x="4128" y="241"/>
                  </a:cubicBezTo>
                  <a:cubicBezTo>
                    <a:pt x="4604" y="279"/>
                    <a:pt x="5610" y="249"/>
                    <a:pt x="5897" y="241"/>
                  </a:cubicBezTo>
                </a:path>
              </a:pathLst>
            </a:custGeom>
            <a:noFill/>
            <a:ln w="9525" cap="flat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316423" name="Freeform 7"/>
            <p:cNvSpPr>
              <a:spLocks/>
            </p:cNvSpPr>
            <p:nvPr/>
          </p:nvSpPr>
          <p:spPr bwMode="auto">
            <a:xfrm>
              <a:off x="-23" y="1433"/>
              <a:ext cx="5897" cy="288"/>
            </a:xfrm>
            <a:custGeom>
              <a:avLst/>
              <a:gdLst/>
              <a:ahLst/>
              <a:cxnLst>
                <a:cxn ang="0">
                  <a:pos x="0" y="242"/>
                </a:cxn>
                <a:cxn ang="0">
                  <a:pos x="1292" y="259"/>
                </a:cxn>
                <a:cxn ang="0">
                  <a:pos x="2223" y="152"/>
                </a:cxn>
                <a:cxn ang="0">
                  <a:pos x="3039" y="16"/>
                </a:cxn>
                <a:cxn ang="0">
                  <a:pos x="4352" y="250"/>
                </a:cxn>
                <a:cxn ang="0">
                  <a:pos x="5897" y="242"/>
                </a:cxn>
              </a:cxnLst>
              <a:rect l="0" t="0" r="r" b="b"/>
              <a:pathLst>
                <a:path w="5897" h="288">
                  <a:moveTo>
                    <a:pt x="0" y="242"/>
                  </a:moveTo>
                  <a:cubicBezTo>
                    <a:pt x="215" y="245"/>
                    <a:pt x="921" y="274"/>
                    <a:pt x="1292" y="259"/>
                  </a:cubicBezTo>
                  <a:cubicBezTo>
                    <a:pt x="1663" y="244"/>
                    <a:pt x="1932" y="192"/>
                    <a:pt x="2223" y="152"/>
                  </a:cubicBezTo>
                  <a:cubicBezTo>
                    <a:pt x="2514" y="112"/>
                    <a:pt x="2684" y="0"/>
                    <a:pt x="3039" y="16"/>
                  </a:cubicBezTo>
                  <a:cubicBezTo>
                    <a:pt x="3394" y="32"/>
                    <a:pt x="3876" y="212"/>
                    <a:pt x="4352" y="250"/>
                  </a:cubicBezTo>
                  <a:cubicBezTo>
                    <a:pt x="4828" y="288"/>
                    <a:pt x="5575" y="244"/>
                    <a:pt x="5897" y="242"/>
                  </a:cubicBezTo>
                </a:path>
              </a:pathLst>
            </a:custGeom>
            <a:noFill/>
            <a:ln w="9525" cap="flat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316424" name="Freeform 8"/>
            <p:cNvSpPr>
              <a:spLocks/>
            </p:cNvSpPr>
            <p:nvPr/>
          </p:nvSpPr>
          <p:spPr bwMode="auto">
            <a:xfrm>
              <a:off x="-23" y="1024"/>
              <a:ext cx="5897" cy="309"/>
            </a:xfrm>
            <a:custGeom>
              <a:avLst/>
              <a:gdLst/>
              <a:ahLst/>
              <a:cxnLst>
                <a:cxn ang="0">
                  <a:pos x="0" y="243"/>
                </a:cxn>
                <a:cxn ang="0">
                  <a:pos x="428" y="245"/>
                </a:cxn>
                <a:cxn ang="0">
                  <a:pos x="1400" y="245"/>
                </a:cxn>
                <a:cxn ang="0">
                  <a:pos x="2084" y="155"/>
                </a:cxn>
                <a:cxn ang="0">
                  <a:pos x="3038" y="20"/>
                </a:cxn>
                <a:cxn ang="0">
                  <a:pos x="4505" y="272"/>
                </a:cxn>
                <a:cxn ang="0">
                  <a:pos x="5897" y="243"/>
                </a:cxn>
              </a:cxnLst>
              <a:rect l="0" t="0" r="r" b="b"/>
              <a:pathLst>
                <a:path w="5897" h="309">
                  <a:moveTo>
                    <a:pt x="0" y="243"/>
                  </a:moveTo>
                  <a:cubicBezTo>
                    <a:pt x="71" y="243"/>
                    <a:pt x="195" y="245"/>
                    <a:pt x="428" y="245"/>
                  </a:cubicBezTo>
                  <a:cubicBezTo>
                    <a:pt x="661" y="245"/>
                    <a:pt x="1124" y="260"/>
                    <a:pt x="1400" y="245"/>
                  </a:cubicBezTo>
                  <a:cubicBezTo>
                    <a:pt x="1676" y="230"/>
                    <a:pt x="1811" y="192"/>
                    <a:pt x="2084" y="155"/>
                  </a:cubicBezTo>
                  <a:cubicBezTo>
                    <a:pt x="2357" y="118"/>
                    <a:pt x="2635" y="0"/>
                    <a:pt x="3038" y="20"/>
                  </a:cubicBezTo>
                  <a:cubicBezTo>
                    <a:pt x="3441" y="40"/>
                    <a:pt x="4029" y="235"/>
                    <a:pt x="4505" y="272"/>
                  </a:cubicBezTo>
                  <a:cubicBezTo>
                    <a:pt x="4981" y="309"/>
                    <a:pt x="5607" y="249"/>
                    <a:pt x="5897" y="243"/>
                  </a:cubicBezTo>
                </a:path>
              </a:pathLst>
            </a:custGeom>
            <a:noFill/>
            <a:ln w="9525" cap="flat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316425" name="Freeform 9"/>
            <p:cNvSpPr>
              <a:spLocks/>
            </p:cNvSpPr>
            <p:nvPr/>
          </p:nvSpPr>
          <p:spPr bwMode="auto">
            <a:xfrm>
              <a:off x="-23" y="639"/>
              <a:ext cx="5897" cy="251"/>
            </a:xfrm>
            <a:custGeom>
              <a:avLst/>
              <a:gdLst/>
              <a:ahLst/>
              <a:cxnLst>
                <a:cxn ang="0">
                  <a:pos x="0" y="220"/>
                </a:cxn>
                <a:cxn ang="0">
                  <a:pos x="1211" y="225"/>
                </a:cxn>
                <a:cxn ang="0">
                  <a:pos x="1814" y="162"/>
                </a:cxn>
                <a:cxn ang="0">
                  <a:pos x="3047" y="9"/>
                </a:cxn>
                <a:cxn ang="0">
                  <a:pos x="4595" y="216"/>
                </a:cxn>
                <a:cxn ang="0">
                  <a:pos x="5897" y="220"/>
                </a:cxn>
              </a:cxnLst>
              <a:rect l="0" t="0" r="r" b="b"/>
              <a:pathLst>
                <a:path w="5897" h="251">
                  <a:moveTo>
                    <a:pt x="0" y="220"/>
                  </a:moveTo>
                  <a:cubicBezTo>
                    <a:pt x="202" y="221"/>
                    <a:pt x="909" y="235"/>
                    <a:pt x="1211" y="225"/>
                  </a:cubicBezTo>
                  <a:cubicBezTo>
                    <a:pt x="1513" y="215"/>
                    <a:pt x="1508" y="198"/>
                    <a:pt x="1814" y="162"/>
                  </a:cubicBezTo>
                  <a:cubicBezTo>
                    <a:pt x="2120" y="126"/>
                    <a:pt x="2584" y="0"/>
                    <a:pt x="3047" y="9"/>
                  </a:cubicBezTo>
                  <a:cubicBezTo>
                    <a:pt x="3510" y="18"/>
                    <a:pt x="4120" y="181"/>
                    <a:pt x="4595" y="216"/>
                  </a:cubicBezTo>
                  <a:cubicBezTo>
                    <a:pt x="5070" y="251"/>
                    <a:pt x="5626" y="219"/>
                    <a:pt x="5897" y="220"/>
                  </a:cubicBezTo>
                </a:path>
              </a:pathLst>
            </a:custGeom>
            <a:noFill/>
            <a:ln w="9525" cap="flat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316426" name="Freeform 10"/>
            <p:cNvSpPr>
              <a:spLocks/>
            </p:cNvSpPr>
            <p:nvPr/>
          </p:nvSpPr>
          <p:spPr bwMode="auto">
            <a:xfrm>
              <a:off x="22" y="153"/>
              <a:ext cx="5897" cy="258"/>
            </a:xfrm>
            <a:custGeom>
              <a:avLst/>
              <a:gdLst/>
              <a:ahLst/>
              <a:cxnLst>
                <a:cxn ang="0">
                  <a:pos x="0" y="207"/>
                </a:cxn>
                <a:cxn ang="0">
                  <a:pos x="986" y="216"/>
                </a:cxn>
                <a:cxn ang="0">
                  <a:pos x="1859" y="171"/>
                </a:cxn>
                <a:cxn ang="0">
                  <a:pos x="3038" y="9"/>
                </a:cxn>
                <a:cxn ang="0">
                  <a:pos x="4748" y="225"/>
                </a:cxn>
                <a:cxn ang="0">
                  <a:pos x="5897" y="207"/>
                </a:cxn>
              </a:cxnLst>
              <a:rect l="0" t="0" r="r" b="b"/>
              <a:pathLst>
                <a:path w="5897" h="258">
                  <a:moveTo>
                    <a:pt x="0" y="207"/>
                  </a:moveTo>
                  <a:cubicBezTo>
                    <a:pt x="164" y="209"/>
                    <a:pt x="676" y="222"/>
                    <a:pt x="986" y="216"/>
                  </a:cubicBezTo>
                  <a:cubicBezTo>
                    <a:pt x="1296" y="210"/>
                    <a:pt x="1517" y="205"/>
                    <a:pt x="1859" y="171"/>
                  </a:cubicBezTo>
                  <a:cubicBezTo>
                    <a:pt x="2201" y="137"/>
                    <a:pt x="2557" y="0"/>
                    <a:pt x="3038" y="9"/>
                  </a:cubicBezTo>
                  <a:cubicBezTo>
                    <a:pt x="3519" y="18"/>
                    <a:pt x="4272" y="192"/>
                    <a:pt x="4748" y="225"/>
                  </a:cubicBezTo>
                  <a:cubicBezTo>
                    <a:pt x="5224" y="258"/>
                    <a:pt x="5658" y="211"/>
                    <a:pt x="5897" y="207"/>
                  </a:cubicBezTo>
                </a:path>
              </a:pathLst>
            </a:custGeom>
            <a:noFill/>
            <a:ln w="9525" cap="flat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 sz="20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16428" name="Oval 12"/>
          <p:cNvSpPr>
            <a:spLocks noChangeArrowheads="1"/>
          </p:cNvSpPr>
          <p:nvPr/>
        </p:nvSpPr>
        <p:spPr bwMode="auto">
          <a:xfrm>
            <a:off x="9324975" y="2206625"/>
            <a:ext cx="574675" cy="5746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2000" smtClean="0">
              <a:solidFill>
                <a:srgbClr val="000000"/>
              </a:solidFill>
            </a:endParaRPr>
          </a:p>
        </p:txBody>
      </p:sp>
      <p:sp>
        <p:nvSpPr>
          <p:cNvPr id="316429" name="Oval 13"/>
          <p:cNvSpPr>
            <a:spLocks noChangeArrowheads="1"/>
          </p:cNvSpPr>
          <p:nvPr/>
        </p:nvSpPr>
        <p:spPr bwMode="auto">
          <a:xfrm>
            <a:off x="9324975" y="2205038"/>
            <a:ext cx="574675" cy="5746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2000" smtClean="0">
              <a:solidFill>
                <a:srgbClr val="000000"/>
              </a:solidFill>
            </a:endParaRPr>
          </a:p>
        </p:txBody>
      </p:sp>
      <p:sp>
        <p:nvSpPr>
          <p:cNvPr id="316430" name="Text Box 14"/>
          <p:cNvSpPr txBox="1">
            <a:spLocks noChangeArrowheads="1"/>
          </p:cNvSpPr>
          <p:nvPr/>
        </p:nvSpPr>
        <p:spPr bwMode="auto">
          <a:xfrm>
            <a:off x="2127077" y="476672"/>
            <a:ext cx="518122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solidFill>
                  <a:srgbClr val="333399"/>
                </a:solidFill>
                <a:latin typeface="小塚ゴシック Pro L" pitchFamily="34" charset="-128"/>
                <a:ea typeface="小塚ゴシック Pro L" pitchFamily="34" charset="-128"/>
              </a:rPr>
              <a:t>GRACE</a:t>
            </a:r>
            <a:r>
              <a:rPr lang="en-US" altLang="ja-JP" sz="3200" dirty="0" smtClean="0">
                <a:solidFill>
                  <a:srgbClr val="333399"/>
                </a:solidFill>
                <a:latin typeface="HG教科書体" pitchFamily="17" charset="-128"/>
                <a:ea typeface="HG教科書体" pitchFamily="17" charset="-128"/>
              </a:rPr>
              <a:t>:</a:t>
            </a:r>
            <a:r>
              <a:rPr lang="ja-JP" altLang="en-US" sz="3200" dirty="0" smtClean="0">
                <a:solidFill>
                  <a:srgbClr val="333399"/>
                </a:solidFill>
                <a:latin typeface="HG教科書体" pitchFamily="17" charset="-128"/>
                <a:ea typeface="HG教科書体" pitchFamily="17" charset="-128"/>
              </a:rPr>
              <a:t>衛星間の距離を測る</a:t>
            </a:r>
            <a:endParaRPr lang="en-US" altLang="ja-JP" sz="3200" dirty="0" smtClean="0">
              <a:solidFill>
                <a:srgbClr val="333399"/>
              </a:solidFill>
              <a:latin typeface="HG教科書体" pitchFamily="17" charset="-128"/>
              <a:ea typeface="HG教科書体" pitchFamily="17" charset="-128"/>
            </a:endParaRPr>
          </a:p>
          <a:p>
            <a:pPr algn="ctr"/>
            <a:r>
              <a:rPr lang="en-US" altLang="ja-JP" sz="2800" dirty="0" smtClean="0">
                <a:solidFill>
                  <a:srgbClr val="333399"/>
                </a:solidFill>
                <a:latin typeface="小塚ゴシック Pro L" pitchFamily="34" charset="-128"/>
                <a:ea typeface="小塚ゴシック Pro L" pitchFamily="34" charset="-128"/>
              </a:rPr>
              <a:t>Satellite-to-satellite ranging</a:t>
            </a:r>
            <a:endParaRPr lang="en-US" altLang="ja-JP" sz="2000" dirty="0" smtClean="0">
              <a:solidFill>
                <a:srgbClr val="333399"/>
              </a:solidFill>
              <a:latin typeface="小塚ゴシック Pro L" pitchFamily="34" charset="-128"/>
              <a:ea typeface="小塚ゴシック Pro L" pitchFamily="34" charset="-128"/>
            </a:endParaRPr>
          </a:p>
        </p:txBody>
      </p:sp>
      <p:sp>
        <p:nvSpPr>
          <p:cNvPr id="18" name="フリーフォーム 17"/>
          <p:cNvSpPr/>
          <p:nvPr/>
        </p:nvSpPr>
        <p:spPr>
          <a:xfrm>
            <a:off x="3998685" y="3287486"/>
            <a:ext cx="2036839" cy="711200"/>
          </a:xfrm>
          <a:custGeom>
            <a:avLst/>
            <a:gdLst>
              <a:gd name="connsiteX0" fmla="*/ 36286 w 2036839"/>
              <a:gd name="connsiteY0" fmla="*/ 471714 h 711200"/>
              <a:gd name="connsiteX1" fmla="*/ 297544 w 2036839"/>
              <a:gd name="connsiteY1" fmla="*/ 137885 h 711200"/>
              <a:gd name="connsiteX2" fmla="*/ 689429 w 2036839"/>
              <a:gd name="connsiteY2" fmla="*/ 21771 h 711200"/>
              <a:gd name="connsiteX3" fmla="*/ 1037772 w 2036839"/>
              <a:gd name="connsiteY3" fmla="*/ 7257 h 711200"/>
              <a:gd name="connsiteX4" fmla="*/ 1473201 w 2036839"/>
              <a:gd name="connsiteY4" fmla="*/ 65314 h 711200"/>
              <a:gd name="connsiteX5" fmla="*/ 1719944 w 2036839"/>
              <a:gd name="connsiteY5" fmla="*/ 181428 h 711200"/>
              <a:gd name="connsiteX6" fmla="*/ 1981201 w 2036839"/>
              <a:gd name="connsiteY6" fmla="*/ 515257 h 711200"/>
              <a:gd name="connsiteX7" fmla="*/ 2010229 w 2036839"/>
              <a:gd name="connsiteY7" fmla="*/ 703943 h 711200"/>
              <a:gd name="connsiteX8" fmla="*/ 1821544 w 2036839"/>
              <a:gd name="connsiteY8" fmla="*/ 471714 h 711200"/>
              <a:gd name="connsiteX9" fmla="*/ 1545772 w 2036839"/>
              <a:gd name="connsiteY9" fmla="*/ 239485 h 711200"/>
              <a:gd name="connsiteX10" fmla="*/ 1168401 w 2036839"/>
              <a:gd name="connsiteY10" fmla="*/ 108857 h 711200"/>
              <a:gd name="connsiteX11" fmla="*/ 703944 w 2036839"/>
              <a:gd name="connsiteY11" fmla="*/ 137885 h 711200"/>
              <a:gd name="connsiteX12" fmla="*/ 355601 w 2036839"/>
              <a:gd name="connsiteY12" fmla="*/ 239485 h 711200"/>
              <a:gd name="connsiteX13" fmla="*/ 79829 w 2036839"/>
              <a:gd name="connsiteY13" fmla="*/ 428171 h 711200"/>
              <a:gd name="connsiteX14" fmla="*/ 36286 w 2036839"/>
              <a:gd name="connsiteY14" fmla="*/ 471714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36839" h="711200">
                <a:moveTo>
                  <a:pt x="36286" y="471714"/>
                </a:moveTo>
                <a:cubicBezTo>
                  <a:pt x="72572" y="423333"/>
                  <a:pt x="188687" y="212876"/>
                  <a:pt x="297544" y="137885"/>
                </a:cubicBezTo>
                <a:cubicBezTo>
                  <a:pt x="406401" y="62895"/>
                  <a:pt x="566058" y="43542"/>
                  <a:pt x="689429" y="21771"/>
                </a:cubicBezTo>
                <a:cubicBezTo>
                  <a:pt x="812800" y="0"/>
                  <a:pt x="907143" y="0"/>
                  <a:pt x="1037772" y="7257"/>
                </a:cubicBezTo>
                <a:cubicBezTo>
                  <a:pt x="1168401" y="14514"/>
                  <a:pt x="1359506" y="36286"/>
                  <a:pt x="1473201" y="65314"/>
                </a:cubicBezTo>
                <a:cubicBezTo>
                  <a:pt x="1586896" y="94343"/>
                  <a:pt x="1635277" y="106437"/>
                  <a:pt x="1719944" y="181428"/>
                </a:cubicBezTo>
                <a:cubicBezTo>
                  <a:pt x="1804611" y="256419"/>
                  <a:pt x="1932820" y="428171"/>
                  <a:pt x="1981201" y="515257"/>
                </a:cubicBezTo>
                <a:cubicBezTo>
                  <a:pt x="2029582" y="602343"/>
                  <a:pt x="2036839" y="711200"/>
                  <a:pt x="2010229" y="703943"/>
                </a:cubicBezTo>
                <a:cubicBezTo>
                  <a:pt x="1983619" y="696686"/>
                  <a:pt x="1898953" y="549124"/>
                  <a:pt x="1821544" y="471714"/>
                </a:cubicBezTo>
                <a:cubicBezTo>
                  <a:pt x="1744135" y="394304"/>
                  <a:pt x="1654629" y="299961"/>
                  <a:pt x="1545772" y="239485"/>
                </a:cubicBezTo>
                <a:cubicBezTo>
                  <a:pt x="1436915" y="179009"/>
                  <a:pt x="1308705" y="125790"/>
                  <a:pt x="1168401" y="108857"/>
                </a:cubicBezTo>
                <a:cubicBezTo>
                  <a:pt x="1028097" y="91924"/>
                  <a:pt x="839411" y="116114"/>
                  <a:pt x="703944" y="137885"/>
                </a:cubicBezTo>
                <a:cubicBezTo>
                  <a:pt x="568477" y="159656"/>
                  <a:pt x="459620" y="191104"/>
                  <a:pt x="355601" y="239485"/>
                </a:cubicBezTo>
                <a:cubicBezTo>
                  <a:pt x="251582" y="287866"/>
                  <a:pt x="130629" y="389466"/>
                  <a:pt x="79829" y="428171"/>
                </a:cubicBezTo>
                <a:cubicBezTo>
                  <a:pt x="29029" y="466876"/>
                  <a:pt x="0" y="520095"/>
                  <a:pt x="36286" y="4717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16427" name="Freeform 11"/>
          <p:cNvSpPr>
            <a:spLocks/>
          </p:cNvSpPr>
          <p:nvPr/>
        </p:nvSpPr>
        <p:spPr bwMode="auto">
          <a:xfrm>
            <a:off x="-1592263" y="3394075"/>
            <a:ext cx="11337926" cy="3851275"/>
          </a:xfrm>
          <a:custGeom>
            <a:avLst/>
            <a:gdLst/>
            <a:ahLst/>
            <a:cxnLst>
              <a:cxn ang="0">
                <a:pos x="861" y="835"/>
              </a:cxn>
              <a:cxn ang="0">
                <a:pos x="1343" y="733"/>
              </a:cxn>
              <a:cxn ang="0">
                <a:pos x="1909" y="714"/>
              </a:cxn>
              <a:cxn ang="0">
                <a:pos x="2504" y="722"/>
              </a:cxn>
              <a:cxn ang="0">
                <a:pos x="3194" y="629"/>
              </a:cxn>
              <a:cxn ang="0">
                <a:pos x="3486" y="306"/>
              </a:cxn>
              <a:cxn ang="0">
                <a:pos x="3836" y="51"/>
              </a:cxn>
              <a:cxn ang="0">
                <a:pos x="4468" y="61"/>
              </a:cxn>
              <a:cxn ang="0">
                <a:pos x="4846" y="420"/>
              </a:cxn>
              <a:cxn ang="0">
                <a:pos x="5054" y="648"/>
              </a:cxn>
              <a:cxn ang="0">
                <a:pos x="5394" y="741"/>
              </a:cxn>
              <a:cxn ang="0">
                <a:pos x="5989" y="741"/>
              </a:cxn>
              <a:cxn ang="0">
                <a:pos x="6319" y="694"/>
              </a:cxn>
              <a:cxn ang="0">
                <a:pos x="6735" y="694"/>
              </a:cxn>
              <a:cxn ang="0">
                <a:pos x="6942" y="854"/>
              </a:cxn>
              <a:cxn ang="0">
                <a:pos x="6895" y="2082"/>
              </a:cxn>
              <a:cxn ang="0">
                <a:pos x="6140" y="2223"/>
              </a:cxn>
              <a:cxn ang="0">
                <a:pos x="880" y="2195"/>
              </a:cxn>
              <a:cxn ang="0">
                <a:pos x="861" y="835"/>
              </a:cxn>
            </a:cxnLst>
            <a:rect l="0" t="0" r="r" b="b"/>
            <a:pathLst>
              <a:path w="7142" h="2426">
                <a:moveTo>
                  <a:pt x="861" y="835"/>
                </a:moveTo>
                <a:cubicBezTo>
                  <a:pt x="938" y="591"/>
                  <a:pt x="1168" y="753"/>
                  <a:pt x="1343" y="733"/>
                </a:cubicBezTo>
                <a:cubicBezTo>
                  <a:pt x="1518" y="713"/>
                  <a:pt x="1716" y="716"/>
                  <a:pt x="1909" y="714"/>
                </a:cubicBezTo>
                <a:cubicBezTo>
                  <a:pt x="2102" y="712"/>
                  <a:pt x="2290" y="736"/>
                  <a:pt x="2504" y="722"/>
                </a:cubicBezTo>
                <a:cubicBezTo>
                  <a:pt x="2718" y="708"/>
                  <a:pt x="3030" y="698"/>
                  <a:pt x="3194" y="629"/>
                </a:cubicBezTo>
                <a:cubicBezTo>
                  <a:pt x="3358" y="560"/>
                  <a:pt x="3379" y="402"/>
                  <a:pt x="3486" y="306"/>
                </a:cubicBezTo>
                <a:cubicBezTo>
                  <a:pt x="3593" y="210"/>
                  <a:pt x="3672" y="92"/>
                  <a:pt x="3836" y="51"/>
                </a:cubicBezTo>
                <a:cubicBezTo>
                  <a:pt x="4000" y="10"/>
                  <a:pt x="4300" y="0"/>
                  <a:pt x="4468" y="61"/>
                </a:cubicBezTo>
                <a:cubicBezTo>
                  <a:pt x="4636" y="122"/>
                  <a:pt x="4748" y="322"/>
                  <a:pt x="4846" y="420"/>
                </a:cubicBezTo>
                <a:cubicBezTo>
                  <a:pt x="4944" y="518"/>
                  <a:pt x="4963" y="594"/>
                  <a:pt x="5054" y="648"/>
                </a:cubicBezTo>
                <a:cubicBezTo>
                  <a:pt x="5145" y="702"/>
                  <a:pt x="5238" y="726"/>
                  <a:pt x="5394" y="741"/>
                </a:cubicBezTo>
                <a:cubicBezTo>
                  <a:pt x="5550" y="756"/>
                  <a:pt x="5835" y="749"/>
                  <a:pt x="5989" y="741"/>
                </a:cubicBezTo>
                <a:cubicBezTo>
                  <a:pt x="6143" y="733"/>
                  <a:pt x="6195" y="702"/>
                  <a:pt x="6319" y="694"/>
                </a:cubicBezTo>
                <a:cubicBezTo>
                  <a:pt x="6443" y="686"/>
                  <a:pt x="6631" y="667"/>
                  <a:pt x="6735" y="694"/>
                </a:cubicBezTo>
                <a:cubicBezTo>
                  <a:pt x="6839" y="721"/>
                  <a:pt x="6915" y="623"/>
                  <a:pt x="6942" y="854"/>
                </a:cubicBezTo>
                <a:cubicBezTo>
                  <a:pt x="6969" y="1085"/>
                  <a:pt x="7029" y="1854"/>
                  <a:pt x="6895" y="2082"/>
                </a:cubicBezTo>
                <a:cubicBezTo>
                  <a:pt x="6761" y="2310"/>
                  <a:pt x="7142" y="2204"/>
                  <a:pt x="6140" y="2223"/>
                </a:cubicBezTo>
                <a:cubicBezTo>
                  <a:pt x="5138" y="2242"/>
                  <a:pt x="1760" y="2426"/>
                  <a:pt x="880" y="2195"/>
                </a:cubicBezTo>
                <a:cubicBezTo>
                  <a:pt x="0" y="1964"/>
                  <a:pt x="861" y="835"/>
                  <a:pt x="861" y="835"/>
                </a:cubicBezTo>
                <a:close/>
              </a:path>
            </a:pathLst>
          </a:custGeom>
          <a:solidFill>
            <a:schemeClr val="bg2"/>
          </a:solidFill>
          <a:ln w="57150" cmpd="sng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 sz="2000" smtClean="0">
              <a:solidFill>
                <a:srgbClr val="000000"/>
              </a:solidFill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012160" y="3356992"/>
            <a:ext cx="1415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003366"/>
                </a:solidFill>
                <a:latin typeface="Comic Sans MS" pitchFamily="66" charset="0"/>
                <a:ea typeface="HGP教科書体" pitchFamily="18" charset="-128"/>
              </a:rPr>
              <a:t>山岳氷河</a:t>
            </a:r>
            <a:endParaRPr lang="ja-JP" altLang="en-US" sz="2400" dirty="0">
              <a:solidFill>
                <a:srgbClr val="003366"/>
              </a:solidFill>
              <a:latin typeface="Comic Sans MS" pitchFamily="66" charset="0"/>
              <a:ea typeface="HGP教科書体" pitchFamily="18" charset="-128"/>
            </a:endParaRPr>
          </a:p>
        </p:txBody>
      </p:sp>
      <p:sp>
        <p:nvSpPr>
          <p:cNvPr id="20" name="AutoShape 43"/>
          <p:cNvSpPr>
            <a:spLocks noChangeArrowheads="1"/>
          </p:cNvSpPr>
          <p:nvPr/>
        </p:nvSpPr>
        <p:spPr bwMode="auto">
          <a:xfrm>
            <a:off x="3563888" y="1844824"/>
            <a:ext cx="504056" cy="504379"/>
          </a:xfrm>
          <a:prstGeom prst="sun">
            <a:avLst>
              <a:gd name="adj" fmla="val 25000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20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-1.14966 1.85185E-6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316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2222E-6 1.85185E-6 L -1.14966 1.85185E-6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316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8" grpId="0" animBg="1"/>
      <p:bldP spid="316429" grpId="0" animBg="1"/>
      <p:bldP spid="18" grpId="0" animBg="1"/>
      <p:bldP spid="18" grpId="1" animBg="1"/>
      <p:bldP spid="19" grpId="0"/>
      <p:bldP spid="19" grpId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31913" y="2781300"/>
            <a:ext cx="142875" cy="503238"/>
            <a:chOff x="2517" y="1752"/>
            <a:chExt cx="136" cy="408"/>
          </a:xfrm>
        </p:grpSpPr>
        <p:sp>
          <p:nvSpPr>
            <p:cNvPr id="323587" name="Rectangle 3"/>
            <p:cNvSpPr>
              <a:spLocks noChangeArrowheads="1"/>
            </p:cNvSpPr>
            <p:nvPr/>
          </p:nvSpPr>
          <p:spPr bwMode="auto">
            <a:xfrm>
              <a:off x="2562" y="1979"/>
              <a:ext cx="46" cy="181"/>
            </a:xfrm>
            <a:prstGeom prst="rect">
              <a:avLst/>
            </a:prstGeom>
            <a:solidFill>
              <a:srgbClr val="99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323588" name="Oval 4"/>
            <p:cNvSpPr>
              <a:spLocks noChangeArrowheads="1"/>
            </p:cNvSpPr>
            <p:nvPr/>
          </p:nvSpPr>
          <p:spPr bwMode="auto">
            <a:xfrm>
              <a:off x="2517" y="1752"/>
              <a:ext cx="136" cy="318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sz="2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474788" y="2852738"/>
            <a:ext cx="144462" cy="504825"/>
            <a:chOff x="2517" y="1752"/>
            <a:chExt cx="136" cy="408"/>
          </a:xfrm>
        </p:grpSpPr>
        <p:sp>
          <p:nvSpPr>
            <p:cNvPr id="323590" name="Rectangle 6"/>
            <p:cNvSpPr>
              <a:spLocks noChangeArrowheads="1"/>
            </p:cNvSpPr>
            <p:nvPr/>
          </p:nvSpPr>
          <p:spPr bwMode="auto">
            <a:xfrm>
              <a:off x="2562" y="1979"/>
              <a:ext cx="46" cy="181"/>
            </a:xfrm>
            <a:prstGeom prst="rect">
              <a:avLst/>
            </a:prstGeom>
            <a:solidFill>
              <a:srgbClr val="99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323591" name="Oval 7"/>
            <p:cNvSpPr>
              <a:spLocks noChangeArrowheads="1"/>
            </p:cNvSpPr>
            <p:nvPr/>
          </p:nvSpPr>
          <p:spPr bwMode="auto">
            <a:xfrm>
              <a:off x="2517" y="1752"/>
              <a:ext cx="136" cy="318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sz="20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23592" name="Rectangle 8"/>
          <p:cNvSpPr>
            <a:spLocks noChangeArrowheads="1"/>
          </p:cNvSpPr>
          <p:nvPr/>
        </p:nvSpPr>
        <p:spPr bwMode="auto">
          <a:xfrm>
            <a:off x="0" y="3860800"/>
            <a:ext cx="9144000" cy="31686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2000" smtClean="0">
              <a:solidFill>
                <a:srgbClr val="000000"/>
              </a:solidFill>
            </a:endParaRP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7164388" y="2133600"/>
            <a:ext cx="1400175" cy="765175"/>
            <a:chOff x="1292" y="1356"/>
            <a:chExt cx="882" cy="482"/>
          </a:xfrm>
        </p:grpSpPr>
        <p:sp>
          <p:nvSpPr>
            <p:cNvPr id="323594" name="AutoShape 10"/>
            <p:cNvSpPr>
              <a:spLocks noChangeAspect="1" noChangeArrowheads="1" noTextEdit="1"/>
            </p:cNvSpPr>
            <p:nvPr/>
          </p:nvSpPr>
          <p:spPr bwMode="auto">
            <a:xfrm>
              <a:off x="1292" y="1356"/>
              <a:ext cx="882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323595" name="Freeform 11"/>
            <p:cNvSpPr>
              <a:spLocks/>
            </p:cNvSpPr>
            <p:nvPr/>
          </p:nvSpPr>
          <p:spPr bwMode="auto">
            <a:xfrm>
              <a:off x="1303" y="1384"/>
              <a:ext cx="844" cy="441"/>
            </a:xfrm>
            <a:custGeom>
              <a:avLst/>
              <a:gdLst/>
              <a:ahLst/>
              <a:cxnLst>
                <a:cxn ang="0">
                  <a:pos x="757" y="38"/>
                </a:cxn>
                <a:cxn ang="0">
                  <a:pos x="867" y="10"/>
                </a:cxn>
                <a:cxn ang="0">
                  <a:pos x="963" y="20"/>
                </a:cxn>
                <a:cxn ang="0">
                  <a:pos x="981" y="68"/>
                </a:cxn>
                <a:cxn ang="0">
                  <a:pos x="1045" y="74"/>
                </a:cxn>
                <a:cxn ang="0">
                  <a:pos x="1072" y="101"/>
                </a:cxn>
                <a:cxn ang="0">
                  <a:pos x="1065" y="157"/>
                </a:cxn>
                <a:cxn ang="0">
                  <a:pos x="1111" y="167"/>
                </a:cxn>
                <a:cxn ang="0">
                  <a:pos x="1136" y="188"/>
                </a:cxn>
                <a:cxn ang="0">
                  <a:pos x="1131" y="218"/>
                </a:cxn>
                <a:cxn ang="0">
                  <a:pos x="1149" y="238"/>
                </a:cxn>
                <a:cxn ang="0">
                  <a:pos x="1189" y="279"/>
                </a:cxn>
                <a:cxn ang="0">
                  <a:pos x="1182" y="322"/>
                </a:cxn>
                <a:cxn ang="0">
                  <a:pos x="1166" y="342"/>
                </a:cxn>
                <a:cxn ang="0">
                  <a:pos x="1177" y="406"/>
                </a:cxn>
                <a:cxn ang="0">
                  <a:pos x="1136" y="438"/>
                </a:cxn>
                <a:cxn ang="0">
                  <a:pos x="1108" y="487"/>
                </a:cxn>
                <a:cxn ang="0">
                  <a:pos x="1060" y="517"/>
                </a:cxn>
                <a:cxn ang="0">
                  <a:pos x="1024" y="525"/>
                </a:cxn>
                <a:cxn ang="0">
                  <a:pos x="999" y="555"/>
                </a:cxn>
                <a:cxn ang="0">
                  <a:pos x="930" y="563"/>
                </a:cxn>
                <a:cxn ang="0">
                  <a:pos x="910" y="537"/>
                </a:cxn>
                <a:cxn ang="0">
                  <a:pos x="872" y="575"/>
                </a:cxn>
                <a:cxn ang="0">
                  <a:pos x="793" y="608"/>
                </a:cxn>
                <a:cxn ang="0">
                  <a:pos x="747" y="591"/>
                </a:cxn>
                <a:cxn ang="0">
                  <a:pos x="684" y="608"/>
                </a:cxn>
                <a:cxn ang="0">
                  <a:pos x="597" y="588"/>
                </a:cxn>
                <a:cxn ang="0">
                  <a:pos x="541" y="588"/>
                </a:cxn>
                <a:cxn ang="0">
                  <a:pos x="511" y="565"/>
                </a:cxn>
                <a:cxn ang="0">
                  <a:pos x="414" y="568"/>
                </a:cxn>
                <a:cxn ang="0">
                  <a:pos x="389" y="545"/>
                </a:cxn>
                <a:cxn ang="0">
                  <a:pos x="341" y="535"/>
                </a:cxn>
                <a:cxn ang="0">
                  <a:pos x="292" y="542"/>
                </a:cxn>
                <a:cxn ang="0">
                  <a:pos x="252" y="540"/>
                </a:cxn>
                <a:cxn ang="0">
                  <a:pos x="221" y="540"/>
                </a:cxn>
                <a:cxn ang="0">
                  <a:pos x="163" y="542"/>
                </a:cxn>
                <a:cxn ang="0">
                  <a:pos x="122" y="504"/>
                </a:cxn>
                <a:cxn ang="0">
                  <a:pos x="82" y="494"/>
                </a:cxn>
                <a:cxn ang="0">
                  <a:pos x="74" y="471"/>
                </a:cxn>
                <a:cxn ang="0">
                  <a:pos x="21" y="451"/>
                </a:cxn>
                <a:cxn ang="0">
                  <a:pos x="0" y="403"/>
                </a:cxn>
                <a:cxn ang="0">
                  <a:pos x="31" y="362"/>
                </a:cxn>
                <a:cxn ang="0">
                  <a:pos x="61" y="335"/>
                </a:cxn>
                <a:cxn ang="0">
                  <a:pos x="74" y="291"/>
                </a:cxn>
                <a:cxn ang="0">
                  <a:pos x="125" y="266"/>
                </a:cxn>
                <a:cxn ang="0">
                  <a:pos x="120" y="231"/>
                </a:cxn>
                <a:cxn ang="0">
                  <a:pos x="173" y="172"/>
                </a:cxn>
                <a:cxn ang="0">
                  <a:pos x="224" y="165"/>
                </a:cxn>
                <a:cxn ang="0">
                  <a:pos x="244" y="157"/>
                </a:cxn>
                <a:cxn ang="0">
                  <a:pos x="259" y="142"/>
                </a:cxn>
                <a:cxn ang="0">
                  <a:pos x="280" y="86"/>
                </a:cxn>
                <a:cxn ang="0">
                  <a:pos x="353" y="63"/>
                </a:cxn>
                <a:cxn ang="0">
                  <a:pos x="407" y="68"/>
                </a:cxn>
                <a:cxn ang="0">
                  <a:pos x="422" y="33"/>
                </a:cxn>
                <a:cxn ang="0">
                  <a:pos x="458" y="20"/>
                </a:cxn>
                <a:cxn ang="0">
                  <a:pos x="521" y="61"/>
                </a:cxn>
                <a:cxn ang="0">
                  <a:pos x="613" y="3"/>
                </a:cxn>
                <a:cxn ang="0">
                  <a:pos x="681" y="15"/>
                </a:cxn>
              </a:cxnLst>
              <a:rect l="0" t="0" r="r" b="b"/>
              <a:pathLst>
                <a:path w="1192" h="608">
                  <a:moveTo>
                    <a:pt x="714" y="51"/>
                  </a:moveTo>
                  <a:lnTo>
                    <a:pt x="719" y="48"/>
                  </a:lnTo>
                  <a:lnTo>
                    <a:pt x="727" y="46"/>
                  </a:lnTo>
                  <a:lnTo>
                    <a:pt x="735" y="43"/>
                  </a:lnTo>
                  <a:lnTo>
                    <a:pt x="742" y="41"/>
                  </a:lnTo>
                  <a:lnTo>
                    <a:pt x="750" y="38"/>
                  </a:lnTo>
                  <a:lnTo>
                    <a:pt x="757" y="38"/>
                  </a:lnTo>
                  <a:lnTo>
                    <a:pt x="768" y="41"/>
                  </a:lnTo>
                  <a:lnTo>
                    <a:pt x="775" y="43"/>
                  </a:lnTo>
                  <a:lnTo>
                    <a:pt x="796" y="53"/>
                  </a:lnTo>
                  <a:lnTo>
                    <a:pt x="811" y="38"/>
                  </a:lnTo>
                  <a:lnTo>
                    <a:pt x="829" y="25"/>
                  </a:lnTo>
                  <a:lnTo>
                    <a:pt x="846" y="18"/>
                  </a:lnTo>
                  <a:lnTo>
                    <a:pt x="867" y="10"/>
                  </a:lnTo>
                  <a:lnTo>
                    <a:pt x="887" y="5"/>
                  </a:lnTo>
                  <a:lnTo>
                    <a:pt x="907" y="5"/>
                  </a:lnTo>
                  <a:lnTo>
                    <a:pt x="928" y="5"/>
                  </a:lnTo>
                  <a:lnTo>
                    <a:pt x="945" y="10"/>
                  </a:lnTo>
                  <a:lnTo>
                    <a:pt x="953" y="13"/>
                  </a:lnTo>
                  <a:lnTo>
                    <a:pt x="958" y="18"/>
                  </a:lnTo>
                  <a:lnTo>
                    <a:pt x="963" y="20"/>
                  </a:lnTo>
                  <a:lnTo>
                    <a:pt x="966" y="25"/>
                  </a:lnTo>
                  <a:lnTo>
                    <a:pt x="971" y="30"/>
                  </a:lnTo>
                  <a:lnTo>
                    <a:pt x="973" y="38"/>
                  </a:lnTo>
                  <a:lnTo>
                    <a:pt x="976" y="43"/>
                  </a:lnTo>
                  <a:lnTo>
                    <a:pt x="978" y="51"/>
                  </a:lnTo>
                  <a:lnTo>
                    <a:pt x="978" y="61"/>
                  </a:lnTo>
                  <a:lnTo>
                    <a:pt x="981" y="68"/>
                  </a:lnTo>
                  <a:lnTo>
                    <a:pt x="989" y="71"/>
                  </a:lnTo>
                  <a:lnTo>
                    <a:pt x="999" y="71"/>
                  </a:lnTo>
                  <a:lnTo>
                    <a:pt x="1009" y="71"/>
                  </a:lnTo>
                  <a:lnTo>
                    <a:pt x="1019" y="68"/>
                  </a:lnTo>
                  <a:lnTo>
                    <a:pt x="1029" y="68"/>
                  </a:lnTo>
                  <a:lnTo>
                    <a:pt x="1037" y="74"/>
                  </a:lnTo>
                  <a:lnTo>
                    <a:pt x="1045" y="74"/>
                  </a:lnTo>
                  <a:lnTo>
                    <a:pt x="1050" y="76"/>
                  </a:lnTo>
                  <a:lnTo>
                    <a:pt x="1055" y="79"/>
                  </a:lnTo>
                  <a:lnTo>
                    <a:pt x="1060" y="84"/>
                  </a:lnTo>
                  <a:lnTo>
                    <a:pt x="1062" y="86"/>
                  </a:lnTo>
                  <a:lnTo>
                    <a:pt x="1067" y="91"/>
                  </a:lnTo>
                  <a:lnTo>
                    <a:pt x="1070" y="96"/>
                  </a:lnTo>
                  <a:lnTo>
                    <a:pt x="1072" y="101"/>
                  </a:lnTo>
                  <a:lnTo>
                    <a:pt x="1075" y="109"/>
                  </a:lnTo>
                  <a:lnTo>
                    <a:pt x="1078" y="119"/>
                  </a:lnTo>
                  <a:lnTo>
                    <a:pt x="1075" y="127"/>
                  </a:lnTo>
                  <a:lnTo>
                    <a:pt x="1075" y="134"/>
                  </a:lnTo>
                  <a:lnTo>
                    <a:pt x="1072" y="142"/>
                  </a:lnTo>
                  <a:lnTo>
                    <a:pt x="1070" y="152"/>
                  </a:lnTo>
                  <a:lnTo>
                    <a:pt x="1065" y="157"/>
                  </a:lnTo>
                  <a:lnTo>
                    <a:pt x="1062" y="167"/>
                  </a:lnTo>
                  <a:lnTo>
                    <a:pt x="1070" y="165"/>
                  </a:lnTo>
                  <a:lnTo>
                    <a:pt x="1078" y="165"/>
                  </a:lnTo>
                  <a:lnTo>
                    <a:pt x="1085" y="162"/>
                  </a:lnTo>
                  <a:lnTo>
                    <a:pt x="1093" y="165"/>
                  </a:lnTo>
                  <a:lnTo>
                    <a:pt x="1100" y="165"/>
                  </a:lnTo>
                  <a:lnTo>
                    <a:pt x="1111" y="167"/>
                  </a:lnTo>
                  <a:lnTo>
                    <a:pt x="1116" y="170"/>
                  </a:lnTo>
                  <a:lnTo>
                    <a:pt x="1123" y="172"/>
                  </a:lnTo>
                  <a:lnTo>
                    <a:pt x="1126" y="175"/>
                  </a:lnTo>
                  <a:lnTo>
                    <a:pt x="1128" y="177"/>
                  </a:lnTo>
                  <a:lnTo>
                    <a:pt x="1131" y="180"/>
                  </a:lnTo>
                  <a:lnTo>
                    <a:pt x="1133" y="185"/>
                  </a:lnTo>
                  <a:lnTo>
                    <a:pt x="1136" y="188"/>
                  </a:lnTo>
                  <a:lnTo>
                    <a:pt x="1136" y="190"/>
                  </a:lnTo>
                  <a:lnTo>
                    <a:pt x="1139" y="193"/>
                  </a:lnTo>
                  <a:lnTo>
                    <a:pt x="1139" y="198"/>
                  </a:lnTo>
                  <a:lnTo>
                    <a:pt x="1136" y="203"/>
                  </a:lnTo>
                  <a:lnTo>
                    <a:pt x="1136" y="208"/>
                  </a:lnTo>
                  <a:lnTo>
                    <a:pt x="1133" y="213"/>
                  </a:lnTo>
                  <a:lnTo>
                    <a:pt x="1131" y="218"/>
                  </a:lnTo>
                  <a:lnTo>
                    <a:pt x="1128" y="223"/>
                  </a:lnTo>
                  <a:lnTo>
                    <a:pt x="1126" y="228"/>
                  </a:lnTo>
                  <a:lnTo>
                    <a:pt x="1123" y="233"/>
                  </a:lnTo>
                  <a:lnTo>
                    <a:pt x="1121" y="238"/>
                  </a:lnTo>
                  <a:lnTo>
                    <a:pt x="1131" y="236"/>
                  </a:lnTo>
                  <a:lnTo>
                    <a:pt x="1141" y="238"/>
                  </a:lnTo>
                  <a:lnTo>
                    <a:pt x="1149" y="238"/>
                  </a:lnTo>
                  <a:lnTo>
                    <a:pt x="1159" y="241"/>
                  </a:lnTo>
                  <a:lnTo>
                    <a:pt x="1164" y="246"/>
                  </a:lnTo>
                  <a:lnTo>
                    <a:pt x="1174" y="251"/>
                  </a:lnTo>
                  <a:lnTo>
                    <a:pt x="1179" y="259"/>
                  </a:lnTo>
                  <a:lnTo>
                    <a:pt x="1187" y="266"/>
                  </a:lnTo>
                  <a:lnTo>
                    <a:pt x="1189" y="271"/>
                  </a:lnTo>
                  <a:lnTo>
                    <a:pt x="1189" y="279"/>
                  </a:lnTo>
                  <a:lnTo>
                    <a:pt x="1192" y="284"/>
                  </a:lnTo>
                  <a:lnTo>
                    <a:pt x="1192" y="291"/>
                  </a:lnTo>
                  <a:lnTo>
                    <a:pt x="1192" y="299"/>
                  </a:lnTo>
                  <a:lnTo>
                    <a:pt x="1192" y="307"/>
                  </a:lnTo>
                  <a:lnTo>
                    <a:pt x="1189" y="312"/>
                  </a:lnTo>
                  <a:lnTo>
                    <a:pt x="1184" y="317"/>
                  </a:lnTo>
                  <a:lnTo>
                    <a:pt x="1182" y="322"/>
                  </a:lnTo>
                  <a:lnTo>
                    <a:pt x="1182" y="324"/>
                  </a:lnTo>
                  <a:lnTo>
                    <a:pt x="1179" y="327"/>
                  </a:lnTo>
                  <a:lnTo>
                    <a:pt x="1177" y="332"/>
                  </a:lnTo>
                  <a:lnTo>
                    <a:pt x="1174" y="335"/>
                  </a:lnTo>
                  <a:lnTo>
                    <a:pt x="1172" y="337"/>
                  </a:lnTo>
                  <a:lnTo>
                    <a:pt x="1169" y="340"/>
                  </a:lnTo>
                  <a:lnTo>
                    <a:pt x="1166" y="342"/>
                  </a:lnTo>
                  <a:lnTo>
                    <a:pt x="1169" y="350"/>
                  </a:lnTo>
                  <a:lnTo>
                    <a:pt x="1174" y="360"/>
                  </a:lnTo>
                  <a:lnTo>
                    <a:pt x="1177" y="367"/>
                  </a:lnTo>
                  <a:lnTo>
                    <a:pt x="1179" y="378"/>
                  </a:lnTo>
                  <a:lnTo>
                    <a:pt x="1179" y="388"/>
                  </a:lnTo>
                  <a:lnTo>
                    <a:pt x="1179" y="395"/>
                  </a:lnTo>
                  <a:lnTo>
                    <a:pt x="1177" y="406"/>
                  </a:lnTo>
                  <a:lnTo>
                    <a:pt x="1174" y="413"/>
                  </a:lnTo>
                  <a:lnTo>
                    <a:pt x="1169" y="421"/>
                  </a:lnTo>
                  <a:lnTo>
                    <a:pt x="1161" y="426"/>
                  </a:lnTo>
                  <a:lnTo>
                    <a:pt x="1156" y="431"/>
                  </a:lnTo>
                  <a:lnTo>
                    <a:pt x="1149" y="433"/>
                  </a:lnTo>
                  <a:lnTo>
                    <a:pt x="1141" y="436"/>
                  </a:lnTo>
                  <a:lnTo>
                    <a:pt x="1136" y="438"/>
                  </a:lnTo>
                  <a:lnTo>
                    <a:pt x="1128" y="441"/>
                  </a:lnTo>
                  <a:lnTo>
                    <a:pt x="1121" y="441"/>
                  </a:lnTo>
                  <a:lnTo>
                    <a:pt x="1118" y="451"/>
                  </a:lnTo>
                  <a:lnTo>
                    <a:pt x="1116" y="461"/>
                  </a:lnTo>
                  <a:lnTo>
                    <a:pt x="1116" y="469"/>
                  </a:lnTo>
                  <a:lnTo>
                    <a:pt x="1113" y="476"/>
                  </a:lnTo>
                  <a:lnTo>
                    <a:pt x="1108" y="487"/>
                  </a:lnTo>
                  <a:lnTo>
                    <a:pt x="1103" y="494"/>
                  </a:lnTo>
                  <a:lnTo>
                    <a:pt x="1098" y="499"/>
                  </a:lnTo>
                  <a:lnTo>
                    <a:pt x="1088" y="504"/>
                  </a:lnTo>
                  <a:lnTo>
                    <a:pt x="1080" y="509"/>
                  </a:lnTo>
                  <a:lnTo>
                    <a:pt x="1075" y="512"/>
                  </a:lnTo>
                  <a:lnTo>
                    <a:pt x="1067" y="514"/>
                  </a:lnTo>
                  <a:lnTo>
                    <a:pt x="1060" y="517"/>
                  </a:lnTo>
                  <a:lnTo>
                    <a:pt x="1052" y="517"/>
                  </a:lnTo>
                  <a:lnTo>
                    <a:pt x="1045" y="517"/>
                  </a:lnTo>
                  <a:lnTo>
                    <a:pt x="1037" y="517"/>
                  </a:lnTo>
                  <a:lnTo>
                    <a:pt x="1029" y="514"/>
                  </a:lnTo>
                  <a:lnTo>
                    <a:pt x="1027" y="517"/>
                  </a:lnTo>
                  <a:lnTo>
                    <a:pt x="1027" y="522"/>
                  </a:lnTo>
                  <a:lnTo>
                    <a:pt x="1024" y="525"/>
                  </a:lnTo>
                  <a:lnTo>
                    <a:pt x="1024" y="527"/>
                  </a:lnTo>
                  <a:lnTo>
                    <a:pt x="1022" y="530"/>
                  </a:lnTo>
                  <a:lnTo>
                    <a:pt x="1022" y="535"/>
                  </a:lnTo>
                  <a:lnTo>
                    <a:pt x="1019" y="537"/>
                  </a:lnTo>
                  <a:lnTo>
                    <a:pt x="1017" y="540"/>
                  </a:lnTo>
                  <a:lnTo>
                    <a:pt x="1009" y="547"/>
                  </a:lnTo>
                  <a:lnTo>
                    <a:pt x="999" y="555"/>
                  </a:lnTo>
                  <a:lnTo>
                    <a:pt x="989" y="560"/>
                  </a:lnTo>
                  <a:lnTo>
                    <a:pt x="978" y="565"/>
                  </a:lnTo>
                  <a:lnTo>
                    <a:pt x="968" y="568"/>
                  </a:lnTo>
                  <a:lnTo>
                    <a:pt x="958" y="570"/>
                  </a:lnTo>
                  <a:lnTo>
                    <a:pt x="945" y="570"/>
                  </a:lnTo>
                  <a:lnTo>
                    <a:pt x="935" y="565"/>
                  </a:lnTo>
                  <a:lnTo>
                    <a:pt x="930" y="563"/>
                  </a:lnTo>
                  <a:lnTo>
                    <a:pt x="928" y="560"/>
                  </a:lnTo>
                  <a:lnTo>
                    <a:pt x="923" y="558"/>
                  </a:lnTo>
                  <a:lnTo>
                    <a:pt x="920" y="553"/>
                  </a:lnTo>
                  <a:lnTo>
                    <a:pt x="917" y="550"/>
                  </a:lnTo>
                  <a:lnTo>
                    <a:pt x="915" y="545"/>
                  </a:lnTo>
                  <a:lnTo>
                    <a:pt x="912" y="540"/>
                  </a:lnTo>
                  <a:lnTo>
                    <a:pt x="910" y="537"/>
                  </a:lnTo>
                  <a:lnTo>
                    <a:pt x="907" y="537"/>
                  </a:lnTo>
                  <a:lnTo>
                    <a:pt x="902" y="537"/>
                  </a:lnTo>
                  <a:lnTo>
                    <a:pt x="900" y="537"/>
                  </a:lnTo>
                  <a:lnTo>
                    <a:pt x="895" y="542"/>
                  </a:lnTo>
                  <a:lnTo>
                    <a:pt x="890" y="555"/>
                  </a:lnTo>
                  <a:lnTo>
                    <a:pt x="882" y="565"/>
                  </a:lnTo>
                  <a:lnTo>
                    <a:pt x="872" y="575"/>
                  </a:lnTo>
                  <a:lnTo>
                    <a:pt x="862" y="583"/>
                  </a:lnTo>
                  <a:lnTo>
                    <a:pt x="849" y="588"/>
                  </a:lnTo>
                  <a:lnTo>
                    <a:pt x="836" y="593"/>
                  </a:lnTo>
                  <a:lnTo>
                    <a:pt x="821" y="598"/>
                  </a:lnTo>
                  <a:lnTo>
                    <a:pt x="811" y="606"/>
                  </a:lnTo>
                  <a:lnTo>
                    <a:pt x="801" y="606"/>
                  </a:lnTo>
                  <a:lnTo>
                    <a:pt x="793" y="608"/>
                  </a:lnTo>
                  <a:lnTo>
                    <a:pt x="785" y="606"/>
                  </a:lnTo>
                  <a:lnTo>
                    <a:pt x="778" y="606"/>
                  </a:lnTo>
                  <a:lnTo>
                    <a:pt x="770" y="603"/>
                  </a:lnTo>
                  <a:lnTo>
                    <a:pt x="762" y="601"/>
                  </a:lnTo>
                  <a:lnTo>
                    <a:pt x="757" y="598"/>
                  </a:lnTo>
                  <a:lnTo>
                    <a:pt x="750" y="593"/>
                  </a:lnTo>
                  <a:lnTo>
                    <a:pt x="747" y="591"/>
                  </a:lnTo>
                  <a:lnTo>
                    <a:pt x="747" y="588"/>
                  </a:lnTo>
                  <a:lnTo>
                    <a:pt x="745" y="585"/>
                  </a:lnTo>
                  <a:lnTo>
                    <a:pt x="742" y="583"/>
                  </a:lnTo>
                  <a:lnTo>
                    <a:pt x="729" y="591"/>
                  </a:lnTo>
                  <a:lnTo>
                    <a:pt x="714" y="598"/>
                  </a:lnTo>
                  <a:lnTo>
                    <a:pt x="699" y="603"/>
                  </a:lnTo>
                  <a:lnTo>
                    <a:pt x="684" y="608"/>
                  </a:lnTo>
                  <a:lnTo>
                    <a:pt x="668" y="608"/>
                  </a:lnTo>
                  <a:lnTo>
                    <a:pt x="653" y="608"/>
                  </a:lnTo>
                  <a:lnTo>
                    <a:pt x="638" y="603"/>
                  </a:lnTo>
                  <a:lnTo>
                    <a:pt x="623" y="598"/>
                  </a:lnTo>
                  <a:lnTo>
                    <a:pt x="613" y="583"/>
                  </a:lnTo>
                  <a:lnTo>
                    <a:pt x="605" y="585"/>
                  </a:lnTo>
                  <a:lnTo>
                    <a:pt x="597" y="588"/>
                  </a:lnTo>
                  <a:lnTo>
                    <a:pt x="587" y="591"/>
                  </a:lnTo>
                  <a:lnTo>
                    <a:pt x="580" y="593"/>
                  </a:lnTo>
                  <a:lnTo>
                    <a:pt x="572" y="593"/>
                  </a:lnTo>
                  <a:lnTo>
                    <a:pt x="564" y="596"/>
                  </a:lnTo>
                  <a:lnTo>
                    <a:pt x="554" y="593"/>
                  </a:lnTo>
                  <a:lnTo>
                    <a:pt x="547" y="591"/>
                  </a:lnTo>
                  <a:lnTo>
                    <a:pt x="541" y="588"/>
                  </a:lnTo>
                  <a:lnTo>
                    <a:pt x="536" y="585"/>
                  </a:lnTo>
                  <a:lnTo>
                    <a:pt x="531" y="583"/>
                  </a:lnTo>
                  <a:lnTo>
                    <a:pt x="526" y="580"/>
                  </a:lnTo>
                  <a:lnTo>
                    <a:pt x="521" y="578"/>
                  </a:lnTo>
                  <a:lnTo>
                    <a:pt x="519" y="573"/>
                  </a:lnTo>
                  <a:lnTo>
                    <a:pt x="513" y="570"/>
                  </a:lnTo>
                  <a:lnTo>
                    <a:pt x="511" y="565"/>
                  </a:lnTo>
                  <a:lnTo>
                    <a:pt x="498" y="570"/>
                  </a:lnTo>
                  <a:lnTo>
                    <a:pt x="486" y="573"/>
                  </a:lnTo>
                  <a:lnTo>
                    <a:pt x="470" y="575"/>
                  </a:lnTo>
                  <a:lnTo>
                    <a:pt x="455" y="575"/>
                  </a:lnTo>
                  <a:lnTo>
                    <a:pt x="440" y="573"/>
                  </a:lnTo>
                  <a:lnTo>
                    <a:pt x="427" y="570"/>
                  </a:lnTo>
                  <a:lnTo>
                    <a:pt x="414" y="568"/>
                  </a:lnTo>
                  <a:lnTo>
                    <a:pt x="402" y="560"/>
                  </a:lnTo>
                  <a:lnTo>
                    <a:pt x="399" y="558"/>
                  </a:lnTo>
                  <a:lnTo>
                    <a:pt x="397" y="555"/>
                  </a:lnTo>
                  <a:lnTo>
                    <a:pt x="394" y="553"/>
                  </a:lnTo>
                  <a:lnTo>
                    <a:pt x="392" y="550"/>
                  </a:lnTo>
                  <a:lnTo>
                    <a:pt x="389" y="547"/>
                  </a:lnTo>
                  <a:lnTo>
                    <a:pt x="389" y="545"/>
                  </a:lnTo>
                  <a:lnTo>
                    <a:pt x="386" y="540"/>
                  </a:lnTo>
                  <a:lnTo>
                    <a:pt x="386" y="537"/>
                  </a:lnTo>
                  <a:lnTo>
                    <a:pt x="379" y="537"/>
                  </a:lnTo>
                  <a:lnTo>
                    <a:pt x="369" y="537"/>
                  </a:lnTo>
                  <a:lnTo>
                    <a:pt x="359" y="537"/>
                  </a:lnTo>
                  <a:lnTo>
                    <a:pt x="351" y="537"/>
                  </a:lnTo>
                  <a:lnTo>
                    <a:pt x="341" y="535"/>
                  </a:lnTo>
                  <a:lnTo>
                    <a:pt x="333" y="532"/>
                  </a:lnTo>
                  <a:lnTo>
                    <a:pt x="325" y="530"/>
                  </a:lnTo>
                  <a:lnTo>
                    <a:pt x="318" y="525"/>
                  </a:lnTo>
                  <a:lnTo>
                    <a:pt x="313" y="530"/>
                  </a:lnTo>
                  <a:lnTo>
                    <a:pt x="305" y="535"/>
                  </a:lnTo>
                  <a:lnTo>
                    <a:pt x="300" y="540"/>
                  </a:lnTo>
                  <a:lnTo>
                    <a:pt x="292" y="542"/>
                  </a:lnTo>
                  <a:lnTo>
                    <a:pt x="287" y="545"/>
                  </a:lnTo>
                  <a:lnTo>
                    <a:pt x="280" y="547"/>
                  </a:lnTo>
                  <a:lnTo>
                    <a:pt x="272" y="547"/>
                  </a:lnTo>
                  <a:lnTo>
                    <a:pt x="264" y="545"/>
                  </a:lnTo>
                  <a:lnTo>
                    <a:pt x="259" y="542"/>
                  </a:lnTo>
                  <a:lnTo>
                    <a:pt x="257" y="542"/>
                  </a:lnTo>
                  <a:lnTo>
                    <a:pt x="252" y="540"/>
                  </a:lnTo>
                  <a:lnTo>
                    <a:pt x="249" y="537"/>
                  </a:lnTo>
                  <a:lnTo>
                    <a:pt x="247" y="535"/>
                  </a:lnTo>
                  <a:lnTo>
                    <a:pt x="244" y="532"/>
                  </a:lnTo>
                  <a:lnTo>
                    <a:pt x="239" y="530"/>
                  </a:lnTo>
                  <a:lnTo>
                    <a:pt x="237" y="527"/>
                  </a:lnTo>
                  <a:lnTo>
                    <a:pt x="229" y="535"/>
                  </a:lnTo>
                  <a:lnTo>
                    <a:pt x="221" y="540"/>
                  </a:lnTo>
                  <a:lnTo>
                    <a:pt x="214" y="542"/>
                  </a:lnTo>
                  <a:lnTo>
                    <a:pt x="206" y="545"/>
                  </a:lnTo>
                  <a:lnTo>
                    <a:pt x="196" y="547"/>
                  </a:lnTo>
                  <a:lnTo>
                    <a:pt x="188" y="547"/>
                  </a:lnTo>
                  <a:lnTo>
                    <a:pt x="178" y="547"/>
                  </a:lnTo>
                  <a:lnTo>
                    <a:pt x="168" y="547"/>
                  </a:lnTo>
                  <a:lnTo>
                    <a:pt x="163" y="542"/>
                  </a:lnTo>
                  <a:lnTo>
                    <a:pt x="155" y="537"/>
                  </a:lnTo>
                  <a:lnTo>
                    <a:pt x="148" y="532"/>
                  </a:lnTo>
                  <a:lnTo>
                    <a:pt x="143" y="530"/>
                  </a:lnTo>
                  <a:lnTo>
                    <a:pt x="135" y="522"/>
                  </a:lnTo>
                  <a:lnTo>
                    <a:pt x="130" y="517"/>
                  </a:lnTo>
                  <a:lnTo>
                    <a:pt x="125" y="509"/>
                  </a:lnTo>
                  <a:lnTo>
                    <a:pt x="122" y="504"/>
                  </a:lnTo>
                  <a:lnTo>
                    <a:pt x="115" y="502"/>
                  </a:lnTo>
                  <a:lnTo>
                    <a:pt x="110" y="502"/>
                  </a:lnTo>
                  <a:lnTo>
                    <a:pt x="102" y="502"/>
                  </a:lnTo>
                  <a:lnTo>
                    <a:pt x="97" y="499"/>
                  </a:lnTo>
                  <a:lnTo>
                    <a:pt x="89" y="499"/>
                  </a:lnTo>
                  <a:lnTo>
                    <a:pt x="87" y="497"/>
                  </a:lnTo>
                  <a:lnTo>
                    <a:pt x="82" y="494"/>
                  </a:lnTo>
                  <a:lnTo>
                    <a:pt x="76" y="489"/>
                  </a:lnTo>
                  <a:lnTo>
                    <a:pt x="76" y="487"/>
                  </a:lnTo>
                  <a:lnTo>
                    <a:pt x="76" y="482"/>
                  </a:lnTo>
                  <a:lnTo>
                    <a:pt x="74" y="479"/>
                  </a:lnTo>
                  <a:lnTo>
                    <a:pt x="74" y="476"/>
                  </a:lnTo>
                  <a:lnTo>
                    <a:pt x="74" y="474"/>
                  </a:lnTo>
                  <a:lnTo>
                    <a:pt x="74" y="471"/>
                  </a:lnTo>
                  <a:lnTo>
                    <a:pt x="71" y="469"/>
                  </a:lnTo>
                  <a:lnTo>
                    <a:pt x="69" y="466"/>
                  </a:lnTo>
                  <a:lnTo>
                    <a:pt x="59" y="466"/>
                  </a:lnTo>
                  <a:lnTo>
                    <a:pt x="49" y="464"/>
                  </a:lnTo>
                  <a:lnTo>
                    <a:pt x="38" y="461"/>
                  </a:lnTo>
                  <a:lnTo>
                    <a:pt x="31" y="456"/>
                  </a:lnTo>
                  <a:lnTo>
                    <a:pt x="21" y="451"/>
                  </a:lnTo>
                  <a:lnTo>
                    <a:pt x="15" y="444"/>
                  </a:lnTo>
                  <a:lnTo>
                    <a:pt x="8" y="436"/>
                  </a:lnTo>
                  <a:lnTo>
                    <a:pt x="3" y="426"/>
                  </a:lnTo>
                  <a:lnTo>
                    <a:pt x="0" y="421"/>
                  </a:lnTo>
                  <a:lnTo>
                    <a:pt x="0" y="413"/>
                  </a:lnTo>
                  <a:lnTo>
                    <a:pt x="0" y="408"/>
                  </a:lnTo>
                  <a:lnTo>
                    <a:pt x="0" y="403"/>
                  </a:lnTo>
                  <a:lnTo>
                    <a:pt x="3" y="395"/>
                  </a:lnTo>
                  <a:lnTo>
                    <a:pt x="5" y="390"/>
                  </a:lnTo>
                  <a:lnTo>
                    <a:pt x="8" y="385"/>
                  </a:lnTo>
                  <a:lnTo>
                    <a:pt x="13" y="380"/>
                  </a:lnTo>
                  <a:lnTo>
                    <a:pt x="18" y="375"/>
                  </a:lnTo>
                  <a:lnTo>
                    <a:pt x="23" y="367"/>
                  </a:lnTo>
                  <a:lnTo>
                    <a:pt x="31" y="362"/>
                  </a:lnTo>
                  <a:lnTo>
                    <a:pt x="38" y="360"/>
                  </a:lnTo>
                  <a:lnTo>
                    <a:pt x="46" y="355"/>
                  </a:lnTo>
                  <a:lnTo>
                    <a:pt x="54" y="352"/>
                  </a:lnTo>
                  <a:lnTo>
                    <a:pt x="61" y="347"/>
                  </a:lnTo>
                  <a:lnTo>
                    <a:pt x="69" y="347"/>
                  </a:lnTo>
                  <a:lnTo>
                    <a:pt x="64" y="340"/>
                  </a:lnTo>
                  <a:lnTo>
                    <a:pt x="61" y="335"/>
                  </a:lnTo>
                  <a:lnTo>
                    <a:pt x="61" y="327"/>
                  </a:lnTo>
                  <a:lnTo>
                    <a:pt x="61" y="322"/>
                  </a:lnTo>
                  <a:lnTo>
                    <a:pt x="61" y="317"/>
                  </a:lnTo>
                  <a:lnTo>
                    <a:pt x="61" y="309"/>
                  </a:lnTo>
                  <a:lnTo>
                    <a:pt x="64" y="304"/>
                  </a:lnTo>
                  <a:lnTo>
                    <a:pt x="66" y="297"/>
                  </a:lnTo>
                  <a:lnTo>
                    <a:pt x="74" y="291"/>
                  </a:lnTo>
                  <a:lnTo>
                    <a:pt x="79" y="286"/>
                  </a:lnTo>
                  <a:lnTo>
                    <a:pt x="87" y="281"/>
                  </a:lnTo>
                  <a:lnTo>
                    <a:pt x="94" y="279"/>
                  </a:lnTo>
                  <a:lnTo>
                    <a:pt x="99" y="274"/>
                  </a:lnTo>
                  <a:lnTo>
                    <a:pt x="107" y="269"/>
                  </a:lnTo>
                  <a:lnTo>
                    <a:pt x="115" y="266"/>
                  </a:lnTo>
                  <a:lnTo>
                    <a:pt x="125" y="266"/>
                  </a:lnTo>
                  <a:lnTo>
                    <a:pt x="122" y="261"/>
                  </a:lnTo>
                  <a:lnTo>
                    <a:pt x="122" y="256"/>
                  </a:lnTo>
                  <a:lnTo>
                    <a:pt x="120" y="251"/>
                  </a:lnTo>
                  <a:lnTo>
                    <a:pt x="120" y="246"/>
                  </a:lnTo>
                  <a:lnTo>
                    <a:pt x="117" y="241"/>
                  </a:lnTo>
                  <a:lnTo>
                    <a:pt x="117" y="236"/>
                  </a:lnTo>
                  <a:lnTo>
                    <a:pt x="120" y="231"/>
                  </a:lnTo>
                  <a:lnTo>
                    <a:pt x="122" y="226"/>
                  </a:lnTo>
                  <a:lnTo>
                    <a:pt x="125" y="213"/>
                  </a:lnTo>
                  <a:lnTo>
                    <a:pt x="130" y="203"/>
                  </a:lnTo>
                  <a:lnTo>
                    <a:pt x="137" y="193"/>
                  </a:lnTo>
                  <a:lnTo>
                    <a:pt x="148" y="185"/>
                  </a:lnTo>
                  <a:lnTo>
                    <a:pt x="160" y="177"/>
                  </a:lnTo>
                  <a:lnTo>
                    <a:pt x="173" y="172"/>
                  </a:lnTo>
                  <a:lnTo>
                    <a:pt x="183" y="167"/>
                  </a:lnTo>
                  <a:lnTo>
                    <a:pt x="198" y="162"/>
                  </a:lnTo>
                  <a:lnTo>
                    <a:pt x="204" y="162"/>
                  </a:lnTo>
                  <a:lnTo>
                    <a:pt x="209" y="162"/>
                  </a:lnTo>
                  <a:lnTo>
                    <a:pt x="214" y="162"/>
                  </a:lnTo>
                  <a:lnTo>
                    <a:pt x="219" y="162"/>
                  </a:lnTo>
                  <a:lnTo>
                    <a:pt x="224" y="165"/>
                  </a:lnTo>
                  <a:lnTo>
                    <a:pt x="229" y="165"/>
                  </a:lnTo>
                  <a:lnTo>
                    <a:pt x="234" y="167"/>
                  </a:lnTo>
                  <a:lnTo>
                    <a:pt x="239" y="170"/>
                  </a:lnTo>
                  <a:lnTo>
                    <a:pt x="242" y="167"/>
                  </a:lnTo>
                  <a:lnTo>
                    <a:pt x="242" y="162"/>
                  </a:lnTo>
                  <a:lnTo>
                    <a:pt x="244" y="160"/>
                  </a:lnTo>
                  <a:lnTo>
                    <a:pt x="244" y="157"/>
                  </a:lnTo>
                  <a:lnTo>
                    <a:pt x="244" y="152"/>
                  </a:lnTo>
                  <a:lnTo>
                    <a:pt x="247" y="150"/>
                  </a:lnTo>
                  <a:lnTo>
                    <a:pt x="247" y="147"/>
                  </a:lnTo>
                  <a:lnTo>
                    <a:pt x="249" y="144"/>
                  </a:lnTo>
                  <a:lnTo>
                    <a:pt x="252" y="142"/>
                  </a:lnTo>
                  <a:lnTo>
                    <a:pt x="257" y="142"/>
                  </a:lnTo>
                  <a:lnTo>
                    <a:pt x="259" y="142"/>
                  </a:lnTo>
                  <a:lnTo>
                    <a:pt x="262" y="139"/>
                  </a:lnTo>
                  <a:lnTo>
                    <a:pt x="262" y="129"/>
                  </a:lnTo>
                  <a:lnTo>
                    <a:pt x="264" y="119"/>
                  </a:lnTo>
                  <a:lnTo>
                    <a:pt x="267" y="109"/>
                  </a:lnTo>
                  <a:lnTo>
                    <a:pt x="270" y="101"/>
                  </a:lnTo>
                  <a:lnTo>
                    <a:pt x="275" y="94"/>
                  </a:lnTo>
                  <a:lnTo>
                    <a:pt x="280" y="86"/>
                  </a:lnTo>
                  <a:lnTo>
                    <a:pt x="287" y="81"/>
                  </a:lnTo>
                  <a:lnTo>
                    <a:pt x="298" y="76"/>
                  </a:lnTo>
                  <a:lnTo>
                    <a:pt x="305" y="71"/>
                  </a:lnTo>
                  <a:lnTo>
                    <a:pt x="318" y="68"/>
                  </a:lnTo>
                  <a:lnTo>
                    <a:pt x="328" y="66"/>
                  </a:lnTo>
                  <a:lnTo>
                    <a:pt x="341" y="63"/>
                  </a:lnTo>
                  <a:lnTo>
                    <a:pt x="353" y="63"/>
                  </a:lnTo>
                  <a:lnTo>
                    <a:pt x="364" y="66"/>
                  </a:lnTo>
                  <a:lnTo>
                    <a:pt x="376" y="68"/>
                  </a:lnTo>
                  <a:lnTo>
                    <a:pt x="386" y="76"/>
                  </a:lnTo>
                  <a:lnTo>
                    <a:pt x="404" y="89"/>
                  </a:lnTo>
                  <a:lnTo>
                    <a:pt x="404" y="81"/>
                  </a:lnTo>
                  <a:lnTo>
                    <a:pt x="404" y="76"/>
                  </a:lnTo>
                  <a:lnTo>
                    <a:pt x="407" y="68"/>
                  </a:lnTo>
                  <a:lnTo>
                    <a:pt x="409" y="63"/>
                  </a:lnTo>
                  <a:lnTo>
                    <a:pt x="409" y="58"/>
                  </a:lnTo>
                  <a:lnTo>
                    <a:pt x="412" y="51"/>
                  </a:lnTo>
                  <a:lnTo>
                    <a:pt x="414" y="46"/>
                  </a:lnTo>
                  <a:lnTo>
                    <a:pt x="417" y="43"/>
                  </a:lnTo>
                  <a:lnTo>
                    <a:pt x="419" y="38"/>
                  </a:lnTo>
                  <a:lnTo>
                    <a:pt x="422" y="33"/>
                  </a:lnTo>
                  <a:lnTo>
                    <a:pt x="425" y="30"/>
                  </a:lnTo>
                  <a:lnTo>
                    <a:pt x="430" y="28"/>
                  </a:lnTo>
                  <a:lnTo>
                    <a:pt x="432" y="25"/>
                  </a:lnTo>
                  <a:lnTo>
                    <a:pt x="437" y="23"/>
                  </a:lnTo>
                  <a:lnTo>
                    <a:pt x="440" y="20"/>
                  </a:lnTo>
                  <a:lnTo>
                    <a:pt x="445" y="20"/>
                  </a:lnTo>
                  <a:lnTo>
                    <a:pt x="458" y="20"/>
                  </a:lnTo>
                  <a:lnTo>
                    <a:pt x="468" y="23"/>
                  </a:lnTo>
                  <a:lnTo>
                    <a:pt x="480" y="25"/>
                  </a:lnTo>
                  <a:lnTo>
                    <a:pt x="491" y="28"/>
                  </a:lnTo>
                  <a:lnTo>
                    <a:pt x="501" y="33"/>
                  </a:lnTo>
                  <a:lnTo>
                    <a:pt x="508" y="41"/>
                  </a:lnTo>
                  <a:lnTo>
                    <a:pt x="516" y="51"/>
                  </a:lnTo>
                  <a:lnTo>
                    <a:pt x="521" y="61"/>
                  </a:lnTo>
                  <a:lnTo>
                    <a:pt x="524" y="61"/>
                  </a:lnTo>
                  <a:lnTo>
                    <a:pt x="536" y="46"/>
                  </a:lnTo>
                  <a:lnTo>
                    <a:pt x="549" y="30"/>
                  </a:lnTo>
                  <a:lnTo>
                    <a:pt x="562" y="20"/>
                  </a:lnTo>
                  <a:lnTo>
                    <a:pt x="577" y="10"/>
                  </a:lnTo>
                  <a:lnTo>
                    <a:pt x="595" y="5"/>
                  </a:lnTo>
                  <a:lnTo>
                    <a:pt x="613" y="3"/>
                  </a:lnTo>
                  <a:lnTo>
                    <a:pt x="630" y="0"/>
                  </a:lnTo>
                  <a:lnTo>
                    <a:pt x="648" y="3"/>
                  </a:lnTo>
                  <a:lnTo>
                    <a:pt x="656" y="5"/>
                  </a:lnTo>
                  <a:lnTo>
                    <a:pt x="661" y="8"/>
                  </a:lnTo>
                  <a:lnTo>
                    <a:pt x="668" y="10"/>
                  </a:lnTo>
                  <a:lnTo>
                    <a:pt x="674" y="13"/>
                  </a:lnTo>
                  <a:lnTo>
                    <a:pt x="681" y="15"/>
                  </a:lnTo>
                  <a:lnTo>
                    <a:pt x="686" y="18"/>
                  </a:lnTo>
                  <a:lnTo>
                    <a:pt x="694" y="23"/>
                  </a:lnTo>
                  <a:lnTo>
                    <a:pt x="699" y="28"/>
                  </a:lnTo>
                  <a:lnTo>
                    <a:pt x="714" y="51"/>
                  </a:lnTo>
                  <a:close/>
                </a:path>
              </a:pathLst>
            </a:custGeom>
            <a:solidFill>
              <a:srgbClr val="00DEDE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323596" name="Freeform 12"/>
            <p:cNvSpPr>
              <a:spLocks/>
            </p:cNvSpPr>
            <p:nvPr/>
          </p:nvSpPr>
          <p:spPr bwMode="auto">
            <a:xfrm>
              <a:off x="1308" y="1389"/>
              <a:ext cx="833" cy="432"/>
            </a:xfrm>
            <a:custGeom>
              <a:avLst/>
              <a:gdLst/>
              <a:ahLst/>
              <a:cxnLst>
                <a:cxn ang="0">
                  <a:pos x="711" y="63"/>
                </a:cxn>
                <a:cxn ang="0">
                  <a:pos x="790" y="60"/>
                </a:cxn>
                <a:cxn ang="0">
                  <a:pos x="846" y="12"/>
                </a:cxn>
                <a:cxn ang="0">
                  <a:pos x="953" y="60"/>
                </a:cxn>
                <a:cxn ang="0">
                  <a:pos x="897" y="96"/>
                </a:cxn>
                <a:cxn ang="0">
                  <a:pos x="963" y="71"/>
                </a:cxn>
                <a:cxn ang="0">
                  <a:pos x="1003" y="96"/>
                </a:cxn>
                <a:cxn ang="0">
                  <a:pos x="1024" y="71"/>
                </a:cxn>
                <a:cxn ang="0">
                  <a:pos x="1057" y="136"/>
                </a:cxn>
                <a:cxn ang="0">
                  <a:pos x="1072" y="162"/>
                </a:cxn>
                <a:cxn ang="0">
                  <a:pos x="1118" y="207"/>
                </a:cxn>
                <a:cxn ang="0">
                  <a:pos x="1120" y="238"/>
                </a:cxn>
                <a:cxn ang="0">
                  <a:pos x="1169" y="311"/>
                </a:cxn>
                <a:cxn ang="0">
                  <a:pos x="1146" y="337"/>
                </a:cxn>
                <a:cxn ang="0">
                  <a:pos x="1148" y="413"/>
                </a:cxn>
                <a:cxn ang="0">
                  <a:pos x="1103" y="438"/>
                </a:cxn>
                <a:cxn ang="0">
                  <a:pos x="1029" y="501"/>
                </a:cxn>
                <a:cxn ang="0">
                  <a:pos x="978" y="547"/>
                </a:cxn>
                <a:cxn ang="0">
                  <a:pos x="915" y="522"/>
                </a:cxn>
                <a:cxn ang="0">
                  <a:pos x="899" y="522"/>
                </a:cxn>
                <a:cxn ang="0">
                  <a:pos x="859" y="522"/>
                </a:cxn>
                <a:cxn ang="0">
                  <a:pos x="813" y="588"/>
                </a:cxn>
                <a:cxn ang="0">
                  <a:pos x="744" y="567"/>
                </a:cxn>
                <a:cxn ang="0">
                  <a:pos x="795" y="514"/>
                </a:cxn>
                <a:cxn ang="0">
                  <a:pos x="770" y="517"/>
                </a:cxn>
                <a:cxn ang="0">
                  <a:pos x="749" y="519"/>
                </a:cxn>
                <a:cxn ang="0">
                  <a:pos x="658" y="595"/>
                </a:cxn>
                <a:cxn ang="0">
                  <a:pos x="653" y="552"/>
                </a:cxn>
                <a:cxn ang="0">
                  <a:pos x="673" y="539"/>
                </a:cxn>
                <a:cxn ang="0">
                  <a:pos x="630" y="517"/>
                </a:cxn>
                <a:cxn ang="0">
                  <a:pos x="620" y="555"/>
                </a:cxn>
                <a:cxn ang="0">
                  <a:pos x="513" y="555"/>
                </a:cxn>
                <a:cxn ang="0">
                  <a:pos x="607" y="489"/>
                </a:cxn>
                <a:cxn ang="0">
                  <a:pos x="505" y="499"/>
                </a:cxn>
                <a:cxn ang="0">
                  <a:pos x="546" y="522"/>
                </a:cxn>
                <a:cxn ang="0">
                  <a:pos x="394" y="542"/>
                </a:cxn>
                <a:cxn ang="0">
                  <a:pos x="427" y="501"/>
                </a:cxn>
                <a:cxn ang="0">
                  <a:pos x="305" y="504"/>
                </a:cxn>
                <a:cxn ang="0">
                  <a:pos x="292" y="496"/>
                </a:cxn>
                <a:cxn ang="0">
                  <a:pos x="256" y="529"/>
                </a:cxn>
                <a:cxn ang="0">
                  <a:pos x="226" y="499"/>
                </a:cxn>
                <a:cxn ang="0">
                  <a:pos x="218" y="501"/>
                </a:cxn>
                <a:cxn ang="0">
                  <a:pos x="140" y="517"/>
                </a:cxn>
                <a:cxn ang="0">
                  <a:pos x="132" y="438"/>
                </a:cxn>
                <a:cxn ang="0">
                  <a:pos x="107" y="471"/>
                </a:cxn>
                <a:cxn ang="0">
                  <a:pos x="41" y="451"/>
                </a:cxn>
                <a:cxn ang="0">
                  <a:pos x="35" y="354"/>
                </a:cxn>
                <a:cxn ang="0">
                  <a:pos x="58" y="314"/>
                </a:cxn>
                <a:cxn ang="0">
                  <a:pos x="124" y="271"/>
                </a:cxn>
                <a:cxn ang="0">
                  <a:pos x="117" y="220"/>
                </a:cxn>
                <a:cxn ang="0">
                  <a:pos x="229" y="169"/>
                </a:cxn>
                <a:cxn ang="0">
                  <a:pos x="254" y="147"/>
                </a:cxn>
                <a:cxn ang="0">
                  <a:pos x="307" y="63"/>
                </a:cxn>
                <a:cxn ang="0">
                  <a:pos x="391" y="101"/>
                </a:cxn>
                <a:cxn ang="0">
                  <a:pos x="361" y="152"/>
                </a:cxn>
                <a:cxn ang="0">
                  <a:pos x="414" y="104"/>
                </a:cxn>
                <a:cxn ang="0">
                  <a:pos x="475" y="96"/>
                </a:cxn>
                <a:cxn ang="0">
                  <a:pos x="544" y="81"/>
                </a:cxn>
                <a:cxn ang="0">
                  <a:pos x="572" y="86"/>
                </a:cxn>
                <a:cxn ang="0">
                  <a:pos x="523" y="53"/>
                </a:cxn>
                <a:cxn ang="0">
                  <a:pos x="676" y="17"/>
                </a:cxn>
              </a:cxnLst>
              <a:rect l="0" t="0" r="r" b="b"/>
              <a:pathLst>
                <a:path w="1176" h="595">
                  <a:moveTo>
                    <a:pt x="696" y="40"/>
                  </a:moveTo>
                  <a:lnTo>
                    <a:pt x="696" y="45"/>
                  </a:lnTo>
                  <a:lnTo>
                    <a:pt x="699" y="50"/>
                  </a:lnTo>
                  <a:lnTo>
                    <a:pt x="701" y="55"/>
                  </a:lnTo>
                  <a:lnTo>
                    <a:pt x="704" y="58"/>
                  </a:lnTo>
                  <a:lnTo>
                    <a:pt x="704" y="63"/>
                  </a:lnTo>
                  <a:lnTo>
                    <a:pt x="706" y="68"/>
                  </a:lnTo>
                  <a:lnTo>
                    <a:pt x="706" y="73"/>
                  </a:lnTo>
                  <a:lnTo>
                    <a:pt x="706" y="78"/>
                  </a:lnTo>
                  <a:lnTo>
                    <a:pt x="709" y="81"/>
                  </a:lnTo>
                  <a:lnTo>
                    <a:pt x="711" y="78"/>
                  </a:lnTo>
                  <a:lnTo>
                    <a:pt x="711" y="76"/>
                  </a:lnTo>
                  <a:lnTo>
                    <a:pt x="711" y="71"/>
                  </a:lnTo>
                  <a:lnTo>
                    <a:pt x="711" y="68"/>
                  </a:lnTo>
                  <a:lnTo>
                    <a:pt x="711" y="63"/>
                  </a:lnTo>
                  <a:lnTo>
                    <a:pt x="711" y="58"/>
                  </a:lnTo>
                  <a:lnTo>
                    <a:pt x="711" y="55"/>
                  </a:lnTo>
                  <a:lnTo>
                    <a:pt x="711" y="53"/>
                  </a:lnTo>
                  <a:lnTo>
                    <a:pt x="716" y="48"/>
                  </a:lnTo>
                  <a:lnTo>
                    <a:pt x="721" y="43"/>
                  </a:lnTo>
                  <a:lnTo>
                    <a:pt x="729" y="40"/>
                  </a:lnTo>
                  <a:lnTo>
                    <a:pt x="734" y="38"/>
                  </a:lnTo>
                  <a:lnTo>
                    <a:pt x="742" y="38"/>
                  </a:lnTo>
                  <a:lnTo>
                    <a:pt x="749" y="38"/>
                  </a:lnTo>
                  <a:lnTo>
                    <a:pt x="754" y="38"/>
                  </a:lnTo>
                  <a:lnTo>
                    <a:pt x="762" y="38"/>
                  </a:lnTo>
                  <a:lnTo>
                    <a:pt x="770" y="43"/>
                  </a:lnTo>
                  <a:lnTo>
                    <a:pt x="777" y="48"/>
                  </a:lnTo>
                  <a:lnTo>
                    <a:pt x="785" y="53"/>
                  </a:lnTo>
                  <a:lnTo>
                    <a:pt x="790" y="60"/>
                  </a:lnTo>
                  <a:lnTo>
                    <a:pt x="793" y="68"/>
                  </a:lnTo>
                  <a:lnTo>
                    <a:pt x="798" y="78"/>
                  </a:lnTo>
                  <a:lnTo>
                    <a:pt x="800" y="86"/>
                  </a:lnTo>
                  <a:lnTo>
                    <a:pt x="803" y="96"/>
                  </a:lnTo>
                  <a:lnTo>
                    <a:pt x="803" y="88"/>
                  </a:lnTo>
                  <a:lnTo>
                    <a:pt x="803" y="81"/>
                  </a:lnTo>
                  <a:lnTo>
                    <a:pt x="803" y="76"/>
                  </a:lnTo>
                  <a:lnTo>
                    <a:pt x="800" y="71"/>
                  </a:lnTo>
                  <a:lnTo>
                    <a:pt x="798" y="63"/>
                  </a:lnTo>
                  <a:lnTo>
                    <a:pt x="795" y="55"/>
                  </a:lnTo>
                  <a:lnTo>
                    <a:pt x="795" y="50"/>
                  </a:lnTo>
                  <a:lnTo>
                    <a:pt x="798" y="43"/>
                  </a:lnTo>
                  <a:lnTo>
                    <a:pt x="810" y="30"/>
                  </a:lnTo>
                  <a:lnTo>
                    <a:pt x="828" y="20"/>
                  </a:lnTo>
                  <a:lnTo>
                    <a:pt x="846" y="12"/>
                  </a:lnTo>
                  <a:lnTo>
                    <a:pt x="864" y="7"/>
                  </a:lnTo>
                  <a:lnTo>
                    <a:pt x="882" y="2"/>
                  </a:lnTo>
                  <a:lnTo>
                    <a:pt x="902" y="2"/>
                  </a:lnTo>
                  <a:lnTo>
                    <a:pt x="920" y="5"/>
                  </a:lnTo>
                  <a:lnTo>
                    <a:pt x="940" y="10"/>
                  </a:lnTo>
                  <a:lnTo>
                    <a:pt x="945" y="15"/>
                  </a:lnTo>
                  <a:lnTo>
                    <a:pt x="950" y="20"/>
                  </a:lnTo>
                  <a:lnTo>
                    <a:pt x="953" y="25"/>
                  </a:lnTo>
                  <a:lnTo>
                    <a:pt x="958" y="30"/>
                  </a:lnTo>
                  <a:lnTo>
                    <a:pt x="960" y="38"/>
                  </a:lnTo>
                  <a:lnTo>
                    <a:pt x="963" y="45"/>
                  </a:lnTo>
                  <a:lnTo>
                    <a:pt x="963" y="50"/>
                  </a:lnTo>
                  <a:lnTo>
                    <a:pt x="963" y="60"/>
                  </a:lnTo>
                  <a:lnTo>
                    <a:pt x="958" y="60"/>
                  </a:lnTo>
                  <a:lnTo>
                    <a:pt x="953" y="60"/>
                  </a:lnTo>
                  <a:lnTo>
                    <a:pt x="945" y="63"/>
                  </a:lnTo>
                  <a:lnTo>
                    <a:pt x="940" y="63"/>
                  </a:lnTo>
                  <a:lnTo>
                    <a:pt x="932" y="66"/>
                  </a:lnTo>
                  <a:lnTo>
                    <a:pt x="925" y="68"/>
                  </a:lnTo>
                  <a:lnTo>
                    <a:pt x="920" y="71"/>
                  </a:lnTo>
                  <a:lnTo>
                    <a:pt x="915" y="73"/>
                  </a:lnTo>
                  <a:lnTo>
                    <a:pt x="909" y="76"/>
                  </a:lnTo>
                  <a:lnTo>
                    <a:pt x="907" y="78"/>
                  </a:lnTo>
                  <a:lnTo>
                    <a:pt x="902" y="81"/>
                  </a:lnTo>
                  <a:lnTo>
                    <a:pt x="899" y="83"/>
                  </a:lnTo>
                  <a:lnTo>
                    <a:pt x="897" y="86"/>
                  </a:lnTo>
                  <a:lnTo>
                    <a:pt x="894" y="88"/>
                  </a:lnTo>
                  <a:lnTo>
                    <a:pt x="894" y="93"/>
                  </a:lnTo>
                  <a:lnTo>
                    <a:pt x="894" y="98"/>
                  </a:lnTo>
                  <a:lnTo>
                    <a:pt x="897" y="96"/>
                  </a:lnTo>
                  <a:lnTo>
                    <a:pt x="899" y="96"/>
                  </a:lnTo>
                  <a:lnTo>
                    <a:pt x="902" y="93"/>
                  </a:lnTo>
                  <a:lnTo>
                    <a:pt x="904" y="91"/>
                  </a:lnTo>
                  <a:lnTo>
                    <a:pt x="907" y="88"/>
                  </a:lnTo>
                  <a:lnTo>
                    <a:pt x="909" y="86"/>
                  </a:lnTo>
                  <a:lnTo>
                    <a:pt x="912" y="83"/>
                  </a:lnTo>
                  <a:lnTo>
                    <a:pt x="915" y="81"/>
                  </a:lnTo>
                  <a:lnTo>
                    <a:pt x="920" y="78"/>
                  </a:lnTo>
                  <a:lnTo>
                    <a:pt x="925" y="76"/>
                  </a:lnTo>
                  <a:lnTo>
                    <a:pt x="930" y="73"/>
                  </a:lnTo>
                  <a:lnTo>
                    <a:pt x="937" y="71"/>
                  </a:lnTo>
                  <a:lnTo>
                    <a:pt x="943" y="71"/>
                  </a:lnTo>
                  <a:lnTo>
                    <a:pt x="950" y="71"/>
                  </a:lnTo>
                  <a:lnTo>
                    <a:pt x="955" y="71"/>
                  </a:lnTo>
                  <a:lnTo>
                    <a:pt x="963" y="71"/>
                  </a:lnTo>
                  <a:lnTo>
                    <a:pt x="963" y="73"/>
                  </a:lnTo>
                  <a:lnTo>
                    <a:pt x="965" y="76"/>
                  </a:lnTo>
                  <a:lnTo>
                    <a:pt x="968" y="76"/>
                  </a:lnTo>
                  <a:lnTo>
                    <a:pt x="970" y="76"/>
                  </a:lnTo>
                  <a:lnTo>
                    <a:pt x="973" y="73"/>
                  </a:lnTo>
                  <a:lnTo>
                    <a:pt x="973" y="73"/>
                  </a:lnTo>
                  <a:lnTo>
                    <a:pt x="976" y="73"/>
                  </a:lnTo>
                  <a:lnTo>
                    <a:pt x="978" y="73"/>
                  </a:lnTo>
                  <a:lnTo>
                    <a:pt x="981" y="73"/>
                  </a:lnTo>
                  <a:lnTo>
                    <a:pt x="983" y="73"/>
                  </a:lnTo>
                  <a:lnTo>
                    <a:pt x="988" y="76"/>
                  </a:lnTo>
                  <a:lnTo>
                    <a:pt x="993" y="81"/>
                  </a:lnTo>
                  <a:lnTo>
                    <a:pt x="996" y="86"/>
                  </a:lnTo>
                  <a:lnTo>
                    <a:pt x="1001" y="91"/>
                  </a:lnTo>
                  <a:lnTo>
                    <a:pt x="1003" y="96"/>
                  </a:lnTo>
                  <a:lnTo>
                    <a:pt x="1006" y="101"/>
                  </a:lnTo>
                  <a:lnTo>
                    <a:pt x="1009" y="106"/>
                  </a:lnTo>
                  <a:lnTo>
                    <a:pt x="1014" y="114"/>
                  </a:lnTo>
                  <a:lnTo>
                    <a:pt x="1014" y="106"/>
                  </a:lnTo>
                  <a:lnTo>
                    <a:pt x="1014" y="101"/>
                  </a:lnTo>
                  <a:lnTo>
                    <a:pt x="1011" y="96"/>
                  </a:lnTo>
                  <a:lnTo>
                    <a:pt x="1011" y="91"/>
                  </a:lnTo>
                  <a:lnTo>
                    <a:pt x="1006" y="86"/>
                  </a:lnTo>
                  <a:lnTo>
                    <a:pt x="1003" y="78"/>
                  </a:lnTo>
                  <a:lnTo>
                    <a:pt x="998" y="73"/>
                  </a:lnTo>
                  <a:lnTo>
                    <a:pt x="996" y="68"/>
                  </a:lnTo>
                  <a:lnTo>
                    <a:pt x="1003" y="68"/>
                  </a:lnTo>
                  <a:lnTo>
                    <a:pt x="1011" y="68"/>
                  </a:lnTo>
                  <a:lnTo>
                    <a:pt x="1016" y="68"/>
                  </a:lnTo>
                  <a:lnTo>
                    <a:pt x="1024" y="71"/>
                  </a:lnTo>
                  <a:lnTo>
                    <a:pt x="1029" y="71"/>
                  </a:lnTo>
                  <a:lnTo>
                    <a:pt x="1034" y="73"/>
                  </a:lnTo>
                  <a:lnTo>
                    <a:pt x="1042" y="78"/>
                  </a:lnTo>
                  <a:lnTo>
                    <a:pt x="1047" y="81"/>
                  </a:lnTo>
                  <a:lnTo>
                    <a:pt x="1052" y="83"/>
                  </a:lnTo>
                  <a:lnTo>
                    <a:pt x="1054" y="88"/>
                  </a:lnTo>
                  <a:lnTo>
                    <a:pt x="1054" y="91"/>
                  </a:lnTo>
                  <a:lnTo>
                    <a:pt x="1057" y="96"/>
                  </a:lnTo>
                  <a:lnTo>
                    <a:pt x="1059" y="98"/>
                  </a:lnTo>
                  <a:lnTo>
                    <a:pt x="1059" y="104"/>
                  </a:lnTo>
                  <a:lnTo>
                    <a:pt x="1059" y="109"/>
                  </a:lnTo>
                  <a:lnTo>
                    <a:pt x="1062" y="114"/>
                  </a:lnTo>
                  <a:lnTo>
                    <a:pt x="1059" y="121"/>
                  </a:lnTo>
                  <a:lnTo>
                    <a:pt x="1059" y="129"/>
                  </a:lnTo>
                  <a:lnTo>
                    <a:pt x="1057" y="136"/>
                  </a:lnTo>
                  <a:lnTo>
                    <a:pt x="1052" y="144"/>
                  </a:lnTo>
                  <a:lnTo>
                    <a:pt x="1049" y="152"/>
                  </a:lnTo>
                  <a:lnTo>
                    <a:pt x="1044" y="159"/>
                  </a:lnTo>
                  <a:lnTo>
                    <a:pt x="1039" y="164"/>
                  </a:lnTo>
                  <a:lnTo>
                    <a:pt x="1034" y="172"/>
                  </a:lnTo>
                  <a:lnTo>
                    <a:pt x="1037" y="174"/>
                  </a:lnTo>
                  <a:lnTo>
                    <a:pt x="1039" y="177"/>
                  </a:lnTo>
                  <a:lnTo>
                    <a:pt x="1044" y="174"/>
                  </a:lnTo>
                  <a:lnTo>
                    <a:pt x="1047" y="174"/>
                  </a:lnTo>
                  <a:lnTo>
                    <a:pt x="1049" y="172"/>
                  </a:lnTo>
                  <a:lnTo>
                    <a:pt x="1052" y="169"/>
                  </a:lnTo>
                  <a:lnTo>
                    <a:pt x="1054" y="167"/>
                  </a:lnTo>
                  <a:lnTo>
                    <a:pt x="1059" y="167"/>
                  </a:lnTo>
                  <a:lnTo>
                    <a:pt x="1064" y="164"/>
                  </a:lnTo>
                  <a:lnTo>
                    <a:pt x="1072" y="162"/>
                  </a:lnTo>
                  <a:lnTo>
                    <a:pt x="1080" y="162"/>
                  </a:lnTo>
                  <a:lnTo>
                    <a:pt x="1087" y="162"/>
                  </a:lnTo>
                  <a:lnTo>
                    <a:pt x="1095" y="162"/>
                  </a:lnTo>
                  <a:lnTo>
                    <a:pt x="1103" y="164"/>
                  </a:lnTo>
                  <a:lnTo>
                    <a:pt x="1108" y="167"/>
                  </a:lnTo>
                  <a:lnTo>
                    <a:pt x="1115" y="172"/>
                  </a:lnTo>
                  <a:lnTo>
                    <a:pt x="1118" y="174"/>
                  </a:lnTo>
                  <a:lnTo>
                    <a:pt x="1118" y="180"/>
                  </a:lnTo>
                  <a:lnTo>
                    <a:pt x="1120" y="182"/>
                  </a:lnTo>
                  <a:lnTo>
                    <a:pt x="1120" y="187"/>
                  </a:lnTo>
                  <a:lnTo>
                    <a:pt x="1120" y="190"/>
                  </a:lnTo>
                  <a:lnTo>
                    <a:pt x="1120" y="195"/>
                  </a:lnTo>
                  <a:lnTo>
                    <a:pt x="1120" y="197"/>
                  </a:lnTo>
                  <a:lnTo>
                    <a:pt x="1120" y="202"/>
                  </a:lnTo>
                  <a:lnTo>
                    <a:pt x="1118" y="207"/>
                  </a:lnTo>
                  <a:lnTo>
                    <a:pt x="1115" y="213"/>
                  </a:lnTo>
                  <a:lnTo>
                    <a:pt x="1113" y="218"/>
                  </a:lnTo>
                  <a:lnTo>
                    <a:pt x="1108" y="223"/>
                  </a:lnTo>
                  <a:lnTo>
                    <a:pt x="1105" y="228"/>
                  </a:lnTo>
                  <a:lnTo>
                    <a:pt x="1100" y="230"/>
                  </a:lnTo>
                  <a:lnTo>
                    <a:pt x="1095" y="235"/>
                  </a:lnTo>
                  <a:lnTo>
                    <a:pt x="1092" y="240"/>
                  </a:lnTo>
                  <a:lnTo>
                    <a:pt x="1095" y="243"/>
                  </a:lnTo>
                  <a:lnTo>
                    <a:pt x="1098" y="243"/>
                  </a:lnTo>
                  <a:lnTo>
                    <a:pt x="1103" y="243"/>
                  </a:lnTo>
                  <a:lnTo>
                    <a:pt x="1105" y="243"/>
                  </a:lnTo>
                  <a:lnTo>
                    <a:pt x="1108" y="240"/>
                  </a:lnTo>
                  <a:lnTo>
                    <a:pt x="1113" y="238"/>
                  </a:lnTo>
                  <a:lnTo>
                    <a:pt x="1115" y="238"/>
                  </a:lnTo>
                  <a:lnTo>
                    <a:pt x="1120" y="238"/>
                  </a:lnTo>
                  <a:lnTo>
                    <a:pt x="1128" y="238"/>
                  </a:lnTo>
                  <a:lnTo>
                    <a:pt x="1136" y="238"/>
                  </a:lnTo>
                  <a:lnTo>
                    <a:pt x="1143" y="238"/>
                  </a:lnTo>
                  <a:lnTo>
                    <a:pt x="1151" y="243"/>
                  </a:lnTo>
                  <a:lnTo>
                    <a:pt x="1156" y="245"/>
                  </a:lnTo>
                  <a:lnTo>
                    <a:pt x="1164" y="251"/>
                  </a:lnTo>
                  <a:lnTo>
                    <a:pt x="1169" y="256"/>
                  </a:lnTo>
                  <a:lnTo>
                    <a:pt x="1174" y="263"/>
                  </a:lnTo>
                  <a:lnTo>
                    <a:pt x="1174" y="271"/>
                  </a:lnTo>
                  <a:lnTo>
                    <a:pt x="1174" y="276"/>
                  </a:lnTo>
                  <a:lnTo>
                    <a:pt x="1176" y="283"/>
                  </a:lnTo>
                  <a:lnTo>
                    <a:pt x="1176" y="291"/>
                  </a:lnTo>
                  <a:lnTo>
                    <a:pt x="1174" y="299"/>
                  </a:lnTo>
                  <a:lnTo>
                    <a:pt x="1171" y="304"/>
                  </a:lnTo>
                  <a:lnTo>
                    <a:pt x="1169" y="311"/>
                  </a:lnTo>
                  <a:lnTo>
                    <a:pt x="1164" y="316"/>
                  </a:lnTo>
                  <a:lnTo>
                    <a:pt x="1161" y="319"/>
                  </a:lnTo>
                  <a:lnTo>
                    <a:pt x="1158" y="324"/>
                  </a:lnTo>
                  <a:lnTo>
                    <a:pt x="1156" y="324"/>
                  </a:lnTo>
                  <a:lnTo>
                    <a:pt x="1153" y="327"/>
                  </a:lnTo>
                  <a:lnTo>
                    <a:pt x="1148" y="327"/>
                  </a:lnTo>
                  <a:lnTo>
                    <a:pt x="1146" y="327"/>
                  </a:lnTo>
                  <a:lnTo>
                    <a:pt x="1143" y="327"/>
                  </a:lnTo>
                  <a:lnTo>
                    <a:pt x="1138" y="324"/>
                  </a:lnTo>
                  <a:lnTo>
                    <a:pt x="1136" y="324"/>
                  </a:lnTo>
                  <a:lnTo>
                    <a:pt x="1133" y="321"/>
                  </a:lnTo>
                  <a:lnTo>
                    <a:pt x="1131" y="324"/>
                  </a:lnTo>
                  <a:lnTo>
                    <a:pt x="1136" y="327"/>
                  </a:lnTo>
                  <a:lnTo>
                    <a:pt x="1141" y="332"/>
                  </a:lnTo>
                  <a:lnTo>
                    <a:pt x="1146" y="337"/>
                  </a:lnTo>
                  <a:lnTo>
                    <a:pt x="1151" y="342"/>
                  </a:lnTo>
                  <a:lnTo>
                    <a:pt x="1156" y="347"/>
                  </a:lnTo>
                  <a:lnTo>
                    <a:pt x="1161" y="354"/>
                  </a:lnTo>
                  <a:lnTo>
                    <a:pt x="1161" y="359"/>
                  </a:lnTo>
                  <a:lnTo>
                    <a:pt x="1164" y="367"/>
                  </a:lnTo>
                  <a:lnTo>
                    <a:pt x="1164" y="370"/>
                  </a:lnTo>
                  <a:lnTo>
                    <a:pt x="1164" y="375"/>
                  </a:lnTo>
                  <a:lnTo>
                    <a:pt x="1164" y="380"/>
                  </a:lnTo>
                  <a:lnTo>
                    <a:pt x="1166" y="385"/>
                  </a:lnTo>
                  <a:lnTo>
                    <a:pt x="1164" y="390"/>
                  </a:lnTo>
                  <a:lnTo>
                    <a:pt x="1164" y="395"/>
                  </a:lnTo>
                  <a:lnTo>
                    <a:pt x="1161" y="400"/>
                  </a:lnTo>
                  <a:lnTo>
                    <a:pt x="1158" y="405"/>
                  </a:lnTo>
                  <a:lnTo>
                    <a:pt x="1153" y="410"/>
                  </a:lnTo>
                  <a:lnTo>
                    <a:pt x="1148" y="413"/>
                  </a:lnTo>
                  <a:lnTo>
                    <a:pt x="1143" y="418"/>
                  </a:lnTo>
                  <a:lnTo>
                    <a:pt x="1138" y="420"/>
                  </a:lnTo>
                  <a:lnTo>
                    <a:pt x="1133" y="423"/>
                  </a:lnTo>
                  <a:lnTo>
                    <a:pt x="1125" y="425"/>
                  </a:lnTo>
                  <a:lnTo>
                    <a:pt x="1120" y="425"/>
                  </a:lnTo>
                  <a:lnTo>
                    <a:pt x="1113" y="425"/>
                  </a:lnTo>
                  <a:lnTo>
                    <a:pt x="1110" y="423"/>
                  </a:lnTo>
                  <a:lnTo>
                    <a:pt x="1108" y="420"/>
                  </a:lnTo>
                  <a:lnTo>
                    <a:pt x="1105" y="418"/>
                  </a:lnTo>
                  <a:lnTo>
                    <a:pt x="1105" y="418"/>
                  </a:lnTo>
                  <a:lnTo>
                    <a:pt x="1103" y="423"/>
                  </a:lnTo>
                  <a:lnTo>
                    <a:pt x="1103" y="425"/>
                  </a:lnTo>
                  <a:lnTo>
                    <a:pt x="1103" y="430"/>
                  </a:lnTo>
                  <a:lnTo>
                    <a:pt x="1103" y="436"/>
                  </a:lnTo>
                  <a:lnTo>
                    <a:pt x="1103" y="438"/>
                  </a:lnTo>
                  <a:lnTo>
                    <a:pt x="1105" y="443"/>
                  </a:lnTo>
                  <a:lnTo>
                    <a:pt x="1105" y="448"/>
                  </a:lnTo>
                  <a:lnTo>
                    <a:pt x="1105" y="453"/>
                  </a:lnTo>
                  <a:lnTo>
                    <a:pt x="1103" y="461"/>
                  </a:lnTo>
                  <a:lnTo>
                    <a:pt x="1098" y="471"/>
                  </a:lnTo>
                  <a:lnTo>
                    <a:pt x="1092" y="479"/>
                  </a:lnTo>
                  <a:lnTo>
                    <a:pt x="1085" y="484"/>
                  </a:lnTo>
                  <a:lnTo>
                    <a:pt x="1077" y="489"/>
                  </a:lnTo>
                  <a:lnTo>
                    <a:pt x="1070" y="494"/>
                  </a:lnTo>
                  <a:lnTo>
                    <a:pt x="1062" y="499"/>
                  </a:lnTo>
                  <a:lnTo>
                    <a:pt x="1052" y="501"/>
                  </a:lnTo>
                  <a:lnTo>
                    <a:pt x="1047" y="504"/>
                  </a:lnTo>
                  <a:lnTo>
                    <a:pt x="1042" y="504"/>
                  </a:lnTo>
                  <a:lnTo>
                    <a:pt x="1034" y="501"/>
                  </a:lnTo>
                  <a:lnTo>
                    <a:pt x="1029" y="501"/>
                  </a:lnTo>
                  <a:lnTo>
                    <a:pt x="1024" y="499"/>
                  </a:lnTo>
                  <a:lnTo>
                    <a:pt x="1019" y="499"/>
                  </a:lnTo>
                  <a:lnTo>
                    <a:pt x="1014" y="496"/>
                  </a:lnTo>
                  <a:lnTo>
                    <a:pt x="1009" y="499"/>
                  </a:lnTo>
                  <a:lnTo>
                    <a:pt x="1011" y="504"/>
                  </a:lnTo>
                  <a:lnTo>
                    <a:pt x="1011" y="506"/>
                  </a:lnTo>
                  <a:lnTo>
                    <a:pt x="1009" y="512"/>
                  </a:lnTo>
                  <a:lnTo>
                    <a:pt x="1009" y="517"/>
                  </a:lnTo>
                  <a:lnTo>
                    <a:pt x="1006" y="522"/>
                  </a:lnTo>
                  <a:lnTo>
                    <a:pt x="1003" y="524"/>
                  </a:lnTo>
                  <a:lnTo>
                    <a:pt x="1001" y="529"/>
                  </a:lnTo>
                  <a:lnTo>
                    <a:pt x="1001" y="532"/>
                  </a:lnTo>
                  <a:lnTo>
                    <a:pt x="993" y="537"/>
                  </a:lnTo>
                  <a:lnTo>
                    <a:pt x="986" y="542"/>
                  </a:lnTo>
                  <a:lnTo>
                    <a:pt x="978" y="547"/>
                  </a:lnTo>
                  <a:lnTo>
                    <a:pt x="973" y="552"/>
                  </a:lnTo>
                  <a:lnTo>
                    <a:pt x="965" y="555"/>
                  </a:lnTo>
                  <a:lnTo>
                    <a:pt x="958" y="557"/>
                  </a:lnTo>
                  <a:lnTo>
                    <a:pt x="948" y="557"/>
                  </a:lnTo>
                  <a:lnTo>
                    <a:pt x="940" y="555"/>
                  </a:lnTo>
                  <a:lnTo>
                    <a:pt x="935" y="552"/>
                  </a:lnTo>
                  <a:lnTo>
                    <a:pt x="930" y="550"/>
                  </a:lnTo>
                  <a:lnTo>
                    <a:pt x="925" y="547"/>
                  </a:lnTo>
                  <a:lnTo>
                    <a:pt x="922" y="542"/>
                  </a:lnTo>
                  <a:lnTo>
                    <a:pt x="917" y="539"/>
                  </a:lnTo>
                  <a:lnTo>
                    <a:pt x="915" y="534"/>
                  </a:lnTo>
                  <a:lnTo>
                    <a:pt x="912" y="529"/>
                  </a:lnTo>
                  <a:lnTo>
                    <a:pt x="912" y="524"/>
                  </a:lnTo>
                  <a:lnTo>
                    <a:pt x="912" y="522"/>
                  </a:lnTo>
                  <a:lnTo>
                    <a:pt x="915" y="522"/>
                  </a:lnTo>
                  <a:lnTo>
                    <a:pt x="917" y="519"/>
                  </a:lnTo>
                  <a:lnTo>
                    <a:pt x="920" y="517"/>
                  </a:lnTo>
                  <a:lnTo>
                    <a:pt x="922" y="514"/>
                  </a:lnTo>
                  <a:lnTo>
                    <a:pt x="925" y="514"/>
                  </a:lnTo>
                  <a:lnTo>
                    <a:pt x="925" y="512"/>
                  </a:lnTo>
                  <a:lnTo>
                    <a:pt x="927" y="509"/>
                  </a:lnTo>
                  <a:lnTo>
                    <a:pt x="922" y="506"/>
                  </a:lnTo>
                  <a:lnTo>
                    <a:pt x="920" y="506"/>
                  </a:lnTo>
                  <a:lnTo>
                    <a:pt x="920" y="506"/>
                  </a:lnTo>
                  <a:lnTo>
                    <a:pt x="917" y="509"/>
                  </a:lnTo>
                  <a:lnTo>
                    <a:pt x="915" y="512"/>
                  </a:lnTo>
                  <a:lnTo>
                    <a:pt x="912" y="517"/>
                  </a:lnTo>
                  <a:lnTo>
                    <a:pt x="907" y="517"/>
                  </a:lnTo>
                  <a:lnTo>
                    <a:pt x="907" y="519"/>
                  </a:lnTo>
                  <a:lnTo>
                    <a:pt x="899" y="522"/>
                  </a:lnTo>
                  <a:lnTo>
                    <a:pt x="894" y="522"/>
                  </a:lnTo>
                  <a:lnTo>
                    <a:pt x="889" y="522"/>
                  </a:lnTo>
                  <a:lnTo>
                    <a:pt x="884" y="522"/>
                  </a:lnTo>
                  <a:lnTo>
                    <a:pt x="879" y="522"/>
                  </a:lnTo>
                  <a:lnTo>
                    <a:pt x="874" y="519"/>
                  </a:lnTo>
                  <a:lnTo>
                    <a:pt x="869" y="517"/>
                  </a:lnTo>
                  <a:lnTo>
                    <a:pt x="864" y="514"/>
                  </a:lnTo>
                  <a:lnTo>
                    <a:pt x="861" y="512"/>
                  </a:lnTo>
                  <a:lnTo>
                    <a:pt x="859" y="506"/>
                  </a:lnTo>
                  <a:lnTo>
                    <a:pt x="856" y="506"/>
                  </a:lnTo>
                  <a:lnTo>
                    <a:pt x="856" y="509"/>
                  </a:lnTo>
                  <a:lnTo>
                    <a:pt x="856" y="514"/>
                  </a:lnTo>
                  <a:lnTo>
                    <a:pt x="856" y="517"/>
                  </a:lnTo>
                  <a:lnTo>
                    <a:pt x="856" y="519"/>
                  </a:lnTo>
                  <a:lnTo>
                    <a:pt x="859" y="522"/>
                  </a:lnTo>
                  <a:lnTo>
                    <a:pt x="861" y="524"/>
                  </a:lnTo>
                  <a:lnTo>
                    <a:pt x="864" y="524"/>
                  </a:lnTo>
                  <a:lnTo>
                    <a:pt x="869" y="527"/>
                  </a:lnTo>
                  <a:lnTo>
                    <a:pt x="869" y="529"/>
                  </a:lnTo>
                  <a:lnTo>
                    <a:pt x="874" y="529"/>
                  </a:lnTo>
                  <a:lnTo>
                    <a:pt x="876" y="529"/>
                  </a:lnTo>
                  <a:lnTo>
                    <a:pt x="879" y="529"/>
                  </a:lnTo>
                  <a:lnTo>
                    <a:pt x="876" y="539"/>
                  </a:lnTo>
                  <a:lnTo>
                    <a:pt x="871" y="550"/>
                  </a:lnTo>
                  <a:lnTo>
                    <a:pt x="864" y="557"/>
                  </a:lnTo>
                  <a:lnTo>
                    <a:pt x="854" y="565"/>
                  </a:lnTo>
                  <a:lnTo>
                    <a:pt x="843" y="572"/>
                  </a:lnTo>
                  <a:lnTo>
                    <a:pt x="833" y="577"/>
                  </a:lnTo>
                  <a:lnTo>
                    <a:pt x="823" y="583"/>
                  </a:lnTo>
                  <a:lnTo>
                    <a:pt x="813" y="588"/>
                  </a:lnTo>
                  <a:lnTo>
                    <a:pt x="808" y="588"/>
                  </a:lnTo>
                  <a:lnTo>
                    <a:pt x="800" y="590"/>
                  </a:lnTo>
                  <a:lnTo>
                    <a:pt x="793" y="593"/>
                  </a:lnTo>
                  <a:lnTo>
                    <a:pt x="785" y="593"/>
                  </a:lnTo>
                  <a:lnTo>
                    <a:pt x="777" y="593"/>
                  </a:lnTo>
                  <a:lnTo>
                    <a:pt x="770" y="590"/>
                  </a:lnTo>
                  <a:lnTo>
                    <a:pt x="765" y="590"/>
                  </a:lnTo>
                  <a:lnTo>
                    <a:pt x="760" y="588"/>
                  </a:lnTo>
                  <a:lnTo>
                    <a:pt x="754" y="585"/>
                  </a:lnTo>
                  <a:lnTo>
                    <a:pt x="752" y="583"/>
                  </a:lnTo>
                  <a:lnTo>
                    <a:pt x="749" y="580"/>
                  </a:lnTo>
                  <a:lnTo>
                    <a:pt x="747" y="577"/>
                  </a:lnTo>
                  <a:lnTo>
                    <a:pt x="744" y="575"/>
                  </a:lnTo>
                  <a:lnTo>
                    <a:pt x="744" y="572"/>
                  </a:lnTo>
                  <a:lnTo>
                    <a:pt x="744" y="567"/>
                  </a:lnTo>
                  <a:lnTo>
                    <a:pt x="744" y="565"/>
                  </a:lnTo>
                  <a:lnTo>
                    <a:pt x="749" y="562"/>
                  </a:lnTo>
                  <a:lnTo>
                    <a:pt x="752" y="557"/>
                  </a:lnTo>
                  <a:lnTo>
                    <a:pt x="757" y="552"/>
                  </a:lnTo>
                  <a:lnTo>
                    <a:pt x="760" y="550"/>
                  </a:lnTo>
                  <a:lnTo>
                    <a:pt x="762" y="545"/>
                  </a:lnTo>
                  <a:lnTo>
                    <a:pt x="762" y="539"/>
                  </a:lnTo>
                  <a:lnTo>
                    <a:pt x="765" y="534"/>
                  </a:lnTo>
                  <a:lnTo>
                    <a:pt x="767" y="529"/>
                  </a:lnTo>
                  <a:lnTo>
                    <a:pt x="770" y="527"/>
                  </a:lnTo>
                  <a:lnTo>
                    <a:pt x="775" y="524"/>
                  </a:lnTo>
                  <a:lnTo>
                    <a:pt x="780" y="522"/>
                  </a:lnTo>
                  <a:lnTo>
                    <a:pt x="785" y="519"/>
                  </a:lnTo>
                  <a:lnTo>
                    <a:pt x="790" y="517"/>
                  </a:lnTo>
                  <a:lnTo>
                    <a:pt x="795" y="514"/>
                  </a:lnTo>
                  <a:lnTo>
                    <a:pt x="798" y="512"/>
                  </a:lnTo>
                  <a:lnTo>
                    <a:pt x="803" y="506"/>
                  </a:lnTo>
                  <a:lnTo>
                    <a:pt x="800" y="506"/>
                  </a:lnTo>
                  <a:lnTo>
                    <a:pt x="798" y="506"/>
                  </a:lnTo>
                  <a:lnTo>
                    <a:pt x="795" y="506"/>
                  </a:lnTo>
                  <a:lnTo>
                    <a:pt x="793" y="506"/>
                  </a:lnTo>
                  <a:lnTo>
                    <a:pt x="790" y="509"/>
                  </a:lnTo>
                  <a:lnTo>
                    <a:pt x="788" y="509"/>
                  </a:lnTo>
                  <a:lnTo>
                    <a:pt x="785" y="512"/>
                  </a:lnTo>
                  <a:lnTo>
                    <a:pt x="785" y="514"/>
                  </a:lnTo>
                  <a:lnTo>
                    <a:pt x="780" y="514"/>
                  </a:lnTo>
                  <a:lnTo>
                    <a:pt x="777" y="514"/>
                  </a:lnTo>
                  <a:lnTo>
                    <a:pt x="775" y="514"/>
                  </a:lnTo>
                  <a:lnTo>
                    <a:pt x="772" y="517"/>
                  </a:lnTo>
                  <a:lnTo>
                    <a:pt x="770" y="517"/>
                  </a:lnTo>
                  <a:lnTo>
                    <a:pt x="767" y="517"/>
                  </a:lnTo>
                  <a:lnTo>
                    <a:pt x="765" y="517"/>
                  </a:lnTo>
                  <a:lnTo>
                    <a:pt x="762" y="517"/>
                  </a:lnTo>
                  <a:lnTo>
                    <a:pt x="757" y="514"/>
                  </a:lnTo>
                  <a:lnTo>
                    <a:pt x="754" y="512"/>
                  </a:lnTo>
                  <a:lnTo>
                    <a:pt x="752" y="509"/>
                  </a:lnTo>
                  <a:lnTo>
                    <a:pt x="752" y="506"/>
                  </a:lnTo>
                  <a:lnTo>
                    <a:pt x="749" y="506"/>
                  </a:lnTo>
                  <a:lnTo>
                    <a:pt x="747" y="506"/>
                  </a:lnTo>
                  <a:lnTo>
                    <a:pt x="747" y="509"/>
                  </a:lnTo>
                  <a:lnTo>
                    <a:pt x="744" y="512"/>
                  </a:lnTo>
                  <a:lnTo>
                    <a:pt x="744" y="512"/>
                  </a:lnTo>
                  <a:lnTo>
                    <a:pt x="744" y="514"/>
                  </a:lnTo>
                  <a:lnTo>
                    <a:pt x="747" y="517"/>
                  </a:lnTo>
                  <a:lnTo>
                    <a:pt x="749" y="519"/>
                  </a:lnTo>
                  <a:lnTo>
                    <a:pt x="752" y="522"/>
                  </a:lnTo>
                  <a:lnTo>
                    <a:pt x="754" y="524"/>
                  </a:lnTo>
                  <a:lnTo>
                    <a:pt x="757" y="527"/>
                  </a:lnTo>
                  <a:lnTo>
                    <a:pt x="757" y="529"/>
                  </a:lnTo>
                  <a:lnTo>
                    <a:pt x="757" y="532"/>
                  </a:lnTo>
                  <a:lnTo>
                    <a:pt x="754" y="537"/>
                  </a:lnTo>
                  <a:lnTo>
                    <a:pt x="749" y="550"/>
                  </a:lnTo>
                  <a:lnTo>
                    <a:pt x="739" y="560"/>
                  </a:lnTo>
                  <a:lnTo>
                    <a:pt x="729" y="570"/>
                  </a:lnTo>
                  <a:lnTo>
                    <a:pt x="719" y="577"/>
                  </a:lnTo>
                  <a:lnTo>
                    <a:pt x="706" y="585"/>
                  </a:lnTo>
                  <a:lnTo>
                    <a:pt x="691" y="590"/>
                  </a:lnTo>
                  <a:lnTo>
                    <a:pt x="678" y="593"/>
                  </a:lnTo>
                  <a:lnTo>
                    <a:pt x="663" y="595"/>
                  </a:lnTo>
                  <a:lnTo>
                    <a:pt x="658" y="595"/>
                  </a:lnTo>
                  <a:lnTo>
                    <a:pt x="650" y="595"/>
                  </a:lnTo>
                  <a:lnTo>
                    <a:pt x="645" y="595"/>
                  </a:lnTo>
                  <a:lnTo>
                    <a:pt x="638" y="593"/>
                  </a:lnTo>
                  <a:lnTo>
                    <a:pt x="633" y="593"/>
                  </a:lnTo>
                  <a:lnTo>
                    <a:pt x="627" y="590"/>
                  </a:lnTo>
                  <a:lnTo>
                    <a:pt x="622" y="585"/>
                  </a:lnTo>
                  <a:lnTo>
                    <a:pt x="617" y="583"/>
                  </a:lnTo>
                  <a:lnTo>
                    <a:pt x="615" y="577"/>
                  </a:lnTo>
                  <a:lnTo>
                    <a:pt x="615" y="575"/>
                  </a:lnTo>
                  <a:lnTo>
                    <a:pt x="615" y="570"/>
                  </a:lnTo>
                  <a:lnTo>
                    <a:pt x="615" y="567"/>
                  </a:lnTo>
                  <a:lnTo>
                    <a:pt x="622" y="560"/>
                  </a:lnTo>
                  <a:lnTo>
                    <a:pt x="633" y="555"/>
                  </a:lnTo>
                  <a:lnTo>
                    <a:pt x="643" y="552"/>
                  </a:lnTo>
                  <a:lnTo>
                    <a:pt x="653" y="552"/>
                  </a:lnTo>
                  <a:lnTo>
                    <a:pt x="663" y="550"/>
                  </a:lnTo>
                  <a:lnTo>
                    <a:pt x="676" y="547"/>
                  </a:lnTo>
                  <a:lnTo>
                    <a:pt x="686" y="545"/>
                  </a:lnTo>
                  <a:lnTo>
                    <a:pt x="694" y="537"/>
                  </a:lnTo>
                  <a:lnTo>
                    <a:pt x="696" y="534"/>
                  </a:lnTo>
                  <a:lnTo>
                    <a:pt x="696" y="534"/>
                  </a:lnTo>
                  <a:lnTo>
                    <a:pt x="696" y="532"/>
                  </a:lnTo>
                  <a:lnTo>
                    <a:pt x="696" y="529"/>
                  </a:lnTo>
                  <a:lnTo>
                    <a:pt x="691" y="529"/>
                  </a:lnTo>
                  <a:lnTo>
                    <a:pt x="688" y="532"/>
                  </a:lnTo>
                  <a:lnTo>
                    <a:pt x="686" y="532"/>
                  </a:lnTo>
                  <a:lnTo>
                    <a:pt x="683" y="534"/>
                  </a:lnTo>
                  <a:lnTo>
                    <a:pt x="678" y="537"/>
                  </a:lnTo>
                  <a:lnTo>
                    <a:pt x="676" y="539"/>
                  </a:lnTo>
                  <a:lnTo>
                    <a:pt x="673" y="539"/>
                  </a:lnTo>
                  <a:lnTo>
                    <a:pt x="671" y="542"/>
                  </a:lnTo>
                  <a:lnTo>
                    <a:pt x="666" y="542"/>
                  </a:lnTo>
                  <a:lnTo>
                    <a:pt x="658" y="545"/>
                  </a:lnTo>
                  <a:lnTo>
                    <a:pt x="653" y="545"/>
                  </a:lnTo>
                  <a:lnTo>
                    <a:pt x="648" y="545"/>
                  </a:lnTo>
                  <a:lnTo>
                    <a:pt x="643" y="545"/>
                  </a:lnTo>
                  <a:lnTo>
                    <a:pt x="638" y="542"/>
                  </a:lnTo>
                  <a:lnTo>
                    <a:pt x="633" y="539"/>
                  </a:lnTo>
                  <a:lnTo>
                    <a:pt x="630" y="537"/>
                  </a:lnTo>
                  <a:lnTo>
                    <a:pt x="627" y="532"/>
                  </a:lnTo>
                  <a:lnTo>
                    <a:pt x="627" y="529"/>
                  </a:lnTo>
                  <a:lnTo>
                    <a:pt x="627" y="524"/>
                  </a:lnTo>
                  <a:lnTo>
                    <a:pt x="630" y="522"/>
                  </a:lnTo>
                  <a:lnTo>
                    <a:pt x="630" y="519"/>
                  </a:lnTo>
                  <a:lnTo>
                    <a:pt x="630" y="517"/>
                  </a:lnTo>
                  <a:lnTo>
                    <a:pt x="627" y="514"/>
                  </a:lnTo>
                  <a:lnTo>
                    <a:pt x="625" y="514"/>
                  </a:lnTo>
                  <a:lnTo>
                    <a:pt x="622" y="514"/>
                  </a:lnTo>
                  <a:lnTo>
                    <a:pt x="620" y="519"/>
                  </a:lnTo>
                  <a:lnTo>
                    <a:pt x="620" y="522"/>
                  </a:lnTo>
                  <a:lnTo>
                    <a:pt x="620" y="524"/>
                  </a:lnTo>
                  <a:lnTo>
                    <a:pt x="620" y="527"/>
                  </a:lnTo>
                  <a:lnTo>
                    <a:pt x="620" y="529"/>
                  </a:lnTo>
                  <a:lnTo>
                    <a:pt x="620" y="534"/>
                  </a:lnTo>
                  <a:lnTo>
                    <a:pt x="620" y="537"/>
                  </a:lnTo>
                  <a:lnTo>
                    <a:pt x="620" y="542"/>
                  </a:lnTo>
                  <a:lnTo>
                    <a:pt x="625" y="545"/>
                  </a:lnTo>
                  <a:lnTo>
                    <a:pt x="627" y="547"/>
                  </a:lnTo>
                  <a:lnTo>
                    <a:pt x="627" y="552"/>
                  </a:lnTo>
                  <a:lnTo>
                    <a:pt x="620" y="555"/>
                  </a:lnTo>
                  <a:lnTo>
                    <a:pt x="612" y="560"/>
                  </a:lnTo>
                  <a:lnTo>
                    <a:pt x="602" y="565"/>
                  </a:lnTo>
                  <a:lnTo>
                    <a:pt x="594" y="570"/>
                  </a:lnTo>
                  <a:lnTo>
                    <a:pt x="587" y="575"/>
                  </a:lnTo>
                  <a:lnTo>
                    <a:pt x="579" y="577"/>
                  </a:lnTo>
                  <a:lnTo>
                    <a:pt x="569" y="580"/>
                  </a:lnTo>
                  <a:lnTo>
                    <a:pt x="559" y="580"/>
                  </a:lnTo>
                  <a:lnTo>
                    <a:pt x="554" y="577"/>
                  </a:lnTo>
                  <a:lnTo>
                    <a:pt x="546" y="577"/>
                  </a:lnTo>
                  <a:lnTo>
                    <a:pt x="539" y="575"/>
                  </a:lnTo>
                  <a:lnTo>
                    <a:pt x="533" y="572"/>
                  </a:lnTo>
                  <a:lnTo>
                    <a:pt x="528" y="570"/>
                  </a:lnTo>
                  <a:lnTo>
                    <a:pt x="521" y="565"/>
                  </a:lnTo>
                  <a:lnTo>
                    <a:pt x="516" y="560"/>
                  </a:lnTo>
                  <a:lnTo>
                    <a:pt x="513" y="555"/>
                  </a:lnTo>
                  <a:lnTo>
                    <a:pt x="523" y="550"/>
                  </a:lnTo>
                  <a:lnTo>
                    <a:pt x="531" y="542"/>
                  </a:lnTo>
                  <a:lnTo>
                    <a:pt x="539" y="534"/>
                  </a:lnTo>
                  <a:lnTo>
                    <a:pt x="546" y="529"/>
                  </a:lnTo>
                  <a:lnTo>
                    <a:pt x="554" y="522"/>
                  </a:lnTo>
                  <a:lnTo>
                    <a:pt x="564" y="514"/>
                  </a:lnTo>
                  <a:lnTo>
                    <a:pt x="574" y="512"/>
                  </a:lnTo>
                  <a:lnTo>
                    <a:pt x="587" y="512"/>
                  </a:lnTo>
                  <a:lnTo>
                    <a:pt x="589" y="509"/>
                  </a:lnTo>
                  <a:lnTo>
                    <a:pt x="592" y="506"/>
                  </a:lnTo>
                  <a:lnTo>
                    <a:pt x="597" y="504"/>
                  </a:lnTo>
                  <a:lnTo>
                    <a:pt x="600" y="499"/>
                  </a:lnTo>
                  <a:lnTo>
                    <a:pt x="602" y="496"/>
                  </a:lnTo>
                  <a:lnTo>
                    <a:pt x="607" y="494"/>
                  </a:lnTo>
                  <a:lnTo>
                    <a:pt x="607" y="489"/>
                  </a:lnTo>
                  <a:lnTo>
                    <a:pt x="610" y="484"/>
                  </a:lnTo>
                  <a:lnTo>
                    <a:pt x="605" y="484"/>
                  </a:lnTo>
                  <a:lnTo>
                    <a:pt x="602" y="486"/>
                  </a:lnTo>
                  <a:lnTo>
                    <a:pt x="600" y="489"/>
                  </a:lnTo>
                  <a:lnTo>
                    <a:pt x="600" y="491"/>
                  </a:lnTo>
                  <a:lnTo>
                    <a:pt x="597" y="494"/>
                  </a:lnTo>
                  <a:lnTo>
                    <a:pt x="597" y="496"/>
                  </a:lnTo>
                  <a:lnTo>
                    <a:pt x="594" y="499"/>
                  </a:lnTo>
                  <a:lnTo>
                    <a:pt x="592" y="501"/>
                  </a:lnTo>
                  <a:lnTo>
                    <a:pt x="579" y="504"/>
                  </a:lnTo>
                  <a:lnTo>
                    <a:pt x="564" y="506"/>
                  </a:lnTo>
                  <a:lnTo>
                    <a:pt x="549" y="506"/>
                  </a:lnTo>
                  <a:lnTo>
                    <a:pt x="536" y="506"/>
                  </a:lnTo>
                  <a:lnTo>
                    <a:pt x="521" y="504"/>
                  </a:lnTo>
                  <a:lnTo>
                    <a:pt x="505" y="499"/>
                  </a:lnTo>
                  <a:lnTo>
                    <a:pt x="493" y="489"/>
                  </a:lnTo>
                  <a:lnTo>
                    <a:pt x="483" y="479"/>
                  </a:lnTo>
                  <a:lnTo>
                    <a:pt x="480" y="481"/>
                  </a:lnTo>
                  <a:lnTo>
                    <a:pt x="480" y="481"/>
                  </a:lnTo>
                  <a:lnTo>
                    <a:pt x="480" y="484"/>
                  </a:lnTo>
                  <a:lnTo>
                    <a:pt x="480" y="486"/>
                  </a:lnTo>
                  <a:lnTo>
                    <a:pt x="488" y="494"/>
                  </a:lnTo>
                  <a:lnTo>
                    <a:pt x="495" y="501"/>
                  </a:lnTo>
                  <a:lnTo>
                    <a:pt x="503" y="506"/>
                  </a:lnTo>
                  <a:lnTo>
                    <a:pt x="513" y="509"/>
                  </a:lnTo>
                  <a:lnTo>
                    <a:pt x="523" y="512"/>
                  </a:lnTo>
                  <a:lnTo>
                    <a:pt x="533" y="512"/>
                  </a:lnTo>
                  <a:lnTo>
                    <a:pt x="541" y="514"/>
                  </a:lnTo>
                  <a:lnTo>
                    <a:pt x="551" y="514"/>
                  </a:lnTo>
                  <a:lnTo>
                    <a:pt x="546" y="522"/>
                  </a:lnTo>
                  <a:lnTo>
                    <a:pt x="541" y="529"/>
                  </a:lnTo>
                  <a:lnTo>
                    <a:pt x="533" y="534"/>
                  </a:lnTo>
                  <a:lnTo>
                    <a:pt x="526" y="539"/>
                  </a:lnTo>
                  <a:lnTo>
                    <a:pt x="518" y="545"/>
                  </a:lnTo>
                  <a:lnTo>
                    <a:pt x="511" y="547"/>
                  </a:lnTo>
                  <a:lnTo>
                    <a:pt x="503" y="552"/>
                  </a:lnTo>
                  <a:lnTo>
                    <a:pt x="495" y="555"/>
                  </a:lnTo>
                  <a:lnTo>
                    <a:pt x="483" y="557"/>
                  </a:lnTo>
                  <a:lnTo>
                    <a:pt x="470" y="560"/>
                  </a:lnTo>
                  <a:lnTo>
                    <a:pt x="455" y="562"/>
                  </a:lnTo>
                  <a:lnTo>
                    <a:pt x="442" y="562"/>
                  </a:lnTo>
                  <a:lnTo>
                    <a:pt x="427" y="560"/>
                  </a:lnTo>
                  <a:lnTo>
                    <a:pt x="414" y="555"/>
                  </a:lnTo>
                  <a:lnTo>
                    <a:pt x="404" y="550"/>
                  </a:lnTo>
                  <a:lnTo>
                    <a:pt x="394" y="542"/>
                  </a:lnTo>
                  <a:lnTo>
                    <a:pt x="391" y="537"/>
                  </a:lnTo>
                  <a:lnTo>
                    <a:pt x="391" y="534"/>
                  </a:lnTo>
                  <a:lnTo>
                    <a:pt x="389" y="532"/>
                  </a:lnTo>
                  <a:lnTo>
                    <a:pt x="389" y="532"/>
                  </a:lnTo>
                  <a:lnTo>
                    <a:pt x="389" y="529"/>
                  </a:lnTo>
                  <a:lnTo>
                    <a:pt x="389" y="527"/>
                  </a:lnTo>
                  <a:lnTo>
                    <a:pt x="394" y="524"/>
                  </a:lnTo>
                  <a:lnTo>
                    <a:pt x="401" y="522"/>
                  </a:lnTo>
                  <a:lnTo>
                    <a:pt x="406" y="519"/>
                  </a:lnTo>
                  <a:lnTo>
                    <a:pt x="411" y="517"/>
                  </a:lnTo>
                  <a:lnTo>
                    <a:pt x="417" y="514"/>
                  </a:lnTo>
                  <a:lnTo>
                    <a:pt x="422" y="509"/>
                  </a:lnTo>
                  <a:lnTo>
                    <a:pt x="427" y="506"/>
                  </a:lnTo>
                  <a:lnTo>
                    <a:pt x="429" y="501"/>
                  </a:lnTo>
                  <a:lnTo>
                    <a:pt x="427" y="501"/>
                  </a:lnTo>
                  <a:lnTo>
                    <a:pt x="422" y="504"/>
                  </a:lnTo>
                  <a:lnTo>
                    <a:pt x="419" y="506"/>
                  </a:lnTo>
                  <a:lnTo>
                    <a:pt x="417" y="509"/>
                  </a:lnTo>
                  <a:lnTo>
                    <a:pt x="414" y="509"/>
                  </a:lnTo>
                  <a:lnTo>
                    <a:pt x="411" y="512"/>
                  </a:lnTo>
                  <a:lnTo>
                    <a:pt x="401" y="517"/>
                  </a:lnTo>
                  <a:lnTo>
                    <a:pt x="391" y="519"/>
                  </a:lnTo>
                  <a:lnTo>
                    <a:pt x="378" y="522"/>
                  </a:lnTo>
                  <a:lnTo>
                    <a:pt x="366" y="522"/>
                  </a:lnTo>
                  <a:lnTo>
                    <a:pt x="353" y="522"/>
                  </a:lnTo>
                  <a:lnTo>
                    <a:pt x="340" y="519"/>
                  </a:lnTo>
                  <a:lnTo>
                    <a:pt x="328" y="517"/>
                  </a:lnTo>
                  <a:lnTo>
                    <a:pt x="317" y="514"/>
                  </a:lnTo>
                  <a:lnTo>
                    <a:pt x="310" y="509"/>
                  </a:lnTo>
                  <a:lnTo>
                    <a:pt x="305" y="504"/>
                  </a:lnTo>
                  <a:lnTo>
                    <a:pt x="302" y="499"/>
                  </a:lnTo>
                  <a:lnTo>
                    <a:pt x="300" y="491"/>
                  </a:lnTo>
                  <a:lnTo>
                    <a:pt x="297" y="486"/>
                  </a:lnTo>
                  <a:lnTo>
                    <a:pt x="297" y="479"/>
                  </a:lnTo>
                  <a:lnTo>
                    <a:pt x="295" y="474"/>
                  </a:lnTo>
                  <a:lnTo>
                    <a:pt x="295" y="466"/>
                  </a:lnTo>
                  <a:lnTo>
                    <a:pt x="292" y="468"/>
                  </a:lnTo>
                  <a:lnTo>
                    <a:pt x="290" y="471"/>
                  </a:lnTo>
                  <a:lnTo>
                    <a:pt x="287" y="476"/>
                  </a:lnTo>
                  <a:lnTo>
                    <a:pt x="287" y="479"/>
                  </a:lnTo>
                  <a:lnTo>
                    <a:pt x="287" y="484"/>
                  </a:lnTo>
                  <a:lnTo>
                    <a:pt x="290" y="486"/>
                  </a:lnTo>
                  <a:lnTo>
                    <a:pt x="290" y="491"/>
                  </a:lnTo>
                  <a:lnTo>
                    <a:pt x="290" y="494"/>
                  </a:lnTo>
                  <a:lnTo>
                    <a:pt x="292" y="496"/>
                  </a:lnTo>
                  <a:lnTo>
                    <a:pt x="292" y="499"/>
                  </a:lnTo>
                  <a:lnTo>
                    <a:pt x="295" y="501"/>
                  </a:lnTo>
                  <a:lnTo>
                    <a:pt x="295" y="504"/>
                  </a:lnTo>
                  <a:lnTo>
                    <a:pt x="297" y="506"/>
                  </a:lnTo>
                  <a:lnTo>
                    <a:pt x="300" y="509"/>
                  </a:lnTo>
                  <a:lnTo>
                    <a:pt x="300" y="512"/>
                  </a:lnTo>
                  <a:lnTo>
                    <a:pt x="302" y="514"/>
                  </a:lnTo>
                  <a:lnTo>
                    <a:pt x="297" y="519"/>
                  </a:lnTo>
                  <a:lnTo>
                    <a:pt x="292" y="524"/>
                  </a:lnTo>
                  <a:lnTo>
                    <a:pt x="287" y="527"/>
                  </a:lnTo>
                  <a:lnTo>
                    <a:pt x="282" y="529"/>
                  </a:lnTo>
                  <a:lnTo>
                    <a:pt x="274" y="529"/>
                  </a:lnTo>
                  <a:lnTo>
                    <a:pt x="269" y="529"/>
                  </a:lnTo>
                  <a:lnTo>
                    <a:pt x="262" y="529"/>
                  </a:lnTo>
                  <a:lnTo>
                    <a:pt x="256" y="529"/>
                  </a:lnTo>
                  <a:lnTo>
                    <a:pt x="254" y="527"/>
                  </a:lnTo>
                  <a:lnTo>
                    <a:pt x="251" y="527"/>
                  </a:lnTo>
                  <a:lnTo>
                    <a:pt x="249" y="524"/>
                  </a:lnTo>
                  <a:lnTo>
                    <a:pt x="246" y="522"/>
                  </a:lnTo>
                  <a:lnTo>
                    <a:pt x="244" y="522"/>
                  </a:lnTo>
                  <a:lnTo>
                    <a:pt x="241" y="519"/>
                  </a:lnTo>
                  <a:lnTo>
                    <a:pt x="239" y="517"/>
                  </a:lnTo>
                  <a:lnTo>
                    <a:pt x="239" y="517"/>
                  </a:lnTo>
                  <a:lnTo>
                    <a:pt x="236" y="514"/>
                  </a:lnTo>
                  <a:lnTo>
                    <a:pt x="239" y="512"/>
                  </a:lnTo>
                  <a:lnTo>
                    <a:pt x="236" y="509"/>
                  </a:lnTo>
                  <a:lnTo>
                    <a:pt x="234" y="506"/>
                  </a:lnTo>
                  <a:lnTo>
                    <a:pt x="231" y="506"/>
                  </a:lnTo>
                  <a:lnTo>
                    <a:pt x="229" y="501"/>
                  </a:lnTo>
                  <a:lnTo>
                    <a:pt x="226" y="499"/>
                  </a:lnTo>
                  <a:lnTo>
                    <a:pt x="226" y="494"/>
                  </a:lnTo>
                  <a:lnTo>
                    <a:pt x="226" y="489"/>
                  </a:lnTo>
                  <a:lnTo>
                    <a:pt x="226" y="486"/>
                  </a:lnTo>
                  <a:lnTo>
                    <a:pt x="226" y="481"/>
                  </a:lnTo>
                  <a:lnTo>
                    <a:pt x="226" y="476"/>
                  </a:lnTo>
                  <a:lnTo>
                    <a:pt x="223" y="476"/>
                  </a:lnTo>
                  <a:lnTo>
                    <a:pt x="221" y="476"/>
                  </a:lnTo>
                  <a:lnTo>
                    <a:pt x="218" y="476"/>
                  </a:lnTo>
                  <a:lnTo>
                    <a:pt x="218" y="479"/>
                  </a:lnTo>
                  <a:lnTo>
                    <a:pt x="216" y="481"/>
                  </a:lnTo>
                  <a:lnTo>
                    <a:pt x="216" y="484"/>
                  </a:lnTo>
                  <a:lnTo>
                    <a:pt x="216" y="489"/>
                  </a:lnTo>
                  <a:lnTo>
                    <a:pt x="216" y="494"/>
                  </a:lnTo>
                  <a:lnTo>
                    <a:pt x="216" y="496"/>
                  </a:lnTo>
                  <a:lnTo>
                    <a:pt x="218" y="501"/>
                  </a:lnTo>
                  <a:lnTo>
                    <a:pt x="218" y="506"/>
                  </a:lnTo>
                  <a:lnTo>
                    <a:pt x="221" y="509"/>
                  </a:lnTo>
                  <a:lnTo>
                    <a:pt x="221" y="514"/>
                  </a:lnTo>
                  <a:lnTo>
                    <a:pt x="223" y="517"/>
                  </a:lnTo>
                  <a:lnTo>
                    <a:pt x="216" y="522"/>
                  </a:lnTo>
                  <a:lnTo>
                    <a:pt x="211" y="527"/>
                  </a:lnTo>
                  <a:lnTo>
                    <a:pt x="203" y="529"/>
                  </a:lnTo>
                  <a:lnTo>
                    <a:pt x="196" y="532"/>
                  </a:lnTo>
                  <a:lnTo>
                    <a:pt x="188" y="534"/>
                  </a:lnTo>
                  <a:lnTo>
                    <a:pt x="180" y="534"/>
                  </a:lnTo>
                  <a:lnTo>
                    <a:pt x="173" y="534"/>
                  </a:lnTo>
                  <a:lnTo>
                    <a:pt x="165" y="534"/>
                  </a:lnTo>
                  <a:lnTo>
                    <a:pt x="157" y="529"/>
                  </a:lnTo>
                  <a:lnTo>
                    <a:pt x="147" y="524"/>
                  </a:lnTo>
                  <a:lnTo>
                    <a:pt x="140" y="517"/>
                  </a:lnTo>
                  <a:lnTo>
                    <a:pt x="135" y="512"/>
                  </a:lnTo>
                  <a:lnTo>
                    <a:pt x="127" y="504"/>
                  </a:lnTo>
                  <a:lnTo>
                    <a:pt x="122" y="499"/>
                  </a:lnTo>
                  <a:lnTo>
                    <a:pt x="117" y="489"/>
                  </a:lnTo>
                  <a:lnTo>
                    <a:pt x="114" y="481"/>
                  </a:lnTo>
                  <a:lnTo>
                    <a:pt x="114" y="474"/>
                  </a:lnTo>
                  <a:lnTo>
                    <a:pt x="114" y="468"/>
                  </a:lnTo>
                  <a:lnTo>
                    <a:pt x="114" y="463"/>
                  </a:lnTo>
                  <a:lnTo>
                    <a:pt x="117" y="458"/>
                  </a:lnTo>
                  <a:lnTo>
                    <a:pt x="117" y="453"/>
                  </a:lnTo>
                  <a:lnTo>
                    <a:pt x="119" y="451"/>
                  </a:lnTo>
                  <a:lnTo>
                    <a:pt x="122" y="446"/>
                  </a:lnTo>
                  <a:lnTo>
                    <a:pt x="124" y="441"/>
                  </a:lnTo>
                  <a:lnTo>
                    <a:pt x="129" y="438"/>
                  </a:lnTo>
                  <a:lnTo>
                    <a:pt x="132" y="438"/>
                  </a:lnTo>
                  <a:lnTo>
                    <a:pt x="135" y="436"/>
                  </a:lnTo>
                  <a:lnTo>
                    <a:pt x="137" y="433"/>
                  </a:lnTo>
                  <a:lnTo>
                    <a:pt x="132" y="430"/>
                  </a:lnTo>
                  <a:lnTo>
                    <a:pt x="129" y="430"/>
                  </a:lnTo>
                  <a:lnTo>
                    <a:pt x="124" y="433"/>
                  </a:lnTo>
                  <a:lnTo>
                    <a:pt x="122" y="436"/>
                  </a:lnTo>
                  <a:lnTo>
                    <a:pt x="119" y="438"/>
                  </a:lnTo>
                  <a:lnTo>
                    <a:pt x="117" y="441"/>
                  </a:lnTo>
                  <a:lnTo>
                    <a:pt x="114" y="446"/>
                  </a:lnTo>
                  <a:lnTo>
                    <a:pt x="112" y="448"/>
                  </a:lnTo>
                  <a:lnTo>
                    <a:pt x="109" y="453"/>
                  </a:lnTo>
                  <a:lnTo>
                    <a:pt x="109" y="458"/>
                  </a:lnTo>
                  <a:lnTo>
                    <a:pt x="109" y="461"/>
                  </a:lnTo>
                  <a:lnTo>
                    <a:pt x="107" y="466"/>
                  </a:lnTo>
                  <a:lnTo>
                    <a:pt x="107" y="471"/>
                  </a:lnTo>
                  <a:lnTo>
                    <a:pt x="107" y="476"/>
                  </a:lnTo>
                  <a:lnTo>
                    <a:pt x="107" y="481"/>
                  </a:lnTo>
                  <a:lnTo>
                    <a:pt x="107" y="486"/>
                  </a:lnTo>
                  <a:lnTo>
                    <a:pt x="104" y="486"/>
                  </a:lnTo>
                  <a:lnTo>
                    <a:pt x="99" y="486"/>
                  </a:lnTo>
                  <a:lnTo>
                    <a:pt x="94" y="486"/>
                  </a:lnTo>
                  <a:lnTo>
                    <a:pt x="91" y="486"/>
                  </a:lnTo>
                  <a:lnTo>
                    <a:pt x="86" y="486"/>
                  </a:lnTo>
                  <a:lnTo>
                    <a:pt x="81" y="484"/>
                  </a:lnTo>
                  <a:lnTo>
                    <a:pt x="79" y="481"/>
                  </a:lnTo>
                  <a:lnTo>
                    <a:pt x="76" y="476"/>
                  </a:lnTo>
                  <a:lnTo>
                    <a:pt x="74" y="456"/>
                  </a:lnTo>
                  <a:lnTo>
                    <a:pt x="61" y="456"/>
                  </a:lnTo>
                  <a:lnTo>
                    <a:pt x="51" y="453"/>
                  </a:lnTo>
                  <a:lnTo>
                    <a:pt x="41" y="451"/>
                  </a:lnTo>
                  <a:lnTo>
                    <a:pt x="30" y="448"/>
                  </a:lnTo>
                  <a:lnTo>
                    <a:pt x="23" y="441"/>
                  </a:lnTo>
                  <a:lnTo>
                    <a:pt x="13" y="436"/>
                  </a:lnTo>
                  <a:lnTo>
                    <a:pt x="7" y="425"/>
                  </a:lnTo>
                  <a:lnTo>
                    <a:pt x="2" y="418"/>
                  </a:lnTo>
                  <a:lnTo>
                    <a:pt x="0" y="408"/>
                  </a:lnTo>
                  <a:lnTo>
                    <a:pt x="0" y="400"/>
                  </a:lnTo>
                  <a:lnTo>
                    <a:pt x="2" y="392"/>
                  </a:lnTo>
                  <a:lnTo>
                    <a:pt x="2" y="385"/>
                  </a:lnTo>
                  <a:lnTo>
                    <a:pt x="5" y="377"/>
                  </a:lnTo>
                  <a:lnTo>
                    <a:pt x="10" y="372"/>
                  </a:lnTo>
                  <a:lnTo>
                    <a:pt x="15" y="367"/>
                  </a:lnTo>
                  <a:lnTo>
                    <a:pt x="23" y="362"/>
                  </a:lnTo>
                  <a:lnTo>
                    <a:pt x="30" y="357"/>
                  </a:lnTo>
                  <a:lnTo>
                    <a:pt x="35" y="354"/>
                  </a:lnTo>
                  <a:lnTo>
                    <a:pt x="43" y="352"/>
                  </a:lnTo>
                  <a:lnTo>
                    <a:pt x="51" y="349"/>
                  </a:lnTo>
                  <a:lnTo>
                    <a:pt x="56" y="347"/>
                  </a:lnTo>
                  <a:lnTo>
                    <a:pt x="63" y="347"/>
                  </a:lnTo>
                  <a:lnTo>
                    <a:pt x="71" y="347"/>
                  </a:lnTo>
                  <a:lnTo>
                    <a:pt x="79" y="349"/>
                  </a:lnTo>
                  <a:lnTo>
                    <a:pt x="76" y="344"/>
                  </a:lnTo>
                  <a:lnTo>
                    <a:pt x="76" y="342"/>
                  </a:lnTo>
                  <a:lnTo>
                    <a:pt x="71" y="337"/>
                  </a:lnTo>
                  <a:lnTo>
                    <a:pt x="68" y="334"/>
                  </a:lnTo>
                  <a:lnTo>
                    <a:pt x="63" y="332"/>
                  </a:lnTo>
                  <a:lnTo>
                    <a:pt x="61" y="329"/>
                  </a:lnTo>
                  <a:lnTo>
                    <a:pt x="58" y="324"/>
                  </a:lnTo>
                  <a:lnTo>
                    <a:pt x="58" y="319"/>
                  </a:lnTo>
                  <a:lnTo>
                    <a:pt x="58" y="314"/>
                  </a:lnTo>
                  <a:lnTo>
                    <a:pt x="58" y="309"/>
                  </a:lnTo>
                  <a:lnTo>
                    <a:pt x="61" y="304"/>
                  </a:lnTo>
                  <a:lnTo>
                    <a:pt x="61" y="299"/>
                  </a:lnTo>
                  <a:lnTo>
                    <a:pt x="63" y="294"/>
                  </a:lnTo>
                  <a:lnTo>
                    <a:pt x="66" y="289"/>
                  </a:lnTo>
                  <a:lnTo>
                    <a:pt x="71" y="286"/>
                  </a:lnTo>
                  <a:lnTo>
                    <a:pt x="76" y="283"/>
                  </a:lnTo>
                  <a:lnTo>
                    <a:pt x="81" y="278"/>
                  </a:lnTo>
                  <a:lnTo>
                    <a:pt x="86" y="276"/>
                  </a:lnTo>
                  <a:lnTo>
                    <a:pt x="91" y="271"/>
                  </a:lnTo>
                  <a:lnTo>
                    <a:pt x="99" y="268"/>
                  </a:lnTo>
                  <a:lnTo>
                    <a:pt x="107" y="268"/>
                  </a:lnTo>
                  <a:lnTo>
                    <a:pt x="112" y="266"/>
                  </a:lnTo>
                  <a:lnTo>
                    <a:pt x="119" y="268"/>
                  </a:lnTo>
                  <a:lnTo>
                    <a:pt x="124" y="271"/>
                  </a:lnTo>
                  <a:lnTo>
                    <a:pt x="127" y="271"/>
                  </a:lnTo>
                  <a:lnTo>
                    <a:pt x="129" y="271"/>
                  </a:lnTo>
                  <a:lnTo>
                    <a:pt x="129" y="268"/>
                  </a:lnTo>
                  <a:lnTo>
                    <a:pt x="132" y="268"/>
                  </a:lnTo>
                  <a:lnTo>
                    <a:pt x="135" y="266"/>
                  </a:lnTo>
                  <a:lnTo>
                    <a:pt x="132" y="263"/>
                  </a:lnTo>
                  <a:lnTo>
                    <a:pt x="129" y="258"/>
                  </a:lnTo>
                  <a:lnTo>
                    <a:pt x="127" y="256"/>
                  </a:lnTo>
                  <a:lnTo>
                    <a:pt x="122" y="251"/>
                  </a:lnTo>
                  <a:lnTo>
                    <a:pt x="122" y="248"/>
                  </a:lnTo>
                  <a:lnTo>
                    <a:pt x="119" y="243"/>
                  </a:lnTo>
                  <a:lnTo>
                    <a:pt x="117" y="238"/>
                  </a:lnTo>
                  <a:lnTo>
                    <a:pt x="117" y="233"/>
                  </a:lnTo>
                  <a:lnTo>
                    <a:pt x="117" y="230"/>
                  </a:lnTo>
                  <a:lnTo>
                    <a:pt x="117" y="220"/>
                  </a:lnTo>
                  <a:lnTo>
                    <a:pt x="119" y="213"/>
                  </a:lnTo>
                  <a:lnTo>
                    <a:pt x="122" y="205"/>
                  </a:lnTo>
                  <a:lnTo>
                    <a:pt x="124" y="200"/>
                  </a:lnTo>
                  <a:lnTo>
                    <a:pt x="127" y="192"/>
                  </a:lnTo>
                  <a:lnTo>
                    <a:pt x="132" y="187"/>
                  </a:lnTo>
                  <a:lnTo>
                    <a:pt x="137" y="182"/>
                  </a:lnTo>
                  <a:lnTo>
                    <a:pt x="145" y="177"/>
                  </a:lnTo>
                  <a:lnTo>
                    <a:pt x="152" y="172"/>
                  </a:lnTo>
                  <a:lnTo>
                    <a:pt x="165" y="167"/>
                  </a:lnTo>
                  <a:lnTo>
                    <a:pt x="175" y="164"/>
                  </a:lnTo>
                  <a:lnTo>
                    <a:pt x="185" y="162"/>
                  </a:lnTo>
                  <a:lnTo>
                    <a:pt x="196" y="159"/>
                  </a:lnTo>
                  <a:lnTo>
                    <a:pt x="208" y="159"/>
                  </a:lnTo>
                  <a:lnTo>
                    <a:pt x="218" y="162"/>
                  </a:lnTo>
                  <a:lnTo>
                    <a:pt x="229" y="169"/>
                  </a:lnTo>
                  <a:lnTo>
                    <a:pt x="231" y="172"/>
                  </a:lnTo>
                  <a:lnTo>
                    <a:pt x="236" y="174"/>
                  </a:lnTo>
                  <a:lnTo>
                    <a:pt x="239" y="174"/>
                  </a:lnTo>
                  <a:lnTo>
                    <a:pt x="244" y="174"/>
                  </a:lnTo>
                  <a:lnTo>
                    <a:pt x="241" y="172"/>
                  </a:lnTo>
                  <a:lnTo>
                    <a:pt x="241" y="167"/>
                  </a:lnTo>
                  <a:lnTo>
                    <a:pt x="241" y="162"/>
                  </a:lnTo>
                  <a:lnTo>
                    <a:pt x="241" y="159"/>
                  </a:lnTo>
                  <a:lnTo>
                    <a:pt x="241" y="154"/>
                  </a:lnTo>
                  <a:lnTo>
                    <a:pt x="244" y="149"/>
                  </a:lnTo>
                  <a:lnTo>
                    <a:pt x="244" y="147"/>
                  </a:lnTo>
                  <a:lnTo>
                    <a:pt x="249" y="144"/>
                  </a:lnTo>
                  <a:lnTo>
                    <a:pt x="249" y="144"/>
                  </a:lnTo>
                  <a:lnTo>
                    <a:pt x="251" y="144"/>
                  </a:lnTo>
                  <a:lnTo>
                    <a:pt x="254" y="147"/>
                  </a:lnTo>
                  <a:lnTo>
                    <a:pt x="254" y="149"/>
                  </a:lnTo>
                  <a:lnTo>
                    <a:pt x="256" y="149"/>
                  </a:lnTo>
                  <a:lnTo>
                    <a:pt x="259" y="152"/>
                  </a:lnTo>
                  <a:lnTo>
                    <a:pt x="259" y="152"/>
                  </a:lnTo>
                  <a:lnTo>
                    <a:pt x="264" y="149"/>
                  </a:lnTo>
                  <a:lnTo>
                    <a:pt x="262" y="139"/>
                  </a:lnTo>
                  <a:lnTo>
                    <a:pt x="262" y="129"/>
                  </a:lnTo>
                  <a:lnTo>
                    <a:pt x="262" y="119"/>
                  </a:lnTo>
                  <a:lnTo>
                    <a:pt x="264" y="109"/>
                  </a:lnTo>
                  <a:lnTo>
                    <a:pt x="267" y="96"/>
                  </a:lnTo>
                  <a:lnTo>
                    <a:pt x="272" y="88"/>
                  </a:lnTo>
                  <a:lnTo>
                    <a:pt x="279" y="78"/>
                  </a:lnTo>
                  <a:lnTo>
                    <a:pt x="287" y="73"/>
                  </a:lnTo>
                  <a:lnTo>
                    <a:pt x="297" y="68"/>
                  </a:lnTo>
                  <a:lnTo>
                    <a:pt x="307" y="63"/>
                  </a:lnTo>
                  <a:lnTo>
                    <a:pt x="320" y="60"/>
                  </a:lnTo>
                  <a:lnTo>
                    <a:pt x="333" y="60"/>
                  </a:lnTo>
                  <a:lnTo>
                    <a:pt x="343" y="60"/>
                  </a:lnTo>
                  <a:lnTo>
                    <a:pt x="356" y="63"/>
                  </a:lnTo>
                  <a:lnTo>
                    <a:pt x="366" y="68"/>
                  </a:lnTo>
                  <a:lnTo>
                    <a:pt x="378" y="76"/>
                  </a:lnTo>
                  <a:lnTo>
                    <a:pt x="381" y="76"/>
                  </a:lnTo>
                  <a:lnTo>
                    <a:pt x="384" y="78"/>
                  </a:lnTo>
                  <a:lnTo>
                    <a:pt x="386" y="81"/>
                  </a:lnTo>
                  <a:lnTo>
                    <a:pt x="389" y="83"/>
                  </a:lnTo>
                  <a:lnTo>
                    <a:pt x="391" y="86"/>
                  </a:lnTo>
                  <a:lnTo>
                    <a:pt x="394" y="91"/>
                  </a:lnTo>
                  <a:lnTo>
                    <a:pt x="396" y="93"/>
                  </a:lnTo>
                  <a:lnTo>
                    <a:pt x="399" y="96"/>
                  </a:lnTo>
                  <a:lnTo>
                    <a:pt x="391" y="101"/>
                  </a:lnTo>
                  <a:lnTo>
                    <a:pt x="384" y="106"/>
                  </a:lnTo>
                  <a:lnTo>
                    <a:pt x="373" y="114"/>
                  </a:lnTo>
                  <a:lnTo>
                    <a:pt x="368" y="121"/>
                  </a:lnTo>
                  <a:lnTo>
                    <a:pt x="361" y="129"/>
                  </a:lnTo>
                  <a:lnTo>
                    <a:pt x="356" y="139"/>
                  </a:lnTo>
                  <a:lnTo>
                    <a:pt x="353" y="147"/>
                  </a:lnTo>
                  <a:lnTo>
                    <a:pt x="353" y="159"/>
                  </a:lnTo>
                  <a:lnTo>
                    <a:pt x="356" y="162"/>
                  </a:lnTo>
                  <a:lnTo>
                    <a:pt x="356" y="159"/>
                  </a:lnTo>
                  <a:lnTo>
                    <a:pt x="356" y="162"/>
                  </a:lnTo>
                  <a:lnTo>
                    <a:pt x="358" y="162"/>
                  </a:lnTo>
                  <a:lnTo>
                    <a:pt x="358" y="159"/>
                  </a:lnTo>
                  <a:lnTo>
                    <a:pt x="361" y="157"/>
                  </a:lnTo>
                  <a:lnTo>
                    <a:pt x="361" y="154"/>
                  </a:lnTo>
                  <a:lnTo>
                    <a:pt x="361" y="152"/>
                  </a:lnTo>
                  <a:lnTo>
                    <a:pt x="361" y="149"/>
                  </a:lnTo>
                  <a:lnTo>
                    <a:pt x="361" y="147"/>
                  </a:lnTo>
                  <a:lnTo>
                    <a:pt x="361" y="144"/>
                  </a:lnTo>
                  <a:lnTo>
                    <a:pt x="363" y="144"/>
                  </a:lnTo>
                  <a:lnTo>
                    <a:pt x="366" y="136"/>
                  </a:lnTo>
                  <a:lnTo>
                    <a:pt x="368" y="131"/>
                  </a:lnTo>
                  <a:lnTo>
                    <a:pt x="373" y="126"/>
                  </a:lnTo>
                  <a:lnTo>
                    <a:pt x="378" y="121"/>
                  </a:lnTo>
                  <a:lnTo>
                    <a:pt x="381" y="116"/>
                  </a:lnTo>
                  <a:lnTo>
                    <a:pt x="386" y="111"/>
                  </a:lnTo>
                  <a:lnTo>
                    <a:pt x="394" y="109"/>
                  </a:lnTo>
                  <a:lnTo>
                    <a:pt x="399" y="106"/>
                  </a:lnTo>
                  <a:lnTo>
                    <a:pt x="404" y="104"/>
                  </a:lnTo>
                  <a:lnTo>
                    <a:pt x="409" y="104"/>
                  </a:lnTo>
                  <a:lnTo>
                    <a:pt x="414" y="104"/>
                  </a:lnTo>
                  <a:lnTo>
                    <a:pt x="417" y="106"/>
                  </a:lnTo>
                  <a:lnTo>
                    <a:pt x="422" y="109"/>
                  </a:lnTo>
                  <a:lnTo>
                    <a:pt x="427" y="111"/>
                  </a:lnTo>
                  <a:lnTo>
                    <a:pt x="429" y="114"/>
                  </a:lnTo>
                  <a:lnTo>
                    <a:pt x="434" y="116"/>
                  </a:lnTo>
                  <a:lnTo>
                    <a:pt x="437" y="121"/>
                  </a:lnTo>
                  <a:lnTo>
                    <a:pt x="439" y="124"/>
                  </a:lnTo>
                  <a:lnTo>
                    <a:pt x="439" y="124"/>
                  </a:lnTo>
                  <a:lnTo>
                    <a:pt x="442" y="126"/>
                  </a:lnTo>
                  <a:lnTo>
                    <a:pt x="445" y="126"/>
                  </a:lnTo>
                  <a:lnTo>
                    <a:pt x="447" y="124"/>
                  </a:lnTo>
                  <a:lnTo>
                    <a:pt x="452" y="116"/>
                  </a:lnTo>
                  <a:lnTo>
                    <a:pt x="457" y="109"/>
                  </a:lnTo>
                  <a:lnTo>
                    <a:pt x="465" y="101"/>
                  </a:lnTo>
                  <a:lnTo>
                    <a:pt x="475" y="96"/>
                  </a:lnTo>
                  <a:lnTo>
                    <a:pt x="483" y="91"/>
                  </a:lnTo>
                  <a:lnTo>
                    <a:pt x="493" y="86"/>
                  </a:lnTo>
                  <a:lnTo>
                    <a:pt x="500" y="83"/>
                  </a:lnTo>
                  <a:lnTo>
                    <a:pt x="511" y="81"/>
                  </a:lnTo>
                  <a:lnTo>
                    <a:pt x="513" y="81"/>
                  </a:lnTo>
                  <a:lnTo>
                    <a:pt x="513" y="83"/>
                  </a:lnTo>
                  <a:lnTo>
                    <a:pt x="516" y="83"/>
                  </a:lnTo>
                  <a:lnTo>
                    <a:pt x="518" y="86"/>
                  </a:lnTo>
                  <a:lnTo>
                    <a:pt x="518" y="81"/>
                  </a:lnTo>
                  <a:lnTo>
                    <a:pt x="521" y="78"/>
                  </a:lnTo>
                  <a:lnTo>
                    <a:pt x="526" y="78"/>
                  </a:lnTo>
                  <a:lnTo>
                    <a:pt x="531" y="78"/>
                  </a:lnTo>
                  <a:lnTo>
                    <a:pt x="533" y="78"/>
                  </a:lnTo>
                  <a:lnTo>
                    <a:pt x="539" y="78"/>
                  </a:lnTo>
                  <a:lnTo>
                    <a:pt x="544" y="81"/>
                  </a:lnTo>
                  <a:lnTo>
                    <a:pt x="546" y="78"/>
                  </a:lnTo>
                  <a:lnTo>
                    <a:pt x="551" y="81"/>
                  </a:lnTo>
                  <a:lnTo>
                    <a:pt x="556" y="83"/>
                  </a:lnTo>
                  <a:lnTo>
                    <a:pt x="564" y="86"/>
                  </a:lnTo>
                  <a:lnTo>
                    <a:pt x="569" y="88"/>
                  </a:lnTo>
                  <a:lnTo>
                    <a:pt x="572" y="91"/>
                  </a:lnTo>
                  <a:lnTo>
                    <a:pt x="577" y="96"/>
                  </a:lnTo>
                  <a:lnTo>
                    <a:pt x="582" y="98"/>
                  </a:lnTo>
                  <a:lnTo>
                    <a:pt x="584" y="104"/>
                  </a:lnTo>
                  <a:lnTo>
                    <a:pt x="584" y="101"/>
                  </a:lnTo>
                  <a:lnTo>
                    <a:pt x="582" y="96"/>
                  </a:lnTo>
                  <a:lnTo>
                    <a:pt x="579" y="93"/>
                  </a:lnTo>
                  <a:lnTo>
                    <a:pt x="579" y="91"/>
                  </a:lnTo>
                  <a:lnTo>
                    <a:pt x="574" y="88"/>
                  </a:lnTo>
                  <a:lnTo>
                    <a:pt x="572" y="86"/>
                  </a:lnTo>
                  <a:lnTo>
                    <a:pt x="569" y="83"/>
                  </a:lnTo>
                  <a:lnTo>
                    <a:pt x="566" y="81"/>
                  </a:lnTo>
                  <a:lnTo>
                    <a:pt x="561" y="78"/>
                  </a:lnTo>
                  <a:lnTo>
                    <a:pt x="556" y="78"/>
                  </a:lnTo>
                  <a:lnTo>
                    <a:pt x="551" y="76"/>
                  </a:lnTo>
                  <a:lnTo>
                    <a:pt x="544" y="76"/>
                  </a:lnTo>
                  <a:lnTo>
                    <a:pt x="539" y="73"/>
                  </a:lnTo>
                  <a:lnTo>
                    <a:pt x="531" y="73"/>
                  </a:lnTo>
                  <a:lnTo>
                    <a:pt x="523" y="73"/>
                  </a:lnTo>
                  <a:lnTo>
                    <a:pt x="518" y="73"/>
                  </a:lnTo>
                  <a:lnTo>
                    <a:pt x="516" y="68"/>
                  </a:lnTo>
                  <a:lnTo>
                    <a:pt x="518" y="66"/>
                  </a:lnTo>
                  <a:lnTo>
                    <a:pt x="518" y="60"/>
                  </a:lnTo>
                  <a:lnTo>
                    <a:pt x="521" y="58"/>
                  </a:lnTo>
                  <a:lnTo>
                    <a:pt x="523" y="53"/>
                  </a:lnTo>
                  <a:lnTo>
                    <a:pt x="526" y="50"/>
                  </a:lnTo>
                  <a:lnTo>
                    <a:pt x="528" y="45"/>
                  </a:lnTo>
                  <a:lnTo>
                    <a:pt x="531" y="43"/>
                  </a:lnTo>
                  <a:lnTo>
                    <a:pt x="544" y="30"/>
                  </a:lnTo>
                  <a:lnTo>
                    <a:pt x="556" y="22"/>
                  </a:lnTo>
                  <a:lnTo>
                    <a:pt x="569" y="12"/>
                  </a:lnTo>
                  <a:lnTo>
                    <a:pt x="584" y="5"/>
                  </a:lnTo>
                  <a:lnTo>
                    <a:pt x="600" y="0"/>
                  </a:lnTo>
                  <a:lnTo>
                    <a:pt x="615" y="0"/>
                  </a:lnTo>
                  <a:lnTo>
                    <a:pt x="630" y="0"/>
                  </a:lnTo>
                  <a:lnTo>
                    <a:pt x="645" y="5"/>
                  </a:lnTo>
                  <a:lnTo>
                    <a:pt x="653" y="7"/>
                  </a:lnTo>
                  <a:lnTo>
                    <a:pt x="660" y="10"/>
                  </a:lnTo>
                  <a:lnTo>
                    <a:pt x="668" y="12"/>
                  </a:lnTo>
                  <a:lnTo>
                    <a:pt x="676" y="17"/>
                  </a:lnTo>
                  <a:lnTo>
                    <a:pt x="681" y="22"/>
                  </a:lnTo>
                  <a:lnTo>
                    <a:pt x="686" y="27"/>
                  </a:lnTo>
                  <a:lnTo>
                    <a:pt x="691" y="33"/>
                  </a:lnTo>
                  <a:lnTo>
                    <a:pt x="696" y="40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323597" name="Freeform 13"/>
            <p:cNvSpPr>
              <a:spLocks/>
            </p:cNvSpPr>
            <p:nvPr/>
          </p:nvSpPr>
          <p:spPr bwMode="auto">
            <a:xfrm>
              <a:off x="1592" y="1402"/>
              <a:ext cx="78" cy="70"/>
            </a:xfrm>
            <a:custGeom>
              <a:avLst/>
              <a:gdLst/>
              <a:ahLst/>
              <a:cxnLst>
                <a:cxn ang="0">
                  <a:pos x="92" y="16"/>
                </a:cxn>
                <a:cxn ang="0">
                  <a:pos x="97" y="21"/>
                </a:cxn>
                <a:cxn ang="0">
                  <a:pos x="99" y="23"/>
                </a:cxn>
                <a:cxn ang="0">
                  <a:pos x="102" y="28"/>
                </a:cxn>
                <a:cxn ang="0">
                  <a:pos x="104" y="33"/>
                </a:cxn>
                <a:cxn ang="0">
                  <a:pos x="107" y="38"/>
                </a:cxn>
                <a:cxn ang="0">
                  <a:pos x="110" y="46"/>
                </a:cxn>
                <a:cxn ang="0">
                  <a:pos x="110" y="51"/>
                </a:cxn>
                <a:cxn ang="0">
                  <a:pos x="110" y="59"/>
                </a:cxn>
                <a:cxn ang="0">
                  <a:pos x="99" y="61"/>
                </a:cxn>
                <a:cxn ang="0">
                  <a:pos x="92" y="64"/>
                </a:cxn>
                <a:cxn ang="0">
                  <a:pos x="82" y="66"/>
                </a:cxn>
                <a:cxn ang="0">
                  <a:pos x="74" y="71"/>
                </a:cxn>
                <a:cxn ang="0">
                  <a:pos x="64" y="76"/>
                </a:cxn>
                <a:cxn ang="0">
                  <a:pos x="56" y="81"/>
                </a:cxn>
                <a:cxn ang="0">
                  <a:pos x="49" y="87"/>
                </a:cxn>
                <a:cxn ang="0">
                  <a:pos x="41" y="97"/>
                </a:cxn>
                <a:cxn ang="0">
                  <a:pos x="38" y="97"/>
                </a:cxn>
                <a:cxn ang="0">
                  <a:pos x="38" y="97"/>
                </a:cxn>
                <a:cxn ang="0">
                  <a:pos x="36" y="94"/>
                </a:cxn>
                <a:cxn ang="0">
                  <a:pos x="36" y="94"/>
                </a:cxn>
                <a:cxn ang="0">
                  <a:pos x="33" y="89"/>
                </a:cxn>
                <a:cxn ang="0">
                  <a:pos x="31" y="89"/>
                </a:cxn>
                <a:cxn ang="0">
                  <a:pos x="28" y="84"/>
                </a:cxn>
                <a:cxn ang="0">
                  <a:pos x="23" y="81"/>
                </a:cxn>
                <a:cxn ang="0">
                  <a:pos x="18" y="81"/>
                </a:cxn>
                <a:cxn ang="0">
                  <a:pos x="13" y="81"/>
                </a:cxn>
                <a:cxn ang="0">
                  <a:pos x="8" y="79"/>
                </a:cxn>
                <a:cxn ang="0">
                  <a:pos x="5" y="76"/>
                </a:cxn>
                <a:cxn ang="0">
                  <a:pos x="3" y="74"/>
                </a:cxn>
                <a:cxn ang="0">
                  <a:pos x="5" y="69"/>
                </a:cxn>
                <a:cxn ang="0">
                  <a:pos x="3" y="69"/>
                </a:cxn>
                <a:cxn ang="0">
                  <a:pos x="0" y="61"/>
                </a:cxn>
                <a:cxn ang="0">
                  <a:pos x="0" y="56"/>
                </a:cxn>
                <a:cxn ang="0">
                  <a:pos x="3" y="49"/>
                </a:cxn>
                <a:cxn ang="0">
                  <a:pos x="3" y="46"/>
                </a:cxn>
                <a:cxn ang="0">
                  <a:pos x="5" y="38"/>
                </a:cxn>
                <a:cxn ang="0">
                  <a:pos x="5" y="33"/>
                </a:cxn>
                <a:cxn ang="0">
                  <a:pos x="8" y="28"/>
                </a:cxn>
                <a:cxn ang="0">
                  <a:pos x="10" y="23"/>
                </a:cxn>
                <a:cxn ang="0">
                  <a:pos x="13" y="18"/>
                </a:cxn>
                <a:cxn ang="0">
                  <a:pos x="16" y="16"/>
                </a:cxn>
                <a:cxn ang="0">
                  <a:pos x="21" y="10"/>
                </a:cxn>
                <a:cxn ang="0">
                  <a:pos x="23" y="8"/>
                </a:cxn>
                <a:cxn ang="0">
                  <a:pos x="28" y="5"/>
                </a:cxn>
                <a:cxn ang="0">
                  <a:pos x="33" y="3"/>
                </a:cxn>
                <a:cxn ang="0">
                  <a:pos x="36" y="0"/>
                </a:cxn>
                <a:cxn ang="0">
                  <a:pos x="41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61" y="0"/>
                </a:cxn>
                <a:cxn ang="0">
                  <a:pos x="66" y="3"/>
                </a:cxn>
                <a:cxn ang="0">
                  <a:pos x="74" y="5"/>
                </a:cxn>
                <a:cxn ang="0">
                  <a:pos x="82" y="8"/>
                </a:cxn>
                <a:cxn ang="0">
                  <a:pos x="87" y="10"/>
                </a:cxn>
                <a:cxn ang="0">
                  <a:pos x="92" y="16"/>
                </a:cxn>
              </a:cxnLst>
              <a:rect l="0" t="0" r="r" b="b"/>
              <a:pathLst>
                <a:path w="110" h="97">
                  <a:moveTo>
                    <a:pt x="92" y="16"/>
                  </a:moveTo>
                  <a:lnTo>
                    <a:pt x="97" y="21"/>
                  </a:lnTo>
                  <a:lnTo>
                    <a:pt x="99" y="23"/>
                  </a:lnTo>
                  <a:lnTo>
                    <a:pt x="102" y="28"/>
                  </a:lnTo>
                  <a:lnTo>
                    <a:pt x="104" y="33"/>
                  </a:lnTo>
                  <a:lnTo>
                    <a:pt x="107" y="38"/>
                  </a:lnTo>
                  <a:lnTo>
                    <a:pt x="110" y="46"/>
                  </a:lnTo>
                  <a:lnTo>
                    <a:pt x="110" y="51"/>
                  </a:lnTo>
                  <a:lnTo>
                    <a:pt x="110" y="59"/>
                  </a:lnTo>
                  <a:lnTo>
                    <a:pt x="99" y="61"/>
                  </a:lnTo>
                  <a:lnTo>
                    <a:pt x="92" y="64"/>
                  </a:lnTo>
                  <a:lnTo>
                    <a:pt x="82" y="66"/>
                  </a:lnTo>
                  <a:lnTo>
                    <a:pt x="74" y="71"/>
                  </a:lnTo>
                  <a:lnTo>
                    <a:pt x="64" y="76"/>
                  </a:lnTo>
                  <a:lnTo>
                    <a:pt x="56" y="81"/>
                  </a:lnTo>
                  <a:lnTo>
                    <a:pt x="49" y="87"/>
                  </a:lnTo>
                  <a:lnTo>
                    <a:pt x="41" y="97"/>
                  </a:lnTo>
                  <a:lnTo>
                    <a:pt x="38" y="97"/>
                  </a:lnTo>
                  <a:lnTo>
                    <a:pt x="38" y="97"/>
                  </a:lnTo>
                  <a:lnTo>
                    <a:pt x="36" y="94"/>
                  </a:lnTo>
                  <a:lnTo>
                    <a:pt x="36" y="94"/>
                  </a:lnTo>
                  <a:lnTo>
                    <a:pt x="33" y="89"/>
                  </a:lnTo>
                  <a:lnTo>
                    <a:pt x="31" y="89"/>
                  </a:lnTo>
                  <a:lnTo>
                    <a:pt x="28" y="84"/>
                  </a:lnTo>
                  <a:lnTo>
                    <a:pt x="23" y="81"/>
                  </a:lnTo>
                  <a:lnTo>
                    <a:pt x="18" y="81"/>
                  </a:lnTo>
                  <a:lnTo>
                    <a:pt x="13" y="81"/>
                  </a:lnTo>
                  <a:lnTo>
                    <a:pt x="8" y="79"/>
                  </a:lnTo>
                  <a:lnTo>
                    <a:pt x="5" y="76"/>
                  </a:lnTo>
                  <a:lnTo>
                    <a:pt x="3" y="74"/>
                  </a:lnTo>
                  <a:lnTo>
                    <a:pt x="5" y="69"/>
                  </a:lnTo>
                  <a:lnTo>
                    <a:pt x="3" y="69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3" y="49"/>
                  </a:lnTo>
                  <a:lnTo>
                    <a:pt x="3" y="46"/>
                  </a:lnTo>
                  <a:lnTo>
                    <a:pt x="5" y="38"/>
                  </a:lnTo>
                  <a:lnTo>
                    <a:pt x="5" y="33"/>
                  </a:lnTo>
                  <a:lnTo>
                    <a:pt x="8" y="28"/>
                  </a:lnTo>
                  <a:lnTo>
                    <a:pt x="10" y="23"/>
                  </a:lnTo>
                  <a:lnTo>
                    <a:pt x="13" y="18"/>
                  </a:lnTo>
                  <a:lnTo>
                    <a:pt x="16" y="16"/>
                  </a:lnTo>
                  <a:lnTo>
                    <a:pt x="21" y="10"/>
                  </a:lnTo>
                  <a:lnTo>
                    <a:pt x="23" y="8"/>
                  </a:lnTo>
                  <a:lnTo>
                    <a:pt x="28" y="5"/>
                  </a:lnTo>
                  <a:lnTo>
                    <a:pt x="33" y="3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6" y="3"/>
                  </a:lnTo>
                  <a:lnTo>
                    <a:pt x="74" y="5"/>
                  </a:lnTo>
                  <a:lnTo>
                    <a:pt x="82" y="8"/>
                  </a:lnTo>
                  <a:lnTo>
                    <a:pt x="87" y="10"/>
                  </a:lnTo>
                  <a:lnTo>
                    <a:pt x="92" y="16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323598" name="Freeform 14"/>
            <p:cNvSpPr>
              <a:spLocks/>
            </p:cNvSpPr>
            <p:nvPr/>
          </p:nvSpPr>
          <p:spPr bwMode="auto">
            <a:xfrm>
              <a:off x="1368" y="1632"/>
              <a:ext cx="21" cy="35"/>
            </a:xfrm>
            <a:custGeom>
              <a:avLst/>
              <a:gdLst/>
              <a:ahLst/>
              <a:cxnLst>
                <a:cxn ang="0">
                  <a:pos x="30" y="5"/>
                </a:cxn>
                <a:cxn ang="0">
                  <a:pos x="25" y="3"/>
                </a:cxn>
                <a:cxn ang="0">
                  <a:pos x="23" y="5"/>
                </a:cxn>
                <a:cxn ang="0">
                  <a:pos x="18" y="5"/>
                </a:cxn>
                <a:cxn ang="0">
                  <a:pos x="15" y="8"/>
                </a:cxn>
                <a:cxn ang="0">
                  <a:pos x="12" y="10"/>
                </a:cxn>
                <a:cxn ang="0">
                  <a:pos x="10" y="13"/>
                </a:cxn>
                <a:cxn ang="0">
                  <a:pos x="7" y="15"/>
                </a:cxn>
                <a:cxn ang="0">
                  <a:pos x="5" y="20"/>
                </a:cxn>
                <a:cxn ang="0">
                  <a:pos x="2" y="23"/>
                </a:cxn>
                <a:cxn ang="0">
                  <a:pos x="2" y="25"/>
                </a:cxn>
                <a:cxn ang="0">
                  <a:pos x="2" y="31"/>
                </a:cxn>
                <a:cxn ang="0">
                  <a:pos x="2" y="33"/>
                </a:cxn>
                <a:cxn ang="0">
                  <a:pos x="2" y="38"/>
                </a:cxn>
                <a:cxn ang="0">
                  <a:pos x="2" y="41"/>
                </a:cxn>
                <a:cxn ang="0">
                  <a:pos x="2" y="43"/>
                </a:cxn>
                <a:cxn ang="0">
                  <a:pos x="5" y="48"/>
                </a:cxn>
                <a:cxn ang="0">
                  <a:pos x="2" y="43"/>
                </a:cxn>
                <a:cxn ang="0">
                  <a:pos x="0" y="41"/>
                </a:cxn>
                <a:cxn ang="0">
                  <a:pos x="0" y="38"/>
                </a:cxn>
                <a:cxn ang="0">
                  <a:pos x="0" y="33"/>
                </a:cxn>
                <a:cxn ang="0">
                  <a:pos x="0" y="28"/>
                </a:cxn>
                <a:cxn ang="0">
                  <a:pos x="0" y="25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2" y="15"/>
                </a:cxn>
                <a:cxn ang="0">
                  <a:pos x="7" y="10"/>
                </a:cxn>
                <a:cxn ang="0">
                  <a:pos x="10" y="8"/>
                </a:cxn>
                <a:cxn ang="0">
                  <a:pos x="12" y="5"/>
                </a:cxn>
                <a:cxn ang="0">
                  <a:pos x="18" y="3"/>
                </a:cxn>
                <a:cxn ang="0">
                  <a:pos x="20" y="0"/>
                </a:cxn>
                <a:cxn ang="0">
                  <a:pos x="25" y="0"/>
                </a:cxn>
                <a:cxn ang="0">
                  <a:pos x="30" y="5"/>
                </a:cxn>
              </a:cxnLst>
              <a:rect l="0" t="0" r="r" b="b"/>
              <a:pathLst>
                <a:path w="30" h="48">
                  <a:moveTo>
                    <a:pt x="30" y="5"/>
                  </a:moveTo>
                  <a:lnTo>
                    <a:pt x="25" y="3"/>
                  </a:lnTo>
                  <a:lnTo>
                    <a:pt x="23" y="5"/>
                  </a:lnTo>
                  <a:lnTo>
                    <a:pt x="18" y="5"/>
                  </a:lnTo>
                  <a:lnTo>
                    <a:pt x="15" y="8"/>
                  </a:lnTo>
                  <a:lnTo>
                    <a:pt x="12" y="10"/>
                  </a:lnTo>
                  <a:lnTo>
                    <a:pt x="10" y="13"/>
                  </a:lnTo>
                  <a:lnTo>
                    <a:pt x="7" y="15"/>
                  </a:lnTo>
                  <a:lnTo>
                    <a:pt x="5" y="20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2" y="43"/>
                  </a:lnTo>
                  <a:lnTo>
                    <a:pt x="5" y="48"/>
                  </a:lnTo>
                  <a:lnTo>
                    <a:pt x="2" y="43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5"/>
                  </a:lnTo>
                  <a:lnTo>
                    <a:pt x="7" y="10"/>
                  </a:lnTo>
                  <a:lnTo>
                    <a:pt x="10" y="8"/>
                  </a:lnTo>
                  <a:lnTo>
                    <a:pt x="12" y="5"/>
                  </a:lnTo>
                  <a:lnTo>
                    <a:pt x="18" y="3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5"/>
                  </a:lnTo>
                  <a:close/>
                </a:path>
              </a:pathLst>
            </a:custGeom>
            <a:solidFill>
              <a:srgbClr val="8FFFFF"/>
            </a:solidFill>
            <a:ln w="7938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323599" name="Freeform 15"/>
            <p:cNvSpPr>
              <a:spLocks/>
            </p:cNvSpPr>
            <p:nvPr/>
          </p:nvSpPr>
          <p:spPr bwMode="auto">
            <a:xfrm>
              <a:off x="1568" y="1686"/>
              <a:ext cx="36" cy="20"/>
            </a:xfrm>
            <a:custGeom>
              <a:avLst/>
              <a:gdLst/>
              <a:ahLst/>
              <a:cxnLst>
                <a:cxn ang="0">
                  <a:pos x="23" y="25"/>
                </a:cxn>
                <a:cxn ang="0">
                  <a:pos x="25" y="25"/>
                </a:cxn>
                <a:cxn ang="0">
                  <a:pos x="30" y="25"/>
                </a:cxn>
                <a:cxn ang="0">
                  <a:pos x="33" y="22"/>
                </a:cxn>
                <a:cxn ang="0">
                  <a:pos x="35" y="22"/>
                </a:cxn>
                <a:cxn ang="0">
                  <a:pos x="40" y="22"/>
                </a:cxn>
                <a:cxn ang="0">
                  <a:pos x="43" y="20"/>
                </a:cxn>
                <a:cxn ang="0">
                  <a:pos x="45" y="20"/>
                </a:cxn>
                <a:cxn ang="0">
                  <a:pos x="51" y="17"/>
                </a:cxn>
                <a:cxn ang="0">
                  <a:pos x="48" y="20"/>
                </a:cxn>
                <a:cxn ang="0">
                  <a:pos x="45" y="22"/>
                </a:cxn>
                <a:cxn ang="0">
                  <a:pos x="40" y="22"/>
                </a:cxn>
                <a:cxn ang="0">
                  <a:pos x="38" y="25"/>
                </a:cxn>
                <a:cxn ang="0">
                  <a:pos x="33" y="28"/>
                </a:cxn>
                <a:cxn ang="0">
                  <a:pos x="30" y="28"/>
                </a:cxn>
                <a:cxn ang="0">
                  <a:pos x="28" y="28"/>
                </a:cxn>
                <a:cxn ang="0">
                  <a:pos x="23" y="28"/>
                </a:cxn>
                <a:cxn ang="0">
                  <a:pos x="20" y="28"/>
                </a:cxn>
                <a:cxn ang="0">
                  <a:pos x="18" y="25"/>
                </a:cxn>
                <a:cxn ang="0">
                  <a:pos x="12" y="25"/>
                </a:cxn>
                <a:cxn ang="0">
                  <a:pos x="10" y="22"/>
                </a:cxn>
                <a:cxn ang="0">
                  <a:pos x="10" y="17"/>
                </a:cxn>
                <a:cxn ang="0">
                  <a:pos x="7" y="15"/>
                </a:cxn>
                <a:cxn ang="0">
                  <a:pos x="5" y="12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5" y="5"/>
                </a:cxn>
                <a:cxn ang="0">
                  <a:pos x="5" y="10"/>
                </a:cxn>
                <a:cxn ang="0">
                  <a:pos x="7" y="15"/>
                </a:cxn>
                <a:cxn ang="0">
                  <a:pos x="10" y="17"/>
                </a:cxn>
                <a:cxn ang="0">
                  <a:pos x="12" y="20"/>
                </a:cxn>
                <a:cxn ang="0">
                  <a:pos x="18" y="22"/>
                </a:cxn>
                <a:cxn ang="0">
                  <a:pos x="23" y="25"/>
                </a:cxn>
              </a:cxnLst>
              <a:rect l="0" t="0" r="r" b="b"/>
              <a:pathLst>
                <a:path w="51" h="28">
                  <a:moveTo>
                    <a:pt x="23" y="25"/>
                  </a:moveTo>
                  <a:lnTo>
                    <a:pt x="25" y="25"/>
                  </a:lnTo>
                  <a:lnTo>
                    <a:pt x="30" y="25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40" y="22"/>
                  </a:lnTo>
                  <a:lnTo>
                    <a:pt x="43" y="20"/>
                  </a:lnTo>
                  <a:lnTo>
                    <a:pt x="45" y="20"/>
                  </a:lnTo>
                  <a:lnTo>
                    <a:pt x="51" y="17"/>
                  </a:lnTo>
                  <a:lnTo>
                    <a:pt x="48" y="20"/>
                  </a:lnTo>
                  <a:lnTo>
                    <a:pt x="45" y="22"/>
                  </a:lnTo>
                  <a:lnTo>
                    <a:pt x="40" y="22"/>
                  </a:lnTo>
                  <a:lnTo>
                    <a:pt x="38" y="25"/>
                  </a:lnTo>
                  <a:lnTo>
                    <a:pt x="33" y="28"/>
                  </a:lnTo>
                  <a:lnTo>
                    <a:pt x="30" y="28"/>
                  </a:lnTo>
                  <a:lnTo>
                    <a:pt x="28" y="28"/>
                  </a:lnTo>
                  <a:lnTo>
                    <a:pt x="23" y="28"/>
                  </a:lnTo>
                  <a:lnTo>
                    <a:pt x="20" y="28"/>
                  </a:lnTo>
                  <a:lnTo>
                    <a:pt x="18" y="25"/>
                  </a:lnTo>
                  <a:lnTo>
                    <a:pt x="12" y="25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7" y="15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5" y="5"/>
                  </a:lnTo>
                  <a:lnTo>
                    <a:pt x="5" y="10"/>
                  </a:lnTo>
                  <a:lnTo>
                    <a:pt x="7" y="15"/>
                  </a:lnTo>
                  <a:lnTo>
                    <a:pt x="10" y="17"/>
                  </a:lnTo>
                  <a:lnTo>
                    <a:pt x="12" y="20"/>
                  </a:lnTo>
                  <a:lnTo>
                    <a:pt x="18" y="22"/>
                  </a:lnTo>
                  <a:lnTo>
                    <a:pt x="23" y="25"/>
                  </a:lnTo>
                  <a:close/>
                </a:path>
              </a:pathLst>
            </a:custGeom>
            <a:solidFill>
              <a:srgbClr val="8FFFFF"/>
            </a:solidFill>
            <a:ln w="7938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323600" name="Freeform 16"/>
            <p:cNvSpPr>
              <a:spLocks/>
            </p:cNvSpPr>
            <p:nvPr/>
          </p:nvSpPr>
          <p:spPr bwMode="auto">
            <a:xfrm>
              <a:off x="1501" y="1694"/>
              <a:ext cx="54" cy="3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5" y="8"/>
                </a:cxn>
                <a:cxn ang="0">
                  <a:pos x="5" y="13"/>
                </a:cxn>
                <a:cxn ang="0">
                  <a:pos x="5" y="16"/>
                </a:cxn>
                <a:cxn ang="0">
                  <a:pos x="5" y="18"/>
                </a:cxn>
                <a:cxn ang="0">
                  <a:pos x="5" y="21"/>
                </a:cxn>
                <a:cxn ang="0">
                  <a:pos x="7" y="23"/>
                </a:cxn>
                <a:cxn ang="0">
                  <a:pos x="10" y="28"/>
                </a:cxn>
                <a:cxn ang="0">
                  <a:pos x="12" y="33"/>
                </a:cxn>
                <a:cxn ang="0">
                  <a:pos x="18" y="36"/>
                </a:cxn>
                <a:cxn ang="0">
                  <a:pos x="23" y="38"/>
                </a:cxn>
                <a:cxn ang="0">
                  <a:pos x="25" y="41"/>
                </a:cxn>
                <a:cxn ang="0">
                  <a:pos x="30" y="41"/>
                </a:cxn>
                <a:cxn ang="0">
                  <a:pos x="35" y="43"/>
                </a:cxn>
                <a:cxn ang="0">
                  <a:pos x="43" y="43"/>
                </a:cxn>
                <a:cxn ang="0">
                  <a:pos x="45" y="43"/>
                </a:cxn>
                <a:cxn ang="0">
                  <a:pos x="51" y="41"/>
                </a:cxn>
                <a:cxn ang="0">
                  <a:pos x="56" y="38"/>
                </a:cxn>
                <a:cxn ang="0">
                  <a:pos x="58" y="38"/>
                </a:cxn>
                <a:cxn ang="0">
                  <a:pos x="63" y="36"/>
                </a:cxn>
                <a:cxn ang="0">
                  <a:pos x="68" y="33"/>
                </a:cxn>
                <a:cxn ang="0">
                  <a:pos x="71" y="31"/>
                </a:cxn>
                <a:cxn ang="0">
                  <a:pos x="76" y="28"/>
                </a:cxn>
                <a:cxn ang="0">
                  <a:pos x="73" y="31"/>
                </a:cxn>
                <a:cxn ang="0">
                  <a:pos x="73" y="33"/>
                </a:cxn>
                <a:cxn ang="0">
                  <a:pos x="71" y="33"/>
                </a:cxn>
                <a:cxn ang="0">
                  <a:pos x="71" y="36"/>
                </a:cxn>
                <a:cxn ang="0">
                  <a:pos x="66" y="36"/>
                </a:cxn>
                <a:cxn ang="0">
                  <a:pos x="63" y="38"/>
                </a:cxn>
                <a:cxn ang="0">
                  <a:pos x="61" y="38"/>
                </a:cxn>
                <a:cxn ang="0">
                  <a:pos x="58" y="41"/>
                </a:cxn>
                <a:cxn ang="0">
                  <a:pos x="56" y="43"/>
                </a:cxn>
                <a:cxn ang="0">
                  <a:pos x="53" y="43"/>
                </a:cxn>
                <a:cxn ang="0">
                  <a:pos x="51" y="46"/>
                </a:cxn>
                <a:cxn ang="0">
                  <a:pos x="45" y="46"/>
                </a:cxn>
                <a:cxn ang="0">
                  <a:pos x="38" y="46"/>
                </a:cxn>
                <a:cxn ang="0">
                  <a:pos x="33" y="46"/>
                </a:cxn>
                <a:cxn ang="0">
                  <a:pos x="25" y="46"/>
                </a:cxn>
                <a:cxn ang="0">
                  <a:pos x="20" y="43"/>
                </a:cxn>
                <a:cxn ang="0">
                  <a:pos x="15" y="41"/>
                </a:cxn>
                <a:cxn ang="0">
                  <a:pos x="10" y="38"/>
                </a:cxn>
                <a:cxn ang="0">
                  <a:pos x="7" y="33"/>
                </a:cxn>
                <a:cxn ang="0">
                  <a:pos x="2" y="28"/>
                </a:cxn>
                <a:cxn ang="0">
                  <a:pos x="0" y="26"/>
                </a:cxn>
                <a:cxn ang="0">
                  <a:pos x="0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5" y="3"/>
                </a:cxn>
                <a:cxn ang="0">
                  <a:pos x="5" y="0"/>
                </a:cxn>
                <a:cxn ang="0">
                  <a:pos x="7" y="0"/>
                </a:cxn>
              </a:cxnLst>
              <a:rect l="0" t="0" r="r" b="b"/>
              <a:pathLst>
                <a:path w="76" h="46">
                  <a:moveTo>
                    <a:pt x="7" y="0"/>
                  </a:moveTo>
                  <a:lnTo>
                    <a:pt x="7" y="3"/>
                  </a:lnTo>
                  <a:lnTo>
                    <a:pt x="7" y="5"/>
                  </a:lnTo>
                  <a:lnTo>
                    <a:pt x="5" y="8"/>
                  </a:lnTo>
                  <a:lnTo>
                    <a:pt x="5" y="13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5" y="21"/>
                  </a:lnTo>
                  <a:lnTo>
                    <a:pt x="7" y="23"/>
                  </a:lnTo>
                  <a:lnTo>
                    <a:pt x="10" y="28"/>
                  </a:lnTo>
                  <a:lnTo>
                    <a:pt x="12" y="33"/>
                  </a:lnTo>
                  <a:lnTo>
                    <a:pt x="18" y="36"/>
                  </a:lnTo>
                  <a:lnTo>
                    <a:pt x="23" y="38"/>
                  </a:lnTo>
                  <a:lnTo>
                    <a:pt x="25" y="41"/>
                  </a:lnTo>
                  <a:lnTo>
                    <a:pt x="30" y="41"/>
                  </a:lnTo>
                  <a:lnTo>
                    <a:pt x="35" y="43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51" y="41"/>
                  </a:lnTo>
                  <a:lnTo>
                    <a:pt x="56" y="38"/>
                  </a:lnTo>
                  <a:lnTo>
                    <a:pt x="58" y="38"/>
                  </a:lnTo>
                  <a:lnTo>
                    <a:pt x="63" y="36"/>
                  </a:lnTo>
                  <a:lnTo>
                    <a:pt x="68" y="33"/>
                  </a:lnTo>
                  <a:lnTo>
                    <a:pt x="71" y="31"/>
                  </a:lnTo>
                  <a:lnTo>
                    <a:pt x="76" y="28"/>
                  </a:lnTo>
                  <a:lnTo>
                    <a:pt x="73" y="31"/>
                  </a:lnTo>
                  <a:lnTo>
                    <a:pt x="73" y="33"/>
                  </a:lnTo>
                  <a:lnTo>
                    <a:pt x="71" y="33"/>
                  </a:lnTo>
                  <a:lnTo>
                    <a:pt x="71" y="36"/>
                  </a:lnTo>
                  <a:lnTo>
                    <a:pt x="66" y="36"/>
                  </a:lnTo>
                  <a:lnTo>
                    <a:pt x="63" y="38"/>
                  </a:lnTo>
                  <a:lnTo>
                    <a:pt x="61" y="38"/>
                  </a:lnTo>
                  <a:lnTo>
                    <a:pt x="58" y="41"/>
                  </a:lnTo>
                  <a:lnTo>
                    <a:pt x="56" y="43"/>
                  </a:lnTo>
                  <a:lnTo>
                    <a:pt x="53" y="43"/>
                  </a:lnTo>
                  <a:lnTo>
                    <a:pt x="51" y="46"/>
                  </a:lnTo>
                  <a:lnTo>
                    <a:pt x="45" y="46"/>
                  </a:lnTo>
                  <a:lnTo>
                    <a:pt x="38" y="46"/>
                  </a:lnTo>
                  <a:lnTo>
                    <a:pt x="33" y="46"/>
                  </a:lnTo>
                  <a:lnTo>
                    <a:pt x="25" y="46"/>
                  </a:lnTo>
                  <a:lnTo>
                    <a:pt x="20" y="43"/>
                  </a:lnTo>
                  <a:lnTo>
                    <a:pt x="15" y="41"/>
                  </a:lnTo>
                  <a:lnTo>
                    <a:pt x="10" y="38"/>
                  </a:lnTo>
                  <a:lnTo>
                    <a:pt x="7" y="33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FFFFF"/>
            </a:solidFill>
            <a:ln w="7938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 sz="20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23601" name="Text Box 17"/>
          <p:cNvSpPr txBox="1">
            <a:spLocks noChangeArrowheads="1"/>
          </p:cNvSpPr>
          <p:nvPr/>
        </p:nvSpPr>
        <p:spPr bwMode="auto">
          <a:xfrm>
            <a:off x="468313" y="1268413"/>
            <a:ext cx="41742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CC3300"/>
                </a:solidFill>
                <a:latin typeface="HG教科書体" pitchFamily="17" charset="-128"/>
                <a:ea typeface="HG教科書体" pitchFamily="17" charset="-128"/>
              </a:rPr>
              <a:t>陸では一時的に重力増加</a:t>
            </a:r>
            <a:endParaRPr lang="en-US" altLang="ja-JP" sz="2400" dirty="0" smtClean="0">
              <a:solidFill>
                <a:srgbClr val="CC3300"/>
              </a:solidFill>
              <a:latin typeface="HG教科書体" pitchFamily="17" charset="-128"/>
              <a:ea typeface="HG教科書体" pitchFamily="17" charset="-128"/>
            </a:endParaRPr>
          </a:p>
          <a:p>
            <a:r>
              <a:rPr lang="en-US" altLang="ja-JP" sz="2000" dirty="0" smtClean="0">
                <a:solidFill>
                  <a:srgbClr val="CC3300"/>
                </a:solidFill>
                <a:latin typeface="小塚ゴシック Pro L" pitchFamily="34" charset="-128"/>
                <a:ea typeface="小塚ゴシック Pro L" pitchFamily="34" charset="-128"/>
              </a:rPr>
              <a:t>Temporary gravity increase on land</a:t>
            </a: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835150" y="2708275"/>
            <a:ext cx="647700" cy="576263"/>
            <a:chOff x="1565" y="1797"/>
            <a:chExt cx="408" cy="272"/>
          </a:xfrm>
        </p:grpSpPr>
        <p:sp>
          <p:nvSpPr>
            <p:cNvPr id="323603" name="Line 19"/>
            <p:cNvSpPr>
              <a:spLocks noChangeShapeType="1"/>
            </p:cNvSpPr>
            <p:nvPr/>
          </p:nvSpPr>
          <p:spPr bwMode="auto">
            <a:xfrm>
              <a:off x="1565" y="1797"/>
              <a:ext cx="0" cy="27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323604" name="Line 20"/>
            <p:cNvSpPr>
              <a:spLocks noChangeShapeType="1"/>
            </p:cNvSpPr>
            <p:nvPr/>
          </p:nvSpPr>
          <p:spPr bwMode="auto">
            <a:xfrm>
              <a:off x="1701" y="1797"/>
              <a:ext cx="0" cy="27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323605" name="Line 21"/>
            <p:cNvSpPr>
              <a:spLocks noChangeShapeType="1"/>
            </p:cNvSpPr>
            <p:nvPr/>
          </p:nvSpPr>
          <p:spPr bwMode="auto">
            <a:xfrm>
              <a:off x="1837" y="1797"/>
              <a:ext cx="0" cy="27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323606" name="Line 22"/>
            <p:cNvSpPr>
              <a:spLocks noChangeShapeType="1"/>
            </p:cNvSpPr>
            <p:nvPr/>
          </p:nvSpPr>
          <p:spPr bwMode="auto">
            <a:xfrm>
              <a:off x="1973" y="1797"/>
              <a:ext cx="0" cy="27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 sz="20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23607" name="Text Box 23"/>
          <p:cNvSpPr txBox="1">
            <a:spLocks noChangeArrowheads="1"/>
          </p:cNvSpPr>
          <p:nvPr/>
        </p:nvSpPr>
        <p:spPr bwMode="auto">
          <a:xfrm>
            <a:off x="5580112" y="1268760"/>
            <a:ext cx="326243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333399"/>
                </a:solidFill>
                <a:latin typeface="HG教科書体" pitchFamily="17" charset="-128"/>
                <a:ea typeface="HG教科書体" pitchFamily="17" charset="-128"/>
              </a:rPr>
              <a:t>海では重力変わらない</a:t>
            </a:r>
            <a:endParaRPr lang="en-US" altLang="ja-JP" sz="2400" dirty="0" smtClean="0">
              <a:solidFill>
                <a:srgbClr val="333399"/>
              </a:solidFill>
              <a:latin typeface="HG教科書体" pitchFamily="17" charset="-128"/>
              <a:ea typeface="HG教科書体" pitchFamily="17" charset="-128"/>
            </a:endParaRPr>
          </a:p>
          <a:p>
            <a:r>
              <a:rPr lang="en-US" altLang="ja-JP" dirty="0" smtClean="0">
                <a:solidFill>
                  <a:srgbClr val="333399"/>
                </a:solidFill>
                <a:latin typeface="小塚ゴシック Pro L" pitchFamily="34" charset="-128"/>
                <a:ea typeface="小塚ゴシック Pro L" pitchFamily="34" charset="-128"/>
              </a:rPr>
              <a:t>No gravity change in ocean</a:t>
            </a:r>
          </a:p>
        </p:txBody>
      </p:sp>
      <p:sp>
        <p:nvSpPr>
          <p:cNvPr id="323608" name="Freeform 24"/>
          <p:cNvSpPr>
            <a:spLocks/>
          </p:cNvSpPr>
          <p:nvPr/>
        </p:nvSpPr>
        <p:spPr bwMode="auto">
          <a:xfrm>
            <a:off x="-450850" y="3195638"/>
            <a:ext cx="9855200" cy="4049712"/>
          </a:xfrm>
          <a:custGeom>
            <a:avLst/>
            <a:gdLst/>
            <a:ahLst/>
            <a:cxnLst>
              <a:cxn ang="0">
                <a:pos x="284" y="181"/>
              </a:cxn>
              <a:cxn ang="0">
                <a:pos x="339" y="35"/>
              </a:cxn>
              <a:cxn ang="0">
                <a:pos x="805" y="11"/>
              </a:cxn>
              <a:cxn ang="0">
                <a:pos x="1214" y="56"/>
              </a:cxn>
              <a:cxn ang="0">
                <a:pos x="1713" y="102"/>
              </a:cxn>
              <a:cxn ang="0">
                <a:pos x="2166" y="102"/>
              </a:cxn>
              <a:cxn ang="0">
                <a:pos x="3073" y="147"/>
              </a:cxn>
              <a:cxn ang="0">
                <a:pos x="3618" y="328"/>
              </a:cxn>
              <a:cxn ang="0">
                <a:pos x="4570" y="646"/>
              </a:cxn>
              <a:cxn ang="0">
                <a:pos x="5205" y="782"/>
              </a:cxn>
              <a:cxn ang="0">
                <a:pos x="5697" y="1032"/>
              </a:cxn>
              <a:cxn ang="0">
                <a:pos x="6067" y="1236"/>
              </a:cxn>
              <a:cxn ang="0">
                <a:pos x="6090" y="2156"/>
              </a:cxn>
              <a:cxn ang="0">
                <a:pos x="5962" y="2348"/>
              </a:cxn>
              <a:cxn ang="0">
                <a:pos x="4616" y="2324"/>
              </a:cxn>
              <a:cxn ang="0">
                <a:pos x="723" y="2339"/>
              </a:cxn>
              <a:cxn ang="0">
                <a:pos x="275" y="2156"/>
              </a:cxn>
              <a:cxn ang="0">
                <a:pos x="275" y="1123"/>
              </a:cxn>
              <a:cxn ang="0">
                <a:pos x="284" y="181"/>
              </a:cxn>
            </a:cxnLst>
            <a:rect l="0" t="0" r="r" b="b"/>
            <a:pathLst>
              <a:path w="6208" h="2376">
                <a:moveTo>
                  <a:pt x="284" y="181"/>
                </a:moveTo>
                <a:cubicBezTo>
                  <a:pt x="295" y="0"/>
                  <a:pt x="252" y="63"/>
                  <a:pt x="339" y="35"/>
                </a:cubicBezTo>
                <a:cubicBezTo>
                  <a:pt x="426" y="7"/>
                  <a:pt x="659" y="8"/>
                  <a:pt x="805" y="11"/>
                </a:cubicBezTo>
                <a:cubicBezTo>
                  <a:pt x="951" y="14"/>
                  <a:pt x="1063" y="41"/>
                  <a:pt x="1214" y="56"/>
                </a:cubicBezTo>
                <a:cubicBezTo>
                  <a:pt x="1365" y="71"/>
                  <a:pt x="1554" y="94"/>
                  <a:pt x="1713" y="102"/>
                </a:cubicBezTo>
                <a:cubicBezTo>
                  <a:pt x="1872" y="110"/>
                  <a:pt x="1939" y="95"/>
                  <a:pt x="2166" y="102"/>
                </a:cubicBezTo>
                <a:cubicBezTo>
                  <a:pt x="2393" y="109"/>
                  <a:pt x="2831" y="109"/>
                  <a:pt x="3073" y="147"/>
                </a:cubicBezTo>
                <a:cubicBezTo>
                  <a:pt x="3315" y="185"/>
                  <a:pt x="3369" y="245"/>
                  <a:pt x="3618" y="328"/>
                </a:cubicBezTo>
                <a:cubicBezTo>
                  <a:pt x="3867" y="411"/>
                  <a:pt x="4306" y="570"/>
                  <a:pt x="4570" y="646"/>
                </a:cubicBezTo>
                <a:cubicBezTo>
                  <a:pt x="4834" y="722"/>
                  <a:pt x="5017" y="718"/>
                  <a:pt x="5205" y="782"/>
                </a:cubicBezTo>
                <a:cubicBezTo>
                  <a:pt x="5393" y="846"/>
                  <a:pt x="5553" y="956"/>
                  <a:pt x="5697" y="1032"/>
                </a:cubicBezTo>
                <a:cubicBezTo>
                  <a:pt x="5841" y="1108"/>
                  <a:pt x="6001" y="1049"/>
                  <a:pt x="6067" y="1236"/>
                </a:cubicBezTo>
                <a:cubicBezTo>
                  <a:pt x="6133" y="1423"/>
                  <a:pt x="6107" y="1971"/>
                  <a:pt x="6090" y="2156"/>
                </a:cubicBezTo>
                <a:cubicBezTo>
                  <a:pt x="6073" y="2341"/>
                  <a:pt x="6208" y="2320"/>
                  <a:pt x="5962" y="2348"/>
                </a:cubicBezTo>
                <a:cubicBezTo>
                  <a:pt x="5716" y="2376"/>
                  <a:pt x="5489" y="2325"/>
                  <a:pt x="4616" y="2324"/>
                </a:cubicBezTo>
                <a:cubicBezTo>
                  <a:pt x="3743" y="2323"/>
                  <a:pt x="1446" y="2367"/>
                  <a:pt x="723" y="2339"/>
                </a:cubicBezTo>
                <a:cubicBezTo>
                  <a:pt x="0" y="2311"/>
                  <a:pt x="350" y="2359"/>
                  <a:pt x="275" y="2156"/>
                </a:cubicBezTo>
                <a:cubicBezTo>
                  <a:pt x="200" y="1953"/>
                  <a:pt x="274" y="1452"/>
                  <a:pt x="275" y="1123"/>
                </a:cubicBezTo>
                <a:cubicBezTo>
                  <a:pt x="276" y="794"/>
                  <a:pt x="273" y="362"/>
                  <a:pt x="284" y="181"/>
                </a:cubicBezTo>
                <a:close/>
              </a:path>
            </a:pathLst>
          </a:custGeom>
          <a:solidFill>
            <a:srgbClr val="9966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ja-JP" altLang="en-US" sz="2000" smtClean="0">
              <a:solidFill>
                <a:srgbClr val="000000"/>
              </a:solidFill>
            </a:endParaRPr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7596188" y="2924175"/>
            <a:ext cx="647700" cy="865188"/>
            <a:chOff x="1565" y="1797"/>
            <a:chExt cx="408" cy="272"/>
          </a:xfrm>
        </p:grpSpPr>
        <p:sp>
          <p:nvSpPr>
            <p:cNvPr id="323610" name="Line 26"/>
            <p:cNvSpPr>
              <a:spLocks noChangeShapeType="1"/>
            </p:cNvSpPr>
            <p:nvPr/>
          </p:nvSpPr>
          <p:spPr bwMode="auto">
            <a:xfrm>
              <a:off x="1565" y="1797"/>
              <a:ext cx="0" cy="27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323611" name="Line 27"/>
            <p:cNvSpPr>
              <a:spLocks noChangeShapeType="1"/>
            </p:cNvSpPr>
            <p:nvPr/>
          </p:nvSpPr>
          <p:spPr bwMode="auto">
            <a:xfrm>
              <a:off x="1701" y="1797"/>
              <a:ext cx="0" cy="27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323612" name="Line 28"/>
            <p:cNvSpPr>
              <a:spLocks noChangeShapeType="1"/>
            </p:cNvSpPr>
            <p:nvPr/>
          </p:nvSpPr>
          <p:spPr bwMode="auto">
            <a:xfrm>
              <a:off x="1837" y="1797"/>
              <a:ext cx="0" cy="27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323613" name="Line 29"/>
            <p:cNvSpPr>
              <a:spLocks noChangeShapeType="1"/>
            </p:cNvSpPr>
            <p:nvPr/>
          </p:nvSpPr>
          <p:spPr bwMode="auto">
            <a:xfrm>
              <a:off x="1973" y="1797"/>
              <a:ext cx="0" cy="27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 sz="20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23614" name="Freeform 30"/>
          <p:cNvSpPr>
            <a:spLocks/>
          </p:cNvSpPr>
          <p:nvPr/>
        </p:nvSpPr>
        <p:spPr bwMode="auto">
          <a:xfrm>
            <a:off x="6516688" y="3716338"/>
            <a:ext cx="2592387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635" y="53"/>
              </a:cxn>
              <a:cxn ang="0">
                <a:pos x="907" y="7"/>
              </a:cxn>
              <a:cxn ang="0">
                <a:pos x="1361" y="98"/>
              </a:cxn>
              <a:cxn ang="0">
                <a:pos x="1633" y="144"/>
              </a:cxn>
            </a:cxnLst>
            <a:rect l="0" t="0" r="r" b="b"/>
            <a:pathLst>
              <a:path w="1633" h="144">
                <a:moveTo>
                  <a:pt x="0" y="144"/>
                </a:moveTo>
                <a:cubicBezTo>
                  <a:pt x="242" y="110"/>
                  <a:pt x="484" y="76"/>
                  <a:pt x="635" y="53"/>
                </a:cubicBezTo>
                <a:cubicBezTo>
                  <a:pt x="786" y="30"/>
                  <a:pt x="786" y="0"/>
                  <a:pt x="907" y="7"/>
                </a:cubicBezTo>
                <a:cubicBezTo>
                  <a:pt x="1028" y="14"/>
                  <a:pt x="1240" y="75"/>
                  <a:pt x="1361" y="98"/>
                </a:cubicBezTo>
                <a:cubicBezTo>
                  <a:pt x="1482" y="121"/>
                  <a:pt x="1595" y="136"/>
                  <a:pt x="1633" y="144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ja-JP" altLang="en-US" sz="2000" smtClean="0">
              <a:solidFill>
                <a:srgbClr val="000000"/>
              </a:solidFill>
            </a:endParaRPr>
          </a:p>
        </p:txBody>
      </p:sp>
      <p:sp>
        <p:nvSpPr>
          <p:cNvPr id="323615" name="Freeform 31"/>
          <p:cNvSpPr>
            <a:spLocks/>
          </p:cNvSpPr>
          <p:nvPr/>
        </p:nvSpPr>
        <p:spPr bwMode="auto">
          <a:xfrm>
            <a:off x="1187450" y="3284538"/>
            <a:ext cx="2016125" cy="3730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2" y="136"/>
              </a:cxn>
              <a:cxn ang="0">
                <a:pos x="499" y="227"/>
              </a:cxn>
              <a:cxn ang="0">
                <a:pos x="817" y="182"/>
              </a:cxn>
              <a:cxn ang="0">
                <a:pos x="1089" y="91"/>
              </a:cxn>
              <a:cxn ang="0">
                <a:pos x="1270" y="91"/>
              </a:cxn>
            </a:cxnLst>
            <a:rect l="0" t="0" r="r" b="b"/>
            <a:pathLst>
              <a:path w="1270" h="235">
                <a:moveTo>
                  <a:pt x="0" y="0"/>
                </a:moveTo>
                <a:cubicBezTo>
                  <a:pt x="94" y="49"/>
                  <a:pt x="189" y="98"/>
                  <a:pt x="272" y="136"/>
                </a:cubicBezTo>
                <a:cubicBezTo>
                  <a:pt x="355" y="174"/>
                  <a:pt x="408" y="219"/>
                  <a:pt x="499" y="227"/>
                </a:cubicBezTo>
                <a:cubicBezTo>
                  <a:pt x="590" y="235"/>
                  <a:pt x="719" y="205"/>
                  <a:pt x="817" y="182"/>
                </a:cubicBezTo>
                <a:cubicBezTo>
                  <a:pt x="915" y="159"/>
                  <a:pt x="1014" y="106"/>
                  <a:pt x="1089" y="91"/>
                </a:cubicBezTo>
                <a:cubicBezTo>
                  <a:pt x="1164" y="76"/>
                  <a:pt x="1217" y="83"/>
                  <a:pt x="1270" y="91"/>
                </a:cubicBezTo>
              </a:path>
            </a:pathLst>
          </a:custGeom>
          <a:solidFill>
            <a:srgbClr val="333399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ja-JP" altLang="en-US" sz="2000" smtClean="0">
              <a:solidFill>
                <a:srgbClr val="000000"/>
              </a:solidFill>
            </a:endParaRPr>
          </a:p>
        </p:txBody>
      </p:sp>
      <p:sp>
        <p:nvSpPr>
          <p:cNvPr id="323616" name="Text Box 32"/>
          <p:cNvSpPr txBox="1">
            <a:spLocks noChangeArrowheads="1"/>
          </p:cNvSpPr>
          <p:nvPr/>
        </p:nvSpPr>
        <p:spPr bwMode="auto">
          <a:xfrm>
            <a:off x="1547193" y="2204864"/>
            <a:ext cx="3199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996600"/>
                </a:solidFill>
                <a:latin typeface="HG教科書体" pitchFamily="17" charset="-128"/>
                <a:ea typeface="HG教科書体" pitchFamily="17" charset="-128"/>
              </a:rPr>
              <a:t>蒸発散 </a:t>
            </a:r>
            <a:r>
              <a:rPr lang="en-US" altLang="ja-JP" dirty="0" smtClean="0">
                <a:solidFill>
                  <a:srgbClr val="996600"/>
                </a:solidFill>
                <a:latin typeface="小塚ゴシック Pro L" pitchFamily="34" charset="-128"/>
                <a:ea typeface="小塚ゴシック Pro L" pitchFamily="34" charset="-128"/>
              </a:rPr>
              <a:t>Evapotranspiration</a:t>
            </a: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1717675" y="2852738"/>
            <a:ext cx="1054100" cy="358775"/>
            <a:chOff x="711" y="1344"/>
            <a:chExt cx="664" cy="226"/>
          </a:xfrm>
        </p:grpSpPr>
        <p:sp>
          <p:nvSpPr>
            <p:cNvPr id="323618" name="Freeform 34"/>
            <p:cNvSpPr>
              <a:spLocks/>
            </p:cNvSpPr>
            <p:nvPr/>
          </p:nvSpPr>
          <p:spPr bwMode="auto">
            <a:xfrm flipH="1">
              <a:off x="711" y="1344"/>
              <a:ext cx="44" cy="226"/>
            </a:xfrm>
            <a:custGeom>
              <a:avLst/>
              <a:gdLst/>
              <a:ahLst/>
              <a:cxnLst>
                <a:cxn ang="0">
                  <a:pos x="144" y="499"/>
                </a:cxn>
                <a:cxn ang="0">
                  <a:pos x="8" y="363"/>
                </a:cxn>
                <a:cxn ang="0">
                  <a:pos x="190" y="182"/>
                </a:cxn>
                <a:cxn ang="0">
                  <a:pos x="54" y="0"/>
                </a:cxn>
              </a:cxnLst>
              <a:rect l="0" t="0" r="r" b="b"/>
              <a:pathLst>
                <a:path w="198" h="499">
                  <a:moveTo>
                    <a:pt x="144" y="499"/>
                  </a:moveTo>
                  <a:cubicBezTo>
                    <a:pt x="72" y="457"/>
                    <a:pt x="0" y="416"/>
                    <a:pt x="8" y="363"/>
                  </a:cubicBezTo>
                  <a:cubicBezTo>
                    <a:pt x="16" y="310"/>
                    <a:pt x="182" y="242"/>
                    <a:pt x="190" y="182"/>
                  </a:cubicBezTo>
                  <a:cubicBezTo>
                    <a:pt x="198" y="122"/>
                    <a:pt x="54" y="15"/>
                    <a:pt x="54" y="0"/>
                  </a:cubicBezTo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323619" name="Freeform 35"/>
            <p:cNvSpPr>
              <a:spLocks/>
            </p:cNvSpPr>
            <p:nvPr/>
          </p:nvSpPr>
          <p:spPr bwMode="auto">
            <a:xfrm flipH="1">
              <a:off x="793" y="1344"/>
              <a:ext cx="44" cy="226"/>
            </a:xfrm>
            <a:custGeom>
              <a:avLst/>
              <a:gdLst/>
              <a:ahLst/>
              <a:cxnLst>
                <a:cxn ang="0">
                  <a:pos x="144" y="499"/>
                </a:cxn>
                <a:cxn ang="0">
                  <a:pos x="8" y="363"/>
                </a:cxn>
                <a:cxn ang="0">
                  <a:pos x="190" y="182"/>
                </a:cxn>
                <a:cxn ang="0">
                  <a:pos x="54" y="0"/>
                </a:cxn>
              </a:cxnLst>
              <a:rect l="0" t="0" r="r" b="b"/>
              <a:pathLst>
                <a:path w="198" h="499">
                  <a:moveTo>
                    <a:pt x="144" y="499"/>
                  </a:moveTo>
                  <a:cubicBezTo>
                    <a:pt x="72" y="457"/>
                    <a:pt x="0" y="416"/>
                    <a:pt x="8" y="363"/>
                  </a:cubicBezTo>
                  <a:cubicBezTo>
                    <a:pt x="16" y="310"/>
                    <a:pt x="182" y="242"/>
                    <a:pt x="190" y="182"/>
                  </a:cubicBezTo>
                  <a:cubicBezTo>
                    <a:pt x="198" y="122"/>
                    <a:pt x="54" y="15"/>
                    <a:pt x="54" y="0"/>
                  </a:cubicBezTo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323620" name="Freeform 36"/>
            <p:cNvSpPr>
              <a:spLocks/>
            </p:cNvSpPr>
            <p:nvPr/>
          </p:nvSpPr>
          <p:spPr bwMode="auto">
            <a:xfrm flipH="1">
              <a:off x="894" y="1344"/>
              <a:ext cx="44" cy="226"/>
            </a:xfrm>
            <a:custGeom>
              <a:avLst/>
              <a:gdLst/>
              <a:ahLst/>
              <a:cxnLst>
                <a:cxn ang="0">
                  <a:pos x="144" y="499"/>
                </a:cxn>
                <a:cxn ang="0">
                  <a:pos x="8" y="363"/>
                </a:cxn>
                <a:cxn ang="0">
                  <a:pos x="190" y="182"/>
                </a:cxn>
                <a:cxn ang="0">
                  <a:pos x="54" y="0"/>
                </a:cxn>
              </a:cxnLst>
              <a:rect l="0" t="0" r="r" b="b"/>
              <a:pathLst>
                <a:path w="198" h="499">
                  <a:moveTo>
                    <a:pt x="144" y="499"/>
                  </a:moveTo>
                  <a:cubicBezTo>
                    <a:pt x="72" y="457"/>
                    <a:pt x="0" y="416"/>
                    <a:pt x="8" y="363"/>
                  </a:cubicBezTo>
                  <a:cubicBezTo>
                    <a:pt x="16" y="310"/>
                    <a:pt x="182" y="242"/>
                    <a:pt x="190" y="182"/>
                  </a:cubicBezTo>
                  <a:cubicBezTo>
                    <a:pt x="198" y="122"/>
                    <a:pt x="54" y="15"/>
                    <a:pt x="54" y="0"/>
                  </a:cubicBezTo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323621" name="Freeform 37"/>
            <p:cNvSpPr>
              <a:spLocks/>
            </p:cNvSpPr>
            <p:nvPr/>
          </p:nvSpPr>
          <p:spPr bwMode="auto">
            <a:xfrm flipH="1">
              <a:off x="976" y="1344"/>
              <a:ext cx="44" cy="226"/>
            </a:xfrm>
            <a:custGeom>
              <a:avLst/>
              <a:gdLst/>
              <a:ahLst/>
              <a:cxnLst>
                <a:cxn ang="0">
                  <a:pos x="144" y="499"/>
                </a:cxn>
                <a:cxn ang="0">
                  <a:pos x="8" y="363"/>
                </a:cxn>
                <a:cxn ang="0">
                  <a:pos x="190" y="182"/>
                </a:cxn>
                <a:cxn ang="0">
                  <a:pos x="54" y="0"/>
                </a:cxn>
              </a:cxnLst>
              <a:rect l="0" t="0" r="r" b="b"/>
              <a:pathLst>
                <a:path w="198" h="499">
                  <a:moveTo>
                    <a:pt x="144" y="499"/>
                  </a:moveTo>
                  <a:cubicBezTo>
                    <a:pt x="72" y="457"/>
                    <a:pt x="0" y="416"/>
                    <a:pt x="8" y="363"/>
                  </a:cubicBezTo>
                  <a:cubicBezTo>
                    <a:pt x="16" y="310"/>
                    <a:pt x="182" y="242"/>
                    <a:pt x="190" y="182"/>
                  </a:cubicBezTo>
                  <a:cubicBezTo>
                    <a:pt x="198" y="122"/>
                    <a:pt x="54" y="15"/>
                    <a:pt x="54" y="0"/>
                  </a:cubicBezTo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323622" name="Freeform 38"/>
            <p:cNvSpPr>
              <a:spLocks/>
            </p:cNvSpPr>
            <p:nvPr/>
          </p:nvSpPr>
          <p:spPr bwMode="auto">
            <a:xfrm flipH="1">
              <a:off x="1066" y="1344"/>
              <a:ext cx="44" cy="226"/>
            </a:xfrm>
            <a:custGeom>
              <a:avLst/>
              <a:gdLst/>
              <a:ahLst/>
              <a:cxnLst>
                <a:cxn ang="0">
                  <a:pos x="144" y="499"/>
                </a:cxn>
                <a:cxn ang="0">
                  <a:pos x="8" y="363"/>
                </a:cxn>
                <a:cxn ang="0">
                  <a:pos x="190" y="182"/>
                </a:cxn>
                <a:cxn ang="0">
                  <a:pos x="54" y="0"/>
                </a:cxn>
              </a:cxnLst>
              <a:rect l="0" t="0" r="r" b="b"/>
              <a:pathLst>
                <a:path w="198" h="499">
                  <a:moveTo>
                    <a:pt x="144" y="499"/>
                  </a:moveTo>
                  <a:cubicBezTo>
                    <a:pt x="72" y="457"/>
                    <a:pt x="0" y="416"/>
                    <a:pt x="8" y="363"/>
                  </a:cubicBezTo>
                  <a:cubicBezTo>
                    <a:pt x="16" y="310"/>
                    <a:pt x="182" y="242"/>
                    <a:pt x="190" y="182"/>
                  </a:cubicBezTo>
                  <a:cubicBezTo>
                    <a:pt x="198" y="122"/>
                    <a:pt x="54" y="15"/>
                    <a:pt x="54" y="0"/>
                  </a:cubicBezTo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323623" name="Freeform 39"/>
            <p:cNvSpPr>
              <a:spLocks/>
            </p:cNvSpPr>
            <p:nvPr/>
          </p:nvSpPr>
          <p:spPr bwMode="auto">
            <a:xfrm flipH="1">
              <a:off x="1148" y="1344"/>
              <a:ext cx="44" cy="226"/>
            </a:xfrm>
            <a:custGeom>
              <a:avLst/>
              <a:gdLst/>
              <a:ahLst/>
              <a:cxnLst>
                <a:cxn ang="0">
                  <a:pos x="144" y="499"/>
                </a:cxn>
                <a:cxn ang="0">
                  <a:pos x="8" y="363"/>
                </a:cxn>
                <a:cxn ang="0">
                  <a:pos x="190" y="182"/>
                </a:cxn>
                <a:cxn ang="0">
                  <a:pos x="54" y="0"/>
                </a:cxn>
              </a:cxnLst>
              <a:rect l="0" t="0" r="r" b="b"/>
              <a:pathLst>
                <a:path w="198" h="499">
                  <a:moveTo>
                    <a:pt x="144" y="499"/>
                  </a:moveTo>
                  <a:cubicBezTo>
                    <a:pt x="72" y="457"/>
                    <a:pt x="0" y="416"/>
                    <a:pt x="8" y="363"/>
                  </a:cubicBezTo>
                  <a:cubicBezTo>
                    <a:pt x="16" y="310"/>
                    <a:pt x="182" y="242"/>
                    <a:pt x="190" y="182"/>
                  </a:cubicBezTo>
                  <a:cubicBezTo>
                    <a:pt x="198" y="122"/>
                    <a:pt x="54" y="15"/>
                    <a:pt x="54" y="0"/>
                  </a:cubicBezTo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323624" name="Freeform 40"/>
            <p:cNvSpPr>
              <a:spLocks/>
            </p:cNvSpPr>
            <p:nvPr/>
          </p:nvSpPr>
          <p:spPr bwMode="auto">
            <a:xfrm flipH="1">
              <a:off x="1249" y="1344"/>
              <a:ext cx="44" cy="226"/>
            </a:xfrm>
            <a:custGeom>
              <a:avLst/>
              <a:gdLst/>
              <a:ahLst/>
              <a:cxnLst>
                <a:cxn ang="0">
                  <a:pos x="144" y="499"/>
                </a:cxn>
                <a:cxn ang="0">
                  <a:pos x="8" y="363"/>
                </a:cxn>
                <a:cxn ang="0">
                  <a:pos x="190" y="182"/>
                </a:cxn>
                <a:cxn ang="0">
                  <a:pos x="54" y="0"/>
                </a:cxn>
              </a:cxnLst>
              <a:rect l="0" t="0" r="r" b="b"/>
              <a:pathLst>
                <a:path w="198" h="499">
                  <a:moveTo>
                    <a:pt x="144" y="499"/>
                  </a:moveTo>
                  <a:cubicBezTo>
                    <a:pt x="72" y="457"/>
                    <a:pt x="0" y="416"/>
                    <a:pt x="8" y="363"/>
                  </a:cubicBezTo>
                  <a:cubicBezTo>
                    <a:pt x="16" y="310"/>
                    <a:pt x="182" y="242"/>
                    <a:pt x="190" y="182"/>
                  </a:cubicBezTo>
                  <a:cubicBezTo>
                    <a:pt x="198" y="122"/>
                    <a:pt x="54" y="15"/>
                    <a:pt x="54" y="0"/>
                  </a:cubicBezTo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323625" name="Freeform 41"/>
            <p:cNvSpPr>
              <a:spLocks/>
            </p:cNvSpPr>
            <p:nvPr/>
          </p:nvSpPr>
          <p:spPr bwMode="auto">
            <a:xfrm flipH="1">
              <a:off x="1331" y="1344"/>
              <a:ext cx="44" cy="226"/>
            </a:xfrm>
            <a:custGeom>
              <a:avLst/>
              <a:gdLst/>
              <a:ahLst/>
              <a:cxnLst>
                <a:cxn ang="0">
                  <a:pos x="144" y="499"/>
                </a:cxn>
                <a:cxn ang="0">
                  <a:pos x="8" y="363"/>
                </a:cxn>
                <a:cxn ang="0">
                  <a:pos x="190" y="182"/>
                </a:cxn>
                <a:cxn ang="0">
                  <a:pos x="54" y="0"/>
                </a:cxn>
              </a:cxnLst>
              <a:rect l="0" t="0" r="r" b="b"/>
              <a:pathLst>
                <a:path w="198" h="499">
                  <a:moveTo>
                    <a:pt x="144" y="499"/>
                  </a:moveTo>
                  <a:cubicBezTo>
                    <a:pt x="72" y="457"/>
                    <a:pt x="0" y="416"/>
                    <a:pt x="8" y="363"/>
                  </a:cubicBezTo>
                  <a:cubicBezTo>
                    <a:pt x="16" y="310"/>
                    <a:pt x="182" y="242"/>
                    <a:pt x="190" y="182"/>
                  </a:cubicBezTo>
                  <a:cubicBezTo>
                    <a:pt x="198" y="122"/>
                    <a:pt x="54" y="15"/>
                    <a:pt x="54" y="0"/>
                  </a:cubicBezTo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 sz="20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23626" name="Text Box 42"/>
          <p:cNvSpPr txBox="1">
            <a:spLocks noChangeArrowheads="1"/>
          </p:cNvSpPr>
          <p:nvPr/>
        </p:nvSpPr>
        <p:spPr bwMode="auto">
          <a:xfrm>
            <a:off x="1835696" y="5805488"/>
            <a:ext cx="462338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solidFill>
                  <a:srgbClr val="99CC00"/>
                </a:solidFill>
                <a:latin typeface="HG教科書体" pitchFamily="17" charset="-128"/>
                <a:ea typeface="HG教科書体" pitchFamily="17" charset="-128"/>
              </a:rPr>
              <a:t>降水と重力変化</a:t>
            </a:r>
            <a:endParaRPr lang="en-US" altLang="ja-JP" sz="3200" dirty="0" smtClean="0">
              <a:solidFill>
                <a:srgbClr val="99CC00"/>
              </a:solidFill>
              <a:latin typeface="HG教科書体" pitchFamily="17" charset="-128"/>
              <a:ea typeface="HG教科書体" pitchFamily="17" charset="-128"/>
            </a:endParaRPr>
          </a:p>
          <a:p>
            <a:r>
              <a:rPr lang="en-US" altLang="ja-JP" sz="2400" dirty="0" smtClean="0">
                <a:solidFill>
                  <a:srgbClr val="99CC00"/>
                </a:solidFill>
                <a:latin typeface="小塚ゴシック Pro L" pitchFamily="34" charset="-128"/>
                <a:ea typeface="小塚ゴシック Pro L" pitchFamily="34" charset="-128"/>
              </a:rPr>
              <a:t>Precipitation and gravity change</a:t>
            </a:r>
          </a:p>
        </p:txBody>
      </p:sp>
      <p:sp>
        <p:nvSpPr>
          <p:cNvPr id="323627" name="AutoShape 43"/>
          <p:cNvSpPr>
            <a:spLocks noChangeArrowheads="1"/>
          </p:cNvSpPr>
          <p:nvPr/>
        </p:nvSpPr>
        <p:spPr bwMode="auto">
          <a:xfrm>
            <a:off x="250825" y="2060575"/>
            <a:ext cx="358775" cy="360363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20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3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3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3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3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7" presetClass="exit" presetSubtype="4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23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23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323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323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3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3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3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98844E-6 L -0.62778 -0.045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00" y="-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3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3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3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3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3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3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3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3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3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323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601" grpId="0"/>
      <p:bldP spid="323607" grpId="0"/>
      <p:bldP spid="323614" grpId="0" animBg="1"/>
      <p:bldP spid="323614" grpId="1" animBg="1"/>
      <p:bldP spid="323615" grpId="0" animBg="1"/>
      <p:bldP spid="323615" grpId="1" animBg="1"/>
      <p:bldP spid="323616" grpId="0"/>
      <p:bldP spid="3236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55763" y="552450"/>
            <a:ext cx="2997200" cy="927100"/>
            <a:chOff x="1037" y="1010"/>
            <a:chExt cx="1382" cy="58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037" y="1010"/>
              <a:ext cx="854" cy="584"/>
              <a:chOff x="2449" y="2644"/>
              <a:chExt cx="763" cy="375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2897" y="2679"/>
                <a:ext cx="315" cy="322"/>
                <a:chOff x="2897" y="2679"/>
                <a:chExt cx="315" cy="322"/>
              </a:xfrm>
            </p:grpSpPr>
            <p:grpSp>
              <p:nvGrpSpPr>
                <p:cNvPr id="5" name="Group 5"/>
                <p:cNvGrpSpPr>
                  <a:grpSpLocks/>
                </p:cNvGrpSpPr>
                <p:nvPr/>
              </p:nvGrpSpPr>
              <p:grpSpPr bwMode="auto">
                <a:xfrm>
                  <a:off x="3019" y="2679"/>
                  <a:ext cx="193" cy="259"/>
                  <a:chOff x="3019" y="2679"/>
                  <a:chExt cx="193" cy="259"/>
                </a:xfrm>
              </p:grpSpPr>
              <p:grpSp>
                <p:nvGrpSpPr>
                  <p:cNvPr id="6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3069" y="2713"/>
                    <a:ext cx="143" cy="190"/>
                    <a:chOff x="3069" y="2713"/>
                    <a:chExt cx="143" cy="190"/>
                  </a:xfrm>
                </p:grpSpPr>
                <p:grpSp>
                  <p:nvGrpSpPr>
                    <p:cNvPr id="7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69" y="2713"/>
                      <a:ext cx="143" cy="190"/>
                      <a:chOff x="3069" y="2713"/>
                      <a:chExt cx="143" cy="190"/>
                    </a:xfrm>
                  </p:grpSpPr>
                  <p:grpSp>
                    <p:nvGrpSpPr>
                      <p:cNvPr id="8" name="Group 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06" y="2725"/>
                        <a:ext cx="106" cy="155"/>
                        <a:chOff x="3106" y="2725"/>
                        <a:chExt cx="106" cy="155"/>
                      </a:xfrm>
                    </p:grpSpPr>
                    <p:grpSp>
                      <p:nvGrpSpPr>
                        <p:cNvPr id="9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119" y="2725"/>
                          <a:ext cx="93" cy="155"/>
                          <a:chOff x="3119" y="2725"/>
                          <a:chExt cx="93" cy="155"/>
                        </a:xfrm>
                      </p:grpSpPr>
                      <p:sp>
                        <p:nvSpPr>
                          <p:cNvPr id="116746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69" y="2817"/>
                            <a:ext cx="43" cy="40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2700">
                            <a:solidFill>
                              <a:srgbClr val="E1F2F3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ja-JP" altLang="en-US" smtClean="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6747" name="Oval 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31" y="2829"/>
                            <a:ext cx="56" cy="51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2700">
                            <a:solidFill>
                              <a:srgbClr val="E1F2F3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ja-JP" altLang="en-US" smtClean="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6748" name="Oval 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56" y="2760"/>
                            <a:ext cx="44" cy="39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2700">
                            <a:solidFill>
                              <a:srgbClr val="E1F2F3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ja-JP" altLang="en-US" smtClean="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6749" name="Oval 1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19" y="2725"/>
                            <a:ext cx="56" cy="5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2700">
                            <a:solidFill>
                              <a:srgbClr val="E1F2F3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ja-JP" altLang="en-US" smtClean="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6750" name="Freeform 1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55" y="2758"/>
                            <a:ext cx="43" cy="9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42" y="90"/>
                              </a:cxn>
                              <a:cxn ang="0">
                                <a:pos x="24" y="91"/>
                              </a:cxn>
                              <a:cxn ang="0">
                                <a:pos x="0" y="0"/>
                              </a:cxn>
                              <a:cxn ang="0">
                                <a:pos x="26" y="7"/>
                              </a:cxn>
                              <a:cxn ang="0">
                                <a:pos x="26" y="51"/>
                              </a:cxn>
                              <a:cxn ang="0">
                                <a:pos x="42" y="90"/>
                              </a:cxn>
                            </a:cxnLst>
                            <a:rect l="0" t="0" r="r" b="b"/>
                            <a:pathLst>
                              <a:path w="43" h="92">
                                <a:moveTo>
                                  <a:pt x="42" y="90"/>
                                </a:moveTo>
                                <a:lnTo>
                                  <a:pt x="24" y="91"/>
                                </a:lnTo>
                                <a:lnTo>
                                  <a:pt x="0" y="0"/>
                                </a:lnTo>
                                <a:lnTo>
                                  <a:pt x="26" y="7"/>
                                </a:lnTo>
                                <a:lnTo>
                                  <a:pt x="26" y="51"/>
                                </a:lnTo>
                                <a:lnTo>
                                  <a:pt x="42" y="90"/>
                                </a:lnTo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12700" cap="rnd" cmpd="sng">
                            <a:solidFill>
                              <a:srgbClr val="E1F2F3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ja-JP" altLang="en-US" smtClean="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116751" name="Oval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06" y="2771"/>
                          <a:ext cx="81" cy="74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12700">
                          <a:solidFill>
                            <a:srgbClr val="E1F2F3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ja-JP" altLang="en-US" smtClean="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16752" name="Oval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06" y="2817"/>
                          <a:ext cx="56" cy="5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12700">
                          <a:solidFill>
                            <a:srgbClr val="E1F2F3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ja-JP" altLang="en-US" smtClean="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16753" name="Freeform 1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22" y="2747"/>
                          <a:ext cx="46" cy="10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0" y="16"/>
                            </a:cxn>
                            <a:cxn ang="0">
                              <a:pos x="35" y="38"/>
                            </a:cxn>
                            <a:cxn ang="0">
                              <a:pos x="45" y="86"/>
                            </a:cxn>
                            <a:cxn ang="0">
                              <a:pos x="27" y="100"/>
                            </a:cxn>
                            <a:cxn ang="0">
                              <a:pos x="0" y="42"/>
                            </a:cxn>
                            <a:cxn ang="0">
                              <a:pos x="21" y="0"/>
                            </a:cxn>
                            <a:cxn ang="0">
                              <a:pos x="40" y="16"/>
                            </a:cxn>
                          </a:cxnLst>
                          <a:rect l="0" t="0" r="r" b="b"/>
                          <a:pathLst>
                            <a:path w="46" h="101">
                              <a:moveTo>
                                <a:pt x="40" y="16"/>
                              </a:moveTo>
                              <a:lnTo>
                                <a:pt x="35" y="38"/>
                              </a:lnTo>
                              <a:lnTo>
                                <a:pt x="45" y="86"/>
                              </a:lnTo>
                              <a:lnTo>
                                <a:pt x="27" y="100"/>
                              </a:lnTo>
                              <a:lnTo>
                                <a:pt x="0" y="42"/>
                              </a:lnTo>
                              <a:lnTo>
                                <a:pt x="21" y="0"/>
                              </a:lnTo>
                              <a:lnTo>
                                <a:pt x="40" y="16"/>
                              </a:lnTo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rnd" cmpd="sng">
                          <a:solidFill>
                            <a:srgbClr val="E1F2F3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ja-JP" altLang="en-US" smtClean="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116754" name="Oval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06" y="2863"/>
                        <a:ext cx="44" cy="4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E1F2F3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ja-JP" altLang="en-US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6755" name="Oval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69" y="2713"/>
                        <a:ext cx="56" cy="52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E1F2F3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ja-JP" altLang="en-US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6756" name="Freeform 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18" y="2851"/>
                        <a:ext cx="34" cy="2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3" y="13"/>
                          </a:cxn>
                          <a:cxn ang="0">
                            <a:pos x="23" y="21"/>
                          </a:cxn>
                          <a:cxn ang="0">
                            <a:pos x="0" y="10"/>
                          </a:cxn>
                          <a:cxn ang="0">
                            <a:pos x="23" y="0"/>
                          </a:cxn>
                          <a:cxn ang="0">
                            <a:pos x="33" y="13"/>
                          </a:cxn>
                        </a:cxnLst>
                        <a:rect l="0" t="0" r="r" b="b"/>
                        <a:pathLst>
                          <a:path w="34" h="22">
                            <a:moveTo>
                              <a:pt x="33" y="13"/>
                            </a:moveTo>
                            <a:lnTo>
                              <a:pt x="23" y="21"/>
                            </a:lnTo>
                            <a:lnTo>
                              <a:pt x="0" y="10"/>
                            </a:lnTo>
                            <a:lnTo>
                              <a:pt x="23" y="0"/>
                            </a:lnTo>
                            <a:lnTo>
                              <a:pt x="33" y="13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 w="12700" cap="rnd" cmpd="sng">
                        <a:solidFill>
                          <a:srgbClr val="E1F2F3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ja-JP" altLang="en-US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16757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3113" y="2737"/>
                      <a:ext cx="21" cy="33"/>
                    </a:xfrm>
                    <a:custGeom>
                      <a:avLst/>
                      <a:gdLst/>
                      <a:ahLst/>
                      <a:cxnLst>
                        <a:cxn ang="0">
                          <a:pos x="10" y="0"/>
                        </a:cxn>
                        <a:cxn ang="0">
                          <a:pos x="20" y="0"/>
                        </a:cxn>
                        <a:cxn ang="0">
                          <a:pos x="15" y="32"/>
                        </a:cxn>
                        <a:cxn ang="0">
                          <a:pos x="0" y="25"/>
                        </a:cxn>
                        <a:cxn ang="0">
                          <a:pos x="10" y="0"/>
                        </a:cxn>
                      </a:cxnLst>
                      <a:rect l="0" t="0" r="r" b="b"/>
                      <a:pathLst>
                        <a:path w="21" h="33">
                          <a:moveTo>
                            <a:pt x="10" y="0"/>
                          </a:moveTo>
                          <a:lnTo>
                            <a:pt x="20" y="0"/>
                          </a:lnTo>
                          <a:lnTo>
                            <a:pt x="15" y="32"/>
                          </a:lnTo>
                          <a:lnTo>
                            <a:pt x="0" y="25"/>
                          </a:lnTo>
                          <a:lnTo>
                            <a:pt x="10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 cmpd="sng">
                      <a:solidFill>
                        <a:srgbClr val="E1F2F3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ja-JP" altLang="en-US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0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3019" y="2679"/>
                    <a:ext cx="131" cy="236"/>
                    <a:chOff x="3019" y="2679"/>
                    <a:chExt cx="131" cy="236"/>
                  </a:xfrm>
                </p:grpSpPr>
                <p:sp>
                  <p:nvSpPr>
                    <p:cNvPr id="116759" name="Oval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32" y="2817"/>
                      <a:ext cx="105" cy="9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E1F2F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ja-JP" altLang="en-US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6760" name="Oval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4" y="2748"/>
                      <a:ext cx="106" cy="9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E1F2F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ja-JP" altLang="en-US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6761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19" y="2679"/>
                      <a:ext cx="81" cy="7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E1F2F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ja-JP" altLang="en-US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6762" name="Oval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69" y="2725"/>
                      <a:ext cx="43" cy="4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E1F2F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ja-JP" altLang="en-US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6763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3042" y="2714"/>
                      <a:ext cx="76" cy="91"/>
                    </a:xfrm>
                    <a:custGeom>
                      <a:avLst/>
                      <a:gdLst/>
                      <a:ahLst/>
                      <a:cxnLst>
                        <a:cxn ang="0">
                          <a:pos x="53" y="3"/>
                        </a:cxn>
                        <a:cxn ang="0">
                          <a:pos x="52" y="14"/>
                        </a:cxn>
                        <a:cxn ang="0">
                          <a:pos x="70" y="34"/>
                        </a:cxn>
                        <a:cxn ang="0">
                          <a:pos x="75" y="36"/>
                        </a:cxn>
                        <a:cxn ang="0">
                          <a:pos x="48" y="90"/>
                        </a:cxn>
                        <a:cxn ang="0">
                          <a:pos x="0" y="0"/>
                        </a:cxn>
                        <a:cxn ang="0">
                          <a:pos x="53" y="3"/>
                        </a:cxn>
                      </a:cxnLst>
                      <a:rect l="0" t="0" r="r" b="b"/>
                      <a:pathLst>
                        <a:path w="76" h="91">
                          <a:moveTo>
                            <a:pt x="53" y="3"/>
                          </a:moveTo>
                          <a:lnTo>
                            <a:pt x="52" y="14"/>
                          </a:lnTo>
                          <a:lnTo>
                            <a:pt x="70" y="34"/>
                          </a:lnTo>
                          <a:lnTo>
                            <a:pt x="75" y="36"/>
                          </a:lnTo>
                          <a:lnTo>
                            <a:pt x="48" y="90"/>
                          </a:lnTo>
                          <a:lnTo>
                            <a:pt x="0" y="0"/>
                          </a:lnTo>
                          <a:lnTo>
                            <a:pt x="53" y="3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 cmpd="sng">
                      <a:solidFill>
                        <a:srgbClr val="E1F2F3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ja-JP" altLang="en-US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6764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3077" y="2834"/>
                      <a:ext cx="50" cy="28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3"/>
                        </a:cxn>
                        <a:cxn ang="0">
                          <a:pos x="49" y="12"/>
                        </a:cxn>
                        <a:cxn ang="0">
                          <a:pos x="0" y="27"/>
                        </a:cxn>
                        <a:cxn ang="0">
                          <a:pos x="1" y="0"/>
                        </a:cxn>
                        <a:cxn ang="0">
                          <a:pos x="43" y="3"/>
                        </a:cxn>
                      </a:cxnLst>
                      <a:rect l="0" t="0" r="r" b="b"/>
                      <a:pathLst>
                        <a:path w="50" h="28">
                          <a:moveTo>
                            <a:pt x="43" y="3"/>
                          </a:moveTo>
                          <a:lnTo>
                            <a:pt x="49" y="12"/>
                          </a:lnTo>
                          <a:lnTo>
                            <a:pt x="0" y="27"/>
                          </a:lnTo>
                          <a:lnTo>
                            <a:pt x="1" y="0"/>
                          </a:lnTo>
                          <a:lnTo>
                            <a:pt x="43" y="3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 cmpd="sng">
                      <a:solidFill>
                        <a:srgbClr val="E1F2F3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ja-JP" altLang="en-US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16765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3019" y="2887"/>
                    <a:ext cx="56" cy="5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E1F2F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766" name="Freeform 30"/>
                  <p:cNvSpPr>
                    <a:spLocks/>
                  </p:cNvSpPr>
                  <p:nvPr/>
                </p:nvSpPr>
                <p:spPr bwMode="auto">
                  <a:xfrm>
                    <a:off x="3056" y="2879"/>
                    <a:ext cx="35" cy="32"/>
                  </a:xfrm>
                  <a:custGeom>
                    <a:avLst/>
                    <a:gdLst/>
                    <a:ahLst/>
                    <a:cxnLst>
                      <a:cxn ang="0">
                        <a:pos x="13" y="31"/>
                      </a:cxn>
                      <a:cxn ang="0">
                        <a:pos x="34" y="20"/>
                      </a:cxn>
                      <a:cxn ang="0">
                        <a:pos x="10" y="0"/>
                      </a:cxn>
                      <a:cxn ang="0">
                        <a:pos x="0" y="11"/>
                      </a:cxn>
                      <a:cxn ang="0">
                        <a:pos x="13" y="31"/>
                      </a:cxn>
                    </a:cxnLst>
                    <a:rect l="0" t="0" r="r" b="b"/>
                    <a:pathLst>
                      <a:path w="35" h="32">
                        <a:moveTo>
                          <a:pt x="13" y="31"/>
                        </a:moveTo>
                        <a:lnTo>
                          <a:pt x="34" y="20"/>
                        </a:lnTo>
                        <a:lnTo>
                          <a:pt x="10" y="0"/>
                        </a:lnTo>
                        <a:lnTo>
                          <a:pt x="0" y="11"/>
                        </a:lnTo>
                        <a:lnTo>
                          <a:pt x="13" y="31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rgbClr val="E1F2F3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16767" name="Oval 31"/>
                <p:cNvSpPr>
                  <a:spLocks noChangeArrowheads="1"/>
                </p:cNvSpPr>
                <p:nvPr/>
              </p:nvSpPr>
              <p:spPr bwMode="auto">
                <a:xfrm>
                  <a:off x="2897" y="2939"/>
                  <a:ext cx="68" cy="62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E1F2F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768" name="Oval 32"/>
                <p:cNvSpPr>
                  <a:spLocks noChangeArrowheads="1"/>
                </p:cNvSpPr>
                <p:nvPr/>
              </p:nvSpPr>
              <p:spPr bwMode="auto">
                <a:xfrm>
                  <a:off x="2956" y="2939"/>
                  <a:ext cx="56" cy="5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E1F2F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769" name="Oval 33"/>
                <p:cNvSpPr>
                  <a:spLocks noChangeArrowheads="1"/>
                </p:cNvSpPr>
                <p:nvPr/>
              </p:nvSpPr>
              <p:spPr bwMode="auto">
                <a:xfrm>
                  <a:off x="2991" y="2920"/>
                  <a:ext cx="56" cy="5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E1F2F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770" name="Freeform 34"/>
                <p:cNvSpPr>
                  <a:spLocks/>
                </p:cNvSpPr>
                <p:nvPr/>
              </p:nvSpPr>
              <p:spPr bwMode="auto">
                <a:xfrm>
                  <a:off x="2939" y="2909"/>
                  <a:ext cx="122" cy="77"/>
                </a:xfrm>
                <a:custGeom>
                  <a:avLst/>
                  <a:gdLst/>
                  <a:ahLst/>
                  <a:cxnLst>
                    <a:cxn ang="0">
                      <a:pos x="112" y="22"/>
                    </a:cxn>
                    <a:cxn ang="0">
                      <a:pos x="101" y="27"/>
                    </a:cxn>
                    <a:cxn ang="0">
                      <a:pos x="68" y="57"/>
                    </a:cxn>
                    <a:cxn ang="0">
                      <a:pos x="61" y="70"/>
                    </a:cxn>
                    <a:cxn ang="0">
                      <a:pos x="25" y="70"/>
                    </a:cxn>
                    <a:cxn ang="0">
                      <a:pos x="17" y="76"/>
                    </a:cxn>
                    <a:cxn ang="0">
                      <a:pos x="0" y="53"/>
                    </a:cxn>
                    <a:cxn ang="0">
                      <a:pos x="81" y="0"/>
                    </a:cxn>
                    <a:cxn ang="0">
                      <a:pos x="121" y="12"/>
                    </a:cxn>
                    <a:cxn ang="0">
                      <a:pos x="112" y="22"/>
                    </a:cxn>
                  </a:cxnLst>
                  <a:rect l="0" t="0" r="r" b="b"/>
                  <a:pathLst>
                    <a:path w="122" h="77">
                      <a:moveTo>
                        <a:pt x="112" y="22"/>
                      </a:moveTo>
                      <a:lnTo>
                        <a:pt x="101" y="27"/>
                      </a:lnTo>
                      <a:lnTo>
                        <a:pt x="68" y="57"/>
                      </a:lnTo>
                      <a:lnTo>
                        <a:pt x="61" y="70"/>
                      </a:lnTo>
                      <a:lnTo>
                        <a:pt x="25" y="70"/>
                      </a:lnTo>
                      <a:lnTo>
                        <a:pt x="17" y="76"/>
                      </a:lnTo>
                      <a:lnTo>
                        <a:pt x="0" y="53"/>
                      </a:lnTo>
                      <a:lnTo>
                        <a:pt x="81" y="0"/>
                      </a:lnTo>
                      <a:lnTo>
                        <a:pt x="121" y="12"/>
                      </a:lnTo>
                      <a:lnTo>
                        <a:pt x="112" y="22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E1F2F3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1" name="Group 35"/>
              <p:cNvGrpSpPr>
                <a:grpSpLocks/>
              </p:cNvGrpSpPr>
              <p:nvPr/>
            </p:nvGrpSpPr>
            <p:grpSpPr bwMode="auto">
              <a:xfrm>
                <a:off x="2449" y="2681"/>
                <a:ext cx="189" cy="223"/>
                <a:chOff x="2449" y="2681"/>
                <a:chExt cx="189" cy="223"/>
              </a:xfrm>
            </p:grpSpPr>
            <p:grpSp>
              <p:nvGrpSpPr>
                <p:cNvPr id="12" name="Group 36"/>
                <p:cNvGrpSpPr>
                  <a:grpSpLocks/>
                </p:cNvGrpSpPr>
                <p:nvPr/>
              </p:nvGrpSpPr>
              <p:grpSpPr bwMode="auto">
                <a:xfrm>
                  <a:off x="2449" y="2713"/>
                  <a:ext cx="101" cy="133"/>
                  <a:chOff x="2449" y="2713"/>
                  <a:chExt cx="101" cy="133"/>
                </a:xfrm>
              </p:grpSpPr>
              <p:sp>
                <p:nvSpPr>
                  <p:cNvPr id="116773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2449" y="2760"/>
                    <a:ext cx="43" cy="3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E1F2F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774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2794"/>
                    <a:ext cx="56" cy="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E1F2F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775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2469" y="2713"/>
                    <a:ext cx="81" cy="7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E1F2F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776" name="Freeform 40"/>
                  <p:cNvSpPr>
                    <a:spLocks/>
                  </p:cNvSpPr>
                  <p:nvPr/>
                </p:nvSpPr>
                <p:spPr bwMode="auto">
                  <a:xfrm>
                    <a:off x="2461" y="2763"/>
                    <a:ext cx="34" cy="45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0" y="8"/>
                      </a:cxn>
                      <a:cxn ang="0">
                        <a:pos x="0" y="35"/>
                      </a:cxn>
                      <a:cxn ang="0">
                        <a:pos x="7" y="44"/>
                      </a:cxn>
                      <a:cxn ang="0">
                        <a:pos x="33" y="35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34" h="45">
                        <a:moveTo>
                          <a:pt x="19" y="0"/>
                        </a:moveTo>
                        <a:lnTo>
                          <a:pt x="0" y="8"/>
                        </a:lnTo>
                        <a:lnTo>
                          <a:pt x="0" y="35"/>
                        </a:lnTo>
                        <a:lnTo>
                          <a:pt x="7" y="44"/>
                        </a:lnTo>
                        <a:lnTo>
                          <a:pt x="33" y="35"/>
                        </a:lnTo>
                        <a:lnTo>
                          <a:pt x="19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rgbClr val="E1F2F3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3" name="Group 41"/>
                <p:cNvGrpSpPr>
                  <a:grpSpLocks/>
                </p:cNvGrpSpPr>
                <p:nvPr/>
              </p:nvGrpSpPr>
              <p:grpSpPr bwMode="auto">
                <a:xfrm>
                  <a:off x="2482" y="2681"/>
                  <a:ext cx="156" cy="223"/>
                  <a:chOff x="2482" y="2681"/>
                  <a:chExt cx="156" cy="223"/>
                </a:xfrm>
              </p:grpSpPr>
              <p:sp>
                <p:nvSpPr>
                  <p:cNvPr id="116778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2532" y="2690"/>
                    <a:ext cx="106" cy="9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E1F2F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779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2482" y="2760"/>
                    <a:ext cx="56" cy="5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E1F2F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780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2494" y="2794"/>
                    <a:ext cx="81" cy="7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E1F2F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781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2519" y="2829"/>
                    <a:ext cx="81" cy="7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E1F2F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782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2525" y="2738"/>
                    <a:ext cx="72" cy="6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E1F2F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783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2588" y="2681"/>
                    <a:ext cx="43" cy="3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E1F2F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784" name="Freeform 48"/>
                  <p:cNvSpPr>
                    <a:spLocks/>
                  </p:cNvSpPr>
                  <p:nvPr/>
                </p:nvSpPr>
                <p:spPr bwMode="auto">
                  <a:xfrm>
                    <a:off x="2547" y="2723"/>
                    <a:ext cx="56" cy="37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7" y="26"/>
                      </a:cxn>
                      <a:cxn ang="0">
                        <a:pos x="55" y="36"/>
                      </a:cxn>
                      <a:cxn ang="0">
                        <a:pos x="55" y="13"/>
                      </a:cxn>
                      <a:cxn ang="0">
                        <a:pos x="3" y="0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56" h="37">
                        <a:moveTo>
                          <a:pt x="0" y="9"/>
                        </a:moveTo>
                        <a:lnTo>
                          <a:pt x="7" y="26"/>
                        </a:lnTo>
                        <a:lnTo>
                          <a:pt x="55" y="36"/>
                        </a:lnTo>
                        <a:lnTo>
                          <a:pt x="55" y="13"/>
                        </a:lnTo>
                        <a:lnTo>
                          <a:pt x="3" y="0"/>
                        </a:lnTo>
                        <a:lnTo>
                          <a:pt x="0" y="9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rgbClr val="E1F2F3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785" name="Freeform 49"/>
                  <p:cNvSpPr>
                    <a:spLocks/>
                  </p:cNvSpPr>
                  <p:nvPr/>
                </p:nvSpPr>
                <p:spPr bwMode="auto">
                  <a:xfrm>
                    <a:off x="2496" y="2782"/>
                    <a:ext cx="64" cy="72"/>
                  </a:xfrm>
                  <a:custGeom>
                    <a:avLst/>
                    <a:gdLst/>
                    <a:ahLst/>
                    <a:cxnLst>
                      <a:cxn ang="0">
                        <a:pos x="39" y="0"/>
                      </a:cxn>
                      <a:cxn ang="0">
                        <a:pos x="0" y="17"/>
                      </a:cxn>
                      <a:cxn ang="0">
                        <a:pos x="16" y="32"/>
                      </a:cxn>
                      <a:cxn ang="0">
                        <a:pos x="18" y="67"/>
                      </a:cxn>
                      <a:cxn ang="0">
                        <a:pos x="27" y="71"/>
                      </a:cxn>
                      <a:cxn ang="0">
                        <a:pos x="60" y="49"/>
                      </a:cxn>
                      <a:cxn ang="0">
                        <a:pos x="63" y="7"/>
                      </a:cxn>
                      <a:cxn ang="0">
                        <a:pos x="39" y="0"/>
                      </a:cxn>
                    </a:cxnLst>
                    <a:rect l="0" t="0" r="r" b="b"/>
                    <a:pathLst>
                      <a:path w="64" h="72">
                        <a:moveTo>
                          <a:pt x="39" y="0"/>
                        </a:moveTo>
                        <a:lnTo>
                          <a:pt x="0" y="17"/>
                        </a:lnTo>
                        <a:lnTo>
                          <a:pt x="16" y="32"/>
                        </a:lnTo>
                        <a:lnTo>
                          <a:pt x="18" y="67"/>
                        </a:lnTo>
                        <a:lnTo>
                          <a:pt x="27" y="71"/>
                        </a:lnTo>
                        <a:lnTo>
                          <a:pt x="60" y="49"/>
                        </a:lnTo>
                        <a:lnTo>
                          <a:pt x="63" y="7"/>
                        </a:lnTo>
                        <a:lnTo>
                          <a:pt x="39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rgbClr val="E1F2F3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16786" name="Freeform 50"/>
                <p:cNvSpPr>
                  <a:spLocks/>
                </p:cNvSpPr>
                <p:nvPr/>
              </p:nvSpPr>
              <p:spPr bwMode="auto">
                <a:xfrm>
                  <a:off x="2582" y="2702"/>
                  <a:ext cx="36" cy="3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0"/>
                    </a:cxn>
                    <a:cxn ang="0">
                      <a:pos x="35" y="19"/>
                    </a:cxn>
                    <a:cxn ang="0">
                      <a:pos x="18" y="36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36" h="37">
                      <a:moveTo>
                        <a:pt x="0" y="19"/>
                      </a:moveTo>
                      <a:lnTo>
                        <a:pt x="14" y="0"/>
                      </a:lnTo>
                      <a:lnTo>
                        <a:pt x="35" y="19"/>
                      </a:lnTo>
                      <a:lnTo>
                        <a:pt x="18" y="36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E1F2F3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51"/>
              <p:cNvGrpSpPr>
                <a:grpSpLocks/>
              </p:cNvGrpSpPr>
              <p:nvPr/>
            </p:nvGrpSpPr>
            <p:grpSpPr bwMode="auto">
              <a:xfrm>
                <a:off x="2544" y="2644"/>
                <a:ext cx="556" cy="375"/>
                <a:chOff x="2544" y="2644"/>
                <a:chExt cx="556" cy="375"/>
              </a:xfrm>
            </p:grpSpPr>
            <p:sp>
              <p:nvSpPr>
                <p:cNvPr id="116788" name="Oval 52"/>
                <p:cNvSpPr>
                  <a:spLocks noChangeArrowheads="1"/>
                </p:cNvSpPr>
                <p:nvPr/>
              </p:nvSpPr>
              <p:spPr bwMode="auto">
                <a:xfrm>
                  <a:off x="2719" y="2656"/>
                  <a:ext cx="131" cy="12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E1F2F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789" name="Oval 53"/>
                <p:cNvSpPr>
                  <a:spLocks noChangeArrowheads="1"/>
                </p:cNvSpPr>
                <p:nvPr/>
              </p:nvSpPr>
              <p:spPr bwMode="auto">
                <a:xfrm>
                  <a:off x="2832" y="2644"/>
                  <a:ext cx="105" cy="98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E1F2F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790" name="Oval 54"/>
                <p:cNvSpPr>
                  <a:spLocks noChangeArrowheads="1"/>
                </p:cNvSpPr>
                <p:nvPr/>
              </p:nvSpPr>
              <p:spPr bwMode="auto">
                <a:xfrm>
                  <a:off x="2932" y="2748"/>
                  <a:ext cx="168" cy="156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E1F2F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791" name="Oval 55"/>
                <p:cNvSpPr>
                  <a:spLocks noChangeArrowheads="1"/>
                </p:cNvSpPr>
                <p:nvPr/>
              </p:nvSpPr>
              <p:spPr bwMode="auto">
                <a:xfrm>
                  <a:off x="2607" y="2817"/>
                  <a:ext cx="193" cy="179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E1F2F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792" name="Oval 56"/>
                <p:cNvSpPr>
                  <a:spLocks noChangeArrowheads="1"/>
                </p:cNvSpPr>
                <p:nvPr/>
              </p:nvSpPr>
              <p:spPr bwMode="auto">
                <a:xfrm>
                  <a:off x="2882" y="2841"/>
                  <a:ext cx="143" cy="13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E1F2F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793" name="Oval 57"/>
                <p:cNvSpPr>
                  <a:spLocks noChangeArrowheads="1"/>
                </p:cNvSpPr>
                <p:nvPr/>
              </p:nvSpPr>
              <p:spPr bwMode="auto">
                <a:xfrm>
                  <a:off x="2557" y="2852"/>
                  <a:ext cx="106" cy="97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E1F2F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794" name="Oval 58"/>
                <p:cNvSpPr>
                  <a:spLocks noChangeArrowheads="1"/>
                </p:cNvSpPr>
                <p:nvPr/>
              </p:nvSpPr>
              <p:spPr bwMode="auto">
                <a:xfrm>
                  <a:off x="2544" y="2771"/>
                  <a:ext cx="106" cy="97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E1F2F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795" name="Oval 59"/>
                <p:cNvSpPr>
                  <a:spLocks noChangeArrowheads="1"/>
                </p:cNvSpPr>
                <p:nvPr/>
              </p:nvSpPr>
              <p:spPr bwMode="auto">
                <a:xfrm>
                  <a:off x="2594" y="2679"/>
                  <a:ext cx="169" cy="155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E1F2F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796" name="Oval 60"/>
                <p:cNvSpPr>
                  <a:spLocks noChangeArrowheads="1"/>
                </p:cNvSpPr>
                <p:nvPr/>
              </p:nvSpPr>
              <p:spPr bwMode="auto">
                <a:xfrm>
                  <a:off x="2744" y="2863"/>
                  <a:ext cx="169" cy="156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E1F2F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797" name="Oval 61"/>
                <p:cNvSpPr>
                  <a:spLocks noChangeArrowheads="1"/>
                </p:cNvSpPr>
                <p:nvPr/>
              </p:nvSpPr>
              <p:spPr bwMode="auto">
                <a:xfrm>
                  <a:off x="2956" y="2690"/>
                  <a:ext cx="132" cy="12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E1F2F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798" name="Oval 62"/>
                <p:cNvSpPr>
                  <a:spLocks noChangeArrowheads="1"/>
                </p:cNvSpPr>
                <p:nvPr/>
              </p:nvSpPr>
              <p:spPr bwMode="auto">
                <a:xfrm>
                  <a:off x="2919" y="2644"/>
                  <a:ext cx="119" cy="109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E1F2F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799" name="Freeform 63"/>
                <p:cNvSpPr>
                  <a:spLocks/>
                </p:cNvSpPr>
                <p:nvPr/>
              </p:nvSpPr>
              <p:spPr bwMode="auto">
                <a:xfrm>
                  <a:off x="2587" y="2671"/>
                  <a:ext cx="486" cy="303"/>
                </a:xfrm>
                <a:custGeom>
                  <a:avLst/>
                  <a:gdLst/>
                  <a:ahLst/>
                  <a:cxnLst>
                    <a:cxn ang="0">
                      <a:pos x="149" y="30"/>
                    </a:cxn>
                    <a:cxn ang="0">
                      <a:pos x="169" y="8"/>
                    </a:cxn>
                    <a:cxn ang="0">
                      <a:pos x="260" y="10"/>
                    </a:cxn>
                    <a:cxn ang="0">
                      <a:pos x="324" y="0"/>
                    </a:cxn>
                    <a:cxn ang="0">
                      <a:pos x="405" y="36"/>
                    </a:cxn>
                    <a:cxn ang="0">
                      <a:pos x="446" y="26"/>
                    </a:cxn>
                    <a:cxn ang="0">
                      <a:pos x="467" y="30"/>
                    </a:cxn>
                    <a:cxn ang="0">
                      <a:pos x="472" y="120"/>
                    </a:cxn>
                    <a:cxn ang="0">
                      <a:pos x="485" y="134"/>
                    </a:cxn>
                    <a:cxn ang="0">
                      <a:pos x="447" y="203"/>
                    </a:cxn>
                    <a:cxn ang="0">
                      <a:pos x="406" y="156"/>
                    </a:cxn>
                    <a:cxn ang="0">
                      <a:pos x="395" y="180"/>
                    </a:cxn>
                    <a:cxn ang="0">
                      <a:pos x="338" y="275"/>
                    </a:cxn>
                    <a:cxn ang="0">
                      <a:pos x="146" y="302"/>
                    </a:cxn>
                    <a:cxn ang="0">
                      <a:pos x="46" y="283"/>
                    </a:cxn>
                    <a:cxn ang="0">
                      <a:pos x="15" y="224"/>
                    </a:cxn>
                    <a:cxn ang="0">
                      <a:pos x="15" y="163"/>
                    </a:cxn>
                    <a:cxn ang="0">
                      <a:pos x="0" y="112"/>
                    </a:cxn>
                    <a:cxn ang="0">
                      <a:pos x="149" y="30"/>
                    </a:cxn>
                  </a:cxnLst>
                  <a:rect l="0" t="0" r="r" b="b"/>
                  <a:pathLst>
                    <a:path w="486" h="303">
                      <a:moveTo>
                        <a:pt x="149" y="30"/>
                      </a:moveTo>
                      <a:lnTo>
                        <a:pt x="169" y="8"/>
                      </a:lnTo>
                      <a:lnTo>
                        <a:pt x="260" y="10"/>
                      </a:lnTo>
                      <a:lnTo>
                        <a:pt x="324" y="0"/>
                      </a:lnTo>
                      <a:lnTo>
                        <a:pt x="405" y="36"/>
                      </a:lnTo>
                      <a:lnTo>
                        <a:pt x="446" y="26"/>
                      </a:lnTo>
                      <a:lnTo>
                        <a:pt x="467" y="30"/>
                      </a:lnTo>
                      <a:lnTo>
                        <a:pt x="472" y="120"/>
                      </a:lnTo>
                      <a:lnTo>
                        <a:pt x="485" y="134"/>
                      </a:lnTo>
                      <a:lnTo>
                        <a:pt x="447" y="203"/>
                      </a:lnTo>
                      <a:lnTo>
                        <a:pt x="406" y="156"/>
                      </a:lnTo>
                      <a:lnTo>
                        <a:pt x="395" y="180"/>
                      </a:lnTo>
                      <a:lnTo>
                        <a:pt x="338" y="275"/>
                      </a:lnTo>
                      <a:lnTo>
                        <a:pt x="146" y="302"/>
                      </a:lnTo>
                      <a:lnTo>
                        <a:pt x="46" y="283"/>
                      </a:lnTo>
                      <a:lnTo>
                        <a:pt x="15" y="224"/>
                      </a:lnTo>
                      <a:lnTo>
                        <a:pt x="15" y="163"/>
                      </a:lnTo>
                      <a:lnTo>
                        <a:pt x="0" y="112"/>
                      </a:lnTo>
                      <a:lnTo>
                        <a:pt x="149" y="3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E1F2F3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5" name="Group 64"/>
            <p:cNvGrpSpPr>
              <a:grpSpLocks/>
            </p:cNvGrpSpPr>
            <p:nvPr/>
          </p:nvGrpSpPr>
          <p:grpSpPr bwMode="auto">
            <a:xfrm>
              <a:off x="1728" y="1156"/>
              <a:ext cx="691" cy="438"/>
              <a:chOff x="2449" y="2644"/>
              <a:chExt cx="763" cy="375"/>
            </a:xfrm>
          </p:grpSpPr>
          <p:grpSp>
            <p:nvGrpSpPr>
              <p:cNvPr id="16" name="Group 65"/>
              <p:cNvGrpSpPr>
                <a:grpSpLocks/>
              </p:cNvGrpSpPr>
              <p:nvPr/>
            </p:nvGrpSpPr>
            <p:grpSpPr bwMode="auto">
              <a:xfrm>
                <a:off x="2897" y="2679"/>
                <a:ext cx="315" cy="322"/>
                <a:chOff x="2897" y="2679"/>
                <a:chExt cx="315" cy="322"/>
              </a:xfrm>
            </p:grpSpPr>
            <p:grpSp>
              <p:nvGrpSpPr>
                <p:cNvPr id="17" name="Group 66"/>
                <p:cNvGrpSpPr>
                  <a:grpSpLocks/>
                </p:cNvGrpSpPr>
                <p:nvPr/>
              </p:nvGrpSpPr>
              <p:grpSpPr bwMode="auto">
                <a:xfrm>
                  <a:off x="3019" y="2679"/>
                  <a:ext cx="193" cy="259"/>
                  <a:chOff x="3019" y="2679"/>
                  <a:chExt cx="193" cy="259"/>
                </a:xfrm>
              </p:grpSpPr>
              <p:grpSp>
                <p:nvGrpSpPr>
                  <p:cNvPr id="18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3069" y="2713"/>
                    <a:ext cx="143" cy="190"/>
                    <a:chOff x="3069" y="2713"/>
                    <a:chExt cx="143" cy="190"/>
                  </a:xfrm>
                </p:grpSpPr>
                <p:grpSp>
                  <p:nvGrpSpPr>
                    <p:cNvPr id="19" name="Group 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69" y="2713"/>
                      <a:ext cx="143" cy="190"/>
                      <a:chOff x="3069" y="2713"/>
                      <a:chExt cx="143" cy="190"/>
                    </a:xfrm>
                  </p:grpSpPr>
                  <p:grpSp>
                    <p:nvGrpSpPr>
                      <p:cNvPr id="20" name="Group 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06" y="2725"/>
                        <a:ext cx="106" cy="155"/>
                        <a:chOff x="3106" y="2725"/>
                        <a:chExt cx="106" cy="155"/>
                      </a:xfrm>
                    </p:grpSpPr>
                    <p:grpSp>
                      <p:nvGrpSpPr>
                        <p:cNvPr id="21" name="Group 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119" y="2725"/>
                          <a:ext cx="93" cy="155"/>
                          <a:chOff x="3119" y="2725"/>
                          <a:chExt cx="93" cy="155"/>
                        </a:xfrm>
                      </p:grpSpPr>
                      <p:sp>
                        <p:nvSpPr>
                          <p:cNvPr id="116807" name="Oval 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69" y="2817"/>
                            <a:ext cx="43" cy="40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2700">
                            <a:solidFill>
                              <a:srgbClr val="E1F2F3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ja-JP" altLang="en-US" smtClean="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6808" name="Oval 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31" y="2829"/>
                            <a:ext cx="56" cy="51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2700">
                            <a:solidFill>
                              <a:srgbClr val="E1F2F3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ja-JP" altLang="en-US" smtClean="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6809" name="Oval 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56" y="2760"/>
                            <a:ext cx="44" cy="39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2700">
                            <a:solidFill>
                              <a:srgbClr val="E1F2F3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ja-JP" altLang="en-US" smtClean="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6810" name="Oval 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19" y="2725"/>
                            <a:ext cx="56" cy="5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2700">
                            <a:solidFill>
                              <a:srgbClr val="E1F2F3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ja-JP" altLang="en-US" smtClean="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6811" name="Freeform 7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55" y="2758"/>
                            <a:ext cx="43" cy="9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42" y="90"/>
                              </a:cxn>
                              <a:cxn ang="0">
                                <a:pos x="24" y="91"/>
                              </a:cxn>
                              <a:cxn ang="0">
                                <a:pos x="0" y="0"/>
                              </a:cxn>
                              <a:cxn ang="0">
                                <a:pos x="26" y="7"/>
                              </a:cxn>
                              <a:cxn ang="0">
                                <a:pos x="26" y="51"/>
                              </a:cxn>
                              <a:cxn ang="0">
                                <a:pos x="42" y="90"/>
                              </a:cxn>
                            </a:cxnLst>
                            <a:rect l="0" t="0" r="r" b="b"/>
                            <a:pathLst>
                              <a:path w="43" h="92">
                                <a:moveTo>
                                  <a:pt x="42" y="90"/>
                                </a:moveTo>
                                <a:lnTo>
                                  <a:pt x="24" y="91"/>
                                </a:lnTo>
                                <a:lnTo>
                                  <a:pt x="0" y="0"/>
                                </a:lnTo>
                                <a:lnTo>
                                  <a:pt x="26" y="7"/>
                                </a:lnTo>
                                <a:lnTo>
                                  <a:pt x="26" y="51"/>
                                </a:lnTo>
                                <a:lnTo>
                                  <a:pt x="42" y="90"/>
                                </a:lnTo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12700" cap="rnd" cmpd="sng">
                            <a:solidFill>
                              <a:srgbClr val="E1F2F3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ja-JP" altLang="en-US" smtClean="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116812" name="Oval 7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06" y="2771"/>
                          <a:ext cx="81" cy="74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12700">
                          <a:solidFill>
                            <a:srgbClr val="E1F2F3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ja-JP" altLang="en-US" smtClean="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16813" name="Oval 7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06" y="2817"/>
                          <a:ext cx="56" cy="5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12700">
                          <a:solidFill>
                            <a:srgbClr val="E1F2F3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ja-JP" altLang="en-US" smtClean="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16814" name="Freeform 7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22" y="2747"/>
                          <a:ext cx="46" cy="10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0" y="16"/>
                            </a:cxn>
                            <a:cxn ang="0">
                              <a:pos x="35" y="38"/>
                            </a:cxn>
                            <a:cxn ang="0">
                              <a:pos x="45" y="86"/>
                            </a:cxn>
                            <a:cxn ang="0">
                              <a:pos x="27" y="100"/>
                            </a:cxn>
                            <a:cxn ang="0">
                              <a:pos x="0" y="42"/>
                            </a:cxn>
                            <a:cxn ang="0">
                              <a:pos x="21" y="0"/>
                            </a:cxn>
                            <a:cxn ang="0">
                              <a:pos x="40" y="16"/>
                            </a:cxn>
                          </a:cxnLst>
                          <a:rect l="0" t="0" r="r" b="b"/>
                          <a:pathLst>
                            <a:path w="46" h="101">
                              <a:moveTo>
                                <a:pt x="40" y="16"/>
                              </a:moveTo>
                              <a:lnTo>
                                <a:pt x="35" y="38"/>
                              </a:lnTo>
                              <a:lnTo>
                                <a:pt x="45" y="86"/>
                              </a:lnTo>
                              <a:lnTo>
                                <a:pt x="27" y="100"/>
                              </a:lnTo>
                              <a:lnTo>
                                <a:pt x="0" y="42"/>
                              </a:lnTo>
                              <a:lnTo>
                                <a:pt x="21" y="0"/>
                              </a:lnTo>
                              <a:lnTo>
                                <a:pt x="40" y="16"/>
                              </a:lnTo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rnd" cmpd="sng">
                          <a:solidFill>
                            <a:srgbClr val="E1F2F3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ja-JP" altLang="en-US" smtClean="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116815" name="Oval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06" y="2863"/>
                        <a:ext cx="44" cy="4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E1F2F3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ja-JP" altLang="en-US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6816" name="Oval 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69" y="2713"/>
                        <a:ext cx="56" cy="52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E1F2F3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ja-JP" altLang="en-US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6817" name="Freeform 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18" y="2851"/>
                        <a:ext cx="34" cy="2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3" y="13"/>
                          </a:cxn>
                          <a:cxn ang="0">
                            <a:pos x="23" y="21"/>
                          </a:cxn>
                          <a:cxn ang="0">
                            <a:pos x="0" y="10"/>
                          </a:cxn>
                          <a:cxn ang="0">
                            <a:pos x="23" y="0"/>
                          </a:cxn>
                          <a:cxn ang="0">
                            <a:pos x="33" y="13"/>
                          </a:cxn>
                        </a:cxnLst>
                        <a:rect l="0" t="0" r="r" b="b"/>
                        <a:pathLst>
                          <a:path w="34" h="22">
                            <a:moveTo>
                              <a:pt x="33" y="13"/>
                            </a:moveTo>
                            <a:lnTo>
                              <a:pt x="23" y="21"/>
                            </a:lnTo>
                            <a:lnTo>
                              <a:pt x="0" y="10"/>
                            </a:lnTo>
                            <a:lnTo>
                              <a:pt x="23" y="0"/>
                            </a:lnTo>
                            <a:lnTo>
                              <a:pt x="33" y="13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 w="12700" cap="rnd" cmpd="sng">
                        <a:solidFill>
                          <a:srgbClr val="E1F2F3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ja-JP" altLang="en-US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16818" name="Freeform 82"/>
                    <p:cNvSpPr>
                      <a:spLocks/>
                    </p:cNvSpPr>
                    <p:nvPr/>
                  </p:nvSpPr>
                  <p:spPr bwMode="auto">
                    <a:xfrm>
                      <a:off x="3113" y="2737"/>
                      <a:ext cx="21" cy="33"/>
                    </a:xfrm>
                    <a:custGeom>
                      <a:avLst/>
                      <a:gdLst/>
                      <a:ahLst/>
                      <a:cxnLst>
                        <a:cxn ang="0">
                          <a:pos x="10" y="0"/>
                        </a:cxn>
                        <a:cxn ang="0">
                          <a:pos x="20" y="0"/>
                        </a:cxn>
                        <a:cxn ang="0">
                          <a:pos x="15" y="32"/>
                        </a:cxn>
                        <a:cxn ang="0">
                          <a:pos x="0" y="25"/>
                        </a:cxn>
                        <a:cxn ang="0">
                          <a:pos x="10" y="0"/>
                        </a:cxn>
                      </a:cxnLst>
                      <a:rect l="0" t="0" r="r" b="b"/>
                      <a:pathLst>
                        <a:path w="21" h="33">
                          <a:moveTo>
                            <a:pt x="10" y="0"/>
                          </a:moveTo>
                          <a:lnTo>
                            <a:pt x="20" y="0"/>
                          </a:lnTo>
                          <a:lnTo>
                            <a:pt x="15" y="32"/>
                          </a:lnTo>
                          <a:lnTo>
                            <a:pt x="0" y="25"/>
                          </a:lnTo>
                          <a:lnTo>
                            <a:pt x="10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 cmpd="sng">
                      <a:solidFill>
                        <a:srgbClr val="E1F2F3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ja-JP" altLang="en-US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3019" y="2679"/>
                    <a:ext cx="131" cy="236"/>
                    <a:chOff x="3019" y="2679"/>
                    <a:chExt cx="131" cy="236"/>
                  </a:xfrm>
                </p:grpSpPr>
                <p:sp>
                  <p:nvSpPr>
                    <p:cNvPr id="116820" name="Oval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32" y="2817"/>
                      <a:ext cx="105" cy="9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E1F2F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ja-JP" altLang="en-US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6821" name="Oval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4" y="2748"/>
                      <a:ext cx="106" cy="9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E1F2F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ja-JP" altLang="en-US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6822" name="Oval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19" y="2679"/>
                      <a:ext cx="81" cy="7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E1F2F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ja-JP" altLang="en-US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6823" name="Oval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69" y="2725"/>
                      <a:ext cx="43" cy="4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E1F2F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ja-JP" altLang="en-US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6824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3042" y="2714"/>
                      <a:ext cx="76" cy="91"/>
                    </a:xfrm>
                    <a:custGeom>
                      <a:avLst/>
                      <a:gdLst/>
                      <a:ahLst/>
                      <a:cxnLst>
                        <a:cxn ang="0">
                          <a:pos x="53" y="3"/>
                        </a:cxn>
                        <a:cxn ang="0">
                          <a:pos x="52" y="14"/>
                        </a:cxn>
                        <a:cxn ang="0">
                          <a:pos x="70" y="34"/>
                        </a:cxn>
                        <a:cxn ang="0">
                          <a:pos x="75" y="36"/>
                        </a:cxn>
                        <a:cxn ang="0">
                          <a:pos x="48" y="90"/>
                        </a:cxn>
                        <a:cxn ang="0">
                          <a:pos x="0" y="0"/>
                        </a:cxn>
                        <a:cxn ang="0">
                          <a:pos x="53" y="3"/>
                        </a:cxn>
                      </a:cxnLst>
                      <a:rect l="0" t="0" r="r" b="b"/>
                      <a:pathLst>
                        <a:path w="76" h="91">
                          <a:moveTo>
                            <a:pt x="53" y="3"/>
                          </a:moveTo>
                          <a:lnTo>
                            <a:pt x="52" y="14"/>
                          </a:lnTo>
                          <a:lnTo>
                            <a:pt x="70" y="34"/>
                          </a:lnTo>
                          <a:lnTo>
                            <a:pt x="75" y="36"/>
                          </a:lnTo>
                          <a:lnTo>
                            <a:pt x="48" y="90"/>
                          </a:lnTo>
                          <a:lnTo>
                            <a:pt x="0" y="0"/>
                          </a:lnTo>
                          <a:lnTo>
                            <a:pt x="53" y="3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 cmpd="sng">
                      <a:solidFill>
                        <a:srgbClr val="E1F2F3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ja-JP" altLang="en-US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6825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3077" y="2834"/>
                      <a:ext cx="50" cy="28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3"/>
                        </a:cxn>
                        <a:cxn ang="0">
                          <a:pos x="49" y="12"/>
                        </a:cxn>
                        <a:cxn ang="0">
                          <a:pos x="0" y="27"/>
                        </a:cxn>
                        <a:cxn ang="0">
                          <a:pos x="1" y="0"/>
                        </a:cxn>
                        <a:cxn ang="0">
                          <a:pos x="43" y="3"/>
                        </a:cxn>
                      </a:cxnLst>
                      <a:rect l="0" t="0" r="r" b="b"/>
                      <a:pathLst>
                        <a:path w="50" h="28">
                          <a:moveTo>
                            <a:pt x="43" y="3"/>
                          </a:moveTo>
                          <a:lnTo>
                            <a:pt x="49" y="12"/>
                          </a:lnTo>
                          <a:lnTo>
                            <a:pt x="0" y="27"/>
                          </a:lnTo>
                          <a:lnTo>
                            <a:pt x="1" y="0"/>
                          </a:lnTo>
                          <a:lnTo>
                            <a:pt x="43" y="3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 cmpd="sng">
                      <a:solidFill>
                        <a:srgbClr val="E1F2F3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ja-JP" altLang="en-US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16826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3019" y="2887"/>
                    <a:ext cx="56" cy="5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E1F2F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827" name="Freeform 91"/>
                  <p:cNvSpPr>
                    <a:spLocks/>
                  </p:cNvSpPr>
                  <p:nvPr/>
                </p:nvSpPr>
                <p:spPr bwMode="auto">
                  <a:xfrm>
                    <a:off x="3056" y="2879"/>
                    <a:ext cx="35" cy="32"/>
                  </a:xfrm>
                  <a:custGeom>
                    <a:avLst/>
                    <a:gdLst/>
                    <a:ahLst/>
                    <a:cxnLst>
                      <a:cxn ang="0">
                        <a:pos x="13" y="31"/>
                      </a:cxn>
                      <a:cxn ang="0">
                        <a:pos x="34" y="20"/>
                      </a:cxn>
                      <a:cxn ang="0">
                        <a:pos x="10" y="0"/>
                      </a:cxn>
                      <a:cxn ang="0">
                        <a:pos x="0" y="11"/>
                      </a:cxn>
                      <a:cxn ang="0">
                        <a:pos x="13" y="31"/>
                      </a:cxn>
                    </a:cxnLst>
                    <a:rect l="0" t="0" r="r" b="b"/>
                    <a:pathLst>
                      <a:path w="35" h="32">
                        <a:moveTo>
                          <a:pt x="13" y="31"/>
                        </a:moveTo>
                        <a:lnTo>
                          <a:pt x="34" y="20"/>
                        </a:lnTo>
                        <a:lnTo>
                          <a:pt x="10" y="0"/>
                        </a:lnTo>
                        <a:lnTo>
                          <a:pt x="0" y="11"/>
                        </a:lnTo>
                        <a:lnTo>
                          <a:pt x="13" y="31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rgbClr val="E1F2F3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16828" name="Oval 92"/>
                <p:cNvSpPr>
                  <a:spLocks noChangeArrowheads="1"/>
                </p:cNvSpPr>
                <p:nvPr/>
              </p:nvSpPr>
              <p:spPr bwMode="auto">
                <a:xfrm>
                  <a:off x="2897" y="2939"/>
                  <a:ext cx="68" cy="62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E1F2F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829" name="Oval 93"/>
                <p:cNvSpPr>
                  <a:spLocks noChangeArrowheads="1"/>
                </p:cNvSpPr>
                <p:nvPr/>
              </p:nvSpPr>
              <p:spPr bwMode="auto">
                <a:xfrm>
                  <a:off x="2956" y="2939"/>
                  <a:ext cx="56" cy="5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E1F2F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830" name="Oval 94"/>
                <p:cNvSpPr>
                  <a:spLocks noChangeArrowheads="1"/>
                </p:cNvSpPr>
                <p:nvPr/>
              </p:nvSpPr>
              <p:spPr bwMode="auto">
                <a:xfrm>
                  <a:off x="2991" y="2920"/>
                  <a:ext cx="56" cy="5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E1F2F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831" name="Freeform 95"/>
                <p:cNvSpPr>
                  <a:spLocks/>
                </p:cNvSpPr>
                <p:nvPr/>
              </p:nvSpPr>
              <p:spPr bwMode="auto">
                <a:xfrm>
                  <a:off x="2939" y="2909"/>
                  <a:ext cx="122" cy="77"/>
                </a:xfrm>
                <a:custGeom>
                  <a:avLst/>
                  <a:gdLst/>
                  <a:ahLst/>
                  <a:cxnLst>
                    <a:cxn ang="0">
                      <a:pos x="112" y="22"/>
                    </a:cxn>
                    <a:cxn ang="0">
                      <a:pos x="101" y="27"/>
                    </a:cxn>
                    <a:cxn ang="0">
                      <a:pos x="68" y="57"/>
                    </a:cxn>
                    <a:cxn ang="0">
                      <a:pos x="61" y="70"/>
                    </a:cxn>
                    <a:cxn ang="0">
                      <a:pos x="25" y="70"/>
                    </a:cxn>
                    <a:cxn ang="0">
                      <a:pos x="17" y="76"/>
                    </a:cxn>
                    <a:cxn ang="0">
                      <a:pos x="0" y="53"/>
                    </a:cxn>
                    <a:cxn ang="0">
                      <a:pos x="81" y="0"/>
                    </a:cxn>
                    <a:cxn ang="0">
                      <a:pos x="121" y="12"/>
                    </a:cxn>
                    <a:cxn ang="0">
                      <a:pos x="112" y="22"/>
                    </a:cxn>
                  </a:cxnLst>
                  <a:rect l="0" t="0" r="r" b="b"/>
                  <a:pathLst>
                    <a:path w="122" h="77">
                      <a:moveTo>
                        <a:pt x="112" y="22"/>
                      </a:moveTo>
                      <a:lnTo>
                        <a:pt x="101" y="27"/>
                      </a:lnTo>
                      <a:lnTo>
                        <a:pt x="68" y="57"/>
                      </a:lnTo>
                      <a:lnTo>
                        <a:pt x="61" y="70"/>
                      </a:lnTo>
                      <a:lnTo>
                        <a:pt x="25" y="70"/>
                      </a:lnTo>
                      <a:lnTo>
                        <a:pt x="17" y="76"/>
                      </a:lnTo>
                      <a:lnTo>
                        <a:pt x="0" y="53"/>
                      </a:lnTo>
                      <a:lnTo>
                        <a:pt x="81" y="0"/>
                      </a:lnTo>
                      <a:lnTo>
                        <a:pt x="121" y="12"/>
                      </a:lnTo>
                      <a:lnTo>
                        <a:pt x="112" y="22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E1F2F3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3" name="Group 96"/>
              <p:cNvGrpSpPr>
                <a:grpSpLocks/>
              </p:cNvGrpSpPr>
              <p:nvPr/>
            </p:nvGrpSpPr>
            <p:grpSpPr bwMode="auto">
              <a:xfrm>
                <a:off x="2449" y="2681"/>
                <a:ext cx="189" cy="223"/>
                <a:chOff x="2449" y="2681"/>
                <a:chExt cx="189" cy="223"/>
              </a:xfrm>
            </p:grpSpPr>
            <p:grpSp>
              <p:nvGrpSpPr>
                <p:cNvPr id="24" name="Group 97"/>
                <p:cNvGrpSpPr>
                  <a:grpSpLocks/>
                </p:cNvGrpSpPr>
                <p:nvPr/>
              </p:nvGrpSpPr>
              <p:grpSpPr bwMode="auto">
                <a:xfrm>
                  <a:off x="2449" y="2713"/>
                  <a:ext cx="101" cy="133"/>
                  <a:chOff x="2449" y="2713"/>
                  <a:chExt cx="101" cy="133"/>
                </a:xfrm>
              </p:grpSpPr>
              <p:sp>
                <p:nvSpPr>
                  <p:cNvPr id="116834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2449" y="2760"/>
                    <a:ext cx="43" cy="3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E1F2F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835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2794"/>
                    <a:ext cx="56" cy="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E1F2F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836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2469" y="2713"/>
                    <a:ext cx="81" cy="7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E1F2F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837" name="Freeform 101"/>
                  <p:cNvSpPr>
                    <a:spLocks/>
                  </p:cNvSpPr>
                  <p:nvPr/>
                </p:nvSpPr>
                <p:spPr bwMode="auto">
                  <a:xfrm>
                    <a:off x="2461" y="2763"/>
                    <a:ext cx="34" cy="45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0" y="8"/>
                      </a:cxn>
                      <a:cxn ang="0">
                        <a:pos x="0" y="35"/>
                      </a:cxn>
                      <a:cxn ang="0">
                        <a:pos x="7" y="44"/>
                      </a:cxn>
                      <a:cxn ang="0">
                        <a:pos x="33" y="35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34" h="45">
                        <a:moveTo>
                          <a:pt x="19" y="0"/>
                        </a:moveTo>
                        <a:lnTo>
                          <a:pt x="0" y="8"/>
                        </a:lnTo>
                        <a:lnTo>
                          <a:pt x="0" y="35"/>
                        </a:lnTo>
                        <a:lnTo>
                          <a:pt x="7" y="44"/>
                        </a:lnTo>
                        <a:lnTo>
                          <a:pt x="33" y="35"/>
                        </a:lnTo>
                        <a:lnTo>
                          <a:pt x="19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rgbClr val="E1F2F3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5" name="Group 102"/>
                <p:cNvGrpSpPr>
                  <a:grpSpLocks/>
                </p:cNvGrpSpPr>
                <p:nvPr/>
              </p:nvGrpSpPr>
              <p:grpSpPr bwMode="auto">
                <a:xfrm>
                  <a:off x="2482" y="2681"/>
                  <a:ext cx="156" cy="223"/>
                  <a:chOff x="2482" y="2681"/>
                  <a:chExt cx="156" cy="223"/>
                </a:xfrm>
              </p:grpSpPr>
              <p:sp>
                <p:nvSpPr>
                  <p:cNvPr id="116839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2532" y="2690"/>
                    <a:ext cx="106" cy="9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E1F2F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840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2482" y="2760"/>
                    <a:ext cx="56" cy="5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E1F2F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841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2494" y="2794"/>
                    <a:ext cx="81" cy="7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E1F2F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842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2519" y="2829"/>
                    <a:ext cx="81" cy="7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E1F2F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843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2525" y="2738"/>
                    <a:ext cx="72" cy="6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E1F2F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844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2588" y="2681"/>
                    <a:ext cx="43" cy="3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E1F2F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845" name="Freeform 109"/>
                  <p:cNvSpPr>
                    <a:spLocks/>
                  </p:cNvSpPr>
                  <p:nvPr/>
                </p:nvSpPr>
                <p:spPr bwMode="auto">
                  <a:xfrm>
                    <a:off x="2547" y="2723"/>
                    <a:ext cx="56" cy="37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7" y="26"/>
                      </a:cxn>
                      <a:cxn ang="0">
                        <a:pos x="55" y="36"/>
                      </a:cxn>
                      <a:cxn ang="0">
                        <a:pos x="55" y="13"/>
                      </a:cxn>
                      <a:cxn ang="0">
                        <a:pos x="3" y="0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56" h="37">
                        <a:moveTo>
                          <a:pt x="0" y="9"/>
                        </a:moveTo>
                        <a:lnTo>
                          <a:pt x="7" y="26"/>
                        </a:lnTo>
                        <a:lnTo>
                          <a:pt x="55" y="36"/>
                        </a:lnTo>
                        <a:lnTo>
                          <a:pt x="55" y="13"/>
                        </a:lnTo>
                        <a:lnTo>
                          <a:pt x="3" y="0"/>
                        </a:lnTo>
                        <a:lnTo>
                          <a:pt x="0" y="9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rgbClr val="E1F2F3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846" name="Freeform 110"/>
                  <p:cNvSpPr>
                    <a:spLocks/>
                  </p:cNvSpPr>
                  <p:nvPr/>
                </p:nvSpPr>
                <p:spPr bwMode="auto">
                  <a:xfrm>
                    <a:off x="2496" y="2782"/>
                    <a:ext cx="64" cy="72"/>
                  </a:xfrm>
                  <a:custGeom>
                    <a:avLst/>
                    <a:gdLst/>
                    <a:ahLst/>
                    <a:cxnLst>
                      <a:cxn ang="0">
                        <a:pos x="39" y="0"/>
                      </a:cxn>
                      <a:cxn ang="0">
                        <a:pos x="0" y="17"/>
                      </a:cxn>
                      <a:cxn ang="0">
                        <a:pos x="16" y="32"/>
                      </a:cxn>
                      <a:cxn ang="0">
                        <a:pos x="18" y="67"/>
                      </a:cxn>
                      <a:cxn ang="0">
                        <a:pos x="27" y="71"/>
                      </a:cxn>
                      <a:cxn ang="0">
                        <a:pos x="60" y="49"/>
                      </a:cxn>
                      <a:cxn ang="0">
                        <a:pos x="63" y="7"/>
                      </a:cxn>
                      <a:cxn ang="0">
                        <a:pos x="39" y="0"/>
                      </a:cxn>
                    </a:cxnLst>
                    <a:rect l="0" t="0" r="r" b="b"/>
                    <a:pathLst>
                      <a:path w="64" h="72">
                        <a:moveTo>
                          <a:pt x="39" y="0"/>
                        </a:moveTo>
                        <a:lnTo>
                          <a:pt x="0" y="17"/>
                        </a:lnTo>
                        <a:lnTo>
                          <a:pt x="16" y="32"/>
                        </a:lnTo>
                        <a:lnTo>
                          <a:pt x="18" y="67"/>
                        </a:lnTo>
                        <a:lnTo>
                          <a:pt x="27" y="71"/>
                        </a:lnTo>
                        <a:lnTo>
                          <a:pt x="60" y="49"/>
                        </a:lnTo>
                        <a:lnTo>
                          <a:pt x="63" y="7"/>
                        </a:lnTo>
                        <a:lnTo>
                          <a:pt x="39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rgbClr val="E1F2F3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16847" name="Freeform 111"/>
                <p:cNvSpPr>
                  <a:spLocks/>
                </p:cNvSpPr>
                <p:nvPr/>
              </p:nvSpPr>
              <p:spPr bwMode="auto">
                <a:xfrm>
                  <a:off x="2582" y="2702"/>
                  <a:ext cx="36" cy="3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0"/>
                    </a:cxn>
                    <a:cxn ang="0">
                      <a:pos x="35" y="19"/>
                    </a:cxn>
                    <a:cxn ang="0">
                      <a:pos x="18" y="36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36" h="37">
                      <a:moveTo>
                        <a:pt x="0" y="19"/>
                      </a:moveTo>
                      <a:lnTo>
                        <a:pt x="14" y="0"/>
                      </a:lnTo>
                      <a:lnTo>
                        <a:pt x="35" y="19"/>
                      </a:lnTo>
                      <a:lnTo>
                        <a:pt x="18" y="36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E1F2F3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6" name="Group 112"/>
              <p:cNvGrpSpPr>
                <a:grpSpLocks/>
              </p:cNvGrpSpPr>
              <p:nvPr/>
            </p:nvGrpSpPr>
            <p:grpSpPr bwMode="auto">
              <a:xfrm>
                <a:off x="2544" y="2644"/>
                <a:ext cx="556" cy="375"/>
                <a:chOff x="2544" y="2644"/>
                <a:chExt cx="556" cy="375"/>
              </a:xfrm>
            </p:grpSpPr>
            <p:sp>
              <p:nvSpPr>
                <p:cNvPr id="116849" name="Oval 113"/>
                <p:cNvSpPr>
                  <a:spLocks noChangeArrowheads="1"/>
                </p:cNvSpPr>
                <p:nvPr/>
              </p:nvSpPr>
              <p:spPr bwMode="auto">
                <a:xfrm>
                  <a:off x="2719" y="2656"/>
                  <a:ext cx="131" cy="12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E1F2F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850" name="Oval 114"/>
                <p:cNvSpPr>
                  <a:spLocks noChangeArrowheads="1"/>
                </p:cNvSpPr>
                <p:nvPr/>
              </p:nvSpPr>
              <p:spPr bwMode="auto">
                <a:xfrm>
                  <a:off x="2832" y="2644"/>
                  <a:ext cx="105" cy="98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E1F2F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851" name="Oval 115"/>
                <p:cNvSpPr>
                  <a:spLocks noChangeArrowheads="1"/>
                </p:cNvSpPr>
                <p:nvPr/>
              </p:nvSpPr>
              <p:spPr bwMode="auto">
                <a:xfrm>
                  <a:off x="2932" y="2748"/>
                  <a:ext cx="168" cy="156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E1F2F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852" name="Oval 116"/>
                <p:cNvSpPr>
                  <a:spLocks noChangeArrowheads="1"/>
                </p:cNvSpPr>
                <p:nvPr/>
              </p:nvSpPr>
              <p:spPr bwMode="auto">
                <a:xfrm>
                  <a:off x="2607" y="2817"/>
                  <a:ext cx="193" cy="179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E1F2F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853" name="Oval 117"/>
                <p:cNvSpPr>
                  <a:spLocks noChangeArrowheads="1"/>
                </p:cNvSpPr>
                <p:nvPr/>
              </p:nvSpPr>
              <p:spPr bwMode="auto">
                <a:xfrm>
                  <a:off x="2882" y="2841"/>
                  <a:ext cx="143" cy="13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E1F2F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854" name="Oval 118"/>
                <p:cNvSpPr>
                  <a:spLocks noChangeArrowheads="1"/>
                </p:cNvSpPr>
                <p:nvPr/>
              </p:nvSpPr>
              <p:spPr bwMode="auto">
                <a:xfrm>
                  <a:off x="2557" y="2852"/>
                  <a:ext cx="106" cy="97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E1F2F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855" name="Oval 119"/>
                <p:cNvSpPr>
                  <a:spLocks noChangeArrowheads="1"/>
                </p:cNvSpPr>
                <p:nvPr/>
              </p:nvSpPr>
              <p:spPr bwMode="auto">
                <a:xfrm>
                  <a:off x="2544" y="2771"/>
                  <a:ext cx="106" cy="97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E1F2F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856" name="Oval 120"/>
                <p:cNvSpPr>
                  <a:spLocks noChangeArrowheads="1"/>
                </p:cNvSpPr>
                <p:nvPr/>
              </p:nvSpPr>
              <p:spPr bwMode="auto">
                <a:xfrm>
                  <a:off x="2594" y="2679"/>
                  <a:ext cx="169" cy="155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E1F2F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857" name="Oval 121"/>
                <p:cNvSpPr>
                  <a:spLocks noChangeArrowheads="1"/>
                </p:cNvSpPr>
                <p:nvPr/>
              </p:nvSpPr>
              <p:spPr bwMode="auto">
                <a:xfrm>
                  <a:off x="2744" y="2863"/>
                  <a:ext cx="169" cy="156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E1F2F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858" name="Oval 122"/>
                <p:cNvSpPr>
                  <a:spLocks noChangeArrowheads="1"/>
                </p:cNvSpPr>
                <p:nvPr/>
              </p:nvSpPr>
              <p:spPr bwMode="auto">
                <a:xfrm>
                  <a:off x="2956" y="2690"/>
                  <a:ext cx="132" cy="12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E1F2F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859" name="Oval 123"/>
                <p:cNvSpPr>
                  <a:spLocks noChangeArrowheads="1"/>
                </p:cNvSpPr>
                <p:nvPr/>
              </p:nvSpPr>
              <p:spPr bwMode="auto">
                <a:xfrm>
                  <a:off x="2919" y="2644"/>
                  <a:ext cx="119" cy="109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E1F2F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860" name="Freeform 124"/>
                <p:cNvSpPr>
                  <a:spLocks/>
                </p:cNvSpPr>
                <p:nvPr/>
              </p:nvSpPr>
              <p:spPr bwMode="auto">
                <a:xfrm>
                  <a:off x="2587" y="2671"/>
                  <a:ext cx="486" cy="303"/>
                </a:xfrm>
                <a:custGeom>
                  <a:avLst/>
                  <a:gdLst/>
                  <a:ahLst/>
                  <a:cxnLst>
                    <a:cxn ang="0">
                      <a:pos x="149" y="30"/>
                    </a:cxn>
                    <a:cxn ang="0">
                      <a:pos x="169" y="8"/>
                    </a:cxn>
                    <a:cxn ang="0">
                      <a:pos x="260" y="10"/>
                    </a:cxn>
                    <a:cxn ang="0">
                      <a:pos x="324" y="0"/>
                    </a:cxn>
                    <a:cxn ang="0">
                      <a:pos x="405" y="36"/>
                    </a:cxn>
                    <a:cxn ang="0">
                      <a:pos x="446" y="26"/>
                    </a:cxn>
                    <a:cxn ang="0">
                      <a:pos x="467" y="30"/>
                    </a:cxn>
                    <a:cxn ang="0">
                      <a:pos x="472" y="120"/>
                    </a:cxn>
                    <a:cxn ang="0">
                      <a:pos x="485" y="134"/>
                    </a:cxn>
                    <a:cxn ang="0">
                      <a:pos x="447" y="203"/>
                    </a:cxn>
                    <a:cxn ang="0">
                      <a:pos x="406" y="156"/>
                    </a:cxn>
                    <a:cxn ang="0">
                      <a:pos x="395" y="180"/>
                    </a:cxn>
                    <a:cxn ang="0">
                      <a:pos x="338" y="275"/>
                    </a:cxn>
                    <a:cxn ang="0">
                      <a:pos x="146" y="302"/>
                    </a:cxn>
                    <a:cxn ang="0">
                      <a:pos x="46" y="283"/>
                    </a:cxn>
                    <a:cxn ang="0">
                      <a:pos x="15" y="224"/>
                    </a:cxn>
                    <a:cxn ang="0">
                      <a:pos x="15" y="163"/>
                    </a:cxn>
                    <a:cxn ang="0">
                      <a:pos x="0" y="112"/>
                    </a:cxn>
                    <a:cxn ang="0">
                      <a:pos x="149" y="30"/>
                    </a:cxn>
                  </a:cxnLst>
                  <a:rect l="0" t="0" r="r" b="b"/>
                  <a:pathLst>
                    <a:path w="486" h="303">
                      <a:moveTo>
                        <a:pt x="149" y="30"/>
                      </a:moveTo>
                      <a:lnTo>
                        <a:pt x="169" y="8"/>
                      </a:lnTo>
                      <a:lnTo>
                        <a:pt x="260" y="10"/>
                      </a:lnTo>
                      <a:lnTo>
                        <a:pt x="324" y="0"/>
                      </a:lnTo>
                      <a:lnTo>
                        <a:pt x="405" y="36"/>
                      </a:lnTo>
                      <a:lnTo>
                        <a:pt x="446" y="26"/>
                      </a:lnTo>
                      <a:lnTo>
                        <a:pt x="467" y="30"/>
                      </a:lnTo>
                      <a:lnTo>
                        <a:pt x="472" y="120"/>
                      </a:lnTo>
                      <a:lnTo>
                        <a:pt x="485" y="134"/>
                      </a:lnTo>
                      <a:lnTo>
                        <a:pt x="447" y="203"/>
                      </a:lnTo>
                      <a:lnTo>
                        <a:pt x="406" y="156"/>
                      </a:lnTo>
                      <a:lnTo>
                        <a:pt x="395" y="180"/>
                      </a:lnTo>
                      <a:lnTo>
                        <a:pt x="338" y="275"/>
                      </a:lnTo>
                      <a:lnTo>
                        <a:pt x="146" y="302"/>
                      </a:lnTo>
                      <a:lnTo>
                        <a:pt x="46" y="283"/>
                      </a:lnTo>
                      <a:lnTo>
                        <a:pt x="15" y="224"/>
                      </a:lnTo>
                      <a:lnTo>
                        <a:pt x="15" y="163"/>
                      </a:lnTo>
                      <a:lnTo>
                        <a:pt x="0" y="112"/>
                      </a:lnTo>
                      <a:lnTo>
                        <a:pt x="149" y="3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E1F2F3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27" name="Group 125"/>
          <p:cNvGrpSpPr>
            <a:grpSpLocks/>
          </p:cNvGrpSpPr>
          <p:nvPr/>
        </p:nvGrpSpPr>
        <p:grpSpPr bwMode="auto">
          <a:xfrm>
            <a:off x="1187450" y="4076700"/>
            <a:ext cx="3960813" cy="1704975"/>
            <a:chOff x="1020" y="2538"/>
            <a:chExt cx="1500" cy="662"/>
          </a:xfrm>
        </p:grpSpPr>
        <p:grpSp>
          <p:nvGrpSpPr>
            <p:cNvPr id="28" name="Group 126"/>
            <p:cNvGrpSpPr>
              <a:grpSpLocks/>
            </p:cNvGrpSpPr>
            <p:nvPr/>
          </p:nvGrpSpPr>
          <p:grpSpPr bwMode="auto">
            <a:xfrm>
              <a:off x="1020" y="2538"/>
              <a:ext cx="1500" cy="662"/>
              <a:chOff x="1020" y="2538"/>
              <a:chExt cx="1500" cy="662"/>
            </a:xfrm>
          </p:grpSpPr>
          <p:sp>
            <p:nvSpPr>
              <p:cNvPr id="116863" name="Freeform 127"/>
              <p:cNvSpPr>
                <a:spLocks/>
              </p:cNvSpPr>
              <p:nvPr/>
            </p:nvSpPr>
            <p:spPr bwMode="auto">
              <a:xfrm>
                <a:off x="2349" y="2538"/>
                <a:ext cx="51" cy="56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1" y="41"/>
                  </a:cxn>
                  <a:cxn ang="0">
                    <a:pos x="33" y="37"/>
                  </a:cxn>
                  <a:cxn ang="0">
                    <a:pos x="30" y="33"/>
                  </a:cxn>
                  <a:cxn ang="0">
                    <a:pos x="22" y="30"/>
                  </a:cxn>
                  <a:cxn ang="0">
                    <a:pos x="15" y="30"/>
                  </a:cxn>
                  <a:cxn ang="0">
                    <a:pos x="0" y="30"/>
                  </a:cxn>
                  <a:cxn ang="0">
                    <a:pos x="4" y="15"/>
                  </a:cxn>
                  <a:cxn ang="0">
                    <a:pos x="7" y="0"/>
                  </a:cxn>
                  <a:cxn ang="0">
                    <a:pos x="22" y="4"/>
                  </a:cxn>
                  <a:cxn ang="0">
                    <a:pos x="33" y="4"/>
                  </a:cxn>
                </a:cxnLst>
                <a:rect l="0" t="0" r="r" b="b"/>
                <a:pathLst>
                  <a:path w="41" h="41">
                    <a:moveTo>
                      <a:pt x="33" y="4"/>
                    </a:moveTo>
                    <a:lnTo>
                      <a:pt x="41" y="41"/>
                    </a:lnTo>
                    <a:lnTo>
                      <a:pt x="33" y="37"/>
                    </a:lnTo>
                    <a:lnTo>
                      <a:pt x="30" y="33"/>
                    </a:lnTo>
                    <a:lnTo>
                      <a:pt x="22" y="30"/>
                    </a:lnTo>
                    <a:lnTo>
                      <a:pt x="15" y="30"/>
                    </a:lnTo>
                    <a:lnTo>
                      <a:pt x="0" y="30"/>
                    </a:lnTo>
                    <a:lnTo>
                      <a:pt x="4" y="15"/>
                    </a:lnTo>
                    <a:lnTo>
                      <a:pt x="7" y="0"/>
                    </a:lnTo>
                    <a:lnTo>
                      <a:pt x="22" y="4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864" name="Freeform 128"/>
              <p:cNvSpPr>
                <a:spLocks/>
              </p:cNvSpPr>
              <p:nvPr/>
            </p:nvSpPr>
            <p:spPr bwMode="auto">
              <a:xfrm>
                <a:off x="1020" y="2598"/>
                <a:ext cx="1500" cy="602"/>
              </a:xfrm>
              <a:custGeom>
                <a:avLst/>
                <a:gdLst/>
                <a:ahLst/>
                <a:cxnLst>
                  <a:cxn ang="0">
                    <a:pos x="1116" y="37"/>
                  </a:cxn>
                  <a:cxn ang="0">
                    <a:pos x="1112" y="73"/>
                  </a:cxn>
                  <a:cxn ang="0">
                    <a:pos x="1105" y="95"/>
                  </a:cxn>
                  <a:cxn ang="0">
                    <a:pos x="1116" y="102"/>
                  </a:cxn>
                  <a:cxn ang="0">
                    <a:pos x="1131" y="132"/>
                  </a:cxn>
                  <a:cxn ang="0">
                    <a:pos x="1138" y="186"/>
                  </a:cxn>
                  <a:cxn ang="0">
                    <a:pos x="1138" y="216"/>
                  </a:cxn>
                  <a:cxn ang="0">
                    <a:pos x="1153" y="212"/>
                  </a:cxn>
                  <a:cxn ang="0">
                    <a:pos x="1190" y="212"/>
                  </a:cxn>
                  <a:cxn ang="0">
                    <a:pos x="1201" y="442"/>
                  </a:cxn>
                  <a:cxn ang="0">
                    <a:pos x="0" y="223"/>
                  </a:cxn>
                  <a:cxn ang="0">
                    <a:pos x="70" y="201"/>
                  </a:cxn>
                  <a:cxn ang="0">
                    <a:pos x="222" y="190"/>
                  </a:cxn>
                  <a:cxn ang="0">
                    <a:pos x="341" y="197"/>
                  </a:cxn>
                  <a:cxn ang="0">
                    <a:pos x="411" y="216"/>
                  </a:cxn>
                  <a:cxn ang="0">
                    <a:pos x="471" y="227"/>
                  </a:cxn>
                  <a:cxn ang="0">
                    <a:pos x="486" y="227"/>
                  </a:cxn>
                  <a:cxn ang="0">
                    <a:pos x="563" y="197"/>
                  </a:cxn>
                  <a:cxn ang="0">
                    <a:pos x="678" y="172"/>
                  </a:cxn>
                  <a:cxn ang="0">
                    <a:pos x="719" y="168"/>
                  </a:cxn>
                  <a:cxn ang="0">
                    <a:pos x="849" y="164"/>
                  </a:cxn>
                  <a:cxn ang="0">
                    <a:pos x="890" y="175"/>
                  </a:cxn>
                  <a:cxn ang="0">
                    <a:pos x="934" y="190"/>
                  </a:cxn>
                  <a:cxn ang="0">
                    <a:pos x="986" y="208"/>
                  </a:cxn>
                  <a:cxn ang="0">
                    <a:pos x="982" y="186"/>
                  </a:cxn>
                  <a:cxn ang="0">
                    <a:pos x="986" y="150"/>
                  </a:cxn>
                  <a:cxn ang="0">
                    <a:pos x="1005" y="121"/>
                  </a:cxn>
                  <a:cxn ang="0">
                    <a:pos x="1030" y="91"/>
                  </a:cxn>
                  <a:cxn ang="0">
                    <a:pos x="1045" y="77"/>
                  </a:cxn>
                  <a:cxn ang="0">
                    <a:pos x="1038" y="66"/>
                  </a:cxn>
                  <a:cxn ang="0">
                    <a:pos x="1030" y="48"/>
                  </a:cxn>
                  <a:cxn ang="0">
                    <a:pos x="1038" y="22"/>
                  </a:cxn>
                  <a:cxn ang="0">
                    <a:pos x="1053" y="4"/>
                  </a:cxn>
                  <a:cxn ang="0">
                    <a:pos x="1079" y="0"/>
                  </a:cxn>
                  <a:cxn ang="0">
                    <a:pos x="1105" y="11"/>
                  </a:cxn>
                </a:cxnLst>
                <a:rect l="0" t="0" r="r" b="b"/>
                <a:pathLst>
                  <a:path w="1201" h="442">
                    <a:moveTo>
                      <a:pt x="1112" y="19"/>
                    </a:moveTo>
                    <a:lnTo>
                      <a:pt x="1116" y="37"/>
                    </a:lnTo>
                    <a:lnTo>
                      <a:pt x="1116" y="55"/>
                    </a:lnTo>
                    <a:lnTo>
                      <a:pt x="1112" y="73"/>
                    </a:lnTo>
                    <a:lnTo>
                      <a:pt x="1105" y="91"/>
                    </a:lnTo>
                    <a:lnTo>
                      <a:pt x="1105" y="95"/>
                    </a:lnTo>
                    <a:lnTo>
                      <a:pt x="1108" y="99"/>
                    </a:lnTo>
                    <a:lnTo>
                      <a:pt x="1116" y="102"/>
                    </a:lnTo>
                    <a:lnTo>
                      <a:pt x="1119" y="106"/>
                    </a:lnTo>
                    <a:lnTo>
                      <a:pt x="1131" y="132"/>
                    </a:lnTo>
                    <a:lnTo>
                      <a:pt x="1138" y="157"/>
                    </a:lnTo>
                    <a:lnTo>
                      <a:pt x="1138" y="186"/>
                    </a:lnTo>
                    <a:lnTo>
                      <a:pt x="1134" y="212"/>
                    </a:lnTo>
                    <a:lnTo>
                      <a:pt x="1138" y="216"/>
                    </a:lnTo>
                    <a:lnTo>
                      <a:pt x="1145" y="216"/>
                    </a:lnTo>
                    <a:lnTo>
                      <a:pt x="1153" y="212"/>
                    </a:lnTo>
                    <a:lnTo>
                      <a:pt x="1179" y="212"/>
                    </a:lnTo>
                    <a:lnTo>
                      <a:pt x="1190" y="212"/>
                    </a:lnTo>
                    <a:lnTo>
                      <a:pt x="1201" y="219"/>
                    </a:lnTo>
                    <a:lnTo>
                      <a:pt x="1201" y="442"/>
                    </a:lnTo>
                    <a:lnTo>
                      <a:pt x="0" y="442"/>
                    </a:lnTo>
                    <a:lnTo>
                      <a:pt x="0" y="223"/>
                    </a:lnTo>
                    <a:lnTo>
                      <a:pt x="37" y="212"/>
                    </a:lnTo>
                    <a:lnTo>
                      <a:pt x="70" y="201"/>
                    </a:lnTo>
                    <a:lnTo>
                      <a:pt x="144" y="194"/>
                    </a:lnTo>
                    <a:lnTo>
                      <a:pt x="222" y="190"/>
                    </a:lnTo>
                    <a:lnTo>
                      <a:pt x="300" y="190"/>
                    </a:lnTo>
                    <a:lnTo>
                      <a:pt x="341" y="197"/>
                    </a:lnTo>
                    <a:lnTo>
                      <a:pt x="378" y="205"/>
                    </a:lnTo>
                    <a:lnTo>
                      <a:pt x="411" y="216"/>
                    </a:lnTo>
                    <a:lnTo>
                      <a:pt x="448" y="223"/>
                    </a:lnTo>
                    <a:lnTo>
                      <a:pt x="471" y="227"/>
                    </a:lnTo>
                    <a:lnTo>
                      <a:pt x="482" y="227"/>
                    </a:lnTo>
                    <a:lnTo>
                      <a:pt x="486" y="227"/>
                    </a:lnTo>
                    <a:lnTo>
                      <a:pt x="489" y="223"/>
                    </a:lnTo>
                    <a:lnTo>
                      <a:pt x="563" y="197"/>
                    </a:lnTo>
                    <a:lnTo>
                      <a:pt x="638" y="179"/>
                    </a:lnTo>
                    <a:lnTo>
                      <a:pt x="678" y="172"/>
                    </a:lnTo>
                    <a:lnTo>
                      <a:pt x="697" y="168"/>
                    </a:lnTo>
                    <a:lnTo>
                      <a:pt x="719" y="168"/>
                    </a:lnTo>
                    <a:lnTo>
                      <a:pt x="804" y="161"/>
                    </a:lnTo>
                    <a:lnTo>
                      <a:pt x="849" y="164"/>
                    </a:lnTo>
                    <a:lnTo>
                      <a:pt x="867" y="168"/>
                    </a:lnTo>
                    <a:lnTo>
                      <a:pt x="890" y="175"/>
                    </a:lnTo>
                    <a:lnTo>
                      <a:pt x="912" y="183"/>
                    </a:lnTo>
                    <a:lnTo>
                      <a:pt x="934" y="190"/>
                    </a:lnTo>
                    <a:lnTo>
                      <a:pt x="979" y="208"/>
                    </a:lnTo>
                    <a:lnTo>
                      <a:pt x="986" y="208"/>
                    </a:lnTo>
                    <a:lnTo>
                      <a:pt x="990" y="205"/>
                    </a:lnTo>
                    <a:lnTo>
                      <a:pt x="982" y="186"/>
                    </a:lnTo>
                    <a:lnTo>
                      <a:pt x="982" y="168"/>
                    </a:lnTo>
                    <a:lnTo>
                      <a:pt x="986" y="150"/>
                    </a:lnTo>
                    <a:lnTo>
                      <a:pt x="993" y="135"/>
                    </a:lnTo>
                    <a:lnTo>
                      <a:pt x="1005" y="121"/>
                    </a:lnTo>
                    <a:lnTo>
                      <a:pt x="1016" y="106"/>
                    </a:lnTo>
                    <a:lnTo>
                      <a:pt x="1030" y="91"/>
                    </a:lnTo>
                    <a:lnTo>
                      <a:pt x="1045" y="81"/>
                    </a:lnTo>
                    <a:lnTo>
                      <a:pt x="1045" y="77"/>
                    </a:lnTo>
                    <a:lnTo>
                      <a:pt x="1042" y="70"/>
                    </a:lnTo>
                    <a:lnTo>
                      <a:pt x="1038" y="66"/>
                    </a:lnTo>
                    <a:lnTo>
                      <a:pt x="1034" y="59"/>
                    </a:lnTo>
                    <a:lnTo>
                      <a:pt x="1030" y="48"/>
                    </a:lnTo>
                    <a:lnTo>
                      <a:pt x="1034" y="33"/>
                    </a:lnTo>
                    <a:lnTo>
                      <a:pt x="1038" y="22"/>
                    </a:lnTo>
                    <a:lnTo>
                      <a:pt x="1045" y="8"/>
                    </a:lnTo>
                    <a:lnTo>
                      <a:pt x="1053" y="4"/>
                    </a:lnTo>
                    <a:lnTo>
                      <a:pt x="1060" y="0"/>
                    </a:lnTo>
                    <a:lnTo>
                      <a:pt x="1079" y="0"/>
                    </a:lnTo>
                    <a:lnTo>
                      <a:pt x="1097" y="8"/>
                    </a:lnTo>
                    <a:lnTo>
                      <a:pt x="1105" y="11"/>
                    </a:lnTo>
                    <a:lnTo>
                      <a:pt x="1112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6865" name="Freeform 129"/>
            <p:cNvSpPr>
              <a:spLocks/>
            </p:cNvSpPr>
            <p:nvPr/>
          </p:nvSpPr>
          <p:spPr bwMode="auto">
            <a:xfrm>
              <a:off x="2325" y="2637"/>
              <a:ext cx="24" cy="30"/>
            </a:xfrm>
            <a:custGeom>
              <a:avLst/>
              <a:gdLst/>
              <a:ahLst/>
              <a:cxnLst>
                <a:cxn ang="0">
                  <a:pos x="19" y="8"/>
                </a:cxn>
                <a:cxn ang="0">
                  <a:pos x="15" y="15"/>
                </a:cxn>
                <a:cxn ang="0">
                  <a:pos x="15" y="19"/>
                </a:cxn>
                <a:cxn ang="0">
                  <a:pos x="11" y="22"/>
                </a:cxn>
                <a:cxn ang="0">
                  <a:pos x="4" y="19"/>
                </a:cxn>
                <a:cxn ang="0">
                  <a:pos x="0" y="11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15" y="4"/>
                </a:cxn>
                <a:cxn ang="0">
                  <a:pos x="19" y="8"/>
                </a:cxn>
              </a:cxnLst>
              <a:rect l="0" t="0" r="r" b="b"/>
              <a:pathLst>
                <a:path w="19" h="22">
                  <a:moveTo>
                    <a:pt x="19" y="8"/>
                  </a:moveTo>
                  <a:lnTo>
                    <a:pt x="15" y="15"/>
                  </a:lnTo>
                  <a:lnTo>
                    <a:pt x="15" y="19"/>
                  </a:lnTo>
                  <a:lnTo>
                    <a:pt x="11" y="22"/>
                  </a:lnTo>
                  <a:lnTo>
                    <a:pt x="4" y="19"/>
                  </a:lnTo>
                  <a:lnTo>
                    <a:pt x="0" y="11"/>
                  </a:lnTo>
                  <a:lnTo>
                    <a:pt x="0" y="4"/>
                  </a:lnTo>
                  <a:lnTo>
                    <a:pt x="8" y="0"/>
                  </a:lnTo>
                  <a:lnTo>
                    <a:pt x="15" y="4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866" name="Freeform 130"/>
            <p:cNvSpPr>
              <a:spLocks/>
            </p:cNvSpPr>
            <p:nvPr/>
          </p:nvSpPr>
          <p:spPr bwMode="auto">
            <a:xfrm>
              <a:off x="2376" y="2643"/>
              <a:ext cx="24" cy="24"/>
            </a:xfrm>
            <a:custGeom>
              <a:avLst/>
              <a:gdLst/>
              <a:ahLst/>
              <a:cxnLst>
                <a:cxn ang="0">
                  <a:pos x="19" y="7"/>
                </a:cxn>
                <a:cxn ang="0">
                  <a:pos x="19" y="15"/>
                </a:cxn>
                <a:cxn ang="0">
                  <a:pos x="15" y="18"/>
                </a:cxn>
                <a:cxn ang="0">
                  <a:pos x="11" y="18"/>
                </a:cxn>
                <a:cxn ang="0">
                  <a:pos x="8" y="18"/>
                </a:cxn>
                <a:cxn ang="0">
                  <a:pos x="4" y="15"/>
                </a:cxn>
                <a:cxn ang="0">
                  <a:pos x="0" y="11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15" y="4"/>
                </a:cxn>
                <a:cxn ang="0">
                  <a:pos x="19" y="4"/>
                </a:cxn>
                <a:cxn ang="0">
                  <a:pos x="19" y="7"/>
                </a:cxn>
              </a:cxnLst>
              <a:rect l="0" t="0" r="r" b="b"/>
              <a:pathLst>
                <a:path w="19" h="18">
                  <a:moveTo>
                    <a:pt x="19" y="7"/>
                  </a:moveTo>
                  <a:lnTo>
                    <a:pt x="19" y="15"/>
                  </a:lnTo>
                  <a:lnTo>
                    <a:pt x="15" y="18"/>
                  </a:lnTo>
                  <a:lnTo>
                    <a:pt x="11" y="18"/>
                  </a:lnTo>
                  <a:lnTo>
                    <a:pt x="8" y="18"/>
                  </a:lnTo>
                  <a:lnTo>
                    <a:pt x="4" y="15"/>
                  </a:lnTo>
                  <a:lnTo>
                    <a:pt x="0" y="11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867" name="Freeform 131"/>
            <p:cNvSpPr>
              <a:spLocks/>
            </p:cNvSpPr>
            <p:nvPr/>
          </p:nvSpPr>
          <p:spPr bwMode="auto">
            <a:xfrm>
              <a:off x="2349" y="2682"/>
              <a:ext cx="22" cy="26"/>
            </a:xfrm>
            <a:custGeom>
              <a:avLst/>
              <a:gdLst/>
              <a:ahLst/>
              <a:cxnLst>
                <a:cxn ang="0">
                  <a:pos x="18" y="11"/>
                </a:cxn>
                <a:cxn ang="0">
                  <a:pos x="18" y="15"/>
                </a:cxn>
                <a:cxn ang="0">
                  <a:pos x="18" y="15"/>
                </a:cxn>
                <a:cxn ang="0">
                  <a:pos x="15" y="19"/>
                </a:cxn>
                <a:cxn ang="0">
                  <a:pos x="7" y="19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11" y="0"/>
                </a:cxn>
                <a:cxn ang="0">
                  <a:pos x="18" y="0"/>
                </a:cxn>
                <a:cxn ang="0">
                  <a:pos x="18" y="4"/>
                </a:cxn>
                <a:cxn ang="0">
                  <a:pos x="18" y="11"/>
                </a:cxn>
              </a:cxnLst>
              <a:rect l="0" t="0" r="r" b="b"/>
              <a:pathLst>
                <a:path w="18" h="19">
                  <a:moveTo>
                    <a:pt x="18" y="11"/>
                  </a:moveTo>
                  <a:lnTo>
                    <a:pt x="18" y="15"/>
                  </a:lnTo>
                  <a:lnTo>
                    <a:pt x="18" y="15"/>
                  </a:lnTo>
                  <a:lnTo>
                    <a:pt x="15" y="19"/>
                  </a:lnTo>
                  <a:lnTo>
                    <a:pt x="7" y="19"/>
                  </a:lnTo>
                  <a:lnTo>
                    <a:pt x="0" y="11"/>
                  </a:lnTo>
                  <a:lnTo>
                    <a:pt x="0" y="8"/>
                  </a:lnTo>
                  <a:lnTo>
                    <a:pt x="4" y="4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9" name="Group 132"/>
          <p:cNvGrpSpPr>
            <a:grpSpLocks/>
          </p:cNvGrpSpPr>
          <p:nvPr/>
        </p:nvGrpSpPr>
        <p:grpSpPr bwMode="auto">
          <a:xfrm>
            <a:off x="1582738" y="2063750"/>
            <a:ext cx="3168650" cy="2447925"/>
            <a:chOff x="3787" y="1616"/>
            <a:chExt cx="1431" cy="1218"/>
          </a:xfrm>
        </p:grpSpPr>
        <p:sp>
          <p:nvSpPr>
            <p:cNvPr id="116869" name="Freeform 133"/>
            <p:cNvSpPr>
              <a:spLocks/>
            </p:cNvSpPr>
            <p:nvPr/>
          </p:nvSpPr>
          <p:spPr bwMode="auto">
            <a:xfrm>
              <a:off x="4915" y="2074"/>
              <a:ext cx="92" cy="94"/>
            </a:xfrm>
            <a:custGeom>
              <a:avLst/>
              <a:gdLst/>
              <a:ahLst/>
              <a:cxnLst>
                <a:cxn ang="0">
                  <a:pos x="74" y="25"/>
                </a:cxn>
                <a:cxn ang="0">
                  <a:pos x="71" y="36"/>
                </a:cxn>
                <a:cxn ang="0">
                  <a:pos x="71" y="47"/>
                </a:cxn>
                <a:cxn ang="0">
                  <a:pos x="63" y="58"/>
                </a:cxn>
                <a:cxn ang="0">
                  <a:pos x="56" y="62"/>
                </a:cxn>
                <a:cxn ang="0">
                  <a:pos x="52" y="66"/>
                </a:cxn>
                <a:cxn ang="0">
                  <a:pos x="45" y="69"/>
                </a:cxn>
                <a:cxn ang="0">
                  <a:pos x="37" y="69"/>
                </a:cxn>
                <a:cxn ang="0">
                  <a:pos x="23" y="66"/>
                </a:cxn>
                <a:cxn ang="0">
                  <a:pos x="15" y="58"/>
                </a:cxn>
                <a:cxn ang="0">
                  <a:pos x="8" y="51"/>
                </a:cxn>
                <a:cxn ang="0">
                  <a:pos x="4" y="44"/>
                </a:cxn>
                <a:cxn ang="0">
                  <a:pos x="0" y="33"/>
                </a:cxn>
                <a:cxn ang="0">
                  <a:pos x="4" y="18"/>
                </a:cxn>
                <a:cxn ang="0">
                  <a:pos x="8" y="11"/>
                </a:cxn>
                <a:cxn ang="0">
                  <a:pos x="11" y="7"/>
                </a:cxn>
                <a:cxn ang="0">
                  <a:pos x="19" y="0"/>
                </a:cxn>
                <a:cxn ang="0">
                  <a:pos x="30" y="0"/>
                </a:cxn>
                <a:cxn ang="0">
                  <a:pos x="49" y="0"/>
                </a:cxn>
                <a:cxn ang="0">
                  <a:pos x="56" y="7"/>
                </a:cxn>
                <a:cxn ang="0">
                  <a:pos x="63" y="11"/>
                </a:cxn>
                <a:cxn ang="0">
                  <a:pos x="71" y="18"/>
                </a:cxn>
                <a:cxn ang="0">
                  <a:pos x="74" y="25"/>
                </a:cxn>
              </a:cxnLst>
              <a:rect l="0" t="0" r="r" b="b"/>
              <a:pathLst>
                <a:path w="74" h="69">
                  <a:moveTo>
                    <a:pt x="74" y="25"/>
                  </a:moveTo>
                  <a:lnTo>
                    <a:pt x="71" y="36"/>
                  </a:lnTo>
                  <a:lnTo>
                    <a:pt x="71" y="47"/>
                  </a:lnTo>
                  <a:lnTo>
                    <a:pt x="63" y="58"/>
                  </a:lnTo>
                  <a:lnTo>
                    <a:pt x="56" y="62"/>
                  </a:lnTo>
                  <a:lnTo>
                    <a:pt x="52" y="66"/>
                  </a:lnTo>
                  <a:lnTo>
                    <a:pt x="45" y="69"/>
                  </a:lnTo>
                  <a:lnTo>
                    <a:pt x="37" y="69"/>
                  </a:lnTo>
                  <a:lnTo>
                    <a:pt x="23" y="66"/>
                  </a:lnTo>
                  <a:lnTo>
                    <a:pt x="15" y="58"/>
                  </a:lnTo>
                  <a:lnTo>
                    <a:pt x="8" y="51"/>
                  </a:lnTo>
                  <a:lnTo>
                    <a:pt x="4" y="44"/>
                  </a:lnTo>
                  <a:lnTo>
                    <a:pt x="0" y="33"/>
                  </a:lnTo>
                  <a:lnTo>
                    <a:pt x="4" y="18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49" y="0"/>
                  </a:lnTo>
                  <a:lnTo>
                    <a:pt x="56" y="7"/>
                  </a:lnTo>
                  <a:lnTo>
                    <a:pt x="63" y="11"/>
                  </a:lnTo>
                  <a:lnTo>
                    <a:pt x="71" y="18"/>
                  </a:lnTo>
                  <a:lnTo>
                    <a:pt x="7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870" name="Freeform 134"/>
            <p:cNvSpPr>
              <a:spLocks/>
            </p:cNvSpPr>
            <p:nvPr/>
          </p:nvSpPr>
          <p:spPr bwMode="auto">
            <a:xfrm>
              <a:off x="4533" y="1616"/>
              <a:ext cx="83" cy="75"/>
            </a:xfrm>
            <a:custGeom>
              <a:avLst/>
              <a:gdLst/>
              <a:ahLst/>
              <a:cxnLst>
                <a:cxn ang="0">
                  <a:pos x="63" y="18"/>
                </a:cxn>
                <a:cxn ang="0">
                  <a:pos x="67" y="26"/>
                </a:cxn>
                <a:cxn ang="0">
                  <a:pos x="67" y="37"/>
                </a:cxn>
                <a:cxn ang="0">
                  <a:pos x="56" y="51"/>
                </a:cxn>
                <a:cxn ang="0">
                  <a:pos x="52" y="55"/>
                </a:cxn>
                <a:cxn ang="0">
                  <a:pos x="45" y="55"/>
                </a:cxn>
                <a:cxn ang="0">
                  <a:pos x="26" y="55"/>
                </a:cxn>
                <a:cxn ang="0">
                  <a:pos x="11" y="48"/>
                </a:cxn>
                <a:cxn ang="0">
                  <a:pos x="0" y="37"/>
                </a:cxn>
                <a:cxn ang="0">
                  <a:pos x="0" y="29"/>
                </a:cxn>
                <a:cxn ang="0">
                  <a:pos x="0" y="22"/>
                </a:cxn>
                <a:cxn ang="0">
                  <a:pos x="11" y="8"/>
                </a:cxn>
                <a:cxn ang="0">
                  <a:pos x="15" y="4"/>
                </a:cxn>
                <a:cxn ang="0">
                  <a:pos x="22" y="0"/>
                </a:cxn>
                <a:cxn ang="0">
                  <a:pos x="34" y="0"/>
                </a:cxn>
                <a:cxn ang="0">
                  <a:pos x="45" y="4"/>
                </a:cxn>
                <a:cxn ang="0">
                  <a:pos x="63" y="18"/>
                </a:cxn>
              </a:cxnLst>
              <a:rect l="0" t="0" r="r" b="b"/>
              <a:pathLst>
                <a:path w="67" h="55">
                  <a:moveTo>
                    <a:pt x="63" y="18"/>
                  </a:moveTo>
                  <a:lnTo>
                    <a:pt x="67" y="26"/>
                  </a:lnTo>
                  <a:lnTo>
                    <a:pt x="67" y="37"/>
                  </a:lnTo>
                  <a:lnTo>
                    <a:pt x="56" y="51"/>
                  </a:lnTo>
                  <a:lnTo>
                    <a:pt x="52" y="55"/>
                  </a:lnTo>
                  <a:lnTo>
                    <a:pt x="45" y="55"/>
                  </a:lnTo>
                  <a:lnTo>
                    <a:pt x="26" y="55"/>
                  </a:lnTo>
                  <a:lnTo>
                    <a:pt x="11" y="48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5" y="4"/>
                  </a:lnTo>
                  <a:lnTo>
                    <a:pt x="63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871" name="Freeform 135"/>
            <p:cNvSpPr>
              <a:spLocks/>
            </p:cNvSpPr>
            <p:nvPr/>
          </p:nvSpPr>
          <p:spPr bwMode="auto">
            <a:xfrm>
              <a:off x="4112" y="1621"/>
              <a:ext cx="87" cy="90"/>
            </a:xfrm>
            <a:custGeom>
              <a:avLst/>
              <a:gdLst/>
              <a:ahLst/>
              <a:cxnLst>
                <a:cxn ang="0">
                  <a:pos x="67" y="25"/>
                </a:cxn>
                <a:cxn ang="0">
                  <a:pos x="70" y="36"/>
                </a:cxn>
                <a:cxn ang="0">
                  <a:pos x="70" y="44"/>
                </a:cxn>
                <a:cxn ang="0">
                  <a:pos x="67" y="51"/>
                </a:cxn>
                <a:cxn ang="0">
                  <a:pos x="55" y="58"/>
                </a:cxn>
                <a:cxn ang="0">
                  <a:pos x="44" y="66"/>
                </a:cxn>
                <a:cxn ang="0">
                  <a:pos x="30" y="66"/>
                </a:cxn>
                <a:cxn ang="0">
                  <a:pos x="15" y="62"/>
                </a:cxn>
                <a:cxn ang="0">
                  <a:pos x="4" y="51"/>
                </a:cxn>
                <a:cxn ang="0">
                  <a:pos x="0" y="47"/>
                </a:cxn>
                <a:cxn ang="0">
                  <a:pos x="0" y="40"/>
                </a:cxn>
                <a:cxn ang="0">
                  <a:pos x="11" y="14"/>
                </a:cxn>
                <a:cxn ang="0">
                  <a:pos x="15" y="7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8" y="7"/>
                </a:cxn>
                <a:cxn ang="0">
                  <a:pos x="59" y="14"/>
                </a:cxn>
                <a:cxn ang="0">
                  <a:pos x="67" y="25"/>
                </a:cxn>
              </a:cxnLst>
              <a:rect l="0" t="0" r="r" b="b"/>
              <a:pathLst>
                <a:path w="70" h="66">
                  <a:moveTo>
                    <a:pt x="67" y="25"/>
                  </a:moveTo>
                  <a:lnTo>
                    <a:pt x="70" y="36"/>
                  </a:lnTo>
                  <a:lnTo>
                    <a:pt x="70" y="44"/>
                  </a:lnTo>
                  <a:lnTo>
                    <a:pt x="67" y="51"/>
                  </a:lnTo>
                  <a:lnTo>
                    <a:pt x="55" y="58"/>
                  </a:lnTo>
                  <a:lnTo>
                    <a:pt x="44" y="66"/>
                  </a:lnTo>
                  <a:lnTo>
                    <a:pt x="30" y="66"/>
                  </a:lnTo>
                  <a:lnTo>
                    <a:pt x="15" y="62"/>
                  </a:lnTo>
                  <a:lnTo>
                    <a:pt x="4" y="51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11" y="14"/>
                  </a:lnTo>
                  <a:lnTo>
                    <a:pt x="15" y="7"/>
                  </a:lnTo>
                  <a:lnTo>
                    <a:pt x="26" y="0"/>
                  </a:lnTo>
                  <a:lnTo>
                    <a:pt x="37" y="0"/>
                  </a:lnTo>
                  <a:lnTo>
                    <a:pt x="48" y="7"/>
                  </a:lnTo>
                  <a:lnTo>
                    <a:pt x="59" y="14"/>
                  </a:lnTo>
                  <a:lnTo>
                    <a:pt x="67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872" name="Freeform 136"/>
            <p:cNvSpPr>
              <a:spLocks/>
            </p:cNvSpPr>
            <p:nvPr/>
          </p:nvSpPr>
          <p:spPr bwMode="auto">
            <a:xfrm>
              <a:off x="4551" y="1631"/>
              <a:ext cx="52" cy="45"/>
            </a:xfrm>
            <a:custGeom>
              <a:avLst/>
              <a:gdLst/>
              <a:ahLst/>
              <a:cxnLst>
                <a:cxn ang="0">
                  <a:pos x="41" y="15"/>
                </a:cxn>
                <a:cxn ang="0">
                  <a:pos x="41" y="22"/>
                </a:cxn>
                <a:cxn ang="0">
                  <a:pos x="37" y="26"/>
                </a:cxn>
                <a:cxn ang="0">
                  <a:pos x="30" y="33"/>
                </a:cxn>
                <a:cxn ang="0">
                  <a:pos x="15" y="33"/>
                </a:cxn>
                <a:cxn ang="0">
                  <a:pos x="7" y="33"/>
                </a:cxn>
                <a:cxn ang="0">
                  <a:pos x="4" y="29"/>
                </a:cxn>
                <a:cxn ang="0">
                  <a:pos x="0" y="26"/>
                </a:cxn>
                <a:cxn ang="0">
                  <a:pos x="0" y="18"/>
                </a:cxn>
                <a:cxn ang="0">
                  <a:pos x="0" y="7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19" y="0"/>
                </a:cxn>
                <a:cxn ang="0">
                  <a:pos x="30" y="4"/>
                </a:cxn>
                <a:cxn ang="0">
                  <a:pos x="37" y="11"/>
                </a:cxn>
                <a:cxn ang="0">
                  <a:pos x="41" y="15"/>
                </a:cxn>
              </a:cxnLst>
              <a:rect l="0" t="0" r="r" b="b"/>
              <a:pathLst>
                <a:path w="41" h="33">
                  <a:moveTo>
                    <a:pt x="41" y="15"/>
                  </a:moveTo>
                  <a:lnTo>
                    <a:pt x="41" y="22"/>
                  </a:lnTo>
                  <a:lnTo>
                    <a:pt x="37" y="26"/>
                  </a:lnTo>
                  <a:lnTo>
                    <a:pt x="30" y="33"/>
                  </a:lnTo>
                  <a:lnTo>
                    <a:pt x="15" y="33"/>
                  </a:lnTo>
                  <a:lnTo>
                    <a:pt x="7" y="33"/>
                  </a:lnTo>
                  <a:lnTo>
                    <a:pt x="4" y="29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7"/>
                  </a:lnTo>
                  <a:lnTo>
                    <a:pt x="4" y="4"/>
                  </a:lnTo>
                  <a:lnTo>
                    <a:pt x="7" y="4"/>
                  </a:lnTo>
                  <a:lnTo>
                    <a:pt x="19" y="0"/>
                  </a:lnTo>
                  <a:lnTo>
                    <a:pt x="30" y="4"/>
                  </a:lnTo>
                  <a:lnTo>
                    <a:pt x="37" y="11"/>
                  </a:lnTo>
                  <a:lnTo>
                    <a:pt x="41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873" name="Freeform 137"/>
            <p:cNvSpPr>
              <a:spLocks/>
            </p:cNvSpPr>
            <p:nvPr/>
          </p:nvSpPr>
          <p:spPr bwMode="auto">
            <a:xfrm>
              <a:off x="4130" y="1636"/>
              <a:ext cx="55" cy="60"/>
            </a:xfrm>
            <a:custGeom>
              <a:avLst/>
              <a:gdLst/>
              <a:ahLst/>
              <a:cxnLst>
                <a:cxn ang="0">
                  <a:pos x="40" y="22"/>
                </a:cxn>
                <a:cxn ang="0">
                  <a:pos x="44" y="29"/>
                </a:cxn>
                <a:cxn ang="0">
                  <a:pos x="40" y="33"/>
                </a:cxn>
                <a:cxn ang="0">
                  <a:pos x="33" y="40"/>
                </a:cxn>
                <a:cxn ang="0">
                  <a:pos x="29" y="44"/>
                </a:cxn>
                <a:cxn ang="0">
                  <a:pos x="11" y="44"/>
                </a:cxn>
                <a:cxn ang="0">
                  <a:pos x="3" y="40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3" y="11"/>
                </a:cxn>
                <a:cxn ang="0">
                  <a:pos x="7" y="3"/>
                </a:cxn>
                <a:cxn ang="0">
                  <a:pos x="18" y="0"/>
                </a:cxn>
                <a:cxn ang="0">
                  <a:pos x="26" y="0"/>
                </a:cxn>
                <a:cxn ang="0">
                  <a:pos x="33" y="7"/>
                </a:cxn>
                <a:cxn ang="0">
                  <a:pos x="37" y="11"/>
                </a:cxn>
                <a:cxn ang="0">
                  <a:pos x="40" y="22"/>
                </a:cxn>
              </a:cxnLst>
              <a:rect l="0" t="0" r="r" b="b"/>
              <a:pathLst>
                <a:path w="44" h="44">
                  <a:moveTo>
                    <a:pt x="40" y="22"/>
                  </a:moveTo>
                  <a:lnTo>
                    <a:pt x="44" y="29"/>
                  </a:lnTo>
                  <a:lnTo>
                    <a:pt x="40" y="33"/>
                  </a:lnTo>
                  <a:lnTo>
                    <a:pt x="33" y="40"/>
                  </a:lnTo>
                  <a:lnTo>
                    <a:pt x="29" y="44"/>
                  </a:lnTo>
                  <a:lnTo>
                    <a:pt x="11" y="44"/>
                  </a:lnTo>
                  <a:lnTo>
                    <a:pt x="3" y="40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3" y="11"/>
                  </a:lnTo>
                  <a:lnTo>
                    <a:pt x="7" y="3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3" y="7"/>
                  </a:lnTo>
                  <a:lnTo>
                    <a:pt x="37" y="11"/>
                  </a:lnTo>
                  <a:lnTo>
                    <a:pt x="4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874" name="Freeform 138"/>
            <p:cNvSpPr>
              <a:spLocks/>
            </p:cNvSpPr>
            <p:nvPr/>
          </p:nvSpPr>
          <p:spPr bwMode="auto">
            <a:xfrm>
              <a:off x="3866" y="1760"/>
              <a:ext cx="121" cy="130"/>
            </a:xfrm>
            <a:custGeom>
              <a:avLst/>
              <a:gdLst/>
              <a:ahLst/>
              <a:cxnLst>
                <a:cxn ang="0">
                  <a:pos x="93" y="26"/>
                </a:cxn>
                <a:cxn ang="0">
                  <a:pos x="97" y="55"/>
                </a:cxn>
                <a:cxn ang="0">
                  <a:pos x="97" y="73"/>
                </a:cxn>
                <a:cxn ang="0">
                  <a:pos x="89" y="77"/>
                </a:cxn>
                <a:cxn ang="0">
                  <a:pos x="82" y="84"/>
                </a:cxn>
                <a:cxn ang="0">
                  <a:pos x="78" y="88"/>
                </a:cxn>
                <a:cxn ang="0">
                  <a:pos x="75" y="91"/>
                </a:cxn>
                <a:cxn ang="0">
                  <a:pos x="63" y="95"/>
                </a:cxn>
                <a:cxn ang="0">
                  <a:pos x="37" y="91"/>
                </a:cxn>
                <a:cxn ang="0">
                  <a:pos x="26" y="91"/>
                </a:cxn>
                <a:cxn ang="0">
                  <a:pos x="19" y="84"/>
                </a:cxn>
                <a:cxn ang="0">
                  <a:pos x="11" y="77"/>
                </a:cxn>
                <a:cxn ang="0">
                  <a:pos x="8" y="69"/>
                </a:cxn>
                <a:cxn ang="0">
                  <a:pos x="0" y="55"/>
                </a:cxn>
                <a:cxn ang="0">
                  <a:pos x="4" y="44"/>
                </a:cxn>
                <a:cxn ang="0">
                  <a:pos x="15" y="18"/>
                </a:cxn>
                <a:cxn ang="0">
                  <a:pos x="19" y="11"/>
                </a:cxn>
                <a:cxn ang="0">
                  <a:pos x="26" y="7"/>
                </a:cxn>
                <a:cxn ang="0">
                  <a:pos x="37" y="4"/>
                </a:cxn>
                <a:cxn ang="0">
                  <a:pos x="49" y="0"/>
                </a:cxn>
                <a:cxn ang="0">
                  <a:pos x="63" y="4"/>
                </a:cxn>
                <a:cxn ang="0">
                  <a:pos x="78" y="11"/>
                </a:cxn>
                <a:cxn ang="0">
                  <a:pos x="89" y="15"/>
                </a:cxn>
                <a:cxn ang="0">
                  <a:pos x="93" y="26"/>
                </a:cxn>
              </a:cxnLst>
              <a:rect l="0" t="0" r="r" b="b"/>
              <a:pathLst>
                <a:path w="97" h="95">
                  <a:moveTo>
                    <a:pt x="93" y="26"/>
                  </a:moveTo>
                  <a:lnTo>
                    <a:pt x="97" y="55"/>
                  </a:lnTo>
                  <a:lnTo>
                    <a:pt x="97" y="73"/>
                  </a:lnTo>
                  <a:lnTo>
                    <a:pt x="89" y="77"/>
                  </a:lnTo>
                  <a:lnTo>
                    <a:pt x="82" y="84"/>
                  </a:lnTo>
                  <a:lnTo>
                    <a:pt x="78" y="88"/>
                  </a:lnTo>
                  <a:lnTo>
                    <a:pt x="75" y="91"/>
                  </a:lnTo>
                  <a:lnTo>
                    <a:pt x="63" y="95"/>
                  </a:lnTo>
                  <a:lnTo>
                    <a:pt x="37" y="91"/>
                  </a:lnTo>
                  <a:lnTo>
                    <a:pt x="26" y="91"/>
                  </a:lnTo>
                  <a:lnTo>
                    <a:pt x="19" y="84"/>
                  </a:lnTo>
                  <a:lnTo>
                    <a:pt x="11" y="77"/>
                  </a:lnTo>
                  <a:lnTo>
                    <a:pt x="8" y="69"/>
                  </a:lnTo>
                  <a:lnTo>
                    <a:pt x="0" y="55"/>
                  </a:lnTo>
                  <a:lnTo>
                    <a:pt x="4" y="44"/>
                  </a:lnTo>
                  <a:lnTo>
                    <a:pt x="15" y="18"/>
                  </a:lnTo>
                  <a:lnTo>
                    <a:pt x="19" y="11"/>
                  </a:lnTo>
                  <a:lnTo>
                    <a:pt x="26" y="7"/>
                  </a:lnTo>
                  <a:lnTo>
                    <a:pt x="37" y="4"/>
                  </a:lnTo>
                  <a:lnTo>
                    <a:pt x="49" y="0"/>
                  </a:lnTo>
                  <a:lnTo>
                    <a:pt x="63" y="4"/>
                  </a:lnTo>
                  <a:lnTo>
                    <a:pt x="78" y="11"/>
                  </a:lnTo>
                  <a:lnTo>
                    <a:pt x="89" y="15"/>
                  </a:lnTo>
                  <a:lnTo>
                    <a:pt x="93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875" name="Freeform 139"/>
            <p:cNvSpPr>
              <a:spLocks/>
            </p:cNvSpPr>
            <p:nvPr/>
          </p:nvSpPr>
          <p:spPr bwMode="auto">
            <a:xfrm>
              <a:off x="4755" y="1766"/>
              <a:ext cx="92" cy="94"/>
            </a:xfrm>
            <a:custGeom>
              <a:avLst/>
              <a:gdLst/>
              <a:ahLst/>
              <a:cxnLst>
                <a:cxn ang="0">
                  <a:pos x="67" y="11"/>
                </a:cxn>
                <a:cxn ang="0">
                  <a:pos x="71" y="18"/>
                </a:cxn>
                <a:cxn ang="0">
                  <a:pos x="74" y="29"/>
                </a:cxn>
                <a:cxn ang="0">
                  <a:pos x="74" y="36"/>
                </a:cxn>
                <a:cxn ang="0">
                  <a:pos x="74" y="47"/>
                </a:cxn>
                <a:cxn ang="0">
                  <a:pos x="67" y="54"/>
                </a:cxn>
                <a:cxn ang="0">
                  <a:pos x="59" y="62"/>
                </a:cxn>
                <a:cxn ang="0">
                  <a:pos x="41" y="69"/>
                </a:cxn>
                <a:cxn ang="0">
                  <a:pos x="34" y="69"/>
                </a:cxn>
                <a:cxn ang="0">
                  <a:pos x="22" y="65"/>
                </a:cxn>
                <a:cxn ang="0">
                  <a:pos x="8" y="54"/>
                </a:cxn>
                <a:cxn ang="0">
                  <a:pos x="4" y="47"/>
                </a:cxn>
                <a:cxn ang="0">
                  <a:pos x="0" y="36"/>
                </a:cxn>
                <a:cxn ang="0">
                  <a:pos x="0" y="25"/>
                </a:cxn>
                <a:cxn ang="0">
                  <a:pos x="4" y="18"/>
                </a:cxn>
                <a:cxn ang="0">
                  <a:pos x="11" y="11"/>
                </a:cxn>
                <a:cxn ang="0">
                  <a:pos x="19" y="7"/>
                </a:cxn>
                <a:cxn ang="0">
                  <a:pos x="34" y="0"/>
                </a:cxn>
                <a:cxn ang="0">
                  <a:pos x="45" y="0"/>
                </a:cxn>
                <a:cxn ang="0">
                  <a:pos x="52" y="0"/>
                </a:cxn>
                <a:cxn ang="0">
                  <a:pos x="59" y="3"/>
                </a:cxn>
                <a:cxn ang="0">
                  <a:pos x="67" y="11"/>
                </a:cxn>
              </a:cxnLst>
              <a:rect l="0" t="0" r="r" b="b"/>
              <a:pathLst>
                <a:path w="74" h="69">
                  <a:moveTo>
                    <a:pt x="67" y="11"/>
                  </a:moveTo>
                  <a:lnTo>
                    <a:pt x="71" y="18"/>
                  </a:lnTo>
                  <a:lnTo>
                    <a:pt x="74" y="29"/>
                  </a:lnTo>
                  <a:lnTo>
                    <a:pt x="74" y="36"/>
                  </a:lnTo>
                  <a:lnTo>
                    <a:pt x="74" y="47"/>
                  </a:lnTo>
                  <a:lnTo>
                    <a:pt x="67" y="54"/>
                  </a:lnTo>
                  <a:lnTo>
                    <a:pt x="59" y="62"/>
                  </a:lnTo>
                  <a:lnTo>
                    <a:pt x="41" y="69"/>
                  </a:lnTo>
                  <a:lnTo>
                    <a:pt x="34" y="69"/>
                  </a:lnTo>
                  <a:lnTo>
                    <a:pt x="22" y="65"/>
                  </a:lnTo>
                  <a:lnTo>
                    <a:pt x="8" y="54"/>
                  </a:lnTo>
                  <a:lnTo>
                    <a:pt x="4" y="47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4" y="18"/>
                  </a:lnTo>
                  <a:lnTo>
                    <a:pt x="11" y="11"/>
                  </a:lnTo>
                  <a:lnTo>
                    <a:pt x="19" y="7"/>
                  </a:lnTo>
                  <a:lnTo>
                    <a:pt x="34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9" y="3"/>
                  </a:lnTo>
                  <a:lnTo>
                    <a:pt x="67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876" name="Freeform 140"/>
            <p:cNvSpPr>
              <a:spLocks/>
            </p:cNvSpPr>
            <p:nvPr/>
          </p:nvSpPr>
          <p:spPr bwMode="auto">
            <a:xfrm>
              <a:off x="5116" y="1775"/>
              <a:ext cx="97" cy="100"/>
            </a:xfrm>
            <a:custGeom>
              <a:avLst/>
              <a:gdLst/>
              <a:ahLst/>
              <a:cxnLst>
                <a:cxn ang="0">
                  <a:pos x="67" y="7"/>
                </a:cxn>
                <a:cxn ang="0">
                  <a:pos x="74" y="26"/>
                </a:cxn>
                <a:cxn ang="0">
                  <a:pos x="78" y="44"/>
                </a:cxn>
                <a:cxn ang="0">
                  <a:pos x="74" y="51"/>
                </a:cxn>
                <a:cxn ang="0">
                  <a:pos x="71" y="62"/>
                </a:cxn>
                <a:cxn ang="0">
                  <a:pos x="63" y="69"/>
                </a:cxn>
                <a:cxn ang="0">
                  <a:pos x="56" y="73"/>
                </a:cxn>
                <a:cxn ang="0">
                  <a:pos x="41" y="73"/>
                </a:cxn>
                <a:cxn ang="0">
                  <a:pos x="26" y="69"/>
                </a:cxn>
                <a:cxn ang="0">
                  <a:pos x="15" y="62"/>
                </a:cxn>
                <a:cxn ang="0">
                  <a:pos x="4" y="55"/>
                </a:cxn>
                <a:cxn ang="0">
                  <a:pos x="0" y="40"/>
                </a:cxn>
                <a:cxn ang="0">
                  <a:pos x="0" y="26"/>
                </a:cxn>
                <a:cxn ang="0">
                  <a:pos x="4" y="18"/>
                </a:cxn>
                <a:cxn ang="0">
                  <a:pos x="11" y="11"/>
                </a:cxn>
                <a:cxn ang="0">
                  <a:pos x="19" y="7"/>
                </a:cxn>
                <a:cxn ang="0">
                  <a:pos x="26" y="0"/>
                </a:cxn>
                <a:cxn ang="0">
                  <a:pos x="49" y="0"/>
                </a:cxn>
                <a:cxn ang="0">
                  <a:pos x="56" y="4"/>
                </a:cxn>
                <a:cxn ang="0">
                  <a:pos x="67" y="7"/>
                </a:cxn>
              </a:cxnLst>
              <a:rect l="0" t="0" r="r" b="b"/>
              <a:pathLst>
                <a:path w="78" h="73">
                  <a:moveTo>
                    <a:pt x="67" y="7"/>
                  </a:moveTo>
                  <a:lnTo>
                    <a:pt x="74" y="26"/>
                  </a:lnTo>
                  <a:lnTo>
                    <a:pt x="78" y="44"/>
                  </a:lnTo>
                  <a:lnTo>
                    <a:pt x="74" y="51"/>
                  </a:lnTo>
                  <a:lnTo>
                    <a:pt x="71" y="62"/>
                  </a:lnTo>
                  <a:lnTo>
                    <a:pt x="63" y="69"/>
                  </a:lnTo>
                  <a:lnTo>
                    <a:pt x="56" y="73"/>
                  </a:lnTo>
                  <a:lnTo>
                    <a:pt x="41" y="73"/>
                  </a:lnTo>
                  <a:lnTo>
                    <a:pt x="26" y="69"/>
                  </a:lnTo>
                  <a:lnTo>
                    <a:pt x="15" y="62"/>
                  </a:lnTo>
                  <a:lnTo>
                    <a:pt x="4" y="55"/>
                  </a:lnTo>
                  <a:lnTo>
                    <a:pt x="0" y="40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11" y="11"/>
                  </a:lnTo>
                  <a:lnTo>
                    <a:pt x="19" y="7"/>
                  </a:lnTo>
                  <a:lnTo>
                    <a:pt x="26" y="0"/>
                  </a:lnTo>
                  <a:lnTo>
                    <a:pt x="49" y="0"/>
                  </a:lnTo>
                  <a:lnTo>
                    <a:pt x="56" y="4"/>
                  </a:lnTo>
                  <a:lnTo>
                    <a:pt x="6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877" name="Freeform 141"/>
            <p:cNvSpPr>
              <a:spLocks/>
            </p:cNvSpPr>
            <p:nvPr/>
          </p:nvSpPr>
          <p:spPr bwMode="auto">
            <a:xfrm>
              <a:off x="3884" y="1781"/>
              <a:ext cx="93" cy="94"/>
            </a:xfrm>
            <a:custGeom>
              <a:avLst/>
              <a:gdLst/>
              <a:ahLst/>
              <a:cxnLst>
                <a:cxn ang="0">
                  <a:pos x="71" y="18"/>
                </a:cxn>
                <a:cxn ang="0">
                  <a:pos x="74" y="32"/>
                </a:cxn>
                <a:cxn ang="0">
                  <a:pos x="74" y="40"/>
                </a:cxn>
                <a:cxn ang="0">
                  <a:pos x="71" y="47"/>
                </a:cxn>
                <a:cxn ang="0">
                  <a:pos x="67" y="54"/>
                </a:cxn>
                <a:cxn ang="0">
                  <a:pos x="60" y="62"/>
                </a:cxn>
                <a:cxn ang="0">
                  <a:pos x="45" y="69"/>
                </a:cxn>
                <a:cxn ang="0">
                  <a:pos x="34" y="69"/>
                </a:cxn>
                <a:cxn ang="0">
                  <a:pos x="22" y="69"/>
                </a:cxn>
                <a:cxn ang="0">
                  <a:pos x="11" y="65"/>
                </a:cxn>
                <a:cxn ang="0">
                  <a:pos x="4" y="54"/>
                </a:cxn>
                <a:cxn ang="0">
                  <a:pos x="0" y="40"/>
                </a:cxn>
                <a:cxn ang="0">
                  <a:pos x="4" y="29"/>
                </a:cxn>
                <a:cxn ang="0">
                  <a:pos x="11" y="14"/>
                </a:cxn>
                <a:cxn ang="0">
                  <a:pos x="19" y="3"/>
                </a:cxn>
                <a:cxn ang="0">
                  <a:pos x="34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7"/>
                </a:cxn>
                <a:cxn ang="0">
                  <a:pos x="71" y="11"/>
                </a:cxn>
                <a:cxn ang="0">
                  <a:pos x="71" y="18"/>
                </a:cxn>
              </a:cxnLst>
              <a:rect l="0" t="0" r="r" b="b"/>
              <a:pathLst>
                <a:path w="74" h="69">
                  <a:moveTo>
                    <a:pt x="71" y="18"/>
                  </a:moveTo>
                  <a:lnTo>
                    <a:pt x="74" y="32"/>
                  </a:lnTo>
                  <a:lnTo>
                    <a:pt x="74" y="40"/>
                  </a:lnTo>
                  <a:lnTo>
                    <a:pt x="71" y="47"/>
                  </a:lnTo>
                  <a:lnTo>
                    <a:pt x="67" y="54"/>
                  </a:lnTo>
                  <a:lnTo>
                    <a:pt x="60" y="62"/>
                  </a:lnTo>
                  <a:lnTo>
                    <a:pt x="45" y="69"/>
                  </a:lnTo>
                  <a:lnTo>
                    <a:pt x="34" y="69"/>
                  </a:lnTo>
                  <a:lnTo>
                    <a:pt x="22" y="69"/>
                  </a:lnTo>
                  <a:lnTo>
                    <a:pt x="11" y="65"/>
                  </a:lnTo>
                  <a:lnTo>
                    <a:pt x="4" y="54"/>
                  </a:lnTo>
                  <a:lnTo>
                    <a:pt x="0" y="40"/>
                  </a:lnTo>
                  <a:lnTo>
                    <a:pt x="4" y="29"/>
                  </a:lnTo>
                  <a:lnTo>
                    <a:pt x="11" y="14"/>
                  </a:lnTo>
                  <a:lnTo>
                    <a:pt x="19" y="3"/>
                  </a:lnTo>
                  <a:lnTo>
                    <a:pt x="34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7"/>
                  </a:lnTo>
                  <a:lnTo>
                    <a:pt x="71" y="11"/>
                  </a:lnTo>
                  <a:lnTo>
                    <a:pt x="71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878" name="Freeform 142"/>
            <p:cNvSpPr>
              <a:spLocks/>
            </p:cNvSpPr>
            <p:nvPr/>
          </p:nvSpPr>
          <p:spPr bwMode="auto">
            <a:xfrm>
              <a:off x="4769" y="1781"/>
              <a:ext cx="65" cy="69"/>
            </a:xfrm>
            <a:custGeom>
              <a:avLst/>
              <a:gdLst/>
              <a:ahLst/>
              <a:cxnLst>
                <a:cxn ang="0">
                  <a:pos x="48" y="14"/>
                </a:cxn>
                <a:cxn ang="0">
                  <a:pos x="52" y="22"/>
                </a:cxn>
                <a:cxn ang="0">
                  <a:pos x="48" y="32"/>
                </a:cxn>
                <a:cxn ang="0">
                  <a:pos x="45" y="40"/>
                </a:cxn>
                <a:cxn ang="0">
                  <a:pos x="37" y="47"/>
                </a:cxn>
                <a:cxn ang="0">
                  <a:pos x="26" y="51"/>
                </a:cxn>
                <a:cxn ang="0">
                  <a:pos x="15" y="47"/>
                </a:cxn>
                <a:cxn ang="0">
                  <a:pos x="4" y="32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4" y="11"/>
                </a:cxn>
                <a:cxn ang="0">
                  <a:pos x="11" y="7"/>
                </a:cxn>
                <a:cxn ang="0">
                  <a:pos x="19" y="3"/>
                </a:cxn>
                <a:cxn ang="0">
                  <a:pos x="26" y="0"/>
                </a:cxn>
                <a:cxn ang="0">
                  <a:pos x="37" y="3"/>
                </a:cxn>
                <a:cxn ang="0">
                  <a:pos x="45" y="7"/>
                </a:cxn>
                <a:cxn ang="0">
                  <a:pos x="48" y="14"/>
                </a:cxn>
              </a:cxnLst>
              <a:rect l="0" t="0" r="r" b="b"/>
              <a:pathLst>
                <a:path w="52" h="51">
                  <a:moveTo>
                    <a:pt x="48" y="14"/>
                  </a:moveTo>
                  <a:lnTo>
                    <a:pt x="52" y="22"/>
                  </a:lnTo>
                  <a:lnTo>
                    <a:pt x="48" y="32"/>
                  </a:lnTo>
                  <a:lnTo>
                    <a:pt x="45" y="40"/>
                  </a:lnTo>
                  <a:lnTo>
                    <a:pt x="37" y="47"/>
                  </a:lnTo>
                  <a:lnTo>
                    <a:pt x="26" y="51"/>
                  </a:lnTo>
                  <a:lnTo>
                    <a:pt x="15" y="47"/>
                  </a:lnTo>
                  <a:lnTo>
                    <a:pt x="4" y="32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4" y="11"/>
                  </a:lnTo>
                  <a:lnTo>
                    <a:pt x="11" y="7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7" y="3"/>
                  </a:lnTo>
                  <a:lnTo>
                    <a:pt x="45" y="7"/>
                  </a:lnTo>
                  <a:lnTo>
                    <a:pt x="48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879" name="Freeform 143"/>
            <p:cNvSpPr>
              <a:spLocks/>
            </p:cNvSpPr>
            <p:nvPr/>
          </p:nvSpPr>
          <p:spPr bwMode="auto">
            <a:xfrm>
              <a:off x="4310" y="1785"/>
              <a:ext cx="98" cy="105"/>
            </a:xfrm>
            <a:custGeom>
              <a:avLst/>
              <a:gdLst/>
              <a:ahLst/>
              <a:cxnLst>
                <a:cxn ang="0">
                  <a:pos x="71" y="8"/>
                </a:cxn>
                <a:cxn ang="0">
                  <a:pos x="78" y="19"/>
                </a:cxn>
                <a:cxn ang="0">
                  <a:pos x="78" y="29"/>
                </a:cxn>
                <a:cxn ang="0">
                  <a:pos x="78" y="40"/>
                </a:cxn>
                <a:cxn ang="0">
                  <a:pos x="78" y="51"/>
                </a:cxn>
                <a:cxn ang="0">
                  <a:pos x="71" y="62"/>
                </a:cxn>
                <a:cxn ang="0">
                  <a:pos x="63" y="70"/>
                </a:cxn>
                <a:cxn ang="0">
                  <a:pos x="52" y="73"/>
                </a:cxn>
                <a:cxn ang="0">
                  <a:pos x="41" y="77"/>
                </a:cxn>
                <a:cxn ang="0">
                  <a:pos x="30" y="73"/>
                </a:cxn>
                <a:cxn ang="0">
                  <a:pos x="19" y="66"/>
                </a:cxn>
                <a:cxn ang="0">
                  <a:pos x="8" y="59"/>
                </a:cxn>
                <a:cxn ang="0">
                  <a:pos x="4" y="48"/>
                </a:cxn>
                <a:cxn ang="0">
                  <a:pos x="0" y="37"/>
                </a:cxn>
                <a:cxn ang="0">
                  <a:pos x="4" y="26"/>
                </a:cxn>
                <a:cxn ang="0">
                  <a:pos x="8" y="15"/>
                </a:cxn>
                <a:cxn ang="0">
                  <a:pos x="11" y="8"/>
                </a:cxn>
                <a:cxn ang="0">
                  <a:pos x="37" y="0"/>
                </a:cxn>
                <a:cxn ang="0">
                  <a:pos x="63" y="0"/>
                </a:cxn>
                <a:cxn ang="0">
                  <a:pos x="71" y="8"/>
                </a:cxn>
              </a:cxnLst>
              <a:rect l="0" t="0" r="r" b="b"/>
              <a:pathLst>
                <a:path w="78" h="77">
                  <a:moveTo>
                    <a:pt x="71" y="8"/>
                  </a:moveTo>
                  <a:lnTo>
                    <a:pt x="78" y="19"/>
                  </a:lnTo>
                  <a:lnTo>
                    <a:pt x="78" y="29"/>
                  </a:lnTo>
                  <a:lnTo>
                    <a:pt x="78" y="40"/>
                  </a:lnTo>
                  <a:lnTo>
                    <a:pt x="78" y="51"/>
                  </a:lnTo>
                  <a:lnTo>
                    <a:pt x="71" y="62"/>
                  </a:lnTo>
                  <a:lnTo>
                    <a:pt x="63" y="70"/>
                  </a:lnTo>
                  <a:lnTo>
                    <a:pt x="52" y="73"/>
                  </a:lnTo>
                  <a:lnTo>
                    <a:pt x="41" y="77"/>
                  </a:lnTo>
                  <a:lnTo>
                    <a:pt x="30" y="73"/>
                  </a:lnTo>
                  <a:lnTo>
                    <a:pt x="19" y="66"/>
                  </a:lnTo>
                  <a:lnTo>
                    <a:pt x="8" y="59"/>
                  </a:lnTo>
                  <a:lnTo>
                    <a:pt x="4" y="48"/>
                  </a:lnTo>
                  <a:lnTo>
                    <a:pt x="0" y="37"/>
                  </a:lnTo>
                  <a:lnTo>
                    <a:pt x="4" y="26"/>
                  </a:lnTo>
                  <a:lnTo>
                    <a:pt x="8" y="15"/>
                  </a:lnTo>
                  <a:lnTo>
                    <a:pt x="11" y="8"/>
                  </a:lnTo>
                  <a:lnTo>
                    <a:pt x="37" y="0"/>
                  </a:lnTo>
                  <a:lnTo>
                    <a:pt x="63" y="0"/>
                  </a:lnTo>
                  <a:lnTo>
                    <a:pt x="71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880" name="Freeform 144"/>
            <p:cNvSpPr>
              <a:spLocks/>
            </p:cNvSpPr>
            <p:nvPr/>
          </p:nvSpPr>
          <p:spPr bwMode="auto">
            <a:xfrm>
              <a:off x="5130" y="1790"/>
              <a:ext cx="70" cy="70"/>
            </a:xfrm>
            <a:custGeom>
              <a:avLst/>
              <a:gdLst/>
              <a:ahLst/>
              <a:cxnLst>
                <a:cxn ang="0">
                  <a:pos x="52" y="22"/>
                </a:cxn>
                <a:cxn ang="0">
                  <a:pos x="56" y="29"/>
                </a:cxn>
                <a:cxn ang="0">
                  <a:pos x="52" y="40"/>
                </a:cxn>
                <a:cxn ang="0">
                  <a:pos x="45" y="47"/>
                </a:cxn>
                <a:cxn ang="0">
                  <a:pos x="38" y="51"/>
                </a:cxn>
                <a:cxn ang="0">
                  <a:pos x="23" y="51"/>
                </a:cxn>
                <a:cxn ang="0">
                  <a:pos x="12" y="47"/>
                </a:cxn>
                <a:cxn ang="0">
                  <a:pos x="8" y="40"/>
                </a:cxn>
                <a:cxn ang="0">
                  <a:pos x="4" y="36"/>
                </a:cxn>
                <a:cxn ang="0">
                  <a:pos x="0" y="29"/>
                </a:cxn>
                <a:cxn ang="0">
                  <a:pos x="0" y="18"/>
                </a:cxn>
                <a:cxn ang="0">
                  <a:pos x="4" y="11"/>
                </a:cxn>
                <a:cxn ang="0">
                  <a:pos x="15" y="4"/>
                </a:cxn>
                <a:cxn ang="0">
                  <a:pos x="26" y="0"/>
                </a:cxn>
                <a:cxn ang="0">
                  <a:pos x="38" y="4"/>
                </a:cxn>
                <a:cxn ang="0">
                  <a:pos x="45" y="4"/>
                </a:cxn>
                <a:cxn ang="0">
                  <a:pos x="49" y="7"/>
                </a:cxn>
                <a:cxn ang="0">
                  <a:pos x="52" y="15"/>
                </a:cxn>
                <a:cxn ang="0">
                  <a:pos x="52" y="22"/>
                </a:cxn>
              </a:cxnLst>
              <a:rect l="0" t="0" r="r" b="b"/>
              <a:pathLst>
                <a:path w="56" h="51">
                  <a:moveTo>
                    <a:pt x="52" y="22"/>
                  </a:moveTo>
                  <a:lnTo>
                    <a:pt x="56" y="29"/>
                  </a:lnTo>
                  <a:lnTo>
                    <a:pt x="52" y="40"/>
                  </a:lnTo>
                  <a:lnTo>
                    <a:pt x="45" y="47"/>
                  </a:lnTo>
                  <a:lnTo>
                    <a:pt x="38" y="51"/>
                  </a:lnTo>
                  <a:lnTo>
                    <a:pt x="23" y="51"/>
                  </a:lnTo>
                  <a:lnTo>
                    <a:pt x="12" y="47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0" y="29"/>
                  </a:lnTo>
                  <a:lnTo>
                    <a:pt x="0" y="18"/>
                  </a:lnTo>
                  <a:lnTo>
                    <a:pt x="4" y="11"/>
                  </a:lnTo>
                  <a:lnTo>
                    <a:pt x="15" y="4"/>
                  </a:lnTo>
                  <a:lnTo>
                    <a:pt x="26" y="0"/>
                  </a:lnTo>
                  <a:lnTo>
                    <a:pt x="38" y="4"/>
                  </a:lnTo>
                  <a:lnTo>
                    <a:pt x="45" y="4"/>
                  </a:lnTo>
                  <a:lnTo>
                    <a:pt x="49" y="7"/>
                  </a:lnTo>
                  <a:lnTo>
                    <a:pt x="52" y="15"/>
                  </a:lnTo>
                  <a:lnTo>
                    <a:pt x="52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881" name="Freeform 145"/>
            <p:cNvSpPr>
              <a:spLocks/>
            </p:cNvSpPr>
            <p:nvPr/>
          </p:nvSpPr>
          <p:spPr bwMode="auto">
            <a:xfrm>
              <a:off x="4324" y="1800"/>
              <a:ext cx="70" cy="75"/>
            </a:xfrm>
            <a:custGeom>
              <a:avLst/>
              <a:gdLst/>
              <a:ahLst/>
              <a:cxnLst>
                <a:cxn ang="0">
                  <a:pos x="56" y="11"/>
                </a:cxn>
                <a:cxn ang="0">
                  <a:pos x="56" y="26"/>
                </a:cxn>
                <a:cxn ang="0">
                  <a:pos x="52" y="40"/>
                </a:cxn>
                <a:cxn ang="0">
                  <a:pos x="37" y="51"/>
                </a:cxn>
                <a:cxn ang="0">
                  <a:pos x="30" y="55"/>
                </a:cxn>
                <a:cxn ang="0">
                  <a:pos x="19" y="55"/>
                </a:cxn>
                <a:cxn ang="0">
                  <a:pos x="8" y="44"/>
                </a:cxn>
                <a:cxn ang="0">
                  <a:pos x="0" y="33"/>
                </a:cxn>
                <a:cxn ang="0">
                  <a:pos x="0" y="18"/>
                </a:cxn>
                <a:cxn ang="0">
                  <a:pos x="4" y="11"/>
                </a:cxn>
                <a:cxn ang="0">
                  <a:pos x="8" y="8"/>
                </a:cxn>
                <a:cxn ang="0">
                  <a:pos x="23" y="4"/>
                </a:cxn>
                <a:cxn ang="0">
                  <a:pos x="37" y="0"/>
                </a:cxn>
                <a:cxn ang="0">
                  <a:pos x="41" y="0"/>
                </a:cxn>
                <a:cxn ang="0">
                  <a:pos x="49" y="0"/>
                </a:cxn>
                <a:cxn ang="0">
                  <a:pos x="52" y="8"/>
                </a:cxn>
                <a:cxn ang="0">
                  <a:pos x="56" y="11"/>
                </a:cxn>
              </a:cxnLst>
              <a:rect l="0" t="0" r="r" b="b"/>
              <a:pathLst>
                <a:path w="56" h="55">
                  <a:moveTo>
                    <a:pt x="56" y="11"/>
                  </a:moveTo>
                  <a:lnTo>
                    <a:pt x="56" y="26"/>
                  </a:lnTo>
                  <a:lnTo>
                    <a:pt x="52" y="40"/>
                  </a:lnTo>
                  <a:lnTo>
                    <a:pt x="37" y="51"/>
                  </a:lnTo>
                  <a:lnTo>
                    <a:pt x="30" y="55"/>
                  </a:lnTo>
                  <a:lnTo>
                    <a:pt x="19" y="55"/>
                  </a:lnTo>
                  <a:lnTo>
                    <a:pt x="8" y="44"/>
                  </a:lnTo>
                  <a:lnTo>
                    <a:pt x="0" y="33"/>
                  </a:lnTo>
                  <a:lnTo>
                    <a:pt x="0" y="18"/>
                  </a:lnTo>
                  <a:lnTo>
                    <a:pt x="4" y="11"/>
                  </a:lnTo>
                  <a:lnTo>
                    <a:pt x="8" y="8"/>
                  </a:lnTo>
                  <a:lnTo>
                    <a:pt x="23" y="4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2" y="8"/>
                  </a:lnTo>
                  <a:lnTo>
                    <a:pt x="56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882" name="Freeform 146"/>
            <p:cNvSpPr>
              <a:spLocks/>
            </p:cNvSpPr>
            <p:nvPr/>
          </p:nvSpPr>
          <p:spPr bwMode="auto">
            <a:xfrm>
              <a:off x="4543" y="2079"/>
              <a:ext cx="87" cy="100"/>
            </a:xfrm>
            <a:custGeom>
              <a:avLst/>
              <a:gdLst/>
              <a:ahLst/>
              <a:cxnLst>
                <a:cxn ang="0">
                  <a:pos x="59" y="7"/>
                </a:cxn>
                <a:cxn ang="0">
                  <a:pos x="66" y="21"/>
                </a:cxn>
                <a:cxn ang="0">
                  <a:pos x="70" y="36"/>
                </a:cxn>
                <a:cxn ang="0">
                  <a:pos x="70" y="51"/>
                </a:cxn>
                <a:cxn ang="0">
                  <a:pos x="63" y="65"/>
                </a:cxn>
                <a:cxn ang="0">
                  <a:pos x="59" y="69"/>
                </a:cxn>
                <a:cxn ang="0">
                  <a:pos x="52" y="73"/>
                </a:cxn>
                <a:cxn ang="0">
                  <a:pos x="40" y="73"/>
                </a:cxn>
                <a:cxn ang="0">
                  <a:pos x="14" y="69"/>
                </a:cxn>
                <a:cxn ang="0">
                  <a:pos x="7" y="58"/>
                </a:cxn>
                <a:cxn ang="0">
                  <a:pos x="3" y="47"/>
                </a:cxn>
                <a:cxn ang="0">
                  <a:pos x="0" y="32"/>
                </a:cxn>
                <a:cxn ang="0">
                  <a:pos x="3" y="18"/>
                </a:cxn>
                <a:cxn ang="0">
                  <a:pos x="14" y="3"/>
                </a:cxn>
                <a:cxn ang="0">
                  <a:pos x="26" y="0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59" y="7"/>
                </a:cxn>
              </a:cxnLst>
              <a:rect l="0" t="0" r="r" b="b"/>
              <a:pathLst>
                <a:path w="70" h="73">
                  <a:moveTo>
                    <a:pt x="59" y="7"/>
                  </a:moveTo>
                  <a:lnTo>
                    <a:pt x="66" y="21"/>
                  </a:lnTo>
                  <a:lnTo>
                    <a:pt x="70" y="36"/>
                  </a:lnTo>
                  <a:lnTo>
                    <a:pt x="70" y="51"/>
                  </a:lnTo>
                  <a:lnTo>
                    <a:pt x="63" y="65"/>
                  </a:lnTo>
                  <a:lnTo>
                    <a:pt x="59" y="69"/>
                  </a:lnTo>
                  <a:lnTo>
                    <a:pt x="52" y="73"/>
                  </a:lnTo>
                  <a:lnTo>
                    <a:pt x="40" y="73"/>
                  </a:lnTo>
                  <a:lnTo>
                    <a:pt x="14" y="69"/>
                  </a:lnTo>
                  <a:lnTo>
                    <a:pt x="7" y="58"/>
                  </a:lnTo>
                  <a:lnTo>
                    <a:pt x="3" y="47"/>
                  </a:lnTo>
                  <a:lnTo>
                    <a:pt x="0" y="32"/>
                  </a:lnTo>
                  <a:lnTo>
                    <a:pt x="3" y="18"/>
                  </a:lnTo>
                  <a:lnTo>
                    <a:pt x="14" y="3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59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883" name="Freeform 147"/>
            <p:cNvSpPr>
              <a:spLocks/>
            </p:cNvSpPr>
            <p:nvPr/>
          </p:nvSpPr>
          <p:spPr bwMode="auto">
            <a:xfrm>
              <a:off x="4940" y="2089"/>
              <a:ext cx="65" cy="64"/>
            </a:xfrm>
            <a:custGeom>
              <a:avLst/>
              <a:gdLst/>
              <a:ahLst/>
              <a:cxnLst>
                <a:cxn ang="0">
                  <a:pos x="52" y="14"/>
                </a:cxn>
                <a:cxn ang="0">
                  <a:pos x="52" y="22"/>
                </a:cxn>
                <a:cxn ang="0">
                  <a:pos x="52" y="25"/>
                </a:cxn>
                <a:cxn ang="0">
                  <a:pos x="45" y="40"/>
                </a:cxn>
                <a:cxn ang="0">
                  <a:pos x="41" y="44"/>
                </a:cxn>
                <a:cxn ang="0">
                  <a:pos x="34" y="47"/>
                </a:cxn>
                <a:cxn ang="0">
                  <a:pos x="19" y="47"/>
                </a:cxn>
                <a:cxn ang="0">
                  <a:pos x="12" y="44"/>
                </a:cxn>
                <a:cxn ang="0">
                  <a:pos x="8" y="36"/>
                </a:cxn>
                <a:cxn ang="0">
                  <a:pos x="0" y="25"/>
                </a:cxn>
                <a:cxn ang="0">
                  <a:pos x="0" y="14"/>
                </a:cxn>
                <a:cxn ang="0">
                  <a:pos x="8" y="4"/>
                </a:cxn>
                <a:cxn ang="0">
                  <a:pos x="19" y="0"/>
                </a:cxn>
                <a:cxn ang="0">
                  <a:pos x="30" y="0"/>
                </a:cxn>
                <a:cxn ang="0">
                  <a:pos x="41" y="4"/>
                </a:cxn>
                <a:cxn ang="0">
                  <a:pos x="52" y="14"/>
                </a:cxn>
              </a:cxnLst>
              <a:rect l="0" t="0" r="r" b="b"/>
              <a:pathLst>
                <a:path w="52" h="47">
                  <a:moveTo>
                    <a:pt x="52" y="14"/>
                  </a:moveTo>
                  <a:lnTo>
                    <a:pt x="52" y="22"/>
                  </a:lnTo>
                  <a:lnTo>
                    <a:pt x="52" y="25"/>
                  </a:lnTo>
                  <a:lnTo>
                    <a:pt x="45" y="40"/>
                  </a:lnTo>
                  <a:lnTo>
                    <a:pt x="41" y="44"/>
                  </a:lnTo>
                  <a:lnTo>
                    <a:pt x="34" y="47"/>
                  </a:lnTo>
                  <a:lnTo>
                    <a:pt x="19" y="47"/>
                  </a:lnTo>
                  <a:lnTo>
                    <a:pt x="12" y="44"/>
                  </a:lnTo>
                  <a:lnTo>
                    <a:pt x="8" y="36"/>
                  </a:lnTo>
                  <a:lnTo>
                    <a:pt x="0" y="25"/>
                  </a:lnTo>
                  <a:lnTo>
                    <a:pt x="0" y="14"/>
                  </a:lnTo>
                  <a:lnTo>
                    <a:pt x="8" y="4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41" y="4"/>
                  </a:lnTo>
                  <a:lnTo>
                    <a:pt x="52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884" name="Freeform 148"/>
            <p:cNvSpPr>
              <a:spLocks/>
            </p:cNvSpPr>
            <p:nvPr/>
          </p:nvSpPr>
          <p:spPr bwMode="auto">
            <a:xfrm>
              <a:off x="4556" y="2089"/>
              <a:ext cx="60" cy="79"/>
            </a:xfrm>
            <a:custGeom>
              <a:avLst/>
              <a:gdLst/>
              <a:ahLst/>
              <a:cxnLst>
                <a:cxn ang="0">
                  <a:pos x="44" y="18"/>
                </a:cxn>
                <a:cxn ang="0">
                  <a:pos x="48" y="29"/>
                </a:cxn>
                <a:cxn ang="0">
                  <a:pos x="48" y="36"/>
                </a:cxn>
                <a:cxn ang="0">
                  <a:pos x="41" y="55"/>
                </a:cxn>
                <a:cxn ang="0">
                  <a:pos x="26" y="58"/>
                </a:cxn>
                <a:cxn ang="0">
                  <a:pos x="18" y="55"/>
                </a:cxn>
                <a:cxn ang="0">
                  <a:pos x="11" y="51"/>
                </a:cxn>
                <a:cxn ang="0">
                  <a:pos x="3" y="47"/>
                </a:cxn>
                <a:cxn ang="0">
                  <a:pos x="0" y="40"/>
                </a:cxn>
                <a:cxn ang="0">
                  <a:pos x="0" y="25"/>
                </a:cxn>
                <a:cxn ang="0">
                  <a:pos x="3" y="14"/>
                </a:cxn>
                <a:cxn ang="0">
                  <a:pos x="11" y="11"/>
                </a:cxn>
                <a:cxn ang="0">
                  <a:pos x="26" y="0"/>
                </a:cxn>
                <a:cxn ang="0">
                  <a:pos x="33" y="4"/>
                </a:cxn>
                <a:cxn ang="0">
                  <a:pos x="37" y="7"/>
                </a:cxn>
                <a:cxn ang="0">
                  <a:pos x="44" y="18"/>
                </a:cxn>
              </a:cxnLst>
              <a:rect l="0" t="0" r="r" b="b"/>
              <a:pathLst>
                <a:path w="48" h="58">
                  <a:moveTo>
                    <a:pt x="44" y="18"/>
                  </a:moveTo>
                  <a:lnTo>
                    <a:pt x="48" y="29"/>
                  </a:lnTo>
                  <a:lnTo>
                    <a:pt x="48" y="36"/>
                  </a:lnTo>
                  <a:lnTo>
                    <a:pt x="41" y="55"/>
                  </a:lnTo>
                  <a:lnTo>
                    <a:pt x="26" y="58"/>
                  </a:lnTo>
                  <a:lnTo>
                    <a:pt x="18" y="55"/>
                  </a:lnTo>
                  <a:lnTo>
                    <a:pt x="11" y="51"/>
                  </a:lnTo>
                  <a:lnTo>
                    <a:pt x="3" y="47"/>
                  </a:lnTo>
                  <a:lnTo>
                    <a:pt x="0" y="40"/>
                  </a:lnTo>
                  <a:lnTo>
                    <a:pt x="0" y="25"/>
                  </a:lnTo>
                  <a:lnTo>
                    <a:pt x="3" y="14"/>
                  </a:lnTo>
                  <a:lnTo>
                    <a:pt x="11" y="11"/>
                  </a:lnTo>
                  <a:lnTo>
                    <a:pt x="26" y="0"/>
                  </a:lnTo>
                  <a:lnTo>
                    <a:pt x="33" y="4"/>
                  </a:lnTo>
                  <a:lnTo>
                    <a:pt x="37" y="7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885" name="Freeform 149"/>
            <p:cNvSpPr>
              <a:spLocks/>
            </p:cNvSpPr>
            <p:nvPr/>
          </p:nvSpPr>
          <p:spPr bwMode="auto">
            <a:xfrm>
              <a:off x="4139" y="2158"/>
              <a:ext cx="98" cy="100"/>
            </a:xfrm>
            <a:custGeom>
              <a:avLst/>
              <a:gdLst/>
              <a:ahLst/>
              <a:cxnLst>
                <a:cxn ang="0">
                  <a:pos x="78" y="18"/>
                </a:cxn>
                <a:cxn ang="0">
                  <a:pos x="78" y="33"/>
                </a:cxn>
                <a:cxn ang="0">
                  <a:pos x="78" y="44"/>
                </a:cxn>
                <a:cxn ang="0">
                  <a:pos x="74" y="51"/>
                </a:cxn>
                <a:cxn ang="0">
                  <a:pos x="67" y="62"/>
                </a:cxn>
                <a:cxn ang="0">
                  <a:pos x="59" y="69"/>
                </a:cxn>
                <a:cxn ang="0">
                  <a:pos x="48" y="73"/>
                </a:cxn>
                <a:cxn ang="0">
                  <a:pos x="41" y="73"/>
                </a:cxn>
                <a:cxn ang="0">
                  <a:pos x="30" y="73"/>
                </a:cxn>
                <a:cxn ang="0">
                  <a:pos x="19" y="66"/>
                </a:cxn>
                <a:cxn ang="0">
                  <a:pos x="8" y="55"/>
                </a:cxn>
                <a:cxn ang="0">
                  <a:pos x="4" y="44"/>
                </a:cxn>
                <a:cxn ang="0">
                  <a:pos x="0" y="33"/>
                </a:cxn>
                <a:cxn ang="0">
                  <a:pos x="4" y="18"/>
                </a:cxn>
                <a:cxn ang="0">
                  <a:pos x="15" y="11"/>
                </a:cxn>
                <a:cxn ang="0">
                  <a:pos x="26" y="4"/>
                </a:cxn>
                <a:cxn ang="0">
                  <a:pos x="37" y="0"/>
                </a:cxn>
                <a:cxn ang="0">
                  <a:pos x="52" y="0"/>
                </a:cxn>
                <a:cxn ang="0">
                  <a:pos x="59" y="0"/>
                </a:cxn>
                <a:cxn ang="0">
                  <a:pos x="67" y="4"/>
                </a:cxn>
                <a:cxn ang="0">
                  <a:pos x="67" y="7"/>
                </a:cxn>
                <a:cxn ang="0">
                  <a:pos x="71" y="11"/>
                </a:cxn>
                <a:cxn ang="0">
                  <a:pos x="74" y="15"/>
                </a:cxn>
                <a:cxn ang="0">
                  <a:pos x="78" y="18"/>
                </a:cxn>
              </a:cxnLst>
              <a:rect l="0" t="0" r="r" b="b"/>
              <a:pathLst>
                <a:path w="78" h="73">
                  <a:moveTo>
                    <a:pt x="78" y="18"/>
                  </a:moveTo>
                  <a:lnTo>
                    <a:pt x="78" y="33"/>
                  </a:lnTo>
                  <a:lnTo>
                    <a:pt x="78" y="44"/>
                  </a:lnTo>
                  <a:lnTo>
                    <a:pt x="74" y="51"/>
                  </a:lnTo>
                  <a:lnTo>
                    <a:pt x="67" y="62"/>
                  </a:lnTo>
                  <a:lnTo>
                    <a:pt x="59" y="69"/>
                  </a:lnTo>
                  <a:lnTo>
                    <a:pt x="48" y="73"/>
                  </a:lnTo>
                  <a:lnTo>
                    <a:pt x="41" y="73"/>
                  </a:lnTo>
                  <a:lnTo>
                    <a:pt x="30" y="73"/>
                  </a:lnTo>
                  <a:lnTo>
                    <a:pt x="19" y="66"/>
                  </a:lnTo>
                  <a:lnTo>
                    <a:pt x="8" y="55"/>
                  </a:lnTo>
                  <a:lnTo>
                    <a:pt x="4" y="44"/>
                  </a:lnTo>
                  <a:lnTo>
                    <a:pt x="0" y="33"/>
                  </a:lnTo>
                  <a:lnTo>
                    <a:pt x="4" y="18"/>
                  </a:lnTo>
                  <a:lnTo>
                    <a:pt x="15" y="11"/>
                  </a:lnTo>
                  <a:lnTo>
                    <a:pt x="26" y="4"/>
                  </a:lnTo>
                  <a:lnTo>
                    <a:pt x="37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7" y="4"/>
                  </a:lnTo>
                  <a:lnTo>
                    <a:pt x="67" y="7"/>
                  </a:lnTo>
                  <a:lnTo>
                    <a:pt x="71" y="11"/>
                  </a:lnTo>
                  <a:lnTo>
                    <a:pt x="74" y="15"/>
                  </a:lnTo>
                  <a:lnTo>
                    <a:pt x="78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886" name="Freeform 150"/>
            <p:cNvSpPr>
              <a:spLocks/>
            </p:cNvSpPr>
            <p:nvPr/>
          </p:nvSpPr>
          <p:spPr bwMode="auto">
            <a:xfrm>
              <a:off x="3787" y="2168"/>
              <a:ext cx="97" cy="99"/>
            </a:xfrm>
            <a:custGeom>
              <a:avLst/>
              <a:gdLst/>
              <a:ahLst/>
              <a:cxnLst>
                <a:cxn ang="0">
                  <a:pos x="67" y="8"/>
                </a:cxn>
                <a:cxn ang="0">
                  <a:pos x="74" y="18"/>
                </a:cxn>
                <a:cxn ang="0">
                  <a:pos x="78" y="26"/>
                </a:cxn>
                <a:cxn ang="0">
                  <a:pos x="78" y="48"/>
                </a:cxn>
                <a:cxn ang="0">
                  <a:pos x="67" y="62"/>
                </a:cxn>
                <a:cxn ang="0">
                  <a:pos x="63" y="66"/>
                </a:cxn>
                <a:cxn ang="0">
                  <a:pos x="56" y="73"/>
                </a:cxn>
                <a:cxn ang="0">
                  <a:pos x="30" y="70"/>
                </a:cxn>
                <a:cxn ang="0">
                  <a:pos x="19" y="70"/>
                </a:cxn>
                <a:cxn ang="0">
                  <a:pos x="11" y="62"/>
                </a:cxn>
                <a:cxn ang="0">
                  <a:pos x="4" y="55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6"/>
                </a:cxn>
                <a:cxn ang="0">
                  <a:pos x="8" y="18"/>
                </a:cxn>
                <a:cxn ang="0">
                  <a:pos x="15" y="11"/>
                </a:cxn>
                <a:cxn ang="0">
                  <a:pos x="26" y="8"/>
                </a:cxn>
                <a:cxn ang="0">
                  <a:pos x="34" y="0"/>
                </a:cxn>
                <a:cxn ang="0">
                  <a:pos x="52" y="0"/>
                </a:cxn>
                <a:cxn ang="0">
                  <a:pos x="63" y="4"/>
                </a:cxn>
                <a:cxn ang="0">
                  <a:pos x="67" y="8"/>
                </a:cxn>
              </a:cxnLst>
              <a:rect l="0" t="0" r="r" b="b"/>
              <a:pathLst>
                <a:path w="78" h="73">
                  <a:moveTo>
                    <a:pt x="67" y="8"/>
                  </a:moveTo>
                  <a:lnTo>
                    <a:pt x="74" y="18"/>
                  </a:lnTo>
                  <a:lnTo>
                    <a:pt x="78" y="26"/>
                  </a:lnTo>
                  <a:lnTo>
                    <a:pt x="78" y="48"/>
                  </a:lnTo>
                  <a:lnTo>
                    <a:pt x="67" y="62"/>
                  </a:lnTo>
                  <a:lnTo>
                    <a:pt x="63" y="66"/>
                  </a:lnTo>
                  <a:lnTo>
                    <a:pt x="56" y="73"/>
                  </a:lnTo>
                  <a:lnTo>
                    <a:pt x="30" y="70"/>
                  </a:lnTo>
                  <a:lnTo>
                    <a:pt x="19" y="70"/>
                  </a:lnTo>
                  <a:lnTo>
                    <a:pt x="11" y="62"/>
                  </a:lnTo>
                  <a:lnTo>
                    <a:pt x="4" y="55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8" y="18"/>
                  </a:lnTo>
                  <a:lnTo>
                    <a:pt x="15" y="11"/>
                  </a:lnTo>
                  <a:lnTo>
                    <a:pt x="26" y="8"/>
                  </a:lnTo>
                  <a:lnTo>
                    <a:pt x="34" y="0"/>
                  </a:lnTo>
                  <a:lnTo>
                    <a:pt x="52" y="0"/>
                  </a:lnTo>
                  <a:lnTo>
                    <a:pt x="63" y="4"/>
                  </a:lnTo>
                  <a:lnTo>
                    <a:pt x="67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887" name="Freeform 151"/>
            <p:cNvSpPr>
              <a:spLocks/>
            </p:cNvSpPr>
            <p:nvPr/>
          </p:nvSpPr>
          <p:spPr bwMode="auto">
            <a:xfrm>
              <a:off x="4153" y="2168"/>
              <a:ext cx="70" cy="75"/>
            </a:xfrm>
            <a:custGeom>
              <a:avLst/>
              <a:gdLst/>
              <a:ahLst/>
              <a:cxnLst>
                <a:cxn ang="0">
                  <a:pos x="56" y="15"/>
                </a:cxn>
                <a:cxn ang="0">
                  <a:pos x="52" y="33"/>
                </a:cxn>
                <a:cxn ang="0">
                  <a:pos x="48" y="40"/>
                </a:cxn>
                <a:cxn ang="0">
                  <a:pos x="45" y="48"/>
                </a:cxn>
                <a:cxn ang="0">
                  <a:pos x="34" y="55"/>
                </a:cxn>
                <a:cxn ang="0">
                  <a:pos x="26" y="55"/>
                </a:cxn>
                <a:cxn ang="0">
                  <a:pos x="19" y="55"/>
                </a:cxn>
                <a:cxn ang="0">
                  <a:pos x="4" y="37"/>
                </a:cxn>
                <a:cxn ang="0">
                  <a:pos x="0" y="29"/>
                </a:cxn>
                <a:cxn ang="0">
                  <a:pos x="0" y="18"/>
                </a:cxn>
                <a:cxn ang="0">
                  <a:pos x="4" y="15"/>
                </a:cxn>
                <a:cxn ang="0">
                  <a:pos x="11" y="8"/>
                </a:cxn>
                <a:cxn ang="0">
                  <a:pos x="22" y="0"/>
                </a:cxn>
                <a:cxn ang="0">
                  <a:pos x="41" y="4"/>
                </a:cxn>
                <a:cxn ang="0">
                  <a:pos x="48" y="8"/>
                </a:cxn>
                <a:cxn ang="0">
                  <a:pos x="56" y="15"/>
                </a:cxn>
              </a:cxnLst>
              <a:rect l="0" t="0" r="r" b="b"/>
              <a:pathLst>
                <a:path w="56" h="55">
                  <a:moveTo>
                    <a:pt x="56" y="15"/>
                  </a:moveTo>
                  <a:lnTo>
                    <a:pt x="52" y="33"/>
                  </a:lnTo>
                  <a:lnTo>
                    <a:pt x="48" y="40"/>
                  </a:lnTo>
                  <a:lnTo>
                    <a:pt x="45" y="48"/>
                  </a:lnTo>
                  <a:lnTo>
                    <a:pt x="34" y="55"/>
                  </a:lnTo>
                  <a:lnTo>
                    <a:pt x="26" y="55"/>
                  </a:lnTo>
                  <a:lnTo>
                    <a:pt x="19" y="55"/>
                  </a:lnTo>
                  <a:lnTo>
                    <a:pt x="4" y="37"/>
                  </a:lnTo>
                  <a:lnTo>
                    <a:pt x="0" y="29"/>
                  </a:lnTo>
                  <a:lnTo>
                    <a:pt x="0" y="18"/>
                  </a:lnTo>
                  <a:lnTo>
                    <a:pt x="4" y="15"/>
                  </a:lnTo>
                  <a:lnTo>
                    <a:pt x="11" y="8"/>
                  </a:lnTo>
                  <a:lnTo>
                    <a:pt x="22" y="0"/>
                  </a:lnTo>
                  <a:lnTo>
                    <a:pt x="41" y="4"/>
                  </a:lnTo>
                  <a:lnTo>
                    <a:pt x="48" y="8"/>
                  </a:lnTo>
                  <a:lnTo>
                    <a:pt x="56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888" name="Freeform 152"/>
            <p:cNvSpPr>
              <a:spLocks/>
            </p:cNvSpPr>
            <p:nvPr/>
          </p:nvSpPr>
          <p:spPr bwMode="auto">
            <a:xfrm>
              <a:off x="3797" y="2183"/>
              <a:ext cx="74" cy="69"/>
            </a:xfrm>
            <a:custGeom>
              <a:avLst/>
              <a:gdLst/>
              <a:ahLst/>
              <a:cxnLst>
                <a:cxn ang="0">
                  <a:pos x="59" y="11"/>
                </a:cxn>
                <a:cxn ang="0">
                  <a:pos x="59" y="22"/>
                </a:cxn>
                <a:cxn ang="0">
                  <a:pos x="59" y="37"/>
                </a:cxn>
                <a:cxn ang="0">
                  <a:pos x="55" y="40"/>
                </a:cxn>
                <a:cxn ang="0">
                  <a:pos x="52" y="44"/>
                </a:cxn>
                <a:cxn ang="0">
                  <a:pos x="44" y="51"/>
                </a:cxn>
                <a:cxn ang="0">
                  <a:pos x="33" y="51"/>
                </a:cxn>
                <a:cxn ang="0">
                  <a:pos x="22" y="51"/>
                </a:cxn>
                <a:cxn ang="0">
                  <a:pos x="11" y="44"/>
                </a:cxn>
                <a:cxn ang="0">
                  <a:pos x="7" y="40"/>
                </a:cxn>
                <a:cxn ang="0">
                  <a:pos x="3" y="37"/>
                </a:cxn>
                <a:cxn ang="0">
                  <a:pos x="0" y="26"/>
                </a:cxn>
                <a:cxn ang="0">
                  <a:pos x="3" y="15"/>
                </a:cxn>
                <a:cxn ang="0">
                  <a:pos x="11" y="11"/>
                </a:cxn>
                <a:cxn ang="0">
                  <a:pos x="18" y="4"/>
                </a:cxn>
                <a:cxn ang="0">
                  <a:pos x="29" y="0"/>
                </a:cxn>
                <a:cxn ang="0">
                  <a:pos x="41" y="0"/>
                </a:cxn>
                <a:cxn ang="0">
                  <a:pos x="52" y="4"/>
                </a:cxn>
                <a:cxn ang="0">
                  <a:pos x="55" y="7"/>
                </a:cxn>
                <a:cxn ang="0">
                  <a:pos x="59" y="11"/>
                </a:cxn>
              </a:cxnLst>
              <a:rect l="0" t="0" r="r" b="b"/>
              <a:pathLst>
                <a:path w="59" h="51">
                  <a:moveTo>
                    <a:pt x="59" y="11"/>
                  </a:moveTo>
                  <a:lnTo>
                    <a:pt x="59" y="22"/>
                  </a:lnTo>
                  <a:lnTo>
                    <a:pt x="59" y="37"/>
                  </a:lnTo>
                  <a:lnTo>
                    <a:pt x="55" y="40"/>
                  </a:lnTo>
                  <a:lnTo>
                    <a:pt x="52" y="44"/>
                  </a:lnTo>
                  <a:lnTo>
                    <a:pt x="44" y="51"/>
                  </a:lnTo>
                  <a:lnTo>
                    <a:pt x="33" y="51"/>
                  </a:lnTo>
                  <a:lnTo>
                    <a:pt x="22" y="51"/>
                  </a:lnTo>
                  <a:lnTo>
                    <a:pt x="11" y="44"/>
                  </a:lnTo>
                  <a:lnTo>
                    <a:pt x="7" y="40"/>
                  </a:lnTo>
                  <a:lnTo>
                    <a:pt x="3" y="37"/>
                  </a:lnTo>
                  <a:lnTo>
                    <a:pt x="0" y="26"/>
                  </a:lnTo>
                  <a:lnTo>
                    <a:pt x="3" y="15"/>
                  </a:lnTo>
                  <a:lnTo>
                    <a:pt x="11" y="11"/>
                  </a:lnTo>
                  <a:lnTo>
                    <a:pt x="18" y="4"/>
                  </a:lnTo>
                  <a:lnTo>
                    <a:pt x="29" y="0"/>
                  </a:lnTo>
                  <a:lnTo>
                    <a:pt x="41" y="0"/>
                  </a:lnTo>
                  <a:lnTo>
                    <a:pt x="52" y="4"/>
                  </a:lnTo>
                  <a:lnTo>
                    <a:pt x="55" y="7"/>
                  </a:lnTo>
                  <a:lnTo>
                    <a:pt x="59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889" name="Freeform 153"/>
            <p:cNvSpPr>
              <a:spLocks/>
            </p:cNvSpPr>
            <p:nvPr/>
          </p:nvSpPr>
          <p:spPr bwMode="auto">
            <a:xfrm>
              <a:off x="3982" y="2362"/>
              <a:ext cx="92" cy="94"/>
            </a:xfrm>
            <a:custGeom>
              <a:avLst/>
              <a:gdLst/>
              <a:ahLst/>
              <a:cxnLst>
                <a:cxn ang="0">
                  <a:pos x="70" y="21"/>
                </a:cxn>
                <a:cxn ang="0">
                  <a:pos x="74" y="32"/>
                </a:cxn>
                <a:cxn ang="0">
                  <a:pos x="74" y="47"/>
                </a:cxn>
                <a:cxn ang="0">
                  <a:pos x="67" y="54"/>
                </a:cxn>
                <a:cxn ang="0">
                  <a:pos x="59" y="62"/>
                </a:cxn>
                <a:cxn ang="0">
                  <a:pos x="52" y="69"/>
                </a:cxn>
                <a:cxn ang="0">
                  <a:pos x="41" y="69"/>
                </a:cxn>
                <a:cxn ang="0">
                  <a:pos x="30" y="65"/>
                </a:cxn>
                <a:cxn ang="0">
                  <a:pos x="19" y="62"/>
                </a:cxn>
                <a:cxn ang="0">
                  <a:pos x="7" y="54"/>
                </a:cxn>
                <a:cxn ang="0">
                  <a:pos x="4" y="43"/>
                </a:cxn>
                <a:cxn ang="0">
                  <a:pos x="0" y="32"/>
                </a:cxn>
                <a:cxn ang="0">
                  <a:pos x="0" y="25"/>
                </a:cxn>
                <a:cxn ang="0">
                  <a:pos x="4" y="21"/>
                </a:cxn>
                <a:cxn ang="0">
                  <a:pos x="11" y="10"/>
                </a:cxn>
                <a:cxn ang="0">
                  <a:pos x="19" y="7"/>
                </a:cxn>
                <a:cxn ang="0">
                  <a:pos x="41" y="0"/>
                </a:cxn>
                <a:cxn ang="0">
                  <a:pos x="59" y="7"/>
                </a:cxn>
                <a:cxn ang="0">
                  <a:pos x="67" y="14"/>
                </a:cxn>
                <a:cxn ang="0">
                  <a:pos x="70" y="21"/>
                </a:cxn>
              </a:cxnLst>
              <a:rect l="0" t="0" r="r" b="b"/>
              <a:pathLst>
                <a:path w="74" h="69">
                  <a:moveTo>
                    <a:pt x="70" y="21"/>
                  </a:moveTo>
                  <a:lnTo>
                    <a:pt x="74" y="32"/>
                  </a:lnTo>
                  <a:lnTo>
                    <a:pt x="74" y="47"/>
                  </a:lnTo>
                  <a:lnTo>
                    <a:pt x="67" y="54"/>
                  </a:lnTo>
                  <a:lnTo>
                    <a:pt x="59" y="62"/>
                  </a:lnTo>
                  <a:lnTo>
                    <a:pt x="52" y="69"/>
                  </a:lnTo>
                  <a:lnTo>
                    <a:pt x="41" y="69"/>
                  </a:lnTo>
                  <a:lnTo>
                    <a:pt x="30" y="65"/>
                  </a:lnTo>
                  <a:lnTo>
                    <a:pt x="19" y="62"/>
                  </a:lnTo>
                  <a:lnTo>
                    <a:pt x="7" y="54"/>
                  </a:lnTo>
                  <a:lnTo>
                    <a:pt x="4" y="43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4" y="21"/>
                  </a:lnTo>
                  <a:lnTo>
                    <a:pt x="11" y="10"/>
                  </a:lnTo>
                  <a:lnTo>
                    <a:pt x="19" y="7"/>
                  </a:lnTo>
                  <a:lnTo>
                    <a:pt x="41" y="0"/>
                  </a:lnTo>
                  <a:lnTo>
                    <a:pt x="59" y="7"/>
                  </a:lnTo>
                  <a:lnTo>
                    <a:pt x="67" y="14"/>
                  </a:lnTo>
                  <a:lnTo>
                    <a:pt x="7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890" name="Freeform 154"/>
            <p:cNvSpPr>
              <a:spLocks/>
            </p:cNvSpPr>
            <p:nvPr/>
          </p:nvSpPr>
          <p:spPr bwMode="auto">
            <a:xfrm>
              <a:off x="4389" y="2376"/>
              <a:ext cx="89" cy="90"/>
            </a:xfrm>
            <a:custGeom>
              <a:avLst/>
              <a:gdLst/>
              <a:ahLst/>
              <a:cxnLst>
                <a:cxn ang="0">
                  <a:pos x="71" y="19"/>
                </a:cxn>
                <a:cxn ang="0">
                  <a:pos x="71" y="33"/>
                </a:cxn>
                <a:cxn ang="0">
                  <a:pos x="71" y="52"/>
                </a:cxn>
                <a:cxn ang="0">
                  <a:pos x="63" y="59"/>
                </a:cxn>
                <a:cxn ang="0">
                  <a:pos x="56" y="63"/>
                </a:cxn>
                <a:cxn ang="0">
                  <a:pos x="45" y="66"/>
                </a:cxn>
                <a:cxn ang="0">
                  <a:pos x="37" y="66"/>
                </a:cxn>
                <a:cxn ang="0">
                  <a:pos x="26" y="63"/>
                </a:cxn>
                <a:cxn ang="0">
                  <a:pos x="15" y="59"/>
                </a:cxn>
                <a:cxn ang="0">
                  <a:pos x="8" y="52"/>
                </a:cxn>
                <a:cxn ang="0">
                  <a:pos x="0" y="41"/>
                </a:cxn>
                <a:cxn ang="0">
                  <a:pos x="0" y="26"/>
                </a:cxn>
                <a:cxn ang="0">
                  <a:pos x="8" y="15"/>
                </a:cxn>
                <a:cxn ang="0">
                  <a:pos x="19" y="8"/>
                </a:cxn>
                <a:cxn ang="0">
                  <a:pos x="30" y="0"/>
                </a:cxn>
                <a:cxn ang="0">
                  <a:pos x="45" y="0"/>
                </a:cxn>
                <a:cxn ang="0">
                  <a:pos x="52" y="4"/>
                </a:cxn>
                <a:cxn ang="0">
                  <a:pos x="63" y="11"/>
                </a:cxn>
                <a:cxn ang="0">
                  <a:pos x="71" y="19"/>
                </a:cxn>
              </a:cxnLst>
              <a:rect l="0" t="0" r="r" b="b"/>
              <a:pathLst>
                <a:path w="71" h="66">
                  <a:moveTo>
                    <a:pt x="71" y="19"/>
                  </a:moveTo>
                  <a:lnTo>
                    <a:pt x="71" y="33"/>
                  </a:lnTo>
                  <a:lnTo>
                    <a:pt x="71" y="52"/>
                  </a:lnTo>
                  <a:lnTo>
                    <a:pt x="63" y="59"/>
                  </a:lnTo>
                  <a:lnTo>
                    <a:pt x="56" y="63"/>
                  </a:lnTo>
                  <a:lnTo>
                    <a:pt x="45" y="66"/>
                  </a:lnTo>
                  <a:lnTo>
                    <a:pt x="37" y="66"/>
                  </a:lnTo>
                  <a:lnTo>
                    <a:pt x="26" y="63"/>
                  </a:lnTo>
                  <a:lnTo>
                    <a:pt x="15" y="59"/>
                  </a:lnTo>
                  <a:lnTo>
                    <a:pt x="8" y="52"/>
                  </a:lnTo>
                  <a:lnTo>
                    <a:pt x="0" y="41"/>
                  </a:lnTo>
                  <a:lnTo>
                    <a:pt x="0" y="26"/>
                  </a:lnTo>
                  <a:lnTo>
                    <a:pt x="8" y="15"/>
                  </a:lnTo>
                  <a:lnTo>
                    <a:pt x="19" y="8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52" y="4"/>
                  </a:lnTo>
                  <a:lnTo>
                    <a:pt x="63" y="11"/>
                  </a:lnTo>
                  <a:lnTo>
                    <a:pt x="71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891" name="Freeform 155"/>
            <p:cNvSpPr>
              <a:spLocks/>
            </p:cNvSpPr>
            <p:nvPr/>
          </p:nvSpPr>
          <p:spPr bwMode="auto">
            <a:xfrm>
              <a:off x="3996" y="2376"/>
              <a:ext cx="64" cy="65"/>
            </a:xfrm>
            <a:custGeom>
              <a:avLst/>
              <a:gdLst/>
              <a:ahLst/>
              <a:cxnLst>
                <a:cxn ang="0">
                  <a:pos x="52" y="11"/>
                </a:cxn>
                <a:cxn ang="0">
                  <a:pos x="52" y="37"/>
                </a:cxn>
                <a:cxn ang="0">
                  <a:pos x="48" y="41"/>
                </a:cxn>
                <a:cxn ang="0">
                  <a:pos x="37" y="44"/>
                </a:cxn>
                <a:cxn ang="0">
                  <a:pos x="30" y="48"/>
                </a:cxn>
                <a:cxn ang="0">
                  <a:pos x="22" y="48"/>
                </a:cxn>
                <a:cxn ang="0">
                  <a:pos x="15" y="48"/>
                </a:cxn>
                <a:cxn ang="0">
                  <a:pos x="11" y="44"/>
                </a:cxn>
                <a:cxn ang="0">
                  <a:pos x="4" y="37"/>
                </a:cxn>
                <a:cxn ang="0">
                  <a:pos x="0" y="26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9" y="4"/>
                </a:cxn>
                <a:cxn ang="0">
                  <a:pos x="26" y="0"/>
                </a:cxn>
                <a:cxn ang="0">
                  <a:pos x="34" y="0"/>
                </a:cxn>
                <a:cxn ang="0">
                  <a:pos x="52" y="11"/>
                </a:cxn>
              </a:cxnLst>
              <a:rect l="0" t="0" r="r" b="b"/>
              <a:pathLst>
                <a:path w="52" h="48">
                  <a:moveTo>
                    <a:pt x="52" y="11"/>
                  </a:moveTo>
                  <a:lnTo>
                    <a:pt x="52" y="37"/>
                  </a:lnTo>
                  <a:lnTo>
                    <a:pt x="48" y="41"/>
                  </a:lnTo>
                  <a:lnTo>
                    <a:pt x="37" y="44"/>
                  </a:lnTo>
                  <a:lnTo>
                    <a:pt x="30" y="48"/>
                  </a:lnTo>
                  <a:lnTo>
                    <a:pt x="22" y="48"/>
                  </a:lnTo>
                  <a:lnTo>
                    <a:pt x="15" y="48"/>
                  </a:lnTo>
                  <a:lnTo>
                    <a:pt x="11" y="44"/>
                  </a:lnTo>
                  <a:lnTo>
                    <a:pt x="4" y="37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9" y="4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52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892" name="Freeform 156"/>
            <p:cNvSpPr>
              <a:spLocks/>
            </p:cNvSpPr>
            <p:nvPr/>
          </p:nvSpPr>
          <p:spPr bwMode="auto">
            <a:xfrm>
              <a:off x="4755" y="2376"/>
              <a:ext cx="97" cy="100"/>
            </a:xfrm>
            <a:custGeom>
              <a:avLst/>
              <a:gdLst/>
              <a:ahLst/>
              <a:cxnLst>
                <a:cxn ang="0">
                  <a:pos x="71" y="15"/>
                </a:cxn>
                <a:cxn ang="0">
                  <a:pos x="78" y="22"/>
                </a:cxn>
                <a:cxn ang="0">
                  <a:pos x="78" y="33"/>
                </a:cxn>
                <a:cxn ang="0">
                  <a:pos x="78" y="44"/>
                </a:cxn>
                <a:cxn ang="0">
                  <a:pos x="78" y="52"/>
                </a:cxn>
                <a:cxn ang="0">
                  <a:pos x="71" y="63"/>
                </a:cxn>
                <a:cxn ang="0">
                  <a:pos x="63" y="66"/>
                </a:cxn>
                <a:cxn ang="0">
                  <a:pos x="52" y="73"/>
                </a:cxn>
                <a:cxn ang="0">
                  <a:pos x="41" y="73"/>
                </a:cxn>
                <a:cxn ang="0">
                  <a:pos x="30" y="70"/>
                </a:cxn>
                <a:cxn ang="0">
                  <a:pos x="19" y="63"/>
                </a:cxn>
                <a:cxn ang="0">
                  <a:pos x="8" y="52"/>
                </a:cxn>
                <a:cxn ang="0">
                  <a:pos x="0" y="41"/>
                </a:cxn>
                <a:cxn ang="0">
                  <a:pos x="4" y="26"/>
                </a:cxn>
                <a:cxn ang="0">
                  <a:pos x="11" y="15"/>
                </a:cxn>
                <a:cxn ang="0">
                  <a:pos x="22" y="8"/>
                </a:cxn>
                <a:cxn ang="0">
                  <a:pos x="34" y="0"/>
                </a:cxn>
                <a:cxn ang="0">
                  <a:pos x="45" y="0"/>
                </a:cxn>
                <a:cxn ang="0">
                  <a:pos x="56" y="4"/>
                </a:cxn>
                <a:cxn ang="0">
                  <a:pos x="63" y="8"/>
                </a:cxn>
                <a:cxn ang="0">
                  <a:pos x="71" y="15"/>
                </a:cxn>
              </a:cxnLst>
              <a:rect l="0" t="0" r="r" b="b"/>
              <a:pathLst>
                <a:path w="78" h="73">
                  <a:moveTo>
                    <a:pt x="71" y="15"/>
                  </a:moveTo>
                  <a:lnTo>
                    <a:pt x="78" y="22"/>
                  </a:lnTo>
                  <a:lnTo>
                    <a:pt x="78" y="33"/>
                  </a:lnTo>
                  <a:lnTo>
                    <a:pt x="78" y="44"/>
                  </a:lnTo>
                  <a:lnTo>
                    <a:pt x="78" y="52"/>
                  </a:lnTo>
                  <a:lnTo>
                    <a:pt x="71" y="63"/>
                  </a:lnTo>
                  <a:lnTo>
                    <a:pt x="63" y="66"/>
                  </a:lnTo>
                  <a:lnTo>
                    <a:pt x="52" y="73"/>
                  </a:lnTo>
                  <a:lnTo>
                    <a:pt x="41" y="73"/>
                  </a:lnTo>
                  <a:lnTo>
                    <a:pt x="30" y="70"/>
                  </a:lnTo>
                  <a:lnTo>
                    <a:pt x="19" y="63"/>
                  </a:lnTo>
                  <a:lnTo>
                    <a:pt x="8" y="52"/>
                  </a:lnTo>
                  <a:lnTo>
                    <a:pt x="0" y="41"/>
                  </a:lnTo>
                  <a:lnTo>
                    <a:pt x="4" y="26"/>
                  </a:lnTo>
                  <a:lnTo>
                    <a:pt x="11" y="15"/>
                  </a:lnTo>
                  <a:lnTo>
                    <a:pt x="22" y="8"/>
                  </a:lnTo>
                  <a:lnTo>
                    <a:pt x="34" y="0"/>
                  </a:lnTo>
                  <a:lnTo>
                    <a:pt x="45" y="0"/>
                  </a:lnTo>
                  <a:lnTo>
                    <a:pt x="56" y="4"/>
                  </a:lnTo>
                  <a:lnTo>
                    <a:pt x="63" y="8"/>
                  </a:lnTo>
                  <a:lnTo>
                    <a:pt x="71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893" name="Freeform 157"/>
            <p:cNvSpPr>
              <a:spLocks/>
            </p:cNvSpPr>
            <p:nvPr/>
          </p:nvSpPr>
          <p:spPr bwMode="auto">
            <a:xfrm>
              <a:off x="4403" y="2391"/>
              <a:ext cx="61" cy="60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49" y="26"/>
                </a:cxn>
                <a:cxn ang="0">
                  <a:pos x="45" y="33"/>
                </a:cxn>
                <a:cxn ang="0">
                  <a:pos x="41" y="41"/>
                </a:cxn>
                <a:cxn ang="0">
                  <a:pos x="34" y="44"/>
                </a:cxn>
                <a:cxn ang="0">
                  <a:pos x="26" y="44"/>
                </a:cxn>
                <a:cxn ang="0">
                  <a:pos x="19" y="44"/>
                </a:cxn>
                <a:cxn ang="0">
                  <a:pos x="12" y="41"/>
                </a:cxn>
                <a:cxn ang="0">
                  <a:pos x="4" y="37"/>
                </a:cxn>
                <a:cxn ang="0">
                  <a:pos x="0" y="30"/>
                </a:cxn>
                <a:cxn ang="0">
                  <a:pos x="0" y="22"/>
                </a:cxn>
                <a:cxn ang="0">
                  <a:pos x="4" y="11"/>
                </a:cxn>
                <a:cxn ang="0">
                  <a:pos x="15" y="4"/>
                </a:cxn>
                <a:cxn ang="0">
                  <a:pos x="30" y="0"/>
                </a:cxn>
                <a:cxn ang="0">
                  <a:pos x="41" y="4"/>
                </a:cxn>
                <a:cxn ang="0">
                  <a:pos x="45" y="8"/>
                </a:cxn>
                <a:cxn ang="0">
                  <a:pos x="49" y="15"/>
                </a:cxn>
              </a:cxnLst>
              <a:rect l="0" t="0" r="r" b="b"/>
              <a:pathLst>
                <a:path w="49" h="44">
                  <a:moveTo>
                    <a:pt x="49" y="15"/>
                  </a:moveTo>
                  <a:lnTo>
                    <a:pt x="49" y="26"/>
                  </a:lnTo>
                  <a:lnTo>
                    <a:pt x="45" y="33"/>
                  </a:lnTo>
                  <a:lnTo>
                    <a:pt x="41" y="41"/>
                  </a:lnTo>
                  <a:lnTo>
                    <a:pt x="34" y="44"/>
                  </a:lnTo>
                  <a:lnTo>
                    <a:pt x="26" y="44"/>
                  </a:lnTo>
                  <a:lnTo>
                    <a:pt x="19" y="44"/>
                  </a:lnTo>
                  <a:lnTo>
                    <a:pt x="12" y="41"/>
                  </a:lnTo>
                  <a:lnTo>
                    <a:pt x="4" y="37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4" y="11"/>
                  </a:lnTo>
                  <a:lnTo>
                    <a:pt x="15" y="4"/>
                  </a:lnTo>
                  <a:lnTo>
                    <a:pt x="30" y="0"/>
                  </a:lnTo>
                  <a:lnTo>
                    <a:pt x="41" y="4"/>
                  </a:lnTo>
                  <a:lnTo>
                    <a:pt x="45" y="8"/>
                  </a:lnTo>
                  <a:lnTo>
                    <a:pt x="49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894" name="Freeform 158"/>
            <p:cNvSpPr>
              <a:spLocks/>
            </p:cNvSpPr>
            <p:nvPr/>
          </p:nvSpPr>
          <p:spPr bwMode="auto">
            <a:xfrm>
              <a:off x="4774" y="2391"/>
              <a:ext cx="65" cy="71"/>
            </a:xfrm>
            <a:custGeom>
              <a:avLst/>
              <a:gdLst/>
              <a:ahLst/>
              <a:cxnLst>
                <a:cxn ang="0">
                  <a:pos x="52" y="15"/>
                </a:cxn>
                <a:cxn ang="0">
                  <a:pos x="52" y="30"/>
                </a:cxn>
                <a:cxn ang="0">
                  <a:pos x="48" y="41"/>
                </a:cxn>
                <a:cxn ang="0">
                  <a:pos x="44" y="44"/>
                </a:cxn>
                <a:cxn ang="0">
                  <a:pos x="37" y="48"/>
                </a:cxn>
                <a:cxn ang="0">
                  <a:pos x="26" y="52"/>
                </a:cxn>
                <a:cxn ang="0">
                  <a:pos x="19" y="52"/>
                </a:cxn>
                <a:cxn ang="0">
                  <a:pos x="11" y="44"/>
                </a:cxn>
                <a:cxn ang="0">
                  <a:pos x="4" y="41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7" y="15"/>
                </a:cxn>
                <a:cxn ang="0">
                  <a:pos x="15" y="8"/>
                </a:cxn>
                <a:cxn ang="0">
                  <a:pos x="22" y="0"/>
                </a:cxn>
                <a:cxn ang="0">
                  <a:pos x="33" y="0"/>
                </a:cxn>
                <a:cxn ang="0">
                  <a:pos x="41" y="4"/>
                </a:cxn>
                <a:cxn ang="0">
                  <a:pos x="44" y="8"/>
                </a:cxn>
                <a:cxn ang="0">
                  <a:pos x="52" y="15"/>
                </a:cxn>
              </a:cxnLst>
              <a:rect l="0" t="0" r="r" b="b"/>
              <a:pathLst>
                <a:path w="52" h="52">
                  <a:moveTo>
                    <a:pt x="52" y="15"/>
                  </a:moveTo>
                  <a:lnTo>
                    <a:pt x="52" y="30"/>
                  </a:lnTo>
                  <a:lnTo>
                    <a:pt x="48" y="41"/>
                  </a:lnTo>
                  <a:lnTo>
                    <a:pt x="44" y="44"/>
                  </a:lnTo>
                  <a:lnTo>
                    <a:pt x="37" y="48"/>
                  </a:lnTo>
                  <a:lnTo>
                    <a:pt x="26" y="52"/>
                  </a:lnTo>
                  <a:lnTo>
                    <a:pt x="19" y="52"/>
                  </a:lnTo>
                  <a:lnTo>
                    <a:pt x="11" y="44"/>
                  </a:lnTo>
                  <a:lnTo>
                    <a:pt x="4" y="41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7" y="15"/>
                  </a:lnTo>
                  <a:lnTo>
                    <a:pt x="15" y="8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1" y="4"/>
                  </a:lnTo>
                  <a:lnTo>
                    <a:pt x="44" y="8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895" name="Freeform 159"/>
            <p:cNvSpPr>
              <a:spLocks/>
            </p:cNvSpPr>
            <p:nvPr/>
          </p:nvSpPr>
          <p:spPr bwMode="auto">
            <a:xfrm>
              <a:off x="5153" y="2391"/>
              <a:ext cx="65" cy="71"/>
            </a:xfrm>
            <a:custGeom>
              <a:avLst/>
              <a:gdLst/>
              <a:ahLst/>
              <a:cxnLst>
                <a:cxn ang="0">
                  <a:pos x="52" y="22"/>
                </a:cxn>
                <a:cxn ang="0">
                  <a:pos x="52" y="33"/>
                </a:cxn>
                <a:cxn ang="0">
                  <a:pos x="48" y="41"/>
                </a:cxn>
                <a:cxn ang="0">
                  <a:pos x="44" y="44"/>
                </a:cxn>
                <a:cxn ang="0">
                  <a:pos x="37" y="48"/>
                </a:cxn>
                <a:cxn ang="0">
                  <a:pos x="19" y="52"/>
                </a:cxn>
                <a:cxn ang="0">
                  <a:pos x="11" y="48"/>
                </a:cxn>
                <a:cxn ang="0">
                  <a:pos x="4" y="44"/>
                </a:cxn>
                <a:cxn ang="0">
                  <a:pos x="0" y="33"/>
                </a:cxn>
                <a:cxn ang="0">
                  <a:pos x="0" y="26"/>
                </a:cxn>
                <a:cxn ang="0">
                  <a:pos x="4" y="15"/>
                </a:cxn>
                <a:cxn ang="0">
                  <a:pos x="7" y="8"/>
                </a:cxn>
                <a:cxn ang="0">
                  <a:pos x="15" y="4"/>
                </a:cxn>
                <a:cxn ang="0">
                  <a:pos x="19" y="0"/>
                </a:cxn>
                <a:cxn ang="0">
                  <a:pos x="33" y="4"/>
                </a:cxn>
                <a:cxn ang="0">
                  <a:pos x="44" y="11"/>
                </a:cxn>
                <a:cxn ang="0">
                  <a:pos x="52" y="22"/>
                </a:cxn>
              </a:cxnLst>
              <a:rect l="0" t="0" r="r" b="b"/>
              <a:pathLst>
                <a:path w="52" h="52">
                  <a:moveTo>
                    <a:pt x="52" y="22"/>
                  </a:moveTo>
                  <a:lnTo>
                    <a:pt x="52" y="33"/>
                  </a:lnTo>
                  <a:lnTo>
                    <a:pt x="48" y="41"/>
                  </a:lnTo>
                  <a:lnTo>
                    <a:pt x="44" y="44"/>
                  </a:lnTo>
                  <a:lnTo>
                    <a:pt x="37" y="48"/>
                  </a:lnTo>
                  <a:lnTo>
                    <a:pt x="19" y="52"/>
                  </a:lnTo>
                  <a:lnTo>
                    <a:pt x="11" y="48"/>
                  </a:lnTo>
                  <a:lnTo>
                    <a:pt x="4" y="44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4" y="15"/>
                  </a:lnTo>
                  <a:lnTo>
                    <a:pt x="7" y="8"/>
                  </a:lnTo>
                  <a:lnTo>
                    <a:pt x="15" y="4"/>
                  </a:lnTo>
                  <a:lnTo>
                    <a:pt x="19" y="0"/>
                  </a:lnTo>
                  <a:lnTo>
                    <a:pt x="33" y="4"/>
                  </a:lnTo>
                  <a:lnTo>
                    <a:pt x="44" y="11"/>
                  </a:lnTo>
                  <a:lnTo>
                    <a:pt x="52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896" name="Freeform 160"/>
            <p:cNvSpPr>
              <a:spLocks/>
            </p:cNvSpPr>
            <p:nvPr/>
          </p:nvSpPr>
          <p:spPr bwMode="auto">
            <a:xfrm>
              <a:off x="3816" y="2610"/>
              <a:ext cx="96" cy="105"/>
            </a:xfrm>
            <a:custGeom>
              <a:avLst/>
              <a:gdLst/>
              <a:ahLst/>
              <a:cxnLst>
                <a:cxn ang="0">
                  <a:pos x="74" y="26"/>
                </a:cxn>
                <a:cxn ang="0">
                  <a:pos x="77" y="33"/>
                </a:cxn>
                <a:cxn ang="0">
                  <a:pos x="77" y="40"/>
                </a:cxn>
                <a:cxn ang="0">
                  <a:pos x="74" y="51"/>
                </a:cxn>
                <a:cxn ang="0">
                  <a:pos x="55" y="69"/>
                </a:cxn>
                <a:cxn ang="0">
                  <a:pos x="48" y="73"/>
                </a:cxn>
                <a:cxn ang="0">
                  <a:pos x="37" y="77"/>
                </a:cxn>
                <a:cxn ang="0">
                  <a:pos x="18" y="73"/>
                </a:cxn>
                <a:cxn ang="0">
                  <a:pos x="3" y="58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29"/>
                </a:cxn>
                <a:cxn ang="0">
                  <a:pos x="7" y="15"/>
                </a:cxn>
                <a:cxn ang="0">
                  <a:pos x="18" y="7"/>
                </a:cxn>
                <a:cxn ang="0">
                  <a:pos x="26" y="0"/>
                </a:cxn>
                <a:cxn ang="0">
                  <a:pos x="40" y="0"/>
                </a:cxn>
                <a:cxn ang="0">
                  <a:pos x="55" y="7"/>
                </a:cxn>
                <a:cxn ang="0">
                  <a:pos x="66" y="15"/>
                </a:cxn>
                <a:cxn ang="0">
                  <a:pos x="74" y="26"/>
                </a:cxn>
              </a:cxnLst>
              <a:rect l="0" t="0" r="r" b="b"/>
              <a:pathLst>
                <a:path w="77" h="77">
                  <a:moveTo>
                    <a:pt x="74" y="26"/>
                  </a:moveTo>
                  <a:lnTo>
                    <a:pt x="77" y="33"/>
                  </a:lnTo>
                  <a:lnTo>
                    <a:pt x="77" y="40"/>
                  </a:lnTo>
                  <a:lnTo>
                    <a:pt x="74" y="51"/>
                  </a:lnTo>
                  <a:lnTo>
                    <a:pt x="55" y="69"/>
                  </a:lnTo>
                  <a:lnTo>
                    <a:pt x="48" y="73"/>
                  </a:lnTo>
                  <a:lnTo>
                    <a:pt x="37" y="77"/>
                  </a:lnTo>
                  <a:lnTo>
                    <a:pt x="18" y="73"/>
                  </a:lnTo>
                  <a:lnTo>
                    <a:pt x="3" y="58"/>
                  </a:lnTo>
                  <a:lnTo>
                    <a:pt x="0" y="51"/>
                  </a:lnTo>
                  <a:lnTo>
                    <a:pt x="0" y="40"/>
                  </a:lnTo>
                  <a:lnTo>
                    <a:pt x="3" y="29"/>
                  </a:lnTo>
                  <a:lnTo>
                    <a:pt x="7" y="15"/>
                  </a:lnTo>
                  <a:lnTo>
                    <a:pt x="18" y="7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55" y="7"/>
                  </a:lnTo>
                  <a:lnTo>
                    <a:pt x="66" y="15"/>
                  </a:lnTo>
                  <a:lnTo>
                    <a:pt x="74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897" name="Freeform 161"/>
            <p:cNvSpPr>
              <a:spLocks/>
            </p:cNvSpPr>
            <p:nvPr/>
          </p:nvSpPr>
          <p:spPr bwMode="auto">
            <a:xfrm>
              <a:off x="4180" y="2616"/>
              <a:ext cx="94" cy="99"/>
            </a:xfrm>
            <a:custGeom>
              <a:avLst/>
              <a:gdLst/>
              <a:ahLst/>
              <a:cxnLst>
                <a:cxn ang="0">
                  <a:pos x="67" y="11"/>
                </a:cxn>
                <a:cxn ang="0">
                  <a:pos x="75" y="18"/>
                </a:cxn>
                <a:cxn ang="0">
                  <a:pos x="75" y="29"/>
                </a:cxn>
                <a:cxn ang="0">
                  <a:pos x="75" y="47"/>
                </a:cxn>
                <a:cxn ang="0">
                  <a:pos x="71" y="58"/>
                </a:cxn>
                <a:cxn ang="0">
                  <a:pos x="63" y="65"/>
                </a:cxn>
                <a:cxn ang="0">
                  <a:pos x="52" y="69"/>
                </a:cxn>
                <a:cxn ang="0">
                  <a:pos x="41" y="73"/>
                </a:cxn>
                <a:cxn ang="0">
                  <a:pos x="30" y="69"/>
                </a:cxn>
                <a:cxn ang="0">
                  <a:pos x="19" y="65"/>
                </a:cxn>
                <a:cxn ang="0">
                  <a:pos x="8" y="58"/>
                </a:cxn>
                <a:cxn ang="0">
                  <a:pos x="0" y="47"/>
                </a:cxn>
                <a:cxn ang="0">
                  <a:pos x="0" y="25"/>
                </a:cxn>
                <a:cxn ang="0">
                  <a:pos x="4" y="18"/>
                </a:cxn>
                <a:cxn ang="0">
                  <a:pos x="12" y="11"/>
                </a:cxn>
                <a:cxn ang="0">
                  <a:pos x="26" y="3"/>
                </a:cxn>
                <a:cxn ang="0">
                  <a:pos x="41" y="0"/>
                </a:cxn>
                <a:cxn ang="0">
                  <a:pos x="56" y="0"/>
                </a:cxn>
                <a:cxn ang="0">
                  <a:pos x="63" y="3"/>
                </a:cxn>
                <a:cxn ang="0">
                  <a:pos x="67" y="11"/>
                </a:cxn>
              </a:cxnLst>
              <a:rect l="0" t="0" r="r" b="b"/>
              <a:pathLst>
                <a:path w="75" h="73">
                  <a:moveTo>
                    <a:pt x="67" y="11"/>
                  </a:moveTo>
                  <a:lnTo>
                    <a:pt x="75" y="18"/>
                  </a:lnTo>
                  <a:lnTo>
                    <a:pt x="75" y="29"/>
                  </a:lnTo>
                  <a:lnTo>
                    <a:pt x="75" y="47"/>
                  </a:lnTo>
                  <a:lnTo>
                    <a:pt x="71" y="58"/>
                  </a:lnTo>
                  <a:lnTo>
                    <a:pt x="63" y="65"/>
                  </a:lnTo>
                  <a:lnTo>
                    <a:pt x="52" y="69"/>
                  </a:lnTo>
                  <a:lnTo>
                    <a:pt x="41" y="73"/>
                  </a:lnTo>
                  <a:lnTo>
                    <a:pt x="30" y="69"/>
                  </a:lnTo>
                  <a:lnTo>
                    <a:pt x="19" y="65"/>
                  </a:lnTo>
                  <a:lnTo>
                    <a:pt x="8" y="58"/>
                  </a:lnTo>
                  <a:lnTo>
                    <a:pt x="0" y="47"/>
                  </a:lnTo>
                  <a:lnTo>
                    <a:pt x="0" y="25"/>
                  </a:lnTo>
                  <a:lnTo>
                    <a:pt x="4" y="18"/>
                  </a:lnTo>
                  <a:lnTo>
                    <a:pt x="12" y="11"/>
                  </a:lnTo>
                  <a:lnTo>
                    <a:pt x="26" y="3"/>
                  </a:lnTo>
                  <a:lnTo>
                    <a:pt x="41" y="0"/>
                  </a:lnTo>
                  <a:lnTo>
                    <a:pt x="56" y="0"/>
                  </a:lnTo>
                  <a:lnTo>
                    <a:pt x="63" y="3"/>
                  </a:lnTo>
                  <a:lnTo>
                    <a:pt x="67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898" name="Freeform 162"/>
            <p:cNvSpPr>
              <a:spLocks/>
            </p:cNvSpPr>
            <p:nvPr/>
          </p:nvSpPr>
          <p:spPr bwMode="auto">
            <a:xfrm>
              <a:off x="3829" y="2625"/>
              <a:ext cx="65" cy="75"/>
            </a:xfrm>
            <a:custGeom>
              <a:avLst/>
              <a:gdLst/>
              <a:ahLst/>
              <a:cxnLst>
                <a:cxn ang="0">
                  <a:pos x="52" y="22"/>
                </a:cxn>
                <a:cxn ang="0">
                  <a:pos x="52" y="29"/>
                </a:cxn>
                <a:cxn ang="0">
                  <a:pos x="52" y="36"/>
                </a:cxn>
                <a:cxn ang="0">
                  <a:pos x="40" y="47"/>
                </a:cxn>
                <a:cxn ang="0">
                  <a:pos x="33" y="51"/>
                </a:cxn>
                <a:cxn ang="0">
                  <a:pos x="22" y="55"/>
                </a:cxn>
                <a:cxn ang="0">
                  <a:pos x="7" y="51"/>
                </a:cxn>
                <a:cxn ang="0">
                  <a:pos x="0" y="40"/>
                </a:cxn>
                <a:cxn ang="0">
                  <a:pos x="0" y="29"/>
                </a:cxn>
                <a:cxn ang="0">
                  <a:pos x="3" y="15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37" y="7"/>
                </a:cxn>
                <a:cxn ang="0">
                  <a:pos x="48" y="11"/>
                </a:cxn>
                <a:cxn ang="0">
                  <a:pos x="52" y="22"/>
                </a:cxn>
              </a:cxnLst>
              <a:rect l="0" t="0" r="r" b="b"/>
              <a:pathLst>
                <a:path w="52" h="55">
                  <a:moveTo>
                    <a:pt x="52" y="22"/>
                  </a:moveTo>
                  <a:lnTo>
                    <a:pt x="52" y="29"/>
                  </a:lnTo>
                  <a:lnTo>
                    <a:pt x="52" y="36"/>
                  </a:lnTo>
                  <a:lnTo>
                    <a:pt x="40" y="47"/>
                  </a:lnTo>
                  <a:lnTo>
                    <a:pt x="33" y="51"/>
                  </a:lnTo>
                  <a:lnTo>
                    <a:pt x="22" y="55"/>
                  </a:lnTo>
                  <a:lnTo>
                    <a:pt x="7" y="51"/>
                  </a:lnTo>
                  <a:lnTo>
                    <a:pt x="0" y="40"/>
                  </a:lnTo>
                  <a:lnTo>
                    <a:pt x="0" y="29"/>
                  </a:lnTo>
                  <a:lnTo>
                    <a:pt x="3" y="15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37" y="7"/>
                  </a:lnTo>
                  <a:lnTo>
                    <a:pt x="48" y="11"/>
                  </a:lnTo>
                  <a:lnTo>
                    <a:pt x="52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899" name="Freeform 163"/>
            <p:cNvSpPr>
              <a:spLocks/>
            </p:cNvSpPr>
            <p:nvPr/>
          </p:nvSpPr>
          <p:spPr bwMode="auto">
            <a:xfrm>
              <a:off x="4190" y="2631"/>
              <a:ext cx="74" cy="69"/>
            </a:xfrm>
            <a:custGeom>
              <a:avLst/>
              <a:gdLst/>
              <a:ahLst/>
              <a:cxnLst>
                <a:cxn ang="0">
                  <a:pos x="52" y="7"/>
                </a:cxn>
                <a:cxn ang="0">
                  <a:pos x="55" y="11"/>
                </a:cxn>
                <a:cxn ang="0">
                  <a:pos x="59" y="21"/>
                </a:cxn>
                <a:cxn ang="0">
                  <a:pos x="59" y="29"/>
                </a:cxn>
                <a:cxn ang="0">
                  <a:pos x="55" y="36"/>
                </a:cxn>
                <a:cxn ang="0">
                  <a:pos x="52" y="43"/>
                </a:cxn>
                <a:cxn ang="0">
                  <a:pos x="44" y="47"/>
                </a:cxn>
                <a:cxn ang="0">
                  <a:pos x="30" y="51"/>
                </a:cxn>
                <a:cxn ang="0">
                  <a:pos x="18" y="51"/>
                </a:cxn>
                <a:cxn ang="0">
                  <a:pos x="11" y="43"/>
                </a:cxn>
                <a:cxn ang="0">
                  <a:pos x="0" y="29"/>
                </a:cxn>
                <a:cxn ang="0">
                  <a:pos x="7" y="11"/>
                </a:cxn>
                <a:cxn ang="0">
                  <a:pos x="11" y="3"/>
                </a:cxn>
                <a:cxn ang="0">
                  <a:pos x="22" y="0"/>
                </a:cxn>
                <a:cxn ang="0">
                  <a:pos x="37" y="0"/>
                </a:cxn>
                <a:cxn ang="0">
                  <a:pos x="44" y="3"/>
                </a:cxn>
                <a:cxn ang="0">
                  <a:pos x="52" y="7"/>
                </a:cxn>
              </a:cxnLst>
              <a:rect l="0" t="0" r="r" b="b"/>
              <a:pathLst>
                <a:path w="59" h="51">
                  <a:moveTo>
                    <a:pt x="52" y="7"/>
                  </a:moveTo>
                  <a:lnTo>
                    <a:pt x="55" y="11"/>
                  </a:lnTo>
                  <a:lnTo>
                    <a:pt x="59" y="21"/>
                  </a:lnTo>
                  <a:lnTo>
                    <a:pt x="59" y="29"/>
                  </a:lnTo>
                  <a:lnTo>
                    <a:pt x="55" y="36"/>
                  </a:lnTo>
                  <a:lnTo>
                    <a:pt x="52" y="43"/>
                  </a:lnTo>
                  <a:lnTo>
                    <a:pt x="44" y="47"/>
                  </a:lnTo>
                  <a:lnTo>
                    <a:pt x="30" y="51"/>
                  </a:lnTo>
                  <a:lnTo>
                    <a:pt x="18" y="51"/>
                  </a:lnTo>
                  <a:lnTo>
                    <a:pt x="11" y="43"/>
                  </a:lnTo>
                  <a:lnTo>
                    <a:pt x="0" y="29"/>
                  </a:lnTo>
                  <a:lnTo>
                    <a:pt x="7" y="11"/>
                  </a:lnTo>
                  <a:lnTo>
                    <a:pt x="11" y="3"/>
                  </a:lnTo>
                  <a:lnTo>
                    <a:pt x="22" y="0"/>
                  </a:lnTo>
                  <a:lnTo>
                    <a:pt x="37" y="0"/>
                  </a:lnTo>
                  <a:lnTo>
                    <a:pt x="44" y="3"/>
                  </a:lnTo>
                  <a:lnTo>
                    <a:pt x="5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900" name="Freeform 164"/>
            <p:cNvSpPr>
              <a:spLocks/>
            </p:cNvSpPr>
            <p:nvPr/>
          </p:nvSpPr>
          <p:spPr bwMode="auto">
            <a:xfrm>
              <a:off x="4575" y="2635"/>
              <a:ext cx="106" cy="105"/>
            </a:xfrm>
            <a:custGeom>
              <a:avLst/>
              <a:gdLst/>
              <a:ahLst/>
              <a:cxnLst>
                <a:cxn ang="0">
                  <a:pos x="81" y="18"/>
                </a:cxn>
                <a:cxn ang="0">
                  <a:pos x="85" y="29"/>
                </a:cxn>
                <a:cxn ang="0">
                  <a:pos x="85" y="37"/>
                </a:cxn>
                <a:cxn ang="0">
                  <a:pos x="81" y="48"/>
                </a:cxn>
                <a:cxn ang="0">
                  <a:pos x="74" y="59"/>
                </a:cxn>
                <a:cxn ang="0">
                  <a:pos x="63" y="70"/>
                </a:cxn>
                <a:cxn ang="0">
                  <a:pos x="48" y="77"/>
                </a:cxn>
                <a:cxn ang="0">
                  <a:pos x="40" y="77"/>
                </a:cxn>
                <a:cxn ang="0">
                  <a:pos x="29" y="73"/>
                </a:cxn>
                <a:cxn ang="0">
                  <a:pos x="18" y="66"/>
                </a:cxn>
                <a:cxn ang="0">
                  <a:pos x="11" y="59"/>
                </a:cxn>
                <a:cxn ang="0">
                  <a:pos x="3" y="48"/>
                </a:cxn>
                <a:cxn ang="0">
                  <a:pos x="0" y="33"/>
                </a:cxn>
                <a:cxn ang="0">
                  <a:pos x="3" y="22"/>
                </a:cxn>
                <a:cxn ang="0">
                  <a:pos x="11" y="15"/>
                </a:cxn>
                <a:cxn ang="0">
                  <a:pos x="18" y="8"/>
                </a:cxn>
                <a:cxn ang="0">
                  <a:pos x="26" y="4"/>
                </a:cxn>
                <a:cxn ang="0">
                  <a:pos x="40" y="0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4" y="4"/>
                </a:cxn>
                <a:cxn ang="0">
                  <a:pos x="77" y="11"/>
                </a:cxn>
                <a:cxn ang="0">
                  <a:pos x="81" y="18"/>
                </a:cxn>
              </a:cxnLst>
              <a:rect l="0" t="0" r="r" b="b"/>
              <a:pathLst>
                <a:path w="85" h="77">
                  <a:moveTo>
                    <a:pt x="81" y="18"/>
                  </a:moveTo>
                  <a:lnTo>
                    <a:pt x="85" y="29"/>
                  </a:lnTo>
                  <a:lnTo>
                    <a:pt x="85" y="37"/>
                  </a:lnTo>
                  <a:lnTo>
                    <a:pt x="81" y="48"/>
                  </a:lnTo>
                  <a:lnTo>
                    <a:pt x="74" y="59"/>
                  </a:lnTo>
                  <a:lnTo>
                    <a:pt x="63" y="70"/>
                  </a:lnTo>
                  <a:lnTo>
                    <a:pt x="48" y="77"/>
                  </a:lnTo>
                  <a:lnTo>
                    <a:pt x="40" y="77"/>
                  </a:lnTo>
                  <a:lnTo>
                    <a:pt x="29" y="73"/>
                  </a:lnTo>
                  <a:lnTo>
                    <a:pt x="18" y="66"/>
                  </a:lnTo>
                  <a:lnTo>
                    <a:pt x="11" y="59"/>
                  </a:lnTo>
                  <a:lnTo>
                    <a:pt x="3" y="48"/>
                  </a:lnTo>
                  <a:lnTo>
                    <a:pt x="0" y="33"/>
                  </a:lnTo>
                  <a:lnTo>
                    <a:pt x="3" y="22"/>
                  </a:lnTo>
                  <a:lnTo>
                    <a:pt x="11" y="15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40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4" y="4"/>
                  </a:lnTo>
                  <a:lnTo>
                    <a:pt x="77" y="11"/>
                  </a:lnTo>
                  <a:lnTo>
                    <a:pt x="81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901" name="Freeform 165"/>
            <p:cNvSpPr>
              <a:spLocks/>
            </p:cNvSpPr>
            <p:nvPr/>
          </p:nvSpPr>
          <p:spPr bwMode="auto">
            <a:xfrm>
              <a:off x="4589" y="2650"/>
              <a:ext cx="78" cy="75"/>
            </a:xfrm>
            <a:custGeom>
              <a:avLst/>
              <a:gdLst/>
              <a:ahLst/>
              <a:cxnLst>
                <a:cxn ang="0">
                  <a:pos x="55" y="4"/>
                </a:cxn>
                <a:cxn ang="0">
                  <a:pos x="59" y="7"/>
                </a:cxn>
                <a:cxn ang="0">
                  <a:pos x="63" y="15"/>
                </a:cxn>
                <a:cxn ang="0">
                  <a:pos x="63" y="29"/>
                </a:cxn>
                <a:cxn ang="0">
                  <a:pos x="52" y="44"/>
                </a:cxn>
                <a:cxn ang="0">
                  <a:pos x="44" y="51"/>
                </a:cxn>
                <a:cxn ang="0">
                  <a:pos x="33" y="55"/>
                </a:cxn>
                <a:cxn ang="0">
                  <a:pos x="22" y="55"/>
                </a:cxn>
                <a:cxn ang="0">
                  <a:pos x="15" y="51"/>
                </a:cxn>
                <a:cxn ang="0">
                  <a:pos x="7" y="44"/>
                </a:cxn>
                <a:cxn ang="0">
                  <a:pos x="0" y="37"/>
                </a:cxn>
                <a:cxn ang="0">
                  <a:pos x="3" y="22"/>
                </a:cxn>
                <a:cxn ang="0">
                  <a:pos x="7" y="11"/>
                </a:cxn>
                <a:cxn ang="0">
                  <a:pos x="18" y="4"/>
                </a:cxn>
                <a:cxn ang="0">
                  <a:pos x="29" y="0"/>
                </a:cxn>
                <a:cxn ang="0">
                  <a:pos x="40" y="0"/>
                </a:cxn>
                <a:cxn ang="0">
                  <a:pos x="52" y="4"/>
                </a:cxn>
                <a:cxn ang="0">
                  <a:pos x="55" y="4"/>
                </a:cxn>
              </a:cxnLst>
              <a:rect l="0" t="0" r="r" b="b"/>
              <a:pathLst>
                <a:path w="63" h="55">
                  <a:moveTo>
                    <a:pt x="55" y="4"/>
                  </a:moveTo>
                  <a:lnTo>
                    <a:pt x="59" y="7"/>
                  </a:lnTo>
                  <a:lnTo>
                    <a:pt x="63" y="15"/>
                  </a:lnTo>
                  <a:lnTo>
                    <a:pt x="63" y="29"/>
                  </a:lnTo>
                  <a:lnTo>
                    <a:pt x="52" y="44"/>
                  </a:lnTo>
                  <a:lnTo>
                    <a:pt x="44" y="51"/>
                  </a:lnTo>
                  <a:lnTo>
                    <a:pt x="33" y="55"/>
                  </a:lnTo>
                  <a:lnTo>
                    <a:pt x="22" y="55"/>
                  </a:lnTo>
                  <a:lnTo>
                    <a:pt x="15" y="51"/>
                  </a:lnTo>
                  <a:lnTo>
                    <a:pt x="7" y="44"/>
                  </a:lnTo>
                  <a:lnTo>
                    <a:pt x="0" y="37"/>
                  </a:lnTo>
                  <a:lnTo>
                    <a:pt x="3" y="22"/>
                  </a:lnTo>
                  <a:lnTo>
                    <a:pt x="7" y="11"/>
                  </a:lnTo>
                  <a:lnTo>
                    <a:pt x="18" y="4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52" y="4"/>
                  </a:lnTo>
                  <a:lnTo>
                    <a:pt x="5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902" name="Freeform 166"/>
            <p:cNvSpPr>
              <a:spLocks/>
            </p:cNvSpPr>
            <p:nvPr/>
          </p:nvSpPr>
          <p:spPr bwMode="auto">
            <a:xfrm>
              <a:off x="4834" y="2744"/>
              <a:ext cx="88" cy="90"/>
            </a:xfrm>
            <a:custGeom>
              <a:avLst/>
              <a:gdLst/>
              <a:ahLst/>
              <a:cxnLst>
                <a:cxn ang="0">
                  <a:pos x="71" y="19"/>
                </a:cxn>
                <a:cxn ang="0">
                  <a:pos x="71" y="26"/>
                </a:cxn>
                <a:cxn ang="0">
                  <a:pos x="71" y="37"/>
                </a:cxn>
                <a:cxn ang="0">
                  <a:pos x="63" y="55"/>
                </a:cxn>
                <a:cxn ang="0">
                  <a:pos x="56" y="63"/>
                </a:cxn>
                <a:cxn ang="0">
                  <a:pos x="45" y="66"/>
                </a:cxn>
                <a:cxn ang="0">
                  <a:pos x="26" y="63"/>
                </a:cxn>
                <a:cxn ang="0">
                  <a:pos x="11" y="55"/>
                </a:cxn>
                <a:cxn ang="0">
                  <a:pos x="4" y="48"/>
                </a:cxn>
                <a:cxn ang="0">
                  <a:pos x="0" y="41"/>
                </a:cxn>
                <a:cxn ang="0">
                  <a:pos x="0" y="30"/>
                </a:cxn>
                <a:cxn ang="0">
                  <a:pos x="4" y="22"/>
                </a:cxn>
                <a:cxn ang="0">
                  <a:pos x="8" y="15"/>
                </a:cxn>
                <a:cxn ang="0">
                  <a:pos x="15" y="8"/>
                </a:cxn>
                <a:cxn ang="0">
                  <a:pos x="19" y="4"/>
                </a:cxn>
                <a:cxn ang="0">
                  <a:pos x="26" y="4"/>
                </a:cxn>
                <a:cxn ang="0">
                  <a:pos x="34" y="4"/>
                </a:cxn>
                <a:cxn ang="0">
                  <a:pos x="37" y="0"/>
                </a:cxn>
                <a:cxn ang="0">
                  <a:pos x="48" y="0"/>
                </a:cxn>
                <a:cxn ang="0">
                  <a:pos x="56" y="4"/>
                </a:cxn>
                <a:cxn ang="0">
                  <a:pos x="67" y="8"/>
                </a:cxn>
                <a:cxn ang="0">
                  <a:pos x="71" y="19"/>
                </a:cxn>
              </a:cxnLst>
              <a:rect l="0" t="0" r="r" b="b"/>
              <a:pathLst>
                <a:path w="71" h="66">
                  <a:moveTo>
                    <a:pt x="71" y="19"/>
                  </a:moveTo>
                  <a:lnTo>
                    <a:pt x="71" y="26"/>
                  </a:lnTo>
                  <a:lnTo>
                    <a:pt x="71" y="37"/>
                  </a:lnTo>
                  <a:lnTo>
                    <a:pt x="63" y="55"/>
                  </a:lnTo>
                  <a:lnTo>
                    <a:pt x="56" y="63"/>
                  </a:lnTo>
                  <a:lnTo>
                    <a:pt x="45" y="66"/>
                  </a:lnTo>
                  <a:lnTo>
                    <a:pt x="26" y="63"/>
                  </a:lnTo>
                  <a:lnTo>
                    <a:pt x="11" y="55"/>
                  </a:lnTo>
                  <a:lnTo>
                    <a:pt x="4" y="48"/>
                  </a:lnTo>
                  <a:lnTo>
                    <a:pt x="0" y="41"/>
                  </a:lnTo>
                  <a:lnTo>
                    <a:pt x="0" y="30"/>
                  </a:lnTo>
                  <a:lnTo>
                    <a:pt x="4" y="22"/>
                  </a:lnTo>
                  <a:lnTo>
                    <a:pt x="8" y="15"/>
                  </a:lnTo>
                  <a:lnTo>
                    <a:pt x="15" y="8"/>
                  </a:lnTo>
                  <a:lnTo>
                    <a:pt x="19" y="4"/>
                  </a:lnTo>
                  <a:lnTo>
                    <a:pt x="26" y="4"/>
                  </a:lnTo>
                  <a:lnTo>
                    <a:pt x="34" y="4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67" y="8"/>
                  </a:lnTo>
                  <a:lnTo>
                    <a:pt x="71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903" name="Freeform 167"/>
            <p:cNvSpPr>
              <a:spLocks/>
            </p:cNvSpPr>
            <p:nvPr/>
          </p:nvSpPr>
          <p:spPr bwMode="auto">
            <a:xfrm>
              <a:off x="4847" y="2759"/>
              <a:ext cx="65" cy="60"/>
            </a:xfrm>
            <a:custGeom>
              <a:avLst/>
              <a:gdLst/>
              <a:ahLst/>
              <a:cxnLst>
                <a:cxn ang="0">
                  <a:pos x="52" y="15"/>
                </a:cxn>
                <a:cxn ang="0">
                  <a:pos x="49" y="22"/>
                </a:cxn>
                <a:cxn ang="0">
                  <a:pos x="45" y="30"/>
                </a:cxn>
                <a:cxn ang="0">
                  <a:pos x="41" y="37"/>
                </a:cxn>
                <a:cxn ang="0">
                  <a:pos x="34" y="44"/>
                </a:cxn>
                <a:cxn ang="0">
                  <a:pos x="15" y="44"/>
                </a:cxn>
                <a:cxn ang="0">
                  <a:pos x="8" y="41"/>
                </a:cxn>
                <a:cxn ang="0">
                  <a:pos x="4" y="33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8" y="8"/>
                </a:cxn>
                <a:cxn ang="0">
                  <a:pos x="23" y="0"/>
                </a:cxn>
                <a:cxn ang="0">
                  <a:pos x="30" y="0"/>
                </a:cxn>
                <a:cxn ang="0">
                  <a:pos x="37" y="0"/>
                </a:cxn>
                <a:cxn ang="0">
                  <a:pos x="45" y="8"/>
                </a:cxn>
                <a:cxn ang="0">
                  <a:pos x="52" y="15"/>
                </a:cxn>
              </a:cxnLst>
              <a:rect l="0" t="0" r="r" b="b"/>
              <a:pathLst>
                <a:path w="52" h="44">
                  <a:moveTo>
                    <a:pt x="52" y="15"/>
                  </a:moveTo>
                  <a:lnTo>
                    <a:pt x="49" y="22"/>
                  </a:lnTo>
                  <a:lnTo>
                    <a:pt x="45" y="30"/>
                  </a:lnTo>
                  <a:lnTo>
                    <a:pt x="41" y="37"/>
                  </a:lnTo>
                  <a:lnTo>
                    <a:pt x="34" y="44"/>
                  </a:lnTo>
                  <a:lnTo>
                    <a:pt x="15" y="44"/>
                  </a:lnTo>
                  <a:lnTo>
                    <a:pt x="8" y="41"/>
                  </a:lnTo>
                  <a:lnTo>
                    <a:pt x="4" y="33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8" y="8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5" y="8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0" name="Group 168"/>
          <p:cNvGrpSpPr>
            <a:grpSpLocks/>
          </p:cNvGrpSpPr>
          <p:nvPr/>
        </p:nvGrpSpPr>
        <p:grpSpPr bwMode="auto">
          <a:xfrm>
            <a:off x="3924300" y="1628775"/>
            <a:ext cx="533400" cy="533400"/>
            <a:chOff x="96" y="3552"/>
            <a:chExt cx="240" cy="240"/>
          </a:xfrm>
        </p:grpSpPr>
        <p:sp>
          <p:nvSpPr>
            <p:cNvPr id="116905" name="AutoShape 169"/>
            <p:cNvSpPr>
              <a:spLocks noChangeArrowheads="1"/>
            </p:cNvSpPr>
            <p:nvPr/>
          </p:nvSpPr>
          <p:spPr bwMode="auto">
            <a:xfrm>
              <a:off x="96" y="3552"/>
              <a:ext cx="240" cy="240"/>
            </a:xfrm>
            <a:prstGeom prst="star16">
              <a:avLst>
                <a:gd name="adj" fmla="val 37500"/>
              </a:avLst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906" name="Oval 170"/>
            <p:cNvSpPr>
              <a:spLocks noChangeArrowheads="1"/>
            </p:cNvSpPr>
            <p:nvPr/>
          </p:nvSpPr>
          <p:spPr bwMode="auto">
            <a:xfrm>
              <a:off x="144" y="3600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16907" name="Text Box 171"/>
          <p:cNvSpPr txBox="1">
            <a:spLocks noChangeArrowheads="1"/>
          </p:cNvSpPr>
          <p:nvPr/>
        </p:nvSpPr>
        <p:spPr bwMode="auto">
          <a:xfrm>
            <a:off x="5435600" y="692150"/>
            <a:ext cx="2908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200" smtClean="0">
                <a:solidFill>
                  <a:srgbClr val="000000"/>
                </a:solidFill>
                <a:latin typeface="Comic Sans MS" pitchFamily="66" charset="0"/>
              </a:rPr>
              <a:t>Snow in </a:t>
            </a:r>
          </a:p>
          <a:p>
            <a:r>
              <a:rPr lang="en-US" altLang="ja-JP" sz="3200" smtClean="0">
                <a:solidFill>
                  <a:srgbClr val="000000"/>
                </a:solidFill>
                <a:latin typeface="Comic Sans MS" pitchFamily="66" charset="0"/>
              </a:rPr>
              <a:t>High Mountain</a:t>
            </a:r>
          </a:p>
        </p:txBody>
      </p:sp>
      <p:sp>
        <p:nvSpPr>
          <p:cNvPr id="116908" name="AutoShape 172"/>
          <p:cNvSpPr>
            <a:spLocks noChangeArrowheads="1"/>
          </p:cNvSpPr>
          <p:nvPr/>
        </p:nvSpPr>
        <p:spPr bwMode="auto">
          <a:xfrm flipV="1">
            <a:off x="0" y="5805488"/>
            <a:ext cx="6227763" cy="1052512"/>
          </a:xfrm>
          <a:custGeom>
            <a:avLst/>
            <a:gdLst>
              <a:gd name="G0" fmla="+- 3573 0 0"/>
              <a:gd name="G1" fmla="+- 21600 0 3573"/>
              <a:gd name="G2" fmla="*/ 3573 1 2"/>
              <a:gd name="G3" fmla="+- 21600 0 G2"/>
              <a:gd name="G4" fmla="+/ 3573 21600 2"/>
              <a:gd name="G5" fmla="+/ G1 0 2"/>
              <a:gd name="G6" fmla="*/ 21600 21600 3573"/>
              <a:gd name="G7" fmla="*/ G6 1 2"/>
              <a:gd name="G8" fmla="+- 21600 0 G7"/>
              <a:gd name="G9" fmla="*/ 21600 1 2"/>
              <a:gd name="G10" fmla="+- 3573 0 G9"/>
              <a:gd name="G11" fmla="?: G10 G8 0"/>
              <a:gd name="G12" fmla="?: G10 G7 21600"/>
              <a:gd name="T0" fmla="*/ 19813 w 21600"/>
              <a:gd name="T1" fmla="*/ 10800 h 21600"/>
              <a:gd name="T2" fmla="*/ 10800 w 21600"/>
              <a:gd name="T3" fmla="*/ 21600 h 21600"/>
              <a:gd name="T4" fmla="*/ 1787 w 21600"/>
              <a:gd name="T5" fmla="*/ 10800 h 21600"/>
              <a:gd name="T6" fmla="*/ 10800 w 21600"/>
              <a:gd name="T7" fmla="*/ 0 h 21600"/>
              <a:gd name="T8" fmla="*/ 3587 w 21600"/>
              <a:gd name="T9" fmla="*/ 3587 h 21600"/>
              <a:gd name="T10" fmla="*/ 18013 w 21600"/>
              <a:gd name="T11" fmla="*/ 1801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573" y="21600"/>
                </a:lnTo>
                <a:lnTo>
                  <a:pt x="1802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663300"/>
              </a:gs>
              <a:gs pos="100000">
                <a:srgbClr val="9966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mtClean="0">
              <a:solidFill>
                <a:srgbClr val="000000"/>
              </a:solidFill>
            </a:endParaRPr>
          </a:p>
        </p:txBody>
      </p:sp>
      <p:grpSp>
        <p:nvGrpSpPr>
          <p:cNvPr id="31" name="Group 173"/>
          <p:cNvGrpSpPr>
            <a:grpSpLocks/>
          </p:cNvGrpSpPr>
          <p:nvPr/>
        </p:nvGrpSpPr>
        <p:grpSpPr bwMode="auto">
          <a:xfrm>
            <a:off x="1222375" y="4005263"/>
            <a:ext cx="3960813" cy="1704975"/>
            <a:chOff x="1020" y="2538"/>
            <a:chExt cx="1500" cy="662"/>
          </a:xfrm>
        </p:grpSpPr>
        <p:grpSp>
          <p:nvGrpSpPr>
            <p:cNvPr id="116736" name="Group 174"/>
            <p:cNvGrpSpPr>
              <a:grpSpLocks/>
            </p:cNvGrpSpPr>
            <p:nvPr/>
          </p:nvGrpSpPr>
          <p:grpSpPr bwMode="auto">
            <a:xfrm>
              <a:off x="1020" y="2538"/>
              <a:ext cx="1500" cy="662"/>
              <a:chOff x="1020" y="2538"/>
              <a:chExt cx="1500" cy="662"/>
            </a:xfrm>
          </p:grpSpPr>
          <p:sp>
            <p:nvSpPr>
              <p:cNvPr id="116911" name="Freeform 175"/>
              <p:cNvSpPr>
                <a:spLocks/>
              </p:cNvSpPr>
              <p:nvPr/>
            </p:nvSpPr>
            <p:spPr bwMode="auto">
              <a:xfrm>
                <a:off x="2349" y="2538"/>
                <a:ext cx="51" cy="56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1" y="41"/>
                  </a:cxn>
                  <a:cxn ang="0">
                    <a:pos x="33" y="37"/>
                  </a:cxn>
                  <a:cxn ang="0">
                    <a:pos x="30" y="33"/>
                  </a:cxn>
                  <a:cxn ang="0">
                    <a:pos x="22" y="30"/>
                  </a:cxn>
                  <a:cxn ang="0">
                    <a:pos x="15" y="30"/>
                  </a:cxn>
                  <a:cxn ang="0">
                    <a:pos x="0" y="30"/>
                  </a:cxn>
                  <a:cxn ang="0">
                    <a:pos x="4" y="15"/>
                  </a:cxn>
                  <a:cxn ang="0">
                    <a:pos x="7" y="0"/>
                  </a:cxn>
                  <a:cxn ang="0">
                    <a:pos x="22" y="4"/>
                  </a:cxn>
                  <a:cxn ang="0">
                    <a:pos x="33" y="4"/>
                  </a:cxn>
                </a:cxnLst>
                <a:rect l="0" t="0" r="r" b="b"/>
                <a:pathLst>
                  <a:path w="41" h="41">
                    <a:moveTo>
                      <a:pt x="33" y="4"/>
                    </a:moveTo>
                    <a:lnTo>
                      <a:pt x="41" y="41"/>
                    </a:lnTo>
                    <a:lnTo>
                      <a:pt x="33" y="37"/>
                    </a:lnTo>
                    <a:lnTo>
                      <a:pt x="30" y="33"/>
                    </a:lnTo>
                    <a:lnTo>
                      <a:pt x="22" y="30"/>
                    </a:lnTo>
                    <a:lnTo>
                      <a:pt x="15" y="30"/>
                    </a:lnTo>
                    <a:lnTo>
                      <a:pt x="0" y="30"/>
                    </a:lnTo>
                    <a:lnTo>
                      <a:pt x="4" y="15"/>
                    </a:lnTo>
                    <a:lnTo>
                      <a:pt x="7" y="0"/>
                    </a:lnTo>
                    <a:lnTo>
                      <a:pt x="22" y="4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912" name="Freeform 176"/>
              <p:cNvSpPr>
                <a:spLocks/>
              </p:cNvSpPr>
              <p:nvPr/>
            </p:nvSpPr>
            <p:spPr bwMode="auto">
              <a:xfrm>
                <a:off x="1020" y="2598"/>
                <a:ext cx="1500" cy="602"/>
              </a:xfrm>
              <a:custGeom>
                <a:avLst/>
                <a:gdLst/>
                <a:ahLst/>
                <a:cxnLst>
                  <a:cxn ang="0">
                    <a:pos x="1116" y="37"/>
                  </a:cxn>
                  <a:cxn ang="0">
                    <a:pos x="1112" y="73"/>
                  </a:cxn>
                  <a:cxn ang="0">
                    <a:pos x="1105" y="95"/>
                  </a:cxn>
                  <a:cxn ang="0">
                    <a:pos x="1116" y="102"/>
                  </a:cxn>
                  <a:cxn ang="0">
                    <a:pos x="1131" y="132"/>
                  </a:cxn>
                  <a:cxn ang="0">
                    <a:pos x="1138" y="186"/>
                  </a:cxn>
                  <a:cxn ang="0">
                    <a:pos x="1138" y="216"/>
                  </a:cxn>
                  <a:cxn ang="0">
                    <a:pos x="1153" y="212"/>
                  </a:cxn>
                  <a:cxn ang="0">
                    <a:pos x="1190" y="212"/>
                  </a:cxn>
                  <a:cxn ang="0">
                    <a:pos x="1201" y="442"/>
                  </a:cxn>
                  <a:cxn ang="0">
                    <a:pos x="0" y="223"/>
                  </a:cxn>
                  <a:cxn ang="0">
                    <a:pos x="70" y="201"/>
                  </a:cxn>
                  <a:cxn ang="0">
                    <a:pos x="222" y="190"/>
                  </a:cxn>
                  <a:cxn ang="0">
                    <a:pos x="341" y="197"/>
                  </a:cxn>
                  <a:cxn ang="0">
                    <a:pos x="411" y="216"/>
                  </a:cxn>
                  <a:cxn ang="0">
                    <a:pos x="471" y="227"/>
                  </a:cxn>
                  <a:cxn ang="0">
                    <a:pos x="486" y="227"/>
                  </a:cxn>
                  <a:cxn ang="0">
                    <a:pos x="563" y="197"/>
                  </a:cxn>
                  <a:cxn ang="0">
                    <a:pos x="678" y="172"/>
                  </a:cxn>
                  <a:cxn ang="0">
                    <a:pos x="719" y="168"/>
                  </a:cxn>
                  <a:cxn ang="0">
                    <a:pos x="849" y="164"/>
                  </a:cxn>
                  <a:cxn ang="0">
                    <a:pos x="890" y="175"/>
                  </a:cxn>
                  <a:cxn ang="0">
                    <a:pos x="934" y="190"/>
                  </a:cxn>
                  <a:cxn ang="0">
                    <a:pos x="986" y="208"/>
                  </a:cxn>
                  <a:cxn ang="0">
                    <a:pos x="982" y="186"/>
                  </a:cxn>
                  <a:cxn ang="0">
                    <a:pos x="986" y="150"/>
                  </a:cxn>
                  <a:cxn ang="0">
                    <a:pos x="1005" y="121"/>
                  </a:cxn>
                  <a:cxn ang="0">
                    <a:pos x="1030" y="91"/>
                  </a:cxn>
                  <a:cxn ang="0">
                    <a:pos x="1045" y="77"/>
                  </a:cxn>
                  <a:cxn ang="0">
                    <a:pos x="1038" y="66"/>
                  </a:cxn>
                  <a:cxn ang="0">
                    <a:pos x="1030" y="48"/>
                  </a:cxn>
                  <a:cxn ang="0">
                    <a:pos x="1038" y="22"/>
                  </a:cxn>
                  <a:cxn ang="0">
                    <a:pos x="1053" y="4"/>
                  </a:cxn>
                  <a:cxn ang="0">
                    <a:pos x="1079" y="0"/>
                  </a:cxn>
                  <a:cxn ang="0">
                    <a:pos x="1105" y="11"/>
                  </a:cxn>
                </a:cxnLst>
                <a:rect l="0" t="0" r="r" b="b"/>
                <a:pathLst>
                  <a:path w="1201" h="442">
                    <a:moveTo>
                      <a:pt x="1112" y="19"/>
                    </a:moveTo>
                    <a:lnTo>
                      <a:pt x="1116" y="37"/>
                    </a:lnTo>
                    <a:lnTo>
                      <a:pt x="1116" y="55"/>
                    </a:lnTo>
                    <a:lnTo>
                      <a:pt x="1112" y="73"/>
                    </a:lnTo>
                    <a:lnTo>
                      <a:pt x="1105" y="91"/>
                    </a:lnTo>
                    <a:lnTo>
                      <a:pt x="1105" y="95"/>
                    </a:lnTo>
                    <a:lnTo>
                      <a:pt x="1108" y="99"/>
                    </a:lnTo>
                    <a:lnTo>
                      <a:pt x="1116" y="102"/>
                    </a:lnTo>
                    <a:lnTo>
                      <a:pt x="1119" y="106"/>
                    </a:lnTo>
                    <a:lnTo>
                      <a:pt x="1131" y="132"/>
                    </a:lnTo>
                    <a:lnTo>
                      <a:pt x="1138" y="157"/>
                    </a:lnTo>
                    <a:lnTo>
                      <a:pt x="1138" y="186"/>
                    </a:lnTo>
                    <a:lnTo>
                      <a:pt x="1134" y="212"/>
                    </a:lnTo>
                    <a:lnTo>
                      <a:pt x="1138" y="216"/>
                    </a:lnTo>
                    <a:lnTo>
                      <a:pt x="1145" y="216"/>
                    </a:lnTo>
                    <a:lnTo>
                      <a:pt x="1153" y="212"/>
                    </a:lnTo>
                    <a:lnTo>
                      <a:pt x="1179" y="212"/>
                    </a:lnTo>
                    <a:lnTo>
                      <a:pt x="1190" y="212"/>
                    </a:lnTo>
                    <a:lnTo>
                      <a:pt x="1201" y="219"/>
                    </a:lnTo>
                    <a:lnTo>
                      <a:pt x="1201" y="442"/>
                    </a:lnTo>
                    <a:lnTo>
                      <a:pt x="0" y="442"/>
                    </a:lnTo>
                    <a:lnTo>
                      <a:pt x="0" y="223"/>
                    </a:lnTo>
                    <a:lnTo>
                      <a:pt x="37" y="212"/>
                    </a:lnTo>
                    <a:lnTo>
                      <a:pt x="70" y="201"/>
                    </a:lnTo>
                    <a:lnTo>
                      <a:pt x="144" y="194"/>
                    </a:lnTo>
                    <a:lnTo>
                      <a:pt x="222" y="190"/>
                    </a:lnTo>
                    <a:lnTo>
                      <a:pt x="300" y="190"/>
                    </a:lnTo>
                    <a:lnTo>
                      <a:pt x="341" y="197"/>
                    </a:lnTo>
                    <a:lnTo>
                      <a:pt x="378" y="205"/>
                    </a:lnTo>
                    <a:lnTo>
                      <a:pt x="411" y="216"/>
                    </a:lnTo>
                    <a:lnTo>
                      <a:pt x="448" y="223"/>
                    </a:lnTo>
                    <a:lnTo>
                      <a:pt x="471" y="227"/>
                    </a:lnTo>
                    <a:lnTo>
                      <a:pt x="482" y="227"/>
                    </a:lnTo>
                    <a:lnTo>
                      <a:pt x="486" y="227"/>
                    </a:lnTo>
                    <a:lnTo>
                      <a:pt x="489" y="223"/>
                    </a:lnTo>
                    <a:lnTo>
                      <a:pt x="563" y="197"/>
                    </a:lnTo>
                    <a:lnTo>
                      <a:pt x="638" y="179"/>
                    </a:lnTo>
                    <a:lnTo>
                      <a:pt x="678" y="172"/>
                    </a:lnTo>
                    <a:lnTo>
                      <a:pt x="697" y="168"/>
                    </a:lnTo>
                    <a:lnTo>
                      <a:pt x="719" y="168"/>
                    </a:lnTo>
                    <a:lnTo>
                      <a:pt x="804" y="161"/>
                    </a:lnTo>
                    <a:lnTo>
                      <a:pt x="849" y="164"/>
                    </a:lnTo>
                    <a:lnTo>
                      <a:pt x="867" y="168"/>
                    </a:lnTo>
                    <a:lnTo>
                      <a:pt x="890" y="175"/>
                    </a:lnTo>
                    <a:lnTo>
                      <a:pt x="912" y="183"/>
                    </a:lnTo>
                    <a:lnTo>
                      <a:pt x="934" y="190"/>
                    </a:lnTo>
                    <a:lnTo>
                      <a:pt x="979" y="208"/>
                    </a:lnTo>
                    <a:lnTo>
                      <a:pt x="986" y="208"/>
                    </a:lnTo>
                    <a:lnTo>
                      <a:pt x="990" y="205"/>
                    </a:lnTo>
                    <a:lnTo>
                      <a:pt x="982" y="186"/>
                    </a:lnTo>
                    <a:lnTo>
                      <a:pt x="982" y="168"/>
                    </a:lnTo>
                    <a:lnTo>
                      <a:pt x="986" y="150"/>
                    </a:lnTo>
                    <a:lnTo>
                      <a:pt x="993" y="135"/>
                    </a:lnTo>
                    <a:lnTo>
                      <a:pt x="1005" y="121"/>
                    </a:lnTo>
                    <a:lnTo>
                      <a:pt x="1016" y="106"/>
                    </a:lnTo>
                    <a:lnTo>
                      <a:pt x="1030" y="91"/>
                    </a:lnTo>
                    <a:lnTo>
                      <a:pt x="1045" y="81"/>
                    </a:lnTo>
                    <a:lnTo>
                      <a:pt x="1045" y="77"/>
                    </a:lnTo>
                    <a:lnTo>
                      <a:pt x="1042" y="70"/>
                    </a:lnTo>
                    <a:lnTo>
                      <a:pt x="1038" y="66"/>
                    </a:lnTo>
                    <a:lnTo>
                      <a:pt x="1034" y="59"/>
                    </a:lnTo>
                    <a:lnTo>
                      <a:pt x="1030" y="48"/>
                    </a:lnTo>
                    <a:lnTo>
                      <a:pt x="1034" y="33"/>
                    </a:lnTo>
                    <a:lnTo>
                      <a:pt x="1038" y="22"/>
                    </a:lnTo>
                    <a:lnTo>
                      <a:pt x="1045" y="8"/>
                    </a:lnTo>
                    <a:lnTo>
                      <a:pt x="1053" y="4"/>
                    </a:lnTo>
                    <a:lnTo>
                      <a:pt x="1060" y="0"/>
                    </a:lnTo>
                    <a:lnTo>
                      <a:pt x="1079" y="0"/>
                    </a:lnTo>
                    <a:lnTo>
                      <a:pt x="1097" y="8"/>
                    </a:lnTo>
                    <a:lnTo>
                      <a:pt x="1105" y="11"/>
                    </a:lnTo>
                    <a:lnTo>
                      <a:pt x="1112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6913" name="Freeform 177"/>
            <p:cNvSpPr>
              <a:spLocks/>
            </p:cNvSpPr>
            <p:nvPr/>
          </p:nvSpPr>
          <p:spPr bwMode="auto">
            <a:xfrm>
              <a:off x="2325" y="2637"/>
              <a:ext cx="24" cy="30"/>
            </a:xfrm>
            <a:custGeom>
              <a:avLst/>
              <a:gdLst/>
              <a:ahLst/>
              <a:cxnLst>
                <a:cxn ang="0">
                  <a:pos x="19" y="8"/>
                </a:cxn>
                <a:cxn ang="0">
                  <a:pos x="15" y="15"/>
                </a:cxn>
                <a:cxn ang="0">
                  <a:pos x="15" y="19"/>
                </a:cxn>
                <a:cxn ang="0">
                  <a:pos x="11" y="22"/>
                </a:cxn>
                <a:cxn ang="0">
                  <a:pos x="4" y="19"/>
                </a:cxn>
                <a:cxn ang="0">
                  <a:pos x="0" y="11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15" y="4"/>
                </a:cxn>
                <a:cxn ang="0">
                  <a:pos x="19" y="8"/>
                </a:cxn>
              </a:cxnLst>
              <a:rect l="0" t="0" r="r" b="b"/>
              <a:pathLst>
                <a:path w="19" h="22">
                  <a:moveTo>
                    <a:pt x="19" y="8"/>
                  </a:moveTo>
                  <a:lnTo>
                    <a:pt x="15" y="15"/>
                  </a:lnTo>
                  <a:lnTo>
                    <a:pt x="15" y="19"/>
                  </a:lnTo>
                  <a:lnTo>
                    <a:pt x="11" y="22"/>
                  </a:lnTo>
                  <a:lnTo>
                    <a:pt x="4" y="19"/>
                  </a:lnTo>
                  <a:lnTo>
                    <a:pt x="0" y="11"/>
                  </a:lnTo>
                  <a:lnTo>
                    <a:pt x="0" y="4"/>
                  </a:lnTo>
                  <a:lnTo>
                    <a:pt x="8" y="0"/>
                  </a:lnTo>
                  <a:lnTo>
                    <a:pt x="15" y="4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914" name="Freeform 178"/>
            <p:cNvSpPr>
              <a:spLocks/>
            </p:cNvSpPr>
            <p:nvPr/>
          </p:nvSpPr>
          <p:spPr bwMode="auto">
            <a:xfrm>
              <a:off x="2376" y="2643"/>
              <a:ext cx="24" cy="24"/>
            </a:xfrm>
            <a:custGeom>
              <a:avLst/>
              <a:gdLst/>
              <a:ahLst/>
              <a:cxnLst>
                <a:cxn ang="0">
                  <a:pos x="19" y="7"/>
                </a:cxn>
                <a:cxn ang="0">
                  <a:pos x="19" y="15"/>
                </a:cxn>
                <a:cxn ang="0">
                  <a:pos x="15" y="18"/>
                </a:cxn>
                <a:cxn ang="0">
                  <a:pos x="11" y="18"/>
                </a:cxn>
                <a:cxn ang="0">
                  <a:pos x="8" y="18"/>
                </a:cxn>
                <a:cxn ang="0">
                  <a:pos x="4" y="15"/>
                </a:cxn>
                <a:cxn ang="0">
                  <a:pos x="0" y="11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15" y="4"/>
                </a:cxn>
                <a:cxn ang="0">
                  <a:pos x="19" y="4"/>
                </a:cxn>
                <a:cxn ang="0">
                  <a:pos x="19" y="7"/>
                </a:cxn>
              </a:cxnLst>
              <a:rect l="0" t="0" r="r" b="b"/>
              <a:pathLst>
                <a:path w="19" h="18">
                  <a:moveTo>
                    <a:pt x="19" y="7"/>
                  </a:moveTo>
                  <a:lnTo>
                    <a:pt x="19" y="15"/>
                  </a:lnTo>
                  <a:lnTo>
                    <a:pt x="15" y="18"/>
                  </a:lnTo>
                  <a:lnTo>
                    <a:pt x="11" y="18"/>
                  </a:lnTo>
                  <a:lnTo>
                    <a:pt x="8" y="18"/>
                  </a:lnTo>
                  <a:lnTo>
                    <a:pt x="4" y="15"/>
                  </a:lnTo>
                  <a:lnTo>
                    <a:pt x="0" y="11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915" name="Freeform 179"/>
            <p:cNvSpPr>
              <a:spLocks/>
            </p:cNvSpPr>
            <p:nvPr/>
          </p:nvSpPr>
          <p:spPr bwMode="auto">
            <a:xfrm>
              <a:off x="2349" y="2682"/>
              <a:ext cx="22" cy="26"/>
            </a:xfrm>
            <a:custGeom>
              <a:avLst/>
              <a:gdLst/>
              <a:ahLst/>
              <a:cxnLst>
                <a:cxn ang="0">
                  <a:pos x="18" y="11"/>
                </a:cxn>
                <a:cxn ang="0">
                  <a:pos x="18" y="15"/>
                </a:cxn>
                <a:cxn ang="0">
                  <a:pos x="18" y="15"/>
                </a:cxn>
                <a:cxn ang="0">
                  <a:pos x="15" y="19"/>
                </a:cxn>
                <a:cxn ang="0">
                  <a:pos x="7" y="19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11" y="0"/>
                </a:cxn>
                <a:cxn ang="0">
                  <a:pos x="18" y="0"/>
                </a:cxn>
                <a:cxn ang="0">
                  <a:pos x="18" y="4"/>
                </a:cxn>
                <a:cxn ang="0">
                  <a:pos x="18" y="11"/>
                </a:cxn>
              </a:cxnLst>
              <a:rect l="0" t="0" r="r" b="b"/>
              <a:pathLst>
                <a:path w="18" h="19">
                  <a:moveTo>
                    <a:pt x="18" y="11"/>
                  </a:moveTo>
                  <a:lnTo>
                    <a:pt x="18" y="15"/>
                  </a:lnTo>
                  <a:lnTo>
                    <a:pt x="18" y="15"/>
                  </a:lnTo>
                  <a:lnTo>
                    <a:pt x="15" y="19"/>
                  </a:lnTo>
                  <a:lnTo>
                    <a:pt x="7" y="19"/>
                  </a:lnTo>
                  <a:lnTo>
                    <a:pt x="0" y="11"/>
                  </a:lnTo>
                  <a:lnTo>
                    <a:pt x="0" y="8"/>
                  </a:lnTo>
                  <a:lnTo>
                    <a:pt x="4" y="4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6737" name="Group 180"/>
          <p:cNvGrpSpPr>
            <a:grpSpLocks/>
          </p:cNvGrpSpPr>
          <p:nvPr/>
        </p:nvGrpSpPr>
        <p:grpSpPr bwMode="auto">
          <a:xfrm>
            <a:off x="142875" y="5121275"/>
            <a:ext cx="6996113" cy="1858963"/>
            <a:chOff x="90" y="3226"/>
            <a:chExt cx="4407" cy="1171"/>
          </a:xfrm>
        </p:grpSpPr>
        <p:grpSp>
          <p:nvGrpSpPr>
            <p:cNvPr id="116738" name="Group 181"/>
            <p:cNvGrpSpPr>
              <a:grpSpLocks/>
            </p:cNvGrpSpPr>
            <p:nvPr/>
          </p:nvGrpSpPr>
          <p:grpSpPr bwMode="auto">
            <a:xfrm rot="2755582">
              <a:off x="4059" y="3475"/>
              <a:ext cx="272" cy="544"/>
              <a:chOff x="4785" y="1434"/>
              <a:chExt cx="272" cy="544"/>
            </a:xfrm>
          </p:grpSpPr>
          <p:sp>
            <p:nvSpPr>
              <p:cNvPr id="116918" name="Oval 182"/>
              <p:cNvSpPr>
                <a:spLocks noChangeArrowheads="1"/>
              </p:cNvSpPr>
              <p:nvPr/>
            </p:nvSpPr>
            <p:spPr bwMode="auto">
              <a:xfrm>
                <a:off x="4830" y="1434"/>
                <a:ext cx="182" cy="27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919" name="Freeform 183"/>
              <p:cNvSpPr>
                <a:spLocks/>
              </p:cNvSpPr>
              <p:nvPr/>
            </p:nvSpPr>
            <p:spPr bwMode="auto">
              <a:xfrm>
                <a:off x="4870" y="1505"/>
                <a:ext cx="40" cy="48"/>
              </a:xfrm>
              <a:custGeom>
                <a:avLst/>
                <a:gdLst/>
                <a:ahLst/>
                <a:cxnLst>
                  <a:cxn ang="0">
                    <a:pos x="19" y="8"/>
                  </a:cxn>
                  <a:cxn ang="0">
                    <a:pos x="15" y="15"/>
                  </a:cxn>
                  <a:cxn ang="0">
                    <a:pos x="15" y="19"/>
                  </a:cxn>
                  <a:cxn ang="0">
                    <a:pos x="11" y="22"/>
                  </a:cxn>
                  <a:cxn ang="0">
                    <a:pos x="4" y="19"/>
                  </a:cxn>
                  <a:cxn ang="0">
                    <a:pos x="0" y="11"/>
                  </a:cxn>
                  <a:cxn ang="0">
                    <a:pos x="0" y="4"/>
                  </a:cxn>
                  <a:cxn ang="0">
                    <a:pos x="8" y="0"/>
                  </a:cxn>
                  <a:cxn ang="0">
                    <a:pos x="15" y="4"/>
                  </a:cxn>
                  <a:cxn ang="0">
                    <a:pos x="19" y="8"/>
                  </a:cxn>
                </a:cxnLst>
                <a:rect l="0" t="0" r="r" b="b"/>
                <a:pathLst>
                  <a:path w="19" h="22">
                    <a:moveTo>
                      <a:pt x="19" y="8"/>
                    </a:moveTo>
                    <a:lnTo>
                      <a:pt x="15" y="15"/>
                    </a:lnTo>
                    <a:lnTo>
                      <a:pt x="15" y="19"/>
                    </a:lnTo>
                    <a:lnTo>
                      <a:pt x="11" y="22"/>
                    </a:lnTo>
                    <a:lnTo>
                      <a:pt x="4" y="19"/>
                    </a:lnTo>
                    <a:lnTo>
                      <a:pt x="0" y="11"/>
                    </a:lnTo>
                    <a:lnTo>
                      <a:pt x="0" y="4"/>
                    </a:lnTo>
                    <a:lnTo>
                      <a:pt x="8" y="0"/>
                    </a:lnTo>
                    <a:lnTo>
                      <a:pt x="15" y="4"/>
                    </a:lnTo>
                    <a:lnTo>
                      <a:pt x="19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920" name="Freeform 184"/>
              <p:cNvSpPr>
                <a:spLocks/>
              </p:cNvSpPr>
              <p:nvPr/>
            </p:nvSpPr>
            <p:spPr bwMode="auto">
              <a:xfrm>
                <a:off x="4954" y="1514"/>
                <a:ext cx="40" cy="39"/>
              </a:xfrm>
              <a:custGeom>
                <a:avLst/>
                <a:gdLst/>
                <a:ahLst/>
                <a:cxnLst>
                  <a:cxn ang="0">
                    <a:pos x="19" y="7"/>
                  </a:cxn>
                  <a:cxn ang="0">
                    <a:pos x="19" y="15"/>
                  </a:cxn>
                  <a:cxn ang="0">
                    <a:pos x="15" y="18"/>
                  </a:cxn>
                  <a:cxn ang="0">
                    <a:pos x="11" y="18"/>
                  </a:cxn>
                  <a:cxn ang="0">
                    <a:pos x="8" y="18"/>
                  </a:cxn>
                  <a:cxn ang="0">
                    <a:pos x="4" y="15"/>
                  </a:cxn>
                  <a:cxn ang="0">
                    <a:pos x="0" y="11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19" y="7"/>
                  </a:cxn>
                </a:cxnLst>
                <a:rect l="0" t="0" r="r" b="b"/>
                <a:pathLst>
                  <a:path w="19" h="18">
                    <a:moveTo>
                      <a:pt x="19" y="7"/>
                    </a:moveTo>
                    <a:lnTo>
                      <a:pt x="19" y="15"/>
                    </a:lnTo>
                    <a:lnTo>
                      <a:pt x="15" y="18"/>
                    </a:lnTo>
                    <a:lnTo>
                      <a:pt x="11" y="18"/>
                    </a:lnTo>
                    <a:lnTo>
                      <a:pt x="8" y="18"/>
                    </a:lnTo>
                    <a:lnTo>
                      <a:pt x="4" y="15"/>
                    </a:lnTo>
                    <a:lnTo>
                      <a:pt x="0" y="11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921" name="Freeform 185"/>
              <p:cNvSpPr>
                <a:spLocks/>
              </p:cNvSpPr>
              <p:nvPr/>
            </p:nvSpPr>
            <p:spPr bwMode="auto">
              <a:xfrm>
                <a:off x="4910" y="1578"/>
                <a:ext cx="36" cy="42"/>
              </a:xfrm>
              <a:custGeom>
                <a:avLst/>
                <a:gdLst/>
                <a:ahLst/>
                <a:cxnLst>
                  <a:cxn ang="0">
                    <a:pos x="18" y="11"/>
                  </a:cxn>
                  <a:cxn ang="0">
                    <a:pos x="18" y="15"/>
                  </a:cxn>
                  <a:cxn ang="0">
                    <a:pos x="18" y="15"/>
                  </a:cxn>
                  <a:cxn ang="0">
                    <a:pos x="15" y="19"/>
                  </a:cxn>
                  <a:cxn ang="0">
                    <a:pos x="7" y="19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4" y="4"/>
                  </a:cxn>
                  <a:cxn ang="0">
                    <a:pos x="11" y="0"/>
                  </a:cxn>
                  <a:cxn ang="0">
                    <a:pos x="18" y="0"/>
                  </a:cxn>
                  <a:cxn ang="0">
                    <a:pos x="18" y="4"/>
                  </a:cxn>
                  <a:cxn ang="0">
                    <a:pos x="18" y="11"/>
                  </a:cxn>
                </a:cxnLst>
                <a:rect l="0" t="0" r="r" b="b"/>
                <a:pathLst>
                  <a:path w="18" h="19">
                    <a:moveTo>
                      <a:pt x="18" y="11"/>
                    </a:moveTo>
                    <a:lnTo>
                      <a:pt x="18" y="15"/>
                    </a:lnTo>
                    <a:lnTo>
                      <a:pt x="18" y="15"/>
                    </a:lnTo>
                    <a:lnTo>
                      <a:pt x="15" y="19"/>
                    </a:lnTo>
                    <a:lnTo>
                      <a:pt x="7" y="19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11" y="0"/>
                    </a:lnTo>
                    <a:lnTo>
                      <a:pt x="18" y="0"/>
                    </a:lnTo>
                    <a:lnTo>
                      <a:pt x="18" y="4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922" name="Oval 186"/>
              <p:cNvSpPr>
                <a:spLocks noChangeArrowheads="1"/>
              </p:cNvSpPr>
              <p:nvPr/>
            </p:nvSpPr>
            <p:spPr bwMode="auto">
              <a:xfrm>
                <a:off x="4785" y="1661"/>
                <a:ext cx="272" cy="31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6923" name="Freeform 187"/>
            <p:cNvSpPr>
              <a:spLocks/>
            </p:cNvSpPr>
            <p:nvPr/>
          </p:nvSpPr>
          <p:spPr bwMode="auto">
            <a:xfrm>
              <a:off x="90" y="3226"/>
              <a:ext cx="4407" cy="1171"/>
            </a:xfrm>
            <a:custGeom>
              <a:avLst/>
              <a:gdLst/>
              <a:ahLst/>
              <a:cxnLst>
                <a:cxn ang="0">
                  <a:pos x="114" y="884"/>
                </a:cxn>
                <a:cxn ang="0">
                  <a:pos x="23" y="658"/>
                </a:cxn>
                <a:cxn ang="0">
                  <a:pos x="250" y="295"/>
                </a:cxn>
                <a:cxn ang="0">
                  <a:pos x="658" y="68"/>
                </a:cxn>
                <a:cxn ang="0">
                  <a:pos x="1429" y="23"/>
                </a:cxn>
                <a:cxn ang="0">
                  <a:pos x="2427" y="68"/>
                </a:cxn>
                <a:cxn ang="0">
                  <a:pos x="3425" y="68"/>
                </a:cxn>
                <a:cxn ang="0">
                  <a:pos x="3924" y="476"/>
                </a:cxn>
                <a:cxn ang="0">
                  <a:pos x="4151" y="839"/>
                </a:cxn>
                <a:cxn ang="0">
                  <a:pos x="4332" y="975"/>
                </a:cxn>
                <a:cxn ang="0">
                  <a:pos x="4332" y="1111"/>
                </a:cxn>
                <a:cxn ang="0">
                  <a:pos x="3879" y="1111"/>
                </a:cxn>
                <a:cxn ang="0">
                  <a:pos x="3516" y="748"/>
                </a:cxn>
                <a:cxn ang="0">
                  <a:pos x="3153" y="431"/>
                </a:cxn>
                <a:cxn ang="0">
                  <a:pos x="3062" y="431"/>
                </a:cxn>
                <a:cxn ang="0">
                  <a:pos x="2336" y="431"/>
                </a:cxn>
                <a:cxn ang="0">
                  <a:pos x="930" y="431"/>
                </a:cxn>
                <a:cxn ang="0">
                  <a:pos x="613" y="431"/>
                </a:cxn>
                <a:cxn ang="0">
                  <a:pos x="431" y="612"/>
                </a:cxn>
                <a:cxn ang="0">
                  <a:pos x="250" y="794"/>
                </a:cxn>
                <a:cxn ang="0">
                  <a:pos x="114" y="884"/>
                </a:cxn>
              </a:cxnLst>
              <a:rect l="0" t="0" r="r" b="b"/>
              <a:pathLst>
                <a:path w="4407" h="1171">
                  <a:moveTo>
                    <a:pt x="114" y="884"/>
                  </a:moveTo>
                  <a:cubicBezTo>
                    <a:pt x="76" y="861"/>
                    <a:pt x="0" y="756"/>
                    <a:pt x="23" y="658"/>
                  </a:cubicBezTo>
                  <a:cubicBezTo>
                    <a:pt x="46" y="560"/>
                    <a:pt x="144" y="393"/>
                    <a:pt x="250" y="295"/>
                  </a:cubicBezTo>
                  <a:cubicBezTo>
                    <a:pt x="356" y="197"/>
                    <a:pt x="462" y="113"/>
                    <a:pt x="658" y="68"/>
                  </a:cubicBezTo>
                  <a:cubicBezTo>
                    <a:pt x="854" y="23"/>
                    <a:pt x="1134" y="23"/>
                    <a:pt x="1429" y="23"/>
                  </a:cubicBezTo>
                  <a:cubicBezTo>
                    <a:pt x="1724" y="23"/>
                    <a:pt x="2094" y="60"/>
                    <a:pt x="2427" y="68"/>
                  </a:cubicBezTo>
                  <a:cubicBezTo>
                    <a:pt x="2760" y="76"/>
                    <a:pt x="3176" y="0"/>
                    <a:pt x="3425" y="68"/>
                  </a:cubicBezTo>
                  <a:cubicBezTo>
                    <a:pt x="3674" y="136"/>
                    <a:pt x="3803" y="348"/>
                    <a:pt x="3924" y="476"/>
                  </a:cubicBezTo>
                  <a:cubicBezTo>
                    <a:pt x="4045" y="604"/>
                    <a:pt x="4083" y="756"/>
                    <a:pt x="4151" y="839"/>
                  </a:cubicBezTo>
                  <a:cubicBezTo>
                    <a:pt x="4219" y="922"/>
                    <a:pt x="4302" y="930"/>
                    <a:pt x="4332" y="975"/>
                  </a:cubicBezTo>
                  <a:cubicBezTo>
                    <a:pt x="4362" y="1020"/>
                    <a:pt x="4407" y="1088"/>
                    <a:pt x="4332" y="1111"/>
                  </a:cubicBezTo>
                  <a:cubicBezTo>
                    <a:pt x="4257" y="1134"/>
                    <a:pt x="4015" y="1171"/>
                    <a:pt x="3879" y="1111"/>
                  </a:cubicBezTo>
                  <a:cubicBezTo>
                    <a:pt x="3743" y="1051"/>
                    <a:pt x="3637" y="861"/>
                    <a:pt x="3516" y="748"/>
                  </a:cubicBezTo>
                  <a:cubicBezTo>
                    <a:pt x="3395" y="635"/>
                    <a:pt x="3229" y="484"/>
                    <a:pt x="3153" y="431"/>
                  </a:cubicBezTo>
                  <a:cubicBezTo>
                    <a:pt x="3077" y="378"/>
                    <a:pt x="3198" y="431"/>
                    <a:pt x="3062" y="431"/>
                  </a:cubicBezTo>
                  <a:cubicBezTo>
                    <a:pt x="2926" y="431"/>
                    <a:pt x="2691" y="431"/>
                    <a:pt x="2336" y="431"/>
                  </a:cubicBezTo>
                  <a:cubicBezTo>
                    <a:pt x="1981" y="431"/>
                    <a:pt x="1217" y="431"/>
                    <a:pt x="930" y="431"/>
                  </a:cubicBezTo>
                  <a:cubicBezTo>
                    <a:pt x="643" y="431"/>
                    <a:pt x="696" y="401"/>
                    <a:pt x="613" y="431"/>
                  </a:cubicBezTo>
                  <a:cubicBezTo>
                    <a:pt x="530" y="461"/>
                    <a:pt x="491" y="552"/>
                    <a:pt x="431" y="612"/>
                  </a:cubicBezTo>
                  <a:cubicBezTo>
                    <a:pt x="371" y="672"/>
                    <a:pt x="303" y="749"/>
                    <a:pt x="250" y="794"/>
                  </a:cubicBezTo>
                  <a:cubicBezTo>
                    <a:pt x="197" y="839"/>
                    <a:pt x="152" y="907"/>
                    <a:pt x="114" y="88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16924" name="Text Box 188"/>
          <p:cNvSpPr txBox="1">
            <a:spLocks noChangeArrowheads="1"/>
          </p:cNvSpPr>
          <p:nvPr/>
        </p:nvSpPr>
        <p:spPr bwMode="auto">
          <a:xfrm>
            <a:off x="6011863" y="4797425"/>
            <a:ext cx="29162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solidFill>
                  <a:srgbClr val="FFFFFF"/>
                </a:solidFill>
                <a:latin typeface="Comic Sans MS" pitchFamily="66" charset="0"/>
              </a:rPr>
              <a:t>Mountain glacier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9.24855E-7 L 0.004 0.06474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32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6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6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val 2"/>
          <p:cNvSpPr>
            <a:spLocks noChangeArrowheads="1"/>
          </p:cNvSpPr>
          <p:nvPr/>
        </p:nvSpPr>
        <p:spPr bwMode="auto">
          <a:xfrm>
            <a:off x="2771775" y="3068638"/>
            <a:ext cx="431800" cy="43338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>
                <a:solidFill>
                  <a:srgbClr val="FF0000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263171" name="Oval 3"/>
          <p:cNvSpPr>
            <a:spLocks noChangeArrowheads="1"/>
          </p:cNvSpPr>
          <p:nvPr/>
        </p:nvSpPr>
        <p:spPr bwMode="auto">
          <a:xfrm>
            <a:off x="2916238" y="3860800"/>
            <a:ext cx="144462" cy="1444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258888" y="549275"/>
            <a:ext cx="67505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小塚ゴシック Pro L" pitchFamily="34" charset="-128"/>
                <a:ea typeface="小塚ゴシック Pro L" pitchFamily="34" charset="-128"/>
              </a:rPr>
              <a:t>公転角速度でわかる中心天体の</a:t>
            </a:r>
            <a:r>
              <a:rPr lang="ja-JP" altLang="en-US" sz="3200" dirty="0" smtClean="0">
                <a:solidFill>
                  <a:schemeClr val="accent1"/>
                </a:solidFill>
                <a:latin typeface="小塚ゴシック Pro L" pitchFamily="34" charset="-128"/>
                <a:ea typeface="小塚ゴシック Pro L" pitchFamily="34" charset="-128"/>
              </a:rPr>
              <a:t>質量</a:t>
            </a:r>
            <a:endParaRPr lang="en-US" altLang="ja-JP" sz="3200" dirty="0" smtClean="0">
              <a:solidFill>
                <a:schemeClr val="accent1"/>
              </a:solidFill>
              <a:latin typeface="小塚ゴシック Pro L" pitchFamily="34" charset="-128"/>
              <a:ea typeface="小塚ゴシック Pro L" pitchFamily="34" charset="-128"/>
            </a:endParaRPr>
          </a:p>
          <a:p>
            <a:r>
              <a:rPr lang="en-US" altLang="ja-JP" sz="2400" dirty="0" smtClean="0">
                <a:solidFill>
                  <a:schemeClr val="accent1"/>
                </a:solidFill>
                <a:latin typeface="小塚ゴシック Pro L" pitchFamily="34" charset="-128"/>
                <a:ea typeface="小塚ゴシック Pro L" pitchFamily="34" charset="-128"/>
              </a:rPr>
              <a:t>Orbital period tells the mass of the central body</a:t>
            </a:r>
            <a:endParaRPr lang="ja-JP" altLang="en-US" sz="2400" dirty="0">
              <a:solidFill>
                <a:schemeClr val="accent1"/>
              </a:solidFill>
              <a:latin typeface="小塚ゴシック Pro L" pitchFamily="34" charset="-128"/>
              <a:ea typeface="小塚ゴシック Pro L" pitchFamily="34" charset="-128"/>
            </a:endParaRPr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5795963" y="3068638"/>
            <a:ext cx="431800" cy="43338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>
                <a:solidFill>
                  <a:srgbClr val="FF0000"/>
                </a:solidFill>
                <a:latin typeface="Comic Sans MS" pitchFamily="66" charset="0"/>
              </a:rPr>
              <a:t>B</a:t>
            </a:r>
          </a:p>
        </p:txBody>
      </p:sp>
      <p:sp>
        <p:nvSpPr>
          <p:cNvPr id="263174" name="Oval 6"/>
          <p:cNvSpPr>
            <a:spLocks noChangeArrowheads="1"/>
          </p:cNvSpPr>
          <p:nvPr/>
        </p:nvSpPr>
        <p:spPr bwMode="auto">
          <a:xfrm>
            <a:off x="5940425" y="3860800"/>
            <a:ext cx="144463" cy="1444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63175" name="Text Box 7"/>
          <p:cNvSpPr txBox="1">
            <a:spLocks noChangeArrowheads="1"/>
          </p:cNvSpPr>
          <p:nvPr/>
        </p:nvSpPr>
        <p:spPr bwMode="auto">
          <a:xfrm>
            <a:off x="2484438" y="4797425"/>
            <a:ext cx="102944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solidFill>
                  <a:schemeClr val="hlink"/>
                </a:solidFill>
                <a:latin typeface="小塚ゴシック Pro L" pitchFamily="34" charset="-128"/>
                <a:ea typeface="小塚ゴシック Pro L" pitchFamily="34" charset="-128"/>
              </a:rPr>
              <a:t>重い</a:t>
            </a:r>
            <a:endParaRPr lang="en-US" altLang="ja-JP" sz="3200" dirty="0" smtClean="0">
              <a:solidFill>
                <a:schemeClr val="hlink"/>
              </a:solidFill>
              <a:latin typeface="小塚ゴシック Pro L" pitchFamily="34" charset="-128"/>
              <a:ea typeface="小塚ゴシック Pro L" pitchFamily="34" charset="-128"/>
            </a:endParaRPr>
          </a:p>
          <a:p>
            <a:r>
              <a:rPr lang="en-US" altLang="ja-JP" sz="2400" dirty="0" smtClean="0">
                <a:solidFill>
                  <a:schemeClr val="hlink"/>
                </a:solidFill>
                <a:latin typeface="小塚ゴシック Pro L" pitchFamily="34" charset="-128"/>
                <a:ea typeface="小塚ゴシック Pro L" pitchFamily="34" charset="-128"/>
              </a:rPr>
              <a:t>Heavy</a:t>
            </a:r>
            <a:endParaRPr lang="ja-JP" altLang="en-US" sz="2400" dirty="0">
              <a:solidFill>
                <a:schemeClr val="hlink"/>
              </a:solidFill>
              <a:latin typeface="小塚ゴシック Pro L" pitchFamily="34" charset="-128"/>
              <a:ea typeface="小塚ゴシック Pro L" pitchFamily="34" charset="-128"/>
            </a:endParaRPr>
          </a:p>
        </p:txBody>
      </p:sp>
      <p:sp>
        <p:nvSpPr>
          <p:cNvPr id="263176" name="Text Box 8"/>
          <p:cNvSpPr txBox="1">
            <a:spLocks noChangeArrowheads="1"/>
          </p:cNvSpPr>
          <p:nvPr/>
        </p:nvSpPr>
        <p:spPr bwMode="auto">
          <a:xfrm>
            <a:off x="5519738" y="4797425"/>
            <a:ext cx="100540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solidFill>
                  <a:schemeClr val="hlink"/>
                </a:solidFill>
                <a:latin typeface="小塚ゴシック Pro L" pitchFamily="34" charset="-128"/>
                <a:ea typeface="小塚ゴシック Pro L" pitchFamily="34" charset="-128"/>
              </a:rPr>
              <a:t>軽い</a:t>
            </a:r>
            <a:endParaRPr lang="en-US" altLang="ja-JP" sz="3200" dirty="0" smtClean="0">
              <a:solidFill>
                <a:schemeClr val="hlink"/>
              </a:solidFill>
              <a:latin typeface="小塚ゴシック Pro L" pitchFamily="34" charset="-128"/>
              <a:ea typeface="小塚ゴシック Pro L" pitchFamily="34" charset="-128"/>
            </a:endParaRPr>
          </a:p>
          <a:p>
            <a:r>
              <a:rPr lang="en-US" altLang="ja-JP" sz="2400" dirty="0" smtClean="0">
                <a:solidFill>
                  <a:schemeClr val="hlink"/>
                </a:solidFill>
                <a:latin typeface="小塚ゴシック Pro L" pitchFamily="34" charset="-128"/>
                <a:ea typeface="小塚ゴシック Pro L" pitchFamily="34" charset="-128"/>
              </a:rPr>
              <a:t>Light</a:t>
            </a:r>
            <a:endParaRPr lang="ja-JP" altLang="en-US" sz="2400" dirty="0">
              <a:solidFill>
                <a:schemeClr val="hlink"/>
              </a:solidFill>
              <a:latin typeface="小塚ゴシック Pro L" pitchFamily="34" charset="-128"/>
              <a:ea typeface="小塚ゴシック Pro L" pitchFamily="34" charset="-128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C 0.03888 3.7037E-7 0.07048 -0.04259 0.07048 -0.09444 C 0.07048 -0.14676 0.03888 -0.18889 4.72222E-6 -0.18889 C -0.03889 -0.18889 -0.07032 -0.14676 -0.07032 -0.09444 C -0.07032 -0.04259 -0.03889 3.7037E-7 4.72222E-6 3.7037E-7 Z " pathEditMode="fixed" rAng="0" ptsTypes="fffff">
                                      <p:cBhvr>
                                        <p:cTn id="9" dur="1000" fill="hold"/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C 0.03889 3.7037E-7 0.07049 -0.04259 0.07049 -0.09444 C 0.07049 -0.14676 0.03889 -0.18889 -4.44444E-6 -0.18889 C -0.03888 -0.18889 -0.07031 -0.14676 -0.07031 -0.09444 C -0.07031 -0.04259 -0.03888 3.7037E-7 -4.44444E-6 3.7037E-7 Z " pathEditMode="fixed" rAng="0" ptsTypes="fffff">
                                      <p:cBhvr>
                                        <p:cTn id="14" dur="3000" fill="hold"/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1" grpId="0" animBg="1"/>
      <p:bldP spid="263171" grpId="1" animBg="1"/>
      <p:bldP spid="263174" grpId="0" animBg="1"/>
      <p:bldP spid="263174" grpId="1" animBg="1"/>
      <p:bldP spid="263175" grpId="0"/>
      <p:bldP spid="26317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6"/>
          <p:cNvGrpSpPr>
            <a:grpSpLocks/>
          </p:cNvGrpSpPr>
          <p:nvPr/>
        </p:nvGrpSpPr>
        <p:grpSpPr bwMode="auto">
          <a:xfrm>
            <a:off x="4397433" y="370800"/>
            <a:ext cx="4746567" cy="1704975"/>
            <a:chOff x="1020" y="2538"/>
            <a:chExt cx="1500" cy="662"/>
          </a:xfrm>
        </p:grpSpPr>
        <p:grpSp>
          <p:nvGrpSpPr>
            <p:cNvPr id="3" name="Group 127"/>
            <p:cNvGrpSpPr>
              <a:grpSpLocks/>
            </p:cNvGrpSpPr>
            <p:nvPr/>
          </p:nvGrpSpPr>
          <p:grpSpPr bwMode="auto">
            <a:xfrm>
              <a:off x="1020" y="2538"/>
              <a:ext cx="1500" cy="662"/>
              <a:chOff x="1020" y="2538"/>
              <a:chExt cx="1500" cy="662"/>
            </a:xfrm>
          </p:grpSpPr>
          <p:sp>
            <p:nvSpPr>
              <p:cNvPr id="44" name="Freeform 128"/>
              <p:cNvSpPr>
                <a:spLocks/>
              </p:cNvSpPr>
              <p:nvPr/>
            </p:nvSpPr>
            <p:spPr bwMode="auto">
              <a:xfrm>
                <a:off x="2349" y="2538"/>
                <a:ext cx="51" cy="56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1" y="41"/>
                  </a:cxn>
                  <a:cxn ang="0">
                    <a:pos x="33" y="37"/>
                  </a:cxn>
                  <a:cxn ang="0">
                    <a:pos x="30" y="33"/>
                  </a:cxn>
                  <a:cxn ang="0">
                    <a:pos x="22" y="30"/>
                  </a:cxn>
                  <a:cxn ang="0">
                    <a:pos x="15" y="30"/>
                  </a:cxn>
                  <a:cxn ang="0">
                    <a:pos x="0" y="30"/>
                  </a:cxn>
                  <a:cxn ang="0">
                    <a:pos x="4" y="15"/>
                  </a:cxn>
                  <a:cxn ang="0">
                    <a:pos x="7" y="0"/>
                  </a:cxn>
                  <a:cxn ang="0">
                    <a:pos x="22" y="4"/>
                  </a:cxn>
                  <a:cxn ang="0">
                    <a:pos x="33" y="4"/>
                  </a:cxn>
                </a:cxnLst>
                <a:rect l="0" t="0" r="r" b="b"/>
                <a:pathLst>
                  <a:path w="41" h="41">
                    <a:moveTo>
                      <a:pt x="33" y="4"/>
                    </a:moveTo>
                    <a:lnTo>
                      <a:pt x="41" y="41"/>
                    </a:lnTo>
                    <a:lnTo>
                      <a:pt x="33" y="37"/>
                    </a:lnTo>
                    <a:lnTo>
                      <a:pt x="30" y="33"/>
                    </a:lnTo>
                    <a:lnTo>
                      <a:pt x="22" y="30"/>
                    </a:lnTo>
                    <a:lnTo>
                      <a:pt x="15" y="30"/>
                    </a:lnTo>
                    <a:lnTo>
                      <a:pt x="0" y="30"/>
                    </a:lnTo>
                    <a:lnTo>
                      <a:pt x="4" y="15"/>
                    </a:lnTo>
                    <a:lnTo>
                      <a:pt x="7" y="0"/>
                    </a:lnTo>
                    <a:lnTo>
                      <a:pt x="22" y="4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Freeform 129"/>
              <p:cNvSpPr>
                <a:spLocks/>
              </p:cNvSpPr>
              <p:nvPr/>
            </p:nvSpPr>
            <p:spPr bwMode="auto">
              <a:xfrm>
                <a:off x="1020" y="2598"/>
                <a:ext cx="1500" cy="602"/>
              </a:xfrm>
              <a:custGeom>
                <a:avLst/>
                <a:gdLst/>
                <a:ahLst/>
                <a:cxnLst>
                  <a:cxn ang="0">
                    <a:pos x="1116" y="37"/>
                  </a:cxn>
                  <a:cxn ang="0">
                    <a:pos x="1112" y="73"/>
                  </a:cxn>
                  <a:cxn ang="0">
                    <a:pos x="1105" y="95"/>
                  </a:cxn>
                  <a:cxn ang="0">
                    <a:pos x="1116" y="102"/>
                  </a:cxn>
                  <a:cxn ang="0">
                    <a:pos x="1131" y="132"/>
                  </a:cxn>
                  <a:cxn ang="0">
                    <a:pos x="1138" y="186"/>
                  </a:cxn>
                  <a:cxn ang="0">
                    <a:pos x="1138" y="216"/>
                  </a:cxn>
                  <a:cxn ang="0">
                    <a:pos x="1153" y="212"/>
                  </a:cxn>
                  <a:cxn ang="0">
                    <a:pos x="1190" y="212"/>
                  </a:cxn>
                  <a:cxn ang="0">
                    <a:pos x="1201" y="442"/>
                  </a:cxn>
                  <a:cxn ang="0">
                    <a:pos x="0" y="223"/>
                  </a:cxn>
                  <a:cxn ang="0">
                    <a:pos x="70" y="201"/>
                  </a:cxn>
                  <a:cxn ang="0">
                    <a:pos x="222" y="190"/>
                  </a:cxn>
                  <a:cxn ang="0">
                    <a:pos x="341" y="197"/>
                  </a:cxn>
                  <a:cxn ang="0">
                    <a:pos x="411" y="216"/>
                  </a:cxn>
                  <a:cxn ang="0">
                    <a:pos x="471" y="227"/>
                  </a:cxn>
                  <a:cxn ang="0">
                    <a:pos x="486" y="227"/>
                  </a:cxn>
                  <a:cxn ang="0">
                    <a:pos x="563" y="197"/>
                  </a:cxn>
                  <a:cxn ang="0">
                    <a:pos x="678" y="172"/>
                  </a:cxn>
                  <a:cxn ang="0">
                    <a:pos x="719" y="168"/>
                  </a:cxn>
                  <a:cxn ang="0">
                    <a:pos x="849" y="164"/>
                  </a:cxn>
                  <a:cxn ang="0">
                    <a:pos x="890" y="175"/>
                  </a:cxn>
                  <a:cxn ang="0">
                    <a:pos x="934" y="190"/>
                  </a:cxn>
                  <a:cxn ang="0">
                    <a:pos x="986" y="208"/>
                  </a:cxn>
                  <a:cxn ang="0">
                    <a:pos x="982" y="186"/>
                  </a:cxn>
                  <a:cxn ang="0">
                    <a:pos x="986" y="150"/>
                  </a:cxn>
                  <a:cxn ang="0">
                    <a:pos x="1005" y="121"/>
                  </a:cxn>
                  <a:cxn ang="0">
                    <a:pos x="1030" y="91"/>
                  </a:cxn>
                  <a:cxn ang="0">
                    <a:pos x="1045" y="77"/>
                  </a:cxn>
                  <a:cxn ang="0">
                    <a:pos x="1038" y="66"/>
                  </a:cxn>
                  <a:cxn ang="0">
                    <a:pos x="1030" y="48"/>
                  </a:cxn>
                  <a:cxn ang="0">
                    <a:pos x="1038" y="22"/>
                  </a:cxn>
                  <a:cxn ang="0">
                    <a:pos x="1053" y="4"/>
                  </a:cxn>
                  <a:cxn ang="0">
                    <a:pos x="1079" y="0"/>
                  </a:cxn>
                  <a:cxn ang="0">
                    <a:pos x="1105" y="11"/>
                  </a:cxn>
                </a:cxnLst>
                <a:rect l="0" t="0" r="r" b="b"/>
                <a:pathLst>
                  <a:path w="1201" h="442">
                    <a:moveTo>
                      <a:pt x="1112" y="19"/>
                    </a:moveTo>
                    <a:lnTo>
                      <a:pt x="1116" y="37"/>
                    </a:lnTo>
                    <a:lnTo>
                      <a:pt x="1116" y="55"/>
                    </a:lnTo>
                    <a:lnTo>
                      <a:pt x="1112" y="73"/>
                    </a:lnTo>
                    <a:lnTo>
                      <a:pt x="1105" y="91"/>
                    </a:lnTo>
                    <a:lnTo>
                      <a:pt x="1105" y="95"/>
                    </a:lnTo>
                    <a:lnTo>
                      <a:pt x="1108" y="99"/>
                    </a:lnTo>
                    <a:lnTo>
                      <a:pt x="1116" y="102"/>
                    </a:lnTo>
                    <a:lnTo>
                      <a:pt x="1119" y="106"/>
                    </a:lnTo>
                    <a:lnTo>
                      <a:pt x="1131" y="132"/>
                    </a:lnTo>
                    <a:lnTo>
                      <a:pt x="1138" y="157"/>
                    </a:lnTo>
                    <a:lnTo>
                      <a:pt x="1138" y="186"/>
                    </a:lnTo>
                    <a:lnTo>
                      <a:pt x="1134" y="212"/>
                    </a:lnTo>
                    <a:lnTo>
                      <a:pt x="1138" y="216"/>
                    </a:lnTo>
                    <a:lnTo>
                      <a:pt x="1145" y="216"/>
                    </a:lnTo>
                    <a:lnTo>
                      <a:pt x="1153" y="212"/>
                    </a:lnTo>
                    <a:lnTo>
                      <a:pt x="1179" y="212"/>
                    </a:lnTo>
                    <a:lnTo>
                      <a:pt x="1190" y="212"/>
                    </a:lnTo>
                    <a:lnTo>
                      <a:pt x="1201" y="219"/>
                    </a:lnTo>
                    <a:lnTo>
                      <a:pt x="1201" y="442"/>
                    </a:lnTo>
                    <a:lnTo>
                      <a:pt x="0" y="442"/>
                    </a:lnTo>
                    <a:lnTo>
                      <a:pt x="0" y="223"/>
                    </a:lnTo>
                    <a:lnTo>
                      <a:pt x="37" y="212"/>
                    </a:lnTo>
                    <a:lnTo>
                      <a:pt x="70" y="201"/>
                    </a:lnTo>
                    <a:lnTo>
                      <a:pt x="144" y="194"/>
                    </a:lnTo>
                    <a:lnTo>
                      <a:pt x="222" y="190"/>
                    </a:lnTo>
                    <a:lnTo>
                      <a:pt x="300" y="190"/>
                    </a:lnTo>
                    <a:lnTo>
                      <a:pt x="341" y="197"/>
                    </a:lnTo>
                    <a:lnTo>
                      <a:pt x="378" y="205"/>
                    </a:lnTo>
                    <a:lnTo>
                      <a:pt x="411" y="216"/>
                    </a:lnTo>
                    <a:lnTo>
                      <a:pt x="448" y="223"/>
                    </a:lnTo>
                    <a:lnTo>
                      <a:pt x="471" y="227"/>
                    </a:lnTo>
                    <a:lnTo>
                      <a:pt x="482" y="227"/>
                    </a:lnTo>
                    <a:lnTo>
                      <a:pt x="486" y="227"/>
                    </a:lnTo>
                    <a:lnTo>
                      <a:pt x="489" y="223"/>
                    </a:lnTo>
                    <a:lnTo>
                      <a:pt x="563" y="197"/>
                    </a:lnTo>
                    <a:lnTo>
                      <a:pt x="638" y="179"/>
                    </a:lnTo>
                    <a:lnTo>
                      <a:pt x="678" y="172"/>
                    </a:lnTo>
                    <a:lnTo>
                      <a:pt x="697" y="168"/>
                    </a:lnTo>
                    <a:lnTo>
                      <a:pt x="719" y="168"/>
                    </a:lnTo>
                    <a:lnTo>
                      <a:pt x="804" y="161"/>
                    </a:lnTo>
                    <a:lnTo>
                      <a:pt x="849" y="164"/>
                    </a:lnTo>
                    <a:lnTo>
                      <a:pt x="867" y="168"/>
                    </a:lnTo>
                    <a:lnTo>
                      <a:pt x="890" y="175"/>
                    </a:lnTo>
                    <a:lnTo>
                      <a:pt x="912" y="183"/>
                    </a:lnTo>
                    <a:lnTo>
                      <a:pt x="934" y="190"/>
                    </a:lnTo>
                    <a:lnTo>
                      <a:pt x="979" y="208"/>
                    </a:lnTo>
                    <a:lnTo>
                      <a:pt x="986" y="208"/>
                    </a:lnTo>
                    <a:lnTo>
                      <a:pt x="990" y="205"/>
                    </a:lnTo>
                    <a:lnTo>
                      <a:pt x="982" y="186"/>
                    </a:lnTo>
                    <a:lnTo>
                      <a:pt x="982" y="168"/>
                    </a:lnTo>
                    <a:lnTo>
                      <a:pt x="986" y="150"/>
                    </a:lnTo>
                    <a:lnTo>
                      <a:pt x="993" y="135"/>
                    </a:lnTo>
                    <a:lnTo>
                      <a:pt x="1005" y="121"/>
                    </a:lnTo>
                    <a:lnTo>
                      <a:pt x="1016" y="106"/>
                    </a:lnTo>
                    <a:lnTo>
                      <a:pt x="1030" y="91"/>
                    </a:lnTo>
                    <a:lnTo>
                      <a:pt x="1045" y="81"/>
                    </a:lnTo>
                    <a:lnTo>
                      <a:pt x="1045" y="77"/>
                    </a:lnTo>
                    <a:lnTo>
                      <a:pt x="1042" y="70"/>
                    </a:lnTo>
                    <a:lnTo>
                      <a:pt x="1038" y="66"/>
                    </a:lnTo>
                    <a:lnTo>
                      <a:pt x="1034" y="59"/>
                    </a:lnTo>
                    <a:lnTo>
                      <a:pt x="1030" y="48"/>
                    </a:lnTo>
                    <a:lnTo>
                      <a:pt x="1034" y="33"/>
                    </a:lnTo>
                    <a:lnTo>
                      <a:pt x="1038" y="22"/>
                    </a:lnTo>
                    <a:lnTo>
                      <a:pt x="1045" y="8"/>
                    </a:lnTo>
                    <a:lnTo>
                      <a:pt x="1053" y="4"/>
                    </a:lnTo>
                    <a:lnTo>
                      <a:pt x="1060" y="0"/>
                    </a:lnTo>
                    <a:lnTo>
                      <a:pt x="1079" y="0"/>
                    </a:lnTo>
                    <a:lnTo>
                      <a:pt x="1097" y="8"/>
                    </a:lnTo>
                    <a:lnTo>
                      <a:pt x="1105" y="11"/>
                    </a:lnTo>
                    <a:lnTo>
                      <a:pt x="1112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1" name="Freeform 130"/>
            <p:cNvSpPr>
              <a:spLocks/>
            </p:cNvSpPr>
            <p:nvPr/>
          </p:nvSpPr>
          <p:spPr bwMode="auto">
            <a:xfrm>
              <a:off x="2325" y="2637"/>
              <a:ext cx="24" cy="30"/>
            </a:xfrm>
            <a:custGeom>
              <a:avLst/>
              <a:gdLst/>
              <a:ahLst/>
              <a:cxnLst>
                <a:cxn ang="0">
                  <a:pos x="19" y="8"/>
                </a:cxn>
                <a:cxn ang="0">
                  <a:pos x="15" y="15"/>
                </a:cxn>
                <a:cxn ang="0">
                  <a:pos x="15" y="19"/>
                </a:cxn>
                <a:cxn ang="0">
                  <a:pos x="11" y="22"/>
                </a:cxn>
                <a:cxn ang="0">
                  <a:pos x="4" y="19"/>
                </a:cxn>
                <a:cxn ang="0">
                  <a:pos x="0" y="11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15" y="4"/>
                </a:cxn>
                <a:cxn ang="0">
                  <a:pos x="19" y="8"/>
                </a:cxn>
              </a:cxnLst>
              <a:rect l="0" t="0" r="r" b="b"/>
              <a:pathLst>
                <a:path w="19" h="22">
                  <a:moveTo>
                    <a:pt x="19" y="8"/>
                  </a:moveTo>
                  <a:lnTo>
                    <a:pt x="15" y="15"/>
                  </a:lnTo>
                  <a:lnTo>
                    <a:pt x="15" y="19"/>
                  </a:lnTo>
                  <a:lnTo>
                    <a:pt x="11" y="22"/>
                  </a:lnTo>
                  <a:lnTo>
                    <a:pt x="4" y="19"/>
                  </a:lnTo>
                  <a:lnTo>
                    <a:pt x="0" y="11"/>
                  </a:lnTo>
                  <a:lnTo>
                    <a:pt x="0" y="4"/>
                  </a:lnTo>
                  <a:lnTo>
                    <a:pt x="8" y="0"/>
                  </a:lnTo>
                  <a:lnTo>
                    <a:pt x="15" y="4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42" name="Freeform 131"/>
            <p:cNvSpPr>
              <a:spLocks/>
            </p:cNvSpPr>
            <p:nvPr/>
          </p:nvSpPr>
          <p:spPr bwMode="auto">
            <a:xfrm>
              <a:off x="2376" y="2643"/>
              <a:ext cx="24" cy="24"/>
            </a:xfrm>
            <a:custGeom>
              <a:avLst/>
              <a:gdLst/>
              <a:ahLst/>
              <a:cxnLst>
                <a:cxn ang="0">
                  <a:pos x="19" y="7"/>
                </a:cxn>
                <a:cxn ang="0">
                  <a:pos x="19" y="15"/>
                </a:cxn>
                <a:cxn ang="0">
                  <a:pos x="15" y="18"/>
                </a:cxn>
                <a:cxn ang="0">
                  <a:pos x="11" y="18"/>
                </a:cxn>
                <a:cxn ang="0">
                  <a:pos x="8" y="18"/>
                </a:cxn>
                <a:cxn ang="0">
                  <a:pos x="4" y="15"/>
                </a:cxn>
                <a:cxn ang="0">
                  <a:pos x="0" y="11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15" y="4"/>
                </a:cxn>
                <a:cxn ang="0">
                  <a:pos x="19" y="4"/>
                </a:cxn>
                <a:cxn ang="0">
                  <a:pos x="19" y="7"/>
                </a:cxn>
              </a:cxnLst>
              <a:rect l="0" t="0" r="r" b="b"/>
              <a:pathLst>
                <a:path w="19" h="18">
                  <a:moveTo>
                    <a:pt x="19" y="7"/>
                  </a:moveTo>
                  <a:lnTo>
                    <a:pt x="19" y="15"/>
                  </a:lnTo>
                  <a:lnTo>
                    <a:pt x="15" y="18"/>
                  </a:lnTo>
                  <a:lnTo>
                    <a:pt x="11" y="18"/>
                  </a:lnTo>
                  <a:lnTo>
                    <a:pt x="8" y="18"/>
                  </a:lnTo>
                  <a:lnTo>
                    <a:pt x="4" y="15"/>
                  </a:lnTo>
                  <a:lnTo>
                    <a:pt x="0" y="11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43" name="Freeform 132"/>
            <p:cNvSpPr>
              <a:spLocks/>
            </p:cNvSpPr>
            <p:nvPr/>
          </p:nvSpPr>
          <p:spPr bwMode="auto">
            <a:xfrm>
              <a:off x="2349" y="2682"/>
              <a:ext cx="22" cy="26"/>
            </a:xfrm>
            <a:custGeom>
              <a:avLst/>
              <a:gdLst/>
              <a:ahLst/>
              <a:cxnLst>
                <a:cxn ang="0">
                  <a:pos x="18" y="11"/>
                </a:cxn>
                <a:cxn ang="0">
                  <a:pos x="18" y="15"/>
                </a:cxn>
                <a:cxn ang="0">
                  <a:pos x="18" y="15"/>
                </a:cxn>
                <a:cxn ang="0">
                  <a:pos x="15" y="19"/>
                </a:cxn>
                <a:cxn ang="0">
                  <a:pos x="7" y="19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11" y="0"/>
                </a:cxn>
                <a:cxn ang="0">
                  <a:pos x="18" y="0"/>
                </a:cxn>
                <a:cxn ang="0">
                  <a:pos x="18" y="4"/>
                </a:cxn>
                <a:cxn ang="0">
                  <a:pos x="18" y="11"/>
                </a:cxn>
              </a:cxnLst>
              <a:rect l="0" t="0" r="r" b="b"/>
              <a:pathLst>
                <a:path w="18" h="19">
                  <a:moveTo>
                    <a:pt x="18" y="11"/>
                  </a:moveTo>
                  <a:lnTo>
                    <a:pt x="18" y="15"/>
                  </a:lnTo>
                  <a:lnTo>
                    <a:pt x="18" y="15"/>
                  </a:lnTo>
                  <a:lnTo>
                    <a:pt x="15" y="19"/>
                  </a:lnTo>
                  <a:lnTo>
                    <a:pt x="7" y="19"/>
                  </a:lnTo>
                  <a:lnTo>
                    <a:pt x="0" y="11"/>
                  </a:lnTo>
                  <a:lnTo>
                    <a:pt x="0" y="8"/>
                  </a:lnTo>
                  <a:lnTo>
                    <a:pt x="4" y="4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5040313" y="2736850"/>
            <a:ext cx="4140200" cy="40052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8018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ja-JP" altLang="en-US" sz="2000">
              <a:solidFill>
                <a:srgbClr val="000000"/>
              </a:solidFill>
            </a:endParaRPr>
          </a:p>
        </p:txBody>
      </p:sp>
      <p:sp>
        <p:nvSpPr>
          <p:cNvPr id="131098" name="AutoShape 26"/>
          <p:cNvSpPr>
            <a:spLocks noChangeArrowheads="1"/>
          </p:cNvSpPr>
          <p:nvPr/>
        </p:nvSpPr>
        <p:spPr bwMode="auto">
          <a:xfrm flipH="1">
            <a:off x="-684213" y="3357563"/>
            <a:ext cx="5761038" cy="593725"/>
          </a:xfrm>
          <a:prstGeom prst="parallelogram">
            <a:avLst>
              <a:gd name="adj" fmla="val 108981"/>
            </a:avLst>
          </a:prstGeom>
          <a:solidFill>
            <a:srgbClr val="009999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2000">
              <a:solidFill>
                <a:srgbClr val="000000"/>
              </a:solidFill>
            </a:endParaRPr>
          </a:p>
        </p:txBody>
      </p:sp>
      <p:sp>
        <p:nvSpPr>
          <p:cNvPr id="131100" name="Text Box 28"/>
          <p:cNvSpPr txBox="1">
            <a:spLocks noChangeArrowheads="1"/>
          </p:cNvSpPr>
          <p:nvPr/>
        </p:nvSpPr>
        <p:spPr bwMode="auto">
          <a:xfrm>
            <a:off x="5651500" y="4941888"/>
            <a:ext cx="29098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200" dirty="0">
                <a:solidFill>
                  <a:srgbClr val="CCFFFF"/>
                </a:solidFill>
                <a:latin typeface="Comic Sans MS" pitchFamily="66" charset="0"/>
                <a:ea typeface="HG正楷書体-PRO" pitchFamily="66" charset="-128"/>
              </a:rPr>
              <a:t>Sea Level Rise</a:t>
            </a:r>
          </a:p>
        </p:txBody>
      </p:sp>
      <p:sp>
        <p:nvSpPr>
          <p:cNvPr id="48" name="フリーフォーム 47"/>
          <p:cNvSpPr/>
          <p:nvPr/>
        </p:nvSpPr>
        <p:spPr>
          <a:xfrm>
            <a:off x="4383314" y="2046514"/>
            <a:ext cx="4789715" cy="682172"/>
          </a:xfrm>
          <a:custGeom>
            <a:avLst/>
            <a:gdLst>
              <a:gd name="connsiteX0" fmla="*/ 0 w 4789715"/>
              <a:gd name="connsiteY0" fmla="*/ 43543 h 682172"/>
              <a:gd name="connsiteX1" fmla="*/ 682172 w 4789715"/>
              <a:gd name="connsiteY1" fmla="*/ 667657 h 682172"/>
              <a:gd name="connsiteX2" fmla="*/ 4789715 w 4789715"/>
              <a:gd name="connsiteY2" fmla="*/ 682172 h 682172"/>
              <a:gd name="connsiteX3" fmla="*/ 4122057 w 4789715"/>
              <a:gd name="connsiteY3" fmla="*/ 0 h 682172"/>
              <a:gd name="connsiteX4" fmla="*/ 0 w 4789715"/>
              <a:gd name="connsiteY4" fmla="*/ 43543 h 682172"/>
              <a:gd name="connsiteX0" fmla="*/ 0 w 4789715"/>
              <a:gd name="connsiteY0" fmla="*/ 43543 h 682172"/>
              <a:gd name="connsiteX1" fmla="*/ 682172 w 4789715"/>
              <a:gd name="connsiteY1" fmla="*/ 667657 h 682172"/>
              <a:gd name="connsiteX2" fmla="*/ 4789715 w 4789715"/>
              <a:gd name="connsiteY2" fmla="*/ 682172 h 682172"/>
              <a:gd name="connsiteX3" fmla="*/ 4122057 w 4789715"/>
              <a:gd name="connsiteY3" fmla="*/ 0 h 682172"/>
              <a:gd name="connsiteX4" fmla="*/ 0 w 4789715"/>
              <a:gd name="connsiteY4" fmla="*/ 43543 h 682172"/>
              <a:gd name="connsiteX0" fmla="*/ 0 w 4789715"/>
              <a:gd name="connsiteY0" fmla="*/ 43543 h 682172"/>
              <a:gd name="connsiteX1" fmla="*/ 682172 w 4789715"/>
              <a:gd name="connsiteY1" fmla="*/ 667657 h 682172"/>
              <a:gd name="connsiteX2" fmla="*/ 4789715 w 4789715"/>
              <a:gd name="connsiteY2" fmla="*/ 682172 h 682172"/>
              <a:gd name="connsiteX3" fmla="*/ 4122057 w 4789715"/>
              <a:gd name="connsiteY3" fmla="*/ 0 h 682172"/>
              <a:gd name="connsiteX4" fmla="*/ 0 w 4789715"/>
              <a:gd name="connsiteY4" fmla="*/ 43543 h 682172"/>
              <a:gd name="connsiteX0" fmla="*/ 0 w 4789715"/>
              <a:gd name="connsiteY0" fmla="*/ 43543 h 682172"/>
              <a:gd name="connsiteX1" fmla="*/ 682172 w 4789715"/>
              <a:gd name="connsiteY1" fmla="*/ 667657 h 682172"/>
              <a:gd name="connsiteX2" fmla="*/ 4789715 w 4789715"/>
              <a:gd name="connsiteY2" fmla="*/ 682172 h 682172"/>
              <a:gd name="connsiteX3" fmla="*/ 4764967 w 4789715"/>
              <a:gd name="connsiteY3" fmla="*/ 0 h 682172"/>
              <a:gd name="connsiteX4" fmla="*/ 0 w 4789715"/>
              <a:gd name="connsiteY4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9715" h="682172">
                <a:moveTo>
                  <a:pt x="0" y="43543"/>
                </a:moveTo>
                <a:lnTo>
                  <a:pt x="682172" y="667657"/>
                </a:lnTo>
                <a:lnTo>
                  <a:pt x="4789715" y="682172"/>
                </a:lnTo>
                <a:lnTo>
                  <a:pt x="4764967" y="0"/>
                </a:lnTo>
                <a:lnTo>
                  <a:pt x="0" y="4354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608513" y="1657350"/>
            <a:ext cx="215900" cy="4968875"/>
            <a:chOff x="3288" y="436"/>
            <a:chExt cx="136" cy="3130"/>
          </a:xfrm>
        </p:grpSpPr>
        <p:sp>
          <p:nvSpPr>
            <p:cNvPr id="131076" name="Rectangle 4"/>
            <p:cNvSpPr>
              <a:spLocks noChangeArrowheads="1"/>
            </p:cNvSpPr>
            <p:nvPr/>
          </p:nvSpPr>
          <p:spPr bwMode="auto">
            <a:xfrm>
              <a:off x="3288" y="436"/>
              <a:ext cx="136" cy="313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3289" y="709"/>
              <a:ext cx="45" cy="2584"/>
              <a:chOff x="2608" y="709"/>
              <a:chExt cx="45" cy="2584"/>
            </a:xfrm>
          </p:grpSpPr>
          <p:sp>
            <p:nvSpPr>
              <p:cNvPr id="131078" name="Line 6"/>
              <p:cNvSpPr>
                <a:spLocks noChangeShapeType="1"/>
              </p:cNvSpPr>
              <p:nvPr/>
            </p:nvSpPr>
            <p:spPr bwMode="auto">
              <a:xfrm>
                <a:off x="2608" y="709"/>
                <a:ext cx="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079" name="Line 7"/>
              <p:cNvSpPr>
                <a:spLocks noChangeShapeType="1"/>
              </p:cNvSpPr>
              <p:nvPr/>
            </p:nvSpPr>
            <p:spPr bwMode="auto">
              <a:xfrm>
                <a:off x="2608" y="845"/>
                <a:ext cx="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080" name="Line 8"/>
              <p:cNvSpPr>
                <a:spLocks noChangeShapeType="1"/>
              </p:cNvSpPr>
              <p:nvPr/>
            </p:nvSpPr>
            <p:spPr bwMode="auto">
              <a:xfrm>
                <a:off x="2608" y="1253"/>
                <a:ext cx="4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081" name="Line 9"/>
              <p:cNvSpPr>
                <a:spLocks noChangeShapeType="1"/>
              </p:cNvSpPr>
              <p:nvPr/>
            </p:nvSpPr>
            <p:spPr bwMode="auto">
              <a:xfrm>
                <a:off x="2608" y="981"/>
                <a:ext cx="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082" name="Line 10"/>
              <p:cNvSpPr>
                <a:spLocks noChangeShapeType="1"/>
              </p:cNvSpPr>
              <p:nvPr/>
            </p:nvSpPr>
            <p:spPr bwMode="auto">
              <a:xfrm>
                <a:off x="2608" y="1117"/>
                <a:ext cx="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083" name="Line 11"/>
              <p:cNvSpPr>
                <a:spLocks noChangeShapeType="1"/>
              </p:cNvSpPr>
              <p:nvPr/>
            </p:nvSpPr>
            <p:spPr bwMode="auto">
              <a:xfrm>
                <a:off x="2608" y="1389"/>
                <a:ext cx="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084" name="Line 12"/>
              <p:cNvSpPr>
                <a:spLocks noChangeShapeType="1"/>
              </p:cNvSpPr>
              <p:nvPr/>
            </p:nvSpPr>
            <p:spPr bwMode="auto">
              <a:xfrm>
                <a:off x="2608" y="1525"/>
                <a:ext cx="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085" name="Line 13"/>
              <p:cNvSpPr>
                <a:spLocks noChangeShapeType="1"/>
              </p:cNvSpPr>
              <p:nvPr/>
            </p:nvSpPr>
            <p:spPr bwMode="auto">
              <a:xfrm>
                <a:off x="2608" y="1933"/>
                <a:ext cx="4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086" name="Line 14"/>
              <p:cNvSpPr>
                <a:spLocks noChangeShapeType="1"/>
              </p:cNvSpPr>
              <p:nvPr/>
            </p:nvSpPr>
            <p:spPr bwMode="auto">
              <a:xfrm>
                <a:off x="2608" y="1661"/>
                <a:ext cx="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087" name="Line 15"/>
              <p:cNvSpPr>
                <a:spLocks noChangeShapeType="1"/>
              </p:cNvSpPr>
              <p:nvPr/>
            </p:nvSpPr>
            <p:spPr bwMode="auto">
              <a:xfrm>
                <a:off x="2608" y="1797"/>
                <a:ext cx="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088" name="Line 16"/>
              <p:cNvSpPr>
                <a:spLocks noChangeShapeType="1"/>
              </p:cNvSpPr>
              <p:nvPr/>
            </p:nvSpPr>
            <p:spPr bwMode="auto">
              <a:xfrm>
                <a:off x="2608" y="2069"/>
                <a:ext cx="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089" name="Line 17"/>
              <p:cNvSpPr>
                <a:spLocks noChangeShapeType="1"/>
              </p:cNvSpPr>
              <p:nvPr/>
            </p:nvSpPr>
            <p:spPr bwMode="auto">
              <a:xfrm>
                <a:off x="2608" y="2205"/>
                <a:ext cx="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090" name="Line 18"/>
              <p:cNvSpPr>
                <a:spLocks noChangeShapeType="1"/>
              </p:cNvSpPr>
              <p:nvPr/>
            </p:nvSpPr>
            <p:spPr bwMode="auto">
              <a:xfrm>
                <a:off x="2608" y="2613"/>
                <a:ext cx="4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091" name="Line 19"/>
              <p:cNvSpPr>
                <a:spLocks noChangeShapeType="1"/>
              </p:cNvSpPr>
              <p:nvPr/>
            </p:nvSpPr>
            <p:spPr bwMode="auto">
              <a:xfrm>
                <a:off x="2608" y="2341"/>
                <a:ext cx="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092" name="Line 20"/>
              <p:cNvSpPr>
                <a:spLocks noChangeShapeType="1"/>
              </p:cNvSpPr>
              <p:nvPr/>
            </p:nvSpPr>
            <p:spPr bwMode="auto">
              <a:xfrm>
                <a:off x="2608" y="2477"/>
                <a:ext cx="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093" name="Line 21"/>
              <p:cNvSpPr>
                <a:spLocks noChangeShapeType="1"/>
              </p:cNvSpPr>
              <p:nvPr/>
            </p:nvSpPr>
            <p:spPr bwMode="auto">
              <a:xfrm>
                <a:off x="2608" y="2749"/>
                <a:ext cx="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094" name="Line 22"/>
              <p:cNvSpPr>
                <a:spLocks noChangeShapeType="1"/>
              </p:cNvSpPr>
              <p:nvPr/>
            </p:nvSpPr>
            <p:spPr bwMode="auto">
              <a:xfrm>
                <a:off x="2608" y="2885"/>
                <a:ext cx="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095" name="Line 23"/>
              <p:cNvSpPr>
                <a:spLocks noChangeShapeType="1"/>
              </p:cNvSpPr>
              <p:nvPr/>
            </p:nvSpPr>
            <p:spPr bwMode="auto">
              <a:xfrm>
                <a:off x="2608" y="3293"/>
                <a:ext cx="4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096" name="Line 24"/>
              <p:cNvSpPr>
                <a:spLocks noChangeShapeType="1"/>
              </p:cNvSpPr>
              <p:nvPr/>
            </p:nvSpPr>
            <p:spPr bwMode="auto">
              <a:xfrm>
                <a:off x="2608" y="3021"/>
                <a:ext cx="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097" name="Line 25"/>
              <p:cNvSpPr>
                <a:spLocks noChangeShapeType="1"/>
              </p:cNvSpPr>
              <p:nvPr/>
            </p:nvSpPr>
            <p:spPr bwMode="auto">
              <a:xfrm>
                <a:off x="2608" y="3157"/>
                <a:ext cx="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5364163" y="1052513"/>
            <a:ext cx="552450" cy="1371600"/>
            <a:chOff x="3740" y="2162"/>
            <a:chExt cx="348" cy="864"/>
          </a:xfrm>
        </p:grpSpPr>
        <p:sp>
          <p:nvSpPr>
            <p:cNvPr id="131102" name="Freeform 30"/>
            <p:cNvSpPr>
              <a:spLocks/>
            </p:cNvSpPr>
            <p:nvPr/>
          </p:nvSpPr>
          <p:spPr bwMode="auto">
            <a:xfrm>
              <a:off x="3827" y="2205"/>
              <a:ext cx="201" cy="195"/>
            </a:xfrm>
            <a:custGeom>
              <a:avLst/>
              <a:gdLst/>
              <a:ahLst/>
              <a:cxnLst>
                <a:cxn ang="0">
                  <a:pos x="184" y="247"/>
                </a:cxn>
                <a:cxn ang="0">
                  <a:pos x="236" y="170"/>
                </a:cxn>
                <a:cxn ang="0">
                  <a:pos x="295" y="111"/>
                </a:cxn>
                <a:cxn ang="0">
                  <a:pos x="354" y="39"/>
                </a:cxn>
                <a:cxn ang="0">
                  <a:pos x="426" y="7"/>
                </a:cxn>
                <a:cxn ang="0">
                  <a:pos x="484" y="0"/>
                </a:cxn>
                <a:cxn ang="0">
                  <a:pos x="543" y="20"/>
                </a:cxn>
                <a:cxn ang="0">
                  <a:pos x="577" y="66"/>
                </a:cxn>
                <a:cxn ang="0">
                  <a:pos x="602" y="150"/>
                </a:cxn>
                <a:cxn ang="0">
                  <a:pos x="596" y="241"/>
                </a:cxn>
                <a:cxn ang="0">
                  <a:pos x="570" y="319"/>
                </a:cxn>
                <a:cxn ang="0">
                  <a:pos x="504" y="409"/>
                </a:cxn>
                <a:cxn ang="0">
                  <a:pos x="433" y="474"/>
                </a:cxn>
                <a:cxn ang="0">
                  <a:pos x="354" y="533"/>
                </a:cxn>
                <a:cxn ang="0">
                  <a:pos x="269" y="572"/>
                </a:cxn>
                <a:cxn ang="0">
                  <a:pos x="196" y="584"/>
                </a:cxn>
                <a:cxn ang="0">
                  <a:pos x="164" y="564"/>
                </a:cxn>
                <a:cxn ang="0">
                  <a:pos x="137" y="487"/>
                </a:cxn>
                <a:cxn ang="0">
                  <a:pos x="145" y="383"/>
                </a:cxn>
                <a:cxn ang="0">
                  <a:pos x="20" y="390"/>
                </a:cxn>
                <a:cxn ang="0">
                  <a:pos x="0" y="370"/>
                </a:cxn>
                <a:cxn ang="0">
                  <a:pos x="20" y="331"/>
                </a:cxn>
                <a:cxn ang="0">
                  <a:pos x="151" y="325"/>
                </a:cxn>
                <a:cxn ang="0">
                  <a:pos x="184" y="247"/>
                </a:cxn>
              </a:cxnLst>
              <a:rect l="0" t="0" r="r" b="b"/>
              <a:pathLst>
                <a:path w="602" h="584">
                  <a:moveTo>
                    <a:pt x="184" y="247"/>
                  </a:moveTo>
                  <a:lnTo>
                    <a:pt x="236" y="170"/>
                  </a:lnTo>
                  <a:lnTo>
                    <a:pt x="295" y="111"/>
                  </a:lnTo>
                  <a:lnTo>
                    <a:pt x="354" y="39"/>
                  </a:lnTo>
                  <a:lnTo>
                    <a:pt x="426" y="7"/>
                  </a:lnTo>
                  <a:lnTo>
                    <a:pt x="484" y="0"/>
                  </a:lnTo>
                  <a:lnTo>
                    <a:pt x="543" y="20"/>
                  </a:lnTo>
                  <a:lnTo>
                    <a:pt x="577" y="66"/>
                  </a:lnTo>
                  <a:lnTo>
                    <a:pt x="602" y="150"/>
                  </a:lnTo>
                  <a:lnTo>
                    <a:pt x="596" y="241"/>
                  </a:lnTo>
                  <a:lnTo>
                    <a:pt x="570" y="319"/>
                  </a:lnTo>
                  <a:lnTo>
                    <a:pt x="504" y="409"/>
                  </a:lnTo>
                  <a:lnTo>
                    <a:pt x="433" y="474"/>
                  </a:lnTo>
                  <a:lnTo>
                    <a:pt x="354" y="533"/>
                  </a:lnTo>
                  <a:lnTo>
                    <a:pt x="269" y="572"/>
                  </a:lnTo>
                  <a:lnTo>
                    <a:pt x="196" y="584"/>
                  </a:lnTo>
                  <a:lnTo>
                    <a:pt x="164" y="564"/>
                  </a:lnTo>
                  <a:lnTo>
                    <a:pt x="137" y="487"/>
                  </a:lnTo>
                  <a:lnTo>
                    <a:pt x="145" y="383"/>
                  </a:lnTo>
                  <a:lnTo>
                    <a:pt x="20" y="390"/>
                  </a:lnTo>
                  <a:lnTo>
                    <a:pt x="0" y="370"/>
                  </a:lnTo>
                  <a:lnTo>
                    <a:pt x="20" y="331"/>
                  </a:lnTo>
                  <a:lnTo>
                    <a:pt x="151" y="325"/>
                  </a:lnTo>
                  <a:lnTo>
                    <a:pt x="184" y="247"/>
                  </a:lnTo>
                  <a:close/>
                </a:path>
              </a:pathLst>
            </a:custGeom>
            <a:gradFill rotWithShape="1">
              <a:gsLst>
                <a:gs pos="0">
                  <a:srgbClr val="3333CC"/>
                </a:gs>
                <a:gs pos="100000">
                  <a:srgbClr val="3333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31103" name="Freeform 31"/>
            <p:cNvSpPr>
              <a:spLocks/>
            </p:cNvSpPr>
            <p:nvPr/>
          </p:nvSpPr>
          <p:spPr bwMode="auto">
            <a:xfrm>
              <a:off x="3817" y="2411"/>
              <a:ext cx="139" cy="287"/>
            </a:xfrm>
            <a:custGeom>
              <a:avLst/>
              <a:gdLst/>
              <a:ahLst/>
              <a:cxnLst>
                <a:cxn ang="0">
                  <a:pos x="117" y="71"/>
                </a:cxn>
                <a:cxn ang="0">
                  <a:pos x="176" y="20"/>
                </a:cxn>
                <a:cxn ang="0">
                  <a:pos x="267" y="0"/>
                </a:cxn>
                <a:cxn ang="0">
                  <a:pos x="345" y="13"/>
                </a:cxn>
                <a:cxn ang="0">
                  <a:pos x="404" y="65"/>
                </a:cxn>
                <a:cxn ang="0">
                  <a:pos x="417" y="104"/>
                </a:cxn>
                <a:cxn ang="0">
                  <a:pos x="417" y="156"/>
                </a:cxn>
                <a:cxn ang="0">
                  <a:pos x="390" y="203"/>
                </a:cxn>
                <a:cxn ang="0">
                  <a:pos x="345" y="280"/>
                </a:cxn>
                <a:cxn ang="0">
                  <a:pos x="325" y="372"/>
                </a:cxn>
                <a:cxn ang="0">
                  <a:pos x="319" y="450"/>
                </a:cxn>
                <a:cxn ang="0">
                  <a:pos x="339" y="534"/>
                </a:cxn>
                <a:cxn ang="0">
                  <a:pos x="390" y="613"/>
                </a:cxn>
                <a:cxn ang="0">
                  <a:pos x="410" y="691"/>
                </a:cxn>
                <a:cxn ang="0">
                  <a:pos x="404" y="763"/>
                </a:cxn>
                <a:cxn ang="0">
                  <a:pos x="365" y="822"/>
                </a:cxn>
                <a:cxn ang="0">
                  <a:pos x="313" y="855"/>
                </a:cxn>
                <a:cxn ang="0">
                  <a:pos x="247" y="861"/>
                </a:cxn>
                <a:cxn ang="0">
                  <a:pos x="170" y="861"/>
                </a:cxn>
                <a:cxn ang="0">
                  <a:pos x="111" y="828"/>
                </a:cxn>
                <a:cxn ang="0">
                  <a:pos x="53" y="731"/>
                </a:cxn>
                <a:cxn ang="0">
                  <a:pos x="13" y="646"/>
                </a:cxn>
                <a:cxn ang="0">
                  <a:pos x="0" y="516"/>
                </a:cxn>
                <a:cxn ang="0">
                  <a:pos x="13" y="398"/>
                </a:cxn>
                <a:cxn ang="0">
                  <a:pos x="39" y="274"/>
                </a:cxn>
                <a:cxn ang="0">
                  <a:pos x="78" y="150"/>
                </a:cxn>
                <a:cxn ang="0">
                  <a:pos x="117" y="71"/>
                </a:cxn>
              </a:cxnLst>
              <a:rect l="0" t="0" r="r" b="b"/>
              <a:pathLst>
                <a:path w="417" h="861">
                  <a:moveTo>
                    <a:pt x="117" y="71"/>
                  </a:moveTo>
                  <a:lnTo>
                    <a:pt x="176" y="20"/>
                  </a:lnTo>
                  <a:lnTo>
                    <a:pt x="267" y="0"/>
                  </a:lnTo>
                  <a:lnTo>
                    <a:pt x="345" y="13"/>
                  </a:lnTo>
                  <a:lnTo>
                    <a:pt x="404" y="65"/>
                  </a:lnTo>
                  <a:lnTo>
                    <a:pt x="417" y="104"/>
                  </a:lnTo>
                  <a:lnTo>
                    <a:pt x="417" y="156"/>
                  </a:lnTo>
                  <a:lnTo>
                    <a:pt x="390" y="203"/>
                  </a:lnTo>
                  <a:lnTo>
                    <a:pt x="345" y="280"/>
                  </a:lnTo>
                  <a:lnTo>
                    <a:pt x="325" y="372"/>
                  </a:lnTo>
                  <a:lnTo>
                    <a:pt x="319" y="450"/>
                  </a:lnTo>
                  <a:lnTo>
                    <a:pt x="339" y="534"/>
                  </a:lnTo>
                  <a:lnTo>
                    <a:pt x="390" y="613"/>
                  </a:lnTo>
                  <a:lnTo>
                    <a:pt x="410" y="691"/>
                  </a:lnTo>
                  <a:lnTo>
                    <a:pt x="404" y="763"/>
                  </a:lnTo>
                  <a:lnTo>
                    <a:pt x="365" y="822"/>
                  </a:lnTo>
                  <a:lnTo>
                    <a:pt x="313" y="855"/>
                  </a:lnTo>
                  <a:lnTo>
                    <a:pt x="247" y="861"/>
                  </a:lnTo>
                  <a:lnTo>
                    <a:pt x="170" y="861"/>
                  </a:lnTo>
                  <a:lnTo>
                    <a:pt x="111" y="828"/>
                  </a:lnTo>
                  <a:lnTo>
                    <a:pt x="53" y="731"/>
                  </a:lnTo>
                  <a:lnTo>
                    <a:pt x="13" y="646"/>
                  </a:lnTo>
                  <a:lnTo>
                    <a:pt x="0" y="516"/>
                  </a:lnTo>
                  <a:lnTo>
                    <a:pt x="13" y="398"/>
                  </a:lnTo>
                  <a:lnTo>
                    <a:pt x="39" y="274"/>
                  </a:lnTo>
                  <a:lnTo>
                    <a:pt x="78" y="150"/>
                  </a:lnTo>
                  <a:lnTo>
                    <a:pt x="117" y="71"/>
                  </a:lnTo>
                  <a:close/>
                </a:path>
              </a:pathLst>
            </a:custGeom>
            <a:gradFill rotWithShape="1">
              <a:gsLst>
                <a:gs pos="0">
                  <a:srgbClr val="3333CC"/>
                </a:gs>
                <a:gs pos="100000">
                  <a:srgbClr val="3333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31104" name="Freeform 32"/>
            <p:cNvSpPr>
              <a:spLocks/>
            </p:cNvSpPr>
            <p:nvPr/>
          </p:nvSpPr>
          <p:spPr bwMode="auto">
            <a:xfrm>
              <a:off x="3927" y="2420"/>
              <a:ext cx="155" cy="258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8" y="7"/>
                </a:cxn>
                <a:cxn ang="0">
                  <a:pos x="79" y="0"/>
                </a:cxn>
                <a:cxn ang="0">
                  <a:pos x="118" y="33"/>
                </a:cxn>
                <a:cxn ang="0">
                  <a:pos x="177" y="117"/>
                </a:cxn>
                <a:cxn ang="0">
                  <a:pos x="256" y="227"/>
                </a:cxn>
                <a:cxn ang="0">
                  <a:pos x="327" y="306"/>
                </a:cxn>
                <a:cxn ang="0">
                  <a:pos x="458" y="449"/>
                </a:cxn>
                <a:cxn ang="0">
                  <a:pos x="464" y="481"/>
                </a:cxn>
                <a:cxn ang="0">
                  <a:pos x="439" y="500"/>
                </a:cxn>
                <a:cxn ang="0">
                  <a:pos x="374" y="526"/>
                </a:cxn>
                <a:cxn ang="0">
                  <a:pos x="282" y="546"/>
                </a:cxn>
                <a:cxn ang="0">
                  <a:pos x="171" y="553"/>
                </a:cxn>
                <a:cxn ang="0">
                  <a:pos x="132" y="559"/>
                </a:cxn>
                <a:cxn ang="0">
                  <a:pos x="118" y="585"/>
                </a:cxn>
                <a:cxn ang="0">
                  <a:pos x="144" y="630"/>
                </a:cxn>
                <a:cxn ang="0">
                  <a:pos x="236" y="708"/>
                </a:cxn>
                <a:cxn ang="0">
                  <a:pos x="301" y="728"/>
                </a:cxn>
                <a:cxn ang="0">
                  <a:pos x="315" y="753"/>
                </a:cxn>
                <a:cxn ang="0">
                  <a:pos x="288" y="773"/>
                </a:cxn>
                <a:cxn ang="0">
                  <a:pos x="230" y="773"/>
                </a:cxn>
                <a:cxn ang="0">
                  <a:pos x="151" y="728"/>
                </a:cxn>
                <a:cxn ang="0">
                  <a:pos x="86" y="663"/>
                </a:cxn>
                <a:cxn ang="0">
                  <a:pos x="47" y="604"/>
                </a:cxn>
                <a:cxn ang="0">
                  <a:pos x="47" y="559"/>
                </a:cxn>
                <a:cxn ang="0">
                  <a:pos x="73" y="526"/>
                </a:cxn>
                <a:cxn ang="0">
                  <a:pos x="112" y="514"/>
                </a:cxn>
                <a:cxn ang="0">
                  <a:pos x="171" y="506"/>
                </a:cxn>
                <a:cxn ang="0">
                  <a:pos x="236" y="506"/>
                </a:cxn>
                <a:cxn ang="0">
                  <a:pos x="315" y="494"/>
                </a:cxn>
                <a:cxn ang="0">
                  <a:pos x="354" y="481"/>
                </a:cxn>
                <a:cxn ang="0">
                  <a:pos x="374" y="461"/>
                </a:cxn>
                <a:cxn ang="0">
                  <a:pos x="366" y="442"/>
                </a:cxn>
                <a:cxn ang="0">
                  <a:pos x="307" y="390"/>
                </a:cxn>
                <a:cxn ang="0">
                  <a:pos x="216" y="300"/>
                </a:cxn>
                <a:cxn ang="0">
                  <a:pos x="132" y="221"/>
                </a:cxn>
                <a:cxn ang="0">
                  <a:pos x="40" y="137"/>
                </a:cxn>
                <a:cxn ang="0">
                  <a:pos x="8" y="78"/>
                </a:cxn>
                <a:cxn ang="0">
                  <a:pos x="0" y="39"/>
                </a:cxn>
              </a:cxnLst>
              <a:rect l="0" t="0" r="r" b="b"/>
              <a:pathLst>
                <a:path w="464" h="773">
                  <a:moveTo>
                    <a:pt x="0" y="39"/>
                  </a:moveTo>
                  <a:lnTo>
                    <a:pt x="8" y="7"/>
                  </a:lnTo>
                  <a:lnTo>
                    <a:pt x="79" y="0"/>
                  </a:lnTo>
                  <a:lnTo>
                    <a:pt x="118" y="33"/>
                  </a:lnTo>
                  <a:lnTo>
                    <a:pt x="177" y="117"/>
                  </a:lnTo>
                  <a:lnTo>
                    <a:pt x="256" y="227"/>
                  </a:lnTo>
                  <a:lnTo>
                    <a:pt x="327" y="306"/>
                  </a:lnTo>
                  <a:lnTo>
                    <a:pt x="458" y="449"/>
                  </a:lnTo>
                  <a:lnTo>
                    <a:pt x="464" y="481"/>
                  </a:lnTo>
                  <a:lnTo>
                    <a:pt x="439" y="500"/>
                  </a:lnTo>
                  <a:lnTo>
                    <a:pt x="374" y="526"/>
                  </a:lnTo>
                  <a:lnTo>
                    <a:pt x="282" y="546"/>
                  </a:lnTo>
                  <a:lnTo>
                    <a:pt x="171" y="553"/>
                  </a:lnTo>
                  <a:lnTo>
                    <a:pt x="132" y="559"/>
                  </a:lnTo>
                  <a:lnTo>
                    <a:pt x="118" y="585"/>
                  </a:lnTo>
                  <a:lnTo>
                    <a:pt x="144" y="630"/>
                  </a:lnTo>
                  <a:lnTo>
                    <a:pt x="236" y="708"/>
                  </a:lnTo>
                  <a:lnTo>
                    <a:pt x="301" y="728"/>
                  </a:lnTo>
                  <a:lnTo>
                    <a:pt x="315" y="753"/>
                  </a:lnTo>
                  <a:lnTo>
                    <a:pt x="288" y="773"/>
                  </a:lnTo>
                  <a:lnTo>
                    <a:pt x="230" y="773"/>
                  </a:lnTo>
                  <a:lnTo>
                    <a:pt x="151" y="728"/>
                  </a:lnTo>
                  <a:lnTo>
                    <a:pt x="86" y="663"/>
                  </a:lnTo>
                  <a:lnTo>
                    <a:pt x="47" y="604"/>
                  </a:lnTo>
                  <a:lnTo>
                    <a:pt x="47" y="559"/>
                  </a:lnTo>
                  <a:lnTo>
                    <a:pt x="73" y="526"/>
                  </a:lnTo>
                  <a:lnTo>
                    <a:pt x="112" y="514"/>
                  </a:lnTo>
                  <a:lnTo>
                    <a:pt x="171" y="506"/>
                  </a:lnTo>
                  <a:lnTo>
                    <a:pt x="236" y="506"/>
                  </a:lnTo>
                  <a:lnTo>
                    <a:pt x="315" y="494"/>
                  </a:lnTo>
                  <a:lnTo>
                    <a:pt x="354" y="481"/>
                  </a:lnTo>
                  <a:lnTo>
                    <a:pt x="374" y="461"/>
                  </a:lnTo>
                  <a:lnTo>
                    <a:pt x="366" y="442"/>
                  </a:lnTo>
                  <a:lnTo>
                    <a:pt x="307" y="390"/>
                  </a:lnTo>
                  <a:lnTo>
                    <a:pt x="216" y="300"/>
                  </a:lnTo>
                  <a:lnTo>
                    <a:pt x="132" y="221"/>
                  </a:lnTo>
                  <a:lnTo>
                    <a:pt x="40" y="137"/>
                  </a:lnTo>
                  <a:lnTo>
                    <a:pt x="8" y="78"/>
                  </a:lnTo>
                  <a:lnTo>
                    <a:pt x="0" y="39"/>
                  </a:lnTo>
                  <a:close/>
                </a:path>
              </a:pathLst>
            </a:custGeom>
            <a:gradFill rotWithShape="1">
              <a:gsLst>
                <a:gs pos="0">
                  <a:srgbClr val="3333CC"/>
                </a:gs>
                <a:gs pos="100000">
                  <a:srgbClr val="3333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31105" name="Freeform 33"/>
            <p:cNvSpPr>
              <a:spLocks/>
            </p:cNvSpPr>
            <p:nvPr/>
          </p:nvSpPr>
          <p:spPr bwMode="auto">
            <a:xfrm>
              <a:off x="3827" y="2637"/>
              <a:ext cx="168" cy="389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319" y="14"/>
                </a:cxn>
                <a:cxn ang="0">
                  <a:pos x="352" y="65"/>
                </a:cxn>
                <a:cxn ang="0">
                  <a:pos x="346" y="189"/>
                </a:cxn>
                <a:cxn ang="0">
                  <a:pos x="333" y="320"/>
                </a:cxn>
                <a:cxn ang="0">
                  <a:pos x="333" y="456"/>
                </a:cxn>
                <a:cxn ang="0">
                  <a:pos x="398" y="619"/>
                </a:cxn>
                <a:cxn ang="0">
                  <a:pos x="451" y="736"/>
                </a:cxn>
                <a:cxn ang="0">
                  <a:pos x="477" y="853"/>
                </a:cxn>
                <a:cxn ang="0">
                  <a:pos x="470" y="957"/>
                </a:cxn>
                <a:cxn ang="0">
                  <a:pos x="470" y="996"/>
                </a:cxn>
                <a:cxn ang="0">
                  <a:pos x="496" y="1036"/>
                </a:cxn>
                <a:cxn ang="0">
                  <a:pos x="503" y="1075"/>
                </a:cxn>
                <a:cxn ang="0">
                  <a:pos x="483" y="1093"/>
                </a:cxn>
                <a:cxn ang="0">
                  <a:pos x="431" y="1081"/>
                </a:cxn>
                <a:cxn ang="0">
                  <a:pos x="333" y="1068"/>
                </a:cxn>
                <a:cxn ang="0">
                  <a:pos x="215" y="1093"/>
                </a:cxn>
                <a:cxn ang="0">
                  <a:pos x="136" y="1140"/>
                </a:cxn>
                <a:cxn ang="0">
                  <a:pos x="98" y="1166"/>
                </a:cxn>
                <a:cxn ang="0">
                  <a:pos x="58" y="1166"/>
                </a:cxn>
                <a:cxn ang="0">
                  <a:pos x="0" y="1081"/>
                </a:cxn>
                <a:cxn ang="0">
                  <a:pos x="6" y="1068"/>
                </a:cxn>
                <a:cxn ang="0">
                  <a:pos x="124" y="1028"/>
                </a:cxn>
                <a:cxn ang="0">
                  <a:pos x="260" y="1009"/>
                </a:cxn>
                <a:cxn ang="0">
                  <a:pos x="359" y="1003"/>
                </a:cxn>
                <a:cxn ang="0">
                  <a:pos x="418" y="1003"/>
                </a:cxn>
                <a:cxn ang="0">
                  <a:pos x="431" y="963"/>
                </a:cxn>
                <a:cxn ang="0">
                  <a:pos x="411" y="853"/>
                </a:cxn>
                <a:cxn ang="0">
                  <a:pos x="366" y="736"/>
                </a:cxn>
                <a:cxn ang="0">
                  <a:pos x="293" y="586"/>
                </a:cxn>
                <a:cxn ang="0">
                  <a:pos x="234" y="456"/>
                </a:cxn>
                <a:cxn ang="0">
                  <a:pos x="209" y="340"/>
                </a:cxn>
                <a:cxn ang="0">
                  <a:pos x="202" y="209"/>
                </a:cxn>
                <a:cxn ang="0">
                  <a:pos x="202" y="85"/>
                </a:cxn>
                <a:cxn ang="0">
                  <a:pos x="228" y="33"/>
                </a:cxn>
                <a:cxn ang="0">
                  <a:pos x="248" y="0"/>
                </a:cxn>
              </a:cxnLst>
              <a:rect l="0" t="0" r="r" b="b"/>
              <a:pathLst>
                <a:path w="503" h="1166">
                  <a:moveTo>
                    <a:pt x="248" y="0"/>
                  </a:moveTo>
                  <a:lnTo>
                    <a:pt x="319" y="14"/>
                  </a:lnTo>
                  <a:lnTo>
                    <a:pt x="352" y="65"/>
                  </a:lnTo>
                  <a:lnTo>
                    <a:pt x="346" y="189"/>
                  </a:lnTo>
                  <a:lnTo>
                    <a:pt x="333" y="320"/>
                  </a:lnTo>
                  <a:lnTo>
                    <a:pt x="333" y="456"/>
                  </a:lnTo>
                  <a:lnTo>
                    <a:pt x="398" y="619"/>
                  </a:lnTo>
                  <a:lnTo>
                    <a:pt x="451" y="736"/>
                  </a:lnTo>
                  <a:lnTo>
                    <a:pt x="477" y="853"/>
                  </a:lnTo>
                  <a:lnTo>
                    <a:pt x="470" y="957"/>
                  </a:lnTo>
                  <a:lnTo>
                    <a:pt x="470" y="996"/>
                  </a:lnTo>
                  <a:lnTo>
                    <a:pt x="496" y="1036"/>
                  </a:lnTo>
                  <a:lnTo>
                    <a:pt x="503" y="1075"/>
                  </a:lnTo>
                  <a:lnTo>
                    <a:pt x="483" y="1093"/>
                  </a:lnTo>
                  <a:lnTo>
                    <a:pt x="431" y="1081"/>
                  </a:lnTo>
                  <a:lnTo>
                    <a:pt x="333" y="1068"/>
                  </a:lnTo>
                  <a:lnTo>
                    <a:pt x="215" y="1093"/>
                  </a:lnTo>
                  <a:lnTo>
                    <a:pt x="136" y="1140"/>
                  </a:lnTo>
                  <a:lnTo>
                    <a:pt x="98" y="1166"/>
                  </a:lnTo>
                  <a:lnTo>
                    <a:pt x="58" y="1166"/>
                  </a:lnTo>
                  <a:lnTo>
                    <a:pt x="0" y="1081"/>
                  </a:lnTo>
                  <a:lnTo>
                    <a:pt x="6" y="1068"/>
                  </a:lnTo>
                  <a:lnTo>
                    <a:pt x="124" y="1028"/>
                  </a:lnTo>
                  <a:lnTo>
                    <a:pt x="260" y="1009"/>
                  </a:lnTo>
                  <a:lnTo>
                    <a:pt x="359" y="1003"/>
                  </a:lnTo>
                  <a:lnTo>
                    <a:pt x="418" y="1003"/>
                  </a:lnTo>
                  <a:lnTo>
                    <a:pt x="431" y="963"/>
                  </a:lnTo>
                  <a:lnTo>
                    <a:pt x="411" y="853"/>
                  </a:lnTo>
                  <a:lnTo>
                    <a:pt x="366" y="736"/>
                  </a:lnTo>
                  <a:lnTo>
                    <a:pt x="293" y="586"/>
                  </a:lnTo>
                  <a:lnTo>
                    <a:pt x="234" y="456"/>
                  </a:lnTo>
                  <a:lnTo>
                    <a:pt x="209" y="340"/>
                  </a:lnTo>
                  <a:lnTo>
                    <a:pt x="202" y="209"/>
                  </a:lnTo>
                  <a:lnTo>
                    <a:pt x="202" y="85"/>
                  </a:lnTo>
                  <a:lnTo>
                    <a:pt x="228" y="33"/>
                  </a:lnTo>
                  <a:lnTo>
                    <a:pt x="248" y="0"/>
                  </a:lnTo>
                  <a:close/>
                </a:path>
              </a:pathLst>
            </a:custGeom>
            <a:gradFill rotWithShape="1">
              <a:gsLst>
                <a:gs pos="0">
                  <a:srgbClr val="3333CC"/>
                </a:gs>
                <a:gs pos="100000">
                  <a:srgbClr val="3333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31106" name="Freeform 34"/>
            <p:cNvSpPr>
              <a:spLocks/>
            </p:cNvSpPr>
            <p:nvPr/>
          </p:nvSpPr>
          <p:spPr bwMode="auto">
            <a:xfrm>
              <a:off x="3745" y="2647"/>
              <a:ext cx="139" cy="325"/>
            </a:xfrm>
            <a:custGeom>
              <a:avLst/>
              <a:gdLst/>
              <a:ahLst/>
              <a:cxnLst>
                <a:cxn ang="0">
                  <a:pos x="312" y="0"/>
                </a:cxn>
                <a:cxn ang="0">
                  <a:pos x="371" y="0"/>
                </a:cxn>
                <a:cxn ang="0">
                  <a:pos x="390" y="39"/>
                </a:cxn>
                <a:cxn ang="0">
                  <a:pos x="403" y="124"/>
                </a:cxn>
                <a:cxn ang="0">
                  <a:pos x="390" y="215"/>
                </a:cxn>
                <a:cxn ang="0">
                  <a:pos x="357" y="398"/>
                </a:cxn>
                <a:cxn ang="0">
                  <a:pos x="364" y="477"/>
                </a:cxn>
                <a:cxn ang="0">
                  <a:pos x="403" y="633"/>
                </a:cxn>
                <a:cxn ang="0">
                  <a:pos x="416" y="744"/>
                </a:cxn>
                <a:cxn ang="0">
                  <a:pos x="416" y="829"/>
                </a:cxn>
                <a:cxn ang="0">
                  <a:pos x="396" y="848"/>
                </a:cxn>
                <a:cxn ang="0">
                  <a:pos x="338" y="862"/>
                </a:cxn>
                <a:cxn ang="0">
                  <a:pos x="260" y="881"/>
                </a:cxn>
                <a:cxn ang="0">
                  <a:pos x="182" y="921"/>
                </a:cxn>
                <a:cxn ang="0">
                  <a:pos x="104" y="973"/>
                </a:cxn>
                <a:cxn ang="0">
                  <a:pos x="71" y="973"/>
                </a:cxn>
                <a:cxn ang="0">
                  <a:pos x="0" y="914"/>
                </a:cxn>
                <a:cxn ang="0">
                  <a:pos x="6" y="888"/>
                </a:cxn>
                <a:cxn ang="0">
                  <a:pos x="97" y="848"/>
                </a:cxn>
                <a:cxn ang="0">
                  <a:pos x="253" y="809"/>
                </a:cxn>
                <a:cxn ang="0">
                  <a:pos x="325" y="783"/>
                </a:cxn>
                <a:cxn ang="0">
                  <a:pos x="338" y="757"/>
                </a:cxn>
                <a:cxn ang="0">
                  <a:pos x="338" y="646"/>
                </a:cxn>
                <a:cxn ang="0">
                  <a:pos x="312" y="503"/>
                </a:cxn>
                <a:cxn ang="0">
                  <a:pos x="299" y="410"/>
                </a:cxn>
                <a:cxn ang="0">
                  <a:pos x="286" y="268"/>
                </a:cxn>
                <a:cxn ang="0">
                  <a:pos x="279" y="110"/>
                </a:cxn>
                <a:cxn ang="0">
                  <a:pos x="286" y="39"/>
                </a:cxn>
                <a:cxn ang="0">
                  <a:pos x="312" y="0"/>
                </a:cxn>
              </a:cxnLst>
              <a:rect l="0" t="0" r="r" b="b"/>
              <a:pathLst>
                <a:path w="416" h="973">
                  <a:moveTo>
                    <a:pt x="312" y="0"/>
                  </a:moveTo>
                  <a:lnTo>
                    <a:pt x="371" y="0"/>
                  </a:lnTo>
                  <a:lnTo>
                    <a:pt x="390" y="39"/>
                  </a:lnTo>
                  <a:lnTo>
                    <a:pt x="403" y="124"/>
                  </a:lnTo>
                  <a:lnTo>
                    <a:pt x="390" y="215"/>
                  </a:lnTo>
                  <a:lnTo>
                    <a:pt x="357" y="398"/>
                  </a:lnTo>
                  <a:lnTo>
                    <a:pt x="364" y="477"/>
                  </a:lnTo>
                  <a:lnTo>
                    <a:pt x="403" y="633"/>
                  </a:lnTo>
                  <a:lnTo>
                    <a:pt x="416" y="744"/>
                  </a:lnTo>
                  <a:lnTo>
                    <a:pt x="416" y="829"/>
                  </a:lnTo>
                  <a:lnTo>
                    <a:pt x="396" y="848"/>
                  </a:lnTo>
                  <a:lnTo>
                    <a:pt x="338" y="862"/>
                  </a:lnTo>
                  <a:lnTo>
                    <a:pt x="260" y="881"/>
                  </a:lnTo>
                  <a:lnTo>
                    <a:pt x="182" y="921"/>
                  </a:lnTo>
                  <a:lnTo>
                    <a:pt x="104" y="973"/>
                  </a:lnTo>
                  <a:lnTo>
                    <a:pt x="71" y="973"/>
                  </a:lnTo>
                  <a:lnTo>
                    <a:pt x="0" y="914"/>
                  </a:lnTo>
                  <a:lnTo>
                    <a:pt x="6" y="888"/>
                  </a:lnTo>
                  <a:lnTo>
                    <a:pt x="97" y="848"/>
                  </a:lnTo>
                  <a:lnTo>
                    <a:pt x="253" y="809"/>
                  </a:lnTo>
                  <a:lnTo>
                    <a:pt x="325" y="783"/>
                  </a:lnTo>
                  <a:lnTo>
                    <a:pt x="338" y="757"/>
                  </a:lnTo>
                  <a:lnTo>
                    <a:pt x="338" y="646"/>
                  </a:lnTo>
                  <a:lnTo>
                    <a:pt x="312" y="503"/>
                  </a:lnTo>
                  <a:lnTo>
                    <a:pt x="299" y="410"/>
                  </a:lnTo>
                  <a:lnTo>
                    <a:pt x="286" y="268"/>
                  </a:lnTo>
                  <a:lnTo>
                    <a:pt x="279" y="110"/>
                  </a:lnTo>
                  <a:lnTo>
                    <a:pt x="286" y="39"/>
                  </a:lnTo>
                  <a:lnTo>
                    <a:pt x="312" y="0"/>
                  </a:lnTo>
                  <a:close/>
                </a:path>
              </a:pathLst>
            </a:custGeom>
            <a:gradFill rotWithShape="1">
              <a:gsLst>
                <a:gs pos="0">
                  <a:srgbClr val="3333CC"/>
                </a:gs>
                <a:gs pos="100000">
                  <a:srgbClr val="3333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31107" name="Freeform 35"/>
            <p:cNvSpPr>
              <a:spLocks/>
            </p:cNvSpPr>
            <p:nvPr/>
          </p:nvSpPr>
          <p:spPr bwMode="auto">
            <a:xfrm>
              <a:off x="3928" y="2168"/>
              <a:ext cx="160" cy="190"/>
            </a:xfrm>
            <a:custGeom>
              <a:avLst/>
              <a:gdLst/>
              <a:ahLst/>
              <a:cxnLst>
                <a:cxn ang="0">
                  <a:pos x="128" y="404"/>
                </a:cxn>
                <a:cxn ang="0">
                  <a:pos x="63" y="290"/>
                </a:cxn>
                <a:cxn ang="0">
                  <a:pos x="24" y="192"/>
                </a:cxn>
                <a:cxn ang="0">
                  <a:pos x="0" y="85"/>
                </a:cxn>
                <a:cxn ang="0">
                  <a:pos x="10" y="42"/>
                </a:cxn>
                <a:cxn ang="0">
                  <a:pos x="43" y="42"/>
                </a:cxn>
                <a:cxn ang="0">
                  <a:pos x="83" y="75"/>
                </a:cxn>
                <a:cxn ang="0">
                  <a:pos x="121" y="121"/>
                </a:cxn>
                <a:cxn ang="0">
                  <a:pos x="239" y="56"/>
                </a:cxn>
                <a:cxn ang="0">
                  <a:pos x="301" y="0"/>
                </a:cxn>
                <a:cxn ang="0">
                  <a:pos x="357" y="36"/>
                </a:cxn>
                <a:cxn ang="0">
                  <a:pos x="419" y="118"/>
                </a:cxn>
                <a:cxn ang="0">
                  <a:pos x="465" y="234"/>
                </a:cxn>
                <a:cxn ang="0">
                  <a:pos x="481" y="310"/>
                </a:cxn>
                <a:cxn ang="0">
                  <a:pos x="481" y="336"/>
                </a:cxn>
                <a:cxn ang="0">
                  <a:pos x="419" y="355"/>
                </a:cxn>
                <a:cxn ang="0">
                  <a:pos x="334" y="408"/>
                </a:cxn>
                <a:cxn ang="0">
                  <a:pos x="295" y="431"/>
                </a:cxn>
                <a:cxn ang="0">
                  <a:pos x="327" y="522"/>
                </a:cxn>
                <a:cxn ang="0">
                  <a:pos x="315" y="564"/>
                </a:cxn>
                <a:cxn ang="0">
                  <a:pos x="289" y="570"/>
                </a:cxn>
                <a:cxn ang="0">
                  <a:pos x="216" y="512"/>
                </a:cxn>
                <a:cxn ang="0">
                  <a:pos x="128" y="404"/>
                </a:cxn>
              </a:cxnLst>
              <a:rect l="0" t="0" r="r" b="b"/>
              <a:pathLst>
                <a:path w="481" h="570">
                  <a:moveTo>
                    <a:pt x="128" y="404"/>
                  </a:moveTo>
                  <a:lnTo>
                    <a:pt x="63" y="290"/>
                  </a:lnTo>
                  <a:lnTo>
                    <a:pt x="24" y="192"/>
                  </a:lnTo>
                  <a:lnTo>
                    <a:pt x="0" y="85"/>
                  </a:lnTo>
                  <a:lnTo>
                    <a:pt x="10" y="42"/>
                  </a:lnTo>
                  <a:lnTo>
                    <a:pt x="43" y="42"/>
                  </a:lnTo>
                  <a:lnTo>
                    <a:pt x="83" y="75"/>
                  </a:lnTo>
                  <a:lnTo>
                    <a:pt x="121" y="121"/>
                  </a:lnTo>
                  <a:lnTo>
                    <a:pt x="239" y="56"/>
                  </a:lnTo>
                  <a:lnTo>
                    <a:pt x="301" y="0"/>
                  </a:lnTo>
                  <a:lnTo>
                    <a:pt x="357" y="36"/>
                  </a:lnTo>
                  <a:lnTo>
                    <a:pt x="419" y="118"/>
                  </a:lnTo>
                  <a:lnTo>
                    <a:pt x="465" y="234"/>
                  </a:lnTo>
                  <a:lnTo>
                    <a:pt x="481" y="310"/>
                  </a:lnTo>
                  <a:lnTo>
                    <a:pt x="481" y="336"/>
                  </a:lnTo>
                  <a:lnTo>
                    <a:pt x="419" y="355"/>
                  </a:lnTo>
                  <a:lnTo>
                    <a:pt x="334" y="408"/>
                  </a:lnTo>
                  <a:lnTo>
                    <a:pt x="295" y="431"/>
                  </a:lnTo>
                  <a:lnTo>
                    <a:pt x="327" y="522"/>
                  </a:lnTo>
                  <a:lnTo>
                    <a:pt x="315" y="564"/>
                  </a:lnTo>
                  <a:lnTo>
                    <a:pt x="289" y="570"/>
                  </a:lnTo>
                  <a:lnTo>
                    <a:pt x="216" y="512"/>
                  </a:lnTo>
                  <a:lnTo>
                    <a:pt x="128" y="404"/>
                  </a:lnTo>
                  <a:close/>
                </a:path>
              </a:pathLst>
            </a:custGeom>
            <a:gradFill rotWithShape="1">
              <a:gsLst>
                <a:gs pos="0">
                  <a:srgbClr val="3333CC"/>
                </a:gs>
                <a:gs pos="100000">
                  <a:srgbClr val="3333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31108" name="Freeform 36"/>
            <p:cNvSpPr>
              <a:spLocks/>
            </p:cNvSpPr>
            <p:nvPr/>
          </p:nvSpPr>
          <p:spPr bwMode="auto">
            <a:xfrm>
              <a:off x="3740" y="2162"/>
              <a:ext cx="199" cy="297"/>
            </a:xfrm>
            <a:custGeom>
              <a:avLst/>
              <a:gdLst/>
              <a:ahLst/>
              <a:cxnLst>
                <a:cxn ang="0">
                  <a:pos x="366" y="892"/>
                </a:cxn>
                <a:cxn ang="0">
                  <a:pos x="398" y="853"/>
                </a:cxn>
                <a:cxn ang="0">
                  <a:pos x="386" y="795"/>
                </a:cxn>
                <a:cxn ang="0">
                  <a:pos x="360" y="716"/>
                </a:cxn>
                <a:cxn ang="0">
                  <a:pos x="262" y="625"/>
                </a:cxn>
                <a:cxn ang="0">
                  <a:pos x="163" y="541"/>
                </a:cxn>
                <a:cxn ang="0">
                  <a:pos x="118" y="450"/>
                </a:cxn>
                <a:cxn ang="0">
                  <a:pos x="98" y="307"/>
                </a:cxn>
                <a:cxn ang="0">
                  <a:pos x="209" y="268"/>
                </a:cxn>
                <a:cxn ang="0">
                  <a:pos x="386" y="248"/>
                </a:cxn>
                <a:cxn ang="0">
                  <a:pos x="457" y="254"/>
                </a:cxn>
                <a:cxn ang="0">
                  <a:pos x="477" y="274"/>
                </a:cxn>
                <a:cxn ang="0">
                  <a:pos x="510" y="242"/>
                </a:cxn>
                <a:cxn ang="0">
                  <a:pos x="497" y="209"/>
                </a:cxn>
                <a:cxn ang="0">
                  <a:pos x="530" y="124"/>
                </a:cxn>
                <a:cxn ang="0">
                  <a:pos x="543" y="92"/>
                </a:cxn>
                <a:cxn ang="0">
                  <a:pos x="569" y="40"/>
                </a:cxn>
                <a:cxn ang="0">
                  <a:pos x="595" y="40"/>
                </a:cxn>
                <a:cxn ang="0">
                  <a:pos x="595" y="14"/>
                </a:cxn>
                <a:cxn ang="0">
                  <a:pos x="543" y="0"/>
                </a:cxn>
                <a:cxn ang="0">
                  <a:pos x="510" y="59"/>
                </a:cxn>
                <a:cxn ang="0">
                  <a:pos x="465" y="144"/>
                </a:cxn>
                <a:cxn ang="0">
                  <a:pos x="406" y="183"/>
                </a:cxn>
                <a:cxn ang="0">
                  <a:pos x="314" y="196"/>
                </a:cxn>
                <a:cxn ang="0">
                  <a:pos x="150" y="216"/>
                </a:cxn>
                <a:cxn ang="0">
                  <a:pos x="20" y="254"/>
                </a:cxn>
                <a:cxn ang="0">
                  <a:pos x="0" y="287"/>
                </a:cxn>
                <a:cxn ang="0">
                  <a:pos x="13" y="391"/>
                </a:cxn>
                <a:cxn ang="0">
                  <a:pos x="59" y="535"/>
                </a:cxn>
                <a:cxn ang="0">
                  <a:pos x="124" y="651"/>
                </a:cxn>
                <a:cxn ang="0">
                  <a:pos x="189" y="755"/>
                </a:cxn>
                <a:cxn ang="0">
                  <a:pos x="248" y="828"/>
                </a:cxn>
                <a:cxn ang="0">
                  <a:pos x="307" y="879"/>
                </a:cxn>
                <a:cxn ang="0">
                  <a:pos x="366" y="892"/>
                </a:cxn>
              </a:cxnLst>
              <a:rect l="0" t="0" r="r" b="b"/>
              <a:pathLst>
                <a:path w="595" h="892">
                  <a:moveTo>
                    <a:pt x="366" y="892"/>
                  </a:moveTo>
                  <a:lnTo>
                    <a:pt x="398" y="853"/>
                  </a:lnTo>
                  <a:lnTo>
                    <a:pt x="386" y="795"/>
                  </a:lnTo>
                  <a:lnTo>
                    <a:pt x="360" y="716"/>
                  </a:lnTo>
                  <a:lnTo>
                    <a:pt x="262" y="625"/>
                  </a:lnTo>
                  <a:lnTo>
                    <a:pt x="163" y="541"/>
                  </a:lnTo>
                  <a:lnTo>
                    <a:pt x="118" y="450"/>
                  </a:lnTo>
                  <a:lnTo>
                    <a:pt x="98" y="307"/>
                  </a:lnTo>
                  <a:lnTo>
                    <a:pt x="209" y="268"/>
                  </a:lnTo>
                  <a:lnTo>
                    <a:pt x="386" y="248"/>
                  </a:lnTo>
                  <a:lnTo>
                    <a:pt x="457" y="254"/>
                  </a:lnTo>
                  <a:lnTo>
                    <a:pt x="477" y="274"/>
                  </a:lnTo>
                  <a:lnTo>
                    <a:pt x="510" y="242"/>
                  </a:lnTo>
                  <a:lnTo>
                    <a:pt x="497" y="209"/>
                  </a:lnTo>
                  <a:lnTo>
                    <a:pt x="530" y="124"/>
                  </a:lnTo>
                  <a:lnTo>
                    <a:pt x="543" y="92"/>
                  </a:lnTo>
                  <a:lnTo>
                    <a:pt x="569" y="40"/>
                  </a:lnTo>
                  <a:lnTo>
                    <a:pt x="595" y="40"/>
                  </a:lnTo>
                  <a:lnTo>
                    <a:pt x="595" y="14"/>
                  </a:lnTo>
                  <a:lnTo>
                    <a:pt x="543" y="0"/>
                  </a:lnTo>
                  <a:lnTo>
                    <a:pt x="510" y="59"/>
                  </a:lnTo>
                  <a:lnTo>
                    <a:pt x="465" y="144"/>
                  </a:lnTo>
                  <a:lnTo>
                    <a:pt x="406" y="183"/>
                  </a:lnTo>
                  <a:lnTo>
                    <a:pt x="314" y="196"/>
                  </a:lnTo>
                  <a:lnTo>
                    <a:pt x="150" y="216"/>
                  </a:lnTo>
                  <a:lnTo>
                    <a:pt x="20" y="254"/>
                  </a:lnTo>
                  <a:lnTo>
                    <a:pt x="0" y="287"/>
                  </a:lnTo>
                  <a:lnTo>
                    <a:pt x="13" y="391"/>
                  </a:lnTo>
                  <a:lnTo>
                    <a:pt x="59" y="535"/>
                  </a:lnTo>
                  <a:lnTo>
                    <a:pt x="124" y="651"/>
                  </a:lnTo>
                  <a:lnTo>
                    <a:pt x="189" y="755"/>
                  </a:lnTo>
                  <a:lnTo>
                    <a:pt x="248" y="828"/>
                  </a:lnTo>
                  <a:lnTo>
                    <a:pt x="307" y="879"/>
                  </a:lnTo>
                  <a:lnTo>
                    <a:pt x="366" y="892"/>
                  </a:lnTo>
                  <a:close/>
                </a:path>
              </a:pathLst>
            </a:custGeom>
            <a:gradFill rotWithShape="1">
              <a:gsLst>
                <a:gs pos="0">
                  <a:srgbClr val="3333CC"/>
                </a:gs>
                <a:gs pos="100000">
                  <a:srgbClr val="3333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131099" name="Rectangle 27"/>
          <p:cNvSpPr>
            <a:spLocks noChangeArrowheads="1"/>
          </p:cNvSpPr>
          <p:nvPr/>
        </p:nvSpPr>
        <p:spPr bwMode="auto">
          <a:xfrm>
            <a:off x="0" y="3919538"/>
            <a:ext cx="9144000" cy="2938462"/>
          </a:xfrm>
          <a:prstGeom prst="rect">
            <a:avLst/>
          </a:prstGeom>
          <a:solidFill>
            <a:srgbClr val="0099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2000">
              <a:solidFill>
                <a:srgbClr val="000000"/>
              </a:solidFill>
            </a:endParaRPr>
          </a:p>
        </p:txBody>
      </p:sp>
      <p:sp>
        <p:nvSpPr>
          <p:cNvPr id="131109" name="Text Box 37"/>
          <p:cNvSpPr txBox="1">
            <a:spLocks noChangeArrowheads="1"/>
          </p:cNvSpPr>
          <p:nvPr/>
        </p:nvSpPr>
        <p:spPr bwMode="auto">
          <a:xfrm>
            <a:off x="1619250" y="3933825"/>
            <a:ext cx="5280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333399"/>
                </a:solidFill>
                <a:latin typeface="Comic Sans MS" pitchFamily="66" charset="0"/>
              </a:rPr>
              <a:t>Glacial contribution: </a:t>
            </a:r>
            <a:r>
              <a:rPr lang="en-US" altLang="ja-JP" sz="2800" dirty="0">
                <a:solidFill>
                  <a:srgbClr val="333399"/>
                </a:solidFill>
                <a:latin typeface="Comic Sans MS" pitchFamily="66" charset="0"/>
              </a:rPr>
              <a:t>~</a:t>
            </a:r>
            <a:r>
              <a:rPr lang="en-US" altLang="ja-JP" sz="2800" dirty="0" smtClean="0">
                <a:solidFill>
                  <a:srgbClr val="333399"/>
                </a:solidFill>
                <a:latin typeface="Comic Sans MS" pitchFamily="66" charset="0"/>
              </a:rPr>
              <a:t>0.74 </a:t>
            </a:r>
            <a:r>
              <a:rPr lang="en-US" altLang="ja-JP" sz="2800" dirty="0">
                <a:solidFill>
                  <a:srgbClr val="333399"/>
                </a:solidFill>
                <a:latin typeface="Comic Sans MS" pitchFamily="66" charset="0"/>
              </a:rPr>
              <a:t>mm/yr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3000" fill="hold"/>
                                        <p:tgtEl>
                                          <p:spTgt spid="131099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33526E-6 L -4.16667E-6 -0.20069 " pathEditMode="relative" rAng="0" ptsTypes="AA">
                                      <p:cBhvr>
                                        <p:cTn id="21" dur="800" fill="hold"/>
                                        <p:tgtEl>
                                          <p:spTgt spid="131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1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mph" presetSubtype="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540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1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1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98" grpId="0" animBg="1"/>
      <p:bldP spid="131098" grpId="1" animBg="1"/>
      <p:bldP spid="131100" grpId="0"/>
      <p:bldP spid="48" grpId="0" animBg="1"/>
      <p:bldP spid="131099" grpId="0" animBg="1"/>
      <p:bldP spid="13110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35696" y="2744623"/>
            <a:ext cx="59458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地震、プレート運動、地球内部の熱</a:t>
            </a:r>
            <a:endParaRPr lang="en-US" sz="32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1803092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547328" y="764704"/>
            <a:ext cx="8136904" cy="4824536"/>
            <a:chOff x="683568" y="1196752"/>
            <a:chExt cx="7632848" cy="4464496"/>
          </a:xfrm>
        </p:grpSpPr>
        <p:sp>
          <p:nvSpPr>
            <p:cNvPr id="7" name="正方形/長方形 6"/>
            <p:cNvSpPr/>
            <p:nvPr/>
          </p:nvSpPr>
          <p:spPr>
            <a:xfrm>
              <a:off x="683568" y="1196752"/>
              <a:ext cx="7632848" cy="4464496"/>
            </a:xfrm>
            <a:prstGeom prst="rect">
              <a:avLst/>
            </a:prstGeom>
            <a:solidFill>
              <a:srgbClr val="666400"/>
            </a:solidFill>
            <a:ln w="190500">
              <a:solidFill>
                <a:srgbClr val="CC9900"/>
              </a:solidFill>
              <a:miter lim="800000"/>
            </a:ln>
            <a:effectLst>
              <a:outerShdw blurRad="127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white"/>
                </a:solidFill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2594154" y="5517232"/>
              <a:ext cx="57606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white"/>
                </a:solidFill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4970418" y="5517232"/>
              <a:ext cx="576064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white"/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5690498" y="5517232"/>
              <a:ext cx="360000" cy="7200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グループ化 10"/>
            <p:cNvGrpSpPr/>
            <p:nvPr/>
          </p:nvGrpSpPr>
          <p:grpSpPr>
            <a:xfrm>
              <a:off x="7094654" y="5317526"/>
              <a:ext cx="684076" cy="252000"/>
              <a:chOff x="7236296" y="4644000"/>
              <a:chExt cx="504056" cy="252000"/>
            </a:xfrm>
          </p:grpSpPr>
          <p:sp>
            <p:nvSpPr>
              <p:cNvPr id="12" name="正方形/長方形 11"/>
              <p:cNvSpPr/>
              <p:nvPr/>
            </p:nvSpPr>
            <p:spPr>
              <a:xfrm>
                <a:off x="7236296" y="4644000"/>
                <a:ext cx="504056" cy="252000"/>
              </a:xfrm>
              <a:prstGeom prst="rect">
                <a:avLst/>
              </a:prstGeom>
              <a:solidFill>
                <a:srgbClr val="CC9900"/>
              </a:solidFill>
              <a:ln>
                <a:solidFill>
                  <a:srgbClr val="33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7452320" y="4653136"/>
                <a:ext cx="72008" cy="2160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" name="テキスト ボックス 4"/>
          <p:cNvSpPr txBox="1"/>
          <p:nvPr/>
        </p:nvSpPr>
        <p:spPr>
          <a:xfrm>
            <a:off x="1906312" y="2519454"/>
            <a:ext cx="54754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altLang="ja-JP" sz="1200" dirty="0">
              <a:solidFill>
                <a:prstClr val="white"/>
              </a:solidFill>
              <a:latin typeface="HGP教科書体" pitchFamily="18" charset="-128"/>
              <a:ea typeface="HGP教科書体" pitchFamily="18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3200" dirty="0" smtClean="0">
                <a:solidFill>
                  <a:prstClr val="white"/>
                </a:solidFill>
                <a:latin typeface="Comic Sans MS" panose="030F0702030302020204" pitchFamily="66" charset="0"/>
                <a:ea typeface="HGP教科書体" pitchFamily="18" charset="-128"/>
              </a:rPr>
              <a:t>地震、プレート、地球内部の熱</a:t>
            </a:r>
            <a:endParaRPr kumimoji="0" lang="en-US" sz="2800" dirty="0">
              <a:solidFill>
                <a:prstClr val="white"/>
              </a:solidFill>
              <a:latin typeface="Comic Sans MS" panose="030F0702030302020204" pitchFamily="66" charset="0"/>
              <a:ea typeface="HGP教科書体" pitchFamily="18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 rot="1662691">
            <a:off x="2047804" y="2793689"/>
            <a:ext cx="383774" cy="77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29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L 0.03246 0.04977 L 0.06319 -2.96296E-6 L 0.09618 0.04977 L 0.12881 -2.96296E-6 L 0.15989 0.04977 L 0.19288 -2.96296E-6 L 0.22413 0.04977 L 0.25677 -2.96296E-6 L 0.28958 0.04977 L 0.32066 -2.96296E-6 L 0.35381 0.04977 L 0.38437 -2.96296E-6 L 0.41736 0.04977 L 0.45017 -2.96296E-6 L 0.48125 0.04977 L 0.51493 -2.96296E-6 " pathEditMode="relative" rAng="0" ptsTypes="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7" y="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6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rc 2"/>
          <p:cNvSpPr>
            <a:spLocks/>
          </p:cNvSpPr>
          <p:nvPr/>
        </p:nvSpPr>
        <p:spPr bwMode="auto">
          <a:xfrm>
            <a:off x="1588" y="2708275"/>
            <a:ext cx="9142412" cy="1660525"/>
          </a:xfrm>
          <a:custGeom>
            <a:avLst/>
            <a:gdLst>
              <a:gd name="T0" fmla="*/ 0 w 32915"/>
              <a:gd name="T1" fmla="*/ 44365925 h 21600"/>
              <a:gd name="T2" fmla="*/ 2147483647 w 32915"/>
              <a:gd name="T3" fmla="*/ 45601094 h 21600"/>
              <a:gd name="T4" fmla="*/ 1262861060 w 32915"/>
              <a:gd name="T5" fmla="*/ 127654774 h 21600"/>
              <a:gd name="T6" fmla="*/ 0 60000 65536"/>
              <a:gd name="T7" fmla="*/ 0 60000 65536"/>
              <a:gd name="T8" fmla="*/ 0 60000 65536"/>
              <a:gd name="T9" fmla="*/ 0 w 32915"/>
              <a:gd name="T10" fmla="*/ 0 h 21600"/>
              <a:gd name="T11" fmla="*/ 32915 w 3291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915" h="21600" fill="none" extrusionOk="0">
                <a:moveTo>
                  <a:pt x="-1" y="7506"/>
                </a:moveTo>
                <a:cubicBezTo>
                  <a:pt x="4103" y="2740"/>
                  <a:pt x="10079" y="-1"/>
                  <a:pt x="16369" y="0"/>
                </a:cubicBezTo>
                <a:cubicBezTo>
                  <a:pt x="22753" y="0"/>
                  <a:pt x="28811" y="2824"/>
                  <a:pt x="32915" y="7715"/>
                </a:cubicBezTo>
              </a:path>
              <a:path w="32915" h="21600" stroke="0" extrusionOk="0">
                <a:moveTo>
                  <a:pt x="-1" y="7506"/>
                </a:moveTo>
                <a:cubicBezTo>
                  <a:pt x="4103" y="2740"/>
                  <a:pt x="10079" y="-1"/>
                  <a:pt x="16369" y="0"/>
                </a:cubicBezTo>
                <a:cubicBezTo>
                  <a:pt x="22753" y="0"/>
                  <a:pt x="28811" y="2824"/>
                  <a:pt x="32915" y="7715"/>
                </a:cubicBezTo>
                <a:lnTo>
                  <a:pt x="16369" y="216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3284538"/>
            <a:ext cx="9144000" cy="12969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4581525"/>
            <a:ext cx="9144000" cy="2276475"/>
          </a:xfrm>
          <a:prstGeom prst="rect">
            <a:avLst/>
          </a:prstGeom>
          <a:solidFill>
            <a:schemeClr val="accent2">
              <a:alpha val="7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3850" y="188913"/>
            <a:ext cx="503238" cy="503237"/>
            <a:chOff x="158" y="164"/>
            <a:chExt cx="317" cy="317"/>
          </a:xfrm>
        </p:grpSpPr>
        <p:sp>
          <p:nvSpPr>
            <p:cNvPr id="52264" name="AutoShape 6"/>
            <p:cNvSpPr>
              <a:spLocks noChangeArrowheads="1"/>
            </p:cNvSpPr>
            <p:nvPr/>
          </p:nvSpPr>
          <p:spPr bwMode="auto">
            <a:xfrm>
              <a:off x="158" y="164"/>
              <a:ext cx="317" cy="317"/>
            </a:xfrm>
            <a:prstGeom prst="star24">
              <a:avLst>
                <a:gd name="adj" fmla="val 375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D5FFEA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52265" name="Oval 7"/>
            <p:cNvSpPr>
              <a:spLocks noChangeArrowheads="1"/>
            </p:cNvSpPr>
            <p:nvPr/>
          </p:nvSpPr>
          <p:spPr bwMode="auto">
            <a:xfrm>
              <a:off x="249" y="255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52230" name="Rectangle 8"/>
          <p:cNvSpPr>
            <a:spLocks noChangeArrowheads="1"/>
          </p:cNvSpPr>
          <p:nvPr/>
        </p:nvSpPr>
        <p:spPr bwMode="auto">
          <a:xfrm>
            <a:off x="0" y="4652963"/>
            <a:ext cx="4932363" cy="4318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2231" name="Rectangle 9"/>
          <p:cNvSpPr>
            <a:spLocks noChangeArrowheads="1"/>
          </p:cNvSpPr>
          <p:nvPr/>
        </p:nvSpPr>
        <p:spPr bwMode="auto">
          <a:xfrm>
            <a:off x="0" y="5013325"/>
            <a:ext cx="9144000" cy="184467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993300">
                  <a:alpha val="73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2232" name="Rectangle 10"/>
          <p:cNvSpPr>
            <a:spLocks noChangeArrowheads="1"/>
          </p:cNvSpPr>
          <p:nvPr/>
        </p:nvSpPr>
        <p:spPr bwMode="auto">
          <a:xfrm>
            <a:off x="4932363" y="4652963"/>
            <a:ext cx="4211637" cy="504825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2233" name="Rectangle 11"/>
          <p:cNvSpPr>
            <a:spLocks noChangeArrowheads="1"/>
          </p:cNvSpPr>
          <p:nvPr/>
        </p:nvSpPr>
        <p:spPr bwMode="auto">
          <a:xfrm rot="-1610799">
            <a:off x="1820863" y="5400675"/>
            <a:ext cx="3421062" cy="504825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2234" name="Line 12"/>
          <p:cNvSpPr>
            <a:spLocks noChangeShapeType="1"/>
          </p:cNvSpPr>
          <p:nvPr/>
        </p:nvSpPr>
        <p:spPr bwMode="auto">
          <a:xfrm flipH="1">
            <a:off x="4211638" y="4649788"/>
            <a:ext cx="720725" cy="3603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771775" y="2852738"/>
            <a:ext cx="2808288" cy="1800225"/>
            <a:chOff x="2200" y="2284"/>
            <a:chExt cx="1212" cy="647"/>
          </a:xfrm>
        </p:grpSpPr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2290" y="2284"/>
              <a:ext cx="1122" cy="602"/>
              <a:chOff x="2931" y="1391"/>
              <a:chExt cx="1122" cy="602"/>
            </a:xfrm>
          </p:grpSpPr>
          <p:sp>
            <p:nvSpPr>
              <p:cNvPr id="52256" name="Freeform 15"/>
              <p:cNvSpPr>
                <a:spLocks/>
              </p:cNvSpPr>
              <p:nvPr/>
            </p:nvSpPr>
            <p:spPr bwMode="auto">
              <a:xfrm>
                <a:off x="3080" y="1391"/>
                <a:ext cx="973" cy="304"/>
              </a:xfrm>
              <a:custGeom>
                <a:avLst/>
                <a:gdLst>
                  <a:gd name="T0" fmla="*/ 299 w 973"/>
                  <a:gd name="T1" fmla="*/ 5 h 609"/>
                  <a:gd name="T2" fmla="*/ 339 w 973"/>
                  <a:gd name="T3" fmla="*/ 4 h 609"/>
                  <a:gd name="T4" fmla="*/ 528 w 973"/>
                  <a:gd name="T5" fmla="*/ 74 h 609"/>
                  <a:gd name="T6" fmla="*/ 618 w 973"/>
                  <a:gd name="T7" fmla="*/ 91 h 609"/>
                  <a:gd name="T8" fmla="*/ 677 w 973"/>
                  <a:gd name="T9" fmla="*/ 101 h 609"/>
                  <a:gd name="T10" fmla="*/ 734 w 973"/>
                  <a:gd name="T11" fmla="*/ 102 h 609"/>
                  <a:gd name="T12" fmla="*/ 790 w 973"/>
                  <a:gd name="T13" fmla="*/ 107 h 609"/>
                  <a:gd name="T14" fmla="*/ 894 w 973"/>
                  <a:gd name="T15" fmla="*/ 74 h 609"/>
                  <a:gd name="T16" fmla="*/ 892 w 973"/>
                  <a:gd name="T17" fmla="*/ 95 h 609"/>
                  <a:gd name="T18" fmla="*/ 861 w 973"/>
                  <a:gd name="T19" fmla="*/ 112 h 609"/>
                  <a:gd name="T20" fmla="*/ 883 w 973"/>
                  <a:gd name="T21" fmla="*/ 131 h 609"/>
                  <a:gd name="T22" fmla="*/ 908 w 973"/>
                  <a:gd name="T23" fmla="*/ 148 h 609"/>
                  <a:gd name="T24" fmla="*/ 954 w 973"/>
                  <a:gd name="T25" fmla="*/ 133 h 609"/>
                  <a:gd name="T26" fmla="*/ 968 w 973"/>
                  <a:gd name="T27" fmla="*/ 155 h 609"/>
                  <a:gd name="T28" fmla="*/ 832 w 973"/>
                  <a:gd name="T29" fmla="*/ 177 h 609"/>
                  <a:gd name="T30" fmla="*/ 731 w 973"/>
                  <a:gd name="T31" fmla="*/ 182 h 609"/>
                  <a:gd name="T32" fmla="*/ 694 w 973"/>
                  <a:gd name="T33" fmla="*/ 190 h 609"/>
                  <a:gd name="T34" fmla="*/ 640 w 973"/>
                  <a:gd name="T35" fmla="*/ 217 h 609"/>
                  <a:gd name="T36" fmla="*/ 595 w 973"/>
                  <a:gd name="T37" fmla="*/ 235 h 609"/>
                  <a:gd name="T38" fmla="*/ 595 w 973"/>
                  <a:gd name="T39" fmla="*/ 252 h 609"/>
                  <a:gd name="T40" fmla="*/ 471 w 973"/>
                  <a:gd name="T41" fmla="*/ 236 h 609"/>
                  <a:gd name="T42" fmla="*/ 401 w 973"/>
                  <a:gd name="T43" fmla="*/ 221 h 609"/>
                  <a:gd name="T44" fmla="*/ 333 w 973"/>
                  <a:gd name="T45" fmla="*/ 214 h 609"/>
                  <a:gd name="T46" fmla="*/ 279 w 973"/>
                  <a:gd name="T47" fmla="*/ 226 h 609"/>
                  <a:gd name="T48" fmla="*/ 215 w 973"/>
                  <a:gd name="T49" fmla="*/ 241 h 609"/>
                  <a:gd name="T50" fmla="*/ 93 w 973"/>
                  <a:gd name="T51" fmla="*/ 227 h 609"/>
                  <a:gd name="T52" fmla="*/ 116 w 973"/>
                  <a:gd name="T53" fmla="*/ 252 h 609"/>
                  <a:gd name="T54" fmla="*/ 172 w 973"/>
                  <a:gd name="T55" fmla="*/ 252 h 609"/>
                  <a:gd name="T56" fmla="*/ 231 w 973"/>
                  <a:gd name="T57" fmla="*/ 262 h 609"/>
                  <a:gd name="T58" fmla="*/ 220 w 973"/>
                  <a:gd name="T59" fmla="*/ 280 h 609"/>
                  <a:gd name="T60" fmla="*/ 164 w 973"/>
                  <a:gd name="T61" fmla="*/ 278 h 609"/>
                  <a:gd name="T62" fmla="*/ 62 w 973"/>
                  <a:gd name="T63" fmla="*/ 302 h 609"/>
                  <a:gd name="T64" fmla="*/ 71 w 973"/>
                  <a:gd name="T65" fmla="*/ 282 h 609"/>
                  <a:gd name="T66" fmla="*/ 40 w 973"/>
                  <a:gd name="T67" fmla="*/ 253 h 609"/>
                  <a:gd name="T68" fmla="*/ 23 w 973"/>
                  <a:gd name="T69" fmla="*/ 236 h 609"/>
                  <a:gd name="T70" fmla="*/ 23 w 973"/>
                  <a:gd name="T71" fmla="*/ 221 h 609"/>
                  <a:gd name="T72" fmla="*/ 71 w 973"/>
                  <a:gd name="T73" fmla="*/ 205 h 609"/>
                  <a:gd name="T74" fmla="*/ 88 w 973"/>
                  <a:gd name="T75" fmla="*/ 185 h 609"/>
                  <a:gd name="T76" fmla="*/ 93 w 973"/>
                  <a:gd name="T77" fmla="*/ 160 h 609"/>
                  <a:gd name="T78" fmla="*/ 130 w 973"/>
                  <a:gd name="T79" fmla="*/ 169 h 609"/>
                  <a:gd name="T80" fmla="*/ 234 w 973"/>
                  <a:gd name="T81" fmla="*/ 177 h 609"/>
                  <a:gd name="T82" fmla="*/ 262 w 973"/>
                  <a:gd name="T83" fmla="*/ 166 h 609"/>
                  <a:gd name="T84" fmla="*/ 262 w 973"/>
                  <a:gd name="T85" fmla="*/ 143 h 609"/>
                  <a:gd name="T86" fmla="*/ 299 w 973"/>
                  <a:gd name="T87" fmla="*/ 117 h 609"/>
                  <a:gd name="T88" fmla="*/ 305 w 973"/>
                  <a:gd name="T89" fmla="*/ 81 h 609"/>
                  <a:gd name="T90" fmla="*/ 282 w 973"/>
                  <a:gd name="T91" fmla="*/ 42 h 609"/>
                  <a:gd name="T92" fmla="*/ 277 w 973"/>
                  <a:gd name="T93" fmla="*/ 9 h 60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973"/>
                  <a:gd name="T142" fmla="*/ 0 h 609"/>
                  <a:gd name="T143" fmla="*/ 973 w 973"/>
                  <a:gd name="T144" fmla="*/ 609 h 60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973" h="609">
                    <a:moveTo>
                      <a:pt x="277" y="19"/>
                    </a:moveTo>
                    <a:lnTo>
                      <a:pt x="279" y="11"/>
                    </a:lnTo>
                    <a:lnTo>
                      <a:pt x="299" y="11"/>
                    </a:lnTo>
                    <a:lnTo>
                      <a:pt x="316" y="0"/>
                    </a:lnTo>
                    <a:lnTo>
                      <a:pt x="325" y="9"/>
                    </a:lnTo>
                    <a:lnTo>
                      <a:pt x="339" y="9"/>
                    </a:lnTo>
                    <a:lnTo>
                      <a:pt x="356" y="26"/>
                    </a:lnTo>
                    <a:lnTo>
                      <a:pt x="381" y="34"/>
                    </a:lnTo>
                    <a:lnTo>
                      <a:pt x="528" y="149"/>
                    </a:lnTo>
                    <a:lnTo>
                      <a:pt x="576" y="181"/>
                    </a:lnTo>
                    <a:lnTo>
                      <a:pt x="593" y="186"/>
                    </a:lnTo>
                    <a:lnTo>
                      <a:pt x="618" y="183"/>
                    </a:lnTo>
                    <a:lnTo>
                      <a:pt x="635" y="183"/>
                    </a:lnTo>
                    <a:lnTo>
                      <a:pt x="657" y="186"/>
                    </a:lnTo>
                    <a:lnTo>
                      <a:pt x="677" y="203"/>
                    </a:lnTo>
                    <a:lnTo>
                      <a:pt x="688" y="209"/>
                    </a:lnTo>
                    <a:lnTo>
                      <a:pt x="708" y="209"/>
                    </a:lnTo>
                    <a:lnTo>
                      <a:pt x="734" y="205"/>
                    </a:lnTo>
                    <a:lnTo>
                      <a:pt x="753" y="203"/>
                    </a:lnTo>
                    <a:lnTo>
                      <a:pt x="776" y="215"/>
                    </a:lnTo>
                    <a:lnTo>
                      <a:pt x="790" y="215"/>
                    </a:lnTo>
                    <a:lnTo>
                      <a:pt x="832" y="203"/>
                    </a:lnTo>
                    <a:lnTo>
                      <a:pt x="869" y="179"/>
                    </a:lnTo>
                    <a:lnTo>
                      <a:pt x="894" y="149"/>
                    </a:lnTo>
                    <a:lnTo>
                      <a:pt x="908" y="145"/>
                    </a:lnTo>
                    <a:lnTo>
                      <a:pt x="914" y="162"/>
                    </a:lnTo>
                    <a:lnTo>
                      <a:pt x="892" y="190"/>
                    </a:lnTo>
                    <a:lnTo>
                      <a:pt x="861" y="200"/>
                    </a:lnTo>
                    <a:lnTo>
                      <a:pt x="855" y="205"/>
                    </a:lnTo>
                    <a:lnTo>
                      <a:pt x="861" y="224"/>
                    </a:lnTo>
                    <a:lnTo>
                      <a:pt x="855" y="241"/>
                    </a:lnTo>
                    <a:lnTo>
                      <a:pt x="869" y="254"/>
                    </a:lnTo>
                    <a:lnTo>
                      <a:pt x="883" y="262"/>
                    </a:lnTo>
                    <a:lnTo>
                      <a:pt x="894" y="267"/>
                    </a:lnTo>
                    <a:lnTo>
                      <a:pt x="897" y="286"/>
                    </a:lnTo>
                    <a:lnTo>
                      <a:pt x="908" y="296"/>
                    </a:lnTo>
                    <a:lnTo>
                      <a:pt x="917" y="298"/>
                    </a:lnTo>
                    <a:lnTo>
                      <a:pt x="931" y="296"/>
                    </a:lnTo>
                    <a:lnTo>
                      <a:pt x="954" y="266"/>
                    </a:lnTo>
                    <a:lnTo>
                      <a:pt x="973" y="283"/>
                    </a:lnTo>
                    <a:lnTo>
                      <a:pt x="973" y="298"/>
                    </a:lnTo>
                    <a:lnTo>
                      <a:pt x="968" y="311"/>
                    </a:lnTo>
                    <a:lnTo>
                      <a:pt x="940" y="318"/>
                    </a:lnTo>
                    <a:lnTo>
                      <a:pt x="872" y="330"/>
                    </a:lnTo>
                    <a:lnTo>
                      <a:pt x="832" y="354"/>
                    </a:lnTo>
                    <a:lnTo>
                      <a:pt x="790" y="364"/>
                    </a:lnTo>
                    <a:lnTo>
                      <a:pt x="759" y="371"/>
                    </a:lnTo>
                    <a:lnTo>
                      <a:pt x="731" y="364"/>
                    </a:lnTo>
                    <a:lnTo>
                      <a:pt x="714" y="364"/>
                    </a:lnTo>
                    <a:lnTo>
                      <a:pt x="708" y="373"/>
                    </a:lnTo>
                    <a:lnTo>
                      <a:pt x="694" y="381"/>
                    </a:lnTo>
                    <a:lnTo>
                      <a:pt x="688" y="390"/>
                    </a:lnTo>
                    <a:lnTo>
                      <a:pt x="677" y="390"/>
                    </a:lnTo>
                    <a:lnTo>
                      <a:pt x="640" y="435"/>
                    </a:lnTo>
                    <a:lnTo>
                      <a:pt x="626" y="450"/>
                    </a:lnTo>
                    <a:lnTo>
                      <a:pt x="612" y="458"/>
                    </a:lnTo>
                    <a:lnTo>
                      <a:pt x="595" y="471"/>
                    </a:lnTo>
                    <a:lnTo>
                      <a:pt x="601" y="494"/>
                    </a:lnTo>
                    <a:lnTo>
                      <a:pt x="604" y="496"/>
                    </a:lnTo>
                    <a:lnTo>
                      <a:pt x="595" y="505"/>
                    </a:lnTo>
                    <a:lnTo>
                      <a:pt x="576" y="509"/>
                    </a:lnTo>
                    <a:lnTo>
                      <a:pt x="491" y="479"/>
                    </a:lnTo>
                    <a:lnTo>
                      <a:pt x="471" y="473"/>
                    </a:lnTo>
                    <a:lnTo>
                      <a:pt x="435" y="462"/>
                    </a:lnTo>
                    <a:lnTo>
                      <a:pt x="412" y="450"/>
                    </a:lnTo>
                    <a:lnTo>
                      <a:pt x="401" y="443"/>
                    </a:lnTo>
                    <a:lnTo>
                      <a:pt x="375" y="433"/>
                    </a:lnTo>
                    <a:lnTo>
                      <a:pt x="350" y="433"/>
                    </a:lnTo>
                    <a:lnTo>
                      <a:pt x="333" y="428"/>
                    </a:lnTo>
                    <a:lnTo>
                      <a:pt x="313" y="428"/>
                    </a:lnTo>
                    <a:lnTo>
                      <a:pt x="299" y="441"/>
                    </a:lnTo>
                    <a:lnTo>
                      <a:pt x="279" y="452"/>
                    </a:lnTo>
                    <a:lnTo>
                      <a:pt x="240" y="458"/>
                    </a:lnTo>
                    <a:lnTo>
                      <a:pt x="234" y="471"/>
                    </a:lnTo>
                    <a:lnTo>
                      <a:pt x="215" y="482"/>
                    </a:lnTo>
                    <a:lnTo>
                      <a:pt x="172" y="452"/>
                    </a:lnTo>
                    <a:lnTo>
                      <a:pt x="116" y="452"/>
                    </a:lnTo>
                    <a:lnTo>
                      <a:pt x="93" y="454"/>
                    </a:lnTo>
                    <a:lnTo>
                      <a:pt x="88" y="471"/>
                    </a:lnTo>
                    <a:lnTo>
                      <a:pt x="99" y="497"/>
                    </a:lnTo>
                    <a:lnTo>
                      <a:pt x="116" y="505"/>
                    </a:lnTo>
                    <a:lnTo>
                      <a:pt x="124" y="505"/>
                    </a:lnTo>
                    <a:lnTo>
                      <a:pt x="138" y="501"/>
                    </a:lnTo>
                    <a:lnTo>
                      <a:pt x="172" y="505"/>
                    </a:lnTo>
                    <a:lnTo>
                      <a:pt x="195" y="522"/>
                    </a:lnTo>
                    <a:lnTo>
                      <a:pt x="212" y="524"/>
                    </a:lnTo>
                    <a:lnTo>
                      <a:pt x="231" y="524"/>
                    </a:lnTo>
                    <a:lnTo>
                      <a:pt x="240" y="539"/>
                    </a:lnTo>
                    <a:lnTo>
                      <a:pt x="240" y="558"/>
                    </a:lnTo>
                    <a:lnTo>
                      <a:pt x="220" y="560"/>
                    </a:lnTo>
                    <a:lnTo>
                      <a:pt x="206" y="556"/>
                    </a:lnTo>
                    <a:lnTo>
                      <a:pt x="175" y="554"/>
                    </a:lnTo>
                    <a:lnTo>
                      <a:pt x="164" y="556"/>
                    </a:lnTo>
                    <a:lnTo>
                      <a:pt x="144" y="565"/>
                    </a:lnTo>
                    <a:lnTo>
                      <a:pt x="79" y="609"/>
                    </a:lnTo>
                    <a:lnTo>
                      <a:pt x="62" y="605"/>
                    </a:lnTo>
                    <a:lnTo>
                      <a:pt x="40" y="582"/>
                    </a:lnTo>
                    <a:lnTo>
                      <a:pt x="40" y="575"/>
                    </a:lnTo>
                    <a:lnTo>
                      <a:pt x="71" y="565"/>
                    </a:lnTo>
                    <a:lnTo>
                      <a:pt x="79" y="548"/>
                    </a:lnTo>
                    <a:lnTo>
                      <a:pt x="71" y="529"/>
                    </a:lnTo>
                    <a:lnTo>
                      <a:pt x="40" y="507"/>
                    </a:lnTo>
                    <a:lnTo>
                      <a:pt x="11" y="494"/>
                    </a:lnTo>
                    <a:lnTo>
                      <a:pt x="0" y="477"/>
                    </a:lnTo>
                    <a:lnTo>
                      <a:pt x="23" y="473"/>
                    </a:lnTo>
                    <a:lnTo>
                      <a:pt x="31" y="460"/>
                    </a:lnTo>
                    <a:lnTo>
                      <a:pt x="31" y="450"/>
                    </a:lnTo>
                    <a:lnTo>
                      <a:pt x="23" y="443"/>
                    </a:lnTo>
                    <a:lnTo>
                      <a:pt x="23" y="431"/>
                    </a:lnTo>
                    <a:lnTo>
                      <a:pt x="45" y="418"/>
                    </a:lnTo>
                    <a:lnTo>
                      <a:pt x="71" y="411"/>
                    </a:lnTo>
                    <a:lnTo>
                      <a:pt x="79" y="407"/>
                    </a:lnTo>
                    <a:lnTo>
                      <a:pt x="88" y="390"/>
                    </a:lnTo>
                    <a:lnTo>
                      <a:pt x="88" y="371"/>
                    </a:lnTo>
                    <a:lnTo>
                      <a:pt x="76" y="356"/>
                    </a:lnTo>
                    <a:lnTo>
                      <a:pt x="76" y="347"/>
                    </a:lnTo>
                    <a:lnTo>
                      <a:pt x="93" y="320"/>
                    </a:lnTo>
                    <a:lnTo>
                      <a:pt x="102" y="318"/>
                    </a:lnTo>
                    <a:lnTo>
                      <a:pt x="119" y="322"/>
                    </a:lnTo>
                    <a:lnTo>
                      <a:pt x="130" y="339"/>
                    </a:lnTo>
                    <a:lnTo>
                      <a:pt x="184" y="352"/>
                    </a:lnTo>
                    <a:lnTo>
                      <a:pt x="220" y="348"/>
                    </a:lnTo>
                    <a:lnTo>
                      <a:pt x="234" y="354"/>
                    </a:lnTo>
                    <a:lnTo>
                      <a:pt x="240" y="348"/>
                    </a:lnTo>
                    <a:lnTo>
                      <a:pt x="262" y="354"/>
                    </a:lnTo>
                    <a:lnTo>
                      <a:pt x="262" y="332"/>
                    </a:lnTo>
                    <a:lnTo>
                      <a:pt x="268" y="313"/>
                    </a:lnTo>
                    <a:lnTo>
                      <a:pt x="268" y="296"/>
                    </a:lnTo>
                    <a:lnTo>
                      <a:pt x="262" y="286"/>
                    </a:lnTo>
                    <a:lnTo>
                      <a:pt x="260" y="275"/>
                    </a:lnTo>
                    <a:lnTo>
                      <a:pt x="268" y="258"/>
                    </a:lnTo>
                    <a:lnTo>
                      <a:pt x="299" y="235"/>
                    </a:lnTo>
                    <a:lnTo>
                      <a:pt x="291" y="205"/>
                    </a:lnTo>
                    <a:lnTo>
                      <a:pt x="302" y="186"/>
                    </a:lnTo>
                    <a:lnTo>
                      <a:pt x="305" y="162"/>
                    </a:lnTo>
                    <a:lnTo>
                      <a:pt x="305" y="134"/>
                    </a:lnTo>
                    <a:lnTo>
                      <a:pt x="299" y="102"/>
                    </a:lnTo>
                    <a:lnTo>
                      <a:pt x="282" y="85"/>
                    </a:lnTo>
                    <a:lnTo>
                      <a:pt x="271" y="68"/>
                    </a:lnTo>
                    <a:lnTo>
                      <a:pt x="277" y="19"/>
                    </a:lnTo>
                    <a:close/>
                  </a:path>
                </a:pathLst>
              </a:custGeom>
              <a:solidFill>
                <a:srgbClr val="4EC4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257" name="Freeform 16"/>
              <p:cNvSpPr>
                <a:spLocks/>
              </p:cNvSpPr>
              <p:nvPr/>
            </p:nvSpPr>
            <p:spPr bwMode="auto">
              <a:xfrm>
                <a:off x="2931" y="1692"/>
                <a:ext cx="572" cy="301"/>
              </a:xfrm>
              <a:custGeom>
                <a:avLst/>
                <a:gdLst>
                  <a:gd name="T0" fmla="*/ 0 w 572"/>
                  <a:gd name="T1" fmla="*/ 301 h 603"/>
                  <a:gd name="T2" fmla="*/ 17 w 572"/>
                  <a:gd name="T3" fmla="*/ 281 h 603"/>
                  <a:gd name="T4" fmla="*/ 25 w 572"/>
                  <a:gd name="T5" fmla="*/ 267 h 603"/>
                  <a:gd name="T6" fmla="*/ 96 w 572"/>
                  <a:gd name="T7" fmla="*/ 250 h 603"/>
                  <a:gd name="T8" fmla="*/ 112 w 572"/>
                  <a:gd name="T9" fmla="*/ 242 h 603"/>
                  <a:gd name="T10" fmla="*/ 135 w 572"/>
                  <a:gd name="T11" fmla="*/ 210 h 603"/>
                  <a:gd name="T12" fmla="*/ 180 w 572"/>
                  <a:gd name="T13" fmla="*/ 193 h 603"/>
                  <a:gd name="T14" fmla="*/ 191 w 572"/>
                  <a:gd name="T15" fmla="*/ 167 h 603"/>
                  <a:gd name="T16" fmla="*/ 225 w 572"/>
                  <a:gd name="T17" fmla="*/ 151 h 603"/>
                  <a:gd name="T18" fmla="*/ 222 w 572"/>
                  <a:gd name="T19" fmla="*/ 125 h 603"/>
                  <a:gd name="T20" fmla="*/ 189 w 572"/>
                  <a:gd name="T21" fmla="*/ 120 h 603"/>
                  <a:gd name="T22" fmla="*/ 155 w 572"/>
                  <a:gd name="T23" fmla="*/ 113 h 603"/>
                  <a:gd name="T24" fmla="*/ 177 w 572"/>
                  <a:gd name="T25" fmla="*/ 109 h 603"/>
                  <a:gd name="T26" fmla="*/ 211 w 572"/>
                  <a:gd name="T27" fmla="*/ 86 h 603"/>
                  <a:gd name="T28" fmla="*/ 189 w 572"/>
                  <a:gd name="T29" fmla="*/ 69 h 603"/>
                  <a:gd name="T30" fmla="*/ 186 w 572"/>
                  <a:gd name="T31" fmla="*/ 61 h 603"/>
                  <a:gd name="T32" fmla="*/ 191 w 572"/>
                  <a:gd name="T33" fmla="*/ 57 h 603"/>
                  <a:gd name="T34" fmla="*/ 220 w 572"/>
                  <a:gd name="T35" fmla="*/ 57 h 603"/>
                  <a:gd name="T36" fmla="*/ 251 w 572"/>
                  <a:gd name="T37" fmla="*/ 44 h 603"/>
                  <a:gd name="T38" fmla="*/ 256 w 572"/>
                  <a:gd name="T39" fmla="*/ 36 h 603"/>
                  <a:gd name="T40" fmla="*/ 254 w 572"/>
                  <a:gd name="T41" fmla="*/ 30 h 603"/>
                  <a:gd name="T42" fmla="*/ 256 w 572"/>
                  <a:gd name="T43" fmla="*/ 21 h 603"/>
                  <a:gd name="T44" fmla="*/ 304 w 572"/>
                  <a:gd name="T45" fmla="*/ 18 h 603"/>
                  <a:gd name="T46" fmla="*/ 327 w 572"/>
                  <a:gd name="T47" fmla="*/ 34 h 603"/>
                  <a:gd name="T48" fmla="*/ 321 w 572"/>
                  <a:gd name="T49" fmla="*/ 45 h 603"/>
                  <a:gd name="T50" fmla="*/ 347 w 572"/>
                  <a:gd name="T51" fmla="*/ 44 h 603"/>
                  <a:gd name="T52" fmla="*/ 352 w 572"/>
                  <a:gd name="T53" fmla="*/ 38 h 603"/>
                  <a:gd name="T54" fmla="*/ 409 w 572"/>
                  <a:gd name="T55" fmla="*/ 43 h 603"/>
                  <a:gd name="T56" fmla="*/ 428 w 572"/>
                  <a:gd name="T57" fmla="*/ 27 h 603"/>
                  <a:gd name="T58" fmla="*/ 414 w 572"/>
                  <a:gd name="T59" fmla="*/ 13 h 603"/>
                  <a:gd name="T60" fmla="*/ 341 w 572"/>
                  <a:gd name="T61" fmla="*/ 21 h 603"/>
                  <a:gd name="T62" fmla="*/ 352 w 572"/>
                  <a:gd name="T63" fmla="*/ 5 h 603"/>
                  <a:gd name="T64" fmla="*/ 364 w 572"/>
                  <a:gd name="T65" fmla="*/ 0 h 603"/>
                  <a:gd name="T66" fmla="*/ 383 w 572"/>
                  <a:gd name="T67" fmla="*/ 0 h 603"/>
                  <a:gd name="T68" fmla="*/ 403 w 572"/>
                  <a:gd name="T69" fmla="*/ 4 h 603"/>
                  <a:gd name="T70" fmla="*/ 417 w 572"/>
                  <a:gd name="T71" fmla="*/ 5 h 603"/>
                  <a:gd name="T72" fmla="*/ 448 w 572"/>
                  <a:gd name="T73" fmla="*/ 2 h 603"/>
                  <a:gd name="T74" fmla="*/ 459 w 572"/>
                  <a:gd name="T75" fmla="*/ 8 h 603"/>
                  <a:gd name="T76" fmla="*/ 440 w 572"/>
                  <a:gd name="T77" fmla="*/ 21 h 603"/>
                  <a:gd name="T78" fmla="*/ 440 w 572"/>
                  <a:gd name="T79" fmla="*/ 46 h 603"/>
                  <a:gd name="T80" fmla="*/ 505 w 572"/>
                  <a:gd name="T81" fmla="*/ 69 h 603"/>
                  <a:gd name="T82" fmla="*/ 572 w 572"/>
                  <a:gd name="T83" fmla="*/ 130 h 603"/>
                  <a:gd name="T84" fmla="*/ 536 w 572"/>
                  <a:gd name="T85" fmla="*/ 183 h 603"/>
                  <a:gd name="T86" fmla="*/ 499 w 572"/>
                  <a:gd name="T87" fmla="*/ 192 h 603"/>
                  <a:gd name="T88" fmla="*/ 499 w 572"/>
                  <a:gd name="T89" fmla="*/ 225 h 603"/>
                  <a:gd name="T90" fmla="*/ 479 w 572"/>
                  <a:gd name="T91" fmla="*/ 228 h 603"/>
                  <a:gd name="T92" fmla="*/ 468 w 572"/>
                  <a:gd name="T93" fmla="*/ 214 h 603"/>
                  <a:gd name="T94" fmla="*/ 417 w 572"/>
                  <a:gd name="T95" fmla="*/ 224 h 603"/>
                  <a:gd name="T96" fmla="*/ 428 w 572"/>
                  <a:gd name="T97" fmla="*/ 296 h 603"/>
                  <a:gd name="T98" fmla="*/ 0 w 572"/>
                  <a:gd name="T99" fmla="*/ 301 h 60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72"/>
                  <a:gd name="T151" fmla="*/ 0 h 603"/>
                  <a:gd name="T152" fmla="*/ 572 w 572"/>
                  <a:gd name="T153" fmla="*/ 603 h 60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72" h="603">
                    <a:moveTo>
                      <a:pt x="0" y="603"/>
                    </a:moveTo>
                    <a:lnTo>
                      <a:pt x="17" y="562"/>
                    </a:lnTo>
                    <a:lnTo>
                      <a:pt x="25" y="535"/>
                    </a:lnTo>
                    <a:lnTo>
                      <a:pt x="96" y="501"/>
                    </a:lnTo>
                    <a:lnTo>
                      <a:pt x="112" y="484"/>
                    </a:lnTo>
                    <a:lnTo>
                      <a:pt x="135" y="420"/>
                    </a:lnTo>
                    <a:lnTo>
                      <a:pt x="180" y="386"/>
                    </a:lnTo>
                    <a:lnTo>
                      <a:pt x="191" y="334"/>
                    </a:lnTo>
                    <a:lnTo>
                      <a:pt x="225" y="302"/>
                    </a:lnTo>
                    <a:lnTo>
                      <a:pt x="222" y="251"/>
                    </a:lnTo>
                    <a:lnTo>
                      <a:pt x="189" y="241"/>
                    </a:lnTo>
                    <a:lnTo>
                      <a:pt x="155" y="226"/>
                    </a:lnTo>
                    <a:lnTo>
                      <a:pt x="177" y="219"/>
                    </a:lnTo>
                    <a:lnTo>
                      <a:pt x="211" y="172"/>
                    </a:lnTo>
                    <a:lnTo>
                      <a:pt x="189" y="138"/>
                    </a:lnTo>
                    <a:lnTo>
                      <a:pt x="186" y="123"/>
                    </a:lnTo>
                    <a:lnTo>
                      <a:pt x="191" y="115"/>
                    </a:lnTo>
                    <a:lnTo>
                      <a:pt x="220" y="115"/>
                    </a:lnTo>
                    <a:lnTo>
                      <a:pt x="251" y="89"/>
                    </a:lnTo>
                    <a:lnTo>
                      <a:pt x="256" y="72"/>
                    </a:lnTo>
                    <a:lnTo>
                      <a:pt x="254" y="60"/>
                    </a:lnTo>
                    <a:lnTo>
                      <a:pt x="256" y="42"/>
                    </a:lnTo>
                    <a:lnTo>
                      <a:pt x="304" y="36"/>
                    </a:lnTo>
                    <a:lnTo>
                      <a:pt x="327" y="68"/>
                    </a:lnTo>
                    <a:lnTo>
                      <a:pt x="321" y="91"/>
                    </a:lnTo>
                    <a:lnTo>
                      <a:pt x="347" y="89"/>
                    </a:lnTo>
                    <a:lnTo>
                      <a:pt x="352" y="77"/>
                    </a:lnTo>
                    <a:lnTo>
                      <a:pt x="409" y="87"/>
                    </a:lnTo>
                    <a:lnTo>
                      <a:pt x="428" y="55"/>
                    </a:lnTo>
                    <a:lnTo>
                      <a:pt x="414" y="26"/>
                    </a:lnTo>
                    <a:lnTo>
                      <a:pt x="341" y="42"/>
                    </a:lnTo>
                    <a:lnTo>
                      <a:pt x="352" y="11"/>
                    </a:lnTo>
                    <a:lnTo>
                      <a:pt x="364" y="0"/>
                    </a:lnTo>
                    <a:lnTo>
                      <a:pt x="383" y="0"/>
                    </a:lnTo>
                    <a:lnTo>
                      <a:pt x="403" y="8"/>
                    </a:lnTo>
                    <a:lnTo>
                      <a:pt x="417" y="11"/>
                    </a:lnTo>
                    <a:lnTo>
                      <a:pt x="448" y="4"/>
                    </a:lnTo>
                    <a:lnTo>
                      <a:pt x="459" y="17"/>
                    </a:lnTo>
                    <a:lnTo>
                      <a:pt x="440" y="43"/>
                    </a:lnTo>
                    <a:lnTo>
                      <a:pt x="440" y="92"/>
                    </a:lnTo>
                    <a:lnTo>
                      <a:pt x="505" y="138"/>
                    </a:lnTo>
                    <a:lnTo>
                      <a:pt x="572" y="260"/>
                    </a:lnTo>
                    <a:lnTo>
                      <a:pt x="536" y="366"/>
                    </a:lnTo>
                    <a:lnTo>
                      <a:pt x="499" y="385"/>
                    </a:lnTo>
                    <a:lnTo>
                      <a:pt x="499" y="451"/>
                    </a:lnTo>
                    <a:lnTo>
                      <a:pt x="479" y="456"/>
                    </a:lnTo>
                    <a:lnTo>
                      <a:pt x="468" y="428"/>
                    </a:lnTo>
                    <a:lnTo>
                      <a:pt x="417" y="449"/>
                    </a:lnTo>
                    <a:lnTo>
                      <a:pt x="428" y="592"/>
                    </a:lnTo>
                    <a:lnTo>
                      <a:pt x="0" y="603"/>
                    </a:lnTo>
                    <a:close/>
                  </a:path>
                </a:pathLst>
              </a:custGeom>
              <a:solidFill>
                <a:srgbClr val="4EC4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258" name="Freeform 17"/>
              <p:cNvSpPr>
                <a:spLocks/>
              </p:cNvSpPr>
              <p:nvPr/>
            </p:nvSpPr>
            <p:spPr bwMode="auto">
              <a:xfrm>
                <a:off x="2931" y="1692"/>
                <a:ext cx="572" cy="301"/>
              </a:xfrm>
              <a:custGeom>
                <a:avLst/>
                <a:gdLst>
                  <a:gd name="T0" fmla="*/ 0 w 572"/>
                  <a:gd name="T1" fmla="*/ 301 h 603"/>
                  <a:gd name="T2" fmla="*/ 17 w 572"/>
                  <a:gd name="T3" fmla="*/ 281 h 603"/>
                  <a:gd name="T4" fmla="*/ 25 w 572"/>
                  <a:gd name="T5" fmla="*/ 267 h 603"/>
                  <a:gd name="T6" fmla="*/ 96 w 572"/>
                  <a:gd name="T7" fmla="*/ 250 h 603"/>
                  <a:gd name="T8" fmla="*/ 112 w 572"/>
                  <a:gd name="T9" fmla="*/ 242 h 603"/>
                  <a:gd name="T10" fmla="*/ 135 w 572"/>
                  <a:gd name="T11" fmla="*/ 210 h 603"/>
                  <a:gd name="T12" fmla="*/ 180 w 572"/>
                  <a:gd name="T13" fmla="*/ 193 h 603"/>
                  <a:gd name="T14" fmla="*/ 191 w 572"/>
                  <a:gd name="T15" fmla="*/ 167 h 603"/>
                  <a:gd name="T16" fmla="*/ 225 w 572"/>
                  <a:gd name="T17" fmla="*/ 151 h 603"/>
                  <a:gd name="T18" fmla="*/ 222 w 572"/>
                  <a:gd name="T19" fmla="*/ 125 h 603"/>
                  <a:gd name="T20" fmla="*/ 189 w 572"/>
                  <a:gd name="T21" fmla="*/ 120 h 603"/>
                  <a:gd name="T22" fmla="*/ 155 w 572"/>
                  <a:gd name="T23" fmla="*/ 113 h 603"/>
                  <a:gd name="T24" fmla="*/ 177 w 572"/>
                  <a:gd name="T25" fmla="*/ 109 h 603"/>
                  <a:gd name="T26" fmla="*/ 211 w 572"/>
                  <a:gd name="T27" fmla="*/ 86 h 603"/>
                  <a:gd name="T28" fmla="*/ 189 w 572"/>
                  <a:gd name="T29" fmla="*/ 69 h 603"/>
                  <a:gd name="T30" fmla="*/ 186 w 572"/>
                  <a:gd name="T31" fmla="*/ 61 h 603"/>
                  <a:gd name="T32" fmla="*/ 191 w 572"/>
                  <a:gd name="T33" fmla="*/ 57 h 603"/>
                  <a:gd name="T34" fmla="*/ 220 w 572"/>
                  <a:gd name="T35" fmla="*/ 57 h 603"/>
                  <a:gd name="T36" fmla="*/ 251 w 572"/>
                  <a:gd name="T37" fmla="*/ 44 h 603"/>
                  <a:gd name="T38" fmla="*/ 256 w 572"/>
                  <a:gd name="T39" fmla="*/ 36 h 603"/>
                  <a:gd name="T40" fmla="*/ 254 w 572"/>
                  <a:gd name="T41" fmla="*/ 30 h 603"/>
                  <a:gd name="T42" fmla="*/ 256 w 572"/>
                  <a:gd name="T43" fmla="*/ 21 h 603"/>
                  <a:gd name="T44" fmla="*/ 304 w 572"/>
                  <a:gd name="T45" fmla="*/ 18 h 603"/>
                  <a:gd name="T46" fmla="*/ 327 w 572"/>
                  <a:gd name="T47" fmla="*/ 34 h 603"/>
                  <a:gd name="T48" fmla="*/ 321 w 572"/>
                  <a:gd name="T49" fmla="*/ 45 h 603"/>
                  <a:gd name="T50" fmla="*/ 347 w 572"/>
                  <a:gd name="T51" fmla="*/ 44 h 603"/>
                  <a:gd name="T52" fmla="*/ 352 w 572"/>
                  <a:gd name="T53" fmla="*/ 38 h 603"/>
                  <a:gd name="T54" fmla="*/ 409 w 572"/>
                  <a:gd name="T55" fmla="*/ 43 h 603"/>
                  <a:gd name="T56" fmla="*/ 428 w 572"/>
                  <a:gd name="T57" fmla="*/ 27 h 603"/>
                  <a:gd name="T58" fmla="*/ 414 w 572"/>
                  <a:gd name="T59" fmla="*/ 13 h 603"/>
                  <a:gd name="T60" fmla="*/ 341 w 572"/>
                  <a:gd name="T61" fmla="*/ 21 h 603"/>
                  <a:gd name="T62" fmla="*/ 352 w 572"/>
                  <a:gd name="T63" fmla="*/ 5 h 603"/>
                  <a:gd name="T64" fmla="*/ 364 w 572"/>
                  <a:gd name="T65" fmla="*/ 0 h 603"/>
                  <a:gd name="T66" fmla="*/ 383 w 572"/>
                  <a:gd name="T67" fmla="*/ 0 h 603"/>
                  <a:gd name="T68" fmla="*/ 403 w 572"/>
                  <a:gd name="T69" fmla="*/ 4 h 603"/>
                  <a:gd name="T70" fmla="*/ 417 w 572"/>
                  <a:gd name="T71" fmla="*/ 5 h 603"/>
                  <a:gd name="T72" fmla="*/ 448 w 572"/>
                  <a:gd name="T73" fmla="*/ 2 h 603"/>
                  <a:gd name="T74" fmla="*/ 459 w 572"/>
                  <a:gd name="T75" fmla="*/ 8 h 603"/>
                  <a:gd name="T76" fmla="*/ 440 w 572"/>
                  <a:gd name="T77" fmla="*/ 21 h 603"/>
                  <a:gd name="T78" fmla="*/ 440 w 572"/>
                  <a:gd name="T79" fmla="*/ 46 h 603"/>
                  <a:gd name="T80" fmla="*/ 505 w 572"/>
                  <a:gd name="T81" fmla="*/ 69 h 603"/>
                  <a:gd name="T82" fmla="*/ 572 w 572"/>
                  <a:gd name="T83" fmla="*/ 130 h 603"/>
                  <a:gd name="T84" fmla="*/ 536 w 572"/>
                  <a:gd name="T85" fmla="*/ 183 h 603"/>
                  <a:gd name="T86" fmla="*/ 499 w 572"/>
                  <a:gd name="T87" fmla="*/ 192 h 603"/>
                  <a:gd name="T88" fmla="*/ 499 w 572"/>
                  <a:gd name="T89" fmla="*/ 225 h 603"/>
                  <a:gd name="T90" fmla="*/ 479 w 572"/>
                  <a:gd name="T91" fmla="*/ 228 h 603"/>
                  <a:gd name="T92" fmla="*/ 468 w 572"/>
                  <a:gd name="T93" fmla="*/ 214 h 603"/>
                  <a:gd name="T94" fmla="*/ 417 w 572"/>
                  <a:gd name="T95" fmla="*/ 224 h 603"/>
                  <a:gd name="T96" fmla="*/ 428 w 572"/>
                  <a:gd name="T97" fmla="*/ 296 h 60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2"/>
                  <a:gd name="T148" fmla="*/ 0 h 603"/>
                  <a:gd name="T149" fmla="*/ 572 w 572"/>
                  <a:gd name="T150" fmla="*/ 603 h 60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2" h="603">
                    <a:moveTo>
                      <a:pt x="0" y="603"/>
                    </a:moveTo>
                    <a:lnTo>
                      <a:pt x="17" y="562"/>
                    </a:lnTo>
                    <a:lnTo>
                      <a:pt x="25" y="535"/>
                    </a:lnTo>
                    <a:lnTo>
                      <a:pt x="96" y="501"/>
                    </a:lnTo>
                    <a:lnTo>
                      <a:pt x="112" y="484"/>
                    </a:lnTo>
                    <a:lnTo>
                      <a:pt x="135" y="420"/>
                    </a:lnTo>
                    <a:lnTo>
                      <a:pt x="180" y="386"/>
                    </a:lnTo>
                    <a:lnTo>
                      <a:pt x="191" y="334"/>
                    </a:lnTo>
                    <a:lnTo>
                      <a:pt x="225" y="302"/>
                    </a:lnTo>
                    <a:lnTo>
                      <a:pt x="222" y="251"/>
                    </a:lnTo>
                    <a:lnTo>
                      <a:pt x="189" y="241"/>
                    </a:lnTo>
                    <a:lnTo>
                      <a:pt x="155" y="226"/>
                    </a:lnTo>
                    <a:lnTo>
                      <a:pt x="177" y="219"/>
                    </a:lnTo>
                    <a:lnTo>
                      <a:pt x="211" y="172"/>
                    </a:lnTo>
                    <a:lnTo>
                      <a:pt x="189" y="138"/>
                    </a:lnTo>
                    <a:lnTo>
                      <a:pt x="186" y="123"/>
                    </a:lnTo>
                    <a:lnTo>
                      <a:pt x="191" y="115"/>
                    </a:lnTo>
                    <a:lnTo>
                      <a:pt x="220" y="115"/>
                    </a:lnTo>
                    <a:lnTo>
                      <a:pt x="251" y="89"/>
                    </a:lnTo>
                    <a:lnTo>
                      <a:pt x="256" y="72"/>
                    </a:lnTo>
                    <a:lnTo>
                      <a:pt x="254" y="60"/>
                    </a:lnTo>
                    <a:lnTo>
                      <a:pt x="256" y="42"/>
                    </a:lnTo>
                    <a:lnTo>
                      <a:pt x="304" y="36"/>
                    </a:lnTo>
                    <a:lnTo>
                      <a:pt x="327" y="68"/>
                    </a:lnTo>
                    <a:lnTo>
                      <a:pt x="321" y="91"/>
                    </a:lnTo>
                    <a:lnTo>
                      <a:pt x="347" y="89"/>
                    </a:lnTo>
                    <a:lnTo>
                      <a:pt x="352" y="77"/>
                    </a:lnTo>
                    <a:lnTo>
                      <a:pt x="409" y="87"/>
                    </a:lnTo>
                    <a:lnTo>
                      <a:pt x="428" y="55"/>
                    </a:lnTo>
                    <a:lnTo>
                      <a:pt x="414" y="26"/>
                    </a:lnTo>
                    <a:lnTo>
                      <a:pt x="341" y="42"/>
                    </a:lnTo>
                    <a:lnTo>
                      <a:pt x="352" y="11"/>
                    </a:lnTo>
                    <a:lnTo>
                      <a:pt x="364" y="0"/>
                    </a:lnTo>
                    <a:lnTo>
                      <a:pt x="383" y="0"/>
                    </a:lnTo>
                    <a:lnTo>
                      <a:pt x="403" y="8"/>
                    </a:lnTo>
                    <a:lnTo>
                      <a:pt x="417" y="11"/>
                    </a:lnTo>
                    <a:lnTo>
                      <a:pt x="448" y="4"/>
                    </a:lnTo>
                    <a:lnTo>
                      <a:pt x="459" y="17"/>
                    </a:lnTo>
                    <a:lnTo>
                      <a:pt x="440" y="43"/>
                    </a:lnTo>
                    <a:lnTo>
                      <a:pt x="440" y="92"/>
                    </a:lnTo>
                    <a:lnTo>
                      <a:pt x="505" y="138"/>
                    </a:lnTo>
                    <a:lnTo>
                      <a:pt x="572" y="260"/>
                    </a:lnTo>
                    <a:lnTo>
                      <a:pt x="536" y="366"/>
                    </a:lnTo>
                    <a:lnTo>
                      <a:pt x="499" y="385"/>
                    </a:lnTo>
                    <a:lnTo>
                      <a:pt x="499" y="451"/>
                    </a:lnTo>
                    <a:lnTo>
                      <a:pt x="479" y="456"/>
                    </a:lnTo>
                    <a:lnTo>
                      <a:pt x="468" y="428"/>
                    </a:lnTo>
                    <a:lnTo>
                      <a:pt x="417" y="449"/>
                    </a:lnTo>
                    <a:lnTo>
                      <a:pt x="428" y="592"/>
                    </a:lnTo>
                  </a:path>
                </a:pathLst>
              </a:custGeom>
              <a:solidFill>
                <a:srgbClr val="4EC4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259" name="Freeform 18"/>
              <p:cNvSpPr>
                <a:spLocks/>
              </p:cNvSpPr>
              <p:nvPr/>
            </p:nvSpPr>
            <p:spPr bwMode="auto">
              <a:xfrm>
                <a:off x="3275" y="1414"/>
                <a:ext cx="34" cy="12"/>
              </a:xfrm>
              <a:custGeom>
                <a:avLst/>
                <a:gdLst>
                  <a:gd name="T0" fmla="*/ 17 w 34"/>
                  <a:gd name="T1" fmla="*/ 0 h 23"/>
                  <a:gd name="T2" fmla="*/ 0 w 34"/>
                  <a:gd name="T3" fmla="*/ 2 h 23"/>
                  <a:gd name="T4" fmla="*/ 0 w 34"/>
                  <a:gd name="T5" fmla="*/ 10 h 23"/>
                  <a:gd name="T6" fmla="*/ 20 w 34"/>
                  <a:gd name="T7" fmla="*/ 12 h 23"/>
                  <a:gd name="T8" fmla="*/ 34 w 34"/>
                  <a:gd name="T9" fmla="*/ 12 h 23"/>
                  <a:gd name="T10" fmla="*/ 31 w 34"/>
                  <a:gd name="T11" fmla="*/ 3 h 23"/>
                  <a:gd name="T12" fmla="*/ 17 w 34"/>
                  <a:gd name="T13" fmla="*/ 0 h 23"/>
                  <a:gd name="T14" fmla="*/ 17 w 34"/>
                  <a:gd name="T15" fmla="*/ 0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"/>
                  <a:gd name="T25" fmla="*/ 0 h 23"/>
                  <a:gd name="T26" fmla="*/ 34 w 34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" h="23">
                    <a:moveTo>
                      <a:pt x="17" y="0"/>
                    </a:moveTo>
                    <a:lnTo>
                      <a:pt x="0" y="4"/>
                    </a:lnTo>
                    <a:lnTo>
                      <a:pt x="0" y="19"/>
                    </a:lnTo>
                    <a:lnTo>
                      <a:pt x="20" y="23"/>
                    </a:lnTo>
                    <a:lnTo>
                      <a:pt x="34" y="23"/>
                    </a:lnTo>
                    <a:lnTo>
                      <a:pt x="31" y="6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4EC4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260" name="Freeform 19"/>
              <p:cNvSpPr>
                <a:spLocks/>
              </p:cNvSpPr>
              <p:nvPr/>
            </p:nvSpPr>
            <p:spPr bwMode="auto">
              <a:xfrm>
                <a:off x="3080" y="1391"/>
                <a:ext cx="973" cy="304"/>
              </a:xfrm>
              <a:custGeom>
                <a:avLst/>
                <a:gdLst>
                  <a:gd name="T0" fmla="*/ 299 w 973"/>
                  <a:gd name="T1" fmla="*/ 5 h 609"/>
                  <a:gd name="T2" fmla="*/ 339 w 973"/>
                  <a:gd name="T3" fmla="*/ 4 h 609"/>
                  <a:gd name="T4" fmla="*/ 528 w 973"/>
                  <a:gd name="T5" fmla="*/ 74 h 609"/>
                  <a:gd name="T6" fmla="*/ 618 w 973"/>
                  <a:gd name="T7" fmla="*/ 91 h 609"/>
                  <a:gd name="T8" fmla="*/ 677 w 973"/>
                  <a:gd name="T9" fmla="*/ 101 h 609"/>
                  <a:gd name="T10" fmla="*/ 734 w 973"/>
                  <a:gd name="T11" fmla="*/ 102 h 609"/>
                  <a:gd name="T12" fmla="*/ 790 w 973"/>
                  <a:gd name="T13" fmla="*/ 107 h 609"/>
                  <a:gd name="T14" fmla="*/ 894 w 973"/>
                  <a:gd name="T15" fmla="*/ 74 h 609"/>
                  <a:gd name="T16" fmla="*/ 892 w 973"/>
                  <a:gd name="T17" fmla="*/ 95 h 609"/>
                  <a:gd name="T18" fmla="*/ 861 w 973"/>
                  <a:gd name="T19" fmla="*/ 112 h 609"/>
                  <a:gd name="T20" fmla="*/ 883 w 973"/>
                  <a:gd name="T21" fmla="*/ 131 h 609"/>
                  <a:gd name="T22" fmla="*/ 908 w 973"/>
                  <a:gd name="T23" fmla="*/ 148 h 609"/>
                  <a:gd name="T24" fmla="*/ 954 w 973"/>
                  <a:gd name="T25" fmla="*/ 133 h 609"/>
                  <a:gd name="T26" fmla="*/ 968 w 973"/>
                  <a:gd name="T27" fmla="*/ 155 h 609"/>
                  <a:gd name="T28" fmla="*/ 832 w 973"/>
                  <a:gd name="T29" fmla="*/ 177 h 609"/>
                  <a:gd name="T30" fmla="*/ 731 w 973"/>
                  <a:gd name="T31" fmla="*/ 182 h 609"/>
                  <a:gd name="T32" fmla="*/ 694 w 973"/>
                  <a:gd name="T33" fmla="*/ 190 h 609"/>
                  <a:gd name="T34" fmla="*/ 640 w 973"/>
                  <a:gd name="T35" fmla="*/ 217 h 609"/>
                  <a:gd name="T36" fmla="*/ 595 w 973"/>
                  <a:gd name="T37" fmla="*/ 235 h 609"/>
                  <a:gd name="T38" fmla="*/ 595 w 973"/>
                  <a:gd name="T39" fmla="*/ 252 h 609"/>
                  <a:gd name="T40" fmla="*/ 471 w 973"/>
                  <a:gd name="T41" fmla="*/ 236 h 609"/>
                  <a:gd name="T42" fmla="*/ 401 w 973"/>
                  <a:gd name="T43" fmla="*/ 221 h 609"/>
                  <a:gd name="T44" fmla="*/ 333 w 973"/>
                  <a:gd name="T45" fmla="*/ 214 h 609"/>
                  <a:gd name="T46" fmla="*/ 279 w 973"/>
                  <a:gd name="T47" fmla="*/ 226 h 609"/>
                  <a:gd name="T48" fmla="*/ 215 w 973"/>
                  <a:gd name="T49" fmla="*/ 241 h 609"/>
                  <a:gd name="T50" fmla="*/ 93 w 973"/>
                  <a:gd name="T51" fmla="*/ 227 h 609"/>
                  <a:gd name="T52" fmla="*/ 116 w 973"/>
                  <a:gd name="T53" fmla="*/ 252 h 609"/>
                  <a:gd name="T54" fmla="*/ 172 w 973"/>
                  <a:gd name="T55" fmla="*/ 252 h 609"/>
                  <a:gd name="T56" fmla="*/ 231 w 973"/>
                  <a:gd name="T57" fmla="*/ 262 h 609"/>
                  <a:gd name="T58" fmla="*/ 220 w 973"/>
                  <a:gd name="T59" fmla="*/ 280 h 609"/>
                  <a:gd name="T60" fmla="*/ 164 w 973"/>
                  <a:gd name="T61" fmla="*/ 278 h 609"/>
                  <a:gd name="T62" fmla="*/ 62 w 973"/>
                  <a:gd name="T63" fmla="*/ 302 h 609"/>
                  <a:gd name="T64" fmla="*/ 71 w 973"/>
                  <a:gd name="T65" fmla="*/ 282 h 609"/>
                  <a:gd name="T66" fmla="*/ 40 w 973"/>
                  <a:gd name="T67" fmla="*/ 253 h 609"/>
                  <a:gd name="T68" fmla="*/ 23 w 973"/>
                  <a:gd name="T69" fmla="*/ 236 h 609"/>
                  <a:gd name="T70" fmla="*/ 23 w 973"/>
                  <a:gd name="T71" fmla="*/ 221 h 609"/>
                  <a:gd name="T72" fmla="*/ 71 w 973"/>
                  <a:gd name="T73" fmla="*/ 205 h 609"/>
                  <a:gd name="T74" fmla="*/ 88 w 973"/>
                  <a:gd name="T75" fmla="*/ 185 h 609"/>
                  <a:gd name="T76" fmla="*/ 93 w 973"/>
                  <a:gd name="T77" fmla="*/ 160 h 609"/>
                  <a:gd name="T78" fmla="*/ 130 w 973"/>
                  <a:gd name="T79" fmla="*/ 169 h 609"/>
                  <a:gd name="T80" fmla="*/ 234 w 973"/>
                  <a:gd name="T81" fmla="*/ 177 h 609"/>
                  <a:gd name="T82" fmla="*/ 262 w 973"/>
                  <a:gd name="T83" fmla="*/ 166 h 609"/>
                  <a:gd name="T84" fmla="*/ 262 w 973"/>
                  <a:gd name="T85" fmla="*/ 143 h 609"/>
                  <a:gd name="T86" fmla="*/ 299 w 973"/>
                  <a:gd name="T87" fmla="*/ 117 h 609"/>
                  <a:gd name="T88" fmla="*/ 305 w 973"/>
                  <a:gd name="T89" fmla="*/ 81 h 609"/>
                  <a:gd name="T90" fmla="*/ 282 w 973"/>
                  <a:gd name="T91" fmla="*/ 42 h 609"/>
                  <a:gd name="T92" fmla="*/ 277 w 973"/>
                  <a:gd name="T93" fmla="*/ 9 h 60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973"/>
                  <a:gd name="T142" fmla="*/ 0 h 609"/>
                  <a:gd name="T143" fmla="*/ 973 w 973"/>
                  <a:gd name="T144" fmla="*/ 609 h 60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973" h="609">
                    <a:moveTo>
                      <a:pt x="277" y="19"/>
                    </a:moveTo>
                    <a:lnTo>
                      <a:pt x="279" y="11"/>
                    </a:lnTo>
                    <a:lnTo>
                      <a:pt x="299" y="11"/>
                    </a:lnTo>
                    <a:lnTo>
                      <a:pt x="316" y="0"/>
                    </a:lnTo>
                    <a:lnTo>
                      <a:pt x="325" y="9"/>
                    </a:lnTo>
                    <a:lnTo>
                      <a:pt x="339" y="9"/>
                    </a:lnTo>
                    <a:lnTo>
                      <a:pt x="356" y="26"/>
                    </a:lnTo>
                    <a:lnTo>
                      <a:pt x="381" y="34"/>
                    </a:lnTo>
                    <a:lnTo>
                      <a:pt x="528" y="149"/>
                    </a:lnTo>
                    <a:lnTo>
                      <a:pt x="576" y="181"/>
                    </a:lnTo>
                    <a:lnTo>
                      <a:pt x="593" y="186"/>
                    </a:lnTo>
                    <a:lnTo>
                      <a:pt x="618" y="183"/>
                    </a:lnTo>
                    <a:lnTo>
                      <a:pt x="635" y="183"/>
                    </a:lnTo>
                    <a:lnTo>
                      <a:pt x="657" y="186"/>
                    </a:lnTo>
                    <a:lnTo>
                      <a:pt x="677" y="203"/>
                    </a:lnTo>
                    <a:lnTo>
                      <a:pt x="688" y="209"/>
                    </a:lnTo>
                    <a:lnTo>
                      <a:pt x="708" y="209"/>
                    </a:lnTo>
                    <a:lnTo>
                      <a:pt x="734" y="205"/>
                    </a:lnTo>
                    <a:lnTo>
                      <a:pt x="753" y="203"/>
                    </a:lnTo>
                    <a:lnTo>
                      <a:pt x="776" y="215"/>
                    </a:lnTo>
                    <a:lnTo>
                      <a:pt x="790" y="215"/>
                    </a:lnTo>
                    <a:lnTo>
                      <a:pt x="832" y="203"/>
                    </a:lnTo>
                    <a:lnTo>
                      <a:pt x="869" y="179"/>
                    </a:lnTo>
                    <a:lnTo>
                      <a:pt x="894" y="149"/>
                    </a:lnTo>
                    <a:lnTo>
                      <a:pt x="908" y="145"/>
                    </a:lnTo>
                    <a:lnTo>
                      <a:pt x="914" y="162"/>
                    </a:lnTo>
                    <a:lnTo>
                      <a:pt x="892" y="190"/>
                    </a:lnTo>
                    <a:lnTo>
                      <a:pt x="861" y="200"/>
                    </a:lnTo>
                    <a:lnTo>
                      <a:pt x="855" y="205"/>
                    </a:lnTo>
                    <a:lnTo>
                      <a:pt x="861" y="224"/>
                    </a:lnTo>
                    <a:lnTo>
                      <a:pt x="855" y="241"/>
                    </a:lnTo>
                    <a:lnTo>
                      <a:pt x="869" y="254"/>
                    </a:lnTo>
                    <a:lnTo>
                      <a:pt x="883" y="262"/>
                    </a:lnTo>
                    <a:lnTo>
                      <a:pt x="894" y="267"/>
                    </a:lnTo>
                    <a:lnTo>
                      <a:pt x="897" y="286"/>
                    </a:lnTo>
                    <a:lnTo>
                      <a:pt x="908" y="296"/>
                    </a:lnTo>
                    <a:lnTo>
                      <a:pt x="917" y="298"/>
                    </a:lnTo>
                    <a:lnTo>
                      <a:pt x="931" y="296"/>
                    </a:lnTo>
                    <a:lnTo>
                      <a:pt x="954" y="266"/>
                    </a:lnTo>
                    <a:lnTo>
                      <a:pt x="973" y="283"/>
                    </a:lnTo>
                    <a:lnTo>
                      <a:pt x="973" y="298"/>
                    </a:lnTo>
                    <a:lnTo>
                      <a:pt x="968" y="311"/>
                    </a:lnTo>
                    <a:lnTo>
                      <a:pt x="940" y="318"/>
                    </a:lnTo>
                    <a:lnTo>
                      <a:pt x="872" y="330"/>
                    </a:lnTo>
                    <a:lnTo>
                      <a:pt x="832" y="354"/>
                    </a:lnTo>
                    <a:lnTo>
                      <a:pt x="790" y="364"/>
                    </a:lnTo>
                    <a:lnTo>
                      <a:pt x="759" y="371"/>
                    </a:lnTo>
                    <a:lnTo>
                      <a:pt x="731" y="364"/>
                    </a:lnTo>
                    <a:lnTo>
                      <a:pt x="714" y="364"/>
                    </a:lnTo>
                    <a:lnTo>
                      <a:pt x="708" y="373"/>
                    </a:lnTo>
                    <a:lnTo>
                      <a:pt x="694" y="381"/>
                    </a:lnTo>
                    <a:lnTo>
                      <a:pt x="688" y="390"/>
                    </a:lnTo>
                    <a:lnTo>
                      <a:pt x="677" y="390"/>
                    </a:lnTo>
                    <a:lnTo>
                      <a:pt x="640" y="435"/>
                    </a:lnTo>
                    <a:lnTo>
                      <a:pt x="626" y="450"/>
                    </a:lnTo>
                    <a:lnTo>
                      <a:pt x="612" y="458"/>
                    </a:lnTo>
                    <a:lnTo>
                      <a:pt x="595" y="471"/>
                    </a:lnTo>
                    <a:lnTo>
                      <a:pt x="601" y="494"/>
                    </a:lnTo>
                    <a:lnTo>
                      <a:pt x="604" y="496"/>
                    </a:lnTo>
                    <a:lnTo>
                      <a:pt x="595" y="505"/>
                    </a:lnTo>
                    <a:lnTo>
                      <a:pt x="576" y="509"/>
                    </a:lnTo>
                    <a:lnTo>
                      <a:pt x="491" y="479"/>
                    </a:lnTo>
                    <a:lnTo>
                      <a:pt x="471" y="473"/>
                    </a:lnTo>
                    <a:lnTo>
                      <a:pt x="435" y="462"/>
                    </a:lnTo>
                    <a:lnTo>
                      <a:pt x="412" y="450"/>
                    </a:lnTo>
                    <a:lnTo>
                      <a:pt x="401" y="443"/>
                    </a:lnTo>
                    <a:lnTo>
                      <a:pt x="375" y="433"/>
                    </a:lnTo>
                    <a:lnTo>
                      <a:pt x="350" y="433"/>
                    </a:lnTo>
                    <a:lnTo>
                      <a:pt x="333" y="428"/>
                    </a:lnTo>
                    <a:lnTo>
                      <a:pt x="313" y="428"/>
                    </a:lnTo>
                    <a:lnTo>
                      <a:pt x="299" y="441"/>
                    </a:lnTo>
                    <a:lnTo>
                      <a:pt x="279" y="452"/>
                    </a:lnTo>
                    <a:lnTo>
                      <a:pt x="240" y="458"/>
                    </a:lnTo>
                    <a:lnTo>
                      <a:pt x="234" y="471"/>
                    </a:lnTo>
                    <a:lnTo>
                      <a:pt x="215" y="482"/>
                    </a:lnTo>
                    <a:lnTo>
                      <a:pt x="172" y="452"/>
                    </a:lnTo>
                    <a:lnTo>
                      <a:pt x="116" y="452"/>
                    </a:lnTo>
                    <a:lnTo>
                      <a:pt x="93" y="454"/>
                    </a:lnTo>
                    <a:lnTo>
                      <a:pt x="88" y="471"/>
                    </a:lnTo>
                    <a:lnTo>
                      <a:pt x="99" y="497"/>
                    </a:lnTo>
                    <a:lnTo>
                      <a:pt x="116" y="505"/>
                    </a:lnTo>
                    <a:lnTo>
                      <a:pt x="124" y="505"/>
                    </a:lnTo>
                    <a:lnTo>
                      <a:pt x="138" y="501"/>
                    </a:lnTo>
                    <a:lnTo>
                      <a:pt x="172" y="505"/>
                    </a:lnTo>
                    <a:lnTo>
                      <a:pt x="195" y="522"/>
                    </a:lnTo>
                    <a:lnTo>
                      <a:pt x="212" y="524"/>
                    </a:lnTo>
                    <a:lnTo>
                      <a:pt x="231" y="524"/>
                    </a:lnTo>
                    <a:lnTo>
                      <a:pt x="240" y="539"/>
                    </a:lnTo>
                    <a:lnTo>
                      <a:pt x="240" y="558"/>
                    </a:lnTo>
                    <a:lnTo>
                      <a:pt x="220" y="560"/>
                    </a:lnTo>
                    <a:lnTo>
                      <a:pt x="206" y="556"/>
                    </a:lnTo>
                    <a:lnTo>
                      <a:pt x="175" y="554"/>
                    </a:lnTo>
                    <a:lnTo>
                      <a:pt x="164" y="556"/>
                    </a:lnTo>
                    <a:lnTo>
                      <a:pt x="144" y="565"/>
                    </a:lnTo>
                    <a:lnTo>
                      <a:pt x="79" y="609"/>
                    </a:lnTo>
                    <a:lnTo>
                      <a:pt x="62" y="605"/>
                    </a:lnTo>
                    <a:lnTo>
                      <a:pt x="40" y="582"/>
                    </a:lnTo>
                    <a:lnTo>
                      <a:pt x="40" y="575"/>
                    </a:lnTo>
                    <a:lnTo>
                      <a:pt x="71" y="565"/>
                    </a:lnTo>
                    <a:lnTo>
                      <a:pt x="79" y="548"/>
                    </a:lnTo>
                    <a:lnTo>
                      <a:pt x="71" y="529"/>
                    </a:lnTo>
                    <a:lnTo>
                      <a:pt x="40" y="507"/>
                    </a:lnTo>
                    <a:lnTo>
                      <a:pt x="11" y="494"/>
                    </a:lnTo>
                    <a:lnTo>
                      <a:pt x="0" y="477"/>
                    </a:lnTo>
                    <a:lnTo>
                      <a:pt x="23" y="473"/>
                    </a:lnTo>
                    <a:lnTo>
                      <a:pt x="31" y="460"/>
                    </a:lnTo>
                    <a:lnTo>
                      <a:pt x="31" y="450"/>
                    </a:lnTo>
                    <a:lnTo>
                      <a:pt x="23" y="443"/>
                    </a:lnTo>
                    <a:lnTo>
                      <a:pt x="23" y="431"/>
                    </a:lnTo>
                    <a:lnTo>
                      <a:pt x="45" y="418"/>
                    </a:lnTo>
                    <a:lnTo>
                      <a:pt x="71" y="411"/>
                    </a:lnTo>
                    <a:lnTo>
                      <a:pt x="79" y="407"/>
                    </a:lnTo>
                    <a:lnTo>
                      <a:pt x="88" y="390"/>
                    </a:lnTo>
                    <a:lnTo>
                      <a:pt x="88" y="371"/>
                    </a:lnTo>
                    <a:lnTo>
                      <a:pt x="76" y="356"/>
                    </a:lnTo>
                    <a:lnTo>
                      <a:pt x="76" y="347"/>
                    </a:lnTo>
                    <a:lnTo>
                      <a:pt x="93" y="320"/>
                    </a:lnTo>
                    <a:lnTo>
                      <a:pt x="102" y="318"/>
                    </a:lnTo>
                    <a:lnTo>
                      <a:pt x="119" y="322"/>
                    </a:lnTo>
                    <a:lnTo>
                      <a:pt x="130" y="339"/>
                    </a:lnTo>
                    <a:lnTo>
                      <a:pt x="184" y="352"/>
                    </a:lnTo>
                    <a:lnTo>
                      <a:pt x="220" y="348"/>
                    </a:lnTo>
                    <a:lnTo>
                      <a:pt x="234" y="354"/>
                    </a:lnTo>
                    <a:lnTo>
                      <a:pt x="240" y="348"/>
                    </a:lnTo>
                    <a:lnTo>
                      <a:pt x="262" y="354"/>
                    </a:lnTo>
                    <a:lnTo>
                      <a:pt x="262" y="332"/>
                    </a:lnTo>
                    <a:lnTo>
                      <a:pt x="268" y="313"/>
                    </a:lnTo>
                    <a:lnTo>
                      <a:pt x="268" y="296"/>
                    </a:lnTo>
                    <a:lnTo>
                      <a:pt x="262" y="286"/>
                    </a:lnTo>
                    <a:lnTo>
                      <a:pt x="260" y="275"/>
                    </a:lnTo>
                    <a:lnTo>
                      <a:pt x="268" y="258"/>
                    </a:lnTo>
                    <a:lnTo>
                      <a:pt x="299" y="235"/>
                    </a:lnTo>
                    <a:lnTo>
                      <a:pt x="291" y="205"/>
                    </a:lnTo>
                    <a:lnTo>
                      <a:pt x="302" y="186"/>
                    </a:lnTo>
                    <a:lnTo>
                      <a:pt x="305" y="162"/>
                    </a:lnTo>
                    <a:lnTo>
                      <a:pt x="305" y="134"/>
                    </a:lnTo>
                    <a:lnTo>
                      <a:pt x="299" y="102"/>
                    </a:lnTo>
                    <a:lnTo>
                      <a:pt x="282" y="85"/>
                    </a:lnTo>
                    <a:lnTo>
                      <a:pt x="271" y="68"/>
                    </a:lnTo>
                    <a:lnTo>
                      <a:pt x="277" y="19"/>
                    </a:lnTo>
                    <a:close/>
                  </a:path>
                </a:pathLst>
              </a:custGeom>
              <a:solidFill>
                <a:srgbClr val="4EC4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261" name="Freeform 20"/>
              <p:cNvSpPr>
                <a:spLocks/>
              </p:cNvSpPr>
              <p:nvPr/>
            </p:nvSpPr>
            <p:spPr bwMode="auto">
              <a:xfrm>
                <a:off x="2931" y="1692"/>
                <a:ext cx="572" cy="301"/>
              </a:xfrm>
              <a:custGeom>
                <a:avLst/>
                <a:gdLst>
                  <a:gd name="T0" fmla="*/ 0 w 572"/>
                  <a:gd name="T1" fmla="*/ 301 h 603"/>
                  <a:gd name="T2" fmla="*/ 17 w 572"/>
                  <a:gd name="T3" fmla="*/ 281 h 603"/>
                  <a:gd name="T4" fmla="*/ 25 w 572"/>
                  <a:gd name="T5" fmla="*/ 267 h 603"/>
                  <a:gd name="T6" fmla="*/ 96 w 572"/>
                  <a:gd name="T7" fmla="*/ 250 h 603"/>
                  <a:gd name="T8" fmla="*/ 112 w 572"/>
                  <a:gd name="T9" fmla="*/ 242 h 603"/>
                  <a:gd name="T10" fmla="*/ 135 w 572"/>
                  <a:gd name="T11" fmla="*/ 210 h 603"/>
                  <a:gd name="T12" fmla="*/ 180 w 572"/>
                  <a:gd name="T13" fmla="*/ 193 h 603"/>
                  <a:gd name="T14" fmla="*/ 191 w 572"/>
                  <a:gd name="T15" fmla="*/ 167 h 603"/>
                  <a:gd name="T16" fmla="*/ 225 w 572"/>
                  <a:gd name="T17" fmla="*/ 151 h 603"/>
                  <a:gd name="T18" fmla="*/ 222 w 572"/>
                  <a:gd name="T19" fmla="*/ 125 h 603"/>
                  <a:gd name="T20" fmla="*/ 189 w 572"/>
                  <a:gd name="T21" fmla="*/ 120 h 603"/>
                  <a:gd name="T22" fmla="*/ 155 w 572"/>
                  <a:gd name="T23" fmla="*/ 113 h 603"/>
                  <a:gd name="T24" fmla="*/ 177 w 572"/>
                  <a:gd name="T25" fmla="*/ 109 h 603"/>
                  <a:gd name="T26" fmla="*/ 211 w 572"/>
                  <a:gd name="T27" fmla="*/ 86 h 603"/>
                  <a:gd name="T28" fmla="*/ 189 w 572"/>
                  <a:gd name="T29" fmla="*/ 69 h 603"/>
                  <a:gd name="T30" fmla="*/ 186 w 572"/>
                  <a:gd name="T31" fmla="*/ 61 h 603"/>
                  <a:gd name="T32" fmla="*/ 191 w 572"/>
                  <a:gd name="T33" fmla="*/ 57 h 603"/>
                  <a:gd name="T34" fmla="*/ 220 w 572"/>
                  <a:gd name="T35" fmla="*/ 57 h 603"/>
                  <a:gd name="T36" fmla="*/ 251 w 572"/>
                  <a:gd name="T37" fmla="*/ 44 h 603"/>
                  <a:gd name="T38" fmla="*/ 256 w 572"/>
                  <a:gd name="T39" fmla="*/ 36 h 603"/>
                  <a:gd name="T40" fmla="*/ 254 w 572"/>
                  <a:gd name="T41" fmla="*/ 30 h 603"/>
                  <a:gd name="T42" fmla="*/ 256 w 572"/>
                  <a:gd name="T43" fmla="*/ 21 h 603"/>
                  <a:gd name="T44" fmla="*/ 304 w 572"/>
                  <a:gd name="T45" fmla="*/ 18 h 603"/>
                  <a:gd name="T46" fmla="*/ 327 w 572"/>
                  <a:gd name="T47" fmla="*/ 34 h 603"/>
                  <a:gd name="T48" fmla="*/ 321 w 572"/>
                  <a:gd name="T49" fmla="*/ 45 h 603"/>
                  <a:gd name="T50" fmla="*/ 347 w 572"/>
                  <a:gd name="T51" fmla="*/ 44 h 603"/>
                  <a:gd name="T52" fmla="*/ 352 w 572"/>
                  <a:gd name="T53" fmla="*/ 38 h 603"/>
                  <a:gd name="T54" fmla="*/ 409 w 572"/>
                  <a:gd name="T55" fmla="*/ 43 h 603"/>
                  <a:gd name="T56" fmla="*/ 428 w 572"/>
                  <a:gd name="T57" fmla="*/ 27 h 603"/>
                  <a:gd name="T58" fmla="*/ 414 w 572"/>
                  <a:gd name="T59" fmla="*/ 13 h 603"/>
                  <a:gd name="T60" fmla="*/ 341 w 572"/>
                  <a:gd name="T61" fmla="*/ 21 h 603"/>
                  <a:gd name="T62" fmla="*/ 352 w 572"/>
                  <a:gd name="T63" fmla="*/ 5 h 603"/>
                  <a:gd name="T64" fmla="*/ 364 w 572"/>
                  <a:gd name="T65" fmla="*/ 0 h 603"/>
                  <a:gd name="T66" fmla="*/ 383 w 572"/>
                  <a:gd name="T67" fmla="*/ 0 h 603"/>
                  <a:gd name="T68" fmla="*/ 403 w 572"/>
                  <a:gd name="T69" fmla="*/ 4 h 603"/>
                  <a:gd name="T70" fmla="*/ 417 w 572"/>
                  <a:gd name="T71" fmla="*/ 5 h 603"/>
                  <a:gd name="T72" fmla="*/ 448 w 572"/>
                  <a:gd name="T73" fmla="*/ 2 h 603"/>
                  <a:gd name="T74" fmla="*/ 459 w 572"/>
                  <a:gd name="T75" fmla="*/ 8 h 603"/>
                  <a:gd name="T76" fmla="*/ 440 w 572"/>
                  <a:gd name="T77" fmla="*/ 21 h 603"/>
                  <a:gd name="T78" fmla="*/ 440 w 572"/>
                  <a:gd name="T79" fmla="*/ 46 h 603"/>
                  <a:gd name="T80" fmla="*/ 505 w 572"/>
                  <a:gd name="T81" fmla="*/ 69 h 603"/>
                  <a:gd name="T82" fmla="*/ 572 w 572"/>
                  <a:gd name="T83" fmla="*/ 130 h 603"/>
                  <a:gd name="T84" fmla="*/ 536 w 572"/>
                  <a:gd name="T85" fmla="*/ 183 h 603"/>
                  <a:gd name="T86" fmla="*/ 499 w 572"/>
                  <a:gd name="T87" fmla="*/ 192 h 603"/>
                  <a:gd name="T88" fmla="*/ 499 w 572"/>
                  <a:gd name="T89" fmla="*/ 225 h 603"/>
                  <a:gd name="T90" fmla="*/ 479 w 572"/>
                  <a:gd name="T91" fmla="*/ 228 h 603"/>
                  <a:gd name="T92" fmla="*/ 468 w 572"/>
                  <a:gd name="T93" fmla="*/ 214 h 603"/>
                  <a:gd name="T94" fmla="*/ 417 w 572"/>
                  <a:gd name="T95" fmla="*/ 224 h 603"/>
                  <a:gd name="T96" fmla="*/ 428 w 572"/>
                  <a:gd name="T97" fmla="*/ 296 h 603"/>
                  <a:gd name="T98" fmla="*/ 0 w 572"/>
                  <a:gd name="T99" fmla="*/ 301 h 60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72"/>
                  <a:gd name="T151" fmla="*/ 0 h 603"/>
                  <a:gd name="T152" fmla="*/ 572 w 572"/>
                  <a:gd name="T153" fmla="*/ 603 h 60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72" h="603">
                    <a:moveTo>
                      <a:pt x="0" y="603"/>
                    </a:moveTo>
                    <a:lnTo>
                      <a:pt x="17" y="562"/>
                    </a:lnTo>
                    <a:lnTo>
                      <a:pt x="25" y="535"/>
                    </a:lnTo>
                    <a:lnTo>
                      <a:pt x="96" y="501"/>
                    </a:lnTo>
                    <a:lnTo>
                      <a:pt x="112" y="484"/>
                    </a:lnTo>
                    <a:lnTo>
                      <a:pt x="135" y="420"/>
                    </a:lnTo>
                    <a:lnTo>
                      <a:pt x="180" y="386"/>
                    </a:lnTo>
                    <a:lnTo>
                      <a:pt x="191" y="334"/>
                    </a:lnTo>
                    <a:lnTo>
                      <a:pt x="225" y="302"/>
                    </a:lnTo>
                    <a:lnTo>
                      <a:pt x="222" y="251"/>
                    </a:lnTo>
                    <a:lnTo>
                      <a:pt x="189" y="241"/>
                    </a:lnTo>
                    <a:lnTo>
                      <a:pt x="155" y="226"/>
                    </a:lnTo>
                    <a:lnTo>
                      <a:pt x="177" y="219"/>
                    </a:lnTo>
                    <a:lnTo>
                      <a:pt x="211" y="172"/>
                    </a:lnTo>
                    <a:lnTo>
                      <a:pt x="189" y="138"/>
                    </a:lnTo>
                    <a:lnTo>
                      <a:pt x="186" y="123"/>
                    </a:lnTo>
                    <a:lnTo>
                      <a:pt x="191" y="115"/>
                    </a:lnTo>
                    <a:lnTo>
                      <a:pt x="220" y="115"/>
                    </a:lnTo>
                    <a:lnTo>
                      <a:pt x="251" y="89"/>
                    </a:lnTo>
                    <a:lnTo>
                      <a:pt x="256" y="72"/>
                    </a:lnTo>
                    <a:lnTo>
                      <a:pt x="254" y="60"/>
                    </a:lnTo>
                    <a:lnTo>
                      <a:pt x="256" y="42"/>
                    </a:lnTo>
                    <a:lnTo>
                      <a:pt x="304" y="36"/>
                    </a:lnTo>
                    <a:lnTo>
                      <a:pt x="327" y="68"/>
                    </a:lnTo>
                    <a:lnTo>
                      <a:pt x="321" y="91"/>
                    </a:lnTo>
                    <a:lnTo>
                      <a:pt x="347" y="89"/>
                    </a:lnTo>
                    <a:lnTo>
                      <a:pt x="352" y="77"/>
                    </a:lnTo>
                    <a:lnTo>
                      <a:pt x="409" y="87"/>
                    </a:lnTo>
                    <a:lnTo>
                      <a:pt x="428" y="55"/>
                    </a:lnTo>
                    <a:lnTo>
                      <a:pt x="414" y="26"/>
                    </a:lnTo>
                    <a:lnTo>
                      <a:pt x="341" y="42"/>
                    </a:lnTo>
                    <a:lnTo>
                      <a:pt x="352" y="11"/>
                    </a:lnTo>
                    <a:lnTo>
                      <a:pt x="364" y="0"/>
                    </a:lnTo>
                    <a:lnTo>
                      <a:pt x="383" y="0"/>
                    </a:lnTo>
                    <a:lnTo>
                      <a:pt x="403" y="8"/>
                    </a:lnTo>
                    <a:lnTo>
                      <a:pt x="417" y="11"/>
                    </a:lnTo>
                    <a:lnTo>
                      <a:pt x="448" y="4"/>
                    </a:lnTo>
                    <a:lnTo>
                      <a:pt x="459" y="17"/>
                    </a:lnTo>
                    <a:lnTo>
                      <a:pt x="440" y="43"/>
                    </a:lnTo>
                    <a:lnTo>
                      <a:pt x="440" y="92"/>
                    </a:lnTo>
                    <a:lnTo>
                      <a:pt x="505" y="138"/>
                    </a:lnTo>
                    <a:lnTo>
                      <a:pt x="572" y="260"/>
                    </a:lnTo>
                    <a:lnTo>
                      <a:pt x="536" y="366"/>
                    </a:lnTo>
                    <a:lnTo>
                      <a:pt x="499" y="385"/>
                    </a:lnTo>
                    <a:lnTo>
                      <a:pt x="499" y="451"/>
                    </a:lnTo>
                    <a:lnTo>
                      <a:pt x="479" y="456"/>
                    </a:lnTo>
                    <a:lnTo>
                      <a:pt x="468" y="428"/>
                    </a:lnTo>
                    <a:lnTo>
                      <a:pt x="417" y="449"/>
                    </a:lnTo>
                    <a:lnTo>
                      <a:pt x="428" y="592"/>
                    </a:lnTo>
                    <a:lnTo>
                      <a:pt x="0" y="603"/>
                    </a:lnTo>
                    <a:close/>
                  </a:path>
                </a:pathLst>
              </a:custGeom>
              <a:solidFill>
                <a:srgbClr val="4EC4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262" name="Freeform 21"/>
              <p:cNvSpPr>
                <a:spLocks/>
              </p:cNvSpPr>
              <p:nvPr/>
            </p:nvSpPr>
            <p:spPr bwMode="auto">
              <a:xfrm>
                <a:off x="2931" y="1692"/>
                <a:ext cx="572" cy="301"/>
              </a:xfrm>
              <a:custGeom>
                <a:avLst/>
                <a:gdLst>
                  <a:gd name="T0" fmla="*/ 0 w 572"/>
                  <a:gd name="T1" fmla="*/ 301 h 603"/>
                  <a:gd name="T2" fmla="*/ 17 w 572"/>
                  <a:gd name="T3" fmla="*/ 281 h 603"/>
                  <a:gd name="T4" fmla="*/ 25 w 572"/>
                  <a:gd name="T5" fmla="*/ 267 h 603"/>
                  <a:gd name="T6" fmla="*/ 96 w 572"/>
                  <a:gd name="T7" fmla="*/ 250 h 603"/>
                  <a:gd name="T8" fmla="*/ 112 w 572"/>
                  <a:gd name="T9" fmla="*/ 242 h 603"/>
                  <a:gd name="T10" fmla="*/ 135 w 572"/>
                  <a:gd name="T11" fmla="*/ 210 h 603"/>
                  <a:gd name="T12" fmla="*/ 180 w 572"/>
                  <a:gd name="T13" fmla="*/ 193 h 603"/>
                  <a:gd name="T14" fmla="*/ 191 w 572"/>
                  <a:gd name="T15" fmla="*/ 167 h 603"/>
                  <a:gd name="T16" fmla="*/ 225 w 572"/>
                  <a:gd name="T17" fmla="*/ 151 h 603"/>
                  <a:gd name="T18" fmla="*/ 222 w 572"/>
                  <a:gd name="T19" fmla="*/ 125 h 603"/>
                  <a:gd name="T20" fmla="*/ 189 w 572"/>
                  <a:gd name="T21" fmla="*/ 120 h 603"/>
                  <a:gd name="T22" fmla="*/ 155 w 572"/>
                  <a:gd name="T23" fmla="*/ 113 h 603"/>
                  <a:gd name="T24" fmla="*/ 177 w 572"/>
                  <a:gd name="T25" fmla="*/ 109 h 603"/>
                  <a:gd name="T26" fmla="*/ 211 w 572"/>
                  <a:gd name="T27" fmla="*/ 86 h 603"/>
                  <a:gd name="T28" fmla="*/ 189 w 572"/>
                  <a:gd name="T29" fmla="*/ 69 h 603"/>
                  <a:gd name="T30" fmla="*/ 186 w 572"/>
                  <a:gd name="T31" fmla="*/ 61 h 603"/>
                  <a:gd name="T32" fmla="*/ 191 w 572"/>
                  <a:gd name="T33" fmla="*/ 57 h 603"/>
                  <a:gd name="T34" fmla="*/ 220 w 572"/>
                  <a:gd name="T35" fmla="*/ 57 h 603"/>
                  <a:gd name="T36" fmla="*/ 251 w 572"/>
                  <a:gd name="T37" fmla="*/ 44 h 603"/>
                  <a:gd name="T38" fmla="*/ 256 w 572"/>
                  <a:gd name="T39" fmla="*/ 36 h 603"/>
                  <a:gd name="T40" fmla="*/ 254 w 572"/>
                  <a:gd name="T41" fmla="*/ 30 h 603"/>
                  <a:gd name="T42" fmla="*/ 256 w 572"/>
                  <a:gd name="T43" fmla="*/ 21 h 603"/>
                  <a:gd name="T44" fmla="*/ 304 w 572"/>
                  <a:gd name="T45" fmla="*/ 18 h 603"/>
                  <a:gd name="T46" fmla="*/ 327 w 572"/>
                  <a:gd name="T47" fmla="*/ 34 h 603"/>
                  <a:gd name="T48" fmla="*/ 321 w 572"/>
                  <a:gd name="T49" fmla="*/ 45 h 603"/>
                  <a:gd name="T50" fmla="*/ 347 w 572"/>
                  <a:gd name="T51" fmla="*/ 44 h 603"/>
                  <a:gd name="T52" fmla="*/ 352 w 572"/>
                  <a:gd name="T53" fmla="*/ 38 h 603"/>
                  <a:gd name="T54" fmla="*/ 409 w 572"/>
                  <a:gd name="T55" fmla="*/ 43 h 603"/>
                  <a:gd name="T56" fmla="*/ 428 w 572"/>
                  <a:gd name="T57" fmla="*/ 27 h 603"/>
                  <a:gd name="T58" fmla="*/ 414 w 572"/>
                  <a:gd name="T59" fmla="*/ 13 h 603"/>
                  <a:gd name="T60" fmla="*/ 341 w 572"/>
                  <a:gd name="T61" fmla="*/ 21 h 603"/>
                  <a:gd name="T62" fmla="*/ 352 w 572"/>
                  <a:gd name="T63" fmla="*/ 5 h 603"/>
                  <a:gd name="T64" fmla="*/ 364 w 572"/>
                  <a:gd name="T65" fmla="*/ 0 h 603"/>
                  <a:gd name="T66" fmla="*/ 383 w 572"/>
                  <a:gd name="T67" fmla="*/ 0 h 603"/>
                  <a:gd name="T68" fmla="*/ 403 w 572"/>
                  <a:gd name="T69" fmla="*/ 4 h 603"/>
                  <a:gd name="T70" fmla="*/ 417 w 572"/>
                  <a:gd name="T71" fmla="*/ 5 h 603"/>
                  <a:gd name="T72" fmla="*/ 448 w 572"/>
                  <a:gd name="T73" fmla="*/ 2 h 603"/>
                  <a:gd name="T74" fmla="*/ 459 w 572"/>
                  <a:gd name="T75" fmla="*/ 8 h 603"/>
                  <a:gd name="T76" fmla="*/ 440 w 572"/>
                  <a:gd name="T77" fmla="*/ 21 h 603"/>
                  <a:gd name="T78" fmla="*/ 440 w 572"/>
                  <a:gd name="T79" fmla="*/ 46 h 603"/>
                  <a:gd name="T80" fmla="*/ 505 w 572"/>
                  <a:gd name="T81" fmla="*/ 69 h 603"/>
                  <a:gd name="T82" fmla="*/ 572 w 572"/>
                  <a:gd name="T83" fmla="*/ 130 h 603"/>
                  <a:gd name="T84" fmla="*/ 536 w 572"/>
                  <a:gd name="T85" fmla="*/ 183 h 603"/>
                  <a:gd name="T86" fmla="*/ 499 w 572"/>
                  <a:gd name="T87" fmla="*/ 192 h 603"/>
                  <a:gd name="T88" fmla="*/ 499 w 572"/>
                  <a:gd name="T89" fmla="*/ 225 h 603"/>
                  <a:gd name="T90" fmla="*/ 479 w 572"/>
                  <a:gd name="T91" fmla="*/ 228 h 603"/>
                  <a:gd name="T92" fmla="*/ 468 w 572"/>
                  <a:gd name="T93" fmla="*/ 214 h 603"/>
                  <a:gd name="T94" fmla="*/ 417 w 572"/>
                  <a:gd name="T95" fmla="*/ 224 h 603"/>
                  <a:gd name="T96" fmla="*/ 428 w 572"/>
                  <a:gd name="T97" fmla="*/ 296 h 60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2"/>
                  <a:gd name="T148" fmla="*/ 0 h 603"/>
                  <a:gd name="T149" fmla="*/ 572 w 572"/>
                  <a:gd name="T150" fmla="*/ 603 h 60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2" h="603">
                    <a:moveTo>
                      <a:pt x="0" y="603"/>
                    </a:moveTo>
                    <a:lnTo>
                      <a:pt x="17" y="562"/>
                    </a:lnTo>
                    <a:lnTo>
                      <a:pt x="25" y="535"/>
                    </a:lnTo>
                    <a:lnTo>
                      <a:pt x="96" y="501"/>
                    </a:lnTo>
                    <a:lnTo>
                      <a:pt x="112" y="484"/>
                    </a:lnTo>
                    <a:lnTo>
                      <a:pt x="135" y="420"/>
                    </a:lnTo>
                    <a:lnTo>
                      <a:pt x="180" y="386"/>
                    </a:lnTo>
                    <a:lnTo>
                      <a:pt x="191" y="334"/>
                    </a:lnTo>
                    <a:lnTo>
                      <a:pt x="225" y="302"/>
                    </a:lnTo>
                    <a:lnTo>
                      <a:pt x="222" y="251"/>
                    </a:lnTo>
                    <a:lnTo>
                      <a:pt x="189" y="241"/>
                    </a:lnTo>
                    <a:lnTo>
                      <a:pt x="155" y="226"/>
                    </a:lnTo>
                    <a:lnTo>
                      <a:pt x="177" y="219"/>
                    </a:lnTo>
                    <a:lnTo>
                      <a:pt x="211" y="172"/>
                    </a:lnTo>
                    <a:lnTo>
                      <a:pt x="189" y="138"/>
                    </a:lnTo>
                    <a:lnTo>
                      <a:pt x="186" y="123"/>
                    </a:lnTo>
                    <a:lnTo>
                      <a:pt x="191" y="115"/>
                    </a:lnTo>
                    <a:lnTo>
                      <a:pt x="220" y="115"/>
                    </a:lnTo>
                    <a:lnTo>
                      <a:pt x="251" y="89"/>
                    </a:lnTo>
                    <a:lnTo>
                      <a:pt x="256" y="72"/>
                    </a:lnTo>
                    <a:lnTo>
                      <a:pt x="254" y="60"/>
                    </a:lnTo>
                    <a:lnTo>
                      <a:pt x="256" y="42"/>
                    </a:lnTo>
                    <a:lnTo>
                      <a:pt x="304" y="36"/>
                    </a:lnTo>
                    <a:lnTo>
                      <a:pt x="327" y="68"/>
                    </a:lnTo>
                    <a:lnTo>
                      <a:pt x="321" y="91"/>
                    </a:lnTo>
                    <a:lnTo>
                      <a:pt x="347" y="89"/>
                    </a:lnTo>
                    <a:lnTo>
                      <a:pt x="352" y="77"/>
                    </a:lnTo>
                    <a:lnTo>
                      <a:pt x="409" y="87"/>
                    </a:lnTo>
                    <a:lnTo>
                      <a:pt x="428" y="55"/>
                    </a:lnTo>
                    <a:lnTo>
                      <a:pt x="414" y="26"/>
                    </a:lnTo>
                    <a:lnTo>
                      <a:pt x="341" y="42"/>
                    </a:lnTo>
                    <a:lnTo>
                      <a:pt x="352" y="11"/>
                    </a:lnTo>
                    <a:lnTo>
                      <a:pt x="364" y="0"/>
                    </a:lnTo>
                    <a:lnTo>
                      <a:pt x="383" y="0"/>
                    </a:lnTo>
                    <a:lnTo>
                      <a:pt x="403" y="8"/>
                    </a:lnTo>
                    <a:lnTo>
                      <a:pt x="417" y="11"/>
                    </a:lnTo>
                    <a:lnTo>
                      <a:pt x="448" y="4"/>
                    </a:lnTo>
                    <a:lnTo>
                      <a:pt x="459" y="17"/>
                    </a:lnTo>
                    <a:lnTo>
                      <a:pt x="440" y="43"/>
                    </a:lnTo>
                    <a:lnTo>
                      <a:pt x="440" y="92"/>
                    </a:lnTo>
                    <a:lnTo>
                      <a:pt x="505" y="138"/>
                    </a:lnTo>
                    <a:lnTo>
                      <a:pt x="572" y="260"/>
                    </a:lnTo>
                    <a:lnTo>
                      <a:pt x="536" y="366"/>
                    </a:lnTo>
                    <a:lnTo>
                      <a:pt x="499" y="385"/>
                    </a:lnTo>
                    <a:lnTo>
                      <a:pt x="499" y="451"/>
                    </a:lnTo>
                    <a:lnTo>
                      <a:pt x="479" y="456"/>
                    </a:lnTo>
                    <a:lnTo>
                      <a:pt x="468" y="428"/>
                    </a:lnTo>
                    <a:lnTo>
                      <a:pt x="417" y="449"/>
                    </a:lnTo>
                    <a:lnTo>
                      <a:pt x="428" y="592"/>
                    </a:lnTo>
                  </a:path>
                </a:pathLst>
              </a:custGeom>
              <a:solidFill>
                <a:srgbClr val="4EC4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263" name="Freeform 22"/>
              <p:cNvSpPr>
                <a:spLocks/>
              </p:cNvSpPr>
              <p:nvPr/>
            </p:nvSpPr>
            <p:spPr bwMode="auto">
              <a:xfrm>
                <a:off x="3275" y="1414"/>
                <a:ext cx="34" cy="12"/>
              </a:xfrm>
              <a:custGeom>
                <a:avLst/>
                <a:gdLst>
                  <a:gd name="T0" fmla="*/ 17 w 34"/>
                  <a:gd name="T1" fmla="*/ 0 h 23"/>
                  <a:gd name="T2" fmla="*/ 0 w 34"/>
                  <a:gd name="T3" fmla="*/ 2 h 23"/>
                  <a:gd name="T4" fmla="*/ 0 w 34"/>
                  <a:gd name="T5" fmla="*/ 10 h 23"/>
                  <a:gd name="T6" fmla="*/ 20 w 34"/>
                  <a:gd name="T7" fmla="*/ 12 h 23"/>
                  <a:gd name="T8" fmla="*/ 34 w 34"/>
                  <a:gd name="T9" fmla="*/ 12 h 23"/>
                  <a:gd name="T10" fmla="*/ 31 w 34"/>
                  <a:gd name="T11" fmla="*/ 3 h 23"/>
                  <a:gd name="T12" fmla="*/ 17 w 34"/>
                  <a:gd name="T13" fmla="*/ 0 h 23"/>
                  <a:gd name="T14" fmla="*/ 17 w 34"/>
                  <a:gd name="T15" fmla="*/ 0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"/>
                  <a:gd name="T25" fmla="*/ 0 h 23"/>
                  <a:gd name="T26" fmla="*/ 34 w 34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" h="23">
                    <a:moveTo>
                      <a:pt x="17" y="0"/>
                    </a:moveTo>
                    <a:lnTo>
                      <a:pt x="0" y="4"/>
                    </a:lnTo>
                    <a:lnTo>
                      <a:pt x="0" y="19"/>
                    </a:lnTo>
                    <a:lnTo>
                      <a:pt x="20" y="23"/>
                    </a:lnTo>
                    <a:lnTo>
                      <a:pt x="34" y="23"/>
                    </a:lnTo>
                    <a:lnTo>
                      <a:pt x="31" y="6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4EC4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2255" name="AutoShape 23"/>
            <p:cNvSpPr>
              <a:spLocks noChangeArrowheads="1"/>
            </p:cNvSpPr>
            <p:nvPr/>
          </p:nvSpPr>
          <p:spPr bwMode="auto">
            <a:xfrm flipV="1">
              <a:off x="2200" y="2886"/>
              <a:ext cx="635" cy="45"/>
            </a:xfrm>
            <a:custGeom>
              <a:avLst/>
              <a:gdLst>
                <a:gd name="T0" fmla="*/ 17 w 21600"/>
                <a:gd name="T1" fmla="*/ 0 h 21600"/>
                <a:gd name="T2" fmla="*/ 9 w 21600"/>
                <a:gd name="T3" fmla="*/ 0 h 21600"/>
                <a:gd name="T4" fmla="*/ 1 w 21600"/>
                <a:gd name="T5" fmla="*/ 0 h 21600"/>
                <a:gd name="T6" fmla="*/ 9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68 w 21600"/>
                <a:gd name="T13" fmla="*/ 3360 h 21600"/>
                <a:gd name="T14" fmla="*/ 18232 w 21600"/>
                <a:gd name="T15" fmla="*/ 1824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140" y="21600"/>
                  </a:lnTo>
                  <a:lnTo>
                    <a:pt x="1846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02888" name="Text Box 136"/>
          <p:cNvSpPr txBox="1">
            <a:spLocks noChangeArrowheads="1"/>
          </p:cNvSpPr>
          <p:nvPr/>
        </p:nvSpPr>
        <p:spPr bwMode="auto">
          <a:xfrm>
            <a:off x="4859338" y="4724400"/>
            <a:ext cx="26132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D9FFEC"/>
                </a:solidFill>
                <a:latin typeface="Comic Sans MS" pitchFamily="66" charset="0"/>
                <a:ea typeface="HG正楷書体" pitchFamily="65" charset="-128"/>
              </a:rPr>
              <a:t>Plate boundary fault</a:t>
            </a:r>
            <a:endParaRPr lang="ja-JP" altLang="en-US" sz="2000" dirty="0">
              <a:solidFill>
                <a:srgbClr val="D9FFEC"/>
              </a:solidFill>
              <a:latin typeface="Comic Sans MS" pitchFamily="66" charset="0"/>
              <a:ea typeface="HG正楷書体" pitchFamily="65" charset="-128"/>
            </a:endParaRPr>
          </a:p>
        </p:txBody>
      </p:sp>
      <p:sp>
        <p:nvSpPr>
          <p:cNvPr id="202895" name="Line 143"/>
          <p:cNvSpPr>
            <a:spLocks noChangeShapeType="1"/>
          </p:cNvSpPr>
          <p:nvPr/>
        </p:nvSpPr>
        <p:spPr bwMode="auto">
          <a:xfrm flipV="1">
            <a:off x="4284663" y="4724400"/>
            <a:ext cx="287337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2896" name="Line 144"/>
          <p:cNvSpPr>
            <a:spLocks noChangeShapeType="1"/>
          </p:cNvSpPr>
          <p:nvPr/>
        </p:nvSpPr>
        <p:spPr bwMode="auto">
          <a:xfrm flipH="1">
            <a:off x="4356100" y="4940300"/>
            <a:ext cx="287338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2900" name="Arc 148"/>
          <p:cNvSpPr>
            <a:spLocks/>
          </p:cNvSpPr>
          <p:nvPr/>
        </p:nvSpPr>
        <p:spPr bwMode="auto">
          <a:xfrm>
            <a:off x="4427538" y="4508500"/>
            <a:ext cx="292100" cy="360363"/>
          </a:xfrm>
          <a:custGeom>
            <a:avLst/>
            <a:gdLst>
              <a:gd name="T0" fmla="*/ 0 w 17497"/>
              <a:gd name="T1" fmla="*/ 0 h 21600"/>
              <a:gd name="T2" fmla="*/ 4876402 w 17497"/>
              <a:gd name="T3" fmla="*/ 2486672 h 21600"/>
              <a:gd name="T4" fmla="*/ 0 w 17497"/>
              <a:gd name="T5" fmla="*/ 6012106 h 21600"/>
              <a:gd name="T6" fmla="*/ 0 60000 65536"/>
              <a:gd name="T7" fmla="*/ 0 60000 65536"/>
              <a:gd name="T8" fmla="*/ 0 60000 65536"/>
              <a:gd name="T9" fmla="*/ 0 w 17497"/>
              <a:gd name="T10" fmla="*/ 0 h 21600"/>
              <a:gd name="T11" fmla="*/ 17497 w 174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497" h="21600" fill="none" extrusionOk="0">
                <a:moveTo>
                  <a:pt x="-1" y="0"/>
                </a:moveTo>
                <a:cubicBezTo>
                  <a:pt x="6927" y="0"/>
                  <a:pt x="13434" y="3322"/>
                  <a:pt x="17496" y="8934"/>
                </a:cubicBezTo>
              </a:path>
              <a:path w="17497" h="21600" stroke="0" extrusionOk="0">
                <a:moveTo>
                  <a:pt x="-1" y="0"/>
                </a:moveTo>
                <a:cubicBezTo>
                  <a:pt x="6927" y="0"/>
                  <a:pt x="13434" y="3322"/>
                  <a:pt x="17496" y="8934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2901" name="Arc 149"/>
          <p:cNvSpPr>
            <a:spLocks/>
          </p:cNvSpPr>
          <p:nvPr/>
        </p:nvSpPr>
        <p:spPr bwMode="auto">
          <a:xfrm>
            <a:off x="4498975" y="4672013"/>
            <a:ext cx="360363" cy="269875"/>
          </a:xfrm>
          <a:custGeom>
            <a:avLst/>
            <a:gdLst>
              <a:gd name="T0" fmla="*/ 4720889 w 21600"/>
              <a:gd name="T1" fmla="*/ 0 h 16160"/>
              <a:gd name="T2" fmla="*/ 5962006 w 21600"/>
              <a:gd name="T3" fmla="*/ 4506964 h 16160"/>
              <a:gd name="T4" fmla="*/ 0 w 21600"/>
              <a:gd name="T5" fmla="*/ 3730237 h 16160"/>
              <a:gd name="T6" fmla="*/ 0 60000 65536"/>
              <a:gd name="T7" fmla="*/ 0 60000 65536"/>
              <a:gd name="T8" fmla="*/ 0 60000 65536"/>
              <a:gd name="T9" fmla="*/ 0 w 21600"/>
              <a:gd name="T10" fmla="*/ 0 h 16160"/>
              <a:gd name="T11" fmla="*/ 21600 w 21600"/>
              <a:gd name="T12" fmla="*/ 16160 h 16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6160" fill="none" extrusionOk="0">
                <a:moveTo>
                  <a:pt x="16960" y="0"/>
                </a:moveTo>
                <a:cubicBezTo>
                  <a:pt x="19965" y="3810"/>
                  <a:pt x="21600" y="8522"/>
                  <a:pt x="21600" y="13375"/>
                </a:cubicBezTo>
                <a:cubicBezTo>
                  <a:pt x="21600" y="14306"/>
                  <a:pt x="21539" y="15236"/>
                  <a:pt x="21419" y="16159"/>
                </a:cubicBezTo>
              </a:path>
              <a:path w="21600" h="16160" stroke="0" extrusionOk="0">
                <a:moveTo>
                  <a:pt x="16960" y="0"/>
                </a:moveTo>
                <a:cubicBezTo>
                  <a:pt x="19965" y="3810"/>
                  <a:pt x="21600" y="8522"/>
                  <a:pt x="21600" y="13375"/>
                </a:cubicBezTo>
                <a:cubicBezTo>
                  <a:pt x="21600" y="14306"/>
                  <a:pt x="21539" y="15236"/>
                  <a:pt x="21419" y="16159"/>
                </a:cubicBezTo>
                <a:lnTo>
                  <a:pt x="0" y="13375"/>
                </a:lnTo>
                <a:close/>
              </a:path>
            </a:pathLst>
          </a:cu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2902" name="Arc 150"/>
          <p:cNvSpPr>
            <a:spLocks/>
          </p:cNvSpPr>
          <p:nvPr/>
        </p:nvSpPr>
        <p:spPr bwMode="auto">
          <a:xfrm>
            <a:off x="4427538" y="4868863"/>
            <a:ext cx="312737" cy="357187"/>
          </a:xfrm>
          <a:custGeom>
            <a:avLst/>
            <a:gdLst>
              <a:gd name="T0" fmla="*/ 5220691 w 18734"/>
              <a:gd name="T1" fmla="*/ 3004935 h 21365"/>
              <a:gd name="T2" fmla="*/ 885342 w 18734"/>
              <a:gd name="T3" fmla="*/ 5971568 h 21365"/>
              <a:gd name="T4" fmla="*/ 0 w 18734"/>
              <a:gd name="T5" fmla="*/ 0 h 21365"/>
              <a:gd name="T6" fmla="*/ 0 60000 65536"/>
              <a:gd name="T7" fmla="*/ 0 60000 65536"/>
              <a:gd name="T8" fmla="*/ 0 60000 65536"/>
              <a:gd name="T9" fmla="*/ 0 w 18734"/>
              <a:gd name="T10" fmla="*/ 0 h 21365"/>
              <a:gd name="T11" fmla="*/ 18734 w 18734"/>
              <a:gd name="T12" fmla="*/ 21365 h 213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34" h="21365" fill="none" extrusionOk="0">
                <a:moveTo>
                  <a:pt x="18734" y="10751"/>
                </a:moveTo>
                <a:cubicBezTo>
                  <a:pt x="15445" y="16482"/>
                  <a:pt x="9713" y="20393"/>
                  <a:pt x="3177" y="21365"/>
                </a:cubicBezTo>
              </a:path>
              <a:path w="18734" h="21365" stroke="0" extrusionOk="0">
                <a:moveTo>
                  <a:pt x="18734" y="10751"/>
                </a:moveTo>
                <a:cubicBezTo>
                  <a:pt x="15445" y="16482"/>
                  <a:pt x="9713" y="20393"/>
                  <a:pt x="3177" y="21365"/>
                </a:cubicBez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2903" name="Arc 151"/>
          <p:cNvSpPr>
            <a:spLocks/>
          </p:cNvSpPr>
          <p:nvPr/>
        </p:nvSpPr>
        <p:spPr bwMode="auto">
          <a:xfrm>
            <a:off x="4143375" y="4506913"/>
            <a:ext cx="357188" cy="317500"/>
          </a:xfrm>
          <a:custGeom>
            <a:avLst/>
            <a:gdLst>
              <a:gd name="T0" fmla="*/ 0 w 21421"/>
              <a:gd name="T1" fmla="*/ 4518623 h 19057"/>
              <a:gd name="T2" fmla="*/ 3128834 w 21421"/>
              <a:gd name="T3" fmla="*/ 0 h 19057"/>
              <a:gd name="T4" fmla="*/ 5955990 w 21421"/>
              <a:gd name="T5" fmla="*/ 5289723 h 19057"/>
              <a:gd name="T6" fmla="*/ 0 60000 65536"/>
              <a:gd name="T7" fmla="*/ 0 60000 65536"/>
              <a:gd name="T8" fmla="*/ 0 60000 65536"/>
              <a:gd name="T9" fmla="*/ 0 w 21421"/>
              <a:gd name="T10" fmla="*/ 0 h 19057"/>
              <a:gd name="T11" fmla="*/ 21421 w 21421"/>
              <a:gd name="T12" fmla="*/ 19057 h 190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21" h="19057" fill="none" extrusionOk="0">
                <a:moveTo>
                  <a:pt x="0" y="16279"/>
                </a:moveTo>
                <a:cubicBezTo>
                  <a:pt x="898" y="9352"/>
                  <a:pt x="5090" y="3287"/>
                  <a:pt x="11252" y="-1"/>
                </a:cubicBezTo>
              </a:path>
              <a:path w="21421" h="19057" stroke="0" extrusionOk="0">
                <a:moveTo>
                  <a:pt x="0" y="16279"/>
                </a:moveTo>
                <a:cubicBezTo>
                  <a:pt x="898" y="9352"/>
                  <a:pt x="5090" y="3287"/>
                  <a:pt x="11252" y="-1"/>
                </a:cubicBezTo>
                <a:lnTo>
                  <a:pt x="21421" y="19057"/>
                </a:lnTo>
                <a:close/>
              </a:path>
            </a:pathLst>
          </a:cu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2904" name="Arc 152"/>
          <p:cNvSpPr>
            <a:spLocks/>
          </p:cNvSpPr>
          <p:nvPr/>
        </p:nvSpPr>
        <p:spPr bwMode="auto">
          <a:xfrm>
            <a:off x="4140200" y="4868863"/>
            <a:ext cx="360363" cy="292100"/>
          </a:xfrm>
          <a:custGeom>
            <a:avLst/>
            <a:gdLst>
              <a:gd name="T0" fmla="*/ 2494606 w 21556"/>
              <a:gd name="T1" fmla="*/ 4869445 h 17522"/>
              <a:gd name="T2" fmla="*/ 0 w 21556"/>
              <a:gd name="T3" fmla="*/ 384338 h 17522"/>
              <a:gd name="T4" fmla="*/ 6024378 w 21556"/>
              <a:gd name="T5" fmla="*/ 0 h 17522"/>
              <a:gd name="T6" fmla="*/ 0 60000 65536"/>
              <a:gd name="T7" fmla="*/ 0 60000 65536"/>
              <a:gd name="T8" fmla="*/ 0 60000 65536"/>
              <a:gd name="T9" fmla="*/ 0 w 21556"/>
              <a:gd name="T10" fmla="*/ 0 h 17522"/>
              <a:gd name="T11" fmla="*/ 21556 w 21556"/>
              <a:gd name="T12" fmla="*/ 17522 h 175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56" h="17522" fill="none" extrusionOk="0">
                <a:moveTo>
                  <a:pt x="8925" y="17522"/>
                </a:moveTo>
                <a:cubicBezTo>
                  <a:pt x="3687" y="13746"/>
                  <a:pt x="413" y="7826"/>
                  <a:pt x="0" y="1382"/>
                </a:cubicBezTo>
              </a:path>
              <a:path w="21556" h="17522" stroke="0" extrusionOk="0">
                <a:moveTo>
                  <a:pt x="8925" y="17522"/>
                </a:moveTo>
                <a:cubicBezTo>
                  <a:pt x="3687" y="13746"/>
                  <a:pt x="413" y="7826"/>
                  <a:pt x="0" y="1382"/>
                </a:cubicBezTo>
                <a:lnTo>
                  <a:pt x="21556" y="0"/>
                </a:lnTo>
                <a:close/>
              </a:path>
            </a:pathLst>
          </a:cu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2917" name="Text Box 165"/>
          <p:cNvSpPr txBox="1">
            <a:spLocks noChangeArrowheads="1"/>
          </p:cNvSpPr>
          <p:nvPr/>
        </p:nvSpPr>
        <p:spPr bwMode="auto">
          <a:xfrm>
            <a:off x="1476375" y="260350"/>
            <a:ext cx="72010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dirty="0" smtClean="0">
                <a:solidFill>
                  <a:srgbClr val="000000"/>
                </a:solidFill>
                <a:latin typeface="Comic Sans MS" pitchFamily="66" charset="0"/>
                <a:ea typeface="HGP正楷書体" pitchFamily="66" charset="-128"/>
              </a:rPr>
              <a:t>Earthquakes at convergent boundary</a:t>
            </a:r>
            <a:endParaRPr lang="ja-JP" altLang="en-US" sz="3200" dirty="0">
              <a:solidFill>
                <a:srgbClr val="000000"/>
              </a:solidFill>
              <a:latin typeface="Comic Sans MS" pitchFamily="66" charset="0"/>
              <a:ea typeface="HGP正楷書体" pitchFamily="66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2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2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2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2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2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2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2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2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0290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L 0.32934 0.4421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02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22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20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0290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-0.42917 0.4467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02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00" y="223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0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20290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39306E-6 L 0.47257 -0.0013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02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0" y="-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0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0290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56" presetClass="path" presetSubtype="0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78035E-8 L 0.44878 -0.1625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02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0" y="-8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20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0290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42775E-6 L -0.48021 -0.1276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02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0" y="-64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20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02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02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2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888" grpId="0"/>
      <p:bldP spid="202895" grpId="0" animBg="1"/>
      <p:bldP spid="202895" grpId="1" animBg="1"/>
      <p:bldP spid="202896" grpId="0" animBg="1"/>
      <p:bldP spid="202896" grpId="1" animBg="1"/>
      <p:bldP spid="202900" grpId="0" animBg="1"/>
      <p:bldP spid="202900" grpId="1" animBg="1"/>
      <p:bldP spid="202900" grpId="2" animBg="1"/>
      <p:bldP spid="202901" grpId="0" animBg="1"/>
      <p:bldP spid="202901" grpId="1" animBg="1"/>
      <p:bldP spid="202901" grpId="2" animBg="1"/>
      <p:bldP spid="202902" grpId="0" animBg="1"/>
      <p:bldP spid="202902" grpId="1" animBg="1"/>
      <p:bldP spid="202902" grpId="2" animBg="1"/>
      <p:bldP spid="202903" grpId="0" animBg="1"/>
      <p:bldP spid="202903" grpId="1" animBg="1"/>
      <p:bldP spid="202903" grpId="2" animBg="1"/>
      <p:bldP spid="202904" grpId="0" animBg="1"/>
      <p:bldP spid="202904" grpId="1" animBg="1"/>
      <p:bldP spid="202904" grpId="2" animBg="1"/>
      <p:bldP spid="2029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根尾谷断層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779" name="Picture 3" descr="根尾谷断層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150"/>
            <a:ext cx="9540875" cy="636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381125" y="112713"/>
            <a:ext cx="537839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3200" dirty="0">
                <a:solidFill>
                  <a:srgbClr val="171747"/>
                </a:solidFill>
                <a:latin typeface="Comic Sans MS" pitchFamily="66" charset="0"/>
                <a:ea typeface="HG正楷書体-PRO" pitchFamily="66" charset="-128"/>
              </a:rPr>
              <a:t>濃尾地震 </a:t>
            </a:r>
            <a:r>
              <a:rPr lang="en-US" altLang="ja-JP" sz="2400" dirty="0">
                <a:solidFill>
                  <a:srgbClr val="171747"/>
                </a:solidFill>
                <a:latin typeface="Comic Sans MS" pitchFamily="66" charset="0"/>
                <a:ea typeface="HGP創英角ﾎﾟｯﾌﾟ体" pitchFamily="50" charset="-128"/>
              </a:rPr>
              <a:t>(</a:t>
            </a:r>
            <a:r>
              <a:rPr lang="en-US" altLang="ja-JP" sz="2400" dirty="0">
                <a:solidFill>
                  <a:srgbClr val="171747"/>
                </a:solidFill>
                <a:latin typeface="Comic Sans MS" pitchFamily="66" charset="0"/>
                <a:ea typeface="HG正楷書体-PRO" pitchFamily="66" charset="-128"/>
              </a:rPr>
              <a:t>1891</a:t>
            </a:r>
            <a:r>
              <a:rPr lang="en-US" altLang="ja-JP" sz="2400" dirty="0">
                <a:solidFill>
                  <a:srgbClr val="171747"/>
                </a:solidFill>
                <a:latin typeface="Comic Sans MS" pitchFamily="66" charset="0"/>
                <a:ea typeface="HGP創英角ﾎﾟｯﾌﾟ体" pitchFamily="50" charset="-128"/>
              </a:rPr>
              <a:t>) </a:t>
            </a:r>
            <a:r>
              <a:rPr lang="ja-JP" altLang="en-US" sz="3200" dirty="0">
                <a:solidFill>
                  <a:srgbClr val="171747"/>
                </a:solidFill>
                <a:latin typeface="Comic Sans MS" pitchFamily="66" charset="0"/>
                <a:ea typeface="HG正楷書体-PRO" pitchFamily="66" charset="-128"/>
              </a:rPr>
              <a:t>と根尾谷</a:t>
            </a:r>
            <a:r>
              <a:rPr lang="ja-JP" altLang="en-US" sz="3200" dirty="0" smtClean="0">
                <a:solidFill>
                  <a:srgbClr val="171747"/>
                </a:solidFill>
                <a:latin typeface="Comic Sans MS" pitchFamily="66" charset="0"/>
                <a:ea typeface="HG正楷書体-PRO" pitchFamily="66" charset="-128"/>
              </a:rPr>
              <a:t>断層</a:t>
            </a:r>
            <a:endParaRPr lang="en-US" altLang="ja-JP" sz="3200" dirty="0" smtClean="0">
              <a:solidFill>
                <a:srgbClr val="171747"/>
              </a:solidFill>
              <a:latin typeface="Comic Sans MS" pitchFamily="66" charset="0"/>
              <a:ea typeface="HG正楷書体-PRO" pitchFamily="66" charset="-128"/>
            </a:endParaRPr>
          </a:p>
          <a:p>
            <a:pPr algn="ctr"/>
            <a:r>
              <a:rPr lang="en-US" altLang="ja-JP" sz="2400" dirty="0" err="1" smtClean="0">
                <a:solidFill>
                  <a:srgbClr val="171747"/>
                </a:solidFill>
                <a:latin typeface="Times New Roman" pitchFamily="18" charset="0"/>
                <a:ea typeface="HG正楷書体-PRO" pitchFamily="66" charset="-128"/>
                <a:cs typeface="Times New Roman" pitchFamily="18" charset="0"/>
              </a:rPr>
              <a:t>Nobi</a:t>
            </a:r>
            <a:r>
              <a:rPr lang="en-US" altLang="ja-JP" sz="2400" dirty="0" smtClean="0">
                <a:solidFill>
                  <a:srgbClr val="171747"/>
                </a:solidFill>
                <a:latin typeface="Times New Roman" pitchFamily="18" charset="0"/>
                <a:ea typeface="HG正楷書体-PRO" pitchFamily="66" charset="-128"/>
                <a:cs typeface="Times New Roman" pitchFamily="18" charset="0"/>
              </a:rPr>
              <a:t> Eq. and the </a:t>
            </a:r>
            <a:r>
              <a:rPr lang="en-US" altLang="ja-JP" sz="2400" dirty="0" err="1" smtClean="0">
                <a:solidFill>
                  <a:srgbClr val="171747"/>
                </a:solidFill>
                <a:latin typeface="Times New Roman" pitchFamily="18" charset="0"/>
                <a:ea typeface="HG正楷書体-PRO" pitchFamily="66" charset="-128"/>
                <a:cs typeface="Times New Roman" pitchFamily="18" charset="0"/>
              </a:rPr>
              <a:t>Neodani</a:t>
            </a:r>
            <a:r>
              <a:rPr lang="en-US" altLang="ja-JP" sz="2400" dirty="0" smtClean="0">
                <a:solidFill>
                  <a:srgbClr val="171747"/>
                </a:solidFill>
                <a:latin typeface="Times New Roman" pitchFamily="18" charset="0"/>
                <a:ea typeface="HG正楷書体-PRO" pitchFamily="66" charset="-128"/>
                <a:cs typeface="Times New Roman" pitchFamily="18" charset="0"/>
              </a:rPr>
              <a:t> Fault</a:t>
            </a:r>
            <a:endParaRPr lang="ja-JP" altLang="en-US" sz="2400" dirty="0">
              <a:solidFill>
                <a:srgbClr val="171747"/>
              </a:solidFill>
              <a:latin typeface="Times New Roman" pitchFamily="18" charset="0"/>
              <a:ea typeface="HG正楷書体-PRO" pitchFamily="66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-6.35838E-7 L -0.00555 0.09272 L -0.00486 -6.35838E-7 L -0.00434 0.09272 L -0.00364 -6.35838E-7 L -0.00295 0.09272 L -0.0026 -6.35838E-7 L -0.00191 0.09272 L -0.00121 -6.35838E-7 L -0.00052 0.09272 L -1.38889E-6 -6.35838E-7 L 0.00052 0.09272 L 0.00122 -6.35838E-7 L 0.00174 0.09272 L 0.00243 -6.35838E-7 L 0.00313 0.09272 L 0.00382 -6.35838E-7 " pathEditMode="relative" rAng="0" ptsTypes="FFFFFFFFFFFFFFFFF">
                                      <p:cBhvr>
                                        <p:cTn id="6" dur="1000" fill="hold"/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203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79" name="Oval 95"/>
          <p:cNvSpPr>
            <a:spLocks noChangeArrowheads="1"/>
          </p:cNvSpPr>
          <p:nvPr/>
        </p:nvSpPr>
        <p:spPr bwMode="auto">
          <a:xfrm>
            <a:off x="395288" y="1844675"/>
            <a:ext cx="3960812" cy="3529013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5" name="Rectangle 25"/>
          <p:cNvSpPr>
            <a:spLocks noGrp="1" noChangeArrowheads="1"/>
          </p:cNvSpPr>
          <p:nvPr>
            <p:ph type="title"/>
          </p:nvPr>
        </p:nvSpPr>
        <p:spPr>
          <a:xfrm>
            <a:off x="757238" y="175759"/>
            <a:ext cx="6911106" cy="1143000"/>
          </a:xfrm>
        </p:spPr>
        <p:txBody>
          <a:bodyPr/>
          <a:lstStyle/>
          <a:p>
            <a:pPr algn="r" eaLnBrk="1" hangingPunct="1"/>
            <a:r>
              <a:rPr lang="en-US" altLang="ja-JP" dirty="0" smtClean="0">
                <a:ea typeface="HGP正楷書体" pitchFamily="66" charset="-128"/>
              </a:rPr>
              <a:t>Q.</a:t>
            </a:r>
            <a:r>
              <a:rPr lang="ja-JP" altLang="en-US" dirty="0" smtClean="0">
                <a:latin typeface="小塚ゴシック Pro L" pitchFamily="34" charset="-128"/>
                <a:ea typeface="小塚ゴシック Pro L" pitchFamily="34" charset="-128"/>
              </a:rPr>
              <a:t>なぜ地球の中は熱いか？</a:t>
            </a:r>
            <a:r>
              <a:rPr lang="en-US" altLang="ja-JP" dirty="0">
                <a:latin typeface="小塚ゴシック Pro L" pitchFamily="34" charset="-128"/>
                <a:ea typeface="小塚ゴシック Pro L" pitchFamily="34" charset="-128"/>
              </a:rPr>
              <a:t/>
            </a:r>
            <a:br>
              <a:rPr lang="en-US" altLang="ja-JP" dirty="0">
                <a:latin typeface="小塚ゴシック Pro L" pitchFamily="34" charset="-128"/>
                <a:ea typeface="小塚ゴシック Pro L" pitchFamily="34" charset="-128"/>
              </a:rPr>
            </a:br>
            <a:r>
              <a:rPr lang="en-US" altLang="ja-JP" sz="3600" dirty="0" smtClean="0">
                <a:latin typeface="小塚ゴシック Pro L" pitchFamily="34" charset="-128"/>
                <a:ea typeface="小塚ゴシック Pro L" pitchFamily="34" charset="-128"/>
              </a:rPr>
              <a:t>Why is it hot?</a:t>
            </a:r>
            <a:endParaRPr lang="ja-JP" altLang="en-US" sz="3600" dirty="0" smtClean="0">
              <a:latin typeface="小塚ゴシック Pro L" pitchFamily="34" charset="-128"/>
              <a:ea typeface="小塚ゴシック Pro L" pitchFamily="34" charset="-128"/>
            </a:endParaRPr>
          </a:p>
        </p:txBody>
      </p:sp>
      <p:sp>
        <p:nvSpPr>
          <p:cNvPr id="246846" name="Text Box 62"/>
          <p:cNvSpPr txBox="1">
            <a:spLocks noChangeArrowheads="1"/>
          </p:cNvSpPr>
          <p:nvPr/>
        </p:nvSpPr>
        <p:spPr bwMode="auto">
          <a:xfrm>
            <a:off x="5580063" y="4724400"/>
            <a:ext cx="3313112" cy="200054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3600" dirty="0">
                <a:solidFill>
                  <a:srgbClr val="000000"/>
                </a:solidFill>
                <a:latin typeface="Times New Roman" pitchFamily="18" charset="0"/>
                <a:ea typeface="HGP正楷書体" pitchFamily="66" charset="-128"/>
              </a:rPr>
              <a:t>A.</a:t>
            </a:r>
            <a:r>
              <a:rPr lang="ja-JP" altLang="en-US" sz="3200" dirty="0">
                <a:solidFill>
                  <a:srgbClr val="000000"/>
                </a:solidFill>
                <a:latin typeface="小塚ゴシック Pro L" pitchFamily="34" charset="-128"/>
                <a:ea typeface="小塚ゴシック Pro L" pitchFamily="34" charset="-128"/>
              </a:rPr>
              <a:t>原子力で　　	保温</a:t>
            </a:r>
            <a:r>
              <a:rPr lang="ja-JP" altLang="en-US" sz="3200" dirty="0" smtClean="0">
                <a:solidFill>
                  <a:srgbClr val="000000"/>
                </a:solidFill>
                <a:latin typeface="小塚ゴシック Pro L" pitchFamily="34" charset="-128"/>
                <a:ea typeface="小塚ゴシック Pro L" pitchFamily="34" charset="-128"/>
              </a:rPr>
              <a:t>される</a:t>
            </a:r>
            <a:endParaRPr lang="en-US" altLang="ja-JP" sz="3200" dirty="0" smtClean="0">
              <a:solidFill>
                <a:srgbClr val="000000"/>
              </a:solidFill>
              <a:latin typeface="小塚ゴシック Pro L" pitchFamily="34" charset="-128"/>
              <a:ea typeface="小塚ゴシック Pro L" pitchFamily="34" charset="-128"/>
            </a:endParaRPr>
          </a:p>
          <a:p>
            <a:pPr algn="r"/>
            <a:r>
              <a:rPr lang="en-US" altLang="ja-JP" sz="2800" dirty="0" smtClean="0">
                <a:solidFill>
                  <a:srgbClr val="000000"/>
                </a:solidFill>
                <a:latin typeface="小塚ゴシック Pro L" pitchFamily="34" charset="-128"/>
                <a:ea typeface="小塚ゴシック Pro L" pitchFamily="34" charset="-128"/>
              </a:rPr>
              <a:t>Secondary heat by radioactivity</a:t>
            </a:r>
            <a:endParaRPr lang="ja-JP" altLang="en-US" sz="2800" dirty="0">
              <a:solidFill>
                <a:srgbClr val="000000"/>
              </a:solidFill>
              <a:latin typeface="小塚ゴシック Pro L" pitchFamily="34" charset="-128"/>
              <a:ea typeface="小塚ゴシック Pro L" pitchFamily="34" charset="-128"/>
            </a:endParaRPr>
          </a:p>
        </p:txBody>
      </p:sp>
      <p:sp>
        <p:nvSpPr>
          <p:cNvPr id="246847" name="Text Box 63"/>
          <p:cNvSpPr txBox="1">
            <a:spLocks noChangeArrowheads="1"/>
          </p:cNvSpPr>
          <p:nvPr/>
        </p:nvSpPr>
        <p:spPr bwMode="auto">
          <a:xfrm>
            <a:off x="5580063" y="1728788"/>
            <a:ext cx="3506088" cy="107721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 dirty="0">
                <a:solidFill>
                  <a:srgbClr val="000000"/>
                </a:solidFill>
                <a:latin typeface="Times New Roman" pitchFamily="18" charset="0"/>
                <a:ea typeface="HGP正楷書体" pitchFamily="66" charset="-128"/>
              </a:rPr>
              <a:t>A.</a:t>
            </a:r>
            <a:r>
              <a:rPr lang="ja-JP" altLang="en-US" sz="3200" dirty="0">
                <a:solidFill>
                  <a:srgbClr val="000000"/>
                </a:solidFill>
                <a:latin typeface="小塚ゴシック Pro L" pitchFamily="34" charset="-128"/>
                <a:ea typeface="小塚ゴシック Pro L" pitchFamily="34" charset="-128"/>
              </a:rPr>
              <a:t>生まれつき</a:t>
            </a:r>
            <a:r>
              <a:rPr lang="ja-JP" altLang="en-US" sz="3200" dirty="0" smtClean="0">
                <a:solidFill>
                  <a:srgbClr val="000000"/>
                </a:solidFill>
                <a:latin typeface="小塚ゴシック Pro L" pitchFamily="34" charset="-128"/>
                <a:ea typeface="小塚ゴシック Pro L" pitchFamily="34" charset="-128"/>
              </a:rPr>
              <a:t>熱い</a:t>
            </a:r>
            <a:endParaRPr lang="en-US" altLang="ja-JP" sz="3200" dirty="0" smtClean="0">
              <a:solidFill>
                <a:srgbClr val="000000"/>
              </a:solidFill>
              <a:latin typeface="小塚ゴシック Pro L" pitchFamily="34" charset="-128"/>
              <a:ea typeface="小塚ゴシック Pro L" pitchFamily="34" charset="-128"/>
            </a:endParaRPr>
          </a:p>
          <a:p>
            <a:pPr algn="r"/>
            <a:r>
              <a:rPr lang="en-US" altLang="ja-JP" sz="2800" dirty="0" smtClean="0">
                <a:solidFill>
                  <a:srgbClr val="000000"/>
                </a:solidFill>
                <a:latin typeface="小塚ゴシック Pro L" pitchFamily="34" charset="-128"/>
                <a:ea typeface="小塚ゴシック Pro L" pitchFamily="34" charset="-128"/>
              </a:rPr>
              <a:t>Born hot</a:t>
            </a:r>
            <a:endParaRPr lang="ja-JP" altLang="en-US" sz="2800" dirty="0">
              <a:solidFill>
                <a:srgbClr val="000000"/>
              </a:solidFill>
              <a:latin typeface="小塚ゴシック Pro L" pitchFamily="34" charset="-128"/>
              <a:ea typeface="小塚ゴシック Pro L" pitchFamily="34" charset="-128"/>
            </a:endParaRP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1979613" y="3284538"/>
            <a:ext cx="504825" cy="504825"/>
            <a:chOff x="1383" y="2341"/>
            <a:chExt cx="318" cy="318"/>
          </a:xfrm>
        </p:grpSpPr>
        <p:sp>
          <p:nvSpPr>
            <p:cNvPr id="246849" name="Oval 65"/>
            <p:cNvSpPr>
              <a:spLocks noChangeArrowheads="1"/>
            </p:cNvSpPr>
            <p:nvPr/>
          </p:nvSpPr>
          <p:spPr bwMode="auto">
            <a:xfrm>
              <a:off x="1383" y="2478"/>
              <a:ext cx="136" cy="13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6850" name="Oval 66"/>
            <p:cNvSpPr>
              <a:spLocks noChangeArrowheads="1"/>
            </p:cNvSpPr>
            <p:nvPr/>
          </p:nvSpPr>
          <p:spPr bwMode="auto">
            <a:xfrm>
              <a:off x="1519" y="2341"/>
              <a:ext cx="136" cy="13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6851" name="Oval 67"/>
            <p:cNvSpPr>
              <a:spLocks noChangeArrowheads="1"/>
            </p:cNvSpPr>
            <p:nvPr/>
          </p:nvSpPr>
          <p:spPr bwMode="auto">
            <a:xfrm>
              <a:off x="1474" y="2432"/>
              <a:ext cx="136" cy="13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6852" name="Oval 68"/>
            <p:cNvSpPr>
              <a:spLocks noChangeArrowheads="1"/>
            </p:cNvSpPr>
            <p:nvPr/>
          </p:nvSpPr>
          <p:spPr bwMode="auto">
            <a:xfrm>
              <a:off x="1474" y="2523"/>
              <a:ext cx="136" cy="13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6853" name="Oval 69"/>
            <p:cNvSpPr>
              <a:spLocks noChangeArrowheads="1"/>
            </p:cNvSpPr>
            <p:nvPr/>
          </p:nvSpPr>
          <p:spPr bwMode="auto">
            <a:xfrm>
              <a:off x="1565" y="2432"/>
              <a:ext cx="136" cy="13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6854" name="Oval 70"/>
            <p:cNvSpPr>
              <a:spLocks noChangeArrowheads="1"/>
            </p:cNvSpPr>
            <p:nvPr/>
          </p:nvSpPr>
          <p:spPr bwMode="auto">
            <a:xfrm>
              <a:off x="1565" y="2523"/>
              <a:ext cx="136" cy="13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46857" name="Oval 73"/>
          <p:cNvSpPr>
            <a:spLocks noChangeArrowheads="1"/>
          </p:cNvSpPr>
          <p:nvPr/>
        </p:nvSpPr>
        <p:spPr bwMode="auto">
          <a:xfrm>
            <a:off x="34925" y="1268413"/>
            <a:ext cx="215900" cy="2159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6863" name="Oval 79"/>
          <p:cNvSpPr>
            <a:spLocks noChangeArrowheads="1"/>
          </p:cNvSpPr>
          <p:nvPr/>
        </p:nvSpPr>
        <p:spPr bwMode="auto">
          <a:xfrm>
            <a:off x="1763713" y="692150"/>
            <a:ext cx="215900" cy="2159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6864" name="Oval 80"/>
          <p:cNvSpPr>
            <a:spLocks noChangeArrowheads="1"/>
          </p:cNvSpPr>
          <p:nvPr/>
        </p:nvSpPr>
        <p:spPr bwMode="auto">
          <a:xfrm>
            <a:off x="250825" y="5229225"/>
            <a:ext cx="215900" cy="2159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6865" name="Oval 81"/>
          <p:cNvSpPr>
            <a:spLocks noChangeArrowheads="1"/>
          </p:cNvSpPr>
          <p:nvPr/>
        </p:nvSpPr>
        <p:spPr bwMode="auto">
          <a:xfrm>
            <a:off x="3635375" y="5445125"/>
            <a:ext cx="215900" cy="2159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6866" name="Oval 82"/>
          <p:cNvSpPr>
            <a:spLocks noChangeArrowheads="1"/>
          </p:cNvSpPr>
          <p:nvPr/>
        </p:nvSpPr>
        <p:spPr bwMode="auto">
          <a:xfrm>
            <a:off x="4356100" y="1484313"/>
            <a:ext cx="215900" cy="2159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6867" name="Oval 83"/>
          <p:cNvSpPr>
            <a:spLocks noChangeArrowheads="1"/>
          </p:cNvSpPr>
          <p:nvPr/>
        </p:nvSpPr>
        <p:spPr bwMode="auto">
          <a:xfrm>
            <a:off x="4643438" y="3357563"/>
            <a:ext cx="215900" cy="2159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6868" name="Oval 84"/>
          <p:cNvSpPr>
            <a:spLocks noChangeArrowheads="1"/>
          </p:cNvSpPr>
          <p:nvPr/>
        </p:nvSpPr>
        <p:spPr bwMode="auto">
          <a:xfrm>
            <a:off x="107950" y="2276475"/>
            <a:ext cx="215900" cy="2159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6869" name="Oval 85"/>
          <p:cNvSpPr>
            <a:spLocks noChangeArrowheads="1"/>
          </p:cNvSpPr>
          <p:nvPr/>
        </p:nvSpPr>
        <p:spPr bwMode="auto">
          <a:xfrm>
            <a:off x="2843213" y="981075"/>
            <a:ext cx="215900" cy="2159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6870" name="Oval 86"/>
          <p:cNvSpPr>
            <a:spLocks noChangeArrowheads="1"/>
          </p:cNvSpPr>
          <p:nvPr/>
        </p:nvSpPr>
        <p:spPr bwMode="auto">
          <a:xfrm>
            <a:off x="1547813" y="6165850"/>
            <a:ext cx="215900" cy="2159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6871" name="Oval 87"/>
          <p:cNvSpPr>
            <a:spLocks noChangeArrowheads="1"/>
          </p:cNvSpPr>
          <p:nvPr/>
        </p:nvSpPr>
        <p:spPr bwMode="auto">
          <a:xfrm>
            <a:off x="4356100" y="5157788"/>
            <a:ext cx="215900" cy="2159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6872" name="Oval 88"/>
          <p:cNvSpPr>
            <a:spLocks noChangeArrowheads="1"/>
          </p:cNvSpPr>
          <p:nvPr/>
        </p:nvSpPr>
        <p:spPr bwMode="auto">
          <a:xfrm>
            <a:off x="5076825" y="1989138"/>
            <a:ext cx="215900" cy="2159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6873" name="Oval 89"/>
          <p:cNvSpPr>
            <a:spLocks noChangeArrowheads="1"/>
          </p:cNvSpPr>
          <p:nvPr/>
        </p:nvSpPr>
        <p:spPr bwMode="auto">
          <a:xfrm>
            <a:off x="3132138" y="6308725"/>
            <a:ext cx="215900" cy="2159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6874" name="Oval 90"/>
          <p:cNvSpPr>
            <a:spLocks noChangeArrowheads="1"/>
          </p:cNvSpPr>
          <p:nvPr/>
        </p:nvSpPr>
        <p:spPr bwMode="auto">
          <a:xfrm>
            <a:off x="1835150" y="3068638"/>
            <a:ext cx="1008063" cy="1008062"/>
          </a:xfrm>
          <a:prstGeom prst="ellipse">
            <a:avLst/>
          </a:prstGeom>
          <a:gradFill rotWithShape="1">
            <a:gsLst>
              <a:gs pos="0">
                <a:srgbClr val="CC0000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6875" name="Rectangle 91"/>
          <p:cNvSpPr>
            <a:spLocks noChangeArrowheads="1"/>
          </p:cNvSpPr>
          <p:nvPr/>
        </p:nvSpPr>
        <p:spPr bwMode="auto">
          <a:xfrm>
            <a:off x="3419475" y="2708275"/>
            <a:ext cx="73025" cy="117792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6876" name="Oval 92"/>
          <p:cNvSpPr>
            <a:spLocks noChangeArrowheads="1"/>
          </p:cNvSpPr>
          <p:nvPr/>
        </p:nvSpPr>
        <p:spPr bwMode="auto">
          <a:xfrm>
            <a:off x="3348038" y="3848100"/>
            <a:ext cx="215900" cy="2286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6877" name="Rectangle 93"/>
          <p:cNvSpPr>
            <a:spLocks noChangeArrowheads="1"/>
          </p:cNvSpPr>
          <p:nvPr/>
        </p:nvSpPr>
        <p:spPr bwMode="auto">
          <a:xfrm>
            <a:off x="3419475" y="3068638"/>
            <a:ext cx="73025" cy="817562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6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42775E-6 L 0.20869 0.2989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468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149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685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6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5E-6 4.91329E-6 L 0.03541 0.36693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468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183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686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6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3.88889E-6 -1.04046E-6 L 0.21666 -0.26751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2468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-134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68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87283E-6 L -0.14566 -0.28833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46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0" y="-144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686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44444E-6 2.48555E-6 L -0.21649 0.2675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46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134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686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3" presetClass="pat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94444E-6 1.15607E-7 L -0.24011 0.01572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246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0" y="8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68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9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23699E-6 L 0.22448 0.15214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246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76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68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3" presetClass="pat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05556E-6 3.98844E-6 L -0.05104 0.32485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246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" y="162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68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61111E-6 2.77457E-6 L 0.05121 -0.38289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246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" y="-191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68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58382E-6 L -0.20868 -0.22567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246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-113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68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17919E-6 L -0.28733 0.20948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246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0" y="105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68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4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4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3" presetClass="pat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77778E-7 3.52601E-6 L -0.09062 -0.37226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2468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0" y="-186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68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4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68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68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68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68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68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68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68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68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68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68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68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68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68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68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68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68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68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68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68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68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68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68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68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68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2468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2468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2468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24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/>
                                        <p:tgtEl>
                                          <p:spTgt spid="24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/>
                                        <p:tgtEl>
                                          <p:spTgt spid="24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/>
                                        <p:tgtEl>
                                          <p:spTgt spid="246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2000"/>
                                        <p:tgtEl>
                                          <p:spTgt spid="24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/>
                                        <p:tgtEl>
                                          <p:spTgt spid="24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246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2000" fill="hold"/>
                                        <p:tgtEl>
                                          <p:spTgt spid="2468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2468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2468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7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24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24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24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246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246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79" grpId="0" animBg="1"/>
      <p:bldP spid="246879" grpId="1" animBg="1"/>
      <p:bldP spid="246846" grpId="0" animBg="1"/>
      <p:bldP spid="246847" grpId="0" animBg="1"/>
      <p:bldP spid="246857" grpId="0" animBg="1"/>
      <p:bldP spid="246857" grpId="1" animBg="1"/>
      <p:bldP spid="246863" grpId="0" animBg="1"/>
      <p:bldP spid="246863" grpId="1" animBg="1"/>
      <p:bldP spid="246864" grpId="0" animBg="1"/>
      <p:bldP spid="246864" grpId="1" animBg="1"/>
      <p:bldP spid="246865" grpId="0" animBg="1"/>
      <p:bldP spid="246865" grpId="1" animBg="1"/>
      <p:bldP spid="246866" grpId="0" animBg="1"/>
      <p:bldP spid="246866" grpId="1" animBg="1"/>
      <p:bldP spid="246867" grpId="0" animBg="1"/>
      <p:bldP spid="246867" grpId="1" animBg="1"/>
      <p:bldP spid="246868" grpId="0" animBg="1"/>
      <p:bldP spid="246868" grpId="1" animBg="1"/>
      <p:bldP spid="246869" grpId="0" animBg="1"/>
      <p:bldP spid="246869" grpId="1" animBg="1"/>
      <p:bldP spid="246870" grpId="0" animBg="1"/>
      <p:bldP spid="246870" grpId="1" animBg="1"/>
      <p:bldP spid="246871" grpId="0" animBg="1"/>
      <p:bldP spid="246871" grpId="1" animBg="1"/>
      <p:bldP spid="246872" grpId="0" animBg="1"/>
      <p:bldP spid="246872" grpId="1" animBg="1"/>
      <p:bldP spid="246873" grpId="0" animBg="1"/>
      <p:bldP spid="246873" grpId="1" animBg="1"/>
      <p:bldP spid="246874" grpId="0" animBg="1"/>
      <p:bldP spid="246875" grpId="0" animBg="1"/>
      <p:bldP spid="246876" grpId="0" animBg="1"/>
      <p:bldP spid="246877" grpId="0" animBg="1"/>
      <p:bldP spid="246877" grpId="1" animBg="1"/>
      <p:bldP spid="246877" grpId="2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 rot="-2065">
            <a:off x="2987675" y="1914525"/>
            <a:ext cx="3025775" cy="2954338"/>
            <a:chOff x="2112" y="672"/>
            <a:chExt cx="1056" cy="1104"/>
          </a:xfrm>
        </p:grpSpPr>
        <p:sp>
          <p:nvSpPr>
            <p:cNvPr id="122895" name="Oval 15"/>
            <p:cNvSpPr>
              <a:spLocks noChangeArrowheads="1"/>
            </p:cNvSpPr>
            <p:nvPr/>
          </p:nvSpPr>
          <p:spPr bwMode="auto">
            <a:xfrm>
              <a:off x="2112" y="672"/>
              <a:ext cx="1056" cy="1104"/>
            </a:xfrm>
            <a:prstGeom prst="ellipse">
              <a:avLst/>
            </a:prstGeom>
            <a:gradFill rotWithShape="0">
              <a:gsLst>
                <a:gs pos="0">
                  <a:schemeClr val="accent2">
                    <a:gamma/>
                    <a:tint val="5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613" name="Freeform 16"/>
            <p:cNvSpPr>
              <a:spLocks/>
            </p:cNvSpPr>
            <p:nvPr/>
          </p:nvSpPr>
          <p:spPr bwMode="auto">
            <a:xfrm>
              <a:off x="2608" y="690"/>
              <a:ext cx="89" cy="77"/>
            </a:xfrm>
            <a:custGeom>
              <a:avLst/>
              <a:gdLst>
                <a:gd name="T0" fmla="*/ 1 w 176"/>
                <a:gd name="T1" fmla="*/ 2 h 154"/>
                <a:gd name="T2" fmla="*/ 0 w 176"/>
                <a:gd name="T3" fmla="*/ 9 h 154"/>
                <a:gd name="T4" fmla="*/ 1 w 176"/>
                <a:gd name="T5" fmla="*/ 16 h 154"/>
                <a:gd name="T6" fmla="*/ 3 w 176"/>
                <a:gd name="T7" fmla="*/ 23 h 154"/>
                <a:gd name="T8" fmla="*/ 7 w 176"/>
                <a:gd name="T9" fmla="*/ 28 h 154"/>
                <a:gd name="T10" fmla="*/ 9 w 176"/>
                <a:gd name="T11" fmla="*/ 29 h 154"/>
                <a:gd name="T12" fmla="*/ 11 w 176"/>
                <a:gd name="T13" fmla="*/ 30 h 154"/>
                <a:gd name="T14" fmla="*/ 13 w 176"/>
                <a:gd name="T15" fmla="*/ 30 h 154"/>
                <a:gd name="T16" fmla="*/ 16 w 176"/>
                <a:gd name="T17" fmla="*/ 30 h 154"/>
                <a:gd name="T18" fmla="*/ 19 w 176"/>
                <a:gd name="T19" fmla="*/ 30 h 154"/>
                <a:gd name="T20" fmla="*/ 21 w 176"/>
                <a:gd name="T21" fmla="*/ 30 h 154"/>
                <a:gd name="T22" fmla="*/ 23 w 176"/>
                <a:gd name="T23" fmla="*/ 30 h 154"/>
                <a:gd name="T24" fmla="*/ 26 w 176"/>
                <a:gd name="T25" fmla="*/ 30 h 154"/>
                <a:gd name="T26" fmla="*/ 28 w 176"/>
                <a:gd name="T27" fmla="*/ 30 h 154"/>
                <a:gd name="T28" fmla="*/ 31 w 176"/>
                <a:gd name="T29" fmla="*/ 30 h 154"/>
                <a:gd name="T30" fmla="*/ 35 w 176"/>
                <a:gd name="T31" fmla="*/ 31 h 154"/>
                <a:gd name="T32" fmla="*/ 39 w 176"/>
                <a:gd name="T33" fmla="*/ 31 h 154"/>
                <a:gd name="T34" fmla="*/ 42 w 176"/>
                <a:gd name="T35" fmla="*/ 32 h 154"/>
                <a:gd name="T36" fmla="*/ 46 w 176"/>
                <a:gd name="T37" fmla="*/ 34 h 154"/>
                <a:gd name="T38" fmla="*/ 48 w 176"/>
                <a:gd name="T39" fmla="*/ 35 h 154"/>
                <a:gd name="T40" fmla="*/ 50 w 176"/>
                <a:gd name="T41" fmla="*/ 36 h 154"/>
                <a:gd name="T42" fmla="*/ 47 w 176"/>
                <a:gd name="T43" fmla="*/ 45 h 154"/>
                <a:gd name="T44" fmla="*/ 57 w 176"/>
                <a:gd name="T45" fmla="*/ 47 h 154"/>
                <a:gd name="T46" fmla="*/ 58 w 176"/>
                <a:gd name="T47" fmla="*/ 64 h 154"/>
                <a:gd name="T48" fmla="*/ 81 w 176"/>
                <a:gd name="T49" fmla="*/ 77 h 154"/>
                <a:gd name="T50" fmla="*/ 85 w 176"/>
                <a:gd name="T51" fmla="*/ 73 h 154"/>
                <a:gd name="T52" fmla="*/ 78 w 176"/>
                <a:gd name="T53" fmla="*/ 53 h 154"/>
                <a:gd name="T54" fmla="*/ 83 w 176"/>
                <a:gd name="T55" fmla="*/ 49 h 154"/>
                <a:gd name="T56" fmla="*/ 81 w 176"/>
                <a:gd name="T57" fmla="*/ 42 h 154"/>
                <a:gd name="T58" fmla="*/ 73 w 176"/>
                <a:gd name="T59" fmla="*/ 39 h 154"/>
                <a:gd name="T60" fmla="*/ 83 w 176"/>
                <a:gd name="T61" fmla="*/ 34 h 154"/>
                <a:gd name="T62" fmla="*/ 89 w 176"/>
                <a:gd name="T63" fmla="*/ 25 h 154"/>
                <a:gd name="T64" fmla="*/ 84 w 176"/>
                <a:gd name="T65" fmla="*/ 21 h 154"/>
                <a:gd name="T66" fmla="*/ 80 w 176"/>
                <a:gd name="T67" fmla="*/ 18 h 154"/>
                <a:gd name="T68" fmla="*/ 76 w 176"/>
                <a:gd name="T69" fmla="*/ 15 h 154"/>
                <a:gd name="T70" fmla="*/ 72 w 176"/>
                <a:gd name="T71" fmla="*/ 15 h 154"/>
                <a:gd name="T72" fmla="*/ 69 w 176"/>
                <a:gd name="T73" fmla="*/ 15 h 154"/>
                <a:gd name="T74" fmla="*/ 65 w 176"/>
                <a:gd name="T75" fmla="*/ 14 h 154"/>
                <a:gd name="T76" fmla="*/ 59 w 176"/>
                <a:gd name="T77" fmla="*/ 13 h 154"/>
                <a:gd name="T78" fmla="*/ 53 w 176"/>
                <a:gd name="T79" fmla="*/ 13 h 154"/>
                <a:gd name="T80" fmla="*/ 47 w 176"/>
                <a:gd name="T81" fmla="*/ 13 h 154"/>
                <a:gd name="T82" fmla="*/ 41 w 176"/>
                <a:gd name="T83" fmla="*/ 12 h 154"/>
                <a:gd name="T84" fmla="*/ 38 w 176"/>
                <a:gd name="T85" fmla="*/ 12 h 154"/>
                <a:gd name="T86" fmla="*/ 36 w 176"/>
                <a:gd name="T87" fmla="*/ 12 h 154"/>
                <a:gd name="T88" fmla="*/ 28 w 176"/>
                <a:gd name="T89" fmla="*/ 0 h 154"/>
                <a:gd name="T90" fmla="*/ 1 w 176"/>
                <a:gd name="T91" fmla="*/ 2 h 1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6"/>
                <a:gd name="T139" fmla="*/ 0 h 154"/>
                <a:gd name="T140" fmla="*/ 176 w 176"/>
                <a:gd name="T141" fmla="*/ 154 h 1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6" h="154">
                  <a:moveTo>
                    <a:pt x="2" y="5"/>
                  </a:moveTo>
                  <a:lnTo>
                    <a:pt x="0" y="18"/>
                  </a:lnTo>
                  <a:lnTo>
                    <a:pt x="1" y="32"/>
                  </a:lnTo>
                  <a:lnTo>
                    <a:pt x="6" y="47"/>
                  </a:lnTo>
                  <a:lnTo>
                    <a:pt x="13" y="56"/>
                  </a:lnTo>
                  <a:lnTo>
                    <a:pt x="17" y="58"/>
                  </a:lnTo>
                  <a:lnTo>
                    <a:pt x="22" y="60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7" y="60"/>
                  </a:lnTo>
                  <a:lnTo>
                    <a:pt x="41" y="60"/>
                  </a:lnTo>
                  <a:lnTo>
                    <a:pt x="46" y="60"/>
                  </a:lnTo>
                  <a:lnTo>
                    <a:pt x="51" y="60"/>
                  </a:lnTo>
                  <a:lnTo>
                    <a:pt x="55" y="61"/>
                  </a:lnTo>
                  <a:lnTo>
                    <a:pt x="62" y="61"/>
                  </a:lnTo>
                  <a:lnTo>
                    <a:pt x="69" y="62"/>
                  </a:lnTo>
                  <a:lnTo>
                    <a:pt x="77" y="63"/>
                  </a:lnTo>
                  <a:lnTo>
                    <a:pt x="84" y="64"/>
                  </a:lnTo>
                  <a:lnTo>
                    <a:pt x="90" y="67"/>
                  </a:lnTo>
                  <a:lnTo>
                    <a:pt x="95" y="69"/>
                  </a:lnTo>
                  <a:lnTo>
                    <a:pt x="99" y="72"/>
                  </a:lnTo>
                  <a:lnTo>
                    <a:pt x="92" y="90"/>
                  </a:lnTo>
                  <a:lnTo>
                    <a:pt x="113" y="94"/>
                  </a:lnTo>
                  <a:lnTo>
                    <a:pt x="114" y="128"/>
                  </a:lnTo>
                  <a:lnTo>
                    <a:pt x="160" y="154"/>
                  </a:lnTo>
                  <a:lnTo>
                    <a:pt x="168" y="146"/>
                  </a:lnTo>
                  <a:lnTo>
                    <a:pt x="154" y="106"/>
                  </a:lnTo>
                  <a:lnTo>
                    <a:pt x="165" y="98"/>
                  </a:lnTo>
                  <a:lnTo>
                    <a:pt x="160" y="84"/>
                  </a:lnTo>
                  <a:lnTo>
                    <a:pt x="145" y="78"/>
                  </a:lnTo>
                  <a:lnTo>
                    <a:pt x="165" y="68"/>
                  </a:lnTo>
                  <a:lnTo>
                    <a:pt x="176" y="50"/>
                  </a:lnTo>
                  <a:lnTo>
                    <a:pt x="167" y="42"/>
                  </a:lnTo>
                  <a:lnTo>
                    <a:pt x="159" y="35"/>
                  </a:lnTo>
                  <a:lnTo>
                    <a:pt x="151" y="31"/>
                  </a:lnTo>
                  <a:lnTo>
                    <a:pt x="143" y="30"/>
                  </a:lnTo>
                  <a:lnTo>
                    <a:pt x="137" y="30"/>
                  </a:lnTo>
                  <a:lnTo>
                    <a:pt x="128" y="28"/>
                  </a:lnTo>
                  <a:lnTo>
                    <a:pt x="116" y="27"/>
                  </a:lnTo>
                  <a:lnTo>
                    <a:pt x="104" y="26"/>
                  </a:lnTo>
                  <a:lnTo>
                    <a:pt x="92" y="26"/>
                  </a:lnTo>
                  <a:lnTo>
                    <a:pt x="82" y="25"/>
                  </a:lnTo>
                  <a:lnTo>
                    <a:pt x="75" y="24"/>
                  </a:lnTo>
                  <a:lnTo>
                    <a:pt x="72" y="24"/>
                  </a:lnTo>
                  <a:lnTo>
                    <a:pt x="56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614" name="Freeform 17"/>
            <p:cNvSpPr>
              <a:spLocks/>
            </p:cNvSpPr>
            <p:nvPr/>
          </p:nvSpPr>
          <p:spPr bwMode="auto">
            <a:xfrm>
              <a:off x="2732" y="726"/>
              <a:ext cx="26" cy="25"/>
            </a:xfrm>
            <a:custGeom>
              <a:avLst/>
              <a:gdLst>
                <a:gd name="T0" fmla="*/ 0 w 53"/>
                <a:gd name="T1" fmla="*/ 0 h 50"/>
                <a:gd name="T2" fmla="*/ 2 w 53"/>
                <a:gd name="T3" fmla="*/ 1 h 50"/>
                <a:gd name="T4" fmla="*/ 6 w 53"/>
                <a:gd name="T5" fmla="*/ 2 h 50"/>
                <a:gd name="T6" fmla="*/ 10 w 53"/>
                <a:gd name="T7" fmla="*/ 3 h 50"/>
                <a:gd name="T8" fmla="*/ 14 w 53"/>
                <a:gd name="T9" fmla="*/ 3 h 50"/>
                <a:gd name="T10" fmla="*/ 18 w 53"/>
                <a:gd name="T11" fmla="*/ 5 h 50"/>
                <a:gd name="T12" fmla="*/ 22 w 53"/>
                <a:gd name="T13" fmla="*/ 6 h 50"/>
                <a:gd name="T14" fmla="*/ 25 w 53"/>
                <a:gd name="T15" fmla="*/ 7 h 50"/>
                <a:gd name="T16" fmla="*/ 26 w 53"/>
                <a:gd name="T17" fmla="*/ 9 h 50"/>
                <a:gd name="T18" fmla="*/ 24 w 53"/>
                <a:gd name="T19" fmla="*/ 25 h 50"/>
                <a:gd name="T20" fmla="*/ 5 w 53"/>
                <a:gd name="T21" fmla="*/ 20 h 50"/>
                <a:gd name="T22" fmla="*/ 4 w 53"/>
                <a:gd name="T23" fmla="*/ 17 h 50"/>
                <a:gd name="T24" fmla="*/ 2 w 53"/>
                <a:gd name="T25" fmla="*/ 11 h 50"/>
                <a:gd name="T26" fmla="*/ 0 w 53"/>
                <a:gd name="T27" fmla="*/ 4 h 50"/>
                <a:gd name="T28" fmla="*/ 0 w 53"/>
                <a:gd name="T29" fmla="*/ 0 h 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"/>
                <a:gd name="T46" fmla="*/ 0 h 50"/>
                <a:gd name="T47" fmla="*/ 53 w 53"/>
                <a:gd name="T48" fmla="*/ 50 h 5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" h="50">
                  <a:moveTo>
                    <a:pt x="0" y="0"/>
                  </a:moveTo>
                  <a:lnTo>
                    <a:pt x="5" y="1"/>
                  </a:lnTo>
                  <a:lnTo>
                    <a:pt x="12" y="3"/>
                  </a:lnTo>
                  <a:lnTo>
                    <a:pt x="20" y="5"/>
                  </a:lnTo>
                  <a:lnTo>
                    <a:pt x="28" y="7"/>
                  </a:lnTo>
                  <a:lnTo>
                    <a:pt x="37" y="9"/>
                  </a:lnTo>
                  <a:lnTo>
                    <a:pt x="44" y="13"/>
                  </a:lnTo>
                  <a:lnTo>
                    <a:pt x="50" y="15"/>
                  </a:lnTo>
                  <a:lnTo>
                    <a:pt x="53" y="18"/>
                  </a:lnTo>
                  <a:lnTo>
                    <a:pt x="48" y="50"/>
                  </a:lnTo>
                  <a:lnTo>
                    <a:pt x="11" y="39"/>
                  </a:lnTo>
                  <a:lnTo>
                    <a:pt x="8" y="34"/>
                  </a:lnTo>
                  <a:lnTo>
                    <a:pt x="4" y="22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615" name="Freeform 18"/>
            <p:cNvSpPr>
              <a:spLocks/>
            </p:cNvSpPr>
            <p:nvPr/>
          </p:nvSpPr>
          <p:spPr bwMode="auto">
            <a:xfrm>
              <a:off x="2534" y="698"/>
              <a:ext cx="57" cy="47"/>
            </a:xfrm>
            <a:custGeom>
              <a:avLst/>
              <a:gdLst>
                <a:gd name="T0" fmla="*/ 18 w 114"/>
                <a:gd name="T1" fmla="*/ 0 h 94"/>
                <a:gd name="T2" fmla="*/ 49 w 114"/>
                <a:gd name="T3" fmla="*/ 6 h 94"/>
                <a:gd name="T4" fmla="*/ 57 w 114"/>
                <a:gd name="T5" fmla="*/ 24 h 94"/>
                <a:gd name="T6" fmla="*/ 53 w 114"/>
                <a:gd name="T7" fmla="*/ 46 h 94"/>
                <a:gd name="T8" fmla="*/ 48 w 114"/>
                <a:gd name="T9" fmla="*/ 47 h 94"/>
                <a:gd name="T10" fmla="*/ 42 w 114"/>
                <a:gd name="T11" fmla="*/ 30 h 94"/>
                <a:gd name="T12" fmla="*/ 29 w 114"/>
                <a:gd name="T13" fmla="*/ 32 h 94"/>
                <a:gd name="T14" fmla="*/ 20 w 114"/>
                <a:gd name="T15" fmla="*/ 28 h 94"/>
                <a:gd name="T16" fmla="*/ 29 w 114"/>
                <a:gd name="T17" fmla="*/ 15 h 94"/>
                <a:gd name="T18" fmla="*/ 0 w 114"/>
                <a:gd name="T19" fmla="*/ 1 h 94"/>
                <a:gd name="T20" fmla="*/ 18 w 114"/>
                <a:gd name="T21" fmla="*/ 0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4"/>
                <a:gd name="T34" fmla="*/ 0 h 94"/>
                <a:gd name="T35" fmla="*/ 114 w 114"/>
                <a:gd name="T36" fmla="*/ 94 h 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4" h="94">
                  <a:moveTo>
                    <a:pt x="35" y="0"/>
                  </a:moveTo>
                  <a:lnTo>
                    <a:pt x="97" y="11"/>
                  </a:lnTo>
                  <a:lnTo>
                    <a:pt x="114" y="49"/>
                  </a:lnTo>
                  <a:lnTo>
                    <a:pt x="106" y="92"/>
                  </a:lnTo>
                  <a:lnTo>
                    <a:pt x="95" y="94"/>
                  </a:lnTo>
                  <a:lnTo>
                    <a:pt x="84" y="60"/>
                  </a:lnTo>
                  <a:lnTo>
                    <a:pt x="59" y="64"/>
                  </a:lnTo>
                  <a:lnTo>
                    <a:pt x="40" y="57"/>
                  </a:lnTo>
                  <a:lnTo>
                    <a:pt x="59" y="30"/>
                  </a:lnTo>
                  <a:lnTo>
                    <a:pt x="0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616" name="Freeform 19"/>
            <p:cNvSpPr>
              <a:spLocks/>
            </p:cNvSpPr>
            <p:nvPr/>
          </p:nvSpPr>
          <p:spPr bwMode="auto">
            <a:xfrm>
              <a:off x="2225" y="708"/>
              <a:ext cx="619" cy="935"/>
            </a:xfrm>
            <a:custGeom>
              <a:avLst/>
              <a:gdLst>
                <a:gd name="T0" fmla="*/ 327 w 1237"/>
                <a:gd name="T1" fmla="*/ 87 h 1872"/>
                <a:gd name="T2" fmla="*/ 300 w 1237"/>
                <a:gd name="T3" fmla="*/ 54 h 1872"/>
                <a:gd name="T4" fmla="*/ 331 w 1237"/>
                <a:gd name="T5" fmla="*/ 28 h 1872"/>
                <a:gd name="T6" fmla="*/ 358 w 1237"/>
                <a:gd name="T7" fmla="*/ 47 h 1872"/>
                <a:gd name="T8" fmla="*/ 433 w 1237"/>
                <a:gd name="T9" fmla="*/ 94 h 1872"/>
                <a:gd name="T10" fmla="*/ 391 w 1237"/>
                <a:gd name="T11" fmla="*/ 111 h 1872"/>
                <a:gd name="T12" fmla="*/ 304 w 1237"/>
                <a:gd name="T13" fmla="*/ 132 h 1872"/>
                <a:gd name="T14" fmla="*/ 232 w 1237"/>
                <a:gd name="T15" fmla="*/ 151 h 1872"/>
                <a:gd name="T16" fmla="*/ 205 w 1237"/>
                <a:gd name="T17" fmla="*/ 134 h 1872"/>
                <a:gd name="T18" fmla="*/ 159 w 1237"/>
                <a:gd name="T19" fmla="*/ 138 h 1872"/>
                <a:gd name="T20" fmla="*/ 202 w 1237"/>
                <a:gd name="T21" fmla="*/ 139 h 1872"/>
                <a:gd name="T22" fmla="*/ 204 w 1237"/>
                <a:gd name="T23" fmla="*/ 149 h 1872"/>
                <a:gd name="T24" fmla="*/ 236 w 1237"/>
                <a:gd name="T25" fmla="*/ 165 h 1872"/>
                <a:gd name="T26" fmla="*/ 293 w 1237"/>
                <a:gd name="T27" fmla="*/ 150 h 1872"/>
                <a:gd name="T28" fmla="*/ 376 w 1237"/>
                <a:gd name="T29" fmla="*/ 120 h 1872"/>
                <a:gd name="T30" fmla="*/ 413 w 1237"/>
                <a:gd name="T31" fmla="*/ 138 h 1872"/>
                <a:gd name="T32" fmla="*/ 369 w 1237"/>
                <a:gd name="T33" fmla="*/ 135 h 1872"/>
                <a:gd name="T34" fmla="*/ 320 w 1237"/>
                <a:gd name="T35" fmla="*/ 146 h 1872"/>
                <a:gd name="T36" fmla="*/ 316 w 1237"/>
                <a:gd name="T37" fmla="*/ 163 h 1872"/>
                <a:gd name="T38" fmla="*/ 265 w 1237"/>
                <a:gd name="T39" fmla="*/ 193 h 1872"/>
                <a:gd name="T40" fmla="*/ 224 w 1237"/>
                <a:gd name="T41" fmla="*/ 265 h 1872"/>
                <a:gd name="T42" fmla="*/ 199 w 1237"/>
                <a:gd name="T43" fmla="*/ 258 h 1872"/>
                <a:gd name="T44" fmla="*/ 143 w 1237"/>
                <a:gd name="T45" fmla="*/ 254 h 1872"/>
                <a:gd name="T46" fmla="*/ 99 w 1237"/>
                <a:gd name="T47" fmla="*/ 320 h 1872"/>
                <a:gd name="T48" fmla="*/ 148 w 1237"/>
                <a:gd name="T49" fmla="*/ 318 h 1872"/>
                <a:gd name="T50" fmla="*/ 144 w 1237"/>
                <a:gd name="T51" fmla="*/ 363 h 1872"/>
                <a:gd name="T52" fmla="*/ 187 w 1237"/>
                <a:gd name="T53" fmla="*/ 416 h 1872"/>
                <a:gd name="T54" fmla="*/ 236 w 1237"/>
                <a:gd name="T55" fmla="*/ 440 h 1872"/>
                <a:gd name="T56" fmla="*/ 292 w 1237"/>
                <a:gd name="T57" fmla="*/ 413 h 1872"/>
                <a:gd name="T58" fmla="*/ 330 w 1237"/>
                <a:gd name="T59" fmla="*/ 402 h 1872"/>
                <a:gd name="T60" fmla="*/ 397 w 1237"/>
                <a:gd name="T61" fmla="*/ 420 h 1872"/>
                <a:gd name="T62" fmla="*/ 464 w 1237"/>
                <a:gd name="T63" fmla="*/ 451 h 1872"/>
                <a:gd name="T64" fmla="*/ 486 w 1237"/>
                <a:gd name="T65" fmla="*/ 500 h 1872"/>
                <a:gd name="T66" fmla="*/ 517 w 1237"/>
                <a:gd name="T67" fmla="*/ 504 h 1872"/>
                <a:gd name="T68" fmla="*/ 590 w 1237"/>
                <a:gd name="T69" fmla="*/ 518 h 1872"/>
                <a:gd name="T70" fmla="*/ 602 w 1237"/>
                <a:gd name="T71" fmla="*/ 575 h 1872"/>
                <a:gd name="T72" fmla="*/ 561 w 1237"/>
                <a:gd name="T73" fmla="*/ 647 h 1872"/>
                <a:gd name="T74" fmla="*/ 529 w 1237"/>
                <a:gd name="T75" fmla="*/ 682 h 1872"/>
                <a:gd name="T76" fmla="*/ 483 w 1237"/>
                <a:gd name="T77" fmla="*/ 773 h 1872"/>
                <a:gd name="T78" fmla="*/ 434 w 1237"/>
                <a:gd name="T79" fmla="*/ 768 h 1872"/>
                <a:gd name="T80" fmla="*/ 417 w 1237"/>
                <a:gd name="T81" fmla="*/ 818 h 1872"/>
                <a:gd name="T82" fmla="*/ 379 w 1237"/>
                <a:gd name="T83" fmla="*/ 857 h 1872"/>
                <a:gd name="T84" fmla="*/ 368 w 1237"/>
                <a:gd name="T85" fmla="*/ 916 h 1872"/>
                <a:gd name="T86" fmla="*/ 368 w 1237"/>
                <a:gd name="T87" fmla="*/ 934 h 1872"/>
                <a:gd name="T88" fmla="*/ 326 w 1237"/>
                <a:gd name="T89" fmla="*/ 889 h 1872"/>
                <a:gd name="T90" fmla="*/ 311 w 1237"/>
                <a:gd name="T91" fmla="*/ 810 h 1872"/>
                <a:gd name="T92" fmla="*/ 290 w 1237"/>
                <a:gd name="T93" fmla="*/ 647 h 1872"/>
                <a:gd name="T94" fmla="*/ 214 w 1237"/>
                <a:gd name="T95" fmla="*/ 567 h 1872"/>
                <a:gd name="T96" fmla="*/ 224 w 1237"/>
                <a:gd name="T97" fmla="*/ 457 h 1872"/>
                <a:gd name="T98" fmla="*/ 178 w 1237"/>
                <a:gd name="T99" fmla="*/ 430 h 1872"/>
                <a:gd name="T100" fmla="*/ 130 w 1237"/>
                <a:gd name="T101" fmla="*/ 382 h 1872"/>
                <a:gd name="T102" fmla="*/ 68 w 1237"/>
                <a:gd name="T103" fmla="*/ 352 h 1872"/>
                <a:gd name="T104" fmla="*/ 24 w 1237"/>
                <a:gd name="T105" fmla="*/ 260 h 1872"/>
                <a:gd name="T106" fmla="*/ 25 w 1237"/>
                <a:gd name="T107" fmla="*/ 303 h 1872"/>
                <a:gd name="T108" fmla="*/ 16 w 1237"/>
                <a:gd name="T109" fmla="*/ 297 h 1872"/>
                <a:gd name="T110" fmla="*/ 1 w 1237"/>
                <a:gd name="T111" fmla="*/ 204 h 1872"/>
                <a:gd name="T112" fmla="*/ 144 w 1237"/>
                <a:gd name="T113" fmla="*/ 46 h 1872"/>
                <a:gd name="T114" fmla="*/ 251 w 1237"/>
                <a:gd name="T115" fmla="*/ 24 h 1872"/>
                <a:gd name="T116" fmla="*/ 301 w 1237"/>
                <a:gd name="T117" fmla="*/ 5 h 1872"/>
                <a:gd name="T118" fmla="*/ 292 w 1237"/>
                <a:gd name="T119" fmla="*/ 33 h 1872"/>
                <a:gd name="T120" fmla="*/ 243 w 1237"/>
                <a:gd name="T121" fmla="*/ 51 h 1872"/>
                <a:gd name="T122" fmla="*/ 270 w 1237"/>
                <a:gd name="T123" fmla="*/ 71 h 1872"/>
                <a:gd name="T124" fmla="*/ 287 w 1237"/>
                <a:gd name="T125" fmla="*/ 78 h 187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37"/>
                <a:gd name="T190" fmla="*/ 0 h 1872"/>
                <a:gd name="T191" fmla="*/ 1237 w 1237"/>
                <a:gd name="T192" fmla="*/ 1872 h 187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37" h="1872">
                  <a:moveTo>
                    <a:pt x="645" y="149"/>
                  </a:moveTo>
                  <a:lnTo>
                    <a:pt x="641" y="151"/>
                  </a:lnTo>
                  <a:lnTo>
                    <a:pt x="638" y="156"/>
                  </a:lnTo>
                  <a:lnTo>
                    <a:pt x="636" y="162"/>
                  </a:lnTo>
                  <a:lnTo>
                    <a:pt x="633" y="167"/>
                  </a:lnTo>
                  <a:lnTo>
                    <a:pt x="636" y="173"/>
                  </a:lnTo>
                  <a:lnTo>
                    <a:pt x="640" y="180"/>
                  </a:lnTo>
                  <a:lnTo>
                    <a:pt x="645" y="186"/>
                  </a:lnTo>
                  <a:lnTo>
                    <a:pt x="650" y="189"/>
                  </a:lnTo>
                  <a:lnTo>
                    <a:pt x="653" y="188"/>
                  </a:lnTo>
                  <a:lnTo>
                    <a:pt x="658" y="186"/>
                  </a:lnTo>
                  <a:lnTo>
                    <a:pt x="660" y="182"/>
                  </a:lnTo>
                  <a:lnTo>
                    <a:pt x="661" y="180"/>
                  </a:lnTo>
                  <a:lnTo>
                    <a:pt x="660" y="178"/>
                  </a:lnTo>
                  <a:lnTo>
                    <a:pt x="658" y="175"/>
                  </a:lnTo>
                  <a:lnTo>
                    <a:pt x="654" y="174"/>
                  </a:lnTo>
                  <a:lnTo>
                    <a:pt x="653" y="171"/>
                  </a:lnTo>
                  <a:lnTo>
                    <a:pt x="654" y="169"/>
                  </a:lnTo>
                  <a:lnTo>
                    <a:pt x="658" y="166"/>
                  </a:lnTo>
                  <a:lnTo>
                    <a:pt x="660" y="164"/>
                  </a:lnTo>
                  <a:lnTo>
                    <a:pt x="661" y="162"/>
                  </a:lnTo>
                  <a:lnTo>
                    <a:pt x="660" y="158"/>
                  </a:lnTo>
                  <a:lnTo>
                    <a:pt x="656" y="155"/>
                  </a:lnTo>
                  <a:lnTo>
                    <a:pt x="652" y="151"/>
                  </a:lnTo>
                  <a:lnTo>
                    <a:pt x="645" y="149"/>
                  </a:lnTo>
                  <a:lnTo>
                    <a:pt x="607" y="129"/>
                  </a:lnTo>
                  <a:lnTo>
                    <a:pt x="606" y="125"/>
                  </a:lnTo>
                  <a:lnTo>
                    <a:pt x="601" y="121"/>
                  </a:lnTo>
                  <a:lnTo>
                    <a:pt x="597" y="117"/>
                  </a:lnTo>
                  <a:lnTo>
                    <a:pt x="594" y="113"/>
                  </a:lnTo>
                  <a:lnTo>
                    <a:pt x="595" y="111"/>
                  </a:lnTo>
                  <a:lnTo>
                    <a:pt x="600" y="108"/>
                  </a:lnTo>
                  <a:lnTo>
                    <a:pt x="606" y="104"/>
                  </a:lnTo>
                  <a:lnTo>
                    <a:pt x="613" y="99"/>
                  </a:lnTo>
                  <a:lnTo>
                    <a:pt x="618" y="96"/>
                  </a:lnTo>
                  <a:lnTo>
                    <a:pt x="624" y="93"/>
                  </a:lnTo>
                  <a:lnTo>
                    <a:pt x="629" y="89"/>
                  </a:lnTo>
                  <a:lnTo>
                    <a:pt x="630" y="87"/>
                  </a:lnTo>
                  <a:lnTo>
                    <a:pt x="616" y="67"/>
                  </a:lnTo>
                  <a:lnTo>
                    <a:pt x="621" y="66"/>
                  </a:lnTo>
                  <a:lnTo>
                    <a:pt x="625" y="65"/>
                  </a:lnTo>
                  <a:lnTo>
                    <a:pt x="631" y="64"/>
                  </a:lnTo>
                  <a:lnTo>
                    <a:pt x="638" y="61"/>
                  </a:lnTo>
                  <a:lnTo>
                    <a:pt x="644" y="60"/>
                  </a:lnTo>
                  <a:lnTo>
                    <a:pt x="650" y="59"/>
                  </a:lnTo>
                  <a:lnTo>
                    <a:pt x="654" y="57"/>
                  </a:lnTo>
                  <a:lnTo>
                    <a:pt x="659" y="53"/>
                  </a:lnTo>
                  <a:lnTo>
                    <a:pt x="662" y="56"/>
                  </a:lnTo>
                  <a:lnTo>
                    <a:pt x="671" y="63"/>
                  </a:lnTo>
                  <a:lnTo>
                    <a:pt x="681" y="71"/>
                  </a:lnTo>
                  <a:lnTo>
                    <a:pt x="684" y="76"/>
                  </a:lnTo>
                  <a:lnTo>
                    <a:pt x="682" y="82"/>
                  </a:lnTo>
                  <a:lnTo>
                    <a:pt x="677" y="87"/>
                  </a:lnTo>
                  <a:lnTo>
                    <a:pt x="673" y="90"/>
                  </a:lnTo>
                  <a:lnTo>
                    <a:pt x="670" y="91"/>
                  </a:lnTo>
                  <a:lnTo>
                    <a:pt x="682" y="121"/>
                  </a:lnTo>
                  <a:lnTo>
                    <a:pt x="685" y="121"/>
                  </a:lnTo>
                  <a:lnTo>
                    <a:pt x="693" y="121"/>
                  </a:lnTo>
                  <a:lnTo>
                    <a:pt x="703" y="121"/>
                  </a:lnTo>
                  <a:lnTo>
                    <a:pt x="709" y="119"/>
                  </a:lnTo>
                  <a:lnTo>
                    <a:pt x="712" y="112"/>
                  </a:lnTo>
                  <a:lnTo>
                    <a:pt x="713" y="103"/>
                  </a:lnTo>
                  <a:lnTo>
                    <a:pt x="714" y="96"/>
                  </a:lnTo>
                  <a:lnTo>
                    <a:pt x="716" y="95"/>
                  </a:lnTo>
                  <a:lnTo>
                    <a:pt x="720" y="97"/>
                  </a:lnTo>
                  <a:lnTo>
                    <a:pt x="724" y="102"/>
                  </a:lnTo>
                  <a:lnTo>
                    <a:pt x="731" y="105"/>
                  </a:lnTo>
                  <a:lnTo>
                    <a:pt x="737" y="110"/>
                  </a:lnTo>
                  <a:lnTo>
                    <a:pt x="744" y="114"/>
                  </a:lnTo>
                  <a:lnTo>
                    <a:pt x="750" y="118"/>
                  </a:lnTo>
                  <a:lnTo>
                    <a:pt x="753" y="120"/>
                  </a:lnTo>
                  <a:lnTo>
                    <a:pt x="754" y="121"/>
                  </a:lnTo>
                  <a:lnTo>
                    <a:pt x="754" y="135"/>
                  </a:lnTo>
                  <a:lnTo>
                    <a:pt x="789" y="139"/>
                  </a:lnTo>
                  <a:lnTo>
                    <a:pt x="817" y="157"/>
                  </a:lnTo>
                  <a:lnTo>
                    <a:pt x="811" y="169"/>
                  </a:lnTo>
                  <a:lnTo>
                    <a:pt x="841" y="166"/>
                  </a:lnTo>
                  <a:lnTo>
                    <a:pt x="850" y="172"/>
                  </a:lnTo>
                  <a:lnTo>
                    <a:pt x="858" y="180"/>
                  </a:lnTo>
                  <a:lnTo>
                    <a:pt x="866" y="188"/>
                  </a:lnTo>
                  <a:lnTo>
                    <a:pt x="873" y="193"/>
                  </a:lnTo>
                  <a:lnTo>
                    <a:pt x="875" y="199"/>
                  </a:lnTo>
                  <a:lnTo>
                    <a:pt x="874" y="205"/>
                  </a:lnTo>
                  <a:lnTo>
                    <a:pt x="870" y="212"/>
                  </a:lnTo>
                  <a:lnTo>
                    <a:pt x="865" y="217"/>
                  </a:lnTo>
                  <a:lnTo>
                    <a:pt x="860" y="218"/>
                  </a:lnTo>
                  <a:lnTo>
                    <a:pt x="853" y="218"/>
                  </a:lnTo>
                  <a:lnTo>
                    <a:pt x="845" y="219"/>
                  </a:lnTo>
                  <a:lnTo>
                    <a:pt x="836" y="219"/>
                  </a:lnTo>
                  <a:lnTo>
                    <a:pt x="826" y="220"/>
                  </a:lnTo>
                  <a:lnTo>
                    <a:pt x="817" y="220"/>
                  </a:lnTo>
                  <a:lnTo>
                    <a:pt x="809" y="220"/>
                  </a:lnTo>
                  <a:lnTo>
                    <a:pt x="803" y="220"/>
                  </a:lnTo>
                  <a:lnTo>
                    <a:pt x="797" y="220"/>
                  </a:lnTo>
                  <a:lnTo>
                    <a:pt x="790" y="222"/>
                  </a:lnTo>
                  <a:lnTo>
                    <a:pt x="781" y="222"/>
                  </a:lnTo>
                  <a:lnTo>
                    <a:pt x="772" y="223"/>
                  </a:lnTo>
                  <a:lnTo>
                    <a:pt x="761" y="224"/>
                  </a:lnTo>
                  <a:lnTo>
                    <a:pt x="752" y="225"/>
                  </a:lnTo>
                  <a:lnTo>
                    <a:pt x="744" y="226"/>
                  </a:lnTo>
                  <a:lnTo>
                    <a:pt x="736" y="227"/>
                  </a:lnTo>
                  <a:lnTo>
                    <a:pt x="727" y="228"/>
                  </a:lnTo>
                  <a:lnTo>
                    <a:pt x="714" y="232"/>
                  </a:lnTo>
                  <a:lnTo>
                    <a:pt x="699" y="235"/>
                  </a:lnTo>
                  <a:lnTo>
                    <a:pt x="684" y="239"/>
                  </a:lnTo>
                  <a:lnTo>
                    <a:pt x="669" y="243"/>
                  </a:lnTo>
                  <a:lnTo>
                    <a:pt x="656" y="247"/>
                  </a:lnTo>
                  <a:lnTo>
                    <a:pt x="648" y="249"/>
                  </a:lnTo>
                  <a:lnTo>
                    <a:pt x="645" y="250"/>
                  </a:lnTo>
                  <a:lnTo>
                    <a:pt x="597" y="255"/>
                  </a:lnTo>
                  <a:lnTo>
                    <a:pt x="578" y="269"/>
                  </a:lnTo>
                  <a:lnTo>
                    <a:pt x="607" y="265"/>
                  </a:lnTo>
                  <a:lnTo>
                    <a:pt x="575" y="288"/>
                  </a:lnTo>
                  <a:lnTo>
                    <a:pt x="572" y="288"/>
                  </a:lnTo>
                  <a:lnTo>
                    <a:pt x="564" y="288"/>
                  </a:lnTo>
                  <a:lnTo>
                    <a:pt x="554" y="288"/>
                  </a:lnTo>
                  <a:lnTo>
                    <a:pt x="542" y="289"/>
                  </a:lnTo>
                  <a:lnTo>
                    <a:pt x="530" y="289"/>
                  </a:lnTo>
                  <a:lnTo>
                    <a:pt x="518" y="292"/>
                  </a:lnTo>
                  <a:lnTo>
                    <a:pt x="508" y="293"/>
                  </a:lnTo>
                  <a:lnTo>
                    <a:pt x="502" y="295"/>
                  </a:lnTo>
                  <a:lnTo>
                    <a:pt x="499" y="299"/>
                  </a:lnTo>
                  <a:lnTo>
                    <a:pt x="500" y="302"/>
                  </a:lnTo>
                  <a:lnTo>
                    <a:pt x="503" y="303"/>
                  </a:lnTo>
                  <a:lnTo>
                    <a:pt x="510" y="304"/>
                  </a:lnTo>
                  <a:lnTo>
                    <a:pt x="509" y="317"/>
                  </a:lnTo>
                  <a:lnTo>
                    <a:pt x="466" y="318"/>
                  </a:lnTo>
                  <a:lnTo>
                    <a:pt x="463" y="303"/>
                  </a:lnTo>
                  <a:lnTo>
                    <a:pt x="465" y="301"/>
                  </a:lnTo>
                  <a:lnTo>
                    <a:pt x="469" y="298"/>
                  </a:lnTo>
                  <a:lnTo>
                    <a:pt x="472" y="291"/>
                  </a:lnTo>
                  <a:lnTo>
                    <a:pt x="474" y="285"/>
                  </a:lnTo>
                  <a:lnTo>
                    <a:pt x="471" y="278"/>
                  </a:lnTo>
                  <a:lnTo>
                    <a:pt x="463" y="271"/>
                  </a:lnTo>
                  <a:lnTo>
                    <a:pt x="454" y="265"/>
                  </a:lnTo>
                  <a:lnTo>
                    <a:pt x="445" y="261"/>
                  </a:lnTo>
                  <a:lnTo>
                    <a:pt x="440" y="260"/>
                  </a:lnTo>
                  <a:lnTo>
                    <a:pt x="435" y="258"/>
                  </a:lnTo>
                  <a:lnTo>
                    <a:pt x="431" y="257"/>
                  </a:lnTo>
                  <a:lnTo>
                    <a:pt x="425" y="257"/>
                  </a:lnTo>
                  <a:lnTo>
                    <a:pt x="420" y="258"/>
                  </a:lnTo>
                  <a:lnTo>
                    <a:pt x="416" y="261"/>
                  </a:lnTo>
                  <a:lnTo>
                    <a:pt x="411" y="264"/>
                  </a:lnTo>
                  <a:lnTo>
                    <a:pt x="409" y="269"/>
                  </a:lnTo>
                  <a:lnTo>
                    <a:pt x="408" y="269"/>
                  </a:lnTo>
                  <a:lnTo>
                    <a:pt x="403" y="270"/>
                  </a:lnTo>
                  <a:lnTo>
                    <a:pt x="397" y="271"/>
                  </a:lnTo>
                  <a:lnTo>
                    <a:pt x="389" y="272"/>
                  </a:lnTo>
                  <a:lnTo>
                    <a:pt x="381" y="273"/>
                  </a:lnTo>
                  <a:lnTo>
                    <a:pt x="373" y="275"/>
                  </a:lnTo>
                  <a:lnTo>
                    <a:pt x="366" y="275"/>
                  </a:lnTo>
                  <a:lnTo>
                    <a:pt x="360" y="273"/>
                  </a:lnTo>
                  <a:lnTo>
                    <a:pt x="356" y="272"/>
                  </a:lnTo>
                  <a:lnTo>
                    <a:pt x="349" y="271"/>
                  </a:lnTo>
                  <a:lnTo>
                    <a:pt x="342" y="271"/>
                  </a:lnTo>
                  <a:lnTo>
                    <a:pt x="335" y="271"/>
                  </a:lnTo>
                  <a:lnTo>
                    <a:pt x="329" y="272"/>
                  </a:lnTo>
                  <a:lnTo>
                    <a:pt x="324" y="273"/>
                  </a:lnTo>
                  <a:lnTo>
                    <a:pt x="319" y="275"/>
                  </a:lnTo>
                  <a:lnTo>
                    <a:pt x="317" y="277"/>
                  </a:lnTo>
                  <a:lnTo>
                    <a:pt x="320" y="287"/>
                  </a:lnTo>
                  <a:lnTo>
                    <a:pt x="321" y="287"/>
                  </a:lnTo>
                  <a:lnTo>
                    <a:pt x="324" y="286"/>
                  </a:lnTo>
                  <a:lnTo>
                    <a:pt x="328" y="285"/>
                  </a:lnTo>
                  <a:lnTo>
                    <a:pt x="334" y="284"/>
                  </a:lnTo>
                  <a:lnTo>
                    <a:pt x="340" y="281"/>
                  </a:lnTo>
                  <a:lnTo>
                    <a:pt x="347" y="281"/>
                  </a:lnTo>
                  <a:lnTo>
                    <a:pt x="352" y="280"/>
                  </a:lnTo>
                  <a:lnTo>
                    <a:pt x="358" y="280"/>
                  </a:lnTo>
                  <a:lnTo>
                    <a:pt x="364" y="281"/>
                  </a:lnTo>
                  <a:lnTo>
                    <a:pt x="371" y="281"/>
                  </a:lnTo>
                  <a:lnTo>
                    <a:pt x="378" y="281"/>
                  </a:lnTo>
                  <a:lnTo>
                    <a:pt x="385" y="280"/>
                  </a:lnTo>
                  <a:lnTo>
                    <a:pt x="392" y="280"/>
                  </a:lnTo>
                  <a:lnTo>
                    <a:pt x="397" y="279"/>
                  </a:lnTo>
                  <a:lnTo>
                    <a:pt x="403" y="278"/>
                  </a:lnTo>
                  <a:lnTo>
                    <a:pt x="409" y="277"/>
                  </a:lnTo>
                  <a:lnTo>
                    <a:pt x="413" y="276"/>
                  </a:lnTo>
                  <a:lnTo>
                    <a:pt x="420" y="276"/>
                  </a:lnTo>
                  <a:lnTo>
                    <a:pt x="427" y="276"/>
                  </a:lnTo>
                  <a:lnTo>
                    <a:pt x="434" y="276"/>
                  </a:lnTo>
                  <a:lnTo>
                    <a:pt x="440" y="277"/>
                  </a:lnTo>
                  <a:lnTo>
                    <a:pt x="445" y="278"/>
                  </a:lnTo>
                  <a:lnTo>
                    <a:pt x="446" y="279"/>
                  </a:lnTo>
                  <a:lnTo>
                    <a:pt x="445" y="280"/>
                  </a:lnTo>
                  <a:lnTo>
                    <a:pt x="441" y="283"/>
                  </a:lnTo>
                  <a:lnTo>
                    <a:pt x="436" y="284"/>
                  </a:lnTo>
                  <a:lnTo>
                    <a:pt x="431" y="286"/>
                  </a:lnTo>
                  <a:lnTo>
                    <a:pt x="425" y="288"/>
                  </a:lnTo>
                  <a:lnTo>
                    <a:pt x="418" y="291"/>
                  </a:lnTo>
                  <a:lnTo>
                    <a:pt x="412" y="294"/>
                  </a:lnTo>
                  <a:lnTo>
                    <a:pt x="408" y="298"/>
                  </a:lnTo>
                  <a:lnTo>
                    <a:pt x="404" y="301"/>
                  </a:lnTo>
                  <a:lnTo>
                    <a:pt x="401" y="310"/>
                  </a:lnTo>
                  <a:lnTo>
                    <a:pt x="401" y="322"/>
                  </a:lnTo>
                  <a:lnTo>
                    <a:pt x="402" y="332"/>
                  </a:lnTo>
                  <a:lnTo>
                    <a:pt x="403" y="337"/>
                  </a:lnTo>
                  <a:lnTo>
                    <a:pt x="417" y="337"/>
                  </a:lnTo>
                  <a:lnTo>
                    <a:pt x="418" y="332"/>
                  </a:lnTo>
                  <a:lnTo>
                    <a:pt x="423" y="319"/>
                  </a:lnTo>
                  <a:lnTo>
                    <a:pt x="431" y="306"/>
                  </a:lnTo>
                  <a:lnTo>
                    <a:pt x="442" y="296"/>
                  </a:lnTo>
                  <a:lnTo>
                    <a:pt x="446" y="304"/>
                  </a:lnTo>
                  <a:lnTo>
                    <a:pt x="450" y="314"/>
                  </a:lnTo>
                  <a:lnTo>
                    <a:pt x="455" y="323"/>
                  </a:lnTo>
                  <a:lnTo>
                    <a:pt x="461" y="329"/>
                  </a:lnTo>
                  <a:lnTo>
                    <a:pt x="465" y="330"/>
                  </a:lnTo>
                  <a:lnTo>
                    <a:pt x="471" y="331"/>
                  </a:lnTo>
                  <a:lnTo>
                    <a:pt x="479" y="332"/>
                  </a:lnTo>
                  <a:lnTo>
                    <a:pt x="487" y="333"/>
                  </a:lnTo>
                  <a:lnTo>
                    <a:pt x="495" y="333"/>
                  </a:lnTo>
                  <a:lnTo>
                    <a:pt x="503" y="333"/>
                  </a:lnTo>
                  <a:lnTo>
                    <a:pt x="510" y="332"/>
                  </a:lnTo>
                  <a:lnTo>
                    <a:pt x="515" y="331"/>
                  </a:lnTo>
                  <a:lnTo>
                    <a:pt x="532" y="309"/>
                  </a:lnTo>
                  <a:lnTo>
                    <a:pt x="533" y="309"/>
                  </a:lnTo>
                  <a:lnTo>
                    <a:pt x="537" y="309"/>
                  </a:lnTo>
                  <a:lnTo>
                    <a:pt x="542" y="309"/>
                  </a:lnTo>
                  <a:lnTo>
                    <a:pt x="548" y="309"/>
                  </a:lnTo>
                  <a:lnTo>
                    <a:pt x="556" y="308"/>
                  </a:lnTo>
                  <a:lnTo>
                    <a:pt x="563" y="307"/>
                  </a:lnTo>
                  <a:lnTo>
                    <a:pt x="571" y="306"/>
                  </a:lnTo>
                  <a:lnTo>
                    <a:pt x="578" y="303"/>
                  </a:lnTo>
                  <a:lnTo>
                    <a:pt x="585" y="300"/>
                  </a:lnTo>
                  <a:lnTo>
                    <a:pt x="592" y="295"/>
                  </a:lnTo>
                  <a:lnTo>
                    <a:pt x="600" y="289"/>
                  </a:lnTo>
                  <a:lnTo>
                    <a:pt x="607" y="284"/>
                  </a:lnTo>
                  <a:lnTo>
                    <a:pt x="614" y="278"/>
                  </a:lnTo>
                  <a:lnTo>
                    <a:pt x="620" y="273"/>
                  </a:lnTo>
                  <a:lnTo>
                    <a:pt x="625" y="269"/>
                  </a:lnTo>
                  <a:lnTo>
                    <a:pt x="630" y="266"/>
                  </a:lnTo>
                  <a:lnTo>
                    <a:pt x="651" y="273"/>
                  </a:lnTo>
                  <a:lnTo>
                    <a:pt x="654" y="272"/>
                  </a:lnTo>
                  <a:lnTo>
                    <a:pt x="665" y="269"/>
                  </a:lnTo>
                  <a:lnTo>
                    <a:pt x="678" y="264"/>
                  </a:lnTo>
                  <a:lnTo>
                    <a:pt x="694" y="258"/>
                  </a:lnTo>
                  <a:lnTo>
                    <a:pt x="713" y="253"/>
                  </a:lnTo>
                  <a:lnTo>
                    <a:pt x="729" y="248"/>
                  </a:lnTo>
                  <a:lnTo>
                    <a:pt x="743" y="243"/>
                  </a:lnTo>
                  <a:lnTo>
                    <a:pt x="752" y="241"/>
                  </a:lnTo>
                  <a:lnTo>
                    <a:pt x="759" y="240"/>
                  </a:lnTo>
                  <a:lnTo>
                    <a:pt x="765" y="240"/>
                  </a:lnTo>
                  <a:lnTo>
                    <a:pt x="771" y="242"/>
                  </a:lnTo>
                  <a:lnTo>
                    <a:pt x="775" y="245"/>
                  </a:lnTo>
                  <a:lnTo>
                    <a:pt x="780" y="247"/>
                  </a:lnTo>
                  <a:lnTo>
                    <a:pt x="784" y="249"/>
                  </a:lnTo>
                  <a:lnTo>
                    <a:pt x="789" y="253"/>
                  </a:lnTo>
                  <a:lnTo>
                    <a:pt x="792" y="255"/>
                  </a:lnTo>
                  <a:lnTo>
                    <a:pt x="799" y="258"/>
                  </a:lnTo>
                  <a:lnTo>
                    <a:pt x="805" y="258"/>
                  </a:lnTo>
                  <a:lnTo>
                    <a:pt x="811" y="258"/>
                  </a:lnTo>
                  <a:lnTo>
                    <a:pt x="817" y="258"/>
                  </a:lnTo>
                  <a:lnTo>
                    <a:pt x="823" y="261"/>
                  </a:lnTo>
                  <a:lnTo>
                    <a:pt x="829" y="266"/>
                  </a:lnTo>
                  <a:lnTo>
                    <a:pt x="830" y="272"/>
                  </a:lnTo>
                  <a:lnTo>
                    <a:pt x="825" y="277"/>
                  </a:lnTo>
                  <a:lnTo>
                    <a:pt x="818" y="279"/>
                  </a:lnTo>
                  <a:lnTo>
                    <a:pt x="809" y="281"/>
                  </a:lnTo>
                  <a:lnTo>
                    <a:pt x="797" y="285"/>
                  </a:lnTo>
                  <a:lnTo>
                    <a:pt x="785" y="288"/>
                  </a:lnTo>
                  <a:lnTo>
                    <a:pt x="774" y="292"/>
                  </a:lnTo>
                  <a:lnTo>
                    <a:pt x="762" y="296"/>
                  </a:lnTo>
                  <a:lnTo>
                    <a:pt x="754" y="300"/>
                  </a:lnTo>
                  <a:lnTo>
                    <a:pt x="749" y="303"/>
                  </a:lnTo>
                  <a:lnTo>
                    <a:pt x="742" y="306"/>
                  </a:lnTo>
                  <a:lnTo>
                    <a:pt x="737" y="304"/>
                  </a:lnTo>
                  <a:lnTo>
                    <a:pt x="736" y="300"/>
                  </a:lnTo>
                  <a:lnTo>
                    <a:pt x="738" y="293"/>
                  </a:lnTo>
                  <a:lnTo>
                    <a:pt x="742" y="285"/>
                  </a:lnTo>
                  <a:lnTo>
                    <a:pt x="744" y="277"/>
                  </a:lnTo>
                  <a:lnTo>
                    <a:pt x="744" y="271"/>
                  </a:lnTo>
                  <a:lnTo>
                    <a:pt x="738" y="271"/>
                  </a:lnTo>
                  <a:lnTo>
                    <a:pt x="735" y="272"/>
                  </a:lnTo>
                  <a:lnTo>
                    <a:pt x="730" y="275"/>
                  </a:lnTo>
                  <a:lnTo>
                    <a:pt x="726" y="276"/>
                  </a:lnTo>
                  <a:lnTo>
                    <a:pt x="721" y="278"/>
                  </a:lnTo>
                  <a:lnTo>
                    <a:pt x="715" y="279"/>
                  </a:lnTo>
                  <a:lnTo>
                    <a:pt x="709" y="281"/>
                  </a:lnTo>
                  <a:lnTo>
                    <a:pt x="705" y="283"/>
                  </a:lnTo>
                  <a:lnTo>
                    <a:pt x="699" y="285"/>
                  </a:lnTo>
                  <a:lnTo>
                    <a:pt x="693" y="286"/>
                  </a:lnTo>
                  <a:lnTo>
                    <a:pt x="685" y="288"/>
                  </a:lnTo>
                  <a:lnTo>
                    <a:pt x="677" y="289"/>
                  </a:lnTo>
                  <a:lnTo>
                    <a:pt x="669" y="291"/>
                  </a:lnTo>
                  <a:lnTo>
                    <a:pt x="661" y="292"/>
                  </a:lnTo>
                  <a:lnTo>
                    <a:pt x="653" y="293"/>
                  </a:lnTo>
                  <a:lnTo>
                    <a:pt x="646" y="293"/>
                  </a:lnTo>
                  <a:lnTo>
                    <a:pt x="640" y="293"/>
                  </a:lnTo>
                  <a:lnTo>
                    <a:pt x="630" y="303"/>
                  </a:lnTo>
                  <a:lnTo>
                    <a:pt x="636" y="303"/>
                  </a:lnTo>
                  <a:lnTo>
                    <a:pt x="643" y="306"/>
                  </a:lnTo>
                  <a:lnTo>
                    <a:pt x="648" y="307"/>
                  </a:lnTo>
                  <a:lnTo>
                    <a:pt x="654" y="309"/>
                  </a:lnTo>
                  <a:lnTo>
                    <a:pt x="659" y="311"/>
                  </a:lnTo>
                  <a:lnTo>
                    <a:pt x="661" y="314"/>
                  </a:lnTo>
                  <a:lnTo>
                    <a:pt x="662" y="316"/>
                  </a:lnTo>
                  <a:lnTo>
                    <a:pt x="661" y="317"/>
                  </a:lnTo>
                  <a:lnTo>
                    <a:pt x="658" y="318"/>
                  </a:lnTo>
                  <a:lnTo>
                    <a:pt x="654" y="319"/>
                  </a:lnTo>
                  <a:lnTo>
                    <a:pt x="651" y="321"/>
                  </a:lnTo>
                  <a:lnTo>
                    <a:pt x="646" y="322"/>
                  </a:lnTo>
                  <a:lnTo>
                    <a:pt x="641" y="324"/>
                  </a:lnTo>
                  <a:lnTo>
                    <a:pt x="637" y="325"/>
                  </a:lnTo>
                  <a:lnTo>
                    <a:pt x="631" y="326"/>
                  </a:lnTo>
                  <a:lnTo>
                    <a:pt x="627" y="326"/>
                  </a:lnTo>
                  <a:lnTo>
                    <a:pt x="616" y="327"/>
                  </a:lnTo>
                  <a:lnTo>
                    <a:pt x="607" y="330"/>
                  </a:lnTo>
                  <a:lnTo>
                    <a:pt x="600" y="333"/>
                  </a:lnTo>
                  <a:lnTo>
                    <a:pt x="594" y="339"/>
                  </a:lnTo>
                  <a:lnTo>
                    <a:pt x="587" y="347"/>
                  </a:lnTo>
                  <a:lnTo>
                    <a:pt x="578" y="359"/>
                  </a:lnTo>
                  <a:lnTo>
                    <a:pt x="568" y="372"/>
                  </a:lnTo>
                  <a:lnTo>
                    <a:pt x="562" y="385"/>
                  </a:lnTo>
                  <a:lnTo>
                    <a:pt x="553" y="380"/>
                  </a:lnTo>
                  <a:lnTo>
                    <a:pt x="553" y="361"/>
                  </a:lnTo>
                  <a:lnTo>
                    <a:pt x="544" y="362"/>
                  </a:lnTo>
                  <a:lnTo>
                    <a:pt x="536" y="366"/>
                  </a:lnTo>
                  <a:lnTo>
                    <a:pt x="531" y="369"/>
                  </a:lnTo>
                  <a:lnTo>
                    <a:pt x="529" y="377"/>
                  </a:lnTo>
                  <a:lnTo>
                    <a:pt x="530" y="387"/>
                  </a:lnTo>
                  <a:lnTo>
                    <a:pt x="533" y="400"/>
                  </a:lnTo>
                  <a:lnTo>
                    <a:pt x="536" y="412"/>
                  </a:lnTo>
                  <a:lnTo>
                    <a:pt x="534" y="418"/>
                  </a:lnTo>
                  <a:lnTo>
                    <a:pt x="529" y="423"/>
                  </a:lnTo>
                  <a:lnTo>
                    <a:pt x="521" y="425"/>
                  </a:lnTo>
                  <a:lnTo>
                    <a:pt x="514" y="428"/>
                  </a:lnTo>
                  <a:lnTo>
                    <a:pt x="510" y="429"/>
                  </a:lnTo>
                  <a:lnTo>
                    <a:pt x="464" y="461"/>
                  </a:lnTo>
                  <a:lnTo>
                    <a:pt x="459" y="463"/>
                  </a:lnTo>
                  <a:lnTo>
                    <a:pt x="450" y="469"/>
                  </a:lnTo>
                  <a:lnTo>
                    <a:pt x="439" y="477"/>
                  </a:lnTo>
                  <a:lnTo>
                    <a:pt x="431" y="485"/>
                  </a:lnTo>
                  <a:lnTo>
                    <a:pt x="430" y="496"/>
                  </a:lnTo>
                  <a:lnTo>
                    <a:pt x="434" y="508"/>
                  </a:lnTo>
                  <a:lnTo>
                    <a:pt x="441" y="521"/>
                  </a:lnTo>
                  <a:lnTo>
                    <a:pt x="447" y="530"/>
                  </a:lnTo>
                  <a:lnTo>
                    <a:pt x="447" y="538"/>
                  </a:lnTo>
                  <a:lnTo>
                    <a:pt x="443" y="547"/>
                  </a:lnTo>
                  <a:lnTo>
                    <a:pt x="438" y="558"/>
                  </a:lnTo>
                  <a:lnTo>
                    <a:pt x="433" y="567"/>
                  </a:lnTo>
                  <a:lnTo>
                    <a:pt x="427" y="575"/>
                  </a:lnTo>
                  <a:lnTo>
                    <a:pt x="420" y="585"/>
                  </a:lnTo>
                  <a:lnTo>
                    <a:pt x="413" y="592"/>
                  </a:lnTo>
                  <a:lnTo>
                    <a:pt x="407" y="595"/>
                  </a:lnTo>
                  <a:lnTo>
                    <a:pt x="402" y="587"/>
                  </a:lnTo>
                  <a:lnTo>
                    <a:pt x="400" y="572"/>
                  </a:lnTo>
                  <a:lnTo>
                    <a:pt x="400" y="556"/>
                  </a:lnTo>
                  <a:lnTo>
                    <a:pt x="404" y="545"/>
                  </a:lnTo>
                  <a:lnTo>
                    <a:pt x="411" y="535"/>
                  </a:lnTo>
                  <a:lnTo>
                    <a:pt x="409" y="531"/>
                  </a:lnTo>
                  <a:lnTo>
                    <a:pt x="404" y="524"/>
                  </a:lnTo>
                  <a:lnTo>
                    <a:pt x="397" y="516"/>
                  </a:lnTo>
                  <a:lnTo>
                    <a:pt x="390" y="511"/>
                  </a:lnTo>
                  <a:lnTo>
                    <a:pt x="386" y="509"/>
                  </a:lnTo>
                  <a:lnTo>
                    <a:pt x="379" y="508"/>
                  </a:lnTo>
                  <a:lnTo>
                    <a:pt x="372" y="506"/>
                  </a:lnTo>
                  <a:lnTo>
                    <a:pt x="363" y="505"/>
                  </a:lnTo>
                  <a:lnTo>
                    <a:pt x="355" y="504"/>
                  </a:lnTo>
                  <a:lnTo>
                    <a:pt x="349" y="504"/>
                  </a:lnTo>
                  <a:lnTo>
                    <a:pt x="344" y="503"/>
                  </a:lnTo>
                  <a:lnTo>
                    <a:pt x="342" y="503"/>
                  </a:lnTo>
                  <a:lnTo>
                    <a:pt x="335" y="516"/>
                  </a:lnTo>
                  <a:lnTo>
                    <a:pt x="333" y="516"/>
                  </a:lnTo>
                  <a:lnTo>
                    <a:pt x="326" y="515"/>
                  </a:lnTo>
                  <a:lnTo>
                    <a:pt x="317" y="515"/>
                  </a:lnTo>
                  <a:lnTo>
                    <a:pt x="306" y="513"/>
                  </a:lnTo>
                  <a:lnTo>
                    <a:pt x="295" y="512"/>
                  </a:lnTo>
                  <a:lnTo>
                    <a:pt x="286" y="509"/>
                  </a:lnTo>
                  <a:lnTo>
                    <a:pt x="277" y="506"/>
                  </a:lnTo>
                  <a:lnTo>
                    <a:pt x="273" y="503"/>
                  </a:lnTo>
                  <a:lnTo>
                    <a:pt x="269" y="503"/>
                  </a:lnTo>
                  <a:lnTo>
                    <a:pt x="265" y="504"/>
                  </a:lnTo>
                  <a:lnTo>
                    <a:pt x="260" y="505"/>
                  </a:lnTo>
                  <a:lnTo>
                    <a:pt x="254" y="507"/>
                  </a:lnTo>
                  <a:lnTo>
                    <a:pt x="249" y="509"/>
                  </a:lnTo>
                  <a:lnTo>
                    <a:pt x="244" y="514"/>
                  </a:lnTo>
                  <a:lnTo>
                    <a:pt x="238" y="519"/>
                  </a:lnTo>
                  <a:lnTo>
                    <a:pt x="235" y="524"/>
                  </a:lnTo>
                  <a:lnTo>
                    <a:pt x="216" y="524"/>
                  </a:lnTo>
                  <a:lnTo>
                    <a:pt x="205" y="581"/>
                  </a:lnTo>
                  <a:lnTo>
                    <a:pt x="191" y="584"/>
                  </a:lnTo>
                  <a:lnTo>
                    <a:pt x="205" y="619"/>
                  </a:lnTo>
                  <a:lnTo>
                    <a:pt x="199" y="628"/>
                  </a:lnTo>
                  <a:lnTo>
                    <a:pt x="197" y="640"/>
                  </a:lnTo>
                  <a:lnTo>
                    <a:pt x="199" y="650"/>
                  </a:lnTo>
                  <a:lnTo>
                    <a:pt x="208" y="657"/>
                  </a:lnTo>
                  <a:lnTo>
                    <a:pt x="220" y="658"/>
                  </a:lnTo>
                  <a:lnTo>
                    <a:pt x="229" y="657"/>
                  </a:lnTo>
                  <a:lnTo>
                    <a:pt x="236" y="656"/>
                  </a:lnTo>
                  <a:lnTo>
                    <a:pt x="238" y="655"/>
                  </a:lnTo>
                  <a:lnTo>
                    <a:pt x="252" y="663"/>
                  </a:lnTo>
                  <a:lnTo>
                    <a:pt x="258" y="655"/>
                  </a:lnTo>
                  <a:lnTo>
                    <a:pt x="264" y="649"/>
                  </a:lnTo>
                  <a:lnTo>
                    <a:pt x="268" y="645"/>
                  </a:lnTo>
                  <a:lnTo>
                    <a:pt x="274" y="644"/>
                  </a:lnTo>
                  <a:lnTo>
                    <a:pt x="277" y="644"/>
                  </a:lnTo>
                  <a:lnTo>
                    <a:pt x="280" y="641"/>
                  </a:lnTo>
                  <a:lnTo>
                    <a:pt x="283" y="637"/>
                  </a:lnTo>
                  <a:lnTo>
                    <a:pt x="290" y="636"/>
                  </a:lnTo>
                  <a:lnTo>
                    <a:pt x="296" y="637"/>
                  </a:lnTo>
                  <a:lnTo>
                    <a:pt x="302" y="637"/>
                  </a:lnTo>
                  <a:lnTo>
                    <a:pt x="307" y="637"/>
                  </a:lnTo>
                  <a:lnTo>
                    <a:pt x="314" y="637"/>
                  </a:lnTo>
                  <a:lnTo>
                    <a:pt x="319" y="637"/>
                  </a:lnTo>
                  <a:lnTo>
                    <a:pt x="324" y="636"/>
                  </a:lnTo>
                  <a:lnTo>
                    <a:pt x="326" y="636"/>
                  </a:lnTo>
                  <a:lnTo>
                    <a:pt x="327" y="636"/>
                  </a:lnTo>
                  <a:lnTo>
                    <a:pt x="330" y="644"/>
                  </a:lnTo>
                  <a:lnTo>
                    <a:pt x="327" y="648"/>
                  </a:lnTo>
                  <a:lnTo>
                    <a:pt x="319" y="656"/>
                  </a:lnTo>
                  <a:lnTo>
                    <a:pt x="311" y="667"/>
                  </a:lnTo>
                  <a:lnTo>
                    <a:pt x="306" y="679"/>
                  </a:lnTo>
                  <a:lnTo>
                    <a:pt x="304" y="690"/>
                  </a:lnTo>
                  <a:lnTo>
                    <a:pt x="301" y="703"/>
                  </a:lnTo>
                  <a:lnTo>
                    <a:pt x="295" y="716"/>
                  </a:lnTo>
                  <a:lnTo>
                    <a:pt x="287" y="727"/>
                  </a:lnTo>
                  <a:lnTo>
                    <a:pt x="295" y="728"/>
                  </a:lnTo>
                  <a:lnTo>
                    <a:pt x="304" y="731"/>
                  </a:lnTo>
                  <a:lnTo>
                    <a:pt x="312" y="732"/>
                  </a:lnTo>
                  <a:lnTo>
                    <a:pt x="321" y="733"/>
                  </a:lnTo>
                  <a:lnTo>
                    <a:pt x="329" y="733"/>
                  </a:lnTo>
                  <a:lnTo>
                    <a:pt x="337" y="733"/>
                  </a:lnTo>
                  <a:lnTo>
                    <a:pt x="347" y="732"/>
                  </a:lnTo>
                  <a:lnTo>
                    <a:pt x="355" y="728"/>
                  </a:lnTo>
                  <a:lnTo>
                    <a:pt x="373" y="736"/>
                  </a:lnTo>
                  <a:lnTo>
                    <a:pt x="371" y="750"/>
                  </a:lnTo>
                  <a:lnTo>
                    <a:pt x="368" y="765"/>
                  </a:lnTo>
                  <a:lnTo>
                    <a:pt x="366" y="778"/>
                  </a:lnTo>
                  <a:lnTo>
                    <a:pt x="366" y="788"/>
                  </a:lnTo>
                  <a:lnTo>
                    <a:pt x="367" y="801"/>
                  </a:lnTo>
                  <a:lnTo>
                    <a:pt x="370" y="818"/>
                  </a:lnTo>
                  <a:lnTo>
                    <a:pt x="374" y="833"/>
                  </a:lnTo>
                  <a:lnTo>
                    <a:pt x="385" y="841"/>
                  </a:lnTo>
                  <a:lnTo>
                    <a:pt x="392" y="842"/>
                  </a:lnTo>
                  <a:lnTo>
                    <a:pt x="397" y="843"/>
                  </a:lnTo>
                  <a:lnTo>
                    <a:pt x="404" y="843"/>
                  </a:lnTo>
                  <a:lnTo>
                    <a:pt x="410" y="842"/>
                  </a:lnTo>
                  <a:lnTo>
                    <a:pt x="416" y="841"/>
                  </a:lnTo>
                  <a:lnTo>
                    <a:pt x="421" y="840"/>
                  </a:lnTo>
                  <a:lnTo>
                    <a:pt x="427" y="837"/>
                  </a:lnTo>
                  <a:lnTo>
                    <a:pt x="433" y="833"/>
                  </a:lnTo>
                  <a:lnTo>
                    <a:pt x="436" y="835"/>
                  </a:lnTo>
                  <a:lnTo>
                    <a:pt x="445" y="841"/>
                  </a:lnTo>
                  <a:lnTo>
                    <a:pt x="454" y="848"/>
                  </a:lnTo>
                  <a:lnTo>
                    <a:pt x="458" y="856"/>
                  </a:lnTo>
                  <a:lnTo>
                    <a:pt x="461" y="865"/>
                  </a:lnTo>
                  <a:lnTo>
                    <a:pt x="465" y="875"/>
                  </a:lnTo>
                  <a:lnTo>
                    <a:pt x="471" y="881"/>
                  </a:lnTo>
                  <a:lnTo>
                    <a:pt x="479" y="885"/>
                  </a:lnTo>
                  <a:lnTo>
                    <a:pt x="501" y="828"/>
                  </a:lnTo>
                  <a:lnTo>
                    <a:pt x="508" y="827"/>
                  </a:lnTo>
                  <a:lnTo>
                    <a:pt x="515" y="825"/>
                  </a:lnTo>
                  <a:lnTo>
                    <a:pt x="519" y="823"/>
                  </a:lnTo>
                  <a:lnTo>
                    <a:pt x="524" y="820"/>
                  </a:lnTo>
                  <a:lnTo>
                    <a:pt x="527" y="818"/>
                  </a:lnTo>
                  <a:lnTo>
                    <a:pt x="531" y="816"/>
                  </a:lnTo>
                  <a:lnTo>
                    <a:pt x="536" y="812"/>
                  </a:lnTo>
                  <a:lnTo>
                    <a:pt x="540" y="809"/>
                  </a:lnTo>
                  <a:lnTo>
                    <a:pt x="562" y="809"/>
                  </a:lnTo>
                  <a:lnTo>
                    <a:pt x="548" y="833"/>
                  </a:lnTo>
                  <a:lnTo>
                    <a:pt x="578" y="847"/>
                  </a:lnTo>
                  <a:lnTo>
                    <a:pt x="594" y="837"/>
                  </a:lnTo>
                  <a:lnTo>
                    <a:pt x="591" y="833"/>
                  </a:lnTo>
                  <a:lnTo>
                    <a:pt x="583" y="827"/>
                  </a:lnTo>
                  <a:lnTo>
                    <a:pt x="577" y="819"/>
                  </a:lnTo>
                  <a:lnTo>
                    <a:pt x="577" y="815"/>
                  </a:lnTo>
                  <a:lnTo>
                    <a:pt x="582" y="810"/>
                  </a:lnTo>
                  <a:lnTo>
                    <a:pt x="585" y="804"/>
                  </a:lnTo>
                  <a:lnTo>
                    <a:pt x="590" y="800"/>
                  </a:lnTo>
                  <a:lnTo>
                    <a:pt x="597" y="801"/>
                  </a:lnTo>
                  <a:lnTo>
                    <a:pt x="605" y="804"/>
                  </a:lnTo>
                  <a:lnTo>
                    <a:pt x="614" y="807"/>
                  </a:lnTo>
                  <a:lnTo>
                    <a:pt x="622" y="807"/>
                  </a:lnTo>
                  <a:lnTo>
                    <a:pt x="630" y="804"/>
                  </a:lnTo>
                  <a:lnTo>
                    <a:pt x="635" y="803"/>
                  </a:lnTo>
                  <a:lnTo>
                    <a:pt x="638" y="803"/>
                  </a:lnTo>
                  <a:lnTo>
                    <a:pt x="643" y="803"/>
                  </a:lnTo>
                  <a:lnTo>
                    <a:pt x="648" y="803"/>
                  </a:lnTo>
                  <a:lnTo>
                    <a:pt x="654" y="804"/>
                  </a:lnTo>
                  <a:lnTo>
                    <a:pt x="660" y="804"/>
                  </a:lnTo>
                  <a:lnTo>
                    <a:pt x="666" y="805"/>
                  </a:lnTo>
                  <a:lnTo>
                    <a:pt x="673" y="807"/>
                  </a:lnTo>
                  <a:lnTo>
                    <a:pt x="678" y="808"/>
                  </a:lnTo>
                  <a:lnTo>
                    <a:pt x="684" y="809"/>
                  </a:lnTo>
                  <a:lnTo>
                    <a:pt x="689" y="810"/>
                  </a:lnTo>
                  <a:lnTo>
                    <a:pt x="694" y="810"/>
                  </a:lnTo>
                  <a:lnTo>
                    <a:pt x="699" y="811"/>
                  </a:lnTo>
                  <a:lnTo>
                    <a:pt x="705" y="812"/>
                  </a:lnTo>
                  <a:lnTo>
                    <a:pt x="713" y="814"/>
                  </a:lnTo>
                  <a:lnTo>
                    <a:pt x="722" y="815"/>
                  </a:lnTo>
                  <a:lnTo>
                    <a:pt x="734" y="816"/>
                  </a:lnTo>
                  <a:lnTo>
                    <a:pt x="746" y="819"/>
                  </a:lnTo>
                  <a:lnTo>
                    <a:pt x="759" y="824"/>
                  </a:lnTo>
                  <a:lnTo>
                    <a:pt x="772" y="830"/>
                  </a:lnTo>
                  <a:lnTo>
                    <a:pt x="783" y="835"/>
                  </a:lnTo>
                  <a:lnTo>
                    <a:pt x="794" y="841"/>
                  </a:lnTo>
                  <a:lnTo>
                    <a:pt x="802" y="847"/>
                  </a:lnTo>
                  <a:lnTo>
                    <a:pt x="806" y="853"/>
                  </a:lnTo>
                  <a:lnTo>
                    <a:pt x="813" y="863"/>
                  </a:lnTo>
                  <a:lnTo>
                    <a:pt x="819" y="871"/>
                  </a:lnTo>
                  <a:lnTo>
                    <a:pt x="823" y="877"/>
                  </a:lnTo>
                  <a:lnTo>
                    <a:pt x="825" y="879"/>
                  </a:lnTo>
                  <a:lnTo>
                    <a:pt x="828" y="879"/>
                  </a:lnTo>
                  <a:lnTo>
                    <a:pt x="837" y="880"/>
                  </a:lnTo>
                  <a:lnTo>
                    <a:pt x="850" y="880"/>
                  </a:lnTo>
                  <a:lnTo>
                    <a:pt x="866" y="881"/>
                  </a:lnTo>
                  <a:lnTo>
                    <a:pt x="881" y="883"/>
                  </a:lnTo>
                  <a:lnTo>
                    <a:pt x="896" y="885"/>
                  </a:lnTo>
                  <a:lnTo>
                    <a:pt x="908" y="886"/>
                  </a:lnTo>
                  <a:lnTo>
                    <a:pt x="914" y="888"/>
                  </a:lnTo>
                  <a:lnTo>
                    <a:pt x="919" y="893"/>
                  </a:lnTo>
                  <a:lnTo>
                    <a:pt x="927" y="902"/>
                  </a:lnTo>
                  <a:lnTo>
                    <a:pt x="935" y="914"/>
                  </a:lnTo>
                  <a:lnTo>
                    <a:pt x="944" y="926"/>
                  </a:lnTo>
                  <a:lnTo>
                    <a:pt x="954" y="939"/>
                  </a:lnTo>
                  <a:lnTo>
                    <a:pt x="962" y="949"/>
                  </a:lnTo>
                  <a:lnTo>
                    <a:pt x="970" y="957"/>
                  </a:lnTo>
                  <a:lnTo>
                    <a:pt x="974" y="961"/>
                  </a:lnTo>
                  <a:lnTo>
                    <a:pt x="982" y="961"/>
                  </a:lnTo>
                  <a:lnTo>
                    <a:pt x="989" y="961"/>
                  </a:lnTo>
                  <a:lnTo>
                    <a:pt x="994" y="961"/>
                  </a:lnTo>
                  <a:lnTo>
                    <a:pt x="996" y="961"/>
                  </a:lnTo>
                  <a:lnTo>
                    <a:pt x="999" y="986"/>
                  </a:lnTo>
                  <a:lnTo>
                    <a:pt x="995" y="986"/>
                  </a:lnTo>
                  <a:lnTo>
                    <a:pt x="989" y="986"/>
                  </a:lnTo>
                  <a:lnTo>
                    <a:pt x="981" y="989"/>
                  </a:lnTo>
                  <a:lnTo>
                    <a:pt x="977" y="993"/>
                  </a:lnTo>
                  <a:lnTo>
                    <a:pt x="972" y="1001"/>
                  </a:lnTo>
                  <a:lnTo>
                    <a:pt x="967" y="1013"/>
                  </a:lnTo>
                  <a:lnTo>
                    <a:pt x="961" y="1022"/>
                  </a:lnTo>
                  <a:lnTo>
                    <a:pt x="955" y="1027"/>
                  </a:lnTo>
                  <a:lnTo>
                    <a:pt x="948" y="1028"/>
                  </a:lnTo>
                  <a:lnTo>
                    <a:pt x="941" y="1031"/>
                  </a:lnTo>
                  <a:lnTo>
                    <a:pt x="936" y="1036"/>
                  </a:lnTo>
                  <a:lnTo>
                    <a:pt x="934" y="1037"/>
                  </a:lnTo>
                  <a:lnTo>
                    <a:pt x="941" y="1048"/>
                  </a:lnTo>
                  <a:lnTo>
                    <a:pt x="980" y="1040"/>
                  </a:lnTo>
                  <a:lnTo>
                    <a:pt x="982" y="1034"/>
                  </a:lnTo>
                  <a:lnTo>
                    <a:pt x="988" y="1020"/>
                  </a:lnTo>
                  <a:lnTo>
                    <a:pt x="995" y="1007"/>
                  </a:lnTo>
                  <a:lnTo>
                    <a:pt x="1001" y="1002"/>
                  </a:lnTo>
                  <a:lnTo>
                    <a:pt x="1009" y="1005"/>
                  </a:lnTo>
                  <a:lnTo>
                    <a:pt x="1020" y="1007"/>
                  </a:lnTo>
                  <a:lnTo>
                    <a:pt x="1033" y="1009"/>
                  </a:lnTo>
                  <a:lnTo>
                    <a:pt x="1048" y="1010"/>
                  </a:lnTo>
                  <a:lnTo>
                    <a:pt x="1062" y="1012"/>
                  </a:lnTo>
                  <a:lnTo>
                    <a:pt x="1076" y="1013"/>
                  </a:lnTo>
                  <a:lnTo>
                    <a:pt x="1088" y="1013"/>
                  </a:lnTo>
                  <a:lnTo>
                    <a:pt x="1098" y="1013"/>
                  </a:lnTo>
                  <a:lnTo>
                    <a:pt x="1115" y="1024"/>
                  </a:lnTo>
                  <a:lnTo>
                    <a:pt x="1137" y="1019"/>
                  </a:lnTo>
                  <a:lnTo>
                    <a:pt x="1138" y="1021"/>
                  </a:lnTo>
                  <a:lnTo>
                    <a:pt x="1141" y="1027"/>
                  </a:lnTo>
                  <a:lnTo>
                    <a:pt x="1146" y="1034"/>
                  </a:lnTo>
                  <a:lnTo>
                    <a:pt x="1153" y="1038"/>
                  </a:lnTo>
                  <a:lnTo>
                    <a:pt x="1158" y="1039"/>
                  </a:lnTo>
                  <a:lnTo>
                    <a:pt x="1162" y="1039"/>
                  </a:lnTo>
                  <a:lnTo>
                    <a:pt x="1168" y="1039"/>
                  </a:lnTo>
                  <a:lnTo>
                    <a:pt x="1174" y="1038"/>
                  </a:lnTo>
                  <a:lnTo>
                    <a:pt x="1179" y="1037"/>
                  </a:lnTo>
                  <a:lnTo>
                    <a:pt x="1184" y="1036"/>
                  </a:lnTo>
                  <a:lnTo>
                    <a:pt x="1186" y="1035"/>
                  </a:lnTo>
                  <a:lnTo>
                    <a:pt x="1187" y="1035"/>
                  </a:lnTo>
                  <a:lnTo>
                    <a:pt x="1191" y="1038"/>
                  </a:lnTo>
                  <a:lnTo>
                    <a:pt x="1200" y="1044"/>
                  </a:lnTo>
                  <a:lnTo>
                    <a:pt x="1211" y="1051"/>
                  </a:lnTo>
                  <a:lnTo>
                    <a:pt x="1220" y="1054"/>
                  </a:lnTo>
                  <a:lnTo>
                    <a:pt x="1220" y="1061"/>
                  </a:lnTo>
                  <a:lnTo>
                    <a:pt x="1221" y="1078"/>
                  </a:lnTo>
                  <a:lnTo>
                    <a:pt x="1225" y="1098"/>
                  </a:lnTo>
                  <a:lnTo>
                    <a:pt x="1237" y="1114"/>
                  </a:lnTo>
                  <a:lnTo>
                    <a:pt x="1235" y="1122"/>
                  </a:lnTo>
                  <a:lnTo>
                    <a:pt x="1229" y="1133"/>
                  </a:lnTo>
                  <a:lnTo>
                    <a:pt x="1221" y="1142"/>
                  </a:lnTo>
                  <a:lnTo>
                    <a:pt x="1209" y="1149"/>
                  </a:lnTo>
                  <a:lnTo>
                    <a:pt x="1204" y="1152"/>
                  </a:lnTo>
                  <a:lnTo>
                    <a:pt x="1198" y="1158"/>
                  </a:lnTo>
                  <a:lnTo>
                    <a:pt x="1193" y="1164"/>
                  </a:lnTo>
                  <a:lnTo>
                    <a:pt x="1187" y="1171"/>
                  </a:lnTo>
                  <a:lnTo>
                    <a:pt x="1183" y="1177"/>
                  </a:lnTo>
                  <a:lnTo>
                    <a:pt x="1178" y="1184"/>
                  </a:lnTo>
                  <a:lnTo>
                    <a:pt x="1173" y="1191"/>
                  </a:lnTo>
                  <a:lnTo>
                    <a:pt x="1168" y="1197"/>
                  </a:lnTo>
                  <a:lnTo>
                    <a:pt x="1160" y="1211"/>
                  </a:lnTo>
                  <a:lnTo>
                    <a:pt x="1158" y="1228"/>
                  </a:lnTo>
                  <a:lnTo>
                    <a:pt x="1156" y="1245"/>
                  </a:lnTo>
                  <a:lnTo>
                    <a:pt x="1153" y="1260"/>
                  </a:lnTo>
                  <a:lnTo>
                    <a:pt x="1147" y="1272"/>
                  </a:lnTo>
                  <a:lnTo>
                    <a:pt x="1139" y="1280"/>
                  </a:lnTo>
                  <a:lnTo>
                    <a:pt x="1130" y="1287"/>
                  </a:lnTo>
                  <a:lnTo>
                    <a:pt x="1123" y="1290"/>
                  </a:lnTo>
                  <a:lnTo>
                    <a:pt x="1121" y="1295"/>
                  </a:lnTo>
                  <a:lnTo>
                    <a:pt x="1125" y="1298"/>
                  </a:lnTo>
                  <a:lnTo>
                    <a:pt x="1133" y="1303"/>
                  </a:lnTo>
                  <a:lnTo>
                    <a:pt x="1141" y="1304"/>
                  </a:lnTo>
                  <a:lnTo>
                    <a:pt x="1131" y="1317"/>
                  </a:lnTo>
                  <a:lnTo>
                    <a:pt x="1124" y="1318"/>
                  </a:lnTo>
                  <a:lnTo>
                    <a:pt x="1116" y="1319"/>
                  </a:lnTo>
                  <a:lnTo>
                    <a:pt x="1108" y="1321"/>
                  </a:lnTo>
                  <a:lnTo>
                    <a:pt x="1100" y="1324"/>
                  </a:lnTo>
                  <a:lnTo>
                    <a:pt x="1092" y="1327"/>
                  </a:lnTo>
                  <a:lnTo>
                    <a:pt x="1084" y="1331"/>
                  </a:lnTo>
                  <a:lnTo>
                    <a:pt x="1076" y="1335"/>
                  </a:lnTo>
                  <a:lnTo>
                    <a:pt x="1068" y="1339"/>
                  </a:lnTo>
                  <a:lnTo>
                    <a:pt x="1067" y="1346"/>
                  </a:lnTo>
                  <a:lnTo>
                    <a:pt x="1065" y="1353"/>
                  </a:lnTo>
                  <a:lnTo>
                    <a:pt x="1062" y="1359"/>
                  </a:lnTo>
                  <a:lnTo>
                    <a:pt x="1057" y="1366"/>
                  </a:lnTo>
                  <a:lnTo>
                    <a:pt x="1052" y="1372"/>
                  </a:lnTo>
                  <a:lnTo>
                    <a:pt x="1045" y="1378"/>
                  </a:lnTo>
                  <a:lnTo>
                    <a:pt x="1037" y="1381"/>
                  </a:lnTo>
                  <a:lnTo>
                    <a:pt x="1027" y="1385"/>
                  </a:lnTo>
                  <a:lnTo>
                    <a:pt x="1025" y="1445"/>
                  </a:lnTo>
                  <a:lnTo>
                    <a:pt x="1023" y="1449"/>
                  </a:lnTo>
                  <a:lnTo>
                    <a:pt x="1016" y="1462"/>
                  </a:lnTo>
                  <a:lnTo>
                    <a:pt x="1007" y="1476"/>
                  </a:lnTo>
                  <a:lnTo>
                    <a:pt x="999" y="1485"/>
                  </a:lnTo>
                  <a:lnTo>
                    <a:pt x="994" y="1492"/>
                  </a:lnTo>
                  <a:lnTo>
                    <a:pt x="992" y="1500"/>
                  </a:lnTo>
                  <a:lnTo>
                    <a:pt x="988" y="1509"/>
                  </a:lnTo>
                  <a:lnTo>
                    <a:pt x="980" y="1518"/>
                  </a:lnTo>
                  <a:lnTo>
                    <a:pt x="971" y="1529"/>
                  </a:lnTo>
                  <a:lnTo>
                    <a:pt x="967" y="1538"/>
                  </a:lnTo>
                  <a:lnTo>
                    <a:pt x="966" y="1548"/>
                  </a:lnTo>
                  <a:lnTo>
                    <a:pt x="964" y="1559"/>
                  </a:lnTo>
                  <a:lnTo>
                    <a:pt x="959" y="1562"/>
                  </a:lnTo>
                  <a:lnTo>
                    <a:pt x="954" y="1566"/>
                  </a:lnTo>
                  <a:lnTo>
                    <a:pt x="948" y="1568"/>
                  </a:lnTo>
                  <a:lnTo>
                    <a:pt x="941" y="1570"/>
                  </a:lnTo>
                  <a:lnTo>
                    <a:pt x="933" y="1571"/>
                  </a:lnTo>
                  <a:lnTo>
                    <a:pt x="927" y="1573"/>
                  </a:lnTo>
                  <a:lnTo>
                    <a:pt x="921" y="1573"/>
                  </a:lnTo>
                  <a:lnTo>
                    <a:pt x="917" y="1573"/>
                  </a:lnTo>
                  <a:lnTo>
                    <a:pt x="912" y="1570"/>
                  </a:lnTo>
                  <a:lnTo>
                    <a:pt x="906" y="1566"/>
                  </a:lnTo>
                  <a:lnTo>
                    <a:pt x="898" y="1560"/>
                  </a:lnTo>
                  <a:lnTo>
                    <a:pt x="891" y="1553"/>
                  </a:lnTo>
                  <a:lnTo>
                    <a:pt x="883" y="1547"/>
                  </a:lnTo>
                  <a:lnTo>
                    <a:pt x="875" y="1541"/>
                  </a:lnTo>
                  <a:lnTo>
                    <a:pt x="868" y="1537"/>
                  </a:lnTo>
                  <a:lnTo>
                    <a:pt x="863" y="1535"/>
                  </a:lnTo>
                  <a:lnTo>
                    <a:pt x="855" y="1546"/>
                  </a:lnTo>
                  <a:lnTo>
                    <a:pt x="882" y="1562"/>
                  </a:lnTo>
                  <a:lnTo>
                    <a:pt x="885" y="1574"/>
                  </a:lnTo>
                  <a:lnTo>
                    <a:pt x="886" y="1587"/>
                  </a:lnTo>
                  <a:lnTo>
                    <a:pt x="886" y="1601"/>
                  </a:lnTo>
                  <a:lnTo>
                    <a:pt x="882" y="1613"/>
                  </a:lnTo>
                  <a:lnTo>
                    <a:pt x="879" y="1617"/>
                  </a:lnTo>
                  <a:lnTo>
                    <a:pt x="874" y="1622"/>
                  </a:lnTo>
                  <a:lnTo>
                    <a:pt x="870" y="1627"/>
                  </a:lnTo>
                  <a:lnTo>
                    <a:pt x="864" y="1631"/>
                  </a:lnTo>
                  <a:lnTo>
                    <a:pt x="858" y="1635"/>
                  </a:lnTo>
                  <a:lnTo>
                    <a:pt x="853" y="1638"/>
                  </a:lnTo>
                  <a:lnTo>
                    <a:pt x="848" y="1639"/>
                  </a:lnTo>
                  <a:lnTo>
                    <a:pt x="843" y="1638"/>
                  </a:lnTo>
                  <a:lnTo>
                    <a:pt x="834" y="1637"/>
                  </a:lnTo>
                  <a:lnTo>
                    <a:pt x="825" y="1638"/>
                  </a:lnTo>
                  <a:lnTo>
                    <a:pt x="819" y="1643"/>
                  </a:lnTo>
                  <a:lnTo>
                    <a:pt x="817" y="1651"/>
                  </a:lnTo>
                  <a:lnTo>
                    <a:pt x="815" y="1655"/>
                  </a:lnTo>
                  <a:lnTo>
                    <a:pt x="813" y="1659"/>
                  </a:lnTo>
                  <a:lnTo>
                    <a:pt x="809" y="1662"/>
                  </a:lnTo>
                  <a:lnTo>
                    <a:pt x="804" y="1666"/>
                  </a:lnTo>
                  <a:lnTo>
                    <a:pt x="798" y="1668"/>
                  </a:lnTo>
                  <a:lnTo>
                    <a:pt x="792" y="1670"/>
                  </a:lnTo>
                  <a:lnTo>
                    <a:pt x="787" y="1673"/>
                  </a:lnTo>
                  <a:lnTo>
                    <a:pt x="782" y="1675"/>
                  </a:lnTo>
                  <a:lnTo>
                    <a:pt x="781" y="1689"/>
                  </a:lnTo>
                  <a:lnTo>
                    <a:pt x="776" y="1698"/>
                  </a:lnTo>
                  <a:lnTo>
                    <a:pt x="771" y="1705"/>
                  </a:lnTo>
                  <a:lnTo>
                    <a:pt x="765" y="1711"/>
                  </a:lnTo>
                  <a:lnTo>
                    <a:pt x="758" y="1715"/>
                  </a:lnTo>
                  <a:lnTo>
                    <a:pt x="751" y="1720"/>
                  </a:lnTo>
                  <a:lnTo>
                    <a:pt x="745" y="1725"/>
                  </a:lnTo>
                  <a:lnTo>
                    <a:pt x="743" y="1733"/>
                  </a:lnTo>
                  <a:lnTo>
                    <a:pt x="744" y="1742"/>
                  </a:lnTo>
                  <a:lnTo>
                    <a:pt x="744" y="1752"/>
                  </a:lnTo>
                  <a:lnTo>
                    <a:pt x="742" y="1764"/>
                  </a:lnTo>
                  <a:lnTo>
                    <a:pt x="735" y="1774"/>
                  </a:lnTo>
                  <a:lnTo>
                    <a:pt x="727" y="1783"/>
                  </a:lnTo>
                  <a:lnTo>
                    <a:pt x="724" y="1792"/>
                  </a:lnTo>
                  <a:lnTo>
                    <a:pt x="726" y="1799"/>
                  </a:lnTo>
                  <a:lnTo>
                    <a:pt x="730" y="1806"/>
                  </a:lnTo>
                  <a:lnTo>
                    <a:pt x="736" y="1812"/>
                  </a:lnTo>
                  <a:lnTo>
                    <a:pt x="738" y="1818"/>
                  </a:lnTo>
                  <a:lnTo>
                    <a:pt x="737" y="1824"/>
                  </a:lnTo>
                  <a:lnTo>
                    <a:pt x="736" y="1831"/>
                  </a:lnTo>
                  <a:lnTo>
                    <a:pt x="736" y="1834"/>
                  </a:lnTo>
                  <a:lnTo>
                    <a:pt x="737" y="1839"/>
                  </a:lnTo>
                  <a:lnTo>
                    <a:pt x="739" y="1842"/>
                  </a:lnTo>
                  <a:lnTo>
                    <a:pt x="743" y="1844"/>
                  </a:lnTo>
                  <a:lnTo>
                    <a:pt x="747" y="1848"/>
                  </a:lnTo>
                  <a:lnTo>
                    <a:pt x="753" y="1850"/>
                  </a:lnTo>
                  <a:lnTo>
                    <a:pt x="761" y="1852"/>
                  </a:lnTo>
                  <a:lnTo>
                    <a:pt x="771" y="1855"/>
                  </a:lnTo>
                  <a:lnTo>
                    <a:pt x="774" y="1859"/>
                  </a:lnTo>
                  <a:lnTo>
                    <a:pt x="774" y="1865"/>
                  </a:lnTo>
                  <a:lnTo>
                    <a:pt x="769" y="1870"/>
                  </a:lnTo>
                  <a:lnTo>
                    <a:pt x="762" y="1872"/>
                  </a:lnTo>
                  <a:lnTo>
                    <a:pt x="758" y="1872"/>
                  </a:lnTo>
                  <a:lnTo>
                    <a:pt x="753" y="1872"/>
                  </a:lnTo>
                  <a:lnTo>
                    <a:pt x="747" y="1871"/>
                  </a:lnTo>
                  <a:lnTo>
                    <a:pt x="742" y="1870"/>
                  </a:lnTo>
                  <a:lnTo>
                    <a:pt x="736" y="1870"/>
                  </a:lnTo>
                  <a:lnTo>
                    <a:pt x="730" y="1869"/>
                  </a:lnTo>
                  <a:lnTo>
                    <a:pt x="724" y="1869"/>
                  </a:lnTo>
                  <a:lnTo>
                    <a:pt x="721" y="1869"/>
                  </a:lnTo>
                  <a:lnTo>
                    <a:pt x="714" y="1866"/>
                  </a:lnTo>
                  <a:lnTo>
                    <a:pt x="709" y="1862"/>
                  </a:lnTo>
                  <a:lnTo>
                    <a:pt x="706" y="1854"/>
                  </a:lnTo>
                  <a:lnTo>
                    <a:pt x="705" y="1844"/>
                  </a:lnTo>
                  <a:lnTo>
                    <a:pt x="701" y="1836"/>
                  </a:lnTo>
                  <a:lnTo>
                    <a:pt x="697" y="1829"/>
                  </a:lnTo>
                  <a:lnTo>
                    <a:pt x="690" y="1827"/>
                  </a:lnTo>
                  <a:lnTo>
                    <a:pt x="683" y="1831"/>
                  </a:lnTo>
                  <a:lnTo>
                    <a:pt x="677" y="1820"/>
                  </a:lnTo>
                  <a:lnTo>
                    <a:pt x="670" y="1805"/>
                  </a:lnTo>
                  <a:lnTo>
                    <a:pt x="663" y="1792"/>
                  </a:lnTo>
                  <a:lnTo>
                    <a:pt x="656" y="1784"/>
                  </a:lnTo>
                  <a:lnTo>
                    <a:pt x="651" y="1779"/>
                  </a:lnTo>
                  <a:lnTo>
                    <a:pt x="650" y="1772"/>
                  </a:lnTo>
                  <a:lnTo>
                    <a:pt x="653" y="1766"/>
                  </a:lnTo>
                  <a:lnTo>
                    <a:pt x="659" y="1765"/>
                  </a:lnTo>
                  <a:lnTo>
                    <a:pt x="654" y="1752"/>
                  </a:lnTo>
                  <a:lnTo>
                    <a:pt x="650" y="1736"/>
                  </a:lnTo>
                  <a:lnTo>
                    <a:pt x="644" y="1721"/>
                  </a:lnTo>
                  <a:lnTo>
                    <a:pt x="638" y="1708"/>
                  </a:lnTo>
                  <a:lnTo>
                    <a:pt x="630" y="1708"/>
                  </a:lnTo>
                  <a:lnTo>
                    <a:pt x="625" y="1704"/>
                  </a:lnTo>
                  <a:lnTo>
                    <a:pt x="624" y="1693"/>
                  </a:lnTo>
                  <a:lnTo>
                    <a:pt x="632" y="1675"/>
                  </a:lnTo>
                  <a:lnTo>
                    <a:pt x="629" y="1664"/>
                  </a:lnTo>
                  <a:lnTo>
                    <a:pt x="623" y="1651"/>
                  </a:lnTo>
                  <a:lnTo>
                    <a:pt x="616" y="1639"/>
                  </a:lnTo>
                  <a:lnTo>
                    <a:pt x="610" y="1632"/>
                  </a:lnTo>
                  <a:lnTo>
                    <a:pt x="621" y="1621"/>
                  </a:lnTo>
                  <a:lnTo>
                    <a:pt x="622" y="1608"/>
                  </a:lnTo>
                  <a:lnTo>
                    <a:pt x="621" y="1592"/>
                  </a:lnTo>
                  <a:lnTo>
                    <a:pt x="622" y="1571"/>
                  </a:lnTo>
                  <a:lnTo>
                    <a:pt x="624" y="1546"/>
                  </a:lnTo>
                  <a:lnTo>
                    <a:pt x="627" y="1513"/>
                  </a:lnTo>
                  <a:lnTo>
                    <a:pt x="625" y="1470"/>
                  </a:lnTo>
                  <a:lnTo>
                    <a:pt x="624" y="1423"/>
                  </a:lnTo>
                  <a:lnTo>
                    <a:pt x="627" y="1374"/>
                  </a:lnTo>
                  <a:lnTo>
                    <a:pt x="621" y="1366"/>
                  </a:lnTo>
                  <a:lnTo>
                    <a:pt x="616" y="1356"/>
                  </a:lnTo>
                  <a:lnTo>
                    <a:pt x="610" y="1344"/>
                  </a:lnTo>
                  <a:lnTo>
                    <a:pt x="605" y="1332"/>
                  </a:lnTo>
                  <a:lnTo>
                    <a:pt x="599" y="1320"/>
                  </a:lnTo>
                  <a:lnTo>
                    <a:pt x="592" y="1309"/>
                  </a:lnTo>
                  <a:lnTo>
                    <a:pt x="586" y="1301"/>
                  </a:lnTo>
                  <a:lnTo>
                    <a:pt x="580" y="1295"/>
                  </a:lnTo>
                  <a:lnTo>
                    <a:pt x="572" y="1290"/>
                  </a:lnTo>
                  <a:lnTo>
                    <a:pt x="561" y="1286"/>
                  </a:lnTo>
                  <a:lnTo>
                    <a:pt x="548" y="1280"/>
                  </a:lnTo>
                  <a:lnTo>
                    <a:pt x="534" y="1275"/>
                  </a:lnTo>
                  <a:lnTo>
                    <a:pt x="521" y="1270"/>
                  </a:lnTo>
                  <a:lnTo>
                    <a:pt x="509" y="1265"/>
                  </a:lnTo>
                  <a:lnTo>
                    <a:pt x="500" y="1260"/>
                  </a:lnTo>
                  <a:lnTo>
                    <a:pt x="494" y="1257"/>
                  </a:lnTo>
                  <a:lnTo>
                    <a:pt x="487" y="1243"/>
                  </a:lnTo>
                  <a:lnTo>
                    <a:pt x="479" y="1219"/>
                  </a:lnTo>
                  <a:lnTo>
                    <a:pt x="471" y="1195"/>
                  </a:lnTo>
                  <a:lnTo>
                    <a:pt x="461" y="1179"/>
                  </a:lnTo>
                  <a:lnTo>
                    <a:pt x="454" y="1173"/>
                  </a:lnTo>
                  <a:lnTo>
                    <a:pt x="446" y="1162"/>
                  </a:lnTo>
                  <a:lnTo>
                    <a:pt x="438" y="1151"/>
                  </a:lnTo>
                  <a:lnTo>
                    <a:pt x="428" y="1136"/>
                  </a:lnTo>
                  <a:lnTo>
                    <a:pt x="421" y="1120"/>
                  </a:lnTo>
                  <a:lnTo>
                    <a:pt x="416" y="1103"/>
                  </a:lnTo>
                  <a:lnTo>
                    <a:pt x="415" y="1085"/>
                  </a:lnTo>
                  <a:lnTo>
                    <a:pt x="417" y="1068"/>
                  </a:lnTo>
                  <a:lnTo>
                    <a:pt x="404" y="1059"/>
                  </a:lnTo>
                  <a:lnTo>
                    <a:pt x="411" y="1045"/>
                  </a:lnTo>
                  <a:lnTo>
                    <a:pt x="418" y="1028"/>
                  </a:lnTo>
                  <a:lnTo>
                    <a:pt x="423" y="1014"/>
                  </a:lnTo>
                  <a:lnTo>
                    <a:pt x="425" y="1008"/>
                  </a:lnTo>
                  <a:lnTo>
                    <a:pt x="423" y="978"/>
                  </a:lnTo>
                  <a:lnTo>
                    <a:pt x="448" y="970"/>
                  </a:lnTo>
                  <a:lnTo>
                    <a:pt x="447" y="957"/>
                  </a:lnTo>
                  <a:lnTo>
                    <a:pt x="445" y="941"/>
                  </a:lnTo>
                  <a:lnTo>
                    <a:pt x="442" y="929"/>
                  </a:lnTo>
                  <a:lnTo>
                    <a:pt x="441" y="923"/>
                  </a:lnTo>
                  <a:lnTo>
                    <a:pt x="447" y="915"/>
                  </a:lnTo>
                  <a:lnTo>
                    <a:pt x="440" y="903"/>
                  </a:lnTo>
                  <a:lnTo>
                    <a:pt x="428" y="890"/>
                  </a:lnTo>
                  <a:lnTo>
                    <a:pt x="419" y="877"/>
                  </a:lnTo>
                  <a:lnTo>
                    <a:pt x="415" y="871"/>
                  </a:lnTo>
                  <a:lnTo>
                    <a:pt x="413" y="873"/>
                  </a:lnTo>
                  <a:lnTo>
                    <a:pt x="410" y="880"/>
                  </a:lnTo>
                  <a:lnTo>
                    <a:pt x="405" y="886"/>
                  </a:lnTo>
                  <a:lnTo>
                    <a:pt x="401" y="891"/>
                  </a:lnTo>
                  <a:lnTo>
                    <a:pt x="397" y="891"/>
                  </a:lnTo>
                  <a:lnTo>
                    <a:pt x="393" y="887"/>
                  </a:lnTo>
                  <a:lnTo>
                    <a:pt x="387" y="883"/>
                  </a:lnTo>
                  <a:lnTo>
                    <a:pt x="380" y="877"/>
                  </a:lnTo>
                  <a:lnTo>
                    <a:pt x="373" y="872"/>
                  </a:lnTo>
                  <a:lnTo>
                    <a:pt x="366" y="867"/>
                  </a:lnTo>
                  <a:lnTo>
                    <a:pt x="359" y="863"/>
                  </a:lnTo>
                  <a:lnTo>
                    <a:pt x="355" y="861"/>
                  </a:lnTo>
                  <a:lnTo>
                    <a:pt x="354" y="848"/>
                  </a:lnTo>
                  <a:lnTo>
                    <a:pt x="351" y="834"/>
                  </a:lnTo>
                  <a:lnTo>
                    <a:pt x="347" y="820"/>
                  </a:lnTo>
                  <a:lnTo>
                    <a:pt x="339" y="807"/>
                  </a:lnTo>
                  <a:lnTo>
                    <a:pt x="334" y="800"/>
                  </a:lnTo>
                  <a:lnTo>
                    <a:pt x="329" y="792"/>
                  </a:lnTo>
                  <a:lnTo>
                    <a:pt x="325" y="784"/>
                  </a:lnTo>
                  <a:lnTo>
                    <a:pt x="319" y="777"/>
                  </a:lnTo>
                  <a:lnTo>
                    <a:pt x="312" y="772"/>
                  </a:lnTo>
                  <a:lnTo>
                    <a:pt x="304" y="769"/>
                  </a:lnTo>
                  <a:lnTo>
                    <a:pt x="295" y="769"/>
                  </a:lnTo>
                  <a:lnTo>
                    <a:pt x="282" y="771"/>
                  </a:lnTo>
                  <a:lnTo>
                    <a:pt x="275" y="771"/>
                  </a:lnTo>
                  <a:lnTo>
                    <a:pt x="268" y="769"/>
                  </a:lnTo>
                  <a:lnTo>
                    <a:pt x="263" y="766"/>
                  </a:lnTo>
                  <a:lnTo>
                    <a:pt x="260" y="765"/>
                  </a:lnTo>
                  <a:lnTo>
                    <a:pt x="258" y="758"/>
                  </a:lnTo>
                  <a:lnTo>
                    <a:pt x="252" y="743"/>
                  </a:lnTo>
                  <a:lnTo>
                    <a:pt x="242" y="727"/>
                  </a:lnTo>
                  <a:lnTo>
                    <a:pt x="229" y="717"/>
                  </a:lnTo>
                  <a:lnTo>
                    <a:pt x="223" y="719"/>
                  </a:lnTo>
                  <a:lnTo>
                    <a:pt x="218" y="720"/>
                  </a:lnTo>
                  <a:lnTo>
                    <a:pt x="211" y="720"/>
                  </a:lnTo>
                  <a:lnTo>
                    <a:pt x="205" y="720"/>
                  </a:lnTo>
                  <a:lnTo>
                    <a:pt x="200" y="720"/>
                  </a:lnTo>
                  <a:lnTo>
                    <a:pt x="196" y="720"/>
                  </a:lnTo>
                  <a:lnTo>
                    <a:pt x="193" y="720"/>
                  </a:lnTo>
                  <a:lnTo>
                    <a:pt x="192" y="720"/>
                  </a:lnTo>
                  <a:lnTo>
                    <a:pt x="151" y="719"/>
                  </a:lnTo>
                  <a:lnTo>
                    <a:pt x="148" y="717"/>
                  </a:lnTo>
                  <a:lnTo>
                    <a:pt x="143" y="712"/>
                  </a:lnTo>
                  <a:lnTo>
                    <a:pt x="135" y="705"/>
                  </a:lnTo>
                  <a:lnTo>
                    <a:pt x="124" y="697"/>
                  </a:lnTo>
                  <a:lnTo>
                    <a:pt x="114" y="688"/>
                  </a:lnTo>
                  <a:lnTo>
                    <a:pt x="105" y="680"/>
                  </a:lnTo>
                  <a:lnTo>
                    <a:pt x="97" y="673"/>
                  </a:lnTo>
                  <a:lnTo>
                    <a:pt x="92" y="668"/>
                  </a:lnTo>
                  <a:lnTo>
                    <a:pt x="89" y="663"/>
                  </a:lnTo>
                  <a:lnTo>
                    <a:pt x="89" y="659"/>
                  </a:lnTo>
                  <a:lnTo>
                    <a:pt x="92" y="657"/>
                  </a:lnTo>
                  <a:lnTo>
                    <a:pt x="97" y="657"/>
                  </a:lnTo>
                  <a:lnTo>
                    <a:pt x="78" y="600"/>
                  </a:lnTo>
                  <a:lnTo>
                    <a:pt x="62" y="595"/>
                  </a:lnTo>
                  <a:lnTo>
                    <a:pt x="62" y="583"/>
                  </a:lnTo>
                  <a:lnTo>
                    <a:pt x="62" y="569"/>
                  </a:lnTo>
                  <a:lnTo>
                    <a:pt x="63" y="557"/>
                  </a:lnTo>
                  <a:lnTo>
                    <a:pt x="67" y="545"/>
                  </a:lnTo>
                  <a:lnTo>
                    <a:pt x="48" y="521"/>
                  </a:lnTo>
                  <a:lnTo>
                    <a:pt x="49" y="518"/>
                  </a:lnTo>
                  <a:lnTo>
                    <a:pt x="51" y="509"/>
                  </a:lnTo>
                  <a:lnTo>
                    <a:pt x="52" y="499"/>
                  </a:lnTo>
                  <a:lnTo>
                    <a:pt x="51" y="491"/>
                  </a:lnTo>
                  <a:lnTo>
                    <a:pt x="47" y="485"/>
                  </a:lnTo>
                  <a:lnTo>
                    <a:pt x="44" y="484"/>
                  </a:lnTo>
                  <a:lnTo>
                    <a:pt x="41" y="486"/>
                  </a:lnTo>
                  <a:lnTo>
                    <a:pt x="40" y="491"/>
                  </a:lnTo>
                  <a:lnTo>
                    <a:pt x="39" y="501"/>
                  </a:lnTo>
                  <a:lnTo>
                    <a:pt x="36" y="516"/>
                  </a:lnTo>
                  <a:lnTo>
                    <a:pt x="32" y="529"/>
                  </a:lnTo>
                  <a:lnTo>
                    <a:pt x="31" y="535"/>
                  </a:lnTo>
                  <a:lnTo>
                    <a:pt x="51" y="595"/>
                  </a:lnTo>
                  <a:lnTo>
                    <a:pt x="51" y="596"/>
                  </a:lnTo>
                  <a:lnTo>
                    <a:pt x="49" y="600"/>
                  </a:lnTo>
                  <a:lnTo>
                    <a:pt x="49" y="606"/>
                  </a:lnTo>
                  <a:lnTo>
                    <a:pt x="51" y="611"/>
                  </a:lnTo>
                  <a:lnTo>
                    <a:pt x="54" y="618"/>
                  </a:lnTo>
                  <a:lnTo>
                    <a:pt x="59" y="628"/>
                  </a:lnTo>
                  <a:lnTo>
                    <a:pt x="63" y="637"/>
                  </a:lnTo>
                  <a:lnTo>
                    <a:pt x="64" y="641"/>
                  </a:lnTo>
                  <a:lnTo>
                    <a:pt x="63" y="643"/>
                  </a:lnTo>
                  <a:lnTo>
                    <a:pt x="61" y="647"/>
                  </a:lnTo>
                  <a:lnTo>
                    <a:pt x="56" y="649"/>
                  </a:lnTo>
                  <a:lnTo>
                    <a:pt x="51" y="647"/>
                  </a:lnTo>
                  <a:lnTo>
                    <a:pt x="45" y="638"/>
                  </a:lnTo>
                  <a:lnTo>
                    <a:pt x="40" y="629"/>
                  </a:lnTo>
                  <a:lnTo>
                    <a:pt x="36" y="620"/>
                  </a:lnTo>
                  <a:lnTo>
                    <a:pt x="31" y="614"/>
                  </a:lnTo>
                  <a:lnTo>
                    <a:pt x="29" y="610"/>
                  </a:lnTo>
                  <a:lnTo>
                    <a:pt x="30" y="602"/>
                  </a:lnTo>
                  <a:lnTo>
                    <a:pt x="31" y="594"/>
                  </a:lnTo>
                  <a:lnTo>
                    <a:pt x="29" y="587"/>
                  </a:lnTo>
                  <a:lnTo>
                    <a:pt x="22" y="580"/>
                  </a:lnTo>
                  <a:lnTo>
                    <a:pt x="15" y="571"/>
                  </a:lnTo>
                  <a:lnTo>
                    <a:pt x="9" y="564"/>
                  </a:lnTo>
                  <a:lnTo>
                    <a:pt x="7" y="561"/>
                  </a:lnTo>
                  <a:lnTo>
                    <a:pt x="7" y="547"/>
                  </a:lnTo>
                  <a:lnTo>
                    <a:pt x="8" y="534"/>
                  </a:lnTo>
                  <a:lnTo>
                    <a:pt x="8" y="520"/>
                  </a:lnTo>
                  <a:lnTo>
                    <a:pt x="7" y="507"/>
                  </a:lnTo>
                  <a:lnTo>
                    <a:pt x="4" y="489"/>
                  </a:lnTo>
                  <a:lnTo>
                    <a:pt x="4" y="463"/>
                  </a:lnTo>
                  <a:lnTo>
                    <a:pt x="4" y="442"/>
                  </a:lnTo>
                  <a:lnTo>
                    <a:pt x="4" y="432"/>
                  </a:lnTo>
                  <a:lnTo>
                    <a:pt x="16" y="424"/>
                  </a:lnTo>
                  <a:lnTo>
                    <a:pt x="10" y="410"/>
                  </a:lnTo>
                  <a:lnTo>
                    <a:pt x="1" y="409"/>
                  </a:lnTo>
                  <a:lnTo>
                    <a:pt x="0" y="397"/>
                  </a:lnTo>
                  <a:lnTo>
                    <a:pt x="2" y="378"/>
                  </a:lnTo>
                  <a:lnTo>
                    <a:pt x="4" y="356"/>
                  </a:lnTo>
                  <a:lnTo>
                    <a:pt x="4" y="331"/>
                  </a:lnTo>
                  <a:lnTo>
                    <a:pt x="16" y="317"/>
                  </a:lnTo>
                  <a:lnTo>
                    <a:pt x="30" y="300"/>
                  </a:lnTo>
                  <a:lnTo>
                    <a:pt x="47" y="283"/>
                  </a:lnTo>
                  <a:lnTo>
                    <a:pt x="66" y="263"/>
                  </a:lnTo>
                  <a:lnTo>
                    <a:pt x="86" y="242"/>
                  </a:lnTo>
                  <a:lnTo>
                    <a:pt x="110" y="222"/>
                  </a:lnTo>
                  <a:lnTo>
                    <a:pt x="136" y="200"/>
                  </a:lnTo>
                  <a:lnTo>
                    <a:pt x="162" y="177"/>
                  </a:lnTo>
                  <a:lnTo>
                    <a:pt x="192" y="155"/>
                  </a:lnTo>
                  <a:lnTo>
                    <a:pt x="222" y="133"/>
                  </a:lnTo>
                  <a:lnTo>
                    <a:pt x="254" y="112"/>
                  </a:lnTo>
                  <a:lnTo>
                    <a:pt x="288" y="93"/>
                  </a:lnTo>
                  <a:lnTo>
                    <a:pt x="324" y="73"/>
                  </a:lnTo>
                  <a:lnTo>
                    <a:pt x="359" y="56"/>
                  </a:lnTo>
                  <a:lnTo>
                    <a:pt x="396" y="41"/>
                  </a:lnTo>
                  <a:lnTo>
                    <a:pt x="434" y="27"/>
                  </a:lnTo>
                  <a:lnTo>
                    <a:pt x="436" y="37"/>
                  </a:lnTo>
                  <a:lnTo>
                    <a:pt x="440" y="48"/>
                  </a:lnTo>
                  <a:lnTo>
                    <a:pt x="446" y="56"/>
                  </a:lnTo>
                  <a:lnTo>
                    <a:pt x="453" y="57"/>
                  </a:lnTo>
                  <a:lnTo>
                    <a:pt x="459" y="53"/>
                  </a:lnTo>
                  <a:lnTo>
                    <a:pt x="465" y="49"/>
                  </a:lnTo>
                  <a:lnTo>
                    <a:pt x="471" y="46"/>
                  </a:lnTo>
                  <a:lnTo>
                    <a:pt x="477" y="46"/>
                  </a:lnTo>
                  <a:lnTo>
                    <a:pt x="483" y="50"/>
                  </a:lnTo>
                  <a:lnTo>
                    <a:pt x="489" y="52"/>
                  </a:lnTo>
                  <a:lnTo>
                    <a:pt x="495" y="52"/>
                  </a:lnTo>
                  <a:lnTo>
                    <a:pt x="502" y="49"/>
                  </a:lnTo>
                  <a:lnTo>
                    <a:pt x="507" y="45"/>
                  </a:lnTo>
                  <a:lnTo>
                    <a:pt x="512" y="41"/>
                  </a:lnTo>
                  <a:lnTo>
                    <a:pt x="519" y="36"/>
                  </a:lnTo>
                  <a:lnTo>
                    <a:pt x="526" y="32"/>
                  </a:lnTo>
                  <a:lnTo>
                    <a:pt x="533" y="27"/>
                  </a:lnTo>
                  <a:lnTo>
                    <a:pt x="539" y="23"/>
                  </a:lnTo>
                  <a:lnTo>
                    <a:pt x="545" y="22"/>
                  </a:lnTo>
                  <a:lnTo>
                    <a:pt x="548" y="22"/>
                  </a:lnTo>
                  <a:lnTo>
                    <a:pt x="554" y="26"/>
                  </a:lnTo>
                  <a:lnTo>
                    <a:pt x="560" y="27"/>
                  </a:lnTo>
                  <a:lnTo>
                    <a:pt x="565" y="27"/>
                  </a:lnTo>
                  <a:lnTo>
                    <a:pt x="572" y="25"/>
                  </a:lnTo>
                  <a:lnTo>
                    <a:pt x="578" y="22"/>
                  </a:lnTo>
                  <a:lnTo>
                    <a:pt x="585" y="19"/>
                  </a:lnTo>
                  <a:lnTo>
                    <a:pt x="593" y="15"/>
                  </a:lnTo>
                  <a:lnTo>
                    <a:pt x="602" y="11"/>
                  </a:lnTo>
                  <a:lnTo>
                    <a:pt x="610" y="7"/>
                  </a:lnTo>
                  <a:lnTo>
                    <a:pt x="617" y="4"/>
                  </a:lnTo>
                  <a:lnTo>
                    <a:pt x="622" y="2"/>
                  </a:lnTo>
                  <a:lnTo>
                    <a:pt x="624" y="0"/>
                  </a:lnTo>
                  <a:lnTo>
                    <a:pt x="630" y="8"/>
                  </a:lnTo>
                  <a:lnTo>
                    <a:pt x="629" y="13"/>
                  </a:lnTo>
                  <a:lnTo>
                    <a:pt x="628" y="21"/>
                  </a:lnTo>
                  <a:lnTo>
                    <a:pt x="624" y="30"/>
                  </a:lnTo>
                  <a:lnTo>
                    <a:pt x="618" y="35"/>
                  </a:lnTo>
                  <a:lnTo>
                    <a:pt x="610" y="35"/>
                  </a:lnTo>
                  <a:lnTo>
                    <a:pt x="600" y="36"/>
                  </a:lnTo>
                  <a:lnTo>
                    <a:pt x="592" y="38"/>
                  </a:lnTo>
                  <a:lnTo>
                    <a:pt x="589" y="38"/>
                  </a:lnTo>
                  <a:lnTo>
                    <a:pt x="600" y="51"/>
                  </a:lnTo>
                  <a:lnTo>
                    <a:pt x="593" y="59"/>
                  </a:lnTo>
                  <a:lnTo>
                    <a:pt x="583" y="66"/>
                  </a:lnTo>
                  <a:lnTo>
                    <a:pt x="574" y="73"/>
                  </a:lnTo>
                  <a:lnTo>
                    <a:pt x="570" y="75"/>
                  </a:lnTo>
                  <a:lnTo>
                    <a:pt x="570" y="72"/>
                  </a:lnTo>
                  <a:lnTo>
                    <a:pt x="569" y="65"/>
                  </a:lnTo>
                  <a:lnTo>
                    <a:pt x="565" y="59"/>
                  </a:lnTo>
                  <a:lnTo>
                    <a:pt x="559" y="57"/>
                  </a:lnTo>
                  <a:lnTo>
                    <a:pt x="550" y="60"/>
                  </a:lnTo>
                  <a:lnTo>
                    <a:pt x="544" y="67"/>
                  </a:lnTo>
                  <a:lnTo>
                    <a:pt x="538" y="74"/>
                  </a:lnTo>
                  <a:lnTo>
                    <a:pt x="531" y="79"/>
                  </a:lnTo>
                  <a:lnTo>
                    <a:pt x="525" y="81"/>
                  </a:lnTo>
                  <a:lnTo>
                    <a:pt x="518" y="84"/>
                  </a:lnTo>
                  <a:lnTo>
                    <a:pt x="510" y="88"/>
                  </a:lnTo>
                  <a:lnTo>
                    <a:pt x="501" y="93"/>
                  </a:lnTo>
                  <a:lnTo>
                    <a:pt x="493" y="97"/>
                  </a:lnTo>
                  <a:lnTo>
                    <a:pt x="486" y="102"/>
                  </a:lnTo>
                  <a:lnTo>
                    <a:pt x="481" y="108"/>
                  </a:lnTo>
                  <a:lnTo>
                    <a:pt x="480" y="113"/>
                  </a:lnTo>
                  <a:lnTo>
                    <a:pt x="484" y="120"/>
                  </a:lnTo>
                  <a:lnTo>
                    <a:pt x="488" y="122"/>
                  </a:lnTo>
                  <a:lnTo>
                    <a:pt x="495" y="122"/>
                  </a:lnTo>
                  <a:lnTo>
                    <a:pt x="501" y="121"/>
                  </a:lnTo>
                  <a:lnTo>
                    <a:pt x="506" y="121"/>
                  </a:lnTo>
                  <a:lnTo>
                    <a:pt x="507" y="125"/>
                  </a:lnTo>
                  <a:lnTo>
                    <a:pt x="508" y="129"/>
                  </a:lnTo>
                  <a:lnTo>
                    <a:pt x="509" y="136"/>
                  </a:lnTo>
                  <a:lnTo>
                    <a:pt x="510" y="142"/>
                  </a:lnTo>
                  <a:lnTo>
                    <a:pt x="514" y="143"/>
                  </a:lnTo>
                  <a:lnTo>
                    <a:pt x="518" y="143"/>
                  </a:lnTo>
                  <a:lnTo>
                    <a:pt x="524" y="141"/>
                  </a:lnTo>
                  <a:lnTo>
                    <a:pt x="532" y="140"/>
                  </a:lnTo>
                  <a:lnTo>
                    <a:pt x="539" y="142"/>
                  </a:lnTo>
                  <a:lnTo>
                    <a:pt x="542" y="148"/>
                  </a:lnTo>
                  <a:lnTo>
                    <a:pt x="539" y="157"/>
                  </a:lnTo>
                  <a:lnTo>
                    <a:pt x="532" y="171"/>
                  </a:lnTo>
                  <a:lnTo>
                    <a:pt x="527" y="187"/>
                  </a:lnTo>
                  <a:lnTo>
                    <a:pt x="525" y="202"/>
                  </a:lnTo>
                  <a:lnTo>
                    <a:pt x="529" y="211"/>
                  </a:lnTo>
                  <a:lnTo>
                    <a:pt x="537" y="212"/>
                  </a:lnTo>
                  <a:lnTo>
                    <a:pt x="548" y="208"/>
                  </a:lnTo>
                  <a:lnTo>
                    <a:pt x="557" y="203"/>
                  </a:lnTo>
                  <a:lnTo>
                    <a:pt x="561" y="201"/>
                  </a:lnTo>
                  <a:lnTo>
                    <a:pt x="586" y="199"/>
                  </a:lnTo>
                  <a:lnTo>
                    <a:pt x="579" y="188"/>
                  </a:lnTo>
                  <a:lnTo>
                    <a:pt x="571" y="175"/>
                  </a:lnTo>
                  <a:lnTo>
                    <a:pt x="567" y="164"/>
                  </a:lnTo>
                  <a:lnTo>
                    <a:pt x="567" y="159"/>
                  </a:lnTo>
                  <a:lnTo>
                    <a:pt x="574" y="157"/>
                  </a:lnTo>
                  <a:lnTo>
                    <a:pt x="579" y="154"/>
                  </a:lnTo>
                  <a:lnTo>
                    <a:pt x="584" y="150"/>
                  </a:lnTo>
                  <a:lnTo>
                    <a:pt x="587" y="147"/>
                  </a:lnTo>
                  <a:lnTo>
                    <a:pt x="591" y="142"/>
                  </a:lnTo>
                  <a:lnTo>
                    <a:pt x="595" y="139"/>
                  </a:lnTo>
                  <a:lnTo>
                    <a:pt x="600" y="134"/>
                  </a:lnTo>
                  <a:lnTo>
                    <a:pt x="607" y="129"/>
                  </a:lnTo>
                  <a:lnTo>
                    <a:pt x="645" y="149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617" name="Freeform 20"/>
            <p:cNvSpPr>
              <a:spLocks/>
            </p:cNvSpPr>
            <p:nvPr/>
          </p:nvSpPr>
          <p:spPr bwMode="auto">
            <a:xfrm>
              <a:off x="2640" y="822"/>
              <a:ext cx="38" cy="20"/>
            </a:xfrm>
            <a:custGeom>
              <a:avLst/>
              <a:gdLst>
                <a:gd name="T0" fmla="*/ 10 w 76"/>
                <a:gd name="T1" fmla="*/ 0 h 41"/>
                <a:gd name="T2" fmla="*/ 6 w 76"/>
                <a:gd name="T3" fmla="*/ 2 h 41"/>
                <a:gd name="T4" fmla="*/ 2 w 76"/>
                <a:gd name="T5" fmla="*/ 5 h 41"/>
                <a:gd name="T6" fmla="*/ 0 w 76"/>
                <a:gd name="T7" fmla="*/ 7 h 41"/>
                <a:gd name="T8" fmla="*/ 1 w 76"/>
                <a:gd name="T9" fmla="*/ 10 h 41"/>
                <a:gd name="T10" fmla="*/ 2 w 76"/>
                <a:gd name="T11" fmla="*/ 11 h 41"/>
                <a:gd name="T12" fmla="*/ 5 w 76"/>
                <a:gd name="T13" fmla="*/ 12 h 41"/>
                <a:gd name="T14" fmla="*/ 7 w 76"/>
                <a:gd name="T15" fmla="*/ 13 h 41"/>
                <a:gd name="T16" fmla="*/ 10 w 76"/>
                <a:gd name="T17" fmla="*/ 14 h 41"/>
                <a:gd name="T18" fmla="*/ 13 w 76"/>
                <a:gd name="T19" fmla="*/ 14 h 41"/>
                <a:gd name="T20" fmla="*/ 15 w 76"/>
                <a:gd name="T21" fmla="*/ 15 h 41"/>
                <a:gd name="T22" fmla="*/ 18 w 76"/>
                <a:gd name="T23" fmla="*/ 15 h 41"/>
                <a:gd name="T24" fmla="*/ 20 w 76"/>
                <a:gd name="T25" fmla="*/ 16 h 41"/>
                <a:gd name="T26" fmla="*/ 23 w 76"/>
                <a:gd name="T27" fmla="*/ 16 h 41"/>
                <a:gd name="T28" fmla="*/ 27 w 76"/>
                <a:gd name="T29" fmla="*/ 16 h 41"/>
                <a:gd name="T30" fmla="*/ 30 w 76"/>
                <a:gd name="T31" fmla="*/ 17 h 41"/>
                <a:gd name="T32" fmla="*/ 33 w 76"/>
                <a:gd name="T33" fmla="*/ 19 h 41"/>
                <a:gd name="T34" fmla="*/ 35 w 76"/>
                <a:gd name="T35" fmla="*/ 20 h 41"/>
                <a:gd name="T36" fmla="*/ 37 w 76"/>
                <a:gd name="T37" fmla="*/ 20 h 41"/>
                <a:gd name="T38" fmla="*/ 38 w 76"/>
                <a:gd name="T39" fmla="*/ 18 h 41"/>
                <a:gd name="T40" fmla="*/ 38 w 76"/>
                <a:gd name="T41" fmla="*/ 15 h 41"/>
                <a:gd name="T42" fmla="*/ 38 w 76"/>
                <a:gd name="T43" fmla="*/ 11 h 41"/>
                <a:gd name="T44" fmla="*/ 38 w 76"/>
                <a:gd name="T45" fmla="*/ 7 h 41"/>
                <a:gd name="T46" fmla="*/ 38 w 76"/>
                <a:gd name="T47" fmla="*/ 3 h 41"/>
                <a:gd name="T48" fmla="*/ 36 w 76"/>
                <a:gd name="T49" fmla="*/ 2 h 41"/>
                <a:gd name="T50" fmla="*/ 34 w 76"/>
                <a:gd name="T51" fmla="*/ 1 h 41"/>
                <a:gd name="T52" fmla="*/ 31 w 76"/>
                <a:gd name="T53" fmla="*/ 1 h 41"/>
                <a:gd name="T54" fmla="*/ 28 w 76"/>
                <a:gd name="T55" fmla="*/ 1 h 41"/>
                <a:gd name="T56" fmla="*/ 25 w 76"/>
                <a:gd name="T57" fmla="*/ 2 h 41"/>
                <a:gd name="T58" fmla="*/ 21 w 76"/>
                <a:gd name="T59" fmla="*/ 2 h 41"/>
                <a:gd name="T60" fmla="*/ 18 w 76"/>
                <a:gd name="T61" fmla="*/ 2 h 41"/>
                <a:gd name="T62" fmla="*/ 13 w 76"/>
                <a:gd name="T63" fmla="*/ 1 h 41"/>
                <a:gd name="T64" fmla="*/ 10 w 76"/>
                <a:gd name="T65" fmla="*/ 0 h 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"/>
                <a:gd name="T100" fmla="*/ 0 h 41"/>
                <a:gd name="T101" fmla="*/ 76 w 76"/>
                <a:gd name="T102" fmla="*/ 41 h 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" h="41">
                  <a:moveTo>
                    <a:pt x="21" y="0"/>
                  </a:moveTo>
                  <a:lnTo>
                    <a:pt x="13" y="4"/>
                  </a:lnTo>
                  <a:lnTo>
                    <a:pt x="5" y="10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5" y="22"/>
                  </a:lnTo>
                  <a:lnTo>
                    <a:pt x="9" y="25"/>
                  </a:lnTo>
                  <a:lnTo>
                    <a:pt x="14" y="26"/>
                  </a:lnTo>
                  <a:lnTo>
                    <a:pt x="20" y="28"/>
                  </a:lnTo>
                  <a:lnTo>
                    <a:pt x="26" y="29"/>
                  </a:lnTo>
                  <a:lnTo>
                    <a:pt x="31" y="30"/>
                  </a:lnTo>
                  <a:lnTo>
                    <a:pt x="36" y="30"/>
                  </a:lnTo>
                  <a:lnTo>
                    <a:pt x="41" y="32"/>
                  </a:lnTo>
                  <a:lnTo>
                    <a:pt x="47" y="33"/>
                  </a:lnTo>
                  <a:lnTo>
                    <a:pt x="54" y="33"/>
                  </a:lnTo>
                  <a:lnTo>
                    <a:pt x="60" y="35"/>
                  </a:lnTo>
                  <a:lnTo>
                    <a:pt x="65" y="38"/>
                  </a:lnTo>
                  <a:lnTo>
                    <a:pt x="69" y="41"/>
                  </a:lnTo>
                  <a:lnTo>
                    <a:pt x="74" y="40"/>
                  </a:lnTo>
                  <a:lnTo>
                    <a:pt x="76" y="36"/>
                  </a:lnTo>
                  <a:lnTo>
                    <a:pt x="75" y="30"/>
                  </a:lnTo>
                  <a:lnTo>
                    <a:pt x="75" y="22"/>
                  </a:lnTo>
                  <a:lnTo>
                    <a:pt x="75" y="14"/>
                  </a:lnTo>
                  <a:lnTo>
                    <a:pt x="75" y="7"/>
                  </a:lnTo>
                  <a:lnTo>
                    <a:pt x="72" y="4"/>
                  </a:lnTo>
                  <a:lnTo>
                    <a:pt x="68" y="3"/>
                  </a:lnTo>
                  <a:lnTo>
                    <a:pt x="62" y="3"/>
                  </a:lnTo>
                  <a:lnTo>
                    <a:pt x="57" y="3"/>
                  </a:lnTo>
                  <a:lnTo>
                    <a:pt x="50" y="4"/>
                  </a:lnTo>
                  <a:lnTo>
                    <a:pt x="42" y="4"/>
                  </a:lnTo>
                  <a:lnTo>
                    <a:pt x="35" y="4"/>
                  </a:lnTo>
                  <a:lnTo>
                    <a:pt x="27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618" name="Freeform 21"/>
            <p:cNvSpPr>
              <a:spLocks/>
            </p:cNvSpPr>
            <p:nvPr/>
          </p:nvSpPr>
          <p:spPr bwMode="auto">
            <a:xfrm>
              <a:off x="2407" y="1009"/>
              <a:ext cx="86" cy="32"/>
            </a:xfrm>
            <a:custGeom>
              <a:avLst/>
              <a:gdLst>
                <a:gd name="T0" fmla="*/ 21 w 172"/>
                <a:gd name="T1" fmla="*/ 0 h 62"/>
                <a:gd name="T2" fmla="*/ 3 w 172"/>
                <a:gd name="T3" fmla="*/ 7 h 62"/>
                <a:gd name="T4" fmla="*/ 2 w 172"/>
                <a:gd name="T5" fmla="*/ 8 h 62"/>
                <a:gd name="T6" fmla="*/ 1 w 172"/>
                <a:gd name="T7" fmla="*/ 13 h 62"/>
                <a:gd name="T8" fmla="*/ 0 w 172"/>
                <a:gd name="T9" fmla="*/ 18 h 62"/>
                <a:gd name="T10" fmla="*/ 1 w 172"/>
                <a:gd name="T11" fmla="*/ 21 h 62"/>
                <a:gd name="T12" fmla="*/ 3 w 172"/>
                <a:gd name="T13" fmla="*/ 21 h 62"/>
                <a:gd name="T14" fmla="*/ 5 w 172"/>
                <a:gd name="T15" fmla="*/ 21 h 62"/>
                <a:gd name="T16" fmla="*/ 7 w 172"/>
                <a:gd name="T17" fmla="*/ 20 h 62"/>
                <a:gd name="T18" fmla="*/ 11 w 172"/>
                <a:gd name="T19" fmla="*/ 20 h 62"/>
                <a:gd name="T20" fmla="*/ 13 w 172"/>
                <a:gd name="T21" fmla="*/ 19 h 62"/>
                <a:gd name="T22" fmla="*/ 16 w 172"/>
                <a:gd name="T23" fmla="*/ 18 h 62"/>
                <a:gd name="T24" fmla="*/ 19 w 172"/>
                <a:gd name="T25" fmla="*/ 18 h 62"/>
                <a:gd name="T26" fmla="*/ 21 w 172"/>
                <a:gd name="T27" fmla="*/ 18 h 62"/>
                <a:gd name="T28" fmla="*/ 23 w 172"/>
                <a:gd name="T29" fmla="*/ 19 h 62"/>
                <a:gd name="T30" fmla="*/ 28 w 172"/>
                <a:gd name="T31" fmla="*/ 19 h 62"/>
                <a:gd name="T32" fmla="*/ 34 w 172"/>
                <a:gd name="T33" fmla="*/ 20 h 62"/>
                <a:gd name="T34" fmla="*/ 39 w 172"/>
                <a:gd name="T35" fmla="*/ 21 h 62"/>
                <a:gd name="T36" fmla="*/ 44 w 172"/>
                <a:gd name="T37" fmla="*/ 23 h 62"/>
                <a:gd name="T38" fmla="*/ 49 w 172"/>
                <a:gd name="T39" fmla="*/ 24 h 62"/>
                <a:gd name="T40" fmla="*/ 53 w 172"/>
                <a:gd name="T41" fmla="*/ 25 h 62"/>
                <a:gd name="T42" fmla="*/ 56 w 172"/>
                <a:gd name="T43" fmla="*/ 26 h 62"/>
                <a:gd name="T44" fmla="*/ 54 w 172"/>
                <a:gd name="T45" fmla="*/ 28 h 62"/>
                <a:gd name="T46" fmla="*/ 54 w 172"/>
                <a:gd name="T47" fmla="*/ 31 h 62"/>
                <a:gd name="T48" fmla="*/ 55 w 172"/>
                <a:gd name="T49" fmla="*/ 32 h 62"/>
                <a:gd name="T50" fmla="*/ 58 w 172"/>
                <a:gd name="T51" fmla="*/ 32 h 62"/>
                <a:gd name="T52" fmla="*/ 60 w 172"/>
                <a:gd name="T53" fmla="*/ 31 h 62"/>
                <a:gd name="T54" fmla="*/ 64 w 172"/>
                <a:gd name="T55" fmla="*/ 30 h 62"/>
                <a:gd name="T56" fmla="*/ 68 w 172"/>
                <a:gd name="T57" fmla="*/ 29 h 62"/>
                <a:gd name="T58" fmla="*/ 73 w 172"/>
                <a:gd name="T59" fmla="*/ 28 h 62"/>
                <a:gd name="T60" fmla="*/ 77 w 172"/>
                <a:gd name="T61" fmla="*/ 27 h 62"/>
                <a:gd name="T62" fmla="*/ 81 w 172"/>
                <a:gd name="T63" fmla="*/ 25 h 62"/>
                <a:gd name="T64" fmla="*/ 84 w 172"/>
                <a:gd name="T65" fmla="*/ 24 h 62"/>
                <a:gd name="T66" fmla="*/ 85 w 172"/>
                <a:gd name="T67" fmla="*/ 23 h 62"/>
                <a:gd name="T68" fmla="*/ 86 w 172"/>
                <a:gd name="T69" fmla="*/ 21 h 62"/>
                <a:gd name="T70" fmla="*/ 85 w 172"/>
                <a:gd name="T71" fmla="*/ 19 h 62"/>
                <a:gd name="T72" fmla="*/ 82 w 172"/>
                <a:gd name="T73" fmla="*/ 18 h 62"/>
                <a:gd name="T74" fmla="*/ 79 w 172"/>
                <a:gd name="T75" fmla="*/ 19 h 62"/>
                <a:gd name="T76" fmla="*/ 76 w 172"/>
                <a:gd name="T77" fmla="*/ 19 h 62"/>
                <a:gd name="T78" fmla="*/ 74 w 172"/>
                <a:gd name="T79" fmla="*/ 18 h 62"/>
                <a:gd name="T80" fmla="*/ 72 w 172"/>
                <a:gd name="T81" fmla="*/ 17 h 62"/>
                <a:gd name="T82" fmla="*/ 69 w 172"/>
                <a:gd name="T83" fmla="*/ 16 h 62"/>
                <a:gd name="T84" fmla="*/ 66 w 172"/>
                <a:gd name="T85" fmla="*/ 15 h 62"/>
                <a:gd name="T86" fmla="*/ 63 w 172"/>
                <a:gd name="T87" fmla="*/ 14 h 62"/>
                <a:gd name="T88" fmla="*/ 61 w 172"/>
                <a:gd name="T89" fmla="*/ 13 h 62"/>
                <a:gd name="T90" fmla="*/ 58 w 172"/>
                <a:gd name="T91" fmla="*/ 13 h 62"/>
                <a:gd name="T92" fmla="*/ 55 w 172"/>
                <a:gd name="T93" fmla="*/ 12 h 62"/>
                <a:gd name="T94" fmla="*/ 52 w 172"/>
                <a:gd name="T95" fmla="*/ 12 h 62"/>
                <a:gd name="T96" fmla="*/ 49 w 172"/>
                <a:gd name="T97" fmla="*/ 11 h 62"/>
                <a:gd name="T98" fmla="*/ 46 w 172"/>
                <a:gd name="T99" fmla="*/ 11 h 62"/>
                <a:gd name="T100" fmla="*/ 43 w 172"/>
                <a:gd name="T101" fmla="*/ 9 h 62"/>
                <a:gd name="T102" fmla="*/ 40 w 172"/>
                <a:gd name="T103" fmla="*/ 9 h 62"/>
                <a:gd name="T104" fmla="*/ 38 w 172"/>
                <a:gd name="T105" fmla="*/ 8 h 62"/>
                <a:gd name="T106" fmla="*/ 35 w 172"/>
                <a:gd name="T107" fmla="*/ 7 h 62"/>
                <a:gd name="T108" fmla="*/ 31 w 172"/>
                <a:gd name="T109" fmla="*/ 5 h 62"/>
                <a:gd name="T110" fmla="*/ 28 w 172"/>
                <a:gd name="T111" fmla="*/ 3 h 62"/>
                <a:gd name="T112" fmla="*/ 24 w 172"/>
                <a:gd name="T113" fmla="*/ 1 h 62"/>
                <a:gd name="T114" fmla="*/ 21 w 172"/>
                <a:gd name="T115" fmla="*/ 0 h 6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2"/>
                <a:gd name="T175" fmla="*/ 0 h 62"/>
                <a:gd name="T176" fmla="*/ 172 w 172"/>
                <a:gd name="T177" fmla="*/ 62 h 6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2" h="62">
                  <a:moveTo>
                    <a:pt x="41" y="0"/>
                  </a:moveTo>
                  <a:lnTo>
                    <a:pt x="6" y="13"/>
                  </a:lnTo>
                  <a:lnTo>
                    <a:pt x="4" y="16"/>
                  </a:lnTo>
                  <a:lnTo>
                    <a:pt x="1" y="25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6" y="41"/>
                  </a:lnTo>
                  <a:lnTo>
                    <a:pt x="10" y="40"/>
                  </a:lnTo>
                  <a:lnTo>
                    <a:pt x="15" y="39"/>
                  </a:lnTo>
                  <a:lnTo>
                    <a:pt x="21" y="38"/>
                  </a:lnTo>
                  <a:lnTo>
                    <a:pt x="26" y="36"/>
                  </a:lnTo>
                  <a:lnTo>
                    <a:pt x="32" y="34"/>
                  </a:lnTo>
                  <a:lnTo>
                    <a:pt x="37" y="34"/>
                  </a:lnTo>
                  <a:lnTo>
                    <a:pt x="41" y="34"/>
                  </a:lnTo>
                  <a:lnTo>
                    <a:pt x="47" y="36"/>
                  </a:lnTo>
                  <a:lnTo>
                    <a:pt x="56" y="37"/>
                  </a:lnTo>
                  <a:lnTo>
                    <a:pt x="67" y="39"/>
                  </a:lnTo>
                  <a:lnTo>
                    <a:pt x="77" y="41"/>
                  </a:lnTo>
                  <a:lnTo>
                    <a:pt x="89" y="44"/>
                  </a:lnTo>
                  <a:lnTo>
                    <a:pt x="99" y="46"/>
                  </a:lnTo>
                  <a:lnTo>
                    <a:pt x="106" y="48"/>
                  </a:lnTo>
                  <a:lnTo>
                    <a:pt x="112" y="51"/>
                  </a:lnTo>
                  <a:lnTo>
                    <a:pt x="109" y="55"/>
                  </a:lnTo>
                  <a:lnTo>
                    <a:pt x="109" y="60"/>
                  </a:lnTo>
                  <a:lnTo>
                    <a:pt x="110" y="62"/>
                  </a:lnTo>
                  <a:lnTo>
                    <a:pt x="116" y="62"/>
                  </a:lnTo>
                  <a:lnTo>
                    <a:pt x="121" y="61"/>
                  </a:lnTo>
                  <a:lnTo>
                    <a:pt x="128" y="59"/>
                  </a:lnTo>
                  <a:lnTo>
                    <a:pt x="136" y="56"/>
                  </a:lnTo>
                  <a:lnTo>
                    <a:pt x="145" y="54"/>
                  </a:lnTo>
                  <a:lnTo>
                    <a:pt x="153" y="52"/>
                  </a:lnTo>
                  <a:lnTo>
                    <a:pt x="161" y="48"/>
                  </a:lnTo>
                  <a:lnTo>
                    <a:pt x="167" y="46"/>
                  </a:lnTo>
                  <a:lnTo>
                    <a:pt x="170" y="45"/>
                  </a:lnTo>
                  <a:lnTo>
                    <a:pt x="172" y="41"/>
                  </a:lnTo>
                  <a:lnTo>
                    <a:pt x="169" y="37"/>
                  </a:lnTo>
                  <a:lnTo>
                    <a:pt x="163" y="34"/>
                  </a:lnTo>
                  <a:lnTo>
                    <a:pt x="157" y="36"/>
                  </a:lnTo>
                  <a:lnTo>
                    <a:pt x="152" y="36"/>
                  </a:lnTo>
                  <a:lnTo>
                    <a:pt x="147" y="34"/>
                  </a:lnTo>
                  <a:lnTo>
                    <a:pt x="143" y="33"/>
                  </a:lnTo>
                  <a:lnTo>
                    <a:pt x="138" y="31"/>
                  </a:lnTo>
                  <a:lnTo>
                    <a:pt x="132" y="30"/>
                  </a:lnTo>
                  <a:lnTo>
                    <a:pt x="127" y="28"/>
                  </a:lnTo>
                  <a:lnTo>
                    <a:pt x="122" y="26"/>
                  </a:lnTo>
                  <a:lnTo>
                    <a:pt x="116" y="25"/>
                  </a:lnTo>
                  <a:lnTo>
                    <a:pt x="110" y="24"/>
                  </a:lnTo>
                  <a:lnTo>
                    <a:pt x="105" y="23"/>
                  </a:lnTo>
                  <a:lnTo>
                    <a:pt x="99" y="22"/>
                  </a:lnTo>
                  <a:lnTo>
                    <a:pt x="92" y="21"/>
                  </a:lnTo>
                  <a:lnTo>
                    <a:pt x="85" y="18"/>
                  </a:lnTo>
                  <a:lnTo>
                    <a:pt x="79" y="17"/>
                  </a:lnTo>
                  <a:lnTo>
                    <a:pt x="75" y="15"/>
                  </a:lnTo>
                  <a:lnTo>
                    <a:pt x="70" y="14"/>
                  </a:lnTo>
                  <a:lnTo>
                    <a:pt x="63" y="10"/>
                  </a:lnTo>
                  <a:lnTo>
                    <a:pt x="56" y="6"/>
                  </a:lnTo>
                  <a:lnTo>
                    <a:pt x="49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619" name="Freeform 22"/>
            <p:cNvSpPr>
              <a:spLocks/>
            </p:cNvSpPr>
            <p:nvPr/>
          </p:nvSpPr>
          <p:spPr bwMode="auto">
            <a:xfrm>
              <a:off x="2445" y="1046"/>
              <a:ext cx="25" cy="14"/>
            </a:xfrm>
            <a:custGeom>
              <a:avLst/>
              <a:gdLst>
                <a:gd name="T0" fmla="*/ 20 w 50"/>
                <a:gd name="T1" fmla="*/ 0 h 29"/>
                <a:gd name="T2" fmla="*/ 18 w 50"/>
                <a:gd name="T3" fmla="*/ 1 h 29"/>
                <a:gd name="T4" fmla="*/ 15 w 50"/>
                <a:gd name="T5" fmla="*/ 2 h 29"/>
                <a:gd name="T6" fmla="*/ 13 w 50"/>
                <a:gd name="T7" fmla="*/ 3 h 29"/>
                <a:gd name="T8" fmla="*/ 11 w 50"/>
                <a:gd name="T9" fmla="*/ 3 h 29"/>
                <a:gd name="T10" fmla="*/ 8 w 50"/>
                <a:gd name="T11" fmla="*/ 2 h 29"/>
                <a:gd name="T12" fmla="*/ 5 w 50"/>
                <a:gd name="T13" fmla="*/ 1 h 29"/>
                <a:gd name="T14" fmla="*/ 2 w 50"/>
                <a:gd name="T15" fmla="*/ 1 h 29"/>
                <a:gd name="T16" fmla="*/ 0 w 50"/>
                <a:gd name="T17" fmla="*/ 2 h 29"/>
                <a:gd name="T18" fmla="*/ 1 w 50"/>
                <a:gd name="T19" fmla="*/ 5 h 29"/>
                <a:gd name="T20" fmla="*/ 2 w 50"/>
                <a:gd name="T21" fmla="*/ 8 h 29"/>
                <a:gd name="T22" fmla="*/ 5 w 50"/>
                <a:gd name="T23" fmla="*/ 12 h 29"/>
                <a:gd name="T24" fmla="*/ 7 w 50"/>
                <a:gd name="T25" fmla="*/ 14 h 29"/>
                <a:gd name="T26" fmla="*/ 12 w 50"/>
                <a:gd name="T27" fmla="*/ 14 h 29"/>
                <a:gd name="T28" fmla="*/ 17 w 50"/>
                <a:gd name="T29" fmla="*/ 14 h 29"/>
                <a:gd name="T30" fmla="*/ 21 w 50"/>
                <a:gd name="T31" fmla="*/ 14 h 29"/>
                <a:gd name="T32" fmla="*/ 24 w 50"/>
                <a:gd name="T33" fmla="*/ 13 h 29"/>
                <a:gd name="T34" fmla="*/ 25 w 50"/>
                <a:gd name="T35" fmla="*/ 11 h 29"/>
                <a:gd name="T36" fmla="*/ 25 w 50"/>
                <a:gd name="T37" fmla="*/ 7 h 29"/>
                <a:gd name="T38" fmla="*/ 23 w 50"/>
                <a:gd name="T39" fmla="*/ 4 h 29"/>
                <a:gd name="T40" fmla="*/ 20 w 50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"/>
                <a:gd name="T64" fmla="*/ 0 h 29"/>
                <a:gd name="T65" fmla="*/ 50 w 50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" h="29">
                  <a:moveTo>
                    <a:pt x="40" y="0"/>
                  </a:moveTo>
                  <a:lnTo>
                    <a:pt x="35" y="2"/>
                  </a:lnTo>
                  <a:lnTo>
                    <a:pt x="31" y="4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16" y="5"/>
                  </a:lnTo>
                  <a:lnTo>
                    <a:pt x="9" y="3"/>
                  </a:lnTo>
                  <a:lnTo>
                    <a:pt x="3" y="3"/>
                  </a:lnTo>
                  <a:lnTo>
                    <a:pt x="0" y="5"/>
                  </a:lnTo>
                  <a:lnTo>
                    <a:pt x="1" y="10"/>
                  </a:lnTo>
                  <a:lnTo>
                    <a:pt x="4" y="17"/>
                  </a:lnTo>
                  <a:lnTo>
                    <a:pt x="10" y="25"/>
                  </a:lnTo>
                  <a:lnTo>
                    <a:pt x="15" y="29"/>
                  </a:lnTo>
                  <a:lnTo>
                    <a:pt x="23" y="29"/>
                  </a:lnTo>
                  <a:lnTo>
                    <a:pt x="33" y="29"/>
                  </a:lnTo>
                  <a:lnTo>
                    <a:pt x="41" y="28"/>
                  </a:lnTo>
                  <a:lnTo>
                    <a:pt x="48" y="26"/>
                  </a:lnTo>
                  <a:lnTo>
                    <a:pt x="50" y="22"/>
                  </a:lnTo>
                  <a:lnTo>
                    <a:pt x="49" y="15"/>
                  </a:lnTo>
                  <a:lnTo>
                    <a:pt x="46" y="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620" name="Freeform 23"/>
            <p:cNvSpPr>
              <a:spLocks/>
            </p:cNvSpPr>
            <p:nvPr/>
          </p:nvSpPr>
          <p:spPr bwMode="auto">
            <a:xfrm>
              <a:off x="2496" y="1036"/>
              <a:ext cx="70" cy="25"/>
            </a:xfrm>
            <a:custGeom>
              <a:avLst/>
              <a:gdLst>
                <a:gd name="T0" fmla="*/ 36 w 141"/>
                <a:gd name="T1" fmla="*/ 7 h 51"/>
                <a:gd name="T2" fmla="*/ 34 w 141"/>
                <a:gd name="T3" fmla="*/ 6 h 51"/>
                <a:gd name="T4" fmla="*/ 32 w 141"/>
                <a:gd name="T5" fmla="*/ 5 h 51"/>
                <a:gd name="T6" fmla="*/ 29 w 141"/>
                <a:gd name="T7" fmla="*/ 4 h 51"/>
                <a:gd name="T8" fmla="*/ 26 w 141"/>
                <a:gd name="T9" fmla="*/ 2 h 51"/>
                <a:gd name="T10" fmla="*/ 23 w 141"/>
                <a:gd name="T11" fmla="*/ 1 h 51"/>
                <a:gd name="T12" fmla="*/ 20 w 141"/>
                <a:gd name="T13" fmla="*/ 0 h 51"/>
                <a:gd name="T14" fmla="*/ 18 w 141"/>
                <a:gd name="T15" fmla="*/ 0 h 51"/>
                <a:gd name="T16" fmla="*/ 16 w 141"/>
                <a:gd name="T17" fmla="*/ 0 h 51"/>
                <a:gd name="T18" fmla="*/ 14 w 141"/>
                <a:gd name="T19" fmla="*/ 1 h 51"/>
                <a:gd name="T20" fmla="*/ 11 w 141"/>
                <a:gd name="T21" fmla="*/ 1 h 51"/>
                <a:gd name="T22" fmla="*/ 9 w 141"/>
                <a:gd name="T23" fmla="*/ 1 h 51"/>
                <a:gd name="T24" fmla="*/ 6 w 141"/>
                <a:gd name="T25" fmla="*/ 1 h 51"/>
                <a:gd name="T26" fmla="*/ 4 w 141"/>
                <a:gd name="T27" fmla="*/ 2 h 51"/>
                <a:gd name="T28" fmla="*/ 3 w 141"/>
                <a:gd name="T29" fmla="*/ 4 h 51"/>
                <a:gd name="T30" fmla="*/ 3 w 141"/>
                <a:gd name="T31" fmla="*/ 6 h 51"/>
                <a:gd name="T32" fmla="*/ 4 w 141"/>
                <a:gd name="T33" fmla="*/ 8 h 51"/>
                <a:gd name="T34" fmla="*/ 5 w 141"/>
                <a:gd name="T35" fmla="*/ 10 h 51"/>
                <a:gd name="T36" fmla="*/ 5 w 141"/>
                <a:gd name="T37" fmla="*/ 11 h 51"/>
                <a:gd name="T38" fmla="*/ 4 w 141"/>
                <a:gd name="T39" fmla="*/ 12 h 51"/>
                <a:gd name="T40" fmla="*/ 2 w 141"/>
                <a:gd name="T41" fmla="*/ 14 h 51"/>
                <a:gd name="T42" fmla="*/ 0 w 141"/>
                <a:gd name="T43" fmla="*/ 15 h 51"/>
                <a:gd name="T44" fmla="*/ 0 w 141"/>
                <a:gd name="T45" fmla="*/ 16 h 51"/>
                <a:gd name="T46" fmla="*/ 0 w 141"/>
                <a:gd name="T47" fmla="*/ 18 h 51"/>
                <a:gd name="T48" fmla="*/ 4 w 141"/>
                <a:gd name="T49" fmla="*/ 18 h 51"/>
                <a:gd name="T50" fmla="*/ 9 w 141"/>
                <a:gd name="T51" fmla="*/ 19 h 51"/>
                <a:gd name="T52" fmla="*/ 12 w 141"/>
                <a:gd name="T53" fmla="*/ 19 h 51"/>
                <a:gd name="T54" fmla="*/ 15 w 141"/>
                <a:gd name="T55" fmla="*/ 20 h 51"/>
                <a:gd name="T56" fmla="*/ 18 w 141"/>
                <a:gd name="T57" fmla="*/ 22 h 51"/>
                <a:gd name="T58" fmla="*/ 20 w 141"/>
                <a:gd name="T59" fmla="*/ 22 h 51"/>
                <a:gd name="T60" fmla="*/ 22 w 141"/>
                <a:gd name="T61" fmla="*/ 21 h 51"/>
                <a:gd name="T62" fmla="*/ 24 w 141"/>
                <a:gd name="T63" fmla="*/ 19 h 51"/>
                <a:gd name="T64" fmla="*/ 26 w 141"/>
                <a:gd name="T65" fmla="*/ 18 h 51"/>
                <a:gd name="T66" fmla="*/ 30 w 141"/>
                <a:gd name="T67" fmla="*/ 18 h 51"/>
                <a:gd name="T68" fmla="*/ 33 w 141"/>
                <a:gd name="T69" fmla="*/ 18 h 51"/>
                <a:gd name="T70" fmla="*/ 36 w 141"/>
                <a:gd name="T71" fmla="*/ 18 h 51"/>
                <a:gd name="T72" fmla="*/ 40 w 141"/>
                <a:gd name="T73" fmla="*/ 19 h 51"/>
                <a:gd name="T74" fmla="*/ 43 w 141"/>
                <a:gd name="T75" fmla="*/ 19 h 51"/>
                <a:gd name="T76" fmla="*/ 47 w 141"/>
                <a:gd name="T77" fmla="*/ 18 h 51"/>
                <a:gd name="T78" fmla="*/ 49 w 141"/>
                <a:gd name="T79" fmla="*/ 18 h 51"/>
                <a:gd name="T80" fmla="*/ 52 w 141"/>
                <a:gd name="T81" fmla="*/ 20 h 51"/>
                <a:gd name="T82" fmla="*/ 56 w 141"/>
                <a:gd name="T83" fmla="*/ 23 h 51"/>
                <a:gd name="T84" fmla="*/ 59 w 141"/>
                <a:gd name="T85" fmla="*/ 24 h 51"/>
                <a:gd name="T86" fmla="*/ 62 w 141"/>
                <a:gd name="T87" fmla="*/ 25 h 51"/>
                <a:gd name="T88" fmla="*/ 66 w 141"/>
                <a:gd name="T89" fmla="*/ 24 h 51"/>
                <a:gd name="T90" fmla="*/ 68 w 141"/>
                <a:gd name="T91" fmla="*/ 20 h 51"/>
                <a:gd name="T92" fmla="*/ 70 w 141"/>
                <a:gd name="T93" fmla="*/ 17 h 51"/>
                <a:gd name="T94" fmla="*/ 70 w 141"/>
                <a:gd name="T95" fmla="*/ 14 h 51"/>
                <a:gd name="T96" fmla="*/ 67 w 141"/>
                <a:gd name="T97" fmla="*/ 12 h 51"/>
                <a:gd name="T98" fmla="*/ 63 w 141"/>
                <a:gd name="T99" fmla="*/ 11 h 51"/>
                <a:gd name="T100" fmla="*/ 59 w 141"/>
                <a:gd name="T101" fmla="*/ 9 h 51"/>
                <a:gd name="T102" fmla="*/ 55 w 141"/>
                <a:gd name="T103" fmla="*/ 7 h 51"/>
                <a:gd name="T104" fmla="*/ 52 w 141"/>
                <a:gd name="T105" fmla="*/ 7 h 51"/>
                <a:gd name="T106" fmla="*/ 49 w 141"/>
                <a:gd name="T107" fmla="*/ 8 h 51"/>
                <a:gd name="T108" fmla="*/ 44 w 141"/>
                <a:gd name="T109" fmla="*/ 9 h 51"/>
                <a:gd name="T110" fmla="*/ 40 w 141"/>
                <a:gd name="T111" fmla="*/ 9 h 51"/>
                <a:gd name="T112" fmla="*/ 36 w 141"/>
                <a:gd name="T113" fmla="*/ 7 h 5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1"/>
                <a:gd name="T172" fmla="*/ 0 h 51"/>
                <a:gd name="T173" fmla="*/ 141 w 141"/>
                <a:gd name="T174" fmla="*/ 51 h 5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1" h="51">
                  <a:moveTo>
                    <a:pt x="73" y="15"/>
                  </a:moveTo>
                  <a:lnTo>
                    <a:pt x="68" y="13"/>
                  </a:lnTo>
                  <a:lnTo>
                    <a:pt x="64" y="10"/>
                  </a:lnTo>
                  <a:lnTo>
                    <a:pt x="58" y="8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3" y="1"/>
                  </a:lnTo>
                  <a:lnTo>
                    <a:pt x="28" y="3"/>
                  </a:lnTo>
                  <a:lnTo>
                    <a:pt x="23" y="3"/>
                  </a:lnTo>
                  <a:lnTo>
                    <a:pt x="18" y="3"/>
                  </a:lnTo>
                  <a:lnTo>
                    <a:pt x="13" y="3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3"/>
                  </a:lnTo>
                  <a:lnTo>
                    <a:pt x="8" y="17"/>
                  </a:lnTo>
                  <a:lnTo>
                    <a:pt x="11" y="21"/>
                  </a:lnTo>
                  <a:lnTo>
                    <a:pt x="11" y="23"/>
                  </a:lnTo>
                  <a:lnTo>
                    <a:pt x="8" y="25"/>
                  </a:lnTo>
                  <a:lnTo>
                    <a:pt x="5" y="28"/>
                  </a:lnTo>
                  <a:lnTo>
                    <a:pt x="1" y="31"/>
                  </a:lnTo>
                  <a:lnTo>
                    <a:pt x="0" y="33"/>
                  </a:lnTo>
                  <a:lnTo>
                    <a:pt x="1" y="36"/>
                  </a:lnTo>
                  <a:lnTo>
                    <a:pt x="8" y="37"/>
                  </a:lnTo>
                  <a:lnTo>
                    <a:pt x="18" y="38"/>
                  </a:lnTo>
                  <a:lnTo>
                    <a:pt x="24" y="39"/>
                  </a:lnTo>
                  <a:lnTo>
                    <a:pt x="30" y="41"/>
                  </a:lnTo>
                  <a:lnTo>
                    <a:pt x="36" y="44"/>
                  </a:lnTo>
                  <a:lnTo>
                    <a:pt x="41" y="44"/>
                  </a:lnTo>
                  <a:lnTo>
                    <a:pt x="45" y="43"/>
                  </a:lnTo>
                  <a:lnTo>
                    <a:pt x="49" y="39"/>
                  </a:lnTo>
                  <a:lnTo>
                    <a:pt x="53" y="36"/>
                  </a:lnTo>
                  <a:lnTo>
                    <a:pt x="61" y="36"/>
                  </a:lnTo>
                  <a:lnTo>
                    <a:pt x="67" y="37"/>
                  </a:lnTo>
                  <a:lnTo>
                    <a:pt x="73" y="37"/>
                  </a:lnTo>
                  <a:lnTo>
                    <a:pt x="80" y="38"/>
                  </a:lnTo>
                  <a:lnTo>
                    <a:pt x="87" y="39"/>
                  </a:lnTo>
                  <a:lnTo>
                    <a:pt x="94" y="37"/>
                  </a:lnTo>
                  <a:lnTo>
                    <a:pt x="99" y="37"/>
                  </a:lnTo>
                  <a:lnTo>
                    <a:pt x="105" y="40"/>
                  </a:lnTo>
                  <a:lnTo>
                    <a:pt x="112" y="46"/>
                  </a:lnTo>
                  <a:lnTo>
                    <a:pt x="119" y="49"/>
                  </a:lnTo>
                  <a:lnTo>
                    <a:pt x="125" y="51"/>
                  </a:lnTo>
                  <a:lnTo>
                    <a:pt x="132" y="48"/>
                  </a:lnTo>
                  <a:lnTo>
                    <a:pt x="137" y="41"/>
                  </a:lnTo>
                  <a:lnTo>
                    <a:pt x="141" y="34"/>
                  </a:lnTo>
                  <a:lnTo>
                    <a:pt x="141" y="29"/>
                  </a:lnTo>
                  <a:lnTo>
                    <a:pt x="135" y="25"/>
                  </a:lnTo>
                  <a:lnTo>
                    <a:pt x="127" y="23"/>
                  </a:lnTo>
                  <a:lnTo>
                    <a:pt x="119" y="18"/>
                  </a:lnTo>
                  <a:lnTo>
                    <a:pt x="111" y="15"/>
                  </a:lnTo>
                  <a:lnTo>
                    <a:pt x="105" y="15"/>
                  </a:lnTo>
                  <a:lnTo>
                    <a:pt x="98" y="17"/>
                  </a:lnTo>
                  <a:lnTo>
                    <a:pt x="89" y="18"/>
                  </a:lnTo>
                  <a:lnTo>
                    <a:pt x="80" y="18"/>
                  </a:lnTo>
                  <a:lnTo>
                    <a:pt x="73" y="15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621" name="Freeform 24"/>
            <p:cNvSpPr>
              <a:spLocks/>
            </p:cNvSpPr>
            <p:nvPr/>
          </p:nvSpPr>
          <p:spPr bwMode="auto">
            <a:xfrm>
              <a:off x="2701" y="1567"/>
              <a:ext cx="26" cy="34"/>
            </a:xfrm>
            <a:custGeom>
              <a:avLst/>
              <a:gdLst>
                <a:gd name="T0" fmla="*/ 0 w 53"/>
                <a:gd name="T1" fmla="*/ 0 h 68"/>
                <a:gd name="T2" fmla="*/ 0 w 53"/>
                <a:gd name="T3" fmla="*/ 7 h 68"/>
                <a:gd name="T4" fmla="*/ 3 w 53"/>
                <a:gd name="T5" fmla="*/ 17 h 68"/>
                <a:gd name="T6" fmla="*/ 7 w 53"/>
                <a:gd name="T7" fmla="*/ 28 h 68"/>
                <a:gd name="T8" fmla="*/ 11 w 53"/>
                <a:gd name="T9" fmla="*/ 34 h 68"/>
                <a:gd name="T10" fmla="*/ 14 w 53"/>
                <a:gd name="T11" fmla="*/ 34 h 68"/>
                <a:gd name="T12" fmla="*/ 17 w 53"/>
                <a:gd name="T13" fmla="*/ 31 h 68"/>
                <a:gd name="T14" fmla="*/ 20 w 53"/>
                <a:gd name="T15" fmla="*/ 27 h 68"/>
                <a:gd name="T16" fmla="*/ 23 w 53"/>
                <a:gd name="T17" fmla="*/ 24 h 68"/>
                <a:gd name="T18" fmla="*/ 25 w 53"/>
                <a:gd name="T19" fmla="*/ 20 h 68"/>
                <a:gd name="T20" fmla="*/ 26 w 53"/>
                <a:gd name="T21" fmla="*/ 15 h 68"/>
                <a:gd name="T22" fmla="*/ 26 w 53"/>
                <a:gd name="T23" fmla="*/ 9 h 68"/>
                <a:gd name="T24" fmla="*/ 25 w 53"/>
                <a:gd name="T25" fmla="*/ 4 h 68"/>
                <a:gd name="T26" fmla="*/ 23 w 53"/>
                <a:gd name="T27" fmla="*/ 2 h 68"/>
                <a:gd name="T28" fmla="*/ 22 w 53"/>
                <a:gd name="T29" fmla="*/ 1 h 68"/>
                <a:gd name="T30" fmla="*/ 20 w 53"/>
                <a:gd name="T31" fmla="*/ 1 h 68"/>
                <a:gd name="T32" fmla="*/ 18 w 53"/>
                <a:gd name="T33" fmla="*/ 4 h 68"/>
                <a:gd name="T34" fmla="*/ 17 w 53"/>
                <a:gd name="T35" fmla="*/ 5 h 68"/>
                <a:gd name="T36" fmla="*/ 15 w 53"/>
                <a:gd name="T37" fmla="*/ 6 h 68"/>
                <a:gd name="T38" fmla="*/ 13 w 53"/>
                <a:gd name="T39" fmla="*/ 7 h 68"/>
                <a:gd name="T40" fmla="*/ 11 w 53"/>
                <a:gd name="T41" fmla="*/ 7 h 68"/>
                <a:gd name="T42" fmla="*/ 8 w 53"/>
                <a:gd name="T43" fmla="*/ 5 h 68"/>
                <a:gd name="T44" fmla="*/ 6 w 53"/>
                <a:gd name="T45" fmla="*/ 4 h 68"/>
                <a:gd name="T46" fmla="*/ 3 w 53"/>
                <a:gd name="T47" fmla="*/ 3 h 68"/>
                <a:gd name="T48" fmla="*/ 0 w 53"/>
                <a:gd name="T49" fmla="*/ 0 h 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68"/>
                <a:gd name="T77" fmla="*/ 53 w 53"/>
                <a:gd name="T78" fmla="*/ 68 h 6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68">
                  <a:moveTo>
                    <a:pt x="0" y="0"/>
                  </a:moveTo>
                  <a:lnTo>
                    <a:pt x="0" y="14"/>
                  </a:lnTo>
                  <a:lnTo>
                    <a:pt x="6" y="35"/>
                  </a:lnTo>
                  <a:lnTo>
                    <a:pt x="14" y="56"/>
                  </a:lnTo>
                  <a:lnTo>
                    <a:pt x="22" y="68"/>
                  </a:lnTo>
                  <a:lnTo>
                    <a:pt x="29" y="68"/>
                  </a:lnTo>
                  <a:lnTo>
                    <a:pt x="35" y="63"/>
                  </a:lnTo>
                  <a:lnTo>
                    <a:pt x="41" y="55"/>
                  </a:lnTo>
                  <a:lnTo>
                    <a:pt x="46" y="49"/>
                  </a:lnTo>
                  <a:lnTo>
                    <a:pt x="51" y="41"/>
                  </a:lnTo>
                  <a:lnTo>
                    <a:pt x="53" y="30"/>
                  </a:lnTo>
                  <a:lnTo>
                    <a:pt x="53" y="18"/>
                  </a:lnTo>
                  <a:lnTo>
                    <a:pt x="51" y="9"/>
                  </a:lnTo>
                  <a:lnTo>
                    <a:pt x="47" y="4"/>
                  </a:lnTo>
                  <a:lnTo>
                    <a:pt x="44" y="1"/>
                  </a:lnTo>
                  <a:lnTo>
                    <a:pt x="41" y="2"/>
                  </a:lnTo>
                  <a:lnTo>
                    <a:pt x="37" y="8"/>
                  </a:lnTo>
                  <a:lnTo>
                    <a:pt x="35" y="11"/>
                  </a:lnTo>
                  <a:lnTo>
                    <a:pt x="31" y="12"/>
                  </a:lnTo>
                  <a:lnTo>
                    <a:pt x="27" y="14"/>
                  </a:lnTo>
                  <a:lnTo>
                    <a:pt x="22" y="14"/>
                  </a:lnTo>
                  <a:lnTo>
                    <a:pt x="16" y="11"/>
                  </a:lnTo>
                  <a:lnTo>
                    <a:pt x="12" y="9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622" name="Freeform 25"/>
            <p:cNvSpPr>
              <a:spLocks/>
            </p:cNvSpPr>
            <p:nvPr/>
          </p:nvSpPr>
          <p:spPr bwMode="auto">
            <a:xfrm>
              <a:off x="2850" y="734"/>
              <a:ext cx="172" cy="189"/>
            </a:xfrm>
            <a:custGeom>
              <a:avLst/>
              <a:gdLst>
                <a:gd name="T0" fmla="*/ 167 w 343"/>
                <a:gd name="T1" fmla="*/ 124 h 378"/>
                <a:gd name="T2" fmla="*/ 156 w 343"/>
                <a:gd name="T3" fmla="*/ 132 h 378"/>
                <a:gd name="T4" fmla="*/ 142 w 343"/>
                <a:gd name="T5" fmla="*/ 132 h 378"/>
                <a:gd name="T6" fmla="*/ 129 w 343"/>
                <a:gd name="T7" fmla="*/ 132 h 378"/>
                <a:gd name="T8" fmla="*/ 121 w 343"/>
                <a:gd name="T9" fmla="*/ 131 h 378"/>
                <a:gd name="T10" fmla="*/ 113 w 343"/>
                <a:gd name="T11" fmla="*/ 131 h 378"/>
                <a:gd name="T12" fmla="*/ 110 w 343"/>
                <a:gd name="T13" fmla="*/ 134 h 378"/>
                <a:gd name="T14" fmla="*/ 116 w 343"/>
                <a:gd name="T15" fmla="*/ 138 h 378"/>
                <a:gd name="T16" fmla="*/ 127 w 343"/>
                <a:gd name="T17" fmla="*/ 140 h 378"/>
                <a:gd name="T18" fmla="*/ 137 w 343"/>
                <a:gd name="T19" fmla="*/ 140 h 378"/>
                <a:gd name="T20" fmla="*/ 148 w 343"/>
                <a:gd name="T21" fmla="*/ 137 h 378"/>
                <a:gd name="T22" fmla="*/ 151 w 343"/>
                <a:gd name="T23" fmla="*/ 161 h 378"/>
                <a:gd name="T24" fmla="*/ 150 w 343"/>
                <a:gd name="T25" fmla="*/ 176 h 378"/>
                <a:gd name="T26" fmla="*/ 137 w 343"/>
                <a:gd name="T27" fmla="*/ 189 h 378"/>
                <a:gd name="T28" fmla="*/ 129 w 343"/>
                <a:gd name="T29" fmla="*/ 182 h 378"/>
                <a:gd name="T30" fmla="*/ 122 w 343"/>
                <a:gd name="T31" fmla="*/ 180 h 378"/>
                <a:gd name="T32" fmla="*/ 116 w 343"/>
                <a:gd name="T33" fmla="*/ 182 h 378"/>
                <a:gd name="T34" fmla="*/ 109 w 343"/>
                <a:gd name="T35" fmla="*/ 183 h 378"/>
                <a:gd name="T36" fmla="*/ 105 w 343"/>
                <a:gd name="T37" fmla="*/ 174 h 378"/>
                <a:gd name="T38" fmla="*/ 101 w 343"/>
                <a:gd name="T39" fmla="*/ 164 h 378"/>
                <a:gd name="T40" fmla="*/ 91 w 343"/>
                <a:gd name="T41" fmla="*/ 158 h 378"/>
                <a:gd name="T42" fmla="*/ 96 w 343"/>
                <a:gd name="T43" fmla="*/ 151 h 378"/>
                <a:gd name="T44" fmla="*/ 86 w 343"/>
                <a:gd name="T45" fmla="*/ 144 h 378"/>
                <a:gd name="T46" fmla="*/ 81 w 343"/>
                <a:gd name="T47" fmla="*/ 133 h 378"/>
                <a:gd name="T48" fmla="*/ 86 w 343"/>
                <a:gd name="T49" fmla="*/ 127 h 378"/>
                <a:gd name="T50" fmla="*/ 96 w 343"/>
                <a:gd name="T51" fmla="*/ 125 h 378"/>
                <a:gd name="T52" fmla="*/ 106 w 343"/>
                <a:gd name="T53" fmla="*/ 119 h 378"/>
                <a:gd name="T54" fmla="*/ 106 w 343"/>
                <a:gd name="T55" fmla="*/ 116 h 378"/>
                <a:gd name="T56" fmla="*/ 98 w 343"/>
                <a:gd name="T57" fmla="*/ 106 h 378"/>
                <a:gd name="T58" fmla="*/ 88 w 343"/>
                <a:gd name="T59" fmla="*/ 102 h 378"/>
                <a:gd name="T60" fmla="*/ 76 w 343"/>
                <a:gd name="T61" fmla="*/ 100 h 378"/>
                <a:gd name="T62" fmla="*/ 64 w 343"/>
                <a:gd name="T63" fmla="*/ 97 h 378"/>
                <a:gd name="T64" fmla="*/ 59 w 343"/>
                <a:gd name="T65" fmla="*/ 88 h 378"/>
                <a:gd name="T66" fmla="*/ 66 w 343"/>
                <a:gd name="T67" fmla="*/ 87 h 378"/>
                <a:gd name="T68" fmla="*/ 74 w 343"/>
                <a:gd name="T69" fmla="*/ 88 h 378"/>
                <a:gd name="T70" fmla="*/ 81 w 343"/>
                <a:gd name="T71" fmla="*/ 87 h 378"/>
                <a:gd name="T72" fmla="*/ 88 w 343"/>
                <a:gd name="T73" fmla="*/ 81 h 378"/>
                <a:gd name="T74" fmla="*/ 89 w 343"/>
                <a:gd name="T75" fmla="*/ 65 h 378"/>
                <a:gd name="T76" fmla="*/ 76 w 343"/>
                <a:gd name="T77" fmla="*/ 49 h 378"/>
                <a:gd name="T78" fmla="*/ 66 w 343"/>
                <a:gd name="T79" fmla="*/ 48 h 378"/>
                <a:gd name="T80" fmla="*/ 59 w 343"/>
                <a:gd name="T81" fmla="*/ 49 h 378"/>
                <a:gd name="T82" fmla="*/ 53 w 343"/>
                <a:gd name="T83" fmla="*/ 36 h 378"/>
                <a:gd name="T84" fmla="*/ 47 w 343"/>
                <a:gd name="T85" fmla="*/ 36 h 378"/>
                <a:gd name="T86" fmla="*/ 37 w 343"/>
                <a:gd name="T87" fmla="*/ 31 h 378"/>
                <a:gd name="T88" fmla="*/ 27 w 343"/>
                <a:gd name="T89" fmla="*/ 23 h 378"/>
                <a:gd name="T90" fmla="*/ 19 w 343"/>
                <a:gd name="T91" fmla="*/ 22 h 378"/>
                <a:gd name="T92" fmla="*/ 12 w 343"/>
                <a:gd name="T93" fmla="*/ 22 h 378"/>
                <a:gd name="T94" fmla="*/ 4 w 343"/>
                <a:gd name="T95" fmla="*/ 17 h 378"/>
                <a:gd name="T96" fmla="*/ 6 w 343"/>
                <a:gd name="T97" fmla="*/ 0 h 378"/>
                <a:gd name="T98" fmla="*/ 37 w 343"/>
                <a:gd name="T99" fmla="*/ 14 h 378"/>
                <a:gd name="T100" fmla="*/ 73 w 343"/>
                <a:gd name="T101" fmla="*/ 36 h 378"/>
                <a:gd name="T102" fmla="*/ 109 w 343"/>
                <a:gd name="T103" fmla="*/ 60 h 378"/>
                <a:gd name="T104" fmla="*/ 141 w 343"/>
                <a:gd name="T105" fmla="*/ 87 h 378"/>
                <a:gd name="T106" fmla="*/ 166 w 343"/>
                <a:gd name="T107" fmla="*/ 112 h 3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43"/>
                <a:gd name="T163" fmla="*/ 0 h 378"/>
                <a:gd name="T164" fmla="*/ 343 w 343"/>
                <a:gd name="T165" fmla="*/ 378 h 3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43" h="378">
                  <a:moveTo>
                    <a:pt x="343" y="240"/>
                  </a:moveTo>
                  <a:lnTo>
                    <a:pt x="341" y="242"/>
                  </a:lnTo>
                  <a:lnTo>
                    <a:pt x="334" y="249"/>
                  </a:lnTo>
                  <a:lnTo>
                    <a:pt x="326" y="257"/>
                  </a:lnTo>
                  <a:lnTo>
                    <a:pt x="319" y="264"/>
                  </a:lnTo>
                  <a:lnTo>
                    <a:pt x="312" y="263"/>
                  </a:lnTo>
                  <a:lnTo>
                    <a:pt x="304" y="263"/>
                  </a:lnTo>
                  <a:lnTo>
                    <a:pt x="293" y="263"/>
                  </a:lnTo>
                  <a:lnTo>
                    <a:pt x="283" y="264"/>
                  </a:lnTo>
                  <a:lnTo>
                    <a:pt x="273" y="264"/>
                  </a:lnTo>
                  <a:lnTo>
                    <a:pt x="263" y="264"/>
                  </a:lnTo>
                  <a:lnTo>
                    <a:pt x="257" y="264"/>
                  </a:lnTo>
                  <a:lnTo>
                    <a:pt x="251" y="264"/>
                  </a:lnTo>
                  <a:lnTo>
                    <a:pt x="246" y="263"/>
                  </a:lnTo>
                  <a:lnTo>
                    <a:pt x="242" y="262"/>
                  </a:lnTo>
                  <a:lnTo>
                    <a:pt x="236" y="262"/>
                  </a:lnTo>
                  <a:lnTo>
                    <a:pt x="230" y="261"/>
                  </a:lnTo>
                  <a:lnTo>
                    <a:pt x="225" y="262"/>
                  </a:lnTo>
                  <a:lnTo>
                    <a:pt x="221" y="262"/>
                  </a:lnTo>
                  <a:lnTo>
                    <a:pt x="220" y="264"/>
                  </a:lnTo>
                  <a:lnTo>
                    <a:pt x="220" y="268"/>
                  </a:lnTo>
                  <a:lnTo>
                    <a:pt x="222" y="271"/>
                  </a:lnTo>
                  <a:lnTo>
                    <a:pt x="227" y="274"/>
                  </a:lnTo>
                  <a:lnTo>
                    <a:pt x="232" y="276"/>
                  </a:lnTo>
                  <a:lnTo>
                    <a:pt x="239" y="278"/>
                  </a:lnTo>
                  <a:lnTo>
                    <a:pt x="246" y="279"/>
                  </a:lnTo>
                  <a:lnTo>
                    <a:pt x="253" y="280"/>
                  </a:lnTo>
                  <a:lnTo>
                    <a:pt x="259" y="280"/>
                  </a:lnTo>
                  <a:lnTo>
                    <a:pt x="263" y="280"/>
                  </a:lnTo>
                  <a:lnTo>
                    <a:pt x="273" y="279"/>
                  </a:lnTo>
                  <a:lnTo>
                    <a:pt x="283" y="277"/>
                  </a:lnTo>
                  <a:lnTo>
                    <a:pt x="292" y="274"/>
                  </a:lnTo>
                  <a:lnTo>
                    <a:pt x="296" y="273"/>
                  </a:lnTo>
                  <a:lnTo>
                    <a:pt x="310" y="298"/>
                  </a:lnTo>
                  <a:lnTo>
                    <a:pt x="299" y="308"/>
                  </a:lnTo>
                  <a:lnTo>
                    <a:pt x="301" y="322"/>
                  </a:lnTo>
                  <a:lnTo>
                    <a:pt x="303" y="333"/>
                  </a:lnTo>
                  <a:lnTo>
                    <a:pt x="303" y="342"/>
                  </a:lnTo>
                  <a:lnTo>
                    <a:pt x="299" y="352"/>
                  </a:lnTo>
                  <a:lnTo>
                    <a:pt x="291" y="362"/>
                  </a:lnTo>
                  <a:lnTo>
                    <a:pt x="282" y="371"/>
                  </a:lnTo>
                  <a:lnTo>
                    <a:pt x="273" y="378"/>
                  </a:lnTo>
                  <a:lnTo>
                    <a:pt x="266" y="378"/>
                  </a:lnTo>
                  <a:lnTo>
                    <a:pt x="261" y="372"/>
                  </a:lnTo>
                  <a:lnTo>
                    <a:pt x="257" y="364"/>
                  </a:lnTo>
                  <a:lnTo>
                    <a:pt x="253" y="360"/>
                  </a:lnTo>
                  <a:lnTo>
                    <a:pt x="247" y="357"/>
                  </a:lnTo>
                  <a:lnTo>
                    <a:pt x="244" y="359"/>
                  </a:lnTo>
                  <a:lnTo>
                    <a:pt x="240" y="360"/>
                  </a:lnTo>
                  <a:lnTo>
                    <a:pt x="236" y="362"/>
                  </a:lnTo>
                  <a:lnTo>
                    <a:pt x="231" y="364"/>
                  </a:lnTo>
                  <a:lnTo>
                    <a:pt x="227" y="365"/>
                  </a:lnTo>
                  <a:lnTo>
                    <a:pt x="222" y="365"/>
                  </a:lnTo>
                  <a:lnTo>
                    <a:pt x="217" y="365"/>
                  </a:lnTo>
                  <a:lnTo>
                    <a:pt x="213" y="364"/>
                  </a:lnTo>
                  <a:lnTo>
                    <a:pt x="209" y="357"/>
                  </a:lnTo>
                  <a:lnTo>
                    <a:pt x="210" y="347"/>
                  </a:lnTo>
                  <a:lnTo>
                    <a:pt x="212" y="338"/>
                  </a:lnTo>
                  <a:lnTo>
                    <a:pt x="209" y="332"/>
                  </a:lnTo>
                  <a:lnTo>
                    <a:pt x="201" y="327"/>
                  </a:lnTo>
                  <a:lnTo>
                    <a:pt x="192" y="322"/>
                  </a:lnTo>
                  <a:lnTo>
                    <a:pt x="185" y="318"/>
                  </a:lnTo>
                  <a:lnTo>
                    <a:pt x="182" y="316"/>
                  </a:lnTo>
                  <a:lnTo>
                    <a:pt x="184" y="314"/>
                  </a:lnTo>
                  <a:lnTo>
                    <a:pt x="187" y="308"/>
                  </a:lnTo>
                  <a:lnTo>
                    <a:pt x="191" y="302"/>
                  </a:lnTo>
                  <a:lnTo>
                    <a:pt x="190" y="298"/>
                  </a:lnTo>
                  <a:lnTo>
                    <a:pt x="182" y="293"/>
                  </a:lnTo>
                  <a:lnTo>
                    <a:pt x="172" y="287"/>
                  </a:lnTo>
                  <a:lnTo>
                    <a:pt x="163" y="279"/>
                  </a:lnTo>
                  <a:lnTo>
                    <a:pt x="160" y="270"/>
                  </a:lnTo>
                  <a:lnTo>
                    <a:pt x="161" y="265"/>
                  </a:lnTo>
                  <a:lnTo>
                    <a:pt x="163" y="261"/>
                  </a:lnTo>
                  <a:lnTo>
                    <a:pt x="167" y="257"/>
                  </a:lnTo>
                  <a:lnTo>
                    <a:pt x="172" y="255"/>
                  </a:lnTo>
                  <a:lnTo>
                    <a:pt x="178" y="253"/>
                  </a:lnTo>
                  <a:lnTo>
                    <a:pt x="185" y="251"/>
                  </a:lnTo>
                  <a:lnTo>
                    <a:pt x="192" y="250"/>
                  </a:lnTo>
                  <a:lnTo>
                    <a:pt x="199" y="251"/>
                  </a:lnTo>
                  <a:lnTo>
                    <a:pt x="205" y="245"/>
                  </a:lnTo>
                  <a:lnTo>
                    <a:pt x="212" y="239"/>
                  </a:lnTo>
                  <a:lnTo>
                    <a:pt x="217" y="235"/>
                  </a:lnTo>
                  <a:lnTo>
                    <a:pt x="220" y="234"/>
                  </a:lnTo>
                  <a:lnTo>
                    <a:pt x="212" y="232"/>
                  </a:lnTo>
                  <a:lnTo>
                    <a:pt x="205" y="226"/>
                  </a:lnTo>
                  <a:lnTo>
                    <a:pt x="199" y="219"/>
                  </a:lnTo>
                  <a:lnTo>
                    <a:pt x="196" y="212"/>
                  </a:lnTo>
                  <a:lnTo>
                    <a:pt x="190" y="210"/>
                  </a:lnTo>
                  <a:lnTo>
                    <a:pt x="183" y="208"/>
                  </a:lnTo>
                  <a:lnTo>
                    <a:pt x="176" y="205"/>
                  </a:lnTo>
                  <a:lnTo>
                    <a:pt x="168" y="204"/>
                  </a:lnTo>
                  <a:lnTo>
                    <a:pt x="159" y="202"/>
                  </a:lnTo>
                  <a:lnTo>
                    <a:pt x="151" y="201"/>
                  </a:lnTo>
                  <a:lnTo>
                    <a:pt x="144" y="198"/>
                  </a:lnTo>
                  <a:lnTo>
                    <a:pt x="137" y="197"/>
                  </a:lnTo>
                  <a:lnTo>
                    <a:pt x="128" y="194"/>
                  </a:lnTo>
                  <a:lnTo>
                    <a:pt x="122" y="188"/>
                  </a:lnTo>
                  <a:lnTo>
                    <a:pt x="118" y="181"/>
                  </a:lnTo>
                  <a:lnTo>
                    <a:pt x="117" y="175"/>
                  </a:lnTo>
                  <a:lnTo>
                    <a:pt x="122" y="174"/>
                  </a:lnTo>
                  <a:lnTo>
                    <a:pt x="128" y="174"/>
                  </a:lnTo>
                  <a:lnTo>
                    <a:pt x="132" y="174"/>
                  </a:lnTo>
                  <a:lnTo>
                    <a:pt x="137" y="174"/>
                  </a:lnTo>
                  <a:lnTo>
                    <a:pt x="143" y="174"/>
                  </a:lnTo>
                  <a:lnTo>
                    <a:pt x="147" y="175"/>
                  </a:lnTo>
                  <a:lnTo>
                    <a:pt x="151" y="175"/>
                  </a:lnTo>
                  <a:lnTo>
                    <a:pt x="155" y="175"/>
                  </a:lnTo>
                  <a:lnTo>
                    <a:pt x="161" y="173"/>
                  </a:lnTo>
                  <a:lnTo>
                    <a:pt x="164" y="170"/>
                  </a:lnTo>
                  <a:lnTo>
                    <a:pt x="168" y="165"/>
                  </a:lnTo>
                  <a:lnTo>
                    <a:pt x="175" y="162"/>
                  </a:lnTo>
                  <a:lnTo>
                    <a:pt x="182" y="157"/>
                  </a:lnTo>
                  <a:lnTo>
                    <a:pt x="183" y="146"/>
                  </a:lnTo>
                  <a:lnTo>
                    <a:pt x="177" y="129"/>
                  </a:lnTo>
                  <a:lnTo>
                    <a:pt x="163" y="107"/>
                  </a:lnTo>
                  <a:lnTo>
                    <a:pt x="157" y="103"/>
                  </a:lnTo>
                  <a:lnTo>
                    <a:pt x="152" y="99"/>
                  </a:lnTo>
                  <a:lnTo>
                    <a:pt x="145" y="98"/>
                  </a:lnTo>
                  <a:lnTo>
                    <a:pt x="139" y="97"/>
                  </a:lnTo>
                  <a:lnTo>
                    <a:pt x="132" y="96"/>
                  </a:lnTo>
                  <a:lnTo>
                    <a:pt x="126" y="97"/>
                  </a:lnTo>
                  <a:lnTo>
                    <a:pt x="122" y="97"/>
                  </a:lnTo>
                  <a:lnTo>
                    <a:pt x="117" y="98"/>
                  </a:lnTo>
                  <a:lnTo>
                    <a:pt x="110" y="90"/>
                  </a:lnTo>
                  <a:lnTo>
                    <a:pt x="107" y="81"/>
                  </a:lnTo>
                  <a:lnTo>
                    <a:pt x="106" y="72"/>
                  </a:lnTo>
                  <a:lnTo>
                    <a:pt x="106" y="68"/>
                  </a:lnTo>
                  <a:lnTo>
                    <a:pt x="100" y="71"/>
                  </a:lnTo>
                  <a:lnTo>
                    <a:pt x="93" y="71"/>
                  </a:lnTo>
                  <a:lnTo>
                    <a:pt x="87" y="71"/>
                  </a:lnTo>
                  <a:lnTo>
                    <a:pt x="80" y="68"/>
                  </a:lnTo>
                  <a:lnTo>
                    <a:pt x="73" y="63"/>
                  </a:lnTo>
                  <a:lnTo>
                    <a:pt x="68" y="56"/>
                  </a:lnTo>
                  <a:lnTo>
                    <a:pt x="62" y="49"/>
                  </a:lnTo>
                  <a:lnTo>
                    <a:pt x="54" y="45"/>
                  </a:lnTo>
                  <a:lnTo>
                    <a:pt x="48" y="44"/>
                  </a:lnTo>
                  <a:lnTo>
                    <a:pt x="42" y="44"/>
                  </a:lnTo>
                  <a:lnTo>
                    <a:pt x="37" y="44"/>
                  </a:lnTo>
                  <a:lnTo>
                    <a:pt x="32" y="44"/>
                  </a:lnTo>
                  <a:lnTo>
                    <a:pt x="27" y="44"/>
                  </a:lnTo>
                  <a:lnTo>
                    <a:pt x="23" y="43"/>
                  </a:lnTo>
                  <a:lnTo>
                    <a:pt x="19" y="43"/>
                  </a:lnTo>
                  <a:lnTo>
                    <a:pt x="17" y="42"/>
                  </a:lnTo>
                  <a:lnTo>
                    <a:pt x="8" y="34"/>
                  </a:lnTo>
                  <a:lnTo>
                    <a:pt x="1" y="21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31" y="8"/>
                  </a:lnTo>
                  <a:lnTo>
                    <a:pt x="52" y="19"/>
                  </a:lnTo>
                  <a:lnTo>
                    <a:pt x="73" y="29"/>
                  </a:lnTo>
                  <a:lnTo>
                    <a:pt x="96" y="43"/>
                  </a:lnTo>
                  <a:lnTo>
                    <a:pt x="121" y="57"/>
                  </a:lnTo>
                  <a:lnTo>
                    <a:pt x="145" y="72"/>
                  </a:lnTo>
                  <a:lnTo>
                    <a:pt x="169" y="88"/>
                  </a:lnTo>
                  <a:lnTo>
                    <a:pt x="193" y="104"/>
                  </a:lnTo>
                  <a:lnTo>
                    <a:pt x="217" y="121"/>
                  </a:lnTo>
                  <a:lnTo>
                    <a:pt x="240" y="139"/>
                  </a:lnTo>
                  <a:lnTo>
                    <a:pt x="261" y="156"/>
                  </a:lnTo>
                  <a:lnTo>
                    <a:pt x="282" y="174"/>
                  </a:lnTo>
                  <a:lnTo>
                    <a:pt x="300" y="192"/>
                  </a:lnTo>
                  <a:lnTo>
                    <a:pt x="318" y="208"/>
                  </a:lnTo>
                  <a:lnTo>
                    <a:pt x="331" y="224"/>
                  </a:lnTo>
                  <a:lnTo>
                    <a:pt x="343" y="24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623" name="Freeform 26"/>
            <p:cNvSpPr>
              <a:spLocks/>
            </p:cNvSpPr>
            <p:nvPr/>
          </p:nvSpPr>
          <p:spPr bwMode="auto">
            <a:xfrm>
              <a:off x="2863" y="763"/>
              <a:ext cx="63" cy="55"/>
            </a:xfrm>
            <a:custGeom>
              <a:avLst/>
              <a:gdLst>
                <a:gd name="T0" fmla="*/ 9 w 126"/>
                <a:gd name="T1" fmla="*/ 6 h 111"/>
                <a:gd name="T2" fmla="*/ 12 w 126"/>
                <a:gd name="T3" fmla="*/ 7 h 111"/>
                <a:gd name="T4" fmla="*/ 16 w 126"/>
                <a:gd name="T5" fmla="*/ 8 h 111"/>
                <a:gd name="T6" fmla="*/ 18 w 126"/>
                <a:gd name="T7" fmla="*/ 12 h 111"/>
                <a:gd name="T8" fmla="*/ 23 w 126"/>
                <a:gd name="T9" fmla="*/ 14 h 111"/>
                <a:gd name="T10" fmla="*/ 30 w 126"/>
                <a:gd name="T11" fmla="*/ 14 h 111"/>
                <a:gd name="T12" fmla="*/ 33 w 126"/>
                <a:gd name="T13" fmla="*/ 18 h 111"/>
                <a:gd name="T14" fmla="*/ 35 w 126"/>
                <a:gd name="T15" fmla="*/ 25 h 111"/>
                <a:gd name="T16" fmla="*/ 41 w 126"/>
                <a:gd name="T17" fmla="*/ 26 h 111"/>
                <a:gd name="T18" fmla="*/ 50 w 126"/>
                <a:gd name="T19" fmla="*/ 27 h 111"/>
                <a:gd name="T20" fmla="*/ 54 w 126"/>
                <a:gd name="T21" fmla="*/ 29 h 111"/>
                <a:gd name="T22" fmla="*/ 56 w 126"/>
                <a:gd name="T23" fmla="*/ 34 h 111"/>
                <a:gd name="T24" fmla="*/ 63 w 126"/>
                <a:gd name="T25" fmla="*/ 39 h 111"/>
                <a:gd name="T26" fmla="*/ 60 w 126"/>
                <a:gd name="T27" fmla="*/ 45 h 111"/>
                <a:gd name="T28" fmla="*/ 53 w 126"/>
                <a:gd name="T29" fmla="*/ 48 h 111"/>
                <a:gd name="T30" fmla="*/ 47 w 126"/>
                <a:gd name="T31" fmla="*/ 49 h 111"/>
                <a:gd name="T32" fmla="*/ 43 w 126"/>
                <a:gd name="T33" fmla="*/ 51 h 111"/>
                <a:gd name="T34" fmla="*/ 38 w 126"/>
                <a:gd name="T35" fmla="*/ 53 h 111"/>
                <a:gd name="T36" fmla="*/ 34 w 126"/>
                <a:gd name="T37" fmla="*/ 54 h 111"/>
                <a:gd name="T38" fmla="*/ 29 w 126"/>
                <a:gd name="T39" fmla="*/ 54 h 111"/>
                <a:gd name="T40" fmla="*/ 23 w 126"/>
                <a:gd name="T41" fmla="*/ 52 h 111"/>
                <a:gd name="T42" fmla="*/ 29 w 126"/>
                <a:gd name="T43" fmla="*/ 46 h 111"/>
                <a:gd name="T44" fmla="*/ 33 w 126"/>
                <a:gd name="T45" fmla="*/ 44 h 111"/>
                <a:gd name="T46" fmla="*/ 27 w 126"/>
                <a:gd name="T47" fmla="*/ 41 h 111"/>
                <a:gd name="T48" fmla="*/ 22 w 126"/>
                <a:gd name="T49" fmla="*/ 37 h 111"/>
                <a:gd name="T50" fmla="*/ 23 w 126"/>
                <a:gd name="T51" fmla="*/ 33 h 111"/>
                <a:gd name="T52" fmla="*/ 23 w 126"/>
                <a:gd name="T53" fmla="*/ 29 h 111"/>
                <a:gd name="T54" fmla="*/ 16 w 126"/>
                <a:gd name="T55" fmla="*/ 23 h 111"/>
                <a:gd name="T56" fmla="*/ 9 w 126"/>
                <a:gd name="T57" fmla="*/ 19 h 111"/>
                <a:gd name="T58" fmla="*/ 5 w 126"/>
                <a:gd name="T59" fmla="*/ 11 h 111"/>
                <a:gd name="T60" fmla="*/ 0 w 126"/>
                <a:gd name="T61" fmla="*/ 1 h 111"/>
                <a:gd name="T62" fmla="*/ 4 w 126"/>
                <a:gd name="T63" fmla="*/ 0 h 111"/>
                <a:gd name="T64" fmla="*/ 8 w 126"/>
                <a:gd name="T65" fmla="*/ 3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6"/>
                <a:gd name="T100" fmla="*/ 0 h 111"/>
                <a:gd name="T101" fmla="*/ 126 w 126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6" h="111">
                  <a:moveTo>
                    <a:pt x="15" y="7"/>
                  </a:moveTo>
                  <a:lnTo>
                    <a:pt x="17" y="13"/>
                  </a:lnTo>
                  <a:lnTo>
                    <a:pt x="21" y="15"/>
                  </a:lnTo>
                  <a:lnTo>
                    <a:pt x="24" y="15"/>
                  </a:lnTo>
                  <a:lnTo>
                    <a:pt x="29" y="15"/>
                  </a:lnTo>
                  <a:lnTo>
                    <a:pt x="32" y="16"/>
                  </a:lnTo>
                  <a:lnTo>
                    <a:pt x="33" y="20"/>
                  </a:lnTo>
                  <a:lnTo>
                    <a:pt x="35" y="24"/>
                  </a:lnTo>
                  <a:lnTo>
                    <a:pt x="39" y="28"/>
                  </a:lnTo>
                  <a:lnTo>
                    <a:pt x="46" y="28"/>
                  </a:lnTo>
                  <a:lnTo>
                    <a:pt x="53" y="28"/>
                  </a:lnTo>
                  <a:lnTo>
                    <a:pt x="60" y="29"/>
                  </a:lnTo>
                  <a:lnTo>
                    <a:pt x="65" y="31"/>
                  </a:lnTo>
                  <a:lnTo>
                    <a:pt x="66" y="37"/>
                  </a:lnTo>
                  <a:lnTo>
                    <a:pt x="67" y="44"/>
                  </a:lnTo>
                  <a:lnTo>
                    <a:pt x="69" y="51"/>
                  </a:lnTo>
                  <a:lnTo>
                    <a:pt x="74" y="53"/>
                  </a:lnTo>
                  <a:lnTo>
                    <a:pt x="82" y="53"/>
                  </a:lnTo>
                  <a:lnTo>
                    <a:pt x="91" y="53"/>
                  </a:lnTo>
                  <a:lnTo>
                    <a:pt x="100" y="54"/>
                  </a:lnTo>
                  <a:lnTo>
                    <a:pt x="106" y="55"/>
                  </a:lnTo>
                  <a:lnTo>
                    <a:pt x="108" y="58"/>
                  </a:lnTo>
                  <a:lnTo>
                    <a:pt x="111" y="62"/>
                  </a:lnTo>
                  <a:lnTo>
                    <a:pt x="111" y="68"/>
                  </a:lnTo>
                  <a:lnTo>
                    <a:pt x="112" y="74"/>
                  </a:lnTo>
                  <a:lnTo>
                    <a:pt x="126" y="78"/>
                  </a:lnTo>
                  <a:lnTo>
                    <a:pt x="123" y="85"/>
                  </a:lnTo>
                  <a:lnTo>
                    <a:pt x="119" y="91"/>
                  </a:lnTo>
                  <a:lnTo>
                    <a:pt x="113" y="94"/>
                  </a:lnTo>
                  <a:lnTo>
                    <a:pt x="105" y="97"/>
                  </a:lnTo>
                  <a:lnTo>
                    <a:pt x="100" y="98"/>
                  </a:lnTo>
                  <a:lnTo>
                    <a:pt x="94" y="99"/>
                  </a:lnTo>
                  <a:lnTo>
                    <a:pt x="90" y="100"/>
                  </a:lnTo>
                  <a:lnTo>
                    <a:pt x="85" y="102"/>
                  </a:lnTo>
                  <a:lnTo>
                    <a:pt x="81" y="104"/>
                  </a:lnTo>
                  <a:lnTo>
                    <a:pt x="76" y="106"/>
                  </a:lnTo>
                  <a:lnTo>
                    <a:pt x="71" y="108"/>
                  </a:lnTo>
                  <a:lnTo>
                    <a:pt x="68" y="109"/>
                  </a:lnTo>
                  <a:lnTo>
                    <a:pt x="62" y="111"/>
                  </a:lnTo>
                  <a:lnTo>
                    <a:pt x="58" y="109"/>
                  </a:lnTo>
                  <a:lnTo>
                    <a:pt x="52" y="107"/>
                  </a:lnTo>
                  <a:lnTo>
                    <a:pt x="46" y="105"/>
                  </a:lnTo>
                  <a:lnTo>
                    <a:pt x="52" y="99"/>
                  </a:lnTo>
                  <a:lnTo>
                    <a:pt x="58" y="93"/>
                  </a:lnTo>
                  <a:lnTo>
                    <a:pt x="63" y="89"/>
                  </a:lnTo>
                  <a:lnTo>
                    <a:pt x="66" y="88"/>
                  </a:lnTo>
                  <a:lnTo>
                    <a:pt x="60" y="85"/>
                  </a:lnTo>
                  <a:lnTo>
                    <a:pt x="54" y="83"/>
                  </a:lnTo>
                  <a:lnTo>
                    <a:pt x="47" y="79"/>
                  </a:lnTo>
                  <a:lnTo>
                    <a:pt x="43" y="75"/>
                  </a:lnTo>
                  <a:lnTo>
                    <a:pt x="43" y="70"/>
                  </a:lnTo>
                  <a:lnTo>
                    <a:pt x="46" y="67"/>
                  </a:lnTo>
                  <a:lnTo>
                    <a:pt x="48" y="62"/>
                  </a:lnTo>
                  <a:lnTo>
                    <a:pt x="46" y="59"/>
                  </a:lnTo>
                  <a:lnTo>
                    <a:pt x="39" y="54"/>
                  </a:lnTo>
                  <a:lnTo>
                    <a:pt x="32" y="47"/>
                  </a:lnTo>
                  <a:lnTo>
                    <a:pt x="24" y="43"/>
                  </a:lnTo>
                  <a:lnTo>
                    <a:pt x="18" y="39"/>
                  </a:lnTo>
                  <a:lnTo>
                    <a:pt x="15" y="32"/>
                  </a:lnTo>
                  <a:lnTo>
                    <a:pt x="10" y="22"/>
                  </a:lnTo>
                  <a:lnTo>
                    <a:pt x="6" y="11"/>
                  </a:lnTo>
                  <a:lnTo>
                    <a:pt x="0" y="3"/>
                  </a:lnTo>
                  <a:lnTo>
                    <a:pt x="2" y="1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624" name="Freeform 27"/>
            <p:cNvSpPr>
              <a:spLocks/>
            </p:cNvSpPr>
            <p:nvPr/>
          </p:nvSpPr>
          <p:spPr bwMode="auto">
            <a:xfrm>
              <a:off x="2862" y="784"/>
              <a:ext cx="17" cy="21"/>
            </a:xfrm>
            <a:custGeom>
              <a:avLst/>
              <a:gdLst>
                <a:gd name="T0" fmla="*/ 0 w 32"/>
                <a:gd name="T1" fmla="*/ 0 h 43"/>
                <a:gd name="T2" fmla="*/ 2 w 32"/>
                <a:gd name="T3" fmla="*/ 2 h 43"/>
                <a:gd name="T4" fmla="*/ 5 w 32"/>
                <a:gd name="T5" fmla="*/ 4 h 43"/>
                <a:gd name="T6" fmla="*/ 9 w 32"/>
                <a:gd name="T7" fmla="*/ 5 h 43"/>
                <a:gd name="T8" fmla="*/ 12 w 32"/>
                <a:gd name="T9" fmla="*/ 6 h 43"/>
                <a:gd name="T10" fmla="*/ 15 w 32"/>
                <a:gd name="T11" fmla="*/ 10 h 43"/>
                <a:gd name="T12" fmla="*/ 17 w 32"/>
                <a:gd name="T13" fmla="*/ 15 h 43"/>
                <a:gd name="T14" fmla="*/ 17 w 32"/>
                <a:gd name="T15" fmla="*/ 19 h 43"/>
                <a:gd name="T16" fmla="*/ 15 w 32"/>
                <a:gd name="T17" fmla="*/ 21 h 43"/>
                <a:gd name="T18" fmla="*/ 10 w 32"/>
                <a:gd name="T19" fmla="*/ 20 h 43"/>
                <a:gd name="T20" fmla="*/ 5 w 32"/>
                <a:gd name="T21" fmla="*/ 14 h 43"/>
                <a:gd name="T22" fmla="*/ 2 w 32"/>
                <a:gd name="T23" fmla="*/ 7 h 43"/>
                <a:gd name="T24" fmla="*/ 0 w 32"/>
                <a:gd name="T25" fmla="*/ 0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43"/>
                <a:gd name="T41" fmla="*/ 32 w 32"/>
                <a:gd name="T42" fmla="*/ 43 h 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43">
                  <a:moveTo>
                    <a:pt x="0" y="0"/>
                  </a:moveTo>
                  <a:lnTo>
                    <a:pt x="4" y="4"/>
                  </a:lnTo>
                  <a:lnTo>
                    <a:pt x="10" y="8"/>
                  </a:lnTo>
                  <a:lnTo>
                    <a:pt x="17" y="11"/>
                  </a:lnTo>
                  <a:lnTo>
                    <a:pt x="23" y="13"/>
                  </a:lnTo>
                  <a:lnTo>
                    <a:pt x="28" y="21"/>
                  </a:lnTo>
                  <a:lnTo>
                    <a:pt x="32" y="30"/>
                  </a:lnTo>
                  <a:lnTo>
                    <a:pt x="32" y="38"/>
                  </a:lnTo>
                  <a:lnTo>
                    <a:pt x="28" y="43"/>
                  </a:lnTo>
                  <a:lnTo>
                    <a:pt x="19" y="40"/>
                  </a:lnTo>
                  <a:lnTo>
                    <a:pt x="10" y="29"/>
                  </a:lnTo>
                  <a:lnTo>
                    <a:pt x="3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625" name="Freeform 28"/>
            <p:cNvSpPr>
              <a:spLocks/>
            </p:cNvSpPr>
            <p:nvPr/>
          </p:nvSpPr>
          <p:spPr bwMode="auto">
            <a:xfrm>
              <a:off x="2966" y="921"/>
              <a:ext cx="202" cy="530"/>
            </a:xfrm>
            <a:custGeom>
              <a:avLst/>
              <a:gdLst>
                <a:gd name="T0" fmla="*/ 114 w 405"/>
                <a:gd name="T1" fmla="*/ 12 h 1058"/>
                <a:gd name="T2" fmla="*/ 101 w 405"/>
                <a:gd name="T3" fmla="*/ 12 h 1058"/>
                <a:gd name="T4" fmla="*/ 92 w 405"/>
                <a:gd name="T5" fmla="*/ 2 h 1058"/>
                <a:gd name="T6" fmla="*/ 82 w 405"/>
                <a:gd name="T7" fmla="*/ 0 h 1058"/>
                <a:gd name="T8" fmla="*/ 72 w 405"/>
                <a:gd name="T9" fmla="*/ 0 h 1058"/>
                <a:gd name="T10" fmla="*/ 63 w 405"/>
                <a:gd name="T11" fmla="*/ 2 h 1058"/>
                <a:gd name="T12" fmla="*/ 52 w 405"/>
                <a:gd name="T13" fmla="*/ 9 h 1058"/>
                <a:gd name="T14" fmla="*/ 44 w 405"/>
                <a:gd name="T15" fmla="*/ 16 h 1058"/>
                <a:gd name="T16" fmla="*/ 41 w 405"/>
                <a:gd name="T17" fmla="*/ 17 h 1058"/>
                <a:gd name="T18" fmla="*/ 31 w 405"/>
                <a:gd name="T19" fmla="*/ 17 h 1058"/>
                <a:gd name="T20" fmla="*/ 23 w 405"/>
                <a:gd name="T21" fmla="*/ 19 h 1058"/>
                <a:gd name="T22" fmla="*/ 15 w 405"/>
                <a:gd name="T23" fmla="*/ 26 h 1058"/>
                <a:gd name="T24" fmla="*/ 8 w 405"/>
                <a:gd name="T25" fmla="*/ 37 h 1058"/>
                <a:gd name="T26" fmla="*/ 12 w 405"/>
                <a:gd name="T27" fmla="*/ 61 h 1058"/>
                <a:gd name="T28" fmla="*/ 1 w 405"/>
                <a:gd name="T29" fmla="*/ 93 h 1058"/>
                <a:gd name="T30" fmla="*/ 8 w 405"/>
                <a:gd name="T31" fmla="*/ 112 h 1058"/>
                <a:gd name="T32" fmla="*/ 14 w 405"/>
                <a:gd name="T33" fmla="*/ 134 h 1058"/>
                <a:gd name="T34" fmla="*/ 16 w 405"/>
                <a:gd name="T35" fmla="*/ 173 h 1058"/>
                <a:gd name="T36" fmla="*/ 29 w 405"/>
                <a:gd name="T37" fmla="*/ 179 h 1058"/>
                <a:gd name="T38" fmla="*/ 35 w 405"/>
                <a:gd name="T39" fmla="*/ 186 h 1058"/>
                <a:gd name="T40" fmla="*/ 39 w 405"/>
                <a:gd name="T41" fmla="*/ 196 h 1058"/>
                <a:gd name="T42" fmla="*/ 42 w 405"/>
                <a:gd name="T43" fmla="*/ 204 h 1058"/>
                <a:gd name="T44" fmla="*/ 52 w 405"/>
                <a:gd name="T45" fmla="*/ 210 h 1058"/>
                <a:gd name="T46" fmla="*/ 59 w 405"/>
                <a:gd name="T47" fmla="*/ 221 h 1058"/>
                <a:gd name="T48" fmla="*/ 63 w 405"/>
                <a:gd name="T49" fmla="*/ 228 h 1058"/>
                <a:gd name="T50" fmla="*/ 72 w 405"/>
                <a:gd name="T51" fmla="*/ 236 h 1058"/>
                <a:gd name="T52" fmla="*/ 80 w 405"/>
                <a:gd name="T53" fmla="*/ 244 h 1058"/>
                <a:gd name="T54" fmla="*/ 91 w 405"/>
                <a:gd name="T55" fmla="*/ 243 h 1058"/>
                <a:gd name="T56" fmla="*/ 107 w 405"/>
                <a:gd name="T57" fmla="*/ 239 h 1058"/>
                <a:gd name="T58" fmla="*/ 120 w 405"/>
                <a:gd name="T59" fmla="*/ 237 h 1058"/>
                <a:gd name="T60" fmla="*/ 130 w 405"/>
                <a:gd name="T61" fmla="*/ 241 h 1058"/>
                <a:gd name="T62" fmla="*/ 145 w 405"/>
                <a:gd name="T63" fmla="*/ 243 h 1058"/>
                <a:gd name="T64" fmla="*/ 159 w 405"/>
                <a:gd name="T65" fmla="*/ 244 h 1058"/>
                <a:gd name="T66" fmla="*/ 166 w 405"/>
                <a:gd name="T67" fmla="*/ 252 h 1058"/>
                <a:gd name="T68" fmla="*/ 173 w 405"/>
                <a:gd name="T69" fmla="*/ 259 h 1058"/>
                <a:gd name="T70" fmla="*/ 178 w 405"/>
                <a:gd name="T71" fmla="*/ 286 h 1058"/>
                <a:gd name="T72" fmla="*/ 176 w 405"/>
                <a:gd name="T73" fmla="*/ 324 h 1058"/>
                <a:gd name="T74" fmla="*/ 178 w 405"/>
                <a:gd name="T75" fmla="*/ 358 h 1058"/>
                <a:gd name="T76" fmla="*/ 170 w 405"/>
                <a:gd name="T77" fmla="*/ 374 h 1058"/>
                <a:gd name="T78" fmla="*/ 164 w 405"/>
                <a:gd name="T79" fmla="*/ 391 h 1058"/>
                <a:gd name="T80" fmla="*/ 155 w 405"/>
                <a:gd name="T81" fmla="*/ 398 h 1058"/>
                <a:gd name="T82" fmla="*/ 149 w 405"/>
                <a:gd name="T83" fmla="*/ 414 h 1058"/>
                <a:gd name="T84" fmla="*/ 145 w 405"/>
                <a:gd name="T85" fmla="*/ 466 h 1058"/>
                <a:gd name="T86" fmla="*/ 138 w 405"/>
                <a:gd name="T87" fmla="*/ 517 h 1058"/>
                <a:gd name="T88" fmla="*/ 170 w 405"/>
                <a:gd name="T89" fmla="*/ 464 h 1058"/>
                <a:gd name="T90" fmla="*/ 198 w 405"/>
                <a:gd name="T91" fmla="*/ 355 h 1058"/>
                <a:gd name="T92" fmla="*/ 198 w 405"/>
                <a:gd name="T93" fmla="*/ 234 h 1058"/>
                <a:gd name="T94" fmla="*/ 172 w 405"/>
                <a:gd name="T95" fmla="*/ 125 h 1058"/>
                <a:gd name="T96" fmla="*/ 140 w 405"/>
                <a:gd name="T97" fmla="*/ 46 h 105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05"/>
                <a:gd name="T148" fmla="*/ 0 h 1058"/>
                <a:gd name="T149" fmla="*/ 405 w 405"/>
                <a:gd name="T150" fmla="*/ 1058 h 105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05" h="1058">
                  <a:moveTo>
                    <a:pt x="239" y="17"/>
                  </a:moveTo>
                  <a:lnTo>
                    <a:pt x="234" y="20"/>
                  </a:lnTo>
                  <a:lnTo>
                    <a:pt x="228" y="23"/>
                  </a:lnTo>
                  <a:lnTo>
                    <a:pt x="220" y="24"/>
                  </a:lnTo>
                  <a:lnTo>
                    <a:pt x="212" y="24"/>
                  </a:lnTo>
                  <a:lnTo>
                    <a:pt x="203" y="23"/>
                  </a:lnTo>
                  <a:lnTo>
                    <a:pt x="195" y="19"/>
                  </a:lnTo>
                  <a:lnTo>
                    <a:pt x="189" y="12"/>
                  </a:lnTo>
                  <a:lnTo>
                    <a:pt x="185" y="4"/>
                  </a:lnTo>
                  <a:lnTo>
                    <a:pt x="178" y="2"/>
                  </a:lnTo>
                  <a:lnTo>
                    <a:pt x="171" y="1"/>
                  </a:lnTo>
                  <a:lnTo>
                    <a:pt x="164" y="0"/>
                  </a:lnTo>
                  <a:lnTo>
                    <a:pt x="157" y="0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38" y="0"/>
                  </a:lnTo>
                  <a:lnTo>
                    <a:pt x="133" y="1"/>
                  </a:lnTo>
                  <a:lnTo>
                    <a:pt x="127" y="3"/>
                  </a:lnTo>
                  <a:lnTo>
                    <a:pt x="120" y="7"/>
                  </a:lnTo>
                  <a:lnTo>
                    <a:pt x="112" y="12"/>
                  </a:lnTo>
                  <a:lnTo>
                    <a:pt x="105" y="18"/>
                  </a:lnTo>
                  <a:lnTo>
                    <a:pt x="98" y="24"/>
                  </a:lnTo>
                  <a:lnTo>
                    <a:pt x="92" y="28"/>
                  </a:lnTo>
                  <a:lnTo>
                    <a:pt x="89" y="32"/>
                  </a:lnTo>
                  <a:lnTo>
                    <a:pt x="88" y="33"/>
                  </a:lnTo>
                  <a:lnTo>
                    <a:pt x="87" y="33"/>
                  </a:lnTo>
                  <a:lnTo>
                    <a:pt x="82" y="33"/>
                  </a:lnTo>
                  <a:lnTo>
                    <a:pt x="76" y="33"/>
                  </a:lnTo>
                  <a:lnTo>
                    <a:pt x="70" y="33"/>
                  </a:lnTo>
                  <a:lnTo>
                    <a:pt x="62" y="34"/>
                  </a:lnTo>
                  <a:lnTo>
                    <a:pt x="57" y="34"/>
                  </a:lnTo>
                  <a:lnTo>
                    <a:pt x="51" y="35"/>
                  </a:lnTo>
                  <a:lnTo>
                    <a:pt x="46" y="37"/>
                  </a:lnTo>
                  <a:lnTo>
                    <a:pt x="43" y="40"/>
                  </a:lnTo>
                  <a:lnTo>
                    <a:pt x="37" y="45"/>
                  </a:lnTo>
                  <a:lnTo>
                    <a:pt x="31" y="52"/>
                  </a:lnTo>
                  <a:lnTo>
                    <a:pt x="26" y="60"/>
                  </a:lnTo>
                  <a:lnTo>
                    <a:pt x="21" y="66"/>
                  </a:lnTo>
                  <a:lnTo>
                    <a:pt x="16" y="73"/>
                  </a:lnTo>
                  <a:lnTo>
                    <a:pt x="13" y="78"/>
                  </a:lnTo>
                  <a:lnTo>
                    <a:pt x="12" y="79"/>
                  </a:lnTo>
                  <a:lnTo>
                    <a:pt x="24" y="121"/>
                  </a:lnTo>
                  <a:lnTo>
                    <a:pt x="20" y="139"/>
                  </a:lnTo>
                  <a:lnTo>
                    <a:pt x="11" y="163"/>
                  </a:lnTo>
                  <a:lnTo>
                    <a:pt x="3" y="186"/>
                  </a:lnTo>
                  <a:lnTo>
                    <a:pt x="0" y="201"/>
                  </a:lnTo>
                  <a:lnTo>
                    <a:pt x="6" y="210"/>
                  </a:lnTo>
                  <a:lnTo>
                    <a:pt x="16" y="223"/>
                  </a:lnTo>
                  <a:lnTo>
                    <a:pt x="26" y="237"/>
                  </a:lnTo>
                  <a:lnTo>
                    <a:pt x="30" y="248"/>
                  </a:lnTo>
                  <a:lnTo>
                    <a:pt x="29" y="268"/>
                  </a:lnTo>
                  <a:lnTo>
                    <a:pt x="27" y="298"/>
                  </a:lnTo>
                  <a:lnTo>
                    <a:pt x="27" y="328"/>
                  </a:lnTo>
                  <a:lnTo>
                    <a:pt x="32" y="346"/>
                  </a:lnTo>
                  <a:lnTo>
                    <a:pt x="42" y="353"/>
                  </a:lnTo>
                  <a:lnTo>
                    <a:pt x="52" y="356"/>
                  </a:lnTo>
                  <a:lnTo>
                    <a:pt x="59" y="358"/>
                  </a:lnTo>
                  <a:lnTo>
                    <a:pt x="62" y="365"/>
                  </a:lnTo>
                  <a:lnTo>
                    <a:pt x="65" y="369"/>
                  </a:lnTo>
                  <a:lnTo>
                    <a:pt x="70" y="372"/>
                  </a:lnTo>
                  <a:lnTo>
                    <a:pt x="76" y="375"/>
                  </a:lnTo>
                  <a:lnTo>
                    <a:pt x="79" y="384"/>
                  </a:lnTo>
                  <a:lnTo>
                    <a:pt x="79" y="391"/>
                  </a:lnTo>
                  <a:lnTo>
                    <a:pt x="80" y="398"/>
                  </a:lnTo>
                  <a:lnTo>
                    <a:pt x="82" y="403"/>
                  </a:lnTo>
                  <a:lnTo>
                    <a:pt x="85" y="407"/>
                  </a:lnTo>
                  <a:lnTo>
                    <a:pt x="90" y="412"/>
                  </a:lnTo>
                  <a:lnTo>
                    <a:pt x="96" y="417"/>
                  </a:lnTo>
                  <a:lnTo>
                    <a:pt x="104" y="420"/>
                  </a:lnTo>
                  <a:lnTo>
                    <a:pt x="114" y="425"/>
                  </a:lnTo>
                  <a:lnTo>
                    <a:pt x="115" y="433"/>
                  </a:lnTo>
                  <a:lnTo>
                    <a:pt x="118" y="441"/>
                  </a:lnTo>
                  <a:lnTo>
                    <a:pt x="119" y="447"/>
                  </a:lnTo>
                  <a:lnTo>
                    <a:pt x="120" y="449"/>
                  </a:lnTo>
                  <a:lnTo>
                    <a:pt x="126" y="455"/>
                  </a:lnTo>
                  <a:lnTo>
                    <a:pt x="132" y="460"/>
                  </a:lnTo>
                  <a:lnTo>
                    <a:pt x="138" y="466"/>
                  </a:lnTo>
                  <a:lnTo>
                    <a:pt x="144" y="472"/>
                  </a:lnTo>
                  <a:lnTo>
                    <a:pt x="151" y="478"/>
                  </a:lnTo>
                  <a:lnTo>
                    <a:pt x="157" y="483"/>
                  </a:lnTo>
                  <a:lnTo>
                    <a:pt x="161" y="487"/>
                  </a:lnTo>
                  <a:lnTo>
                    <a:pt x="166" y="489"/>
                  </a:lnTo>
                  <a:lnTo>
                    <a:pt x="173" y="487"/>
                  </a:lnTo>
                  <a:lnTo>
                    <a:pt x="182" y="485"/>
                  </a:lnTo>
                  <a:lnTo>
                    <a:pt x="193" y="481"/>
                  </a:lnTo>
                  <a:lnTo>
                    <a:pt x="204" y="479"/>
                  </a:lnTo>
                  <a:lnTo>
                    <a:pt x="214" y="477"/>
                  </a:lnTo>
                  <a:lnTo>
                    <a:pt x="225" y="474"/>
                  </a:lnTo>
                  <a:lnTo>
                    <a:pt x="233" y="474"/>
                  </a:lnTo>
                  <a:lnTo>
                    <a:pt x="240" y="474"/>
                  </a:lnTo>
                  <a:lnTo>
                    <a:pt x="246" y="477"/>
                  </a:lnTo>
                  <a:lnTo>
                    <a:pt x="252" y="479"/>
                  </a:lnTo>
                  <a:lnTo>
                    <a:pt x="261" y="481"/>
                  </a:lnTo>
                  <a:lnTo>
                    <a:pt x="270" y="483"/>
                  </a:lnTo>
                  <a:lnTo>
                    <a:pt x="279" y="486"/>
                  </a:lnTo>
                  <a:lnTo>
                    <a:pt x="290" y="486"/>
                  </a:lnTo>
                  <a:lnTo>
                    <a:pt x="302" y="485"/>
                  </a:lnTo>
                  <a:lnTo>
                    <a:pt x="316" y="482"/>
                  </a:lnTo>
                  <a:lnTo>
                    <a:pt x="319" y="488"/>
                  </a:lnTo>
                  <a:lnTo>
                    <a:pt x="323" y="494"/>
                  </a:lnTo>
                  <a:lnTo>
                    <a:pt x="327" y="498"/>
                  </a:lnTo>
                  <a:lnTo>
                    <a:pt x="332" y="504"/>
                  </a:lnTo>
                  <a:lnTo>
                    <a:pt x="337" y="510"/>
                  </a:lnTo>
                  <a:lnTo>
                    <a:pt x="342" y="513"/>
                  </a:lnTo>
                  <a:lnTo>
                    <a:pt x="346" y="518"/>
                  </a:lnTo>
                  <a:lnTo>
                    <a:pt x="350" y="520"/>
                  </a:lnTo>
                  <a:lnTo>
                    <a:pt x="337" y="549"/>
                  </a:lnTo>
                  <a:lnTo>
                    <a:pt x="356" y="571"/>
                  </a:lnTo>
                  <a:lnTo>
                    <a:pt x="338" y="588"/>
                  </a:lnTo>
                  <a:lnTo>
                    <a:pt x="343" y="612"/>
                  </a:lnTo>
                  <a:lnTo>
                    <a:pt x="352" y="647"/>
                  </a:lnTo>
                  <a:lnTo>
                    <a:pt x="357" y="684"/>
                  </a:lnTo>
                  <a:lnTo>
                    <a:pt x="361" y="710"/>
                  </a:lnTo>
                  <a:lnTo>
                    <a:pt x="357" y="715"/>
                  </a:lnTo>
                  <a:lnTo>
                    <a:pt x="353" y="723"/>
                  </a:lnTo>
                  <a:lnTo>
                    <a:pt x="347" y="733"/>
                  </a:lnTo>
                  <a:lnTo>
                    <a:pt x="341" y="746"/>
                  </a:lnTo>
                  <a:lnTo>
                    <a:pt x="337" y="759"/>
                  </a:lnTo>
                  <a:lnTo>
                    <a:pt x="332" y="770"/>
                  </a:lnTo>
                  <a:lnTo>
                    <a:pt x="328" y="781"/>
                  </a:lnTo>
                  <a:lnTo>
                    <a:pt x="326" y="789"/>
                  </a:lnTo>
                  <a:lnTo>
                    <a:pt x="319" y="791"/>
                  </a:lnTo>
                  <a:lnTo>
                    <a:pt x="311" y="794"/>
                  </a:lnTo>
                  <a:lnTo>
                    <a:pt x="304" y="800"/>
                  </a:lnTo>
                  <a:lnTo>
                    <a:pt x="300" y="807"/>
                  </a:lnTo>
                  <a:lnTo>
                    <a:pt x="299" y="827"/>
                  </a:lnTo>
                  <a:lnTo>
                    <a:pt x="299" y="861"/>
                  </a:lnTo>
                  <a:lnTo>
                    <a:pt x="296" y="900"/>
                  </a:lnTo>
                  <a:lnTo>
                    <a:pt x="290" y="930"/>
                  </a:lnTo>
                  <a:lnTo>
                    <a:pt x="281" y="959"/>
                  </a:lnTo>
                  <a:lnTo>
                    <a:pt x="276" y="996"/>
                  </a:lnTo>
                  <a:lnTo>
                    <a:pt x="277" y="1032"/>
                  </a:lnTo>
                  <a:lnTo>
                    <a:pt x="288" y="1058"/>
                  </a:lnTo>
                  <a:lnTo>
                    <a:pt x="315" y="995"/>
                  </a:lnTo>
                  <a:lnTo>
                    <a:pt x="340" y="927"/>
                  </a:lnTo>
                  <a:lnTo>
                    <a:pt x="363" y="858"/>
                  </a:lnTo>
                  <a:lnTo>
                    <a:pt x="383" y="784"/>
                  </a:lnTo>
                  <a:lnTo>
                    <a:pt x="396" y="709"/>
                  </a:lnTo>
                  <a:lnTo>
                    <a:pt x="403" y="631"/>
                  </a:lnTo>
                  <a:lnTo>
                    <a:pt x="405" y="551"/>
                  </a:lnTo>
                  <a:lnTo>
                    <a:pt x="396" y="468"/>
                  </a:lnTo>
                  <a:lnTo>
                    <a:pt x="381" y="389"/>
                  </a:lnTo>
                  <a:lnTo>
                    <a:pt x="364" y="316"/>
                  </a:lnTo>
                  <a:lnTo>
                    <a:pt x="345" y="250"/>
                  </a:lnTo>
                  <a:lnTo>
                    <a:pt x="324" y="191"/>
                  </a:lnTo>
                  <a:lnTo>
                    <a:pt x="302" y="138"/>
                  </a:lnTo>
                  <a:lnTo>
                    <a:pt x="280" y="92"/>
                  </a:lnTo>
                  <a:lnTo>
                    <a:pt x="259" y="52"/>
                  </a:lnTo>
                  <a:lnTo>
                    <a:pt x="239" y="17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2442815" y="5210036"/>
            <a:ext cx="44871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B2B2B2"/>
                </a:solidFill>
                <a:latin typeface="小塚ゴシック Pro L" pitchFamily="34" charset="-128"/>
                <a:ea typeface="小塚ゴシック Pro L" pitchFamily="34" charset="-128"/>
              </a:rPr>
              <a:t>固体（弾性体</a:t>
            </a:r>
            <a:r>
              <a:rPr lang="ja-JP" altLang="en-US" sz="2800" dirty="0" smtClean="0">
                <a:solidFill>
                  <a:srgbClr val="B2B2B2"/>
                </a:solidFill>
                <a:latin typeface="小塚ゴシック Pro L" pitchFamily="34" charset="-128"/>
                <a:ea typeface="小塚ゴシック Pro L" pitchFamily="34" charset="-128"/>
              </a:rPr>
              <a:t>）</a:t>
            </a:r>
            <a:r>
              <a:rPr lang="en-US" altLang="ja-JP" sz="2400" dirty="0" smtClean="0">
                <a:solidFill>
                  <a:srgbClr val="B2B2B2"/>
                </a:solidFill>
                <a:latin typeface="小塚ゴシック Pro L" pitchFamily="34" charset="-128"/>
                <a:ea typeface="小塚ゴシック Pro L" pitchFamily="34" charset="-128"/>
              </a:rPr>
              <a:t>Solid (elastic)</a:t>
            </a:r>
            <a:endParaRPr lang="ja-JP" altLang="en-US" sz="2400" dirty="0">
              <a:solidFill>
                <a:srgbClr val="B2B2B2"/>
              </a:solidFill>
              <a:latin typeface="小塚ゴシック Pro L" pitchFamily="34" charset="-128"/>
              <a:ea typeface="小塚ゴシック Pro L" pitchFamily="34" charset="-128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 rot="-4018387">
            <a:off x="5111750" y="800100"/>
            <a:ext cx="504825" cy="2016125"/>
            <a:chOff x="748" y="663"/>
            <a:chExt cx="318" cy="1270"/>
          </a:xfrm>
        </p:grpSpPr>
        <p:sp>
          <p:nvSpPr>
            <p:cNvPr id="25610" name="Rectangle 5"/>
            <p:cNvSpPr>
              <a:spLocks noChangeArrowheads="1"/>
            </p:cNvSpPr>
            <p:nvPr/>
          </p:nvSpPr>
          <p:spPr bwMode="auto">
            <a:xfrm>
              <a:off x="884" y="935"/>
              <a:ext cx="46" cy="998"/>
            </a:xfrm>
            <a:prstGeom prst="rect">
              <a:avLst/>
            </a:prstGeom>
            <a:gradFill rotWithShape="1">
              <a:gsLst>
                <a:gs pos="0">
                  <a:srgbClr val="472F18"/>
                </a:gs>
                <a:gs pos="50000">
                  <a:srgbClr val="996633"/>
                </a:gs>
                <a:gs pos="100000">
                  <a:srgbClr val="472F18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611" name="Oval 6"/>
            <p:cNvSpPr>
              <a:spLocks noChangeArrowheads="1"/>
            </p:cNvSpPr>
            <p:nvPr/>
          </p:nvSpPr>
          <p:spPr bwMode="auto">
            <a:xfrm>
              <a:off x="748" y="663"/>
              <a:ext cx="318" cy="318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356100" y="1412875"/>
            <a:ext cx="360363" cy="576263"/>
            <a:chOff x="884" y="2160"/>
            <a:chExt cx="227" cy="363"/>
          </a:xfrm>
        </p:grpSpPr>
        <p:sp>
          <p:nvSpPr>
            <p:cNvPr id="122888" name="AutoShape 8"/>
            <p:cNvSpPr>
              <a:spLocks noChangeArrowheads="1"/>
            </p:cNvSpPr>
            <p:nvPr/>
          </p:nvSpPr>
          <p:spPr bwMode="auto">
            <a:xfrm>
              <a:off x="884" y="2251"/>
              <a:ext cx="227" cy="272"/>
            </a:xfrm>
            <a:prstGeom prst="can">
              <a:avLst>
                <a:gd name="adj" fmla="val 29956"/>
              </a:avLst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2889" name="Oval 9"/>
            <p:cNvSpPr>
              <a:spLocks noChangeArrowheads="1"/>
            </p:cNvSpPr>
            <p:nvPr/>
          </p:nvSpPr>
          <p:spPr bwMode="auto">
            <a:xfrm>
              <a:off x="930" y="2160"/>
              <a:ext cx="136" cy="13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2222030" y="5195280"/>
            <a:ext cx="49888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B2B2B2"/>
                </a:solidFill>
                <a:latin typeface="小塚ゴシック Pro L" pitchFamily="34" charset="-128"/>
                <a:ea typeface="小塚ゴシック Pro L" pitchFamily="34" charset="-128"/>
              </a:rPr>
              <a:t>流体（粘性流体</a:t>
            </a:r>
            <a:r>
              <a:rPr lang="ja-JP" altLang="en-US" sz="2800" dirty="0" smtClean="0">
                <a:solidFill>
                  <a:srgbClr val="B2B2B2"/>
                </a:solidFill>
                <a:latin typeface="小塚ゴシック Pro L" pitchFamily="34" charset="-128"/>
                <a:ea typeface="小塚ゴシック Pro L" pitchFamily="34" charset="-128"/>
              </a:rPr>
              <a:t>）</a:t>
            </a:r>
            <a:r>
              <a:rPr lang="en-US" altLang="ja-JP" sz="2400" dirty="0" smtClean="0">
                <a:solidFill>
                  <a:srgbClr val="B2B2B2"/>
                </a:solidFill>
                <a:latin typeface="小塚ゴシック Pro L" pitchFamily="34" charset="-128"/>
                <a:ea typeface="小塚ゴシック Pro L" pitchFamily="34" charset="-128"/>
              </a:rPr>
              <a:t>Fluid (viscous)</a:t>
            </a:r>
            <a:endParaRPr lang="ja-JP" altLang="en-US" sz="2400" dirty="0">
              <a:solidFill>
                <a:srgbClr val="B2B2B2"/>
              </a:solidFill>
              <a:latin typeface="小塚ゴシック Pro L" pitchFamily="34" charset="-128"/>
              <a:ea typeface="小塚ゴシック Pro L" pitchFamily="34" charset="-128"/>
            </a:endParaRPr>
          </a:p>
        </p:txBody>
      </p:sp>
      <p:sp>
        <p:nvSpPr>
          <p:cNvPr id="25607" name="Text Box 11"/>
          <p:cNvSpPr txBox="1">
            <a:spLocks noChangeArrowheads="1"/>
          </p:cNvSpPr>
          <p:nvPr/>
        </p:nvSpPr>
        <p:spPr bwMode="auto">
          <a:xfrm>
            <a:off x="1776014" y="333375"/>
            <a:ext cx="6123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00CC99"/>
                </a:solidFill>
                <a:latin typeface="小塚ゴシック Pro L" pitchFamily="34" charset="-128"/>
                <a:ea typeface="小塚ゴシック Pro L" pitchFamily="34" charset="-128"/>
              </a:rPr>
              <a:t>硬そうで柔らかそうな地球 </a:t>
            </a:r>
            <a:r>
              <a:rPr lang="en-US" altLang="ja-JP" sz="2800" dirty="0">
                <a:solidFill>
                  <a:srgbClr val="00CC99"/>
                </a:solidFill>
                <a:latin typeface="小塚ゴシック Pro L" pitchFamily="34" charset="-128"/>
                <a:ea typeface="小塚ゴシック Pro L" pitchFamily="34" charset="-128"/>
              </a:rPr>
              <a:t>(</a:t>
            </a:r>
            <a:r>
              <a:rPr lang="ja-JP" altLang="en-US" sz="2800" dirty="0">
                <a:solidFill>
                  <a:srgbClr val="00CC99"/>
                </a:solidFill>
                <a:latin typeface="小塚ゴシック Pro L" pitchFamily="34" charset="-128"/>
                <a:ea typeface="小塚ゴシック Pro L" pitchFamily="34" charset="-128"/>
              </a:rPr>
              <a:t>粘弾性</a:t>
            </a:r>
            <a:r>
              <a:rPr lang="ja-JP" altLang="en-US" sz="2800" dirty="0" smtClean="0">
                <a:solidFill>
                  <a:srgbClr val="00CC99"/>
                </a:solidFill>
                <a:latin typeface="小塚ゴシック Pro L" pitchFamily="34" charset="-128"/>
                <a:ea typeface="小塚ゴシック Pro L" pitchFamily="34" charset="-128"/>
              </a:rPr>
              <a:t>）</a:t>
            </a:r>
            <a:endParaRPr lang="en-US" altLang="ja-JP" sz="2800" dirty="0" smtClean="0">
              <a:solidFill>
                <a:srgbClr val="00CC99"/>
              </a:solidFill>
              <a:latin typeface="小塚ゴシック Pro L" pitchFamily="34" charset="-128"/>
              <a:ea typeface="小塚ゴシック Pro L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ac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0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1000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11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1000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3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00399 0.05254 " pathEditMode="relative" rAng="0" ptsTypes="AA">
                                      <p:cBhvr>
                                        <p:cTn id="6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/>
      <p:bldP spid="122883" grpId="1"/>
      <p:bldP spid="12289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Freeform 2"/>
          <p:cNvSpPr>
            <a:spLocks/>
          </p:cNvSpPr>
          <p:nvPr/>
        </p:nvSpPr>
        <p:spPr bwMode="auto">
          <a:xfrm>
            <a:off x="4427538" y="3068638"/>
            <a:ext cx="1439862" cy="1776412"/>
          </a:xfrm>
          <a:custGeom>
            <a:avLst/>
            <a:gdLst>
              <a:gd name="T0" fmla="*/ 1238250 w 907"/>
              <a:gd name="T1" fmla="*/ 530225 h 1119"/>
              <a:gd name="T2" fmla="*/ 1254125 w 907"/>
              <a:gd name="T3" fmla="*/ 857250 h 1119"/>
              <a:gd name="T4" fmla="*/ 1277937 w 907"/>
              <a:gd name="T5" fmla="*/ 947737 h 1119"/>
              <a:gd name="T6" fmla="*/ 1406525 w 907"/>
              <a:gd name="T7" fmla="*/ 979487 h 1119"/>
              <a:gd name="T8" fmla="*/ 1409700 w 907"/>
              <a:gd name="T9" fmla="*/ 1054100 h 1119"/>
              <a:gd name="T10" fmla="*/ 1189037 w 907"/>
              <a:gd name="T11" fmla="*/ 1177925 h 1119"/>
              <a:gd name="T12" fmla="*/ 974725 w 907"/>
              <a:gd name="T13" fmla="*/ 1336674 h 1119"/>
              <a:gd name="T14" fmla="*/ 960437 w 907"/>
              <a:gd name="T15" fmla="*/ 1416049 h 1119"/>
              <a:gd name="T16" fmla="*/ 925512 w 907"/>
              <a:gd name="T17" fmla="*/ 1493837 h 1119"/>
              <a:gd name="T18" fmla="*/ 865187 w 907"/>
              <a:gd name="T19" fmla="*/ 1500187 h 1119"/>
              <a:gd name="T20" fmla="*/ 738187 w 907"/>
              <a:gd name="T21" fmla="*/ 1574799 h 1119"/>
              <a:gd name="T22" fmla="*/ 673100 w 907"/>
              <a:gd name="T23" fmla="*/ 1649412 h 1119"/>
              <a:gd name="T24" fmla="*/ 539750 w 907"/>
              <a:gd name="T25" fmla="*/ 1739900 h 1119"/>
              <a:gd name="T26" fmla="*/ 490537 w 907"/>
              <a:gd name="T27" fmla="*/ 1749425 h 1119"/>
              <a:gd name="T28" fmla="*/ 371475 w 907"/>
              <a:gd name="T29" fmla="*/ 1773237 h 1119"/>
              <a:gd name="T30" fmla="*/ 276225 w 907"/>
              <a:gd name="T31" fmla="*/ 1709737 h 1119"/>
              <a:gd name="T32" fmla="*/ 287337 w 907"/>
              <a:gd name="T33" fmla="*/ 1644650 h 1119"/>
              <a:gd name="T34" fmla="*/ 269875 w 907"/>
              <a:gd name="T35" fmla="*/ 1547812 h 1119"/>
              <a:gd name="T36" fmla="*/ 293687 w 907"/>
              <a:gd name="T37" fmla="*/ 1473199 h 1119"/>
              <a:gd name="T38" fmla="*/ 300037 w 907"/>
              <a:gd name="T39" fmla="*/ 1425574 h 1119"/>
              <a:gd name="T40" fmla="*/ 277812 w 907"/>
              <a:gd name="T41" fmla="*/ 1357312 h 1119"/>
              <a:gd name="T42" fmla="*/ 279400 w 907"/>
              <a:gd name="T43" fmla="*/ 1281112 h 1119"/>
              <a:gd name="T44" fmla="*/ 366712 w 907"/>
              <a:gd name="T45" fmla="*/ 1184275 h 1119"/>
              <a:gd name="T46" fmla="*/ 420687 w 907"/>
              <a:gd name="T47" fmla="*/ 1020762 h 1119"/>
              <a:gd name="T48" fmla="*/ 388937 w 907"/>
              <a:gd name="T49" fmla="*/ 912812 h 1119"/>
              <a:gd name="T50" fmla="*/ 434975 w 907"/>
              <a:gd name="T51" fmla="*/ 793750 h 1119"/>
              <a:gd name="T52" fmla="*/ 360362 w 907"/>
              <a:gd name="T53" fmla="*/ 706437 h 1119"/>
              <a:gd name="T54" fmla="*/ 228600 w 907"/>
              <a:gd name="T55" fmla="*/ 669925 h 1119"/>
              <a:gd name="T56" fmla="*/ 22225 w 907"/>
              <a:gd name="T57" fmla="*/ 469900 h 1119"/>
              <a:gd name="T58" fmla="*/ 31750 w 907"/>
              <a:gd name="T59" fmla="*/ 292100 h 1119"/>
              <a:gd name="T60" fmla="*/ 125412 w 907"/>
              <a:gd name="T61" fmla="*/ 192087 h 1119"/>
              <a:gd name="T62" fmla="*/ 268287 w 907"/>
              <a:gd name="T63" fmla="*/ 106362 h 1119"/>
              <a:gd name="T64" fmla="*/ 438150 w 907"/>
              <a:gd name="T65" fmla="*/ 61912 h 1119"/>
              <a:gd name="T66" fmla="*/ 573087 w 907"/>
              <a:gd name="T67" fmla="*/ 0 h 1119"/>
              <a:gd name="T68" fmla="*/ 644525 w 907"/>
              <a:gd name="T69" fmla="*/ 65087 h 1119"/>
              <a:gd name="T70" fmla="*/ 762000 w 907"/>
              <a:gd name="T71" fmla="*/ 57150 h 1119"/>
              <a:gd name="T72" fmla="*/ 835025 w 907"/>
              <a:gd name="T73" fmla="*/ 61912 h 1119"/>
              <a:gd name="T74" fmla="*/ 865187 w 907"/>
              <a:gd name="T75" fmla="*/ 130175 h 1119"/>
              <a:gd name="T76" fmla="*/ 933450 w 907"/>
              <a:gd name="T77" fmla="*/ 255587 h 1119"/>
              <a:gd name="T78" fmla="*/ 1012825 w 907"/>
              <a:gd name="T79" fmla="*/ 247650 h 1119"/>
              <a:gd name="T80" fmla="*/ 1108075 w 907"/>
              <a:gd name="T81" fmla="*/ 315912 h 1119"/>
              <a:gd name="T82" fmla="*/ 1225550 w 907"/>
              <a:gd name="T83" fmla="*/ 363537 h 111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07"/>
              <a:gd name="T127" fmla="*/ 0 h 1119"/>
              <a:gd name="T128" fmla="*/ 907 w 907"/>
              <a:gd name="T129" fmla="*/ 1119 h 111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07" h="1119">
                <a:moveTo>
                  <a:pt x="784" y="284"/>
                </a:moveTo>
                <a:lnTo>
                  <a:pt x="780" y="334"/>
                </a:lnTo>
                <a:lnTo>
                  <a:pt x="781" y="412"/>
                </a:lnTo>
                <a:lnTo>
                  <a:pt x="790" y="540"/>
                </a:lnTo>
                <a:lnTo>
                  <a:pt x="807" y="561"/>
                </a:lnTo>
                <a:lnTo>
                  <a:pt x="805" y="597"/>
                </a:lnTo>
                <a:lnTo>
                  <a:pt x="852" y="615"/>
                </a:lnTo>
                <a:lnTo>
                  <a:pt x="886" y="617"/>
                </a:lnTo>
                <a:lnTo>
                  <a:pt x="906" y="625"/>
                </a:lnTo>
                <a:lnTo>
                  <a:pt x="888" y="664"/>
                </a:lnTo>
                <a:lnTo>
                  <a:pt x="873" y="686"/>
                </a:lnTo>
                <a:lnTo>
                  <a:pt x="749" y="742"/>
                </a:lnTo>
                <a:lnTo>
                  <a:pt x="631" y="804"/>
                </a:lnTo>
                <a:lnTo>
                  <a:pt x="614" y="842"/>
                </a:lnTo>
                <a:lnTo>
                  <a:pt x="626" y="878"/>
                </a:lnTo>
                <a:lnTo>
                  <a:pt x="605" y="892"/>
                </a:lnTo>
                <a:lnTo>
                  <a:pt x="600" y="924"/>
                </a:lnTo>
                <a:lnTo>
                  <a:pt x="583" y="941"/>
                </a:lnTo>
                <a:lnTo>
                  <a:pt x="559" y="951"/>
                </a:lnTo>
                <a:lnTo>
                  <a:pt x="545" y="945"/>
                </a:lnTo>
                <a:lnTo>
                  <a:pt x="505" y="965"/>
                </a:lnTo>
                <a:lnTo>
                  <a:pt x="465" y="992"/>
                </a:lnTo>
                <a:lnTo>
                  <a:pt x="453" y="1030"/>
                </a:lnTo>
                <a:lnTo>
                  <a:pt x="424" y="1039"/>
                </a:lnTo>
                <a:lnTo>
                  <a:pt x="383" y="1068"/>
                </a:lnTo>
                <a:lnTo>
                  <a:pt x="340" y="1096"/>
                </a:lnTo>
                <a:lnTo>
                  <a:pt x="321" y="1102"/>
                </a:lnTo>
                <a:lnTo>
                  <a:pt x="309" y="1102"/>
                </a:lnTo>
                <a:lnTo>
                  <a:pt x="276" y="1118"/>
                </a:lnTo>
                <a:lnTo>
                  <a:pt x="234" y="1117"/>
                </a:lnTo>
                <a:lnTo>
                  <a:pt x="189" y="1103"/>
                </a:lnTo>
                <a:lnTo>
                  <a:pt x="174" y="1077"/>
                </a:lnTo>
                <a:lnTo>
                  <a:pt x="173" y="1059"/>
                </a:lnTo>
                <a:lnTo>
                  <a:pt x="181" y="1036"/>
                </a:lnTo>
                <a:lnTo>
                  <a:pt x="170" y="1020"/>
                </a:lnTo>
                <a:lnTo>
                  <a:pt x="170" y="975"/>
                </a:lnTo>
                <a:lnTo>
                  <a:pt x="176" y="953"/>
                </a:lnTo>
                <a:lnTo>
                  <a:pt x="185" y="928"/>
                </a:lnTo>
                <a:lnTo>
                  <a:pt x="184" y="908"/>
                </a:lnTo>
                <a:lnTo>
                  <a:pt x="189" y="898"/>
                </a:lnTo>
                <a:lnTo>
                  <a:pt x="182" y="875"/>
                </a:lnTo>
                <a:lnTo>
                  <a:pt x="175" y="855"/>
                </a:lnTo>
                <a:lnTo>
                  <a:pt x="175" y="826"/>
                </a:lnTo>
                <a:lnTo>
                  <a:pt x="176" y="807"/>
                </a:lnTo>
                <a:lnTo>
                  <a:pt x="193" y="779"/>
                </a:lnTo>
                <a:lnTo>
                  <a:pt x="231" y="746"/>
                </a:lnTo>
                <a:lnTo>
                  <a:pt x="256" y="700"/>
                </a:lnTo>
                <a:lnTo>
                  <a:pt x="265" y="643"/>
                </a:lnTo>
                <a:lnTo>
                  <a:pt x="248" y="613"/>
                </a:lnTo>
                <a:lnTo>
                  <a:pt x="245" y="575"/>
                </a:lnTo>
                <a:lnTo>
                  <a:pt x="271" y="536"/>
                </a:lnTo>
                <a:lnTo>
                  <a:pt x="274" y="500"/>
                </a:lnTo>
                <a:lnTo>
                  <a:pt x="246" y="484"/>
                </a:lnTo>
                <a:lnTo>
                  <a:pt x="227" y="445"/>
                </a:lnTo>
                <a:lnTo>
                  <a:pt x="193" y="418"/>
                </a:lnTo>
                <a:lnTo>
                  <a:pt x="144" y="422"/>
                </a:lnTo>
                <a:lnTo>
                  <a:pt x="44" y="374"/>
                </a:lnTo>
                <a:lnTo>
                  <a:pt x="14" y="296"/>
                </a:lnTo>
                <a:lnTo>
                  <a:pt x="0" y="206"/>
                </a:lnTo>
                <a:lnTo>
                  <a:pt x="20" y="184"/>
                </a:lnTo>
                <a:lnTo>
                  <a:pt x="51" y="168"/>
                </a:lnTo>
                <a:lnTo>
                  <a:pt x="79" y="121"/>
                </a:lnTo>
                <a:lnTo>
                  <a:pt x="112" y="92"/>
                </a:lnTo>
                <a:lnTo>
                  <a:pt x="169" y="67"/>
                </a:lnTo>
                <a:lnTo>
                  <a:pt x="218" y="64"/>
                </a:lnTo>
                <a:lnTo>
                  <a:pt x="276" y="39"/>
                </a:lnTo>
                <a:lnTo>
                  <a:pt x="290" y="25"/>
                </a:lnTo>
                <a:lnTo>
                  <a:pt x="361" y="0"/>
                </a:lnTo>
                <a:lnTo>
                  <a:pt x="384" y="32"/>
                </a:lnTo>
                <a:lnTo>
                  <a:pt x="406" y="41"/>
                </a:lnTo>
                <a:lnTo>
                  <a:pt x="447" y="27"/>
                </a:lnTo>
                <a:lnTo>
                  <a:pt x="480" y="36"/>
                </a:lnTo>
                <a:lnTo>
                  <a:pt x="498" y="50"/>
                </a:lnTo>
                <a:lnTo>
                  <a:pt x="526" y="39"/>
                </a:lnTo>
                <a:lnTo>
                  <a:pt x="553" y="47"/>
                </a:lnTo>
                <a:lnTo>
                  <a:pt x="545" y="82"/>
                </a:lnTo>
                <a:lnTo>
                  <a:pt x="549" y="115"/>
                </a:lnTo>
                <a:lnTo>
                  <a:pt x="588" y="161"/>
                </a:lnTo>
                <a:lnTo>
                  <a:pt x="623" y="182"/>
                </a:lnTo>
                <a:lnTo>
                  <a:pt x="638" y="156"/>
                </a:lnTo>
                <a:lnTo>
                  <a:pt x="669" y="169"/>
                </a:lnTo>
                <a:lnTo>
                  <a:pt x="698" y="199"/>
                </a:lnTo>
                <a:lnTo>
                  <a:pt x="732" y="225"/>
                </a:lnTo>
                <a:lnTo>
                  <a:pt x="772" y="229"/>
                </a:lnTo>
                <a:lnTo>
                  <a:pt x="784" y="284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ja-JP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4931" name="Freeform 3"/>
          <p:cNvSpPr>
            <a:spLocks/>
          </p:cNvSpPr>
          <p:nvPr/>
        </p:nvSpPr>
        <p:spPr bwMode="auto">
          <a:xfrm>
            <a:off x="3340100" y="2052638"/>
            <a:ext cx="1497013" cy="1819275"/>
          </a:xfrm>
          <a:custGeom>
            <a:avLst/>
            <a:gdLst>
              <a:gd name="T0" fmla="*/ 168275 w 943"/>
              <a:gd name="T1" fmla="*/ 150812 h 1146"/>
              <a:gd name="T2" fmla="*/ 187325 w 943"/>
              <a:gd name="T3" fmla="*/ 60325 h 1146"/>
              <a:gd name="T4" fmla="*/ 339725 w 943"/>
              <a:gd name="T5" fmla="*/ 53975 h 1146"/>
              <a:gd name="T6" fmla="*/ 419100 w 943"/>
              <a:gd name="T7" fmla="*/ 33337 h 1146"/>
              <a:gd name="T8" fmla="*/ 519113 w 943"/>
              <a:gd name="T9" fmla="*/ 68262 h 1146"/>
              <a:gd name="T10" fmla="*/ 803275 w 943"/>
              <a:gd name="T11" fmla="*/ 207963 h 1146"/>
              <a:gd name="T12" fmla="*/ 939800 w 943"/>
              <a:gd name="T13" fmla="*/ 301625 h 1146"/>
              <a:gd name="T14" fmla="*/ 882650 w 943"/>
              <a:gd name="T15" fmla="*/ 274637 h 1146"/>
              <a:gd name="T16" fmla="*/ 885825 w 943"/>
              <a:gd name="T17" fmla="*/ 176212 h 1146"/>
              <a:gd name="T18" fmla="*/ 963613 w 943"/>
              <a:gd name="T19" fmla="*/ 212725 h 1146"/>
              <a:gd name="T20" fmla="*/ 998538 w 943"/>
              <a:gd name="T21" fmla="*/ 276225 h 1146"/>
              <a:gd name="T22" fmla="*/ 1057275 w 943"/>
              <a:gd name="T23" fmla="*/ 374650 h 1146"/>
              <a:gd name="T24" fmla="*/ 1073150 w 943"/>
              <a:gd name="T25" fmla="*/ 298450 h 1146"/>
              <a:gd name="T26" fmla="*/ 1200150 w 943"/>
              <a:gd name="T27" fmla="*/ 438150 h 1146"/>
              <a:gd name="T28" fmla="*/ 1189038 w 943"/>
              <a:gd name="T29" fmla="*/ 460375 h 1146"/>
              <a:gd name="T30" fmla="*/ 1112838 w 943"/>
              <a:gd name="T31" fmla="*/ 496887 h 1146"/>
              <a:gd name="T32" fmla="*/ 1017588 w 943"/>
              <a:gd name="T33" fmla="*/ 581025 h 1146"/>
              <a:gd name="T34" fmla="*/ 1136650 w 943"/>
              <a:gd name="T35" fmla="*/ 703262 h 1146"/>
              <a:gd name="T36" fmla="*/ 1087438 w 943"/>
              <a:gd name="T37" fmla="*/ 796925 h 1146"/>
              <a:gd name="T38" fmla="*/ 1147763 w 943"/>
              <a:gd name="T39" fmla="*/ 736600 h 1146"/>
              <a:gd name="T40" fmla="*/ 1216025 w 943"/>
              <a:gd name="T41" fmla="*/ 609600 h 1146"/>
              <a:gd name="T42" fmla="*/ 1303338 w 943"/>
              <a:gd name="T43" fmla="*/ 698500 h 1146"/>
              <a:gd name="T44" fmla="*/ 1387475 w 943"/>
              <a:gd name="T45" fmla="*/ 690562 h 1146"/>
              <a:gd name="T46" fmla="*/ 1452563 w 943"/>
              <a:gd name="T47" fmla="*/ 841375 h 1146"/>
              <a:gd name="T48" fmla="*/ 1489075 w 943"/>
              <a:gd name="T49" fmla="*/ 952500 h 1146"/>
              <a:gd name="T50" fmla="*/ 1406525 w 943"/>
              <a:gd name="T51" fmla="*/ 954087 h 1146"/>
              <a:gd name="T52" fmla="*/ 1282700 w 943"/>
              <a:gd name="T53" fmla="*/ 930275 h 1146"/>
              <a:gd name="T54" fmla="*/ 1349375 w 943"/>
              <a:gd name="T55" fmla="*/ 985837 h 1146"/>
              <a:gd name="T56" fmla="*/ 1343025 w 943"/>
              <a:gd name="T57" fmla="*/ 1073150 h 1146"/>
              <a:gd name="T58" fmla="*/ 1314450 w 943"/>
              <a:gd name="T59" fmla="*/ 1066800 h 1146"/>
              <a:gd name="T60" fmla="*/ 1255713 w 943"/>
              <a:gd name="T61" fmla="*/ 1073150 h 1146"/>
              <a:gd name="T62" fmla="*/ 1147763 w 943"/>
              <a:gd name="T63" fmla="*/ 1101725 h 1146"/>
              <a:gd name="T64" fmla="*/ 1092200 w 943"/>
              <a:gd name="T65" fmla="*/ 1193800 h 1146"/>
              <a:gd name="T66" fmla="*/ 947738 w 943"/>
              <a:gd name="T67" fmla="*/ 1295400 h 1146"/>
              <a:gd name="T68" fmla="*/ 898525 w 943"/>
              <a:gd name="T69" fmla="*/ 1425575 h 1146"/>
              <a:gd name="T70" fmla="*/ 898525 w 943"/>
              <a:gd name="T71" fmla="*/ 1322387 h 1146"/>
              <a:gd name="T72" fmla="*/ 847725 w 943"/>
              <a:gd name="T73" fmla="*/ 1255712 h 1146"/>
              <a:gd name="T74" fmla="*/ 771525 w 943"/>
              <a:gd name="T75" fmla="*/ 1250950 h 1146"/>
              <a:gd name="T76" fmla="*/ 663575 w 943"/>
              <a:gd name="T77" fmla="*/ 1209675 h 1146"/>
              <a:gd name="T78" fmla="*/ 558800 w 943"/>
              <a:gd name="T79" fmla="*/ 1274762 h 1146"/>
              <a:gd name="T80" fmla="*/ 611188 w 943"/>
              <a:gd name="T81" fmla="*/ 1450975 h 1146"/>
              <a:gd name="T82" fmla="*/ 665163 w 943"/>
              <a:gd name="T83" fmla="*/ 1397000 h 1146"/>
              <a:gd name="T84" fmla="*/ 708025 w 943"/>
              <a:gd name="T85" fmla="*/ 1476375 h 1146"/>
              <a:gd name="T86" fmla="*/ 706438 w 943"/>
              <a:gd name="T87" fmla="*/ 1565275 h 1146"/>
              <a:gd name="T88" fmla="*/ 706438 w 943"/>
              <a:gd name="T89" fmla="*/ 1641475 h 1146"/>
              <a:gd name="T90" fmla="*/ 727075 w 943"/>
              <a:gd name="T91" fmla="*/ 1763713 h 1146"/>
              <a:gd name="T92" fmla="*/ 828675 w 943"/>
              <a:gd name="T93" fmla="*/ 1812925 h 1146"/>
              <a:gd name="T94" fmla="*/ 760413 w 943"/>
              <a:gd name="T95" fmla="*/ 1797050 h 1146"/>
              <a:gd name="T96" fmla="*/ 647700 w 943"/>
              <a:gd name="T97" fmla="*/ 1722438 h 1146"/>
              <a:gd name="T98" fmla="*/ 603250 w 943"/>
              <a:gd name="T99" fmla="*/ 1597025 h 1146"/>
              <a:gd name="T100" fmla="*/ 558800 w 943"/>
              <a:gd name="T101" fmla="*/ 1530350 h 1146"/>
              <a:gd name="T102" fmla="*/ 477838 w 943"/>
              <a:gd name="T103" fmla="*/ 1446212 h 1146"/>
              <a:gd name="T104" fmla="*/ 371475 w 943"/>
              <a:gd name="T105" fmla="*/ 1227137 h 1146"/>
              <a:gd name="T106" fmla="*/ 330200 w 943"/>
              <a:gd name="T107" fmla="*/ 966787 h 1146"/>
              <a:gd name="T108" fmla="*/ 285750 w 943"/>
              <a:gd name="T109" fmla="*/ 1163637 h 1146"/>
              <a:gd name="T110" fmla="*/ 254000 w 943"/>
              <a:gd name="T111" fmla="*/ 995362 h 1146"/>
              <a:gd name="T112" fmla="*/ 293688 w 943"/>
              <a:gd name="T113" fmla="*/ 728662 h 1146"/>
              <a:gd name="T114" fmla="*/ 398463 w 943"/>
              <a:gd name="T115" fmla="*/ 558800 h 1146"/>
              <a:gd name="T116" fmla="*/ 439738 w 943"/>
              <a:gd name="T117" fmla="*/ 415925 h 1146"/>
              <a:gd name="T118" fmla="*/ 454025 w 943"/>
              <a:gd name="T119" fmla="*/ 323850 h 1146"/>
              <a:gd name="T120" fmla="*/ 420688 w 943"/>
              <a:gd name="T121" fmla="*/ 250825 h 1146"/>
              <a:gd name="T122" fmla="*/ 290513 w 943"/>
              <a:gd name="T123" fmla="*/ 209550 h 1146"/>
              <a:gd name="T124" fmla="*/ 171450 w 943"/>
              <a:gd name="T125" fmla="*/ 207963 h 114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43"/>
              <a:gd name="T190" fmla="*/ 0 h 1146"/>
              <a:gd name="T191" fmla="*/ 943 w 943"/>
              <a:gd name="T192" fmla="*/ 1146 h 114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43" h="1146">
                <a:moveTo>
                  <a:pt x="0" y="116"/>
                </a:moveTo>
                <a:lnTo>
                  <a:pt x="61" y="108"/>
                </a:lnTo>
                <a:lnTo>
                  <a:pt x="93" y="109"/>
                </a:lnTo>
                <a:lnTo>
                  <a:pt x="106" y="95"/>
                </a:lnTo>
                <a:lnTo>
                  <a:pt x="92" y="72"/>
                </a:lnTo>
                <a:lnTo>
                  <a:pt x="101" y="49"/>
                </a:lnTo>
                <a:lnTo>
                  <a:pt x="112" y="50"/>
                </a:lnTo>
                <a:lnTo>
                  <a:pt x="118" y="38"/>
                </a:lnTo>
                <a:lnTo>
                  <a:pt x="154" y="50"/>
                </a:lnTo>
                <a:lnTo>
                  <a:pt x="172" y="41"/>
                </a:lnTo>
                <a:lnTo>
                  <a:pt x="184" y="25"/>
                </a:lnTo>
                <a:lnTo>
                  <a:pt x="214" y="34"/>
                </a:lnTo>
                <a:lnTo>
                  <a:pt x="224" y="24"/>
                </a:lnTo>
                <a:lnTo>
                  <a:pt x="199" y="1"/>
                </a:lnTo>
                <a:lnTo>
                  <a:pt x="218" y="0"/>
                </a:lnTo>
                <a:lnTo>
                  <a:pt x="264" y="21"/>
                </a:lnTo>
                <a:lnTo>
                  <a:pt x="283" y="15"/>
                </a:lnTo>
                <a:lnTo>
                  <a:pt x="304" y="21"/>
                </a:lnTo>
                <a:lnTo>
                  <a:pt x="322" y="17"/>
                </a:lnTo>
                <a:lnTo>
                  <a:pt x="327" y="43"/>
                </a:lnTo>
                <a:lnTo>
                  <a:pt x="381" y="68"/>
                </a:lnTo>
                <a:lnTo>
                  <a:pt x="401" y="98"/>
                </a:lnTo>
                <a:lnTo>
                  <a:pt x="490" y="134"/>
                </a:lnTo>
                <a:lnTo>
                  <a:pt x="506" y="131"/>
                </a:lnTo>
                <a:lnTo>
                  <a:pt x="531" y="161"/>
                </a:lnTo>
                <a:lnTo>
                  <a:pt x="557" y="192"/>
                </a:lnTo>
                <a:lnTo>
                  <a:pt x="578" y="195"/>
                </a:lnTo>
                <a:lnTo>
                  <a:pt x="592" y="190"/>
                </a:lnTo>
                <a:lnTo>
                  <a:pt x="617" y="212"/>
                </a:lnTo>
                <a:lnTo>
                  <a:pt x="605" y="189"/>
                </a:lnTo>
                <a:lnTo>
                  <a:pt x="587" y="182"/>
                </a:lnTo>
                <a:lnTo>
                  <a:pt x="556" y="173"/>
                </a:lnTo>
                <a:lnTo>
                  <a:pt x="553" y="152"/>
                </a:lnTo>
                <a:lnTo>
                  <a:pt x="543" y="137"/>
                </a:lnTo>
                <a:lnTo>
                  <a:pt x="550" y="123"/>
                </a:lnTo>
                <a:lnTo>
                  <a:pt x="558" y="111"/>
                </a:lnTo>
                <a:lnTo>
                  <a:pt x="575" y="118"/>
                </a:lnTo>
                <a:lnTo>
                  <a:pt x="585" y="136"/>
                </a:lnTo>
                <a:lnTo>
                  <a:pt x="590" y="130"/>
                </a:lnTo>
                <a:lnTo>
                  <a:pt x="607" y="134"/>
                </a:lnTo>
                <a:lnTo>
                  <a:pt x="619" y="150"/>
                </a:lnTo>
                <a:lnTo>
                  <a:pt x="631" y="147"/>
                </a:lnTo>
                <a:lnTo>
                  <a:pt x="634" y="160"/>
                </a:lnTo>
                <a:lnTo>
                  <a:pt x="629" y="174"/>
                </a:lnTo>
                <a:lnTo>
                  <a:pt x="648" y="196"/>
                </a:lnTo>
                <a:lnTo>
                  <a:pt x="633" y="199"/>
                </a:lnTo>
                <a:lnTo>
                  <a:pt x="626" y="211"/>
                </a:lnTo>
                <a:lnTo>
                  <a:pt x="666" y="236"/>
                </a:lnTo>
                <a:lnTo>
                  <a:pt x="685" y="224"/>
                </a:lnTo>
                <a:lnTo>
                  <a:pt x="682" y="212"/>
                </a:lnTo>
                <a:lnTo>
                  <a:pt x="662" y="204"/>
                </a:lnTo>
                <a:lnTo>
                  <a:pt x="676" y="188"/>
                </a:lnTo>
                <a:lnTo>
                  <a:pt x="708" y="215"/>
                </a:lnTo>
                <a:lnTo>
                  <a:pt x="707" y="233"/>
                </a:lnTo>
                <a:lnTo>
                  <a:pt x="739" y="248"/>
                </a:lnTo>
                <a:lnTo>
                  <a:pt x="756" y="276"/>
                </a:lnTo>
                <a:lnTo>
                  <a:pt x="774" y="278"/>
                </a:lnTo>
                <a:lnTo>
                  <a:pt x="781" y="300"/>
                </a:lnTo>
                <a:lnTo>
                  <a:pt x="758" y="309"/>
                </a:lnTo>
                <a:lnTo>
                  <a:pt x="749" y="290"/>
                </a:lnTo>
                <a:lnTo>
                  <a:pt x="738" y="290"/>
                </a:lnTo>
                <a:lnTo>
                  <a:pt x="721" y="294"/>
                </a:lnTo>
                <a:lnTo>
                  <a:pt x="695" y="297"/>
                </a:lnTo>
                <a:lnTo>
                  <a:pt x="701" y="313"/>
                </a:lnTo>
                <a:lnTo>
                  <a:pt x="680" y="307"/>
                </a:lnTo>
                <a:lnTo>
                  <a:pt x="658" y="319"/>
                </a:lnTo>
                <a:lnTo>
                  <a:pt x="628" y="333"/>
                </a:lnTo>
                <a:lnTo>
                  <a:pt x="641" y="366"/>
                </a:lnTo>
                <a:lnTo>
                  <a:pt x="644" y="396"/>
                </a:lnTo>
                <a:lnTo>
                  <a:pt x="676" y="416"/>
                </a:lnTo>
                <a:lnTo>
                  <a:pt x="708" y="427"/>
                </a:lnTo>
                <a:lnTo>
                  <a:pt x="716" y="443"/>
                </a:lnTo>
                <a:lnTo>
                  <a:pt x="702" y="447"/>
                </a:lnTo>
                <a:lnTo>
                  <a:pt x="690" y="455"/>
                </a:lnTo>
                <a:lnTo>
                  <a:pt x="693" y="481"/>
                </a:lnTo>
                <a:lnTo>
                  <a:pt x="685" y="502"/>
                </a:lnTo>
                <a:lnTo>
                  <a:pt x="700" y="516"/>
                </a:lnTo>
                <a:lnTo>
                  <a:pt x="731" y="512"/>
                </a:lnTo>
                <a:lnTo>
                  <a:pt x="735" y="489"/>
                </a:lnTo>
                <a:lnTo>
                  <a:pt x="723" y="464"/>
                </a:lnTo>
                <a:lnTo>
                  <a:pt x="757" y="455"/>
                </a:lnTo>
                <a:lnTo>
                  <a:pt x="757" y="411"/>
                </a:lnTo>
                <a:lnTo>
                  <a:pt x="746" y="389"/>
                </a:lnTo>
                <a:lnTo>
                  <a:pt x="766" y="384"/>
                </a:lnTo>
                <a:lnTo>
                  <a:pt x="770" y="366"/>
                </a:lnTo>
                <a:lnTo>
                  <a:pt x="790" y="359"/>
                </a:lnTo>
                <a:lnTo>
                  <a:pt x="802" y="382"/>
                </a:lnTo>
                <a:lnTo>
                  <a:pt x="821" y="440"/>
                </a:lnTo>
                <a:lnTo>
                  <a:pt x="843" y="456"/>
                </a:lnTo>
                <a:lnTo>
                  <a:pt x="853" y="450"/>
                </a:lnTo>
                <a:lnTo>
                  <a:pt x="861" y="425"/>
                </a:lnTo>
                <a:lnTo>
                  <a:pt x="874" y="435"/>
                </a:lnTo>
                <a:lnTo>
                  <a:pt x="883" y="472"/>
                </a:lnTo>
                <a:lnTo>
                  <a:pt x="880" y="486"/>
                </a:lnTo>
                <a:lnTo>
                  <a:pt x="893" y="501"/>
                </a:lnTo>
                <a:lnTo>
                  <a:pt x="915" y="530"/>
                </a:lnTo>
                <a:lnTo>
                  <a:pt x="919" y="553"/>
                </a:lnTo>
                <a:lnTo>
                  <a:pt x="935" y="578"/>
                </a:lnTo>
                <a:lnTo>
                  <a:pt x="942" y="589"/>
                </a:lnTo>
                <a:lnTo>
                  <a:pt x="938" y="600"/>
                </a:lnTo>
                <a:lnTo>
                  <a:pt x="918" y="600"/>
                </a:lnTo>
                <a:lnTo>
                  <a:pt x="913" y="587"/>
                </a:lnTo>
                <a:lnTo>
                  <a:pt x="902" y="582"/>
                </a:lnTo>
                <a:lnTo>
                  <a:pt x="886" y="601"/>
                </a:lnTo>
                <a:lnTo>
                  <a:pt x="871" y="598"/>
                </a:lnTo>
                <a:lnTo>
                  <a:pt x="861" y="582"/>
                </a:lnTo>
                <a:lnTo>
                  <a:pt x="827" y="566"/>
                </a:lnTo>
                <a:lnTo>
                  <a:pt x="808" y="586"/>
                </a:lnTo>
                <a:lnTo>
                  <a:pt x="811" y="604"/>
                </a:lnTo>
                <a:lnTo>
                  <a:pt x="831" y="603"/>
                </a:lnTo>
                <a:lnTo>
                  <a:pt x="844" y="603"/>
                </a:lnTo>
                <a:lnTo>
                  <a:pt x="850" y="621"/>
                </a:lnTo>
                <a:lnTo>
                  <a:pt x="825" y="627"/>
                </a:lnTo>
                <a:lnTo>
                  <a:pt x="834" y="650"/>
                </a:lnTo>
                <a:lnTo>
                  <a:pt x="855" y="668"/>
                </a:lnTo>
                <a:lnTo>
                  <a:pt x="846" y="676"/>
                </a:lnTo>
                <a:lnTo>
                  <a:pt x="840" y="674"/>
                </a:lnTo>
                <a:lnTo>
                  <a:pt x="789" y="713"/>
                </a:lnTo>
                <a:lnTo>
                  <a:pt x="807" y="682"/>
                </a:lnTo>
                <a:lnTo>
                  <a:pt x="828" y="672"/>
                </a:lnTo>
                <a:lnTo>
                  <a:pt x="821" y="656"/>
                </a:lnTo>
                <a:lnTo>
                  <a:pt x="803" y="660"/>
                </a:lnTo>
                <a:lnTo>
                  <a:pt x="804" y="673"/>
                </a:lnTo>
                <a:lnTo>
                  <a:pt x="791" y="676"/>
                </a:lnTo>
                <a:lnTo>
                  <a:pt x="773" y="678"/>
                </a:lnTo>
                <a:lnTo>
                  <a:pt x="766" y="697"/>
                </a:lnTo>
                <a:lnTo>
                  <a:pt x="747" y="700"/>
                </a:lnTo>
                <a:lnTo>
                  <a:pt x="723" y="694"/>
                </a:lnTo>
                <a:lnTo>
                  <a:pt x="725" y="709"/>
                </a:lnTo>
                <a:lnTo>
                  <a:pt x="709" y="720"/>
                </a:lnTo>
                <a:lnTo>
                  <a:pt x="711" y="735"/>
                </a:lnTo>
                <a:lnTo>
                  <a:pt x="688" y="752"/>
                </a:lnTo>
                <a:lnTo>
                  <a:pt x="674" y="770"/>
                </a:lnTo>
                <a:lnTo>
                  <a:pt x="646" y="775"/>
                </a:lnTo>
                <a:lnTo>
                  <a:pt x="608" y="797"/>
                </a:lnTo>
                <a:lnTo>
                  <a:pt x="597" y="816"/>
                </a:lnTo>
                <a:lnTo>
                  <a:pt x="591" y="840"/>
                </a:lnTo>
                <a:lnTo>
                  <a:pt x="588" y="870"/>
                </a:lnTo>
                <a:lnTo>
                  <a:pt x="581" y="894"/>
                </a:lnTo>
                <a:lnTo>
                  <a:pt x="566" y="898"/>
                </a:lnTo>
                <a:lnTo>
                  <a:pt x="558" y="888"/>
                </a:lnTo>
                <a:lnTo>
                  <a:pt x="564" y="877"/>
                </a:lnTo>
                <a:lnTo>
                  <a:pt x="573" y="844"/>
                </a:lnTo>
                <a:lnTo>
                  <a:pt x="566" y="833"/>
                </a:lnTo>
                <a:lnTo>
                  <a:pt x="569" y="817"/>
                </a:lnTo>
                <a:lnTo>
                  <a:pt x="558" y="812"/>
                </a:lnTo>
                <a:lnTo>
                  <a:pt x="549" y="794"/>
                </a:lnTo>
                <a:lnTo>
                  <a:pt x="534" y="791"/>
                </a:lnTo>
                <a:lnTo>
                  <a:pt x="523" y="776"/>
                </a:lnTo>
                <a:lnTo>
                  <a:pt x="504" y="777"/>
                </a:lnTo>
                <a:lnTo>
                  <a:pt x="478" y="758"/>
                </a:lnTo>
                <a:lnTo>
                  <a:pt x="486" y="788"/>
                </a:lnTo>
                <a:lnTo>
                  <a:pt x="461" y="772"/>
                </a:lnTo>
                <a:lnTo>
                  <a:pt x="453" y="747"/>
                </a:lnTo>
                <a:lnTo>
                  <a:pt x="423" y="733"/>
                </a:lnTo>
                <a:lnTo>
                  <a:pt x="418" y="762"/>
                </a:lnTo>
                <a:lnTo>
                  <a:pt x="396" y="745"/>
                </a:lnTo>
                <a:lnTo>
                  <a:pt x="372" y="767"/>
                </a:lnTo>
                <a:lnTo>
                  <a:pt x="374" y="779"/>
                </a:lnTo>
                <a:lnTo>
                  <a:pt x="352" y="803"/>
                </a:lnTo>
                <a:lnTo>
                  <a:pt x="343" y="843"/>
                </a:lnTo>
                <a:lnTo>
                  <a:pt x="343" y="869"/>
                </a:lnTo>
                <a:lnTo>
                  <a:pt x="344" y="897"/>
                </a:lnTo>
                <a:lnTo>
                  <a:pt x="385" y="914"/>
                </a:lnTo>
                <a:lnTo>
                  <a:pt x="402" y="921"/>
                </a:lnTo>
                <a:lnTo>
                  <a:pt x="416" y="904"/>
                </a:lnTo>
                <a:lnTo>
                  <a:pt x="412" y="889"/>
                </a:lnTo>
                <a:lnTo>
                  <a:pt x="419" y="880"/>
                </a:lnTo>
                <a:lnTo>
                  <a:pt x="442" y="892"/>
                </a:lnTo>
                <a:lnTo>
                  <a:pt x="471" y="903"/>
                </a:lnTo>
                <a:lnTo>
                  <a:pt x="465" y="914"/>
                </a:lnTo>
                <a:lnTo>
                  <a:pt x="446" y="930"/>
                </a:lnTo>
                <a:lnTo>
                  <a:pt x="427" y="940"/>
                </a:lnTo>
                <a:lnTo>
                  <a:pt x="411" y="959"/>
                </a:lnTo>
                <a:lnTo>
                  <a:pt x="424" y="977"/>
                </a:lnTo>
                <a:lnTo>
                  <a:pt x="445" y="986"/>
                </a:lnTo>
                <a:lnTo>
                  <a:pt x="458" y="996"/>
                </a:lnTo>
                <a:lnTo>
                  <a:pt x="469" y="1001"/>
                </a:lnTo>
                <a:lnTo>
                  <a:pt x="466" y="1016"/>
                </a:lnTo>
                <a:lnTo>
                  <a:pt x="445" y="1034"/>
                </a:lnTo>
                <a:lnTo>
                  <a:pt x="447" y="1047"/>
                </a:lnTo>
                <a:lnTo>
                  <a:pt x="435" y="1073"/>
                </a:lnTo>
                <a:lnTo>
                  <a:pt x="443" y="1100"/>
                </a:lnTo>
                <a:lnTo>
                  <a:pt x="458" y="1111"/>
                </a:lnTo>
                <a:lnTo>
                  <a:pt x="474" y="1115"/>
                </a:lnTo>
                <a:lnTo>
                  <a:pt x="478" y="1119"/>
                </a:lnTo>
                <a:lnTo>
                  <a:pt x="502" y="1131"/>
                </a:lnTo>
                <a:lnTo>
                  <a:pt x="522" y="1142"/>
                </a:lnTo>
                <a:lnTo>
                  <a:pt x="536" y="1134"/>
                </a:lnTo>
                <a:lnTo>
                  <a:pt x="506" y="1145"/>
                </a:lnTo>
                <a:lnTo>
                  <a:pt x="493" y="1136"/>
                </a:lnTo>
                <a:lnTo>
                  <a:pt x="479" y="1132"/>
                </a:lnTo>
                <a:lnTo>
                  <a:pt x="450" y="1125"/>
                </a:lnTo>
                <a:lnTo>
                  <a:pt x="435" y="1106"/>
                </a:lnTo>
                <a:lnTo>
                  <a:pt x="418" y="1089"/>
                </a:lnTo>
                <a:lnTo>
                  <a:pt x="408" y="1085"/>
                </a:lnTo>
                <a:lnTo>
                  <a:pt x="416" y="1074"/>
                </a:lnTo>
                <a:lnTo>
                  <a:pt x="425" y="1056"/>
                </a:lnTo>
                <a:lnTo>
                  <a:pt x="414" y="1031"/>
                </a:lnTo>
                <a:lnTo>
                  <a:pt x="380" y="1006"/>
                </a:lnTo>
                <a:lnTo>
                  <a:pt x="380" y="996"/>
                </a:lnTo>
                <a:lnTo>
                  <a:pt x="367" y="993"/>
                </a:lnTo>
                <a:lnTo>
                  <a:pt x="361" y="980"/>
                </a:lnTo>
                <a:lnTo>
                  <a:pt x="352" y="964"/>
                </a:lnTo>
                <a:lnTo>
                  <a:pt x="343" y="937"/>
                </a:lnTo>
                <a:lnTo>
                  <a:pt x="328" y="919"/>
                </a:lnTo>
                <a:lnTo>
                  <a:pt x="311" y="925"/>
                </a:lnTo>
                <a:lnTo>
                  <a:pt x="301" y="911"/>
                </a:lnTo>
                <a:lnTo>
                  <a:pt x="283" y="903"/>
                </a:lnTo>
                <a:lnTo>
                  <a:pt x="257" y="880"/>
                </a:lnTo>
                <a:lnTo>
                  <a:pt x="217" y="813"/>
                </a:lnTo>
                <a:lnTo>
                  <a:pt x="234" y="773"/>
                </a:lnTo>
                <a:lnTo>
                  <a:pt x="235" y="758"/>
                </a:lnTo>
                <a:lnTo>
                  <a:pt x="233" y="739"/>
                </a:lnTo>
                <a:lnTo>
                  <a:pt x="231" y="713"/>
                </a:lnTo>
                <a:lnTo>
                  <a:pt x="208" y="609"/>
                </a:lnTo>
                <a:lnTo>
                  <a:pt x="193" y="637"/>
                </a:lnTo>
                <a:lnTo>
                  <a:pt x="205" y="706"/>
                </a:lnTo>
                <a:lnTo>
                  <a:pt x="200" y="753"/>
                </a:lnTo>
                <a:lnTo>
                  <a:pt x="180" y="733"/>
                </a:lnTo>
                <a:lnTo>
                  <a:pt x="187" y="704"/>
                </a:lnTo>
                <a:lnTo>
                  <a:pt x="165" y="676"/>
                </a:lnTo>
                <a:lnTo>
                  <a:pt x="188" y="678"/>
                </a:lnTo>
                <a:lnTo>
                  <a:pt x="160" y="627"/>
                </a:lnTo>
                <a:lnTo>
                  <a:pt x="187" y="619"/>
                </a:lnTo>
                <a:lnTo>
                  <a:pt x="189" y="583"/>
                </a:lnTo>
                <a:lnTo>
                  <a:pt x="174" y="496"/>
                </a:lnTo>
                <a:lnTo>
                  <a:pt x="185" y="459"/>
                </a:lnTo>
                <a:lnTo>
                  <a:pt x="205" y="428"/>
                </a:lnTo>
                <a:lnTo>
                  <a:pt x="234" y="407"/>
                </a:lnTo>
                <a:lnTo>
                  <a:pt x="250" y="377"/>
                </a:lnTo>
                <a:lnTo>
                  <a:pt x="251" y="352"/>
                </a:lnTo>
                <a:lnTo>
                  <a:pt x="282" y="359"/>
                </a:lnTo>
                <a:lnTo>
                  <a:pt x="267" y="309"/>
                </a:lnTo>
                <a:lnTo>
                  <a:pt x="278" y="292"/>
                </a:lnTo>
                <a:lnTo>
                  <a:pt x="277" y="262"/>
                </a:lnTo>
                <a:lnTo>
                  <a:pt x="290" y="250"/>
                </a:lnTo>
                <a:lnTo>
                  <a:pt x="283" y="238"/>
                </a:lnTo>
                <a:lnTo>
                  <a:pt x="290" y="224"/>
                </a:lnTo>
                <a:lnTo>
                  <a:pt x="286" y="204"/>
                </a:lnTo>
                <a:lnTo>
                  <a:pt x="303" y="200"/>
                </a:lnTo>
                <a:lnTo>
                  <a:pt x="293" y="188"/>
                </a:lnTo>
                <a:lnTo>
                  <a:pt x="270" y="189"/>
                </a:lnTo>
                <a:lnTo>
                  <a:pt x="265" y="158"/>
                </a:lnTo>
                <a:lnTo>
                  <a:pt x="246" y="141"/>
                </a:lnTo>
                <a:lnTo>
                  <a:pt x="221" y="128"/>
                </a:lnTo>
                <a:lnTo>
                  <a:pt x="191" y="138"/>
                </a:lnTo>
                <a:lnTo>
                  <a:pt x="183" y="132"/>
                </a:lnTo>
                <a:lnTo>
                  <a:pt x="213" y="110"/>
                </a:lnTo>
                <a:lnTo>
                  <a:pt x="195" y="109"/>
                </a:lnTo>
                <a:lnTo>
                  <a:pt x="153" y="121"/>
                </a:lnTo>
                <a:lnTo>
                  <a:pt x="108" y="131"/>
                </a:lnTo>
                <a:lnTo>
                  <a:pt x="76" y="126"/>
                </a:lnTo>
                <a:lnTo>
                  <a:pt x="16" y="124"/>
                </a:lnTo>
                <a:lnTo>
                  <a:pt x="0" y="116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ja-JP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4932" name="Freeform 4"/>
          <p:cNvSpPr>
            <a:spLocks/>
          </p:cNvSpPr>
          <p:nvPr/>
        </p:nvSpPr>
        <p:spPr bwMode="auto">
          <a:xfrm>
            <a:off x="3716338" y="3394075"/>
            <a:ext cx="1062037" cy="1692275"/>
          </a:xfrm>
          <a:custGeom>
            <a:avLst/>
            <a:gdLst>
              <a:gd name="T0" fmla="*/ 117475 w 669"/>
              <a:gd name="T1" fmla="*/ 23812 h 1066"/>
              <a:gd name="T2" fmla="*/ 196850 w 669"/>
              <a:gd name="T3" fmla="*/ 3175 h 1066"/>
              <a:gd name="T4" fmla="*/ 163512 w 669"/>
              <a:gd name="T5" fmla="*/ 57150 h 1066"/>
              <a:gd name="T6" fmla="*/ 196850 w 669"/>
              <a:gd name="T7" fmla="*/ 57150 h 1066"/>
              <a:gd name="T8" fmla="*/ 233362 w 669"/>
              <a:gd name="T9" fmla="*/ 53975 h 1066"/>
              <a:gd name="T10" fmla="*/ 282575 w 669"/>
              <a:gd name="T11" fmla="*/ 74612 h 1066"/>
              <a:gd name="T12" fmla="*/ 427037 w 669"/>
              <a:gd name="T13" fmla="*/ 120650 h 1066"/>
              <a:gd name="T14" fmla="*/ 495300 w 669"/>
              <a:gd name="T15" fmla="*/ 152400 h 1066"/>
              <a:gd name="T16" fmla="*/ 576262 w 669"/>
              <a:gd name="T17" fmla="*/ 173037 h 1066"/>
              <a:gd name="T18" fmla="*/ 703262 w 669"/>
              <a:gd name="T19" fmla="*/ 265112 h 1066"/>
              <a:gd name="T20" fmla="*/ 768350 w 669"/>
              <a:gd name="T21" fmla="*/ 366712 h 1066"/>
              <a:gd name="T22" fmla="*/ 1030287 w 669"/>
              <a:gd name="T23" fmla="*/ 469900 h 1066"/>
              <a:gd name="T24" fmla="*/ 1035050 w 669"/>
              <a:gd name="T25" fmla="*/ 608012 h 1066"/>
              <a:gd name="T26" fmla="*/ 966787 w 669"/>
              <a:gd name="T27" fmla="*/ 685800 h 1066"/>
              <a:gd name="T28" fmla="*/ 955675 w 669"/>
              <a:gd name="T29" fmla="*/ 792162 h 1066"/>
              <a:gd name="T30" fmla="*/ 915987 w 669"/>
              <a:gd name="T31" fmla="*/ 838200 h 1066"/>
              <a:gd name="T32" fmla="*/ 855662 w 669"/>
              <a:gd name="T33" fmla="*/ 908050 h 1066"/>
              <a:gd name="T34" fmla="*/ 763587 w 669"/>
              <a:gd name="T35" fmla="*/ 938212 h 1066"/>
              <a:gd name="T36" fmla="*/ 712787 w 669"/>
              <a:gd name="T37" fmla="*/ 1011237 h 1066"/>
              <a:gd name="T38" fmla="*/ 703262 w 669"/>
              <a:gd name="T39" fmla="*/ 1079500 h 1066"/>
              <a:gd name="T40" fmla="*/ 633412 w 669"/>
              <a:gd name="T41" fmla="*/ 1138237 h 1066"/>
              <a:gd name="T42" fmla="*/ 590550 w 669"/>
              <a:gd name="T43" fmla="*/ 1187450 h 1066"/>
              <a:gd name="T44" fmla="*/ 561975 w 669"/>
              <a:gd name="T45" fmla="*/ 1211262 h 1066"/>
              <a:gd name="T46" fmla="*/ 547687 w 669"/>
              <a:gd name="T47" fmla="*/ 1274762 h 1066"/>
              <a:gd name="T48" fmla="*/ 471487 w 669"/>
              <a:gd name="T49" fmla="*/ 1295400 h 1066"/>
              <a:gd name="T50" fmla="*/ 417512 w 669"/>
              <a:gd name="T51" fmla="*/ 1319212 h 1066"/>
              <a:gd name="T52" fmla="*/ 415925 w 669"/>
              <a:gd name="T53" fmla="*/ 1382712 h 1066"/>
              <a:gd name="T54" fmla="*/ 357187 w 669"/>
              <a:gd name="T55" fmla="*/ 1433512 h 1066"/>
              <a:gd name="T56" fmla="*/ 392112 w 669"/>
              <a:gd name="T57" fmla="*/ 1479550 h 1066"/>
              <a:gd name="T58" fmla="*/ 339725 w 669"/>
              <a:gd name="T59" fmla="*/ 1516062 h 1066"/>
              <a:gd name="T60" fmla="*/ 311150 w 669"/>
              <a:gd name="T61" fmla="*/ 1585912 h 1066"/>
              <a:gd name="T62" fmla="*/ 382587 w 669"/>
              <a:gd name="T63" fmla="*/ 1690688 h 1066"/>
              <a:gd name="T64" fmla="*/ 296862 w 669"/>
              <a:gd name="T65" fmla="*/ 1633538 h 1066"/>
              <a:gd name="T66" fmla="*/ 242887 w 669"/>
              <a:gd name="T67" fmla="*/ 1543050 h 1066"/>
              <a:gd name="T68" fmla="*/ 236537 w 669"/>
              <a:gd name="T69" fmla="*/ 1308100 h 1066"/>
              <a:gd name="T70" fmla="*/ 228600 w 669"/>
              <a:gd name="T71" fmla="*/ 1211262 h 1066"/>
              <a:gd name="T72" fmla="*/ 233362 w 669"/>
              <a:gd name="T73" fmla="*/ 1103312 h 1066"/>
              <a:gd name="T74" fmla="*/ 242887 w 669"/>
              <a:gd name="T75" fmla="*/ 1017587 h 1066"/>
              <a:gd name="T76" fmla="*/ 242887 w 669"/>
              <a:gd name="T77" fmla="*/ 879475 h 1066"/>
              <a:gd name="T78" fmla="*/ 247650 w 669"/>
              <a:gd name="T79" fmla="*/ 768350 h 1066"/>
              <a:gd name="T80" fmla="*/ 185737 w 669"/>
              <a:gd name="T81" fmla="*/ 687387 h 1066"/>
              <a:gd name="T82" fmla="*/ 90487 w 669"/>
              <a:gd name="T83" fmla="*/ 617537 h 1066"/>
              <a:gd name="T84" fmla="*/ 57150 w 669"/>
              <a:gd name="T85" fmla="*/ 523875 h 1066"/>
              <a:gd name="T86" fmla="*/ 15875 w 669"/>
              <a:gd name="T87" fmla="*/ 466725 h 1066"/>
              <a:gd name="T88" fmla="*/ 17462 w 669"/>
              <a:gd name="T89" fmla="*/ 377825 h 1066"/>
              <a:gd name="T90" fmla="*/ 9525 w 669"/>
              <a:gd name="T91" fmla="*/ 295275 h 1066"/>
              <a:gd name="T92" fmla="*/ 74612 w 669"/>
              <a:gd name="T93" fmla="*/ 133350 h 106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69"/>
              <a:gd name="T142" fmla="*/ 0 h 1066"/>
              <a:gd name="T143" fmla="*/ 669 w 669"/>
              <a:gd name="T144" fmla="*/ 1066 h 106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69" h="1066">
                <a:moveTo>
                  <a:pt x="52" y="42"/>
                </a:moveTo>
                <a:lnTo>
                  <a:pt x="58" y="32"/>
                </a:lnTo>
                <a:lnTo>
                  <a:pt x="74" y="15"/>
                </a:lnTo>
                <a:lnTo>
                  <a:pt x="100" y="5"/>
                </a:lnTo>
                <a:lnTo>
                  <a:pt x="114" y="0"/>
                </a:lnTo>
                <a:lnTo>
                  <a:pt x="124" y="2"/>
                </a:lnTo>
                <a:lnTo>
                  <a:pt x="122" y="12"/>
                </a:lnTo>
                <a:lnTo>
                  <a:pt x="107" y="19"/>
                </a:lnTo>
                <a:lnTo>
                  <a:pt x="103" y="36"/>
                </a:lnTo>
                <a:lnTo>
                  <a:pt x="107" y="48"/>
                </a:lnTo>
                <a:lnTo>
                  <a:pt x="118" y="49"/>
                </a:lnTo>
                <a:lnTo>
                  <a:pt x="124" y="36"/>
                </a:lnTo>
                <a:lnTo>
                  <a:pt x="128" y="20"/>
                </a:lnTo>
                <a:lnTo>
                  <a:pt x="139" y="24"/>
                </a:lnTo>
                <a:lnTo>
                  <a:pt x="147" y="34"/>
                </a:lnTo>
                <a:lnTo>
                  <a:pt x="161" y="33"/>
                </a:lnTo>
                <a:lnTo>
                  <a:pt x="173" y="40"/>
                </a:lnTo>
                <a:lnTo>
                  <a:pt x="178" y="47"/>
                </a:lnTo>
                <a:lnTo>
                  <a:pt x="200" y="47"/>
                </a:lnTo>
                <a:lnTo>
                  <a:pt x="250" y="46"/>
                </a:lnTo>
                <a:lnTo>
                  <a:pt x="269" y="76"/>
                </a:lnTo>
                <a:lnTo>
                  <a:pt x="297" y="89"/>
                </a:lnTo>
                <a:lnTo>
                  <a:pt x="296" y="100"/>
                </a:lnTo>
                <a:lnTo>
                  <a:pt x="312" y="96"/>
                </a:lnTo>
                <a:lnTo>
                  <a:pt x="324" y="97"/>
                </a:lnTo>
                <a:lnTo>
                  <a:pt x="341" y="109"/>
                </a:lnTo>
                <a:lnTo>
                  <a:pt x="363" y="109"/>
                </a:lnTo>
                <a:lnTo>
                  <a:pt x="383" y="112"/>
                </a:lnTo>
                <a:lnTo>
                  <a:pt x="410" y="136"/>
                </a:lnTo>
                <a:lnTo>
                  <a:pt x="443" y="167"/>
                </a:lnTo>
                <a:lnTo>
                  <a:pt x="458" y="202"/>
                </a:lnTo>
                <a:lnTo>
                  <a:pt x="444" y="222"/>
                </a:lnTo>
                <a:lnTo>
                  <a:pt x="484" y="231"/>
                </a:lnTo>
                <a:lnTo>
                  <a:pt x="546" y="249"/>
                </a:lnTo>
                <a:lnTo>
                  <a:pt x="610" y="264"/>
                </a:lnTo>
                <a:lnTo>
                  <a:pt x="649" y="296"/>
                </a:lnTo>
                <a:lnTo>
                  <a:pt x="668" y="323"/>
                </a:lnTo>
                <a:lnTo>
                  <a:pt x="668" y="355"/>
                </a:lnTo>
                <a:lnTo>
                  <a:pt x="652" y="383"/>
                </a:lnTo>
                <a:lnTo>
                  <a:pt x="635" y="398"/>
                </a:lnTo>
                <a:lnTo>
                  <a:pt x="622" y="410"/>
                </a:lnTo>
                <a:lnTo>
                  <a:pt x="609" y="432"/>
                </a:lnTo>
                <a:lnTo>
                  <a:pt x="608" y="449"/>
                </a:lnTo>
                <a:lnTo>
                  <a:pt x="610" y="472"/>
                </a:lnTo>
                <a:lnTo>
                  <a:pt x="602" y="499"/>
                </a:lnTo>
                <a:lnTo>
                  <a:pt x="595" y="503"/>
                </a:lnTo>
                <a:lnTo>
                  <a:pt x="588" y="517"/>
                </a:lnTo>
                <a:lnTo>
                  <a:pt x="577" y="528"/>
                </a:lnTo>
                <a:lnTo>
                  <a:pt x="575" y="539"/>
                </a:lnTo>
                <a:lnTo>
                  <a:pt x="561" y="551"/>
                </a:lnTo>
                <a:lnTo>
                  <a:pt x="539" y="572"/>
                </a:lnTo>
                <a:lnTo>
                  <a:pt x="518" y="581"/>
                </a:lnTo>
                <a:lnTo>
                  <a:pt x="506" y="576"/>
                </a:lnTo>
                <a:lnTo>
                  <a:pt x="481" y="591"/>
                </a:lnTo>
                <a:lnTo>
                  <a:pt x="457" y="612"/>
                </a:lnTo>
                <a:lnTo>
                  <a:pt x="449" y="624"/>
                </a:lnTo>
                <a:lnTo>
                  <a:pt x="449" y="637"/>
                </a:lnTo>
                <a:lnTo>
                  <a:pt x="457" y="654"/>
                </a:lnTo>
                <a:lnTo>
                  <a:pt x="443" y="669"/>
                </a:lnTo>
                <a:lnTo>
                  <a:pt x="443" y="680"/>
                </a:lnTo>
                <a:lnTo>
                  <a:pt x="424" y="697"/>
                </a:lnTo>
                <a:lnTo>
                  <a:pt x="413" y="703"/>
                </a:lnTo>
                <a:lnTo>
                  <a:pt x="399" y="717"/>
                </a:lnTo>
                <a:lnTo>
                  <a:pt x="395" y="735"/>
                </a:lnTo>
                <a:lnTo>
                  <a:pt x="376" y="752"/>
                </a:lnTo>
                <a:lnTo>
                  <a:pt x="372" y="748"/>
                </a:lnTo>
                <a:lnTo>
                  <a:pt x="359" y="747"/>
                </a:lnTo>
                <a:lnTo>
                  <a:pt x="340" y="754"/>
                </a:lnTo>
                <a:lnTo>
                  <a:pt x="354" y="763"/>
                </a:lnTo>
                <a:lnTo>
                  <a:pt x="354" y="781"/>
                </a:lnTo>
                <a:lnTo>
                  <a:pt x="354" y="792"/>
                </a:lnTo>
                <a:lnTo>
                  <a:pt x="345" y="803"/>
                </a:lnTo>
                <a:lnTo>
                  <a:pt x="322" y="806"/>
                </a:lnTo>
                <a:lnTo>
                  <a:pt x="306" y="810"/>
                </a:lnTo>
                <a:lnTo>
                  <a:pt x="297" y="816"/>
                </a:lnTo>
                <a:lnTo>
                  <a:pt x="297" y="834"/>
                </a:lnTo>
                <a:lnTo>
                  <a:pt x="279" y="835"/>
                </a:lnTo>
                <a:lnTo>
                  <a:pt x="263" y="831"/>
                </a:lnTo>
                <a:lnTo>
                  <a:pt x="258" y="841"/>
                </a:lnTo>
                <a:lnTo>
                  <a:pt x="267" y="849"/>
                </a:lnTo>
                <a:lnTo>
                  <a:pt x="262" y="871"/>
                </a:lnTo>
                <a:lnTo>
                  <a:pt x="253" y="893"/>
                </a:lnTo>
                <a:lnTo>
                  <a:pt x="232" y="892"/>
                </a:lnTo>
                <a:lnTo>
                  <a:pt x="225" y="903"/>
                </a:lnTo>
                <a:lnTo>
                  <a:pt x="227" y="920"/>
                </a:lnTo>
                <a:lnTo>
                  <a:pt x="241" y="921"/>
                </a:lnTo>
                <a:lnTo>
                  <a:pt x="247" y="932"/>
                </a:lnTo>
                <a:lnTo>
                  <a:pt x="243" y="949"/>
                </a:lnTo>
                <a:lnTo>
                  <a:pt x="231" y="948"/>
                </a:lnTo>
                <a:lnTo>
                  <a:pt x="214" y="955"/>
                </a:lnTo>
                <a:lnTo>
                  <a:pt x="208" y="968"/>
                </a:lnTo>
                <a:lnTo>
                  <a:pt x="208" y="990"/>
                </a:lnTo>
                <a:lnTo>
                  <a:pt x="196" y="999"/>
                </a:lnTo>
                <a:lnTo>
                  <a:pt x="235" y="1037"/>
                </a:lnTo>
                <a:lnTo>
                  <a:pt x="247" y="1053"/>
                </a:lnTo>
                <a:lnTo>
                  <a:pt x="241" y="1065"/>
                </a:lnTo>
                <a:lnTo>
                  <a:pt x="224" y="1055"/>
                </a:lnTo>
                <a:lnTo>
                  <a:pt x="208" y="1042"/>
                </a:lnTo>
                <a:lnTo>
                  <a:pt x="187" y="1029"/>
                </a:lnTo>
                <a:lnTo>
                  <a:pt x="168" y="1010"/>
                </a:lnTo>
                <a:lnTo>
                  <a:pt x="152" y="992"/>
                </a:lnTo>
                <a:lnTo>
                  <a:pt x="153" y="972"/>
                </a:lnTo>
                <a:lnTo>
                  <a:pt x="154" y="958"/>
                </a:lnTo>
                <a:lnTo>
                  <a:pt x="153" y="845"/>
                </a:lnTo>
                <a:lnTo>
                  <a:pt x="149" y="824"/>
                </a:lnTo>
                <a:lnTo>
                  <a:pt x="136" y="802"/>
                </a:lnTo>
                <a:lnTo>
                  <a:pt x="137" y="785"/>
                </a:lnTo>
                <a:lnTo>
                  <a:pt x="144" y="763"/>
                </a:lnTo>
                <a:lnTo>
                  <a:pt x="153" y="734"/>
                </a:lnTo>
                <a:lnTo>
                  <a:pt x="149" y="705"/>
                </a:lnTo>
                <a:lnTo>
                  <a:pt x="147" y="695"/>
                </a:lnTo>
                <a:lnTo>
                  <a:pt x="147" y="681"/>
                </a:lnTo>
                <a:lnTo>
                  <a:pt x="152" y="673"/>
                </a:lnTo>
                <a:lnTo>
                  <a:pt x="153" y="641"/>
                </a:lnTo>
                <a:lnTo>
                  <a:pt x="152" y="626"/>
                </a:lnTo>
                <a:lnTo>
                  <a:pt x="158" y="588"/>
                </a:lnTo>
                <a:lnTo>
                  <a:pt x="153" y="554"/>
                </a:lnTo>
                <a:lnTo>
                  <a:pt x="155" y="540"/>
                </a:lnTo>
                <a:lnTo>
                  <a:pt x="164" y="505"/>
                </a:lnTo>
                <a:lnTo>
                  <a:pt x="156" y="484"/>
                </a:lnTo>
                <a:lnTo>
                  <a:pt x="139" y="466"/>
                </a:lnTo>
                <a:lnTo>
                  <a:pt x="137" y="452"/>
                </a:lnTo>
                <a:lnTo>
                  <a:pt x="117" y="433"/>
                </a:lnTo>
                <a:lnTo>
                  <a:pt x="99" y="422"/>
                </a:lnTo>
                <a:lnTo>
                  <a:pt x="72" y="415"/>
                </a:lnTo>
                <a:lnTo>
                  <a:pt x="57" y="389"/>
                </a:lnTo>
                <a:lnTo>
                  <a:pt x="41" y="367"/>
                </a:lnTo>
                <a:lnTo>
                  <a:pt x="38" y="344"/>
                </a:lnTo>
                <a:lnTo>
                  <a:pt x="36" y="330"/>
                </a:lnTo>
                <a:lnTo>
                  <a:pt x="32" y="315"/>
                </a:lnTo>
                <a:lnTo>
                  <a:pt x="21" y="301"/>
                </a:lnTo>
                <a:lnTo>
                  <a:pt x="10" y="294"/>
                </a:lnTo>
                <a:lnTo>
                  <a:pt x="0" y="281"/>
                </a:lnTo>
                <a:lnTo>
                  <a:pt x="11" y="266"/>
                </a:lnTo>
                <a:lnTo>
                  <a:pt x="11" y="238"/>
                </a:lnTo>
                <a:lnTo>
                  <a:pt x="7" y="223"/>
                </a:lnTo>
                <a:lnTo>
                  <a:pt x="1" y="205"/>
                </a:lnTo>
                <a:lnTo>
                  <a:pt x="6" y="186"/>
                </a:lnTo>
                <a:lnTo>
                  <a:pt x="31" y="130"/>
                </a:lnTo>
                <a:lnTo>
                  <a:pt x="32" y="107"/>
                </a:lnTo>
                <a:lnTo>
                  <a:pt x="47" y="84"/>
                </a:lnTo>
                <a:lnTo>
                  <a:pt x="48" y="68"/>
                </a:lnTo>
                <a:lnTo>
                  <a:pt x="52" y="42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ja-JP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4933" name="Freeform 5"/>
          <p:cNvSpPr>
            <a:spLocks/>
          </p:cNvSpPr>
          <p:nvPr/>
        </p:nvSpPr>
        <p:spPr bwMode="auto">
          <a:xfrm>
            <a:off x="4321175" y="2978150"/>
            <a:ext cx="666750" cy="1963738"/>
          </a:xfrm>
          <a:custGeom>
            <a:avLst/>
            <a:gdLst>
              <a:gd name="T0" fmla="*/ 665163 w 420"/>
              <a:gd name="T1" fmla="*/ 0 h 1237"/>
              <a:gd name="T2" fmla="*/ 498475 w 420"/>
              <a:gd name="T3" fmla="*/ 125413 h 1237"/>
              <a:gd name="T4" fmla="*/ 473075 w 420"/>
              <a:gd name="T5" fmla="*/ 131763 h 1237"/>
              <a:gd name="T6" fmla="*/ 363537 w 420"/>
              <a:gd name="T7" fmla="*/ 142875 h 1237"/>
              <a:gd name="T8" fmla="*/ 212725 w 420"/>
              <a:gd name="T9" fmla="*/ 214313 h 1237"/>
              <a:gd name="T10" fmla="*/ 196850 w 420"/>
              <a:gd name="T11" fmla="*/ 268288 h 1237"/>
              <a:gd name="T12" fmla="*/ 106363 w 420"/>
              <a:gd name="T13" fmla="*/ 357188 h 1237"/>
              <a:gd name="T14" fmla="*/ 30163 w 420"/>
              <a:gd name="T15" fmla="*/ 392113 h 1237"/>
              <a:gd name="T16" fmla="*/ 0 w 420"/>
              <a:gd name="T17" fmla="*/ 498475 h 1237"/>
              <a:gd name="T18" fmla="*/ 46037 w 420"/>
              <a:gd name="T19" fmla="*/ 568325 h 1237"/>
              <a:gd name="T20" fmla="*/ 150813 w 420"/>
              <a:gd name="T21" fmla="*/ 657225 h 1237"/>
              <a:gd name="T22" fmla="*/ 196850 w 420"/>
              <a:gd name="T23" fmla="*/ 727075 h 1237"/>
              <a:gd name="T24" fmla="*/ 257175 w 420"/>
              <a:gd name="T25" fmla="*/ 744538 h 1237"/>
              <a:gd name="T26" fmla="*/ 377825 w 420"/>
              <a:gd name="T27" fmla="*/ 779463 h 1237"/>
              <a:gd name="T28" fmla="*/ 422275 w 420"/>
              <a:gd name="T29" fmla="*/ 849313 h 1237"/>
              <a:gd name="T30" fmla="*/ 466725 w 420"/>
              <a:gd name="T31" fmla="*/ 919163 h 1237"/>
              <a:gd name="T32" fmla="*/ 436563 w 420"/>
              <a:gd name="T33" fmla="*/ 1025525 h 1237"/>
              <a:gd name="T34" fmla="*/ 466725 w 420"/>
              <a:gd name="T35" fmla="*/ 1149350 h 1237"/>
              <a:gd name="T36" fmla="*/ 360362 w 420"/>
              <a:gd name="T37" fmla="*/ 1290638 h 1237"/>
              <a:gd name="T38" fmla="*/ 346075 w 420"/>
              <a:gd name="T39" fmla="*/ 1343025 h 1237"/>
              <a:gd name="T40" fmla="*/ 255588 w 420"/>
              <a:gd name="T41" fmla="*/ 1431925 h 1237"/>
              <a:gd name="T42" fmla="*/ 223838 w 420"/>
              <a:gd name="T43" fmla="*/ 1538288 h 1237"/>
              <a:gd name="T44" fmla="*/ 179387 w 420"/>
              <a:gd name="T45" fmla="*/ 1697038 h 1237"/>
              <a:gd name="T46" fmla="*/ 155575 w 420"/>
              <a:gd name="T47" fmla="*/ 1700213 h 1237"/>
              <a:gd name="T48" fmla="*/ 179387 w 420"/>
              <a:gd name="T49" fmla="*/ 1697038 h 1237"/>
              <a:gd name="T50" fmla="*/ 149225 w 420"/>
              <a:gd name="T51" fmla="*/ 1803401 h 1237"/>
              <a:gd name="T52" fmla="*/ 193675 w 420"/>
              <a:gd name="T53" fmla="*/ 1873251 h 1237"/>
              <a:gd name="T54" fmla="*/ 298450 w 420"/>
              <a:gd name="T55" fmla="*/ 1962151 h 12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0"/>
              <a:gd name="T85" fmla="*/ 0 h 1237"/>
              <a:gd name="T86" fmla="*/ 420 w 420"/>
              <a:gd name="T87" fmla="*/ 1237 h 12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0" h="1237">
                <a:moveTo>
                  <a:pt x="419" y="0"/>
                </a:moveTo>
                <a:lnTo>
                  <a:pt x="314" y="79"/>
                </a:lnTo>
                <a:lnTo>
                  <a:pt x="298" y="83"/>
                </a:lnTo>
                <a:lnTo>
                  <a:pt x="229" y="90"/>
                </a:lnTo>
                <a:lnTo>
                  <a:pt x="134" y="135"/>
                </a:lnTo>
                <a:lnTo>
                  <a:pt x="124" y="169"/>
                </a:lnTo>
                <a:lnTo>
                  <a:pt x="67" y="225"/>
                </a:lnTo>
                <a:lnTo>
                  <a:pt x="19" y="247"/>
                </a:lnTo>
                <a:lnTo>
                  <a:pt x="0" y="314"/>
                </a:lnTo>
                <a:lnTo>
                  <a:pt x="29" y="358"/>
                </a:lnTo>
                <a:lnTo>
                  <a:pt x="95" y="414"/>
                </a:lnTo>
                <a:lnTo>
                  <a:pt x="124" y="458"/>
                </a:lnTo>
                <a:lnTo>
                  <a:pt x="162" y="469"/>
                </a:lnTo>
                <a:lnTo>
                  <a:pt x="238" y="491"/>
                </a:lnTo>
                <a:lnTo>
                  <a:pt x="266" y="535"/>
                </a:lnTo>
                <a:lnTo>
                  <a:pt x="294" y="579"/>
                </a:lnTo>
                <a:lnTo>
                  <a:pt x="275" y="646"/>
                </a:lnTo>
                <a:lnTo>
                  <a:pt x="294" y="724"/>
                </a:lnTo>
                <a:lnTo>
                  <a:pt x="227" y="813"/>
                </a:lnTo>
                <a:lnTo>
                  <a:pt x="218" y="846"/>
                </a:lnTo>
                <a:lnTo>
                  <a:pt x="161" y="902"/>
                </a:lnTo>
                <a:lnTo>
                  <a:pt x="141" y="969"/>
                </a:lnTo>
                <a:lnTo>
                  <a:pt x="113" y="1069"/>
                </a:lnTo>
                <a:lnTo>
                  <a:pt x="98" y="1071"/>
                </a:lnTo>
                <a:lnTo>
                  <a:pt x="113" y="1069"/>
                </a:lnTo>
                <a:lnTo>
                  <a:pt x="94" y="1136"/>
                </a:lnTo>
                <a:lnTo>
                  <a:pt x="122" y="1180"/>
                </a:lnTo>
                <a:lnTo>
                  <a:pt x="188" y="1236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2627313" y="5589588"/>
            <a:ext cx="555793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rgbClr val="000099"/>
                </a:solidFill>
                <a:latin typeface="小塚ゴシック Pro L" pitchFamily="34" charset="-128"/>
                <a:ea typeface="小塚ゴシック Pro L" pitchFamily="34" charset="-128"/>
              </a:rPr>
              <a:t>大陸移動　</a:t>
            </a:r>
            <a:r>
              <a:rPr lang="en-US" altLang="ja-JP" sz="2400" dirty="0">
                <a:solidFill>
                  <a:srgbClr val="000099"/>
                </a:solidFill>
                <a:latin typeface="小塚ゴシック Pro L" pitchFamily="34" charset="-128"/>
                <a:ea typeface="小塚ゴシック Pro L" pitchFamily="34" charset="-128"/>
              </a:rPr>
              <a:t>(</a:t>
            </a:r>
            <a:r>
              <a:rPr lang="ja-JP" altLang="en-US" sz="2400" dirty="0">
                <a:solidFill>
                  <a:srgbClr val="000099"/>
                </a:solidFill>
                <a:latin typeface="小塚ゴシック Pro L" pitchFamily="34" charset="-128"/>
                <a:ea typeface="小塚ゴシック Pro L" pitchFamily="34" charset="-128"/>
              </a:rPr>
              <a:t>最大で年</a:t>
            </a:r>
            <a:r>
              <a:rPr lang="en-US" altLang="ja-JP" sz="2400" dirty="0">
                <a:solidFill>
                  <a:srgbClr val="000099"/>
                </a:solidFill>
                <a:latin typeface="小塚ゴシック Pro L" pitchFamily="34" charset="-128"/>
                <a:ea typeface="小塚ゴシック Pro L" pitchFamily="34" charset="-128"/>
              </a:rPr>
              <a:t>10cm</a:t>
            </a:r>
            <a:r>
              <a:rPr lang="ja-JP" altLang="en-US" sz="2400" dirty="0">
                <a:solidFill>
                  <a:srgbClr val="000099"/>
                </a:solidFill>
                <a:latin typeface="小塚ゴシック Pro L" pitchFamily="34" charset="-128"/>
                <a:ea typeface="小塚ゴシック Pro L" pitchFamily="34" charset="-128"/>
              </a:rPr>
              <a:t>くらい</a:t>
            </a:r>
            <a:r>
              <a:rPr lang="ja-JP" altLang="en-US" sz="2400" dirty="0" smtClean="0">
                <a:solidFill>
                  <a:srgbClr val="000099"/>
                </a:solidFill>
                <a:latin typeface="小塚ゴシック Pro L" pitchFamily="34" charset="-128"/>
                <a:ea typeface="小塚ゴシック Pro L" pitchFamily="34" charset="-128"/>
              </a:rPr>
              <a:t>）</a:t>
            </a:r>
            <a:endParaRPr lang="en-US" altLang="ja-JP" sz="2400" dirty="0" smtClean="0">
              <a:solidFill>
                <a:srgbClr val="000099"/>
              </a:solidFill>
              <a:latin typeface="小塚ゴシック Pro L" pitchFamily="34" charset="-128"/>
              <a:ea typeface="小塚ゴシック Pro L" pitchFamily="34" charset="-128"/>
            </a:endParaRPr>
          </a:p>
          <a:p>
            <a:pPr algn="ctr"/>
            <a:r>
              <a:rPr lang="en-US" altLang="ja-JP" sz="2000" dirty="0" smtClean="0">
                <a:solidFill>
                  <a:srgbClr val="000099"/>
                </a:solidFill>
                <a:latin typeface="小塚ゴシック Pro L" pitchFamily="34" charset="-128"/>
                <a:ea typeface="小塚ゴシック Pro L" pitchFamily="34" charset="-128"/>
              </a:rPr>
              <a:t>Continental drift (up to ~10 cm/year)</a:t>
            </a:r>
            <a:endParaRPr lang="ja-JP" altLang="en-US" sz="2000" dirty="0">
              <a:solidFill>
                <a:srgbClr val="000099"/>
              </a:solidFill>
              <a:latin typeface="小塚ゴシック Pro L" pitchFamily="34" charset="-128"/>
              <a:ea typeface="小塚ゴシック Pro L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0602 C 0.02153 -0.00347 0.0434 -0.00046 0.0625 -0.00139 C 0.08142 -0.00231 0.09774 -0.00671 0.11424 -0.01065 " pathEditMode="relative" rAng="0" ptsTypes="aaA">
                                      <p:cBhvr>
                                        <p:cTn id="19" dur="5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598 C -0.04497 -0.02153 -0.08959 -0.02686 -0.12813 -0.04723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-1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C -0.03004 -0.00764 -0.05972 -0.01343 -0.07865 1.11111E-6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25" dur="5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27" dur="50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 animBg="1"/>
      <p:bldP spid="124930" grpId="1" animBg="1"/>
      <p:bldP spid="124930" grpId="2" animBg="1"/>
      <p:bldP spid="124931" grpId="0" animBg="1"/>
      <p:bldP spid="124931" grpId="1" animBg="1"/>
      <p:bldP spid="124931" grpId="2" animBg="1"/>
      <p:bldP spid="124932" grpId="0" animBg="1"/>
      <p:bldP spid="124932" grpId="1" animBg="1"/>
      <p:bldP spid="124933" grpId="0" animBg="1"/>
      <p:bldP spid="12493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843011" y="333375"/>
            <a:ext cx="57294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3200" dirty="0">
                <a:solidFill>
                  <a:srgbClr val="3333CC"/>
                </a:solidFill>
                <a:latin typeface="小塚ゴシック Pro L" pitchFamily="34" charset="-128"/>
                <a:ea typeface="小塚ゴシック Pro L" pitchFamily="34" charset="-128"/>
              </a:rPr>
              <a:t>世界の</a:t>
            </a:r>
            <a:r>
              <a:rPr lang="ja-JP" altLang="en-US" sz="3200" dirty="0" smtClean="0">
                <a:solidFill>
                  <a:srgbClr val="3333CC"/>
                </a:solidFill>
                <a:latin typeface="小塚ゴシック Pro L" pitchFamily="34" charset="-128"/>
                <a:ea typeface="小塚ゴシック Pro L" pitchFamily="34" charset="-128"/>
              </a:rPr>
              <a:t>地震 </a:t>
            </a:r>
            <a:r>
              <a:rPr lang="en-US" altLang="ja-JP" sz="2400" dirty="0" smtClean="0">
                <a:solidFill>
                  <a:srgbClr val="3333CC"/>
                </a:solidFill>
                <a:latin typeface="小塚ゴシック Pro L" pitchFamily="34" charset="-128"/>
                <a:ea typeface="小塚ゴシック Pro L" pitchFamily="34" charset="-128"/>
              </a:rPr>
              <a:t>Earthquakes in the world</a:t>
            </a:r>
            <a:endParaRPr lang="ja-JP" altLang="en-US" sz="3200" dirty="0">
              <a:solidFill>
                <a:srgbClr val="3333CC"/>
              </a:solidFill>
              <a:latin typeface="小塚ゴシック Pro L" pitchFamily="34" charset="-128"/>
              <a:ea typeface="小塚ゴシック Pro L" pitchFamily="34" charset="-128"/>
            </a:endParaRPr>
          </a:p>
        </p:txBody>
      </p:sp>
      <p:pic>
        <p:nvPicPr>
          <p:cNvPr id="278531" name="Picture 3" descr="topois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5538"/>
            <a:ext cx="93249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698750" y="1628775"/>
            <a:ext cx="2736850" cy="3600450"/>
            <a:chOff x="3483" y="982"/>
            <a:chExt cx="1362" cy="1887"/>
          </a:xfrm>
        </p:grpSpPr>
        <p:grpSp>
          <p:nvGrpSpPr>
            <p:cNvPr id="50182" name="Group 5"/>
            <p:cNvGrpSpPr>
              <a:grpSpLocks/>
            </p:cNvGrpSpPr>
            <p:nvPr/>
          </p:nvGrpSpPr>
          <p:grpSpPr bwMode="auto">
            <a:xfrm>
              <a:off x="3483" y="982"/>
              <a:ext cx="1155" cy="1148"/>
              <a:chOff x="3483" y="982"/>
              <a:chExt cx="1155" cy="1148"/>
            </a:xfrm>
          </p:grpSpPr>
          <p:grpSp>
            <p:nvGrpSpPr>
              <p:cNvPr id="50219" name="Group 6"/>
              <p:cNvGrpSpPr>
                <a:grpSpLocks/>
              </p:cNvGrpSpPr>
              <p:nvPr/>
            </p:nvGrpSpPr>
            <p:grpSpPr bwMode="auto">
              <a:xfrm>
                <a:off x="3505" y="996"/>
                <a:ext cx="1133" cy="1133"/>
                <a:chOff x="3505" y="996"/>
                <a:chExt cx="1133" cy="1133"/>
              </a:xfrm>
            </p:grpSpPr>
            <p:grpSp>
              <p:nvGrpSpPr>
                <p:cNvPr id="50225" name="Group 7"/>
                <p:cNvGrpSpPr>
                  <a:grpSpLocks/>
                </p:cNvGrpSpPr>
                <p:nvPr/>
              </p:nvGrpSpPr>
              <p:grpSpPr bwMode="auto">
                <a:xfrm>
                  <a:off x="3505" y="996"/>
                  <a:ext cx="1133" cy="1133"/>
                  <a:chOff x="3505" y="996"/>
                  <a:chExt cx="1133" cy="1133"/>
                </a:xfrm>
              </p:grpSpPr>
              <p:sp>
                <p:nvSpPr>
                  <p:cNvPr id="50231" name="Freeform 8"/>
                  <p:cNvSpPr>
                    <a:spLocks/>
                  </p:cNvSpPr>
                  <p:nvPr/>
                </p:nvSpPr>
                <p:spPr bwMode="auto">
                  <a:xfrm>
                    <a:off x="3505" y="996"/>
                    <a:ext cx="962" cy="658"/>
                  </a:xfrm>
                  <a:custGeom>
                    <a:avLst/>
                    <a:gdLst>
                      <a:gd name="T0" fmla="*/ 20 w 1925"/>
                      <a:gd name="T1" fmla="*/ 658 h 1314"/>
                      <a:gd name="T2" fmla="*/ 5 w 1925"/>
                      <a:gd name="T3" fmla="*/ 580 h 1314"/>
                      <a:gd name="T4" fmla="*/ 0 w 1925"/>
                      <a:gd name="T5" fmla="*/ 505 h 1314"/>
                      <a:gd name="T6" fmla="*/ 3 w 1925"/>
                      <a:gd name="T7" fmla="*/ 454 h 1314"/>
                      <a:gd name="T8" fmla="*/ 11 w 1925"/>
                      <a:gd name="T9" fmla="*/ 407 h 1314"/>
                      <a:gd name="T10" fmla="*/ 26 w 1925"/>
                      <a:gd name="T11" fmla="*/ 355 h 1314"/>
                      <a:gd name="T12" fmla="*/ 49 w 1925"/>
                      <a:gd name="T13" fmla="*/ 302 h 1314"/>
                      <a:gd name="T14" fmla="*/ 77 w 1925"/>
                      <a:gd name="T15" fmla="*/ 248 h 1314"/>
                      <a:gd name="T16" fmla="*/ 106 w 1925"/>
                      <a:gd name="T17" fmla="*/ 205 h 1314"/>
                      <a:gd name="T18" fmla="*/ 141 w 1925"/>
                      <a:gd name="T19" fmla="*/ 161 h 1314"/>
                      <a:gd name="T20" fmla="*/ 181 w 1925"/>
                      <a:gd name="T21" fmla="*/ 124 h 1314"/>
                      <a:gd name="T22" fmla="*/ 221 w 1925"/>
                      <a:gd name="T23" fmla="*/ 92 h 1314"/>
                      <a:gd name="T24" fmla="*/ 264 w 1925"/>
                      <a:gd name="T25" fmla="*/ 66 h 1314"/>
                      <a:gd name="T26" fmla="*/ 317 w 1925"/>
                      <a:gd name="T27" fmla="*/ 43 h 1314"/>
                      <a:gd name="T28" fmla="*/ 378 w 1925"/>
                      <a:gd name="T29" fmla="*/ 23 h 1314"/>
                      <a:gd name="T30" fmla="*/ 430 w 1925"/>
                      <a:gd name="T31" fmla="*/ 9 h 1314"/>
                      <a:gd name="T32" fmla="*/ 493 w 1925"/>
                      <a:gd name="T33" fmla="*/ 0 h 1314"/>
                      <a:gd name="T34" fmla="*/ 573 w 1925"/>
                      <a:gd name="T35" fmla="*/ 0 h 1314"/>
                      <a:gd name="T36" fmla="*/ 634 w 1925"/>
                      <a:gd name="T37" fmla="*/ 12 h 1314"/>
                      <a:gd name="T38" fmla="*/ 706 w 1925"/>
                      <a:gd name="T39" fmla="*/ 29 h 1314"/>
                      <a:gd name="T40" fmla="*/ 778 w 1925"/>
                      <a:gd name="T41" fmla="*/ 61 h 1314"/>
                      <a:gd name="T42" fmla="*/ 841 w 1925"/>
                      <a:gd name="T43" fmla="*/ 98 h 1314"/>
                      <a:gd name="T44" fmla="*/ 884 w 1925"/>
                      <a:gd name="T45" fmla="*/ 136 h 1314"/>
                      <a:gd name="T46" fmla="*/ 927 w 1925"/>
                      <a:gd name="T47" fmla="*/ 179 h 1314"/>
                      <a:gd name="T48" fmla="*/ 962 w 1925"/>
                      <a:gd name="T49" fmla="*/ 222 h 1314"/>
                      <a:gd name="T50" fmla="*/ 870 w 1925"/>
                      <a:gd name="T51" fmla="*/ 153 h 1314"/>
                      <a:gd name="T52" fmla="*/ 821 w 1925"/>
                      <a:gd name="T53" fmla="*/ 124 h 1314"/>
                      <a:gd name="T54" fmla="*/ 769 w 1925"/>
                      <a:gd name="T55" fmla="*/ 104 h 1314"/>
                      <a:gd name="T56" fmla="*/ 703 w 1925"/>
                      <a:gd name="T57" fmla="*/ 84 h 1314"/>
                      <a:gd name="T58" fmla="*/ 640 w 1925"/>
                      <a:gd name="T59" fmla="*/ 75 h 1314"/>
                      <a:gd name="T60" fmla="*/ 571 w 1925"/>
                      <a:gd name="T61" fmla="*/ 72 h 1314"/>
                      <a:gd name="T62" fmla="*/ 519 w 1925"/>
                      <a:gd name="T63" fmla="*/ 75 h 1314"/>
                      <a:gd name="T64" fmla="*/ 464 w 1925"/>
                      <a:gd name="T65" fmla="*/ 84 h 1314"/>
                      <a:gd name="T66" fmla="*/ 409 w 1925"/>
                      <a:gd name="T67" fmla="*/ 98 h 1314"/>
                      <a:gd name="T68" fmla="*/ 358 w 1925"/>
                      <a:gd name="T69" fmla="*/ 115 h 1314"/>
                      <a:gd name="T70" fmla="*/ 300 w 1925"/>
                      <a:gd name="T71" fmla="*/ 144 h 1314"/>
                      <a:gd name="T72" fmla="*/ 256 w 1925"/>
                      <a:gd name="T73" fmla="*/ 170 h 1314"/>
                      <a:gd name="T74" fmla="*/ 218 w 1925"/>
                      <a:gd name="T75" fmla="*/ 202 h 1314"/>
                      <a:gd name="T76" fmla="*/ 175 w 1925"/>
                      <a:gd name="T77" fmla="*/ 236 h 1314"/>
                      <a:gd name="T78" fmla="*/ 141 w 1925"/>
                      <a:gd name="T79" fmla="*/ 274 h 1314"/>
                      <a:gd name="T80" fmla="*/ 106 w 1925"/>
                      <a:gd name="T81" fmla="*/ 325 h 1314"/>
                      <a:gd name="T82" fmla="*/ 75 w 1925"/>
                      <a:gd name="T83" fmla="*/ 381 h 1314"/>
                      <a:gd name="T84" fmla="*/ 54 w 1925"/>
                      <a:gd name="T85" fmla="*/ 432 h 1314"/>
                      <a:gd name="T86" fmla="*/ 37 w 1925"/>
                      <a:gd name="T87" fmla="*/ 494 h 1314"/>
                      <a:gd name="T88" fmla="*/ 26 w 1925"/>
                      <a:gd name="T89" fmla="*/ 569 h 1314"/>
                      <a:gd name="T90" fmla="*/ 20 w 1925"/>
                      <a:gd name="T91" fmla="*/ 658 h 1314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1925"/>
                      <a:gd name="T139" fmla="*/ 0 h 1314"/>
                      <a:gd name="T140" fmla="*/ 1925 w 1925"/>
                      <a:gd name="T141" fmla="*/ 1314 h 1314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1925" h="1314">
                        <a:moveTo>
                          <a:pt x="40" y="1314"/>
                        </a:moveTo>
                        <a:lnTo>
                          <a:pt x="11" y="1159"/>
                        </a:lnTo>
                        <a:lnTo>
                          <a:pt x="0" y="1009"/>
                        </a:lnTo>
                        <a:lnTo>
                          <a:pt x="6" y="906"/>
                        </a:lnTo>
                        <a:lnTo>
                          <a:pt x="23" y="812"/>
                        </a:lnTo>
                        <a:lnTo>
                          <a:pt x="52" y="708"/>
                        </a:lnTo>
                        <a:lnTo>
                          <a:pt x="98" y="604"/>
                        </a:lnTo>
                        <a:lnTo>
                          <a:pt x="155" y="495"/>
                        </a:lnTo>
                        <a:lnTo>
                          <a:pt x="213" y="409"/>
                        </a:lnTo>
                        <a:lnTo>
                          <a:pt x="282" y="322"/>
                        </a:lnTo>
                        <a:lnTo>
                          <a:pt x="363" y="247"/>
                        </a:lnTo>
                        <a:lnTo>
                          <a:pt x="443" y="184"/>
                        </a:lnTo>
                        <a:lnTo>
                          <a:pt x="529" y="132"/>
                        </a:lnTo>
                        <a:lnTo>
                          <a:pt x="635" y="86"/>
                        </a:lnTo>
                        <a:lnTo>
                          <a:pt x="756" y="46"/>
                        </a:lnTo>
                        <a:lnTo>
                          <a:pt x="860" y="17"/>
                        </a:lnTo>
                        <a:lnTo>
                          <a:pt x="986" y="0"/>
                        </a:lnTo>
                        <a:lnTo>
                          <a:pt x="1147" y="0"/>
                        </a:lnTo>
                        <a:lnTo>
                          <a:pt x="1268" y="23"/>
                        </a:lnTo>
                        <a:lnTo>
                          <a:pt x="1412" y="57"/>
                        </a:lnTo>
                        <a:lnTo>
                          <a:pt x="1556" y="121"/>
                        </a:lnTo>
                        <a:lnTo>
                          <a:pt x="1683" y="196"/>
                        </a:lnTo>
                        <a:lnTo>
                          <a:pt x="1769" y="271"/>
                        </a:lnTo>
                        <a:lnTo>
                          <a:pt x="1855" y="357"/>
                        </a:lnTo>
                        <a:lnTo>
                          <a:pt x="1925" y="443"/>
                        </a:lnTo>
                        <a:lnTo>
                          <a:pt x="1740" y="305"/>
                        </a:lnTo>
                        <a:lnTo>
                          <a:pt x="1642" y="247"/>
                        </a:lnTo>
                        <a:lnTo>
                          <a:pt x="1539" y="207"/>
                        </a:lnTo>
                        <a:lnTo>
                          <a:pt x="1406" y="167"/>
                        </a:lnTo>
                        <a:lnTo>
                          <a:pt x="1280" y="150"/>
                        </a:lnTo>
                        <a:lnTo>
                          <a:pt x="1142" y="144"/>
                        </a:lnTo>
                        <a:lnTo>
                          <a:pt x="1038" y="150"/>
                        </a:lnTo>
                        <a:lnTo>
                          <a:pt x="929" y="167"/>
                        </a:lnTo>
                        <a:lnTo>
                          <a:pt x="819" y="196"/>
                        </a:lnTo>
                        <a:lnTo>
                          <a:pt x="716" y="230"/>
                        </a:lnTo>
                        <a:lnTo>
                          <a:pt x="600" y="288"/>
                        </a:lnTo>
                        <a:lnTo>
                          <a:pt x="512" y="340"/>
                        </a:lnTo>
                        <a:lnTo>
                          <a:pt x="437" y="403"/>
                        </a:lnTo>
                        <a:lnTo>
                          <a:pt x="351" y="472"/>
                        </a:lnTo>
                        <a:lnTo>
                          <a:pt x="282" y="547"/>
                        </a:lnTo>
                        <a:lnTo>
                          <a:pt x="213" y="650"/>
                        </a:lnTo>
                        <a:lnTo>
                          <a:pt x="150" y="760"/>
                        </a:lnTo>
                        <a:lnTo>
                          <a:pt x="109" y="863"/>
                        </a:lnTo>
                        <a:lnTo>
                          <a:pt x="75" y="986"/>
                        </a:lnTo>
                        <a:lnTo>
                          <a:pt x="52" y="1136"/>
                        </a:lnTo>
                        <a:lnTo>
                          <a:pt x="40" y="1314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0232" name="Freeform 9"/>
                  <p:cNvSpPr>
                    <a:spLocks/>
                  </p:cNvSpPr>
                  <p:nvPr/>
                </p:nvSpPr>
                <p:spPr bwMode="auto">
                  <a:xfrm>
                    <a:off x="3577" y="1322"/>
                    <a:ext cx="1061" cy="807"/>
                  </a:xfrm>
                  <a:custGeom>
                    <a:avLst/>
                    <a:gdLst>
                      <a:gd name="T0" fmla="*/ 0 w 2122"/>
                      <a:gd name="T1" fmla="*/ 490 h 1614"/>
                      <a:gd name="T2" fmla="*/ 60 w 2122"/>
                      <a:gd name="T3" fmla="*/ 560 h 1614"/>
                      <a:gd name="T4" fmla="*/ 126 w 2122"/>
                      <a:gd name="T5" fmla="*/ 620 h 1614"/>
                      <a:gd name="T6" fmla="*/ 187 w 2122"/>
                      <a:gd name="T7" fmla="*/ 655 h 1614"/>
                      <a:gd name="T8" fmla="*/ 274 w 2122"/>
                      <a:gd name="T9" fmla="*/ 692 h 1614"/>
                      <a:gd name="T10" fmla="*/ 343 w 2122"/>
                      <a:gd name="T11" fmla="*/ 712 h 1614"/>
                      <a:gd name="T12" fmla="*/ 406 w 2122"/>
                      <a:gd name="T13" fmla="*/ 721 h 1614"/>
                      <a:gd name="T14" fmla="*/ 481 w 2122"/>
                      <a:gd name="T15" fmla="*/ 721 h 1614"/>
                      <a:gd name="T16" fmla="*/ 536 w 2122"/>
                      <a:gd name="T17" fmla="*/ 715 h 1614"/>
                      <a:gd name="T18" fmla="*/ 602 w 2122"/>
                      <a:gd name="T19" fmla="*/ 704 h 1614"/>
                      <a:gd name="T20" fmla="*/ 668 w 2122"/>
                      <a:gd name="T21" fmla="*/ 684 h 1614"/>
                      <a:gd name="T22" fmla="*/ 723 w 2122"/>
                      <a:gd name="T23" fmla="*/ 655 h 1614"/>
                      <a:gd name="T24" fmla="*/ 775 w 2122"/>
                      <a:gd name="T25" fmla="*/ 623 h 1614"/>
                      <a:gd name="T26" fmla="*/ 821 w 2122"/>
                      <a:gd name="T27" fmla="*/ 592 h 1614"/>
                      <a:gd name="T28" fmla="*/ 867 w 2122"/>
                      <a:gd name="T29" fmla="*/ 545 h 1614"/>
                      <a:gd name="T30" fmla="*/ 913 w 2122"/>
                      <a:gd name="T31" fmla="*/ 493 h 1614"/>
                      <a:gd name="T32" fmla="*/ 949 w 2122"/>
                      <a:gd name="T33" fmla="*/ 444 h 1614"/>
                      <a:gd name="T34" fmla="*/ 969 w 2122"/>
                      <a:gd name="T35" fmla="*/ 396 h 1614"/>
                      <a:gd name="T36" fmla="*/ 995 w 2122"/>
                      <a:gd name="T37" fmla="*/ 318 h 1614"/>
                      <a:gd name="T38" fmla="*/ 1012 w 2122"/>
                      <a:gd name="T39" fmla="*/ 237 h 1614"/>
                      <a:gd name="T40" fmla="*/ 1015 w 2122"/>
                      <a:gd name="T41" fmla="*/ 166 h 1614"/>
                      <a:gd name="T42" fmla="*/ 1003 w 2122"/>
                      <a:gd name="T43" fmla="*/ 87 h 1614"/>
                      <a:gd name="T44" fmla="*/ 977 w 2122"/>
                      <a:gd name="T45" fmla="*/ 0 h 1614"/>
                      <a:gd name="T46" fmla="*/ 1003 w 2122"/>
                      <a:gd name="T47" fmla="*/ 47 h 1614"/>
                      <a:gd name="T48" fmla="*/ 1033 w 2122"/>
                      <a:gd name="T49" fmla="*/ 112 h 1614"/>
                      <a:gd name="T50" fmla="*/ 1047 w 2122"/>
                      <a:gd name="T51" fmla="*/ 174 h 1614"/>
                      <a:gd name="T52" fmla="*/ 1061 w 2122"/>
                      <a:gd name="T53" fmla="*/ 231 h 1614"/>
                      <a:gd name="T54" fmla="*/ 1058 w 2122"/>
                      <a:gd name="T55" fmla="*/ 281 h 1614"/>
                      <a:gd name="T56" fmla="*/ 1056 w 2122"/>
                      <a:gd name="T57" fmla="*/ 347 h 1614"/>
                      <a:gd name="T58" fmla="*/ 1020 w 2122"/>
                      <a:gd name="T59" fmla="*/ 473 h 1614"/>
                      <a:gd name="T60" fmla="*/ 986 w 2122"/>
                      <a:gd name="T61" fmla="*/ 543 h 1614"/>
                      <a:gd name="T62" fmla="*/ 943 w 2122"/>
                      <a:gd name="T63" fmla="*/ 603 h 1614"/>
                      <a:gd name="T64" fmla="*/ 896 w 2122"/>
                      <a:gd name="T65" fmla="*/ 655 h 1614"/>
                      <a:gd name="T66" fmla="*/ 850 w 2122"/>
                      <a:gd name="T67" fmla="*/ 692 h 1614"/>
                      <a:gd name="T68" fmla="*/ 786 w 2122"/>
                      <a:gd name="T69" fmla="*/ 735 h 1614"/>
                      <a:gd name="T70" fmla="*/ 723 w 2122"/>
                      <a:gd name="T71" fmla="*/ 764 h 1614"/>
                      <a:gd name="T72" fmla="*/ 663 w 2122"/>
                      <a:gd name="T73" fmla="*/ 784 h 1614"/>
                      <a:gd name="T74" fmla="*/ 585 w 2122"/>
                      <a:gd name="T75" fmla="*/ 805 h 1614"/>
                      <a:gd name="T76" fmla="*/ 528 w 2122"/>
                      <a:gd name="T77" fmla="*/ 807 h 1614"/>
                      <a:gd name="T78" fmla="*/ 464 w 2122"/>
                      <a:gd name="T79" fmla="*/ 807 h 1614"/>
                      <a:gd name="T80" fmla="*/ 401 w 2122"/>
                      <a:gd name="T81" fmla="*/ 796 h 1614"/>
                      <a:gd name="T82" fmla="*/ 332 w 2122"/>
                      <a:gd name="T83" fmla="*/ 782 h 1614"/>
                      <a:gd name="T84" fmla="*/ 286 w 2122"/>
                      <a:gd name="T85" fmla="*/ 764 h 1614"/>
                      <a:gd name="T86" fmla="*/ 224 w 2122"/>
                      <a:gd name="T87" fmla="*/ 733 h 1614"/>
                      <a:gd name="T88" fmla="*/ 172 w 2122"/>
                      <a:gd name="T89" fmla="*/ 704 h 1614"/>
                      <a:gd name="T90" fmla="*/ 123 w 2122"/>
                      <a:gd name="T91" fmla="*/ 664 h 1614"/>
                      <a:gd name="T92" fmla="*/ 72 w 2122"/>
                      <a:gd name="T93" fmla="*/ 609 h 1614"/>
                      <a:gd name="T94" fmla="*/ 23 w 2122"/>
                      <a:gd name="T95" fmla="*/ 540 h 1614"/>
                      <a:gd name="T96" fmla="*/ 0 w 2122"/>
                      <a:gd name="T97" fmla="*/ 490 h 1614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2122"/>
                      <a:gd name="T148" fmla="*/ 0 h 1614"/>
                      <a:gd name="T149" fmla="*/ 2122 w 2122"/>
                      <a:gd name="T150" fmla="*/ 1614 h 1614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2122" h="1614">
                        <a:moveTo>
                          <a:pt x="0" y="981"/>
                        </a:moveTo>
                        <a:lnTo>
                          <a:pt x="121" y="1119"/>
                        </a:lnTo>
                        <a:lnTo>
                          <a:pt x="253" y="1240"/>
                        </a:lnTo>
                        <a:lnTo>
                          <a:pt x="374" y="1309"/>
                        </a:lnTo>
                        <a:lnTo>
                          <a:pt x="549" y="1384"/>
                        </a:lnTo>
                        <a:lnTo>
                          <a:pt x="687" y="1424"/>
                        </a:lnTo>
                        <a:lnTo>
                          <a:pt x="813" y="1442"/>
                        </a:lnTo>
                        <a:lnTo>
                          <a:pt x="963" y="1442"/>
                        </a:lnTo>
                        <a:lnTo>
                          <a:pt x="1072" y="1430"/>
                        </a:lnTo>
                        <a:lnTo>
                          <a:pt x="1205" y="1407"/>
                        </a:lnTo>
                        <a:lnTo>
                          <a:pt x="1337" y="1367"/>
                        </a:lnTo>
                        <a:lnTo>
                          <a:pt x="1447" y="1309"/>
                        </a:lnTo>
                        <a:lnTo>
                          <a:pt x="1550" y="1246"/>
                        </a:lnTo>
                        <a:lnTo>
                          <a:pt x="1642" y="1183"/>
                        </a:lnTo>
                        <a:lnTo>
                          <a:pt x="1734" y="1090"/>
                        </a:lnTo>
                        <a:lnTo>
                          <a:pt x="1827" y="987"/>
                        </a:lnTo>
                        <a:lnTo>
                          <a:pt x="1898" y="889"/>
                        </a:lnTo>
                        <a:lnTo>
                          <a:pt x="1938" y="791"/>
                        </a:lnTo>
                        <a:lnTo>
                          <a:pt x="1990" y="636"/>
                        </a:lnTo>
                        <a:lnTo>
                          <a:pt x="2024" y="474"/>
                        </a:lnTo>
                        <a:lnTo>
                          <a:pt x="2030" y="331"/>
                        </a:lnTo>
                        <a:lnTo>
                          <a:pt x="2007" y="173"/>
                        </a:lnTo>
                        <a:lnTo>
                          <a:pt x="1955" y="0"/>
                        </a:lnTo>
                        <a:lnTo>
                          <a:pt x="2007" y="93"/>
                        </a:lnTo>
                        <a:lnTo>
                          <a:pt x="2065" y="225"/>
                        </a:lnTo>
                        <a:lnTo>
                          <a:pt x="2093" y="348"/>
                        </a:lnTo>
                        <a:lnTo>
                          <a:pt x="2122" y="463"/>
                        </a:lnTo>
                        <a:lnTo>
                          <a:pt x="2116" y="561"/>
                        </a:lnTo>
                        <a:lnTo>
                          <a:pt x="2111" y="693"/>
                        </a:lnTo>
                        <a:lnTo>
                          <a:pt x="2041" y="947"/>
                        </a:lnTo>
                        <a:lnTo>
                          <a:pt x="1972" y="1085"/>
                        </a:lnTo>
                        <a:lnTo>
                          <a:pt x="1886" y="1206"/>
                        </a:lnTo>
                        <a:lnTo>
                          <a:pt x="1792" y="1309"/>
                        </a:lnTo>
                        <a:lnTo>
                          <a:pt x="1700" y="1384"/>
                        </a:lnTo>
                        <a:lnTo>
                          <a:pt x="1573" y="1470"/>
                        </a:lnTo>
                        <a:lnTo>
                          <a:pt x="1447" y="1528"/>
                        </a:lnTo>
                        <a:lnTo>
                          <a:pt x="1326" y="1568"/>
                        </a:lnTo>
                        <a:lnTo>
                          <a:pt x="1170" y="1609"/>
                        </a:lnTo>
                        <a:lnTo>
                          <a:pt x="1055" y="1614"/>
                        </a:lnTo>
                        <a:lnTo>
                          <a:pt x="929" y="1614"/>
                        </a:lnTo>
                        <a:lnTo>
                          <a:pt x="802" y="1591"/>
                        </a:lnTo>
                        <a:lnTo>
                          <a:pt x="664" y="1563"/>
                        </a:lnTo>
                        <a:lnTo>
                          <a:pt x="572" y="1528"/>
                        </a:lnTo>
                        <a:lnTo>
                          <a:pt x="449" y="1465"/>
                        </a:lnTo>
                        <a:lnTo>
                          <a:pt x="345" y="1407"/>
                        </a:lnTo>
                        <a:lnTo>
                          <a:pt x="247" y="1327"/>
                        </a:lnTo>
                        <a:lnTo>
                          <a:pt x="144" y="1217"/>
                        </a:lnTo>
                        <a:lnTo>
                          <a:pt x="46" y="1079"/>
                        </a:lnTo>
                        <a:lnTo>
                          <a:pt x="0" y="981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50226" name="Group 10"/>
                <p:cNvGrpSpPr>
                  <a:grpSpLocks/>
                </p:cNvGrpSpPr>
                <p:nvPr/>
              </p:nvGrpSpPr>
              <p:grpSpPr bwMode="auto">
                <a:xfrm>
                  <a:off x="3512" y="1012"/>
                  <a:ext cx="1124" cy="1068"/>
                  <a:chOff x="3512" y="1012"/>
                  <a:chExt cx="1124" cy="1068"/>
                </a:xfrm>
              </p:grpSpPr>
              <p:sp>
                <p:nvSpPr>
                  <p:cNvPr id="50227" name="Freeform 11"/>
                  <p:cNvSpPr>
                    <a:spLocks/>
                  </p:cNvSpPr>
                  <p:nvPr/>
                </p:nvSpPr>
                <p:spPr bwMode="auto">
                  <a:xfrm>
                    <a:off x="3575" y="1813"/>
                    <a:ext cx="275" cy="267"/>
                  </a:xfrm>
                  <a:custGeom>
                    <a:avLst/>
                    <a:gdLst>
                      <a:gd name="T0" fmla="*/ 0 w 551"/>
                      <a:gd name="T1" fmla="*/ 0 h 534"/>
                      <a:gd name="T2" fmla="*/ 29 w 551"/>
                      <a:gd name="T3" fmla="*/ 53 h 534"/>
                      <a:gd name="T4" fmla="*/ 56 w 551"/>
                      <a:gd name="T5" fmla="*/ 95 h 534"/>
                      <a:gd name="T6" fmla="*/ 86 w 551"/>
                      <a:gd name="T7" fmla="*/ 133 h 534"/>
                      <a:gd name="T8" fmla="*/ 132 w 551"/>
                      <a:gd name="T9" fmla="*/ 177 h 534"/>
                      <a:gd name="T10" fmla="*/ 167 w 551"/>
                      <a:gd name="T11" fmla="*/ 206 h 534"/>
                      <a:gd name="T12" fmla="*/ 211 w 551"/>
                      <a:gd name="T13" fmla="*/ 234 h 534"/>
                      <a:gd name="T14" fmla="*/ 275 w 551"/>
                      <a:gd name="T15" fmla="*/ 267 h 534"/>
                      <a:gd name="T16" fmla="*/ 203 w 551"/>
                      <a:gd name="T17" fmla="*/ 169 h 534"/>
                      <a:gd name="T18" fmla="*/ 163 w 551"/>
                      <a:gd name="T19" fmla="*/ 146 h 534"/>
                      <a:gd name="T20" fmla="*/ 134 w 551"/>
                      <a:gd name="T21" fmla="*/ 125 h 534"/>
                      <a:gd name="T22" fmla="*/ 92 w 551"/>
                      <a:gd name="T23" fmla="*/ 97 h 534"/>
                      <a:gd name="T24" fmla="*/ 59 w 551"/>
                      <a:gd name="T25" fmla="*/ 66 h 534"/>
                      <a:gd name="T26" fmla="*/ 33 w 551"/>
                      <a:gd name="T27" fmla="*/ 40 h 534"/>
                      <a:gd name="T28" fmla="*/ 0 w 551"/>
                      <a:gd name="T29" fmla="*/ 0 h 53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51"/>
                      <a:gd name="T46" fmla="*/ 0 h 534"/>
                      <a:gd name="T47" fmla="*/ 551 w 551"/>
                      <a:gd name="T48" fmla="*/ 534 h 534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51" h="534">
                        <a:moveTo>
                          <a:pt x="0" y="0"/>
                        </a:moveTo>
                        <a:lnTo>
                          <a:pt x="58" y="107"/>
                        </a:lnTo>
                        <a:lnTo>
                          <a:pt x="113" y="190"/>
                        </a:lnTo>
                        <a:lnTo>
                          <a:pt x="173" y="265"/>
                        </a:lnTo>
                        <a:lnTo>
                          <a:pt x="265" y="355"/>
                        </a:lnTo>
                        <a:lnTo>
                          <a:pt x="334" y="413"/>
                        </a:lnTo>
                        <a:lnTo>
                          <a:pt x="422" y="468"/>
                        </a:lnTo>
                        <a:lnTo>
                          <a:pt x="551" y="534"/>
                        </a:lnTo>
                        <a:lnTo>
                          <a:pt x="407" y="338"/>
                        </a:lnTo>
                        <a:lnTo>
                          <a:pt x="326" y="292"/>
                        </a:lnTo>
                        <a:lnTo>
                          <a:pt x="269" y="251"/>
                        </a:lnTo>
                        <a:lnTo>
                          <a:pt x="184" y="194"/>
                        </a:lnTo>
                        <a:lnTo>
                          <a:pt x="119" y="132"/>
                        </a:lnTo>
                        <a:lnTo>
                          <a:pt x="67" y="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0228" name="Freeform 12"/>
                  <p:cNvSpPr>
                    <a:spLocks/>
                  </p:cNvSpPr>
                  <p:nvPr/>
                </p:nvSpPr>
                <p:spPr bwMode="auto">
                  <a:xfrm>
                    <a:off x="4537" y="1316"/>
                    <a:ext cx="99" cy="524"/>
                  </a:xfrm>
                  <a:custGeom>
                    <a:avLst/>
                    <a:gdLst>
                      <a:gd name="T0" fmla="*/ 18 w 197"/>
                      <a:gd name="T1" fmla="*/ 0 h 1048"/>
                      <a:gd name="T2" fmla="*/ 37 w 197"/>
                      <a:gd name="T3" fmla="*/ 35 h 1048"/>
                      <a:gd name="T4" fmla="*/ 50 w 197"/>
                      <a:gd name="T5" fmla="*/ 66 h 1048"/>
                      <a:gd name="T6" fmla="*/ 63 w 197"/>
                      <a:gd name="T7" fmla="*/ 98 h 1048"/>
                      <a:gd name="T8" fmla="*/ 73 w 197"/>
                      <a:gd name="T9" fmla="*/ 129 h 1048"/>
                      <a:gd name="T10" fmla="*/ 81 w 197"/>
                      <a:gd name="T11" fmla="*/ 157 h 1048"/>
                      <a:gd name="T12" fmla="*/ 95 w 197"/>
                      <a:gd name="T13" fmla="*/ 208 h 1048"/>
                      <a:gd name="T14" fmla="*/ 99 w 197"/>
                      <a:gd name="T15" fmla="*/ 258 h 1048"/>
                      <a:gd name="T16" fmla="*/ 96 w 197"/>
                      <a:gd name="T17" fmla="*/ 335 h 1048"/>
                      <a:gd name="T18" fmla="*/ 89 w 197"/>
                      <a:gd name="T19" fmla="*/ 386 h 1048"/>
                      <a:gd name="T20" fmla="*/ 79 w 197"/>
                      <a:gd name="T21" fmla="*/ 429 h 1048"/>
                      <a:gd name="T22" fmla="*/ 62 w 197"/>
                      <a:gd name="T23" fmla="*/ 473 h 1048"/>
                      <a:gd name="T24" fmla="*/ 40 w 197"/>
                      <a:gd name="T25" fmla="*/ 524 h 1048"/>
                      <a:gd name="T26" fmla="*/ 0 w 197"/>
                      <a:gd name="T27" fmla="*/ 425 h 1048"/>
                      <a:gd name="T28" fmla="*/ 18 w 197"/>
                      <a:gd name="T29" fmla="*/ 382 h 1048"/>
                      <a:gd name="T30" fmla="*/ 27 w 197"/>
                      <a:gd name="T31" fmla="*/ 359 h 1048"/>
                      <a:gd name="T32" fmla="*/ 37 w 197"/>
                      <a:gd name="T33" fmla="*/ 329 h 1048"/>
                      <a:gd name="T34" fmla="*/ 44 w 197"/>
                      <a:gd name="T35" fmla="*/ 298 h 1048"/>
                      <a:gd name="T36" fmla="*/ 50 w 197"/>
                      <a:gd name="T37" fmla="*/ 251 h 1048"/>
                      <a:gd name="T38" fmla="*/ 53 w 197"/>
                      <a:gd name="T39" fmla="*/ 212 h 1048"/>
                      <a:gd name="T40" fmla="*/ 53 w 197"/>
                      <a:gd name="T41" fmla="*/ 153 h 1048"/>
                      <a:gd name="T42" fmla="*/ 44 w 197"/>
                      <a:gd name="T43" fmla="*/ 100 h 1048"/>
                      <a:gd name="T44" fmla="*/ 35 w 197"/>
                      <a:gd name="T45" fmla="*/ 57 h 1048"/>
                      <a:gd name="T46" fmla="*/ 29 w 197"/>
                      <a:gd name="T47" fmla="*/ 34 h 1048"/>
                      <a:gd name="T48" fmla="*/ 18 w 197"/>
                      <a:gd name="T49" fmla="*/ 0 h 1048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197"/>
                      <a:gd name="T76" fmla="*/ 0 h 1048"/>
                      <a:gd name="T77" fmla="*/ 197 w 197"/>
                      <a:gd name="T78" fmla="*/ 1048 h 1048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197" h="1048">
                        <a:moveTo>
                          <a:pt x="36" y="0"/>
                        </a:moveTo>
                        <a:lnTo>
                          <a:pt x="74" y="71"/>
                        </a:lnTo>
                        <a:lnTo>
                          <a:pt x="99" y="132"/>
                        </a:lnTo>
                        <a:lnTo>
                          <a:pt x="126" y="196"/>
                        </a:lnTo>
                        <a:lnTo>
                          <a:pt x="145" y="257"/>
                        </a:lnTo>
                        <a:lnTo>
                          <a:pt x="161" y="315"/>
                        </a:lnTo>
                        <a:lnTo>
                          <a:pt x="190" y="416"/>
                        </a:lnTo>
                        <a:lnTo>
                          <a:pt x="197" y="516"/>
                        </a:lnTo>
                        <a:lnTo>
                          <a:pt x="191" y="670"/>
                        </a:lnTo>
                        <a:lnTo>
                          <a:pt x="178" y="773"/>
                        </a:lnTo>
                        <a:lnTo>
                          <a:pt x="157" y="858"/>
                        </a:lnTo>
                        <a:lnTo>
                          <a:pt x="124" y="946"/>
                        </a:lnTo>
                        <a:lnTo>
                          <a:pt x="80" y="1048"/>
                        </a:lnTo>
                        <a:lnTo>
                          <a:pt x="0" y="850"/>
                        </a:lnTo>
                        <a:lnTo>
                          <a:pt x="36" y="764"/>
                        </a:lnTo>
                        <a:lnTo>
                          <a:pt x="53" y="718"/>
                        </a:lnTo>
                        <a:lnTo>
                          <a:pt x="74" y="658"/>
                        </a:lnTo>
                        <a:lnTo>
                          <a:pt x="88" y="597"/>
                        </a:lnTo>
                        <a:lnTo>
                          <a:pt x="99" y="503"/>
                        </a:lnTo>
                        <a:lnTo>
                          <a:pt x="105" y="424"/>
                        </a:lnTo>
                        <a:lnTo>
                          <a:pt x="105" y="307"/>
                        </a:lnTo>
                        <a:lnTo>
                          <a:pt x="88" y="201"/>
                        </a:lnTo>
                        <a:lnTo>
                          <a:pt x="69" y="115"/>
                        </a:lnTo>
                        <a:lnTo>
                          <a:pt x="57" y="69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0229" name="Freeform 13"/>
                  <p:cNvSpPr>
                    <a:spLocks/>
                  </p:cNvSpPr>
                  <p:nvPr/>
                </p:nvSpPr>
                <p:spPr bwMode="auto">
                  <a:xfrm>
                    <a:off x="4021" y="1012"/>
                    <a:ext cx="392" cy="158"/>
                  </a:xfrm>
                  <a:custGeom>
                    <a:avLst/>
                    <a:gdLst>
                      <a:gd name="T0" fmla="*/ 0 w 783"/>
                      <a:gd name="T1" fmla="*/ 0 h 316"/>
                      <a:gd name="T2" fmla="*/ 30 w 783"/>
                      <a:gd name="T3" fmla="*/ 57 h 316"/>
                      <a:gd name="T4" fmla="*/ 76 w 783"/>
                      <a:gd name="T5" fmla="*/ 54 h 316"/>
                      <a:gd name="T6" fmla="*/ 118 w 783"/>
                      <a:gd name="T7" fmla="*/ 57 h 316"/>
                      <a:gd name="T8" fmla="*/ 158 w 783"/>
                      <a:gd name="T9" fmla="*/ 63 h 316"/>
                      <a:gd name="T10" fmla="*/ 194 w 783"/>
                      <a:gd name="T11" fmla="*/ 70 h 316"/>
                      <a:gd name="T12" fmla="*/ 231 w 783"/>
                      <a:gd name="T13" fmla="*/ 79 h 316"/>
                      <a:gd name="T14" fmla="*/ 256 w 783"/>
                      <a:gd name="T15" fmla="*/ 87 h 316"/>
                      <a:gd name="T16" fmla="*/ 288 w 783"/>
                      <a:gd name="T17" fmla="*/ 100 h 316"/>
                      <a:gd name="T18" fmla="*/ 326 w 783"/>
                      <a:gd name="T19" fmla="*/ 119 h 316"/>
                      <a:gd name="T20" fmla="*/ 392 w 783"/>
                      <a:gd name="T21" fmla="*/ 158 h 316"/>
                      <a:gd name="T22" fmla="*/ 353 w 783"/>
                      <a:gd name="T23" fmla="*/ 118 h 316"/>
                      <a:gd name="T24" fmla="*/ 327 w 783"/>
                      <a:gd name="T25" fmla="*/ 97 h 316"/>
                      <a:gd name="T26" fmla="*/ 291 w 783"/>
                      <a:gd name="T27" fmla="*/ 75 h 316"/>
                      <a:gd name="T28" fmla="*/ 269 w 783"/>
                      <a:gd name="T29" fmla="*/ 61 h 316"/>
                      <a:gd name="T30" fmla="*/ 220 w 783"/>
                      <a:gd name="T31" fmla="*/ 38 h 316"/>
                      <a:gd name="T32" fmla="*/ 188 w 783"/>
                      <a:gd name="T33" fmla="*/ 26 h 316"/>
                      <a:gd name="T34" fmla="*/ 163 w 783"/>
                      <a:gd name="T35" fmla="*/ 18 h 316"/>
                      <a:gd name="T36" fmla="*/ 139 w 783"/>
                      <a:gd name="T37" fmla="*/ 12 h 316"/>
                      <a:gd name="T38" fmla="*/ 101 w 783"/>
                      <a:gd name="T39" fmla="*/ 5 h 316"/>
                      <a:gd name="T40" fmla="*/ 62 w 783"/>
                      <a:gd name="T41" fmla="*/ 1 h 316"/>
                      <a:gd name="T42" fmla="*/ 18 w 783"/>
                      <a:gd name="T43" fmla="*/ 0 h 316"/>
                      <a:gd name="T44" fmla="*/ 0 w 783"/>
                      <a:gd name="T45" fmla="*/ 0 h 31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783"/>
                      <a:gd name="T70" fmla="*/ 0 h 316"/>
                      <a:gd name="T71" fmla="*/ 783 w 783"/>
                      <a:gd name="T72" fmla="*/ 316 h 31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783" h="316">
                        <a:moveTo>
                          <a:pt x="0" y="0"/>
                        </a:moveTo>
                        <a:lnTo>
                          <a:pt x="60" y="115"/>
                        </a:lnTo>
                        <a:lnTo>
                          <a:pt x="152" y="109"/>
                        </a:lnTo>
                        <a:lnTo>
                          <a:pt x="236" y="115"/>
                        </a:lnTo>
                        <a:lnTo>
                          <a:pt x="315" y="126"/>
                        </a:lnTo>
                        <a:lnTo>
                          <a:pt x="388" y="140"/>
                        </a:lnTo>
                        <a:lnTo>
                          <a:pt x="461" y="159"/>
                        </a:lnTo>
                        <a:lnTo>
                          <a:pt x="511" y="174"/>
                        </a:lnTo>
                        <a:lnTo>
                          <a:pt x="576" y="201"/>
                        </a:lnTo>
                        <a:lnTo>
                          <a:pt x="651" y="238"/>
                        </a:lnTo>
                        <a:lnTo>
                          <a:pt x="783" y="316"/>
                        </a:lnTo>
                        <a:lnTo>
                          <a:pt x="706" y="236"/>
                        </a:lnTo>
                        <a:lnTo>
                          <a:pt x="653" y="195"/>
                        </a:lnTo>
                        <a:lnTo>
                          <a:pt x="582" y="149"/>
                        </a:lnTo>
                        <a:lnTo>
                          <a:pt x="538" y="122"/>
                        </a:lnTo>
                        <a:lnTo>
                          <a:pt x="440" y="76"/>
                        </a:lnTo>
                        <a:lnTo>
                          <a:pt x="376" y="53"/>
                        </a:lnTo>
                        <a:lnTo>
                          <a:pt x="325" y="36"/>
                        </a:lnTo>
                        <a:lnTo>
                          <a:pt x="277" y="25"/>
                        </a:lnTo>
                        <a:lnTo>
                          <a:pt x="202" y="11"/>
                        </a:lnTo>
                        <a:lnTo>
                          <a:pt x="123" y="2"/>
                        </a:lnTo>
                        <a:lnTo>
                          <a:pt x="3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0230" name="Freeform 14"/>
                  <p:cNvSpPr>
                    <a:spLocks/>
                  </p:cNvSpPr>
                  <p:nvPr/>
                </p:nvSpPr>
                <p:spPr bwMode="auto">
                  <a:xfrm>
                    <a:off x="3512" y="1234"/>
                    <a:ext cx="124" cy="372"/>
                  </a:xfrm>
                  <a:custGeom>
                    <a:avLst/>
                    <a:gdLst>
                      <a:gd name="T0" fmla="*/ 0 w 250"/>
                      <a:gd name="T1" fmla="*/ 285 h 743"/>
                      <a:gd name="T2" fmla="*/ 3 w 250"/>
                      <a:gd name="T3" fmla="*/ 256 h 743"/>
                      <a:gd name="T4" fmla="*/ 5 w 250"/>
                      <a:gd name="T5" fmla="*/ 225 h 743"/>
                      <a:gd name="T6" fmla="*/ 13 w 250"/>
                      <a:gd name="T7" fmla="*/ 174 h 743"/>
                      <a:gd name="T8" fmla="*/ 23 w 250"/>
                      <a:gd name="T9" fmla="*/ 134 h 743"/>
                      <a:gd name="T10" fmla="*/ 36 w 250"/>
                      <a:gd name="T11" fmla="*/ 97 h 743"/>
                      <a:gd name="T12" fmla="*/ 54 w 250"/>
                      <a:gd name="T13" fmla="*/ 60 h 743"/>
                      <a:gd name="T14" fmla="*/ 68 w 250"/>
                      <a:gd name="T15" fmla="*/ 31 h 743"/>
                      <a:gd name="T16" fmla="*/ 88 w 250"/>
                      <a:gd name="T17" fmla="*/ 0 h 743"/>
                      <a:gd name="T18" fmla="*/ 124 w 250"/>
                      <a:gd name="T19" fmla="*/ 48 h 743"/>
                      <a:gd name="T20" fmla="*/ 103 w 250"/>
                      <a:gd name="T21" fmla="*/ 77 h 743"/>
                      <a:gd name="T22" fmla="*/ 88 w 250"/>
                      <a:gd name="T23" fmla="*/ 103 h 743"/>
                      <a:gd name="T24" fmla="*/ 75 w 250"/>
                      <a:gd name="T25" fmla="*/ 127 h 743"/>
                      <a:gd name="T26" fmla="*/ 57 w 250"/>
                      <a:gd name="T27" fmla="*/ 160 h 743"/>
                      <a:gd name="T28" fmla="*/ 46 w 250"/>
                      <a:gd name="T29" fmla="*/ 190 h 743"/>
                      <a:gd name="T30" fmla="*/ 39 w 250"/>
                      <a:gd name="T31" fmla="*/ 219 h 743"/>
                      <a:gd name="T32" fmla="*/ 31 w 250"/>
                      <a:gd name="T33" fmla="*/ 248 h 743"/>
                      <a:gd name="T34" fmla="*/ 25 w 250"/>
                      <a:gd name="T35" fmla="*/ 279 h 743"/>
                      <a:gd name="T36" fmla="*/ 20 w 250"/>
                      <a:gd name="T37" fmla="*/ 318 h 743"/>
                      <a:gd name="T38" fmla="*/ 16 w 250"/>
                      <a:gd name="T39" fmla="*/ 356 h 743"/>
                      <a:gd name="T40" fmla="*/ 9 w 250"/>
                      <a:gd name="T41" fmla="*/ 372 h 743"/>
                      <a:gd name="T42" fmla="*/ 0 w 250"/>
                      <a:gd name="T43" fmla="*/ 285 h 74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250"/>
                      <a:gd name="T67" fmla="*/ 0 h 743"/>
                      <a:gd name="T68" fmla="*/ 250 w 250"/>
                      <a:gd name="T69" fmla="*/ 743 h 74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250" h="743">
                        <a:moveTo>
                          <a:pt x="0" y="570"/>
                        </a:moveTo>
                        <a:lnTo>
                          <a:pt x="6" y="512"/>
                        </a:lnTo>
                        <a:lnTo>
                          <a:pt x="10" y="449"/>
                        </a:lnTo>
                        <a:lnTo>
                          <a:pt x="27" y="347"/>
                        </a:lnTo>
                        <a:lnTo>
                          <a:pt x="46" y="267"/>
                        </a:lnTo>
                        <a:lnTo>
                          <a:pt x="73" y="194"/>
                        </a:lnTo>
                        <a:lnTo>
                          <a:pt x="108" y="119"/>
                        </a:lnTo>
                        <a:lnTo>
                          <a:pt x="138" y="61"/>
                        </a:lnTo>
                        <a:lnTo>
                          <a:pt x="177" y="0"/>
                        </a:lnTo>
                        <a:lnTo>
                          <a:pt x="250" y="96"/>
                        </a:lnTo>
                        <a:lnTo>
                          <a:pt x="208" y="153"/>
                        </a:lnTo>
                        <a:lnTo>
                          <a:pt x="177" y="205"/>
                        </a:lnTo>
                        <a:lnTo>
                          <a:pt x="152" y="253"/>
                        </a:lnTo>
                        <a:lnTo>
                          <a:pt x="115" y="320"/>
                        </a:lnTo>
                        <a:lnTo>
                          <a:pt x="92" y="380"/>
                        </a:lnTo>
                        <a:lnTo>
                          <a:pt x="79" y="437"/>
                        </a:lnTo>
                        <a:lnTo>
                          <a:pt x="62" y="495"/>
                        </a:lnTo>
                        <a:lnTo>
                          <a:pt x="50" y="558"/>
                        </a:lnTo>
                        <a:lnTo>
                          <a:pt x="41" y="635"/>
                        </a:lnTo>
                        <a:lnTo>
                          <a:pt x="33" y="712"/>
                        </a:lnTo>
                        <a:lnTo>
                          <a:pt x="19" y="743"/>
                        </a:lnTo>
                        <a:lnTo>
                          <a:pt x="0" y="57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50220" name="Oval 15"/>
              <p:cNvSpPr>
                <a:spLocks noChangeArrowheads="1"/>
              </p:cNvSpPr>
              <p:nvPr/>
            </p:nvSpPr>
            <p:spPr bwMode="auto">
              <a:xfrm>
                <a:off x="3529" y="1069"/>
                <a:ext cx="1109" cy="106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50221" name="Group 16"/>
              <p:cNvGrpSpPr>
                <a:grpSpLocks/>
              </p:cNvGrpSpPr>
              <p:nvPr/>
            </p:nvGrpSpPr>
            <p:grpSpPr bwMode="auto">
              <a:xfrm>
                <a:off x="3483" y="982"/>
                <a:ext cx="1109" cy="1062"/>
                <a:chOff x="3483" y="982"/>
                <a:chExt cx="1109" cy="1062"/>
              </a:xfrm>
            </p:grpSpPr>
            <p:sp>
              <p:nvSpPr>
                <p:cNvPr id="50222" name="Oval 17"/>
                <p:cNvSpPr>
                  <a:spLocks noChangeArrowheads="1"/>
                </p:cNvSpPr>
                <p:nvPr/>
              </p:nvSpPr>
              <p:spPr bwMode="auto">
                <a:xfrm>
                  <a:off x="3496" y="997"/>
                  <a:ext cx="1082" cy="1035"/>
                </a:xfrm>
                <a:prstGeom prst="ellipse">
                  <a:avLst/>
                </a:prstGeom>
                <a:noFill/>
                <a:ln w="60325">
                  <a:solidFill>
                    <a:srgbClr val="9F9F9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223" name="Oval 18"/>
                <p:cNvSpPr>
                  <a:spLocks noChangeArrowheads="1"/>
                </p:cNvSpPr>
                <p:nvPr/>
              </p:nvSpPr>
              <p:spPr bwMode="auto">
                <a:xfrm>
                  <a:off x="3483" y="982"/>
                  <a:ext cx="1109" cy="1062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224" name="Oval 19"/>
                <p:cNvSpPr>
                  <a:spLocks noChangeArrowheads="1"/>
                </p:cNvSpPr>
                <p:nvPr/>
              </p:nvSpPr>
              <p:spPr bwMode="auto">
                <a:xfrm>
                  <a:off x="3515" y="1012"/>
                  <a:ext cx="1045" cy="1003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50183" name="Group 20"/>
            <p:cNvGrpSpPr>
              <a:grpSpLocks/>
            </p:cNvGrpSpPr>
            <p:nvPr/>
          </p:nvGrpSpPr>
          <p:grpSpPr bwMode="auto">
            <a:xfrm>
              <a:off x="4277" y="1983"/>
              <a:ext cx="568" cy="886"/>
              <a:chOff x="4277" y="1983"/>
              <a:chExt cx="568" cy="886"/>
            </a:xfrm>
          </p:grpSpPr>
          <p:sp>
            <p:nvSpPr>
              <p:cNvPr id="50184" name="Freeform 21"/>
              <p:cNvSpPr>
                <a:spLocks/>
              </p:cNvSpPr>
              <p:nvPr/>
            </p:nvSpPr>
            <p:spPr bwMode="auto">
              <a:xfrm>
                <a:off x="4282" y="2028"/>
                <a:ext cx="541" cy="775"/>
              </a:xfrm>
              <a:custGeom>
                <a:avLst/>
                <a:gdLst>
                  <a:gd name="T0" fmla="*/ 0 w 1082"/>
                  <a:gd name="T1" fmla="*/ 57 h 1550"/>
                  <a:gd name="T2" fmla="*/ 384 w 1082"/>
                  <a:gd name="T3" fmla="*/ 775 h 1550"/>
                  <a:gd name="T4" fmla="*/ 541 w 1082"/>
                  <a:gd name="T5" fmla="*/ 696 h 1550"/>
                  <a:gd name="T6" fmla="*/ 155 w 1082"/>
                  <a:gd name="T7" fmla="*/ 0 h 1550"/>
                  <a:gd name="T8" fmla="*/ 0 w 1082"/>
                  <a:gd name="T9" fmla="*/ 57 h 1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2"/>
                  <a:gd name="T16" fmla="*/ 0 h 1550"/>
                  <a:gd name="T17" fmla="*/ 1082 w 1082"/>
                  <a:gd name="T18" fmla="*/ 1550 h 1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2" h="1550">
                    <a:moveTo>
                      <a:pt x="0" y="115"/>
                    </a:moveTo>
                    <a:lnTo>
                      <a:pt x="768" y="1550"/>
                    </a:lnTo>
                    <a:lnTo>
                      <a:pt x="1082" y="1391"/>
                    </a:lnTo>
                    <a:lnTo>
                      <a:pt x="311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5F3F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185" name="Arc 22"/>
              <p:cNvSpPr>
                <a:spLocks/>
              </p:cNvSpPr>
              <p:nvPr/>
            </p:nvSpPr>
            <p:spPr bwMode="auto">
              <a:xfrm>
                <a:off x="4279" y="1983"/>
                <a:ext cx="163" cy="101"/>
              </a:xfrm>
              <a:custGeom>
                <a:avLst/>
                <a:gdLst>
                  <a:gd name="T0" fmla="*/ 0 w 42128"/>
                  <a:gd name="T1" fmla="*/ 0 h 27664"/>
                  <a:gd name="T2" fmla="*/ 1 w 42128"/>
                  <a:gd name="T3" fmla="*/ 0 h 27664"/>
                  <a:gd name="T4" fmla="*/ 0 w 42128"/>
                  <a:gd name="T5" fmla="*/ 0 h 27664"/>
                  <a:gd name="T6" fmla="*/ 0 60000 65536"/>
                  <a:gd name="T7" fmla="*/ 0 60000 65536"/>
                  <a:gd name="T8" fmla="*/ 0 60000 65536"/>
                  <a:gd name="T9" fmla="*/ 0 w 42128"/>
                  <a:gd name="T10" fmla="*/ 0 h 27664"/>
                  <a:gd name="T11" fmla="*/ 42128 w 42128"/>
                  <a:gd name="T12" fmla="*/ 27664 h 276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128" h="27664" fill="none" extrusionOk="0">
                    <a:moveTo>
                      <a:pt x="868" y="27664"/>
                    </a:moveTo>
                    <a:cubicBezTo>
                      <a:pt x="292" y="25694"/>
                      <a:pt x="0" y="23652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0940" y="-1"/>
                      <a:pt x="39222" y="6003"/>
                      <a:pt x="42128" y="14880"/>
                    </a:cubicBezTo>
                  </a:path>
                  <a:path w="42128" h="27664" stroke="0" extrusionOk="0">
                    <a:moveTo>
                      <a:pt x="868" y="27664"/>
                    </a:moveTo>
                    <a:cubicBezTo>
                      <a:pt x="292" y="25694"/>
                      <a:pt x="0" y="23652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0940" y="-1"/>
                      <a:pt x="39222" y="6003"/>
                      <a:pt x="42128" y="1488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5F3F1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186" name="Arc 23"/>
              <p:cNvSpPr>
                <a:spLocks/>
              </p:cNvSpPr>
              <p:nvPr/>
            </p:nvSpPr>
            <p:spPr bwMode="auto">
              <a:xfrm>
                <a:off x="4283" y="1993"/>
                <a:ext cx="166" cy="96"/>
              </a:xfrm>
              <a:custGeom>
                <a:avLst/>
                <a:gdLst>
                  <a:gd name="T0" fmla="*/ 0 w 42141"/>
                  <a:gd name="T1" fmla="*/ 0 h 24154"/>
                  <a:gd name="T2" fmla="*/ 1 w 42141"/>
                  <a:gd name="T3" fmla="*/ 0 h 24154"/>
                  <a:gd name="T4" fmla="*/ 0 w 42141"/>
                  <a:gd name="T5" fmla="*/ 0 h 24154"/>
                  <a:gd name="T6" fmla="*/ 0 60000 65536"/>
                  <a:gd name="T7" fmla="*/ 0 60000 65536"/>
                  <a:gd name="T8" fmla="*/ 0 60000 65536"/>
                  <a:gd name="T9" fmla="*/ 0 w 42141"/>
                  <a:gd name="T10" fmla="*/ 0 h 24154"/>
                  <a:gd name="T11" fmla="*/ 42141 w 42141"/>
                  <a:gd name="T12" fmla="*/ 24154 h 241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141" h="24154" fill="none" extrusionOk="0">
                    <a:moveTo>
                      <a:pt x="151" y="24154"/>
                    </a:moveTo>
                    <a:cubicBezTo>
                      <a:pt x="50" y="23306"/>
                      <a:pt x="0" y="2245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0954" y="-1"/>
                      <a:pt x="39246" y="6022"/>
                      <a:pt x="42140" y="14918"/>
                    </a:cubicBezTo>
                  </a:path>
                  <a:path w="42141" h="24154" stroke="0" extrusionOk="0">
                    <a:moveTo>
                      <a:pt x="151" y="24154"/>
                    </a:moveTo>
                    <a:cubicBezTo>
                      <a:pt x="50" y="23306"/>
                      <a:pt x="0" y="2245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0954" y="-1"/>
                      <a:pt x="39246" y="6022"/>
                      <a:pt x="42140" y="1491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5F3F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187" name="Freeform 24"/>
              <p:cNvSpPr>
                <a:spLocks/>
              </p:cNvSpPr>
              <p:nvPr/>
            </p:nvSpPr>
            <p:spPr bwMode="auto">
              <a:xfrm>
                <a:off x="4277" y="1994"/>
                <a:ext cx="103" cy="199"/>
              </a:xfrm>
              <a:custGeom>
                <a:avLst/>
                <a:gdLst>
                  <a:gd name="T0" fmla="*/ 3 w 205"/>
                  <a:gd name="T1" fmla="*/ 92 h 397"/>
                  <a:gd name="T2" fmla="*/ 0 w 205"/>
                  <a:gd name="T3" fmla="*/ 79 h 397"/>
                  <a:gd name="T4" fmla="*/ 0 w 205"/>
                  <a:gd name="T5" fmla="*/ 66 h 397"/>
                  <a:gd name="T6" fmla="*/ 2 w 205"/>
                  <a:gd name="T7" fmla="*/ 56 h 397"/>
                  <a:gd name="T8" fmla="*/ 6 w 205"/>
                  <a:gd name="T9" fmla="*/ 40 h 397"/>
                  <a:gd name="T10" fmla="*/ 12 w 205"/>
                  <a:gd name="T11" fmla="*/ 28 h 397"/>
                  <a:gd name="T12" fmla="*/ 20 w 205"/>
                  <a:gd name="T13" fmla="*/ 16 h 397"/>
                  <a:gd name="T14" fmla="*/ 30 w 205"/>
                  <a:gd name="T15" fmla="*/ 7 h 397"/>
                  <a:gd name="T16" fmla="*/ 39 w 205"/>
                  <a:gd name="T17" fmla="*/ 0 h 397"/>
                  <a:gd name="T18" fmla="*/ 103 w 205"/>
                  <a:gd name="T19" fmla="*/ 108 h 397"/>
                  <a:gd name="T20" fmla="*/ 91 w 205"/>
                  <a:gd name="T21" fmla="*/ 114 h 397"/>
                  <a:gd name="T22" fmla="*/ 84 w 205"/>
                  <a:gd name="T23" fmla="*/ 122 h 397"/>
                  <a:gd name="T24" fmla="*/ 76 w 205"/>
                  <a:gd name="T25" fmla="*/ 130 h 397"/>
                  <a:gd name="T26" fmla="*/ 70 w 205"/>
                  <a:gd name="T27" fmla="*/ 139 h 397"/>
                  <a:gd name="T28" fmla="*/ 63 w 205"/>
                  <a:gd name="T29" fmla="*/ 157 h 397"/>
                  <a:gd name="T30" fmla="*/ 60 w 205"/>
                  <a:gd name="T31" fmla="*/ 180 h 397"/>
                  <a:gd name="T32" fmla="*/ 60 w 205"/>
                  <a:gd name="T33" fmla="*/ 199 h 397"/>
                  <a:gd name="T34" fmla="*/ 3 w 205"/>
                  <a:gd name="T35" fmla="*/ 92 h 39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5"/>
                  <a:gd name="T55" fmla="*/ 0 h 397"/>
                  <a:gd name="T56" fmla="*/ 205 w 205"/>
                  <a:gd name="T57" fmla="*/ 397 h 39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5" h="397">
                    <a:moveTo>
                      <a:pt x="5" y="184"/>
                    </a:moveTo>
                    <a:lnTo>
                      <a:pt x="0" y="157"/>
                    </a:lnTo>
                    <a:lnTo>
                      <a:pt x="0" y="132"/>
                    </a:lnTo>
                    <a:lnTo>
                      <a:pt x="3" y="111"/>
                    </a:lnTo>
                    <a:lnTo>
                      <a:pt x="11" y="80"/>
                    </a:lnTo>
                    <a:lnTo>
                      <a:pt x="23" y="55"/>
                    </a:lnTo>
                    <a:lnTo>
                      <a:pt x="40" y="32"/>
                    </a:lnTo>
                    <a:lnTo>
                      <a:pt x="59" y="13"/>
                    </a:lnTo>
                    <a:lnTo>
                      <a:pt x="78" y="0"/>
                    </a:lnTo>
                    <a:lnTo>
                      <a:pt x="205" y="215"/>
                    </a:lnTo>
                    <a:lnTo>
                      <a:pt x="182" y="228"/>
                    </a:lnTo>
                    <a:lnTo>
                      <a:pt x="167" y="243"/>
                    </a:lnTo>
                    <a:lnTo>
                      <a:pt x="151" y="259"/>
                    </a:lnTo>
                    <a:lnTo>
                      <a:pt x="140" y="278"/>
                    </a:lnTo>
                    <a:lnTo>
                      <a:pt x="126" y="313"/>
                    </a:lnTo>
                    <a:lnTo>
                      <a:pt x="119" y="359"/>
                    </a:lnTo>
                    <a:lnTo>
                      <a:pt x="119" y="397"/>
                    </a:lnTo>
                    <a:lnTo>
                      <a:pt x="5" y="184"/>
                    </a:lnTo>
                    <a:close/>
                  </a:path>
                </a:pathLst>
              </a:custGeom>
              <a:solidFill>
                <a:srgbClr val="3F1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188" name="Arc 25"/>
              <p:cNvSpPr>
                <a:spLocks/>
              </p:cNvSpPr>
              <p:nvPr/>
            </p:nvSpPr>
            <p:spPr bwMode="auto">
              <a:xfrm>
                <a:off x="4278" y="1987"/>
                <a:ext cx="84" cy="95"/>
              </a:xfrm>
              <a:custGeom>
                <a:avLst/>
                <a:gdLst>
                  <a:gd name="T0" fmla="*/ 0 w 21600"/>
                  <a:gd name="T1" fmla="*/ 0 h 26044"/>
                  <a:gd name="T2" fmla="*/ 0 w 21600"/>
                  <a:gd name="T3" fmla="*/ 0 h 26044"/>
                  <a:gd name="T4" fmla="*/ 0 w 21600"/>
                  <a:gd name="T5" fmla="*/ 0 h 2604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6044"/>
                  <a:gd name="T11" fmla="*/ 21600 w 21600"/>
                  <a:gd name="T12" fmla="*/ 26044 h 260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6044" fill="none" extrusionOk="0">
                    <a:moveTo>
                      <a:pt x="795" y="26044"/>
                    </a:moveTo>
                    <a:cubicBezTo>
                      <a:pt x="267" y="24152"/>
                      <a:pt x="0" y="22198"/>
                      <a:pt x="0" y="20235"/>
                    </a:cubicBezTo>
                    <a:cubicBezTo>
                      <a:pt x="-1" y="11220"/>
                      <a:pt x="5598" y="3153"/>
                      <a:pt x="14043" y="0"/>
                    </a:cubicBezTo>
                  </a:path>
                  <a:path w="21600" h="26044" stroke="0" extrusionOk="0">
                    <a:moveTo>
                      <a:pt x="795" y="26044"/>
                    </a:moveTo>
                    <a:cubicBezTo>
                      <a:pt x="267" y="24152"/>
                      <a:pt x="0" y="22198"/>
                      <a:pt x="0" y="20235"/>
                    </a:cubicBezTo>
                    <a:cubicBezTo>
                      <a:pt x="-1" y="11220"/>
                      <a:pt x="5598" y="3153"/>
                      <a:pt x="14043" y="0"/>
                    </a:cubicBezTo>
                    <a:lnTo>
                      <a:pt x="21600" y="20235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189" name="Arc 26"/>
              <p:cNvSpPr>
                <a:spLocks/>
              </p:cNvSpPr>
              <p:nvPr/>
            </p:nvSpPr>
            <p:spPr bwMode="auto">
              <a:xfrm>
                <a:off x="4339" y="2091"/>
                <a:ext cx="164" cy="99"/>
              </a:xfrm>
              <a:custGeom>
                <a:avLst/>
                <a:gdLst>
                  <a:gd name="T0" fmla="*/ 0 w 42310"/>
                  <a:gd name="T1" fmla="*/ 0 h 27151"/>
                  <a:gd name="T2" fmla="*/ 1 w 42310"/>
                  <a:gd name="T3" fmla="*/ 0 h 27151"/>
                  <a:gd name="T4" fmla="*/ 0 w 42310"/>
                  <a:gd name="T5" fmla="*/ 0 h 27151"/>
                  <a:gd name="T6" fmla="*/ 0 60000 65536"/>
                  <a:gd name="T7" fmla="*/ 0 60000 65536"/>
                  <a:gd name="T8" fmla="*/ 0 60000 65536"/>
                  <a:gd name="T9" fmla="*/ 0 w 42310"/>
                  <a:gd name="T10" fmla="*/ 0 h 27151"/>
                  <a:gd name="T11" fmla="*/ 42310 w 42310"/>
                  <a:gd name="T12" fmla="*/ 27151 h 271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310" h="27151" fill="none" extrusionOk="0">
                    <a:moveTo>
                      <a:pt x="725" y="27150"/>
                    </a:moveTo>
                    <a:cubicBezTo>
                      <a:pt x="243" y="25339"/>
                      <a:pt x="0" y="2347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1166" y="-1"/>
                      <a:pt x="39593" y="6292"/>
                      <a:pt x="42310" y="15464"/>
                    </a:cubicBezTo>
                  </a:path>
                  <a:path w="42310" h="27151" stroke="0" extrusionOk="0">
                    <a:moveTo>
                      <a:pt x="725" y="27150"/>
                    </a:moveTo>
                    <a:cubicBezTo>
                      <a:pt x="243" y="25339"/>
                      <a:pt x="0" y="2347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1166" y="-1"/>
                      <a:pt x="39593" y="6292"/>
                      <a:pt x="42310" y="15464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F3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50190" name="Group 27"/>
              <p:cNvGrpSpPr>
                <a:grpSpLocks/>
              </p:cNvGrpSpPr>
              <p:nvPr/>
            </p:nvGrpSpPr>
            <p:grpSpPr bwMode="auto">
              <a:xfrm>
                <a:off x="4344" y="2107"/>
                <a:ext cx="175" cy="114"/>
                <a:chOff x="4344" y="2107"/>
                <a:chExt cx="175" cy="114"/>
              </a:xfrm>
            </p:grpSpPr>
            <p:grpSp>
              <p:nvGrpSpPr>
                <p:cNvPr id="50214" name="Group 28"/>
                <p:cNvGrpSpPr>
                  <a:grpSpLocks/>
                </p:cNvGrpSpPr>
                <p:nvPr/>
              </p:nvGrpSpPr>
              <p:grpSpPr bwMode="auto">
                <a:xfrm>
                  <a:off x="4344" y="2107"/>
                  <a:ext cx="166" cy="97"/>
                  <a:chOff x="4344" y="2107"/>
                  <a:chExt cx="166" cy="97"/>
                </a:xfrm>
              </p:grpSpPr>
              <p:sp>
                <p:nvSpPr>
                  <p:cNvPr id="50216" name="Arc 29"/>
                  <p:cNvSpPr>
                    <a:spLocks/>
                  </p:cNvSpPr>
                  <p:nvPr/>
                </p:nvSpPr>
                <p:spPr bwMode="auto">
                  <a:xfrm>
                    <a:off x="4344" y="2107"/>
                    <a:ext cx="165" cy="96"/>
                  </a:xfrm>
                  <a:custGeom>
                    <a:avLst/>
                    <a:gdLst>
                      <a:gd name="T0" fmla="*/ 0 w 42483"/>
                      <a:gd name="T1" fmla="*/ 0 h 26333"/>
                      <a:gd name="T2" fmla="*/ 1 w 42483"/>
                      <a:gd name="T3" fmla="*/ 0 h 26333"/>
                      <a:gd name="T4" fmla="*/ 0 w 42483"/>
                      <a:gd name="T5" fmla="*/ 0 h 26333"/>
                      <a:gd name="T6" fmla="*/ 0 60000 65536"/>
                      <a:gd name="T7" fmla="*/ 0 60000 65536"/>
                      <a:gd name="T8" fmla="*/ 0 60000 65536"/>
                      <a:gd name="T9" fmla="*/ 0 w 42483"/>
                      <a:gd name="T10" fmla="*/ 0 h 26333"/>
                      <a:gd name="T11" fmla="*/ 42483 w 42483"/>
                      <a:gd name="T12" fmla="*/ 26333 h 2633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2483" h="26333" fill="none" extrusionOk="0">
                        <a:moveTo>
                          <a:pt x="524" y="26333"/>
                        </a:moveTo>
                        <a:cubicBezTo>
                          <a:pt x="176" y="24779"/>
                          <a:pt x="0" y="2319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404" y="-1"/>
                          <a:pt x="39978" y="6603"/>
                          <a:pt x="42483" y="16081"/>
                        </a:cubicBezTo>
                      </a:path>
                      <a:path w="42483" h="26333" stroke="0" extrusionOk="0">
                        <a:moveTo>
                          <a:pt x="524" y="26333"/>
                        </a:moveTo>
                        <a:cubicBezTo>
                          <a:pt x="176" y="24779"/>
                          <a:pt x="0" y="2319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404" y="-1"/>
                          <a:pt x="39978" y="6603"/>
                          <a:pt x="42483" y="16081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0217" name="Arc 30"/>
                  <p:cNvSpPr>
                    <a:spLocks/>
                  </p:cNvSpPr>
                  <p:nvPr/>
                </p:nvSpPr>
                <p:spPr bwMode="auto">
                  <a:xfrm>
                    <a:off x="4344" y="2117"/>
                    <a:ext cx="84" cy="87"/>
                  </a:xfrm>
                  <a:custGeom>
                    <a:avLst/>
                    <a:gdLst>
                      <a:gd name="T0" fmla="*/ 0 w 21600"/>
                      <a:gd name="T1" fmla="*/ 0 h 23832"/>
                      <a:gd name="T2" fmla="*/ 0 w 21600"/>
                      <a:gd name="T3" fmla="*/ 0 h 23832"/>
                      <a:gd name="T4" fmla="*/ 0 w 21600"/>
                      <a:gd name="T5" fmla="*/ 0 h 23832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3832"/>
                      <a:gd name="T11" fmla="*/ 21600 w 21600"/>
                      <a:gd name="T12" fmla="*/ 23832 h 2383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3832" fill="none" extrusionOk="0">
                        <a:moveTo>
                          <a:pt x="524" y="23832"/>
                        </a:moveTo>
                        <a:cubicBezTo>
                          <a:pt x="176" y="22278"/>
                          <a:pt x="0" y="20691"/>
                          <a:pt x="0" y="19099"/>
                        </a:cubicBezTo>
                        <a:cubicBezTo>
                          <a:pt x="-1" y="11090"/>
                          <a:pt x="4430" y="3739"/>
                          <a:pt x="11511" y="-1"/>
                        </a:cubicBezTo>
                      </a:path>
                      <a:path w="21600" h="23832" stroke="0" extrusionOk="0">
                        <a:moveTo>
                          <a:pt x="524" y="23832"/>
                        </a:moveTo>
                        <a:cubicBezTo>
                          <a:pt x="176" y="22278"/>
                          <a:pt x="0" y="20691"/>
                          <a:pt x="0" y="19099"/>
                        </a:cubicBezTo>
                        <a:cubicBezTo>
                          <a:pt x="-1" y="11090"/>
                          <a:pt x="4430" y="3739"/>
                          <a:pt x="11511" y="-1"/>
                        </a:cubicBezTo>
                        <a:lnTo>
                          <a:pt x="21600" y="19099"/>
                        </a:lnTo>
                        <a:close/>
                      </a:path>
                    </a:pathLst>
                  </a:custGeom>
                  <a:solidFill>
                    <a:srgbClr val="3F1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0218" name="Arc 31"/>
                  <p:cNvSpPr>
                    <a:spLocks/>
                  </p:cNvSpPr>
                  <p:nvPr/>
                </p:nvSpPr>
                <p:spPr bwMode="auto">
                  <a:xfrm>
                    <a:off x="4346" y="2107"/>
                    <a:ext cx="164" cy="97"/>
                  </a:xfrm>
                  <a:custGeom>
                    <a:avLst/>
                    <a:gdLst>
                      <a:gd name="T0" fmla="*/ 0 w 42385"/>
                      <a:gd name="T1" fmla="*/ 0 h 26569"/>
                      <a:gd name="T2" fmla="*/ 1 w 42385"/>
                      <a:gd name="T3" fmla="*/ 0 h 26569"/>
                      <a:gd name="T4" fmla="*/ 0 w 42385"/>
                      <a:gd name="T5" fmla="*/ 0 h 26569"/>
                      <a:gd name="T6" fmla="*/ 0 60000 65536"/>
                      <a:gd name="T7" fmla="*/ 0 60000 65536"/>
                      <a:gd name="T8" fmla="*/ 0 60000 65536"/>
                      <a:gd name="T9" fmla="*/ 0 w 42385"/>
                      <a:gd name="T10" fmla="*/ 0 h 26569"/>
                      <a:gd name="T11" fmla="*/ 42385 w 42385"/>
                      <a:gd name="T12" fmla="*/ 26569 h 2656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2385" h="26569" fill="none" extrusionOk="0">
                        <a:moveTo>
                          <a:pt x="579" y="26568"/>
                        </a:moveTo>
                        <a:cubicBezTo>
                          <a:pt x="194" y="24940"/>
                          <a:pt x="0" y="23273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265" y="-1"/>
                          <a:pt x="39755" y="6421"/>
                          <a:pt x="42385" y="15722"/>
                        </a:cubicBezTo>
                      </a:path>
                      <a:path w="42385" h="26569" stroke="0" extrusionOk="0">
                        <a:moveTo>
                          <a:pt x="579" y="26568"/>
                        </a:moveTo>
                        <a:cubicBezTo>
                          <a:pt x="194" y="24940"/>
                          <a:pt x="0" y="23273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265" y="-1"/>
                          <a:pt x="39755" y="6421"/>
                          <a:pt x="42385" y="15722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50215" name="Arc 32"/>
                <p:cNvSpPr>
                  <a:spLocks/>
                </p:cNvSpPr>
                <p:nvPr/>
              </p:nvSpPr>
              <p:spPr bwMode="auto">
                <a:xfrm>
                  <a:off x="4354" y="2124"/>
                  <a:ext cx="165" cy="97"/>
                </a:xfrm>
                <a:custGeom>
                  <a:avLst/>
                  <a:gdLst>
                    <a:gd name="T0" fmla="*/ 0 w 42395"/>
                    <a:gd name="T1" fmla="*/ 0 h 26656"/>
                    <a:gd name="T2" fmla="*/ 1 w 42395"/>
                    <a:gd name="T3" fmla="*/ 0 h 26656"/>
                    <a:gd name="T4" fmla="*/ 0 w 42395"/>
                    <a:gd name="T5" fmla="*/ 0 h 26656"/>
                    <a:gd name="T6" fmla="*/ 0 60000 65536"/>
                    <a:gd name="T7" fmla="*/ 0 60000 65536"/>
                    <a:gd name="T8" fmla="*/ 0 60000 65536"/>
                    <a:gd name="T9" fmla="*/ 0 w 42395"/>
                    <a:gd name="T10" fmla="*/ 0 h 26656"/>
                    <a:gd name="T11" fmla="*/ 42395 w 42395"/>
                    <a:gd name="T12" fmla="*/ 26656 h 266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395" h="26656" fill="none" extrusionOk="0">
                      <a:moveTo>
                        <a:pt x="600" y="26655"/>
                      </a:moveTo>
                      <a:cubicBezTo>
                        <a:pt x="201" y="25000"/>
                        <a:pt x="0" y="2330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279" y="-1"/>
                        <a:pt x="39777" y="6439"/>
                        <a:pt x="42395" y="15758"/>
                      </a:cubicBezTo>
                    </a:path>
                    <a:path w="42395" h="26656" stroke="0" extrusionOk="0">
                      <a:moveTo>
                        <a:pt x="600" y="26655"/>
                      </a:moveTo>
                      <a:cubicBezTo>
                        <a:pt x="201" y="25000"/>
                        <a:pt x="0" y="2330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279" y="-1"/>
                        <a:pt x="39777" y="6439"/>
                        <a:pt x="42395" y="15758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7F3F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50191" name="Group 33"/>
              <p:cNvGrpSpPr>
                <a:grpSpLocks/>
              </p:cNvGrpSpPr>
              <p:nvPr/>
            </p:nvGrpSpPr>
            <p:grpSpPr bwMode="auto">
              <a:xfrm>
                <a:off x="4361" y="2139"/>
                <a:ext cx="174" cy="112"/>
                <a:chOff x="4361" y="2139"/>
                <a:chExt cx="174" cy="112"/>
              </a:xfrm>
            </p:grpSpPr>
            <p:grpSp>
              <p:nvGrpSpPr>
                <p:cNvPr id="50209" name="Group 34"/>
                <p:cNvGrpSpPr>
                  <a:grpSpLocks/>
                </p:cNvGrpSpPr>
                <p:nvPr/>
              </p:nvGrpSpPr>
              <p:grpSpPr bwMode="auto">
                <a:xfrm>
                  <a:off x="4361" y="2139"/>
                  <a:ext cx="166" cy="96"/>
                  <a:chOff x="4361" y="2139"/>
                  <a:chExt cx="166" cy="96"/>
                </a:xfrm>
              </p:grpSpPr>
              <p:sp>
                <p:nvSpPr>
                  <p:cNvPr id="50211" name="Arc 35"/>
                  <p:cNvSpPr>
                    <a:spLocks/>
                  </p:cNvSpPr>
                  <p:nvPr/>
                </p:nvSpPr>
                <p:spPr bwMode="auto">
                  <a:xfrm>
                    <a:off x="4361" y="2139"/>
                    <a:ext cx="166" cy="95"/>
                  </a:xfrm>
                  <a:custGeom>
                    <a:avLst/>
                    <a:gdLst>
                      <a:gd name="T0" fmla="*/ 0 w 42607"/>
                      <a:gd name="T1" fmla="*/ 0 h 26040"/>
                      <a:gd name="T2" fmla="*/ 1 w 42607"/>
                      <a:gd name="T3" fmla="*/ 0 h 26040"/>
                      <a:gd name="T4" fmla="*/ 0 w 42607"/>
                      <a:gd name="T5" fmla="*/ 0 h 26040"/>
                      <a:gd name="T6" fmla="*/ 0 60000 65536"/>
                      <a:gd name="T7" fmla="*/ 0 60000 65536"/>
                      <a:gd name="T8" fmla="*/ 0 60000 65536"/>
                      <a:gd name="T9" fmla="*/ 0 w 42607"/>
                      <a:gd name="T10" fmla="*/ 0 h 26040"/>
                      <a:gd name="T11" fmla="*/ 42607 w 42607"/>
                      <a:gd name="T12" fmla="*/ 26040 h 260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2607" h="26040" fill="none" extrusionOk="0">
                        <a:moveTo>
                          <a:pt x="461" y="26039"/>
                        </a:moveTo>
                        <a:cubicBezTo>
                          <a:pt x="154" y="24579"/>
                          <a:pt x="0" y="2309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593" y="-1"/>
                          <a:pt x="40281" y="6855"/>
                          <a:pt x="42607" y="16573"/>
                        </a:cubicBezTo>
                      </a:path>
                      <a:path w="42607" h="26040" stroke="0" extrusionOk="0">
                        <a:moveTo>
                          <a:pt x="461" y="26039"/>
                        </a:moveTo>
                        <a:cubicBezTo>
                          <a:pt x="154" y="24579"/>
                          <a:pt x="0" y="2309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593" y="-1"/>
                          <a:pt x="40281" y="6855"/>
                          <a:pt x="42607" y="16573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0212" name="Arc 36"/>
                  <p:cNvSpPr>
                    <a:spLocks/>
                  </p:cNvSpPr>
                  <p:nvPr/>
                </p:nvSpPr>
                <p:spPr bwMode="auto">
                  <a:xfrm>
                    <a:off x="4361" y="2149"/>
                    <a:ext cx="84" cy="85"/>
                  </a:xfrm>
                  <a:custGeom>
                    <a:avLst/>
                    <a:gdLst>
                      <a:gd name="T0" fmla="*/ 0 w 21600"/>
                      <a:gd name="T1" fmla="*/ 0 h 23340"/>
                      <a:gd name="T2" fmla="*/ 0 w 21600"/>
                      <a:gd name="T3" fmla="*/ 0 h 23340"/>
                      <a:gd name="T4" fmla="*/ 0 w 21600"/>
                      <a:gd name="T5" fmla="*/ 0 h 2334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3340"/>
                      <a:gd name="T11" fmla="*/ 21600 w 21600"/>
                      <a:gd name="T12" fmla="*/ 23340 h 233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3340" fill="none" extrusionOk="0">
                        <a:moveTo>
                          <a:pt x="461" y="23339"/>
                        </a:moveTo>
                        <a:cubicBezTo>
                          <a:pt x="154" y="21879"/>
                          <a:pt x="0" y="20391"/>
                          <a:pt x="0" y="18900"/>
                        </a:cubicBezTo>
                        <a:cubicBezTo>
                          <a:pt x="-1" y="11041"/>
                          <a:pt x="4267" y="3803"/>
                          <a:pt x="11143" y="-1"/>
                        </a:cubicBezTo>
                      </a:path>
                      <a:path w="21600" h="23340" stroke="0" extrusionOk="0">
                        <a:moveTo>
                          <a:pt x="461" y="23339"/>
                        </a:moveTo>
                        <a:cubicBezTo>
                          <a:pt x="154" y="21879"/>
                          <a:pt x="0" y="20391"/>
                          <a:pt x="0" y="18900"/>
                        </a:cubicBezTo>
                        <a:cubicBezTo>
                          <a:pt x="-1" y="11041"/>
                          <a:pt x="4267" y="3803"/>
                          <a:pt x="11143" y="-1"/>
                        </a:cubicBezTo>
                        <a:lnTo>
                          <a:pt x="21600" y="18900"/>
                        </a:lnTo>
                        <a:close/>
                      </a:path>
                    </a:pathLst>
                  </a:custGeom>
                  <a:solidFill>
                    <a:srgbClr val="3F1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0213" name="Arc 37"/>
                  <p:cNvSpPr>
                    <a:spLocks/>
                  </p:cNvSpPr>
                  <p:nvPr/>
                </p:nvSpPr>
                <p:spPr bwMode="auto">
                  <a:xfrm>
                    <a:off x="4362" y="2139"/>
                    <a:ext cx="164" cy="96"/>
                  </a:xfrm>
                  <a:custGeom>
                    <a:avLst/>
                    <a:gdLst>
                      <a:gd name="T0" fmla="*/ 0 w 42542"/>
                      <a:gd name="T1" fmla="*/ 0 h 26306"/>
                      <a:gd name="T2" fmla="*/ 1 w 42542"/>
                      <a:gd name="T3" fmla="*/ 0 h 26306"/>
                      <a:gd name="T4" fmla="*/ 0 w 42542"/>
                      <a:gd name="T5" fmla="*/ 0 h 26306"/>
                      <a:gd name="T6" fmla="*/ 0 60000 65536"/>
                      <a:gd name="T7" fmla="*/ 0 60000 65536"/>
                      <a:gd name="T8" fmla="*/ 0 60000 65536"/>
                      <a:gd name="T9" fmla="*/ 0 w 42542"/>
                      <a:gd name="T10" fmla="*/ 0 h 26306"/>
                      <a:gd name="T11" fmla="*/ 42542 w 42542"/>
                      <a:gd name="T12" fmla="*/ 26306 h 2630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2542" h="26306" fill="none" extrusionOk="0">
                        <a:moveTo>
                          <a:pt x="518" y="26306"/>
                        </a:moveTo>
                        <a:cubicBezTo>
                          <a:pt x="174" y="24761"/>
                          <a:pt x="0" y="2318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491" y="-1"/>
                          <a:pt x="40119" y="6718"/>
                          <a:pt x="42541" y="16309"/>
                        </a:cubicBezTo>
                      </a:path>
                      <a:path w="42542" h="26306" stroke="0" extrusionOk="0">
                        <a:moveTo>
                          <a:pt x="518" y="26306"/>
                        </a:moveTo>
                        <a:cubicBezTo>
                          <a:pt x="174" y="24761"/>
                          <a:pt x="0" y="2318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491" y="-1"/>
                          <a:pt x="40119" y="6718"/>
                          <a:pt x="42541" y="1630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50210" name="Arc 38"/>
                <p:cNvSpPr>
                  <a:spLocks/>
                </p:cNvSpPr>
                <p:nvPr/>
              </p:nvSpPr>
              <p:spPr bwMode="auto">
                <a:xfrm>
                  <a:off x="4371" y="2157"/>
                  <a:ext cx="164" cy="94"/>
                </a:xfrm>
                <a:custGeom>
                  <a:avLst/>
                  <a:gdLst>
                    <a:gd name="T0" fmla="*/ 0 w 42457"/>
                    <a:gd name="T1" fmla="*/ 0 h 25990"/>
                    <a:gd name="T2" fmla="*/ 1 w 42457"/>
                    <a:gd name="T3" fmla="*/ 0 h 25990"/>
                    <a:gd name="T4" fmla="*/ 0 w 42457"/>
                    <a:gd name="T5" fmla="*/ 0 h 25990"/>
                    <a:gd name="T6" fmla="*/ 0 60000 65536"/>
                    <a:gd name="T7" fmla="*/ 0 60000 65536"/>
                    <a:gd name="T8" fmla="*/ 0 60000 65536"/>
                    <a:gd name="T9" fmla="*/ 0 w 42457"/>
                    <a:gd name="T10" fmla="*/ 0 h 25990"/>
                    <a:gd name="T11" fmla="*/ 42457 w 42457"/>
                    <a:gd name="T12" fmla="*/ 25990 h 259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457" h="25990" fill="none" extrusionOk="0">
                      <a:moveTo>
                        <a:pt x="450" y="25990"/>
                      </a:moveTo>
                      <a:cubicBezTo>
                        <a:pt x="151" y="24545"/>
                        <a:pt x="0" y="2307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366" y="-1"/>
                        <a:pt x="39917" y="6552"/>
                        <a:pt x="42456" y="15983"/>
                      </a:cubicBezTo>
                    </a:path>
                    <a:path w="42457" h="25990" stroke="0" extrusionOk="0">
                      <a:moveTo>
                        <a:pt x="450" y="25990"/>
                      </a:moveTo>
                      <a:cubicBezTo>
                        <a:pt x="151" y="24545"/>
                        <a:pt x="0" y="2307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366" y="-1"/>
                        <a:pt x="39917" y="6552"/>
                        <a:pt x="42456" y="15983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7F3F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50192" name="Group 39"/>
              <p:cNvGrpSpPr>
                <a:grpSpLocks/>
              </p:cNvGrpSpPr>
              <p:nvPr/>
            </p:nvGrpSpPr>
            <p:grpSpPr bwMode="auto">
              <a:xfrm>
                <a:off x="4378" y="2170"/>
                <a:ext cx="166" cy="94"/>
                <a:chOff x="4378" y="2170"/>
                <a:chExt cx="166" cy="94"/>
              </a:xfrm>
            </p:grpSpPr>
            <p:sp>
              <p:nvSpPr>
                <p:cNvPr id="50207" name="Arc 40"/>
                <p:cNvSpPr>
                  <a:spLocks/>
                </p:cNvSpPr>
                <p:nvPr/>
              </p:nvSpPr>
              <p:spPr bwMode="auto">
                <a:xfrm>
                  <a:off x="4378" y="2170"/>
                  <a:ext cx="166" cy="94"/>
                </a:xfrm>
                <a:custGeom>
                  <a:avLst/>
                  <a:gdLst>
                    <a:gd name="T0" fmla="*/ 0 w 42614"/>
                    <a:gd name="T1" fmla="*/ 0 h 25799"/>
                    <a:gd name="T2" fmla="*/ 1 w 42614"/>
                    <a:gd name="T3" fmla="*/ 0 h 25799"/>
                    <a:gd name="T4" fmla="*/ 0 w 42614"/>
                    <a:gd name="T5" fmla="*/ 0 h 25799"/>
                    <a:gd name="T6" fmla="*/ 0 60000 65536"/>
                    <a:gd name="T7" fmla="*/ 0 60000 65536"/>
                    <a:gd name="T8" fmla="*/ 0 60000 65536"/>
                    <a:gd name="T9" fmla="*/ 0 w 42614"/>
                    <a:gd name="T10" fmla="*/ 0 h 25799"/>
                    <a:gd name="T11" fmla="*/ 42614 w 42614"/>
                    <a:gd name="T12" fmla="*/ 25799 h 257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614" h="25799" fill="none" extrusionOk="0">
                      <a:moveTo>
                        <a:pt x="412" y="25798"/>
                      </a:moveTo>
                      <a:cubicBezTo>
                        <a:pt x="138" y="24416"/>
                        <a:pt x="0" y="2300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604" y="-1"/>
                        <a:pt x="40299" y="6869"/>
                        <a:pt x="42614" y="16602"/>
                      </a:cubicBezTo>
                    </a:path>
                    <a:path w="42614" h="25799" stroke="0" extrusionOk="0">
                      <a:moveTo>
                        <a:pt x="412" y="25798"/>
                      </a:moveTo>
                      <a:cubicBezTo>
                        <a:pt x="138" y="24416"/>
                        <a:pt x="0" y="2300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604" y="-1"/>
                        <a:pt x="40299" y="6869"/>
                        <a:pt x="42614" y="16602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208" name="Arc 41"/>
                <p:cNvSpPr>
                  <a:spLocks/>
                </p:cNvSpPr>
                <p:nvPr/>
              </p:nvSpPr>
              <p:spPr bwMode="auto">
                <a:xfrm>
                  <a:off x="4378" y="2180"/>
                  <a:ext cx="84" cy="84"/>
                </a:xfrm>
                <a:custGeom>
                  <a:avLst/>
                  <a:gdLst>
                    <a:gd name="T0" fmla="*/ 0 w 21600"/>
                    <a:gd name="T1" fmla="*/ 0 h 23128"/>
                    <a:gd name="T2" fmla="*/ 0 w 21600"/>
                    <a:gd name="T3" fmla="*/ 0 h 23128"/>
                    <a:gd name="T4" fmla="*/ 0 w 21600"/>
                    <a:gd name="T5" fmla="*/ 0 h 2312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3128"/>
                    <a:gd name="T11" fmla="*/ 21600 w 21600"/>
                    <a:gd name="T12" fmla="*/ 23128 h 231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3128" fill="none" extrusionOk="0">
                      <a:moveTo>
                        <a:pt x="412" y="23127"/>
                      </a:moveTo>
                      <a:cubicBezTo>
                        <a:pt x="138" y="21745"/>
                        <a:pt x="0" y="20338"/>
                        <a:pt x="0" y="18929"/>
                      </a:cubicBezTo>
                      <a:cubicBezTo>
                        <a:pt x="-1" y="11049"/>
                        <a:pt x="4290" y="3795"/>
                        <a:pt x="11195" y="0"/>
                      </a:cubicBezTo>
                    </a:path>
                    <a:path w="21600" h="23128" stroke="0" extrusionOk="0">
                      <a:moveTo>
                        <a:pt x="412" y="23127"/>
                      </a:moveTo>
                      <a:cubicBezTo>
                        <a:pt x="138" y="21745"/>
                        <a:pt x="0" y="20338"/>
                        <a:pt x="0" y="18929"/>
                      </a:cubicBezTo>
                      <a:cubicBezTo>
                        <a:pt x="-1" y="11049"/>
                        <a:pt x="4290" y="3795"/>
                        <a:pt x="11195" y="0"/>
                      </a:cubicBezTo>
                      <a:lnTo>
                        <a:pt x="21600" y="18929"/>
                      </a:lnTo>
                      <a:close/>
                    </a:path>
                  </a:pathLst>
                </a:custGeom>
                <a:solidFill>
                  <a:srgbClr val="3F1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50193" name="Group 42"/>
              <p:cNvGrpSpPr>
                <a:grpSpLocks/>
              </p:cNvGrpSpPr>
              <p:nvPr/>
            </p:nvGrpSpPr>
            <p:grpSpPr bwMode="auto">
              <a:xfrm>
                <a:off x="4379" y="2170"/>
                <a:ext cx="174" cy="112"/>
                <a:chOff x="4379" y="2170"/>
                <a:chExt cx="174" cy="112"/>
              </a:xfrm>
            </p:grpSpPr>
            <p:sp>
              <p:nvSpPr>
                <p:cNvPr id="50205" name="Arc 43"/>
                <p:cNvSpPr>
                  <a:spLocks/>
                </p:cNvSpPr>
                <p:nvPr/>
              </p:nvSpPr>
              <p:spPr bwMode="auto">
                <a:xfrm>
                  <a:off x="4379" y="2170"/>
                  <a:ext cx="165" cy="95"/>
                </a:xfrm>
                <a:custGeom>
                  <a:avLst/>
                  <a:gdLst>
                    <a:gd name="T0" fmla="*/ 0 w 42535"/>
                    <a:gd name="T1" fmla="*/ 0 h 26067"/>
                    <a:gd name="T2" fmla="*/ 1 w 42535"/>
                    <a:gd name="T3" fmla="*/ 0 h 26067"/>
                    <a:gd name="T4" fmla="*/ 0 w 42535"/>
                    <a:gd name="T5" fmla="*/ 0 h 26067"/>
                    <a:gd name="T6" fmla="*/ 0 60000 65536"/>
                    <a:gd name="T7" fmla="*/ 0 60000 65536"/>
                    <a:gd name="T8" fmla="*/ 0 60000 65536"/>
                    <a:gd name="T9" fmla="*/ 0 w 42535"/>
                    <a:gd name="T10" fmla="*/ 0 h 26067"/>
                    <a:gd name="T11" fmla="*/ 42535 w 42535"/>
                    <a:gd name="T12" fmla="*/ 26067 h 2606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535" h="26067" fill="none" extrusionOk="0">
                      <a:moveTo>
                        <a:pt x="466" y="26067"/>
                      </a:moveTo>
                      <a:cubicBezTo>
                        <a:pt x="156" y="24598"/>
                        <a:pt x="0" y="23101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480" y="-1"/>
                        <a:pt x="40101" y="6704"/>
                        <a:pt x="42534" y="16280"/>
                      </a:cubicBezTo>
                    </a:path>
                    <a:path w="42535" h="26067" stroke="0" extrusionOk="0">
                      <a:moveTo>
                        <a:pt x="466" y="26067"/>
                      </a:moveTo>
                      <a:cubicBezTo>
                        <a:pt x="156" y="24598"/>
                        <a:pt x="0" y="23101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480" y="-1"/>
                        <a:pt x="40101" y="6704"/>
                        <a:pt x="42534" y="1628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206" name="Arc 44"/>
                <p:cNvSpPr>
                  <a:spLocks/>
                </p:cNvSpPr>
                <p:nvPr/>
              </p:nvSpPr>
              <p:spPr bwMode="auto">
                <a:xfrm>
                  <a:off x="4388" y="2187"/>
                  <a:ext cx="165" cy="95"/>
                </a:xfrm>
                <a:custGeom>
                  <a:avLst/>
                  <a:gdLst>
                    <a:gd name="T0" fmla="*/ 0 w 42607"/>
                    <a:gd name="T1" fmla="*/ 0 h 26041"/>
                    <a:gd name="T2" fmla="*/ 1 w 42607"/>
                    <a:gd name="T3" fmla="*/ 0 h 26041"/>
                    <a:gd name="T4" fmla="*/ 0 w 42607"/>
                    <a:gd name="T5" fmla="*/ 0 h 26041"/>
                    <a:gd name="T6" fmla="*/ 0 60000 65536"/>
                    <a:gd name="T7" fmla="*/ 0 60000 65536"/>
                    <a:gd name="T8" fmla="*/ 0 60000 65536"/>
                    <a:gd name="T9" fmla="*/ 0 w 42607"/>
                    <a:gd name="T10" fmla="*/ 0 h 26041"/>
                    <a:gd name="T11" fmla="*/ 42607 w 42607"/>
                    <a:gd name="T12" fmla="*/ 26041 h 2604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607" h="26041" fill="none" extrusionOk="0">
                      <a:moveTo>
                        <a:pt x="461" y="26041"/>
                      </a:moveTo>
                      <a:cubicBezTo>
                        <a:pt x="154" y="24580"/>
                        <a:pt x="0" y="23092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592" y="-1"/>
                        <a:pt x="40280" y="6854"/>
                        <a:pt x="42606" y="16572"/>
                      </a:cubicBezTo>
                    </a:path>
                    <a:path w="42607" h="26041" stroke="0" extrusionOk="0">
                      <a:moveTo>
                        <a:pt x="461" y="26041"/>
                      </a:moveTo>
                      <a:cubicBezTo>
                        <a:pt x="154" y="24580"/>
                        <a:pt x="0" y="23092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592" y="-1"/>
                        <a:pt x="40280" y="6854"/>
                        <a:pt x="42606" y="16572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7F3F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50194" name="Group 45"/>
              <p:cNvGrpSpPr>
                <a:grpSpLocks/>
              </p:cNvGrpSpPr>
              <p:nvPr/>
            </p:nvGrpSpPr>
            <p:grpSpPr bwMode="auto">
              <a:xfrm>
                <a:off x="4283" y="2031"/>
                <a:ext cx="542" cy="778"/>
                <a:chOff x="4283" y="2031"/>
                <a:chExt cx="542" cy="778"/>
              </a:xfrm>
            </p:grpSpPr>
            <p:sp>
              <p:nvSpPr>
                <p:cNvPr id="50203" name="Line 46"/>
                <p:cNvSpPr>
                  <a:spLocks noChangeShapeType="1"/>
                </p:cNvSpPr>
                <p:nvPr/>
              </p:nvSpPr>
              <p:spPr bwMode="auto">
                <a:xfrm>
                  <a:off x="4440" y="2031"/>
                  <a:ext cx="385" cy="6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204" name="Line 47"/>
                <p:cNvSpPr>
                  <a:spLocks noChangeShapeType="1"/>
                </p:cNvSpPr>
                <p:nvPr/>
              </p:nvSpPr>
              <p:spPr bwMode="auto">
                <a:xfrm>
                  <a:off x="4283" y="2086"/>
                  <a:ext cx="386" cy="7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50195" name="Group 48"/>
              <p:cNvGrpSpPr>
                <a:grpSpLocks/>
              </p:cNvGrpSpPr>
              <p:nvPr/>
            </p:nvGrpSpPr>
            <p:grpSpPr bwMode="auto">
              <a:xfrm>
                <a:off x="4395" y="2201"/>
                <a:ext cx="174" cy="111"/>
                <a:chOff x="4395" y="2201"/>
                <a:chExt cx="174" cy="111"/>
              </a:xfrm>
            </p:grpSpPr>
            <p:grpSp>
              <p:nvGrpSpPr>
                <p:cNvPr id="50198" name="Group 49"/>
                <p:cNvGrpSpPr>
                  <a:grpSpLocks/>
                </p:cNvGrpSpPr>
                <p:nvPr/>
              </p:nvGrpSpPr>
              <p:grpSpPr bwMode="auto">
                <a:xfrm>
                  <a:off x="4395" y="2201"/>
                  <a:ext cx="166" cy="93"/>
                  <a:chOff x="4395" y="2201"/>
                  <a:chExt cx="166" cy="93"/>
                </a:xfrm>
              </p:grpSpPr>
              <p:sp>
                <p:nvSpPr>
                  <p:cNvPr id="50201" name="Arc 50"/>
                  <p:cNvSpPr>
                    <a:spLocks/>
                  </p:cNvSpPr>
                  <p:nvPr/>
                </p:nvSpPr>
                <p:spPr bwMode="auto">
                  <a:xfrm>
                    <a:off x="4395" y="2201"/>
                    <a:ext cx="166" cy="93"/>
                  </a:xfrm>
                  <a:custGeom>
                    <a:avLst/>
                    <a:gdLst>
                      <a:gd name="T0" fmla="*/ 0 w 42675"/>
                      <a:gd name="T1" fmla="*/ 0 h 25528"/>
                      <a:gd name="T2" fmla="*/ 1 w 42675"/>
                      <a:gd name="T3" fmla="*/ 0 h 25528"/>
                      <a:gd name="T4" fmla="*/ 0 w 42675"/>
                      <a:gd name="T5" fmla="*/ 0 h 25528"/>
                      <a:gd name="T6" fmla="*/ 0 60000 65536"/>
                      <a:gd name="T7" fmla="*/ 0 60000 65536"/>
                      <a:gd name="T8" fmla="*/ 0 60000 65536"/>
                      <a:gd name="T9" fmla="*/ 0 w 42675"/>
                      <a:gd name="T10" fmla="*/ 0 h 25528"/>
                      <a:gd name="T11" fmla="*/ 42675 w 42675"/>
                      <a:gd name="T12" fmla="*/ 25528 h 2552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2675" h="25528" fill="none" extrusionOk="0">
                        <a:moveTo>
                          <a:pt x="360" y="25527"/>
                        </a:moveTo>
                        <a:cubicBezTo>
                          <a:pt x="120" y="24232"/>
                          <a:pt x="0" y="22917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705" y="-1"/>
                          <a:pt x="40460" y="7006"/>
                          <a:pt x="42675" y="16866"/>
                        </a:cubicBezTo>
                      </a:path>
                      <a:path w="42675" h="25528" stroke="0" extrusionOk="0">
                        <a:moveTo>
                          <a:pt x="360" y="25527"/>
                        </a:moveTo>
                        <a:cubicBezTo>
                          <a:pt x="120" y="24232"/>
                          <a:pt x="0" y="22917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705" y="-1"/>
                          <a:pt x="40460" y="7006"/>
                          <a:pt x="42675" y="1686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0202" name="Arc 51"/>
                  <p:cNvSpPr>
                    <a:spLocks/>
                  </p:cNvSpPr>
                  <p:nvPr/>
                </p:nvSpPr>
                <p:spPr bwMode="auto">
                  <a:xfrm>
                    <a:off x="4395" y="2211"/>
                    <a:ext cx="84" cy="83"/>
                  </a:xfrm>
                  <a:custGeom>
                    <a:avLst/>
                    <a:gdLst>
                      <a:gd name="T0" fmla="*/ 0 w 21600"/>
                      <a:gd name="T1" fmla="*/ 0 h 22920"/>
                      <a:gd name="T2" fmla="*/ 0 w 21600"/>
                      <a:gd name="T3" fmla="*/ 0 h 22920"/>
                      <a:gd name="T4" fmla="*/ 0 w 21600"/>
                      <a:gd name="T5" fmla="*/ 0 h 2292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2920"/>
                      <a:gd name="T11" fmla="*/ 21600 w 21600"/>
                      <a:gd name="T12" fmla="*/ 22920 h 229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2920" fill="none" extrusionOk="0">
                        <a:moveTo>
                          <a:pt x="360" y="22919"/>
                        </a:moveTo>
                        <a:cubicBezTo>
                          <a:pt x="120" y="21624"/>
                          <a:pt x="0" y="20309"/>
                          <a:pt x="0" y="18992"/>
                        </a:cubicBezTo>
                        <a:cubicBezTo>
                          <a:pt x="-1" y="11065"/>
                          <a:pt x="4341" y="3775"/>
                          <a:pt x="11310" y="-1"/>
                        </a:cubicBezTo>
                      </a:path>
                      <a:path w="21600" h="22920" stroke="0" extrusionOk="0">
                        <a:moveTo>
                          <a:pt x="360" y="22919"/>
                        </a:moveTo>
                        <a:cubicBezTo>
                          <a:pt x="120" y="21624"/>
                          <a:pt x="0" y="20309"/>
                          <a:pt x="0" y="18992"/>
                        </a:cubicBezTo>
                        <a:cubicBezTo>
                          <a:pt x="-1" y="11065"/>
                          <a:pt x="4341" y="3775"/>
                          <a:pt x="11310" y="-1"/>
                        </a:cubicBezTo>
                        <a:lnTo>
                          <a:pt x="21600" y="18992"/>
                        </a:lnTo>
                        <a:close/>
                      </a:path>
                    </a:pathLst>
                  </a:custGeom>
                  <a:solidFill>
                    <a:srgbClr val="3F1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50199" name="Arc 52"/>
                <p:cNvSpPr>
                  <a:spLocks/>
                </p:cNvSpPr>
                <p:nvPr/>
              </p:nvSpPr>
              <p:spPr bwMode="auto">
                <a:xfrm>
                  <a:off x="4396" y="2201"/>
                  <a:ext cx="166" cy="94"/>
                </a:xfrm>
                <a:custGeom>
                  <a:avLst/>
                  <a:gdLst>
                    <a:gd name="T0" fmla="*/ 0 w 42614"/>
                    <a:gd name="T1" fmla="*/ 0 h 25799"/>
                    <a:gd name="T2" fmla="*/ 1 w 42614"/>
                    <a:gd name="T3" fmla="*/ 0 h 25799"/>
                    <a:gd name="T4" fmla="*/ 0 w 42614"/>
                    <a:gd name="T5" fmla="*/ 0 h 25799"/>
                    <a:gd name="T6" fmla="*/ 0 60000 65536"/>
                    <a:gd name="T7" fmla="*/ 0 60000 65536"/>
                    <a:gd name="T8" fmla="*/ 0 60000 65536"/>
                    <a:gd name="T9" fmla="*/ 0 w 42614"/>
                    <a:gd name="T10" fmla="*/ 0 h 25799"/>
                    <a:gd name="T11" fmla="*/ 42614 w 42614"/>
                    <a:gd name="T12" fmla="*/ 25799 h 257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614" h="25799" fill="none" extrusionOk="0">
                      <a:moveTo>
                        <a:pt x="412" y="25798"/>
                      </a:moveTo>
                      <a:cubicBezTo>
                        <a:pt x="138" y="24416"/>
                        <a:pt x="0" y="2300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604" y="-1"/>
                        <a:pt x="40299" y="6869"/>
                        <a:pt x="42614" y="16602"/>
                      </a:cubicBezTo>
                    </a:path>
                    <a:path w="42614" h="25799" stroke="0" extrusionOk="0">
                      <a:moveTo>
                        <a:pt x="412" y="25798"/>
                      </a:moveTo>
                      <a:cubicBezTo>
                        <a:pt x="138" y="24416"/>
                        <a:pt x="0" y="2300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604" y="-1"/>
                        <a:pt x="40299" y="6869"/>
                        <a:pt x="42614" y="16602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200" name="Arc 53"/>
                <p:cNvSpPr>
                  <a:spLocks/>
                </p:cNvSpPr>
                <p:nvPr/>
              </p:nvSpPr>
              <p:spPr bwMode="auto">
                <a:xfrm>
                  <a:off x="4404" y="2215"/>
                  <a:ext cx="165" cy="97"/>
                </a:xfrm>
                <a:custGeom>
                  <a:avLst/>
                  <a:gdLst>
                    <a:gd name="T0" fmla="*/ 0 w 42466"/>
                    <a:gd name="T1" fmla="*/ 0 h 26656"/>
                    <a:gd name="T2" fmla="*/ 1 w 42466"/>
                    <a:gd name="T3" fmla="*/ 0 h 26656"/>
                    <a:gd name="T4" fmla="*/ 0 w 42466"/>
                    <a:gd name="T5" fmla="*/ 0 h 26656"/>
                    <a:gd name="T6" fmla="*/ 0 60000 65536"/>
                    <a:gd name="T7" fmla="*/ 0 60000 65536"/>
                    <a:gd name="T8" fmla="*/ 0 60000 65536"/>
                    <a:gd name="T9" fmla="*/ 0 w 42466"/>
                    <a:gd name="T10" fmla="*/ 0 h 26656"/>
                    <a:gd name="T11" fmla="*/ 42466 w 42466"/>
                    <a:gd name="T12" fmla="*/ 26656 h 266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466" h="26656" fill="none" extrusionOk="0">
                      <a:moveTo>
                        <a:pt x="600" y="26655"/>
                      </a:moveTo>
                      <a:cubicBezTo>
                        <a:pt x="201" y="25000"/>
                        <a:pt x="0" y="2330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379" y="-1"/>
                        <a:pt x="39938" y="6570"/>
                        <a:pt x="42466" y="16017"/>
                      </a:cubicBezTo>
                    </a:path>
                    <a:path w="42466" h="26656" stroke="0" extrusionOk="0">
                      <a:moveTo>
                        <a:pt x="600" y="26655"/>
                      </a:moveTo>
                      <a:cubicBezTo>
                        <a:pt x="201" y="25000"/>
                        <a:pt x="0" y="2330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379" y="-1"/>
                        <a:pt x="39938" y="6570"/>
                        <a:pt x="42466" y="16017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50196" name="Freeform 54"/>
              <p:cNvSpPr>
                <a:spLocks/>
              </p:cNvSpPr>
              <p:nvPr/>
            </p:nvSpPr>
            <p:spPr bwMode="auto">
              <a:xfrm>
                <a:off x="4400" y="2219"/>
                <a:ext cx="334" cy="573"/>
              </a:xfrm>
              <a:custGeom>
                <a:avLst/>
                <a:gdLst>
                  <a:gd name="T0" fmla="*/ 42 w 668"/>
                  <a:gd name="T1" fmla="*/ 0 h 1145"/>
                  <a:gd name="T2" fmla="*/ 30 w 668"/>
                  <a:gd name="T3" fmla="*/ 8 h 1145"/>
                  <a:gd name="T4" fmla="*/ 20 w 668"/>
                  <a:gd name="T5" fmla="*/ 15 h 1145"/>
                  <a:gd name="T6" fmla="*/ 11 w 668"/>
                  <a:gd name="T7" fmla="*/ 25 h 1145"/>
                  <a:gd name="T8" fmla="*/ 8 w 668"/>
                  <a:gd name="T9" fmla="*/ 35 h 1145"/>
                  <a:gd name="T10" fmla="*/ 4 w 668"/>
                  <a:gd name="T11" fmla="*/ 45 h 1145"/>
                  <a:gd name="T12" fmla="*/ 1 w 668"/>
                  <a:gd name="T13" fmla="*/ 56 h 1145"/>
                  <a:gd name="T14" fmla="*/ 0 w 668"/>
                  <a:gd name="T15" fmla="*/ 68 h 1145"/>
                  <a:gd name="T16" fmla="*/ 0 w 668"/>
                  <a:gd name="T17" fmla="*/ 83 h 1145"/>
                  <a:gd name="T18" fmla="*/ 259 w 668"/>
                  <a:gd name="T19" fmla="*/ 573 h 1145"/>
                  <a:gd name="T20" fmla="*/ 334 w 668"/>
                  <a:gd name="T21" fmla="*/ 521 h 1145"/>
                  <a:gd name="T22" fmla="*/ 42 w 668"/>
                  <a:gd name="T23" fmla="*/ 0 h 11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68"/>
                  <a:gd name="T37" fmla="*/ 0 h 1145"/>
                  <a:gd name="T38" fmla="*/ 668 w 668"/>
                  <a:gd name="T39" fmla="*/ 1145 h 114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68" h="1145">
                    <a:moveTo>
                      <a:pt x="85" y="0"/>
                    </a:moveTo>
                    <a:lnTo>
                      <a:pt x="60" y="15"/>
                    </a:lnTo>
                    <a:lnTo>
                      <a:pt x="40" y="30"/>
                    </a:lnTo>
                    <a:lnTo>
                      <a:pt x="23" y="50"/>
                    </a:lnTo>
                    <a:lnTo>
                      <a:pt x="16" y="69"/>
                    </a:lnTo>
                    <a:lnTo>
                      <a:pt x="8" y="90"/>
                    </a:lnTo>
                    <a:lnTo>
                      <a:pt x="2" y="111"/>
                    </a:lnTo>
                    <a:lnTo>
                      <a:pt x="0" y="136"/>
                    </a:lnTo>
                    <a:lnTo>
                      <a:pt x="0" y="165"/>
                    </a:lnTo>
                    <a:lnTo>
                      <a:pt x="518" y="1145"/>
                    </a:lnTo>
                    <a:lnTo>
                      <a:pt x="668" y="1042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3F1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197" name="Oval 55"/>
              <p:cNvSpPr>
                <a:spLocks noChangeArrowheads="1"/>
              </p:cNvSpPr>
              <p:nvPr/>
            </p:nvSpPr>
            <p:spPr bwMode="auto">
              <a:xfrm>
                <a:off x="4663" y="2694"/>
                <a:ext cx="182" cy="175"/>
              </a:xfrm>
              <a:prstGeom prst="ellipse">
                <a:avLst/>
              </a:prstGeom>
              <a:solidFill>
                <a:srgbClr val="7F5F3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50181" name="Text Box 56"/>
          <p:cNvSpPr txBox="1">
            <a:spLocks noChangeArrowheads="1"/>
          </p:cNvSpPr>
          <p:nvPr/>
        </p:nvSpPr>
        <p:spPr bwMode="auto">
          <a:xfrm>
            <a:off x="323850" y="5805488"/>
            <a:ext cx="41504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000000"/>
                </a:solidFill>
                <a:latin typeface="小塚ゴシック Pro L" pitchFamily="34" charset="-128"/>
                <a:ea typeface="小塚ゴシック Pro L" pitchFamily="34" charset="-128"/>
              </a:rPr>
              <a:t>プレート境界に</a:t>
            </a:r>
            <a:r>
              <a:rPr lang="ja-JP" altLang="en-US" sz="2800" dirty="0" smtClean="0">
                <a:solidFill>
                  <a:srgbClr val="000000"/>
                </a:solidFill>
                <a:latin typeface="小塚ゴシック Pro L" pitchFamily="34" charset="-128"/>
                <a:ea typeface="小塚ゴシック Pro L" pitchFamily="34" charset="-128"/>
              </a:rPr>
              <a:t>集中</a:t>
            </a:r>
            <a:endParaRPr lang="en-US" altLang="ja-JP" sz="2800" dirty="0" smtClean="0">
              <a:solidFill>
                <a:srgbClr val="000000"/>
              </a:solidFill>
              <a:latin typeface="小塚ゴシック Pro L" pitchFamily="34" charset="-128"/>
              <a:ea typeface="小塚ゴシック Pro L" pitchFamily="34" charset="-128"/>
            </a:endParaRPr>
          </a:p>
          <a:p>
            <a:r>
              <a:rPr lang="en-US" altLang="ja-JP" sz="2000" dirty="0" smtClean="0">
                <a:solidFill>
                  <a:srgbClr val="000000"/>
                </a:solidFill>
                <a:latin typeface="小塚ゴシック Pro L" pitchFamily="34" charset="-128"/>
                <a:ea typeface="小塚ゴシック Pro L" pitchFamily="34" charset="-128"/>
              </a:rPr>
              <a:t>Distributed along plate boundaries</a:t>
            </a:r>
            <a:endParaRPr lang="ja-JP" altLang="en-US" sz="2000" dirty="0">
              <a:solidFill>
                <a:srgbClr val="000000"/>
              </a:solidFill>
              <a:latin typeface="小塚ゴシック Pro L" pitchFamily="34" charset="-128"/>
              <a:ea typeface="小塚ゴシック Pro L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6763E-6 L 0.18698 0.262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0" y="131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78531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370" name="Group 2"/>
          <p:cNvGrpSpPr>
            <a:grpSpLocks/>
          </p:cNvGrpSpPr>
          <p:nvPr/>
        </p:nvGrpSpPr>
        <p:grpSpPr bwMode="auto">
          <a:xfrm>
            <a:off x="1763713" y="4005263"/>
            <a:ext cx="2598737" cy="1295400"/>
            <a:chOff x="1878" y="2205"/>
            <a:chExt cx="1637" cy="816"/>
          </a:xfrm>
        </p:grpSpPr>
        <p:grpSp>
          <p:nvGrpSpPr>
            <p:cNvPr id="314371" name="Group 3"/>
            <p:cNvGrpSpPr>
              <a:grpSpLocks/>
            </p:cNvGrpSpPr>
            <p:nvPr/>
          </p:nvGrpSpPr>
          <p:grpSpPr bwMode="auto">
            <a:xfrm>
              <a:off x="2064" y="2205"/>
              <a:ext cx="1451" cy="816"/>
              <a:chOff x="1474" y="1752"/>
              <a:chExt cx="1043" cy="816"/>
            </a:xfrm>
          </p:grpSpPr>
          <p:sp>
            <p:nvSpPr>
              <p:cNvPr id="314372" name="Freeform 4"/>
              <p:cNvSpPr>
                <a:spLocks/>
              </p:cNvSpPr>
              <p:nvPr/>
            </p:nvSpPr>
            <p:spPr bwMode="auto">
              <a:xfrm flipH="1" flipV="1">
                <a:off x="1474" y="2024"/>
                <a:ext cx="1043" cy="544"/>
              </a:xfrm>
              <a:custGeom>
                <a:avLst/>
                <a:gdLst>
                  <a:gd name="T0" fmla="*/ 0 w 1043"/>
                  <a:gd name="T1" fmla="*/ 0 h 544"/>
                  <a:gd name="T2" fmla="*/ 1043 w 1043"/>
                  <a:gd name="T3" fmla="*/ 0 h 544"/>
                  <a:gd name="T4" fmla="*/ 544 w 1043"/>
                  <a:gd name="T5" fmla="*/ 544 h 544"/>
                  <a:gd name="T6" fmla="*/ 0 w 1043"/>
                  <a:gd name="T7" fmla="*/ 544 h 544"/>
                  <a:gd name="T8" fmla="*/ 0 w 1043"/>
                  <a:gd name="T9" fmla="*/ 0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3" h="544">
                    <a:moveTo>
                      <a:pt x="0" y="0"/>
                    </a:moveTo>
                    <a:lnTo>
                      <a:pt x="1043" y="0"/>
                    </a:lnTo>
                    <a:lnTo>
                      <a:pt x="544" y="544"/>
                    </a:lnTo>
                    <a:lnTo>
                      <a:pt x="0" y="5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660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14373" name="AutoShape 5"/>
              <p:cNvSpPr>
                <a:spLocks noChangeArrowheads="1"/>
              </p:cNvSpPr>
              <p:nvPr/>
            </p:nvSpPr>
            <p:spPr bwMode="auto">
              <a:xfrm flipH="1">
                <a:off x="1882" y="1752"/>
                <a:ext cx="635" cy="272"/>
              </a:xfrm>
              <a:prstGeom prst="parallelogram">
                <a:avLst>
                  <a:gd name="adj" fmla="val 23745"/>
                </a:avLst>
              </a:prstGeom>
              <a:solidFill>
                <a:srgbClr val="996600"/>
              </a:solidFill>
              <a:ln w="9525">
                <a:solidFill>
                  <a:srgbClr val="66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314374" name="AutoShape 6"/>
            <p:cNvSpPr>
              <a:spLocks noChangeArrowheads="1"/>
            </p:cNvSpPr>
            <p:nvPr/>
          </p:nvSpPr>
          <p:spPr bwMode="auto">
            <a:xfrm rot="-2320413">
              <a:off x="1878" y="2462"/>
              <a:ext cx="962" cy="317"/>
            </a:xfrm>
            <a:prstGeom prst="parallelogram">
              <a:avLst>
                <a:gd name="adj" fmla="val 25683"/>
              </a:avLst>
            </a:prstGeom>
            <a:solidFill>
              <a:srgbClr val="996600"/>
            </a:solidFill>
            <a:ln w="9525">
              <a:solidFill>
                <a:srgbClr val="66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314375" name="Group 7"/>
          <p:cNvGrpSpPr>
            <a:grpSpLocks/>
          </p:cNvGrpSpPr>
          <p:nvPr/>
        </p:nvGrpSpPr>
        <p:grpSpPr bwMode="auto">
          <a:xfrm>
            <a:off x="833438" y="4005263"/>
            <a:ext cx="2305050" cy="1295400"/>
            <a:chOff x="930" y="1752"/>
            <a:chExt cx="1043" cy="816"/>
          </a:xfrm>
        </p:grpSpPr>
        <p:sp>
          <p:nvSpPr>
            <p:cNvPr id="314376" name="Freeform 8"/>
            <p:cNvSpPr>
              <a:spLocks/>
            </p:cNvSpPr>
            <p:nvPr/>
          </p:nvSpPr>
          <p:spPr bwMode="auto">
            <a:xfrm>
              <a:off x="930" y="2024"/>
              <a:ext cx="1043" cy="544"/>
            </a:xfrm>
            <a:custGeom>
              <a:avLst/>
              <a:gdLst>
                <a:gd name="T0" fmla="*/ 0 w 1043"/>
                <a:gd name="T1" fmla="*/ 0 h 544"/>
                <a:gd name="T2" fmla="*/ 1043 w 1043"/>
                <a:gd name="T3" fmla="*/ 0 h 544"/>
                <a:gd name="T4" fmla="*/ 544 w 1043"/>
                <a:gd name="T5" fmla="*/ 544 h 544"/>
                <a:gd name="T6" fmla="*/ 0 w 1043"/>
                <a:gd name="T7" fmla="*/ 544 h 544"/>
                <a:gd name="T8" fmla="*/ 0 w 1043"/>
                <a:gd name="T9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3" h="544">
                  <a:moveTo>
                    <a:pt x="0" y="0"/>
                  </a:moveTo>
                  <a:lnTo>
                    <a:pt x="1043" y="0"/>
                  </a:lnTo>
                  <a:lnTo>
                    <a:pt x="544" y="544"/>
                  </a:lnTo>
                  <a:lnTo>
                    <a:pt x="0" y="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00"/>
            </a:solidFill>
            <a:ln w="9525">
              <a:solidFill>
                <a:srgbClr val="66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14377" name="AutoShape 9"/>
            <p:cNvSpPr>
              <a:spLocks noChangeArrowheads="1"/>
            </p:cNvSpPr>
            <p:nvPr/>
          </p:nvSpPr>
          <p:spPr bwMode="auto">
            <a:xfrm flipV="1">
              <a:off x="930" y="1752"/>
              <a:ext cx="1043" cy="272"/>
            </a:xfrm>
            <a:custGeom>
              <a:avLst/>
              <a:gdLst>
                <a:gd name="G0" fmla="+- 1884 0 0"/>
                <a:gd name="G1" fmla="+- 21600 0 1884"/>
                <a:gd name="G2" fmla="*/ 1884 1 2"/>
                <a:gd name="G3" fmla="+- 21600 0 G2"/>
                <a:gd name="G4" fmla="+/ 1884 21600 2"/>
                <a:gd name="G5" fmla="+/ G1 0 2"/>
                <a:gd name="G6" fmla="*/ 21600 21600 1884"/>
                <a:gd name="G7" fmla="*/ G6 1 2"/>
                <a:gd name="G8" fmla="+- 21600 0 G7"/>
                <a:gd name="G9" fmla="*/ 21600 1 2"/>
                <a:gd name="G10" fmla="+- 1884 0 G9"/>
                <a:gd name="G11" fmla="?: G10 G8 0"/>
                <a:gd name="G12" fmla="?: G10 G7 21600"/>
                <a:gd name="T0" fmla="*/ 20658 w 21600"/>
                <a:gd name="T1" fmla="*/ 10800 h 21600"/>
                <a:gd name="T2" fmla="*/ 10800 w 21600"/>
                <a:gd name="T3" fmla="*/ 21600 h 21600"/>
                <a:gd name="T4" fmla="*/ 942 w 21600"/>
                <a:gd name="T5" fmla="*/ 10800 h 21600"/>
                <a:gd name="T6" fmla="*/ 10800 w 21600"/>
                <a:gd name="T7" fmla="*/ 0 h 21600"/>
                <a:gd name="T8" fmla="*/ 2742 w 21600"/>
                <a:gd name="T9" fmla="*/ 2742 h 21600"/>
                <a:gd name="T10" fmla="*/ 18858 w 21600"/>
                <a:gd name="T11" fmla="*/ 1885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884" y="21600"/>
                  </a:lnTo>
                  <a:lnTo>
                    <a:pt x="1971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6600"/>
            </a:solidFill>
            <a:ln w="9525">
              <a:solidFill>
                <a:srgbClr val="66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314378" name="Group 10"/>
          <p:cNvGrpSpPr>
            <a:grpSpLocks/>
          </p:cNvGrpSpPr>
          <p:nvPr/>
        </p:nvGrpSpPr>
        <p:grpSpPr bwMode="auto">
          <a:xfrm>
            <a:off x="1908175" y="1700213"/>
            <a:ext cx="2598738" cy="1295400"/>
            <a:chOff x="1878" y="2205"/>
            <a:chExt cx="1637" cy="816"/>
          </a:xfrm>
        </p:grpSpPr>
        <p:grpSp>
          <p:nvGrpSpPr>
            <p:cNvPr id="314379" name="Group 11"/>
            <p:cNvGrpSpPr>
              <a:grpSpLocks/>
            </p:cNvGrpSpPr>
            <p:nvPr/>
          </p:nvGrpSpPr>
          <p:grpSpPr bwMode="auto">
            <a:xfrm>
              <a:off x="2064" y="2205"/>
              <a:ext cx="1451" cy="816"/>
              <a:chOff x="1474" y="1752"/>
              <a:chExt cx="1043" cy="816"/>
            </a:xfrm>
          </p:grpSpPr>
          <p:sp>
            <p:nvSpPr>
              <p:cNvPr id="314380" name="Freeform 12"/>
              <p:cNvSpPr>
                <a:spLocks/>
              </p:cNvSpPr>
              <p:nvPr/>
            </p:nvSpPr>
            <p:spPr bwMode="auto">
              <a:xfrm flipH="1" flipV="1">
                <a:off x="1474" y="2024"/>
                <a:ext cx="1043" cy="544"/>
              </a:xfrm>
              <a:custGeom>
                <a:avLst/>
                <a:gdLst>
                  <a:gd name="T0" fmla="*/ 0 w 1043"/>
                  <a:gd name="T1" fmla="*/ 0 h 544"/>
                  <a:gd name="T2" fmla="*/ 1043 w 1043"/>
                  <a:gd name="T3" fmla="*/ 0 h 544"/>
                  <a:gd name="T4" fmla="*/ 544 w 1043"/>
                  <a:gd name="T5" fmla="*/ 544 h 544"/>
                  <a:gd name="T6" fmla="*/ 0 w 1043"/>
                  <a:gd name="T7" fmla="*/ 544 h 544"/>
                  <a:gd name="T8" fmla="*/ 0 w 1043"/>
                  <a:gd name="T9" fmla="*/ 0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3" h="544">
                    <a:moveTo>
                      <a:pt x="0" y="0"/>
                    </a:moveTo>
                    <a:lnTo>
                      <a:pt x="1043" y="0"/>
                    </a:lnTo>
                    <a:lnTo>
                      <a:pt x="544" y="544"/>
                    </a:lnTo>
                    <a:lnTo>
                      <a:pt x="0" y="5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660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14381" name="AutoShape 13"/>
              <p:cNvSpPr>
                <a:spLocks noChangeArrowheads="1"/>
              </p:cNvSpPr>
              <p:nvPr/>
            </p:nvSpPr>
            <p:spPr bwMode="auto">
              <a:xfrm flipH="1">
                <a:off x="1882" y="1752"/>
                <a:ext cx="635" cy="272"/>
              </a:xfrm>
              <a:prstGeom prst="parallelogram">
                <a:avLst>
                  <a:gd name="adj" fmla="val 23745"/>
                </a:avLst>
              </a:prstGeom>
              <a:solidFill>
                <a:srgbClr val="996600"/>
              </a:solidFill>
              <a:ln w="9525">
                <a:solidFill>
                  <a:srgbClr val="66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314382" name="AutoShape 14"/>
            <p:cNvSpPr>
              <a:spLocks noChangeArrowheads="1"/>
            </p:cNvSpPr>
            <p:nvPr/>
          </p:nvSpPr>
          <p:spPr bwMode="auto">
            <a:xfrm rot="-2320413">
              <a:off x="1878" y="2462"/>
              <a:ext cx="962" cy="317"/>
            </a:xfrm>
            <a:prstGeom prst="parallelogram">
              <a:avLst>
                <a:gd name="adj" fmla="val 25683"/>
              </a:avLst>
            </a:prstGeom>
            <a:solidFill>
              <a:srgbClr val="996600"/>
            </a:solidFill>
            <a:ln w="9525">
              <a:solidFill>
                <a:srgbClr val="66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314383" name="Text Box 15"/>
          <p:cNvSpPr txBox="1">
            <a:spLocks noChangeArrowheads="1"/>
          </p:cNvSpPr>
          <p:nvPr/>
        </p:nvSpPr>
        <p:spPr bwMode="auto">
          <a:xfrm>
            <a:off x="5435600" y="4292600"/>
            <a:ext cx="365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smtClean="0">
                <a:solidFill>
                  <a:srgbClr val="006600"/>
                </a:solidFill>
                <a:latin typeface="Comic Sans MS" panose="030F0702030302020204" pitchFamily="66" charset="0"/>
                <a:ea typeface="ＭＳ Ｐゴシック" panose="020B0600070205080204" pitchFamily="50" charset="-128"/>
              </a:rPr>
              <a:t>Slow (silent) Earthquake</a:t>
            </a:r>
          </a:p>
        </p:txBody>
      </p:sp>
      <p:sp>
        <p:nvSpPr>
          <p:cNvPr id="314384" name="Text Box 16"/>
          <p:cNvSpPr txBox="1">
            <a:spLocks noChangeArrowheads="1"/>
          </p:cNvSpPr>
          <p:nvPr/>
        </p:nvSpPr>
        <p:spPr bwMode="auto">
          <a:xfrm>
            <a:off x="5514975" y="2132013"/>
            <a:ext cx="316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smtClean="0">
                <a:solidFill>
                  <a:srgbClr val="006600"/>
                </a:solidFill>
                <a:latin typeface="Comic Sans MS" panose="030F0702030302020204" pitchFamily="66" charset="0"/>
                <a:ea typeface="ＭＳ Ｐゴシック" panose="020B0600070205080204" pitchFamily="50" charset="-128"/>
              </a:rPr>
              <a:t>Ordinary Earthquake</a:t>
            </a:r>
          </a:p>
        </p:txBody>
      </p:sp>
      <p:sp>
        <p:nvSpPr>
          <p:cNvPr id="314385" name="Rectangle 17"/>
          <p:cNvSpPr>
            <a:spLocks noChangeArrowheads="1"/>
          </p:cNvSpPr>
          <p:nvPr/>
        </p:nvSpPr>
        <p:spPr bwMode="auto">
          <a:xfrm>
            <a:off x="3930650" y="1700213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1500000" lon="20099999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ja-JP" altLang="en-US" smtClean="0">
              <a:solidFill>
                <a:srgbClr val="000000"/>
              </a:solidFill>
              <a:latin typeface="Comic Sans MS" panose="030F0702030302020204" pitchFamily="66" charset="0"/>
              <a:ea typeface="ＭＳ Ｐゴシック" panose="020B0600070205080204" pitchFamily="50" charset="-128"/>
            </a:endParaRPr>
          </a:p>
        </p:txBody>
      </p:sp>
      <p:sp>
        <p:nvSpPr>
          <p:cNvPr id="314386" name="Rectangle 18"/>
          <p:cNvSpPr>
            <a:spLocks noChangeArrowheads="1"/>
          </p:cNvSpPr>
          <p:nvPr/>
        </p:nvSpPr>
        <p:spPr bwMode="auto">
          <a:xfrm>
            <a:off x="3851275" y="4005263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1500000" lon="20099999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ja-JP" altLang="en-US" smtClean="0">
              <a:solidFill>
                <a:srgbClr val="000000"/>
              </a:solidFill>
              <a:latin typeface="Comic Sans MS" panose="030F0702030302020204" pitchFamily="66" charset="0"/>
              <a:ea typeface="ＭＳ Ｐゴシック" panose="020B0600070205080204" pitchFamily="50" charset="-128"/>
            </a:endParaRPr>
          </a:p>
        </p:txBody>
      </p:sp>
      <p:grpSp>
        <p:nvGrpSpPr>
          <p:cNvPr id="314387" name="Group 19"/>
          <p:cNvGrpSpPr>
            <a:grpSpLocks/>
          </p:cNvGrpSpPr>
          <p:nvPr/>
        </p:nvGrpSpPr>
        <p:grpSpPr bwMode="auto">
          <a:xfrm>
            <a:off x="977900" y="1700213"/>
            <a:ext cx="2305050" cy="1295400"/>
            <a:chOff x="930" y="1752"/>
            <a:chExt cx="1043" cy="816"/>
          </a:xfrm>
        </p:grpSpPr>
        <p:sp>
          <p:nvSpPr>
            <p:cNvPr id="314388" name="Freeform 20"/>
            <p:cNvSpPr>
              <a:spLocks/>
            </p:cNvSpPr>
            <p:nvPr/>
          </p:nvSpPr>
          <p:spPr bwMode="auto">
            <a:xfrm>
              <a:off x="930" y="2024"/>
              <a:ext cx="1043" cy="544"/>
            </a:xfrm>
            <a:custGeom>
              <a:avLst/>
              <a:gdLst>
                <a:gd name="T0" fmla="*/ 0 w 1043"/>
                <a:gd name="T1" fmla="*/ 0 h 544"/>
                <a:gd name="T2" fmla="*/ 1043 w 1043"/>
                <a:gd name="T3" fmla="*/ 0 h 544"/>
                <a:gd name="T4" fmla="*/ 544 w 1043"/>
                <a:gd name="T5" fmla="*/ 544 h 544"/>
                <a:gd name="T6" fmla="*/ 0 w 1043"/>
                <a:gd name="T7" fmla="*/ 544 h 544"/>
                <a:gd name="T8" fmla="*/ 0 w 1043"/>
                <a:gd name="T9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3" h="544">
                  <a:moveTo>
                    <a:pt x="0" y="0"/>
                  </a:moveTo>
                  <a:lnTo>
                    <a:pt x="1043" y="0"/>
                  </a:lnTo>
                  <a:lnTo>
                    <a:pt x="544" y="544"/>
                  </a:lnTo>
                  <a:lnTo>
                    <a:pt x="0" y="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00"/>
            </a:solidFill>
            <a:ln w="9525">
              <a:solidFill>
                <a:srgbClr val="66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14389" name="AutoShape 21"/>
            <p:cNvSpPr>
              <a:spLocks noChangeArrowheads="1"/>
            </p:cNvSpPr>
            <p:nvPr/>
          </p:nvSpPr>
          <p:spPr bwMode="auto">
            <a:xfrm flipV="1">
              <a:off x="930" y="1752"/>
              <a:ext cx="1043" cy="272"/>
            </a:xfrm>
            <a:custGeom>
              <a:avLst/>
              <a:gdLst>
                <a:gd name="G0" fmla="+- 1884 0 0"/>
                <a:gd name="G1" fmla="+- 21600 0 1884"/>
                <a:gd name="G2" fmla="*/ 1884 1 2"/>
                <a:gd name="G3" fmla="+- 21600 0 G2"/>
                <a:gd name="G4" fmla="+/ 1884 21600 2"/>
                <a:gd name="G5" fmla="+/ G1 0 2"/>
                <a:gd name="G6" fmla="*/ 21600 21600 1884"/>
                <a:gd name="G7" fmla="*/ G6 1 2"/>
                <a:gd name="G8" fmla="+- 21600 0 G7"/>
                <a:gd name="G9" fmla="*/ 21600 1 2"/>
                <a:gd name="G10" fmla="+- 1884 0 G9"/>
                <a:gd name="G11" fmla="?: G10 G8 0"/>
                <a:gd name="G12" fmla="?: G10 G7 21600"/>
                <a:gd name="T0" fmla="*/ 20658 w 21600"/>
                <a:gd name="T1" fmla="*/ 10800 h 21600"/>
                <a:gd name="T2" fmla="*/ 10800 w 21600"/>
                <a:gd name="T3" fmla="*/ 21600 h 21600"/>
                <a:gd name="T4" fmla="*/ 942 w 21600"/>
                <a:gd name="T5" fmla="*/ 10800 h 21600"/>
                <a:gd name="T6" fmla="*/ 10800 w 21600"/>
                <a:gd name="T7" fmla="*/ 0 h 21600"/>
                <a:gd name="T8" fmla="*/ 2742 w 21600"/>
                <a:gd name="T9" fmla="*/ 2742 h 21600"/>
                <a:gd name="T10" fmla="*/ 18858 w 21600"/>
                <a:gd name="T11" fmla="*/ 1885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884" y="21600"/>
                  </a:lnTo>
                  <a:lnTo>
                    <a:pt x="1971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6600"/>
            </a:solidFill>
            <a:ln w="9525">
              <a:solidFill>
                <a:srgbClr val="66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314391" name="Text Box 23"/>
          <p:cNvSpPr txBox="1">
            <a:spLocks noChangeArrowheads="1"/>
          </p:cNvSpPr>
          <p:nvPr/>
        </p:nvSpPr>
        <p:spPr bwMode="auto">
          <a:xfrm>
            <a:off x="468313" y="427038"/>
            <a:ext cx="8143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50" charset="-128"/>
              </a:rPr>
              <a:t>Earthquake :</a:t>
            </a:r>
            <a:r>
              <a:rPr lang="en-US" altLang="ja-JP" sz="2400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50" charset="-128"/>
              </a:rPr>
              <a:t> </a:t>
            </a:r>
            <a:r>
              <a:rPr lang="en-US" altLang="ja-JP" sz="2400" smtClean="0">
                <a:solidFill>
                  <a:srgbClr val="333399"/>
                </a:solidFill>
                <a:latin typeface="Comic Sans MS" panose="030F0702030302020204" pitchFamily="66" charset="0"/>
                <a:ea typeface="ＭＳ Ｐゴシック" panose="020B0600070205080204" pitchFamily="50" charset="-128"/>
              </a:rPr>
              <a:t>Release of Crustal Stress by Fault Slips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 L 0.03542 -0.0419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314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38" presetClass="pat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0.00116 L 0.01111 -0.00023 L -0.01632 -0.00069 L 0.01111 -0.00162 L -0.01632 -0.00208 L 0.01111 -0.00254 L -0.01632 -0.00347 L 0.01111 -0.00393 L -0.01632 -0.00439 L 0.01111 -0.00532 L -0.01632 -0.00578 L 0.01111 -0.00693 L -0.01632 -0.0074 L 0.01111 -0.00809 L -0.01632 -0.00878 L 0.01111 -0.00901 L -0.01632 -0.00901 " pathEditMode="fixed" rAng="-5400000" ptsTypes="FFFFFFFFFFFFFFFFF">
                                      <p:cBhvr>
                                        <p:cTn id="28" dur="1000" fill="hold"/>
                                        <p:tgtEl>
                                          <p:spTgt spid="314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 L 0.03542 -0.0419 " pathEditMode="relative" rAng="0" ptsTypes="AA">
                                      <p:cBhvr>
                                        <p:cTn id="46" dur="5000" fill="hold"/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83" grpId="0"/>
      <p:bldP spid="314384" grpId="0"/>
      <p:bldP spid="314385" grpId="0" animBg="1"/>
      <p:bldP spid="314385" grpId="1" animBg="1"/>
      <p:bldP spid="314386" grpId="0" animBg="1"/>
      <p:bldP spid="3143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03" name="Arc 7"/>
          <p:cNvSpPr>
            <a:spLocks/>
          </p:cNvSpPr>
          <p:nvPr/>
        </p:nvSpPr>
        <p:spPr bwMode="auto">
          <a:xfrm flipV="1">
            <a:off x="3924300" y="2781300"/>
            <a:ext cx="647700" cy="4392613"/>
          </a:xfrm>
          <a:custGeom>
            <a:avLst/>
            <a:gdLst>
              <a:gd name="T0" fmla="*/ 0 w 4673"/>
              <a:gd name="T1" fmla="*/ 2147483647 h 21600"/>
              <a:gd name="T2" fmla="*/ 2147483647 w 4673"/>
              <a:gd name="T3" fmla="*/ 2147483647 h 21600"/>
              <a:gd name="T4" fmla="*/ 2147483647 w 4673"/>
              <a:gd name="T5" fmla="*/ 2147483647 h 21600"/>
              <a:gd name="T6" fmla="*/ 0 60000 65536"/>
              <a:gd name="T7" fmla="*/ 0 60000 65536"/>
              <a:gd name="T8" fmla="*/ 0 60000 65536"/>
              <a:gd name="T9" fmla="*/ 0 w 4673"/>
              <a:gd name="T10" fmla="*/ 0 h 21600"/>
              <a:gd name="T11" fmla="*/ 4673 w 467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73" h="21600" fill="none" extrusionOk="0">
                <a:moveTo>
                  <a:pt x="-1" y="72"/>
                </a:moveTo>
                <a:cubicBezTo>
                  <a:pt x="589" y="24"/>
                  <a:pt x="1180" y="-1"/>
                  <a:pt x="1772" y="0"/>
                </a:cubicBezTo>
                <a:cubicBezTo>
                  <a:pt x="2742" y="0"/>
                  <a:pt x="3711" y="65"/>
                  <a:pt x="4673" y="195"/>
                </a:cubicBezTo>
              </a:path>
              <a:path w="4673" h="21600" stroke="0" extrusionOk="0">
                <a:moveTo>
                  <a:pt x="-1" y="72"/>
                </a:moveTo>
                <a:cubicBezTo>
                  <a:pt x="589" y="24"/>
                  <a:pt x="1180" y="-1"/>
                  <a:pt x="1772" y="0"/>
                </a:cubicBezTo>
                <a:cubicBezTo>
                  <a:pt x="2742" y="0"/>
                  <a:pt x="3711" y="65"/>
                  <a:pt x="4673" y="195"/>
                </a:cubicBezTo>
                <a:lnTo>
                  <a:pt x="1772" y="21600"/>
                </a:lnTo>
                <a:close/>
              </a:path>
            </a:pathLst>
          </a:custGeom>
          <a:solidFill>
            <a:srgbClr val="BBE0E3">
              <a:alpha val="50980"/>
            </a:srgbClr>
          </a:soli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en-US" altLang="ja-JP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260102" name="Arc 6"/>
          <p:cNvSpPr>
            <a:spLocks/>
          </p:cNvSpPr>
          <p:nvPr/>
        </p:nvSpPr>
        <p:spPr bwMode="auto">
          <a:xfrm>
            <a:off x="3348038" y="1412875"/>
            <a:ext cx="1511300" cy="1439863"/>
          </a:xfrm>
          <a:custGeom>
            <a:avLst/>
            <a:gdLst>
              <a:gd name="T0" fmla="*/ 0 w 24092"/>
              <a:gd name="T1" fmla="*/ 2147483647 h 21600"/>
              <a:gd name="T2" fmla="*/ 2147483647 w 24092"/>
              <a:gd name="T3" fmla="*/ 2147483647 h 21600"/>
              <a:gd name="T4" fmla="*/ 2147483647 w 24092"/>
              <a:gd name="T5" fmla="*/ 2147483647 h 21600"/>
              <a:gd name="T6" fmla="*/ 0 60000 65536"/>
              <a:gd name="T7" fmla="*/ 0 60000 65536"/>
              <a:gd name="T8" fmla="*/ 0 60000 65536"/>
              <a:gd name="T9" fmla="*/ 0 w 24092"/>
              <a:gd name="T10" fmla="*/ 0 h 21600"/>
              <a:gd name="T11" fmla="*/ 24092 w 2409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92" h="21600" fill="none" extrusionOk="0">
                <a:moveTo>
                  <a:pt x="0" y="4225"/>
                </a:moveTo>
                <a:cubicBezTo>
                  <a:pt x="3715" y="1480"/>
                  <a:pt x="8213" y="-1"/>
                  <a:pt x="12833" y="0"/>
                </a:cubicBezTo>
                <a:cubicBezTo>
                  <a:pt x="16805" y="0"/>
                  <a:pt x="20701" y="1095"/>
                  <a:pt x="24091" y="3166"/>
                </a:cubicBezTo>
              </a:path>
              <a:path w="24092" h="21600" stroke="0" extrusionOk="0">
                <a:moveTo>
                  <a:pt x="0" y="4225"/>
                </a:moveTo>
                <a:cubicBezTo>
                  <a:pt x="3715" y="1480"/>
                  <a:pt x="8213" y="-1"/>
                  <a:pt x="12833" y="0"/>
                </a:cubicBezTo>
                <a:cubicBezTo>
                  <a:pt x="16805" y="0"/>
                  <a:pt x="20701" y="1095"/>
                  <a:pt x="24091" y="3166"/>
                </a:cubicBezTo>
                <a:lnTo>
                  <a:pt x="12833" y="21600"/>
                </a:lnTo>
                <a:close/>
              </a:path>
            </a:pathLst>
          </a:custGeom>
          <a:solidFill>
            <a:srgbClr val="BBE0E3">
              <a:alpha val="5098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>
                <a:solidFill>
                  <a:schemeClr val="bg1"/>
                </a:solidFill>
                <a:latin typeface="Comic Sans MS" pitchFamily="66" charset="0"/>
              </a:rPr>
              <a:t>S’</a:t>
            </a:r>
          </a:p>
        </p:txBody>
      </p:sp>
      <p:sp>
        <p:nvSpPr>
          <p:cNvPr id="260101" name="Oval 5"/>
          <p:cNvSpPr>
            <a:spLocks noChangeArrowheads="1"/>
          </p:cNvSpPr>
          <p:nvPr/>
        </p:nvSpPr>
        <p:spPr bwMode="auto">
          <a:xfrm>
            <a:off x="2268538" y="1412875"/>
            <a:ext cx="3743325" cy="5761038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941" name="Oval 2"/>
          <p:cNvSpPr>
            <a:spLocks noChangeArrowheads="1"/>
          </p:cNvSpPr>
          <p:nvPr/>
        </p:nvSpPr>
        <p:spPr bwMode="auto">
          <a:xfrm>
            <a:off x="3924300" y="2565400"/>
            <a:ext cx="431800" cy="43338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0099" name="Oval 3"/>
          <p:cNvSpPr>
            <a:spLocks noChangeArrowheads="1"/>
          </p:cNvSpPr>
          <p:nvPr/>
        </p:nvSpPr>
        <p:spPr bwMode="auto">
          <a:xfrm>
            <a:off x="4067175" y="7100888"/>
            <a:ext cx="144463" cy="14446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9943" name="Text Box 4"/>
          <p:cNvSpPr txBox="1">
            <a:spLocks noChangeArrowheads="1"/>
          </p:cNvSpPr>
          <p:nvPr/>
        </p:nvSpPr>
        <p:spPr bwMode="auto">
          <a:xfrm>
            <a:off x="1979613" y="0"/>
            <a:ext cx="51090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小塚ゴシック Pro L" pitchFamily="34" charset="-128"/>
                <a:ea typeface="小塚ゴシック Pro L" pitchFamily="34" charset="-128"/>
              </a:rPr>
              <a:t>ケプラーの第一、第二</a:t>
            </a:r>
            <a:r>
              <a:rPr lang="ja-JP" altLang="en-US" sz="3200" dirty="0" smtClean="0">
                <a:solidFill>
                  <a:schemeClr val="accent1"/>
                </a:solidFill>
                <a:latin typeface="小塚ゴシック Pro L" pitchFamily="34" charset="-128"/>
                <a:ea typeface="小塚ゴシック Pro L" pitchFamily="34" charset="-128"/>
              </a:rPr>
              <a:t>法則</a:t>
            </a:r>
            <a:endParaRPr lang="en-US" altLang="ja-JP" sz="3200" dirty="0" smtClean="0">
              <a:solidFill>
                <a:schemeClr val="accent1"/>
              </a:solidFill>
              <a:latin typeface="小塚ゴシック Pro L" pitchFamily="34" charset="-128"/>
              <a:ea typeface="小塚ゴシック Pro L" pitchFamily="34" charset="-128"/>
            </a:endParaRPr>
          </a:p>
          <a:p>
            <a:pPr algn="ctr"/>
            <a:r>
              <a:rPr lang="en-US" altLang="ja-JP" sz="2400" dirty="0" err="1" smtClean="0">
                <a:solidFill>
                  <a:schemeClr val="accent1"/>
                </a:solidFill>
                <a:latin typeface="小塚ゴシック Pro L" pitchFamily="34" charset="-128"/>
                <a:ea typeface="小塚ゴシック Pro L" pitchFamily="34" charset="-128"/>
              </a:rPr>
              <a:t>Kepler’s</a:t>
            </a:r>
            <a:r>
              <a:rPr lang="en-US" altLang="ja-JP" sz="2400" dirty="0" smtClean="0">
                <a:solidFill>
                  <a:schemeClr val="accent1"/>
                </a:solidFill>
                <a:latin typeface="小塚ゴシック Pro L" pitchFamily="34" charset="-128"/>
                <a:ea typeface="小塚ゴシック Pro L" pitchFamily="34" charset="-128"/>
              </a:rPr>
              <a:t> 1</a:t>
            </a:r>
            <a:r>
              <a:rPr lang="en-US" altLang="ja-JP" sz="2400" baseline="30000" dirty="0" smtClean="0">
                <a:solidFill>
                  <a:schemeClr val="accent1"/>
                </a:solidFill>
                <a:latin typeface="小塚ゴシック Pro L" pitchFamily="34" charset="-128"/>
                <a:ea typeface="小塚ゴシック Pro L" pitchFamily="34" charset="-128"/>
              </a:rPr>
              <a:t>st</a:t>
            </a:r>
            <a:r>
              <a:rPr lang="en-US" altLang="ja-JP" sz="2400" dirty="0" smtClean="0">
                <a:solidFill>
                  <a:schemeClr val="accent1"/>
                </a:solidFill>
                <a:latin typeface="小塚ゴシック Pro L" pitchFamily="34" charset="-128"/>
                <a:ea typeface="小塚ゴシック Pro L" pitchFamily="34" charset="-128"/>
              </a:rPr>
              <a:t> and 2</a:t>
            </a:r>
            <a:r>
              <a:rPr lang="en-US" altLang="ja-JP" sz="2400" baseline="30000" dirty="0" smtClean="0">
                <a:solidFill>
                  <a:schemeClr val="accent1"/>
                </a:solidFill>
                <a:latin typeface="小塚ゴシック Pro L" pitchFamily="34" charset="-128"/>
                <a:ea typeface="小塚ゴシック Pro L" pitchFamily="34" charset="-128"/>
              </a:rPr>
              <a:t>nd</a:t>
            </a:r>
            <a:r>
              <a:rPr lang="en-US" altLang="ja-JP" sz="2400" dirty="0" smtClean="0">
                <a:solidFill>
                  <a:schemeClr val="accent1"/>
                </a:solidFill>
                <a:latin typeface="小塚ゴシック Pro L" pitchFamily="34" charset="-128"/>
                <a:ea typeface="小塚ゴシック Pro L" pitchFamily="34" charset="-128"/>
              </a:rPr>
              <a:t> laws</a:t>
            </a:r>
            <a:endParaRPr lang="ja-JP" altLang="en-US" sz="2400" dirty="0">
              <a:solidFill>
                <a:schemeClr val="accent1"/>
              </a:solidFill>
              <a:latin typeface="小塚ゴシック Pro L" pitchFamily="34" charset="-128"/>
              <a:ea typeface="小塚ゴシック Pro L" pitchFamily="34" charset="-128"/>
            </a:endParaRPr>
          </a:p>
        </p:txBody>
      </p:sp>
      <p:sp>
        <p:nvSpPr>
          <p:cNvPr id="260104" name="Text Box 8"/>
          <p:cNvSpPr txBox="1">
            <a:spLocks noChangeArrowheads="1"/>
          </p:cNvSpPr>
          <p:nvPr/>
        </p:nvSpPr>
        <p:spPr bwMode="auto">
          <a:xfrm>
            <a:off x="6011863" y="4724400"/>
            <a:ext cx="998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chemeClr val="bg1"/>
                </a:solidFill>
                <a:latin typeface="Comic Sans MS" pitchFamily="66" charset="0"/>
              </a:rPr>
              <a:t>S = S’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023 C 0.11615 0.00023 0.20973 -0.19004 0.20973 -0.4206 C 0.20973 -0.65301 0.11615 -0.83981 0.00139 -0.83981 C -0.11267 -0.83981 -0.20451 -0.65301 -0.20451 -0.4206 C -0.20451 -0.19004 -0.11267 0.00023 0.00139 0.00023 Z " pathEditMode="fixed" rAng="0" ptsTypes="fffff">
                                      <p:cBhvr>
                                        <p:cTn id="9" dur="3000" fill="hold"/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4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0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0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0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60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3" grpId="0" animBg="1"/>
      <p:bldP spid="260102" grpId="0" animBg="1"/>
      <p:bldP spid="260101" grpId="0" animBg="1"/>
      <p:bldP spid="260099" grpId="0" animBg="1"/>
      <p:bldP spid="260099" grpId="1" animBg="1"/>
      <p:bldP spid="26010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D5FFE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67" name="Picture 35" descr="ロケット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8453141">
            <a:off x="877888" y="382588"/>
            <a:ext cx="160655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AutoShape 2"/>
          <p:cNvSpPr>
            <a:spLocks noChangeArrowheads="1"/>
          </p:cNvSpPr>
          <p:nvPr/>
        </p:nvSpPr>
        <p:spPr bwMode="auto">
          <a:xfrm rot="5400000">
            <a:off x="1067594" y="2348706"/>
            <a:ext cx="3384550" cy="3240088"/>
          </a:xfrm>
          <a:prstGeom prst="rtTriangle">
            <a:avLst/>
          </a:prstGeom>
          <a:gradFill rotWithShape="1">
            <a:gsLst>
              <a:gs pos="0">
                <a:srgbClr val="800000"/>
              </a:gs>
              <a:gs pos="100000">
                <a:srgbClr val="FF3300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2651125" y="1339850"/>
            <a:ext cx="5113338" cy="7191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3" name="Freeform 4"/>
          <p:cNvSpPr>
            <a:spLocks/>
          </p:cNvSpPr>
          <p:nvPr/>
        </p:nvSpPr>
        <p:spPr bwMode="auto">
          <a:xfrm>
            <a:off x="922338" y="979488"/>
            <a:ext cx="4897437" cy="2016125"/>
          </a:xfrm>
          <a:custGeom>
            <a:avLst/>
            <a:gdLst>
              <a:gd name="T0" fmla="*/ 86062 w 3016"/>
              <a:gd name="T1" fmla="*/ 756653 h 1247"/>
              <a:gd name="T2" fmla="*/ 86062 w 3016"/>
              <a:gd name="T3" fmla="*/ 1563426 h 1247"/>
              <a:gd name="T4" fmla="*/ 159134 w 3016"/>
              <a:gd name="T5" fmla="*/ 1783309 h 1247"/>
              <a:gd name="T6" fmla="*/ 1042492 w 3016"/>
              <a:gd name="T7" fmla="*/ 2003191 h 1247"/>
              <a:gd name="T8" fmla="*/ 1706634 w 3016"/>
              <a:gd name="T9" fmla="*/ 1857681 h 1247"/>
              <a:gd name="T10" fmla="*/ 2148312 w 3016"/>
              <a:gd name="T11" fmla="*/ 1637798 h 1247"/>
              <a:gd name="T12" fmla="*/ 3104741 w 3016"/>
              <a:gd name="T13" fmla="*/ 1563426 h 1247"/>
              <a:gd name="T14" fmla="*/ 3841955 w 3016"/>
              <a:gd name="T15" fmla="*/ 1343544 h 1247"/>
              <a:gd name="T16" fmla="*/ 4210562 w 3016"/>
              <a:gd name="T17" fmla="*/ 1196417 h 1247"/>
              <a:gd name="T18" fmla="*/ 4873080 w 3016"/>
              <a:gd name="T19" fmla="*/ 1050907 h 1247"/>
              <a:gd name="T20" fmla="*/ 4358329 w 3016"/>
              <a:gd name="T21" fmla="*/ 756653 h 1247"/>
              <a:gd name="T22" fmla="*/ 3252508 w 3016"/>
              <a:gd name="T23" fmla="*/ 536771 h 1247"/>
              <a:gd name="T24" fmla="*/ 2148312 w 3016"/>
              <a:gd name="T25" fmla="*/ 464016 h 1247"/>
              <a:gd name="T26" fmla="*/ 1631938 w 3016"/>
              <a:gd name="T27" fmla="*/ 316889 h 1247"/>
              <a:gd name="T28" fmla="*/ 1338027 w 3016"/>
              <a:gd name="T29" fmla="*/ 169762 h 1247"/>
              <a:gd name="T30" fmla="*/ 1190259 w 3016"/>
              <a:gd name="T31" fmla="*/ 97007 h 1247"/>
              <a:gd name="T32" fmla="*/ 748580 w 3016"/>
              <a:gd name="T33" fmla="*/ 24252 h 1247"/>
              <a:gd name="T34" fmla="*/ 379974 w 3016"/>
              <a:gd name="T35" fmla="*/ 244134 h 1247"/>
              <a:gd name="T36" fmla="*/ 232206 w 3016"/>
              <a:gd name="T37" fmla="*/ 316889 h 1247"/>
              <a:gd name="T38" fmla="*/ 86062 w 3016"/>
              <a:gd name="T39" fmla="*/ 464016 h 1247"/>
              <a:gd name="T40" fmla="*/ 86062 w 3016"/>
              <a:gd name="T41" fmla="*/ 756653 h 124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016"/>
              <a:gd name="T64" fmla="*/ 0 h 1247"/>
              <a:gd name="T65" fmla="*/ 3016 w 3016"/>
              <a:gd name="T66" fmla="*/ 1247 h 124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016" h="1247">
                <a:moveTo>
                  <a:pt x="53" y="468"/>
                </a:moveTo>
                <a:cubicBezTo>
                  <a:pt x="53" y="581"/>
                  <a:pt x="46" y="861"/>
                  <a:pt x="53" y="967"/>
                </a:cubicBezTo>
                <a:cubicBezTo>
                  <a:pt x="60" y="1073"/>
                  <a:pt x="0" y="1058"/>
                  <a:pt x="98" y="1103"/>
                </a:cubicBezTo>
                <a:cubicBezTo>
                  <a:pt x="196" y="1148"/>
                  <a:pt x="483" y="1231"/>
                  <a:pt x="642" y="1239"/>
                </a:cubicBezTo>
                <a:cubicBezTo>
                  <a:pt x="801" y="1247"/>
                  <a:pt x="938" y="1187"/>
                  <a:pt x="1051" y="1149"/>
                </a:cubicBezTo>
                <a:cubicBezTo>
                  <a:pt x="1164" y="1111"/>
                  <a:pt x="1180" y="1043"/>
                  <a:pt x="1323" y="1013"/>
                </a:cubicBezTo>
                <a:cubicBezTo>
                  <a:pt x="1466" y="983"/>
                  <a:pt x="1738" y="997"/>
                  <a:pt x="1912" y="967"/>
                </a:cubicBezTo>
                <a:cubicBezTo>
                  <a:pt x="2086" y="937"/>
                  <a:pt x="2252" y="869"/>
                  <a:pt x="2366" y="831"/>
                </a:cubicBezTo>
                <a:cubicBezTo>
                  <a:pt x="2480" y="793"/>
                  <a:pt x="2487" y="770"/>
                  <a:pt x="2593" y="740"/>
                </a:cubicBezTo>
                <a:cubicBezTo>
                  <a:pt x="2699" y="710"/>
                  <a:pt x="2986" y="695"/>
                  <a:pt x="3001" y="650"/>
                </a:cubicBezTo>
                <a:cubicBezTo>
                  <a:pt x="3016" y="605"/>
                  <a:pt x="2850" y="521"/>
                  <a:pt x="2684" y="468"/>
                </a:cubicBezTo>
                <a:cubicBezTo>
                  <a:pt x="2518" y="415"/>
                  <a:pt x="2230" y="362"/>
                  <a:pt x="2003" y="332"/>
                </a:cubicBezTo>
                <a:cubicBezTo>
                  <a:pt x="1776" y="302"/>
                  <a:pt x="1489" y="310"/>
                  <a:pt x="1323" y="287"/>
                </a:cubicBezTo>
                <a:cubicBezTo>
                  <a:pt x="1157" y="264"/>
                  <a:pt x="1088" y="226"/>
                  <a:pt x="1005" y="196"/>
                </a:cubicBezTo>
                <a:cubicBezTo>
                  <a:pt x="922" y="166"/>
                  <a:pt x="869" y="128"/>
                  <a:pt x="824" y="105"/>
                </a:cubicBezTo>
                <a:cubicBezTo>
                  <a:pt x="779" y="82"/>
                  <a:pt x="793" y="75"/>
                  <a:pt x="733" y="60"/>
                </a:cubicBezTo>
                <a:cubicBezTo>
                  <a:pt x="673" y="45"/>
                  <a:pt x="544" y="0"/>
                  <a:pt x="461" y="15"/>
                </a:cubicBezTo>
                <a:cubicBezTo>
                  <a:pt x="378" y="30"/>
                  <a:pt x="287" y="121"/>
                  <a:pt x="234" y="151"/>
                </a:cubicBezTo>
                <a:cubicBezTo>
                  <a:pt x="181" y="181"/>
                  <a:pt x="173" y="173"/>
                  <a:pt x="143" y="196"/>
                </a:cubicBezTo>
                <a:cubicBezTo>
                  <a:pt x="113" y="219"/>
                  <a:pt x="68" y="242"/>
                  <a:pt x="53" y="287"/>
                </a:cubicBezTo>
                <a:cubicBezTo>
                  <a:pt x="38" y="332"/>
                  <a:pt x="53" y="355"/>
                  <a:pt x="53" y="468"/>
                </a:cubicBezTo>
                <a:close/>
              </a:path>
            </a:pathLst>
          </a:cu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4" name="Freeform 5"/>
          <p:cNvSpPr>
            <a:spLocks/>
          </p:cNvSpPr>
          <p:nvPr/>
        </p:nvSpPr>
        <p:spPr bwMode="auto">
          <a:xfrm>
            <a:off x="923925" y="1700213"/>
            <a:ext cx="6973888" cy="4381500"/>
          </a:xfrm>
          <a:custGeom>
            <a:avLst/>
            <a:gdLst>
              <a:gd name="T0" fmla="*/ 6745288 w 4393"/>
              <a:gd name="T1" fmla="*/ 36512 h 2760"/>
              <a:gd name="T2" fmla="*/ 5737224 w 4393"/>
              <a:gd name="T3" fmla="*/ 109538 h 2760"/>
              <a:gd name="T4" fmla="*/ 4945062 w 4393"/>
              <a:gd name="T5" fmla="*/ 252413 h 2760"/>
              <a:gd name="T6" fmla="*/ 4081463 w 4393"/>
              <a:gd name="T7" fmla="*/ 468313 h 2760"/>
              <a:gd name="T8" fmla="*/ 3360738 w 4393"/>
              <a:gd name="T9" fmla="*/ 684212 h 2760"/>
              <a:gd name="T10" fmla="*/ 2713037 w 4393"/>
              <a:gd name="T11" fmla="*/ 1044575 h 2760"/>
              <a:gd name="T12" fmla="*/ 2209800 w 4393"/>
              <a:gd name="T13" fmla="*/ 1549400 h 2760"/>
              <a:gd name="T14" fmla="*/ 1489075 w 4393"/>
              <a:gd name="T15" fmla="*/ 2268537 h 2760"/>
              <a:gd name="T16" fmla="*/ 841375 w 4393"/>
              <a:gd name="T17" fmla="*/ 2989262 h 2760"/>
              <a:gd name="T18" fmla="*/ 120650 w 4393"/>
              <a:gd name="T19" fmla="*/ 3852863 h 2760"/>
              <a:gd name="T20" fmla="*/ 120650 w 4393"/>
              <a:gd name="T21" fmla="*/ 4141788 h 2760"/>
              <a:gd name="T22" fmla="*/ 336550 w 4393"/>
              <a:gd name="T23" fmla="*/ 4284663 h 2760"/>
              <a:gd name="T24" fmla="*/ 552450 w 4393"/>
              <a:gd name="T25" fmla="*/ 4357688 h 2760"/>
              <a:gd name="T26" fmla="*/ 768350 w 4393"/>
              <a:gd name="T27" fmla="*/ 4141788 h 2760"/>
              <a:gd name="T28" fmla="*/ 1273175 w 4393"/>
              <a:gd name="T29" fmla="*/ 3494088 h 2760"/>
              <a:gd name="T30" fmla="*/ 1776413 w 4393"/>
              <a:gd name="T31" fmla="*/ 2844800 h 2760"/>
              <a:gd name="T32" fmla="*/ 2713037 w 4393"/>
              <a:gd name="T33" fmla="*/ 1909763 h 2760"/>
              <a:gd name="T34" fmla="*/ 3433763 w 4393"/>
              <a:gd name="T35" fmla="*/ 1404937 h 2760"/>
              <a:gd name="T36" fmla="*/ 4441825 w 4393"/>
              <a:gd name="T37" fmla="*/ 1044575 h 2760"/>
              <a:gd name="T38" fmla="*/ 5233987 w 4393"/>
              <a:gd name="T39" fmla="*/ 828675 h 2760"/>
              <a:gd name="T40" fmla="*/ 6384924 w 4393"/>
              <a:gd name="T41" fmla="*/ 684212 h 2760"/>
              <a:gd name="T42" fmla="*/ 6889751 w 4393"/>
              <a:gd name="T43" fmla="*/ 612775 h 2760"/>
              <a:gd name="T44" fmla="*/ 6889751 w 4393"/>
              <a:gd name="T45" fmla="*/ 252413 h 2760"/>
              <a:gd name="T46" fmla="*/ 6889751 w 4393"/>
              <a:gd name="T47" fmla="*/ 36512 h 2760"/>
              <a:gd name="T48" fmla="*/ 6745288 w 4393"/>
              <a:gd name="T49" fmla="*/ 36512 h 27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393"/>
              <a:gd name="T76" fmla="*/ 0 h 2760"/>
              <a:gd name="T77" fmla="*/ 4393 w 4393"/>
              <a:gd name="T78" fmla="*/ 2760 h 276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393" h="2760">
                <a:moveTo>
                  <a:pt x="4249" y="23"/>
                </a:moveTo>
                <a:cubicBezTo>
                  <a:pt x="4128" y="31"/>
                  <a:pt x="3803" y="46"/>
                  <a:pt x="3614" y="69"/>
                </a:cubicBezTo>
                <a:cubicBezTo>
                  <a:pt x="3425" y="92"/>
                  <a:pt x="3289" y="121"/>
                  <a:pt x="3115" y="159"/>
                </a:cubicBezTo>
                <a:cubicBezTo>
                  <a:pt x="2941" y="197"/>
                  <a:pt x="2737" y="250"/>
                  <a:pt x="2571" y="295"/>
                </a:cubicBezTo>
                <a:cubicBezTo>
                  <a:pt x="2405" y="340"/>
                  <a:pt x="2261" y="370"/>
                  <a:pt x="2117" y="431"/>
                </a:cubicBezTo>
                <a:cubicBezTo>
                  <a:pt x="1973" y="492"/>
                  <a:pt x="1830" y="567"/>
                  <a:pt x="1709" y="658"/>
                </a:cubicBezTo>
                <a:cubicBezTo>
                  <a:pt x="1588" y="749"/>
                  <a:pt x="1520" y="848"/>
                  <a:pt x="1392" y="976"/>
                </a:cubicBezTo>
                <a:cubicBezTo>
                  <a:pt x="1264" y="1104"/>
                  <a:pt x="1082" y="1278"/>
                  <a:pt x="938" y="1429"/>
                </a:cubicBezTo>
                <a:cubicBezTo>
                  <a:pt x="794" y="1580"/>
                  <a:pt x="674" y="1717"/>
                  <a:pt x="530" y="1883"/>
                </a:cubicBezTo>
                <a:cubicBezTo>
                  <a:pt x="386" y="2049"/>
                  <a:pt x="152" y="2306"/>
                  <a:pt x="76" y="2427"/>
                </a:cubicBezTo>
                <a:cubicBezTo>
                  <a:pt x="0" y="2548"/>
                  <a:pt x="53" y="2564"/>
                  <a:pt x="76" y="2609"/>
                </a:cubicBezTo>
                <a:cubicBezTo>
                  <a:pt x="99" y="2654"/>
                  <a:pt x="167" y="2676"/>
                  <a:pt x="212" y="2699"/>
                </a:cubicBezTo>
                <a:cubicBezTo>
                  <a:pt x="257" y="2722"/>
                  <a:pt x="303" y="2760"/>
                  <a:pt x="348" y="2745"/>
                </a:cubicBezTo>
                <a:cubicBezTo>
                  <a:pt x="393" y="2730"/>
                  <a:pt x="408" y="2700"/>
                  <a:pt x="484" y="2609"/>
                </a:cubicBezTo>
                <a:cubicBezTo>
                  <a:pt x="560" y="2518"/>
                  <a:pt x="696" y="2337"/>
                  <a:pt x="802" y="2201"/>
                </a:cubicBezTo>
                <a:cubicBezTo>
                  <a:pt x="908" y="2065"/>
                  <a:pt x="968" y="1958"/>
                  <a:pt x="1119" y="1792"/>
                </a:cubicBezTo>
                <a:cubicBezTo>
                  <a:pt x="1270" y="1626"/>
                  <a:pt x="1535" y="1354"/>
                  <a:pt x="1709" y="1203"/>
                </a:cubicBezTo>
                <a:cubicBezTo>
                  <a:pt x="1883" y="1052"/>
                  <a:pt x="1982" y="976"/>
                  <a:pt x="2163" y="885"/>
                </a:cubicBezTo>
                <a:cubicBezTo>
                  <a:pt x="2344" y="794"/>
                  <a:pt x="2609" y="718"/>
                  <a:pt x="2798" y="658"/>
                </a:cubicBezTo>
                <a:cubicBezTo>
                  <a:pt x="2987" y="598"/>
                  <a:pt x="3093" y="560"/>
                  <a:pt x="3297" y="522"/>
                </a:cubicBezTo>
                <a:cubicBezTo>
                  <a:pt x="3501" y="484"/>
                  <a:pt x="3848" y="454"/>
                  <a:pt x="4022" y="431"/>
                </a:cubicBezTo>
                <a:cubicBezTo>
                  <a:pt x="4196" y="408"/>
                  <a:pt x="4287" y="431"/>
                  <a:pt x="4340" y="386"/>
                </a:cubicBezTo>
                <a:cubicBezTo>
                  <a:pt x="4393" y="341"/>
                  <a:pt x="4340" y="219"/>
                  <a:pt x="4340" y="159"/>
                </a:cubicBezTo>
                <a:cubicBezTo>
                  <a:pt x="4340" y="99"/>
                  <a:pt x="4363" y="46"/>
                  <a:pt x="4340" y="23"/>
                </a:cubicBezTo>
                <a:cubicBezTo>
                  <a:pt x="4317" y="0"/>
                  <a:pt x="4370" y="15"/>
                  <a:pt x="4249" y="23"/>
                </a:cubicBezTo>
                <a:close/>
              </a:path>
            </a:pathLst>
          </a:cu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242888" y="27813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171450" y="2444750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Comic Sans MS" pitchFamily="66" charset="0"/>
              </a:rPr>
              <a:t>50 km</a:t>
            </a:r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242888" y="398145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171450" y="3644900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Comic Sans MS" pitchFamily="66" charset="0"/>
              </a:rPr>
              <a:t>100 km</a:t>
            </a:r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>
            <a:off x="263525" y="520541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192088" y="4868863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Comic Sans MS" pitchFamily="66" charset="0"/>
              </a:rPr>
              <a:t>150 km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274447" name="Freeform 15"/>
          <p:cNvSpPr>
            <a:spLocks/>
          </p:cNvSpPr>
          <p:nvPr/>
        </p:nvSpPr>
        <p:spPr bwMode="auto">
          <a:xfrm>
            <a:off x="2928938" y="2565400"/>
            <a:ext cx="1019175" cy="887413"/>
          </a:xfrm>
          <a:custGeom>
            <a:avLst/>
            <a:gdLst>
              <a:gd name="T0" fmla="*/ 1008063 w 642"/>
              <a:gd name="T1" fmla="*/ 11113 h 559"/>
              <a:gd name="T2" fmla="*/ 649287 w 642"/>
              <a:gd name="T3" fmla="*/ 155575 h 559"/>
              <a:gd name="T4" fmla="*/ 504825 w 642"/>
              <a:gd name="T5" fmla="*/ 371475 h 559"/>
              <a:gd name="T6" fmla="*/ 288925 w 642"/>
              <a:gd name="T7" fmla="*/ 515938 h 559"/>
              <a:gd name="T8" fmla="*/ 217488 w 642"/>
              <a:gd name="T9" fmla="*/ 658813 h 559"/>
              <a:gd name="T10" fmla="*/ 0 w 642"/>
              <a:gd name="T11" fmla="*/ 874713 h 559"/>
              <a:gd name="T12" fmla="*/ 217488 w 642"/>
              <a:gd name="T13" fmla="*/ 731838 h 559"/>
              <a:gd name="T14" fmla="*/ 504825 w 642"/>
              <a:gd name="T15" fmla="*/ 442913 h 559"/>
              <a:gd name="T16" fmla="*/ 720725 w 642"/>
              <a:gd name="T17" fmla="*/ 227013 h 559"/>
              <a:gd name="T18" fmla="*/ 1008063 w 642"/>
              <a:gd name="T19" fmla="*/ 11113 h 55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42"/>
              <a:gd name="T31" fmla="*/ 0 h 559"/>
              <a:gd name="T32" fmla="*/ 642 w 642"/>
              <a:gd name="T33" fmla="*/ 559 h 55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42" h="559">
                <a:moveTo>
                  <a:pt x="635" y="7"/>
                </a:moveTo>
                <a:cubicBezTo>
                  <a:pt x="628" y="0"/>
                  <a:pt x="462" y="60"/>
                  <a:pt x="409" y="98"/>
                </a:cubicBezTo>
                <a:cubicBezTo>
                  <a:pt x="356" y="136"/>
                  <a:pt x="356" y="196"/>
                  <a:pt x="318" y="234"/>
                </a:cubicBezTo>
                <a:cubicBezTo>
                  <a:pt x="280" y="272"/>
                  <a:pt x="212" y="295"/>
                  <a:pt x="182" y="325"/>
                </a:cubicBezTo>
                <a:cubicBezTo>
                  <a:pt x="152" y="355"/>
                  <a:pt x="167" y="378"/>
                  <a:pt x="137" y="415"/>
                </a:cubicBezTo>
                <a:cubicBezTo>
                  <a:pt x="107" y="452"/>
                  <a:pt x="0" y="543"/>
                  <a:pt x="0" y="551"/>
                </a:cubicBezTo>
                <a:cubicBezTo>
                  <a:pt x="0" y="559"/>
                  <a:pt x="84" y="506"/>
                  <a:pt x="137" y="461"/>
                </a:cubicBezTo>
                <a:cubicBezTo>
                  <a:pt x="190" y="416"/>
                  <a:pt x="265" y="332"/>
                  <a:pt x="318" y="279"/>
                </a:cubicBezTo>
                <a:cubicBezTo>
                  <a:pt x="371" y="226"/>
                  <a:pt x="401" y="188"/>
                  <a:pt x="454" y="143"/>
                </a:cubicBezTo>
                <a:cubicBezTo>
                  <a:pt x="507" y="98"/>
                  <a:pt x="642" y="14"/>
                  <a:pt x="635" y="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62" name="Text Box 16"/>
          <p:cNvSpPr txBox="1">
            <a:spLocks noChangeArrowheads="1"/>
          </p:cNvSpPr>
          <p:nvPr/>
        </p:nvSpPr>
        <p:spPr bwMode="auto">
          <a:xfrm>
            <a:off x="2771775" y="188913"/>
            <a:ext cx="494250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000000"/>
                </a:solidFill>
                <a:latin typeface="小塚ゴシック Pro L" pitchFamily="34" charset="-128"/>
                <a:ea typeface="小塚ゴシック Pro L" pitchFamily="34" charset="-128"/>
              </a:rPr>
              <a:t>沈み込み帯で起こる火成</a:t>
            </a:r>
            <a:r>
              <a:rPr lang="ja-JP" altLang="en-US" sz="2800" dirty="0" smtClean="0">
                <a:solidFill>
                  <a:srgbClr val="000000"/>
                </a:solidFill>
                <a:latin typeface="小塚ゴシック Pro L" pitchFamily="34" charset="-128"/>
                <a:ea typeface="小塚ゴシック Pro L" pitchFamily="34" charset="-128"/>
              </a:rPr>
              <a:t>活動</a:t>
            </a:r>
            <a:endParaRPr lang="en-US" altLang="ja-JP" sz="2800" dirty="0" smtClean="0">
              <a:solidFill>
                <a:srgbClr val="000000"/>
              </a:solidFill>
              <a:latin typeface="小塚ゴシック Pro L" pitchFamily="34" charset="-128"/>
              <a:ea typeface="小塚ゴシック Pro L" pitchFamily="34" charset="-128"/>
            </a:endParaRPr>
          </a:p>
          <a:p>
            <a:r>
              <a:rPr lang="en-US" altLang="ja-JP" sz="2400" dirty="0" smtClean="0">
                <a:solidFill>
                  <a:srgbClr val="000000"/>
                </a:solidFill>
                <a:latin typeface="小塚ゴシック Pro L" pitchFamily="34" charset="-128"/>
                <a:ea typeface="小塚ゴシック Pro L" pitchFamily="34" charset="-128"/>
              </a:rPr>
              <a:t>Volcanism along subduction zones</a:t>
            </a:r>
            <a:endParaRPr lang="ja-JP" altLang="en-US" sz="2400" dirty="0">
              <a:solidFill>
                <a:srgbClr val="000000"/>
              </a:solidFill>
              <a:latin typeface="小塚ゴシック Pro L" pitchFamily="34" charset="-128"/>
              <a:ea typeface="小塚ゴシック Pro L" pitchFamily="34" charset="-128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355725" y="4508500"/>
            <a:ext cx="215900" cy="503238"/>
            <a:chOff x="3470" y="1979"/>
            <a:chExt cx="136" cy="317"/>
          </a:xfrm>
        </p:grpSpPr>
        <p:sp>
          <p:nvSpPr>
            <p:cNvPr id="53276" name="Oval 18"/>
            <p:cNvSpPr>
              <a:spLocks noChangeArrowheads="1"/>
            </p:cNvSpPr>
            <p:nvPr/>
          </p:nvSpPr>
          <p:spPr bwMode="auto">
            <a:xfrm>
              <a:off x="3470" y="1979"/>
              <a:ext cx="136" cy="136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277" name="AutoShape 19"/>
            <p:cNvSpPr>
              <a:spLocks noChangeArrowheads="1"/>
            </p:cNvSpPr>
            <p:nvPr/>
          </p:nvSpPr>
          <p:spPr bwMode="auto">
            <a:xfrm flipV="1">
              <a:off x="3470" y="2069"/>
              <a:ext cx="136" cy="227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74452" name="Text Box 20"/>
          <p:cNvSpPr txBox="1">
            <a:spLocks noChangeArrowheads="1"/>
          </p:cNvSpPr>
          <p:nvPr/>
        </p:nvSpPr>
        <p:spPr bwMode="auto">
          <a:xfrm>
            <a:off x="4240212" y="2945849"/>
            <a:ext cx="4903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altLang="ja-JP" dirty="0" smtClean="0">
                <a:solidFill>
                  <a:srgbClr val="000000"/>
                </a:solidFill>
                <a:latin typeface="小塚ゴシック Pro L" pitchFamily="34" charset="-128"/>
                <a:ea typeface="小塚ゴシック Pro L" pitchFamily="34" charset="-128"/>
              </a:rPr>
              <a:t>1.</a:t>
            </a:r>
            <a:r>
              <a:rPr lang="en-US" altLang="ja-JP" sz="2400" dirty="0" smtClean="0">
                <a:solidFill>
                  <a:srgbClr val="000000"/>
                </a:solidFill>
                <a:latin typeface="小塚ゴシック Pro L" pitchFamily="34" charset="-128"/>
                <a:ea typeface="小塚ゴシック Pro L" pitchFamily="34" charset="-128"/>
              </a:rPr>
              <a:t> </a:t>
            </a:r>
            <a:r>
              <a:rPr lang="ja-JP" altLang="en-US" sz="2400" dirty="0" smtClean="0">
                <a:solidFill>
                  <a:srgbClr val="000000"/>
                </a:solidFill>
                <a:latin typeface="小塚ゴシック Pro L" pitchFamily="34" charset="-128"/>
                <a:ea typeface="小塚ゴシック Pro L" pitchFamily="34" charset="-128"/>
              </a:rPr>
              <a:t>海洋</a:t>
            </a:r>
            <a:r>
              <a:rPr lang="ja-JP" altLang="en-US" sz="2400" dirty="0">
                <a:solidFill>
                  <a:srgbClr val="000000"/>
                </a:solidFill>
                <a:latin typeface="小塚ゴシック Pro L" pitchFamily="34" charset="-128"/>
                <a:ea typeface="小塚ゴシック Pro L" pitchFamily="34" charset="-128"/>
              </a:rPr>
              <a:t>地殻から水が</a:t>
            </a:r>
            <a:r>
              <a:rPr lang="ja-JP" altLang="en-US" sz="2400" dirty="0" smtClean="0">
                <a:solidFill>
                  <a:srgbClr val="000000"/>
                </a:solidFill>
                <a:latin typeface="小塚ゴシック Pro L" pitchFamily="34" charset="-128"/>
                <a:ea typeface="小塚ゴシック Pro L" pitchFamily="34" charset="-128"/>
              </a:rPr>
              <a:t>絞り出される</a:t>
            </a:r>
            <a:endParaRPr lang="en-US" altLang="ja-JP" sz="2400" dirty="0" smtClean="0">
              <a:solidFill>
                <a:srgbClr val="000000"/>
              </a:solidFill>
              <a:latin typeface="小塚ゴシック Pro L" pitchFamily="34" charset="-128"/>
              <a:ea typeface="小塚ゴシック Pro L" pitchFamily="34" charset="-128"/>
            </a:endParaRPr>
          </a:p>
        </p:txBody>
      </p:sp>
      <p:sp>
        <p:nvSpPr>
          <p:cNvPr id="274453" name="Text Box 21"/>
          <p:cNvSpPr txBox="1">
            <a:spLocks noChangeArrowheads="1"/>
          </p:cNvSpPr>
          <p:nvPr/>
        </p:nvSpPr>
        <p:spPr bwMode="auto">
          <a:xfrm>
            <a:off x="3622376" y="3573016"/>
            <a:ext cx="5270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  <a:latin typeface="小塚ゴシック Pro L" pitchFamily="34" charset="-128"/>
                <a:ea typeface="小塚ゴシック Pro L" pitchFamily="34" charset="-128"/>
              </a:rPr>
              <a:t>2. </a:t>
            </a:r>
            <a:r>
              <a:rPr lang="ja-JP" altLang="en-US" sz="2400" dirty="0">
                <a:solidFill>
                  <a:srgbClr val="000000"/>
                </a:solidFill>
                <a:latin typeface="小塚ゴシック Pro L" pitchFamily="34" charset="-128"/>
                <a:ea typeface="小塚ゴシック Pro L" pitchFamily="34" charset="-128"/>
              </a:rPr>
              <a:t>マントルが水を吸って蛇</a:t>
            </a:r>
            <a:r>
              <a:rPr lang="ja-JP" altLang="en-US" sz="2400" dirty="0" smtClean="0">
                <a:solidFill>
                  <a:srgbClr val="000000"/>
                </a:solidFill>
                <a:latin typeface="小塚ゴシック Pro L" pitchFamily="34" charset="-128"/>
                <a:ea typeface="小塚ゴシック Pro L" pitchFamily="34" charset="-128"/>
              </a:rPr>
              <a:t>紋岩化</a:t>
            </a:r>
            <a:endParaRPr lang="en-US" altLang="ja-JP" sz="2400" dirty="0" smtClean="0">
              <a:solidFill>
                <a:srgbClr val="000000"/>
              </a:solidFill>
              <a:latin typeface="小塚ゴシック Pro L" pitchFamily="34" charset="-128"/>
              <a:ea typeface="小塚ゴシック Pro L" pitchFamily="34" charset="-128"/>
            </a:endParaRPr>
          </a:p>
        </p:txBody>
      </p:sp>
      <p:sp>
        <p:nvSpPr>
          <p:cNvPr id="274454" name="Text Box 22"/>
          <p:cNvSpPr txBox="1">
            <a:spLocks noChangeArrowheads="1"/>
          </p:cNvSpPr>
          <p:nvPr/>
        </p:nvSpPr>
        <p:spPr bwMode="auto">
          <a:xfrm>
            <a:off x="3059113" y="4274512"/>
            <a:ext cx="59997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  <a:latin typeface="小塚ゴシック Pro L" pitchFamily="34" charset="-128"/>
                <a:ea typeface="小塚ゴシック Pro L" pitchFamily="34" charset="-128"/>
              </a:rPr>
              <a:t>3. </a:t>
            </a:r>
            <a:r>
              <a:rPr lang="ja-JP" altLang="en-US" sz="2400" dirty="0">
                <a:solidFill>
                  <a:srgbClr val="000000"/>
                </a:solidFill>
                <a:latin typeface="小塚ゴシック Pro L" pitchFamily="34" charset="-128"/>
                <a:ea typeface="小塚ゴシック Pro L" pitchFamily="34" charset="-128"/>
              </a:rPr>
              <a:t>沈み込みに引きずられて下に</a:t>
            </a:r>
            <a:r>
              <a:rPr lang="ja-JP" altLang="en-US" sz="2400" dirty="0" smtClean="0">
                <a:solidFill>
                  <a:srgbClr val="000000"/>
                </a:solidFill>
                <a:latin typeface="小塚ゴシック Pro L" pitchFamily="34" charset="-128"/>
                <a:ea typeface="小塚ゴシック Pro L" pitchFamily="34" charset="-128"/>
              </a:rPr>
              <a:t>移動 </a:t>
            </a:r>
            <a:endParaRPr lang="en-US" altLang="ja-JP" sz="2400" dirty="0" smtClean="0">
              <a:solidFill>
                <a:srgbClr val="000000"/>
              </a:solidFill>
              <a:latin typeface="小塚ゴシック Pro L" pitchFamily="34" charset="-128"/>
              <a:ea typeface="小塚ゴシック Pro L" pitchFamily="34" charset="-128"/>
            </a:endParaRPr>
          </a:p>
          <a:p>
            <a:pPr algn="r"/>
            <a:r>
              <a:rPr lang="ja-JP" altLang="en-US" dirty="0">
                <a:solidFill>
                  <a:srgbClr val="AAE2CA">
                    <a:lumMod val="50000"/>
                  </a:srgbClr>
                </a:solidFill>
                <a:latin typeface="小塚ゴシック Pro L" pitchFamily="34" charset="-128"/>
                <a:ea typeface="小塚ゴシック Pro L" pitchFamily="34" charset="-128"/>
              </a:rPr>
              <a:t>　</a:t>
            </a:r>
            <a:endParaRPr lang="ja-JP" altLang="en-US" sz="1600" dirty="0">
              <a:solidFill>
                <a:srgbClr val="AAE2CA">
                  <a:lumMod val="50000"/>
                </a:srgbClr>
              </a:solidFill>
              <a:latin typeface="小塚ゴシック Pro L" pitchFamily="34" charset="-128"/>
              <a:ea typeface="小塚ゴシック Pro L" pitchFamily="34" charset="-128"/>
            </a:endParaRPr>
          </a:p>
        </p:txBody>
      </p:sp>
      <p:sp>
        <p:nvSpPr>
          <p:cNvPr id="274455" name="Text Box 23"/>
          <p:cNvSpPr txBox="1">
            <a:spLocks noChangeArrowheads="1"/>
          </p:cNvSpPr>
          <p:nvPr/>
        </p:nvSpPr>
        <p:spPr bwMode="auto">
          <a:xfrm>
            <a:off x="2555875" y="4911551"/>
            <a:ext cx="34900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  <a:latin typeface="小塚ゴシック Pro L" pitchFamily="34" charset="-128"/>
                <a:ea typeface="小塚ゴシック Pro L" pitchFamily="34" charset="-128"/>
              </a:rPr>
              <a:t>4. </a:t>
            </a:r>
            <a:r>
              <a:rPr lang="ja-JP" altLang="en-US" sz="2400" dirty="0">
                <a:solidFill>
                  <a:srgbClr val="000000"/>
                </a:solidFill>
                <a:latin typeface="小塚ゴシック Pro L" pitchFamily="34" charset="-128"/>
                <a:ea typeface="小塚ゴシック Pro L" pitchFamily="34" charset="-128"/>
              </a:rPr>
              <a:t>蛇紋岩から水が</a:t>
            </a:r>
            <a:r>
              <a:rPr lang="ja-JP" altLang="en-US" sz="2400" dirty="0" smtClean="0">
                <a:solidFill>
                  <a:srgbClr val="000000"/>
                </a:solidFill>
                <a:latin typeface="小塚ゴシック Pro L" pitchFamily="34" charset="-128"/>
                <a:ea typeface="小塚ゴシック Pro L" pitchFamily="34" charset="-128"/>
              </a:rPr>
              <a:t>抜ける</a:t>
            </a:r>
            <a:endParaRPr lang="ja-JP" altLang="en-US" sz="2400" dirty="0">
              <a:solidFill>
                <a:srgbClr val="AAE2CA">
                  <a:lumMod val="50000"/>
                </a:srgbClr>
              </a:solidFill>
              <a:latin typeface="小塚ゴシック Pro L" pitchFamily="34" charset="-128"/>
              <a:ea typeface="小塚ゴシック Pro L" pitchFamily="34" charset="-128"/>
            </a:endParaRPr>
          </a:p>
        </p:txBody>
      </p:sp>
      <p:sp>
        <p:nvSpPr>
          <p:cNvPr id="274456" name="Text Box 24"/>
          <p:cNvSpPr txBox="1">
            <a:spLocks noChangeArrowheads="1"/>
          </p:cNvSpPr>
          <p:nvPr/>
        </p:nvSpPr>
        <p:spPr bwMode="auto">
          <a:xfrm>
            <a:off x="2051050" y="5525708"/>
            <a:ext cx="71833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  <a:latin typeface="小塚ゴシック Pro L" pitchFamily="34" charset="-128"/>
                <a:ea typeface="小塚ゴシック Pro L" pitchFamily="34" charset="-128"/>
              </a:rPr>
              <a:t>5. </a:t>
            </a:r>
            <a:r>
              <a:rPr lang="ja-JP" altLang="en-US" sz="2400" dirty="0">
                <a:solidFill>
                  <a:srgbClr val="000000"/>
                </a:solidFill>
                <a:latin typeface="小塚ゴシック Pro L" pitchFamily="34" charset="-128"/>
                <a:ea typeface="小塚ゴシック Pro L" pitchFamily="34" charset="-128"/>
              </a:rPr>
              <a:t>水のため岩石が融けやすくなってマグマが</a:t>
            </a:r>
            <a:r>
              <a:rPr lang="ja-JP" altLang="en-US" sz="2400" dirty="0" smtClean="0">
                <a:solidFill>
                  <a:srgbClr val="000000"/>
                </a:solidFill>
                <a:latin typeface="小塚ゴシック Pro L" pitchFamily="34" charset="-128"/>
                <a:ea typeface="小塚ゴシック Pro L" pitchFamily="34" charset="-128"/>
              </a:rPr>
              <a:t>生じる</a:t>
            </a:r>
            <a:endParaRPr lang="en-US" altLang="ja-JP" sz="2400" dirty="0" smtClean="0">
              <a:solidFill>
                <a:srgbClr val="000000"/>
              </a:solidFill>
              <a:latin typeface="小塚ゴシック Pro L" pitchFamily="34" charset="-128"/>
              <a:ea typeface="小塚ゴシック Pro L" pitchFamily="34" charset="-128"/>
            </a:endParaRP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187450" y="4797425"/>
            <a:ext cx="144463" cy="360363"/>
            <a:chOff x="3470" y="1979"/>
            <a:chExt cx="136" cy="317"/>
          </a:xfrm>
        </p:grpSpPr>
        <p:sp>
          <p:nvSpPr>
            <p:cNvPr id="53274" name="Oval 28"/>
            <p:cNvSpPr>
              <a:spLocks noChangeArrowheads="1"/>
            </p:cNvSpPr>
            <p:nvPr/>
          </p:nvSpPr>
          <p:spPr bwMode="auto">
            <a:xfrm>
              <a:off x="3470" y="1979"/>
              <a:ext cx="136" cy="136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275" name="AutoShape 29"/>
            <p:cNvSpPr>
              <a:spLocks noChangeArrowheads="1"/>
            </p:cNvSpPr>
            <p:nvPr/>
          </p:nvSpPr>
          <p:spPr bwMode="auto">
            <a:xfrm flipV="1">
              <a:off x="3470" y="2069"/>
              <a:ext cx="136" cy="227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74465" name="Text Box 33"/>
          <p:cNvSpPr txBox="1">
            <a:spLocks noChangeArrowheads="1"/>
          </p:cNvSpPr>
          <p:nvPr/>
        </p:nvSpPr>
        <p:spPr bwMode="auto">
          <a:xfrm>
            <a:off x="1558666" y="6276957"/>
            <a:ext cx="7500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  <a:latin typeface="小塚ゴシック Pro L" pitchFamily="34" charset="-128"/>
                <a:ea typeface="小塚ゴシック Pro L" pitchFamily="34" charset="-128"/>
              </a:rPr>
              <a:t>6. </a:t>
            </a:r>
            <a:r>
              <a:rPr lang="ja-JP" altLang="en-US" sz="2400" dirty="0">
                <a:solidFill>
                  <a:srgbClr val="000000"/>
                </a:solidFill>
                <a:latin typeface="小塚ゴシック Pro L" pitchFamily="34" charset="-128"/>
                <a:ea typeface="小塚ゴシック Pro L" pitchFamily="34" charset="-128"/>
              </a:rPr>
              <a:t>上昇したマグマの一部が</a:t>
            </a:r>
            <a:r>
              <a:rPr lang="ja-JP" altLang="en-US" sz="2400" dirty="0" smtClean="0">
                <a:solidFill>
                  <a:srgbClr val="000000"/>
                </a:solidFill>
                <a:latin typeface="小塚ゴシック Pro L" pitchFamily="34" charset="-128"/>
                <a:ea typeface="小塚ゴシック Pro L" pitchFamily="34" charset="-128"/>
              </a:rPr>
              <a:t>噴出</a:t>
            </a:r>
            <a:endParaRPr lang="ja-JP" altLang="en-US" dirty="0">
              <a:solidFill>
                <a:srgbClr val="AAE2CA">
                  <a:lumMod val="50000"/>
                </a:srgbClr>
              </a:solidFill>
              <a:latin typeface="小塚ゴシック Pro L" pitchFamily="34" charset="-128"/>
              <a:ea typeface="小塚ゴシック Pro L" pitchFamily="34" charset="-128"/>
            </a:endParaRPr>
          </a:p>
        </p:txBody>
      </p:sp>
      <p:sp>
        <p:nvSpPr>
          <p:cNvPr id="53271" name="Text Box 37"/>
          <p:cNvSpPr txBox="1">
            <a:spLocks noChangeArrowheads="1"/>
          </p:cNvSpPr>
          <p:nvPr/>
        </p:nvSpPr>
        <p:spPr bwMode="auto">
          <a:xfrm>
            <a:off x="2691267" y="1599367"/>
            <a:ext cx="194796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 dirty="0">
                <a:solidFill>
                  <a:srgbClr val="FFFFFF"/>
                </a:solidFill>
                <a:latin typeface="小塚ゴシック Pro L" pitchFamily="34" charset="-128"/>
                <a:ea typeface="小塚ゴシック Pro L" pitchFamily="34" charset="-128"/>
              </a:rPr>
              <a:t>大陸</a:t>
            </a:r>
            <a:r>
              <a:rPr lang="ja-JP" altLang="en-US" sz="2000" dirty="0" smtClean="0">
                <a:solidFill>
                  <a:srgbClr val="FFFFFF"/>
                </a:solidFill>
                <a:latin typeface="小塚ゴシック Pro L" pitchFamily="34" charset="-128"/>
                <a:ea typeface="小塚ゴシック Pro L" pitchFamily="34" charset="-128"/>
              </a:rPr>
              <a:t>地殻 </a:t>
            </a:r>
            <a:endParaRPr lang="en-US" altLang="ja-JP" sz="2000" dirty="0" smtClean="0">
              <a:solidFill>
                <a:srgbClr val="FFFFFF"/>
              </a:solidFill>
              <a:latin typeface="小塚ゴシック Pro L" pitchFamily="34" charset="-128"/>
              <a:ea typeface="小塚ゴシック Pro L" pitchFamily="34" charset="-128"/>
            </a:endParaRPr>
          </a:p>
          <a:p>
            <a:r>
              <a:rPr lang="en-US" altLang="ja-JP" dirty="0" smtClean="0">
                <a:solidFill>
                  <a:srgbClr val="FFFFFF"/>
                </a:solidFill>
                <a:latin typeface="小塚ゴシック Pro L" pitchFamily="34" charset="-128"/>
                <a:ea typeface="小塚ゴシック Pro L" pitchFamily="34" charset="-128"/>
              </a:rPr>
              <a:t>Continental crust</a:t>
            </a:r>
            <a:endParaRPr lang="ja-JP" altLang="en-US" dirty="0">
              <a:solidFill>
                <a:srgbClr val="FFFFFF"/>
              </a:solidFill>
              <a:latin typeface="小塚ゴシック Pro L" pitchFamily="34" charset="-128"/>
              <a:ea typeface="小塚ゴシック Pro L" pitchFamily="34" charset="-128"/>
            </a:endParaRPr>
          </a:p>
        </p:txBody>
      </p:sp>
      <p:sp>
        <p:nvSpPr>
          <p:cNvPr id="53272" name="Text Box 38"/>
          <p:cNvSpPr txBox="1">
            <a:spLocks noChangeArrowheads="1"/>
          </p:cNvSpPr>
          <p:nvPr/>
        </p:nvSpPr>
        <p:spPr bwMode="auto">
          <a:xfrm>
            <a:off x="1692275" y="3068960"/>
            <a:ext cx="121058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 dirty="0" smtClean="0">
                <a:solidFill>
                  <a:srgbClr val="FFFFFF"/>
                </a:solidFill>
                <a:latin typeface="小塚ゴシック Pro L" pitchFamily="34" charset="-128"/>
                <a:ea typeface="小塚ゴシック Pro L" pitchFamily="34" charset="-128"/>
              </a:rPr>
              <a:t>マントル</a:t>
            </a:r>
            <a:endParaRPr lang="en-US" altLang="ja-JP" sz="2000" dirty="0" smtClean="0">
              <a:solidFill>
                <a:srgbClr val="FFFFFF"/>
              </a:solidFill>
              <a:latin typeface="小塚ゴシック Pro L" pitchFamily="34" charset="-128"/>
              <a:ea typeface="小塚ゴシック Pro L" pitchFamily="34" charset="-128"/>
            </a:endParaRPr>
          </a:p>
          <a:p>
            <a:r>
              <a:rPr lang="en-US" altLang="ja-JP" dirty="0" smtClean="0">
                <a:solidFill>
                  <a:srgbClr val="FFFFFF"/>
                </a:solidFill>
                <a:latin typeface="小塚ゴシック Pro L" pitchFamily="34" charset="-128"/>
                <a:ea typeface="小塚ゴシック Pro L" pitchFamily="34" charset="-128"/>
              </a:rPr>
              <a:t>Mantle</a:t>
            </a:r>
            <a:endParaRPr lang="ja-JP" altLang="en-US" dirty="0">
              <a:solidFill>
                <a:srgbClr val="FFFFFF"/>
              </a:solidFill>
              <a:latin typeface="小塚ゴシック Pro L" pitchFamily="34" charset="-128"/>
              <a:ea typeface="小塚ゴシック Pro L" pitchFamily="34" charset="-128"/>
            </a:endParaRPr>
          </a:p>
        </p:txBody>
      </p:sp>
      <p:sp>
        <p:nvSpPr>
          <p:cNvPr id="53273" name="Text Box 39"/>
          <p:cNvSpPr txBox="1">
            <a:spLocks noChangeArrowheads="1"/>
          </p:cNvSpPr>
          <p:nvPr/>
        </p:nvSpPr>
        <p:spPr bwMode="auto">
          <a:xfrm rot="-963253">
            <a:off x="3921917" y="2133224"/>
            <a:ext cx="26629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 dirty="0">
                <a:solidFill>
                  <a:srgbClr val="FFFFFF"/>
                </a:solidFill>
                <a:latin typeface="小塚ゴシック Pro L" pitchFamily="34" charset="-128"/>
                <a:ea typeface="小塚ゴシック Pro L" pitchFamily="34" charset="-128"/>
              </a:rPr>
              <a:t>海洋</a:t>
            </a:r>
            <a:r>
              <a:rPr lang="ja-JP" altLang="en-US" sz="2000" dirty="0" smtClean="0">
                <a:solidFill>
                  <a:srgbClr val="FFFFFF"/>
                </a:solidFill>
                <a:latin typeface="小塚ゴシック Pro L" pitchFamily="34" charset="-128"/>
                <a:ea typeface="小塚ゴシック Pro L" pitchFamily="34" charset="-128"/>
              </a:rPr>
              <a:t>地殻 </a:t>
            </a:r>
            <a:r>
              <a:rPr lang="en-US" altLang="ja-JP" dirty="0" smtClean="0">
                <a:solidFill>
                  <a:srgbClr val="FFFFFF"/>
                </a:solidFill>
                <a:latin typeface="小塚ゴシック Pro L" pitchFamily="34" charset="-128"/>
                <a:ea typeface="小塚ゴシック Pro L" pitchFamily="34" charset="-128"/>
              </a:rPr>
              <a:t>Oceanic crust</a:t>
            </a:r>
            <a:endParaRPr lang="ja-JP" altLang="en-US" dirty="0">
              <a:solidFill>
                <a:srgbClr val="FFFFFF"/>
              </a:solidFill>
              <a:latin typeface="小塚ゴシック Pro L" pitchFamily="34" charset="-128"/>
              <a:ea typeface="小塚ゴシック Pro L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74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0" fill="hold"/>
                                        <p:tgtEl>
                                          <p:spTgt spid="2744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00"/>
                                      </p:to>
                                    </p:animClr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2744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2744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27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0" fill="hold"/>
                                        <p:tgtEl>
                                          <p:spTgt spid="27444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27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C -0.02604 0.03495 -0.05156 0.07014 -0.07934 0.10856 C -0.10712 0.14676 -0.14375 0.1949 -0.16701 0.2287 C -0.19045 0.26273 -0.20521 0.28796 -0.21979 0.31342 " pathEditMode="relative" rAng="0" ptsTypes="aaaA">
                                      <p:cBhvr>
                                        <p:cTn id="26" dur="5000" fill="hold"/>
                                        <p:tgtEl>
                                          <p:spTgt spid="274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157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80000">
                                      <p:cBhvr>
                                        <p:cTn id="28" dur="5000" fill="hold"/>
                                        <p:tgtEl>
                                          <p:spTgt spid="2744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0" fill="hold"/>
                                        <p:tgtEl>
                                          <p:spTgt spid="2744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" dur="5000" fill="hold"/>
                                        <p:tgtEl>
                                          <p:spTgt spid="2744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0" fill="hold"/>
                                        <p:tgtEl>
                                          <p:spTgt spid="2744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5000" fill="hold"/>
                                        <p:tgtEl>
                                          <p:spTgt spid="27444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27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40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0"/>
                                        <p:tgtEl>
                                          <p:spTgt spid="274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0"/>
                                        <p:tgtEl>
                                          <p:spTgt spid="27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5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1065 L 0.02136 -0.25694 " pathEditMode="fixed" rAng="0" ptsTypes="AA">
                                      <p:cBhvr>
                                        <p:cTn id="5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-123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17 -0.00509 L 0.02396 -0.28333 " pathEditMode="fixed" rAng="0" ptsTypes="AA">
                                      <p:cBhvr>
                                        <p:cTn id="6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-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500"/>
                            </p:stCondLst>
                            <p:childTnLst>
                              <p:par>
                                <p:cTn id="62" presetID="64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14 -0.27792 L 0.04739 -0.55052 " pathEditMode="fixed" rAng="0" ptsTypes="AA">
                                      <p:cBhvr>
                                        <p:cTn id="6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" y="-136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27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35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4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4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47" grpId="0" animBg="1"/>
      <p:bldP spid="274447" grpId="1" animBg="1"/>
      <p:bldP spid="274447" grpId="2" animBg="1"/>
      <p:bldP spid="274447" grpId="3" animBg="1"/>
      <p:bldP spid="274447" grpId="4" animBg="1"/>
      <p:bldP spid="274447" grpId="5" animBg="1"/>
      <p:bldP spid="274452" grpId="0"/>
      <p:bldP spid="274453" grpId="0"/>
      <p:bldP spid="274454" grpId="0"/>
      <p:bldP spid="274455" grpId="0"/>
      <p:bldP spid="274456" grpId="0"/>
      <p:bldP spid="27446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4"/>
          <p:cNvSpPr txBox="1">
            <a:spLocks noChangeArrowheads="1"/>
          </p:cNvSpPr>
          <p:nvPr/>
        </p:nvSpPr>
        <p:spPr bwMode="auto">
          <a:xfrm>
            <a:off x="3348038" y="765175"/>
            <a:ext cx="259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solidFill>
                  <a:srgbClr val="FFFF00"/>
                </a:solidFill>
                <a:latin typeface="Comic Sans MS" pitchFamily="66" charset="0"/>
              </a:rPr>
              <a:t>Core dynamo</a:t>
            </a:r>
            <a:endParaRPr lang="en-US" altLang="ja-JP" sz="240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233475" name="Oval 5"/>
          <p:cNvSpPr>
            <a:spLocks noChangeArrowheads="1"/>
          </p:cNvSpPr>
          <p:nvPr/>
        </p:nvSpPr>
        <p:spPr bwMode="auto">
          <a:xfrm>
            <a:off x="3708400" y="2708275"/>
            <a:ext cx="1800225" cy="180022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CC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>
              <a:solidFill>
                <a:srgbClr val="CC99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 rot="-765125">
            <a:off x="4572000" y="2997200"/>
            <a:ext cx="144463" cy="1295400"/>
            <a:chOff x="567" y="1253"/>
            <a:chExt cx="45" cy="1723"/>
          </a:xfrm>
        </p:grpSpPr>
        <p:sp>
          <p:nvSpPr>
            <p:cNvPr id="233502" name="AutoShape 9"/>
            <p:cNvSpPr>
              <a:spLocks noChangeArrowheads="1"/>
            </p:cNvSpPr>
            <p:nvPr/>
          </p:nvSpPr>
          <p:spPr bwMode="auto">
            <a:xfrm>
              <a:off x="567" y="1253"/>
              <a:ext cx="45" cy="86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33503" name="AutoShape 10"/>
            <p:cNvSpPr>
              <a:spLocks noChangeArrowheads="1"/>
            </p:cNvSpPr>
            <p:nvPr/>
          </p:nvSpPr>
          <p:spPr bwMode="auto">
            <a:xfrm flipV="1">
              <a:off x="567" y="2114"/>
              <a:ext cx="45" cy="862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33477" name="Arc 11"/>
          <p:cNvSpPr>
            <a:spLocks/>
          </p:cNvSpPr>
          <p:nvPr/>
        </p:nvSpPr>
        <p:spPr bwMode="auto">
          <a:xfrm>
            <a:off x="4705350" y="2566988"/>
            <a:ext cx="1306513" cy="2014537"/>
          </a:xfrm>
          <a:custGeom>
            <a:avLst/>
            <a:gdLst>
              <a:gd name="T0" fmla="*/ 0 w 30213"/>
              <a:gd name="T1" fmla="*/ 2147483647 h 43200"/>
              <a:gd name="T2" fmla="*/ 2147483647 w 30213"/>
              <a:gd name="T3" fmla="*/ 2147483647 h 43200"/>
              <a:gd name="T4" fmla="*/ 2147483647 w 30213"/>
              <a:gd name="T5" fmla="*/ 2147483647 h 43200"/>
              <a:gd name="T6" fmla="*/ 0 60000 65536"/>
              <a:gd name="T7" fmla="*/ 0 60000 65536"/>
              <a:gd name="T8" fmla="*/ 0 60000 65536"/>
              <a:gd name="T9" fmla="*/ 0 w 30213"/>
              <a:gd name="T10" fmla="*/ 0 h 43200"/>
              <a:gd name="T11" fmla="*/ 30213 w 30213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213" h="43200" fill="none" extrusionOk="0">
                <a:moveTo>
                  <a:pt x="0" y="1791"/>
                </a:moveTo>
                <a:cubicBezTo>
                  <a:pt x="2717" y="609"/>
                  <a:pt x="5649" y="-1"/>
                  <a:pt x="8613" y="0"/>
                </a:cubicBezTo>
                <a:cubicBezTo>
                  <a:pt x="20542" y="0"/>
                  <a:pt x="30213" y="9670"/>
                  <a:pt x="30213" y="21600"/>
                </a:cubicBezTo>
                <a:cubicBezTo>
                  <a:pt x="30213" y="33529"/>
                  <a:pt x="20542" y="43200"/>
                  <a:pt x="8613" y="43200"/>
                </a:cubicBezTo>
                <a:cubicBezTo>
                  <a:pt x="6118" y="43200"/>
                  <a:pt x="3642" y="42767"/>
                  <a:pt x="1296" y="41922"/>
                </a:cubicBezTo>
              </a:path>
              <a:path w="30213" h="43200" stroke="0" extrusionOk="0">
                <a:moveTo>
                  <a:pt x="0" y="1791"/>
                </a:moveTo>
                <a:cubicBezTo>
                  <a:pt x="2717" y="609"/>
                  <a:pt x="5649" y="-1"/>
                  <a:pt x="8613" y="0"/>
                </a:cubicBezTo>
                <a:cubicBezTo>
                  <a:pt x="20542" y="0"/>
                  <a:pt x="30213" y="9670"/>
                  <a:pt x="30213" y="21600"/>
                </a:cubicBezTo>
                <a:cubicBezTo>
                  <a:pt x="30213" y="33529"/>
                  <a:pt x="20542" y="43200"/>
                  <a:pt x="8613" y="43200"/>
                </a:cubicBezTo>
                <a:cubicBezTo>
                  <a:pt x="6118" y="43200"/>
                  <a:pt x="3642" y="42767"/>
                  <a:pt x="1296" y="41922"/>
                </a:cubicBezTo>
                <a:lnTo>
                  <a:pt x="8613" y="21600"/>
                </a:lnTo>
                <a:close/>
              </a:path>
            </a:pathLst>
          </a:cu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3478" name="Arc 12"/>
          <p:cNvSpPr>
            <a:spLocks/>
          </p:cNvSpPr>
          <p:nvPr/>
        </p:nvSpPr>
        <p:spPr bwMode="auto">
          <a:xfrm flipH="1">
            <a:off x="3121025" y="2565400"/>
            <a:ext cx="1306513" cy="2014538"/>
          </a:xfrm>
          <a:custGeom>
            <a:avLst/>
            <a:gdLst>
              <a:gd name="T0" fmla="*/ 0 w 30213"/>
              <a:gd name="T1" fmla="*/ 2147483647 h 43200"/>
              <a:gd name="T2" fmla="*/ 2147483647 w 30213"/>
              <a:gd name="T3" fmla="*/ 2147483647 h 43200"/>
              <a:gd name="T4" fmla="*/ 2147483647 w 30213"/>
              <a:gd name="T5" fmla="*/ 2147483647 h 43200"/>
              <a:gd name="T6" fmla="*/ 0 60000 65536"/>
              <a:gd name="T7" fmla="*/ 0 60000 65536"/>
              <a:gd name="T8" fmla="*/ 0 60000 65536"/>
              <a:gd name="T9" fmla="*/ 0 w 30213"/>
              <a:gd name="T10" fmla="*/ 0 h 43200"/>
              <a:gd name="T11" fmla="*/ 30213 w 30213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213" h="43200" fill="none" extrusionOk="0">
                <a:moveTo>
                  <a:pt x="0" y="1791"/>
                </a:moveTo>
                <a:cubicBezTo>
                  <a:pt x="2717" y="609"/>
                  <a:pt x="5649" y="-1"/>
                  <a:pt x="8613" y="0"/>
                </a:cubicBezTo>
                <a:cubicBezTo>
                  <a:pt x="20542" y="0"/>
                  <a:pt x="30213" y="9670"/>
                  <a:pt x="30213" y="21600"/>
                </a:cubicBezTo>
                <a:cubicBezTo>
                  <a:pt x="30213" y="33529"/>
                  <a:pt x="20542" y="43200"/>
                  <a:pt x="8613" y="43200"/>
                </a:cubicBezTo>
                <a:cubicBezTo>
                  <a:pt x="6118" y="43200"/>
                  <a:pt x="3642" y="42767"/>
                  <a:pt x="1296" y="41922"/>
                </a:cubicBezTo>
              </a:path>
              <a:path w="30213" h="43200" stroke="0" extrusionOk="0">
                <a:moveTo>
                  <a:pt x="0" y="1791"/>
                </a:moveTo>
                <a:cubicBezTo>
                  <a:pt x="2717" y="609"/>
                  <a:pt x="5649" y="-1"/>
                  <a:pt x="8613" y="0"/>
                </a:cubicBezTo>
                <a:cubicBezTo>
                  <a:pt x="20542" y="0"/>
                  <a:pt x="30213" y="9670"/>
                  <a:pt x="30213" y="21600"/>
                </a:cubicBezTo>
                <a:cubicBezTo>
                  <a:pt x="30213" y="33529"/>
                  <a:pt x="20542" y="43200"/>
                  <a:pt x="8613" y="43200"/>
                </a:cubicBezTo>
                <a:cubicBezTo>
                  <a:pt x="6118" y="43200"/>
                  <a:pt x="3642" y="42767"/>
                  <a:pt x="1296" y="41922"/>
                </a:cubicBezTo>
                <a:lnTo>
                  <a:pt x="8613" y="21600"/>
                </a:lnTo>
                <a:close/>
              </a:path>
            </a:pathLst>
          </a:cu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3479" name="Arc 13"/>
          <p:cNvSpPr>
            <a:spLocks/>
          </p:cNvSpPr>
          <p:nvPr/>
        </p:nvSpPr>
        <p:spPr bwMode="auto">
          <a:xfrm>
            <a:off x="4691063" y="2354263"/>
            <a:ext cx="2041525" cy="2444750"/>
          </a:xfrm>
          <a:custGeom>
            <a:avLst/>
            <a:gdLst>
              <a:gd name="T0" fmla="*/ 2147483647 w 34065"/>
              <a:gd name="T1" fmla="*/ 2147483647 h 43200"/>
              <a:gd name="T2" fmla="*/ 0 w 34065"/>
              <a:gd name="T3" fmla="*/ 2147483647 h 43200"/>
              <a:gd name="T4" fmla="*/ 2147483647 w 34065"/>
              <a:gd name="T5" fmla="*/ 2147483647 h 43200"/>
              <a:gd name="T6" fmla="*/ 0 60000 65536"/>
              <a:gd name="T7" fmla="*/ 0 60000 65536"/>
              <a:gd name="T8" fmla="*/ 0 60000 65536"/>
              <a:gd name="T9" fmla="*/ 0 w 34065"/>
              <a:gd name="T10" fmla="*/ 0 h 43200"/>
              <a:gd name="T11" fmla="*/ 34065 w 34065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065" h="43200" fill="none" extrusionOk="0">
                <a:moveTo>
                  <a:pt x="669" y="3504"/>
                </a:moveTo>
                <a:cubicBezTo>
                  <a:pt x="4178" y="1217"/>
                  <a:pt x="8276" y="-1"/>
                  <a:pt x="12465" y="0"/>
                </a:cubicBezTo>
                <a:cubicBezTo>
                  <a:pt x="24394" y="0"/>
                  <a:pt x="34065" y="9670"/>
                  <a:pt x="34065" y="21600"/>
                </a:cubicBezTo>
                <a:cubicBezTo>
                  <a:pt x="34065" y="33529"/>
                  <a:pt x="24394" y="43200"/>
                  <a:pt x="12465" y="43200"/>
                </a:cubicBezTo>
                <a:cubicBezTo>
                  <a:pt x="8000" y="43200"/>
                  <a:pt x="3646" y="41816"/>
                  <a:pt x="0" y="39240"/>
                </a:cubicBezTo>
              </a:path>
              <a:path w="34065" h="43200" stroke="0" extrusionOk="0">
                <a:moveTo>
                  <a:pt x="669" y="3504"/>
                </a:moveTo>
                <a:cubicBezTo>
                  <a:pt x="4178" y="1217"/>
                  <a:pt x="8276" y="-1"/>
                  <a:pt x="12465" y="0"/>
                </a:cubicBezTo>
                <a:cubicBezTo>
                  <a:pt x="24394" y="0"/>
                  <a:pt x="34065" y="9670"/>
                  <a:pt x="34065" y="21600"/>
                </a:cubicBezTo>
                <a:cubicBezTo>
                  <a:pt x="34065" y="33529"/>
                  <a:pt x="24394" y="43200"/>
                  <a:pt x="12465" y="43200"/>
                </a:cubicBezTo>
                <a:cubicBezTo>
                  <a:pt x="8000" y="43200"/>
                  <a:pt x="3646" y="41816"/>
                  <a:pt x="0" y="39240"/>
                </a:cubicBezTo>
                <a:lnTo>
                  <a:pt x="12465" y="21600"/>
                </a:lnTo>
                <a:close/>
              </a:path>
            </a:pathLst>
          </a:cu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3480" name="Arc 14"/>
          <p:cNvSpPr>
            <a:spLocks/>
          </p:cNvSpPr>
          <p:nvPr/>
        </p:nvSpPr>
        <p:spPr bwMode="auto">
          <a:xfrm flipH="1">
            <a:off x="2411413" y="2349500"/>
            <a:ext cx="2041525" cy="2444750"/>
          </a:xfrm>
          <a:custGeom>
            <a:avLst/>
            <a:gdLst>
              <a:gd name="T0" fmla="*/ 2147483647 w 34065"/>
              <a:gd name="T1" fmla="*/ 2147483647 h 43200"/>
              <a:gd name="T2" fmla="*/ 0 w 34065"/>
              <a:gd name="T3" fmla="*/ 2147483647 h 43200"/>
              <a:gd name="T4" fmla="*/ 2147483647 w 34065"/>
              <a:gd name="T5" fmla="*/ 2147483647 h 43200"/>
              <a:gd name="T6" fmla="*/ 0 60000 65536"/>
              <a:gd name="T7" fmla="*/ 0 60000 65536"/>
              <a:gd name="T8" fmla="*/ 0 60000 65536"/>
              <a:gd name="T9" fmla="*/ 0 w 34065"/>
              <a:gd name="T10" fmla="*/ 0 h 43200"/>
              <a:gd name="T11" fmla="*/ 34065 w 34065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065" h="43200" fill="none" extrusionOk="0">
                <a:moveTo>
                  <a:pt x="669" y="3504"/>
                </a:moveTo>
                <a:cubicBezTo>
                  <a:pt x="4178" y="1217"/>
                  <a:pt x="8276" y="-1"/>
                  <a:pt x="12465" y="0"/>
                </a:cubicBezTo>
                <a:cubicBezTo>
                  <a:pt x="24394" y="0"/>
                  <a:pt x="34065" y="9670"/>
                  <a:pt x="34065" y="21600"/>
                </a:cubicBezTo>
                <a:cubicBezTo>
                  <a:pt x="34065" y="33529"/>
                  <a:pt x="24394" y="43200"/>
                  <a:pt x="12465" y="43200"/>
                </a:cubicBezTo>
                <a:cubicBezTo>
                  <a:pt x="8000" y="43200"/>
                  <a:pt x="3646" y="41816"/>
                  <a:pt x="0" y="39240"/>
                </a:cubicBezTo>
              </a:path>
              <a:path w="34065" h="43200" stroke="0" extrusionOk="0">
                <a:moveTo>
                  <a:pt x="669" y="3504"/>
                </a:moveTo>
                <a:cubicBezTo>
                  <a:pt x="4178" y="1217"/>
                  <a:pt x="8276" y="-1"/>
                  <a:pt x="12465" y="0"/>
                </a:cubicBezTo>
                <a:cubicBezTo>
                  <a:pt x="24394" y="0"/>
                  <a:pt x="34065" y="9670"/>
                  <a:pt x="34065" y="21600"/>
                </a:cubicBezTo>
                <a:cubicBezTo>
                  <a:pt x="34065" y="33529"/>
                  <a:pt x="24394" y="43200"/>
                  <a:pt x="12465" y="43200"/>
                </a:cubicBezTo>
                <a:cubicBezTo>
                  <a:pt x="8000" y="43200"/>
                  <a:pt x="3646" y="41816"/>
                  <a:pt x="0" y="39240"/>
                </a:cubicBezTo>
                <a:lnTo>
                  <a:pt x="12465" y="21600"/>
                </a:lnTo>
                <a:close/>
              </a:path>
            </a:pathLst>
          </a:cu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3481" name="Arc 15"/>
          <p:cNvSpPr>
            <a:spLocks/>
          </p:cNvSpPr>
          <p:nvPr/>
        </p:nvSpPr>
        <p:spPr bwMode="auto">
          <a:xfrm flipH="1">
            <a:off x="2771775" y="3505200"/>
            <a:ext cx="1781175" cy="1652588"/>
          </a:xfrm>
          <a:custGeom>
            <a:avLst/>
            <a:gdLst>
              <a:gd name="T0" fmla="*/ 2147483647 w 22212"/>
              <a:gd name="T1" fmla="*/ 2147483647 h 21600"/>
              <a:gd name="T2" fmla="*/ 0 w 22212"/>
              <a:gd name="T3" fmla="*/ 2147483647 h 21600"/>
              <a:gd name="T4" fmla="*/ 2147483647 w 22212"/>
              <a:gd name="T5" fmla="*/ 0 h 21600"/>
              <a:gd name="T6" fmla="*/ 0 60000 65536"/>
              <a:gd name="T7" fmla="*/ 0 60000 65536"/>
              <a:gd name="T8" fmla="*/ 0 60000 65536"/>
              <a:gd name="T9" fmla="*/ 0 w 22212"/>
              <a:gd name="T10" fmla="*/ 0 h 21600"/>
              <a:gd name="T11" fmla="*/ 22212 w 2221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12" h="21600" fill="none" extrusionOk="0">
                <a:moveTo>
                  <a:pt x="22212" y="20540"/>
                </a:moveTo>
                <a:cubicBezTo>
                  <a:pt x="20053" y="21242"/>
                  <a:pt x="17798" y="21599"/>
                  <a:pt x="15529" y="21600"/>
                </a:cubicBezTo>
                <a:cubicBezTo>
                  <a:pt x="9673" y="21600"/>
                  <a:pt x="4069" y="19222"/>
                  <a:pt x="-1" y="15013"/>
                </a:cubicBezTo>
              </a:path>
              <a:path w="22212" h="21600" stroke="0" extrusionOk="0">
                <a:moveTo>
                  <a:pt x="22212" y="20540"/>
                </a:moveTo>
                <a:cubicBezTo>
                  <a:pt x="20053" y="21242"/>
                  <a:pt x="17798" y="21599"/>
                  <a:pt x="15529" y="21600"/>
                </a:cubicBezTo>
                <a:cubicBezTo>
                  <a:pt x="9673" y="21600"/>
                  <a:pt x="4069" y="19222"/>
                  <a:pt x="-1" y="15013"/>
                </a:cubicBezTo>
                <a:lnTo>
                  <a:pt x="15529" y="0"/>
                </a:lnTo>
                <a:close/>
              </a:path>
            </a:pathLst>
          </a:cu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3482" name="Arc 16"/>
          <p:cNvSpPr>
            <a:spLocks/>
          </p:cNvSpPr>
          <p:nvPr/>
        </p:nvSpPr>
        <p:spPr bwMode="auto">
          <a:xfrm>
            <a:off x="4662488" y="3500438"/>
            <a:ext cx="1781175" cy="1652587"/>
          </a:xfrm>
          <a:custGeom>
            <a:avLst/>
            <a:gdLst>
              <a:gd name="T0" fmla="*/ 2147483647 w 22212"/>
              <a:gd name="T1" fmla="*/ 2147483647 h 21600"/>
              <a:gd name="T2" fmla="*/ 0 w 22212"/>
              <a:gd name="T3" fmla="*/ 2147483647 h 21600"/>
              <a:gd name="T4" fmla="*/ 2147483647 w 22212"/>
              <a:gd name="T5" fmla="*/ 0 h 21600"/>
              <a:gd name="T6" fmla="*/ 0 60000 65536"/>
              <a:gd name="T7" fmla="*/ 0 60000 65536"/>
              <a:gd name="T8" fmla="*/ 0 60000 65536"/>
              <a:gd name="T9" fmla="*/ 0 w 22212"/>
              <a:gd name="T10" fmla="*/ 0 h 21600"/>
              <a:gd name="T11" fmla="*/ 22212 w 2221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12" h="21600" fill="none" extrusionOk="0">
                <a:moveTo>
                  <a:pt x="22212" y="20540"/>
                </a:moveTo>
                <a:cubicBezTo>
                  <a:pt x="20053" y="21242"/>
                  <a:pt x="17798" y="21599"/>
                  <a:pt x="15529" y="21600"/>
                </a:cubicBezTo>
                <a:cubicBezTo>
                  <a:pt x="9673" y="21600"/>
                  <a:pt x="4069" y="19222"/>
                  <a:pt x="-1" y="15013"/>
                </a:cubicBezTo>
              </a:path>
              <a:path w="22212" h="21600" stroke="0" extrusionOk="0">
                <a:moveTo>
                  <a:pt x="22212" y="20540"/>
                </a:moveTo>
                <a:cubicBezTo>
                  <a:pt x="20053" y="21242"/>
                  <a:pt x="17798" y="21599"/>
                  <a:pt x="15529" y="21600"/>
                </a:cubicBezTo>
                <a:cubicBezTo>
                  <a:pt x="9673" y="21600"/>
                  <a:pt x="4069" y="19222"/>
                  <a:pt x="-1" y="15013"/>
                </a:cubicBezTo>
                <a:lnTo>
                  <a:pt x="15529" y="0"/>
                </a:lnTo>
                <a:close/>
              </a:path>
            </a:pathLst>
          </a:cu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3483" name="Arc 17"/>
          <p:cNvSpPr>
            <a:spLocks/>
          </p:cNvSpPr>
          <p:nvPr/>
        </p:nvSpPr>
        <p:spPr bwMode="auto">
          <a:xfrm flipH="1" flipV="1">
            <a:off x="2771775" y="1989138"/>
            <a:ext cx="1781175" cy="1652587"/>
          </a:xfrm>
          <a:custGeom>
            <a:avLst/>
            <a:gdLst>
              <a:gd name="T0" fmla="*/ 2147483647 w 22212"/>
              <a:gd name="T1" fmla="*/ 2147483647 h 21600"/>
              <a:gd name="T2" fmla="*/ 0 w 22212"/>
              <a:gd name="T3" fmla="*/ 2147483647 h 21600"/>
              <a:gd name="T4" fmla="*/ 2147483647 w 22212"/>
              <a:gd name="T5" fmla="*/ 0 h 21600"/>
              <a:gd name="T6" fmla="*/ 0 60000 65536"/>
              <a:gd name="T7" fmla="*/ 0 60000 65536"/>
              <a:gd name="T8" fmla="*/ 0 60000 65536"/>
              <a:gd name="T9" fmla="*/ 0 w 22212"/>
              <a:gd name="T10" fmla="*/ 0 h 21600"/>
              <a:gd name="T11" fmla="*/ 22212 w 2221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12" h="21600" fill="none" extrusionOk="0">
                <a:moveTo>
                  <a:pt x="22212" y="20540"/>
                </a:moveTo>
                <a:cubicBezTo>
                  <a:pt x="20053" y="21242"/>
                  <a:pt x="17798" y="21599"/>
                  <a:pt x="15529" y="21600"/>
                </a:cubicBezTo>
                <a:cubicBezTo>
                  <a:pt x="9673" y="21600"/>
                  <a:pt x="4069" y="19222"/>
                  <a:pt x="-1" y="15013"/>
                </a:cubicBezTo>
              </a:path>
              <a:path w="22212" h="21600" stroke="0" extrusionOk="0">
                <a:moveTo>
                  <a:pt x="22212" y="20540"/>
                </a:moveTo>
                <a:cubicBezTo>
                  <a:pt x="20053" y="21242"/>
                  <a:pt x="17798" y="21599"/>
                  <a:pt x="15529" y="21600"/>
                </a:cubicBezTo>
                <a:cubicBezTo>
                  <a:pt x="9673" y="21600"/>
                  <a:pt x="4069" y="19222"/>
                  <a:pt x="-1" y="15013"/>
                </a:cubicBezTo>
                <a:lnTo>
                  <a:pt x="15529" y="0"/>
                </a:lnTo>
                <a:close/>
              </a:path>
            </a:pathLst>
          </a:cu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3484" name="Arc 18"/>
          <p:cNvSpPr>
            <a:spLocks/>
          </p:cNvSpPr>
          <p:nvPr/>
        </p:nvSpPr>
        <p:spPr bwMode="auto">
          <a:xfrm flipV="1">
            <a:off x="4662488" y="1989138"/>
            <a:ext cx="1781175" cy="1652587"/>
          </a:xfrm>
          <a:custGeom>
            <a:avLst/>
            <a:gdLst>
              <a:gd name="T0" fmla="*/ 2147483647 w 22212"/>
              <a:gd name="T1" fmla="*/ 2147483647 h 21600"/>
              <a:gd name="T2" fmla="*/ 0 w 22212"/>
              <a:gd name="T3" fmla="*/ 2147483647 h 21600"/>
              <a:gd name="T4" fmla="*/ 2147483647 w 22212"/>
              <a:gd name="T5" fmla="*/ 0 h 21600"/>
              <a:gd name="T6" fmla="*/ 0 60000 65536"/>
              <a:gd name="T7" fmla="*/ 0 60000 65536"/>
              <a:gd name="T8" fmla="*/ 0 60000 65536"/>
              <a:gd name="T9" fmla="*/ 0 w 22212"/>
              <a:gd name="T10" fmla="*/ 0 h 21600"/>
              <a:gd name="T11" fmla="*/ 22212 w 2221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12" h="21600" fill="none" extrusionOk="0">
                <a:moveTo>
                  <a:pt x="22212" y="20540"/>
                </a:moveTo>
                <a:cubicBezTo>
                  <a:pt x="20053" y="21242"/>
                  <a:pt x="17798" y="21599"/>
                  <a:pt x="15529" y="21600"/>
                </a:cubicBezTo>
                <a:cubicBezTo>
                  <a:pt x="9673" y="21600"/>
                  <a:pt x="4069" y="19222"/>
                  <a:pt x="-1" y="15013"/>
                </a:cubicBezTo>
              </a:path>
              <a:path w="22212" h="21600" stroke="0" extrusionOk="0">
                <a:moveTo>
                  <a:pt x="22212" y="20540"/>
                </a:moveTo>
                <a:cubicBezTo>
                  <a:pt x="20053" y="21242"/>
                  <a:pt x="17798" y="21599"/>
                  <a:pt x="15529" y="21600"/>
                </a:cubicBezTo>
                <a:cubicBezTo>
                  <a:pt x="9673" y="21600"/>
                  <a:pt x="4069" y="19222"/>
                  <a:pt x="-1" y="15013"/>
                </a:cubicBezTo>
                <a:lnTo>
                  <a:pt x="15529" y="0"/>
                </a:lnTo>
                <a:close/>
              </a:path>
            </a:pathLst>
          </a:cu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3485" name="AutoShape 19"/>
          <p:cNvSpPr>
            <a:spLocks noChangeArrowheads="1"/>
          </p:cNvSpPr>
          <p:nvPr/>
        </p:nvSpPr>
        <p:spPr bwMode="auto">
          <a:xfrm>
            <a:off x="2341563" y="3573463"/>
            <a:ext cx="142875" cy="1444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3486" name="AutoShape 20"/>
          <p:cNvSpPr>
            <a:spLocks noChangeArrowheads="1"/>
          </p:cNvSpPr>
          <p:nvPr/>
        </p:nvSpPr>
        <p:spPr bwMode="auto">
          <a:xfrm>
            <a:off x="3060700" y="3573463"/>
            <a:ext cx="142875" cy="1444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3487" name="AutoShape 21"/>
          <p:cNvSpPr>
            <a:spLocks noChangeArrowheads="1"/>
          </p:cNvSpPr>
          <p:nvPr/>
        </p:nvSpPr>
        <p:spPr bwMode="auto">
          <a:xfrm>
            <a:off x="5940425" y="3573463"/>
            <a:ext cx="142875" cy="1444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3488" name="AutoShape 22"/>
          <p:cNvSpPr>
            <a:spLocks noChangeArrowheads="1"/>
          </p:cNvSpPr>
          <p:nvPr/>
        </p:nvSpPr>
        <p:spPr bwMode="auto">
          <a:xfrm>
            <a:off x="6661150" y="3573463"/>
            <a:ext cx="142875" cy="1444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3489" name="AutoShape 23"/>
          <p:cNvSpPr>
            <a:spLocks noChangeArrowheads="1"/>
          </p:cNvSpPr>
          <p:nvPr/>
        </p:nvSpPr>
        <p:spPr bwMode="auto">
          <a:xfrm rot="-5650298">
            <a:off x="5796756" y="1915320"/>
            <a:ext cx="142875" cy="1444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3490" name="AutoShape 24"/>
          <p:cNvSpPr>
            <a:spLocks noChangeArrowheads="1"/>
          </p:cNvSpPr>
          <p:nvPr/>
        </p:nvSpPr>
        <p:spPr bwMode="auto">
          <a:xfrm rot="5650298" flipH="1">
            <a:off x="5796756" y="5085557"/>
            <a:ext cx="142875" cy="1444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3491" name="AutoShape 25"/>
          <p:cNvSpPr>
            <a:spLocks noChangeArrowheads="1"/>
          </p:cNvSpPr>
          <p:nvPr/>
        </p:nvSpPr>
        <p:spPr bwMode="auto">
          <a:xfrm rot="-5650298">
            <a:off x="3277394" y="5085556"/>
            <a:ext cx="142875" cy="1444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3492" name="AutoShape 26"/>
          <p:cNvSpPr>
            <a:spLocks noChangeArrowheads="1"/>
          </p:cNvSpPr>
          <p:nvPr/>
        </p:nvSpPr>
        <p:spPr bwMode="auto">
          <a:xfrm rot="5650298" flipH="1">
            <a:off x="3348831" y="1915320"/>
            <a:ext cx="142875" cy="1444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30779" name="Oval 27"/>
          <p:cNvSpPr>
            <a:spLocks noChangeArrowheads="1"/>
          </p:cNvSpPr>
          <p:nvPr/>
        </p:nvSpPr>
        <p:spPr bwMode="auto">
          <a:xfrm>
            <a:off x="4356100" y="3359150"/>
            <a:ext cx="504825" cy="50165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993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30780" name="Text Box 28"/>
          <p:cNvSpPr txBox="1">
            <a:spLocks noChangeArrowheads="1"/>
          </p:cNvSpPr>
          <p:nvPr/>
        </p:nvSpPr>
        <p:spPr bwMode="auto">
          <a:xfrm>
            <a:off x="179388" y="2781300"/>
            <a:ext cx="2271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00"/>
                </a:solidFill>
                <a:latin typeface="Comic Sans MS" pitchFamily="66" charset="0"/>
              </a:rPr>
              <a:t>To maintain dynamo</a:t>
            </a:r>
          </a:p>
        </p:txBody>
      </p:sp>
      <p:sp>
        <p:nvSpPr>
          <p:cNvPr id="330781" name="Text Box 29"/>
          <p:cNvSpPr txBox="1">
            <a:spLocks noChangeArrowheads="1"/>
          </p:cNvSpPr>
          <p:nvPr/>
        </p:nvSpPr>
        <p:spPr bwMode="auto">
          <a:xfrm>
            <a:off x="287338" y="3284538"/>
            <a:ext cx="2082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808080"/>
                </a:solidFill>
                <a:latin typeface="Comic Sans MS" pitchFamily="66" charset="0"/>
              </a:rPr>
              <a:t>Fluid metalic core</a:t>
            </a:r>
          </a:p>
        </p:txBody>
      </p:sp>
      <p:sp>
        <p:nvSpPr>
          <p:cNvPr id="330782" name="Text Box 30"/>
          <p:cNvSpPr txBox="1">
            <a:spLocks noChangeArrowheads="1"/>
          </p:cNvSpPr>
          <p:nvPr/>
        </p:nvSpPr>
        <p:spPr bwMode="auto">
          <a:xfrm>
            <a:off x="292100" y="3998913"/>
            <a:ext cx="132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808080"/>
                </a:solidFill>
                <a:latin typeface="Comic Sans MS" pitchFamily="66" charset="0"/>
              </a:rPr>
              <a:t>Convection</a:t>
            </a:r>
          </a:p>
        </p:txBody>
      </p:sp>
      <p:sp>
        <p:nvSpPr>
          <p:cNvPr id="330783" name="Text Box 31"/>
          <p:cNvSpPr txBox="1">
            <a:spLocks noChangeArrowheads="1"/>
          </p:cNvSpPr>
          <p:nvPr/>
        </p:nvSpPr>
        <p:spPr bwMode="auto">
          <a:xfrm>
            <a:off x="287338" y="3644900"/>
            <a:ext cx="1084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808080"/>
                </a:solidFill>
                <a:latin typeface="Comic Sans MS" pitchFamily="66" charset="0"/>
              </a:rPr>
              <a:t>Rotation</a:t>
            </a:r>
          </a:p>
        </p:txBody>
      </p:sp>
      <p:sp>
        <p:nvSpPr>
          <p:cNvPr id="330784" name="Arc 32"/>
          <p:cNvSpPr>
            <a:spLocks/>
          </p:cNvSpPr>
          <p:nvPr/>
        </p:nvSpPr>
        <p:spPr bwMode="auto">
          <a:xfrm>
            <a:off x="4206875" y="3357563"/>
            <a:ext cx="796925" cy="503237"/>
          </a:xfrm>
          <a:custGeom>
            <a:avLst/>
            <a:gdLst>
              <a:gd name="T0" fmla="*/ 2147483647 w 43200"/>
              <a:gd name="T1" fmla="*/ 2147483647 h 37275"/>
              <a:gd name="T2" fmla="*/ 2147483647 w 43200"/>
              <a:gd name="T3" fmla="*/ 0 h 37275"/>
              <a:gd name="T4" fmla="*/ 2147483647 w 43200"/>
              <a:gd name="T5" fmla="*/ 2147483647 h 37275"/>
              <a:gd name="T6" fmla="*/ 0 60000 65536"/>
              <a:gd name="T7" fmla="*/ 0 60000 65536"/>
              <a:gd name="T8" fmla="*/ 0 60000 65536"/>
              <a:gd name="T9" fmla="*/ 0 w 43200"/>
              <a:gd name="T10" fmla="*/ 0 h 37275"/>
              <a:gd name="T11" fmla="*/ 43200 w 43200"/>
              <a:gd name="T12" fmla="*/ 37275 h 372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7275" fill="none" extrusionOk="0">
                <a:moveTo>
                  <a:pt x="40225" y="4735"/>
                </a:moveTo>
                <a:cubicBezTo>
                  <a:pt x="42173" y="8052"/>
                  <a:pt x="43200" y="11828"/>
                  <a:pt x="43200" y="15675"/>
                </a:cubicBezTo>
                <a:cubicBezTo>
                  <a:pt x="43200" y="27604"/>
                  <a:pt x="33529" y="37275"/>
                  <a:pt x="21600" y="37275"/>
                </a:cubicBezTo>
                <a:cubicBezTo>
                  <a:pt x="9670" y="37275"/>
                  <a:pt x="0" y="27604"/>
                  <a:pt x="0" y="15675"/>
                </a:cubicBezTo>
                <a:cubicBezTo>
                  <a:pt x="-1" y="9746"/>
                  <a:pt x="2436" y="4078"/>
                  <a:pt x="6738" y="-1"/>
                </a:cubicBezTo>
              </a:path>
              <a:path w="43200" h="37275" stroke="0" extrusionOk="0">
                <a:moveTo>
                  <a:pt x="40225" y="4735"/>
                </a:moveTo>
                <a:cubicBezTo>
                  <a:pt x="42173" y="8052"/>
                  <a:pt x="43200" y="11828"/>
                  <a:pt x="43200" y="15675"/>
                </a:cubicBezTo>
                <a:cubicBezTo>
                  <a:pt x="43200" y="27604"/>
                  <a:pt x="33529" y="37275"/>
                  <a:pt x="21600" y="37275"/>
                </a:cubicBezTo>
                <a:cubicBezTo>
                  <a:pt x="9670" y="37275"/>
                  <a:pt x="0" y="27604"/>
                  <a:pt x="0" y="15675"/>
                </a:cubicBezTo>
                <a:cubicBezTo>
                  <a:pt x="-1" y="9746"/>
                  <a:pt x="2436" y="4078"/>
                  <a:pt x="6738" y="-1"/>
                </a:cubicBezTo>
                <a:lnTo>
                  <a:pt x="21600" y="15675"/>
                </a:lnTo>
                <a:close/>
              </a:path>
            </a:pathLst>
          </a:custGeom>
          <a:noFill/>
          <a:ln w="28575">
            <a:solidFill>
              <a:schemeClr val="hlink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30785" name="Arc 33"/>
          <p:cNvSpPr>
            <a:spLocks/>
          </p:cNvSpPr>
          <p:nvPr/>
        </p:nvSpPr>
        <p:spPr bwMode="auto">
          <a:xfrm>
            <a:off x="4603750" y="3357563"/>
            <a:ext cx="255588" cy="252412"/>
          </a:xfrm>
          <a:custGeom>
            <a:avLst/>
            <a:gdLst>
              <a:gd name="T0" fmla="*/ 2147483647 w 21048"/>
              <a:gd name="T1" fmla="*/ 2147483647 h 18936"/>
              <a:gd name="T2" fmla="*/ 0 w 21048"/>
              <a:gd name="T3" fmla="*/ 2147483647 h 18936"/>
              <a:gd name="T4" fmla="*/ 2147483647 w 21048"/>
              <a:gd name="T5" fmla="*/ 0 h 18936"/>
              <a:gd name="T6" fmla="*/ 0 60000 65536"/>
              <a:gd name="T7" fmla="*/ 0 60000 65536"/>
              <a:gd name="T8" fmla="*/ 0 60000 65536"/>
              <a:gd name="T9" fmla="*/ 0 w 21048"/>
              <a:gd name="T10" fmla="*/ 0 h 18936"/>
              <a:gd name="T11" fmla="*/ 21048 w 21048"/>
              <a:gd name="T12" fmla="*/ 18936 h 189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48" h="18936" fill="none" extrusionOk="0">
                <a:moveTo>
                  <a:pt x="10656" y="18935"/>
                </a:moveTo>
                <a:cubicBezTo>
                  <a:pt x="5259" y="15974"/>
                  <a:pt x="1382" y="10850"/>
                  <a:pt x="0" y="4851"/>
                </a:cubicBezTo>
              </a:path>
              <a:path w="21048" h="18936" stroke="0" extrusionOk="0">
                <a:moveTo>
                  <a:pt x="10656" y="18935"/>
                </a:moveTo>
                <a:cubicBezTo>
                  <a:pt x="5259" y="15974"/>
                  <a:pt x="1382" y="10850"/>
                  <a:pt x="0" y="4851"/>
                </a:cubicBezTo>
                <a:lnTo>
                  <a:pt x="21048" y="0"/>
                </a:lnTo>
                <a:close/>
              </a:path>
            </a:pathLst>
          </a:cu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30786" name="Arc 34"/>
          <p:cNvSpPr>
            <a:spLocks/>
          </p:cNvSpPr>
          <p:nvPr/>
        </p:nvSpPr>
        <p:spPr bwMode="auto">
          <a:xfrm flipH="1">
            <a:off x="4284663" y="3429000"/>
            <a:ext cx="255587" cy="252413"/>
          </a:xfrm>
          <a:custGeom>
            <a:avLst/>
            <a:gdLst>
              <a:gd name="T0" fmla="*/ 2147483647 w 21048"/>
              <a:gd name="T1" fmla="*/ 2147483647 h 18936"/>
              <a:gd name="T2" fmla="*/ 0 w 21048"/>
              <a:gd name="T3" fmla="*/ 2147483647 h 18936"/>
              <a:gd name="T4" fmla="*/ 2147483647 w 21048"/>
              <a:gd name="T5" fmla="*/ 0 h 18936"/>
              <a:gd name="T6" fmla="*/ 0 60000 65536"/>
              <a:gd name="T7" fmla="*/ 0 60000 65536"/>
              <a:gd name="T8" fmla="*/ 0 60000 65536"/>
              <a:gd name="T9" fmla="*/ 0 w 21048"/>
              <a:gd name="T10" fmla="*/ 0 h 18936"/>
              <a:gd name="T11" fmla="*/ 21048 w 21048"/>
              <a:gd name="T12" fmla="*/ 18936 h 189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48" h="18936" fill="none" extrusionOk="0">
                <a:moveTo>
                  <a:pt x="10656" y="18935"/>
                </a:moveTo>
                <a:cubicBezTo>
                  <a:pt x="5259" y="15974"/>
                  <a:pt x="1382" y="10850"/>
                  <a:pt x="0" y="4851"/>
                </a:cubicBezTo>
              </a:path>
              <a:path w="21048" h="18936" stroke="0" extrusionOk="0">
                <a:moveTo>
                  <a:pt x="10656" y="18935"/>
                </a:moveTo>
                <a:cubicBezTo>
                  <a:pt x="5259" y="15974"/>
                  <a:pt x="1382" y="10850"/>
                  <a:pt x="0" y="4851"/>
                </a:cubicBezTo>
                <a:lnTo>
                  <a:pt x="21048" y="0"/>
                </a:lnTo>
                <a:close/>
              </a:path>
            </a:pathLst>
          </a:custGeom>
          <a:noFill/>
          <a:ln w="952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30787" name="Arc 35"/>
          <p:cNvSpPr>
            <a:spLocks/>
          </p:cNvSpPr>
          <p:nvPr/>
        </p:nvSpPr>
        <p:spPr bwMode="auto">
          <a:xfrm flipH="1" flipV="1">
            <a:off x="4427538" y="3608388"/>
            <a:ext cx="255587" cy="252412"/>
          </a:xfrm>
          <a:custGeom>
            <a:avLst/>
            <a:gdLst>
              <a:gd name="T0" fmla="*/ 2147483647 w 21048"/>
              <a:gd name="T1" fmla="*/ 2147483647 h 18936"/>
              <a:gd name="T2" fmla="*/ 0 w 21048"/>
              <a:gd name="T3" fmla="*/ 2147483647 h 18936"/>
              <a:gd name="T4" fmla="*/ 2147483647 w 21048"/>
              <a:gd name="T5" fmla="*/ 0 h 18936"/>
              <a:gd name="T6" fmla="*/ 0 60000 65536"/>
              <a:gd name="T7" fmla="*/ 0 60000 65536"/>
              <a:gd name="T8" fmla="*/ 0 60000 65536"/>
              <a:gd name="T9" fmla="*/ 0 w 21048"/>
              <a:gd name="T10" fmla="*/ 0 h 18936"/>
              <a:gd name="T11" fmla="*/ 21048 w 21048"/>
              <a:gd name="T12" fmla="*/ 18936 h 189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48" h="18936" fill="none" extrusionOk="0">
                <a:moveTo>
                  <a:pt x="10656" y="18935"/>
                </a:moveTo>
                <a:cubicBezTo>
                  <a:pt x="5259" y="15974"/>
                  <a:pt x="1382" y="10850"/>
                  <a:pt x="0" y="4851"/>
                </a:cubicBezTo>
              </a:path>
              <a:path w="21048" h="18936" stroke="0" extrusionOk="0">
                <a:moveTo>
                  <a:pt x="10656" y="18935"/>
                </a:moveTo>
                <a:cubicBezTo>
                  <a:pt x="5259" y="15974"/>
                  <a:pt x="1382" y="10850"/>
                  <a:pt x="0" y="4851"/>
                </a:cubicBezTo>
                <a:lnTo>
                  <a:pt x="21048" y="0"/>
                </a:lnTo>
                <a:close/>
              </a:path>
            </a:pathLst>
          </a:cu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rot="10800000"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30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0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0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0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07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07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07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07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07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07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07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07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3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0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0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0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07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07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07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07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07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07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07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07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30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3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30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0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0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0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07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07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07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07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07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07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07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07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79" grpId="0" animBg="1"/>
      <p:bldP spid="330780" grpId="0"/>
      <p:bldP spid="330781" grpId="0"/>
      <p:bldP spid="330782" grpId="0"/>
      <p:bldP spid="330783" grpId="0"/>
      <p:bldP spid="330784" grpId="0" animBg="1"/>
      <p:bldP spid="330785" grpId="0" animBg="1"/>
      <p:bldP spid="330786" grpId="0" animBg="1"/>
      <p:bldP spid="33078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547328" y="764704"/>
            <a:ext cx="8136904" cy="4824536"/>
            <a:chOff x="683568" y="1196752"/>
            <a:chExt cx="7632848" cy="4464496"/>
          </a:xfrm>
        </p:grpSpPr>
        <p:sp>
          <p:nvSpPr>
            <p:cNvPr id="7" name="正方形/長方形 6"/>
            <p:cNvSpPr/>
            <p:nvPr/>
          </p:nvSpPr>
          <p:spPr>
            <a:xfrm>
              <a:off x="683568" y="1196752"/>
              <a:ext cx="7632848" cy="4464496"/>
            </a:xfrm>
            <a:prstGeom prst="rect">
              <a:avLst/>
            </a:prstGeom>
            <a:solidFill>
              <a:srgbClr val="666400"/>
            </a:solidFill>
            <a:ln w="190500">
              <a:solidFill>
                <a:srgbClr val="CC9900"/>
              </a:solidFill>
              <a:miter lim="800000"/>
            </a:ln>
            <a:effectLst>
              <a:outerShdw blurRad="127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white"/>
                </a:solidFill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2594154" y="5517232"/>
              <a:ext cx="57606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white"/>
                </a:solidFill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4970418" y="5517232"/>
              <a:ext cx="576064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white"/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5690498" y="5517232"/>
              <a:ext cx="360000" cy="7200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グループ化 10"/>
            <p:cNvGrpSpPr/>
            <p:nvPr/>
          </p:nvGrpSpPr>
          <p:grpSpPr>
            <a:xfrm>
              <a:off x="7094654" y="5317526"/>
              <a:ext cx="684076" cy="252000"/>
              <a:chOff x="7236296" y="4644000"/>
              <a:chExt cx="504056" cy="252000"/>
            </a:xfrm>
          </p:grpSpPr>
          <p:sp>
            <p:nvSpPr>
              <p:cNvPr id="12" name="正方形/長方形 11"/>
              <p:cNvSpPr/>
              <p:nvPr/>
            </p:nvSpPr>
            <p:spPr>
              <a:xfrm>
                <a:off x="7236296" y="4644000"/>
                <a:ext cx="504056" cy="252000"/>
              </a:xfrm>
              <a:prstGeom prst="rect">
                <a:avLst/>
              </a:prstGeom>
              <a:solidFill>
                <a:srgbClr val="CC9900"/>
              </a:solidFill>
              <a:ln>
                <a:solidFill>
                  <a:srgbClr val="33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7452320" y="4653136"/>
                <a:ext cx="72008" cy="2160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" name="テキスト ボックス 4"/>
          <p:cNvSpPr txBox="1"/>
          <p:nvPr/>
        </p:nvSpPr>
        <p:spPr>
          <a:xfrm>
            <a:off x="1475656" y="2468215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altLang="ja-JP" sz="1200" dirty="0">
              <a:solidFill>
                <a:srgbClr val="00B0F0"/>
              </a:solidFill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3200" dirty="0">
                <a:solidFill>
                  <a:srgbClr val="00B0F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測位衛星システムによる</a:t>
            </a:r>
            <a:r>
              <a:rPr lang="ja-JP" altLang="en-US" sz="3200" dirty="0" smtClean="0">
                <a:solidFill>
                  <a:srgbClr val="00B0F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電離圏の</a:t>
            </a:r>
            <a:r>
              <a:rPr lang="ja-JP" altLang="en-US" sz="3200" dirty="0">
                <a:solidFill>
                  <a:srgbClr val="00B0F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計測</a:t>
            </a:r>
            <a:endParaRPr lang="en-US" altLang="ja-JP" sz="3200" dirty="0">
              <a:solidFill>
                <a:srgbClr val="00B0F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 rot="1662691">
            <a:off x="1687764" y="2793689"/>
            <a:ext cx="383774" cy="778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44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0.04062 0.04977 L 0.07916 -2.96296E-6 L 0.12083 0.04977 L 0.1618 -2.96296E-6 L 0.20086 0.04977 L 0.24236 -2.96296E-6 L 0.28159 0.04977 L 0.32257 -2.96296E-6 L 0.36371 0.04977 L 0.40295 -2.96296E-6 L 0.44444 0.04977 L 0.48298 -2.96296E-6 L 0.5243 0.04977 L 0.56562 -2.96296E-6 L 0.60468 0.04977 L 0.64722 -2.96296E-6 " pathEditMode="relative" rAng="0" ptsTypes="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61" y="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6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83568" y="2744623"/>
            <a:ext cx="8127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測位衛星システムによる電離圏全電子数の計測</a:t>
            </a:r>
            <a:endParaRPr lang="en-US" sz="32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6354128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04" name="Rectangle 80"/>
          <p:cNvSpPr>
            <a:spLocks noChangeArrowheads="1"/>
          </p:cNvSpPr>
          <p:nvPr/>
        </p:nvSpPr>
        <p:spPr bwMode="auto">
          <a:xfrm>
            <a:off x="0" y="0"/>
            <a:ext cx="9144000" cy="24923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  <a:latin typeface="Comic Sans MS" pitchFamily="66" charset="0"/>
              <a:ea typeface="ＭＳ 明朝" charset="-128"/>
            </a:endParaRPr>
          </a:p>
        </p:txBody>
      </p:sp>
      <p:grpSp>
        <p:nvGrpSpPr>
          <p:cNvPr id="129026" name="Group 2"/>
          <p:cNvGrpSpPr>
            <a:grpSpLocks/>
          </p:cNvGrpSpPr>
          <p:nvPr/>
        </p:nvGrpSpPr>
        <p:grpSpPr bwMode="auto">
          <a:xfrm>
            <a:off x="5292725" y="5589588"/>
            <a:ext cx="360363" cy="503237"/>
            <a:chOff x="3424" y="3113"/>
            <a:chExt cx="227" cy="317"/>
          </a:xfrm>
        </p:grpSpPr>
        <p:sp>
          <p:nvSpPr>
            <p:cNvPr id="129027" name="Line 3"/>
            <p:cNvSpPr>
              <a:spLocks noChangeShapeType="1"/>
            </p:cNvSpPr>
            <p:nvPr/>
          </p:nvSpPr>
          <p:spPr bwMode="auto">
            <a:xfrm flipH="1">
              <a:off x="3424" y="3249"/>
              <a:ext cx="91" cy="181"/>
            </a:xfrm>
            <a:prstGeom prst="line">
              <a:avLst/>
            </a:prstGeom>
            <a:noFill/>
            <a:ln w="38100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129028" name="Line 4"/>
            <p:cNvSpPr>
              <a:spLocks noChangeShapeType="1"/>
            </p:cNvSpPr>
            <p:nvPr/>
          </p:nvSpPr>
          <p:spPr bwMode="auto">
            <a:xfrm>
              <a:off x="3515" y="3113"/>
              <a:ext cx="45" cy="317"/>
            </a:xfrm>
            <a:prstGeom prst="line">
              <a:avLst/>
            </a:prstGeom>
            <a:noFill/>
            <a:ln w="38100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129029" name="Line 5"/>
            <p:cNvSpPr>
              <a:spLocks noChangeShapeType="1"/>
            </p:cNvSpPr>
            <p:nvPr/>
          </p:nvSpPr>
          <p:spPr bwMode="auto">
            <a:xfrm>
              <a:off x="3515" y="3158"/>
              <a:ext cx="136" cy="272"/>
            </a:xfrm>
            <a:prstGeom prst="line">
              <a:avLst/>
            </a:prstGeom>
            <a:noFill/>
            <a:ln w="38100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129030" name="Oval 6"/>
            <p:cNvSpPr>
              <a:spLocks noChangeArrowheads="1"/>
            </p:cNvSpPr>
            <p:nvPr/>
          </p:nvSpPr>
          <p:spPr bwMode="auto">
            <a:xfrm>
              <a:off x="3470" y="3113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129031" name="Rectangle 7"/>
            <p:cNvSpPr>
              <a:spLocks noChangeArrowheads="1"/>
            </p:cNvSpPr>
            <p:nvPr/>
          </p:nvSpPr>
          <p:spPr bwMode="auto">
            <a:xfrm>
              <a:off x="3470" y="3203"/>
              <a:ext cx="136" cy="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</p:grpSp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0" y="2492375"/>
            <a:ext cx="9144000" cy="79216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ja-JP">
              <a:solidFill>
                <a:srgbClr val="000000"/>
              </a:solidFill>
              <a:latin typeface="Comic Sans MS" pitchFamily="66" charset="0"/>
              <a:ea typeface="ＭＳ 明朝" charset="-128"/>
            </a:endParaRPr>
          </a:p>
        </p:txBody>
      </p:sp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395288" y="2708275"/>
            <a:ext cx="1333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600">
                <a:solidFill>
                  <a:srgbClr val="333399"/>
                </a:solidFill>
                <a:latin typeface="Comic Sans MS" pitchFamily="66" charset="0"/>
                <a:ea typeface="ＭＳ 明朝" charset="-128"/>
              </a:rPr>
              <a:t>ionosphere</a:t>
            </a:r>
          </a:p>
        </p:txBody>
      </p:sp>
      <p:sp>
        <p:nvSpPr>
          <p:cNvPr id="129034" name="Rectangle 10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  <a:latin typeface="Comic Sans MS" pitchFamily="66" charset="0"/>
              <a:ea typeface="ＭＳ 明朝" charset="-128"/>
            </a:endParaRPr>
          </a:p>
        </p:txBody>
      </p:sp>
      <p:grpSp>
        <p:nvGrpSpPr>
          <p:cNvPr id="129035" name="Group 11"/>
          <p:cNvGrpSpPr>
            <a:grpSpLocks/>
          </p:cNvGrpSpPr>
          <p:nvPr/>
        </p:nvGrpSpPr>
        <p:grpSpPr bwMode="auto">
          <a:xfrm rot="2637830">
            <a:off x="-541338" y="1628775"/>
            <a:ext cx="542926" cy="185738"/>
            <a:chOff x="3255" y="1705"/>
            <a:chExt cx="549" cy="225"/>
          </a:xfrm>
        </p:grpSpPr>
        <p:sp>
          <p:nvSpPr>
            <p:cNvPr id="129036" name="Freeform 12"/>
            <p:cNvSpPr>
              <a:spLocks/>
            </p:cNvSpPr>
            <p:nvPr/>
          </p:nvSpPr>
          <p:spPr bwMode="auto">
            <a:xfrm>
              <a:off x="3431" y="1839"/>
              <a:ext cx="157" cy="75"/>
            </a:xfrm>
            <a:custGeom>
              <a:avLst/>
              <a:gdLst/>
              <a:ahLst/>
              <a:cxnLst>
                <a:cxn ang="0">
                  <a:pos x="19" y="2"/>
                </a:cxn>
                <a:cxn ang="0">
                  <a:pos x="25" y="2"/>
                </a:cxn>
                <a:cxn ang="0">
                  <a:pos x="31" y="1"/>
                </a:cxn>
                <a:cxn ang="0">
                  <a:pos x="37" y="0"/>
                </a:cxn>
                <a:cxn ang="0">
                  <a:pos x="44" y="0"/>
                </a:cxn>
                <a:cxn ang="0">
                  <a:pos x="51" y="0"/>
                </a:cxn>
                <a:cxn ang="0">
                  <a:pos x="57" y="0"/>
                </a:cxn>
                <a:cxn ang="0">
                  <a:pos x="63" y="1"/>
                </a:cxn>
                <a:cxn ang="0">
                  <a:pos x="71" y="2"/>
                </a:cxn>
                <a:cxn ang="0">
                  <a:pos x="79" y="2"/>
                </a:cxn>
                <a:cxn ang="0">
                  <a:pos x="87" y="4"/>
                </a:cxn>
                <a:cxn ang="0">
                  <a:pos x="97" y="6"/>
                </a:cxn>
                <a:cxn ang="0">
                  <a:pos x="107" y="9"/>
                </a:cxn>
                <a:cxn ang="0">
                  <a:pos x="115" y="12"/>
                </a:cxn>
                <a:cxn ang="0">
                  <a:pos x="125" y="16"/>
                </a:cxn>
                <a:cxn ang="0">
                  <a:pos x="135" y="20"/>
                </a:cxn>
                <a:cxn ang="0">
                  <a:pos x="143" y="25"/>
                </a:cxn>
                <a:cxn ang="0">
                  <a:pos x="156" y="32"/>
                </a:cxn>
                <a:cxn ang="0">
                  <a:pos x="137" y="74"/>
                </a:cxn>
                <a:cxn ang="0">
                  <a:pos x="130" y="69"/>
                </a:cxn>
                <a:cxn ang="0">
                  <a:pos x="119" y="64"/>
                </a:cxn>
                <a:cxn ang="0">
                  <a:pos x="109" y="59"/>
                </a:cxn>
                <a:cxn ang="0">
                  <a:pos x="99" y="55"/>
                </a:cxn>
                <a:cxn ang="0">
                  <a:pos x="90" y="51"/>
                </a:cxn>
                <a:cxn ang="0">
                  <a:pos x="82" y="49"/>
                </a:cxn>
                <a:cxn ang="0">
                  <a:pos x="74" y="47"/>
                </a:cxn>
                <a:cxn ang="0">
                  <a:pos x="66" y="45"/>
                </a:cxn>
                <a:cxn ang="0">
                  <a:pos x="59" y="44"/>
                </a:cxn>
                <a:cxn ang="0">
                  <a:pos x="51" y="43"/>
                </a:cxn>
                <a:cxn ang="0">
                  <a:pos x="44" y="42"/>
                </a:cxn>
                <a:cxn ang="0">
                  <a:pos x="38" y="42"/>
                </a:cxn>
                <a:cxn ang="0">
                  <a:pos x="32" y="42"/>
                </a:cxn>
                <a:cxn ang="0">
                  <a:pos x="25" y="42"/>
                </a:cxn>
                <a:cxn ang="0">
                  <a:pos x="20" y="42"/>
                </a:cxn>
                <a:cxn ang="0">
                  <a:pos x="14" y="42"/>
                </a:cxn>
                <a:cxn ang="0">
                  <a:pos x="9" y="43"/>
                </a:cxn>
                <a:cxn ang="0">
                  <a:pos x="5" y="43"/>
                </a:cxn>
                <a:cxn ang="0">
                  <a:pos x="0" y="44"/>
                </a:cxn>
                <a:cxn ang="0">
                  <a:pos x="19" y="2"/>
                </a:cxn>
              </a:cxnLst>
              <a:rect l="0" t="0" r="r" b="b"/>
              <a:pathLst>
                <a:path w="157" h="75">
                  <a:moveTo>
                    <a:pt x="19" y="2"/>
                  </a:moveTo>
                  <a:lnTo>
                    <a:pt x="25" y="2"/>
                  </a:lnTo>
                  <a:lnTo>
                    <a:pt x="31" y="1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1"/>
                  </a:lnTo>
                  <a:lnTo>
                    <a:pt x="71" y="2"/>
                  </a:lnTo>
                  <a:lnTo>
                    <a:pt x="79" y="2"/>
                  </a:lnTo>
                  <a:lnTo>
                    <a:pt x="87" y="4"/>
                  </a:lnTo>
                  <a:lnTo>
                    <a:pt x="97" y="6"/>
                  </a:lnTo>
                  <a:lnTo>
                    <a:pt x="107" y="9"/>
                  </a:lnTo>
                  <a:lnTo>
                    <a:pt x="115" y="12"/>
                  </a:lnTo>
                  <a:lnTo>
                    <a:pt x="125" y="16"/>
                  </a:lnTo>
                  <a:lnTo>
                    <a:pt x="135" y="20"/>
                  </a:lnTo>
                  <a:lnTo>
                    <a:pt x="143" y="25"/>
                  </a:lnTo>
                  <a:lnTo>
                    <a:pt x="156" y="32"/>
                  </a:lnTo>
                  <a:lnTo>
                    <a:pt x="137" y="74"/>
                  </a:lnTo>
                  <a:lnTo>
                    <a:pt x="130" y="69"/>
                  </a:lnTo>
                  <a:lnTo>
                    <a:pt x="119" y="64"/>
                  </a:lnTo>
                  <a:lnTo>
                    <a:pt x="109" y="59"/>
                  </a:lnTo>
                  <a:lnTo>
                    <a:pt x="99" y="55"/>
                  </a:lnTo>
                  <a:lnTo>
                    <a:pt x="90" y="51"/>
                  </a:lnTo>
                  <a:lnTo>
                    <a:pt x="82" y="49"/>
                  </a:lnTo>
                  <a:lnTo>
                    <a:pt x="74" y="47"/>
                  </a:lnTo>
                  <a:lnTo>
                    <a:pt x="66" y="45"/>
                  </a:lnTo>
                  <a:lnTo>
                    <a:pt x="59" y="44"/>
                  </a:lnTo>
                  <a:lnTo>
                    <a:pt x="51" y="43"/>
                  </a:lnTo>
                  <a:lnTo>
                    <a:pt x="44" y="42"/>
                  </a:lnTo>
                  <a:lnTo>
                    <a:pt x="38" y="42"/>
                  </a:lnTo>
                  <a:lnTo>
                    <a:pt x="32" y="42"/>
                  </a:lnTo>
                  <a:lnTo>
                    <a:pt x="25" y="42"/>
                  </a:lnTo>
                  <a:lnTo>
                    <a:pt x="20" y="42"/>
                  </a:lnTo>
                  <a:lnTo>
                    <a:pt x="14" y="42"/>
                  </a:lnTo>
                  <a:lnTo>
                    <a:pt x="9" y="43"/>
                  </a:lnTo>
                  <a:lnTo>
                    <a:pt x="5" y="43"/>
                  </a:lnTo>
                  <a:lnTo>
                    <a:pt x="0" y="44"/>
                  </a:lnTo>
                  <a:lnTo>
                    <a:pt x="19" y="2"/>
                  </a:lnTo>
                </a:path>
              </a:pathLst>
            </a:custGeom>
            <a:gradFill rotWithShape="0">
              <a:gsLst>
                <a:gs pos="0">
                  <a:srgbClr val="FFFF00">
                    <a:gamma/>
                    <a:shade val="6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grpSp>
          <p:nvGrpSpPr>
            <p:cNvPr id="129037" name="Group 13"/>
            <p:cNvGrpSpPr>
              <a:grpSpLocks/>
            </p:cNvGrpSpPr>
            <p:nvPr/>
          </p:nvGrpSpPr>
          <p:grpSpPr bwMode="auto">
            <a:xfrm>
              <a:off x="3482" y="1808"/>
              <a:ext cx="97" cy="63"/>
              <a:chOff x="3482" y="1808"/>
              <a:chExt cx="97" cy="63"/>
            </a:xfrm>
          </p:grpSpPr>
          <p:sp>
            <p:nvSpPr>
              <p:cNvPr id="129038" name="Line 14"/>
              <p:cNvSpPr>
                <a:spLocks noChangeShapeType="1"/>
              </p:cNvSpPr>
              <p:nvPr/>
            </p:nvSpPr>
            <p:spPr bwMode="auto">
              <a:xfrm flipH="1">
                <a:off x="3483" y="1827"/>
                <a:ext cx="96" cy="2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  <a:latin typeface="Comic Sans MS" pitchFamily="66" charset="0"/>
                  <a:ea typeface="ＭＳ 明朝" charset="-128"/>
                </a:endParaRPr>
              </a:p>
            </p:txBody>
          </p:sp>
          <p:sp>
            <p:nvSpPr>
              <p:cNvPr id="129039" name="Line 15"/>
              <p:cNvSpPr>
                <a:spLocks noChangeShapeType="1"/>
              </p:cNvSpPr>
              <p:nvPr/>
            </p:nvSpPr>
            <p:spPr bwMode="auto">
              <a:xfrm flipH="1" flipV="1">
                <a:off x="3517" y="1809"/>
                <a:ext cx="34" cy="6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  <a:latin typeface="Comic Sans MS" pitchFamily="66" charset="0"/>
                  <a:ea typeface="ＭＳ 明朝" charset="-128"/>
                </a:endParaRPr>
              </a:p>
            </p:txBody>
          </p:sp>
          <p:sp>
            <p:nvSpPr>
              <p:cNvPr id="129040" name="Line 16"/>
              <p:cNvSpPr>
                <a:spLocks noChangeShapeType="1"/>
              </p:cNvSpPr>
              <p:nvPr/>
            </p:nvSpPr>
            <p:spPr bwMode="auto">
              <a:xfrm flipH="1">
                <a:off x="3551" y="1827"/>
                <a:ext cx="28" cy="4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  <a:latin typeface="Comic Sans MS" pitchFamily="66" charset="0"/>
                  <a:ea typeface="ＭＳ 明朝" charset="-128"/>
                </a:endParaRPr>
              </a:p>
            </p:txBody>
          </p:sp>
          <p:sp>
            <p:nvSpPr>
              <p:cNvPr id="129041" name="Line 17"/>
              <p:cNvSpPr>
                <a:spLocks noChangeShapeType="1"/>
              </p:cNvSpPr>
              <p:nvPr/>
            </p:nvSpPr>
            <p:spPr bwMode="auto">
              <a:xfrm flipH="1" flipV="1">
                <a:off x="3482" y="1854"/>
                <a:ext cx="69" cy="1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  <a:latin typeface="Comic Sans MS" pitchFamily="66" charset="0"/>
                  <a:ea typeface="ＭＳ 明朝" charset="-128"/>
                </a:endParaRPr>
              </a:p>
            </p:txBody>
          </p:sp>
          <p:sp>
            <p:nvSpPr>
              <p:cNvPr id="129042" name="Line 18"/>
              <p:cNvSpPr>
                <a:spLocks noChangeShapeType="1"/>
              </p:cNvSpPr>
              <p:nvPr/>
            </p:nvSpPr>
            <p:spPr bwMode="auto">
              <a:xfrm flipV="1">
                <a:off x="3483" y="1808"/>
                <a:ext cx="33" cy="4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  <a:latin typeface="Comic Sans MS" pitchFamily="66" charset="0"/>
                  <a:ea typeface="ＭＳ 明朝" charset="-128"/>
                </a:endParaRPr>
              </a:p>
            </p:txBody>
          </p:sp>
        </p:grpSp>
        <p:grpSp>
          <p:nvGrpSpPr>
            <p:cNvPr id="129043" name="Group 19"/>
            <p:cNvGrpSpPr>
              <a:grpSpLocks/>
            </p:cNvGrpSpPr>
            <p:nvPr/>
          </p:nvGrpSpPr>
          <p:grpSpPr bwMode="auto">
            <a:xfrm>
              <a:off x="3433" y="1795"/>
              <a:ext cx="190" cy="40"/>
              <a:chOff x="3433" y="1795"/>
              <a:chExt cx="190" cy="40"/>
            </a:xfrm>
          </p:grpSpPr>
          <p:sp>
            <p:nvSpPr>
              <p:cNvPr id="129044" name="Line 20"/>
              <p:cNvSpPr>
                <a:spLocks noChangeShapeType="1"/>
              </p:cNvSpPr>
              <p:nvPr/>
            </p:nvSpPr>
            <p:spPr bwMode="auto">
              <a:xfrm>
                <a:off x="3434" y="1797"/>
                <a:ext cx="188" cy="3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  <a:latin typeface="Comic Sans MS" pitchFamily="66" charset="0"/>
                  <a:ea typeface="ＭＳ 明朝" charset="-128"/>
                </a:endParaRPr>
              </a:p>
            </p:txBody>
          </p:sp>
          <p:sp>
            <p:nvSpPr>
              <p:cNvPr id="129045" name="Line 21"/>
              <p:cNvSpPr>
                <a:spLocks noChangeShapeType="1"/>
              </p:cNvSpPr>
              <p:nvPr/>
            </p:nvSpPr>
            <p:spPr bwMode="auto">
              <a:xfrm>
                <a:off x="3433" y="1795"/>
                <a:ext cx="190" cy="4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  <a:latin typeface="Comic Sans MS" pitchFamily="66" charset="0"/>
                  <a:ea typeface="ＭＳ 明朝" charset="-128"/>
                </a:endParaRPr>
              </a:p>
            </p:txBody>
          </p:sp>
        </p:grpSp>
        <p:grpSp>
          <p:nvGrpSpPr>
            <p:cNvPr id="129046" name="Group 22"/>
            <p:cNvGrpSpPr>
              <a:grpSpLocks/>
            </p:cNvGrpSpPr>
            <p:nvPr/>
          </p:nvGrpSpPr>
          <p:grpSpPr bwMode="auto">
            <a:xfrm>
              <a:off x="3487" y="1717"/>
              <a:ext cx="109" cy="94"/>
              <a:chOff x="3487" y="1717"/>
              <a:chExt cx="109" cy="94"/>
            </a:xfrm>
          </p:grpSpPr>
          <p:sp>
            <p:nvSpPr>
              <p:cNvPr id="129047" name="Freeform 23"/>
              <p:cNvSpPr>
                <a:spLocks/>
              </p:cNvSpPr>
              <p:nvPr/>
            </p:nvSpPr>
            <p:spPr bwMode="auto">
              <a:xfrm>
                <a:off x="3487" y="1717"/>
                <a:ext cx="97" cy="7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96" y="14"/>
                  </a:cxn>
                  <a:cxn ang="0">
                    <a:pos x="84" y="70"/>
                  </a:cxn>
                  <a:cxn ang="0">
                    <a:pos x="0" y="56"/>
                  </a:cxn>
                  <a:cxn ang="0">
                    <a:pos x="12" y="0"/>
                  </a:cxn>
                </a:cxnLst>
                <a:rect l="0" t="0" r="r" b="b"/>
                <a:pathLst>
                  <a:path w="97" h="71">
                    <a:moveTo>
                      <a:pt x="12" y="0"/>
                    </a:moveTo>
                    <a:lnTo>
                      <a:pt x="96" y="14"/>
                    </a:lnTo>
                    <a:lnTo>
                      <a:pt x="84" y="70"/>
                    </a:lnTo>
                    <a:lnTo>
                      <a:pt x="0" y="5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  <a:latin typeface="Comic Sans MS" pitchFamily="66" charset="0"/>
                  <a:ea typeface="ＭＳ 明朝" charset="-128"/>
                </a:endParaRPr>
              </a:p>
            </p:txBody>
          </p:sp>
          <p:sp>
            <p:nvSpPr>
              <p:cNvPr id="129048" name="Freeform 24"/>
              <p:cNvSpPr>
                <a:spLocks/>
              </p:cNvSpPr>
              <p:nvPr/>
            </p:nvSpPr>
            <p:spPr bwMode="auto">
              <a:xfrm>
                <a:off x="3571" y="1731"/>
                <a:ext cx="25" cy="8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49"/>
                  </a:cxn>
                  <a:cxn ang="0">
                    <a:pos x="17" y="79"/>
                  </a:cxn>
                  <a:cxn ang="0">
                    <a:pos x="0" y="56"/>
                  </a:cxn>
                  <a:cxn ang="0">
                    <a:pos x="12" y="0"/>
                  </a:cxn>
                </a:cxnLst>
                <a:rect l="0" t="0" r="r" b="b"/>
                <a:pathLst>
                  <a:path w="25" h="80">
                    <a:moveTo>
                      <a:pt x="12" y="0"/>
                    </a:moveTo>
                    <a:lnTo>
                      <a:pt x="24" y="49"/>
                    </a:lnTo>
                    <a:lnTo>
                      <a:pt x="17" y="79"/>
                    </a:lnTo>
                    <a:lnTo>
                      <a:pt x="0" y="5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  <a:latin typeface="Comic Sans MS" pitchFamily="66" charset="0"/>
                  <a:ea typeface="ＭＳ 明朝" charset="-128"/>
                </a:endParaRPr>
              </a:p>
            </p:txBody>
          </p:sp>
          <p:sp>
            <p:nvSpPr>
              <p:cNvPr id="129049" name="Freeform 25"/>
              <p:cNvSpPr>
                <a:spLocks/>
              </p:cNvSpPr>
              <p:nvPr/>
            </p:nvSpPr>
            <p:spPr bwMode="auto">
              <a:xfrm>
                <a:off x="3487" y="1773"/>
                <a:ext cx="102" cy="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4" y="14"/>
                  </a:cxn>
                  <a:cxn ang="0">
                    <a:pos x="101" y="36"/>
                  </a:cxn>
                  <a:cxn ang="0">
                    <a:pos x="39" y="23"/>
                  </a:cxn>
                  <a:cxn ang="0">
                    <a:pos x="0" y="0"/>
                  </a:cxn>
                </a:cxnLst>
                <a:rect l="0" t="0" r="r" b="b"/>
                <a:pathLst>
                  <a:path w="102" h="37">
                    <a:moveTo>
                      <a:pt x="0" y="0"/>
                    </a:moveTo>
                    <a:lnTo>
                      <a:pt x="84" y="14"/>
                    </a:lnTo>
                    <a:lnTo>
                      <a:pt x="101" y="36"/>
                    </a:lnTo>
                    <a:lnTo>
                      <a:pt x="39" y="2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  <a:latin typeface="Comic Sans MS" pitchFamily="66" charset="0"/>
                  <a:ea typeface="ＭＳ 明朝" charset="-128"/>
                </a:endParaRPr>
              </a:p>
            </p:txBody>
          </p:sp>
        </p:grpSp>
        <p:grpSp>
          <p:nvGrpSpPr>
            <p:cNvPr id="129050" name="Group 26"/>
            <p:cNvGrpSpPr>
              <a:grpSpLocks/>
            </p:cNvGrpSpPr>
            <p:nvPr/>
          </p:nvGrpSpPr>
          <p:grpSpPr bwMode="auto">
            <a:xfrm>
              <a:off x="3511" y="1734"/>
              <a:ext cx="52" cy="28"/>
              <a:chOff x="3511" y="1734"/>
              <a:chExt cx="52" cy="28"/>
            </a:xfrm>
          </p:grpSpPr>
          <p:sp>
            <p:nvSpPr>
              <p:cNvPr id="129051" name="Oval 27"/>
              <p:cNvSpPr>
                <a:spLocks noChangeArrowheads="1"/>
              </p:cNvSpPr>
              <p:nvPr/>
            </p:nvSpPr>
            <p:spPr bwMode="auto">
              <a:xfrm rot="2460000">
                <a:off x="3511" y="1734"/>
                <a:ext cx="20" cy="20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  <a:latin typeface="Comic Sans MS" pitchFamily="66" charset="0"/>
                  <a:ea typeface="ＭＳ 明朝" charset="-128"/>
                </a:endParaRPr>
              </a:p>
            </p:txBody>
          </p:sp>
          <p:sp>
            <p:nvSpPr>
              <p:cNvPr id="129052" name="Oval 28"/>
              <p:cNvSpPr>
                <a:spLocks noChangeArrowheads="1"/>
              </p:cNvSpPr>
              <p:nvPr/>
            </p:nvSpPr>
            <p:spPr bwMode="auto">
              <a:xfrm rot="2460000">
                <a:off x="3544" y="1741"/>
                <a:ext cx="19" cy="21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  <a:latin typeface="Comic Sans MS" pitchFamily="66" charset="0"/>
                  <a:ea typeface="ＭＳ 明朝" charset="-128"/>
                </a:endParaRPr>
              </a:p>
            </p:txBody>
          </p:sp>
        </p:grpSp>
        <p:grpSp>
          <p:nvGrpSpPr>
            <p:cNvPr id="129053" name="Group 29"/>
            <p:cNvGrpSpPr>
              <a:grpSpLocks/>
            </p:cNvGrpSpPr>
            <p:nvPr/>
          </p:nvGrpSpPr>
          <p:grpSpPr bwMode="auto">
            <a:xfrm>
              <a:off x="3255" y="1705"/>
              <a:ext cx="199" cy="152"/>
              <a:chOff x="3255" y="1705"/>
              <a:chExt cx="199" cy="152"/>
            </a:xfrm>
          </p:grpSpPr>
          <p:sp>
            <p:nvSpPr>
              <p:cNvPr id="129054" name="Freeform 30"/>
              <p:cNvSpPr>
                <a:spLocks/>
              </p:cNvSpPr>
              <p:nvPr/>
            </p:nvSpPr>
            <p:spPr bwMode="auto">
              <a:xfrm>
                <a:off x="3255" y="1705"/>
                <a:ext cx="199" cy="15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98" y="32"/>
                  </a:cxn>
                  <a:cxn ang="0">
                    <a:pos x="175" y="151"/>
                  </a:cxn>
                  <a:cxn ang="0">
                    <a:pos x="0" y="119"/>
                  </a:cxn>
                  <a:cxn ang="0">
                    <a:pos x="24" y="0"/>
                  </a:cxn>
                </a:cxnLst>
                <a:rect l="0" t="0" r="r" b="b"/>
                <a:pathLst>
                  <a:path w="199" h="152">
                    <a:moveTo>
                      <a:pt x="24" y="0"/>
                    </a:moveTo>
                    <a:lnTo>
                      <a:pt x="198" y="32"/>
                    </a:lnTo>
                    <a:lnTo>
                      <a:pt x="175" y="151"/>
                    </a:lnTo>
                    <a:lnTo>
                      <a:pt x="0" y="119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000066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  <a:latin typeface="Comic Sans MS" pitchFamily="66" charset="0"/>
                  <a:ea typeface="ＭＳ 明朝" charset="-128"/>
                </a:endParaRPr>
              </a:p>
            </p:txBody>
          </p:sp>
          <p:grpSp>
            <p:nvGrpSpPr>
              <p:cNvPr id="129055" name="Group 31"/>
              <p:cNvGrpSpPr>
                <a:grpSpLocks/>
              </p:cNvGrpSpPr>
              <p:nvPr/>
            </p:nvGrpSpPr>
            <p:grpSpPr bwMode="auto">
              <a:xfrm>
                <a:off x="3262" y="1712"/>
                <a:ext cx="185" cy="139"/>
                <a:chOff x="3262" y="1712"/>
                <a:chExt cx="185" cy="139"/>
              </a:xfrm>
            </p:grpSpPr>
            <p:grpSp>
              <p:nvGrpSpPr>
                <p:cNvPr id="129056" name="Group 32"/>
                <p:cNvGrpSpPr>
                  <a:grpSpLocks/>
                </p:cNvGrpSpPr>
                <p:nvPr/>
              </p:nvGrpSpPr>
              <p:grpSpPr bwMode="auto">
                <a:xfrm>
                  <a:off x="3285" y="1712"/>
                  <a:ext cx="138" cy="139"/>
                  <a:chOff x="3285" y="1712"/>
                  <a:chExt cx="138" cy="139"/>
                </a:xfrm>
              </p:grpSpPr>
              <p:sp>
                <p:nvSpPr>
                  <p:cNvPr id="129057" name="Line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00" y="1733"/>
                    <a:ext cx="23" cy="11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  <p:sp>
                <p:nvSpPr>
                  <p:cNvPr id="129058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71" y="1728"/>
                    <a:ext cx="23" cy="116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  <p:sp>
                <p:nvSpPr>
                  <p:cNvPr id="129059" name="Line 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43" y="1721"/>
                    <a:ext cx="23" cy="119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  <p:sp>
                <p:nvSpPr>
                  <p:cNvPr id="129060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13" y="1716"/>
                    <a:ext cx="25" cy="119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  <p:sp>
                <p:nvSpPr>
                  <p:cNvPr id="129061" name="Line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85" y="1712"/>
                    <a:ext cx="24" cy="117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</p:grpSp>
            <p:grpSp>
              <p:nvGrpSpPr>
                <p:cNvPr id="129062" name="Group 38"/>
                <p:cNvGrpSpPr>
                  <a:grpSpLocks/>
                </p:cNvGrpSpPr>
                <p:nvPr/>
              </p:nvGrpSpPr>
              <p:grpSpPr bwMode="auto">
                <a:xfrm>
                  <a:off x="3262" y="1731"/>
                  <a:ext cx="185" cy="100"/>
                  <a:chOff x="3262" y="1731"/>
                  <a:chExt cx="185" cy="100"/>
                </a:xfrm>
              </p:grpSpPr>
              <p:sp>
                <p:nvSpPr>
                  <p:cNvPr id="129063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276" y="1731"/>
                    <a:ext cx="171" cy="31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  <p:sp>
                <p:nvSpPr>
                  <p:cNvPr id="129064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272" y="1753"/>
                    <a:ext cx="170" cy="3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  <p:sp>
                <p:nvSpPr>
                  <p:cNvPr id="129065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265" y="1777"/>
                    <a:ext cx="173" cy="31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  <p:sp>
                <p:nvSpPr>
                  <p:cNvPr id="129066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262" y="1800"/>
                    <a:ext cx="172" cy="31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</p:grpSp>
          </p:grpSp>
        </p:grpSp>
        <p:grpSp>
          <p:nvGrpSpPr>
            <p:cNvPr id="129067" name="Group 43"/>
            <p:cNvGrpSpPr>
              <a:grpSpLocks/>
            </p:cNvGrpSpPr>
            <p:nvPr/>
          </p:nvGrpSpPr>
          <p:grpSpPr bwMode="auto">
            <a:xfrm>
              <a:off x="3605" y="1779"/>
              <a:ext cx="199" cy="151"/>
              <a:chOff x="3605" y="1779"/>
              <a:chExt cx="199" cy="151"/>
            </a:xfrm>
          </p:grpSpPr>
          <p:sp>
            <p:nvSpPr>
              <p:cNvPr id="129068" name="Freeform 44"/>
              <p:cNvSpPr>
                <a:spLocks/>
              </p:cNvSpPr>
              <p:nvPr/>
            </p:nvSpPr>
            <p:spPr bwMode="auto">
              <a:xfrm>
                <a:off x="3605" y="1779"/>
                <a:ext cx="199" cy="151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98" y="31"/>
                  </a:cxn>
                  <a:cxn ang="0">
                    <a:pos x="175" y="150"/>
                  </a:cxn>
                  <a:cxn ang="0">
                    <a:pos x="0" y="119"/>
                  </a:cxn>
                  <a:cxn ang="0">
                    <a:pos x="23" y="0"/>
                  </a:cxn>
                </a:cxnLst>
                <a:rect l="0" t="0" r="r" b="b"/>
                <a:pathLst>
                  <a:path w="199" h="151">
                    <a:moveTo>
                      <a:pt x="23" y="0"/>
                    </a:moveTo>
                    <a:lnTo>
                      <a:pt x="198" y="31"/>
                    </a:lnTo>
                    <a:lnTo>
                      <a:pt x="175" y="150"/>
                    </a:lnTo>
                    <a:lnTo>
                      <a:pt x="0" y="119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000066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  <a:latin typeface="Comic Sans MS" pitchFamily="66" charset="0"/>
                  <a:ea typeface="ＭＳ 明朝" charset="-128"/>
                </a:endParaRPr>
              </a:p>
            </p:txBody>
          </p:sp>
          <p:grpSp>
            <p:nvGrpSpPr>
              <p:cNvPr id="129069" name="Group 45"/>
              <p:cNvGrpSpPr>
                <a:grpSpLocks/>
              </p:cNvGrpSpPr>
              <p:nvPr/>
            </p:nvGrpSpPr>
            <p:grpSpPr bwMode="auto">
              <a:xfrm>
                <a:off x="3612" y="1784"/>
                <a:ext cx="185" cy="140"/>
                <a:chOff x="3612" y="1784"/>
                <a:chExt cx="185" cy="140"/>
              </a:xfrm>
            </p:grpSpPr>
            <p:grpSp>
              <p:nvGrpSpPr>
                <p:cNvPr id="129070" name="Group 46"/>
                <p:cNvGrpSpPr>
                  <a:grpSpLocks/>
                </p:cNvGrpSpPr>
                <p:nvPr/>
              </p:nvGrpSpPr>
              <p:grpSpPr bwMode="auto">
                <a:xfrm>
                  <a:off x="3635" y="1784"/>
                  <a:ext cx="138" cy="140"/>
                  <a:chOff x="3635" y="1784"/>
                  <a:chExt cx="138" cy="140"/>
                </a:xfrm>
              </p:grpSpPr>
              <p:sp>
                <p:nvSpPr>
                  <p:cNvPr id="129071" name="Line 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50" y="1806"/>
                    <a:ext cx="23" cy="11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  <p:sp>
                <p:nvSpPr>
                  <p:cNvPr id="129072" name="Line 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21" y="1801"/>
                    <a:ext cx="23" cy="117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  <p:sp>
                <p:nvSpPr>
                  <p:cNvPr id="129073" name="Line 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93" y="1795"/>
                    <a:ext cx="22" cy="11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  <p:sp>
                <p:nvSpPr>
                  <p:cNvPr id="129074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64" y="1789"/>
                    <a:ext cx="23" cy="119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  <p:sp>
                <p:nvSpPr>
                  <p:cNvPr id="129075" name="Line 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35" y="1784"/>
                    <a:ext cx="24" cy="11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</p:grpSp>
            <p:grpSp>
              <p:nvGrpSpPr>
                <p:cNvPr id="129076" name="Group 52"/>
                <p:cNvGrpSpPr>
                  <a:grpSpLocks/>
                </p:cNvGrpSpPr>
                <p:nvPr/>
              </p:nvGrpSpPr>
              <p:grpSpPr bwMode="auto">
                <a:xfrm>
                  <a:off x="3612" y="1802"/>
                  <a:ext cx="185" cy="101"/>
                  <a:chOff x="3612" y="1802"/>
                  <a:chExt cx="185" cy="101"/>
                </a:xfrm>
              </p:grpSpPr>
              <p:sp>
                <p:nvSpPr>
                  <p:cNvPr id="129077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625" y="1802"/>
                    <a:ext cx="172" cy="33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  <p:sp>
                <p:nvSpPr>
                  <p:cNvPr id="129078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3621" y="1827"/>
                    <a:ext cx="172" cy="3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  <p:sp>
                <p:nvSpPr>
                  <p:cNvPr id="129079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3616" y="1850"/>
                    <a:ext cx="173" cy="31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  <p:sp>
                <p:nvSpPr>
                  <p:cNvPr id="129080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612" y="1873"/>
                    <a:ext cx="172" cy="3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</p:grpSp>
          </p:grpSp>
        </p:grpSp>
        <p:sp>
          <p:nvSpPr>
            <p:cNvPr id="129081" name="Freeform 57"/>
            <p:cNvSpPr>
              <a:spLocks/>
            </p:cNvSpPr>
            <p:nvPr/>
          </p:nvSpPr>
          <p:spPr bwMode="auto">
            <a:xfrm>
              <a:off x="3465" y="1774"/>
              <a:ext cx="93" cy="81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92" y="21"/>
                </a:cxn>
                <a:cxn ang="0">
                  <a:pos x="79" y="26"/>
                </a:cxn>
                <a:cxn ang="0">
                  <a:pos x="69" y="33"/>
                </a:cxn>
                <a:cxn ang="0">
                  <a:pos x="57" y="41"/>
                </a:cxn>
                <a:cxn ang="0">
                  <a:pos x="50" y="47"/>
                </a:cxn>
                <a:cxn ang="0">
                  <a:pos x="42" y="56"/>
                </a:cxn>
                <a:cxn ang="0">
                  <a:pos x="38" y="62"/>
                </a:cxn>
                <a:cxn ang="0">
                  <a:pos x="33" y="68"/>
                </a:cxn>
                <a:cxn ang="0">
                  <a:pos x="29" y="73"/>
                </a:cxn>
                <a:cxn ang="0">
                  <a:pos x="26" y="80"/>
                </a:cxn>
                <a:cxn ang="0">
                  <a:pos x="0" y="57"/>
                </a:cxn>
                <a:cxn ang="0">
                  <a:pos x="3" y="52"/>
                </a:cxn>
                <a:cxn ang="0">
                  <a:pos x="6" y="46"/>
                </a:cxn>
                <a:cxn ang="0">
                  <a:pos x="11" y="41"/>
                </a:cxn>
                <a:cxn ang="0">
                  <a:pos x="15" y="35"/>
                </a:cxn>
                <a:cxn ang="0">
                  <a:pos x="20" y="30"/>
                </a:cxn>
                <a:cxn ang="0">
                  <a:pos x="24" y="26"/>
                </a:cxn>
                <a:cxn ang="0">
                  <a:pos x="29" y="22"/>
                </a:cxn>
                <a:cxn ang="0">
                  <a:pos x="35" y="17"/>
                </a:cxn>
                <a:cxn ang="0">
                  <a:pos x="40" y="13"/>
                </a:cxn>
                <a:cxn ang="0">
                  <a:pos x="48" y="9"/>
                </a:cxn>
                <a:cxn ang="0">
                  <a:pos x="55" y="6"/>
                </a:cxn>
                <a:cxn ang="0">
                  <a:pos x="62" y="3"/>
                </a:cxn>
                <a:cxn ang="0">
                  <a:pos x="68" y="0"/>
                </a:cxn>
              </a:cxnLst>
              <a:rect l="0" t="0" r="r" b="b"/>
              <a:pathLst>
                <a:path w="93" h="81">
                  <a:moveTo>
                    <a:pt x="68" y="0"/>
                  </a:moveTo>
                  <a:lnTo>
                    <a:pt x="92" y="21"/>
                  </a:lnTo>
                  <a:lnTo>
                    <a:pt x="79" y="26"/>
                  </a:lnTo>
                  <a:lnTo>
                    <a:pt x="69" y="33"/>
                  </a:lnTo>
                  <a:lnTo>
                    <a:pt x="57" y="41"/>
                  </a:lnTo>
                  <a:lnTo>
                    <a:pt x="50" y="47"/>
                  </a:lnTo>
                  <a:lnTo>
                    <a:pt x="42" y="56"/>
                  </a:lnTo>
                  <a:lnTo>
                    <a:pt x="38" y="62"/>
                  </a:lnTo>
                  <a:lnTo>
                    <a:pt x="33" y="68"/>
                  </a:lnTo>
                  <a:lnTo>
                    <a:pt x="29" y="73"/>
                  </a:lnTo>
                  <a:lnTo>
                    <a:pt x="26" y="80"/>
                  </a:lnTo>
                  <a:lnTo>
                    <a:pt x="0" y="57"/>
                  </a:lnTo>
                  <a:lnTo>
                    <a:pt x="3" y="52"/>
                  </a:lnTo>
                  <a:lnTo>
                    <a:pt x="6" y="46"/>
                  </a:lnTo>
                  <a:lnTo>
                    <a:pt x="11" y="41"/>
                  </a:lnTo>
                  <a:lnTo>
                    <a:pt x="15" y="35"/>
                  </a:lnTo>
                  <a:lnTo>
                    <a:pt x="20" y="30"/>
                  </a:lnTo>
                  <a:lnTo>
                    <a:pt x="24" y="26"/>
                  </a:lnTo>
                  <a:lnTo>
                    <a:pt x="29" y="22"/>
                  </a:lnTo>
                  <a:lnTo>
                    <a:pt x="35" y="17"/>
                  </a:lnTo>
                  <a:lnTo>
                    <a:pt x="40" y="13"/>
                  </a:lnTo>
                  <a:lnTo>
                    <a:pt x="48" y="9"/>
                  </a:lnTo>
                  <a:lnTo>
                    <a:pt x="55" y="6"/>
                  </a:lnTo>
                  <a:lnTo>
                    <a:pt x="62" y="3"/>
                  </a:lnTo>
                  <a:lnTo>
                    <a:pt x="68" y="0"/>
                  </a:lnTo>
                </a:path>
              </a:pathLst>
            </a:custGeom>
            <a:gradFill rotWithShape="0">
              <a:gsLst>
                <a:gs pos="0">
                  <a:srgbClr val="FFFF00">
                    <a:gamma/>
                    <a:shade val="6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129082" name="Freeform 58"/>
            <p:cNvSpPr>
              <a:spLocks/>
            </p:cNvSpPr>
            <p:nvPr/>
          </p:nvSpPr>
          <p:spPr bwMode="auto">
            <a:xfrm>
              <a:off x="3506" y="1786"/>
              <a:ext cx="108" cy="5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5" y="21"/>
                </a:cxn>
                <a:cxn ang="0">
                  <a:pos x="13" y="16"/>
                </a:cxn>
                <a:cxn ang="0">
                  <a:pos x="20" y="12"/>
                </a:cxn>
                <a:cxn ang="0">
                  <a:pos x="29" y="8"/>
                </a:cxn>
                <a:cxn ang="0">
                  <a:pos x="38" y="5"/>
                </a:cxn>
                <a:cxn ang="0">
                  <a:pos x="45" y="3"/>
                </a:cxn>
                <a:cxn ang="0">
                  <a:pos x="53" y="1"/>
                </a:cxn>
                <a:cxn ang="0">
                  <a:pos x="62" y="0"/>
                </a:cxn>
                <a:cxn ang="0">
                  <a:pos x="67" y="0"/>
                </a:cxn>
                <a:cxn ang="0">
                  <a:pos x="73" y="0"/>
                </a:cxn>
                <a:cxn ang="0">
                  <a:pos x="82" y="0"/>
                </a:cxn>
                <a:cxn ang="0">
                  <a:pos x="87" y="1"/>
                </a:cxn>
                <a:cxn ang="0">
                  <a:pos x="93" y="2"/>
                </a:cxn>
                <a:cxn ang="0">
                  <a:pos x="107" y="26"/>
                </a:cxn>
                <a:cxn ang="0">
                  <a:pos x="97" y="26"/>
                </a:cxn>
                <a:cxn ang="0">
                  <a:pos x="90" y="25"/>
                </a:cxn>
                <a:cxn ang="0">
                  <a:pos x="84" y="25"/>
                </a:cxn>
                <a:cxn ang="0">
                  <a:pos x="77" y="25"/>
                </a:cxn>
                <a:cxn ang="0">
                  <a:pos x="71" y="26"/>
                </a:cxn>
                <a:cxn ang="0">
                  <a:pos x="65" y="27"/>
                </a:cxn>
                <a:cxn ang="0">
                  <a:pos x="58" y="29"/>
                </a:cxn>
                <a:cxn ang="0">
                  <a:pos x="51" y="31"/>
                </a:cxn>
                <a:cxn ang="0">
                  <a:pos x="45" y="33"/>
                </a:cxn>
                <a:cxn ang="0">
                  <a:pos x="37" y="35"/>
                </a:cxn>
                <a:cxn ang="0">
                  <a:pos x="30" y="39"/>
                </a:cxn>
                <a:cxn ang="0">
                  <a:pos x="25" y="42"/>
                </a:cxn>
                <a:cxn ang="0">
                  <a:pos x="19" y="46"/>
                </a:cxn>
                <a:cxn ang="0">
                  <a:pos x="14" y="50"/>
                </a:cxn>
                <a:cxn ang="0">
                  <a:pos x="0" y="25"/>
                </a:cxn>
              </a:cxnLst>
              <a:rect l="0" t="0" r="r" b="b"/>
              <a:pathLst>
                <a:path w="108" h="51">
                  <a:moveTo>
                    <a:pt x="0" y="25"/>
                  </a:moveTo>
                  <a:lnTo>
                    <a:pt x="5" y="21"/>
                  </a:lnTo>
                  <a:lnTo>
                    <a:pt x="13" y="16"/>
                  </a:lnTo>
                  <a:lnTo>
                    <a:pt x="20" y="12"/>
                  </a:lnTo>
                  <a:lnTo>
                    <a:pt x="29" y="8"/>
                  </a:lnTo>
                  <a:lnTo>
                    <a:pt x="38" y="5"/>
                  </a:lnTo>
                  <a:lnTo>
                    <a:pt x="45" y="3"/>
                  </a:lnTo>
                  <a:lnTo>
                    <a:pt x="53" y="1"/>
                  </a:lnTo>
                  <a:lnTo>
                    <a:pt x="62" y="0"/>
                  </a:lnTo>
                  <a:lnTo>
                    <a:pt x="67" y="0"/>
                  </a:lnTo>
                  <a:lnTo>
                    <a:pt x="73" y="0"/>
                  </a:lnTo>
                  <a:lnTo>
                    <a:pt x="82" y="0"/>
                  </a:lnTo>
                  <a:lnTo>
                    <a:pt x="87" y="1"/>
                  </a:lnTo>
                  <a:lnTo>
                    <a:pt x="93" y="2"/>
                  </a:lnTo>
                  <a:lnTo>
                    <a:pt x="107" y="26"/>
                  </a:lnTo>
                  <a:lnTo>
                    <a:pt x="97" y="26"/>
                  </a:lnTo>
                  <a:lnTo>
                    <a:pt x="90" y="25"/>
                  </a:lnTo>
                  <a:lnTo>
                    <a:pt x="84" y="25"/>
                  </a:lnTo>
                  <a:lnTo>
                    <a:pt x="77" y="25"/>
                  </a:lnTo>
                  <a:lnTo>
                    <a:pt x="71" y="26"/>
                  </a:lnTo>
                  <a:lnTo>
                    <a:pt x="65" y="27"/>
                  </a:lnTo>
                  <a:lnTo>
                    <a:pt x="58" y="29"/>
                  </a:lnTo>
                  <a:lnTo>
                    <a:pt x="51" y="31"/>
                  </a:lnTo>
                  <a:lnTo>
                    <a:pt x="45" y="33"/>
                  </a:lnTo>
                  <a:lnTo>
                    <a:pt x="37" y="35"/>
                  </a:lnTo>
                  <a:lnTo>
                    <a:pt x="30" y="39"/>
                  </a:lnTo>
                  <a:lnTo>
                    <a:pt x="25" y="42"/>
                  </a:lnTo>
                  <a:lnTo>
                    <a:pt x="19" y="46"/>
                  </a:lnTo>
                  <a:lnTo>
                    <a:pt x="14" y="50"/>
                  </a:lnTo>
                  <a:lnTo>
                    <a:pt x="0" y="25"/>
                  </a:lnTo>
                </a:path>
              </a:pathLst>
            </a:custGeom>
            <a:gradFill rotWithShape="0">
              <a:gsLst>
                <a:gs pos="0">
                  <a:srgbClr val="FFFF00">
                    <a:gamma/>
                    <a:shade val="6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</p:grpSp>
      <p:sp>
        <p:nvSpPr>
          <p:cNvPr id="129083" name="Freeform 59"/>
          <p:cNvSpPr>
            <a:spLocks/>
          </p:cNvSpPr>
          <p:nvPr/>
        </p:nvSpPr>
        <p:spPr bwMode="auto">
          <a:xfrm rot="4390212">
            <a:off x="3091656" y="948532"/>
            <a:ext cx="657225" cy="576262"/>
          </a:xfrm>
          <a:custGeom>
            <a:avLst/>
            <a:gdLst/>
            <a:ahLst/>
            <a:cxnLst>
              <a:cxn ang="0">
                <a:pos x="0" y="362"/>
              </a:cxn>
              <a:cxn ang="0">
                <a:pos x="227" y="45"/>
              </a:cxn>
              <a:cxn ang="0">
                <a:pos x="454" y="635"/>
              </a:cxn>
              <a:cxn ang="0">
                <a:pos x="680" y="45"/>
              </a:cxn>
              <a:cxn ang="0">
                <a:pos x="907" y="635"/>
              </a:cxn>
              <a:cxn ang="0">
                <a:pos x="1089" y="45"/>
              </a:cxn>
              <a:cxn ang="0">
                <a:pos x="1315" y="635"/>
              </a:cxn>
              <a:cxn ang="0">
                <a:pos x="1497" y="45"/>
              </a:cxn>
              <a:cxn ang="0">
                <a:pos x="1724" y="635"/>
              </a:cxn>
              <a:cxn ang="0">
                <a:pos x="1905" y="45"/>
              </a:cxn>
              <a:cxn ang="0">
                <a:pos x="2087" y="362"/>
              </a:cxn>
            </a:cxnLst>
            <a:rect l="0" t="0" r="r" b="b"/>
            <a:pathLst>
              <a:path w="2087" h="635">
                <a:moveTo>
                  <a:pt x="0" y="362"/>
                </a:moveTo>
                <a:cubicBezTo>
                  <a:pt x="75" y="181"/>
                  <a:pt x="151" y="0"/>
                  <a:pt x="227" y="45"/>
                </a:cubicBezTo>
                <a:cubicBezTo>
                  <a:pt x="303" y="90"/>
                  <a:pt x="379" y="635"/>
                  <a:pt x="454" y="635"/>
                </a:cubicBezTo>
                <a:cubicBezTo>
                  <a:pt x="529" y="635"/>
                  <a:pt x="605" y="45"/>
                  <a:pt x="680" y="45"/>
                </a:cubicBezTo>
                <a:cubicBezTo>
                  <a:pt x="755" y="45"/>
                  <a:pt x="839" y="635"/>
                  <a:pt x="907" y="635"/>
                </a:cubicBezTo>
                <a:cubicBezTo>
                  <a:pt x="975" y="635"/>
                  <a:pt x="1021" y="45"/>
                  <a:pt x="1089" y="45"/>
                </a:cubicBezTo>
                <a:cubicBezTo>
                  <a:pt x="1157" y="45"/>
                  <a:pt x="1247" y="635"/>
                  <a:pt x="1315" y="635"/>
                </a:cubicBezTo>
                <a:cubicBezTo>
                  <a:pt x="1383" y="635"/>
                  <a:pt x="1429" y="45"/>
                  <a:pt x="1497" y="45"/>
                </a:cubicBezTo>
                <a:cubicBezTo>
                  <a:pt x="1565" y="45"/>
                  <a:pt x="1656" y="635"/>
                  <a:pt x="1724" y="635"/>
                </a:cubicBezTo>
                <a:cubicBezTo>
                  <a:pt x="1792" y="635"/>
                  <a:pt x="1845" y="90"/>
                  <a:pt x="1905" y="45"/>
                </a:cubicBezTo>
                <a:cubicBezTo>
                  <a:pt x="1965" y="0"/>
                  <a:pt x="2057" y="309"/>
                  <a:pt x="2087" y="362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>
              <a:solidFill>
                <a:srgbClr val="000000"/>
              </a:solidFill>
              <a:latin typeface="Comic Sans MS" pitchFamily="66" charset="0"/>
              <a:ea typeface="ＭＳ 明朝" charset="-128"/>
            </a:endParaRPr>
          </a:p>
        </p:txBody>
      </p:sp>
      <p:sp>
        <p:nvSpPr>
          <p:cNvPr id="129084" name="Freeform 60"/>
          <p:cNvSpPr>
            <a:spLocks/>
          </p:cNvSpPr>
          <p:nvPr/>
        </p:nvSpPr>
        <p:spPr bwMode="auto">
          <a:xfrm rot="4390212">
            <a:off x="3708400" y="908050"/>
            <a:ext cx="1008063" cy="576263"/>
          </a:xfrm>
          <a:custGeom>
            <a:avLst/>
            <a:gdLst/>
            <a:ahLst/>
            <a:cxnLst>
              <a:cxn ang="0">
                <a:pos x="0" y="362"/>
              </a:cxn>
              <a:cxn ang="0">
                <a:pos x="227" y="45"/>
              </a:cxn>
              <a:cxn ang="0">
                <a:pos x="454" y="635"/>
              </a:cxn>
              <a:cxn ang="0">
                <a:pos x="680" y="45"/>
              </a:cxn>
              <a:cxn ang="0">
                <a:pos x="907" y="635"/>
              </a:cxn>
              <a:cxn ang="0">
                <a:pos x="1089" y="45"/>
              </a:cxn>
              <a:cxn ang="0">
                <a:pos x="1315" y="635"/>
              </a:cxn>
              <a:cxn ang="0">
                <a:pos x="1497" y="45"/>
              </a:cxn>
              <a:cxn ang="0">
                <a:pos x="1724" y="635"/>
              </a:cxn>
              <a:cxn ang="0">
                <a:pos x="1905" y="45"/>
              </a:cxn>
              <a:cxn ang="0">
                <a:pos x="2087" y="362"/>
              </a:cxn>
            </a:cxnLst>
            <a:rect l="0" t="0" r="r" b="b"/>
            <a:pathLst>
              <a:path w="2087" h="635">
                <a:moveTo>
                  <a:pt x="0" y="362"/>
                </a:moveTo>
                <a:cubicBezTo>
                  <a:pt x="75" y="181"/>
                  <a:pt x="151" y="0"/>
                  <a:pt x="227" y="45"/>
                </a:cubicBezTo>
                <a:cubicBezTo>
                  <a:pt x="303" y="90"/>
                  <a:pt x="379" y="635"/>
                  <a:pt x="454" y="635"/>
                </a:cubicBezTo>
                <a:cubicBezTo>
                  <a:pt x="529" y="635"/>
                  <a:pt x="605" y="45"/>
                  <a:pt x="680" y="45"/>
                </a:cubicBezTo>
                <a:cubicBezTo>
                  <a:pt x="755" y="45"/>
                  <a:pt x="839" y="635"/>
                  <a:pt x="907" y="635"/>
                </a:cubicBezTo>
                <a:cubicBezTo>
                  <a:pt x="975" y="635"/>
                  <a:pt x="1021" y="45"/>
                  <a:pt x="1089" y="45"/>
                </a:cubicBezTo>
                <a:cubicBezTo>
                  <a:pt x="1157" y="45"/>
                  <a:pt x="1247" y="635"/>
                  <a:pt x="1315" y="635"/>
                </a:cubicBezTo>
                <a:cubicBezTo>
                  <a:pt x="1383" y="635"/>
                  <a:pt x="1429" y="45"/>
                  <a:pt x="1497" y="45"/>
                </a:cubicBezTo>
                <a:cubicBezTo>
                  <a:pt x="1565" y="45"/>
                  <a:pt x="1656" y="635"/>
                  <a:pt x="1724" y="635"/>
                </a:cubicBezTo>
                <a:cubicBezTo>
                  <a:pt x="1792" y="635"/>
                  <a:pt x="1845" y="90"/>
                  <a:pt x="1905" y="45"/>
                </a:cubicBezTo>
                <a:cubicBezTo>
                  <a:pt x="1965" y="0"/>
                  <a:pt x="2057" y="309"/>
                  <a:pt x="2087" y="362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>
              <a:solidFill>
                <a:srgbClr val="000000"/>
              </a:solidFill>
              <a:latin typeface="Comic Sans MS" pitchFamily="66" charset="0"/>
              <a:ea typeface="ＭＳ 明朝" charset="-128"/>
            </a:endParaRPr>
          </a:p>
        </p:txBody>
      </p:sp>
      <p:grpSp>
        <p:nvGrpSpPr>
          <p:cNvPr id="129085" name="Group 61"/>
          <p:cNvGrpSpPr>
            <a:grpSpLocks/>
          </p:cNvGrpSpPr>
          <p:nvPr/>
        </p:nvGrpSpPr>
        <p:grpSpPr bwMode="auto">
          <a:xfrm>
            <a:off x="5721350" y="4724400"/>
            <a:ext cx="2595563" cy="936625"/>
            <a:chOff x="3016" y="2931"/>
            <a:chExt cx="1682" cy="681"/>
          </a:xfrm>
        </p:grpSpPr>
        <p:sp>
          <p:nvSpPr>
            <p:cNvPr id="129086" name="Line 62"/>
            <p:cNvSpPr>
              <a:spLocks noChangeShapeType="1"/>
            </p:cNvSpPr>
            <p:nvPr/>
          </p:nvSpPr>
          <p:spPr bwMode="auto">
            <a:xfrm flipV="1">
              <a:off x="3061" y="3294"/>
              <a:ext cx="908" cy="31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129087" name="Line 63"/>
            <p:cNvSpPr>
              <a:spLocks noChangeShapeType="1"/>
            </p:cNvSpPr>
            <p:nvPr/>
          </p:nvSpPr>
          <p:spPr bwMode="auto">
            <a:xfrm flipV="1">
              <a:off x="3016" y="3113"/>
              <a:ext cx="908" cy="31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129088" name="Line 64"/>
            <p:cNvSpPr>
              <a:spLocks noChangeShapeType="1"/>
            </p:cNvSpPr>
            <p:nvPr/>
          </p:nvSpPr>
          <p:spPr bwMode="auto">
            <a:xfrm flipH="1" flipV="1">
              <a:off x="3923" y="3339"/>
              <a:ext cx="46" cy="18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129089" name="Line 65"/>
            <p:cNvSpPr>
              <a:spLocks noChangeShapeType="1"/>
            </p:cNvSpPr>
            <p:nvPr/>
          </p:nvSpPr>
          <p:spPr bwMode="auto">
            <a:xfrm>
              <a:off x="3787" y="2931"/>
              <a:ext cx="46" cy="18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129090" name="Text Box 66"/>
            <p:cNvSpPr txBox="1">
              <a:spLocks noChangeArrowheads="1"/>
            </p:cNvSpPr>
            <p:nvPr/>
          </p:nvSpPr>
          <p:spPr bwMode="auto">
            <a:xfrm rot="-977692">
              <a:off x="3970" y="3022"/>
              <a:ext cx="728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ja-JP" sz="1600">
                  <a:solidFill>
                    <a:srgbClr val="333399"/>
                  </a:solidFill>
                  <a:latin typeface="Comic Sans MS" pitchFamily="66" charset="0"/>
                  <a:ea typeface="ＭＳ 明朝" charset="-128"/>
                </a:rPr>
                <a:t>L4=L1-L2</a:t>
              </a:r>
            </a:p>
          </p:txBody>
        </p:sp>
      </p:grpSp>
      <p:sp>
        <p:nvSpPr>
          <p:cNvPr id="129091" name="Rectangle 67"/>
          <p:cNvSpPr>
            <a:spLocks noChangeArrowheads="1"/>
          </p:cNvSpPr>
          <p:nvPr/>
        </p:nvSpPr>
        <p:spPr bwMode="auto">
          <a:xfrm rot="-1221821">
            <a:off x="4197350" y="2489200"/>
            <a:ext cx="342900" cy="722313"/>
          </a:xfrm>
          <a:prstGeom prst="rect">
            <a:avLst/>
          </a:prstGeom>
          <a:gradFill rotWithShape="1">
            <a:gsLst>
              <a:gs pos="0">
                <a:srgbClr val="009900">
                  <a:alpha val="30000"/>
                </a:srgbClr>
              </a:gs>
              <a:gs pos="50000">
                <a:srgbClr val="FFFFD5">
                  <a:alpha val="30000"/>
                </a:srgbClr>
              </a:gs>
              <a:gs pos="100000">
                <a:srgbClr val="009900">
                  <a:alpha val="3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  <a:latin typeface="Comic Sans MS" pitchFamily="66" charset="0"/>
              <a:ea typeface="ＭＳ 明朝" charset="-128"/>
            </a:endParaRPr>
          </a:p>
        </p:txBody>
      </p:sp>
      <p:sp>
        <p:nvSpPr>
          <p:cNvPr id="129092" name="Text Box 68"/>
          <p:cNvSpPr txBox="1">
            <a:spLocks noChangeArrowheads="1"/>
          </p:cNvSpPr>
          <p:nvPr/>
        </p:nvSpPr>
        <p:spPr bwMode="auto">
          <a:xfrm>
            <a:off x="4284663" y="1844675"/>
            <a:ext cx="328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明朝" charset="-128"/>
              </a:rPr>
              <a:t>TEC (total electron content) </a:t>
            </a:r>
          </a:p>
        </p:txBody>
      </p:sp>
      <p:sp>
        <p:nvSpPr>
          <p:cNvPr id="129093" name="Line 69"/>
          <p:cNvSpPr>
            <a:spLocks noChangeShapeType="1"/>
          </p:cNvSpPr>
          <p:nvPr/>
        </p:nvSpPr>
        <p:spPr bwMode="auto">
          <a:xfrm>
            <a:off x="3708400" y="1052513"/>
            <a:ext cx="1655763" cy="4392612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>
              <a:solidFill>
                <a:srgbClr val="000000"/>
              </a:solidFill>
              <a:latin typeface="Comic Sans MS" pitchFamily="66" charset="0"/>
              <a:ea typeface="ＭＳ 明朝" charset="-128"/>
            </a:endParaRPr>
          </a:p>
        </p:txBody>
      </p:sp>
      <p:sp>
        <p:nvSpPr>
          <p:cNvPr id="129096" name="Text Box 72"/>
          <p:cNvSpPr txBox="1">
            <a:spLocks noChangeArrowheads="1"/>
          </p:cNvSpPr>
          <p:nvPr/>
        </p:nvSpPr>
        <p:spPr bwMode="auto">
          <a:xfrm>
            <a:off x="6227763" y="3933825"/>
            <a:ext cx="2524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明朝" charset="-128"/>
              </a:rPr>
              <a:t>TEC is proportional to</a:t>
            </a:r>
          </a:p>
          <a:p>
            <a:r>
              <a:rPr lang="en-US" altLang="ja-JP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明朝" charset="-128"/>
              </a:rPr>
              <a:t>L4=L1-L2</a:t>
            </a:r>
          </a:p>
        </p:txBody>
      </p:sp>
      <p:sp>
        <p:nvSpPr>
          <p:cNvPr id="129097" name="Text Box 73"/>
          <p:cNvSpPr txBox="1">
            <a:spLocks noChangeArrowheads="1"/>
          </p:cNvSpPr>
          <p:nvPr/>
        </p:nvSpPr>
        <p:spPr bwMode="auto">
          <a:xfrm>
            <a:off x="5724525" y="5661025"/>
            <a:ext cx="210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333399"/>
                </a:solidFill>
                <a:latin typeface="Comic Sans MS" pitchFamily="66" charset="0"/>
                <a:ea typeface="ＭＳ 明朝" charset="-128"/>
              </a:rPr>
              <a:t>Differential delay</a:t>
            </a:r>
          </a:p>
        </p:txBody>
      </p:sp>
      <p:sp>
        <p:nvSpPr>
          <p:cNvPr id="129102" name="Text Box 78"/>
          <p:cNvSpPr txBox="1">
            <a:spLocks noChangeArrowheads="1"/>
          </p:cNvSpPr>
          <p:nvPr/>
        </p:nvSpPr>
        <p:spPr bwMode="auto">
          <a:xfrm>
            <a:off x="2385805" y="68263"/>
            <a:ext cx="42578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明朝" charset="-128"/>
              </a:rPr>
              <a:t>GPS can measure </a:t>
            </a:r>
            <a:r>
              <a:rPr lang="en-US" altLang="ja-JP" sz="24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明朝" charset="-128"/>
              </a:rPr>
              <a:t>ionosphere</a:t>
            </a:r>
            <a:endParaRPr lang="en-US" altLang="ja-JP" sz="24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ＭＳ 明朝" charset="-12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C 0.05312 -0.02963 0.10625 -0.05926 0.19687 -0.0838 C 0.28732 -0.10834 0.43298 -0.13473 0.54323 -0.14699 C 0.65347 -0.15926 0.76128 -0.15741 0.85816 -0.15741 C 0.95538 -0.15741 1.04062 -0.15232 1.12586 -0.14699 " pathEditMode="relative" ptsTypes="aaaaA">
                                      <p:cBhvr>
                                        <p:cTn id="6" dur="400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9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017 4.44444E-6 L 0.14184 0.54629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129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27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05556E-6 -2.22222E-6 L 0.18107 0.63449 " pathEditMode="relative" rAng="0" ptsTypes="AA">
                                      <p:cBhvr>
                                        <p:cTn id="16" dur="4000" fill="hold"/>
                                        <p:tgtEl>
                                          <p:spTgt spid="129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317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9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29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9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83" grpId="0" animBg="1"/>
      <p:bldP spid="129083" grpId="1" animBg="1"/>
      <p:bldP spid="129083" grpId="2" animBg="1"/>
      <p:bldP spid="129084" grpId="0" animBg="1"/>
      <p:bldP spid="129084" grpId="1" animBg="1"/>
      <p:bldP spid="129084" grpId="2" animBg="1"/>
      <p:bldP spid="129091" grpId="0" animBg="1"/>
      <p:bldP spid="129092" grpId="0"/>
      <p:bldP spid="129093" grpId="0" animBg="1"/>
      <p:bldP spid="129096" grpId="0"/>
      <p:bldP spid="12909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DE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Arc 2"/>
          <p:cNvSpPr>
            <a:spLocks/>
          </p:cNvSpPr>
          <p:nvPr/>
        </p:nvSpPr>
        <p:spPr bwMode="auto">
          <a:xfrm>
            <a:off x="2760663" y="4941888"/>
            <a:ext cx="1520825" cy="503237"/>
          </a:xfrm>
          <a:custGeom>
            <a:avLst/>
            <a:gdLst>
              <a:gd name="G0" fmla="+- 18523 0 0"/>
              <a:gd name="G1" fmla="+- 21600 0 0"/>
              <a:gd name="G2" fmla="+- 21600 0 0"/>
              <a:gd name="T0" fmla="*/ 0 w 36549"/>
              <a:gd name="T1" fmla="*/ 10488 h 21600"/>
              <a:gd name="T2" fmla="*/ 36549 w 36549"/>
              <a:gd name="T3" fmla="*/ 9700 h 21600"/>
              <a:gd name="T4" fmla="*/ 18523 w 3654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549" h="21600" fill="none" extrusionOk="0">
                <a:moveTo>
                  <a:pt x="0" y="10488"/>
                </a:moveTo>
                <a:cubicBezTo>
                  <a:pt x="3903" y="3981"/>
                  <a:pt x="10935" y="-1"/>
                  <a:pt x="18523" y="0"/>
                </a:cubicBezTo>
                <a:cubicBezTo>
                  <a:pt x="25779" y="0"/>
                  <a:pt x="32551" y="3643"/>
                  <a:pt x="36549" y="9699"/>
                </a:cubicBezTo>
              </a:path>
              <a:path w="36549" h="21600" stroke="0" extrusionOk="0">
                <a:moveTo>
                  <a:pt x="0" y="10488"/>
                </a:moveTo>
                <a:cubicBezTo>
                  <a:pt x="3903" y="3981"/>
                  <a:pt x="10935" y="-1"/>
                  <a:pt x="18523" y="0"/>
                </a:cubicBezTo>
                <a:cubicBezTo>
                  <a:pt x="25779" y="0"/>
                  <a:pt x="32551" y="3643"/>
                  <a:pt x="36549" y="9699"/>
                </a:cubicBezTo>
                <a:lnTo>
                  <a:pt x="18523" y="21600"/>
                </a:lnTo>
                <a:close/>
              </a:path>
            </a:pathLst>
          </a:custGeom>
          <a:solidFill>
            <a:srgbClr val="66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  <a:latin typeface="Comic Sans MS" pitchFamily="66" charset="0"/>
              <a:ea typeface="ＭＳ 明朝" charset="-128"/>
            </a:endParaRPr>
          </a:p>
        </p:txBody>
      </p:sp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0" y="5157788"/>
            <a:ext cx="9144000" cy="1727200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ja-JP">
              <a:solidFill>
                <a:srgbClr val="000000"/>
              </a:solidFill>
              <a:latin typeface="Comic Sans MS" pitchFamily="66" charset="0"/>
              <a:ea typeface="ＭＳ 明朝" charset="-128"/>
            </a:endParaRPr>
          </a:p>
        </p:txBody>
      </p:sp>
      <p:sp>
        <p:nvSpPr>
          <p:cNvPr id="324612" name="Line 4"/>
          <p:cNvSpPr>
            <a:spLocks noChangeShapeType="1"/>
          </p:cNvSpPr>
          <p:nvPr/>
        </p:nvSpPr>
        <p:spPr bwMode="auto">
          <a:xfrm flipH="1">
            <a:off x="2627313" y="5157788"/>
            <a:ext cx="1655762" cy="504825"/>
          </a:xfrm>
          <a:prstGeom prst="lin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>
              <a:solidFill>
                <a:srgbClr val="000000"/>
              </a:solidFill>
              <a:latin typeface="Comic Sans MS" pitchFamily="66" charset="0"/>
              <a:ea typeface="ＭＳ 明朝" charset="-128"/>
            </a:endParaRPr>
          </a:p>
        </p:txBody>
      </p:sp>
      <p:sp>
        <p:nvSpPr>
          <p:cNvPr id="324613" name="Line 5"/>
          <p:cNvSpPr>
            <a:spLocks noChangeShapeType="1"/>
          </p:cNvSpPr>
          <p:nvPr/>
        </p:nvSpPr>
        <p:spPr bwMode="auto">
          <a:xfrm flipV="1">
            <a:off x="3130550" y="5230813"/>
            <a:ext cx="504825" cy="1428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solidFill>
                <a:srgbClr val="000000"/>
              </a:solidFill>
              <a:latin typeface="Comic Sans MS" pitchFamily="66" charset="0"/>
              <a:ea typeface="ＭＳ 明朝" charset="-128"/>
            </a:endParaRPr>
          </a:p>
        </p:txBody>
      </p:sp>
      <p:sp>
        <p:nvSpPr>
          <p:cNvPr id="324614" name="Line 6"/>
          <p:cNvSpPr>
            <a:spLocks noChangeShapeType="1"/>
          </p:cNvSpPr>
          <p:nvPr/>
        </p:nvSpPr>
        <p:spPr bwMode="auto">
          <a:xfrm flipH="1">
            <a:off x="3275013" y="5446713"/>
            <a:ext cx="503237" cy="1428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solidFill>
                <a:srgbClr val="000000"/>
              </a:solidFill>
              <a:latin typeface="Comic Sans MS" pitchFamily="66" charset="0"/>
              <a:ea typeface="ＭＳ 明朝" charset="-128"/>
            </a:endParaRPr>
          </a:p>
        </p:txBody>
      </p:sp>
      <p:sp>
        <p:nvSpPr>
          <p:cNvPr id="324615" name="Arc 7"/>
          <p:cNvSpPr>
            <a:spLocks/>
          </p:cNvSpPr>
          <p:nvPr/>
        </p:nvSpPr>
        <p:spPr bwMode="auto">
          <a:xfrm flipV="1">
            <a:off x="2051050" y="4870450"/>
            <a:ext cx="863600" cy="360363"/>
          </a:xfrm>
          <a:custGeom>
            <a:avLst/>
            <a:gdLst>
              <a:gd name="G0" fmla="+- 18280 0 0"/>
              <a:gd name="G1" fmla="+- 21600 0 0"/>
              <a:gd name="G2" fmla="+- 21600 0 0"/>
              <a:gd name="T0" fmla="*/ 0 w 36306"/>
              <a:gd name="T1" fmla="*/ 10094 h 21600"/>
              <a:gd name="T2" fmla="*/ 36306 w 36306"/>
              <a:gd name="T3" fmla="*/ 9700 h 21600"/>
              <a:gd name="T4" fmla="*/ 18280 w 3630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306" h="21600" fill="none" extrusionOk="0">
                <a:moveTo>
                  <a:pt x="-1" y="10093"/>
                </a:moveTo>
                <a:cubicBezTo>
                  <a:pt x="3953" y="3811"/>
                  <a:pt x="10856" y="-1"/>
                  <a:pt x="18280" y="0"/>
                </a:cubicBezTo>
                <a:cubicBezTo>
                  <a:pt x="25536" y="0"/>
                  <a:pt x="32308" y="3643"/>
                  <a:pt x="36306" y="9699"/>
                </a:cubicBezTo>
              </a:path>
              <a:path w="36306" h="21600" stroke="0" extrusionOk="0">
                <a:moveTo>
                  <a:pt x="-1" y="10093"/>
                </a:moveTo>
                <a:cubicBezTo>
                  <a:pt x="3953" y="3811"/>
                  <a:pt x="10856" y="-1"/>
                  <a:pt x="18280" y="0"/>
                </a:cubicBezTo>
                <a:cubicBezTo>
                  <a:pt x="25536" y="0"/>
                  <a:pt x="32308" y="3643"/>
                  <a:pt x="36306" y="9699"/>
                </a:cubicBezTo>
                <a:lnTo>
                  <a:pt x="18280" y="21600"/>
                </a:lnTo>
                <a:close/>
              </a:path>
            </a:pathLst>
          </a:custGeom>
          <a:solidFill>
            <a:srgbClr val="DEF1F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  <a:latin typeface="Comic Sans MS" pitchFamily="66" charset="0"/>
              <a:ea typeface="ＭＳ 明朝" charset="-128"/>
            </a:endParaRPr>
          </a:p>
        </p:txBody>
      </p:sp>
      <p:sp>
        <p:nvSpPr>
          <p:cNvPr id="324616" name="Arc 8"/>
          <p:cNvSpPr>
            <a:spLocks/>
          </p:cNvSpPr>
          <p:nvPr/>
        </p:nvSpPr>
        <p:spPr bwMode="auto">
          <a:xfrm>
            <a:off x="2338388" y="4581525"/>
            <a:ext cx="2252662" cy="865188"/>
          </a:xfrm>
          <a:custGeom>
            <a:avLst/>
            <a:gdLst>
              <a:gd name="G0" fmla="+- 18898 0 0"/>
              <a:gd name="G1" fmla="+- 21600 0 0"/>
              <a:gd name="G2" fmla="+- 21600 0 0"/>
              <a:gd name="T0" fmla="*/ 0 w 37475"/>
              <a:gd name="T1" fmla="*/ 11139 h 21600"/>
              <a:gd name="T2" fmla="*/ 37475 w 37475"/>
              <a:gd name="T3" fmla="*/ 10579 h 21600"/>
              <a:gd name="T4" fmla="*/ 18898 w 3747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475" h="21600" fill="none" extrusionOk="0">
                <a:moveTo>
                  <a:pt x="0" y="11139"/>
                </a:moveTo>
                <a:cubicBezTo>
                  <a:pt x="3804" y="4265"/>
                  <a:pt x="11041" y="-1"/>
                  <a:pt x="18898" y="0"/>
                </a:cubicBezTo>
                <a:cubicBezTo>
                  <a:pt x="26523" y="0"/>
                  <a:pt x="33584" y="4020"/>
                  <a:pt x="37474" y="10579"/>
                </a:cubicBezTo>
              </a:path>
              <a:path w="37475" h="21600" stroke="0" extrusionOk="0">
                <a:moveTo>
                  <a:pt x="0" y="11139"/>
                </a:moveTo>
                <a:cubicBezTo>
                  <a:pt x="3804" y="4265"/>
                  <a:pt x="11041" y="-1"/>
                  <a:pt x="18898" y="0"/>
                </a:cubicBezTo>
                <a:cubicBezTo>
                  <a:pt x="26523" y="0"/>
                  <a:pt x="33584" y="4020"/>
                  <a:pt x="37474" y="10579"/>
                </a:cubicBezTo>
                <a:lnTo>
                  <a:pt x="18898" y="21600"/>
                </a:lnTo>
                <a:close/>
              </a:path>
            </a:pathLst>
          </a:cu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  <a:latin typeface="Comic Sans MS" pitchFamily="66" charset="0"/>
              <a:ea typeface="ＭＳ 明朝" charset="-128"/>
            </a:endParaRPr>
          </a:p>
        </p:txBody>
      </p:sp>
      <p:grpSp>
        <p:nvGrpSpPr>
          <p:cNvPr id="324618" name="Group 10"/>
          <p:cNvGrpSpPr>
            <a:grpSpLocks/>
          </p:cNvGrpSpPr>
          <p:nvPr/>
        </p:nvGrpSpPr>
        <p:grpSpPr bwMode="auto">
          <a:xfrm>
            <a:off x="4643438" y="5013325"/>
            <a:ext cx="288925" cy="287338"/>
            <a:chOff x="1519" y="3206"/>
            <a:chExt cx="559" cy="542"/>
          </a:xfrm>
        </p:grpSpPr>
        <p:sp>
          <p:nvSpPr>
            <p:cNvPr id="324619" name="Arc 11"/>
            <p:cNvSpPr>
              <a:spLocks/>
            </p:cNvSpPr>
            <p:nvPr/>
          </p:nvSpPr>
          <p:spPr bwMode="auto">
            <a:xfrm>
              <a:off x="1519" y="3206"/>
              <a:ext cx="287" cy="454"/>
            </a:xfrm>
            <a:custGeom>
              <a:avLst/>
              <a:gdLst>
                <a:gd name="G0" fmla="+- 20424 0 0"/>
                <a:gd name="G1" fmla="+- 21600 0 0"/>
                <a:gd name="G2" fmla="+- 21600 0 0"/>
                <a:gd name="T0" fmla="*/ 0 w 40081"/>
                <a:gd name="T1" fmla="*/ 14570 h 21600"/>
                <a:gd name="T2" fmla="*/ 40081 w 40081"/>
                <a:gd name="T3" fmla="*/ 12647 h 21600"/>
                <a:gd name="T4" fmla="*/ 20424 w 4008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081" h="21600" fill="none" extrusionOk="0">
                  <a:moveTo>
                    <a:pt x="0" y="14570"/>
                  </a:moveTo>
                  <a:cubicBezTo>
                    <a:pt x="3000" y="5852"/>
                    <a:pt x="11204" y="-1"/>
                    <a:pt x="20424" y="0"/>
                  </a:cubicBezTo>
                  <a:cubicBezTo>
                    <a:pt x="28888" y="0"/>
                    <a:pt x="36572" y="4943"/>
                    <a:pt x="40081" y="12646"/>
                  </a:cubicBezTo>
                </a:path>
                <a:path w="40081" h="21600" stroke="0" extrusionOk="0">
                  <a:moveTo>
                    <a:pt x="0" y="14570"/>
                  </a:moveTo>
                  <a:cubicBezTo>
                    <a:pt x="3000" y="5852"/>
                    <a:pt x="11204" y="-1"/>
                    <a:pt x="20424" y="0"/>
                  </a:cubicBezTo>
                  <a:cubicBezTo>
                    <a:pt x="28888" y="0"/>
                    <a:pt x="36572" y="4943"/>
                    <a:pt x="40081" y="12646"/>
                  </a:cubicBezTo>
                  <a:lnTo>
                    <a:pt x="20424" y="21600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324620" name="Arc 12"/>
            <p:cNvSpPr>
              <a:spLocks/>
            </p:cNvSpPr>
            <p:nvPr/>
          </p:nvSpPr>
          <p:spPr bwMode="auto">
            <a:xfrm flipV="1">
              <a:off x="1791" y="3294"/>
              <a:ext cx="287" cy="454"/>
            </a:xfrm>
            <a:custGeom>
              <a:avLst/>
              <a:gdLst>
                <a:gd name="G0" fmla="+- 20424 0 0"/>
                <a:gd name="G1" fmla="+- 21600 0 0"/>
                <a:gd name="G2" fmla="+- 21600 0 0"/>
                <a:gd name="T0" fmla="*/ 0 w 40081"/>
                <a:gd name="T1" fmla="*/ 14570 h 21600"/>
                <a:gd name="T2" fmla="*/ 40081 w 40081"/>
                <a:gd name="T3" fmla="*/ 12647 h 21600"/>
                <a:gd name="T4" fmla="*/ 20424 w 4008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081" h="21600" fill="none" extrusionOk="0">
                  <a:moveTo>
                    <a:pt x="0" y="14570"/>
                  </a:moveTo>
                  <a:cubicBezTo>
                    <a:pt x="3000" y="5852"/>
                    <a:pt x="11204" y="-1"/>
                    <a:pt x="20424" y="0"/>
                  </a:cubicBezTo>
                  <a:cubicBezTo>
                    <a:pt x="28888" y="0"/>
                    <a:pt x="36572" y="4943"/>
                    <a:pt x="40081" y="12646"/>
                  </a:cubicBezTo>
                </a:path>
                <a:path w="40081" h="21600" stroke="0" extrusionOk="0">
                  <a:moveTo>
                    <a:pt x="0" y="14570"/>
                  </a:moveTo>
                  <a:cubicBezTo>
                    <a:pt x="3000" y="5852"/>
                    <a:pt x="11204" y="-1"/>
                    <a:pt x="20424" y="0"/>
                  </a:cubicBezTo>
                  <a:cubicBezTo>
                    <a:pt x="28888" y="0"/>
                    <a:pt x="36572" y="4943"/>
                    <a:pt x="40081" y="12646"/>
                  </a:cubicBezTo>
                  <a:lnTo>
                    <a:pt x="20424" y="21600"/>
                  </a:lnTo>
                  <a:close/>
                </a:path>
              </a:pathLst>
            </a:custGeom>
            <a:solidFill>
              <a:srgbClr val="DEF1F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</p:grpSp>
      <p:sp>
        <p:nvSpPr>
          <p:cNvPr id="324621" name="Text Box 13"/>
          <p:cNvSpPr txBox="1">
            <a:spLocks noChangeArrowheads="1"/>
          </p:cNvSpPr>
          <p:nvPr/>
        </p:nvSpPr>
        <p:spPr bwMode="auto">
          <a:xfrm>
            <a:off x="333375" y="3716338"/>
            <a:ext cx="38893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000">
                <a:solidFill>
                  <a:srgbClr val="808080"/>
                </a:solidFill>
                <a:latin typeface="Comic Sans MS" pitchFamily="66" charset="0"/>
                <a:ea typeface="ＭＳ 明朝" charset="-128"/>
              </a:rPr>
              <a:t>Slow component: Acoustic wave</a:t>
            </a:r>
          </a:p>
          <a:p>
            <a:pPr algn="ctr"/>
            <a:r>
              <a:rPr lang="en-US" altLang="ja-JP">
                <a:solidFill>
                  <a:srgbClr val="808080"/>
                </a:solidFill>
                <a:latin typeface="Comic Sans MS" pitchFamily="66" charset="0"/>
                <a:ea typeface="ＭＳ 明朝" charset="-128"/>
              </a:rPr>
              <a:t>from the epicenter </a:t>
            </a:r>
          </a:p>
          <a:p>
            <a:pPr algn="ctr"/>
            <a:r>
              <a:rPr lang="en-US" altLang="ja-JP">
                <a:solidFill>
                  <a:srgbClr val="808080"/>
                </a:solidFill>
                <a:latin typeface="Comic Sans MS" pitchFamily="66" charset="0"/>
                <a:ea typeface="ＭＳ 明朝" charset="-128"/>
              </a:rPr>
              <a:t>(P wave in the atmosphere)</a:t>
            </a:r>
          </a:p>
        </p:txBody>
      </p:sp>
      <p:sp>
        <p:nvSpPr>
          <p:cNvPr id="324622" name="Text Box 14"/>
          <p:cNvSpPr txBox="1">
            <a:spLocks noChangeArrowheads="1"/>
          </p:cNvSpPr>
          <p:nvPr/>
        </p:nvSpPr>
        <p:spPr bwMode="auto">
          <a:xfrm>
            <a:off x="5106988" y="4005263"/>
            <a:ext cx="386397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000">
                <a:solidFill>
                  <a:srgbClr val="333399"/>
                </a:solidFill>
                <a:latin typeface="Comic Sans MS" pitchFamily="66" charset="0"/>
                <a:ea typeface="ＭＳ 明朝" charset="-128"/>
              </a:rPr>
              <a:t>Fast component: Acoustic wave</a:t>
            </a:r>
          </a:p>
          <a:p>
            <a:pPr algn="ctr"/>
            <a:r>
              <a:rPr lang="en-US" altLang="ja-JP">
                <a:solidFill>
                  <a:srgbClr val="333399"/>
                </a:solidFill>
                <a:latin typeface="Comic Sans MS" pitchFamily="66" charset="0"/>
                <a:ea typeface="ＭＳ 明朝" charset="-128"/>
              </a:rPr>
              <a:t>by Rayleigh surface wave</a:t>
            </a:r>
          </a:p>
        </p:txBody>
      </p:sp>
      <p:sp>
        <p:nvSpPr>
          <p:cNvPr id="324623" name="Arc 15"/>
          <p:cNvSpPr>
            <a:spLocks/>
          </p:cNvSpPr>
          <p:nvPr/>
        </p:nvSpPr>
        <p:spPr bwMode="auto">
          <a:xfrm>
            <a:off x="7019925" y="4797425"/>
            <a:ext cx="647700" cy="433388"/>
          </a:xfrm>
          <a:custGeom>
            <a:avLst/>
            <a:gdLst>
              <a:gd name="G0" fmla="+- 18898 0 0"/>
              <a:gd name="G1" fmla="+- 21600 0 0"/>
              <a:gd name="G2" fmla="+- 21600 0 0"/>
              <a:gd name="T0" fmla="*/ 0 w 37475"/>
              <a:gd name="T1" fmla="*/ 11139 h 21600"/>
              <a:gd name="T2" fmla="*/ 37475 w 37475"/>
              <a:gd name="T3" fmla="*/ 10579 h 21600"/>
              <a:gd name="T4" fmla="*/ 18898 w 3747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475" h="21600" fill="none" extrusionOk="0">
                <a:moveTo>
                  <a:pt x="0" y="11139"/>
                </a:moveTo>
                <a:cubicBezTo>
                  <a:pt x="3804" y="4265"/>
                  <a:pt x="11041" y="-1"/>
                  <a:pt x="18898" y="0"/>
                </a:cubicBezTo>
                <a:cubicBezTo>
                  <a:pt x="26523" y="0"/>
                  <a:pt x="33584" y="4020"/>
                  <a:pt x="37474" y="10579"/>
                </a:cubicBezTo>
              </a:path>
              <a:path w="37475" h="21600" stroke="0" extrusionOk="0">
                <a:moveTo>
                  <a:pt x="0" y="11139"/>
                </a:moveTo>
                <a:cubicBezTo>
                  <a:pt x="3804" y="4265"/>
                  <a:pt x="11041" y="-1"/>
                  <a:pt x="18898" y="0"/>
                </a:cubicBezTo>
                <a:cubicBezTo>
                  <a:pt x="26523" y="0"/>
                  <a:pt x="33584" y="4020"/>
                  <a:pt x="37474" y="10579"/>
                </a:cubicBezTo>
                <a:lnTo>
                  <a:pt x="18898" y="21600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  <a:latin typeface="Comic Sans MS" pitchFamily="66" charset="0"/>
              <a:ea typeface="ＭＳ 明朝" charset="-128"/>
            </a:endParaRPr>
          </a:p>
        </p:txBody>
      </p:sp>
      <p:sp>
        <p:nvSpPr>
          <p:cNvPr id="324624" name="Text Box 16"/>
          <p:cNvSpPr txBox="1">
            <a:spLocks noChangeArrowheads="1"/>
          </p:cNvSpPr>
          <p:nvPr/>
        </p:nvSpPr>
        <p:spPr bwMode="auto">
          <a:xfrm>
            <a:off x="250825" y="692150"/>
            <a:ext cx="6192838" cy="822325"/>
          </a:xfrm>
          <a:prstGeom prst="rect">
            <a:avLst/>
          </a:prstGeom>
          <a:solidFill>
            <a:srgbClr val="666633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altLang="ja-JP" sz="2400">
                <a:solidFill>
                  <a:srgbClr val="99CC00"/>
                </a:solidFill>
                <a:latin typeface="Comic Sans MS" pitchFamily="66" charset="0"/>
              </a:rPr>
              <a:t>Q: What are they?</a:t>
            </a:r>
          </a:p>
          <a:p>
            <a:r>
              <a:rPr lang="en-US" altLang="ja-JP" sz="2400">
                <a:solidFill>
                  <a:srgbClr val="FFFFFF"/>
                </a:solidFill>
                <a:latin typeface="Comic Sans MS" pitchFamily="66" charset="0"/>
              </a:rPr>
              <a:t>A: Acoustic waves in two different paths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24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0.00781 -0.71389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35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3000" fill="hold"/>
                                        <p:tgtEl>
                                          <p:spTgt spid="32461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24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4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4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-1.85185E-6 L 0.51181 0.00023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324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4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4" presetClass="pat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5.55556E-7 -1.48148E-6 L 0.00781 -0.71389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324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35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57" dur="3000" fill="hold"/>
                                        <p:tgtEl>
                                          <p:spTgt spid="32462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2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24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24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24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24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0" grpId="0" animBg="1"/>
      <p:bldP spid="324612" grpId="0" animBg="1"/>
      <p:bldP spid="324613" grpId="0" animBg="1"/>
      <p:bldP spid="324614" grpId="0" animBg="1"/>
      <p:bldP spid="324615" grpId="0" animBg="1"/>
      <p:bldP spid="324616" grpId="0" animBg="1"/>
      <p:bldP spid="324616" grpId="1" animBg="1"/>
      <p:bldP spid="324616" grpId="2" animBg="1"/>
      <p:bldP spid="324616" grpId="3" animBg="1"/>
      <p:bldP spid="324621" grpId="0"/>
      <p:bldP spid="324622" grpId="0"/>
      <p:bldP spid="324623" grpId="0" animBg="1"/>
      <p:bldP spid="324623" grpId="1" animBg="1"/>
      <p:bldP spid="324623" grpId="2" animBg="1"/>
      <p:bldP spid="324623" grpId="3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EF1F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809" name="Picture 145" descr="samp_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0"/>
            <a:ext cx="5359400" cy="6858000"/>
          </a:xfrm>
          <a:prstGeom prst="rect">
            <a:avLst/>
          </a:prstGeom>
          <a:noFill/>
        </p:spPr>
      </p:pic>
      <p:sp>
        <p:nvSpPr>
          <p:cNvPr id="369666" name="AutoShape 2"/>
          <p:cNvSpPr>
            <a:spLocks noChangeArrowheads="1"/>
          </p:cNvSpPr>
          <p:nvPr/>
        </p:nvSpPr>
        <p:spPr bwMode="auto">
          <a:xfrm>
            <a:off x="3478213" y="655638"/>
            <a:ext cx="217487" cy="21590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  <a:latin typeface="Comic Sans MS" pitchFamily="66" charset="0"/>
              <a:ea typeface="ＭＳ 明朝" charset="-128"/>
            </a:endParaRPr>
          </a:p>
        </p:txBody>
      </p:sp>
      <p:sp>
        <p:nvSpPr>
          <p:cNvPr id="369667" name="Text Box 3"/>
          <p:cNvSpPr txBox="1">
            <a:spLocks noChangeArrowheads="1"/>
          </p:cNvSpPr>
          <p:nvPr/>
        </p:nvSpPr>
        <p:spPr bwMode="auto">
          <a:xfrm>
            <a:off x="2997200" y="584200"/>
            <a:ext cx="554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333399"/>
                </a:solidFill>
                <a:latin typeface="Comic Sans MS" pitchFamily="66" charset="0"/>
                <a:ea typeface="ＭＳ 明朝" charset="-128"/>
              </a:rPr>
              <a:t>#5</a:t>
            </a:r>
          </a:p>
        </p:txBody>
      </p:sp>
      <p:sp>
        <p:nvSpPr>
          <p:cNvPr id="369668" name="AutoShape 4"/>
          <p:cNvSpPr>
            <a:spLocks noChangeArrowheads="1"/>
          </p:cNvSpPr>
          <p:nvPr/>
        </p:nvSpPr>
        <p:spPr bwMode="auto">
          <a:xfrm>
            <a:off x="3789363" y="1557338"/>
            <a:ext cx="217487" cy="21590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  <a:latin typeface="Comic Sans MS" pitchFamily="66" charset="0"/>
              <a:ea typeface="ＭＳ 明朝" charset="-128"/>
            </a:endParaRPr>
          </a:p>
        </p:txBody>
      </p:sp>
      <p:sp>
        <p:nvSpPr>
          <p:cNvPr id="369669" name="Text Box 5"/>
          <p:cNvSpPr txBox="1">
            <a:spLocks noChangeArrowheads="1"/>
          </p:cNvSpPr>
          <p:nvPr/>
        </p:nvSpPr>
        <p:spPr bwMode="auto">
          <a:xfrm>
            <a:off x="3284538" y="1485900"/>
            <a:ext cx="554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336600"/>
                </a:solidFill>
                <a:latin typeface="Comic Sans MS" pitchFamily="66" charset="0"/>
                <a:ea typeface="ＭＳ 明朝" charset="-128"/>
              </a:rPr>
              <a:t>#4</a:t>
            </a:r>
          </a:p>
        </p:txBody>
      </p:sp>
      <p:sp>
        <p:nvSpPr>
          <p:cNvPr id="369670" name="AutoShape 6"/>
          <p:cNvSpPr>
            <a:spLocks noChangeArrowheads="1"/>
          </p:cNvSpPr>
          <p:nvPr/>
        </p:nvSpPr>
        <p:spPr bwMode="auto">
          <a:xfrm>
            <a:off x="4127500" y="2489200"/>
            <a:ext cx="217488" cy="21590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  <a:latin typeface="Comic Sans MS" pitchFamily="66" charset="0"/>
              <a:ea typeface="ＭＳ 明朝" charset="-128"/>
            </a:endParaRPr>
          </a:p>
        </p:txBody>
      </p:sp>
      <p:sp>
        <p:nvSpPr>
          <p:cNvPr id="369671" name="Text Box 7"/>
          <p:cNvSpPr txBox="1">
            <a:spLocks noChangeArrowheads="1"/>
          </p:cNvSpPr>
          <p:nvPr/>
        </p:nvSpPr>
        <p:spPr bwMode="auto">
          <a:xfrm>
            <a:off x="3646488" y="2417763"/>
            <a:ext cx="554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993300"/>
                </a:solidFill>
                <a:latin typeface="Comic Sans MS" pitchFamily="66" charset="0"/>
                <a:ea typeface="ＭＳ 明朝" charset="-128"/>
              </a:rPr>
              <a:t>#3</a:t>
            </a:r>
          </a:p>
        </p:txBody>
      </p:sp>
      <p:sp>
        <p:nvSpPr>
          <p:cNvPr id="369672" name="AutoShape 8"/>
          <p:cNvSpPr>
            <a:spLocks noChangeArrowheads="1"/>
          </p:cNvSpPr>
          <p:nvPr/>
        </p:nvSpPr>
        <p:spPr bwMode="auto">
          <a:xfrm>
            <a:off x="4654550" y="3462338"/>
            <a:ext cx="217488" cy="21590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  <a:latin typeface="Comic Sans MS" pitchFamily="66" charset="0"/>
              <a:ea typeface="ＭＳ 明朝" charset="-128"/>
            </a:endParaRPr>
          </a:p>
        </p:txBody>
      </p:sp>
      <p:sp>
        <p:nvSpPr>
          <p:cNvPr id="369673" name="Text Box 9"/>
          <p:cNvSpPr txBox="1">
            <a:spLocks noChangeArrowheads="1"/>
          </p:cNvSpPr>
          <p:nvPr/>
        </p:nvSpPr>
        <p:spPr bwMode="auto">
          <a:xfrm>
            <a:off x="4149725" y="3390900"/>
            <a:ext cx="554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009999"/>
                </a:solidFill>
                <a:latin typeface="Comic Sans MS" pitchFamily="66" charset="0"/>
                <a:ea typeface="ＭＳ 明朝" charset="-128"/>
              </a:rPr>
              <a:t>#2</a:t>
            </a:r>
          </a:p>
        </p:txBody>
      </p:sp>
      <p:sp>
        <p:nvSpPr>
          <p:cNvPr id="369674" name="AutoShape 10"/>
          <p:cNvSpPr>
            <a:spLocks noChangeArrowheads="1"/>
          </p:cNvSpPr>
          <p:nvPr/>
        </p:nvSpPr>
        <p:spPr bwMode="auto">
          <a:xfrm>
            <a:off x="5156200" y="4327525"/>
            <a:ext cx="217488" cy="21590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  <a:latin typeface="Comic Sans MS" pitchFamily="66" charset="0"/>
              <a:ea typeface="ＭＳ 明朝" charset="-128"/>
            </a:endParaRPr>
          </a:p>
        </p:txBody>
      </p:sp>
      <p:sp>
        <p:nvSpPr>
          <p:cNvPr id="369675" name="Text Box 11"/>
          <p:cNvSpPr txBox="1">
            <a:spLocks noChangeArrowheads="1"/>
          </p:cNvSpPr>
          <p:nvPr/>
        </p:nvSpPr>
        <p:spPr bwMode="auto">
          <a:xfrm>
            <a:off x="4675188" y="4256088"/>
            <a:ext cx="512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000000"/>
                </a:solidFill>
                <a:latin typeface="Comic Sans MS" pitchFamily="66" charset="0"/>
                <a:ea typeface="ＭＳ 明朝" charset="-128"/>
              </a:rPr>
              <a:t>#1</a:t>
            </a:r>
          </a:p>
        </p:txBody>
      </p:sp>
      <p:grpSp>
        <p:nvGrpSpPr>
          <p:cNvPr id="369676" name="Group 12"/>
          <p:cNvGrpSpPr>
            <a:grpSpLocks/>
          </p:cNvGrpSpPr>
          <p:nvPr/>
        </p:nvGrpSpPr>
        <p:grpSpPr bwMode="auto">
          <a:xfrm rot="2943961">
            <a:off x="6749256" y="6514307"/>
            <a:ext cx="511175" cy="176212"/>
            <a:chOff x="3255" y="1705"/>
            <a:chExt cx="549" cy="225"/>
          </a:xfrm>
        </p:grpSpPr>
        <p:sp>
          <p:nvSpPr>
            <p:cNvPr id="369677" name="Freeform 13"/>
            <p:cNvSpPr>
              <a:spLocks/>
            </p:cNvSpPr>
            <p:nvPr/>
          </p:nvSpPr>
          <p:spPr bwMode="auto">
            <a:xfrm>
              <a:off x="3431" y="1839"/>
              <a:ext cx="157" cy="75"/>
            </a:xfrm>
            <a:custGeom>
              <a:avLst/>
              <a:gdLst/>
              <a:ahLst/>
              <a:cxnLst>
                <a:cxn ang="0">
                  <a:pos x="19" y="2"/>
                </a:cxn>
                <a:cxn ang="0">
                  <a:pos x="25" y="2"/>
                </a:cxn>
                <a:cxn ang="0">
                  <a:pos x="31" y="1"/>
                </a:cxn>
                <a:cxn ang="0">
                  <a:pos x="37" y="0"/>
                </a:cxn>
                <a:cxn ang="0">
                  <a:pos x="44" y="0"/>
                </a:cxn>
                <a:cxn ang="0">
                  <a:pos x="51" y="0"/>
                </a:cxn>
                <a:cxn ang="0">
                  <a:pos x="57" y="0"/>
                </a:cxn>
                <a:cxn ang="0">
                  <a:pos x="63" y="1"/>
                </a:cxn>
                <a:cxn ang="0">
                  <a:pos x="71" y="2"/>
                </a:cxn>
                <a:cxn ang="0">
                  <a:pos x="79" y="2"/>
                </a:cxn>
                <a:cxn ang="0">
                  <a:pos x="87" y="4"/>
                </a:cxn>
                <a:cxn ang="0">
                  <a:pos x="97" y="6"/>
                </a:cxn>
                <a:cxn ang="0">
                  <a:pos x="107" y="9"/>
                </a:cxn>
                <a:cxn ang="0">
                  <a:pos x="115" y="12"/>
                </a:cxn>
                <a:cxn ang="0">
                  <a:pos x="125" y="16"/>
                </a:cxn>
                <a:cxn ang="0">
                  <a:pos x="135" y="20"/>
                </a:cxn>
                <a:cxn ang="0">
                  <a:pos x="143" y="25"/>
                </a:cxn>
                <a:cxn ang="0">
                  <a:pos x="156" y="32"/>
                </a:cxn>
                <a:cxn ang="0">
                  <a:pos x="137" y="74"/>
                </a:cxn>
                <a:cxn ang="0">
                  <a:pos x="130" y="69"/>
                </a:cxn>
                <a:cxn ang="0">
                  <a:pos x="119" y="64"/>
                </a:cxn>
                <a:cxn ang="0">
                  <a:pos x="109" y="59"/>
                </a:cxn>
                <a:cxn ang="0">
                  <a:pos x="99" y="55"/>
                </a:cxn>
                <a:cxn ang="0">
                  <a:pos x="90" y="51"/>
                </a:cxn>
                <a:cxn ang="0">
                  <a:pos x="82" y="49"/>
                </a:cxn>
                <a:cxn ang="0">
                  <a:pos x="74" y="47"/>
                </a:cxn>
                <a:cxn ang="0">
                  <a:pos x="66" y="45"/>
                </a:cxn>
                <a:cxn ang="0">
                  <a:pos x="59" y="44"/>
                </a:cxn>
                <a:cxn ang="0">
                  <a:pos x="51" y="43"/>
                </a:cxn>
                <a:cxn ang="0">
                  <a:pos x="44" y="42"/>
                </a:cxn>
                <a:cxn ang="0">
                  <a:pos x="38" y="42"/>
                </a:cxn>
                <a:cxn ang="0">
                  <a:pos x="32" y="42"/>
                </a:cxn>
                <a:cxn ang="0">
                  <a:pos x="25" y="42"/>
                </a:cxn>
                <a:cxn ang="0">
                  <a:pos x="20" y="42"/>
                </a:cxn>
                <a:cxn ang="0">
                  <a:pos x="14" y="42"/>
                </a:cxn>
                <a:cxn ang="0">
                  <a:pos x="9" y="43"/>
                </a:cxn>
                <a:cxn ang="0">
                  <a:pos x="5" y="43"/>
                </a:cxn>
                <a:cxn ang="0">
                  <a:pos x="0" y="44"/>
                </a:cxn>
                <a:cxn ang="0">
                  <a:pos x="19" y="2"/>
                </a:cxn>
              </a:cxnLst>
              <a:rect l="0" t="0" r="r" b="b"/>
              <a:pathLst>
                <a:path w="157" h="75">
                  <a:moveTo>
                    <a:pt x="19" y="2"/>
                  </a:moveTo>
                  <a:lnTo>
                    <a:pt x="25" y="2"/>
                  </a:lnTo>
                  <a:lnTo>
                    <a:pt x="31" y="1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1"/>
                  </a:lnTo>
                  <a:lnTo>
                    <a:pt x="71" y="2"/>
                  </a:lnTo>
                  <a:lnTo>
                    <a:pt x="79" y="2"/>
                  </a:lnTo>
                  <a:lnTo>
                    <a:pt x="87" y="4"/>
                  </a:lnTo>
                  <a:lnTo>
                    <a:pt x="97" y="6"/>
                  </a:lnTo>
                  <a:lnTo>
                    <a:pt x="107" y="9"/>
                  </a:lnTo>
                  <a:lnTo>
                    <a:pt x="115" y="12"/>
                  </a:lnTo>
                  <a:lnTo>
                    <a:pt x="125" y="16"/>
                  </a:lnTo>
                  <a:lnTo>
                    <a:pt x="135" y="20"/>
                  </a:lnTo>
                  <a:lnTo>
                    <a:pt x="143" y="25"/>
                  </a:lnTo>
                  <a:lnTo>
                    <a:pt x="156" y="32"/>
                  </a:lnTo>
                  <a:lnTo>
                    <a:pt x="137" y="74"/>
                  </a:lnTo>
                  <a:lnTo>
                    <a:pt x="130" y="69"/>
                  </a:lnTo>
                  <a:lnTo>
                    <a:pt x="119" y="64"/>
                  </a:lnTo>
                  <a:lnTo>
                    <a:pt x="109" y="59"/>
                  </a:lnTo>
                  <a:lnTo>
                    <a:pt x="99" y="55"/>
                  </a:lnTo>
                  <a:lnTo>
                    <a:pt x="90" y="51"/>
                  </a:lnTo>
                  <a:lnTo>
                    <a:pt x="82" y="49"/>
                  </a:lnTo>
                  <a:lnTo>
                    <a:pt x="74" y="47"/>
                  </a:lnTo>
                  <a:lnTo>
                    <a:pt x="66" y="45"/>
                  </a:lnTo>
                  <a:lnTo>
                    <a:pt x="59" y="44"/>
                  </a:lnTo>
                  <a:lnTo>
                    <a:pt x="51" y="43"/>
                  </a:lnTo>
                  <a:lnTo>
                    <a:pt x="44" y="42"/>
                  </a:lnTo>
                  <a:lnTo>
                    <a:pt x="38" y="42"/>
                  </a:lnTo>
                  <a:lnTo>
                    <a:pt x="32" y="42"/>
                  </a:lnTo>
                  <a:lnTo>
                    <a:pt x="25" y="42"/>
                  </a:lnTo>
                  <a:lnTo>
                    <a:pt x="20" y="42"/>
                  </a:lnTo>
                  <a:lnTo>
                    <a:pt x="14" y="42"/>
                  </a:lnTo>
                  <a:lnTo>
                    <a:pt x="9" y="43"/>
                  </a:lnTo>
                  <a:lnTo>
                    <a:pt x="5" y="43"/>
                  </a:lnTo>
                  <a:lnTo>
                    <a:pt x="0" y="44"/>
                  </a:lnTo>
                  <a:lnTo>
                    <a:pt x="19" y="2"/>
                  </a:lnTo>
                </a:path>
              </a:pathLst>
            </a:custGeom>
            <a:gradFill rotWithShape="0">
              <a:gsLst>
                <a:gs pos="0">
                  <a:srgbClr val="FFFF00">
                    <a:gamma/>
                    <a:shade val="6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grpSp>
          <p:nvGrpSpPr>
            <p:cNvPr id="369678" name="Group 14"/>
            <p:cNvGrpSpPr>
              <a:grpSpLocks/>
            </p:cNvGrpSpPr>
            <p:nvPr/>
          </p:nvGrpSpPr>
          <p:grpSpPr bwMode="auto">
            <a:xfrm>
              <a:off x="3482" y="1808"/>
              <a:ext cx="97" cy="63"/>
              <a:chOff x="3482" y="1808"/>
              <a:chExt cx="97" cy="63"/>
            </a:xfrm>
          </p:grpSpPr>
          <p:sp>
            <p:nvSpPr>
              <p:cNvPr id="369679" name="Line 15"/>
              <p:cNvSpPr>
                <a:spLocks noChangeShapeType="1"/>
              </p:cNvSpPr>
              <p:nvPr/>
            </p:nvSpPr>
            <p:spPr bwMode="auto">
              <a:xfrm flipH="1">
                <a:off x="3483" y="1827"/>
                <a:ext cx="96" cy="2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  <a:latin typeface="Comic Sans MS" pitchFamily="66" charset="0"/>
                  <a:ea typeface="ＭＳ 明朝" charset="-128"/>
                </a:endParaRPr>
              </a:p>
            </p:txBody>
          </p:sp>
          <p:sp>
            <p:nvSpPr>
              <p:cNvPr id="369680" name="Line 16"/>
              <p:cNvSpPr>
                <a:spLocks noChangeShapeType="1"/>
              </p:cNvSpPr>
              <p:nvPr/>
            </p:nvSpPr>
            <p:spPr bwMode="auto">
              <a:xfrm flipH="1" flipV="1">
                <a:off x="3517" y="1809"/>
                <a:ext cx="34" cy="6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  <a:latin typeface="Comic Sans MS" pitchFamily="66" charset="0"/>
                  <a:ea typeface="ＭＳ 明朝" charset="-128"/>
                </a:endParaRPr>
              </a:p>
            </p:txBody>
          </p:sp>
          <p:sp>
            <p:nvSpPr>
              <p:cNvPr id="369681" name="Line 17"/>
              <p:cNvSpPr>
                <a:spLocks noChangeShapeType="1"/>
              </p:cNvSpPr>
              <p:nvPr/>
            </p:nvSpPr>
            <p:spPr bwMode="auto">
              <a:xfrm flipH="1">
                <a:off x="3551" y="1827"/>
                <a:ext cx="28" cy="4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  <a:latin typeface="Comic Sans MS" pitchFamily="66" charset="0"/>
                  <a:ea typeface="ＭＳ 明朝" charset="-128"/>
                </a:endParaRPr>
              </a:p>
            </p:txBody>
          </p:sp>
          <p:sp>
            <p:nvSpPr>
              <p:cNvPr id="369682" name="Line 18"/>
              <p:cNvSpPr>
                <a:spLocks noChangeShapeType="1"/>
              </p:cNvSpPr>
              <p:nvPr/>
            </p:nvSpPr>
            <p:spPr bwMode="auto">
              <a:xfrm flipH="1" flipV="1">
                <a:off x="3482" y="1854"/>
                <a:ext cx="69" cy="1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  <a:latin typeface="Comic Sans MS" pitchFamily="66" charset="0"/>
                  <a:ea typeface="ＭＳ 明朝" charset="-128"/>
                </a:endParaRPr>
              </a:p>
            </p:txBody>
          </p:sp>
          <p:sp>
            <p:nvSpPr>
              <p:cNvPr id="369683" name="Line 19"/>
              <p:cNvSpPr>
                <a:spLocks noChangeShapeType="1"/>
              </p:cNvSpPr>
              <p:nvPr/>
            </p:nvSpPr>
            <p:spPr bwMode="auto">
              <a:xfrm flipV="1">
                <a:off x="3483" y="1808"/>
                <a:ext cx="33" cy="4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  <a:latin typeface="Comic Sans MS" pitchFamily="66" charset="0"/>
                  <a:ea typeface="ＭＳ 明朝" charset="-128"/>
                </a:endParaRPr>
              </a:p>
            </p:txBody>
          </p:sp>
        </p:grpSp>
        <p:grpSp>
          <p:nvGrpSpPr>
            <p:cNvPr id="369684" name="Group 20"/>
            <p:cNvGrpSpPr>
              <a:grpSpLocks/>
            </p:cNvGrpSpPr>
            <p:nvPr/>
          </p:nvGrpSpPr>
          <p:grpSpPr bwMode="auto">
            <a:xfrm>
              <a:off x="3433" y="1795"/>
              <a:ext cx="190" cy="40"/>
              <a:chOff x="3433" y="1795"/>
              <a:chExt cx="190" cy="40"/>
            </a:xfrm>
          </p:grpSpPr>
          <p:sp>
            <p:nvSpPr>
              <p:cNvPr id="369685" name="Line 21"/>
              <p:cNvSpPr>
                <a:spLocks noChangeShapeType="1"/>
              </p:cNvSpPr>
              <p:nvPr/>
            </p:nvSpPr>
            <p:spPr bwMode="auto">
              <a:xfrm>
                <a:off x="3434" y="1797"/>
                <a:ext cx="188" cy="3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  <a:latin typeface="Comic Sans MS" pitchFamily="66" charset="0"/>
                  <a:ea typeface="ＭＳ 明朝" charset="-128"/>
                </a:endParaRPr>
              </a:p>
            </p:txBody>
          </p:sp>
          <p:sp>
            <p:nvSpPr>
              <p:cNvPr id="369686" name="Line 22"/>
              <p:cNvSpPr>
                <a:spLocks noChangeShapeType="1"/>
              </p:cNvSpPr>
              <p:nvPr/>
            </p:nvSpPr>
            <p:spPr bwMode="auto">
              <a:xfrm>
                <a:off x="3433" y="1795"/>
                <a:ext cx="190" cy="4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  <a:latin typeface="Comic Sans MS" pitchFamily="66" charset="0"/>
                  <a:ea typeface="ＭＳ 明朝" charset="-128"/>
                </a:endParaRPr>
              </a:p>
            </p:txBody>
          </p:sp>
        </p:grpSp>
        <p:grpSp>
          <p:nvGrpSpPr>
            <p:cNvPr id="369687" name="Group 23"/>
            <p:cNvGrpSpPr>
              <a:grpSpLocks/>
            </p:cNvGrpSpPr>
            <p:nvPr/>
          </p:nvGrpSpPr>
          <p:grpSpPr bwMode="auto">
            <a:xfrm>
              <a:off x="3487" y="1717"/>
              <a:ext cx="109" cy="94"/>
              <a:chOff x="3487" y="1717"/>
              <a:chExt cx="109" cy="94"/>
            </a:xfrm>
          </p:grpSpPr>
          <p:sp>
            <p:nvSpPr>
              <p:cNvPr id="369688" name="Freeform 24"/>
              <p:cNvSpPr>
                <a:spLocks/>
              </p:cNvSpPr>
              <p:nvPr/>
            </p:nvSpPr>
            <p:spPr bwMode="auto">
              <a:xfrm>
                <a:off x="3487" y="1717"/>
                <a:ext cx="97" cy="7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96" y="14"/>
                  </a:cxn>
                  <a:cxn ang="0">
                    <a:pos x="84" y="70"/>
                  </a:cxn>
                  <a:cxn ang="0">
                    <a:pos x="0" y="56"/>
                  </a:cxn>
                  <a:cxn ang="0">
                    <a:pos x="12" y="0"/>
                  </a:cxn>
                </a:cxnLst>
                <a:rect l="0" t="0" r="r" b="b"/>
                <a:pathLst>
                  <a:path w="97" h="71">
                    <a:moveTo>
                      <a:pt x="12" y="0"/>
                    </a:moveTo>
                    <a:lnTo>
                      <a:pt x="96" y="14"/>
                    </a:lnTo>
                    <a:lnTo>
                      <a:pt x="84" y="70"/>
                    </a:lnTo>
                    <a:lnTo>
                      <a:pt x="0" y="5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  <a:latin typeface="Comic Sans MS" pitchFamily="66" charset="0"/>
                  <a:ea typeface="ＭＳ 明朝" charset="-128"/>
                </a:endParaRPr>
              </a:p>
            </p:txBody>
          </p:sp>
          <p:sp>
            <p:nvSpPr>
              <p:cNvPr id="369689" name="Freeform 25"/>
              <p:cNvSpPr>
                <a:spLocks/>
              </p:cNvSpPr>
              <p:nvPr/>
            </p:nvSpPr>
            <p:spPr bwMode="auto">
              <a:xfrm>
                <a:off x="3571" y="1731"/>
                <a:ext cx="25" cy="8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49"/>
                  </a:cxn>
                  <a:cxn ang="0">
                    <a:pos x="17" y="79"/>
                  </a:cxn>
                  <a:cxn ang="0">
                    <a:pos x="0" y="56"/>
                  </a:cxn>
                  <a:cxn ang="0">
                    <a:pos x="12" y="0"/>
                  </a:cxn>
                </a:cxnLst>
                <a:rect l="0" t="0" r="r" b="b"/>
                <a:pathLst>
                  <a:path w="25" h="80">
                    <a:moveTo>
                      <a:pt x="12" y="0"/>
                    </a:moveTo>
                    <a:lnTo>
                      <a:pt x="24" y="49"/>
                    </a:lnTo>
                    <a:lnTo>
                      <a:pt x="17" y="79"/>
                    </a:lnTo>
                    <a:lnTo>
                      <a:pt x="0" y="5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  <a:latin typeface="Comic Sans MS" pitchFamily="66" charset="0"/>
                  <a:ea typeface="ＭＳ 明朝" charset="-128"/>
                </a:endParaRPr>
              </a:p>
            </p:txBody>
          </p:sp>
          <p:sp>
            <p:nvSpPr>
              <p:cNvPr id="369690" name="Freeform 26"/>
              <p:cNvSpPr>
                <a:spLocks/>
              </p:cNvSpPr>
              <p:nvPr/>
            </p:nvSpPr>
            <p:spPr bwMode="auto">
              <a:xfrm>
                <a:off x="3487" y="1773"/>
                <a:ext cx="102" cy="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4" y="14"/>
                  </a:cxn>
                  <a:cxn ang="0">
                    <a:pos x="101" y="36"/>
                  </a:cxn>
                  <a:cxn ang="0">
                    <a:pos x="39" y="23"/>
                  </a:cxn>
                  <a:cxn ang="0">
                    <a:pos x="0" y="0"/>
                  </a:cxn>
                </a:cxnLst>
                <a:rect l="0" t="0" r="r" b="b"/>
                <a:pathLst>
                  <a:path w="102" h="37">
                    <a:moveTo>
                      <a:pt x="0" y="0"/>
                    </a:moveTo>
                    <a:lnTo>
                      <a:pt x="84" y="14"/>
                    </a:lnTo>
                    <a:lnTo>
                      <a:pt x="101" y="36"/>
                    </a:lnTo>
                    <a:lnTo>
                      <a:pt x="39" y="2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  <a:latin typeface="Comic Sans MS" pitchFamily="66" charset="0"/>
                  <a:ea typeface="ＭＳ 明朝" charset="-128"/>
                </a:endParaRPr>
              </a:p>
            </p:txBody>
          </p:sp>
        </p:grpSp>
        <p:grpSp>
          <p:nvGrpSpPr>
            <p:cNvPr id="369691" name="Group 27"/>
            <p:cNvGrpSpPr>
              <a:grpSpLocks/>
            </p:cNvGrpSpPr>
            <p:nvPr/>
          </p:nvGrpSpPr>
          <p:grpSpPr bwMode="auto">
            <a:xfrm>
              <a:off x="3511" y="1734"/>
              <a:ext cx="52" cy="28"/>
              <a:chOff x="3511" y="1734"/>
              <a:chExt cx="52" cy="28"/>
            </a:xfrm>
          </p:grpSpPr>
          <p:sp>
            <p:nvSpPr>
              <p:cNvPr id="369692" name="Oval 28"/>
              <p:cNvSpPr>
                <a:spLocks noChangeArrowheads="1"/>
              </p:cNvSpPr>
              <p:nvPr/>
            </p:nvSpPr>
            <p:spPr bwMode="auto">
              <a:xfrm rot="2460000">
                <a:off x="3511" y="1734"/>
                <a:ext cx="20" cy="20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  <a:latin typeface="Comic Sans MS" pitchFamily="66" charset="0"/>
                  <a:ea typeface="ＭＳ 明朝" charset="-128"/>
                </a:endParaRPr>
              </a:p>
            </p:txBody>
          </p:sp>
          <p:sp>
            <p:nvSpPr>
              <p:cNvPr id="369693" name="Oval 29"/>
              <p:cNvSpPr>
                <a:spLocks noChangeArrowheads="1"/>
              </p:cNvSpPr>
              <p:nvPr/>
            </p:nvSpPr>
            <p:spPr bwMode="auto">
              <a:xfrm rot="2460000">
                <a:off x="3544" y="1741"/>
                <a:ext cx="19" cy="21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  <a:latin typeface="Comic Sans MS" pitchFamily="66" charset="0"/>
                  <a:ea typeface="ＭＳ 明朝" charset="-128"/>
                </a:endParaRPr>
              </a:p>
            </p:txBody>
          </p:sp>
        </p:grpSp>
        <p:grpSp>
          <p:nvGrpSpPr>
            <p:cNvPr id="369694" name="Group 30"/>
            <p:cNvGrpSpPr>
              <a:grpSpLocks/>
            </p:cNvGrpSpPr>
            <p:nvPr/>
          </p:nvGrpSpPr>
          <p:grpSpPr bwMode="auto">
            <a:xfrm>
              <a:off x="3255" y="1705"/>
              <a:ext cx="199" cy="152"/>
              <a:chOff x="3255" y="1705"/>
              <a:chExt cx="199" cy="152"/>
            </a:xfrm>
          </p:grpSpPr>
          <p:sp>
            <p:nvSpPr>
              <p:cNvPr id="369695" name="Freeform 31"/>
              <p:cNvSpPr>
                <a:spLocks/>
              </p:cNvSpPr>
              <p:nvPr/>
            </p:nvSpPr>
            <p:spPr bwMode="auto">
              <a:xfrm>
                <a:off x="3255" y="1705"/>
                <a:ext cx="199" cy="15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98" y="32"/>
                  </a:cxn>
                  <a:cxn ang="0">
                    <a:pos x="175" y="151"/>
                  </a:cxn>
                  <a:cxn ang="0">
                    <a:pos x="0" y="119"/>
                  </a:cxn>
                  <a:cxn ang="0">
                    <a:pos x="24" y="0"/>
                  </a:cxn>
                </a:cxnLst>
                <a:rect l="0" t="0" r="r" b="b"/>
                <a:pathLst>
                  <a:path w="199" h="152">
                    <a:moveTo>
                      <a:pt x="24" y="0"/>
                    </a:moveTo>
                    <a:lnTo>
                      <a:pt x="198" y="32"/>
                    </a:lnTo>
                    <a:lnTo>
                      <a:pt x="175" y="151"/>
                    </a:lnTo>
                    <a:lnTo>
                      <a:pt x="0" y="119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000066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  <a:latin typeface="Comic Sans MS" pitchFamily="66" charset="0"/>
                  <a:ea typeface="ＭＳ 明朝" charset="-128"/>
                </a:endParaRPr>
              </a:p>
            </p:txBody>
          </p:sp>
          <p:grpSp>
            <p:nvGrpSpPr>
              <p:cNvPr id="369696" name="Group 32"/>
              <p:cNvGrpSpPr>
                <a:grpSpLocks/>
              </p:cNvGrpSpPr>
              <p:nvPr/>
            </p:nvGrpSpPr>
            <p:grpSpPr bwMode="auto">
              <a:xfrm>
                <a:off x="3262" y="1712"/>
                <a:ext cx="185" cy="139"/>
                <a:chOff x="3262" y="1712"/>
                <a:chExt cx="185" cy="139"/>
              </a:xfrm>
            </p:grpSpPr>
            <p:grpSp>
              <p:nvGrpSpPr>
                <p:cNvPr id="369697" name="Group 33"/>
                <p:cNvGrpSpPr>
                  <a:grpSpLocks/>
                </p:cNvGrpSpPr>
                <p:nvPr/>
              </p:nvGrpSpPr>
              <p:grpSpPr bwMode="auto">
                <a:xfrm>
                  <a:off x="3285" y="1712"/>
                  <a:ext cx="138" cy="139"/>
                  <a:chOff x="3285" y="1712"/>
                  <a:chExt cx="138" cy="139"/>
                </a:xfrm>
              </p:grpSpPr>
              <p:sp>
                <p:nvSpPr>
                  <p:cNvPr id="369698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00" y="1733"/>
                    <a:ext cx="23" cy="11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  <p:sp>
                <p:nvSpPr>
                  <p:cNvPr id="369699" name="Line 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71" y="1728"/>
                    <a:ext cx="23" cy="116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  <p:sp>
                <p:nvSpPr>
                  <p:cNvPr id="369700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43" y="1721"/>
                    <a:ext cx="23" cy="119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  <p:sp>
                <p:nvSpPr>
                  <p:cNvPr id="369701" name="Line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13" y="1716"/>
                    <a:ext cx="25" cy="119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  <p:sp>
                <p:nvSpPr>
                  <p:cNvPr id="369702" name="Line 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85" y="1712"/>
                    <a:ext cx="24" cy="117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</p:grpSp>
            <p:grpSp>
              <p:nvGrpSpPr>
                <p:cNvPr id="369703" name="Group 39"/>
                <p:cNvGrpSpPr>
                  <a:grpSpLocks/>
                </p:cNvGrpSpPr>
                <p:nvPr/>
              </p:nvGrpSpPr>
              <p:grpSpPr bwMode="auto">
                <a:xfrm>
                  <a:off x="3262" y="1731"/>
                  <a:ext cx="185" cy="100"/>
                  <a:chOff x="3262" y="1731"/>
                  <a:chExt cx="185" cy="100"/>
                </a:xfrm>
              </p:grpSpPr>
              <p:sp>
                <p:nvSpPr>
                  <p:cNvPr id="369704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276" y="1731"/>
                    <a:ext cx="171" cy="31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  <p:sp>
                <p:nvSpPr>
                  <p:cNvPr id="369705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272" y="1753"/>
                    <a:ext cx="170" cy="3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  <p:sp>
                <p:nvSpPr>
                  <p:cNvPr id="369706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265" y="1777"/>
                    <a:ext cx="173" cy="31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  <p:sp>
                <p:nvSpPr>
                  <p:cNvPr id="369707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262" y="1800"/>
                    <a:ext cx="172" cy="31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</p:grpSp>
          </p:grpSp>
        </p:grpSp>
        <p:grpSp>
          <p:nvGrpSpPr>
            <p:cNvPr id="369708" name="Group 44"/>
            <p:cNvGrpSpPr>
              <a:grpSpLocks/>
            </p:cNvGrpSpPr>
            <p:nvPr/>
          </p:nvGrpSpPr>
          <p:grpSpPr bwMode="auto">
            <a:xfrm>
              <a:off x="3605" y="1779"/>
              <a:ext cx="199" cy="151"/>
              <a:chOff x="3605" y="1779"/>
              <a:chExt cx="199" cy="151"/>
            </a:xfrm>
          </p:grpSpPr>
          <p:sp>
            <p:nvSpPr>
              <p:cNvPr id="369709" name="Freeform 45"/>
              <p:cNvSpPr>
                <a:spLocks/>
              </p:cNvSpPr>
              <p:nvPr/>
            </p:nvSpPr>
            <p:spPr bwMode="auto">
              <a:xfrm>
                <a:off x="3605" y="1779"/>
                <a:ext cx="199" cy="151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98" y="31"/>
                  </a:cxn>
                  <a:cxn ang="0">
                    <a:pos x="175" y="150"/>
                  </a:cxn>
                  <a:cxn ang="0">
                    <a:pos x="0" y="119"/>
                  </a:cxn>
                  <a:cxn ang="0">
                    <a:pos x="23" y="0"/>
                  </a:cxn>
                </a:cxnLst>
                <a:rect l="0" t="0" r="r" b="b"/>
                <a:pathLst>
                  <a:path w="199" h="151">
                    <a:moveTo>
                      <a:pt x="23" y="0"/>
                    </a:moveTo>
                    <a:lnTo>
                      <a:pt x="198" y="31"/>
                    </a:lnTo>
                    <a:lnTo>
                      <a:pt x="175" y="150"/>
                    </a:lnTo>
                    <a:lnTo>
                      <a:pt x="0" y="119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000066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  <a:latin typeface="Comic Sans MS" pitchFamily="66" charset="0"/>
                  <a:ea typeface="ＭＳ 明朝" charset="-128"/>
                </a:endParaRPr>
              </a:p>
            </p:txBody>
          </p:sp>
          <p:grpSp>
            <p:nvGrpSpPr>
              <p:cNvPr id="369710" name="Group 46"/>
              <p:cNvGrpSpPr>
                <a:grpSpLocks/>
              </p:cNvGrpSpPr>
              <p:nvPr/>
            </p:nvGrpSpPr>
            <p:grpSpPr bwMode="auto">
              <a:xfrm>
                <a:off x="3612" y="1784"/>
                <a:ext cx="185" cy="140"/>
                <a:chOff x="3612" y="1784"/>
                <a:chExt cx="185" cy="140"/>
              </a:xfrm>
            </p:grpSpPr>
            <p:grpSp>
              <p:nvGrpSpPr>
                <p:cNvPr id="369711" name="Group 47"/>
                <p:cNvGrpSpPr>
                  <a:grpSpLocks/>
                </p:cNvGrpSpPr>
                <p:nvPr/>
              </p:nvGrpSpPr>
              <p:grpSpPr bwMode="auto">
                <a:xfrm>
                  <a:off x="3635" y="1784"/>
                  <a:ext cx="138" cy="140"/>
                  <a:chOff x="3635" y="1784"/>
                  <a:chExt cx="138" cy="140"/>
                </a:xfrm>
              </p:grpSpPr>
              <p:sp>
                <p:nvSpPr>
                  <p:cNvPr id="369712" name="Line 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50" y="1806"/>
                    <a:ext cx="23" cy="11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  <p:sp>
                <p:nvSpPr>
                  <p:cNvPr id="369713" name="Line 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21" y="1801"/>
                    <a:ext cx="23" cy="117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  <p:sp>
                <p:nvSpPr>
                  <p:cNvPr id="369714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93" y="1795"/>
                    <a:ext cx="22" cy="11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  <p:sp>
                <p:nvSpPr>
                  <p:cNvPr id="369715" name="Line 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64" y="1789"/>
                    <a:ext cx="23" cy="119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  <p:sp>
                <p:nvSpPr>
                  <p:cNvPr id="369716" name="Line 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35" y="1784"/>
                    <a:ext cx="24" cy="11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</p:grpSp>
            <p:grpSp>
              <p:nvGrpSpPr>
                <p:cNvPr id="369717" name="Group 53"/>
                <p:cNvGrpSpPr>
                  <a:grpSpLocks/>
                </p:cNvGrpSpPr>
                <p:nvPr/>
              </p:nvGrpSpPr>
              <p:grpSpPr bwMode="auto">
                <a:xfrm>
                  <a:off x="3612" y="1802"/>
                  <a:ext cx="185" cy="101"/>
                  <a:chOff x="3612" y="1802"/>
                  <a:chExt cx="185" cy="101"/>
                </a:xfrm>
              </p:grpSpPr>
              <p:sp>
                <p:nvSpPr>
                  <p:cNvPr id="369718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3625" y="1802"/>
                    <a:ext cx="172" cy="33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  <p:sp>
                <p:nvSpPr>
                  <p:cNvPr id="369719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3621" y="1827"/>
                    <a:ext cx="172" cy="3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  <p:sp>
                <p:nvSpPr>
                  <p:cNvPr id="369720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616" y="1850"/>
                    <a:ext cx="173" cy="31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  <p:sp>
                <p:nvSpPr>
                  <p:cNvPr id="369721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612" y="1873"/>
                    <a:ext cx="172" cy="3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</p:grpSp>
          </p:grpSp>
        </p:grpSp>
        <p:sp>
          <p:nvSpPr>
            <p:cNvPr id="369722" name="Freeform 58"/>
            <p:cNvSpPr>
              <a:spLocks/>
            </p:cNvSpPr>
            <p:nvPr/>
          </p:nvSpPr>
          <p:spPr bwMode="auto">
            <a:xfrm>
              <a:off x="3465" y="1774"/>
              <a:ext cx="93" cy="81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92" y="21"/>
                </a:cxn>
                <a:cxn ang="0">
                  <a:pos x="79" y="26"/>
                </a:cxn>
                <a:cxn ang="0">
                  <a:pos x="69" y="33"/>
                </a:cxn>
                <a:cxn ang="0">
                  <a:pos x="57" y="41"/>
                </a:cxn>
                <a:cxn ang="0">
                  <a:pos x="50" y="47"/>
                </a:cxn>
                <a:cxn ang="0">
                  <a:pos x="42" y="56"/>
                </a:cxn>
                <a:cxn ang="0">
                  <a:pos x="38" y="62"/>
                </a:cxn>
                <a:cxn ang="0">
                  <a:pos x="33" y="68"/>
                </a:cxn>
                <a:cxn ang="0">
                  <a:pos x="29" y="73"/>
                </a:cxn>
                <a:cxn ang="0">
                  <a:pos x="26" y="80"/>
                </a:cxn>
                <a:cxn ang="0">
                  <a:pos x="0" y="57"/>
                </a:cxn>
                <a:cxn ang="0">
                  <a:pos x="3" y="52"/>
                </a:cxn>
                <a:cxn ang="0">
                  <a:pos x="6" y="46"/>
                </a:cxn>
                <a:cxn ang="0">
                  <a:pos x="11" y="41"/>
                </a:cxn>
                <a:cxn ang="0">
                  <a:pos x="15" y="35"/>
                </a:cxn>
                <a:cxn ang="0">
                  <a:pos x="20" y="30"/>
                </a:cxn>
                <a:cxn ang="0">
                  <a:pos x="24" y="26"/>
                </a:cxn>
                <a:cxn ang="0">
                  <a:pos x="29" y="22"/>
                </a:cxn>
                <a:cxn ang="0">
                  <a:pos x="35" y="17"/>
                </a:cxn>
                <a:cxn ang="0">
                  <a:pos x="40" y="13"/>
                </a:cxn>
                <a:cxn ang="0">
                  <a:pos x="48" y="9"/>
                </a:cxn>
                <a:cxn ang="0">
                  <a:pos x="55" y="6"/>
                </a:cxn>
                <a:cxn ang="0">
                  <a:pos x="62" y="3"/>
                </a:cxn>
                <a:cxn ang="0">
                  <a:pos x="68" y="0"/>
                </a:cxn>
              </a:cxnLst>
              <a:rect l="0" t="0" r="r" b="b"/>
              <a:pathLst>
                <a:path w="93" h="81">
                  <a:moveTo>
                    <a:pt x="68" y="0"/>
                  </a:moveTo>
                  <a:lnTo>
                    <a:pt x="92" y="21"/>
                  </a:lnTo>
                  <a:lnTo>
                    <a:pt x="79" y="26"/>
                  </a:lnTo>
                  <a:lnTo>
                    <a:pt x="69" y="33"/>
                  </a:lnTo>
                  <a:lnTo>
                    <a:pt x="57" y="41"/>
                  </a:lnTo>
                  <a:lnTo>
                    <a:pt x="50" y="47"/>
                  </a:lnTo>
                  <a:lnTo>
                    <a:pt x="42" y="56"/>
                  </a:lnTo>
                  <a:lnTo>
                    <a:pt x="38" y="62"/>
                  </a:lnTo>
                  <a:lnTo>
                    <a:pt x="33" y="68"/>
                  </a:lnTo>
                  <a:lnTo>
                    <a:pt x="29" y="73"/>
                  </a:lnTo>
                  <a:lnTo>
                    <a:pt x="26" y="80"/>
                  </a:lnTo>
                  <a:lnTo>
                    <a:pt x="0" y="57"/>
                  </a:lnTo>
                  <a:lnTo>
                    <a:pt x="3" y="52"/>
                  </a:lnTo>
                  <a:lnTo>
                    <a:pt x="6" y="46"/>
                  </a:lnTo>
                  <a:lnTo>
                    <a:pt x="11" y="41"/>
                  </a:lnTo>
                  <a:lnTo>
                    <a:pt x="15" y="35"/>
                  </a:lnTo>
                  <a:lnTo>
                    <a:pt x="20" y="30"/>
                  </a:lnTo>
                  <a:lnTo>
                    <a:pt x="24" y="26"/>
                  </a:lnTo>
                  <a:lnTo>
                    <a:pt x="29" y="22"/>
                  </a:lnTo>
                  <a:lnTo>
                    <a:pt x="35" y="17"/>
                  </a:lnTo>
                  <a:lnTo>
                    <a:pt x="40" y="13"/>
                  </a:lnTo>
                  <a:lnTo>
                    <a:pt x="48" y="9"/>
                  </a:lnTo>
                  <a:lnTo>
                    <a:pt x="55" y="6"/>
                  </a:lnTo>
                  <a:lnTo>
                    <a:pt x="62" y="3"/>
                  </a:lnTo>
                  <a:lnTo>
                    <a:pt x="68" y="0"/>
                  </a:lnTo>
                </a:path>
              </a:pathLst>
            </a:custGeom>
            <a:gradFill rotWithShape="0">
              <a:gsLst>
                <a:gs pos="0">
                  <a:srgbClr val="FFFF00">
                    <a:gamma/>
                    <a:shade val="6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369723" name="Freeform 59"/>
            <p:cNvSpPr>
              <a:spLocks/>
            </p:cNvSpPr>
            <p:nvPr/>
          </p:nvSpPr>
          <p:spPr bwMode="auto">
            <a:xfrm>
              <a:off x="3506" y="1786"/>
              <a:ext cx="108" cy="5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5" y="21"/>
                </a:cxn>
                <a:cxn ang="0">
                  <a:pos x="13" y="16"/>
                </a:cxn>
                <a:cxn ang="0">
                  <a:pos x="20" y="12"/>
                </a:cxn>
                <a:cxn ang="0">
                  <a:pos x="29" y="8"/>
                </a:cxn>
                <a:cxn ang="0">
                  <a:pos x="38" y="5"/>
                </a:cxn>
                <a:cxn ang="0">
                  <a:pos x="45" y="3"/>
                </a:cxn>
                <a:cxn ang="0">
                  <a:pos x="53" y="1"/>
                </a:cxn>
                <a:cxn ang="0">
                  <a:pos x="62" y="0"/>
                </a:cxn>
                <a:cxn ang="0">
                  <a:pos x="67" y="0"/>
                </a:cxn>
                <a:cxn ang="0">
                  <a:pos x="73" y="0"/>
                </a:cxn>
                <a:cxn ang="0">
                  <a:pos x="82" y="0"/>
                </a:cxn>
                <a:cxn ang="0">
                  <a:pos x="87" y="1"/>
                </a:cxn>
                <a:cxn ang="0">
                  <a:pos x="93" y="2"/>
                </a:cxn>
                <a:cxn ang="0">
                  <a:pos x="107" y="26"/>
                </a:cxn>
                <a:cxn ang="0">
                  <a:pos x="97" y="26"/>
                </a:cxn>
                <a:cxn ang="0">
                  <a:pos x="90" y="25"/>
                </a:cxn>
                <a:cxn ang="0">
                  <a:pos x="84" y="25"/>
                </a:cxn>
                <a:cxn ang="0">
                  <a:pos x="77" y="25"/>
                </a:cxn>
                <a:cxn ang="0">
                  <a:pos x="71" y="26"/>
                </a:cxn>
                <a:cxn ang="0">
                  <a:pos x="65" y="27"/>
                </a:cxn>
                <a:cxn ang="0">
                  <a:pos x="58" y="29"/>
                </a:cxn>
                <a:cxn ang="0">
                  <a:pos x="51" y="31"/>
                </a:cxn>
                <a:cxn ang="0">
                  <a:pos x="45" y="33"/>
                </a:cxn>
                <a:cxn ang="0">
                  <a:pos x="37" y="35"/>
                </a:cxn>
                <a:cxn ang="0">
                  <a:pos x="30" y="39"/>
                </a:cxn>
                <a:cxn ang="0">
                  <a:pos x="25" y="42"/>
                </a:cxn>
                <a:cxn ang="0">
                  <a:pos x="19" y="46"/>
                </a:cxn>
                <a:cxn ang="0">
                  <a:pos x="14" y="50"/>
                </a:cxn>
                <a:cxn ang="0">
                  <a:pos x="0" y="25"/>
                </a:cxn>
              </a:cxnLst>
              <a:rect l="0" t="0" r="r" b="b"/>
              <a:pathLst>
                <a:path w="108" h="51">
                  <a:moveTo>
                    <a:pt x="0" y="25"/>
                  </a:moveTo>
                  <a:lnTo>
                    <a:pt x="5" y="21"/>
                  </a:lnTo>
                  <a:lnTo>
                    <a:pt x="13" y="16"/>
                  </a:lnTo>
                  <a:lnTo>
                    <a:pt x="20" y="12"/>
                  </a:lnTo>
                  <a:lnTo>
                    <a:pt x="29" y="8"/>
                  </a:lnTo>
                  <a:lnTo>
                    <a:pt x="38" y="5"/>
                  </a:lnTo>
                  <a:lnTo>
                    <a:pt x="45" y="3"/>
                  </a:lnTo>
                  <a:lnTo>
                    <a:pt x="53" y="1"/>
                  </a:lnTo>
                  <a:lnTo>
                    <a:pt x="62" y="0"/>
                  </a:lnTo>
                  <a:lnTo>
                    <a:pt x="67" y="0"/>
                  </a:lnTo>
                  <a:lnTo>
                    <a:pt x="73" y="0"/>
                  </a:lnTo>
                  <a:lnTo>
                    <a:pt x="82" y="0"/>
                  </a:lnTo>
                  <a:lnTo>
                    <a:pt x="87" y="1"/>
                  </a:lnTo>
                  <a:lnTo>
                    <a:pt x="93" y="2"/>
                  </a:lnTo>
                  <a:lnTo>
                    <a:pt x="107" y="26"/>
                  </a:lnTo>
                  <a:lnTo>
                    <a:pt x="97" y="26"/>
                  </a:lnTo>
                  <a:lnTo>
                    <a:pt x="90" y="25"/>
                  </a:lnTo>
                  <a:lnTo>
                    <a:pt x="84" y="25"/>
                  </a:lnTo>
                  <a:lnTo>
                    <a:pt x="77" y="25"/>
                  </a:lnTo>
                  <a:lnTo>
                    <a:pt x="71" y="26"/>
                  </a:lnTo>
                  <a:lnTo>
                    <a:pt x="65" y="27"/>
                  </a:lnTo>
                  <a:lnTo>
                    <a:pt x="58" y="29"/>
                  </a:lnTo>
                  <a:lnTo>
                    <a:pt x="51" y="31"/>
                  </a:lnTo>
                  <a:lnTo>
                    <a:pt x="45" y="33"/>
                  </a:lnTo>
                  <a:lnTo>
                    <a:pt x="37" y="35"/>
                  </a:lnTo>
                  <a:lnTo>
                    <a:pt x="30" y="39"/>
                  </a:lnTo>
                  <a:lnTo>
                    <a:pt x="25" y="42"/>
                  </a:lnTo>
                  <a:lnTo>
                    <a:pt x="19" y="46"/>
                  </a:lnTo>
                  <a:lnTo>
                    <a:pt x="14" y="50"/>
                  </a:lnTo>
                  <a:lnTo>
                    <a:pt x="0" y="25"/>
                  </a:lnTo>
                </a:path>
              </a:pathLst>
            </a:custGeom>
            <a:gradFill rotWithShape="0">
              <a:gsLst>
                <a:gs pos="0">
                  <a:srgbClr val="FFFF00">
                    <a:gamma/>
                    <a:shade val="6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</p:grpSp>
      <p:sp>
        <p:nvSpPr>
          <p:cNvPr id="369724" name="Oval 60"/>
          <p:cNvSpPr>
            <a:spLocks noChangeArrowheads="1"/>
          </p:cNvSpPr>
          <p:nvPr/>
        </p:nvSpPr>
        <p:spPr bwMode="auto">
          <a:xfrm>
            <a:off x="4870450" y="4076700"/>
            <a:ext cx="792163" cy="792163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  <a:latin typeface="Comic Sans MS" pitchFamily="66" charset="0"/>
              <a:ea typeface="ＭＳ 明朝" charset="-128"/>
            </a:endParaRPr>
          </a:p>
        </p:txBody>
      </p:sp>
      <p:sp>
        <p:nvSpPr>
          <p:cNvPr id="369725" name="Oval 61"/>
          <p:cNvSpPr>
            <a:spLocks noChangeArrowheads="1"/>
          </p:cNvSpPr>
          <p:nvPr/>
        </p:nvSpPr>
        <p:spPr bwMode="auto">
          <a:xfrm>
            <a:off x="4365625" y="3213100"/>
            <a:ext cx="792163" cy="792163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  <a:latin typeface="Comic Sans MS" pitchFamily="66" charset="0"/>
              <a:ea typeface="ＭＳ 明朝" charset="-128"/>
            </a:endParaRPr>
          </a:p>
        </p:txBody>
      </p:sp>
      <p:sp>
        <p:nvSpPr>
          <p:cNvPr id="369726" name="Oval 62"/>
          <p:cNvSpPr>
            <a:spLocks noChangeArrowheads="1"/>
          </p:cNvSpPr>
          <p:nvPr/>
        </p:nvSpPr>
        <p:spPr bwMode="auto">
          <a:xfrm>
            <a:off x="3862388" y="2205038"/>
            <a:ext cx="792162" cy="792162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  <a:latin typeface="Comic Sans MS" pitchFamily="66" charset="0"/>
              <a:ea typeface="ＭＳ 明朝" charset="-128"/>
            </a:endParaRPr>
          </a:p>
        </p:txBody>
      </p:sp>
      <p:sp>
        <p:nvSpPr>
          <p:cNvPr id="369727" name="Oval 63"/>
          <p:cNvSpPr>
            <a:spLocks noChangeArrowheads="1"/>
          </p:cNvSpPr>
          <p:nvPr/>
        </p:nvSpPr>
        <p:spPr bwMode="auto">
          <a:xfrm>
            <a:off x="3502025" y="1341438"/>
            <a:ext cx="792163" cy="792162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  <a:latin typeface="Comic Sans MS" pitchFamily="66" charset="0"/>
              <a:ea typeface="ＭＳ 明朝" charset="-128"/>
            </a:endParaRPr>
          </a:p>
        </p:txBody>
      </p:sp>
      <p:sp>
        <p:nvSpPr>
          <p:cNvPr id="369728" name="Oval 64"/>
          <p:cNvSpPr>
            <a:spLocks noChangeArrowheads="1"/>
          </p:cNvSpPr>
          <p:nvPr/>
        </p:nvSpPr>
        <p:spPr bwMode="auto">
          <a:xfrm>
            <a:off x="3213100" y="404813"/>
            <a:ext cx="792163" cy="792162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  <a:latin typeface="Comic Sans MS" pitchFamily="66" charset="0"/>
              <a:ea typeface="ＭＳ 明朝" charset="-128"/>
            </a:endParaRPr>
          </a:p>
        </p:txBody>
      </p:sp>
      <p:grpSp>
        <p:nvGrpSpPr>
          <p:cNvPr id="369729" name="Group 65"/>
          <p:cNvGrpSpPr>
            <a:grpSpLocks/>
          </p:cNvGrpSpPr>
          <p:nvPr/>
        </p:nvGrpSpPr>
        <p:grpSpPr bwMode="auto">
          <a:xfrm rot="2943961">
            <a:off x="6925469" y="167481"/>
            <a:ext cx="511175" cy="176213"/>
            <a:chOff x="3255" y="1705"/>
            <a:chExt cx="549" cy="225"/>
          </a:xfrm>
        </p:grpSpPr>
        <p:sp>
          <p:nvSpPr>
            <p:cNvPr id="369730" name="Freeform 66"/>
            <p:cNvSpPr>
              <a:spLocks/>
            </p:cNvSpPr>
            <p:nvPr/>
          </p:nvSpPr>
          <p:spPr bwMode="auto">
            <a:xfrm>
              <a:off x="3431" y="1839"/>
              <a:ext cx="157" cy="75"/>
            </a:xfrm>
            <a:custGeom>
              <a:avLst/>
              <a:gdLst/>
              <a:ahLst/>
              <a:cxnLst>
                <a:cxn ang="0">
                  <a:pos x="19" y="2"/>
                </a:cxn>
                <a:cxn ang="0">
                  <a:pos x="25" y="2"/>
                </a:cxn>
                <a:cxn ang="0">
                  <a:pos x="31" y="1"/>
                </a:cxn>
                <a:cxn ang="0">
                  <a:pos x="37" y="0"/>
                </a:cxn>
                <a:cxn ang="0">
                  <a:pos x="44" y="0"/>
                </a:cxn>
                <a:cxn ang="0">
                  <a:pos x="51" y="0"/>
                </a:cxn>
                <a:cxn ang="0">
                  <a:pos x="57" y="0"/>
                </a:cxn>
                <a:cxn ang="0">
                  <a:pos x="63" y="1"/>
                </a:cxn>
                <a:cxn ang="0">
                  <a:pos x="71" y="2"/>
                </a:cxn>
                <a:cxn ang="0">
                  <a:pos x="79" y="2"/>
                </a:cxn>
                <a:cxn ang="0">
                  <a:pos x="87" y="4"/>
                </a:cxn>
                <a:cxn ang="0">
                  <a:pos x="97" y="6"/>
                </a:cxn>
                <a:cxn ang="0">
                  <a:pos x="107" y="9"/>
                </a:cxn>
                <a:cxn ang="0">
                  <a:pos x="115" y="12"/>
                </a:cxn>
                <a:cxn ang="0">
                  <a:pos x="125" y="16"/>
                </a:cxn>
                <a:cxn ang="0">
                  <a:pos x="135" y="20"/>
                </a:cxn>
                <a:cxn ang="0">
                  <a:pos x="143" y="25"/>
                </a:cxn>
                <a:cxn ang="0">
                  <a:pos x="156" y="32"/>
                </a:cxn>
                <a:cxn ang="0">
                  <a:pos x="137" y="74"/>
                </a:cxn>
                <a:cxn ang="0">
                  <a:pos x="130" y="69"/>
                </a:cxn>
                <a:cxn ang="0">
                  <a:pos x="119" y="64"/>
                </a:cxn>
                <a:cxn ang="0">
                  <a:pos x="109" y="59"/>
                </a:cxn>
                <a:cxn ang="0">
                  <a:pos x="99" y="55"/>
                </a:cxn>
                <a:cxn ang="0">
                  <a:pos x="90" y="51"/>
                </a:cxn>
                <a:cxn ang="0">
                  <a:pos x="82" y="49"/>
                </a:cxn>
                <a:cxn ang="0">
                  <a:pos x="74" y="47"/>
                </a:cxn>
                <a:cxn ang="0">
                  <a:pos x="66" y="45"/>
                </a:cxn>
                <a:cxn ang="0">
                  <a:pos x="59" y="44"/>
                </a:cxn>
                <a:cxn ang="0">
                  <a:pos x="51" y="43"/>
                </a:cxn>
                <a:cxn ang="0">
                  <a:pos x="44" y="42"/>
                </a:cxn>
                <a:cxn ang="0">
                  <a:pos x="38" y="42"/>
                </a:cxn>
                <a:cxn ang="0">
                  <a:pos x="32" y="42"/>
                </a:cxn>
                <a:cxn ang="0">
                  <a:pos x="25" y="42"/>
                </a:cxn>
                <a:cxn ang="0">
                  <a:pos x="20" y="42"/>
                </a:cxn>
                <a:cxn ang="0">
                  <a:pos x="14" y="42"/>
                </a:cxn>
                <a:cxn ang="0">
                  <a:pos x="9" y="43"/>
                </a:cxn>
                <a:cxn ang="0">
                  <a:pos x="5" y="43"/>
                </a:cxn>
                <a:cxn ang="0">
                  <a:pos x="0" y="44"/>
                </a:cxn>
                <a:cxn ang="0">
                  <a:pos x="19" y="2"/>
                </a:cxn>
              </a:cxnLst>
              <a:rect l="0" t="0" r="r" b="b"/>
              <a:pathLst>
                <a:path w="157" h="75">
                  <a:moveTo>
                    <a:pt x="19" y="2"/>
                  </a:moveTo>
                  <a:lnTo>
                    <a:pt x="25" y="2"/>
                  </a:lnTo>
                  <a:lnTo>
                    <a:pt x="31" y="1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1"/>
                  </a:lnTo>
                  <a:lnTo>
                    <a:pt x="71" y="2"/>
                  </a:lnTo>
                  <a:lnTo>
                    <a:pt x="79" y="2"/>
                  </a:lnTo>
                  <a:lnTo>
                    <a:pt x="87" y="4"/>
                  </a:lnTo>
                  <a:lnTo>
                    <a:pt x="97" y="6"/>
                  </a:lnTo>
                  <a:lnTo>
                    <a:pt x="107" y="9"/>
                  </a:lnTo>
                  <a:lnTo>
                    <a:pt x="115" y="12"/>
                  </a:lnTo>
                  <a:lnTo>
                    <a:pt x="125" y="16"/>
                  </a:lnTo>
                  <a:lnTo>
                    <a:pt x="135" y="20"/>
                  </a:lnTo>
                  <a:lnTo>
                    <a:pt x="143" y="25"/>
                  </a:lnTo>
                  <a:lnTo>
                    <a:pt x="156" y="32"/>
                  </a:lnTo>
                  <a:lnTo>
                    <a:pt x="137" y="74"/>
                  </a:lnTo>
                  <a:lnTo>
                    <a:pt x="130" y="69"/>
                  </a:lnTo>
                  <a:lnTo>
                    <a:pt x="119" y="64"/>
                  </a:lnTo>
                  <a:lnTo>
                    <a:pt x="109" y="59"/>
                  </a:lnTo>
                  <a:lnTo>
                    <a:pt x="99" y="55"/>
                  </a:lnTo>
                  <a:lnTo>
                    <a:pt x="90" y="51"/>
                  </a:lnTo>
                  <a:lnTo>
                    <a:pt x="82" y="49"/>
                  </a:lnTo>
                  <a:lnTo>
                    <a:pt x="74" y="47"/>
                  </a:lnTo>
                  <a:lnTo>
                    <a:pt x="66" y="45"/>
                  </a:lnTo>
                  <a:lnTo>
                    <a:pt x="59" y="44"/>
                  </a:lnTo>
                  <a:lnTo>
                    <a:pt x="51" y="43"/>
                  </a:lnTo>
                  <a:lnTo>
                    <a:pt x="44" y="42"/>
                  </a:lnTo>
                  <a:lnTo>
                    <a:pt x="38" y="42"/>
                  </a:lnTo>
                  <a:lnTo>
                    <a:pt x="32" y="42"/>
                  </a:lnTo>
                  <a:lnTo>
                    <a:pt x="25" y="42"/>
                  </a:lnTo>
                  <a:lnTo>
                    <a:pt x="20" y="42"/>
                  </a:lnTo>
                  <a:lnTo>
                    <a:pt x="14" y="42"/>
                  </a:lnTo>
                  <a:lnTo>
                    <a:pt x="9" y="43"/>
                  </a:lnTo>
                  <a:lnTo>
                    <a:pt x="5" y="43"/>
                  </a:lnTo>
                  <a:lnTo>
                    <a:pt x="0" y="44"/>
                  </a:lnTo>
                  <a:lnTo>
                    <a:pt x="19" y="2"/>
                  </a:lnTo>
                </a:path>
              </a:pathLst>
            </a:custGeom>
            <a:gradFill rotWithShape="0">
              <a:gsLst>
                <a:gs pos="0">
                  <a:srgbClr val="FFFF00">
                    <a:gamma/>
                    <a:shade val="6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grpSp>
          <p:nvGrpSpPr>
            <p:cNvPr id="369731" name="Group 67"/>
            <p:cNvGrpSpPr>
              <a:grpSpLocks/>
            </p:cNvGrpSpPr>
            <p:nvPr/>
          </p:nvGrpSpPr>
          <p:grpSpPr bwMode="auto">
            <a:xfrm>
              <a:off x="3482" y="1808"/>
              <a:ext cx="97" cy="63"/>
              <a:chOff x="3482" y="1808"/>
              <a:chExt cx="97" cy="63"/>
            </a:xfrm>
          </p:grpSpPr>
          <p:sp>
            <p:nvSpPr>
              <p:cNvPr id="369732" name="Line 68"/>
              <p:cNvSpPr>
                <a:spLocks noChangeShapeType="1"/>
              </p:cNvSpPr>
              <p:nvPr/>
            </p:nvSpPr>
            <p:spPr bwMode="auto">
              <a:xfrm flipH="1">
                <a:off x="3483" y="1827"/>
                <a:ext cx="96" cy="2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  <a:latin typeface="Comic Sans MS" pitchFamily="66" charset="0"/>
                  <a:ea typeface="ＭＳ 明朝" charset="-128"/>
                </a:endParaRPr>
              </a:p>
            </p:txBody>
          </p:sp>
          <p:sp>
            <p:nvSpPr>
              <p:cNvPr id="369733" name="Line 69"/>
              <p:cNvSpPr>
                <a:spLocks noChangeShapeType="1"/>
              </p:cNvSpPr>
              <p:nvPr/>
            </p:nvSpPr>
            <p:spPr bwMode="auto">
              <a:xfrm flipH="1" flipV="1">
                <a:off x="3517" y="1809"/>
                <a:ext cx="34" cy="6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  <a:latin typeface="Comic Sans MS" pitchFamily="66" charset="0"/>
                  <a:ea typeface="ＭＳ 明朝" charset="-128"/>
                </a:endParaRPr>
              </a:p>
            </p:txBody>
          </p:sp>
          <p:sp>
            <p:nvSpPr>
              <p:cNvPr id="369734" name="Line 70"/>
              <p:cNvSpPr>
                <a:spLocks noChangeShapeType="1"/>
              </p:cNvSpPr>
              <p:nvPr/>
            </p:nvSpPr>
            <p:spPr bwMode="auto">
              <a:xfrm flipH="1">
                <a:off x="3551" y="1827"/>
                <a:ext cx="28" cy="4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  <a:latin typeface="Comic Sans MS" pitchFamily="66" charset="0"/>
                  <a:ea typeface="ＭＳ 明朝" charset="-128"/>
                </a:endParaRPr>
              </a:p>
            </p:txBody>
          </p:sp>
          <p:sp>
            <p:nvSpPr>
              <p:cNvPr id="369735" name="Line 71"/>
              <p:cNvSpPr>
                <a:spLocks noChangeShapeType="1"/>
              </p:cNvSpPr>
              <p:nvPr/>
            </p:nvSpPr>
            <p:spPr bwMode="auto">
              <a:xfrm flipH="1" flipV="1">
                <a:off x="3482" y="1854"/>
                <a:ext cx="69" cy="1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  <a:latin typeface="Comic Sans MS" pitchFamily="66" charset="0"/>
                  <a:ea typeface="ＭＳ 明朝" charset="-128"/>
                </a:endParaRPr>
              </a:p>
            </p:txBody>
          </p:sp>
          <p:sp>
            <p:nvSpPr>
              <p:cNvPr id="369736" name="Line 72"/>
              <p:cNvSpPr>
                <a:spLocks noChangeShapeType="1"/>
              </p:cNvSpPr>
              <p:nvPr/>
            </p:nvSpPr>
            <p:spPr bwMode="auto">
              <a:xfrm flipV="1">
                <a:off x="3483" y="1808"/>
                <a:ext cx="33" cy="4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  <a:latin typeface="Comic Sans MS" pitchFamily="66" charset="0"/>
                  <a:ea typeface="ＭＳ 明朝" charset="-128"/>
                </a:endParaRPr>
              </a:p>
            </p:txBody>
          </p:sp>
        </p:grpSp>
        <p:grpSp>
          <p:nvGrpSpPr>
            <p:cNvPr id="369737" name="Group 73"/>
            <p:cNvGrpSpPr>
              <a:grpSpLocks/>
            </p:cNvGrpSpPr>
            <p:nvPr/>
          </p:nvGrpSpPr>
          <p:grpSpPr bwMode="auto">
            <a:xfrm>
              <a:off x="3433" y="1795"/>
              <a:ext cx="190" cy="40"/>
              <a:chOff x="3433" y="1795"/>
              <a:chExt cx="190" cy="40"/>
            </a:xfrm>
          </p:grpSpPr>
          <p:sp>
            <p:nvSpPr>
              <p:cNvPr id="369738" name="Line 74"/>
              <p:cNvSpPr>
                <a:spLocks noChangeShapeType="1"/>
              </p:cNvSpPr>
              <p:nvPr/>
            </p:nvSpPr>
            <p:spPr bwMode="auto">
              <a:xfrm>
                <a:off x="3434" y="1797"/>
                <a:ext cx="188" cy="3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  <a:latin typeface="Comic Sans MS" pitchFamily="66" charset="0"/>
                  <a:ea typeface="ＭＳ 明朝" charset="-128"/>
                </a:endParaRPr>
              </a:p>
            </p:txBody>
          </p:sp>
          <p:sp>
            <p:nvSpPr>
              <p:cNvPr id="369739" name="Line 75"/>
              <p:cNvSpPr>
                <a:spLocks noChangeShapeType="1"/>
              </p:cNvSpPr>
              <p:nvPr/>
            </p:nvSpPr>
            <p:spPr bwMode="auto">
              <a:xfrm>
                <a:off x="3433" y="1795"/>
                <a:ext cx="190" cy="4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  <a:latin typeface="Comic Sans MS" pitchFamily="66" charset="0"/>
                  <a:ea typeface="ＭＳ 明朝" charset="-128"/>
                </a:endParaRPr>
              </a:p>
            </p:txBody>
          </p:sp>
        </p:grpSp>
        <p:grpSp>
          <p:nvGrpSpPr>
            <p:cNvPr id="369740" name="Group 76"/>
            <p:cNvGrpSpPr>
              <a:grpSpLocks/>
            </p:cNvGrpSpPr>
            <p:nvPr/>
          </p:nvGrpSpPr>
          <p:grpSpPr bwMode="auto">
            <a:xfrm>
              <a:off x="3487" y="1717"/>
              <a:ext cx="109" cy="94"/>
              <a:chOff x="3487" y="1717"/>
              <a:chExt cx="109" cy="94"/>
            </a:xfrm>
          </p:grpSpPr>
          <p:sp>
            <p:nvSpPr>
              <p:cNvPr id="369741" name="Freeform 77"/>
              <p:cNvSpPr>
                <a:spLocks/>
              </p:cNvSpPr>
              <p:nvPr/>
            </p:nvSpPr>
            <p:spPr bwMode="auto">
              <a:xfrm>
                <a:off x="3487" y="1717"/>
                <a:ext cx="97" cy="7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96" y="14"/>
                  </a:cxn>
                  <a:cxn ang="0">
                    <a:pos x="84" y="70"/>
                  </a:cxn>
                  <a:cxn ang="0">
                    <a:pos x="0" y="56"/>
                  </a:cxn>
                  <a:cxn ang="0">
                    <a:pos x="12" y="0"/>
                  </a:cxn>
                </a:cxnLst>
                <a:rect l="0" t="0" r="r" b="b"/>
                <a:pathLst>
                  <a:path w="97" h="71">
                    <a:moveTo>
                      <a:pt x="12" y="0"/>
                    </a:moveTo>
                    <a:lnTo>
                      <a:pt x="96" y="14"/>
                    </a:lnTo>
                    <a:lnTo>
                      <a:pt x="84" y="70"/>
                    </a:lnTo>
                    <a:lnTo>
                      <a:pt x="0" y="5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  <a:latin typeface="Comic Sans MS" pitchFamily="66" charset="0"/>
                  <a:ea typeface="ＭＳ 明朝" charset="-128"/>
                </a:endParaRPr>
              </a:p>
            </p:txBody>
          </p:sp>
          <p:sp>
            <p:nvSpPr>
              <p:cNvPr id="369742" name="Freeform 78"/>
              <p:cNvSpPr>
                <a:spLocks/>
              </p:cNvSpPr>
              <p:nvPr/>
            </p:nvSpPr>
            <p:spPr bwMode="auto">
              <a:xfrm>
                <a:off x="3571" y="1731"/>
                <a:ext cx="25" cy="8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49"/>
                  </a:cxn>
                  <a:cxn ang="0">
                    <a:pos x="17" y="79"/>
                  </a:cxn>
                  <a:cxn ang="0">
                    <a:pos x="0" y="56"/>
                  </a:cxn>
                  <a:cxn ang="0">
                    <a:pos x="12" y="0"/>
                  </a:cxn>
                </a:cxnLst>
                <a:rect l="0" t="0" r="r" b="b"/>
                <a:pathLst>
                  <a:path w="25" h="80">
                    <a:moveTo>
                      <a:pt x="12" y="0"/>
                    </a:moveTo>
                    <a:lnTo>
                      <a:pt x="24" y="49"/>
                    </a:lnTo>
                    <a:lnTo>
                      <a:pt x="17" y="79"/>
                    </a:lnTo>
                    <a:lnTo>
                      <a:pt x="0" y="5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  <a:latin typeface="Comic Sans MS" pitchFamily="66" charset="0"/>
                  <a:ea typeface="ＭＳ 明朝" charset="-128"/>
                </a:endParaRPr>
              </a:p>
            </p:txBody>
          </p:sp>
          <p:sp>
            <p:nvSpPr>
              <p:cNvPr id="369743" name="Freeform 79"/>
              <p:cNvSpPr>
                <a:spLocks/>
              </p:cNvSpPr>
              <p:nvPr/>
            </p:nvSpPr>
            <p:spPr bwMode="auto">
              <a:xfrm>
                <a:off x="3487" y="1773"/>
                <a:ext cx="102" cy="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4" y="14"/>
                  </a:cxn>
                  <a:cxn ang="0">
                    <a:pos x="101" y="36"/>
                  </a:cxn>
                  <a:cxn ang="0">
                    <a:pos x="39" y="23"/>
                  </a:cxn>
                  <a:cxn ang="0">
                    <a:pos x="0" y="0"/>
                  </a:cxn>
                </a:cxnLst>
                <a:rect l="0" t="0" r="r" b="b"/>
                <a:pathLst>
                  <a:path w="102" h="37">
                    <a:moveTo>
                      <a:pt x="0" y="0"/>
                    </a:moveTo>
                    <a:lnTo>
                      <a:pt x="84" y="14"/>
                    </a:lnTo>
                    <a:lnTo>
                      <a:pt x="101" y="36"/>
                    </a:lnTo>
                    <a:lnTo>
                      <a:pt x="39" y="2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  <a:latin typeface="Comic Sans MS" pitchFamily="66" charset="0"/>
                  <a:ea typeface="ＭＳ 明朝" charset="-128"/>
                </a:endParaRPr>
              </a:p>
            </p:txBody>
          </p:sp>
        </p:grpSp>
        <p:grpSp>
          <p:nvGrpSpPr>
            <p:cNvPr id="369744" name="Group 80"/>
            <p:cNvGrpSpPr>
              <a:grpSpLocks/>
            </p:cNvGrpSpPr>
            <p:nvPr/>
          </p:nvGrpSpPr>
          <p:grpSpPr bwMode="auto">
            <a:xfrm>
              <a:off x="3511" y="1734"/>
              <a:ext cx="52" cy="28"/>
              <a:chOff x="3511" y="1734"/>
              <a:chExt cx="52" cy="28"/>
            </a:xfrm>
          </p:grpSpPr>
          <p:sp>
            <p:nvSpPr>
              <p:cNvPr id="369745" name="Oval 81"/>
              <p:cNvSpPr>
                <a:spLocks noChangeArrowheads="1"/>
              </p:cNvSpPr>
              <p:nvPr/>
            </p:nvSpPr>
            <p:spPr bwMode="auto">
              <a:xfrm rot="2460000">
                <a:off x="3511" y="1734"/>
                <a:ext cx="20" cy="20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  <a:latin typeface="Comic Sans MS" pitchFamily="66" charset="0"/>
                  <a:ea typeface="ＭＳ 明朝" charset="-128"/>
                </a:endParaRPr>
              </a:p>
            </p:txBody>
          </p:sp>
          <p:sp>
            <p:nvSpPr>
              <p:cNvPr id="369746" name="Oval 82"/>
              <p:cNvSpPr>
                <a:spLocks noChangeArrowheads="1"/>
              </p:cNvSpPr>
              <p:nvPr/>
            </p:nvSpPr>
            <p:spPr bwMode="auto">
              <a:xfrm rot="2460000">
                <a:off x="3544" y="1741"/>
                <a:ext cx="19" cy="21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  <a:latin typeface="Comic Sans MS" pitchFamily="66" charset="0"/>
                  <a:ea typeface="ＭＳ 明朝" charset="-128"/>
                </a:endParaRPr>
              </a:p>
            </p:txBody>
          </p:sp>
        </p:grpSp>
        <p:grpSp>
          <p:nvGrpSpPr>
            <p:cNvPr id="369747" name="Group 83"/>
            <p:cNvGrpSpPr>
              <a:grpSpLocks/>
            </p:cNvGrpSpPr>
            <p:nvPr/>
          </p:nvGrpSpPr>
          <p:grpSpPr bwMode="auto">
            <a:xfrm>
              <a:off x="3255" y="1705"/>
              <a:ext cx="199" cy="152"/>
              <a:chOff x="3255" y="1705"/>
              <a:chExt cx="199" cy="152"/>
            </a:xfrm>
          </p:grpSpPr>
          <p:sp>
            <p:nvSpPr>
              <p:cNvPr id="369748" name="Freeform 84"/>
              <p:cNvSpPr>
                <a:spLocks/>
              </p:cNvSpPr>
              <p:nvPr/>
            </p:nvSpPr>
            <p:spPr bwMode="auto">
              <a:xfrm>
                <a:off x="3255" y="1705"/>
                <a:ext cx="199" cy="15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98" y="32"/>
                  </a:cxn>
                  <a:cxn ang="0">
                    <a:pos x="175" y="151"/>
                  </a:cxn>
                  <a:cxn ang="0">
                    <a:pos x="0" y="119"/>
                  </a:cxn>
                  <a:cxn ang="0">
                    <a:pos x="24" y="0"/>
                  </a:cxn>
                </a:cxnLst>
                <a:rect l="0" t="0" r="r" b="b"/>
                <a:pathLst>
                  <a:path w="199" h="152">
                    <a:moveTo>
                      <a:pt x="24" y="0"/>
                    </a:moveTo>
                    <a:lnTo>
                      <a:pt x="198" y="32"/>
                    </a:lnTo>
                    <a:lnTo>
                      <a:pt x="175" y="151"/>
                    </a:lnTo>
                    <a:lnTo>
                      <a:pt x="0" y="119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000066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  <a:latin typeface="Comic Sans MS" pitchFamily="66" charset="0"/>
                  <a:ea typeface="ＭＳ 明朝" charset="-128"/>
                </a:endParaRPr>
              </a:p>
            </p:txBody>
          </p:sp>
          <p:grpSp>
            <p:nvGrpSpPr>
              <p:cNvPr id="369749" name="Group 85"/>
              <p:cNvGrpSpPr>
                <a:grpSpLocks/>
              </p:cNvGrpSpPr>
              <p:nvPr/>
            </p:nvGrpSpPr>
            <p:grpSpPr bwMode="auto">
              <a:xfrm>
                <a:off x="3262" y="1712"/>
                <a:ext cx="185" cy="139"/>
                <a:chOff x="3262" y="1712"/>
                <a:chExt cx="185" cy="139"/>
              </a:xfrm>
            </p:grpSpPr>
            <p:grpSp>
              <p:nvGrpSpPr>
                <p:cNvPr id="369750" name="Group 86"/>
                <p:cNvGrpSpPr>
                  <a:grpSpLocks/>
                </p:cNvGrpSpPr>
                <p:nvPr/>
              </p:nvGrpSpPr>
              <p:grpSpPr bwMode="auto">
                <a:xfrm>
                  <a:off x="3285" y="1712"/>
                  <a:ext cx="138" cy="139"/>
                  <a:chOff x="3285" y="1712"/>
                  <a:chExt cx="138" cy="139"/>
                </a:xfrm>
              </p:grpSpPr>
              <p:sp>
                <p:nvSpPr>
                  <p:cNvPr id="369751" name="Line 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00" y="1733"/>
                    <a:ext cx="23" cy="11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  <p:sp>
                <p:nvSpPr>
                  <p:cNvPr id="369752" name="Line 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71" y="1728"/>
                    <a:ext cx="23" cy="116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  <p:sp>
                <p:nvSpPr>
                  <p:cNvPr id="369753" name="Line 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43" y="1721"/>
                    <a:ext cx="23" cy="119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  <p:sp>
                <p:nvSpPr>
                  <p:cNvPr id="369754" name="Line 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13" y="1716"/>
                    <a:ext cx="25" cy="119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  <p:sp>
                <p:nvSpPr>
                  <p:cNvPr id="369755" name="Line 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85" y="1712"/>
                    <a:ext cx="24" cy="117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</p:grpSp>
            <p:grpSp>
              <p:nvGrpSpPr>
                <p:cNvPr id="369756" name="Group 92"/>
                <p:cNvGrpSpPr>
                  <a:grpSpLocks/>
                </p:cNvGrpSpPr>
                <p:nvPr/>
              </p:nvGrpSpPr>
              <p:grpSpPr bwMode="auto">
                <a:xfrm>
                  <a:off x="3262" y="1731"/>
                  <a:ext cx="185" cy="100"/>
                  <a:chOff x="3262" y="1731"/>
                  <a:chExt cx="185" cy="100"/>
                </a:xfrm>
              </p:grpSpPr>
              <p:sp>
                <p:nvSpPr>
                  <p:cNvPr id="369757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3276" y="1731"/>
                    <a:ext cx="171" cy="31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  <p:sp>
                <p:nvSpPr>
                  <p:cNvPr id="369758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3272" y="1753"/>
                    <a:ext cx="170" cy="3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  <p:sp>
                <p:nvSpPr>
                  <p:cNvPr id="369759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3265" y="1777"/>
                    <a:ext cx="173" cy="31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  <p:sp>
                <p:nvSpPr>
                  <p:cNvPr id="369760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3262" y="1800"/>
                    <a:ext cx="172" cy="31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</p:grpSp>
          </p:grpSp>
        </p:grpSp>
        <p:grpSp>
          <p:nvGrpSpPr>
            <p:cNvPr id="369761" name="Group 97"/>
            <p:cNvGrpSpPr>
              <a:grpSpLocks/>
            </p:cNvGrpSpPr>
            <p:nvPr/>
          </p:nvGrpSpPr>
          <p:grpSpPr bwMode="auto">
            <a:xfrm>
              <a:off x="3605" y="1779"/>
              <a:ext cx="199" cy="151"/>
              <a:chOff x="3605" y="1779"/>
              <a:chExt cx="199" cy="151"/>
            </a:xfrm>
          </p:grpSpPr>
          <p:sp>
            <p:nvSpPr>
              <p:cNvPr id="369762" name="Freeform 98"/>
              <p:cNvSpPr>
                <a:spLocks/>
              </p:cNvSpPr>
              <p:nvPr/>
            </p:nvSpPr>
            <p:spPr bwMode="auto">
              <a:xfrm>
                <a:off x="3605" y="1779"/>
                <a:ext cx="199" cy="151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98" y="31"/>
                  </a:cxn>
                  <a:cxn ang="0">
                    <a:pos x="175" y="150"/>
                  </a:cxn>
                  <a:cxn ang="0">
                    <a:pos x="0" y="119"/>
                  </a:cxn>
                  <a:cxn ang="0">
                    <a:pos x="23" y="0"/>
                  </a:cxn>
                </a:cxnLst>
                <a:rect l="0" t="0" r="r" b="b"/>
                <a:pathLst>
                  <a:path w="199" h="151">
                    <a:moveTo>
                      <a:pt x="23" y="0"/>
                    </a:moveTo>
                    <a:lnTo>
                      <a:pt x="198" y="31"/>
                    </a:lnTo>
                    <a:lnTo>
                      <a:pt x="175" y="150"/>
                    </a:lnTo>
                    <a:lnTo>
                      <a:pt x="0" y="119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000066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  <a:latin typeface="Comic Sans MS" pitchFamily="66" charset="0"/>
                  <a:ea typeface="ＭＳ 明朝" charset="-128"/>
                </a:endParaRPr>
              </a:p>
            </p:txBody>
          </p:sp>
          <p:grpSp>
            <p:nvGrpSpPr>
              <p:cNvPr id="369763" name="Group 99"/>
              <p:cNvGrpSpPr>
                <a:grpSpLocks/>
              </p:cNvGrpSpPr>
              <p:nvPr/>
            </p:nvGrpSpPr>
            <p:grpSpPr bwMode="auto">
              <a:xfrm>
                <a:off x="3612" y="1784"/>
                <a:ext cx="185" cy="140"/>
                <a:chOff x="3612" y="1784"/>
                <a:chExt cx="185" cy="140"/>
              </a:xfrm>
            </p:grpSpPr>
            <p:grpSp>
              <p:nvGrpSpPr>
                <p:cNvPr id="369764" name="Group 100"/>
                <p:cNvGrpSpPr>
                  <a:grpSpLocks/>
                </p:cNvGrpSpPr>
                <p:nvPr/>
              </p:nvGrpSpPr>
              <p:grpSpPr bwMode="auto">
                <a:xfrm>
                  <a:off x="3635" y="1784"/>
                  <a:ext cx="138" cy="140"/>
                  <a:chOff x="3635" y="1784"/>
                  <a:chExt cx="138" cy="140"/>
                </a:xfrm>
              </p:grpSpPr>
              <p:sp>
                <p:nvSpPr>
                  <p:cNvPr id="369765" name="Line 1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50" y="1806"/>
                    <a:ext cx="23" cy="11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  <p:sp>
                <p:nvSpPr>
                  <p:cNvPr id="369766" name="Line 1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21" y="1801"/>
                    <a:ext cx="23" cy="117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  <p:sp>
                <p:nvSpPr>
                  <p:cNvPr id="369767" name="Line 1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93" y="1795"/>
                    <a:ext cx="22" cy="11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  <p:sp>
                <p:nvSpPr>
                  <p:cNvPr id="369768" name="Line 1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64" y="1789"/>
                    <a:ext cx="23" cy="119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  <p:sp>
                <p:nvSpPr>
                  <p:cNvPr id="369769" name="Line 1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35" y="1784"/>
                    <a:ext cx="24" cy="11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</p:grpSp>
            <p:grpSp>
              <p:nvGrpSpPr>
                <p:cNvPr id="369770" name="Group 106"/>
                <p:cNvGrpSpPr>
                  <a:grpSpLocks/>
                </p:cNvGrpSpPr>
                <p:nvPr/>
              </p:nvGrpSpPr>
              <p:grpSpPr bwMode="auto">
                <a:xfrm>
                  <a:off x="3612" y="1802"/>
                  <a:ext cx="185" cy="101"/>
                  <a:chOff x="3612" y="1802"/>
                  <a:chExt cx="185" cy="101"/>
                </a:xfrm>
              </p:grpSpPr>
              <p:sp>
                <p:nvSpPr>
                  <p:cNvPr id="369771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3625" y="1802"/>
                    <a:ext cx="172" cy="33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  <p:sp>
                <p:nvSpPr>
                  <p:cNvPr id="369772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3621" y="1827"/>
                    <a:ext cx="172" cy="3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  <p:sp>
                <p:nvSpPr>
                  <p:cNvPr id="369773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3616" y="1850"/>
                    <a:ext cx="173" cy="31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  <p:sp>
                <p:nvSpPr>
                  <p:cNvPr id="369774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3612" y="1873"/>
                    <a:ext cx="172" cy="3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  <a:latin typeface="Comic Sans MS" pitchFamily="66" charset="0"/>
                      <a:ea typeface="ＭＳ 明朝" charset="-128"/>
                    </a:endParaRPr>
                  </a:p>
                </p:txBody>
              </p:sp>
            </p:grpSp>
          </p:grpSp>
        </p:grpSp>
        <p:sp>
          <p:nvSpPr>
            <p:cNvPr id="369775" name="Freeform 111"/>
            <p:cNvSpPr>
              <a:spLocks/>
            </p:cNvSpPr>
            <p:nvPr/>
          </p:nvSpPr>
          <p:spPr bwMode="auto">
            <a:xfrm>
              <a:off x="3465" y="1774"/>
              <a:ext cx="93" cy="81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92" y="21"/>
                </a:cxn>
                <a:cxn ang="0">
                  <a:pos x="79" y="26"/>
                </a:cxn>
                <a:cxn ang="0">
                  <a:pos x="69" y="33"/>
                </a:cxn>
                <a:cxn ang="0">
                  <a:pos x="57" y="41"/>
                </a:cxn>
                <a:cxn ang="0">
                  <a:pos x="50" y="47"/>
                </a:cxn>
                <a:cxn ang="0">
                  <a:pos x="42" y="56"/>
                </a:cxn>
                <a:cxn ang="0">
                  <a:pos x="38" y="62"/>
                </a:cxn>
                <a:cxn ang="0">
                  <a:pos x="33" y="68"/>
                </a:cxn>
                <a:cxn ang="0">
                  <a:pos x="29" y="73"/>
                </a:cxn>
                <a:cxn ang="0">
                  <a:pos x="26" y="80"/>
                </a:cxn>
                <a:cxn ang="0">
                  <a:pos x="0" y="57"/>
                </a:cxn>
                <a:cxn ang="0">
                  <a:pos x="3" y="52"/>
                </a:cxn>
                <a:cxn ang="0">
                  <a:pos x="6" y="46"/>
                </a:cxn>
                <a:cxn ang="0">
                  <a:pos x="11" y="41"/>
                </a:cxn>
                <a:cxn ang="0">
                  <a:pos x="15" y="35"/>
                </a:cxn>
                <a:cxn ang="0">
                  <a:pos x="20" y="30"/>
                </a:cxn>
                <a:cxn ang="0">
                  <a:pos x="24" y="26"/>
                </a:cxn>
                <a:cxn ang="0">
                  <a:pos x="29" y="22"/>
                </a:cxn>
                <a:cxn ang="0">
                  <a:pos x="35" y="17"/>
                </a:cxn>
                <a:cxn ang="0">
                  <a:pos x="40" y="13"/>
                </a:cxn>
                <a:cxn ang="0">
                  <a:pos x="48" y="9"/>
                </a:cxn>
                <a:cxn ang="0">
                  <a:pos x="55" y="6"/>
                </a:cxn>
                <a:cxn ang="0">
                  <a:pos x="62" y="3"/>
                </a:cxn>
                <a:cxn ang="0">
                  <a:pos x="68" y="0"/>
                </a:cxn>
              </a:cxnLst>
              <a:rect l="0" t="0" r="r" b="b"/>
              <a:pathLst>
                <a:path w="93" h="81">
                  <a:moveTo>
                    <a:pt x="68" y="0"/>
                  </a:moveTo>
                  <a:lnTo>
                    <a:pt x="92" y="21"/>
                  </a:lnTo>
                  <a:lnTo>
                    <a:pt x="79" y="26"/>
                  </a:lnTo>
                  <a:lnTo>
                    <a:pt x="69" y="33"/>
                  </a:lnTo>
                  <a:lnTo>
                    <a:pt x="57" y="41"/>
                  </a:lnTo>
                  <a:lnTo>
                    <a:pt x="50" y="47"/>
                  </a:lnTo>
                  <a:lnTo>
                    <a:pt x="42" y="56"/>
                  </a:lnTo>
                  <a:lnTo>
                    <a:pt x="38" y="62"/>
                  </a:lnTo>
                  <a:lnTo>
                    <a:pt x="33" y="68"/>
                  </a:lnTo>
                  <a:lnTo>
                    <a:pt x="29" y="73"/>
                  </a:lnTo>
                  <a:lnTo>
                    <a:pt x="26" y="80"/>
                  </a:lnTo>
                  <a:lnTo>
                    <a:pt x="0" y="57"/>
                  </a:lnTo>
                  <a:lnTo>
                    <a:pt x="3" y="52"/>
                  </a:lnTo>
                  <a:lnTo>
                    <a:pt x="6" y="46"/>
                  </a:lnTo>
                  <a:lnTo>
                    <a:pt x="11" y="41"/>
                  </a:lnTo>
                  <a:lnTo>
                    <a:pt x="15" y="35"/>
                  </a:lnTo>
                  <a:lnTo>
                    <a:pt x="20" y="30"/>
                  </a:lnTo>
                  <a:lnTo>
                    <a:pt x="24" y="26"/>
                  </a:lnTo>
                  <a:lnTo>
                    <a:pt x="29" y="22"/>
                  </a:lnTo>
                  <a:lnTo>
                    <a:pt x="35" y="17"/>
                  </a:lnTo>
                  <a:lnTo>
                    <a:pt x="40" y="13"/>
                  </a:lnTo>
                  <a:lnTo>
                    <a:pt x="48" y="9"/>
                  </a:lnTo>
                  <a:lnTo>
                    <a:pt x="55" y="6"/>
                  </a:lnTo>
                  <a:lnTo>
                    <a:pt x="62" y="3"/>
                  </a:lnTo>
                  <a:lnTo>
                    <a:pt x="68" y="0"/>
                  </a:lnTo>
                </a:path>
              </a:pathLst>
            </a:custGeom>
            <a:gradFill rotWithShape="0">
              <a:gsLst>
                <a:gs pos="0">
                  <a:srgbClr val="FFFF00">
                    <a:gamma/>
                    <a:shade val="6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369776" name="Freeform 112"/>
            <p:cNvSpPr>
              <a:spLocks/>
            </p:cNvSpPr>
            <p:nvPr/>
          </p:nvSpPr>
          <p:spPr bwMode="auto">
            <a:xfrm>
              <a:off x="3506" y="1786"/>
              <a:ext cx="108" cy="5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5" y="21"/>
                </a:cxn>
                <a:cxn ang="0">
                  <a:pos x="13" y="16"/>
                </a:cxn>
                <a:cxn ang="0">
                  <a:pos x="20" y="12"/>
                </a:cxn>
                <a:cxn ang="0">
                  <a:pos x="29" y="8"/>
                </a:cxn>
                <a:cxn ang="0">
                  <a:pos x="38" y="5"/>
                </a:cxn>
                <a:cxn ang="0">
                  <a:pos x="45" y="3"/>
                </a:cxn>
                <a:cxn ang="0">
                  <a:pos x="53" y="1"/>
                </a:cxn>
                <a:cxn ang="0">
                  <a:pos x="62" y="0"/>
                </a:cxn>
                <a:cxn ang="0">
                  <a:pos x="67" y="0"/>
                </a:cxn>
                <a:cxn ang="0">
                  <a:pos x="73" y="0"/>
                </a:cxn>
                <a:cxn ang="0">
                  <a:pos x="82" y="0"/>
                </a:cxn>
                <a:cxn ang="0">
                  <a:pos x="87" y="1"/>
                </a:cxn>
                <a:cxn ang="0">
                  <a:pos x="93" y="2"/>
                </a:cxn>
                <a:cxn ang="0">
                  <a:pos x="107" y="26"/>
                </a:cxn>
                <a:cxn ang="0">
                  <a:pos x="97" y="26"/>
                </a:cxn>
                <a:cxn ang="0">
                  <a:pos x="90" y="25"/>
                </a:cxn>
                <a:cxn ang="0">
                  <a:pos x="84" y="25"/>
                </a:cxn>
                <a:cxn ang="0">
                  <a:pos x="77" y="25"/>
                </a:cxn>
                <a:cxn ang="0">
                  <a:pos x="71" y="26"/>
                </a:cxn>
                <a:cxn ang="0">
                  <a:pos x="65" y="27"/>
                </a:cxn>
                <a:cxn ang="0">
                  <a:pos x="58" y="29"/>
                </a:cxn>
                <a:cxn ang="0">
                  <a:pos x="51" y="31"/>
                </a:cxn>
                <a:cxn ang="0">
                  <a:pos x="45" y="33"/>
                </a:cxn>
                <a:cxn ang="0">
                  <a:pos x="37" y="35"/>
                </a:cxn>
                <a:cxn ang="0">
                  <a:pos x="30" y="39"/>
                </a:cxn>
                <a:cxn ang="0">
                  <a:pos x="25" y="42"/>
                </a:cxn>
                <a:cxn ang="0">
                  <a:pos x="19" y="46"/>
                </a:cxn>
                <a:cxn ang="0">
                  <a:pos x="14" y="50"/>
                </a:cxn>
                <a:cxn ang="0">
                  <a:pos x="0" y="25"/>
                </a:cxn>
              </a:cxnLst>
              <a:rect l="0" t="0" r="r" b="b"/>
              <a:pathLst>
                <a:path w="108" h="51">
                  <a:moveTo>
                    <a:pt x="0" y="25"/>
                  </a:moveTo>
                  <a:lnTo>
                    <a:pt x="5" y="21"/>
                  </a:lnTo>
                  <a:lnTo>
                    <a:pt x="13" y="16"/>
                  </a:lnTo>
                  <a:lnTo>
                    <a:pt x="20" y="12"/>
                  </a:lnTo>
                  <a:lnTo>
                    <a:pt x="29" y="8"/>
                  </a:lnTo>
                  <a:lnTo>
                    <a:pt x="38" y="5"/>
                  </a:lnTo>
                  <a:lnTo>
                    <a:pt x="45" y="3"/>
                  </a:lnTo>
                  <a:lnTo>
                    <a:pt x="53" y="1"/>
                  </a:lnTo>
                  <a:lnTo>
                    <a:pt x="62" y="0"/>
                  </a:lnTo>
                  <a:lnTo>
                    <a:pt x="67" y="0"/>
                  </a:lnTo>
                  <a:lnTo>
                    <a:pt x="73" y="0"/>
                  </a:lnTo>
                  <a:lnTo>
                    <a:pt x="82" y="0"/>
                  </a:lnTo>
                  <a:lnTo>
                    <a:pt x="87" y="1"/>
                  </a:lnTo>
                  <a:lnTo>
                    <a:pt x="93" y="2"/>
                  </a:lnTo>
                  <a:lnTo>
                    <a:pt x="107" y="26"/>
                  </a:lnTo>
                  <a:lnTo>
                    <a:pt x="97" y="26"/>
                  </a:lnTo>
                  <a:lnTo>
                    <a:pt x="90" y="25"/>
                  </a:lnTo>
                  <a:lnTo>
                    <a:pt x="84" y="25"/>
                  </a:lnTo>
                  <a:lnTo>
                    <a:pt x="77" y="25"/>
                  </a:lnTo>
                  <a:lnTo>
                    <a:pt x="71" y="26"/>
                  </a:lnTo>
                  <a:lnTo>
                    <a:pt x="65" y="27"/>
                  </a:lnTo>
                  <a:lnTo>
                    <a:pt x="58" y="29"/>
                  </a:lnTo>
                  <a:lnTo>
                    <a:pt x="51" y="31"/>
                  </a:lnTo>
                  <a:lnTo>
                    <a:pt x="45" y="33"/>
                  </a:lnTo>
                  <a:lnTo>
                    <a:pt x="37" y="35"/>
                  </a:lnTo>
                  <a:lnTo>
                    <a:pt x="30" y="39"/>
                  </a:lnTo>
                  <a:lnTo>
                    <a:pt x="25" y="42"/>
                  </a:lnTo>
                  <a:lnTo>
                    <a:pt x="19" y="46"/>
                  </a:lnTo>
                  <a:lnTo>
                    <a:pt x="14" y="50"/>
                  </a:lnTo>
                  <a:lnTo>
                    <a:pt x="0" y="25"/>
                  </a:lnTo>
                </a:path>
              </a:pathLst>
            </a:custGeom>
            <a:gradFill rotWithShape="0">
              <a:gsLst>
                <a:gs pos="0">
                  <a:srgbClr val="FFFF00">
                    <a:gamma/>
                    <a:shade val="6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</p:grpSp>
      <p:sp>
        <p:nvSpPr>
          <p:cNvPr id="369777" name="Text Box 113"/>
          <p:cNvSpPr txBox="1">
            <a:spLocks noChangeArrowheads="1"/>
          </p:cNvSpPr>
          <p:nvPr/>
        </p:nvSpPr>
        <p:spPr bwMode="auto">
          <a:xfrm>
            <a:off x="4211638" y="6165850"/>
            <a:ext cx="427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400">
                <a:solidFill>
                  <a:srgbClr val="FF0000"/>
                </a:solidFill>
                <a:latin typeface="Comic Sans MS" pitchFamily="66" charset="0"/>
                <a:ea typeface="ＭＳ 明朝" charset="-128"/>
              </a:rPr>
              <a:t>Sequential excitation of CID</a:t>
            </a:r>
          </a:p>
        </p:txBody>
      </p:sp>
      <p:sp>
        <p:nvSpPr>
          <p:cNvPr id="369778" name="Line 114"/>
          <p:cNvSpPr>
            <a:spLocks noChangeShapeType="1"/>
          </p:cNvSpPr>
          <p:nvPr/>
        </p:nvSpPr>
        <p:spPr bwMode="auto">
          <a:xfrm flipV="1">
            <a:off x="323850" y="2538413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solidFill>
                <a:srgbClr val="000000"/>
              </a:solidFill>
              <a:latin typeface="Comic Sans MS" pitchFamily="66" charset="0"/>
              <a:ea typeface="ＭＳ 明朝" charset="-128"/>
            </a:endParaRPr>
          </a:p>
        </p:txBody>
      </p:sp>
      <p:sp>
        <p:nvSpPr>
          <p:cNvPr id="369779" name="Line 115"/>
          <p:cNvSpPr>
            <a:spLocks noChangeShapeType="1"/>
          </p:cNvSpPr>
          <p:nvPr/>
        </p:nvSpPr>
        <p:spPr bwMode="auto">
          <a:xfrm>
            <a:off x="250825" y="3536950"/>
            <a:ext cx="2808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solidFill>
                <a:srgbClr val="000000"/>
              </a:solidFill>
              <a:latin typeface="Comic Sans MS" pitchFamily="66" charset="0"/>
              <a:ea typeface="ＭＳ 明朝" charset="-128"/>
            </a:endParaRPr>
          </a:p>
        </p:txBody>
      </p:sp>
      <p:sp>
        <p:nvSpPr>
          <p:cNvPr id="369780" name="Text Box 116"/>
          <p:cNvSpPr txBox="1">
            <a:spLocks noChangeArrowheads="1"/>
          </p:cNvSpPr>
          <p:nvPr/>
        </p:nvSpPr>
        <p:spPr bwMode="auto">
          <a:xfrm>
            <a:off x="2413000" y="3619500"/>
            <a:ext cx="658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00"/>
                </a:solidFill>
                <a:latin typeface="Comic Sans MS" pitchFamily="66" charset="0"/>
                <a:ea typeface="ＭＳ 明朝" charset="-128"/>
              </a:rPr>
              <a:t>time</a:t>
            </a:r>
          </a:p>
        </p:txBody>
      </p:sp>
      <p:sp>
        <p:nvSpPr>
          <p:cNvPr id="369781" name="Text Box 117"/>
          <p:cNvSpPr txBox="1">
            <a:spLocks noChangeArrowheads="1"/>
          </p:cNvSpPr>
          <p:nvPr/>
        </p:nvSpPr>
        <p:spPr bwMode="auto">
          <a:xfrm>
            <a:off x="180975" y="2106613"/>
            <a:ext cx="620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00"/>
                </a:solidFill>
                <a:latin typeface="Comic Sans MS" pitchFamily="66" charset="0"/>
                <a:ea typeface="ＭＳ 明朝" charset="-128"/>
              </a:rPr>
              <a:t>TEC</a:t>
            </a:r>
          </a:p>
        </p:txBody>
      </p:sp>
      <p:sp>
        <p:nvSpPr>
          <p:cNvPr id="369782" name="Text Box 118"/>
          <p:cNvSpPr txBox="1">
            <a:spLocks noChangeArrowheads="1"/>
          </p:cNvSpPr>
          <p:nvPr/>
        </p:nvSpPr>
        <p:spPr bwMode="auto">
          <a:xfrm>
            <a:off x="1836738" y="2033588"/>
            <a:ext cx="142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808080"/>
                </a:solidFill>
                <a:latin typeface="Comic Sans MS" pitchFamily="66" charset="0"/>
                <a:ea typeface="ＭＳ 明朝" charset="-128"/>
              </a:rPr>
              <a:t>Satellite 1  </a:t>
            </a:r>
          </a:p>
        </p:txBody>
      </p:sp>
      <p:sp>
        <p:nvSpPr>
          <p:cNvPr id="369783" name="Line 119"/>
          <p:cNvSpPr>
            <a:spLocks noChangeShapeType="1"/>
          </p:cNvSpPr>
          <p:nvPr/>
        </p:nvSpPr>
        <p:spPr bwMode="auto">
          <a:xfrm flipV="1">
            <a:off x="323850" y="5346700"/>
            <a:ext cx="0" cy="1216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solidFill>
                <a:srgbClr val="000000"/>
              </a:solidFill>
              <a:latin typeface="Comic Sans MS" pitchFamily="66" charset="0"/>
              <a:ea typeface="ＭＳ 明朝" charset="-128"/>
            </a:endParaRPr>
          </a:p>
        </p:txBody>
      </p:sp>
      <p:sp>
        <p:nvSpPr>
          <p:cNvPr id="369784" name="Line 120"/>
          <p:cNvSpPr>
            <a:spLocks noChangeShapeType="1"/>
          </p:cNvSpPr>
          <p:nvPr/>
        </p:nvSpPr>
        <p:spPr bwMode="auto">
          <a:xfrm>
            <a:off x="250825" y="6416675"/>
            <a:ext cx="2808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solidFill>
                <a:srgbClr val="000000"/>
              </a:solidFill>
              <a:latin typeface="Comic Sans MS" pitchFamily="66" charset="0"/>
              <a:ea typeface="ＭＳ 明朝" charset="-128"/>
            </a:endParaRPr>
          </a:p>
        </p:txBody>
      </p:sp>
      <p:sp>
        <p:nvSpPr>
          <p:cNvPr id="369785" name="Text Box 121"/>
          <p:cNvSpPr txBox="1">
            <a:spLocks noChangeArrowheads="1"/>
          </p:cNvSpPr>
          <p:nvPr/>
        </p:nvSpPr>
        <p:spPr bwMode="auto">
          <a:xfrm>
            <a:off x="2413000" y="6491288"/>
            <a:ext cx="658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00"/>
                </a:solidFill>
                <a:latin typeface="Comic Sans MS" pitchFamily="66" charset="0"/>
                <a:ea typeface="ＭＳ 明朝" charset="-128"/>
              </a:rPr>
              <a:t>time</a:t>
            </a:r>
          </a:p>
        </p:txBody>
      </p:sp>
      <p:sp>
        <p:nvSpPr>
          <p:cNvPr id="369786" name="Text Box 122"/>
          <p:cNvSpPr txBox="1">
            <a:spLocks noChangeArrowheads="1"/>
          </p:cNvSpPr>
          <p:nvPr/>
        </p:nvSpPr>
        <p:spPr bwMode="auto">
          <a:xfrm>
            <a:off x="252413" y="4914900"/>
            <a:ext cx="620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00"/>
                </a:solidFill>
                <a:latin typeface="Comic Sans MS" pitchFamily="66" charset="0"/>
                <a:ea typeface="ＭＳ 明朝" charset="-128"/>
              </a:rPr>
              <a:t>TEC</a:t>
            </a:r>
          </a:p>
        </p:txBody>
      </p:sp>
      <p:sp>
        <p:nvSpPr>
          <p:cNvPr id="369787" name="Text Box 123"/>
          <p:cNvSpPr txBox="1">
            <a:spLocks noChangeArrowheads="1"/>
          </p:cNvSpPr>
          <p:nvPr/>
        </p:nvSpPr>
        <p:spPr bwMode="auto">
          <a:xfrm>
            <a:off x="1765300" y="4841875"/>
            <a:ext cx="1458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808080"/>
                </a:solidFill>
                <a:latin typeface="Comic Sans MS" pitchFamily="66" charset="0"/>
                <a:ea typeface="ＭＳ 明朝" charset="-128"/>
              </a:rPr>
              <a:t>Satellite 2  </a:t>
            </a:r>
          </a:p>
        </p:txBody>
      </p:sp>
      <p:sp>
        <p:nvSpPr>
          <p:cNvPr id="369788" name="Text Box 124"/>
          <p:cNvSpPr txBox="1">
            <a:spLocks noChangeArrowheads="1"/>
          </p:cNvSpPr>
          <p:nvPr/>
        </p:nvSpPr>
        <p:spPr bwMode="auto">
          <a:xfrm rot="3392725">
            <a:off x="2864644" y="3274219"/>
            <a:ext cx="149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4D4D4D"/>
                </a:solidFill>
                <a:latin typeface="Comic Sans MS" pitchFamily="66" charset="0"/>
                <a:ea typeface="ＭＳ 明朝" charset="-128"/>
              </a:rPr>
              <a:t>~2.5 km/sec</a:t>
            </a:r>
          </a:p>
        </p:txBody>
      </p:sp>
      <p:sp>
        <p:nvSpPr>
          <p:cNvPr id="369789" name="Arc 125"/>
          <p:cNvSpPr>
            <a:spLocks/>
          </p:cNvSpPr>
          <p:nvPr/>
        </p:nvSpPr>
        <p:spPr bwMode="auto">
          <a:xfrm flipH="1" flipV="1">
            <a:off x="3070225" y="765175"/>
            <a:ext cx="5173663" cy="3600450"/>
          </a:xfrm>
          <a:custGeom>
            <a:avLst/>
            <a:gdLst>
              <a:gd name="G0" fmla="+- 0 0 0"/>
              <a:gd name="G1" fmla="+- 15362 0 0"/>
              <a:gd name="G2" fmla="+- 21600 0 0"/>
              <a:gd name="T0" fmla="*/ 15185 w 21485"/>
              <a:gd name="T1" fmla="*/ 0 h 15362"/>
              <a:gd name="T2" fmla="*/ 21485 w 21485"/>
              <a:gd name="T3" fmla="*/ 13137 h 15362"/>
              <a:gd name="T4" fmla="*/ 0 w 21485"/>
              <a:gd name="T5" fmla="*/ 15362 h 15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85" h="15362" fill="none" extrusionOk="0">
                <a:moveTo>
                  <a:pt x="15184" y="0"/>
                </a:moveTo>
                <a:cubicBezTo>
                  <a:pt x="18742" y="3517"/>
                  <a:pt x="20969" y="8160"/>
                  <a:pt x="21485" y="13136"/>
                </a:cubicBezTo>
              </a:path>
              <a:path w="21485" h="15362" stroke="0" extrusionOk="0">
                <a:moveTo>
                  <a:pt x="15184" y="0"/>
                </a:moveTo>
                <a:cubicBezTo>
                  <a:pt x="18742" y="3517"/>
                  <a:pt x="20969" y="8160"/>
                  <a:pt x="21485" y="13136"/>
                </a:cubicBezTo>
                <a:lnTo>
                  <a:pt x="0" y="15362"/>
                </a:lnTo>
                <a:close/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  <a:latin typeface="Comic Sans MS" pitchFamily="66" charset="0"/>
              <a:ea typeface="ＭＳ 明朝" charset="-128"/>
            </a:endParaRPr>
          </a:p>
        </p:txBody>
      </p:sp>
      <p:sp>
        <p:nvSpPr>
          <p:cNvPr id="369790" name="Text Box 126"/>
          <p:cNvSpPr txBox="1">
            <a:spLocks noChangeArrowheads="1"/>
          </p:cNvSpPr>
          <p:nvPr/>
        </p:nvSpPr>
        <p:spPr bwMode="auto">
          <a:xfrm>
            <a:off x="1908175" y="5489575"/>
            <a:ext cx="19478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009999"/>
                </a:solidFill>
                <a:latin typeface="Comic Sans MS" pitchFamily="66" charset="0"/>
                <a:ea typeface="ＭＳ 明朝" charset="-128"/>
              </a:rPr>
              <a:t>Contribution</a:t>
            </a:r>
            <a:r>
              <a:rPr lang="en-US" altLang="ja-JP" sz="1600">
                <a:solidFill>
                  <a:srgbClr val="000000"/>
                </a:solidFill>
                <a:latin typeface="Comic Sans MS" pitchFamily="66" charset="0"/>
                <a:ea typeface="ＭＳ 明朝" charset="-128"/>
              </a:rPr>
              <a:t> </a:t>
            </a:r>
            <a:r>
              <a:rPr lang="en-US" altLang="ja-JP" sz="1600">
                <a:solidFill>
                  <a:srgbClr val="FF0000"/>
                </a:solidFill>
                <a:latin typeface="Comic Sans MS" pitchFamily="66" charset="0"/>
                <a:ea typeface="ＭＳ 明朝" charset="-128"/>
              </a:rPr>
              <a:t>from</a:t>
            </a:r>
            <a:r>
              <a:rPr lang="en-US" altLang="ja-JP" sz="1600">
                <a:solidFill>
                  <a:srgbClr val="000000"/>
                </a:solidFill>
                <a:latin typeface="Comic Sans MS" pitchFamily="66" charset="0"/>
                <a:ea typeface="ＭＳ 明朝" charset="-128"/>
              </a:rPr>
              <a:t> </a:t>
            </a:r>
          </a:p>
          <a:p>
            <a:r>
              <a:rPr lang="en-US" altLang="ja-JP" sz="1600">
                <a:solidFill>
                  <a:srgbClr val="333399"/>
                </a:solidFill>
                <a:latin typeface="Comic Sans MS" pitchFamily="66" charset="0"/>
                <a:ea typeface="ＭＳ 明朝" charset="-128"/>
              </a:rPr>
              <a:t>each</a:t>
            </a:r>
            <a:r>
              <a:rPr lang="en-US" altLang="ja-JP" sz="1600">
                <a:solidFill>
                  <a:srgbClr val="000000"/>
                </a:solidFill>
                <a:latin typeface="Comic Sans MS" pitchFamily="66" charset="0"/>
                <a:ea typeface="ＭＳ 明朝" charset="-128"/>
              </a:rPr>
              <a:t> </a:t>
            </a:r>
            <a:r>
              <a:rPr lang="en-US" altLang="ja-JP" sz="1600">
                <a:solidFill>
                  <a:srgbClr val="336600"/>
                </a:solidFill>
                <a:latin typeface="Comic Sans MS" pitchFamily="66" charset="0"/>
                <a:ea typeface="ＭＳ 明朝" charset="-128"/>
              </a:rPr>
              <a:t>point </a:t>
            </a:r>
            <a:r>
              <a:rPr lang="en-US" altLang="ja-JP" sz="1600">
                <a:solidFill>
                  <a:srgbClr val="993300"/>
                </a:solidFill>
                <a:latin typeface="Comic Sans MS" pitchFamily="66" charset="0"/>
                <a:ea typeface="ＭＳ 明朝" charset="-128"/>
              </a:rPr>
              <a:t>source</a:t>
            </a:r>
          </a:p>
        </p:txBody>
      </p:sp>
      <p:grpSp>
        <p:nvGrpSpPr>
          <p:cNvPr id="369791" name="Group 127"/>
          <p:cNvGrpSpPr>
            <a:grpSpLocks/>
          </p:cNvGrpSpPr>
          <p:nvPr/>
        </p:nvGrpSpPr>
        <p:grpSpPr bwMode="auto">
          <a:xfrm>
            <a:off x="323850" y="5634038"/>
            <a:ext cx="2447925" cy="1152525"/>
            <a:chOff x="3560" y="3067"/>
            <a:chExt cx="1542" cy="726"/>
          </a:xfrm>
        </p:grpSpPr>
        <p:sp>
          <p:nvSpPr>
            <p:cNvPr id="369792" name="Freeform 128"/>
            <p:cNvSpPr>
              <a:spLocks/>
            </p:cNvSpPr>
            <p:nvPr/>
          </p:nvSpPr>
          <p:spPr bwMode="auto">
            <a:xfrm>
              <a:off x="3560" y="3067"/>
              <a:ext cx="862" cy="726"/>
            </a:xfrm>
            <a:custGeom>
              <a:avLst/>
              <a:gdLst/>
              <a:ahLst/>
              <a:cxnLst>
                <a:cxn ang="0">
                  <a:pos x="0" y="423"/>
                </a:cxn>
                <a:cxn ang="0">
                  <a:pos x="273" y="377"/>
                </a:cxn>
                <a:cxn ang="0">
                  <a:pos x="454" y="15"/>
                </a:cxn>
                <a:cxn ang="0">
                  <a:pos x="545" y="287"/>
                </a:cxn>
                <a:cxn ang="0">
                  <a:pos x="636" y="604"/>
                </a:cxn>
                <a:cxn ang="0">
                  <a:pos x="726" y="468"/>
                </a:cxn>
                <a:cxn ang="0">
                  <a:pos x="862" y="423"/>
                </a:cxn>
              </a:cxnLst>
              <a:rect l="0" t="0" r="r" b="b"/>
              <a:pathLst>
                <a:path w="862" h="634">
                  <a:moveTo>
                    <a:pt x="0" y="423"/>
                  </a:moveTo>
                  <a:cubicBezTo>
                    <a:pt x="98" y="434"/>
                    <a:pt x="197" y="445"/>
                    <a:pt x="273" y="377"/>
                  </a:cubicBezTo>
                  <a:cubicBezTo>
                    <a:pt x="349" y="309"/>
                    <a:pt x="409" y="30"/>
                    <a:pt x="454" y="15"/>
                  </a:cubicBezTo>
                  <a:cubicBezTo>
                    <a:pt x="499" y="0"/>
                    <a:pt x="515" y="189"/>
                    <a:pt x="545" y="287"/>
                  </a:cubicBezTo>
                  <a:cubicBezTo>
                    <a:pt x="575" y="385"/>
                    <a:pt x="606" y="574"/>
                    <a:pt x="636" y="604"/>
                  </a:cubicBezTo>
                  <a:cubicBezTo>
                    <a:pt x="666" y="634"/>
                    <a:pt x="688" y="498"/>
                    <a:pt x="726" y="468"/>
                  </a:cubicBezTo>
                  <a:cubicBezTo>
                    <a:pt x="764" y="438"/>
                    <a:pt x="813" y="430"/>
                    <a:pt x="862" y="42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369793" name="Freeform 129"/>
            <p:cNvSpPr>
              <a:spLocks/>
            </p:cNvSpPr>
            <p:nvPr/>
          </p:nvSpPr>
          <p:spPr bwMode="auto">
            <a:xfrm>
              <a:off x="3696" y="3113"/>
              <a:ext cx="862" cy="680"/>
            </a:xfrm>
            <a:custGeom>
              <a:avLst/>
              <a:gdLst/>
              <a:ahLst/>
              <a:cxnLst>
                <a:cxn ang="0">
                  <a:pos x="0" y="423"/>
                </a:cxn>
                <a:cxn ang="0">
                  <a:pos x="273" y="377"/>
                </a:cxn>
                <a:cxn ang="0">
                  <a:pos x="454" y="15"/>
                </a:cxn>
                <a:cxn ang="0">
                  <a:pos x="545" y="287"/>
                </a:cxn>
                <a:cxn ang="0">
                  <a:pos x="636" y="604"/>
                </a:cxn>
                <a:cxn ang="0">
                  <a:pos x="726" y="468"/>
                </a:cxn>
                <a:cxn ang="0">
                  <a:pos x="862" y="423"/>
                </a:cxn>
              </a:cxnLst>
              <a:rect l="0" t="0" r="r" b="b"/>
              <a:pathLst>
                <a:path w="862" h="634">
                  <a:moveTo>
                    <a:pt x="0" y="423"/>
                  </a:moveTo>
                  <a:cubicBezTo>
                    <a:pt x="98" y="434"/>
                    <a:pt x="197" y="445"/>
                    <a:pt x="273" y="377"/>
                  </a:cubicBezTo>
                  <a:cubicBezTo>
                    <a:pt x="349" y="309"/>
                    <a:pt x="409" y="30"/>
                    <a:pt x="454" y="15"/>
                  </a:cubicBezTo>
                  <a:cubicBezTo>
                    <a:pt x="499" y="0"/>
                    <a:pt x="515" y="189"/>
                    <a:pt x="545" y="287"/>
                  </a:cubicBezTo>
                  <a:cubicBezTo>
                    <a:pt x="575" y="385"/>
                    <a:pt x="606" y="574"/>
                    <a:pt x="636" y="604"/>
                  </a:cubicBezTo>
                  <a:cubicBezTo>
                    <a:pt x="666" y="634"/>
                    <a:pt x="688" y="498"/>
                    <a:pt x="726" y="468"/>
                  </a:cubicBezTo>
                  <a:cubicBezTo>
                    <a:pt x="764" y="438"/>
                    <a:pt x="813" y="430"/>
                    <a:pt x="862" y="423"/>
                  </a:cubicBezTo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369794" name="Freeform 130"/>
            <p:cNvSpPr>
              <a:spLocks/>
            </p:cNvSpPr>
            <p:nvPr/>
          </p:nvSpPr>
          <p:spPr bwMode="auto">
            <a:xfrm>
              <a:off x="3832" y="3339"/>
              <a:ext cx="862" cy="318"/>
            </a:xfrm>
            <a:custGeom>
              <a:avLst/>
              <a:gdLst/>
              <a:ahLst/>
              <a:cxnLst>
                <a:cxn ang="0">
                  <a:pos x="0" y="423"/>
                </a:cxn>
                <a:cxn ang="0">
                  <a:pos x="273" y="377"/>
                </a:cxn>
                <a:cxn ang="0">
                  <a:pos x="454" y="15"/>
                </a:cxn>
                <a:cxn ang="0">
                  <a:pos x="545" y="287"/>
                </a:cxn>
                <a:cxn ang="0">
                  <a:pos x="636" y="604"/>
                </a:cxn>
                <a:cxn ang="0">
                  <a:pos x="726" y="468"/>
                </a:cxn>
                <a:cxn ang="0">
                  <a:pos x="862" y="423"/>
                </a:cxn>
              </a:cxnLst>
              <a:rect l="0" t="0" r="r" b="b"/>
              <a:pathLst>
                <a:path w="862" h="634">
                  <a:moveTo>
                    <a:pt x="0" y="423"/>
                  </a:moveTo>
                  <a:cubicBezTo>
                    <a:pt x="98" y="434"/>
                    <a:pt x="197" y="445"/>
                    <a:pt x="273" y="377"/>
                  </a:cubicBezTo>
                  <a:cubicBezTo>
                    <a:pt x="349" y="309"/>
                    <a:pt x="409" y="30"/>
                    <a:pt x="454" y="15"/>
                  </a:cubicBezTo>
                  <a:cubicBezTo>
                    <a:pt x="499" y="0"/>
                    <a:pt x="515" y="189"/>
                    <a:pt x="545" y="287"/>
                  </a:cubicBezTo>
                  <a:cubicBezTo>
                    <a:pt x="575" y="385"/>
                    <a:pt x="606" y="574"/>
                    <a:pt x="636" y="604"/>
                  </a:cubicBezTo>
                  <a:cubicBezTo>
                    <a:pt x="666" y="634"/>
                    <a:pt x="688" y="498"/>
                    <a:pt x="726" y="468"/>
                  </a:cubicBezTo>
                  <a:cubicBezTo>
                    <a:pt x="764" y="438"/>
                    <a:pt x="813" y="430"/>
                    <a:pt x="862" y="423"/>
                  </a:cubicBezTo>
                </a:path>
              </a:pathLst>
            </a:custGeom>
            <a:noFill/>
            <a:ln w="952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369795" name="Freeform 131"/>
            <p:cNvSpPr>
              <a:spLocks/>
            </p:cNvSpPr>
            <p:nvPr/>
          </p:nvSpPr>
          <p:spPr bwMode="auto">
            <a:xfrm>
              <a:off x="4013" y="3430"/>
              <a:ext cx="862" cy="182"/>
            </a:xfrm>
            <a:custGeom>
              <a:avLst/>
              <a:gdLst/>
              <a:ahLst/>
              <a:cxnLst>
                <a:cxn ang="0">
                  <a:pos x="0" y="423"/>
                </a:cxn>
                <a:cxn ang="0">
                  <a:pos x="273" y="377"/>
                </a:cxn>
                <a:cxn ang="0">
                  <a:pos x="454" y="15"/>
                </a:cxn>
                <a:cxn ang="0">
                  <a:pos x="545" y="287"/>
                </a:cxn>
                <a:cxn ang="0">
                  <a:pos x="636" y="604"/>
                </a:cxn>
                <a:cxn ang="0">
                  <a:pos x="726" y="468"/>
                </a:cxn>
                <a:cxn ang="0">
                  <a:pos x="862" y="423"/>
                </a:cxn>
              </a:cxnLst>
              <a:rect l="0" t="0" r="r" b="b"/>
              <a:pathLst>
                <a:path w="862" h="634">
                  <a:moveTo>
                    <a:pt x="0" y="423"/>
                  </a:moveTo>
                  <a:cubicBezTo>
                    <a:pt x="98" y="434"/>
                    <a:pt x="197" y="445"/>
                    <a:pt x="273" y="377"/>
                  </a:cubicBezTo>
                  <a:cubicBezTo>
                    <a:pt x="349" y="309"/>
                    <a:pt x="409" y="30"/>
                    <a:pt x="454" y="15"/>
                  </a:cubicBezTo>
                  <a:cubicBezTo>
                    <a:pt x="499" y="0"/>
                    <a:pt x="515" y="189"/>
                    <a:pt x="545" y="287"/>
                  </a:cubicBezTo>
                  <a:cubicBezTo>
                    <a:pt x="575" y="385"/>
                    <a:pt x="606" y="574"/>
                    <a:pt x="636" y="604"/>
                  </a:cubicBezTo>
                  <a:cubicBezTo>
                    <a:pt x="666" y="634"/>
                    <a:pt x="688" y="498"/>
                    <a:pt x="726" y="468"/>
                  </a:cubicBezTo>
                  <a:cubicBezTo>
                    <a:pt x="764" y="438"/>
                    <a:pt x="813" y="430"/>
                    <a:pt x="862" y="423"/>
                  </a:cubicBezTo>
                </a:path>
              </a:pathLst>
            </a:custGeom>
            <a:noFill/>
            <a:ln w="9525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369796" name="Freeform 132"/>
            <p:cNvSpPr>
              <a:spLocks/>
            </p:cNvSpPr>
            <p:nvPr/>
          </p:nvSpPr>
          <p:spPr bwMode="auto">
            <a:xfrm>
              <a:off x="4240" y="3521"/>
              <a:ext cx="862" cy="45"/>
            </a:xfrm>
            <a:custGeom>
              <a:avLst/>
              <a:gdLst/>
              <a:ahLst/>
              <a:cxnLst>
                <a:cxn ang="0">
                  <a:pos x="0" y="423"/>
                </a:cxn>
                <a:cxn ang="0">
                  <a:pos x="273" y="377"/>
                </a:cxn>
                <a:cxn ang="0">
                  <a:pos x="454" y="15"/>
                </a:cxn>
                <a:cxn ang="0">
                  <a:pos x="545" y="287"/>
                </a:cxn>
                <a:cxn ang="0">
                  <a:pos x="636" y="604"/>
                </a:cxn>
                <a:cxn ang="0">
                  <a:pos x="726" y="468"/>
                </a:cxn>
                <a:cxn ang="0">
                  <a:pos x="862" y="423"/>
                </a:cxn>
              </a:cxnLst>
              <a:rect l="0" t="0" r="r" b="b"/>
              <a:pathLst>
                <a:path w="862" h="634">
                  <a:moveTo>
                    <a:pt x="0" y="423"/>
                  </a:moveTo>
                  <a:cubicBezTo>
                    <a:pt x="98" y="434"/>
                    <a:pt x="197" y="445"/>
                    <a:pt x="273" y="377"/>
                  </a:cubicBezTo>
                  <a:cubicBezTo>
                    <a:pt x="349" y="309"/>
                    <a:pt x="409" y="30"/>
                    <a:pt x="454" y="15"/>
                  </a:cubicBezTo>
                  <a:cubicBezTo>
                    <a:pt x="499" y="0"/>
                    <a:pt x="515" y="189"/>
                    <a:pt x="545" y="287"/>
                  </a:cubicBezTo>
                  <a:cubicBezTo>
                    <a:pt x="575" y="385"/>
                    <a:pt x="606" y="574"/>
                    <a:pt x="636" y="604"/>
                  </a:cubicBezTo>
                  <a:cubicBezTo>
                    <a:pt x="666" y="634"/>
                    <a:pt x="688" y="498"/>
                    <a:pt x="726" y="468"/>
                  </a:cubicBezTo>
                  <a:cubicBezTo>
                    <a:pt x="764" y="438"/>
                    <a:pt x="813" y="430"/>
                    <a:pt x="862" y="423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369797" name="Line 133"/>
            <p:cNvSpPr>
              <a:spLocks noChangeShapeType="1"/>
            </p:cNvSpPr>
            <p:nvPr/>
          </p:nvSpPr>
          <p:spPr bwMode="auto">
            <a:xfrm flipH="1">
              <a:off x="4241" y="3113"/>
              <a:ext cx="317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</p:grpSp>
      <p:sp>
        <p:nvSpPr>
          <p:cNvPr id="369798" name="Text Box 134"/>
          <p:cNvSpPr txBox="1">
            <a:spLocks noChangeArrowheads="1"/>
          </p:cNvSpPr>
          <p:nvPr/>
        </p:nvSpPr>
        <p:spPr bwMode="auto">
          <a:xfrm rot="-2702331">
            <a:off x="4582319" y="1547019"/>
            <a:ext cx="149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9999"/>
                </a:solidFill>
                <a:latin typeface="Comic Sans MS" pitchFamily="66" charset="0"/>
                <a:ea typeface="ＭＳ 明朝" charset="-128"/>
              </a:rPr>
              <a:t>~0.9 km/sec</a:t>
            </a:r>
          </a:p>
        </p:txBody>
      </p:sp>
      <p:sp>
        <p:nvSpPr>
          <p:cNvPr id="369799" name="Text Box 135"/>
          <p:cNvSpPr txBox="1">
            <a:spLocks noChangeArrowheads="1"/>
          </p:cNvSpPr>
          <p:nvPr/>
        </p:nvSpPr>
        <p:spPr bwMode="auto">
          <a:xfrm>
            <a:off x="3573463" y="4797425"/>
            <a:ext cx="1462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333399"/>
                </a:solidFill>
                <a:latin typeface="Comic Sans MS" pitchFamily="66" charset="0"/>
                <a:ea typeface="ＭＳ 明朝" charset="-128"/>
              </a:rPr>
              <a:t>~1.0 km/sec</a:t>
            </a:r>
          </a:p>
        </p:txBody>
      </p:sp>
      <p:sp>
        <p:nvSpPr>
          <p:cNvPr id="369800" name="Line 136"/>
          <p:cNvSpPr>
            <a:spLocks noChangeShapeType="1"/>
          </p:cNvSpPr>
          <p:nvPr/>
        </p:nvSpPr>
        <p:spPr bwMode="auto">
          <a:xfrm flipH="1">
            <a:off x="4941888" y="4652963"/>
            <a:ext cx="217487" cy="5048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solidFill>
                <a:srgbClr val="000000"/>
              </a:solidFill>
              <a:latin typeface="Comic Sans MS" pitchFamily="66" charset="0"/>
              <a:ea typeface="ＭＳ 明朝" charset="-128"/>
            </a:endParaRPr>
          </a:p>
        </p:txBody>
      </p:sp>
      <p:sp>
        <p:nvSpPr>
          <p:cNvPr id="369801" name="Line 137"/>
          <p:cNvSpPr>
            <a:spLocks noChangeShapeType="1"/>
          </p:cNvSpPr>
          <p:nvPr/>
        </p:nvSpPr>
        <p:spPr bwMode="auto">
          <a:xfrm flipH="1">
            <a:off x="4578350" y="477838"/>
            <a:ext cx="2232025" cy="2232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solidFill>
                <a:srgbClr val="000000"/>
              </a:solidFill>
              <a:latin typeface="Comic Sans MS" pitchFamily="66" charset="0"/>
              <a:ea typeface="ＭＳ 明朝" charset="-128"/>
            </a:endParaRPr>
          </a:p>
        </p:txBody>
      </p:sp>
      <p:grpSp>
        <p:nvGrpSpPr>
          <p:cNvPr id="369802" name="Group 138"/>
          <p:cNvGrpSpPr>
            <a:grpSpLocks/>
          </p:cNvGrpSpPr>
          <p:nvPr/>
        </p:nvGrpSpPr>
        <p:grpSpPr bwMode="auto">
          <a:xfrm>
            <a:off x="323850" y="2898775"/>
            <a:ext cx="2593975" cy="1006475"/>
            <a:chOff x="3560" y="1344"/>
            <a:chExt cx="1634" cy="634"/>
          </a:xfrm>
        </p:grpSpPr>
        <p:sp>
          <p:nvSpPr>
            <p:cNvPr id="369803" name="Freeform 139"/>
            <p:cNvSpPr>
              <a:spLocks/>
            </p:cNvSpPr>
            <p:nvPr/>
          </p:nvSpPr>
          <p:spPr bwMode="auto">
            <a:xfrm>
              <a:off x="3923" y="1344"/>
              <a:ext cx="848" cy="634"/>
            </a:xfrm>
            <a:custGeom>
              <a:avLst/>
              <a:gdLst/>
              <a:ahLst/>
              <a:cxnLst>
                <a:cxn ang="0">
                  <a:pos x="0" y="423"/>
                </a:cxn>
                <a:cxn ang="0">
                  <a:pos x="273" y="377"/>
                </a:cxn>
                <a:cxn ang="0">
                  <a:pos x="454" y="15"/>
                </a:cxn>
                <a:cxn ang="0">
                  <a:pos x="545" y="287"/>
                </a:cxn>
                <a:cxn ang="0">
                  <a:pos x="636" y="604"/>
                </a:cxn>
                <a:cxn ang="0">
                  <a:pos x="726" y="468"/>
                </a:cxn>
                <a:cxn ang="0">
                  <a:pos x="848" y="393"/>
                </a:cxn>
              </a:cxnLst>
              <a:rect l="0" t="0" r="r" b="b"/>
              <a:pathLst>
                <a:path w="848" h="634">
                  <a:moveTo>
                    <a:pt x="0" y="423"/>
                  </a:moveTo>
                  <a:cubicBezTo>
                    <a:pt x="98" y="434"/>
                    <a:pt x="197" y="445"/>
                    <a:pt x="273" y="377"/>
                  </a:cubicBezTo>
                  <a:cubicBezTo>
                    <a:pt x="349" y="309"/>
                    <a:pt x="409" y="30"/>
                    <a:pt x="454" y="15"/>
                  </a:cubicBezTo>
                  <a:cubicBezTo>
                    <a:pt x="499" y="0"/>
                    <a:pt x="515" y="189"/>
                    <a:pt x="545" y="287"/>
                  </a:cubicBezTo>
                  <a:cubicBezTo>
                    <a:pt x="575" y="385"/>
                    <a:pt x="606" y="574"/>
                    <a:pt x="636" y="604"/>
                  </a:cubicBezTo>
                  <a:cubicBezTo>
                    <a:pt x="666" y="634"/>
                    <a:pt x="691" y="503"/>
                    <a:pt x="726" y="468"/>
                  </a:cubicBezTo>
                  <a:cubicBezTo>
                    <a:pt x="761" y="433"/>
                    <a:pt x="823" y="409"/>
                    <a:pt x="848" y="393"/>
                  </a:cubicBezTo>
                </a:path>
              </a:pathLst>
            </a:custGeom>
            <a:noFill/>
            <a:ln w="952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369804" name="Freeform 140"/>
            <p:cNvSpPr>
              <a:spLocks/>
            </p:cNvSpPr>
            <p:nvPr/>
          </p:nvSpPr>
          <p:spPr bwMode="auto">
            <a:xfrm>
              <a:off x="3560" y="1535"/>
              <a:ext cx="862" cy="317"/>
            </a:xfrm>
            <a:custGeom>
              <a:avLst/>
              <a:gdLst/>
              <a:ahLst/>
              <a:cxnLst>
                <a:cxn ang="0">
                  <a:pos x="0" y="423"/>
                </a:cxn>
                <a:cxn ang="0">
                  <a:pos x="273" y="377"/>
                </a:cxn>
                <a:cxn ang="0">
                  <a:pos x="454" y="15"/>
                </a:cxn>
                <a:cxn ang="0">
                  <a:pos x="545" y="287"/>
                </a:cxn>
                <a:cxn ang="0">
                  <a:pos x="636" y="604"/>
                </a:cxn>
                <a:cxn ang="0">
                  <a:pos x="726" y="468"/>
                </a:cxn>
                <a:cxn ang="0">
                  <a:pos x="862" y="423"/>
                </a:cxn>
              </a:cxnLst>
              <a:rect l="0" t="0" r="r" b="b"/>
              <a:pathLst>
                <a:path w="862" h="634">
                  <a:moveTo>
                    <a:pt x="0" y="423"/>
                  </a:moveTo>
                  <a:cubicBezTo>
                    <a:pt x="98" y="434"/>
                    <a:pt x="197" y="445"/>
                    <a:pt x="273" y="377"/>
                  </a:cubicBezTo>
                  <a:cubicBezTo>
                    <a:pt x="349" y="309"/>
                    <a:pt x="409" y="30"/>
                    <a:pt x="454" y="15"/>
                  </a:cubicBezTo>
                  <a:cubicBezTo>
                    <a:pt x="499" y="0"/>
                    <a:pt x="515" y="189"/>
                    <a:pt x="545" y="287"/>
                  </a:cubicBezTo>
                  <a:cubicBezTo>
                    <a:pt x="575" y="385"/>
                    <a:pt x="606" y="574"/>
                    <a:pt x="636" y="604"/>
                  </a:cubicBezTo>
                  <a:cubicBezTo>
                    <a:pt x="666" y="634"/>
                    <a:pt x="688" y="498"/>
                    <a:pt x="726" y="468"/>
                  </a:cubicBezTo>
                  <a:cubicBezTo>
                    <a:pt x="764" y="438"/>
                    <a:pt x="813" y="430"/>
                    <a:pt x="862" y="42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369805" name="Freeform 141"/>
            <p:cNvSpPr>
              <a:spLocks/>
            </p:cNvSpPr>
            <p:nvPr/>
          </p:nvSpPr>
          <p:spPr bwMode="auto">
            <a:xfrm>
              <a:off x="3696" y="1434"/>
              <a:ext cx="856" cy="499"/>
            </a:xfrm>
            <a:custGeom>
              <a:avLst/>
              <a:gdLst/>
              <a:ahLst/>
              <a:cxnLst>
                <a:cxn ang="0">
                  <a:pos x="0" y="333"/>
                </a:cxn>
                <a:cxn ang="0">
                  <a:pos x="273" y="297"/>
                </a:cxn>
                <a:cxn ang="0">
                  <a:pos x="454" y="12"/>
                </a:cxn>
                <a:cxn ang="0">
                  <a:pos x="545" y="226"/>
                </a:cxn>
                <a:cxn ang="0">
                  <a:pos x="636" y="475"/>
                </a:cxn>
                <a:cxn ang="0">
                  <a:pos x="726" y="368"/>
                </a:cxn>
                <a:cxn ang="0">
                  <a:pos x="856" y="304"/>
                </a:cxn>
              </a:cxnLst>
              <a:rect l="0" t="0" r="r" b="b"/>
              <a:pathLst>
                <a:path w="856" h="499">
                  <a:moveTo>
                    <a:pt x="0" y="333"/>
                  </a:moveTo>
                  <a:cubicBezTo>
                    <a:pt x="98" y="342"/>
                    <a:pt x="197" y="350"/>
                    <a:pt x="273" y="297"/>
                  </a:cubicBezTo>
                  <a:cubicBezTo>
                    <a:pt x="349" y="243"/>
                    <a:pt x="409" y="24"/>
                    <a:pt x="454" y="12"/>
                  </a:cubicBezTo>
                  <a:cubicBezTo>
                    <a:pt x="499" y="0"/>
                    <a:pt x="515" y="149"/>
                    <a:pt x="545" y="226"/>
                  </a:cubicBezTo>
                  <a:cubicBezTo>
                    <a:pt x="575" y="303"/>
                    <a:pt x="606" y="452"/>
                    <a:pt x="636" y="475"/>
                  </a:cubicBezTo>
                  <a:cubicBezTo>
                    <a:pt x="666" y="499"/>
                    <a:pt x="689" y="396"/>
                    <a:pt x="726" y="368"/>
                  </a:cubicBezTo>
                  <a:cubicBezTo>
                    <a:pt x="763" y="340"/>
                    <a:pt x="829" y="317"/>
                    <a:pt x="856" y="304"/>
                  </a:cubicBezTo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369806" name="Freeform 142"/>
            <p:cNvSpPr>
              <a:spLocks/>
            </p:cNvSpPr>
            <p:nvPr/>
          </p:nvSpPr>
          <p:spPr bwMode="auto">
            <a:xfrm>
              <a:off x="4105" y="1389"/>
              <a:ext cx="862" cy="544"/>
            </a:xfrm>
            <a:custGeom>
              <a:avLst/>
              <a:gdLst/>
              <a:ahLst/>
              <a:cxnLst>
                <a:cxn ang="0">
                  <a:pos x="0" y="423"/>
                </a:cxn>
                <a:cxn ang="0">
                  <a:pos x="273" y="377"/>
                </a:cxn>
                <a:cxn ang="0">
                  <a:pos x="454" y="15"/>
                </a:cxn>
                <a:cxn ang="0">
                  <a:pos x="545" y="287"/>
                </a:cxn>
                <a:cxn ang="0">
                  <a:pos x="636" y="604"/>
                </a:cxn>
                <a:cxn ang="0">
                  <a:pos x="726" y="468"/>
                </a:cxn>
                <a:cxn ang="0">
                  <a:pos x="862" y="423"/>
                </a:cxn>
              </a:cxnLst>
              <a:rect l="0" t="0" r="r" b="b"/>
              <a:pathLst>
                <a:path w="862" h="634">
                  <a:moveTo>
                    <a:pt x="0" y="423"/>
                  </a:moveTo>
                  <a:cubicBezTo>
                    <a:pt x="98" y="434"/>
                    <a:pt x="197" y="445"/>
                    <a:pt x="273" y="377"/>
                  </a:cubicBezTo>
                  <a:cubicBezTo>
                    <a:pt x="349" y="309"/>
                    <a:pt x="409" y="30"/>
                    <a:pt x="454" y="15"/>
                  </a:cubicBezTo>
                  <a:cubicBezTo>
                    <a:pt x="499" y="0"/>
                    <a:pt x="515" y="189"/>
                    <a:pt x="545" y="287"/>
                  </a:cubicBezTo>
                  <a:cubicBezTo>
                    <a:pt x="575" y="385"/>
                    <a:pt x="606" y="574"/>
                    <a:pt x="636" y="604"/>
                  </a:cubicBezTo>
                  <a:cubicBezTo>
                    <a:pt x="666" y="634"/>
                    <a:pt x="688" y="498"/>
                    <a:pt x="726" y="468"/>
                  </a:cubicBezTo>
                  <a:cubicBezTo>
                    <a:pt x="764" y="438"/>
                    <a:pt x="813" y="430"/>
                    <a:pt x="862" y="423"/>
                  </a:cubicBezTo>
                </a:path>
              </a:pathLst>
            </a:custGeom>
            <a:noFill/>
            <a:ln w="9525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369807" name="Freeform 143"/>
            <p:cNvSpPr>
              <a:spLocks/>
            </p:cNvSpPr>
            <p:nvPr/>
          </p:nvSpPr>
          <p:spPr bwMode="auto">
            <a:xfrm>
              <a:off x="4332" y="1570"/>
              <a:ext cx="862" cy="272"/>
            </a:xfrm>
            <a:custGeom>
              <a:avLst/>
              <a:gdLst/>
              <a:ahLst/>
              <a:cxnLst>
                <a:cxn ang="0">
                  <a:pos x="0" y="423"/>
                </a:cxn>
                <a:cxn ang="0">
                  <a:pos x="273" y="377"/>
                </a:cxn>
                <a:cxn ang="0">
                  <a:pos x="454" y="15"/>
                </a:cxn>
                <a:cxn ang="0">
                  <a:pos x="545" y="287"/>
                </a:cxn>
                <a:cxn ang="0">
                  <a:pos x="636" y="604"/>
                </a:cxn>
                <a:cxn ang="0">
                  <a:pos x="726" y="468"/>
                </a:cxn>
                <a:cxn ang="0">
                  <a:pos x="862" y="423"/>
                </a:cxn>
              </a:cxnLst>
              <a:rect l="0" t="0" r="r" b="b"/>
              <a:pathLst>
                <a:path w="862" h="634">
                  <a:moveTo>
                    <a:pt x="0" y="423"/>
                  </a:moveTo>
                  <a:cubicBezTo>
                    <a:pt x="98" y="434"/>
                    <a:pt x="197" y="445"/>
                    <a:pt x="273" y="377"/>
                  </a:cubicBezTo>
                  <a:cubicBezTo>
                    <a:pt x="349" y="309"/>
                    <a:pt x="409" y="30"/>
                    <a:pt x="454" y="15"/>
                  </a:cubicBezTo>
                  <a:cubicBezTo>
                    <a:pt x="499" y="0"/>
                    <a:pt x="515" y="189"/>
                    <a:pt x="545" y="287"/>
                  </a:cubicBezTo>
                  <a:cubicBezTo>
                    <a:pt x="575" y="385"/>
                    <a:pt x="606" y="574"/>
                    <a:pt x="636" y="604"/>
                  </a:cubicBezTo>
                  <a:cubicBezTo>
                    <a:pt x="666" y="634"/>
                    <a:pt x="688" y="498"/>
                    <a:pt x="726" y="468"/>
                  </a:cubicBezTo>
                  <a:cubicBezTo>
                    <a:pt x="764" y="438"/>
                    <a:pt x="813" y="430"/>
                    <a:pt x="862" y="423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9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-0.80139 -0.66227 " pathEditMode="relative" rAng="0" ptsTypes="AA">
                                      <p:cBhvr>
                                        <p:cTn id="9" dur="10000" fill="hold"/>
                                        <p:tgtEl>
                                          <p:spTgt spid="369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0" y="-331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56647E-6 L -0.75781 0.99699 " pathEditMode="relative" rAng="0" ptsTypes="AA">
                                      <p:cBhvr>
                                        <p:cTn id="11" dur="10000" fill="hold"/>
                                        <p:tgtEl>
                                          <p:spTgt spid="3697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00" y="498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3" dur="3000" fill="hold"/>
                                        <p:tgtEl>
                                          <p:spTgt spid="369724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69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9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9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2" dur="3000" fill="hold"/>
                                        <p:tgtEl>
                                          <p:spTgt spid="369725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69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9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9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31" dur="3000" fill="hold"/>
                                        <p:tgtEl>
                                          <p:spTgt spid="369726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69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9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9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40" dur="3000" fill="hold"/>
                                        <p:tgtEl>
                                          <p:spTgt spid="369727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2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69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9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9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6" presetClass="emph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49" dur="3000" fill="hold"/>
                                        <p:tgtEl>
                                          <p:spTgt spid="369728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2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69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69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69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69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724" grpId="0" animBg="1"/>
      <p:bldP spid="369724" grpId="1" animBg="1"/>
      <p:bldP spid="369725" grpId="0" animBg="1"/>
      <p:bldP spid="369725" grpId="1" animBg="1"/>
      <p:bldP spid="369725" grpId="2" animBg="1"/>
      <p:bldP spid="369726" grpId="0" animBg="1"/>
      <p:bldP spid="369726" grpId="1" animBg="1"/>
      <p:bldP spid="369726" grpId="2" animBg="1"/>
      <p:bldP spid="369727" grpId="0" animBg="1"/>
      <p:bldP spid="369727" grpId="1" animBg="1"/>
      <p:bldP spid="369727" grpId="2" animBg="1"/>
      <p:bldP spid="369728" grpId="0" animBg="1"/>
      <p:bldP spid="369728" grpId="1" animBg="1"/>
      <p:bldP spid="369728" grpId="2" animBg="1"/>
      <p:bldP spid="36979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D9E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268538" y="4365625"/>
            <a:ext cx="4321175" cy="431800"/>
          </a:xfrm>
          <a:prstGeom prst="rect">
            <a:avLst/>
          </a:prstGeom>
          <a:solidFill>
            <a:srgbClr val="9966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268538" y="3359150"/>
            <a:ext cx="4321175" cy="1006475"/>
          </a:xfrm>
          <a:prstGeom prst="rect">
            <a:avLst/>
          </a:prstGeom>
          <a:gradFill rotWithShape="1">
            <a:gsLst>
              <a:gs pos="0">
                <a:srgbClr val="D9EDEF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785938" y="5143500"/>
            <a:ext cx="3959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808080"/>
                </a:solidFill>
                <a:latin typeface="Comic Sans MS" pitchFamily="66" charset="0"/>
              </a:rPr>
              <a:t>3.7 mHz (4.5 min.)</a:t>
            </a:r>
          </a:p>
          <a:p>
            <a:r>
              <a:rPr lang="en-US" altLang="ja-JP" sz="2000">
                <a:solidFill>
                  <a:srgbClr val="808080"/>
                </a:solidFill>
                <a:latin typeface="Comic Sans MS" pitchFamily="66" charset="0"/>
              </a:rPr>
              <a:t>Atmospheric fundamental mode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211638" y="4365625"/>
            <a:ext cx="504825" cy="4318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5508625" y="4365625"/>
            <a:ext cx="576263" cy="4318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2843213" y="4365625"/>
            <a:ext cx="576262" cy="4318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908175" y="692150"/>
            <a:ext cx="588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0000"/>
                </a:solidFill>
                <a:latin typeface="Comic Sans MS" pitchFamily="66" charset="0"/>
              </a:rPr>
              <a:t>Free Oscillation: air column/atmosphere</a:t>
            </a:r>
            <a:endParaRPr lang="en-US" altLang="ja-JP" sz="200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852738" y="2924175"/>
            <a:ext cx="504825" cy="1441450"/>
            <a:chOff x="431" y="2795"/>
            <a:chExt cx="544" cy="953"/>
          </a:xfrm>
        </p:grpSpPr>
        <p:sp>
          <p:nvSpPr>
            <p:cNvPr id="16417" name="Freeform 10"/>
            <p:cNvSpPr>
              <a:spLocks/>
            </p:cNvSpPr>
            <p:nvPr/>
          </p:nvSpPr>
          <p:spPr bwMode="auto">
            <a:xfrm>
              <a:off x="431" y="2795"/>
              <a:ext cx="272" cy="953"/>
            </a:xfrm>
            <a:custGeom>
              <a:avLst/>
              <a:gdLst>
                <a:gd name="T0" fmla="*/ 272 w 272"/>
                <a:gd name="T1" fmla="*/ 953 h 953"/>
                <a:gd name="T2" fmla="*/ 45 w 272"/>
                <a:gd name="T3" fmla="*/ 454 h 953"/>
                <a:gd name="T4" fmla="*/ 0 w 272"/>
                <a:gd name="T5" fmla="*/ 0 h 953"/>
                <a:gd name="T6" fmla="*/ 0 60000 65536"/>
                <a:gd name="T7" fmla="*/ 0 60000 65536"/>
                <a:gd name="T8" fmla="*/ 0 60000 65536"/>
                <a:gd name="T9" fmla="*/ 0 w 272"/>
                <a:gd name="T10" fmla="*/ 0 h 953"/>
                <a:gd name="T11" fmla="*/ 272 w 272"/>
                <a:gd name="T12" fmla="*/ 953 h 9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953">
                  <a:moveTo>
                    <a:pt x="272" y="953"/>
                  </a:moveTo>
                  <a:cubicBezTo>
                    <a:pt x="181" y="783"/>
                    <a:pt x="90" y="613"/>
                    <a:pt x="45" y="454"/>
                  </a:cubicBezTo>
                  <a:cubicBezTo>
                    <a:pt x="0" y="295"/>
                    <a:pt x="0" y="147"/>
                    <a:pt x="0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6418" name="Freeform 11"/>
            <p:cNvSpPr>
              <a:spLocks/>
            </p:cNvSpPr>
            <p:nvPr/>
          </p:nvSpPr>
          <p:spPr bwMode="auto">
            <a:xfrm flipH="1">
              <a:off x="703" y="2795"/>
              <a:ext cx="272" cy="953"/>
            </a:xfrm>
            <a:custGeom>
              <a:avLst/>
              <a:gdLst>
                <a:gd name="T0" fmla="*/ 272 w 272"/>
                <a:gd name="T1" fmla="*/ 953 h 953"/>
                <a:gd name="T2" fmla="*/ 45 w 272"/>
                <a:gd name="T3" fmla="*/ 454 h 953"/>
                <a:gd name="T4" fmla="*/ 0 w 272"/>
                <a:gd name="T5" fmla="*/ 0 h 953"/>
                <a:gd name="T6" fmla="*/ 0 60000 65536"/>
                <a:gd name="T7" fmla="*/ 0 60000 65536"/>
                <a:gd name="T8" fmla="*/ 0 60000 65536"/>
                <a:gd name="T9" fmla="*/ 0 w 272"/>
                <a:gd name="T10" fmla="*/ 0 h 953"/>
                <a:gd name="T11" fmla="*/ 272 w 272"/>
                <a:gd name="T12" fmla="*/ 953 h 9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953">
                  <a:moveTo>
                    <a:pt x="272" y="953"/>
                  </a:moveTo>
                  <a:cubicBezTo>
                    <a:pt x="181" y="783"/>
                    <a:pt x="90" y="613"/>
                    <a:pt x="45" y="454"/>
                  </a:cubicBezTo>
                  <a:cubicBezTo>
                    <a:pt x="0" y="295"/>
                    <a:pt x="0" y="147"/>
                    <a:pt x="0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178300" y="2922588"/>
            <a:ext cx="465138" cy="1477962"/>
            <a:chOff x="2880" y="2953"/>
            <a:chExt cx="293" cy="931"/>
          </a:xfrm>
        </p:grpSpPr>
        <p:sp>
          <p:nvSpPr>
            <p:cNvPr id="16415" name="Freeform 13"/>
            <p:cNvSpPr>
              <a:spLocks/>
            </p:cNvSpPr>
            <p:nvPr/>
          </p:nvSpPr>
          <p:spPr bwMode="auto">
            <a:xfrm>
              <a:off x="2908" y="2953"/>
              <a:ext cx="265" cy="931"/>
            </a:xfrm>
            <a:custGeom>
              <a:avLst/>
              <a:gdLst>
                <a:gd name="T0" fmla="*/ 108 w 265"/>
                <a:gd name="T1" fmla="*/ 931 h 931"/>
                <a:gd name="T2" fmla="*/ 18 w 265"/>
                <a:gd name="T3" fmla="*/ 594 h 931"/>
                <a:gd name="T4" fmla="*/ 219 w 265"/>
                <a:gd name="T5" fmla="*/ 302 h 931"/>
                <a:gd name="T6" fmla="*/ 265 w 265"/>
                <a:gd name="T7" fmla="*/ 0 h 9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5"/>
                <a:gd name="T13" fmla="*/ 0 h 931"/>
                <a:gd name="T14" fmla="*/ 265 w 265"/>
                <a:gd name="T15" fmla="*/ 931 h 9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5" h="931">
                  <a:moveTo>
                    <a:pt x="108" y="931"/>
                  </a:moveTo>
                  <a:cubicBezTo>
                    <a:pt x="93" y="875"/>
                    <a:pt x="0" y="699"/>
                    <a:pt x="18" y="594"/>
                  </a:cubicBezTo>
                  <a:cubicBezTo>
                    <a:pt x="36" y="489"/>
                    <a:pt x="178" y="401"/>
                    <a:pt x="219" y="302"/>
                  </a:cubicBezTo>
                  <a:cubicBezTo>
                    <a:pt x="260" y="203"/>
                    <a:pt x="256" y="63"/>
                    <a:pt x="265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6416" name="Freeform 14"/>
            <p:cNvSpPr>
              <a:spLocks/>
            </p:cNvSpPr>
            <p:nvPr/>
          </p:nvSpPr>
          <p:spPr bwMode="auto">
            <a:xfrm flipH="1">
              <a:off x="2880" y="2953"/>
              <a:ext cx="265" cy="931"/>
            </a:xfrm>
            <a:custGeom>
              <a:avLst/>
              <a:gdLst>
                <a:gd name="T0" fmla="*/ 108 w 265"/>
                <a:gd name="T1" fmla="*/ 931 h 931"/>
                <a:gd name="T2" fmla="*/ 18 w 265"/>
                <a:gd name="T3" fmla="*/ 594 h 931"/>
                <a:gd name="T4" fmla="*/ 219 w 265"/>
                <a:gd name="T5" fmla="*/ 302 h 931"/>
                <a:gd name="T6" fmla="*/ 265 w 265"/>
                <a:gd name="T7" fmla="*/ 0 h 9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5"/>
                <a:gd name="T13" fmla="*/ 0 h 931"/>
                <a:gd name="T14" fmla="*/ 265 w 265"/>
                <a:gd name="T15" fmla="*/ 931 h 9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5" h="931">
                  <a:moveTo>
                    <a:pt x="108" y="931"/>
                  </a:moveTo>
                  <a:cubicBezTo>
                    <a:pt x="93" y="875"/>
                    <a:pt x="0" y="699"/>
                    <a:pt x="18" y="594"/>
                  </a:cubicBezTo>
                  <a:cubicBezTo>
                    <a:pt x="36" y="489"/>
                    <a:pt x="178" y="401"/>
                    <a:pt x="219" y="302"/>
                  </a:cubicBezTo>
                  <a:cubicBezTo>
                    <a:pt x="260" y="203"/>
                    <a:pt x="256" y="63"/>
                    <a:pt x="265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570538" y="2922588"/>
            <a:ext cx="441325" cy="1514475"/>
            <a:chOff x="3418" y="2953"/>
            <a:chExt cx="278" cy="954"/>
          </a:xfrm>
        </p:grpSpPr>
        <p:sp>
          <p:nvSpPr>
            <p:cNvPr id="16413" name="Freeform 16"/>
            <p:cNvSpPr>
              <a:spLocks/>
            </p:cNvSpPr>
            <p:nvPr/>
          </p:nvSpPr>
          <p:spPr bwMode="auto">
            <a:xfrm>
              <a:off x="3418" y="2953"/>
              <a:ext cx="276" cy="931"/>
            </a:xfrm>
            <a:custGeom>
              <a:avLst/>
              <a:gdLst>
                <a:gd name="T0" fmla="*/ 142 w 276"/>
                <a:gd name="T1" fmla="*/ 931 h 931"/>
                <a:gd name="T2" fmla="*/ 221 w 276"/>
                <a:gd name="T3" fmla="*/ 677 h 931"/>
                <a:gd name="T4" fmla="*/ 1 w 276"/>
                <a:gd name="T5" fmla="*/ 412 h 931"/>
                <a:gd name="T6" fmla="*/ 230 w 276"/>
                <a:gd name="T7" fmla="*/ 174 h 931"/>
                <a:gd name="T8" fmla="*/ 276 w 276"/>
                <a:gd name="T9" fmla="*/ 0 h 9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6"/>
                <a:gd name="T16" fmla="*/ 0 h 931"/>
                <a:gd name="T17" fmla="*/ 276 w 276"/>
                <a:gd name="T18" fmla="*/ 931 h 9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6" h="931">
                  <a:moveTo>
                    <a:pt x="142" y="931"/>
                  </a:moveTo>
                  <a:cubicBezTo>
                    <a:pt x="155" y="889"/>
                    <a:pt x="244" y="763"/>
                    <a:pt x="221" y="677"/>
                  </a:cubicBezTo>
                  <a:cubicBezTo>
                    <a:pt x="198" y="591"/>
                    <a:pt x="0" y="496"/>
                    <a:pt x="1" y="412"/>
                  </a:cubicBezTo>
                  <a:cubicBezTo>
                    <a:pt x="2" y="328"/>
                    <a:pt x="184" y="243"/>
                    <a:pt x="230" y="174"/>
                  </a:cubicBezTo>
                  <a:cubicBezTo>
                    <a:pt x="276" y="105"/>
                    <a:pt x="267" y="36"/>
                    <a:pt x="276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6414" name="Freeform 17"/>
            <p:cNvSpPr>
              <a:spLocks/>
            </p:cNvSpPr>
            <p:nvPr/>
          </p:nvSpPr>
          <p:spPr bwMode="auto">
            <a:xfrm flipH="1">
              <a:off x="3420" y="2976"/>
              <a:ext cx="276" cy="931"/>
            </a:xfrm>
            <a:custGeom>
              <a:avLst/>
              <a:gdLst>
                <a:gd name="T0" fmla="*/ 142 w 276"/>
                <a:gd name="T1" fmla="*/ 931 h 931"/>
                <a:gd name="T2" fmla="*/ 221 w 276"/>
                <a:gd name="T3" fmla="*/ 677 h 931"/>
                <a:gd name="T4" fmla="*/ 1 w 276"/>
                <a:gd name="T5" fmla="*/ 412 h 931"/>
                <a:gd name="T6" fmla="*/ 230 w 276"/>
                <a:gd name="T7" fmla="*/ 174 h 931"/>
                <a:gd name="T8" fmla="*/ 276 w 276"/>
                <a:gd name="T9" fmla="*/ 0 h 9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6"/>
                <a:gd name="T16" fmla="*/ 0 h 931"/>
                <a:gd name="T17" fmla="*/ 276 w 276"/>
                <a:gd name="T18" fmla="*/ 931 h 9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6" h="931">
                  <a:moveTo>
                    <a:pt x="142" y="931"/>
                  </a:moveTo>
                  <a:cubicBezTo>
                    <a:pt x="155" y="889"/>
                    <a:pt x="244" y="763"/>
                    <a:pt x="221" y="677"/>
                  </a:cubicBezTo>
                  <a:cubicBezTo>
                    <a:pt x="198" y="591"/>
                    <a:pt x="0" y="496"/>
                    <a:pt x="1" y="412"/>
                  </a:cubicBezTo>
                  <a:cubicBezTo>
                    <a:pt x="2" y="328"/>
                    <a:pt x="184" y="243"/>
                    <a:pt x="230" y="174"/>
                  </a:cubicBezTo>
                  <a:cubicBezTo>
                    <a:pt x="276" y="105"/>
                    <a:pt x="267" y="36"/>
                    <a:pt x="276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6588125" y="4148138"/>
            <a:ext cx="224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808080"/>
                </a:solidFill>
                <a:latin typeface="Comic Sans MS" pitchFamily="66" charset="0"/>
              </a:rPr>
              <a:t>node (closed end)</a:t>
            </a: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6588125" y="2671763"/>
            <a:ext cx="196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808080"/>
                </a:solidFill>
                <a:latin typeface="Comic Sans MS" pitchFamily="66" charset="0"/>
              </a:rPr>
              <a:t>loop (open end)</a:t>
            </a:r>
          </a:p>
        </p:txBody>
      </p:sp>
      <p:sp>
        <p:nvSpPr>
          <p:cNvPr id="28692" name="Freeform 20"/>
          <p:cNvSpPr>
            <a:spLocks/>
          </p:cNvSpPr>
          <p:nvPr/>
        </p:nvSpPr>
        <p:spPr bwMode="auto">
          <a:xfrm>
            <a:off x="2809875" y="2894013"/>
            <a:ext cx="609600" cy="1878012"/>
          </a:xfrm>
          <a:custGeom>
            <a:avLst/>
            <a:gdLst>
              <a:gd name="T0" fmla="*/ 0 w 384"/>
              <a:gd name="T1" fmla="*/ 2147483647 h 1183"/>
              <a:gd name="T2" fmla="*/ 2147483647 w 384"/>
              <a:gd name="T3" fmla="*/ 2147483647 h 1183"/>
              <a:gd name="T4" fmla="*/ 2147483647 w 384"/>
              <a:gd name="T5" fmla="*/ 2147483647 h 1183"/>
              <a:gd name="T6" fmla="*/ 2147483647 w 384"/>
              <a:gd name="T7" fmla="*/ 0 h 1183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1183"/>
              <a:gd name="T14" fmla="*/ 384 w 384"/>
              <a:gd name="T15" fmla="*/ 1183 h 11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1183">
                <a:moveTo>
                  <a:pt x="0" y="7"/>
                </a:moveTo>
                <a:lnTo>
                  <a:pt x="36" y="1183"/>
                </a:lnTo>
                <a:lnTo>
                  <a:pt x="384" y="1183"/>
                </a:lnTo>
                <a:lnTo>
                  <a:pt x="369" y="0"/>
                </a:lnTo>
              </a:path>
            </a:pathLst>
          </a:custGeom>
          <a:noFill/>
          <a:ln w="571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8693" name="Freeform 21"/>
          <p:cNvSpPr>
            <a:spLocks/>
          </p:cNvSpPr>
          <p:nvPr/>
        </p:nvSpPr>
        <p:spPr bwMode="auto">
          <a:xfrm>
            <a:off x="4148138" y="2924175"/>
            <a:ext cx="568325" cy="1857375"/>
          </a:xfrm>
          <a:custGeom>
            <a:avLst/>
            <a:gdLst>
              <a:gd name="T0" fmla="*/ 0 w 358"/>
              <a:gd name="T1" fmla="*/ 2147483647 h 1170"/>
              <a:gd name="T2" fmla="*/ 2147483647 w 358"/>
              <a:gd name="T3" fmla="*/ 2147483647 h 1170"/>
              <a:gd name="T4" fmla="*/ 2147483647 w 358"/>
              <a:gd name="T5" fmla="*/ 2147483647 h 1170"/>
              <a:gd name="T6" fmla="*/ 2147483647 w 358"/>
              <a:gd name="T7" fmla="*/ 0 h 1170"/>
              <a:gd name="T8" fmla="*/ 0 60000 65536"/>
              <a:gd name="T9" fmla="*/ 0 60000 65536"/>
              <a:gd name="T10" fmla="*/ 0 60000 65536"/>
              <a:gd name="T11" fmla="*/ 0 60000 65536"/>
              <a:gd name="T12" fmla="*/ 0 w 358"/>
              <a:gd name="T13" fmla="*/ 0 h 1170"/>
              <a:gd name="T14" fmla="*/ 358 w 358"/>
              <a:gd name="T15" fmla="*/ 1170 h 11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8" h="1170">
                <a:moveTo>
                  <a:pt x="0" y="1"/>
                </a:moveTo>
                <a:lnTo>
                  <a:pt x="27" y="1170"/>
                </a:lnTo>
                <a:lnTo>
                  <a:pt x="358" y="1170"/>
                </a:lnTo>
                <a:lnTo>
                  <a:pt x="345" y="0"/>
                </a:lnTo>
              </a:path>
            </a:pathLst>
          </a:custGeom>
          <a:noFill/>
          <a:ln w="571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8694" name="Freeform 22"/>
          <p:cNvSpPr>
            <a:spLocks/>
          </p:cNvSpPr>
          <p:nvPr/>
        </p:nvSpPr>
        <p:spPr bwMode="auto">
          <a:xfrm>
            <a:off x="5516563" y="2925763"/>
            <a:ext cx="568325" cy="1855787"/>
          </a:xfrm>
          <a:custGeom>
            <a:avLst/>
            <a:gdLst>
              <a:gd name="T0" fmla="*/ 0 w 358"/>
              <a:gd name="T1" fmla="*/ 0 h 1169"/>
              <a:gd name="T2" fmla="*/ 2147483647 w 358"/>
              <a:gd name="T3" fmla="*/ 2147483647 h 1169"/>
              <a:gd name="T4" fmla="*/ 2147483647 w 358"/>
              <a:gd name="T5" fmla="*/ 2147483647 h 1169"/>
              <a:gd name="T6" fmla="*/ 2147483647 w 358"/>
              <a:gd name="T7" fmla="*/ 2147483647 h 1169"/>
              <a:gd name="T8" fmla="*/ 0 60000 65536"/>
              <a:gd name="T9" fmla="*/ 0 60000 65536"/>
              <a:gd name="T10" fmla="*/ 0 60000 65536"/>
              <a:gd name="T11" fmla="*/ 0 60000 65536"/>
              <a:gd name="T12" fmla="*/ 0 w 358"/>
              <a:gd name="T13" fmla="*/ 0 h 1169"/>
              <a:gd name="T14" fmla="*/ 358 w 358"/>
              <a:gd name="T15" fmla="*/ 1169 h 11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8" h="1169">
                <a:moveTo>
                  <a:pt x="0" y="0"/>
                </a:moveTo>
                <a:lnTo>
                  <a:pt x="17" y="1169"/>
                </a:lnTo>
                <a:lnTo>
                  <a:pt x="358" y="1169"/>
                </a:lnTo>
                <a:lnTo>
                  <a:pt x="348" y="21"/>
                </a:lnTo>
              </a:path>
            </a:pathLst>
          </a:custGeom>
          <a:noFill/>
          <a:ln w="571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 rot="2945076">
            <a:off x="1632745" y="1472406"/>
            <a:ext cx="334962" cy="1368425"/>
            <a:chOff x="688" y="1117"/>
            <a:chExt cx="211" cy="862"/>
          </a:xfrm>
        </p:grpSpPr>
        <p:sp>
          <p:nvSpPr>
            <p:cNvPr id="16411" name="Freeform 24"/>
            <p:cNvSpPr>
              <a:spLocks/>
            </p:cNvSpPr>
            <p:nvPr/>
          </p:nvSpPr>
          <p:spPr bwMode="auto">
            <a:xfrm>
              <a:off x="688" y="1117"/>
              <a:ext cx="211" cy="597"/>
            </a:xfrm>
            <a:custGeom>
              <a:avLst/>
              <a:gdLst>
                <a:gd name="T0" fmla="*/ 15 w 211"/>
                <a:gd name="T1" fmla="*/ 0 h 597"/>
                <a:gd name="T2" fmla="*/ 15 w 211"/>
                <a:gd name="T3" fmla="*/ 499 h 597"/>
                <a:gd name="T4" fmla="*/ 105 w 211"/>
                <a:gd name="T5" fmla="*/ 589 h 597"/>
                <a:gd name="T6" fmla="*/ 196 w 211"/>
                <a:gd name="T7" fmla="*/ 499 h 597"/>
                <a:gd name="T8" fmla="*/ 196 w 211"/>
                <a:gd name="T9" fmla="*/ 0 h 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1"/>
                <a:gd name="T16" fmla="*/ 0 h 597"/>
                <a:gd name="T17" fmla="*/ 211 w 211"/>
                <a:gd name="T18" fmla="*/ 597 h 5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1" h="597">
                  <a:moveTo>
                    <a:pt x="15" y="0"/>
                  </a:moveTo>
                  <a:cubicBezTo>
                    <a:pt x="7" y="200"/>
                    <a:pt x="0" y="401"/>
                    <a:pt x="15" y="499"/>
                  </a:cubicBezTo>
                  <a:cubicBezTo>
                    <a:pt x="30" y="597"/>
                    <a:pt x="75" y="589"/>
                    <a:pt x="105" y="589"/>
                  </a:cubicBezTo>
                  <a:cubicBezTo>
                    <a:pt x="135" y="589"/>
                    <a:pt x="181" y="597"/>
                    <a:pt x="196" y="499"/>
                  </a:cubicBezTo>
                  <a:cubicBezTo>
                    <a:pt x="211" y="401"/>
                    <a:pt x="203" y="200"/>
                    <a:pt x="196" y="0"/>
                  </a:cubicBezTo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6412" name="Line 25"/>
            <p:cNvSpPr>
              <a:spLocks noChangeShapeType="1"/>
            </p:cNvSpPr>
            <p:nvPr/>
          </p:nvSpPr>
          <p:spPr bwMode="auto">
            <a:xfrm>
              <a:off x="793" y="1706"/>
              <a:ext cx="0" cy="273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8698" name="Arc 26"/>
          <p:cNvSpPr>
            <a:spLocks/>
          </p:cNvSpPr>
          <p:nvPr/>
        </p:nvSpPr>
        <p:spPr bwMode="auto">
          <a:xfrm>
            <a:off x="2354263" y="1971675"/>
            <a:ext cx="604837" cy="503238"/>
          </a:xfrm>
          <a:custGeom>
            <a:avLst/>
            <a:gdLst>
              <a:gd name="T0" fmla="*/ 2147483647 w 25979"/>
              <a:gd name="T1" fmla="*/ 2147483647 h 21600"/>
              <a:gd name="T2" fmla="*/ 0 w 25979"/>
              <a:gd name="T3" fmla="*/ 2147483647 h 21600"/>
              <a:gd name="T4" fmla="*/ 2147483647 w 25979"/>
              <a:gd name="T5" fmla="*/ 0 h 21600"/>
              <a:gd name="T6" fmla="*/ 0 60000 65536"/>
              <a:gd name="T7" fmla="*/ 0 60000 65536"/>
              <a:gd name="T8" fmla="*/ 0 60000 65536"/>
              <a:gd name="T9" fmla="*/ 0 w 25979"/>
              <a:gd name="T10" fmla="*/ 0 h 21600"/>
              <a:gd name="T11" fmla="*/ 25979 w 2597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979" h="21600" fill="none" extrusionOk="0">
                <a:moveTo>
                  <a:pt x="25978" y="2851"/>
                </a:moveTo>
                <a:cubicBezTo>
                  <a:pt x="24549" y="13584"/>
                  <a:pt x="15395" y="21599"/>
                  <a:pt x="4568" y="21600"/>
                </a:cubicBezTo>
                <a:cubicBezTo>
                  <a:pt x="3032" y="21600"/>
                  <a:pt x="1500" y="21436"/>
                  <a:pt x="-1" y="21111"/>
                </a:cubicBezTo>
              </a:path>
              <a:path w="25979" h="21600" stroke="0" extrusionOk="0">
                <a:moveTo>
                  <a:pt x="25978" y="2851"/>
                </a:moveTo>
                <a:cubicBezTo>
                  <a:pt x="24549" y="13584"/>
                  <a:pt x="15395" y="21599"/>
                  <a:pt x="4568" y="21600"/>
                </a:cubicBezTo>
                <a:cubicBezTo>
                  <a:pt x="3032" y="21600"/>
                  <a:pt x="1500" y="21436"/>
                  <a:pt x="-1" y="21111"/>
                </a:cubicBezTo>
                <a:lnTo>
                  <a:pt x="4568" y="0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8699" name="Arc 27"/>
          <p:cNvSpPr>
            <a:spLocks/>
          </p:cNvSpPr>
          <p:nvPr/>
        </p:nvSpPr>
        <p:spPr bwMode="auto">
          <a:xfrm>
            <a:off x="2268538" y="1773238"/>
            <a:ext cx="463550" cy="495300"/>
          </a:xfrm>
          <a:custGeom>
            <a:avLst/>
            <a:gdLst>
              <a:gd name="T0" fmla="*/ 2147483647 w 19898"/>
              <a:gd name="T1" fmla="*/ 2147483647 h 21229"/>
              <a:gd name="T2" fmla="*/ 2147483647 w 19898"/>
              <a:gd name="T3" fmla="*/ 2147483647 h 21229"/>
              <a:gd name="T4" fmla="*/ 0 w 19898"/>
              <a:gd name="T5" fmla="*/ 0 h 21229"/>
              <a:gd name="T6" fmla="*/ 0 60000 65536"/>
              <a:gd name="T7" fmla="*/ 0 60000 65536"/>
              <a:gd name="T8" fmla="*/ 0 60000 65536"/>
              <a:gd name="T9" fmla="*/ 0 w 19898"/>
              <a:gd name="T10" fmla="*/ 0 h 21229"/>
              <a:gd name="T11" fmla="*/ 19898 w 19898"/>
              <a:gd name="T12" fmla="*/ 21229 h 212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98" h="21229" fill="none" extrusionOk="0">
                <a:moveTo>
                  <a:pt x="19898" y="8404"/>
                </a:moveTo>
                <a:cubicBezTo>
                  <a:pt x="17080" y="15075"/>
                  <a:pt x="11106" y="19891"/>
                  <a:pt x="3988" y="21228"/>
                </a:cubicBezTo>
              </a:path>
              <a:path w="19898" h="21229" stroke="0" extrusionOk="0">
                <a:moveTo>
                  <a:pt x="19898" y="8404"/>
                </a:moveTo>
                <a:cubicBezTo>
                  <a:pt x="17080" y="15075"/>
                  <a:pt x="11106" y="19891"/>
                  <a:pt x="3988" y="21228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8700" name="Arc 28"/>
          <p:cNvSpPr>
            <a:spLocks/>
          </p:cNvSpPr>
          <p:nvPr/>
        </p:nvSpPr>
        <p:spPr bwMode="auto">
          <a:xfrm>
            <a:off x="2335213" y="2066925"/>
            <a:ext cx="863600" cy="714375"/>
          </a:xfrm>
          <a:custGeom>
            <a:avLst/>
            <a:gdLst>
              <a:gd name="T0" fmla="*/ 2147483647 w 27436"/>
              <a:gd name="T1" fmla="*/ 2147483647 h 21600"/>
              <a:gd name="T2" fmla="*/ 0 w 27436"/>
              <a:gd name="T3" fmla="*/ 2147483647 h 21600"/>
              <a:gd name="T4" fmla="*/ 2147483647 w 27436"/>
              <a:gd name="T5" fmla="*/ 0 h 21600"/>
              <a:gd name="T6" fmla="*/ 0 60000 65536"/>
              <a:gd name="T7" fmla="*/ 0 60000 65536"/>
              <a:gd name="T8" fmla="*/ 0 60000 65536"/>
              <a:gd name="T9" fmla="*/ 0 w 27436"/>
              <a:gd name="T10" fmla="*/ 0 h 21600"/>
              <a:gd name="T11" fmla="*/ 27436 w 2743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436" h="21600" fill="none" extrusionOk="0">
                <a:moveTo>
                  <a:pt x="27435" y="2446"/>
                </a:moveTo>
                <a:cubicBezTo>
                  <a:pt x="26191" y="13358"/>
                  <a:pt x="16957" y="21599"/>
                  <a:pt x="5975" y="21600"/>
                </a:cubicBezTo>
                <a:cubicBezTo>
                  <a:pt x="3953" y="21600"/>
                  <a:pt x="1942" y="21316"/>
                  <a:pt x="-1" y="20757"/>
                </a:cubicBezTo>
              </a:path>
              <a:path w="27436" h="21600" stroke="0" extrusionOk="0">
                <a:moveTo>
                  <a:pt x="27435" y="2446"/>
                </a:moveTo>
                <a:cubicBezTo>
                  <a:pt x="26191" y="13358"/>
                  <a:pt x="16957" y="21599"/>
                  <a:pt x="5975" y="21600"/>
                </a:cubicBezTo>
                <a:cubicBezTo>
                  <a:pt x="3953" y="21600"/>
                  <a:pt x="1942" y="21316"/>
                  <a:pt x="-1" y="20757"/>
                </a:cubicBezTo>
                <a:lnTo>
                  <a:pt x="5975" y="0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8701" name="Text Box 29"/>
          <p:cNvSpPr txBox="1">
            <a:spLocks noChangeArrowheads="1"/>
          </p:cNvSpPr>
          <p:nvPr/>
        </p:nvSpPr>
        <p:spPr bwMode="auto">
          <a:xfrm>
            <a:off x="755650" y="2781300"/>
            <a:ext cx="1506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333399"/>
                </a:solidFill>
                <a:latin typeface="Comic Sans MS" pitchFamily="66" charset="0"/>
              </a:rPr>
              <a:t>(Mesopause)</a:t>
            </a: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 rot="4510714">
            <a:off x="1477170" y="1123156"/>
            <a:ext cx="214312" cy="936625"/>
            <a:chOff x="748" y="663"/>
            <a:chExt cx="318" cy="1270"/>
          </a:xfrm>
        </p:grpSpPr>
        <p:sp>
          <p:nvSpPr>
            <p:cNvPr id="16409" name="Rectangle 31"/>
            <p:cNvSpPr>
              <a:spLocks noChangeArrowheads="1"/>
            </p:cNvSpPr>
            <p:nvPr/>
          </p:nvSpPr>
          <p:spPr bwMode="auto">
            <a:xfrm>
              <a:off x="884" y="935"/>
              <a:ext cx="46" cy="998"/>
            </a:xfrm>
            <a:prstGeom prst="rect">
              <a:avLst/>
            </a:prstGeom>
            <a:gradFill rotWithShape="1">
              <a:gsLst>
                <a:gs pos="0">
                  <a:srgbClr val="472F18"/>
                </a:gs>
                <a:gs pos="50000">
                  <a:srgbClr val="996633"/>
                </a:gs>
                <a:gs pos="100000">
                  <a:srgbClr val="472F18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6410" name="Oval 32"/>
            <p:cNvSpPr>
              <a:spLocks noChangeArrowheads="1"/>
            </p:cNvSpPr>
            <p:nvPr/>
          </p:nvSpPr>
          <p:spPr bwMode="auto">
            <a:xfrm>
              <a:off x="748" y="663"/>
              <a:ext cx="318" cy="318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17174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8705" name="Text Box 33"/>
          <p:cNvSpPr txBox="1">
            <a:spLocks noChangeArrowheads="1"/>
          </p:cNvSpPr>
          <p:nvPr/>
        </p:nvSpPr>
        <p:spPr bwMode="auto">
          <a:xfrm>
            <a:off x="250825" y="1844675"/>
            <a:ext cx="1398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663300"/>
                </a:solidFill>
                <a:latin typeface="Comic Sans MS" pitchFamily="66" charset="0"/>
              </a:rPr>
              <a:t>Earthquake</a:t>
            </a:r>
          </a:p>
        </p:txBody>
      </p:sp>
      <p:sp>
        <p:nvSpPr>
          <p:cNvPr id="34" name="上矢印 33"/>
          <p:cNvSpPr/>
          <p:nvPr/>
        </p:nvSpPr>
        <p:spPr>
          <a:xfrm>
            <a:off x="3000375" y="4857750"/>
            <a:ext cx="214313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8" presetClass="emph" presetSubtype="0" ac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4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5" grpId="0" animBg="1"/>
      <p:bldP spid="28676" grpId="0"/>
      <p:bldP spid="28677" grpId="0" animBg="1"/>
      <p:bldP spid="28678" grpId="0" animBg="1"/>
      <p:bldP spid="28679" grpId="0" animBg="1"/>
      <p:bldP spid="28690" grpId="0"/>
      <p:bldP spid="28691" grpId="0"/>
      <p:bldP spid="28692" grpId="0" animBg="1"/>
      <p:bldP spid="28693" grpId="0" animBg="1"/>
      <p:bldP spid="28694" grpId="0" animBg="1"/>
      <p:bldP spid="28698" grpId="0" animBg="1"/>
      <p:bldP spid="28699" grpId="0" animBg="1"/>
      <p:bldP spid="28700" grpId="0" animBg="1"/>
      <p:bldP spid="28701" grpId="0"/>
      <p:bldP spid="28705" grpId="0"/>
      <p:bldP spid="3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D9E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Oval 2"/>
          <p:cNvSpPr>
            <a:spLocks noChangeArrowheads="1"/>
          </p:cNvSpPr>
          <p:nvPr/>
        </p:nvSpPr>
        <p:spPr bwMode="auto">
          <a:xfrm>
            <a:off x="2051050" y="2828925"/>
            <a:ext cx="1081088" cy="1081088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333399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>
                <a:solidFill>
                  <a:srgbClr val="333399"/>
                </a:solidFill>
                <a:latin typeface="Comic Sans MS" pitchFamily="66" charset="0"/>
              </a:rPr>
              <a:t>Earth</a:t>
            </a:r>
          </a:p>
        </p:txBody>
      </p:sp>
      <p:sp>
        <p:nvSpPr>
          <p:cNvPr id="332803" name="Oval 3"/>
          <p:cNvSpPr>
            <a:spLocks noChangeArrowheads="1"/>
          </p:cNvSpPr>
          <p:nvPr/>
        </p:nvSpPr>
        <p:spPr bwMode="auto">
          <a:xfrm>
            <a:off x="3995738" y="2828925"/>
            <a:ext cx="1081087" cy="1081088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333399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>
                <a:solidFill>
                  <a:srgbClr val="333399"/>
                </a:solidFill>
                <a:latin typeface="Comic Sans MS" pitchFamily="66" charset="0"/>
              </a:rPr>
              <a:t>Earth</a:t>
            </a:r>
          </a:p>
        </p:txBody>
      </p:sp>
      <p:sp>
        <p:nvSpPr>
          <p:cNvPr id="332804" name="Oval 4"/>
          <p:cNvSpPr>
            <a:spLocks noChangeArrowheads="1"/>
          </p:cNvSpPr>
          <p:nvPr/>
        </p:nvSpPr>
        <p:spPr bwMode="auto">
          <a:xfrm>
            <a:off x="5940425" y="2828925"/>
            <a:ext cx="1081088" cy="1081088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  <a:latin typeface="Comic Sans MS" pitchFamily="66" charset="0"/>
              <a:ea typeface="ＭＳ 明朝" charset="-128"/>
            </a:endParaRPr>
          </a:p>
        </p:txBody>
      </p:sp>
      <p:sp>
        <p:nvSpPr>
          <p:cNvPr id="332805" name="Text Box 5"/>
          <p:cNvSpPr txBox="1">
            <a:spLocks noChangeArrowheads="1"/>
          </p:cNvSpPr>
          <p:nvPr/>
        </p:nvSpPr>
        <p:spPr bwMode="auto">
          <a:xfrm>
            <a:off x="6084888" y="3038475"/>
            <a:ext cx="79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333399"/>
                </a:solidFill>
                <a:latin typeface="Comic Sans MS" pitchFamily="66" charset="0"/>
              </a:rPr>
              <a:t>Earth</a:t>
            </a:r>
          </a:p>
        </p:txBody>
      </p:sp>
      <p:sp>
        <p:nvSpPr>
          <p:cNvPr id="332806" name="Text Box 6"/>
          <p:cNvSpPr txBox="1">
            <a:spLocks noChangeArrowheads="1"/>
          </p:cNvSpPr>
          <p:nvPr/>
        </p:nvSpPr>
        <p:spPr bwMode="auto">
          <a:xfrm>
            <a:off x="6084888" y="3398838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333399"/>
                </a:solidFill>
                <a:latin typeface="Comic Sans MS" pitchFamily="66" charset="0"/>
              </a:rPr>
              <a:t>Earth</a:t>
            </a:r>
          </a:p>
        </p:txBody>
      </p:sp>
      <p:sp>
        <p:nvSpPr>
          <p:cNvPr id="332807" name="Text Box 7"/>
          <p:cNvSpPr txBox="1">
            <a:spLocks noChangeArrowheads="1"/>
          </p:cNvSpPr>
          <p:nvPr/>
        </p:nvSpPr>
        <p:spPr bwMode="auto">
          <a:xfrm>
            <a:off x="2771775" y="908050"/>
            <a:ext cx="4249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0000"/>
                </a:solidFill>
                <a:latin typeface="Comic Sans MS" pitchFamily="66" charset="0"/>
              </a:rPr>
              <a:t>Free Oscillation: Solid Earth</a:t>
            </a:r>
          </a:p>
        </p:txBody>
      </p:sp>
      <p:sp>
        <p:nvSpPr>
          <p:cNvPr id="332808" name="Text Box 8"/>
          <p:cNvSpPr txBox="1">
            <a:spLocks noChangeArrowheads="1"/>
          </p:cNvSpPr>
          <p:nvPr/>
        </p:nvSpPr>
        <p:spPr bwMode="auto">
          <a:xfrm>
            <a:off x="2268538" y="3979863"/>
            <a:ext cx="719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2400" baseline="-25000">
                <a:solidFill>
                  <a:srgbClr val="000000"/>
                </a:solidFill>
                <a:latin typeface="Comic Sans MS" pitchFamily="66" charset="0"/>
              </a:rPr>
              <a:t>0</a:t>
            </a:r>
            <a:r>
              <a:rPr lang="en-US" altLang="ja-JP" sz="2400">
                <a:solidFill>
                  <a:srgbClr val="000000"/>
                </a:solidFill>
                <a:latin typeface="Comic Sans MS" pitchFamily="66" charset="0"/>
              </a:rPr>
              <a:t>S</a:t>
            </a:r>
            <a:r>
              <a:rPr lang="en-US" altLang="ja-JP" sz="2400" baseline="-25000">
                <a:solidFill>
                  <a:srgbClr val="00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332809" name="Text Box 9"/>
          <p:cNvSpPr txBox="1">
            <a:spLocks noChangeArrowheads="1"/>
          </p:cNvSpPr>
          <p:nvPr/>
        </p:nvSpPr>
        <p:spPr bwMode="auto">
          <a:xfrm>
            <a:off x="4219575" y="3979863"/>
            <a:ext cx="64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aseline="-25000">
                <a:solidFill>
                  <a:srgbClr val="000000"/>
                </a:solidFill>
                <a:latin typeface="Comic Sans MS" pitchFamily="66" charset="0"/>
              </a:rPr>
              <a:t>0</a:t>
            </a:r>
            <a:r>
              <a:rPr lang="en-US" altLang="ja-JP" sz="2400">
                <a:solidFill>
                  <a:srgbClr val="000000"/>
                </a:solidFill>
                <a:latin typeface="Comic Sans MS" pitchFamily="66" charset="0"/>
              </a:rPr>
              <a:t>S</a:t>
            </a:r>
            <a:r>
              <a:rPr lang="en-US" altLang="ja-JP" sz="2400" baseline="-25000">
                <a:solidFill>
                  <a:srgbClr val="00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332810" name="Text Box 10"/>
          <p:cNvSpPr txBox="1">
            <a:spLocks noChangeArrowheads="1"/>
          </p:cNvSpPr>
          <p:nvPr/>
        </p:nvSpPr>
        <p:spPr bwMode="auto">
          <a:xfrm>
            <a:off x="6164263" y="3979863"/>
            <a:ext cx="639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aseline="-25000">
                <a:solidFill>
                  <a:srgbClr val="000000"/>
                </a:solidFill>
                <a:latin typeface="Comic Sans MS" pitchFamily="66" charset="0"/>
              </a:rPr>
              <a:t>0</a:t>
            </a:r>
            <a:r>
              <a:rPr lang="en-US" altLang="ja-JP" sz="2400">
                <a:solidFill>
                  <a:srgbClr val="000000"/>
                </a:solidFill>
                <a:latin typeface="Comic Sans MS" pitchFamily="66" charset="0"/>
              </a:rPr>
              <a:t>T</a:t>
            </a:r>
            <a:r>
              <a:rPr lang="en-US" altLang="ja-JP" sz="2400" baseline="-25000">
                <a:solidFill>
                  <a:srgbClr val="00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332811" name="Text Box 11"/>
          <p:cNvSpPr txBox="1">
            <a:spLocks noChangeArrowheads="1"/>
          </p:cNvSpPr>
          <p:nvPr/>
        </p:nvSpPr>
        <p:spPr bwMode="auto">
          <a:xfrm>
            <a:off x="2051050" y="2397125"/>
            <a:ext cx="912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00"/>
                </a:solidFill>
                <a:latin typeface="Comic Sans MS" pitchFamily="66" charset="0"/>
              </a:rPr>
              <a:t>21 min.</a:t>
            </a:r>
          </a:p>
        </p:txBody>
      </p:sp>
      <p:sp>
        <p:nvSpPr>
          <p:cNvPr id="332812" name="Text Box 12"/>
          <p:cNvSpPr txBox="1">
            <a:spLocks noChangeArrowheads="1"/>
          </p:cNvSpPr>
          <p:nvPr/>
        </p:nvSpPr>
        <p:spPr bwMode="auto">
          <a:xfrm>
            <a:off x="4090988" y="2397125"/>
            <a:ext cx="949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00"/>
                </a:solidFill>
                <a:latin typeface="Comic Sans MS" pitchFamily="66" charset="0"/>
              </a:rPr>
              <a:t>54 min.</a:t>
            </a:r>
          </a:p>
        </p:txBody>
      </p:sp>
      <p:sp>
        <p:nvSpPr>
          <p:cNvPr id="332813" name="Text Box 13"/>
          <p:cNvSpPr txBox="1">
            <a:spLocks noChangeArrowheads="1"/>
          </p:cNvSpPr>
          <p:nvPr/>
        </p:nvSpPr>
        <p:spPr bwMode="auto">
          <a:xfrm>
            <a:off x="6011863" y="2397125"/>
            <a:ext cx="949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00"/>
                </a:solidFill>
                <a:latin typeface="Comic Sans MS" pitchFamily="66" charset="0"/>
              </a:rPr>
              <a:t>44 min.</a:t>
            </a:r>
          </a:p>
        </p:txBody>
      </p:sp>
      <p:sp>
        <p:nvSpPr>
          <p:cNvPr id="332814" name="Text Box 14"/>
          <p:cNvSpPr txBox="1">
            <a:spLocks noChangeArrowheads="1"/>
          </p:cNvSpPr>
          <p:nvPr/>
        </p:nvSpPr>
        <p:spPr bwMode="auto">
          <a:xfrm>
            <a:off x="5580063" y="5516563"/>
            <a:ext cx="2713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333399"/>
                </a:solidFill>
                <a:latin typeface="Comic Sans MS" pitchFamily="66" charset="0"/>
                <a:ea typeface="ＭＳ 明朝" charset="-128"/>
              </a:rPr>
              <a:t>and many other modes…</a:t>
            </a:r>
          </a:p>
        </p:txBody>
      </p:sp>
      <p:sp>
        <p:nvSpPr>
          <p:cNvPr id="332815" name="Text Box 15"/>
          <p:cNvSpPr txBox="1">
            <a:spLocks noChangeArrowheads="1"/>
          </p:cNvSpPr>
          <p:nvPr/>
        </p:nvSpPr>
        <p:spPr bwMode="auto">
          <a:xfrm>
            <a:off x="2916238" y="4575175"/>
            <a:ext cx="128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9999"/>
                </a:solidFill>
                <a:latin typeface="Comic Sans MS" pitchFamily="66" charset="0"/>
                <a:ea typeface="ＭＳ 明朝" charset="-128"/>
              </a:rPr>
              <a:t>spheroidal</a:t>
            </a:r>
          </a:p>
        </p:txBody>
      </p:sp>
      <p:sp>
        <p:nvSpPr>
          <p:cNvPr id="332816" name="Text Box 16"/>
          <p:cNvSpPr txBox="1">
            <a:spLocks noChangeArrowheads="1"/>
          </p:cNvSpPr>
          <p:nvPr/>
        </p:nvSpPr>
        <p:spPr bwMode="auto">
          <a:xfrm>
            <a:off x="5867400" y="458152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9999"/>
                </a:solidFill>
                <a:latin typeface="Comic Sans MS" pitchFamily="66" charset="0"/>
                <a:ea typeface="ＭＳ 明朝" charset="-128"/>
              </a:rPr>
              <a:t>torsional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400" fill="hold"/>
                                        <p:tgtEl>
                                          <p:spTgt spid="332802"/>
                                        </p:tgtEl>
                                      </p:cBhvr>
                                      <p:by x="9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400" fill="hold"/>
                                        <p:tgtEl>
                                          <p:spTgt spid="332802"/>
                                        </p:tgtEl>
                                      </p:cBhvr>
                                      <p:by x="10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900" fill="hold"/>
                                        <p:tgtEl>
                                          <p:spTgt spid="332803"/>
                                        </p:tgtEl>
                                      </p:cBhvr>
                                      <p:by x="9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" dur="900" fill="hold"/>
                                        <p:tgtEl>
                                          <p:spTgt spid="332803"/>
                                        </p:tgtEl>
                                      </p:cBhvr>
                                      <p:by x="10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198 1.96532E-6 L 0.01962 1.96532E-6 " pathEditMode="fixed" rAng="0" ptsTypes="AA">
                                      <p:cBhvr>
                                        <p:cTn id="14" dur="500" fill="hold"/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1181 -3.58382E-6 L 0.01181 -3.58382E-6 " pathEditMode="fixed" rAng="0" ptsTypes="AA">
                                      <p:cBhvr>
                                        <p:cTn id="16" dur="500" spd="-100000" fill="hold"/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2" grpId="0" animBg="1"/>
      <p:bldP spid="332802" grpId="1" animBg="1"/>
      <p:bldP spid="332803" grpId="0" animBg="1"/>
      <p:bldP spid="332803" grpId="1" animBg="1"/>
      <p:bldP spid="332805" grpId="0"/>
      <p:bldP spid="33280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4643446"/>
            <a:ext cx="9144000" cy="22145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grpSp>
        <p:nvGrpSpPr>
          <p:cNvPr id="2" name="グループ化 8"/>
          <p:cNvGrpSpPr/>
          <p:nvPr/>
        </p:nvGrpSpPr>
        <p:grpSpPr>
          <a:xfrm>
            <a:off x="3428992" y="857232"/>
            <a:ext cx="1503212" cy="4940196"/>
            <a:chOff x="2279433" y="999180"/>
            <a:chExt cx="1503212" cy="4940196"/>
          </a:xfrm>
        </p:grpSpPr>
        <p:sp>
          <p:nvSpPr>
            <p:cNvPr id="3" name="AutoShape 53"/>
            <p:cNvSpPr>
              <a:spLocks noChangeArrowheads="1"/>
            </p:cNvSpPr>
            <p:nvPr/>
          </p:nvSpPr>
          <p:spPr bwMode="auto">
            <a:xfrm rot="21554161" flipH="1">
              <a:off x="2279433" y="5398681"/>
              <a:ext cx="1503212" cy="540695"/>
            </a:xfrm>
            <a:prstGeom prst="cube">
              <a:avLst>
                <a:gd name="adj" fmla="val 77394"/>
              </a:avLst>
            </a:prstGeom>
            <a:solidFill>
              <a:schemeClr val="bg2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4" name="AutoShape 54"/>
            <p:cNvSpPr>
              <a:spLocks noChangeArrowheads="1"/>
            </p:cNvSpPr>
            <p:nvPr/>
          </p:nvSpPr>
          <p:spPr bwMode="auto">
            <a:xfrm rot="21554161" flipH="1">
              <a:off x="2703965" y="3799503"/>
              <a:ext cx="600418" cy="1880635"/>
            </a:xfrm>
            <a:prstGeom prst="cube">
              <a:avLst>
                <a:gd name="adj" fmla="val 28292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9804"/>
                    <a:invGamma/>
                  </a:schemeClr>
                </a:gs>
              </a:gsLst>
              <a:lin ang="0" scaled="1"/>
            </a:gradFill>
            <a:ln w="12700">
              <a:solidFill>
                <a:srgbClr val="5F5F5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5" name="Arc 55"/>
            <p:cNvSpPr>
              <a:spLocks/>
            </p:cNvSpPr>
            <p:nvPr/>
          </p:nvSpPr>
          <p:spPr bwMode="auto">
            <a:xfrm rot="21554161" flipH="1">
              <a:off x="2700000" y="999180"/>
              <a:ext cx="570924" cy="400888"/>
            </a:xfrm>
            <a:custGeom>
              <a:avLst/>
              <a:gdLst>
                <a:gd name="G0" fmla="+- 21587 0 0"/>
                <a:gd name="G1" fmla="+- 21600 0 0"/>
                <a:gd name="G2" fmla="+- 21600 0 0"/>
                <a:gd name="T0" fmla="*/ 0 w 43153"/>
                <a:gd name="T1" fmla="*/ 20849 h 21600"/>
                <a:gd name="T2" fmla="*/ 43153 w 43153"/>
                <a:gd name="T3" fmla="*/ 20391 h 21600"/>
                <a:gd name="T4" fmla="*/ 21587 w 4315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53" h="21600" fill="none" extrusionOk="0">
                  <a:moveTo>
                    <a:pt x="0" y="20849"/>
                  </a:moveTo>
                  <a:cubicBezTo>
                    <a:pt x="404" y="9218"/>
                    <a:pt x="9949" y="-1"/>
                    <a:pt x="21587" y="0"/>
                  </a:cubicBezTo>
                  <a:cubicBezTo>
                    <a:pt x="33046" y="0"/>
                    <a:pt x="42511" y="8949"/>
                    <a:pt x="43153" y="20390"/>
                  </a:cubicBezTo>
                </a:path>
                <a:path w="43153" h="21600" stroke="0" extrusionOk="0">
                  <a:moveTo>
                    <a:pt x="0" y="20849"/>
                  </a:moveTo>
                  <a:cubicBezTo>
                    <a:pt x="404" y="9218"/>
                    <a:pt x="9949" y="-1"/>
                    <a:pt x="21587" y="0"/>
                  </a:cubicBezTo>
                  <a:cubicBezTo>
                    <a:pt x="33046" y="0"/>
                    <a:pt x="42511" y="8949"/>
                    <a:pt x="43153" y="20390"/>
                  </a:cubicBezTo>
                  <a:lnTo>
                    <a:pt x="21587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6" name="AutoShape 56"/>
            <p:cNvSpPr>
              <a:spLocks noChangeArrowheads="1"/>
            </p:cNvSpPr>
            <p:nvPr/>
          </p:nvSpPr>
          <p:spPr bwMode="auto">
            <a:xfrm rot="10754161" flipV="1">
              <a:off x="2689200" y="1388995"/>
              <a:ext cx="594509" cy="697478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7" name="Rectangle 57"/>
            <p:cNvSpPr>
              <a:spLocks noChangeArrowheads="1"/>
            </p:cNvSpPr>
            <p:nvPr/>
          </p:nvSpPr>
          <p:spPr bwMode="auto">
            <a:xfrm rot="21554161" flipH="1">
              <a:off x="2857199" y="2083114"/>
              <a:ext cx="282745" cy="1789342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69804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8" name="Rectangle 58"/>
            <p:cNvSpPr>
              <a:spLocks noChangeArrowheads="1"/>
            </p:cNvSpPr>
            <p:nvPr/>
          </p:nvSpPr>
          <p:spPr bwMode="auto">
            <a:xfrm rot="21554161" flipH="1">
              <a:off x="2958863" y="4203784"/>
              <a:ext cx="245241" cy="405341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</p:grpSp>
      <p:sp>
        <p:nvSpPr>
          <p:cNvPr id="12" name="フリーフォーム 11"/>
          <p:cNvSpPr/>
          <p:nvPr/>
        </p:nvSpPr>
        <p:spPr>
          <a:xfrm>
            <a:off x="-13855" y="4256350"/>
            <a:ext cx="9157855" cy="2601650"/>
          </a:xfrm>
          <a:custGeom>
            <a:avLst/>
            <a:gdLst>
              <a:gd name="connsiteX0" fmla="*/ 0 w 9157855"/>
              <a:gd name="connsiteY0" fmla="*/ 2244436 h 2244436"/>
              <a:gd name="connsiteX1" fmla="*/ 13855 w 9157855"/>
              <a:gd name="connsiteY1" fmla="*/ 0 h 2244436"/>
              <a:gd name="connsiteX2" fmla="*/ 3851564 w 9157855"/>
              <a:gd name="connsiteY2" fmla="*/ 27709 h 2244436"/>
              <a:gd name="connsiteX3" fmla="*/ 3865419 w 9157855"/>
              <a:gd name="connsiteY3" fmla="*/ 498763 h 2244436"/>
              <a:gd name="connsiteX4" fmla="*/ 4087091 w 9157855"/>
              <a:gd name="connsiteY4" fmla="*/ 665018 h 2244436"/>
              <a:gd name="connsiteX5" fmla="*/ 4502728 w 9157855"/>
              <a:gd name="connsiteY5" fmla="*/ 665018 h 2244436"/>
              <a:gd name="connsiteX6" fmla="*/ 4502728 w 9157855"/>
              <a:gd name="connsiteY6" fmla="*/ 27709 h 2244436"/>
              <a:gd name="connsiteX7" fmla="*/ 9130146 w 9157855"/>
              <a:gd name="connsiteY7" fmla="*/ 41563 h 2244436"/>
              <a:gd name="connsiteX8" fmla="*/ 9157855 w 9157855"/>
              <a:gd name="connsiteY8" fmla="*/ 2244436 h 2244436"/>
              <a:gd name="connsiteX9" fmla="*/ 0 w 9157855"/>
              <a:gd name="connsiteY9" fmla="*/ 2244436 h 2244436"/>
              <a:gd name="connsiteX0" fmla="*/ 0 w 9157855"/>
              <a:gd name="connsiteY0" fmla="*/ 2601650 h 2601650"/>
              <a:gd name="connsiteX1" fmla="*/ 13855 w 9157855"/>
              <a:gd name="connsiteY1" fmla="*/ 0 h 2601650"/>
              <a:gd name="connsiteX2" fmla="*/ 3851564 w 9157855"/>
              <a:gd name="connsiteY2" fmla="*/ 384923 h 2601650"/>
              <a:gd name="connsiteX3" fmla="*/ 3865419 w 9157855"/>
              <a:gd name="connsiteY3" fmla="*/ 855977 h 2601650"/>
              <a:gd name="connsiteX4" fmla="*/ 4087091 w 9157855"/>
              <a:gd name="connsiteY4" fmla="*/ 1022232 h 2601650"/>
              <a:gd name="connsiteX5" fmla="*/ 4502728 w 9157855"/>
              <a:gd name="connsiteY5" fmla="*/ 1022232 h 2601650"/>
              <a:gd name="connsiteX6" fmla="*/ 4502728 w 9157855"/>
              <a:gd name="connsiteY6" fmla="*/ 384923 h 2601650"/>
              <a:gd name="connsiteX7" fmla="*/ 9130146 w 9157855"/>
              <a:gd name="connsiteY7" fmla="*/ 398777 h 2601650"/>
              <a:gd name="connsiteX8" fmla="*/ 9157855 w 9157855"/>
              <a:gd name="connsiteY8" fmla="*/ 2601650 h 2601650"/>
              <a:gd name="connsiteX9" fmla="*/ 0 w 9157855"/>
              <a:gd name="connsiteY9" fmla="*/ 2601650 h 2601650"/>
              <a:gd name="connsiteX0" fmla="*/ 0 w 9157855"/>
              <a:gd name="connsiteY0" fmla="*/ 2601650 h 2601650"/>
              <a:gd name="connsiteX1" fmla="*/ 13855 w 9157855"/>
              <a:gd name="connsiteY1" fmla="*/ 0 h 2601650"/>
              <a:gd name="connsiteX2" fmla="*/ 3851564 w 9157855"/>
              <a:gd name="connsiteY2" fmla="*/ 27709 h 2601650"/>
              <a:gd name="connsiteX3" fmla="*/ 3865419 w 9157855"/>
              <a:gd name="connsiteY3" fmla="*/ 855977 h 2601650"/>
              <a:gd name="connsiteX4" fmla="*/ 4087091 w 9157855"/>
              <a:gd name="connsiteY4" fmla="*/ 1022232 h 2601650"/>
              <a:gd name="connsiteX5" fmla="*/ 4502728 w 9157855"/>
              <a:gd name="connsiteY5" fmla="*/ 1022232 h 2601650"/>
              <a:gd name="connsiteX6" fmla="*/ 4502728 w 9157855"/>
              <a:gd name="connsiteY6" fmla="*/ 384923 h 2601650"/>
              <a:gd name="connsiteX7" fmla="*/ 9130146 w 9157855"/>
              <a:gd name="connsiteY7" fmla="*/ 398777 h 2601650"/>
              <a:gd name="connsiteX8" fmla="*/ 9157855 w 9157855"/>
              <a:gd name="connsiteY8" fmla="*/ 2601650 h 2601650"/>
              <a:gd name="connsiteX9" fmla="*/ 0 w 9157855"/>
              <a:gd name="connsiteY9" fmla="*/ 2601650 h 2601650"/>
              <a:gd name="connsiteX0" fmla="*/ 0 w 9157855"/>
              <a:gd name="connsiteY0" fmla="*/ 2601650 h 2601650"/>
              <a:gd name="connsiteX1" fmla="*/ 13855 w 9157855"/>
              <a:gd name="connsiteY1" fmla="*/ 0 h 2601650"/>
              <a:gd name="connsiteX2" fmla="*/ 3851564 w 9157855"/>
              <a:gd name="connsiteY2" fmla="*/ 27709 h 2601650"/>
              <a:gd name="connsiteX3" fmla="*/ 3865419 w 9157855"/>
              <a:gd name="connsiteY3" fmla="*/ 855977 h 2601650"/>
              <a:gd name="connsiteX4" fmla="*/ 4087091 w 9157855"/>
              <a:gd name="connsiteY4" fmla="*/ 1022232 h 2601650"/>
              <a:gd name="connsiteX5" fmla="*/ 4502728 w 9157855"/>
              <a:gd name="connsiteY5" fmla="*/ 1022232 h 2601650"/>
              <a:gd name="connsiteX6" fmla="*/ 4502728 w 9157855"/>
              <a:gd name="connsiteY6" fmla="*/ 27709 h 2601650"/>
              <a:gd name="connsiteX7" fmla="*/ 9130146 w 9157855"/>
              <a:gd name="connsiteY7" fmla="*/ 398777 h 2601650"/>
              <a:gd name="connsiteX8" fmla="*/ 9157855 w 9157855"/>
              <a:gd name="connsiteY8" fmla="*/ 2601650 h 2601650"/>
              <a:gd name="connsiteX9" fmla="*/ 0 w 9157855"/>
              <a:gd name="connsiteY9" fmla="*/ 2601650 h 2601650"/>
              <a:gd name="connsiteX0" fmla="*/ 0 w 9157855"/>
              <a:gd name="connsiteY0" fmla="*/ 2601650 h 2601650"/>
              <a:gd name="connsiteX1" fmla="*/ 13855 w 9157855"/>
              <a:gd name="connsiteY1" fmla="*/ 0 h 2601650"/>
              <a:gd name="connsiteX2" fmla="*/ 3851564 w 9157855"/>
              <a:gd name="connsiteY2" fmla="*/ 27709 h 2601650"/>
              <a:gd name="connsiteX3" fmla="*/ 3865419 w 9157855"/>
              <a:gd name="connsiteY3" fmla="*/ 855977 h 2601650"/>
              <a:gd name="connsiteX4" fmla="*/ 4087091 w 9157855"/>
              <a:gd name="connsiteY4" fmla="*/ 1022232 h 2601650"/>
              <a:gd name="connsiteX5" fmla="*/ 4502728 w 9157855"/>
              <a:gd name="connsiteY5" fmla="*/ 1022232 h 2601650"/>
              <a:gd name="connsiteX6" fmla="*/ 4502728 w 9157855"/>
              <a:gd name="connsiteY6" fmla="*/ 27709 h 2601650"/>
              <a:gd name="connsiteX7" fmla="*/ 9130146 w 9157855"/>
              <a:gd name="connsiteY7" fmla="*/ 113001 h 2601650"/>
              <a:gd name="connsiteX8" fmla="*/ 9157855 w 9157855"/>
              <a:gd name="connsiteY8" fmla="*/ 2601650 h 2601650"/>
              <a:gd name="connsiteX9" fmla="*/ 0 w 9157855"/>
              <a:gd name="connsiteY9" fmla="*/ 2601650 h 2601650"/>
              <a:gd name="connsiteX0" fmla="*/ 0 w 9157855"/>
              <a:gd name="connsiteY0" fmla="*/ 2601650 h 2601650"/>
              <a:gd name="connsiteX1" fmla="*/ 13855 w 9157855"/>
              <a:gd name="connsiteY1" fmla="*/ 0 h 2601650"/>
              <a:gd name="connsiteX2" fmla="*/ 3851564 w 9157855"/>
              <a:gd name="connsiteY2" fmla="*/ 27709 h 2601650"/>
              <a:gd name="connsiteX3" fmla="*/ 3865419 w 9157855"/>
              <a:gd name="connsiteY3" fmla="*/ 855977 h 2601650"/>
              <a:gd name="connsiteX4" fmla="*/ 4087091 w 9157855"/>
              <a:gd name="connsiteY4" fmla="*/ 1022232 h 2601650"/>
              <a:gd name="connsiteX5" fmla="*/ 4502728 w 9157855"/>
              <a:gd name="connsiteY5" fmla="*/ 1022232 h 2601650"/>
              <a:gd name="connsiteX6" fmla="*/ 4502728 w 9157855"/>
              <a:gd name="connsiteY6" fmla="*/ 27709 h 2601650"/>
              <a:gd name="connsiteX7" fmla="*/ 9130146 w 9157855"/>
              <a:gd name="connsiteY7" fmla="*/ 113001 h 2601650"/>
              <a:gd name="connsiteX8" fmla="*/ 9157855 w 9157855"/>
              <a:gd name="connsiteY8" fmla="*/ 2601650 h 2601650"/>
              <a:gd name="connsiteX9" fmla="*/ 0 w 9157855"/>
              <a:gd name="connsiteY9" fmla="*/ 2601650 h 26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57855" h="2601650">
                <a:moveTo>
                  <a:pt x="0" y="2601650"/>
                </a:moveTo>
                <a:cubicBezTo>
                  <a:pt x="4618" y="1853505"/>
                  <a:pt x="9237" y="748145"/>
                  <a:pt x="13855" y="0"/>
                </a:cubicBezTo>
                <a:lnTo>
                  <a:pt x="3851564" y="27709"/>
                </a:lnTo>
                <a:lnTo>
                  <a:pt x="3865419" y="855977"/>
                </a:lnTo>
                <a:lnTo>
                  <a:pt x="4087091" y="1022232"/>
                </a:lnTo>
                <a:lnTo>
                  <a:pt x="4502728" y="1022232"/>
                </a:lnTo>
                <a:lnTo>
                  <a:pt x="4502728" y="27709"/>
                </a:lnTo>
                <a:lnTo>
                  <a:pt x="9130146" y="113001"/>
                </a:lnTo>
                <a:lnTo>
                  <a:pt x="9157855" y="2601650"/>
                </a:lnTo>
                <a:lnTo>
                  <a:pt x="0" y="2601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rot="16200000" flipH="1">
            <a:off x="-964445" y="1535893"/>
            <a:ext cx="4286280" cy="1785950"/>
          </a:xfrm>
          <a:prstGeom prst="straightConnector1">
            <a:avLst/>
          </a:prstGeom>
          <a:ln w="28575">
            <a:solidFill>
              <a:srgbClr val="9966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rot="5400000" flipH="1" flipV="1">
            <a:off x="1178695" y="2321711"/>
            <a:ext cx="3429024" cy="1785950"/>
          </a:xfrm>
          <a:prstGeom prst="straightConnector1">
            <a:avLst/>
          </a:prstGeom>
          <a:ln w="28575">
            <a:solidFill>
              <a:srgbClr val="9966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rot="16200000" flipH="1">
            <a:off x="3393272" y="321448"/>
            <a:ext cx="642929" cy="285737"/>
          </a:xfrm>
          <a:prstGeom prst="straightConnector1">
            <a:avLst/>
          </a:prstGeom>
          <a:ln w="28575">
            <a:solidFill>
              <a:srgbClr val="99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rot="16200000" flipH="1">
            <a:off x="-1321619" y="1750223"/>
            <a:ext cx="4572032" cy="1928794"/>
          </a:xfrm>
          <a:prstGeom prst="straightConnector1">
            <a:avLst/>
          </a:prstGeom>
          <a:ln w="28575">
            <a:solidFill>
              <a:srgbClr val="9966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rot="5400000" flipH="1" flipV="1">
            <a:off x="1428727" y="2214554"/>
            <a:ext cx="3071834" cy="1643074"/>
          </a:xfrm>
          <a:prstGeom prst="straightConnector1">
            <a:avLst/>
          </a:prstGeom>
          <a:ln w="28575">
            <a:solidFill>
              <a:srgbClr val="9966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グループ化 99"/>
          <p:cNvGrpSpPr/>
          <p:nvPr/>
        </p:nvGrpSpPr>
        <p:grpSpPr>
          <a:xfrm>
            <a:off x="642910" y="1500174"/>
            <a:ext cx="7312054" cy="2162173"/>
            <a:chOff x="642910" y="1500174"/>
            <a:chExt cx="7312054" cy="2162173"/>
          </a:xfrm>
        </p:grpSpPr>
        <p:sp>
          <p:nvSpPr>
            <p:cNvPr id="29" name="Freeform 134"/>
            <p:cNvSpPr>
              <a:spLocks/>
            </p:cNvSpPr>
            <p:nvPr/>
          </p:nvSpPr>
          <p:spPr bwMode="auto">
            <a:xfrm>
              <a:off x="7374792" y="2402359"/>
              <a:ext cx="176158" cy="155841"/>
            </a:xfrm>
            <a:custGeom>
              <a:avLst/>
              <a:gdLst/>
              <a:ahLst/>
              <a:cxnLst>
                <a:cxn ang="0">
                  <a:pos x="74" y="25"/>
                </a:cxn>
                <a:cxn ang="0">
                  <a:pos x="71" y="36"/>
                </a:cxn>
                <a:cxn ang="0">
                  <a:pos x="71" y="47"/>
                </a:cxn>
                <a:cxn ang="0">
                  <a:pos x="63" y="58"/>
                </a:cxn>
                <a:cxn ang="0">
                  <a:pos x="56" y="62"/>
                </a:cxn>
                <a:cxn ang="0">
                  <a:pos x="52" y="66"/>
                </a:cxn>
                <a:cxn ang="0">
                  <a:pos x="45" y="69"/>
                </a:cxn>
                <a:cxn ang="0">
                  <a:pos x="37" y="69"/>
                </a:cxn>
                <a:cxn ang="0">
                  <a:pos x="23" y="66"/>
                </a:cxn>
                <a:cxn ang="0">
                  <a:pos x="15" y="58"/>
                </a:cxn>
                <a:cxn ang="0">
                  <a:pos x="8" y="51"/>
                </a:cxn>
                <a:cxn ang="0">
                  <a:pos x="4" y="44"/>
                </a:cxn>
                <a:cxn ang="0">
                  <a:pos x="0" y="33"/>
                </a:cxn>
                <a:cxn ang="0">
                  <a:pos x="4" y="18"/>
                </a:cxn>
                <a:cxn ang="0">
                  <a:pos x="8" y="11"/>
                </a:cxn>
                <a:cxn ang="0">
                  <a:pos x="11" y="7"/>
                </a:cxn>
                <a:cxn ang="0">
                  <a:pos x="19" y="0"/>
                </a:cxn>
                <a:cxn ang="0">
                  <a:pos x="30" y="0"/>
                </a:cxn>
                <a:cxn ang="0">
                  <a:pos x="49" y="0"/>
                </a:cxn>
                <a:cxn ang="0">
                  <a:pos x="56" y="7"/>
                </a:cxn>
                <a:cxn ang="0">
                  <a:pos x="63" y="11"/>
                </a:cxn>
                <a:cxn ang="0">
                  <a:pos x="71" y="18"/>
                </a:cxn>
                <a:cxn ang="0">
                  <a:pos x="74" y="25"/>
                </a:cxn>
              </a:cxnLst>
              <a:rect l="0" t="0" r="r" b="b"/>
              <a:pathLst>
                <a:path w="74" h="69">
                  <a:moveTo>
                    <a:pt x="74" y="25"/>
                  </a:moveTo>
                  <a:lnTo>
                    <a:pt x="71" y="36"/>
                  </a:lnTo>
                  <a:lnTo>
                    <a:pt x="71" y="47"/>
                  </a:lnTo>
                  <a:lnTo>
                    <a:pt x="63" y="58"/>
                  </a:lnTo>
                  <a:lnTo>
                    <a:pt x="56" y="62"/>
                  </a:lnTo>
                  <a:lnTo>
                    <a:pt x="52" y="66"/>
                  </a:lnTo>
                  <a:lnTo>
                    <a:pt x="45" y="69"/>
                  </a:lnTo>
                  <a:lnTo>
                    <a:pt x="37" y="69"/>
                  </a:lnTo>
                  <a:lnTo>
                    <a:pt x="23" y="66"/>
                  </a:lnTo>
                  <a:lnTo>
                    <a:pt x="15" y="58"/>
                  </a:lnTo>
                  <a:lnTo>
                    <a:pt x="8" y="51"/>
                  </a:lnTo>
                  <a:lnTo>
                    <a:pt x="4" y="44"/>
                  </a:lnTo>
                  <a:lnTo>
                    <a:pt x="0" y="33"/>
                  </a:lnTo>
                  <a:lnTo>
                    <a:pt x="4" y="18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49" y="0"/>
                  </a:lnTo>
                  <a:lnTo>
                    <a:pt x="56" y="7"/>
                  </a:lnTo>
                  <a:lnTo>
                    <a:pt x="63" y="11"/>
                  </a:lnTo>
                  <a:lnTo>
                    <a:pt x="71" y="18"/>
                  </a:lnTo>
                  <a:lnTo>
                    <a:pt x="7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30" name="Freeform 135"/>
            <p:cNvSpPr>
              <a:spLocks/>
            </p:cNvSpPr>
            <p:nvPr/>
          </p:nvSpPr>
          <p:spPr bwMode="auto">
            <a:xfrm>
              <a:off x="6643353" y="1643050"/>
              <a:ext cx="158925" cy="124341"/>
            </a:xfrm>
            <a:custGeom>
              <a:avLst/>
              <a:gdLst/>
              <a:ahLst/>
              <a:cxnLst>
                <a:cxn ang="0">
                  <a:pos x="63" y="18"/>
                </a:cxn>
                <a:cxn ang="0">
                  <a:pos x="67" y="26"/>
                </a:cxn>
                <a:cxn ang="0">
                  <a:pos x="67" y="37"/>
                </a:cxn>
                <a:cxn ang="0">
                  <a:pos x="56" y="51"/>
                </a:cxn>
                <a:cxn ang="0">
                  <a:pos x="52" y="55"/>
                </a:cxn>
                <a:cxn ang="0">
                  <a:pos x="45" y="55"/>
                </a:cxn>
                <a:cxn ang="0">
                  <a:pos x="26" y="55"/>
                </a:cxn>
                <a:cxn ang="0">
                  <a:pos x="11" y="48"/>
                </a:cxn>
                <a:cxn ang="0">
                  <a:pos x="0" y="37"/>
                </a:cxn>
                <a:cxn ang="0">
                  <a:pos x="0" y="29"/>
                </a:cxn>
                <a:cxn ang="0">
                  <a:pos x="0" y="22"/>
                </a:cxn>
                <a:cxn ang="0">
                  <a:pos x="11" y="8"/>
                </a:cxn>
                <a:cxn ang="0">
                  <a:pos x="15" y="4"/>
                </a:cxn>
                <a:cxn ang="0">
                  <a:pos x="22" y="0"/>
                </a:cxn>
                <a:cxn ang="0">
                  <a:pos x="34" y="0"/>
                </a:cxn>
                <a:cxn ang="0">
                  <a:pos x="45" y="4"/>
                </a:cxn>
                <a:cxn ang="0">
                  <a:pos x="63" y="18"/>
                </a:cxn>
              </a:cxnLst>
              <a:rect l="0" t="0" r="r" b="b"/>
              <a:pathLst>
                <a:path w="67" h="55">
                  <a:moveTo>
                    <a:pt x="63" y="18"/>
                  </a:moveTo>
                  <a:lnTo>
                    <a:pt x="67" y="26"/>
                  </a:lnTo>
                  <a:lnTo>
                    <a:pt x="67" y="37"/>
                  </a:lnTo>
                  <a:lnTo>
                    <a:pt x="56" y="51"/>
                  </a:lnTo>
                  <a:lnTo>
                    <a:pt x="52" y="55"/>
                  </a:lnTo>
                  <a:lnTo>
                    <a:pt x="45" y="55"/>
                  </a:lnTo>
                  <a:lnTo>
                    <a:pt x="26" y="55"/>
                  </a:lnTo>
                  <a:lnTo>
                    <a:pt x="11" y="48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5" y="4"/>
                  </a:lnTo>
                  <a:lnTo>
                    <a:pt x="63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31" name="Freeform 136"/>
            <p:cNvSpPr>
              <a:spLocks/>
            </p:cNvSpPr>
            <p:nvPr/>
          </p:nvSpPr>
          <p:spPr bwMode="auto">
            <a:xfrm>
              <a:off x="5837239" y="1651339"/>
              <a:ext cx="166584" cy="149209"/>
            </a:xfrm>
            <a:custGeom>
              <a:avLst/>
              <a:gdLst/>
              <a:ahLst/>
              <a:cxnLst>
                <a:cxn ang="0">
                  <a:pos x="67" y="25"/>
                </a:cxn>
                <a:cxn ang="0">
                  <a:pos x="70" y="36"/>
                </a:cxn>
                <a:cxn ang="0">
                  <a:pos x="70" y="44"/>
                </a:cxn>
                <a:cxn ang="0">
                  <a:pos x="67" y="51"/>
                </a:cxn>
                <a:cxn ang="0">
                  <a:pos x="55" y="58"/>
                </a:cxn>
                <a:cxn ang="0">
                  <a:pos x="44" y="66"/>
                </a:cxn>
                <a:cxn ang="0">
                  <a:pos x="30" y="66"/>
                </a:cxn>
                <a:cxn ang="0">
                  <a:pos x="15" y="62"/>
                </a:cxn>
                <a:cxn ang="0">
                  <a:pos x="4" y="51"/>
                </a:cxn>
                <a:cxn ang="0">
                  <a:pos x="0" y="47"/>
                </a:cxn>
                <a:cxn ang="0">
                  <a:pos x="0" y="40"/>
                </a:cxn>
                <a:cxn ang="0">
                  <a:pos x="11" y="14"/>
                </a:cxn>
                <a:cxn ang="0">
                  <a:pos x="15" y="7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8" y="7"/>
                </a:cxn>
                <a:cxn ang="0">
                  <a:pos x="59" y="14"/>
                </a:cxn>
                <a:cxn ang="0">
                  <a:pos x="67" y="25"/>
                </a:cxn>
              </a:cxnLst>
              <a:rect l="0" t="0" r="r" b="b"/>
              <a:pathLst>
                <a:path w="70" h="66">
                  <a:moveTo>
                    <a:pt x="67" y="25"/>
                  </a:moveTo>
                  <a:lnTo>
                    <a:pt x="70" y="36"/>
                  </a:lnTo>
                  <a:lnTo>
                    <a:pt x="70" y="44"/>
                  </a:lnTo>
                  <a:lnTo>
                    <a:pt x="67" y="51"/>
                  </a:lnTo>
                  <a:lnTo>
                    <a:pt x="55" y="58"/>
                  </a:lnTo>
                  <a:lnTo>
                    <a:pt x="44" y="66"/>
                  </a:lnTo>
                  <a:lnTo>
                    <a:pt x="30" y="66"/>
                  </a:lnTo>
                  <a:lnTo>
                    <a:pt x="15" y="62"/>
                  </a:lnTo>
                  <a:lnTo>
                    <a:pt x="4" y="51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11" y="14"/>
                  </a:lnTo>
                  <a:lnTo>
                    <a:pt x="15" y="7"/>
                  </a:lnTo>
                  <a:lnTo>
                    <a:pt x="26" y="0"/>
                  </a:lnTo>
                  <a:lnTo>
                    <a:pt x="37" y="0"/>
                  </a:lnTo>
                  <a:lnTo>
                    <a:pt x="48" y="7"/>
                  </a:lnTo>
                  <a:lnTo>
                    <a:pt x="59" y="14"/>
                  </a:lnTo>
                  <a:lnTo>
                    <a:pt x="67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32" name="Freeform 137"/>
            <p:cNvSpPr>
              <a:spLocks/>
            </p:cNvSpPr>
            <p:nvPr/>
          </p:nvSpPr>
          <p:spPr bwMode="auto">
            <a:xfrm>
              <a:off x="6677819" y="1667918"/>
              <a:ext cx="99568" cy="74605"/>
            </a:xfrm>
            <a:custGeom>
              <a:avLst/>
              <a:gdLst/>
              <a:ahLst/>
              <a:cxnLst>
                <a:cxn ang="0">
                  <a:pos x="41" y="15"/>
                </a:cxn>
                <a:cxn ang="0">
                  <a:pos x="41" y="22"/>
                </a:cxn>
                <a:cxn ang="0">
                  <a:pos x="37" y="26"/>
                </a:cxn>
                <a:cxn ang="0">
                  <a:pos x="30" y="33"/>
                </a:cxn>
                <a:cxn ang="0">
                  <a:pos x="15" y="33"/>
                </a:cxn>
                <a:cxn ang="0">
                  <a:pos x="7" y="33"/>
                </a:cxn>
                <a:cxn ang="0">
                  <a:pos x="4" y="29"/>
                </a:cxn>
                <a:cxn ang="0">
                  <a:pos x="0" y="26"/>
                </a:cxn>
                <a:cxn ang="0">
                  <a:pos x="0" y="18"/>
                </a:cxn>
                <a:cxn ang="0">
                  <a:pos x="0" y="7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19" y="0"/>
                </a:cxn>
                <a:cxn ang="0">
                  <a:pos x="30" y="4"/>
                </a:cxn>
                <a:cxn ang="0">
                  <a:pos x="37" y="11"/>
                </a:cxn>
                <a:cxn ang="0">
                  <a:pos x="41" y="15"/>
                </a:cxn>
              </a:cxnLst>
              <a:rect l="0" t="0" r="r" b="b"/>
              <a:pathLst>
                <a:path w="41" h="33">
                  <a:moveTo>
                    <a:pt x="41" y="15"/>
                  </a:moveTo>
                  <a:lnTo>
                    <a:pt x="41" y="22"/>
                  </a:lnTo>
                  <a:lnTo>
                    <a:pt x="37" y="26"/>
                  </a:lnTo>
                  <a:lnTo>
                    <a:pt x="30" y="33"/>
                  </a:lnTo>
                  <a:lnTo>
                    <a:pt x="15" y="33"/>
                  </a:lnTo>
                  <a:lnTo>
                    <a:pt x="7" y="33"/>
                  </a:lnTo>
                  <a:lnTo>
                    <a:pt x="4" y="29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7"/>
                  </a:lnTo>
                  <a:lnTo>
                    <a:pt x="4" y="4"/>
                  </a:lnTo>
                  <a:lnTo>
                    <a:pt x="7" y="4"/>
                  </a:lnTo>
                  <a:lnTo>
                    <a:pt x="19" y="0"/>
                  </a:lnTo>
                  <a:lnTo>
                    <a:pt x="30" y="4"/>
                  </a:lnTo>
                  <a:lnTo>
                    <a:pt x="37" y="11"/>
                  </a:lnTo>
                  <a:lnTo>
                    <a:pt x="41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33" name="Freeform 138"/>
            <p:cNvSpPr>
              <a:spLocks/>
            </p:cNvSpPr>
            <p:nvPr/>
          </p:nvSpPr>
          <p:spPr bwMode="auto">
            <a:xfrm>
              <a:off x="5871705" y="1676208"/>
              <a:ext cx="105312" cy="99473"/>
            </a:xfrm>
            <a:custGeom>
              <a:avLst/>
              <a:gdLst/>
              <a:ahLst/>
              <a:cxnLst>
                <a:cxn ang="0">
                  <a:pos x="40" y="22"/>
                </a:cxn>
                <a:cxn ang="0">
                  <a:pos x="44" y="29"/>
                </a:cxn>
                <a:cxn ang="0">
                  <a:pos x="40" y="33"/>
                </a:cxn>
                <a:cxn ang="0">
                  <a:pos x="33" y="40"/>
                </a:cxn>
                <a:cxn ang="0">
                  <a:pos x="29" y="44"/>
                </a:cxn>
                <a:cxn ang="0">
                  <a:pos x="11" y="44"/>
                </a:cxn>
                <a:cxn ang="0">
                  <a:pos x="3" y="40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3" y="11"/>
                </a:cxn>
                <a:cxn ang="0">
                  <a:pos x="7" y="3"/>
                </a:cxn>
                <a:cxn ang="0">
                  <a:pos x="18" y="0"/>
                </a:cxn>
                <a:cxn ang="0">
                  <a:pos x="26" y="0"/>
                </a:cxn>
                <a:cxn ang="0">
                  <a:pos x="33" y="7"/>
                </a:cxn>
                <a:cxn ang="0">
                  <a:pos x="37" y="11"/>
                </a:cxn>
                <a:cxn ang="0">
                  <a:pos x="40" y="22"/>
                </a:cxn>
              </a:cxnLst>
              <a:rect l="0" t="0" r="r" b="b"/>
              <a:pathLst>
                <a:path w="44" h="44">
                  <a:moveTo>
                    <a:pt x="40" y="22"/>
                  </a:moveTo>
                  <a:lnTo>
                    <a:pt x="44" y="29"/>
                  </a:lnTo>
                  <a:lnTo>
                    <a:pt x="40" y="33"/>
                  </a:lnTo>
                  <a:lnTo>
                    <a:pt x="33" y="40"/>
                  </a:lnTo>
                  <a:lnTo>
                    <a:pt x="29" y="44"/>
                  </a:lnTo>
                  <a:lnTo>
                    <a:pt x="11" y="44"/>
                  </a:lnTo>
                  <a:lnTo>
                    <a:pt x="3" y="40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3" y="11"/>
                  </a:lnTo>
                  <a:lnTo>
                    <a:pt x="7" y="3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3" y="7"/>
                  </a:lnTo>
                  <a:lnTo>
                    <a:pt x="37" y="11"/>
                  </a:lnTo>
                  <a:lnTo>
                    <a:pt x="4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34" name="Freeform 139"/>
            <p:cNvSpPr>
              <a:spLocks/>
            </p:cNvSpPr>
            <p:nvPr/>
          </p:nvSpPr>
          <p:spPr bwMode="auto">
            <a:xfrm>
              <a:off x="5366208" y="1881785"/>
              <a:ext cx="231686" cy="215524"/>
            </a:xfrm>
            <a:custGeom>
              <a:avLst/>
              <a:gdLst/>
              <a:ahLst/>
              <a:cxnLst>
                <a:cxn ang="0">
                  <a:pos x="93" y="26"/>
                </a:cxn>
                <a:cxn ang="0">
                  <a:pos x="97" y="55"/>
                </a:cxn>
                <a:cxn ang="0">
                  <a:pos x="97" y="73"/>
                </a:cxn>
                <a:cxn ang="0">
                  <a:pos x="89" y="77"/>
                </a:cxn>
                <a:cxn ang="0">
                  <a:pos x="82" y="84"/>
                </a:cxn>
                <a:cxn ang="0">
                  <a:pos x="78" y="88"/>
                </a:cxn>
                <a:cxn ang="0">
                  <a:pos x="75" y="91"/>
                </a:cxn>
                <a:cxn ang="0">
                  <a:pos x="63" y="95"/>
                </a:cxn>
                <a:cxn ang="0">
                  <a:pos x="37" y="91"/>
                </a:cxn>
                <a:cxn ang="0">
                  <a:pos x="26" y="91"/>
                </a:cxn>
                <a:cxn ang="0">
                  <a:pos x="19" y="84"/>
                </a:cxn>
                <a:cxn ang="0">
                  <a:pos x="11" y="77"/>
                </a:cxn>
                <a:cxn ang="0">
                  <a:pos x="8" y="69"/>
                </a:cxn>
                <a:cxn ang="0">
                  <a:pos x="0" y="55"/>
                </a:cxn>
                <a:cxn ang="0">
                  <a:pos x="4" y="44"/>
                </a:cxn>
                <a:cxn ang="0">
                  <a:pos x="15" y="18"/>
                </a:cxn>
                <a:cxn ang="0">
                  <a:pos x="19" y="11"/>
                </a:cxn>
                <a:cxn ang="0">
                  <a:pos x="26" y="7"/>
                </a:cxn>
                <a:cxn ang="0">
                  <a:pos x="37" y="4"/>
                </a:cxn>
                <a:cxn ang="0">
                  <a:pos x="49" y="0"/>
                </a:cxn>
                <a:cxn ang="0">
                  <a:pos x="63" y="4"/>
                </a:cxn>
                <a:cxn ang="0">
                  <a:pos x="78" y="11"/>
                </a:cxn>
                <a:cxn ang="0">
                  <a:pos x="89" y="15"/>
                </a:cxn>
                <a:cxn ang="0">
                  <a:pos x="93" y="26"/>
                </a:cxn>
              </a:cxnLst>
              <a:rect l="0" t="0" r="r" b="b"/>
              <a:pathLst>
                <a:path w="97" h="95">
                  <a:moveTo>
                    <a:pt x="93" y="26"/>
                  </a:moveTo>
                  <a:lnTo>
                    <a:pt x="97" y="55"/>
                  </a:lnTo>
                  <a:lnTo>
                    <a:pt x="97" y="73"/>
                  </a:lnTo>
                  <a:lnTo>
                    <a:pt x="89" y="77"/>
                  </a:lnTo>
                  <a:lnTo>
                    <a:pt x="82" y="84"/>
                  </a:lnTo>
                  <a:lnTo>
                    <a:pt x="78" y="88"/>
                  </a:lnTo>
                  <a:lnTo>
                    <a:pt x="75" y="91"/>
                  </a:lnTo>
                  <a:lnTo>
                    <a:pt x="63" y="95"/>
                  </a:lnTo>
                  <a:lnTo>
                    <a:pt x="37" y="91"/>
                  </a:lnTo>
                  <a:lnTo>
                    <a:pt x="26" y="91"/>
                  </a:lnTo>
                  <a:lnTo>
                    <a:pt x="19" y="84"/>
                  </a:lnTo>
                  <a:lnTo>
                    <a:pt x="11" y="77"/>
                  </a:lnTo>
                  <a:lnTo>
                    <a:pt x="8" y="69"/>
                  </a:lnTo>
                  <a:lnTo>
                    <a:pt x="0" y="55"/>
                  </a:lnTo>
                  <a:lnTo>
                    <a:pt x="4" y="44"/>
                  </a:lnTo>
                  <a:lnTo>
                    <a:pt x="15" y="18"/>
                  </a:lnTo>
                  <a:lnTo>
                    <a:pt x="19" y="11"/>
                  </a:lnTo>
                  <a:lnTo>
                    <a:pt x="26" y="7"/>
                  </a:lnTo>
                  <a:lnTo>
                    <a:pt x="37" y="4"/>
                  </a:lnTo>
                  <a:lnTo>
                    <a:pt x="49" y="0"/>
                  </a:lnTo>
                  <a:lnTo>
                    <a:pt x="63" y="4"/>
                  </a:lnTo>
                  <a:lnTo>
                    <a:pt x="78" y="11"/>
                  </a:lnTo>
                  <a:lnTo>
                    <a:pt x="89" y="15"/>
                  </a:lnTo>
                  <a:lnTo>
                    <a:pt x="93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35" name="Freeform 140"/>
            <p:cNvSpPr>
              <a:spLocks/>
            </p:cNvSpPr>
            <p:nvPr/>
          </p:nvSpPr>
          <p:spPr bwMode="auto">
            <a:xfrm>
              <a:off x="7068430" y="1891732"/>
              <a:ext cx="176158" cy="155841"/>
            </a:xfrm>
            <a:custGeom>
              <a:avLst/>
              <a:gdLst/>
              <a:ahLst/>
              <a:cxnLst>
                <a:cxn ang="0">
                  <a:pos x="67" y="11"/>
                </a:cxn>
                <a:cxn ang="0">
                  <a:pos x="71" y="18"/>
                </a:cxn>
                <a:cxn ang="0">
                  <a:pos x="74" y="29"/>
                </a:cxn>
                <a:cxn ang="0">
                  <a:pos x="74" y="36"/>
                </a:cxn>
                <a:cxn ang="0">
                  <a:pos x="74" y="47"/>
                </a:cxn>
                <a:cxn ang="0">
                  <a:pos x="67" y="54"/>
                </a:cxn>
                <a:cxn ang="0">
                  <a:pos x="59" y="62"/>
                </a:cxn>
                <a:cxn ang="0">
                  <a:pos x="41" y="69"/>
                </a:cxn>
                <a:cxn ang="0">
                  <a:pos x="34" y="69"/>
                </a:cxn>
                <a:cxn ang="0">
                  <a:pos x="22" y="65"/>
                </a:cxn>
                <a:cxn ang="0">
                  <a:pos x="8" y="54"/>
                </a:cxn>
                <a:cxn ang="0">
                  <a:pos x="4" y="47"/>
                </a:cxn>
                <a:cxn ang="0">
                  <a:pos x="0" y="36"/>
                </a:cxn>
                <a:cxn ang="0">
                  <a:pos x="0" y="25"/>
                </a:cxn>
                <a:cxn ang="0">
                  <a:pos x="4" y="18"/>
                </a:cxn>
                <a:cxn ang="0">
                  <a:pos x="11" y="11"/>
                </a:cxn>
                <a:cxn ang="0">
                  <a:pos x="19" y="7"/>
                </a:cxn>
                <a:cxn ang="0">
                  <a:pos x="34" y="0"/>
                </a:cxn>
                <a:cxn ang="0">
                  <a:pos x="45" y="0"/>
                </a:cxn>
                <a:cxn ang="0">
                  <a:pos x="52" y="0"/>
                </a:cxn>
                <a:cxn ang="0">
                  <a:pos x="59" y="3"/>
                </a:cxn>
                <a:cxn ang="0">
                  <a:pos x="67" y="11"/>
                </a:cxn>
              </a:cxnLst>
              <a:rect l="0" t="0" r="r" b="b"/>
              <a:pathLst>
                <a:path w="74" h="69">
                  <a:moveTo>
                    <a:pt x="67" y="11"/>
                  </a:moveTo>
                  <a:lnTo>
                    <a:pt x="71" y="18"/>
                  </a:lnTo>
                  <a:lnTo>
                    <a:pt x="74" y="29"/>
                  </a:lnTo>
                  <a:lnTo>
                    <a:pt x="74" y="36"/>
                  </a:lnTo>
                  <a:lnTo>
                    <a:pt x="74" y="47"/>
                  </a:lnTo>
                  <a:lnTo>
                    <a:pt x="67" y="54"/>
                  </a:lnTo>
                  <a:lnTo>
                    <a:pt x="59" y="62"/>
                  </a:lnTo>
                  <a:lnTo>
                    <a:pt x="41" y="69"/>
                  </a:lnTo>
                  <a:lnTo>
                    <a:pt x="34" y="69"/>
                  </a:lnTo>
                  <a:lnTo>
                    <a:pt x="22" y="65"/>
                  </a:lnTo>
                  <a:lnTo>
                    <a:pt x="8" y="54"/>
                  </a:lnTo>
                  <a:lnTo>
                    <a:pt x="4" y="47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4" y="18"/>
                  </a:lnTo>
                  <a:lnTo>
                    <a:pt x="11" y="11"/>
                  </a:lnTo>
                  <a:lnTo>
                    <a:pt x="19" y="7"/>
                  </a:lnTo>
                  <a:lnTo>
                    <a:pt x="34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9" y="3"/>
                  </a:lnTo>
                  <a:lnTo>
                    <a:pt x="67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36" name="Freeform 141"/>
            <p:cNvSpPr>
              <a:spLocks/>
            </p:cNvSpPr>
            <p:nvPr/>
          </p:nvSpPr>
          <p:spPr bwMode="auto">
            <a:xfrm>
              <a:off x="7759658" y="1906653"/>
              <a:ext cx="185732" cy="165788"/>
            </a:xfrm>
            <a:custGeom>
              <a:avLst/>
              <a:gdLst/>
              <a:ahLst/>
              <a:cxnLst>
                <a:cxn ang="0">
                  <a:pos x="67" y="7"/>
                </a:cxn>
                <a:cxn ang="0">
                  <a:pos x="74" y="26"/>
                </a:cxn>
                <a:cxn ang="0">
                  <a:pos x="78" y="44"/>
                </a:cxn>
                <a:cxn ang="0">
                  <a:pos x="74" y="51"/>
                </a:cxn>
                <a:cxn ang="0">
                  <a:pos x="71" y="62"/>
                </a:cxn>
                <a:cxn ang="0">
                  <a:pos x="63" y="69"/>
                </a:cxn>
                <a:cxn ang="0">
                  <a:pos x="56" y="73"/>
                </a:cxn>
                <a:cxn ang="0">
                  <a:pos x="41" y="73"/>
                </a:cxn>
                <a:cxn ang="0">
                  <a:pos x="26" y="69"/>
                </a:cxn>
                <a:cxn ang="0">
                  <a:pos x="15" y="62"/>
                </a:cxn>
                <a:cxn ang="0">
                  <a:pos x="4" y="55"/>
                </a:cxn>
                <a:cxn ang="0">
                  <a:pos x="0" y="40"/>
                </a:cxn>
                <a:cxn ang="0">
                  <a:pos x="0" y="26"/>
                </a:cxn>
                <a:cxn ang="0">
                  <a:pos x="4" y="18"/>
                </a:cxn>
                <a:cxn ang="0">
                  <a:pos x="11" y="11"/>
                </a:cxn>
                <a:cxn ang="0">
                  <a:pos x="19" y="7"/>
                </a:cxn>
                <a:cxn ang="0">
                  <a:pos x="26" y="0"/>
                </a:cxn>
                <a:cxn ang="0">
                  <a:pos x="49" y="0"/>
                </a:cxn>
                <a:cxn ang="0">
                  <a:pos x="56" y="4"/>
                </a:cxn>
                <a:cxn ang="0">
                  <a:pos x="67" y="7"/>
                </a:cxn>
              </a:cxnLst>
              <a:rect l="0" t="0" r="r" b="b"/>
              <a:pathLst>
                <a:path w="78" h="73">
                  <a:moveTo>
                    <a:pt x="67" y="7"/>
                  </a:moveTo>
                  <a:lnTo>
                    <a:pt x="74" y="26"/>
                  </a:lnTo>
                  <a:lnTo>
                    <a:pt x="78" y="44"/>
                  </a:lnTo>
                  <a:lnTo>
                    <a:pt x="74" y="51"/>
                  </a:lnTo>
                  <a:lnTo>
                    <a:pt x="71" y="62"/>
                  </a:lnTo>
                  <a:lnTo>
                    <a:pt x="63" y="69"/>
                  </a:lnTo>
                  <a:lnTo>
                    <a:pt x="56" y="73"/>
                  </a:lnTo>
                  <a:lnTo>
                    <a:pt x="41" y="73"/>
                  </a:lnTo>
                  <a:lnTo>
                    <a:pt x="26" y="69"/>
                  </a:lnTo>
                  <a:lnTo>
                    <a:pt x="15" y="62"/>
                  </a:lnTo>
                  <a:lnTo>
                    <a:pt x="4" y="55"/>
                  </a:lnTo>
                  <a:lnTo>
                    <a:pt x="0" y="40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11" y="11"/>
                  </a:lnTo>
                  <a:lnTo>
                    <a:pt x="19" y="7"/>
                  </a:lnTo>
                  <a:lnTo>
                    <a:pt x="26" y="0"/>
                  </a:lnTo>
                  <a:lnTo>
                    <a:pt x="49" y="0"/>
                  </a:lnTo>
                  <a:lnTo>
                    <a:pt x="56" y="4"/>
                  </a:lnTo>
                  <a:lnTo>
                    <a:pt x="6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37" name="Freeform 142"/>
            <p:cNvSpPr>
              <a:spLocks/>
            </p:cNvSpPr>
            <p:nvPr/>
          </p:nvSpPr>
          <p:spPr bwMode="auto">
            <a:xfrm>
              <a:off x="5400674" y="1916600"/>
              <a:ext cx="178073" cy="155841"/>
            </a:xfrm>
            <a:custGeom>
              <a:avLst/>
              <a:gdLst/>
              <a:ahLst/>
              <a:cxnLst>
                <a:cxn ang="0">
                  <a:pos x="71" y="18"/>
                </a:cxn>
                <a:cxn ang="0">
                  <a:pos x="74" y="32"/>
                </a:cxn>
                <a:cxn ang="0">
                  <a:pos x="74" y="40"/>
                </a:cxn>
                <a:cxn ang="0">
                  <a:pos x="71" y="47"/>
                </a:cxn>
                <a:cxn ang="0">
                  <a:pos x="67" y="54"/>
                </a:cxn>
                <a:cxn ang="0">
                  <a:pos x="60" y="62"/>
                </a:cxn>
                <a:cxn ang="0">
                  <a:pos x="45" y="69"/>
                </a:cxn>
                <a:cxn ang="0">
                  <a:pos x="34" y="69"/>
                </a:cxn>
                <a:cxn ang="0">
                  <a:pos x="22" y="69"/>
                </a:cxn>
                <a:cxn ang="0">
                  <a:pos x="11" y="65"/>
                </a:cxn>
                <a:cxn ang="0">
                  <a:pos x="4" y="54"/>
                </a:cxn>
                <a:cxn ang="0">
                  <a:pos x="0" y="40"/>
                </a:cxn>
                <a:cxn ang="0">
                  <a:pos x="4" y="29"/>
                </a:cxn>
                <a:cxn ang="0">
                  <a:pos x="11" y="14"/>
                </a:cxn>
                <a:cxn ang="0">
                  <a:pos x="19" y="3"/>
                </a:cxn>
                <a:cxn ang="0">
                  <a:pos x="34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7"/>
                </a:cxn>
                <a:cxn ang="0">
                  <a:pos x="71" y="11"/>
                </a:cxn>
                <a:cxn ang="0">
                  <a:pos x="71" y="18"/>
                </a:cxn>
              </a:cxnLst>
              <a:rect l="0" t="0" r="r" b="b"/>
              <a:pathLst>
                <a:path w="74" h="69">
                  <a:moveTo>
                    <a:pt x="71" y="18"/>
                  </a:moveTo>
                  <a:lnTo>
                    <a:pt x="74" y="32"/>
                  </a:lnTo>
                  <a:lnTo>
                    <a:pt x="74" y="40"/>
                  </a:lnTo>
                  <a:lnTo>
                    <a:pt x="71" y="47"/>
                  </a:lnTo>
                  <a:lnTo>
                    <a:pt x="67" y="54"/>
                  </a:lnTo>
                  <a:lnTo>
                    <a:pt x="60" y="62"/>
                  </a:lnTo>
                  <a:lnTo>
                    <a:pt x="45" y="69"/>
                  </a:lnTo>
                  <a:lnTo>
                    <a:pt x="34" y="69"/>
                  </a:lnTo>
                  <a:lnTo>
                    <a:pt x="22" y="69"/>
                  </a:lnTo>
                  <a:lnTo>
                    <a:pt x="11" y="65"/>
                  </a:lnTo>
                  <a:lnTo>
                    <a:pt x="4" y="54"/>
                  </a:lnTo>
                  <a:lnTo>
                    <a:pt x="0" y="40"/>
                  </a:lnTo>
                  <a:lnTo>
                    <a:pt x="4" y="29"/>
                  </a:lnTo>
                  <a:lnTo>
                    <a:pt x="11" y="14"/>
                  </a:lnTo>
                  <a:lnTo>
                    <a:pt x="19" y="3"/>
                  </a:lnTo>
                  <a:lnTo>
                    <a:pt x="34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7"/>
                  </a:lnTo>
                  <a:lnTo>
                    <a:pt x="71" y="11"/>
                  </a:lnTo>
                  <a:lnTo>
                    <a:pt x="71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38" name="Freeform 143"/>
            <p:cNvSpPr>
              <a:spLocks/>
            </p:cNvSpPr>
            <p:nvPr/>
          </p:nvSpPr>
          <p:spPr bwMode="auto">
            <a:xfrm>
              <a:off x="7095237" y="1916600"/>
              <a:ext cx="124459" cy="114394"/>
            </a:xfrm>
            <a:custGeom>
              <a:avLst/>
              <a:gdLst/>
              <a:ahLst/>
              <a:cxnLst>
                <a:cxn ang="0">
                  <a:pos x="48" y="14"/>
                </a:cxn>
                <a:cxn ang="0">
                  <a:pos x="52" y="22"/>
                </a:cxn>
                <a:cxn ang="0">
                  <a:pos x="48" y="32"/>
                </a:cxn>
                <a:cxn ang="0">
                  <a:pos x="45" y="40"/>
                </a:cxn>
                <a:cxn ang="0">
                  <a:pos x="37" y="47"/>
                </a:cxn>
                <a:cxn ang="0">
                  <a:pos x="26" y="51"/>
                </a:cxn>
                <a:cxn ang="0">
                  <a:pos x="15" y="47"/>
                </a:cxn>
                <a:cxn ang="0">
                  <a:pos x="4" y="32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4" y="11"/>
                </a:cxn>
                <a:cxn ang="0">
                  <a:pos x="11" y="7"/>
                </a:cxn>
                <a:cxn ang="0">
                  <a:pos x="19" y="3"/>
                </a:cxn>
                <a:cxn ang="0">
                  <a:pos x="26" y="0"/>
                </a:cxn>
                <a:cxn ang="0">
                  <a:pos x="37" y="3"/>
                </a:cxn>
                <a:cxn ang="0">
                  <a:pos x="45" y="7"/>
                </a:cxn>
                <a:cxn ang="0">
                  <a:pos x="48" y="14"/>
                </a:cxn>
              </a:cxnLst>
              <a:rect l="0" t="0" r="r" b="b"/>
              <a:pathLst>
                <a:path w="52" h="51">
                  <a:moveTo>
                    <a:pt x="48" y="14"/>
                  </a:moveTo>
                  <a:lnTo>
                    <a:pt x="52" y="22"/>
                  </a:lnTo>
                  <a:lnTo>
                    <a:pt x="48" y="32"/>
                  </a:lnTo>
                  <a:lnTo>
                    <a:pt x="45" y="40"/>
                  </a:lnTo>
                  <a:lnTo>
                    <a:pt x="37" y="47"/>
                  </a:lnTo>
                  <a:lnTo>
                    <a:pt x="26" y="51"/>
                  </a:lnTo>
                  <a:lnTo>
                    <a:pt x="15" y="47"/>
                  </a:lnTo>
                  <a:lnTo>
                    <a:pt x="4" y="32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4" y="11"/>
                  </a:lnTo>
                  <a:lnTo>
                    <a:pt x="11" y="7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7" y="3"/>
                  </a:lnTo>
                  <a:lnTo>
                    <a:pt x="45" y="7"/>
                  </a:lnTo>
                  <a:lnTo>
                    <a:pt x="48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39" name="Freeform 144"/>
            <p:cNvSpPr>
              <a:spLocks/>
            </p:cNvSpPr>
            <p:nvPr/>
          </p:nvSpPr>
          <p:spPr bwMode="auto">
            <a:xfrm>
              <a:off x="6216362" y="1923232"/>
              <a:ext cx="187647" cy="174077"/>
            </a:xfrm>
            <a:custGeom>
              <a:avLst/>
              <a:gdLst/>
              <a:ahLst/>
              <a:cxnLst>
                <a:cxn ang="0">
                  <a:pos x="71" y="8"/>
                </a:cxn>
                <a:cxn ang="0">
                  <a:pos x="78" y="19"/>
                </a:cxn>
                <a:cxn ang="0">
                  <a:pos x="78" y="29"/>
                </a:cxn>
                <a:cxn ang="0">
                  <a:pos x="78" y="40"/>
                </a:cxn>
                <a:cxn ang="0">
                  <a:pos x="78" y="51"/>
                </a:cxn>
                <a:cxn ang="0">
                  <a:pos x="71" y="62"/>
                </a:cxn>
                <a:cxn ang="0">
                  <a:pos x="63" y="70"/>
                </a:cxn>
                <a:cxn ang="0">
                  <a:pos x="52" y="73"/>
                </a:cxn>
                <a:cxn ang="0">
                  <a:pos x="41" y="77"/>
                </a:cxn>
                <a:cxn ang="0">
                  <a:pos x="30" y="73"/>
                </a:cxn>
                <a:cxn ang="0">
                  <a:pos x="19" y="66"/>
                </a:cxn>
                <a:cxn ang="0">
                  <a:pos x="8" y="59"/>
                </a:cxn>
                <a:cxn ang="0">
                  <a:pos x="4" y="48"/>
                </a:cxn>
                <a:cxn ang="0">
                  <a:pos x="0" y="37"/>
                </a:cxn>
                <a:cxn ang="0">
                  <a:pos x="4" y="26"/>
                </a:cxn>
                <a:cxn ang="0">
                  <a:pos x="8" y="15"/>
                </a:cxn>
                <a:cxn ang="0">
                  <a:pos x="11" y="8"/>
                </a:cxn>
                <a:cxn ang="0">
                  <a:pos x="37" y="0"/>
                </a:cxn>
                <a:cxn ang="0">
                  <a:pos x="63" y="0"/>
                </a:cxn>
                <a:cxn ang="0">
                  <a:pos x="71" y="8"/>
                </a:cxn>
              </a:cxnLst>
              <a:rect l="0" t="0" r="r" b="b"/>
              <a:pathLst>
                <a:path w="78" h="77">
                  <a:moveTo>
                    <a:pt x="71" y="8"/>
                  </a:moveTo>
                  <a:lnTo>
                    <a:pt x="78" y="19"/>
                  </a:lnTo>
                  <a:lnTo>
                    <a:pt x="78" y="29"/>
                  </a:lnTo>
                  <a:lnTo>
                    <a:pt x="78" y="40"/>
                  </a:lnTo>
                  <a:lnTo>
                    <a:pt x="78" y="51"/>
                  </a:lnTo>
                  <a:lnTo>
                    <a:pt x="71" y="62"/>
                  </a:lnTo>
                  <a:lnTo>
                    <a:pt x="63" y="70"/>
                  </a:lnTo>
                  <a:lnTo>
                    <a:pt x="52" y="73"/>
                  </a:lnTo>
                  <a:lnTo>
                    <a:pt x="41" y="77"/>
                  </a:lnTo>
                  <a:lnTo>
                    <a:pt x="30" y="73"/>
                  </a:lnTo>
                  <a:lnTo>
                    <a:pt x="19" y="66"/>
                  </a:lnTo>
                  <a:lnTo>
                    <a:pt x="8" y="59"/>
                  </a:lnTo>
                  <a:lnTo>
                    <a:pt x="4" y="48"/>
                  </a:lnTo>
                  <a:lnTo>
                    <a:pt x="0" y="37"/>
                  </a:lnTo>
                  <a:lnTo>
                    <a:pt x="4" y="26"/>
                  </a:lnTo>
                  <a:lnTo>
                    <a:pt x="8" y="15"/>
                  </a:lnTo>
                  <a:lnTo>
                    <a:pt x="11" y="8"/>
                  </a:lnTo>
                  <a:lnTo>
                    <a:pt x="37" y="0"/>
                  </a:lnTo>
                  <a:lnTo>
                    <a:pt x="63" y="0"/>
                  </a:lnTo>
                  <a:lnTo>
                    <a:pt x="71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40" name="Freeform 145"/>
            <p:cNvSpPr>
              <a:spLocks/>
            </p:cNvSpPr>
            <p:nvPr/>
          </p:nvSpPr>
          <p:spPr bwMode="auto">
            <a:xfrm>
              <a:off x="7786465" y="1931521"/>
              <a:ext cx="134033" cy="116052"/>
            </a:xfrm>
            <a:custGeom>
              <a:avLst/>
              <a:gdLst/>
              <a:ahLst/>
              <a:cxnLst>
                <a:cxn ang="0">
                  <a:pos x="52" y="22"/>
                </a:cxn>
                <a:cxn ang="0">
                  <a:pos x="56" y="29"/>
                </a:cxn>
                <a:cxn ang="0">
                  <a:pos x="52" y="40"/>
                </a:cxn>
                <a:cxn ang="0">
                  <a:pos x="45" y="47"/>
                </a:cxn>
                <a:cxn ang="0">
                  <a:pos x="38" y="51"/>
                </a:cxn>
                <a:cxn ang="0">
                  <a:pos x="23" y="51"/>
                </a:cxn>
                <a:cxn ang="0">
                  <a:pos x="12" y="47"/>
                </a:cxn>
                <a:cxn ang="0">
                  <a:pos x="8" y="40"/>
                </a:cxn>
                <a:cxn ang="0">
                  <a:pos x="4" y="36"/>
                </a:cxn>
                <a:cxn ang="0">
                  <a:pos x="0" y="29"/>
                </a:cxn>
                <a:cxn ang="0">
                  <a:pos x="0" y="18"/>
                </a:cxn>
                <a:cxn ang="0">
                  <a:pos x="4" y="11"/>
                </a:cxn>
                <a:cxn ang="0">
                  <a:pos x="15" y="4"/>
                </a:cxn>
                <a:cxn ang="0">
                  <a:pos x="26" y="0"/>
                </a:cxn>
                <a:cxn ang="0">
                  <a:pos x="38" y="4"/>
                </a:cxn>
                <a:cxn ang="0">
                  <a:pos x="45" y="4"/>
                </a:cxn>
                <a:cxn ang="0">
                  <a:pos x="49" y="7"/>
                </a:cxn>
                <a:cxn ang="0">
                  <a:pos x="52" y="15"/>
                </a:cxn>
                <a:cxn ang="0">
                  <a:pos x="52" y="22"/>
                </a:cxn>
              </a:cxnLst>
              <a:rect l="0" t="0" r="r" b="b"/>
              <a:pathLst>
                <a:path w="56" h="51">
                  <a:moveTo>
                    <a:pt x="52" y="22"/>
                  </a:moveTo>
                  <a:lnTo>
                    <a:pt x="56" y="29"/>
                  </a:lnTo>
                  <a:lnTo>
                    <a:pt x="52" y="40"/>
                  </a:lnTo>
                  <a:lnTo>
                    <a:pt x="45" y="47"/>
                  </a:lnTo>
                  <a:lnTo>
                    <a:pt x="38" y="51"/>
                  </a:lnTo>
                  <a:lnTo>
                    <a:pt x="23" y="51"/>
                  </a:lnTo>
                  <a:lnTo>
                    <a:pt x="12" y="47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0" y="29"/>
                  </a:lnTo>
                  <a:lnTo>
                    <a:pt x="0" y="18"/>
                  </a:lnTo>
                  <a:lnTo>
                    <a:pt x="4" y="11"/>
                  </a:lnTo>
                  <a:lnTo>
                    <a:pt x="15" y="4"/>
                  </a:lnTo>
                  <a:lnTo>
                    <a:pt x="26" y="0"/>
                  </a:lnTo>
                  <a:lnTo>
                    <a:pt x="38" y="4"/>
                  </a:lnTo>
                  <a:lnTo>
                    <a:pt x="45" y="4"/>
                  </a:lnTo>
                  <a:lnTo>
                    <a:pt x="49" y="7"/>
                  </a:lnTo>
                  <a:lnTo>
                    <a:pt x="52" y="15"/>
                  </a:lnTo>
                  <a:lnTo>
                    <a:pt x="52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41" name="Freeform 146"/>
            <p:cNvSpPr>
              <a:spLocks/>
            </p:cNvSpPr>
            <p:nvPr/>
          </p:nvSpPr>
          <p:spPr bwMode="auto">
            <a:xfrm>
              <a:off x="6243168" y="1948100"/>
              <a:ext cx="134033" cy="124341"/>
            </a:xfrm>
            <a:custGeom>
              <a:avLst/>
              <a:gdLst/>
              <a:ahLst/>
              <a:cxnLst>
                <a:cxn ang="0">
                  <a:pos x="56" y="11"/>
                </a:cxn>
                <a:cxn ang="0">
                  <a:pos x="56" y="26"/>
                </a:cxn>
                <a:cxn ang="0">
                  <a:pos x="52" y="40"/>
                </a:cxn>
                <a:cxn ang="0">
                  <a:pos x="37" y="51"/>
                </a:cxn>
                <a:cxn ang="0">
                  <a:pos x="30" y="55"/>
                </a:cxn>
                <a:cxn ang="0">
                  <a:pos x="19" y="55"/>
                </a:cxn>
                <a:cxn ang="0">
                  <a:pos x="8" y="44"/>
                </a:cxn>
                <a:cxn ang="0">
                  <a:pos x="0" y="33"/>
                </a:cxn>
                <a:cxn ang="0">
                  <a:pos x="0" y="18"/>
                </a:cxn>
                <a:cxn ang="0">
                  <a:pos x="4" y="11"/>
                </a:cxn>
                <a:cxn ang="0">
                  <a:pos x="8" y="8"/>
                </a:cxn>
                <a:cxn ang="0">
                  <a:pos x="23" y="4"/>
                </a:cxn>
                <a:cxn ang="0">
                  <a:pos x="37" y="0"/>
                </a:cxn>
                <a:cxn ang="0">
                  <a:pos x="41" y="0"/>
                </a:cxn>
                <a:cxn ang="0">
                  <a:pos x="49" y="0"/>
                </a:cxn>
                <a:cxn ang="0">
                  <a:pos x="52" y="8"/>
                </a:cxn>
                <a:cxn ang="0">
                  <a:pos x="56" y="11"/>
                </a:cxn>
              </a:cxnLst>
              <a:rect l="0" t="0" r="r" b="b"/>
              <a:pathLst>
                <a:path w="56" h="55">
                  <a:moveTo>
                    <a:pt x="56" y="11"/>
                  </a:moveTo>
                  <a:lnTo>
                    <a:pt x="56" y="26"/>
                  </a:lnTo>
                  <a:lnTo>
                    <a:pt x="52" y="40"/>
                  </a:lnTo>
                  <a:lnTo>
                    <a:pt x="37" y="51"/>
                  </a:lnTo>
                  <a:lnTo>
                    <a:pt x="30" y="55"/>
                  </a:lnTo>
                  <a:lnTo>
                    <a:pt x="19" y="55"/>
                  </a:lnTo>
                  <a:lnTo>
                    <a:pt x="8" y="44"/>
                  </a:lnTo>
                  <a:lnTo>
                    <a:pt x="0" y="33"/>
                  </a:lnTo>
                  <a:lnTo>
                    <a:pt x="0" y="18"/>
                  </a:lnTo>
                  <a:lnTo>
                    <a:pt x="4" y="11"/>
                  </a:lnTo>
                  <a:lnTo>
                    <a:pt x="8" y="8"/>
                  </a:lnTo>
                  <a:lnTo>
                    <a:pt x="23" y="4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2" y="8"/>
                  </a:lnTo>
                  <a:lnTo>
                    <a:pt x="56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42" name="Freeform 147"/>
            <p:cNvSpPr>
              <a:spLocks/>
            </p:cNvSpPr>
            <p:nvPr/>
          </p:nvSpPr>
          <p:spPr bwMode="auto">
            <a:xfrm>
              <a:off x="6662501" y="2410648"/>
              <a:ext cx="166584" cy="165788"/>
            </a:xfrm>
            <a:custGeom>
              <a:avLst/>
              <a:gdLst/>
              <a:ahLst/>
              <a:cxnLst>
                <a:cxn ang="0">
                  <a:pos x="59" y="7"/>
                </a:cxn>
                <a:cxn ang="0">
                  <a:pos x="66" y="21"/>
                </a:cxn>
                <a:cxn ang="0">
                  <a:pos x="70" y="36"/>
                </a:cxn>
                <a:cxn ang="0">
                  <a:pos x="70" y="51"/>
                </a:cxn>
                <a:cxn ang="0">
                  <a:pos x="63" y="65"/>
                </a:cxn>
                <a:cxn ang="0">
                  <a:pos x="59" y="69"/>
                </a:cxn>
                <a:cxn ang="0">
                  <a:pos x="52" y="73"/>
                </a:cxn>
                <a:cxn ang="0">
                  <a:pos x="40" y="73"/>
                </a:cxn>
                <a:cxn ang="0">
                  <a:pos x="14" y="69"/>
                </a:cxn>
                <a:cxn ang="0">
                  <a:pos x="7" y="58"/>
                </a:cxn>
                <a:cxn ang="0">
                  <a:pos x="3" y="47"/>
                </a:cxn>
                <a:cxn ang="0">
                  <a:pos x="0" y="32"/>
                </a:cxn>
                <a:cxn ang="0">
                  <a:pos x="3" y="18"/>
                </a:cxn>
                <a:cxn ang="0">
                  <a:pos x="14" y="3"/>
                </a:cxn>
                <a:cxn ang="0">
                  <a:pos x="26" y="0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59" y="7"/>
                </a:cxn>
              </a:cxnLst>
              <a:rect l="0" t="0" r="r" b="b"/>
              <a:pathLst>
                <a:path w="70" h="73">
                  <a:moveTo>
                    <a:pt x="59" y="7"/>
                  </a:moveTo>
                  <a:lnTo>
                    <a:pt x="66" y="21"/>
                  </a:lnTo>
                  <a:lnTo>
                    <a:pt x="70" y="36"/>
                  </a:lnTo>
                  <a:lnTo>
                    <a:pt x="70" y="51"/>
                  </a:lnTo>
                  <a:lnTo>
                    <a:pt x="63" y="65"/>
                  </a:lnTo>
                  <a:lnTo>
                    <a:pt x="59" y="69"/>
                  </a:lnTo>
                  <a:lnTo>
                    <a:pt x="52" y="73"/>
                  </a:lnTo>
                  <a:lnTo>
                    <a:pt x="40" y="73"/>
                  </a:lnTo>
                  <a:lnTo>
                    <a:pt x="14" y="69"/>
                  </a:lnTo>
                  <a:lnTo>
                    <a:pt x="7" y="58"/>
                  </a:lnTo>
                  <a:lnTo>
                    <a:pt x="3" y="47"/>
                  </a:lnTo>
                  <a:lnTo>
                    <a:pt x="0" y="32"/>
                  </a:lnTo>
                  <a:lnTo>
                    <a:pt x="3" y="18"/>
                  </a:lnTo>
                  <a:lnTo>
                    <a:pt x="14" y="3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59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43" name="Freeform 148"/>
            <p:cNvSpPr>
              <a:spLocks/>
            </p:cNvSpPr>
            <p:nvPr/>
          </p:nvSpPr>
          <p:spPr bwMode="auto">
            <a:xfrm>
              <a:off x="7422661" y="2427227"/>
              <a:ext cx="124459" cy="106104"/>
            </a:xfrm>
            <a:custGeom>
              <a:avLst/>
              <a:gdLst/>
              <a:ahLst/>
              <a:cxnLst>
                <a:cxn ang="0">
                  <a:pos x="52" y="14"/>
                </a:cxn>
                <a:cxn ang="0">
                  <a:pos x="52" y="22"/>
                </a:cxn>
                <a:cxn ang="0">
                  <a:pos x="52" y="25"/>
                </a:cxn>
                <a:cxn ang="0">
                  <a:pos x="45" y="40"/>
                </a:cxn>
                <a:cxn ang="0">
                  <a:pos x="41" y="44"/>
                </a:cxn>
                <a:cxn ang="0">
                  <a:pos x="34" y="47"/>
                </a:cxn>
                <a:cxn ang="0">
                  <a:pos x="19" y="47"/>
                </a:cxn>
                <a:cxn ang="0">
                  <a:pos x="12" y="44"/>
                </a:cxn>
                <a:cxn ang="0">
                  <a:pos x="8" y="36"/>
                </a:cxn>
                <a:cxn ang="0">
                  <a:pos x="0" y="25"/>
                </a:cxn>
                <a:cxn ang="0">
                  <a:pos x="0" y="14"/>
                </a:cxn>
                <a:cxn ang="0">
                  <a:pos x="8" y="4"/>
                </a:cxn>
                <a:cxn ang="0">
                  <a:pos x="19" y="0"/>
                </a:cxn>
                <a:cxn ang="0">
                  <a:pos x="30" y="0"/>
                </a:cxn>
                <a:cxn ang="0">
                  <a:pos x="41" y="4"/>
                </a:cxn>
                <a:cxn ang="0">
                  <a:pos x="52" y="14"/>
                </a:cxn>
              </a:cxnLst>
              <a:rect l="0" t="0" r="r" b="b"/>
              <a:pathLst>
                <a:path w="52" h="47">
                  <a:moveTo>
                    <a:pt x="52" y="14"/>
                  </a:moveTo>
                  <a:lnTo>
                    <a:pt x="52" y="22"/>
                  </a:lnTo>
                  <a:lnTo>
                    <a:pt x="52" y="25"/>
                  </a:lnTo>
                  <a:lnTo>
                    <a:pt x="45" y="40"/>
                  </a:lnTo>
                  <a:lnTo>
                    <a:pt x="41" y="44"/>
                  </a:lnTo>
                  <a:lnTo>
                    <a:pt x="34" y="47"/>
                  </a:lnTo>
                  <a:lnTo>
                    <a:pt x="19" y="47"/>
                  </a:lnTo>
                  <a:lnTo>
                    <a:pt x="12" y="44"/>
                  </a:lnTo>
                  <a:lnTo>
                    <a:pt x="8" y="36"/>
                  </a:lnTo>
                  <a:lnTo>
                    <a:pt x="0" y="25"/>
                  </a:lnTo>
                  <a:lnTo>
                    <a:pt x="0" y="14"/>
                  </a:lnTo>
                  <a:lnTo>
                    <a:pt x="8" y="4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41" y="4"/>
                  </a:lnTo>
                  <a:lnTo>
                    <a:pt x="52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44" name="Freeform 149"/>
            <p:cNvSpPr>
              <a:spLocks/>
            </p:cNvSpPr>
            <p:nvPr/>
          </p:nvSpPr>
          <p:spPr bwMode="auto">
            <a:xfrm>
              <a:off x="6687393" y="2427227"/>
              <a:ext cx="114886" cy="130972"/>
            </a:xfrm>
            <a:custGeom>
              <a:avLst/>
              <a:gdLst/>
              <a:ahLst/>
              <a:cxnLst>
                <a:cxn ang="0">
                  <a:pos x="44" y="18"/>
                </a:cxn>
                <a:cxn ang="0">
                  <a:pos x="48" y="29"/>
                </a:cxn>
                <a:cxn ang="0">
                  <a:pos x="48" y="36"/>
                </a:cxn>
                <a:cxn ang="0">
                  <a:pos x="41" y="55"/>
                </a:cxn>
                <a:cxn ang="0">
                  <a:pos x="26" y="58"/>
                </a:cxn>
                <a:cxn ang="0">
                  <a:pos x="18" y="55"/>
                </a:cxn>
                <a:cxn ang="0">
                  <a:pos x="11" y="51"/>
                </a:cxn>
                <a:cxn ang="0">
                  <a:pos x="3" y="47"/>
                </a:cxn>
                <a:cxn ang="0">
                  <a:pos x="0" y="40"/>
                </a:cxn>
                <a:cxn ang="0">
                  <a:pos x="0" y="25"/>
                </a:cxn>
                <a:cxn ang="0">
                  <a:pos x="3" y="14"/>
                </a:cxn>
                <a:cxn ang="0">
                  <a:pos x="11" y="11"/>
                </a:cxn>
                <a:cxn ang="0">
                  <a:pos x="26" y="0"/>
                </a:cxn>
                <a:cxn ang="0">
                  <a:pos x="33" y="4"/>
                </a:cxn>
                <a:cxn ang="0">
                  <a:pos x="37" y="7"/>
                </a:cxn>
                <a:cxn ang="0">
                  <a:pos x="44" y="18"/>
                </a:cxn>
              </a:cxnLst>
              <a:rect l="0" t="0" r="r" b="b"/>
              <a:pathLst>
                <a:path w="48" h="58">
                  <a:moveTo>
                    <a:pt x="44" y="18"/>
                  </a:moveTo>
                  <a:lnTo>
                    <a:pt x="48" y="29"/>
                  </a:lnTo>
                  <a:lnTo>
                    <a:pt x="48" y="36"/>
                  </a:lnTo>
                  <a:lnTo>
                    <a:pt x="41" y="55"/>
                  </a:lnTo>
                  <a:lnTo>
                    <a:pt x="26" y="58"/>
                  </a:lnTo>
                  <a:lnTo>
                    <a:pt x="18" y="55"/>
                  </a:lnTo>
                  <a:lnTo>
                    <a:pt x="11" y="51"/>
                  </a:lnTo>
                  <a:lnTo>
                    <a:pt x="3" y="47"/>
                  </a:lnTo>
                  <a:lnTo>
                    <a:pt x="0" y="40"/>
                  </a:lnTo>
                  <a:lnTo>
                    <a:pt x="0" y="25"/>
                  </a:lnTo>
                  <a:lnTo>
                    <a:pt x="3" y="14"/>
                  </a:lnTo>
                  <a:lnTo>
                    <a:pt x="11" y="11"/>
                  </a:lnTo>
                  <a:lnTo>
                    <a:pt x="26" y="0"/>
                  </a:lnTo>
                  <a:lnTo>
                    <a:pt x="33" y="4"/>
                  </a:lnTo>
                  <a:lnTo>
                    <a:pt x="37" y="7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45" name="Freeform 150"/>
            <p:cNvSpPr>
              <a:spLocks/>
            </p:cNvSpPr>
            <p:nvPr/>
          </p:nvSpPr>
          <p:spPr bwMode="auto">
            <a:xfrm>
              <a:off x="5888938" y="2541621"/>
              <a:ext cx="187647" cy="165788"/>
            </a:xfrm>
            <a:custGeom>
              <a:avLst/>
              <a:gdLst/>
              <a:ahLst/>
              <a:cxnLst>
                <a:cxn ang="0">
                  <a:pos x="78" y="18"/>
                </a:cxn>
                <a:cxn ang="0">
                  <a:pos x="78" y="33"/>
                </a:cxn>
                <a:cxn ang="0">
                  <a:pos x="78" y="44"/>
                </a:cxn>
                <a:cxn ang="0">
                  <a:pos x="74" y="51"/>
                </a:cxn>
                <a:cxn ang="0">
                  <a:pos x="67" y="62"/>
                </a:cxn>
                <a:cxn ang="0">
                  <a:pos x="59" y="69"/>
                </a:cxn>
                <a:cxn ang="0">
                  <a:pos x="48" y="73"/>
                </a:cxn>
                <a:cxn ang="0">
                  <a:pos x="41" y="73"/>
                </a:cxn>
                <a:cxn ang="0">
                  <a:pos x="30" y="73"/>
                </a:cxn>
                <a:cxn ang="0">
                  <a:pos x="19" y="66"/>
                </a:cxn>
                <a:cxn ang="0">
                  <a:pos x="8" y="55"/>
                </a:cxn>
                <a:cxn ang="0">
                  <a:pos x="4" y="44"/>
                </a:cxn>
                <a:cxn ang="0">
                  <a:pos x="0" y="33"/>
                </a:cxn>
                <a:cxn ang="0">
                  <a:pos x="4" y="18"/>
                </a:cxn>
                <a:cxn ang="0">
                  <a:pos x="15" y="11"/>
                </a:cxn>
                <a:cxn ang="0">
                  <a:pos x="26" y="4"/>
                </a:cxn>
                <a:cxn ang="0">
                  <a:pos x="37" y="0"/>
                </a:cxn>
                <a:cxn ang="0">
                  <a:pos x="52" y="0"/>
                </a:cxn>
                <a:cxn ang="0">
                  <a:pos x="59" y="0"/>
                </a:cxn>
                <a:cxn ang="0">
                  <a:pos x="67" y="4"/>
                </a:cxn>
                <a:cxn ang="0">
                  <a:pos x="67" y="7"/>
                </a:cxn>
                <a:cxn ang="0">
                  <a:pos x="71" y="11"/>
                </a:cxn>
                <a:cxn ang="0">
                  <a:pos x="74" y="15"/>
                </a:cxn>
                <a:cxn ang="0">
                  <a:pos x="78" y="18"/>
                </a:cxn>
              </a:cxnLst>
              <a:rect l="0" t="0" r="r" b="b"/>
              <a:pathLst>
                <a:path w="78" h="73">
                  <a:moveTo>
                    <a:pt x="78" y="18"/>
                  </a:moveTo>
                  <a:lnTo>
                    <a:pt x="78" y="33"/>
                  </a:lnTo>
                  <a:lnTo>
                    <a:pt x="78" y="44"/>
                  </a:lnTo>
                  <a:lnTo>
                    <a:pt x="74" y="51"/>
                  </a:lnTo>
                  <a:lnTo>
                    <a:pt x="67" y="62"/>
                  </a:lnTo>
                  <a:lnTo>
                    <a:pt x="59" y="69"/>
                  </a:lnTo>
                  <a:lnTo>
                    <a:pt x="48" y="73"/>
                  </a:lnTo>
                  <a:lnTo>
                    <a:pt x="41" y="73"/>
                  </a:lnTo>
                  <a:lnTo>
                    <a:pt x="30" y="73"/>
                  </a:lnTo>
                  <a:lnTo>
                    <a:pt x="19" y="66"/>
                  </a:lnTo>
                  <a:lnTo>
                    <a:pt x="8" y="55"/>
                  </a:lnTo>
                  <a:lnTo>
                    <a:pt x="4" y="44"/>
                  </a:lnTo>
                  <a:lnTo>
                    <a:pt x="0" y="33"/>
                  </a:lnTo>
                  <a:lnTo>
                    <a:pt x="4" y="18"/>
                  </a:lnTo>
                  <a:lnTo>
                    <a:pt x="15" y="11"/>
                  </a:lnTo>
                  <a:lnTo>
                    <a:pt x="26" y="4"/>
                  </a:lnTo>
                  <a:lnTo>
                    <a:pt x="37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7" y="4"/>
                  </a:lnTo>
                  <a:lnTo>
                    <a:pt x="67" y="7"/>
                  </a:lnTo>
                  <a:lnTo>
                    <a:pt x="71" y="11"/>
                  </a:lnTo>
                  <a:lnTo>
                    <a:pt x="74" y="15"/>
                  </a:lnTo>
                  <a:lnTo>
                    <a:pt x="78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46" name="Freeform 151"/>
            <p:cNvSpPr>
              <a:spLocks/>
            </p:cNvSpPr>
            <p:nvPr/>
          </p:nvSpPr>
          <p:spPr bwMode="auto">
            <a:xfrm>
              <a:off x="5214942" y="2558199"/>
              <a:ext cx="185732" cy="164130"/>
            </a:xfrm>
            <a:custGeom>
              <a:avLst/>
              <a:gdLst/>
              <a:ahLst/>
              <a:cxnLst>
                <a:cxn ang="0">
                  <a:pos x="67" y="8"/>
                </a:cxn>
                <a:cxn ang="0">
                  <a:pos x="74" y="18"/>
                </a:cxn>
                <a:cxn ang="0">
                  <a:pos x="78" y="26"/>
                </a:cxn>
                <a:cxn ang="0">
                  <a:pos x="78" y="48"/>
                </a:cxn>
                <a:cxn ang="0">
                  <a:pos x="67" y="62"/>
                </a:cxn>
                <a:cxn ang="0">
                  <a:pos x="63" y="66"/>
                </a:cxn>
                <a:cxn ang="0">
                  <a:pos x="56" y="73"/>
                </a:cxn>
                <a:cxn ang="0">
                  <a:pos x="30" y="70"/>
                </a:cxn>
                <a:cxn ang="0">
                  <a:pos x="19" y="70"/>
                </a:cxn>
                <a:cxn ang="0">
                  <a:pos x="11" y="62"/>
                </a:cxn>
                <a:cxn ang="0">
                  <a:pos x="4" y="55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6"/>
                </a:cxn>
                <a:cxn ang="0">
                  <a:pos x="8" y="18"/>
                </a:cxn>
                <a:cxn ang="0">
                  <a:pos x="15" y="11"/>
                </a:cxn>
                <a:cxn ang="0">
                  <a:pos x="26" y="8"/>
                </a:cxn>
                <a:cxn ang="0">
                  <a:pos x="34" y="0"/>
                </a:cxn>
                <a:cxn ang="0">
                  <a:pos x="52" y="0"/>
                </a:cxn>
                <a:cxn ang="0">
                  <a:pos x="63" y="4"/>
                </a:cxn>
                <a:cxn ang="0">
                  <a:pos x="67" y="8"/>
                </a:cxn>
              </a:cxnLst>
              <a:rect l="0" t="0" r="r" b="b"/>
              <a:pathLst>
                <a:path w="78" h="73">
                  <a:moveTo>
                    <a:pt x="67" y="8"/>
                  </a:moveTo>
                  <a:lnTo>
                    <a:pt x="74" y="18"/>
                  </a:lnTo>
                  <a:lnTo>
                    <a:pt x="78" y="26"/>
                  </a:lnTo>
                  <a:lnTo>
                    <a:pt x="78" y="48"/>
                  </a:lnTo>
                  <a:lnTo>
                    <a:pt x="67" y="62"/>
                  </a:lnTo>
                  <a:lnTo>
                    <a:pt x="63" y="66"/>
                  </a:lnTo>
                  <a:lnTo>
                    <a:pt x="56" y="73"/>
                  </a:lnTo>
                  <a:lnTo>
                    <a:pt x="30" y="70"/>
                  </a:lnTo>
                  <a:lnTo>
                    <a:pt x="19" y="70"/>
                  </a:lnTo>
                  <a:lnTo>
                    <a:pt x="11" y="62"/>
                  </a:lnTo>
                  <a:lnTo>
                    <a:pt x="4" y="55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8" y="18"/>
                  </a:lnTo>
                  <a:lnTo>
                    <a:pt x="15" y="11"/>
                  </a:lnTo>
                  <a:lnTo>
                    <a:pt x="26" y="8"/>
                  </a:lnTo>
                  <a:lnTo>
                    <a:pt x="34" y="0"/>
                  </a:lnTo>
                  <a:lnTo>
                    <a:pt x="52" y="0"/>
                  </a:lnTo>
                  <a:lnTo>
                    <a:pt x="63" y="4"/>
                  </a:lnTo>
                  <a:lnTo>
                    <a:pt x="67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47" name="Freeform 152"/>
            <p:cNvSpPr>
              <a:spLocks/>
            </p:cNvSpPr>
            <p:nvPr/>
          </p:nvSpPr>
          <p:spPr bwMode="auto">
            <a:xfrm>
              <a:off x="5915744" y="2558199"/>
              <a:ext cx="134033" cy="124341"/>
            </a:xfrm>
            <a:custGeom>
              <a:avLst/>
              <a:gdLst/>
              <a:ahLst/>
              <a:cxnLst>
                <a:cxn ang="0">
                  <a:pos x="56" y="15"/>
                </a:cxn>
                <a:cxn ang="0">
                  <a:pos x="52" y="33"/>
                </a:cxn>
                <a:cxn ang="0">
                  <a:pos x="48" y="40"/>
                </a:cxn>
                <a:cxn ang="0">
                  <a:pos x="45" y="48"/>
                </a:cxn>
                <a:cxn ang="0">
                  <a:pos x="34" y="55"/>
                </a:cxn>
                <a:cxn ang="0">
                  <a:pos x="26" y="55"/>
                </a:cxn>
                <a:cxn ang="0">
                  <a:pos x="19" y="55"/>
                </a:cxn>
                <a:cxn ang="0">
                  <a:pos x="4" y="37"/>
                </a:cxn>
                <a:cxn ang="0">
                  <a:pos x="0" y="29"/>
                </a:cxn>
                <a:cxn ang="0">
                  <a:pos x="0" y="18"/>
                </a:cxn>
                <a:cxn ang="0">
                  <a:pos x="4" y="15"/>
                </a:cxn>
                <a:cxn ang="0">
                  <a:pos x="11" y="8"/>
                </a:cxn>
                <a:cxn ang="0">
                  <a:pos x="22" y="0"/>
                </a:cxn>
                <a:cxn ang="0">
                  <a:pos x="41" y="4"/>
                </a:cxn>
                <a:cxn ang="0">
                  <a:pos x="48" y="8"/>
                </a:cxn>
                <a:cxn ang="0">
                  <a:pos x="56" y="15"/>
                </a:cxn>
              </a:cxnLst>
              <a:rect l="0" t="0" r="r" b="b"/>
              <a:pathLst>
                <a:path w="56" h="55">
                  <a:moveTo>
                    <a:pt x="56" y="15"/>
                  </a:moveTo>
                  <a:lnTo>
                    <a:pt x="52" y="33"/>
                  </a:lnTo>
                  <a:lnTo>
                    <a:pt x="48" y="40"/>
                  </a:lnTo>
                  <a:lnTo>
                    <a:pt x="45" y="48"/>
                  </a:lnTo>
                  <a:lnTo>
                    <a:pt x="34" y="55"/>
                  </a:lnTo>
                  <a:lnTo>
                    <a:pt x="26" y="55"/>
                  </a:lnTo>
                  <a:lnTo>
                    <a:pt x="19" y="55"/>
                  </a:lnTo>
                  <a:lnTo>
                    <a:pt x="4" y="37"/>
                  </a:lnTo>
                  <a:lnTo>
                    <a:pt x="0" y="29"/>
                  </a:lnTo>
                  <a:lnTo>
                    <a:pt x="0" y="18"/>
                  </a:lnTo>
                  <a:lnTo>
                    <a:pt x="4" y="15"/>
                  </a:lnTo>
                  <a:lnTo>
                    <a:pt x="11" y="8"/>
                  </a:lnTo>
                  <a:lnTo>
                    <a:pt x="22" y="0"/>
                  </a:lnTo>
                  <a:lnTo>
                    <a:pt x="41" y="4"/>
                  </a:lnTo>
                  <a:lnTo>
                    <a:pt x="48" y="8"/>
                  </a:lnTo>
                  <a:lnTo>
                    <a:pt x="56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48" name="Freeform 153"/>
            <p:cNvSpPr>
              <a:spLocks/>
            </p:cNvSpPr>
            <p:nvPr/>
          </p:nvSpPr>
          <p:spPr bwMode="auto">
            <a:xfrm>
              <a:off x="5234090" y="2583068"/>
              <a:ext cx="141692" cy="114394"/>
            </a:xfrm>
            <a:custGeom>
              <a:avLst/>
              <a:gdLst/>
              <a:ahLst/>
              <a:cxnLst>
                <a:cxn ang="0">
                  <a:pos x="59" y="11"/>
                </a:cxn>
                <a:cxn ang="0">
                  <a:pos x="59" y="22"/>
                </a:cxn>
                <a:cxn ang="0">
                  <a:pos x="59" y="37"/>
                </a:cxn>
                <a:cxn ang="0">
                  <a:pos x="55" y="40"/>
                </a:cxn>
                <a:cxn ang="0">
                  <a:pos x="52" y="44"/>
                </a:cxn>
                <a:cxn ang="0">
                  <a:pos x="44" y="51"/>
                </a:cxn>
                <a:cxn ang="0">
                  <a:pos x="33" y="51"/>
                </a:cxn>
                <a:cxn ang="0">
                  <a:pos x="22" y="51"/>
                </a:cxn>
                <a:cxn ang="0">
                  <a:pos x="11" y="44"/>
                </a:cxn>
                <a:cxn ang="0">
                  <a:pos x="7" y="40"/>
                </a:cxn>
                <a:cxn ang="0">
                  <a:pos x="3" y="37"/>
                </a:cxn>
                <a:cxn ang="0">
                  <a:pos x="0" y="26"/>
                </a:cxn>
                <a:cxn ang="0">
                  <a:pos x="3" y="15"/>
                </a:cxn>
                <a:cxn ang="0">
                  <a:pos x="11" y="11"/>
                </a:cxn>
                <a:cxn ang="0">
                  <a:pos x="18" y="4"/>
                </a:cxn>
                <a:cxn ang="0">
                  <a:pos x="29" y="0"/>
                </a:cxn>
                <a:cxn ang="0">
                  <a:pos x="41" y="0"/>
                </a:cxn>
                <a:cxn ang="0">
                  <a:pos x="52" y="4"/>
                </a:cxn>
                <a:cxn ang="0">
                  <a:pos x="55" y="7"/>
                </a:cxn>
                <a:cxn ang="0">
                  <a:pos x="59" y="11"/>
                </a:cxn>
              </a:cxnLst>
              <a:rect l="0" t="0" r="r" b="b"/>
              <a:pathLst>
                <a:path w="59" h="51">
                  <a:moveTo>
                    <a:pt x="59" y="11"/>
                  </a:moveTo>
                  <a:lnTo>
                    <a:pt x="59" y="22"/>
                  </a:lnTo>
                  <a:lnTo>
                    <a:pt x="59" y="37"/>
                  </a:lnTo>
                  <a:lnTo>
                    <a:pt x="55" y="40"/>
                  </a:lnTo>
                  <a:lnTo>
                    <a:pt x="52" y="44"/>
                  </a:lnTo>
                  <a:lnTo>
                    <a:pt x="44" y="51"/>
                  </a:lnTo>
                  <a:lnTo>
                    <a:pt x="33" y="51"/>
                  </a:lnTo>
                  <a:lnTo>
                    <a:pt x="22" y="51"/>
                  </a:lnTo>
                  <a:lnTo>
                    <a:pt x="11" y="44"/>
                  </a:lnTo>
                  <a:lnTo>
                    <a:pt x="7" y="40"/>
                  </a:lnTo>
                  <a:lnTo>
                    <a:pt x="3" y="37"/>
                  </a:lnTo>
                  <a:lnTo>
                    <a:pt x="0" y="26"/>
                  </a:lnTo>
                  <a:lnTo>
                    <a:pt x="3" y="15"/>
                  </a:lnTo>
                  <a:lnTo>
                    <a:pt x="11" y="11"/>
                  </a:lnTo>
                  <a:lnTo>
                    <a:pt x="18" y="4"/>
                  </a:lnTo>
                  <a:lnTo>
                    <a:pt x="29" y="0"/>
                  </a:lnTo>
                  <a:lnTo>
                    <a:pt x="41" y="0"/>
                  </a:lnTo>
                  <a:lnTo>
                    <a:pt x="52" y="4"/>
                  </a:lnTo>
                  <a:lnTo>
                    <a:pt x="55" y="7"/>
                  </a:lnTo>
                  <a:lnTo>
                    <a:pt x="59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49" name="Freeform 154"/>
            <p:cNvSpPr>
              <a:spLocks/>
            </p:cNvSpPr>
            <p:nvPr/>
          </p:nvSpPr>
          <p:spPr bwMode="auto">
            <a:xfrm>
              <a:off x="5588320" y="2879828"/>
              <a:ext cx="176158" cy="155841"/>
            </a:xfrm>
            <a:custGeom>
              <a:avLst/>
              <a:gdLst/>
              <a:ahLst/>
              <a:cxnLst>
                <a:cxn ang="0">
                  <a:pos x="70" y="21"/>
                </a:cxn>
                <a:cxn ang="0">
                  <a:pos x="74" y="32"/>
                </a:cxn>
                <a:cxn ang="0">
                  <a:pos x="74" y="47"/>
                </a:cxn>
                <a:cxn ang="0">
                  <a:pos x="67" y="54"/>
                </a:cxn>
                <a:cxn ang="0">
                  <a:pos x="59" y="62"/>
                </a:cxn>
                <a:cxn ang="0">
                  <a:pos x="52" y="69"/>
                </a:cxn>
                <a:cxn ang="0">
                  <a:pos x="41" y="69"/>
                </a:cxn>
                <a:cxn ang="0">
                  <a:pos x="30" y="65"/>
                </a:cxn>
                <a:cxn ang="0">
                  <a:pos x="19" y="62"/>
                </a:cxn>
                <a:cxn ang="0">
                  <a:pos x="7" y="54"/>
                </a:cxn>
                <a:cxn ang="0">
                  <a:pos x="4" y="43"/>
                </a:cxn>
                <a:cxn ang="0">
                  <a:pos x="0" y="32"/>
                </a:cxn>
                <a:cxn ang="0">
                  <a:pos x="0" y="25"/>
                </a:cxn>
                <a:cxn ang="0">
                  <a:pos x="4" y="21"/>
                </a:cxn>
                <a:cxn ang="0">
                  <a:pos x="11" y="10"/>
                </a:cxn>
                <a:cxn ang="0">
                  <a:pos x="19" y="7"/>
                </a:cxn>
                <a:cxn ang="0">
                  <a:pos x="41" y="0"/>
                </a:cxn>
                <a:cxn ang="0">
                  <a:pos x="59" y="7"/>
                </a:cxn>
                <a:cxn ang="0">
                  <a:pos x="67" y="14"/>
                </a:cxn>
                <a:cxn ang="0">
                  <a:pos x="70" y="21"/>
                </a:cxn>
              </a:cxnLst>
              <a:rect l="0" t="0" r="r" b="b"/>
              <a:pathLst>
                <a:path w="74" h="69">
                  <a:moveTo>
                    <a:pt x="70" y="21"/>
                  </a:moveTo>
                  <a:lnTo>
                    <a:pt x="74" y="32"/>
                  </a:lnTo>
                  <a:lnTo>
                    <a:pt x="74" y="47"/>
                  </a:lnTo>
                  <a:lnTo>
                    <a:pt x="67" y="54"/>
                  </a:lnTo>
                  <a:lnTo>
                    <a:pt x="59" y="62"/>
                  </a:lnTo>
                  <a:lnTo>
                    <a:pt x="52" y="69"/>
                  </a:lnTo>
                  <a:lnTo>
                    <a:pt x="41" y="69"/>
                  </a:lnTo>
                  <a:lnTo>
                    <a:pt x="30" y="65"/>
                  </a:lnTo>
                  <a:lnTo>
                    <a:pt x="19" y="62"/>
                  </a:lnTo>
                  <a:lnTo>
                    <a:pt x="7" y="54"/>
                  </a:lnTo>
                  <a:lnTo>
                    <a:pt x="4" y="43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4" y="21"/>
                  </a:lnTo>
                  <a:lnTo>
                    <a:pt x="11" y="10"/>
                  </a:lnTo>
                  <a:lnTo>
                    <a:pt x="19" y="7"/>
                  </a:lnTo>
                  <a:lnTo>
                    <a:pt x="41" y="0"/>
                  </a:lnTo>
                  <a:lnTo>
                    <a:pt x="59" y="7"/>
                  </a:lnTo>
                  <a:lnTo>
                    <a:pt x="67" y="14"/>
                  </a:lnTo>
                  <a:lnTo>
                    <a:pt x="7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50" name="Freeform 155"/>
            <p:cNvSpPr>
              <a:spLocks/>
            </p:cNvSpPr>
            <p:nvPr/>
          </p:nvSpPr>
          <p:spPr bwMode="auto">
            <a:xfrm>
              <a:off x="6367628" y="2903038"/>
              <a:ext cx="170414" cy="149209"/>
            </a:xfrm>
            <a:custGeom>
              <a:avLst/>
              <a:gdLst/>
              <a:ahLst/>
              <a:cxnLst>
                <a:cxn ang="0">
                  <a:pos x="71" y="19"/>
                </a:cxn>
                <a:cxn ang="0">
                  <a:pos x="71" y="33"/>
                </a:cxn>
                <a:cxn ang="0">
                  <a:pos x="71" y="52"/>
                </a:cxn>
                <a:cxn ang="0">
                  <a:pos x="63" y="59"/>
                </a:cxn>
                <a:cxn ang="0">
                  <a:pos x="56" y="63"/>
                </a:cxn>
                <a:cxn ang="0">
                  <a:pos x="45" y="66"/>
                </a:cxn>
                <a:cxn ang="0">
                  <a:pos x="37" y="66"/>
                </a:cxn>
                <a:cxn ang="0">
                  <a:pos x="26" y="63"/>
                </a:cxn>
                <a:cxn ang="0">
                  <a:pos x="15" y="59"/>
                </a:cxn>
                <a:cxn ang="0">
                  <a:pos x="8" y="52"/>
                </a:cxn>
                <a:cxn ang="0">
                  <a:pos x="0" y="41"/>
                </a:cxn>
                <a:cxn ang="0">
                  <a:pos x="0" y="26"/>
                </a:cxn>
                <a:cxn ang="0">
                  <a:pos x="8" y="15"/>
                </a:cxn>
                <a:cxn ang="0">
                  <a:pos x="19" y="8"/>
                </a:cxn>
                <a:cxn ang="0">
                  <a:pos x="30" y="0"/>
                </a:cxn>
                <a:cxn ang="0">
                  <a:pos x="45" y="0"/>
                </a:cxn>
                <a:cxn ang="0">
                  <a:pos x="52" y="4"/>
                </a:cxn>
                <a:cxn ang="0">
                  <a:pos x="63" y="11"/>
                </a:cxn>
                <a:cxn ang="0">
                  <a:pos x="71" y="19"/>
                </a:cxn>
              </a:cxnLst>
              <a:rect l="0" t="0" r="r" b="b"/>
              <a:pathLst>
                <a:path w="71" h="66">
                  <a:moveTo>
                    <a:pt x="71" y="19"/>
                  </a:moveTo>
                  <a:lnTo>
                    <a:pt x="71" y="33"/>
                  </a:lnTo>
                  <a:lnTo>
                    <a:pt x="71" y="52"/>
                  </a:lnTo>
                  <a:lnTo>
                    <a:pt x="63" y="59"/>
                  </a:lnTo>
                  <a:lnTo>
                    <a:pt x="56" y="63"/>
                  </a:lnTo>
                  <a:lnTo>
                    <a:pt x="45" y="66"/>
                  </a:lnTo>
                  <a:lnTo>
                    <a:pt x="37" y="66"/>
                  </a:lnTo>
                  <a:lnTo>
                    <a:pt x="26" y="63"/>
                  </a:lnTo>
                  <a:lnTo>
                    <a:pt x="15" y="59"/>
                  </a:lnTo>
                  <a:lnTo>
                    <a:pt x="8" y="52"/>
                  </a:lnTo>
                  <a:lnTo>
                    <a:pt x="0" y="41"/>
                  </a:lnTo>
                  <a:lnTo>
                    <a:pt x="0" y="26"/>
                  </a:lnTo>
                  <a:lnTo>
                    <a:pt x="8" y="15"/>
                  </a:lnTo>
                  <a:lnTo>
                    <a:pt x="19" y="8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52" y="4"/>
                  </a:lnTo>
                  <a:lnTo>
                    <a:pt x="63" y="11"/>
                  </a:lnTo>
                  <a:lnTo>
                    <a:pt x="71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51" name="Freeform 156"/>
            <p:cNvSpPr>
              <a:spLocks/>
            </p:cNvSpPr>
            <p:nvPr/>
          </p:nvSpPr>
          <p:spPr bwMode="auto">
            <a:xfrm>
              <a:off x="5615127" y="2903038"/>
              <a:ext cx="122545" cy="107762"/>
            </a:xfrm>
            <a:custGeom>
              <a:avLst/>
              <a:gdLst/>
              <a:ahLst/>
              <a:cxnLst>
                <a:cxn ang="0">
                  <a:pos x="52" y="11"/>
                </a:cxn>
                <a:cxn ang="0">
                  <a:pos x="52" y="37"/>
                </a:cxn>
                <a:cxn ang="0">
                  <a:pos x="48" y="41"/>
                </a:cxn>
                <a:cxn ang="0">
                  <a:pos x="37" y="44"/>
                </a:cxn>
                <a:cxn ang="0">
                  <a:pos x="30" y="48"/>
                </a:cxn>
                <a:cxn ang="0">
                  <a:pos x="22" y="48"/>
                </a:cxn>
                <a:cxn ang="0">
                  <a:pos x="15" y="48"/>
                </a:cxn>
                <a:cxn ang="0">
                  <a:pos x="11" y="44"/>
                </a:cxn>
                <a:cxn ang="0">
                  <a:pos x="4" y="37"/>
                </a:cxn>
                <a:cxn ang="0">
                  <a:pos x="0" y="26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9" y="4"/>
                </a:cxn>
                <a:cxn ang="0">
                  <a:pos x="26" y="0"/>
                </a:cxn>
                <a:cxn ang="0">
                  <a:pos x="34" y="0"/>
                </a:cxn>
                <a:cxn ang="0">
                  <a:pos x="52" y="11"/>
                </a:cxn>
              </a:cxnLst>
              <a:rect l="0" t="0" r="r" b="b"/>
              <a:pathLst>
                <a:path w="52" h="48">
                  <a:moveTo>
                    <a:pt x="52" y="11"/>
                  </a:moveTo>
                  <a:lnTo>
                    <a:pt x="52" y="37"/>
                  </a:lnTo>
                  <a:lnTo>
                    <a:pt x="48" y="41"/>
                  </a:lnTo>
                  <a:lnTo>
                    <a:pt x="37" y="44"/>
                  </a:lnTo>
                  <a:lnTo>
                    <a:pt x="30" y="48"/>
                  </a:lnTo>
                  <a:lnTo>
                    <a:pt x="22" y="48"/>
                  </a:lnTo>
                  <a:lnTo>
                    <a:pt x="15" y="48"/>
                  </a:lnTo>
                  <a:lnTo>
                    <a:pt x="11" y="44"/>
                  </a:lnTo>
                  <a:lnTo>
                    <a:pt x="4" y="37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9" y="4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52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52" name="Freeform 157"/>
            <p:cNvSpPr>
              <a:spLocks/>
            </p:cNvSpPr>
            <p:nvPr/>
          </p:nvSpPr>
          <p:spPr bwMode="auto">
            <a:xfrm>
              <a:off x="7068430" y="2903038"/>
              <a:ext cx="185732" cy="165788"/>
            </a:xfrm>
            <a:custGeom>
              <a:avLst/>
              <a:gdLst/>
              <a:ahLst/>
              <a:cxnLst>
                <a:cxn ang="0">
                  <a:pos x="71" y="15"/>
                </a:cxn>
                <a:cxn ang="0">
                  <a:pos x="78" y="22"/>
                </a:cxn>
                <a:cxn ang="0">
                  <a:pos x="78" y="33"/>
                </a:cxn>
                <a:cxn ang="0">
                  <a:pos x="78" y="44"/>
                </a:cxn>
                <a:cxn ang="0">
                  <a:pos x="78" y="52"/>
                </a:cxn>
                <a:cxn ang="0">
                  <a:pos x="71" y="63"/>
                </a:cxn>
                <a:cxn ang="0">
                  <a:pos x="63" y="66"/>
                </a:cxn>
                <a:cxn ang="0">
                  <a:pos x="52" y="73"/>
                </a:cxn>
                <a:cxn ang="0">
                  <a:pos x="41" y="73"/>
                </a:cxn>
                <a:cxn ang="0">
                  <a:pos x="30" y="70"/>
                </a:cxn>
                <a:cxn ang="0">
                  <a:pos x="19" y="63"/>
                </a:cxn>
                <a:cxn ang="0">
                  <a:pos x="8" y="52"/>
                </a:cxn>
                <a:cxn ang="0">
                  <a:pos x="0" y="41"/>
                </a:cxn>
                <a:cxn ang="0">
                  <a:pos x="4" y="26"/>
                </a:cxn>
                <a:cxn ang="0">
                  <a:pos x="11" y="15"/>
                </a:cxn>
                <a:cxn ang="0">
                  <a:pos x="22" y="8"/>
                </a:cxn>
                <a:cxn ang="0">
                  <a:pos x="34" y="0"/>
                </a:cxn>
                <a:cxn ang="0">
                  <a:pos x="45" y="0"/>
                </a:cxn>
                <a:cxn ang="0">
                  <a:pos x="56" y="4"/>
                </a:cxn>
                <a:cxn ang="0">
                  <a:pos x="63" y="8"/>
                </a:cxn>
                <a:cxn ang="0">
                  <a:pos x="71" y="15"/>
                </a:cxn>
              </a:cxnLst>
              <a:rect l="0" t="0" r="r" b="b"/>
              <a:pathLst>
                <a:path w="78" h="73">
                  <a:moveTo>
                    <a:pt x="71" y="15"/>
                  </a:moveTo>
                  <a:lnTo>
                    <a:pt x="78" y="22"/>
                  </a:lnTo>
                  <a:lnTo>
                    <a:pt x="78" y="33"/>
                  </a:lnTo>
                  <a:lnTo>
                    <a:pt x="78" y="44"/>
                  </a:lnTo>
                  <a:lnTo>
                    <a:pt x="78" y="52"/>
                  </a:lnTo>
                  <a:lnTo>
                    <a:pt x="71" y="63"/>
                  </a:lnTo>
                  <a:lnTo>
                    <a:pt x="63" y="66"/>
                  </a:lnTo>
                  <a:lnTo>
                    <a:pt x="52" y="73"/>
                  </a:lnTo>
                  <a:lnTo>
                    <a:pt x="41" y="73"/>
                  </a:lnTo>
                  <a:lnTo>
                    <a:pt x="30" y="70"/>
                  </a:lnTo>
                  <a:lnTo>
                    <a:pt x="19" y="63"/>
                  </a:lnTo>
                  <a:lnTo>
                    <a:pt x="8" y="52"/>
                  </a:lnTo>
                  <a:lnTo>
                    <a:pt x="0" y="41"/>
                  </a:lnTo>
                  <a:lnTo>
                    <a:pt x="4" y="26"/>
                  </a:lnTo>
                  <a:lnTo>
                    <a:pt x="11" y="15"/>
                  </a:lnTo>
                  <a:lnTo>
                    <a:pt x="22" y="8"/>
                  </a:lnTo>
                  <a:lnTo>
                    <a:pt x="34" y="0"/>
                  </a:lnTo>
                  <a:lnTo>
                    <a:pt x="45" y="0"/>
                  </a:lnTo>
                  <a:lnTo>
                    <a:pt x="56" y="4"/>
                  </a:lnTo>
                  <a:lnTo>
                    <a:pt x="63" y="8"/>
                  </a:lnTo>
                  <a:lnTo>
                    <a:pt x="71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53" name="Freeform 158"/>
            <p:cNvSpPr>
              <a:spLocks/>
            </p:cNvSpPr>
            <p:nvPr/>
          </p:nvSpPr>
          <p:spPr bwMode="auto">
            <a:xfrm>
              <a:off x="6394434" y="2927906"/>
              <a:ext cx="116800" cy="99473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49" y="26"/>
                </a:cxn>
                <a:cxn ang="0">
                  <a:pos x="45" y="33"/>
                </a:cxn>
                <a:cxn ang="0">
                  <a:pos x="41" y="41"/>
                </a:cxn>
                <a:cxn ang="0">
                  <a:pos x="34" y="44"/>
                </a:cxn>
                <a:cxn ang="0">
                  <a:pos x="26" y="44"/>
                </a:cxn>
                <a:cxn ang="0">
                  <a:pos x="19" y="44"/>
                </a:cxn>
                <a:cxn ang="0">
                  <a:pos x="12" y="41"/>
                </a:cxn>
                <a:cxn ang="0">
                  <a:pos x="4" y="37"/>
                </a:cxn>
                <a:cxn ang="0">
                  <a:pos x="0" y="30"/>
                </a:cxn>
                <a:cxn ang="0">
                  <a:pos x="0" y="22"/>
                </a:cxn>
                <a:cxn ang="0">
                  <a:pos x="4" y="11"/>
                </a:cxn>
                <a:cxn ang="0">
                  <a:pos x="15" y="4"/>
                </a:cxn>
                <a:cxn ang="0">
                  <a:pos x="30" y="0"/>
                </a:cxn>
                <a:cxn ang="0">
                  <a:pos x="41" y="4"/>
                </a:cxn>
                <a:cxn ang="0">
                  <a:pos x="45" y="8"/>
                </a:cxn>
                <a:cxn ang="0">
                  <a:pos x="49" y="15"/>
                </a:cxn>
              </a:cxnLst>
              <a:rect l="0" t="0" r="r" b="b"/>
              <a:pathLst>
                <a:path w="49" h="44">
                  <a:moveTo>
                    <a:pt x="49" y="15"/>
                  </a:moveTo>
                  <a:lnTo>
                    <a:pt x="49" y="26"/>
                  </a:lnTo>
                  <a:lnTo>
                    <a:pt x="45" y="33"/>
                  </a:lnTo>
                  <a:lnTo>
                    <a:pt x="41" y="41"/>
                  </a:lnTo>
                  <a:lnTo>
                    <a:pt x="34" y="44"/>
                  </a:lnTo>
                  <a:lnTo>
                    <a:pt x="26" y="44"/>
                  </a:lnTo>
                  <a:lnTo>
                    <a:pt x="19" y="44"/>
                  </a:lnTo>
                  <a:lnTo>
                    <a:pt x="12" y="41"/>
                  </a:lnTo>
                  <a:lnTo>
                    <a:pt x="4" y="37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4" y="11"/>
                  </a:lnTo>
                  <a:lnTo>
                    <a:pt x="15" y="4"/>
                  </a:lnTo>
                  <a:lnTo>
                    <a:pt x="30" y="0"/>
                  </a:lnTo>
                  <a:lnTo>
                    <a:pt x="41" y="4"/>
                  </a:lnTo>
                  <a:lnTo>
                    <a:pt x="45" y="8"/>
                  </a:lnTo>
                  <a:lnTo>
                    <a:pt x="49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54" name="Freeform 159"/>
            <p:cNvSpPr>
              <a:spLocks/>
            </p:cNvSpPr>
            <p:nvPr/>
          </p:nvSpPr>
          <p:spPr bwMode="auto">
            <a:xfrm>
              <a:off x="7104810" y="2927906"/>
              <a:ext cx="124459" cy="117709"/>
            </a:xfrm>
            <a:custGeom>
              <a:avLst/>
              <a:gdLst/>
              <a:ahLst/>
              <a:cxnLst>
                <a:cxn ang="0">
                  <a:pos x="52" y="15"/>
                </a:cxn>
                <a:cxn ang="0">
                  <a:pos x="52" y="30"/>
                </a:cxn>
                <a:cxn ang="0">
                  <a:pos x="48" y="41"/>
                </a:cxn>
                <a:cxn ang="0">
                  <a:pos x="44" y="44"/>
                </a:cxn>
                <a:cxn ang="0">
                  <a:pos x="37" y="48"/>
                </a:cxn>
                <a:cxn ang="0">
                  <a:pos x="26" y="52"/>
                </a:cxn>
                <a:cxn ang="0">
                  <a:pos x="19" y="52"/>
                </a:cxn>
                <a:cxn ang="0">
                  <a:pos x="11" y="44"/>
                </a:cxn>
                <a:cxn ang="0">
                  <a:pos x="4" y="41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7" y="15"/>
                </a:cxn>
                <a:cxn ang="0">
                  <a:pos x="15" y="8"/>
                </a:cxn>
                <a:cxn ang="0">
                  <a:pos x="22" y="0"/>
                </a:cxn>
                <a:cxn ang="0">
                  <a:pos x="33" y="0"/>
                </a:cxn>
                <a:cxn ang="0">
                  <a:pos x="41" y="4"/>
                </a:cxn>
                <a:cxn ang="0">
                  <a:pos x="44" y="8"/>
                </a:cxn>
                <a:cxn ang="0">
                  <a:pos x="52" y="15"/>
                </a:cxn>
              </a:cxnLst>
              <a:rect l="0" t="0" r="r" b="b"/>
              <a:pathLst>
                <a:path w="52" h="52">
                  <a:moveTo>
                    <a:pt x="52" y="15"/>
                  </a:moveTo>
                  <a:lnTo>
                    <a:pt x="52" y="30"/>
                  </a:lnTo>
                  <a:lnTo>
                    <a:pt x="48" y="41"/>
                  </a:lnTo>
                  <a:lnTo>
                    <a:pt x="44" y="44"/>
                  </a:lnTo>
                  <a:lnTo>
                    <a:pt x="37" y="48"/>
                  </a:lnTo>
                  <a:lnTo>
                    <a:pt x="26" y="52"/>
                  </a:lnTo>
                  <a:lnTo>
                    <a:pt x="19" y="52"/>
                  </a:lnTo>
                  <a:lnTo>
                    <a:pt x="11" y="44"/>
                  </a:lnTo>
                  <a:lnTo>
                    <a:pt x="4" y="41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7" y="15"/>
                  </a:lnTo>
                  <a:lnTo>
                    <a:pt x="15" y="8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1" y="4"/>
                  </a:lnTo>
                  <a:lnTo>
                    <a:pt x="44" y="8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55" name="Freeform 160"/>
            <p:cNvSpPr>
              <a:spLocks/>
            </p:cNvSpPr>
            <p:nvPr/>
          </p:nvSpPr>
          <p:spPr bwMode="auto">
            <a:xfrm>
              <a:off x="7830505" y="2927906"/>
              <a:ext cx="124459" cy="117709"/>
            </a:xfrm>
            <a:custGeom>
              <a:avLst/>
              <a:gdLst/>
              <a:ahLst/>
              <a:cxnLst>
                <a:cxn ang="0">
                  <a:pos x="52" y="22"/>
                </a:cxn>
                <a:cxn ang="0">
                  <a:pos x="52" y="33"/>
                </a:cxn>
                <a:cxn ang="0">
                  <a:pos x="48" y="41"/>
                </a:cxn>
                <a:cxn ang="0">
                  <a:pos x="44" y="44"/>
                </a:cxn>
                <a:cxn ang="0">
                  <a:pos x="37" y="48"/>
                </a:cxn>
                <a:cxn ang="0">
                  <a:pos x="19" y="52"/>
                </a:cxn>
                <a:cxn ang="0">
                  <a:pos x="11" y="48"/>
                </a:cxn>
                <a:cxn ang="0">
                  <a:pos x="4" y="44"/>
                </a:cxn>
                <a:cxn ang="0">
                  <a:pos x="0" y="33"/>
                </a:cxn>
                <a:cxn ang="0">
                  <a:pos x="0" y="26"/>
                </a:cxn>
                <a:cxn ang="0">
                  <a:pos x="4" y="15"/>
                </a:cxn>
                <a:cxn ang="0">
                  <a:pos x="7" y="8"/>
                </a:cxn>
                <a:cxn ang="0">
                  <a:pos x="15" y="4"/>
                </a:cxn>
                <a:cxn ang="0">
                  <a:pos x="19" y="0"/>
                </a:cxn>
                <a:cxn ang="0">
                  <a:pos x="33" y="4"/>
                </a:cxn>
                <a:cxn ang="0">
                  <a:pos x="44" y="11"/>
                </a:cxn>
                <a:cxn ang="0">
                  <a:pos x="52" y="22"/>
                </a:cxn>
              </a:cxnLst>
              <a:rect l="0" t="0" r="r" b="b"/>
              <a:pathLst>
                <a:path w="52" h="52">
                  <a:moveTo>
                    <a:pt x="52" y="22"/>
                  </a:moveTo>
                  <a:lnTo>
                    <a:pt x="52" y="33"/>
                  </a:lnTo>
                  <a:lnTo>
                    <a:pt x="48" y="41"/>
                  </a:lnTo>
                  <a:lnTo>
                    <a:pt x="44" y="44"/>
                  </a:lnTo>
                  <a:lnTo>
                    <a:pt x="37" y="48"/>
                  </a:lnTo>
                  <a:lnTo>
                    <a:pt x="19" y="52"/>
                  </a:lnTo>
                  <a:lnTo>
                    <a:pt x="11" y="48"/>
                  </a:lnTo>
                  <a:lnTo>
                    <a:pt x="4" y="44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4" y="15"/>
                  </a:lnTo>
                  <a:lnTo>
                    <a:pt x="7" y="8"/>
                  </a:lnTo>
                  <a:lnTo>
                    <a:pt x="15" y="4"/>
                  </a:lnTo>
                  <a:lnTo>
                    <a:pt x="19" y="0"/>
                  </a:lnTo>
                  <a:lnTo>
                    <a:pt x="33" y="4"/>
                  </a:lnTo>
                  <a:lnTo>
                    <a:pt x="44" y="11"/>
                  </a:lnTo>
                  <a:lnTo>
                    <a:pt x="52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56" name="Freeform 161"/>
            <p:cNvSpPr>
              <a:spLocks/>
            </p:cNvSpPr>
            <p:nvPr/>
          </p:nvSpPr>
          <p:spPr bwMode="auto">
            <a:xfrm>
              <a:off x="5270470" y="3290982"/>
              <a:ext cx="183817" cy="174077"/>
            </a:xfrm>
            <a:custGeom>
              <a:avLst/>
              <a:gdLst/>
              <a:ahLst/>
              <a:cxnLst>
                <a:cxn ang="0">
                  <a:pos x="74" y="26"/>
                </a:cxn>
                <a:cxn ang="0">
                  <a:pos x="77" y="33"/>
                </a:cxn>
                <a:cxn ang="0">
                  <a:pos x="77" y="40"/>
                </a:cxn>
                <a:cxn ang="0">
                  <a:pos x="74" y="51"/>
                </a:cxn>
                <a:cxn ang="0">
                  <a:pos x="55" y="69"/>
                </a:cxn>
                <a:cxn ang="0">
                  <a:pos x="48" y="73"/>
                </a:cxn>
                <a:cxn ang="0">
                  <a:pos x="37" y="77"/>
                </a:cxn>
                <a:cxn ang="0">
                  <a:pos x="18" y="73"/>
                </a:cxn>
                <a:cxn ang="0">
                  <a:pos x="3" y="58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29"/>
                </a:cxn>
                <a:cxn ang="0">
                  <a:pos x="7" y="15"/>
                </a:cxn>
                <a:cxn ang="0">
                  <a:pos x="18" y="7"/>
                </a:cxn>
                <a:cxn ang="0">
                  <a:pos x="26" y="0"/>
                </a:cxn>
                <a:cxn ang="0">
                  <a:pos x="40" y="0"/>
                </a:cxn>
                <a:cxn ang="0">
                  <a:pos x="55" y="7"/>
                </a:cxn>
                <a:cxn ang="0">
                  <a:pos x="66" y="15"/>
                </a:cxn>
                <a:cxn ang="0">
                  <a:pos x="74" y="26"/>
                </a:cxn>
              </a:cxnLst>
              <a:rect l="0" t="0" r="r" b="b"/>
              <a:pathLst>
                <a:path w="77" h="77">
                  <a:moveTo>
                    <a:pt x="74" y="26"/>
                  </a:moveTo>
                  <a:lnTo>
                    <a:pt x="77" y="33"/>
                  </a:lnTo>
                  <a:lnTo>
                    <a:pt x="77" y="40"/>
                  </a:lnTo>
                  <a:lnTo>
                    <a:pt x="74" y="51"/>
                  </a:lnTo>
                  <a:lnTo>
                    <a:pt x="55" y="69"/>
                  </a:lnTo>
                  <a:lnTo>
                    <a:pt x="48" y="73"/>
                  </a:lnTo>
                  <a:lnTo>
                    <a:pt x="37" y="77"/>
                  </a:lnTo>
                  <a:lnTo>
                    <a:pt x="18" y="73"/>
                  </a:lnTo>
                  <a:lnTo>
                    <a:pt x="3" y="58"/>
                  </a:lnTo>
                  <a:lnTo>
                    <a:pt x="0" y="51"/>
                  </a:lnTo>
                  <a:lnTo>
                    <a:pt x="0" y="40"/>
                  </a:lnTo>
                  <a:lnTo>
                    <a:pt x="3" y="29"/>
                  </a:lnTo>
                  <a:lnTo>
                    <a:pt x="7" y="15"/>
                  </a:lnTo>
                  <a:lnTo>
                    <a:pt x="18" y="7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55" y="7"/>
                  </a:lnTo>
                  <a:lnTo>
                    <a:pt x="66" y="15"/>
                  </a:lnTo>
                  <a:lnTo>
                    <a:pt x="74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57" name="Freeform 162"/>
            <p:cNvSpPr>
              <a:spLocks/>
            </p:cNvSpPr>
            <p:nvPr/>
          </p:nvSpPr>
          <p:spPr bwMode="auto">
            <a:xfrm>
              <a:off x="5967443" y="3300929"/>
              <a:ext cx="179987" cy="164130"/>
            </a:xfrm>
            <a:custGeom>
              <a:avLst/>
              <a:gdLst/>
              <a:ahLst/>
              <a:cxnLst>
                <a:cxn ang="0">
                  <a:pos x="67" y="11"/>
                </a:cxn>
                <a:cxn ang="0">
                  <a:pos x="75" y="18"/>
                </a:cxn>
                <a:cxn ang="0">
                  <a:pos x="75" y="29"/>
                </a:cxn>
                <a:cxn ang="0">
                  <a:pos x="75" y="47"/>
                </a:cxn>
                <a:cxn ang="0">
                  <a:pos x="71" y="58"/>
                </a:cxn>
                <a:cxn ang="0">
                  <a:pos x="63" y="65"/>
                </a:cxn>
                <a:cxn ang="0">
                  <a:pos x="52" y="69"/>
                </a:cxn>
                <a:cxn ang="0">
                  <a:pos x="41" y="73"/>
                </a:cxn>
                <a:cxn ang="0">
                  <a:pos x="30" y="69"/>
                </a:cxn>
                <a:cxn ang="0">
                  <a:pos x="19" y="65"/>
                </a:cxn>
                <a:cxn ang="0">
                  <a:pos x="8" y="58"/>
                </a:cxn>
                <a:cxn ang="0">
                  <a:pos x="0" y="47"/>
                </a:cxn>
                <a:cxn ang="0">
                  <a:pos x="0" y="25"/>
                </a:cxn>
                <a:cxn ang="0">
                  <a:pos x="4" y="18"/>
                </a:cxn>
                <a:cxn ang="0">
                  <a:pos x="12" y="11"/>
                </a:cxn>
                <a:cxn ang="0">
                  <a:pos x="26" y="3"/>
                </a:cxn>
                <a:cxn ang="0">
                  <a:pos x="41" y="0"/>
                </a:cxn>
                <a:cxn ang="0">
                  <a:pos x="56" y="0"/>
                </a:cxn>
                <a:cxn ang="0">
                  <a:pos x="63" y="3"/>
                </a:cxn>
                <a:cxn ang="0">
                  <a:pos x="67" y="11"/>
                </a:cxn>
              </a:cxnLst>
              <a:rect l="0" t="0" r="r" b="b"/>
              <a:pathLst>
                <a:path w="75" h="73">
                  <a:moveTo>
                    <a:pt x="67" y="11"/>
                  </a:moveTo>
                  <a:lnTo>
                    <a:pt x="75" y="18"/>
                  </a:lnTo>
                  <a:lnTo>
                    <a:pt x="75" y="29"/>
                  </a:lnTo>
                  <a:lnTo>
                    <a:pt x="75" y="47"/>
                  </a:lnTo>
                  <a:lnTo>
                    <a:pt x="71" y="58"/>
                  </a:lnTo>
                  <a:lnTo>
                    <a:pt x="63" y="65"/>
                  </a:lnTo>
                  <a:lnTo>
                    <a:pt x="52" y="69"/>
                  </a:lnTo>
                  <a:lnTo>
                    <a:pt x="41" y="73"/>
                  </a:lnTo>
                  <a:lnTo>
                    <a:pt x="30" y="69"/>
                  </a:lnTo>
                  <a:lnTo>
                    <a:pt x="19" y="65"/>
                  </a:lnTo>
                  <a:lnTo>
                    <a:pt x="8" y="58"/>
                  </a:lnTo>
                  <a:lnTo>
                    <a:pt x="0" y="47"/>
                  </a:lnTo>
                  <a:lnTo>
                    <a:pt x="0" y="25"/>
                  </a:lnTo>
                  <a:lnTo>
                    <a:pt x="4" y="18"/>
                  </a:lnTo>
                  <a:lnTo>
                    <a:pt x="12" y="11"/>
                  </a:lnTo>
                  <a:lnTo>
                    <a:pt x="26" y="3"/>
                  </a:lnTo>
                  <a:lnTo>
                    <a:pt x="41" y="0"/>
                  </a:lnTo>
                  <a:lnTo>
                    <a:pt x="56" y="0"/>
                  </a:lnTo>
                  <a:lnTo>
                    <a:pt x="63" y="3"/>
                  </a:lnTo>
                  <a:lnTo>
                    <a:pt x="67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58" name="Freeform 163"/>
            <p:cNvSpPr>
              <a:spLocks/>
            </p:cNvSpPr>
            <p:nvPr/>
          </p:nvSpPr>
          <p:spPr bwMode="auto">
            <a:xfrm>
              <a:off x="5295362" y="3315850"/>
              <a:ext cx="124459" cy="124341"/>
            </a:xfrm>
            <a:custGeom>
              <a:avLst/>
              <a:gdLst/>
              <a:ahLst/>
              <a:cxnLst>
                <a:cxn ang="0">
                  <a:pos x="52" y="22"/>
                </a:cxn>
                <a:cxn ang="0">
                  <a:pos x="52" y="29"/>
                </a:cxn>
                <a:cxn ang="0">
                  <a:pos x="52" y="36"/>
                </a:cxn>
                <a:cxn ang="0">
                  <a:pos x="40" y="47"/>
                </a:cxn>
                <a:cxn ang="0">
                  <a:pos x="33" y="51"/>
                </a:cxn>
                <a:cxn ang="0">
                  <a:pos x="22" y="55"/>
                </a:cxn>
                <a:cxn ang="0">
                  <a:pos x="7" y="51"/>
                </a:cxn>
                <a:cxn ang="0">
                  <a:pos x="0" y="40"/>
                </a:cxn>
                <a:cxn ang="0">
                  <a:pos x="0" y="29"/>
                </a:cxn>
                <a:cxn ang="0">
                  <a:pos x="3" y="15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37" y="7"/>
                </a:cxn>
                <a:cxn ang="0">
                  <a:pos x="48" y="11"/>
                </a:cxn>
                <a:cxn ang="0">
                  <a:pos x="52" y="22"/>
                </a:cxn>
              </a:cxnLst>
              <a:rect l="0" t="0" r="r" b="b"/>
              <a:pathLst>
                <a:path w="52" h="55">
                  <a:moveTo>
                    <a:pt x="52" y="22"/>
                  </a:moveTo>
                  <a:lnTo>
                    <a:pt x="52" y="29"/>
                  </a:lnTo>
                  <a:lnTo>
                    <a:pt x="52" y="36"/>
                  </a:lnTo>
                  <a:lnTo>
                    <a:pt x="40" y="47"/>
                  </a:lnTo>
                  <a:lnTo>
                    <a:pt x="33" y="51"/>
                  </a:lnTo>
                  <a:lnTo>
                    <a:pt x="22" y="55"/>
                  </a:lnTo>
                  <a:lnTo>
                    <a:pt x="7" y="51"/>
                  </a:lnTo>
                  <a:lnTo>
                    <a:pt x="0" y="40"/>
                  </a:lnTo>
                  <a:lnTo>
                    <a:pt x="0" y="29"/>
                  </a:lnTo>
                  <a:lnTo>
                    <a:pt x="3" y="15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37" y="7"/>
                  </a:lnTo>
                  <a:lnTo>
                    <a:pt x="48" y="11"/>
                  </a:lnTo>
                  <a:lnTo>
                    <a:pt x="52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59" name="Freeform 164"/>
            <p:cNvSpPr>
              <a:spLocks/>
            </p:cNvSpPr>
            <p:nvPr/>
          </p:nvSpPr>
          <p:spPr bwMode="auto">
            <a:xfrm>
              <a:off x="5986590" y="3325797"/>
              <a:ext cx="141692" cy="114394"/>
            </a:xfrm>
            <a:custGeom>
              <a:avLst/>
              <a:gdLst/>
              <a:ahLst/>
              <a:cxnLst>
                <a:cxn ang="0">
                  <a:pos x="52" y="7"/>
                </a:cxn>
                <a:cxn ang="0">
                  <a:pos x="55" y="11"/>
                </a:cxn>
                <a:cxn ang="0">
                  <a:pos x="59" y="21"/>
                </a:cxn>
                <a:cxn ang="0">
                  <a:pos x="59" y="29"/>
                </a:cxn>
                <a:cxn ang="0">
                  <a:pos x="55" y="36"/>
                </a:cxn>
                <a:cxn ang="0">
                  <a:pos x="52" y="43"/>
                </a:cxn>
                <a:cxn ang="0">
                  <a:pos x="44" y="47"/>
                </a:cxn>
                <a:cxn ang="0">
                  <a:pos x="30" y="51"/>
                </a:cxn>
                <a:cxn ang="0">
                  <a:pos x="18" y="51"/>
                </a:cxn>
                <a:cxn ang="0">
                  <a:pos x="11" y="43"/>
                </a:cxn>
                <a:cxn ang="0">
                  <a:pos x="0" y="29"/>
                </a:cxn>
                <a:cxn ang="0">
                  <a:pos x="7" y="11"/>
                </a:cxn>
                <a:cxn ang="0">
                  <a:pos x="11" y="3"/>
                </a:cxn>
                <a:cxn ang="0">
                  <a:pos x="22" y="0"/>
                </a:cxn>
                <a:cxn ang="0">
                  <a:pos x="37" y="0"/>
                </a:cxn>
                <a:cxn ang="0">
                  <a:pos x="44" y="3"/>
                </a:cxn>
                <a:cxn ang="0">
                  <a:pos x="52" y="7"/>
                </a:cxn>
              </a:cxnLst>
              <a:rect l="0" t="0" r="r" b="b"/>
              <a:pathLst>
                <a:path w="59" h="51">
                  <a:moveTo>
                    <a:pt x="52" y="7"/>
                  </a:moveTo>
                  <a:lnTo>
                    <a:pt x="55" y="11"/>
                  </a:lnTo>
                  <a:lnTo>
                    <a:pt x="59" y="21"/>
                  </a:lnTo>
                  <a:lnTo>
                    <a:pt x="59" y="29"/>
                  </a:lnTo>
                  <a:lnTo>
                    <a:pt x="55" y="36"/>
                  </a:lnTo>
                  <a:lnTo>
                    <a:pt x="52" y="43"/>
                  </a:lnTo>
                  <a:lnTo>
                    <a:pt x="44" y="47"/>
                  </a:lnTo>
                  <a:lnTo>
                    <a:pt x="30" y="51"/>
                  </a:lnTo>
                  <a:lnTo>
                    <a:pt x="18" y="51"/>
                  </a:lnTo>
                  <a:lnTo>
                    <a:pt x="11" y="43"/>
                  </a:lnTo>
                  <a:lnTo>
                    <a:pt x="0" y="29"/>
                  </a:lnTo>
                  <a:lnTo>
                    <a:pt x="7" y="11"/>
                  </a:lnTo>
                  <a:lnTo>
                    <a:pt x="11" y="3"/>
                  </a:lnTo>
                  <a:lnTo>
                    <a:pt x="22" y="0"/>
                  </a:lnTo>
                  <a:lnTo>
                    <a:pt x="37" y="0"/>
                  </a:lnTo>
                  <a:lnTo>
                    <a:pt x="44" y="3"/>
                  </a:lnTo>
                  <a:lnTo>
                    <a:pt x="5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60" name="Freeform 165"/>
            <p:cNvSpPr>
              <a:spLocks/>
            </p:cNvSpPr>
            <p:nvPr/>
          </p:nvSpPr>
          <p:spPr bwMode="auto">
            <a:xfrm>
              <a:off x="6723773" y="3332429"/>
              <a:ext cx="202965" cy="174077"/>
            </a:xfrm>
            <a:custGeom>
              <a:avLst/>
              <a:gdLst/>
              <a:ahLst/>
              <a:cxnLst>
                <a:cxn ang="0">
                  <a:pos x="81" y="18"/>
                </a:cxn>
                <a:cxn ang="0">
                  <a:pos x="85" y="29"/>
                </a:cxn>
                <a:cxn ang="0">
                  <a:pos x="85" y="37"/>
                </a:cxn>
                <a:cxn ang="0">
                  <a:pos x="81" y="48"/>
                </a:cxn>
                <a:cxn ang="0">
                  <a:pos x="74" y="59"/>
                </a:cxn>
                <a:cxn ang="0">
                  <a:pos x="63" y="70"/>
                </a:cxn>
                <a:cxn ang="0">
                  <a:pos x="48" y="77"/>
                </a:cxn>
                <a:cxn ang="0">
                  <a:pos x="40" y="77"/>
                </a:cxn>
                <a:cxn ang="0">
                  <a:pos x="29" y="73"/>
                </a:cxn>
                <a:cxn ang="0">
                  <a:pos x="18" y="66"/>
                </a:cxn>
                <a:cxn ang="0">
                  <a:pos x="11" y="59"/>
                </a:cxn>
                <a:cxn ang="0">
                  <a:pos x="3" y="48"/>
                </a:cxn>
                <a:cxn ang="0">
                  <a:pos x="0" y="33"/>
                </a:cxn>
                <a:cxn ang="0">
                  <a:pos x="3" y="22"/>
                </a:cxn>
                <a:cxn ang="0">
                  <a:pos x="11" y="15"/>
                </a:cxn>
                <a:cxn ang="0">
                  <a:pos x="18" y="8"/>
                </a:cxn>
                <a:cxn ang="0">
                  <a:pos x="26" y="4"/>
                </a:cxn>
                <a:cxn ang="0">
                  <a:pos x="40" y="0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4" y="4"/>
                </a:cxn>
                <a:cxn ang="0">
                  <a:pos x="77" y="11"/>
                </a:cxn>
                <a:cxn ang="0">
                  <a:pos x="81" y="18"/>
                </a:cxn>
              </a:cxnLst>
              <a:rect l="0" t="0" r="r" b="b"/>
              <a:pathLst>
                <a:path w="85" h="77">
                  <a:moveTo>
                    <a:pt x="81" y="18"/>
                  </a:moveTo>
                  <a:lnTo>
                    <a:pt x="85" y="29"/>
                  </a:lnTo>
                  <a:lnTo>
                    <a:pt x="85" y="37"/>
                  </a:lnTo>
                  <a:lnTo>
                    <a:pt x="81" y="48"/>
                  </a:lnTo>
                  <a:lnTo>
                    <a:pt x="74" y="59"/>
                  </a:lnTo>
                  <a:lnTo>
                    <a:pt x="63" y="70"/>
                  </a:lnTo>
                  <a:lnTo>
                    <a:pt x="48" y="77"/>
                  </a:lnTo>
                  <a:lnTo>
                    <a:pt x="40" y="77"/>
                  </a:lnTo>
                  <a:lnTo>
                    <a:pt x="29" y="73"/>
                  </a:lnTo>
                  <a:lnTo>
                    <a:pt x="18" y="66"/>
                  </a:lnTo>
                  <a:lnTo>
                    <a:pt x="11" y="59"/>
                  </a:lnTo>
                  <a:lnTo>
                    <a:pt x="3" y="48"/>
                  </a:lnTo>
                  <a:lnTo>
                    <a:pt x="0" y="33"/>
                  </a:lnTo>
                  <a:lnTo>
                    <a:pt x="3" y="22"/>
                  </a:lnTo>
                  <a:lnTo>
                    <a:pt x="11" y="15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40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4" y="4"/>
                  </a:lnTo>
                  <a:lnTo>
                    <a:pt x="77" y="11"/>
                  </a:lnTo>
                  <a:lnTo>
                    <a:pt x="81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61" name="Freeform 166"/>
            <p:cNvSpPr>
              <a:spLocks/>
            </p:cNvSpPr>
            <p:nvPr/>
          </p:nvSpPr>
          <p:spPr bwMode="auto">
            <a:xfrm>
              <a:off x="6750580" y="3357297"/>
              <a:ext cx="149351" cy="124341"/>
            </a:xfrm>
            <a:custGeom>
              <a:avLst/>
              <a:gdLst/>
              <a:ahLst/>
              <a:cxnLst>
                <a:cxn ang="0">
                  <a:pos x="55" y="4"/>
                </a:cxn>
                <a:cxn ang="0">
                  <a:pos x="59" y="7"/>
                </a:cxn>
                <a:cxn ang="0">
                  <a:pos x="63" y="15"/>
                </a:cxn>
                <a:cxn ang="0">
                  <a:pos x="63" y="29"/>
                </a:cxn>
                <a:cxn ang="0">
                  <a:pos x="52" y="44"/>
                </a:cxn>
                <a:cxn ang="0">
                  <a:pos x="44" y="51"/>
                </a:cxn>
                <a:cxn ang="0">
                  <a:pos x="33" y="55"/>
                </a:cxn>
                <a:cxn ang="0">
                  <a:pos x="22" y="55"/>
                </a:cxn>
                <a:cxn ang="0">
                  <a:pos x="15" y="51"/>
                </a:cxn>
                <a:cxn ang="0">
                  <a:pos x="7" y="44"/>
                </a:cxn>
                <a:cxn ang="0">
                  <a:pos x="0" y="37"/>
                </a:cxn>
                <a:cxn ang="0">
                  <a:pos x="3" y="22"/>
                </a:cxn>
                <a:cxn ang="0">
                  <a:pos x="7" y="11"/>
                </a:cxn>
                <a:cxn ang="0">
                  <a:pos x="18" y="4"/>
                </a:cxn>
                <a:cxn ang="0">
                  <a:pos x="29" y="0"/>
                </a:cxn>
                <a:cxn ang="0">
                  <a:pos x="40" y="0"/>
                </a:cxn>
                <a:cxn ang="0">
                  <a:pos x="52" y="4"/>
                </a:cxn>
                <a:cxn ang="0">
                  <a:pos x="55" y="4"/>
                </a:cxn>
              </a:cxnLst>
              <a:rect l="0" t="0" r="r" b="b"/>
              <a:pathLst>
                <a:path w="63" h="55">
                  <a:moveTo>
                    <a:pt x="55" y="4"/>
                  </a:moveTo>
                  <a:lnTo>
                    <a:pt x="59" y="7"/>
                  </a:lnTo>
                  <a:lnTo>
                    <a:pt x="63" y="15"/>
                  </a:lnTo>
                  <a:lnTo>
                    <a:pt x="63" y="29"/>
                  </a:lnTo>
                  <a:lnTo>
                    <a:pt x="52" y="44"/>
                  </a:lnTo>
                  <a:lnTo>
                    <a:pt x="44" y="51"/>
                  </a:lnTo>
                  <a:lnTo>
                    <a:pt x="33" y="55"/>
                  </a:lnTo>
                  <a:lnTo>
                    <a:pt x="22" y="55"/>
                  </a:lnTo>
                  <a:lnTo>
                    <a:pt x="15" y="51"/>
                  </a:lnTo>
                  <a:lnTo>
                    <a:pt x="7" y="44"/>
                  </a:lnTo>
                  <a:lnTo>
                    <a:pt x="0" y="37"/>
                  </a:lnTo>
                  <a:lnTo>
                    <a:pt x="3" y="22"/>
                  </a:lnTo>
                  <a:lnTo>
                    <a:pt x="7" y="11"/>
                  </a:lnTo>
                  <a:lnTo>
                    <a:pt x="18" y="4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52" y="4"/>
                  </a:lnTo>
                  <a:lnTo>
                    <a:pt x="5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62" name="Freeform 167"/>
            <p:cNvSpPr>
              <a:spLocks/>
            </p:cNvSpPr>
            <p:nvPr/>
          </p:nvSpPr>
          <p:spPr bwMode="auto">
            <a:xfrm>
              <a:off x="7219696" y="3513138"/>
              <a:ext cx="168499" cy="149209"/>
            </a:xfrm>
            <a:custGeom>
              <a:avLst/>
              <a:gdLst/>
              <a:ahLst/>
              <a:cxnLst>
                <a:cxn ang="0">
                  <a:pos x="71" y="19"/>
                </a:cxn>
                <a:cxn ang="0">
                  <a:pos x="71" y="26"/>
                </a:cxn>
                <a:cxn ang="0">
                  <a:pos x="71" y="37"/>
                </a:cxn>
                <a:cxn ang="0">
                  <a:pos x="63" y="55"/>
                </a:cxn>
                <a:cxn ang="0">
                  <a:pos x="56" y="63"/>
                </a:cxn>
                <a:cxn ang="0">
                  <a:pos x="45" y="66"/>
                </a:cxn>
                <a:cxn ang="0">
                  <a:pos x="26" y="63"/>
                </a:cxn>
                <a:cxn ang="0">
                  <a:pos x="11" y="55"/>
                </a:cxn>
                <a:cxn ang="0">
                  <a:pos x="4" y="48"/>
                </a:cxn>
                <a:cxn ang="0">
                  <a:pos x="0" y="41"/>
                </a:cxn>
                <a:cxn ang="0">
                  <a:pos x="0" y="30"/>
                </a:cxn>
                <a:cxn ang="0">
                  <a:pos x="4" y="22"/>
                </a:cxn>
                <a:cxn ang="0">
                  <a:pos x="8" y="15"/>
                </a:cxn>
                <a:cxn ang="0">
                  <a:pos x="15" y="8"/>
                </a:cxn>
                <a:cxn ang="0">
                  <a:pos x="19" y="4"/>
                </a:cxn>
                <a:cxn ang="0">
                  <a:pos x="26" y="4"/>
                </a:cxn>
                <a:cxn ang="0">
                  <a:pos x="34" y="4"/>
                </a:cxn>
                <a:cxn ang="0">
                  <a:pos x="37" y="0"/>
                </a:cxn>
                <a:cxn ang="0">
                  <a:pos x="48" y="0"/>
                </a:cxn>
                <a:cxn ang="0">
                  <a:pos x="56" y="4"/>
                </a:cxn>
                <a:cxn ang="0">
                  <a:pos x="67" y="8"/>
                </a:cxn>
                <a:cxn ang="0">
                  <a:pos x="71" y="19"/>
                </a:cxn>
              </a:cxnLst>
              <a:rect l="0" t="0" r="r" b="b"/>
              <a:pathLst>
                <a:path w="71" h="66">
                  <a:moveTo>
                    <a:pt x="71" y="19"/>
                  </a:moveTo>
                  <a:lnTo>
                    <a:pt x="71" y="26"/>
                  </a:lnTo>
                  <a:lnTo>
                    <a:pt x="71" y="37"/>
                  </a:lnTo>
                  <a:lnTo>
                    <a:pt x="63" y="55"/>
                  </a:lnTo>
                  <a:lnTo>
                    <a:pt x="56" y="63"/>
                  </a:lnTo>
                  <a:lnTo>
                    <a:pt x="45" y="66"/>
                  </a:lnTo>
                  <a:lnTo>
                    <a:pt x="26" y="63"/>
                  </a:lnTo>
                  <a:lnTo>
                    <a:pt x="11" y="55"/>
                  </a:lnTo>
                  <a:lnTo>
                    <a:pt x="4" y="48"/>
                  </a:lnTo>
                  <a:lnTo>
                    <a:pt x="0" y="41"/>
                  </a:lnTo>
                  <a:lnTo>
                    <a:pt x="0" y="30"/>
                  </a:lnTo>
                  <a:lnTo>
                    <a:pt x="4" y="22"/>
                  </a:lnTo>
                  <a:lnTo>
                    <a:pt x="8" y="15"/>
                  </a:lnTo>
                  <a:lnTo>
                    <a:pt x="15" y="8"/>
                  </a:lnTo>
                  <a:lnTo>
                    <a:pt x="19" y="4"/>
                  </a:lnTo>
                  <a:lnTo>
                    <a:pt x="26" y="4"/>
                  </a:lnTo>
                  <a:lnTo>
                    <a:pt x="34" y="4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67" y="8"/>
                  </a:lnTo>
                  <a:lnTo>
                    <a:pt x="71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63" name="Freeform 168"/>
            <p:cNvSpPr>
              <a:spLocks/>
            </p:cNvSpPr>
            <p:nvPr/>
          </p:nvSpPr>
          <p:spPr bwMode="auto">
            <a:xfrm>
              <a:off x="7244588" y="3538006"/>
              <a:ext cx="124459" cy="99473"/>
            </a:xfrm>
            <a:custGeom>
              <a:avLst/>
              <a:gdLst/>
              <a:ahLst/>
              <a:cxnLst>
                <a:cxn ang="0">
                  <a:pos x="52" y="15"/>
                </a:cxn>
                <a:cxn ang="0">
                  <a:pos x="49" y="22"/>
                </a:cxn>
                <a:cxn ang="0">
                  <a:pos x="45" y="30"/>
                </a:cxn>
                <a:cxn ang="0">
                  <a:pos x="41" y="37"/>
                </a:cxn>
                <a:cxn ang="0">
                  <a:pos x="34" y="44"/>
                </a:cxn>
                <a:cxn ang="0">
                  <a:pos x="15" y="44"/>
                </a:cxn>
                <a:cxn ang="0">
                  <a:pos x="8" y="41"/>
                </a:cxn>
                <a:cxn ang="0">
                  <a:pos x="4" y="33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8" y="8"/>
                </a:cxn>
                <a:cxn ang="0">
                  <a:pos x="23" y="0"/>
                </a:cxn>
                <a:cxn ang="0">
                  <a:pos x="30" y="0"/>
                </a:cxn>
                <a:cxn ang="0">
                  <a:pos x="37" y="0"/>
                </a:cxn>
                <a:cxn ang="0">
                  <a:pos x="45" y="8"/>
                </a:cxn>
                <a:cxn ang="0">
                  <a:pos x="52" y="15"/>
                </a:cxn>
              </a:cxnLst>
              <a:rect l="0" t="0" r="r" b="b"/>
              <a:pathLst>
                <a:path w="52" h="44">
                  <a:moveTo>
                    <a:pt x="52" y="15"/>
                  </a:moveTo>
                  <a:lnTo>
                    <a:pt x="49" y="22"/>
                  </a:lnTo>
                  <a:lnTo>
                    <a:pt x="45" y="30"/>
                  </a:lnTo>
                  <a:lnTo>
                    <a:pt x="41" y="37"/>
                  </a:lnTo>
                  <a:lnTo>
                    <a:pt x="34" y="44"/>
                  </a:lnTo>
                  <a:lnTo>
                    <a:pt x="15" y="44"/>
                  </a:lnTo>
                  <a:lnTo>
                    <a:pt x="8" y="41"/>
                  </a:lnTo>
                  <a:lnTo>
                    <a:pt x="4" y="33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8" y="8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5" y="8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65" name="Freeform 134"/>
            <p:cNvSpPr>
              <a:spLocks/>
            </p:cNvSpPr>
            <p:nvPr/>
          </p:nvSpPr>
          <p:spPr bwMode="auto">
            <a:xfrm>
              <a:off x="2802760" y="2259483"/>
              <a:ext cx="176158" cy="155841"/>
            </a:xfrm>
            <a:custGeom>
              <a:avLst/>
              <a:gdLst/>
              <a:ahLst/>
              <a:cxnLst>
                <a:cxn ang="0">
                  <a:pos x="74" y="25"/>
                </a:cxn>
                <a:cxn ang="0">
                  <a:pos x="71" y="36"/>
                </a:cxn>
                <a:cxn ang="0">
                  <a:pos x="71" y="47"/>
                </a:cxn>
                <a:cxn ang="0">
                  <a:pos x="63" y="58"/>
                </a:cxn>
                <a:cxn ang="0">
                  <a:pos x="56" y="62"/>
                </a:cxn>
                <a:cxn ang="0">
                  <a:pos x="52" y="66"/>
                </a:cxn>
                <a:cxn ang="0">
                  <a:pos x="45" y="69"/>
                </a:cxn>
                <a:cxn ang="0">
                  <a:pos x="37" y="69"/>
                </a:cxn>
                <a:cxn ang="0">
                  <a:pos x="23" y="66"/>
                </a:cxn>
                <a:cxn ang="0">
                  <a:pos x="15" y="58"/>
                </a:cxn>
                <a:cxn ang="0">
                  <a:pos x="8" y="51"/>
                </a:cxn>
                <a:cxn ang="0">
                  <a:pos x="4" y="44"/>
                </a:cxn>
                <a:cxn ang="0">
                  <a:pos x="0" y="33"/>
                </a:cxn>
                <a:cxn ang="0">
                  <a:pos x="4" y="18"/>
                </a:cxn>
                <a:cxn ang="0">
                  <a:pos x="8" y="11"/>
                </a:cxn>
                <a:cxn ang="0">
                  <a:pos x="11" y="7"/>
                </a:cxn>
                <a:cxn ang="0">
                  <a:pos x="19" y="0"/>
                </a:cxn>
                <a:cxn ang="0">
                  <a:pos x="30" y="0"/>
                </a:cxn>
                <a:cxn ang="0">
                  <a:pos x="49" y="0"/>
                </a:cxn>
                <a:cxn ang="0">
                  <a:pos x="56" y="7"/>
                </a:cxn>
                <a:cxn ang="0">
                  <a:pos x="63" y="11"/>
                </a:cxn>
                <a:cxn ang="0">
                  <a:pos x="71" y="18"/>
                </a:cxn>
                <a:cxn ang="0">
                  <a:pos x="74" y="25"/>
                </a:cxn>
              </a:cxnLst>
              <a:rect l="0" t="0" r="r" b="b"/>
              <a:pathLst>
                <a:path w="74" h="69">
                  <a:moveTo>
                    <a:pt x="74" y="25"/>
                  </a:moveTo>
                  <a:lnTo>
                    <a:pt x="71" y="36"/>
                  </a:lnTo>
                  <a:lnTo>
                    <a:pt x="71" y="47"/>
                  </a:lnTo>
                  <a:lnTo>
                    <a:pt x="63" y="58"/>
                  </a:lnTo>
                  <a:lnTo>
                    <a:pt x="56" y="62"/>
                  </a:lnTo>
                  <a:lnTo>
                    <a:pt x="52" y="66"/>
                  </a:lnTo>
                  <a:lnTo>
                    <a:pt x="45" y="69"/>
                  </a:lnTo>
                  <a:lnTo>
                    <a:pt x="37" y="69"/>
                  </a:lnTo>
                  <a:lnTo>
                    <a:pt x="23" y="66"/>
                  </a:lnTo>
                  <a:lnTo>
                    <a:pt x="15" y="58"/>
                  </a:lnTo>
                  <a:lnTo>
                    <a:pt x="8" y="51"/>
                  </a:lnTo>
                  <a:lnTo>
                    <a:pt x="4" y="44"/>
                  </a:lnTo>
                  <a:lnTo>
                    <a:pt x="0" y="33"/>
                  </a:lnTo>
                  <a:lnTo>
                    <a:pt x="4" y="18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49" y="0"/>
                  </a:lnTo>
                  <a:lnTo>
                    <a:pt x="56" y="7"/>
                  </a:lnTo>
                  <a:lnTo>
                    <a:pt x="63" y="11"/>
                  </a:lnTo>
                  <a:lnTo>
                    <a:pt x="71" y="18"/>
                  </a:lnTo>
                  <a:lnTo>
                    <a:pt x="7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66" name="Freeform 135"/>
            <p:cNvSpPr>
              <a:spLocks/>
            </p:cNvSpPr>
            <p:nvPr/>
          </p:nvSpPr>
          <p:spPr bwMode="auto">
            <a:xfrm>
              <a:off x="2071321" y="1500174"/>
              <a:ext cx="158925" cy="124341"/>
            </a:xfrm>
            <a:custGeom>
              <a:avLst/>
              <a:gdLst/>
              <a:ahLst/>
              <a:cxnLst>
                <a:cxn ang="0">
                  <a:pos x="63" y="18"/>
                </a:cxn>
                <a:cxn ang="0">
                  <a:pos x="67" y="26"/>
                </a:cxn>
                <a:cxn ang="0">
                  <a:pos x="67" y="37"/>
                </a:cxn>
                <a:cxn ang="0">
                  <a:pos x="56" y="51"/>
                </a:cxn>
                <a:cxn ang="0">
                  <a:pos x="52" y="55"/>
                </a:cxn>
                <a:cxn ang="0">
                  <a:pos x="45" y="55"/>
                </a:cxn>
                <a:cxn ang="0">
                  <a:pos x="26" y="55"/>
                </a:cxn>
                <a:cxn ang="0">
                  <a:pos x="11" y="48"/>
                </a:cxn>
                <a:cxn ang="0">
                  <a:pos x="0" y="37"/>
                </a:cxn>
                <a:cxn ang="0">
                  <a:pos x="0" y="29"/>
                </a:cxn>
                <a:cxn ang="0">
                  <a:pos x="0" y="22"/>
                </a:cxn>
                <a:cxn ang="0">
                  <a:pos x="11" y="8"/>
                </a:cxn>
                <a:cxn ang="0">
                  <a:pos x="15" y="4"/>
                </a:cxn>
                <a:cxn ang="0">
                  <a:pos x="22" y="0"/>
                </a:cxn>
                <a:cxn ang="0">
                  <a:pos x="34" y="0"/>
                </a:cxn>
                <a:cxn ang="0">
                  <a:pos x="45" y="4"/>
                </a:cxn>
                <a:cxn ang="0">
                  <a:pos x="63" y="18"/>
                </a:cxn>
              </a:cxnLst>
              <a:rect l="0" t="0" r="r" b="b"/>
              <a:pathLst>
                <a:path w="67" h="55">
                  <a:moveTo>
                    <a:pt x="63" y="18"/>
                  </a:moveTo>
                  <a:lnTo>
                    <a:pt x="67" y="26"/>
                  </a:lnTo>
                  <a:lnTo>
                    <a:pt x="67" y="37"/>
                  </a:lnTo>
                  <a:lnTo>
                    <a:pt x="56" y="51"/>
                  </a:lnTo>
                  <a:lnTo>
                    <a:pt x="52" y="55"/>
                  </a:lnTo>
                  <a:lnTo>
                    <a:pt x="45" y="55"/>
                  </a:lnTo>
                  <a:lnTo>
                    <a:pt x="26" y="55"/>
                  </a:lnTo>
                  <a:lnTo>
                    <a:pt x="11" y="48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5" y="4"/>
                  </a:lnTo>
                  <a:lnTo>
                    <a:pt x="63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67" name="Freeform 136"/>
            <p:cNvSpPr>
              <a:spLocks/>
            </p:cNvSpPr>
            <p:nvPr/>
          </p:nvSpPr>
          <p:spPr bwMode="auto">
            <a:xfrm>
              <a:off x="1265207" y="1508463"/>
              <a:ext cx="166584" cy="149209"/>
            </a:xfrm>
            <a:custGeom>
              <a:avLst/>
              <a:gdLst/>
              <a:ahLst/>
              <a:cxnLst>
                <a:cxn ang="0">
                  <a:pos x="67" y="25"/>
                </a:cxn>
                <a:cxn ang="0">
                  <a:pos x="70" y="36"/>
                </a:cxn>
                <a:cxn ang="0">
                  <a:pos x="70" y="44"/>
                </a:cxn>
                <a:cxn ang="0">
                  <a:pos x="67" y="51"/>
                </a:cxn>
                <a:cxn ang="0">
                  <a:pos x="55" y="58"/>
                </a:cxn>
                <a:cxn ang="0">
                  <a:pos x="44" y="66"/>
                </a:cxn>
                <a:cxn ang="0">
                  <a:pos x="30" y="66"/>
                </a:cxn>
                <a:cxn ang="0">
                  <a:pos x="15" y="62"/>
                </a:cxn>
                <a:cxn ang="0">
                  <a:pos x="4" y="51"/>
                </a:cxn>
                <a:cxn ang="0">
                  <a:pos x="0" y="47"/>
                </a:cxn>
                <a:cxn ang="0">
                  <a:pos x="0" y="40"/>
                </a:cxn>
                <a:cxn ang="0">
                  <a:pos x="11" y="14"/>
                </a:cxn>
                <a:cxn ang="0">
                  <a:pos x="15" y="7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8" y="7"/>
                </a:cxn>
                <a:cxn ang="0">
                  <a:pos x="59" y="14"/>
                </a:cxn>
                <a:cxn ang="0">
                  <a:pos x="67" y="25"/>
                </a:cxn>
              </a:cxnLst>
              <a:rect l="0" t="0" r="r" b="b"/>
              <a:pathLst>
                <a:path w="70" h="66">
                  <a:moveTo>
                    <a:pt x="67" y="25"/>
                  </a:moveTo>
                  <a:lnTo>
                    <a:pt x="70" y="36"/>
                  </a:lnTo>
                  <a:lnTo>
                    <a:pt x="70" y="44"/>
                  </a:lnTo>
                  <a:lnTo>
                    <a:pt x="67" y="51"/>
                  </a:lnTo>
                  <a:lnTo>
                    <a:pt x="55" y="58"/>
                  </a:lnTo>
                  <a:lnTo>
                    <a:pt x="44" y="66"/>
                  </a:lnTo>
                  <a:lnTo>
                    <a:pt x="30" y="66"/>
                  </a:lnTo>
                  <a:lnTo>
                    <a:pt x="15" y="62"/>
                  </a:lnTo>
                  <a:lnTo>
                    <a:pt x="4" y="51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11" y="14"/>
                  </a:lnTo>
                  <a:lnTo>
                    <a:pt x="15" y="7"/>
                  </a:lnTo>
                  <a:lnTo>
                    <a:pt x="26" y="0"/>
                  </a:lnTo>
                  <a:lnTo>
                    <a:pt x="37" y="0"/>
                  </a:lnTo>
                  <a:lnTo>
                    <a:pt x="48" y="7"/>
                  </a:lnTo>
                  <a:lnTo>
                    <a:pt x="59" y="14"/>
                  </a:lnTo>
                  <a:lnTo>
                    <a:pt x="67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68" name="Freeform 137"/>
            <p:cNvSpPr>
              <a:spLocks/>
            </p:cNvSpPr>
            <p:nvPr/>
          </p:nvSpPr>
          <p:spPr bwMode="auto">
            <a:xfrm>
              <a:off x="2105787" y="1525042"/>
              <a:ext cx="99568" cy="74605"/>
            </a:xfrm>
            <a:custGeom>
              <a:avLst/>
              <a:gdLst/>
              <a:ahLst/>
              <a:cxnLst>
                <a:cxn ang="0">
                  <a:pos x="41" y="15"/>
                </a:cxn>
                <a:cxn ang="0">
                  <a:pos x="41" y="22"/>
                </a:cxn>
                <a:cxn ang="0">
                  <a:pos x="37" y="26"/>
                </a:cxn>
                <a:cxn ang="0">
                  <a:pos x="30" y="33"/>
                </a:cxn>
                <a:cxn ang="0">
                  <a:pos x="15" y="33"/>
                </a:cxn>
                <a:cxn ang="0">
                  <a:pos x="7" y="33"/>
                </a:cxn>
                <a:cxn ang="0">
                  <a:pos x="4" y="29"/>
                </a:cxn>
                <a:cxn ang="0">
                  <a:pos x="0" y="26"/>
                </a:cxn>
                <a:cxn ang="0">
                  <a:pos x="0" y="18"/>
                </a:cxn>
                <a:cxn ang="0">
                  <a:pos x="0" y="7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19" y="0"/>
                </a:cxn>
                <a:cxn ang="0">
                  <a:pos x="30" y="4"/>
                </a:cxn>
                <a:cxn ang="0">
                  <a:pos x="37" y="11"/>
                </a:cxn>
                <a:cxn ang="0">
                  <a:pos x="41" y="15"/>
                </a:cxn>
              </a:cxnLst>
              <a:rect l="0" t="0" r="r" b="b"/>
              <a:pathLst>
                <a:path w="41" h="33">
                  <a:moveTo>
                    <a:pt x="41" y="15"/>
                  </a:moveTo>
                  <a:lnTo>
                    <a:pt x="41" y="22"/>
                  </a:lnTo>
                  <a:lnTo>
                    <a:pt x="37" y="26"/>
                  </a:lnTo>
                  <a:lnTo>
                    <a:pt x="30" y="33"/>
                  </a:lnTo>
                  <a:lnTo>
                    <a:pt x="15" y="33"/>
                  </a:lnTo>
                  <a:lnTo>
                    <a:pt x="7" y="33"/>
                  </a:lnTo>
                  <a:lnTo>
                    <a:pt x="4" y="29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7"/>
                  </a:lnTo>
                  <a:lnTo>
                    <a:pt x="4" y="4"/>
                  </a:lnTo>
                  <a:lnTo>
                    <a:pt x="7" y="4"/>
                  </a:lnTo>
                  <a:lnTo>
                    <a:pt x="19" y="0"/>
                  </a:lnTo>
                  <a:lnTo>
                    <a:pt x="30" y="4"/>
                  </a:lnTo>
                  <a:lnTo>
                    <a:pt x="37" y="11"/>
                  </a:lnTo>
                  <a:lnTo>
                    <a:pt x="41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69" name="Freeform 138"/>
            <p:cNvSpPr>
              <a:spLocks/>
            </p:cNvSpPr>
            <p:nvPr/>
          </p:nvSpPr>
          <p:spPr bwMode="auto">
            <a:xfrm>
              <a:off x="1299673" y="1533332"/>
              <a:ext cx="105312" cy="99473"/>
            </a:xfrm>
            <a:custGeom>
              <a:avLst/>
              <a:gdLst/>
              <a:ahLst/>
              <a:cxnLst>
                <a:cxn ang="0">
                  <a:pos x="40" y="22"/>
                </a:cxn>
                <a:cxn ang="0">
                  <a:pos x="44" y="29"/>
                </a:cxn>
                <a:cxn ang="0">
                  <a:pos x="40" y="33"/>
                </a:cxn>
                <a:cxn ang="0">
                  <a:pos x="33" y="40"/>
                </a:cxn>
                <a:cxn ang="0">
                  <a:pos x="29" y="44"/>
                </a:cxn>
                <a:cxn ang="0">
                  <a:pos x="11" y="44"/>
                </a:cxn>
                <a:cxn ang="0">
                  <a:pos x="3" y="40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3" y="11"/>
                </a:cxn>
                <a:cxn ang="0">
                  <a:pos x="7" y="3"/>
                </a:cxn>
                <a:cxn ang="0">
                  <a:pos x="18" y="0"/>
                </a:cxn>
                <a:cxn ang="0">
                  <a:pos x="26" y="0"/>
                </a:cxn>
                <a:cxn ang="0">
                  <a:pos x="33" y="7"/>
                </a:cxn>
                <a:cxn ang="0">
                  <a:pos x="37" y="11"/>
                </a:cxn>
                <a:cxn ang="0">
                  <a:pos x="40" y="22"/>
                </a:cxn>
              </a:cxnLst>
              <a:rect l="0" t="0" r="r" b="b"/>
              <a:pathLst>
                <a:path w="44" h="44">
                  <a:moveTo>
                    <a:pt x="40" y="22"/>
                  </a:moveTo>
                  <a:lnTo>
                    <a:pt x="44" y="29"/>
                  </a:lnTo>
                  <a:lnTo>
                    <a:pt x="40" y="33"/>
                  </a:lnTo>
                  <a:lnTo>
                    <a:pt x="33" y="40"/>
                  </a:lnTo>
                  <a:lnTo>
                    <a:pt x="29" y="44"/>
                  </a:lnTo>
                  <a:lnTo>
                    <a:pt x="11" y="44"/>
                  </a:lnTo>
                  <a:lnTo>
                    <a:pt x="3" y="40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3" y="11"/>
                  </a:lnTo>
                  <a:lnTo>
                    <a:pt x="7" y="3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3" y="7"/>
                  </a:lnTo>
                  <a:lnTo>
                    <a:pt x="37" y="11"/>
                  </a:lnTo>
                  <a:lnTo>
                    <a:pt x="4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70" name="Freeform 139"/>
            <p:cNvSpPr>
              <a:spLocks/>
            </p:cNvSpPr>
            <p:nvPr/>
          </p:nvSpPr>
          <p:spPr bwMode="auto">
            <a:xfrm>
              <a:off x="794176" y="1738909"/>
              <a:ext cx="231686" cy="215524"/>
            </a:xfrm>
            <a:custGeom>
              <a:avLst/>
              <a:gdLst/>
              <a:ahLst/>
              <a:cxnLst>
                <a:cxn ang="0">
                  <a:pos x="93" y="26"/>
                </a:cxn>
                <a:cxn ang="0">
                  <a:pos x="97" y="55"/>
                </a:cxn>
                <a:cxn ang="0">
                  <a:pos x="97" y="73"/>
                </a:cxn>
                <a:cxn ang="0">
                  <a:pos x="89" y="77"/>
                </a:cxn>
                <a:cxn ang="0">
                  <a:pos x="82" y="84"/>
                </a:cxn>
                <a:cxn ang="0">
                  <a:pos x="78" y="88"/>
                </a:cxn>
                <a:cxn ang="0">
                  <a:pos x="75" y="91"/>
                </a:cxn>
                <a:cxn ang="0">
                  <a:pos x="63" y="95"/>
                </a:cxn>
                <a:cxn ang="0">
                  <a:pos x="37" y="91"/>
                </a:cxn>
                <a:cxn ang="0">
                  <a:pos x="26" y="91"/>
                </a:cxn>
                <a:cxn ang="0">
                  <a:pos x="19" y="84"/>
                </a:cxn>
                <a:cxn ang="0">
                  <a:pos x="11" y="77"/>
                </a:cxn>
                <a:cxn ang="0">
                  <a:pos x="8" y="69"/>
                </a:cxn>
                <a:cxn ang="0">
                  <a:pos x="0" y="55"/>
                </a:cxn>
                <a:cxn ang="0">
                  <a:pos x="4" y="44"/>
                </a:cxn>
                <a:cxn ang="0">
                  <a:pos x="15" y="18"/>
                </a:cxn>
                <a:cxn ang="0">
                  <a:pos x="19" y="11"/>
                </a:cxn>
                <a:cxn ang="0">
                  <a:pos x="26" y="7"/>
                </a:cxn>
                <a:cxn ang="0">
                  <a:pos x="37" y="4"/>
                </a:cxn>
                <a:cxn ang="0">
                  <a:pos x="49" y="0"/>
                </a:cxn>
                <a:cxn ang="0">
                  <a:pos x="63" y="4"/>
                </a:cxn>
                <a:cxn ang="0">
                  <a:pos x="78" y="11"/>
                </a:cxn>
                <a:cxn ang="0">
                  <a:pos x="89" y="15"/>
                </a:cxn>
                <a:cxn ang="0">
                  <a:pos x="93" y="26"/>
                </a:cxn>
              </a:cxnLst>
              <a:rect l="0" t="0" r="r" b="b"/>
              <a:pathLst>
                <a:path w="97" h="95">
                  <a:moveTo>
                    <a:pt x="93" y="26"/>
                  </a:moveTo>
                  <a:lnTo>
                    <a:pt x="97" y="55"/>
                  </a:lnTo>
                  <a:lnTo>
                    <a:pt x="97" y="73"/>
                  </a:lnTo>
                  <a:lnTo>
                    <a:pt x="89" y="77"/>
                  </a:lnTo>
                  <a:lnTo>
                    <a:pt x="82" y="84"/>
                  </a:lnTo>
                  <a:lnTo>
                    <a:pt x="78" y="88"/>
                  </a:lnTo>
                  <a:lnTo>
                    <a:pt x="75" y="91"/>
                  </a:lnTo>
                  <a:lnTo>
                    <a:pt x="63" y="95"/>
                  </a:lnTo>
                  <a:lnTo>
                    <a:pt x="37" y="91"/>
                  </a:lnTo>
                  <a:lnTo>
                    <a:pt x="26" y="91"/>
                  </a:lnTo>
                  <a:lnTo>
                    <a:pt x="19" y="84"/>
                  </a:lnTo>
                  <a:lnTo>
                    <a:pt x="11" y="77"/>
                  </a:lnTo>
                  <a:lnTo>
                    <a:pt x="8" y="69"/>
                  </a:lnTo>
                  <a:lnTo>
                    <a:pt x="0" y="55"/>
                  </a:lnTo>
                  <a:lnTo>
                    <a:pt x="4" y="44"/>
                  </a:lnTo>
                  <a:lnTo>
                    <a:pt x="15" y="18"/>
                  </a:lnTo>
                  <a:lnTo>
                    <a:pt x="19" y="11"/>
                  </a:lnTo>
                  <a:lnTo>
                    <a:pt x="26" y="7"/>
                  </a:lnTo>
                  <a:lnTo>
                    <a:pt x="37" y="4"/>
                  </a:lnTo>
                  <a:lnTo>
                    <a:pt x="49" y="0"/>
                  </a:lnTo>
                  <a:lnTo>
                    <a:pt x="63" y="4"/>
                  </a:lnTo>
                  <a:lnTo>
                    <a:pt x="78" y="11"/>
                  </a:lnTo>
                  <a:lnTo>
                    <a:pt x="89" y="15"/>
                  </a:lnTo>
                  <a:lnTo>
                    <a:pt x="93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71" name="Freeform 140"/>
            <p:cNvSpPr>
              <a:spLocks/>
            </p:cNvSpPr>
            <p:nvPr/>
          </p:nvSpPr>
          <p:spPr bwMode="auto">
            <a:xfrm>
              <a:off x="2496398" y="1748856"/>
              <a:ext cx="176158" cy="155841"/>
            </a:xfrm>
            <a:custGeom>
              <a:avLst/>
              <a:gdLst/>
              <a:ahLst/>
              <a:cxnLst>
                <a:cxn ang="0">
                  <a:pos x="67" y="11"/>
                </a:cxn>
                <a:cxn ang="0">
                  <a:pos x="71" y="18"/>
                </a:cxn>
                <a:cxn ang="0">
                  <a:pos x="74" y="29"/>
                </a:cxn>
                <a:cxn ang="0">
                  <a:pos x="74" y="36"/>
                </a:cxn>
                <a:cxn ang="0">
                  <a:pos x="74" y="47"/>
                </a:cxn>
                <a:cxn ang="0">
                  <a:pos x="67" y="54"/>
                </a:cxn>
                <a:cxn ang="0">
                  <a:pos x="59" y="62"/>
                </a:cxn>
                <a:cxn ang="0">
                  <a:pos x="41" y="69"/>
                </a:cxn>
                <a:cxn ang="0">
                  <a:pos x="34" y="69"/>
                </a:cxn>
                <a:cxn ang="0">
                  <a:pos x="22" y="65"/>
                </a:cxn>
                <a:cxn ang="0">
                  <a:pos x="8" y="54"/>
                </a:cxn>
                <a:cxn ang="0">
                  <a:pos x="4" y="47"/>
                </a:cxn>
                <a:cxn ang="0">
                  <a:pos x="0" y="36"/>
                </a:cxn>
                <a:cxn ang="0">
                  <a:pos x="0" y="25"/>
                </a:cxn>
                <a:cxn ang="0">
                  <a:pos x="4" y="18"/>
                </a:cxn>
                <a:cxn ang="0">
                  <a:pos x="11" y="11"/>
                </a:cxn>
                <a:cxn ang="0">
                  <a:pos x="19" y="7"/>
                </a:cxn>
                <a:cxn ang="0">
                  <a:pos x="34" y="0"/>
                </a:cxn>
                <a:cxn ang="0">
                  <a:pos x="45" y="0"/>
                </a:cxn>
                <a:cxn ang="0">
                  <a:pos x="52" y="0"/>
                </a:cxn>
                <a:cxn ang="0">
                  <a:pos x="59" y="3"/>
                </a:cxn>
                <a:cxn ang="0">
                  <a:pos x="67" y="11"/>
                </a:cxn>
              </a:cxnLst>
              <a:rect l="0" t="0" r="r" b="b"/>
              <a:pathLst>
                <a:path w="74" h="69">
                  <a:moveTo>
                    <a:pt x="67" y="11"/>
                  </a:moveTo>
                  <a:lnTo>
                    <a:pt x="71" y="18"/>
                  </a:lnTo>
                  <a:lnTo>
                    <a:pt x="74" y="29"/>
                  </a:lnTo>
                  <a:lnTo>
                    <a:pt x="74" y="36"/>
                  </a:lnTo>
                  <a:lnTo>
                    <a:pt x="74" y="47"/>
                  </a:lnTo>
                  <a:lnTo>
                    <a:pt x="67" y="54"/>
                  </a:lnTo>
                  <a:lnTo>
                    <a:pt x="59" y="62"/>
                  </a:lnTo>
                  <a:lnTo>
                    <a:pt x="41" y="69"/>
                  </a:lnTo>
                  <a:lnTo>
                    <a:pt x="34" y="69"/>
                  </a:lnTo>
                  <a:lnTo>
                    <a:pt x="22" y="65"/>
                  </a:lnTo>
                  <a:lnTo>
                    <a:pt x="8" y="54"/>
                  </a:lnTo>
                  <a:lnTo>
                    <a:pt x="4" y="47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4" y="18"/>
                  </a:lnTo>
                  <a:lnTo>
                    <a:pt x="11" y="11"/>
                  </a:lnTo>
                  <a:lnTo>
                    <a:pt x="19" y="7"/>
                  </a:lnTo>
                  <a:lnTo>
                    <a:pt x="34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9" y="3"/>
                  </a:lnTo>
                  <a:lnTo>
                    <a:pt x="67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72" name="Freeform 141"/>
            <p:cNvSpPr>
              <a:spLocks/>
            </p:cNvSpPr>
            <p:nvPr/>
          </p:nvSpPr>
          <p:spPr bwMode="auto">
            <a:xfrm>
              <a:off x="3187626" y="1763777"/>
              <a:ext cx="185732" cy="165788"/>
            </a:xfrm>
            <a:custGeom>
              <a:avLst/>
              <a:gdLst/>
              <a:ahLst/>
              <a:cxnLst>
                <a:cxn ang="0">
                  <a:pos x="67" y="7"/>
                </a:cxn>
                <a:cxn ang="0">
                  <a:pos x="74" y="26"/>
                </a:cxn>
                <a:cxn ang="0">
                  <a:pos x="78" y="44"/>
                </a:cxn>
                <a:cxn ang="0">
                  <a:pos x="74" y="51"/>
                </a:cxn>
                <a:cxn ang="0">
                  <a:pos x="71" y="62"/>
                </a:cxn>
                <a:cxn ang="0">
                  <a:pos x="63" y="69"/>
                </a:cxn>
                <a:cxn ang="0">
                  <a:pos x="56" y="73"/>
                </a:cxn>
                <a:cxn ang="0">
                  <a:pos x="41" y="73"/>
                </a:cxn>
                <a:cxn ang="0">
                  <a:pos x="26" y="69"/>
                </a:cxn>
                <a:cxn ang="0">
                  <a:pos x="15" y="62"/>
                </a:cxn>
                <a:cxn ang="0">
                  <a:pos x="4" y="55"/>
                </a:cxn>
                <a:cxn ang="0">
                  <a:pos x="0" y="40"/>
                </a:cxn>
                <a:cxn ang="0">
                  <a:pos x="0" y="26"/>
                </a:cxn>
                <a:cxn ang="0">
                  <a:pos x="4" y="18"/>
                </a:cxn>
                <a:cxn ang="0">
                  <a:pos x="11" y="11"/>
                </a:cxn>
                <a:cxn ang="0">
                  <a:pos x="19" y="7"/>
                </a:cxn>
                <a:cxn ang="0">
                  <a:pos x="26" y="0"/>
                </a:cxn>
                <a:cxn ang="0">
                  <a:pos x="49" y="0"/>
                </a:cxn>
                <a:cxn ang="0">
                  <a:pos x="56" y="4"/>
                </a:cxn>
                <a:cxn ang="0">
                  <a:pos x="67" y="7"/>
                </a:cxn>
              </a:cxnLst>
              <a:rect l="0" t="0" r="r" b="b"/>
              <a:pathLst>
                <a:path w="78" h="73">
                  <a:moveTo>
                    <a:pt x="67" y="7"/>
                  </a:moveTo>
                  <a:lnTo>
                    <a:pt x="74" y="26"/>
                  </a:lnTo>
                  <a:lnTo>
                    <a:pt x="78" y="44"/>
                  </a:lnTo>
                  <a:lnTo>
                    <a:pt x="74" y="51"/>
                  </a:lnTo>
                  <a:lnTo>
                    <a:pt x="71" y="62"/>
                  </a:lnTo>
                  <a:lnTo>
                    <a:pt x="63" y="69"/>
                  </a:lnTo>
                  <a:lnTo>
                    <a:pt x="56" y="73"/>
                  </a:lnTo>
                  <a:lnTo>
                    <a:pt x="41" y="73"/>
                  </a:lnTo>
                  <a:lnTo>
                    <a:pt x="26" y="69"/>
                  </a:lnTo>
                  <a:lnTo>
                    <a:pt x="15" y="62"/>
                  </a:lnTo>
                  <a:lnTo>
                    <a:pt x="4" y="55"/>
                  </a:lnTo>
                  <a:lnTo>
                    <a:pt x="0" y="40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11" y="11"/>
                  </a:lnTo>
                  <a:lnTo>
                    <a:pt x="19" y="7"/>
                  </a:lnTo>
                  <a:lnTo>
                    <a:pt x="26" y="0"/>
                  </a:lnTo>
                  <a:lnTo>
                    <a:pt x="49" y="0"/>
                  </a:lnTo>
                  <a:lnTo>
                    <a:pt x="56" y="4"/>
                  </a:lnTo>
                  <a:lnTo>
                    <a:pt x="6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73" name="Freeform 142"/>
            <p:cNvSpPr>
              <a:spLocks/>
            </p:cNvSpPr>
            <p:nvPr/>
          </p:nvSpPr>
          <p:spPr bwMode="auto">
            <a:xfrm>
              <a:off x="828642" y="1773724"/>
              <a:ext cx="178073" cy="155841"/>
            </a:xfrm>
            <a:custGeom>
              <a:avLst/>
              <a:gdLst/>
              <a:ahLst/>
              <a:cxnLst>
                <a:cxn ang="0">
                  <a:pos x="71" y="18"/>
                </a:cxn>
                <a:cxn ang="0">
                  <a:pos x="74" y="32"/>
                </a:cxn>
                <a:cxn ang="0">
                  <a:pos x="74" y="40"/>
                </a:cxn>
                <a:cxn ang="0">
                  <a:pos x="71" y="47"/>
                </a:cxn>
                <a:cxn ang="0">
                  <a:pos x="67" y="54"/>
                </a:cxn>
                <a:cxn ang="0">
                  <a:pos x="60" y="62"/>
                </a:cxn>
                <a:cxn ang="0">
                  <a:pos x="45" y="69"/>
                </a:cxn>
                <a:cxn ang="0">
                  <a:pos x="34" y="69"/>
                </a:cxn>
                <a:cxn ang="0">
                  <a:pos x="22" y="69"/>
                </a:cxn>
                <a:cxn ang="0">
                  <a:pos x="11" y="65"/>
                </a:cxn>
                <a:cxn ang="0">
                  <a:pos x="4" y="54"/>
                </a:cxn>
                <a:cxn ang="0">
                  <a:pos x="0" y="40"/>
                </a:cxn>
                <a:cxn ang="0">
                  <a:pos x="4" y="29"/>
                </a:cxn>
                <a:cxn ang="0">
                  <a:pos x="11" y="14"/>
                </a:cxn>
                <a:cxn ang="0">
                  <a:pos x="19" y="3"/>
                </a:cxn>
                <a:cxn ang="0">
                  <a:pos x="34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7"/>
                </a:cxn>
                <a:cxn ang="0">
                  <a:pos x="71" y="11"/>
                </a:cxn>
                <a:cxn ang="0">
                  <a:pos x="71" y="18"/>
                </a:cxn>
              </a:cxnLst>
              <a:rect l="0" t="0" r="r" b="b"/>
              <a:pathLst>
                <a:path w="74" h="69">
                  <a:moveTo>
                    <a:pt x="71" y="18"/>
                  </a:moveTo>
                  <a:lnTo>
                    <a:pt x="74" y="32"/>
                  </a:lnTo>
                  <a:lnTo>
                    <a:pt x="74" y="40"/>
                  </a:lnTo>
                  <a:lnTo>
                    <a:pt x="71" y="47"/>
                  </a:lnTo>
                  <a:lnTo>
                    <a:pt x="67" y="54"/>
                  </a:lnTo>
                  <a:lnTo>
                    <a:pt x="60" y="62"/>
                  </a:lnTo>
                  <a:lnTo>
                    <a:pt x="45" y="69"/>
                  </a:lnTo>
                  <a:lnTo>
                    <a:pt x="34" y="69"/>
                  </a:lnTo>
                  <a:lnTo>
                    <a:pt x="22" y="69"/>
                  </a:lnTo>
                  <a:lnTo>
                    <a:pt x="11" y="65"/>
                  </a:lnTo>
                  <a:lnTo>
                    <a:pt x="4" y="54"/>
                  </a:lnTo>
                  <a:lnTo>
                    <a:pt x="0" y="40"/>
                  </a:lnTo>
                  <a:lnTo>
                    <a:pt x="4" y="29"/>
                  </a:lnTo>
                  <a:lnTo>
                    <a:pt x="11" y="14"/>
                  </a:lnTo>
                  <a:lnTo>
                    <a:pt x="19" y="3"/>
                  </a:lnTo>
                  <a:lnTo>
                    <a:pt x="34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7"/>
                  </a:lnTo>
                  <a:lnTo>
                    <a:pt x="71" y="11"/>
                  </a:lnTo>
                  <a:lnTo>
                    <a:pt x="71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74" name="Freeform 143"/>
            <p:cNvSpPr>
              <a:spLocks/>
            </p:cNvSpPr>
            <p:nvPr/>
          </p:nvSpPr>
          <p:spPr bwMode="auto">
            <a:xfrm>
              <a:off x="2523205" y="1773724"/>
              <a:ext cx="124459" cy="114394"/>
            </a:xfrm>
            <a:custGeom>
              <a:avLst/>
              <a:gdLst/>
              <a:ahLst/>
              <a:cxnLst>
                <a:cxn ang="0">
                  <a:pos x="48" y="14"/>
                </a:cxn>
                <a:cxn ang="0">
                  <a:pos x="52" y="22"/>
                </a:cxn>
                <a:cxn ang="0">
                  <a:pos x="48" y="32"/>
                </a:cxn>
                <a:cxn ang="0">
                  <a:pos x="45" y="40"/>
                </a:cxn>
                <a:cxn ang="0">
                  <a:pos x="37" y="47"/>
                </a:cxn>
                <a:cxn ang="0">
                  <a:pos x="26" y="51"/>
                </a:cxn>
                <a:cxn ang="0">
                  <a:pos x="15" y="47"/>
                </a:cxn>
                <a:cxn ang="0">
                  <a:pos x="4" y="32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4" y="11"/>
                </a:cxn>
                <a:cxn ang="0">
                  <a:pos x="11" y="7"/>
                </a:cxn>
                <a:cxn ang="0">
                  <a:pos x="19" y="3"/>
                </a:cxn>
                <a:cxn ang="0">
                  <a:pos x="26" y="0"/>
                </a:cxn>
                <a:cxn ang="0">
                  <a:pos x="37" y="3"/>
                </a:cxn>
                <a:cxn ang="0">
                  <a:pos x="45" y="7"/>
                </a:cxn>
                <a:cxn ang="0">
                  <a:pos x="48" y="14"/>
                </a:cxn>
              </a:cxnLst>
              <a:rect l="0" t="0" r="r" b="b"/>
              <a:pathLst>
                <a:path w="52" h="51">
                  <a:moveTo>
                    <a:pt x="48" y="14"/>
                  </a:moveTo>
                  <a:lnTo>
                    <a:pt x="52" y="22"/>
                  </a:lnTo>
                  <a:lnTo>
                    <a:pt x="48" y="32"/>
                  </a:lnTo>
                  <a:lnTo>
                    <a:pt x="45" y="40"/>
                  </a:lnTo>
                  <a:lnTo>
                    <a:pt x="37" y="47"/>
                  </a:lnTo>
                  <a:lnTo>
                    <a:pt x="26" y="51"/>
                  </a:lnTo>
                  <a:lnTo>
                    <a:pt x="15" y="47"/>
                  </a:lnTo>
                  <a:lnTo>
                    <a:pt x="4" y="32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4" y="11"/>
                  </a:lnTo>
                  <a:lnTo>
                    <a:pt x="11" y="7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7" y="3"/>
                  </a:lnTo>
                  <a:lnTo>
                    <a:pt x="45" y="7"/>
                  </a:lnTo>
                  <a:lnTo>
                    <a:pt x="48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75" name="Freeform 144"/>
            <p:cNvSpPr>
              <a:spLocks/>
            </p:cNvSpPr>
            <p:nvPr/>
          </p:nvSpPr>
          <p:spPr bwMode="auto">
            <a:xfrm>
              <a:off x="1644330" y="1780356"/>
              <a:ext cx="187647" cy="174077"/>
            </a:xfrm>
            <a:custGeom>
              <a:avLst/>
              <a:gdLst/>
              <a:ahLst/>
              <a:cxnLst>
                <a:cxn ang="0">
                  <a:pos x="71" y="8"/>
                </a:cxn>
                <a:cxn ang="0">
                  <a:pos x="78" y="19"/>
                </a:cxn>
                <a:cxn ang="0">
                  <a:pos x="78" y="29"/>
                </a:cxn>
                <a:cxn ang="0">
                  <a:pos x="78" y="40"/>
                </a:cxn>
                <a:cxn ang="0">
                  <a:pos x="78" y="51"/>
                </a:cxn>
                <a:cxn ang="0">
                  <a:pos x="71" y="62"/>
                </a:cxn>
                <a:cxn ang="0">
                  <a:pos x="63" y="70"/>
                </a:cxn>
                <a:cxn ang="0">
                  <a:pos x="52" y="73"/>
                </a:cxn>
                <a:cxn ang="0">
                  <a:pos x="41" y="77"/>
                </a:cxn>
                <a:cxn ang="0">
                  <a:pos x="30" y="73"/>
                </a:cxn>
                <a:cxn ang="0">
                  <a:pos x="19" y="66"/>
                </a:cxn>
                <a:cxn ang="0">
                  <a:pos x="8" y="59"/>
                </a:cxn>
                <a:cxn ang="0">
                  <a:pos x="4" y="48"/>
                </a:cxn>
                <a:cxn ang="0">
                  <a:pos x="0" y="37"/>
                </a:cxn>
                <a:cxn ang="0">
                  <a:pos x="4" y="26"/>
                </a:cxn>
                <a:cxn ang="0">
                  <a:pos x="8" y="15"/>
                </a:cxn>
                <a:cxn ang="0">
                  <a:pos x="11" y="8"/>
                </a:cxn>
                <a:cxn ang="0">
                  <a:pos x="37" y="0"/>
                </a:cxn>
                <a:cxn ang="0">
                  <a:pos x="63" y="0"/>
                </a:cxn>
                <a:cxn ang="0">
                  <a:pos x="71" y="8"/>
                </a:cxn>
              </a:cxnLst>
              <a:rect l="0" t="0" r="r" b="b"/>
              <a:pathLst>
                <a:path w="78" h="77">
                  <a:moveTo>
                    <a:pt x="71" y="8"/>
                  </a:moveTo>
                  <a:lnTo>
                    <a:pt x="78" y="19"/>
                  </a:lnTo>
                  <a:lnTo>
                    <a:pt x="78" y="29"/>
                  </a:lnTo>
                  <a:lnTo>
                    <a:pt x="78" y="40"/>
                  </a:lnTo>
                  <a:lnTo>
                    <a:pt x="78" y="51"/>
                  </a:lnTo>
                  <a:lnTo>
                    <a:pt x="71" y="62"/>
                  </a:lnTo>
                  <a:lnTo>
                    <a:pt x="63" y="70"/>
                  </a:lnTo>
                  <a:lnTo>
                    <a:pt x="52" y="73"/>
                  </a:lnTo>
                  <a:lnTo>
                    <a:pt x="41" y="77"/>
                  </a:lnTo>
                  <a:lnTo>
                    <a:pt x="30" y="73"/>
                  </a:lnTo>
                  <a:lnTo>
                    <a:pt x="19" y="66"/>
                  </a:lnTo>
                  <a:lnTo>
                    <a:pt x="8" y="59"/>
                  </a:lnTo>
                  <a:lnTo>
                    <a:pt x="4" y="48"/>
                  </a:lnTo>
                  <a:lnTo>
                    <a:pt x="0" y="37"/>
                  </a:lnTo>
                  <a:lnTo>
                    <a:pt x="4" y="26"/>
                  </a:lnTo>
                  <a:lnTo>
                    <a:pt x="8" y="15"/>
                  </a:lnTo>
                  <a:lnTo>
                    <a:pt x="11" y="8"/>
                  </a:lnTo>
                  <a:lnTo>
                    <a:pt x="37" y="0"/>
                  </a:lnTo>
                  <a:lnTo>
                    <a:pt x="63" y="0"/>
                  </a:lnTo>
                  <a:lnTo>
                    <a:pt x="71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76" name="Freeform 145"/>
            <p:cNvSpPr>
              <a:spLocks/>
            </p:cNvSpPr>
            <p:nvPr/>
          </p:nvSpPr>
          <p:spPr bwMode="auto">
            <a:xfrm>
              <a:off x="3214433" y="1788645"/>
              <a:ext cx="134033" cy="116052"/>
            </a:xfrm>
            <a:custGeom>
              <a:avLst/>
              <a:gdLst/>
              <a:ahLst/>
              <a:cxnLst>
                <a:cxn ang="0">
                  <a:pos x="52" y="22"/>
                </a:cxn>
                <a:cxn ang="0">
                  <a:pos x="56" y="29"/>
                </a:cxn>
                <a:cxn ang="0">
                  <a:pos x="52" y="40"/>
                </a:cxn>
                <a:cxn ang="0">
                  <a:pos x="45" y="47"/>
                </a:cxn>
                <a:cxn ang="0">
                  <a:pos x="38" y="51"/>
                </a:cxn>
                <a:cxn ang="0">
                  <a:pos x="23" y="51"/>
                </a:cxn>
                <a:cxn ang="0">
                  <a:pos x="12" y="47"/>
                </a:cxn>
                <a:cxn ang="0">
                  <a:pos x="8" y="40"/>
                </a:cxn>
                <a:cxn ang="0">
                  <a:pos x="4" y="36"/>
                </a:cxn>
                <a:cxn ang="0">
                  <a:pos x="0" y="29"/>
                </a:cxn>
                <a:cxn ang="0">
                  <a:pos x="0" y="18"/>
                </a:cxn>
                <a:cxn ang="0">
                  <a:pos x="4" y="11"/>
                </a:cxn>
                <a:cxn ang="0">
                  <a:pos x="15" y="4"/>
                </a:cxn>
                <a:cxn ang="0">
                  <a:pos x="26" y="0"/>
                </a:cxn>
                <a:cxn ang="0">
                  <a:pos x="38" y="4"/>
                </a:cxn>
                <a:cxn ang="0">
                  <a:pos x="45" y="4"/>
                </a:cxn>
                <a:cxn ang="0">
                  <a:pos x="49" y="7"/>
                </a:cxn>
                <a:cxn ang="0">
                  <a:pos x="52" y="15"/>
                </a:cxn>
                <a:cxn ang="0">
                  <a:pos x="52" y="22"/>
                </a:cxn>
              </a:cxnLst>
              <a:rect l="0" t="0" r="r" b="b"/>
              <a:pathLst>
                <a:path w="56" h="51">
                  <a:moveTo>
                    <a:pt x="52" y="22"/>
                  </a:moveTo>
                  <a:lnTo>
                    <a:pt x="56" y="29"/>
                  </a:lnTo>
                  <a:lnTo>
                    <a:pt x="52" y="40"/>
                  </a:lnTo>
                  <a:lnTo>
                    <a:pt x="45" y="47"/>
                  </a:lnTo>
                  <a:lnTo>
                    <a:pt x="38" y="51"/>
                  </a:lnTo>
                  <a:lnTo>
                    <a:pt x="23" y="51"/>
                  </a:lnTo>
                  <a:lnTo>
                    <a:pt x="12" y="47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0" y="29"/>
                  </a:lnTo>
                  <a:lnTo>
                    <a:pt x="0" y="18"/>
                  </a:lnTo>
                  <a:lnTo>
                    <a:pt x="4" y="11"/>
                  </a:lnTo>
                  <a:lnTo>
                    <a:pt x="15" y="4"/>
                  </a:lnTo>
                  <a:lnTo>
                    <a:pt x="26" y="0"/>
                  </a:lnTo>
                  <a:lnTo>
                    <a:pt x="38" y="4"/>
                  </a:lnTo>
                  <a:lnTo>
                    <a:pt x="45" y="4"/>
                  </a:lnTo>
                  <a:lnTo>
                    <a:pt x="49" y="7"/>
                  </a:lnTo>
                  <a:lnTo>
                    <a:pt x="52" y="15"/>
                  </a:lnTo>
                  <a:lnTo>
                    <a:pt x="52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77" name="Freeform 146"/>
            <p:cNvSpPr>
              <a:spLocks/>
            </p:cNvSpPr>
            <p:nvPr/>
          </p:nvSpPr>
          <p:spPr bwMode="auto">
            <a:xfrm>
              <a:off x="1671136" y="1805224"/>
              <a:ext cx="134033" cy="124341"/>
            </a:xfrm>
            <a:custGeom>
              <a:avLst/>
              <a:gdLst/>
              <a:ahLst/>
              <a:cxnLst>
                <a:cxn ang="0">
                  <a:pos x="56" y="11"/>
                </a:cxn>
                <a:cxn ang="0">
                  <a:pos x="56" y="26"/>
                </a:cxn>
                <a:cxn ang="0">
                  <a:pos x="52" y="40"/>
                </a:cxn>
                <a:cxn ang="0">
                  <a:pos x="37" y="51"/>
                </a:cxn>
                <a:cxn ang="0">
                  <a:pos x="30" y="55"/>
                </a:cxn>
                <a:cxn ang="0">
                  <a:pos x="19" y="55"/>
                </a:cxn>
                <a:cxn ang="0">
                  <a:pos x="8" y="44"/>
                </a:cxn>
                <a:cxn ang="0">
                  <a:pos x="0" y="33"/>
                </a:cxn>
                <a:cxn ang="0">
                  <a:pos x="0" y="18"/>
                </a:cxn>
                <a:cxn ang="0">
                  <a:pos x="4" y="11"/>
                </a:cxn>
                <a:cxn ang="0">
                  <a:pos x="8" y="8"/>
                </a:cxn>
                <a:cxn ang="0">
                  <a:pos x="23" y="4"/>
                </a:cxn>
                <a:cxn ang="0">
                  <a:pos x="37" y="0"/>
                </a:cxn>
                <a:cxn ang="0">
                  <a:pos x="41" y="0"/>
                </a:cxn>
                <a:cxn ang="0">
                  <a:pos x="49" y="0"/>
                </a:cxn>
                <a:cxn ang="0">
                  <a:pos x="52" y="8"/>
                </a:cxn>
                <a:cxn ang="0">
                  <a:pos x="56" y="11"/>
                </a:cxn>
              </a:cxnLst>
              <a:rect l="0" t="0" r="r" b="b"/>
              <a:pathLst>
                <a:path w="56" h="55">
                  <a:moveTo>
                    <a:pt x="56" y="11"/>
                  </a:moveTo>
                  <a:lnTo>
                    <a:pt x="56" y="26"/>
                  </a:lnTo>
                  <a:lnTo>
                    <a:pt x="52" y="40"/>
                  </a:lnTo>
                  <a:lnTo>
                    <a:pt x="37" y="51"/>
                  </a:lnTo>
                  <a:lnTo>
                    <a:pt x="30" y="55"/>
                  </a:lnTo>
                  <a:lnTo>
                    <a:pt x="19" y="55"/>
                  </a:lnTo>
                  <a:lnTo>
                    <a:pt x="8" y="44"/>
                  </a:lnTo>
                  <a:lnTo>
                    <a:pt x="0" y="33"/>
                  </a:lnTo>
                  <a:lnTo>
                    <a:pt x="0" y="18"/>
                  </a:lnTo>
                  <a:lnTo>
                    <a:pt x="4" y="11"/>
                  </a:lnTo>
                  <a:lnTo>
                    <a:pt x="8" y="8"/>
                  </a:lnTo>
                  <a:lnTo>
                    <a:pt x="23" y="4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2" y="8"/>
                  </a:lnTo>
                  <a:lnTo>
                    <a:pt x="56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78" name="Freeform 147"/>
            <p:cNvSpPr>
              <a:spLocks/>
            </p:cNvSpPr>
            <p:nvPr/>
          </p:nvSpPr>
          <p:spPr bwMode="auto">
            <a:xfrm>
              <a:off x="2090469" y="2267772"/>
              <a:ext cx="166584" cy="165788"/>
            </a:xfrm>
            <a:custGeom>
              <a:avLst/>
              <a:gdLst/>
              <a:ahLst/>
              <a:cxnLst>
                <a:cxn ang="0">
                  <a:pos x="59" y="7"/>
                </a:cxn>
                <a:cxn ang="0">
                  <a:pos x="66" y="21"/>
                </a:cxn>
                <a:cxn ang="0">
                  <a:pos x="70" y="36"/>
                </a:cxn>
                <a:cxn ang="0">
                  <a:pos x="70" y="51"/>
                </a:cxn>
                <a:cxn ang="0">
                  <a:pos x="63" y="65"/>
                </a:cxn>
                <a:cxn ang="0">
                  <a:pos x="59" y="69"/>
                </a:cxn>
                <a:cxn ang="0">
                  <a:pos x="52" y="73"/>
                </a:cxn>
                <a:cxn ang="0">
                  <a:pos x="40" y="73"/>
                </a:cxn>
                <a:cxn ang="0">
                  <a:pos x="14" y="69"/>
                </a:cxn>
                <a:cxn ang="0">
                  <a:pos x="7" y="58"/>
                </a:cxn>
                <a:cxn ang="0">
                  <a:pos x="3" y="47"/>
                </a:cxn>
                <a:cxn ang="0">
                  <a:pos x="0" y="32"/>
                </a:cxn>
                <a:cxn ang="0">
                  <a:pos x="3" y="18"/>
                </a:cxn>
                <a:cxn ang="0">
                  <a:pos x="14" y="3"/>
                </a:cxn>
                <a:cxn ang="0">
                  <a:pos x="26" y="0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59" y="7"/>
                </a:cxn>
              </a:cxnLst>
              <a:rect l="0" t="0" r="r" b="b"/>
              <a:pathLst>
                <a:path w="70" h="73">
                  <a:moveTo>
                    <a:pt x="59" y="7"/>
                  </a:moveTo>
                  <a:lnTo>
                    <a:pt x="66" y="21"/>
                  </a:lnTo>
                  <a:lnTo>
                    <a:pt x="70" y="36"/>
                  </a:lnTo>
                  <a:lnTo>
                    <a:pt x="70" y="51"/>
                  </a:lnTo>
                  <a:lnTo>
                    <a:pt x="63" y="65"/>
                  </a:lnTo>
                  <a:lnTo>
                    <a:pt x="59" y="69"/>
                  </a:lnTo>
                  <a:lnTo>
                    <a:pt x="52" y="73"/>
                  </a:lnTo>
                  <a:lnTo>
                    <a:pt x="40" y="73"/>
                  </a:lnTo>
                  <a:lnTo>
                    <a:pt x="14" y="69"/>
                  </a:lnTo>
                  <a:lnTo>
                    <a:pt x="7" y="58"/>
                  </a:lnTo>
                  <a:lnTo>
                    <a:pt x="3" y="47"/>
                  </a:lnTo>
                  <a:lnTo>
                    <a:pt x="0" y="32"/>
                  </a:lnTo>
                  <a:lnTo>
                    <a:pt x="3" y="18"/>
                  </a:lnTo>
                  <a:lnTo>
                    <a:pt x="14" y="3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59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79" name="Freeform 148"/>
            <p:cNvSpPr>
              <a:spLocks/>
            </p:cNvSpPr>
            <p:nvPr/>
          </p:nvSpPr>
          <p:spPr bwMode="auto">
            <a:xfrm>
              <a:off x="2850629" y="2284351"/>
              <a:ext cx="124459" cy="106104"/>
            </a:xfrm>
            <a:custGeom>
              <a:avLst/>
              <a:gdLst/>
              <a:ahLst/>
              <a:cxnLst>
                <a:cxn ang="0">
                  <a:pos x="52" y="14"/>
                </a:cxn>
                <a:cxn ang="0">
                  <a:pos x="52" y="22"/>
                </a:cxn>
                <a:cxn ang="0">
                  <a:pos x="52" y="25"/>
                </a:cxn>
                <a:cxn ang="0">
                  <a:pos x="45" y="40"/>
                </a:cxn>
                <a:cxn ang="0">
                  <a:pos x="41" y="44"/>
                </a:cxn>
                <a:cxn ang="0">
                  <a:pos x="34" y="47"/>
                </a:cxn>
                <a:cxn ang="0">
                  <a:pos x="19" y="47"/>
                </a:cxn>
                <a:cxn ang="0">
                  <a:pos x="12" y="44"/>
                </a:cxn>
                <a:cxn ang="0">
                  <a:pos x="8" y="36"/>
                </a:cxn>
                <a:cxn ang="0">
                  <a:pos x="0" y="25"/>
                </a:cxn>
                <a:cxn ang="0">
                  <a:pos x="0" y="14"/>
                </a:cxn>
                <a:cxn ang="0">
                  <a:pos x="8" y="4"/>
                </a:cxn>
                <a:cxn ang="0">
                  <a:pos x="19" y="0"/>
                </a:cxn>
                <a:cxn ang="0">
                  <a:pos x="30" y="0"/>
                </a:cxn>
                <a:cxn ang="0">
                  <a:pos x="41" y="4"/>
                </a:cxn>
                <a:cxn ang="0">
                  <a:pos x="52" y="14"/>
                </a:cxn>
              </a:cxnLst>
              <a:rect l="0" t="0" r="r" b="b"/>
              <a:pathLst>
                <a:path w="52" h="47">
                  <a:moveTo>
                    <a:pt x="52" y="14"/>
                  </a:moveTo>
                  <a:lnTo>
                    <a:pt x="52" y="22"/>
                  </a:lnTo>
                  <a:lnTo>
                    <a:pt x="52" y="25"/>
                  </a:lnTo>
                  <a:lnTo>
                    <a:pt x="45" y="40"/>
                  </a:lnTo>
                  <a:lnTo>
                    <a:pt x="41" y="44"/>
                  </a:lnTo>
                  <a:lnTo>
                    <a:pt x="34" y="47"/>
                  </a:lnTo>
                  <a:lnTo>
                    <a:pt x="19" y="47"/>
                  </a:lnTo>
                  <a:lnTo>
                    <a:pt x="12" y="44"/>
                  </a:lnTo>
                  <a:lnTo>
                    <a:pt x="8" y="36"/>
                  </a:lnTo>
                  <a:lnTo>
                    <a:pt x="0" y="25"/>
                  </a:lnTo>
                  <a:lnTo>
                    <a:pt x="0" y="14"/>
                  </a:lnTo>
                  <a:lnTo>
                    <a:pt x="8" y="4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41" y="4"/>
                  </a:lnTo>
                  <a:lnTo>
                    <a:pt x="52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80" name="Freeform 149"/>
            <p:cNvSpPr>
              <a:spLocks/>
            </p:cNvSpPr>
            <p:nvPr/>
          </p:nvSpPr>
          <p:spPr bwMode="auto">
            <a:xfrm>
              <a:off x="2115361" y="2284351"/>
              <a:ext cx="114886" cy="130972"/>
            </a:xfrm>
            <a:custGeom>
              <a:avLst/>
              <a:gdLst/>
              <a:ahLst/>
              <a:cxnLst>
                <a:cxn ang="0">
                  <a:pos x="44" y="18"/>
                </a:cxn>
                <a:cxn ang="0">
                  <a:pos x="48" y="29"/>
                </a:cxn>
                <a:cxn ang="0">
                  <a:pos x="48" y="36"/>
                </a:cxn>
                <a:cxn ang="0">
                  <a:pos x="41" y="55"/>
                </a:cxn>
                <a:cxn ang="0">
                  <a:pos x="26" y="58"/>
                </a:cxn>
                <a:cxn ang="0">
                  <a:pos x="18" y="55"/>
                </a:cxn>
                <a:cxn ang="0">
                  <a:pos x="11" y="51"/>
                </a:cxn>
                <a:cxn ang="0">
                  <a:pos x="3" y="47"/>
                </a:cxn>
                <a:cxn ang="0">
                  <a:pos x="0" y="40"/>
                </a:cxn>
                <a:cxn ang="0">
                  <a:pos x="0" y="25"/>
                </a:cxn>
                <a:cxn ang="0">
                  <a:pos x="3" y="14"/>
                </a:cxn>
                <a:cxn ang="0">
                  <a:pos x="11" y="11"/>
                </a:cxn>
                <a:cxn ang="0">
                  <a:pos x="26" y="0"/>
                </a:cxn>
                <a:cxn ang="0">
                  <a:pos x="33" y="4"/>
                </a:cxn>
                <a:cxn ang="0">
                  <a:pos x="37" y="7"/>
                </a:cxn>
                <a:cxn ang="0">
                  <a:pos x="44" y="18"/>
                </a:cxn>
              </a:cxnLst>
              <a:rect l="0" t="0" r="r" b="b"/>
              <a:pathLst>
                <a:path w="48" h="58">
                  <a:moveTo>
                    <a:pt x="44" y="18"/>
                  </a:moveTo>
                  <a:lnTo>
                    <a:pt x="48" y="29"/>
                  </a:lnTo>
                  <a:lnTo>
                    <a:pt x="48" y="36"/>
                  </a:lnTo>
                  <a:lnTo>
                    <a:pt x="41" y="55"/>
                  </a:lnTo>
                  <a:lnTo>
                    <a:pt x="26" y="58"/>
                  </a:lnTo>
                  <a:lnTo>
                    <a:pt x="18" y="55"/>
                  </a:lnTo>
                  <a:lnTo>
                    <a:pt x="11" y="51"/>
                  </a:lnTo>
                  <a:lnTo>
                    <a:pt x="3" y="47"/>
                  </a:lnTo>
                  <a:lnTo>
                    <a:pt x="0" y="40"/>
                  </a:lnTo>
                  <a:lnTo>
                    <a:pt x="0" y="25"/>
                  </a:lnTo>
                  <a:lnTo>
                    <a:pt x="3" y="14"/>
                  </a:lnTo>
                  <a:lnTo>
                    <a:pt x="11" y="11"/>
                  </a:lnTo>
                  <a:lnTo>
                    <a:pt x="26" y="0"/>
                  </a:lnTo>
                  <a:lnTo>
                    <a:pt x="33" y="4"/>
                  </a:lnTo>
                  <a:lnTo>
                    <a:pt x="37" y="7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81" name="Freeform 150"/>
            <p:cNvSpPr>
              <a:spLocks/>
            </p:cNvSpPr>
            <p:nvPr/>
          </p:nvSpPr>
          <p:spPr bwMode="auto">
            <a:xfrm>
              <a:off x="1316906" y="2398745"/>
              <a:ext cx="187647" cy="165788"/>
            </a:xfrm>
            <a:custGeom>
              <a:avLst/>
              <a:gdLst/>
              <a:ahLst/>
              <a:cxnLst>
                <a:cxn ang="0">
                  <a:pos x="78" y="18"/>
                </a:cxn>
                <a:cxn ang="0">
                  <a:pos x="78" y="33"/>
                </a:cxn>
                <a:cxn ang="0">
                  <a:pos x="78" y="44"/>
                </a:cxn>
                <a:cxn ang="0">
                  <a:pos x="74" y="51"/>
                </a:cxn>
                <a:cxn ang="0">
                  <a:pos x="67" y="62"/>
                </a:cxn>
                <a:cxn ang="0">
                  <a:pos x="59" y="69"/>
                </a:cxn>
                <a:cxn ang="0">
                  <a:pos x="48" y="73"/>
                </a:cxn>
                <a:cxn ang="0">
                  <a:pos x="41" y="73"/>
                </a:cxn>
                <a:cxn ang="0">
                  <a:pos x="30" y="73"/>
                </a:cxn>
                <a:cxn ang="0">
                  <a:pos x="19" y="66"/>
                </a:cxn>
                <a:cxn ang="0">
                  <a:pos x="8" y="55"/>
                </a:cxn>
                <a:cxn ang="0">
                  <a:pos x="4" y="44"/>
                </a:cxn>
                <a:cxn ang="0">
                  <a:pos x="0" y="33"/>
                </a:cxn>
                <a:cxn ang="0">
                  <a:pos x="4" y="18"/>
                </a:cxn>
                <a:cxn ang="0">
                  <a:pos x="15" y="11"/>
                </a:cxn>
                <a:cxn ang="0">
                  <a:pos x="26" y="4"/>
                </a:cxn>
                <a:cxn ang="0">
                  <a:pos x="37" y="0"/>
                </a:cxn>
                <a:cxn ang="0">
                  <a:pos x="52" y="0"/>
                </a:cxn>
                <a:cxn ang="0">
                  <a:pos x="59" y="0"/>
                </a:cxn>
                <a:cxn ang="0">
                  <a:pos x="67" y="4"/>
                </a:cxn>
                <a:cxn ang="0">
                  <a:pos x="67" y="7"/>
                </a:cxn>
                <a:cxn ang="0">
                  <a:pos x="71" y="11"/>
                </a:cxn>
                <a:cxn ang="0">
                  <a:pos x="74" y="15"/>
                </a:cxn>
                <a:cxn ang="0">
                  <a:pos x="78" y="18"/>
                </a:cxn>
              </a:cxnLst>
              <a:rect l="0" t="0" r="r" b="b"/>
              <a:pathLst>
                <a:path w="78" h="73">
                  <a:moveTo>
                    <a:pt x="78" y="18"/>
                  </a:moveTo>
                  <a:lnTo>
                    <a:pt x="78" y="33"/>
                  </a:lnTo>
                  <a:lnTo>
                    <a:pt x="78" y="44"/>
                  </a:lnTo>
                  <a:lnTo>
                    <a:pt x="74" y="51"/>
                  </a:lnTo>
                  <a:lnTo>
                    <a:pt x="67" y="62"/>
                  </a:lnTo>
                  <a:lnTo>
                    <a:pt x="59" y="69"/>
                  </a:lnTo>
                  <a:lnTo>
                    <a:pt x="48" y="73"/>
                  </a:lnTo>
                  <a:lnTo>
                    <a:pt x="41" y="73"/>
                  </a:lnTo>
                  <a:lnTo>
                    <a:pt x="30" y="73"/>
                  </a:lnTo>
                  <a:lnTo>
                    <a:pt x="19" y="66"/>
                  </a:lnTo>
                  <a:lnTo>
                    <a:pt x="8" y="55"/>
                  </a:lnTo>
                  <a:lnTo>
                    <a:pt x="4" y="44"/>
                  </a:lnTo>
                  <a:lnTo>
                    <a:pt x="0" y="33"/>
                  </a:lnTo>
                  <a:lnTo>
                    <a:pt x="4" y="18"/>
                  </a:lnTo>
                  <a:lnTo>
                    <a:pt x="15" y="11"/>
                  </a:lnTo>
                  <a:lnTo>
                    <a:pt x="26" y="4"/>
                  </a:lnTo>
                  <a:lnTo>
                    <a:pt x="37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7" y="4"/>
                  </a:lnTo>
                  <a:lnTo>
                    <a:pt x="67" y="7"/>
                  </a:lnTo>
                  <a:lnTo>
                    <a:pt x="71" y="11"/>
                  </a:lnTo>
                  <a:lnTo>
                    <a:pt x="74" y="15"/>
                  </a:lnTo>
                  <a:lnTo>
                    <a:pt x="78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82" name="Freeform 151"/>
            <p:cNvSpPr>
              <a:spLocks/>
            </p:cNvSpPr>
            <p:nvPr/>
          </p:nvSpPr>
          <p:spPr bwMode="auto">
            <a:xfrm>
              <a:off x="642910" y="2415323"/>
              <a:ext cx="185732" cy="164130"/>
            </a:xfrm>
            <a:custGeom>
              <a:avLst/>
              <a:gdLst/>
              <a:ahLst/>
              <a:cxnLst>
                <a:cxn ang="0">
                  <a:pos x="67" y="8"/>
                </a:cxn>
                <a:cxn ang="0">
                  <a:pos x="74" y="18"/>
                </a:cxn>
                <a:cxn ang="0">
                  <a:pos x="78" y="26"/>
                </a:cxn>
                <a:cxn ang="0">
                  <a:pos x="78" y="48"/>
                </a:cxn>
                <a:cxn ang="0">
                  <a:pos x="67" y="62"/>
                </a:cxn>
                <a:cxn ang="0">
                  <a:pos x="63" y="66"/>
                </a:cxn>
                <a:cxn ang="0">
                  <a:pos x="56" y="73"/>
                </a:cxn>
                <a:cxn ang="0">
                  <a:pos x="30" y="70"/>
                </a:cxn>
                <a:cxn ang="0">
                  <a:pos x="19" y="70"/>
                </a:cxn>
                <a:cxn ang="0">
                  <a:pos x="11" y="62"/>
                </a:cxn>
                <a:cxn ang="0">
                  <a:pos x="4" y="55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6"/>
                </a:cxn>
                <a:cxn ang="0">
                  <a:pos x="8" y="18"/>
                </a:cxn>
                <a:cxn ang="0">
                  <a:pos x="15" y="11"/>
                </a:cxn>
                <a:cxn ang="0">
                  <a:pos x="26" y="8"/>
                </a:cxn>
                <a:cxn ang="0">
                  <a:pos x="34" y="0"/>
                </a:cxn>
                <a:cxn ang="0">
                  <a:pos x="52" y="0"/>
                </a:cxn>
                <a:cxn ang="0">
                  <a:pos x="63" y="4"/>
                </a:cxn>
                <a:cxn ang="0">
                  <a:pos x="67" y="8"/>
                </a:cxn>
              </a:cxnLst>
              <a:rect l="0" t="0" r="r" b="b"/>
              <a:pathLst>
                <a:path w="78" h="73">
                  <a:moveTo>
                    <a:pt x="67" y="8"/>
                  </a:moveTo>
                  <a:lnTo>
                    <a:pt x="74" y="18"/>
                  </a:lnTo>
                  <a:lnTo>
                    <a:pt x="78" y="26"/>
                  </a:lnTo>
                  <a:lnTo>
                    <a:pt x="78" y="48"/>
                  </a:lnTo>
                  <a:lnTo>
                    <a:pt x="67" y="62"/>
                  </a:lnTo>
                  <a:lnTo>
                    <a:pt x="63" y="66"/>
                  </a:lnTo>
                  <a:lnTo>
                    <a:pt x="56" y="73"/>
                  </a:lnTo>
                  <a:lnTo>
                    <a:pt x="30" y="70"/>
                  </a:lnTo>
                  <a:lnTo>
                    <a:pt x="19" y="70"/>
                  </a:lnTo>
                  <a:lnTo>
                    <a:pt x="11" y="62"/>
                  </a:lnTo>
                  <a:lnTo>
                    <a:pt x="4" y="55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8" y="18"/>
                  </a:lnTo>
                  <a:lnTo>
                    <a:pt x="15" y="11"/>
                  </a:lnTo>
                  <a:lnTo>
                    <a:pt x="26" y="8"/>
                  </a:lnTo>
                  <a:lnTo>
                    <a:pt x="34" y="0"/>
                  </a:lnTo>
                  <a:lnTo>
                    <a:pt x="52" y="0"/>
                  </a:lnTo>
                  <a:lnTo>
                    <a:pt x="63" y="4"/>
                  </a:lnTo>
                  <a:lnTo>
                    <a:pt x="67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83" name="Freeform 152"/>
            <p:cNvSpPr>
              <a:spLocks/>
            </p:cNvSpPr>
            <p:nvPr/>
          </p:nvSpPr>
          <p:spPr bwMode="auto">
            <a:xfrm>
              <a:off x="1343712" y="2415323"/>
              <a:ext cx="134033" cy="124341"/>
            </a:xfrm>
            <a:custGeom>
              <a:avLst/>
              <a:gdLst/>
              <a:ahLst/>
              <a:cxnLst>
                <a:cxn ang="0">
                  <a:pos x="56" y="15"/>
                </a:cxn>
                <a:cxn ang="0">
                  <a:pos x="52" y="33"/>
                </a:cxn>
                <a:cxn ang="0">
                  <a:pos x="48" y="40"/>
                </a:cxn>
                <a:cxn ang="0">
                  <a:pos x="45" y="48"/>
                </a:cxn>
                <a:cxn ang="0">
                  <a:pos x="34" y="55"/>
                </a:cxn>
                <a:cxn ang="0">
                  <a:pos x="26" y="55"/>
                </a:cxn>
                <a:cxn ang="0">
                  <a:pos x="19" y="55"/>
                </a:cxn>
                <a:cxn ang="0">
                  <a:pos x="4" y="37"/>
                </a:cxn>
                <a:cxn ang="0">
                  <a:pos x="0" y="29"/>
                </a:cxn>
                <a:cxn ang="0">
                  <a:pos x="0" y="18"/>
                </a:cxn>
                <a:cxn ang="0">
                  <a:pos x="4" y="15"/>
                </a:cxn>
                <a:cxn ang="0">
                  <a:pos x="11" y="8"/>
                </a:cxn>
                <a:cxn ang="0">
                  <a:pos x="22" y="0"/>
                </a:cxn>
                <a:cxn ang="0">
                  <a:pos x="41" y="4"/>
                </a:cxn>
                <a:cxn ang="0">
                  <a:pos x="48" y="8"/>
                </a:cxn>
                <a:cxn ang="0">
                  <a:pos x="56" y="15"/>
                </a:cxn>
              </a:cxnLst>
              <a:rect l="0" t="0" r="r" b="b"/>
              <a:pathLst>
                <a:path w="56" h="55">
                  <a:moveTo>
                    <a:pt x="56" y="15"/>
                  </a:moveTo>
                  <a:lnTo>
                    <a:pt x="52" y="33"/>
                  </a:lnTo>
                  <a:lnTo>
                    <a:pt x="48" y="40"/>
                  </a:lnTo>
                  <a:lnTo>
                    <a:pt x="45" y="48"/>
                  </a:lnTo>
                  <a:lnTo>
                    <a:pt x="34" y="55"/>
                  </a:lnTo>
                  <a:lnTo>
                    <a:pt x="26" y="55"/>
                  </a:lnTo>
                  <a:lnTo>
                    <a:pt x="19" y="55"/>
                  </a:lnTo>
                  <a:lnTo>
                    <a:pt x="4" y="37"/>
                  </a:lnTo>
                  <a:lnTo>
                    <a:pt x="0" y="29"/>
                  </a:lnTo>
                  <a:lnTo>
                    <a:pt x="0" y="18"/>
                  </a:lnTo>
                  <a:lnTo>
                    <a:pt x="4" y="15"/>
                  </a:lnTo>
                  <a:lnTo>
                    <a:pt x="11" y="8"/>
                  </a:lnTo>
                  <a:lnTo>
                    <a:pt x="22" y="0"/>
                  </a:lnTo>
                  <a:lnTo>
                    <a:pt x="41" y="4"/>
                  </a:lnTo>
                  <a:lnTo>
                    <a:pt x="48" y="8"/>
                  </a:lnTo>
                  <a:lnTo>
                    <a:pt x="56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84" name="Freeform 153"/>
            <p:cNvSpPr>
              <a:spLocks/>
            </p:cNvSpPr>
            <p:nvPr/>
          </p:nvSpPr>
          <p:spPr bwMode="auto">
            <a:xfrm>
              <a:off x="662058" y="2440192"/>
              <a:ext cx="141692" cy="114394"/>
            </a:xfrm>
            <a:custGeom>
              <a:avLst/>
              <a:gdLst/>
              <a:ahLst/>
              <a:cxnLst>
                <a:cxn ang="0">
                  <a:pos x="59" y="11"/>
                </a:cxn>
                <a:cxn ang="0">
                  <a:pos x="59" y="22"/>
                </a:cxn>
                <a:cxn ang="0">
                  <a:pos x="59" y="37"/>
                </a:cxn>
                <a:cxn ang="0">
                  <a:pos x="55" y="40"/>
                </a:cxn>
                <a:cxn ang="0">
                  <a:pos x="52" y="44"/>
                </a:cxn>
                <a:cxn ang="0">
                  <a:pos x="44" y="51"/>
                </a:cxn>
                <a:cxn ang="0">
                  <a:pos x="33" y="51"/>
                </a:cxn>
                <a:cxn ang="0">
                  <a:pos x="22" y="51"/>
                </a:cxn>
                <a:cxn ang="0">
                  <a:pos x="11" y="44"/>
                </a:cxn>
                <a:cxn ang="0">
                  <a:pos x="7" y="40"/>
                </a:cxn>
                <a:cxn ang="0">
                  <a:pos x="3" y="37"/>
                </a:cxn>
                <a:cxn ang="0">
                  <a:pos x="0" y="26"/>
                </a:cxn>
                <a:cxn ang="0">
                  <a:pos x="3" y="15"/>
                </a:cxn>
                <a:cxn ang="0">
                  <a:pos x="11" y="11"/>
                </a:cxn>
                <a:cxn ang="0">
                  <a:pos x="18" y="4"/>
                </a:cxn>
                <a:cxn ang="0">
                  <a:pos x="29" y="0"/>
                </a:cxn>
                <a:cxn ang="0">
                  <a:pos x="41" y="0"/>
                </a:cxn>
                <a:cxn ang="0">
                  <a:pos x="52" y="4"/>
                </a:cxn>
                <a:cxn ang="0">
                  <a:pos x="55" y="7"/>
                </a:cxn>
                <a:cxn ang="0">
                  <a:pos x="59" y="11"/>
                </a:cxn>
              </a:cxnLst>
              <a:rect l="0" t="0" r="r" b="b"/>
              <a:pathLst>
                <a:path w="59" h="51">
                  <a:moveTo>
                    <a:pt x="59" y="11"/>
                  </a:moveTo>
                  <a:lnTo>
                    <a:pt x="59" y="22"/>
                  </a:lnTo>
                  <a:lnTo>
                    <a:pt x="59" y="37"/>
                  </a:lnTo>
                  <a:lnTo>
                    <a:pt x="55" y="40"/>
                  </a:lnTo>
                  <a:lnTo>
                    <a:pt x="52" y="44"/>
                  </a:lnTo>
                  <a:lnTo>
                    <a:pt x="44" y="51"/>
                  </a:lnTo>
                  <a:lnTo>
                    <a:pt x="33" y="51"/>
                  </a:lnTo>
                  <a:lnTo>
                    <a:pt x="22" y="51"/>
                  </a:lnTo>
                  <a:lnTo>
                    <a:pt x="11" y="44"/>
                  </a:lnTo>
                  <a:lnTo>
                    <a:pt x="7" y="40"/>
                  </a:lnTo>
                  <a:lnTo>
                    <a:pt x="3" y="37"/>
                  </a:lnTo>
                  <a:lnTo>
                    <a:pt x="0" y="26"/>
                  </a:lnTo>
                  <a:lnTo>
                    <a:pt x="3" y="15"/>
                  </a:lnTo>
                  <a:lnTo>
                    <a:pt x="11" y="11"/>
                  </a:lnTo>
                  <a:lnTo>
                    <a:pt x="18" y="4"/>
                  </a:lnTo>
                  <a:lnTo>
                    <a:pt x="29" y="0"/>
                  </a:lnTo>
                  <a:lnTo>
                    <a:pt x="41" y="0"/>
                  </a:lnTo>
                  <a:lnTo>
                    <a:pt x="52" y="4"/>
                  </a:lnTo>
                  <a:lnTo>
                    <a:pt x="55" y="7"/>
                  </a:lnTo>
                  <a:lnTo>
                    <a:pt x="59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85" name="Freeform 154"/>
            <p:cNvSpPr>
              <a:spLocks/>
            </p:cNvSpPr>
            <p:nvPr/>
          </p:nvSpPr>
          <p:spPr bwMode="auto">
            <a:xfrm>
              <a:off x="1016288" y="2736952"/>
              <a:ext cx="176158" cy="155841"/>
            </a:xfrm>
            <a:custGeom>
              <a:avLst/>
              <a:gdLst/>
              <a:ahLst/>
              <a:cxnLst>
                <a:cxn ang="0">
                  <a:pos x="70" y="21"/>
                </a:cxn>
                <a:cxn ang="0">
                  <a:pos x="74" y="32"/>
                </a:cxn>
                <a:cxn ang="0">
                  <a:pos x="74" y="47"/>
                </a:cxn>
                <a:cxn ang="0">
                  <a:pos x="67" y="54"/>
                </a:cxn>
                <a:cxn ang="0">
                  <a:pos x="59" y="62"/>
                </a:cxn>
                <a:cxn ang="0">
                  <a:pos x="52" y="69"/>
                </a:cxn>
                <a:cxn ang="0">
                  <a:pos x="41" y="69"/>
                </a:cxn>
                <a:cxn ang="0">
                  <a:pos x="30" y="65"/>
                </a:cxn>
                <a:cxn ang="0">
                  <a:pos x="19" y="62"/>
                </a:cxn>
                <a:cxn ang="0">
                  <a:pos x="7" y="54"/>
                </a:cxn>
                <a:cxn ang="0">
                  <a:pos x="4" y="43"/>
                </a:cxn>
                <a:cxn ang="0">
                  <a:pos x="0" y="32"/>
                </a:cxn>
                <a:cxn ang="0">
                  <a:pos x="0" y="25"/>
                </a:cxn>
                <a:cxn ang="0">
                  <a:pos x="4" y="21"/>
                </a:cxn>
                <a:cxn ang="0">
                  <a:pos x="11" y="10"/>
                </a:cxn>
                <a:cxn ang="0">
                  <a:pos x="19" y="7"/>
                </a:cxn>
                <a:cxn ang="0">
                  <a:pos x="41" y="0"/>
                </a:cxn>
                <a:cxn ang="0">
                  <a:pos x="59" y="7"/>
                </a:cxn>
                <a:cxn ang="0">
                  <a:pos x="67" y="14"/>
                </a:cxn>
                <a:cxn ang="0">
                  <a:pos x="70" y="21"/>
                </a:cxn>
              </a:cxnLst>
              <a:rect l="0" t="0" r="r" b="b"/>
              <a:pathLst>
                <a:path w="74" h="69">
                  <a:moveTo>
                    <a:pt x="70" y="21"/>
                  </a:moveTo>
                  <a:lnTo>
                    <a:pt x="74" y="32"/>
                  </a:lnTo>
                  <a:lnTo>
                    <a:pt x="74" y="47"/>
                  </a:lnTo>
                  <a:lnTo>
                    <a:pt x="67" y="54"/>
                  </a:lnTo>
                  <a:lnTo>
                    <a:pt x="59" y="62"/>
                  </a:lnTo>
                  <a:lnTo>
                    <a:pt x="52" y="69"/>
                  </a:lnTo>
                  <a:lnTo>
                    <a:pt x="41" y="69"/>
                  </a:lnTo>
                  <a:lnTo>
                    <a:pt x="30" y="65"/>
                  </a:lnTo>
                  <a:lnTo>
                    <a:pt x="19" y="62"/>
                  </a:lnTo>
                  <a:lnTo>
                    <a:pt x="7" y="54"/>
                  </a:lnTo>
                  <a:lnTo>
                    <a:pt x="4" y="43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4" y="21"/>
                  </a:lnTo>
                  <a:lnTo>
                    <a:pt x="11" y="10"/>
                  </a:lnTo>
                  <a:lnTo>
                    <a:pt x="19" y="7"/>
                  </a:lnTo>
                  <a:lnTo>
                    <a:pt x="41" y="0"/>
                  </a:lnTo>
                  <a:lnTo>
                    <a:pt x="59" y="7"/>
                  </a:lnTo>
                  <a:lnTo>
                    <a:pt x="67" y="14"/>
                  </a:lnTo>
                  <a:lnTo>
                    <a:pt x="7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86" name="Freeform 155"/>
            <p:cNvSpPr>
              <a:spLocks/>
            </p:cNvSpPr>
            <p:nvPr/>
          </p:nvSpPr>
          <p:spPr bwMode="auto">
            <a:xfrm>
              <a:off x="1795596" y="2760162"/>
              <a:ext cx="170414" cy="149209"/>
            </a:xfrm>
            <a:custGeom>
              <a:avLst/>
              <a:gdLst/>
              <a:ahLst/>
              <a:cxnLst>
                <a:cxn ang="0">
                  <a:pos x="71" y="19"/>
                </a:cxn>
                <a:cxn ang="0">
                  <a:pos x="71" y="33"/>
                </a:cxn>
                <a:cxn ang="0">
                  <a:pos x="71" y="52"/>
                </a:cxn>
                <a:cxn ang="0">
                  <a:pos x="63" y="59"/>
                </a:cxn>
                <a:cxn ang="0">
                  <a:pos x="56" y="63"/>
                </a:cxn>
                <a:cxn ang="0">
                  <a:pos x="45" y="66"/>
                </a:cxn>
                <a:cxn ang="0">
                  <a:pos x="37" y="66"/>
                </a:cxn>
                <a:cxn ang="0">
                  <a:pos x="26" y="63"/>
                </a:cxn>
                <a:cxn ang="0">
                  <a:pos x="15" y="59"/>
                </a:cxn>
                <a:cxn ang="0">
                  <a:pos x="8" y="52"/>
                </a:cxn>
                <a:cxn ang="0">
                  <a:pos x="0" y="41"/>
                </a:cxn>
                <a:cxn ang="0">
                  <a:pos x="0" y="26"/>
                </a:cxn>
                <a:cxn ang="0">
                  <a:pos x="8" y="15"/>
                </a:cxn>
                <a:cxn ang="0">
                  <a:pos x="19" y="8"/>
                </a:cxn>
                <a:cxn ang="0">
                  <a:pos x="30" y="0"/>
                </a:cxn>
                <a:cxn ang="0">
                  <a:pos x="45" y="0"/>
                </a:cxn>
                <a:cxn ang="0">
                  <a:pos x="52" y="4"/>
                </a:cxn>
                <a:cxn ang="0">
                  <a:pos x="63" y="11"/>
                </a:cxn>
                <a:cxn ang="0">
                  <a:pos x="71" y="19"/>
                </a:cxn>
              </a:cxnLst>
              <a:rect l="0" t="0" r="r" b="b"/>
              <a:pathLst>
                <a:path w="71" h="66">
                  <a:moveTo>
                    <a:pt x="71" y="19"/>
                  </a:moveTo>
                  <a:lnTo>
                    <a:pt x="71" y="33"/>
                  </a:lnTo>
                  <a:lnTo>
                    <a:pt x="71" y="52"/>
                  </a:lnTo>
                  <a:lnTo>
                    <a:pt x="63" y="59"/>
                  </a:lnTo>
                  <a:lnTo>
                    <a:pt x="56" y="63"/>
                  </a:lnTo>
                  <a:lnTo>
                    <a:pt x="45" y="66"/>
                  </a:lnTo>
                  <a:lnTo>
                    <a:pt x="37" y="66"/>
                  </a:lnTo>
                  <a:lnTo>
                    <a:pt x="26" y="63"/>
                  </a:lnTo>
                  <a:lnTo>
                    <a:pt x="15" y="59"/>
                  </a:lnTo>
                  <a:lnTo>
                    <a:pt x="8" y="52"/>
                  </a:lnTo>
                  <a:lnTo>
                    <a:pt x="0" y="41"/>
                  </a:lnTo>
                  <a:lnTo>
                    <a:pt x="0" y="26"/>
                  </a:lnTo>
                  <a:lnTo>
                    <a:pt x="8" y="15"/>
                  </a:lnTo>
                  <a:lnTo>
                    <a:pt x="19" y="8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52" y="4"/>
                  </a:lnTo>
                  <a:lnTo>
                    <a:pt x="63" y="11"/>
                  </a:lnTo>
                  <a:lnTo>
                    <a:pt x="71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87" name="Freeform 156"/>
            <p:cNvSpPr>
              <a:spLocks/>
            </p:cNvSpPr>
            <p:nvPr/>
          </p:nvSpPr>
          <p:spPr bwMode="auto">
            <a:xfrm>
              <a:off x="1043095" y="2760162"/>
              <a:ext cx="122545" cy="107762"/>
            </a:xfrm>
            <a:custGeom>
              <a:avLst/>
              <a:gdLst/>
              <a:ahLst/>
              <a:cxnLst>
                <a:cxn ang="0">
                  <a:pos x="52" y="11"/>
                </a:cxn>
                <a:cxn ang="0">
                  <a:pos x="52" y="37"/>
                </a:cxn>
                <a:cxn ang="0">
                  <a:pos x="48" y="41"/>
                </a:cxn>
                <a:cxn ang="0">
                  <a:pos x="37" y="44"/>
                </a:cxn>
                <a:cxn ang="0">
                  <a:pos x="30" y="48"/>
                </a:cxn>
                <a:cxn ang="0">
                  <a:pos x="22" y="48"/>
                </a:cxn>
                <a:cxn ang="0">
                  <a:pos x="15" y="48"/>
                </a:cxn>
                <a:cxn ang="0">
                  <a:pos x="11" y="44"/>
                </a:cxn>
                <a:cxn ang="0">
                  <a:pos x="4" y="37"/>
                </a:cxn>
                <a:cxn ang="0">
                  <a:pos x="0" y="26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9" y="4"/>
                </a:cxn>
                <a:cxn ang="0">
                  <a:pos x="26" y="0"/>
                </a:cxn>
                <a:cxn ang="0">
                  <a:pos x="34" y="0"/>
                </a:cxn>
                <a:cxn ang="0">
                  <a:pos x="52" y="11"/>
                </a:cxn>
              </a:cxnLst>
              <a:rect l="0" t="0" r="r" b="b"/>
              <a:pathLst>
                <a:path w="52" h="48">
                  <a:moveTo>
                    <a:pt x="52" y="11"/>
                  </a:moveTo>
                  <a:lnTo>
                    <a:pt x="52" y="37"/>
                  </a:lnTo>
                  <a:lnTo>
                    <a:pt x="48" y="41"/>
                  </a:lnTo>
                  <a:lnTo>
                    <a:pt x="37" y="44"/>
                  </a:lnTo>
                  <a:lnTo>
                    <a:pt x="30" y="48"/>
                  </a:lnTo>
                  <a:lnTo>
                    <a:pt x="22" y="48"/>
                  </a:lnTo>
                  <a:lnTo>
                    <a:pt x="15" y="48"/>
                  </a:lnTo>
                  <a:lnTo>
                    <a:pt x="11" y="44"/>
                  </a:lnTo>
                  <a:lnTo>
                    <a:pt x="4" y="37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9" y="4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52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88" name="Freeform 157"/>
            <p:cNvSpPr>
              <a:spLocks/>
            </p:cNvSpPr>
            <p:nvPr/>
          </p:nvSpPr>
          <p:spPr bwMode="auto">
            <a:xfrm>
              <a:off x="2496398" y="2760162"/>
              <a:ext cx="185732" cy="165788"/>
            </a:xfrm>
            <a:custGeom>
              <a:avLst/>
              <a:gdLst/>
              <a:ahLst/>
              <a:cxnLst>
                <a:cxn ang="0">
                  <a:pos x="71" y="15"/>
                </a:cxn>
                <a:cxn ang="0">
                  <a:pos x="78" y="22"/>
                </a:cxn>
                <a:cxn ang="0">
                  <a:pos x="78" y="33"/>
                </a:cxn>
                <a:cxn ang="0">
                  <a:pos x="78" y="44"/>
                </a:cxn>
                <a:cxn ang="0">
                  <a:pos x="78" y="52"/>
                </a:cxn>
                <a:cxn ang="0">
                  <a:pos x="71" y="63"/>
                </a:cxn>
                <a:cxn ang="0">
                  <a:pos x="63" y="66"/>
                </a:cxn>
                <a:cxn ang="0">
                  <a:pos x="52" y="73"/>
                </a:cxn>
                <a:cxn ang="0">
                  <a:pos x="41" y="73"/>
                </a:cxn>
                <a:cxn ang="0">
                  <a:pos x="30" y="70"/>
                </a:cxn>
                <a:cxn ang="0">
                  <a:pos x="19" y="63"/>
                </a:cxn>
                <a:cxn ang="0">
                  <a:pos x="8" y="52"/>
                </a:cxn>
                <a:cxn ang="0">
                  <a:pos x="0" y="41"/>
                </a:cxn>
                <a:cxn ang="0">
                  <a:pos x="4" y="26"/>
                </a:cxn>
                <a:cxn ang="0">
                  <a:pos x="11" y="15"/>
                </a:cxn>
                <a:cxn ang="0">
                  <a:pos x="22" y="8"/>
                </a:cxn>
                <a:cxn ang="0">
                  <a:pos x="34" y="0"/>
                </a:cxn>
                <a:cxn ang="0">
                  <a:pos x="45" y="0"/>
                </a:cxn>
                <a:cxn ang="0">
                  <a:pos x="56" y="4"/>
                </a:cxn>
                <a:cxn ang="0">
                  <a:pos x="63" y="8"/>
                </a:cxn>
                <a:cxn ang="0">
                  <a:pos x="71" y="15"/>
                </a:cxn>
              </a:cxnLst>
              <a:rect l="0" t="0" r="r" b="b"/>
              <a:pathLst>
                <a:path w="78" h="73">
                  <a:moveTo>
                    <a:pt x="71" y="15"/>
                  </a:moveTo>
                  <a:lnTo>
                    <a:pt x="78" y="22"/>
                  </a:lnTo>
                  <a:lnTo>
                    <a:pt x="78" y="33"/>
                  </a:lnTo>
                  <a:lnTo>
                    <a:pt x="78" y="44"/>
                  </a:lnTo>
                  <a:lnTo>
                    <a:pt x="78" y="52"/>
                  </a:lnTo>
                  <a:lnTo>
                    <a:pt x="71" y="63"/>
                  </a:lnTo>
                  <a:lnTo>
                    <a:pt x="63" y="66"/>
                  </a:lnTo>
                  <a:lnTo>
                    <a:pt x="52" y="73"/>
                  </a:lnTo>
                  <a:lnTo>
                    <a:pt x="41" y="73"/>
                  </a:lnTo>
                  <a:lnTo>
                    <a:pt x="30" y="70"/>
                  </a:lnTo>
                  <a:lnTo>
                    <a:pt x="19" y="63"/>
                  </a:lnTo>
                  <a:lnTo>
                    <a:pt x="8" y="52"/>
                  </a:lnTo>
                  <a:lnTo>
                    <a:pt x="0" y="41"/>
                  </a:lnTo>
                  <a:lnTo>
                    <a:pt x="4" y="26"/>
                  </a:lnTo>
                  <a:lnTo>
                    <a:pt x="11" y="15"/>
                  </a:lnTo>
                  <a:lnTo>
                    <a:pt x="22" y="8"/>
                  </a:lnTo>
                  <a:lnTo>
                    <a:pt x="34" y="0"/>
                  </a:lnTo>
                  <a:lnTo>
                    <a:pt x="45" y="0"/>
                  </a:lnTo>
                  <a:lnTo>
                    <a:pt x="56" y="4"/>
                  </a:lnTo>
                  <a:lnTo>
                    <a:pt x="63" y="8"/>
                  </a:lnTo>
                  <a:lnTo>
                    <a:pt x="71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89" name="Freeform 158"/>
            <p:cNvSpPr>
              <a:spLocks/>
            </p:cNvSpPr>
            <p:nvPr/>
          </p:nvSpPr>
          <p:spPr bwMode="auto">
            <a:xfrm>
              <a:off x="1822402" y="2785030"/>
              <a:ext cx="116800" cy="99473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49" y="26"/>
                </a:cxn>
                <a:cxn ang="0">
                  <a:pos x="45" y="33"/>
                </a:cxn>
                <a:cxn ang="0">
                  <a:pos x="41" y="41"/>
                </a:cxn>
                <a:cxn ang="0">
                  <a:pos x="34" y="44"/>
                </a:cxn>
                <a:cxn ang="0">
                  <a:pos x="26" y="44"/>
                </a:cxn>
                <a:cxn ang="0">
                  <a:pos x="19" y="44"/>
                </a:cxn>
                <a:cxn ang="0">
                  <a:pos x="12" y="41"/>
                </a:cxn>
                <a:cxn ang="0">
                  <a:pos x="4" y="37"/>
                </a:cxn>
                <a:cxn ang="0">
                  <a:pos x="0" y="30"/>
                </a:cxn>
                <a:cxn ang="0">
                  <a:pos x="0" y="22"/>
                </a:cxn>
                <a:cxn ang="0">
                  <a:pos x="4" y="11"/>
                </a:cxn>
                <a:cxn ang="0">
                  <a:pos x="15" y="4"/>
                </a:cxn>
                <a:cxn ang="0">
                  <a:pos x="30" y="0"/>
                </a:cxn>
                <a:cxn ang="0">
                  <a:pos x="41" y="4"/>
                </a:cxn>
                <a:cxn ang="0">
                  <a:pos x="45" y="8"/>
                </a:cxn>
                <a:cxn ang="0">
                  <a:pos x="49" y="15"/>
                </a:cxn>
              </a:cxnLst>
              <a:rect l="0" t="0" r="r" b="b"/>
              <a:pathLst>
                <a:path w="49" h="44">
                  <a:moveTo>
                    <a:pt x="49" y="15"/>
                  </a:moveTo>
                  <a:lnTo>
                    <a:pt x="49" y="26"/>
                  </a:lnTo>
                  <a:lnTo>
                    <a:pt x="45" y="33"/>
                  </a:lnTo>
                  <a:lnTo>
                    <a:pt x="41" y="41"/>
                  </a:lnTo>
                  <a:lnTo>
                    <a:pt x="34" y="44"/>
                  </a:lnTo>
                  <a:lnTo>
                    <a:pt x="26" y="44"/>
                  </a:lnTo>
                  <a:lnTo>
                    <a:pt x="19" y="44"/>
                  </a:lnTo>
                  <a:lnTo>
                    <a:pt x="12" y="41"/>
                  </a:lnTo>
                  <a:lnTo>
                    <a:pt x="4" y="37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4" y="11"/>
                  </a:lnTo>
                  <a:lnTo>
                    <a:pt x="15" y="4"/>
                  </a:lnTo>
                  <a:lnTo>
                    <a:pt x="30" y="0"/>
                  </a:lnTo>
                  <a:lnTo>
                    <a:pt x="41" y="4"/>
                  </a:lnTo>
                  <a:lnTo>
                    <a:pt x="45" y="8"/>
                  </a:lnTo>
                  <a:lnTo>
                    <a:pt x="49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90" name="Freeform 159"/>
            <p:cNvSpPr>
              <a:spLocks/>
            </p:cNvSpPr>
            <p:nvPr/>
          </p:nvSpPr>
          <p:spPr bwMode="auto">
            <a:xfrm>
              <a:off x="2532778" y="2785030"/>
              <a:ext cx="124459" cy="117709"/>
            </a:xfrm>
            <a:custGeom>
              <a:avLst/>
              <a:gdLst/>
              <a:ahLst/>
              <a:cxnLst>
                <a:cxn ang="0">
                  <a:pos x="52" y="15"/>
                </a:cxn>
                <a:cxn ang="0">
                  <a:pos x="52" y="30"/>
                </a:cxn>
                <a:cxn ang="0">
                  <a:pos x="48" y="41"/>
                </a:cxn>
                <a:cxn ang="0">
                  <a:pos x="44" y="44"/>
                </a:cxn>
                <a:cxn ang="0">
                  <a:pos x="37" y="48"/>
                </a:cxn>
                <a:cxn ang="0">
                  <a:pos x="26" y="52"/>
                </a:cxn>
                <a:cxn ang="0">
                  <a:pos x="19" y="52"/>
                </a:cxn>
                <a:cxn ang="0">
                  <a:pos x="11" y="44"/>
                </a:cxn>
                <a:cxn ang="0">
                  <a:pos x="4" y="41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7" y="15"/>
                </a:cxn>
                <a:cxn ang="0">
                  <a:pos x="15" y="8"/>
                </a:cxn>
                <a:cxn ang="0">
                  <a:pos x="22" y="0"/>
                </a:cxn>
                <a:cxn ang="0">
                  <a:pos x="33" y="0"/>
                </a:cxn>
                <a:cxn ang="0">
                  <a:pos x="41" y="4"/>
                </a:cxn>
                <a:cxn ang="0">
                  <a:pos x="44" y="8"/>
                </a:cxn>
                <a:cxn ang="0">
                  <a:pos x="52" y="15"/>
                </a:cxn>
              </a:cxnLst>
              <a:rect l="0" t="0" r="r" b="b"/>
              <a:pathLst>
                <a:path w="52" h="52">
                  <a:moveTo>
                    <a:pt x="52" y="15"/>
                  </a:moveTo>
                  <a:lnTo>
                    <a:pt x="52" y="30"/>
                  </a:lnTo>
                  <a:lnTo>
                    <a:pt x="48" y="41"/>
                  </a:lnTo>
                  <a:lnTo>
                    <a:pt x="44" y="44"/>
                  </a:lnTo>
                  <a:lnTo>
                    <a:pt x="37" y="48"/>
                  </a:lnTo>
                  <a:lnTo>
                    <a:pt x="26" y="52"/>
                  </a:lnTo>
                  <a:lnTo>
                    <a:pt x="19" y="52"/>
                  </a:lnTo>
                  <a:lnTo>
                    <a:pt x="11" y="44"/>
                  </a:lnTo>
                  <a:lnTo>
                    <a:pt x="4" y="41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7" y="15"/>
                  </a:lnTo>
                  <a:lnTo>
                    <a:pt x="15" y="8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1" y="4"/>
                  </a:lnTo>
                  <a:lnTo>
                    <a:pt x="44" y="8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91" name="Freeform 160"/>
            <p:cNvSpPr>
              <a:spLocks/>
            </p:cNvSpPr>
            <p:nvPr/>
          </p:nvSpPr>
          <p:spPr bwMode="auto">
            <a:xfrm>
              <a:off x="3258473" y="2785030"/>
              <a:ext cx="124459" cy="117709"/>
            </a:xfrm>
            <a:custGeom>
              <a:avLst/>
              <a:gdLst/>
              <a:ahLst/>
              <a:cxnLst>
                <a:cxn ang="0">
                  <a:pos x="52" y="22"/>
                </a:cxn>
                <a:cxn ang="0">
                  <a:pos x="52" y="33"/>
                </a:cxn>
                <a:cxn ang="0">
                  <a:pos x="48" y="41"/>
                </a:cxn>
                <a:cxn ang="0">
                  <a:pos x="44" y="44"/>
                </a:cxn>
                <a:cxn ang="0">
                  <a:pos x="37" y="48"/>
                </a:cxn>
                <a:cxn ang="0">
                  <a:pos x="19" y="52"/>
                </a:cxn>
                <a:cxn ang="0">
                  <a:pos x="11" y="48"/>
                </a:cxn>
                <a:cxn ang="0">
                  <a:pos x="4" y="44"/>
                </a:cxn>
                <a:cxn ang="0">
                  <a:pos x="0" y="33"/>
                </a:cxn>
                <a:cxn ang="0">
                  <a:pos x="0" y="26"/>
                </a:cxn>
                <a:cxn ang="0">
                  <a:pos x="4" y="15"/>
                </a:cxn>
                <a:cxn ang="0">
                  <a:pos x="7" y="8"/>
                </a:cxn>
                <a:cxn ang="0">
                  <a:pos x="15" y="4"/>
                </a:cxn>
                <a:cxn ang="0">
                  <a:pos x="19" y="0"/>
                </a:cxn>
                <a:cxn ang="0">
                  <a:pos x="33" y="4"/>
                </a:cxn>
                <a:cxn ang="0">
                  <a:pos x="44" y="11"/>
                </a:cxn>
                <a:cxn ang="0">
                  <a:pos x="52" y="22"/>
                </a:cxn>
              </a:cxnLst>
              <a:rect l="0" t="0" r="r" b="b"/>
              <a:pathLst>
                <a:path w="52" h="52">
                  <a:moveTo>
                    <a:pt x="52" y="22"/>
                  </a:moveTo>
                  <a:lnTo>
                    <a:pt x="52" y="33"/>
                  </a:lnTo>
                  <a:lnTo>
                    <a:pt x="48" y="41"/>
                  </a:lnTo>
                  <a:lnTo>
                    <a:pt x="44" y="44"/>
                  </a:lnTo>
                  <a:lnTo>
                    <a:pt x="37" y="48"/>
                  </a:lnTo>
                  <a:lnTo>
                    <a:pt x="19" y="52"/>
                  </a:lnTo>
                  <a:lnTo>
                    <a:pt x="11" y="48"/>
                  </a:lnTo>
                  <a:lnTo>
                    <a:pt x="4" y="44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4" y="15"/>
                  </a:lnTo>
                  <a:lnTo>
                    <a:pt x="7" y="8"/>
                  </a:lnTo>
                  <a:lnTo>
                    <a:pt x="15" y="4"/>
                  </a:lnTo>
                  <a:lnTo>
                    <a:pt x="19" y="0"/>
                  </a:lnTo>
                  <a:lnTo>
                    <a:pt x="33" y="4"/>
                  </a:lnTo>
                  <a:lnTo>
                    <a:pt x="44" y="11"/>
                  </a:lnTo>
                  <a:lnTo>
                    <a:pt x="52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92" name="Freeform 161"/>
            <p:cNvSpPr>
              <a:spLocks/>
            </p:cNvSpPr>
            <p:nvPr/>
          </p:nvSpPr>
          <p:spPr bwMode="auto">
            <a:xfrm>
              <a:off x="698438" y="3148106"/>
              <a:ext cx="183817" cy="174077"/>
            </a:xfrm>
            <a:custGeom>
              <a:avLst/>
              <a:gdLst/>
              <a:ahLst/>
              <a:cxnLst>
                <a:cxn ang="0">
                  <a:pos x="74" y="26"/>
                </a:cxn>
                <a:cxn ang="0">
                  <a:pos x="77" y="33"/>
                </a:cxn>
                <a:cxn ang="0">
                  <a:pos x="77" y="40"/>
                </a:cxn>
                <a:cxn ang="0">
                  <a:pos x="74" y="51"/>
                </a:cxn>
                <a:cxn ang="0">
                  <a:pos x="55" y="69"/>
                </a:cxn>
                <a:cxn ang="0">
                  <a:pos x="48" y="73"/>
                </a:cxn>
                <a:cxn ang="0">
                  <a:pos x="37" y="77"/>
                </a:cxn>
                <a:cxn ang="0">
                  <a:pos x="18" y="73"/>
                </a:cxn>
                <a:cxn ang="0">
                  <a:pos x="3" y="58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29"/>
                </a:cxn>
                <a:cxn ang="0">
                  <a:pos x="7" y="15"/>
                </a:cxn>
                <a:cxn ang="0">
                  <a:pos x="18" y="7"/>
                </a:cxn>
                <a:cxn ang="0">
                  <a:pos x="26" y="0"/>
                </a:cxn>
                <a:cxn ang="0">
                  <a:pos x="40" y="0"/>
                </a:cxn>
                <a:cxn ang="0">
                  <a:pos x="55" y="7"/>
                </a:cxn>
                <a:cxn ang="0">
                  <a:pos x="66" y="15"/>
                </a:cxn>
                <a:cxn ang="0">
                  <a:pos x="74" y="26"/>
                </a:cxn>
              </a:cxnLst>
              <a:rect l="0" t="0" r="r" b="b"/>
              <a:pathLst>
                <a:path w="77" h="77">
                  <a:moveTo>
                    <a:pt x="74" y="26"/>
                  </a:moveTo>
                  <a:lnTo>
                    <a:pt x="77" y="33"/>
                  </a:lnTo>
                  <a:lnTo>
                    <a:pt x="77" y="40"/>
                  </a:lnTo>
                  <a:lnTo>
                    <a:pt x="74" y="51"/>
                  </a:lnTo>
                  <a:lnTo>
                    <a:pt x="55" y="69"/>
                  </a:lnTo>
                  <a:lnTo>
                    <a:pt x="48" y="73"/>
                  </a:lnTo>
                  <a:lnTo>
                    <a:pt x="37" y="77"/>
                  </a:lnTo>
                  <a:lnTo>
                    <a:pt x="18" y="73"/>
                  </a:lnTo>
                  <a:lnTo>
                    <a:pt x="3" y="58"/>
                  </a:lnTo>
                  <a:lnTo>
                    <a:pt x="0" y="51"/>
                  </a:lnTo>
                  <a:lnTo>
                    <a:pt x="0" y="40"/>
                  </a:lnTo>
                  <a:lnTo>
                    <a:pt x="3" y="29"/>
                  </a:lnTo>
                  <a:lnTo>
                    <a:pt x="7" y="15"/>
                  </a:lnTo>
                  <a:lnTo>
                    <a:pt x="18" y="7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55" y="7"/>
                  </a:lnTo>
                  <a:lnTo>
                    <a:pt x="66" y="15"/>
                  </a:lnTo>
                  <a:lnTo>
                    <a:pt x="74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93" name="Freeform 162"/>
            <p:cNvSpPr>
              <a:spLocks/>
            </p:cNvSpPr>
            <p:nvPr/>
          </p:nvSpPr>
          <p:spPr bwMode="auto">
            <a:xfrm>
              <a:off x="1395411" y="3158053"/>
              <a:ext cx="179987" cy="164130"/>
            </a:xfrm>
            <a:custGeom>
              <a:avLst/>
              <a:gdLst/>
              <a:ahLst/>
              <a:cxnLst>
                <a:cxn ang="0">
                  <a:pos x="67" y="11"/>
                </a:cxn>
                <a:cxn ang="0">
                  <a:pos x="75" y="18"/>
                </a:cxn>
                <a:cxn ang="0">
                  <a:pos x="75" y="29"/>
                </a:cxn>
                <a:cxn ang="0">
                  <a:pos x="75" y="47"/>
                </a:cxn>
                <a:cxn ang="0">
                  <a:pos x="71" y="58"/>
                </a:cxn>
                <a:cxn ang="0">
                  <a:pos x="63" y="65"/>
                </a:cxn>
                <a:cxn ang="0">
                  <a:pos x="52" y="69"/>
                </a:cxn>
                <a:cxn ang="0">
                  <a:pos x="41" y="73"/>
                </a:cxn>
                <a:cxn ang="0">
                  <a:pos x="30" y="69"/>
                </a:cxn>
                <a:cxn ang="0">
                  <a:pos x="19" y="65"/>
                </a:cxn>
                <a:cxn ang="0">
                  <a:pos x="8" y="58"/>
                </a:cxn>
                <a:cxn ang="0">
                  <a:pos x="0" y="47"/>
                </a:cxn>
                <a:cxn ang="0">
                  <a:pos x="0" y="25"/>
                </a:cxn>
                <a:cxn ang="0">
                  <a:pos x="4" y="18"/>
                </a:cxn>
                <a:cxn ang="0">
                  <a:pos x="12" y="11"/>
                </a:cxn>
                <a:cxn ang="0">
                  <a:pos x="26" y="3"/>
                </a:cxn>
                <a:cxn ang="0">
                  <a:pos x="41" y="0"/>
                </a:cxn>
                <a:cxn ang="0">
                  <a:pos x="56" y="0"/>
                </a:cxn>
                <a:cxn ang="0">
                  <a:pos x="63" y="3"/>
                </a:cxn>
                <a:cxn ang="0">
                  <a:pos x="67" y="11"/>
                </a:cxn>
              </a:cxnLst>
              <a:rect l="0" t="0" r="r" b="b"/>
              <a:pathLst>
                <a:path w="75" h="73">
                  <a:moveTo>
                    <a:pt x="67" y="11"/>
                  </a:moveTo>
                  <a:lnTo>
                    <a:pt x="75" y="18"/>
                  </a:lnTo>
                  <a:lnTo>
                    <a:pt x="75" y="29"/>
                  </a:lnTo>
                  <a:lnTo>
                    <a:pt x="75" y="47"/>
                  </a:lnTo>
                  <a:lnTo>
                    <a:pt x="71" y="58"/>
                  </a:lnTo>
                  <a:lnTo>
                    <a:pt x="63" y="65"/>
                  </a:lnTo>
                  <a:lnTo>
                    <a:pt x="52" y="69"/>
                  </a:lnTo>
                  <a:lnTo>
                    <a:pt x="41" y="73"/>
                  </a:lnTo>
                  <a:lnTo>
                    <a:pt x="30" y="69"/>
                  </a:lnTo>
                  <a:lnTo>
                    <a:pt x="19" y="65"/>
                  </a:lnTo>
                  <a:lnTo>
                    <a:pt x="8" y="58"/>
                  </a:lnTo>
                  <a:lnTo>
                    <a:pt x="0" y="47"/>
                  </a:lnTo>
                  <a:lnTo>
                    <a:pt x="0" y="25"/>
                  </a:lnTo>
                  <a:lnTo>
                    <a:pt x="4" y="18"/>
                  </a:lnTo>
                  <a:lnTo>
                    <a:pt x="12" y="11"/>
                  </a:lnTo>
                  <a:lnTo>
                    <a:pt x="26" y="3"/>
                  </a:lnTo>
                  <a:lnTo>
                    <a:pt x="41" y="0"/>
                  </a:lnTo>
                  <a:lnTo>
                    <a:pt x="56" y="0"/>
                  </a:lnTo>
                  <a:lnTo>
                    <a:pt x="63" y="3"/>
                  </a:lnTo>
                  <a:lnTo>
                    <a:pt x="67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94" name="Freeform 163"/>
            <p:cNvSpPr>
              <a:spLocks/>
            </p:cNvSpPr>
            <p:nvPr/>
          </p:nvSpPr>
          <p:spPr bwMode="auto">
            <a:xfrm>
              <a:off x="723330" y="3172974"/>
              <a:ext cx="124459" cy="124341"/>
            </a:xfrm>
            <a:custGeom>
              <a:avLst/>
              <a:gdLst/>
              <a:ahLst/>
              <a:cxnLst>
                <a:cxn ang="0">
                  <a:pos x="52" y="22"/>
                </a:cxn>
                <a:cxn ang="0">
                  <a:pos x="52" y="29"/>
                </a:cxn>
                <a:cxn ang="0">
                  <a:pos x="52" y="36"/>
                </a:cxn>
                <a:cxn ang="0">
                  <a:pos x="40" y="47"/>
                </a:cxn>
                <a:cxn ang="0">
                  <a:pos x="33" y="51"/>
                </a:cxn>
                <a:cxn ang="0">
                  <a:pos x="22" y="55"/>
                </a:cxn>
                <a:cxn ang="0">
                  <a:pos x="7" y="51"/>
                </a:cxn>
                <a:cxn ang="0">
                  <a:pos x="0" y="40"/>
                </a:cxn>
                <a:cxn ang="0">
                  <a:pos x="0" y="29"/>
                </a:cxn>
                <a:cxn ang="0">
                  <a:pos x="3" y="15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37" y="7"/>
                </a:cxn>
                <a:cxn ang="0">
                  <a:pos x="48" y="11"/>
                </a:cxn>
                <a:cxn ang="0">
                  <a:pos x="52" y="22"/>
                </a:cxn>
              </a:cxnLst>
              <a:rect l="0" t="0" r="r" b="b"/>
              <a:pathLst>
                <a:path w="52" h="55">
                  <a:moveTo>
                    <a:pt x="52" y="22"/>
                  </a:moveTo>
                  <a:lnTo>
                    <a:pt x="52" y="29"/>
                  </a:lnTo>
                  <a:lnTo>
                    <a:pt x="52" y="36"/>
                  </a:lnTo>
                  <a:lnTo>
                    <a:pt x="40" y="47"/>
                  </a:lnTo>
                  <a:lnTo>
                    <a:pt x="33" y="51"/>
                  </a:lnTo>
                  <a:lnTo>
                    <a:pt x="22" y="55"/>
                  </a:lnTo>
                  <a:lnTo>
                    <a:pt x="7" y="51"/>
                  </a:lnTo>
                  <a:lnTo>
                    <a:pt x="0" y="40"/>
                  </a:lnTo>
                  <a:lnTo>
                    <a:pt x="0" y="29"/>
                  </a:lnTo>
                  <a:lnTo>
                    <a:pt x="3" y="15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37" y="7"/>
                  </a:lnTo>
                  <a:lnTo>
                    <a:pt x="48" y="11"/>
                  </a:lnTo>
                  <a:lnTo>
                    <a:pt x="52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95" name="Freeform 164"/>
            <p:cNvSpPr>
              <a:spLocks/>
            </p:cNvSpPr>
            <p:nvPr/>
          </p:nvSpPr>
          <p:spPr bwMode="auto">
            <a:xfrm>
              <a:off x="1414558" y="3182921"/>
              <a:ext cx="141692" cy="114394"/>
            </a:xfrm>
            <a:custGeom>
              <a:avLst/>
              <a:gdLst/>
              <a:ahLst/>
              <a:cxnLst>
                <a:cxn ang="0">
                  <a:pos x="52" y="7"/>
                </a:cxn>
                <a:cxn ang="0">
                  <a:pos x="55" y="11"/>
                </a:cxn>
                <a:cxn ang="0">
                  <a:pos x="59" y="21"/>
                </a:cxn>
                <a:cxn ang="0">
                  <a:pos x="59" y="29"/>
                </a:cxn>
                <a:cxn ang="0">
                  <a:pos x="55" y="36"/>
                </a:cxn>
                <a:cxn ang="0">
                  <a:pos x="52" y="43"/>
                </a:cxn>
                <a:cxn ang="0">
                  <a:pos x="44" y="47"/>
                </a:cxn>
                <a:cxn ang="0">
                  <a:pos x="30" y="51"/>
                </a:cxn>
                <a:cxn ang="0">
                  <a:pos x="18" y="51"/>
                </a:cxn>
                <a:cxn ang="0">
                  <a:pos x="11" y="43"/>
                </a:cxn>
                <a:cxn ang="0">
                  <a:pos x="0" y="29"/>
                </a:cxn>
                <a:cxn ang="0">
                  <a:pos x="7" y="11"/>
                </a:cxn>
                <a:cxn ang="0">
                  <a:pos x="11" y="3"/>
                </a:cxn>
                <a:cxn ang="0">
                  <a:pos x="22" y="0"/>
                </a:cxn>
                <a:cxn ang="0">
                  <a:pos x="37" y="0"/>
                </a:cxn>
                <a:cxn ang="0">
                  <a:pos x="44" y="3"/>
                </a:cxn>
                <a:cxn ang="0">
                  <a:pos x="52" y="7"/>
                </a:cxn>
              </a:cxnLst>
              <a:rect l="0" t="0" r="r" b="b"/>
              <a:pathLst>
                <a:path w="59" h="51">
                  <a:moveTo>
                    <a:pt x="52" y="7"/>
                  </a:moveTo>
                  <a:lnTo>
                    <a:pt x="55" y="11"/>
                  </a:lnTo>
                  <a:lnTo>
                    <a:pt x="59" y="21"/>
                  </a:lnTo>
                  <a:lnTo>
                    <a:pt x="59" y="29"/>
                  </a:lnTo>
                  <a:lnTo>
                    <a:pt x="55" y="36"/>
                  </a:lnTo>
                  <a:lnTo>
                    <a:pt x="52" y="43"/>
                  </a:lnTo>
                  <a:lnTo>
                    <a:pt x="44" y="47"/>
                  </a:lnTo>
                  <a:lnTo>
                    <a:pt x="30" y="51"/>
                  </a:lnTo>
                  <a:lnTo>
                    <a:pt x="18" y="51"/>
                  </a:lnTo>
                  <a:lnTo>
                    <a:pt x="11" y="43"/>
                  </a:lnTo>
                  <a:lnTo>
                    <a:pt x="0" y="29"/>
                  </a:lnTo>
                  <a:lnTo>
                    <a:pt x="7" y="11"/>
                  </a:lnTo>
                  <a:lnTo>
                    <a:pt x="11" y="3"/>
                  </a:lnTo>
                  <a:lnTo>
                    <a:pt x="22" y="0"/>
                  </a:lnTo>
                  <a:lnTo>
                    <a:pt x="37" y="0"/>
                  </a:lnTo>
                  <a:lnTo>
                    <a:pt x="44" y="3"/>
                  </a:lnTo>
                  <a:lnTo>
                    <a:pt x="5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96" name="Freeform 165"/>
            <p:cNvSpPr>
              <a:spLocks/>
            </p:cNvSpPr>
            <p:nvPr/>
          </p:nvSpPr>
          <p:spPr bwMode="auto">
            <a:xfrm>
              <a:off x="2151741" y="3189553"/>
              <a:ext cx="202965" cy="174077"/>
            </a:xfrm>
            <a:custGeom>
              <a:avLst/>
              <a:gdLst/>
              <a:ahLst/>
              <a:cxnLst>
                <a:cxn ang="0">
                  <a:pos x="81" y="18"/>
                </a:cxn>
                <a:cxn ang="0">
                  <a:pos x="85" y="29"/>
                </a:cxn>
                <a:cxn ang="0">
                  <a:pos x="85" y="37"/>
                </a:cxn>
                <a:cxn ang="0">
                  <a:pos x="81" y="48"/>
                </a:cxn>
                <a:cxn ang="0">
                  <a:pos x="74" y="59"/>
                </a:cxn>
                <a:cxn ang="0">
                  <a:pos x="63" y="70"/>
                </a:cxn>
                <a:cxn ang="0">
                  <a:pos x="48" y="77"/>
                </a:cxn>
                <a:cxn ang="0">
                  <a:pos x="40" y="77"/>
                </a:cxn>
                <a:cxn ang="0">
                  <a:pos x="29" y="73"/>
                </a:cxn>
                <a:cxn ang="0">
                  <a:pos x="18" y="66"/>
                </a:cxn>
                <a:cxn ang="0">
                  <a:pos x="11" y="59"/>
                </a:cxn>
                <a:cxn ang="0">
                  <a:pos x="3" y="48"/>
                </a:cxn>
                <a:cxn ang="0">
                  <a:pos x="0" y="33"/>
                </a:cxn>
                <a:cxn ang="0">
                  <a:pos x="3" y="22"/>
                </a:cxn>
                <a:cxn ang="0">
                  <a:pos x="11" y="15"/>
                </a:cxn>
                <a:cxn ang="0">
                  <a:pos x="18" y="8"/>
                </a:cxn>
                <a:cxn ang="0">
                  <a:pos x="26" y="4"/>
                </a:cxn>
                <a:cxn ang="0">
                  <a:pos x="40" y="0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4" y="4"/>
                </a:cxn>
                <a:cxn ang="0">
                  <a:pos x="77" y="11"/>
                </a:cxn>
                <a:cxn ang="0">
                  <a:pos x="81" y="18"/>
                </a:cxn>
              </a:cxnLst>
              <a:rect l="0" t="0" r="r" b="b"/>
              <a:pathLst>
                <a:path w="85" h="77">
                  <a:moveTo>
                    <a:pt x="81" y="18"/>
                  </a:moveTo>
                  <a:lnTo>
                    <a:pt x="85" y="29"/>
                  </a:lnTo>
                  <a:lnTo>
                    <a:pt x="85" y="37"/>
                  </a:lnTo>
                  <a:lnTo>
                    <a:pt x="81" y="48"/>
                  </a:lnTo>
                  <a:lnTo>
                    <a:pt x="74" y="59"/>
                  </a:lnTo>
                  <a:lnTo>
                    <a:pt x="63" y="70"/>
                  </a:lnTo>
                  <a:lnTo>
                    <a:pt x="48" y="77"/>
                  </a:lnTo>
                  <a:lnTo>
                    <a:pt x="40" y="77"/>
                  </a:lnTo>
                  <a:lnTo>
                    <a:pt x="29" y="73"/>
                  </a:lnTo>
                  <a:lnTo>
                    <a:pt x="18" y="66"/>
                  </a:lnTo>
                  <a:lnTo>
                    <a:pt x="11" y="59"/>
                  </a:lnTo>
                  <a:lnTo>
                    <a:pt x="3" y="48"/>
                  </a:lnTo>
                  <a:lnTo>
                    <a:pt x="0" y="33"/>
                  </a:lnTo>
                  <a:lnTo>
                    <a:pt x="3" y="22"/>
                  </a:lnTo>
                  <a:lnTo>
                    <a:pt x="11" y="15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40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4" y="4"/>
                  </a:lnTo>
                  <a:lnTo>
                    <a:pt x="77" y="11"/>
                  </a:lnTo>
                  <a:lnTo>
                    <a:pt x="81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97" name="Freeform 166"/>
            <p:cNvSpPr>
              <a:spLocks/>
            </p:cNvSpPr>
            <p:nvPr/>
          </p:nvSpPr>
          <p:spPr bwMode="auto">
            <a:xfrm>
              <a:off x="2178548" y="3214421"/>
              <a:ext cx="149351" cy="124341"/>
            </a:xfrm>
            <a:custGeom>
              <a:avLst/>
              <a:gdLst/>
              <a:ahLst/>
              <a:cxnLst>
                <a:cxn ang="0">
                  <a:pos x="55" y="4"/>
                </a:cxn>
                <a:cxn ang="0">
                  <a:pos x="59" y="7"/>
                </a:cxn>
                <a:cxn ang="0">
                  <a:pos x="63" y="15"/>
                </a:cxn>
                <a:cxn ang="0">
                  <a:pos x="63" y="29"/>
                </a:cxn>
                <a:cxn ang="0">
                  <a:pos x="52" y="44"/>
                </a:cxn>
                <a:cxn ang="0">
                  <a:pos x="44" y="51"/>
                </a:cxn>
                <a:cxn ang="0">
                  <a:pos x="33" y="55"/>
                </a:cxn>
                <a:cxn ang="0">
                  <a:pos x="22" y="55"/>
                </a:cxn>
                <a:cxn ang="0">
                  <a:pos x="15" y="51"/>
                </a:cxn>
                <a:cxn ang="0">
                  <a:pos x="7" y="44"/>
                </a:cxn>
                <a:cxn ang="0">
                  <a:pos x="0" y="37"/>
                </a:cxn>
                <a:cxn ang="0">
                  <a:pos x="3" y="22"/>
                </a:cxn>
                <a:cxn ang="0">
                  <a:pos x="7" y="11"/>
                </a:cxn>
                <a:cxn ang="0">
                  <a:pos x="18" y="4"/>
                </a:cxn>
                <a:cxn ang="0">
                  <a:pos x="29" y="0"/>
                </a:cxn>
                <a:cxn ang="0">
                  <a:pos x="40" y="0"/>
                </a:cxn>
                <a:cxn ang="0">
                  <a:pos x="52" y="4"/>
                </a:cxn>
                <a:cxn ang="0">
                  <a:pos x="55" y="4"/>
                </a:cxn>
              </a:cxnLst>
              <a:rect l="0" t="0" r="r" b="b"/>
              <a:pathLst>
                <a:path w="63" h="55">
                  <a:moveTo>
                    <a:pt x="55" y="4"/>
                  </a:moveTo>
                  <a:lnTo>
                    <a:pt x="59" y="7"/>
                  </a:lnTo>
                  <a:lnTo>
                    <a:pt x="63" y="15"/>
                  </a:lnTo>
                  <a:lnTo>
                    <a:pt x="63" y="29"/>
                  </a:lnTo>
                  <a:lnTo>
                    <a:pt x="52" y="44"/>
                  </a:lnTo>
                  <a:lnTo>
                    <a:pt x="44" y="51"/>
                  </a:lnTo>
                  <a:lnTo>
                    <a:pt x="33" y="55"/>
                  </a:lnTo>
                  <a:lnTo>
                    <a:pt x="22" y="55"/>
                  </a:lnTo>
                  <a:lnTo>
                    <a:pt x="15" y="51"/>
                  </a:lnTo>
                  <a:lnTo>
                    <a:pt x="7" y="44"/>
                  </a:lnTo>
                  <a:lnTo>
                    <a:pt x="0" y="37"/>
                  </a:lnTo>
                  <a:lnTo>
                    <a:pt x="3" y="22"/>
                  </a:lnTo>
                  <a:lnTo>
                    <a:pt x="7" y="11"/>
                  </a:lnTo>
                  <a:lnTo>
                    <a:pt x="18" y="4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52" y="4"/>
                  </a:lnTo>
                  <a:lnTo>
                    <a:pt x="5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98" name="Freeform 167"/>
            <p:cNvSpPr>
              <a:spLocks/>
            </p:cNvSpPr>
            <p:nvPr/>
          </p:nvSpPr>
          <p:spPr bwMode="auto">
            <a:xfrm>
              <a:off x="2647664" y="3370262"/>
              <a:ext cx="168499" cy="149209"/>
            </a:xfrm>
            <a:custGeom>
              <a:avLst/>
              <a:gdLst/>
              <a:ahLst/>
              <a:cxnLst>
                <a:cxn ang="0">
                  <a:pos x="71" y="19"/>
                </a:cxn>
                <a:cxn ang="0">
                  <a:pos x="71" y="26"/>
                </a:cxn>
                <a:cxn ang="0">
                  <a:pos x="71" y="37"/>
                </a:cxn>
                <a:cxn ang="0">
                  <a:pos x="63" y="55"/>
                </a:cxn>
                <a:cxn ang="0">
                  <a:pos x="56" y="63"/>
                </a:cxn>
                <a:cxn ang="0">
                  <a:pos x="45" y="66"/>
                </a:cxn>
                <a:cxn ang="0">
                  <a:pos x="26" y="63"/>
                </a:cxn>
                <a:cxn ang="0">
                  <a:pos x="11" y="55"/>
                </a:cxn>
                <a:cxn ang="0">
                  <a:pos x="4" y="48"/>
                </a:cxn>
                <a:cxn ang="0">
                  <a:pos x="0" y="41"/>
                </a:cxn>
                <a:cxn ang="0">
                  <a:pos x="0" y="30"/>
                </a:cxn>
                <a:cxn ang="0">
                  <a:pos x="4" y="22"/>
                </a:cxn>
                <a:cxn ang="0">
                  <a:pos x="8" y="15"/>
                </a:cxn>
                <a:cxn ang="0">
                  <a:pos x="15" y="8"/>
                </a:cxn>
                <a:cxn ang="0">
                  <a:pos x="19" y="4"/>
                </a:cxn>
                <a:cxn ang="0">
                  <a:pos x="26" y="4"/>
                </a:cxn>
                <a:cxn ang="0">
                  <a:pos x="34" y="4"/>
                </a:cxn>
                <a:cxn ang="0">
                  <a:pos x="37" y="0"/>
                </a:cxn>
                <a:cxn ang="0">
                  <a:pos x="48" y="0"/>
                </a:cxn>
                <a:cxn ang="0">
                  <a:pos x="56" y="4"/>
                </a:cxn>
                <a:cxn ang="0">
                  <a:pos x="67" y="8"/>
                </a:cxn>
                <a:cxn ang="0">
                  <a:pos x="71" y="19"/>
                </a:cxn>
              </a:cxnLst>
              <a:rect l="0" t="0" r="r" b="b"/>
              <a:pathLst>
                <a:path w="71" h="66">
                  <a:moveTo>
                    <a:pt x="71" y="19"/>
                  </a:moveTo>
                  <a:lnTo>
                    <a:pt x="71" y="26"/>
                  </a:lnTo>
                  <a:lnTo>
                    <a:pt x="71" y="37"/>
                  </a:lnTo>
                  <a:lnTo>
                    <a:pt x="63" y="55"/>
                  </a:lnTo>
                  <a:lnTo>
                    <a:pt x="56" y="63"/>
                  </a:lnTo>
                  <a:lnTo>
                    <a:pt x="45" y="66"/>
                  </a:lnTo>
                  <a:lnTo>
                    <a:pt x="26" y="63"/>
                  </a:lnTo>
                  <a:lnTo>
                    <a:pt x="11" y="55"/>
                  </a:lnTo>
                  <a:lnTo>
                    <a:pt x="4" y="48"/>
                  </a:lnTo>
                  <a:lnTo>
                    <a:pt x="0" y="41"/>
                  </a:lnTo>
                  <a:lnTo>
                    <a:pt x="0" y="30"/>
                  </a:lnTo>
                  <a:lnTo>
                    <a:pt x="4" y="22"/>
                  </a:lnTo>
                  <a:lnTo>
                    <a:pt x="8" y="15"/>
                  </a:lnTo>
                  <a:lnTo>
                    <a:pt x="15" y="8"/>
                  </a:lnTo>
                  <a:lnTo>
                    <a:pt x="19" y="4"/>
                  </a:lnTo>
                  <a:lnTo>
                    <a:pt x="26" y="4"/>
                  </a:lnTo>
                  <a:lnTo>
                    <a:pt x="34" y="4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67" y="8"/>
                  </a:lnTo>
                  <a:lnTo>
                    <a:pt x="71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  <p:sp>
          <p:nvSpPr>
            <p:cNvPr id="99" name="Freeform 168"/>
            <p:cNvSpPr>
              <a:spLocks/>
            </p:cNvSpPr>
            <p:nvPr/>
          </p:nvSpPr>
          <p:spPr bwMode="auto">
            <a:xfrm>
              <a:off x="2672556" y="3395130"/>
              <a:ext cx="124459" cy="99473"/>
            </a:xfrm>
            <a:custGeom>
              <a:avLst/>
              <a:gdLst/>
              <a:ahLst/>
              <a:cxnLst>
                <a:cxn ang="0">
                  <a:pos x="52" y="15"/>
                </a:cxn>
                <a:cxn ang="0">
                  <a:pos x="49" y="22"/>
                </a:cxn>
                <a:cxn ang="0">
                  <a:pos x="45" y="30"/>
                </a:cxn>
                <a:cxn ang="0">
                  <a:pos x="41" y="37"/>
                </a:cxn>
                <a:cxn ang="0">
                  <a:pos x="34" y="44"/>
                </a:cxn>
                <a:cxn ang="0">
                  <a:pos x="15" y="44"/>
                </a:cxn>
                <a:cxn ang="0">
                  <a:pos x="8" y="41"/>
                </a:cxn>
                <a:cxn ang="0">
                  <a:pos x="4" y="33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8" y="8"/>
                </a:cxn>
                <a:cxn ang="0">
                  <a:pos x="23" y="0"/>
                </a:cxn>
                <a:cxn ang="0">
                  <a:pos x="30" y="0"/>
                </a:cxn>
                <a:cxn ang="0">
                  <a:pos x="37" y="0"/>
                </a:cxn>
                <a:cxn ang="0">
                  <a:pos x="45" y="8"/>
                </a:cxn>
                <a:cxn ang="0">
                  <a:pos x="52" y="15"/>
                </a:cxn>
              </a:cxnLst>
              <a:rect l="0" t="0" r="r" b="b"/>
              <a:pathLst>
                <a:path w="52" h="44">
                  <a:moveTo>
                    <a:pt x="52" y="15"/>
                  </a:moveTo>
                  <a:lnTo>
                    <a:pt x="49" y="22"/>
                  </a:lnTo>
                  <a:lnTo>
                    <a:pt x="45" y="30"/>
                  </a:lnTo>
                  <a:lnTo>
                    <a:pt x="41" y="37"/>
                  </a:lnTo>
                  <a:lnTo>
                    <a:pt x="34" y="44"/>
                  </a:lnTo>
                  <a:lnTo>
                    <a:pt x="15" y="44"/>
                  </a:lnTo>
                  <a:lnTo>
                    <a:pt x="8" y="41"/>
                  </a:lnTo>
                  <a:lnTo>
                    <a:pt x="4" y="33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8" y="8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5" y="8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  <a:latin typeface="Comic Sans MS" pitchFamily="66" charset="0"/>
                <a:ea typeface="ＭＳ 明朝" charset="-128"/>
              </a:endParaRPr>
            </a:p>
          </p:txBody>
        </p:sp>
      </p:grpSp>
      <p:grpSp>
        <p:nvGrpSpPr>
          <p:cNvPr id="11" name="グループ化 102"/>
          <p:cNvGrpSpPr/>
          <p:nvPr/>
        </p:nvGrpSpPr>
        <p:grpSpPr>
          <a:xfrm>
            <a:off x="7572396" y="3857628"/>
            <a:ext cx="1071570" cy="1071570"/>
            <a:chOff x="7572396" y="3857628"/>
            <a:chExt cx="1071570" cy="1071570"/>
          </a:xfrm>
        </p:grpSpPr>
        <p:sp>
          <p:nvSpPr>
            <p:cNvPr id="101" name="弦 100"/>
            <p:cNvSpPr/>
            <p:nvPr/>
          </p:nvSpPr>
          <p:spPr>
            <a:xfrm rot="5400000">
              <a:off x="7572396" y="3857628"/>
              <a:ext cx="1071570" cy="1071570"/>
            </a:xfrm>
            <a:prstGeom prst="chord">
              <a:avLst>
                <a:gd name="adj1" fmla="val 5394370"/>
                <a:gd name="adj2" fmla="val 1620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02" name="弦 101"/>
            <p:cNvSpPr/>
            <p:nvPr/>
          </p:nvSpPr>
          <p:spPr>
            <a:xfrm rot="5400000">
              <a:off x="7858148" y="4081466"/>
              <a:ext cx="490542" cy="490542"/>
            </a:xfrm>
            <a:prstGeom prst="chord">
              <a:avLst>
                <a:gd name="adj1" fmla="val 5394370"/>
                <a:gd name="adj2" fmla="val 1620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4" name="Rectangle 2"/>
          <p:cNvSpPr txBox="1">
            <a:spLocks noChangeArrowheads="1"/>
          </p:cNvSpPr>
          <p:nvPr/>
        </p:nvSpPr>
        <p:spPr bwMode="auto">
          <a:xfrm>
            <a:off x="500034" y="5357826"/>
            <a:ext cx="478634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ja-JP" sz="3200" dirty="0" smtClean="0">
                <a:solidFill>
                  <a:srgbClr val="002060"/>
                </a:solidFill>
                <a:latin typeface="Comic Sans MS" pitchFamily="66" charset="0"/>
                <a:ea typeface="ＭＳ Ｐゴシック"/>
              </a:rPr>
              <a:t>Snowpack reduces </a:t>
            </a:r>
          </a:p>
          <a:p>
            <a:pPr algn="ctr">
              <a:defRPr/>
            </a:pPr>
            <a:r>
              <a:rPr lang="en-US" altLang="ja-JP" sz="3200" dirty="0" smtClean="0">
                <a:solidFill>
                  <a:srgbClr val="002060"/>
                </a:solidFill>
                <a:latin typeface="Comic Sans MS" pitchFamily="66" charset="0"/>
                <a:ea typeface="ＭＳ Ｐゴシック"/>
              </a:rPr>
              <a:t>antenna height</a:t>
            </a:r>
            <a:endParaRPr lang="ja-JP" altLang="en-US" sz="3200" dirty="0">
              <a:solidFill>
                <a:srgbClr val="002060"/>
              </a:solidFill>
              <a:latin typeface="Comic Sans MS" pitchFamily="66" charset="0"/>
              <a:ea typeface="ＭＳ Ｐゴシック"/>
            </a:endParaRPr>
          </a:p>
        </p:txBody>
      </p:sp>
      <p:sp>
        <p:nvSpPr>
          <p:cNvPr id="106" name="Rectangle 2"/>
          <p:cNvSpPr txBox="1">
            <a:spLocks noChangeArrowheads="1"/>
          </p:cNvSpPr>
          <p:nvPr/>
        </p:nvSpPr>
        <p:spPr bwMode="auto">
          <a:xfrm>
            <a:off x="919138" y="5857896"/>
            <a:ext cx="4010052" cy="571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ja-JP" sz="3200" dirty="0" smtClean="0">
                <a:solidFill>
                  <a:srgbClr val="002060"/>
                </a:solidFill>
                <a:latin typeface="Comic Sans MS" pitchFamily="66" charset="0"/>
                <a:ea typeface="ＭＳ Ｐゴシック"/>
              </a:rPr>
              <a:t>multipath frequency</a:t>
            </a:r>
            <a:endParaRPr lang="ja-JP" altLang="en-US" sz="3200" dirty="0">
              <a:solidFill>
                <a:srgbClr val="002060"/>
              </a:solidFill>
              <a:latin typeface="Comic Sans MS" pitchFamily="66" charset="0"/>
              <a:ea typeface="ＭＳ Ｐゴシック"/>
            </a:endParaRPr>
          </a:p>
        </p:txBody>
      </p:sp>
      <p:grpSp>
        <p:nvGrpSpPr>
          <p:cNvPr id="15" name="グループ化 113"/>
          <p:cNvGrpSpPr/>
          <p:nvPr/>
        </p:nvGrpSpPr>
        <p:grpSpPr>
          <a:xfrm>
            <a:off x="5786446" y="188640"/>
            <a:ext cx="3130550" cy="6026150"/>
            <a:chOff x="8532000" y="357166"/>
            <a:chExt cx="3130550" cy="6026150"/>
          </a:xfrm>
        </p:grpSpPr>
        <p:grpSp>
          <p:nvGrpSpPr>
            <p:cNvPr id="16" name="グループ化 107"/>
            <p:cNvGrpSpPr/>
            <p:nvPr/>
          </p:nvGrpSpPr>
          <p:grpSpPr>
            <a:xfrm>
              <a:off x="8532000" y="357166"/>
              <a:ext cx="3130550" cy="6026150"/>
              <a:chOff x="9501222" y="357166"/>
              <a:chExt cx="3130550" cy="6026150"/>
            </a:xfrm>
          </p:grpSpPr>
          <p:pic>
            <p:nvPicPr>
              <p:cNvPr id="7885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501222" y="357166"/>
                <a:ext cx="3130550" cy="6026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103" name="直線矢印コネクタ 102"/>
              <p:cNvCxnSpPr/>
              <p:nvPr/>
            </p:nvCxnSpPr>
            <p:spPr>
              <a:xfrm rot="5400000" flipH="1" flipV="1">
                <a:off x="9429784" y="1285860"/>
                <a:ext cx="571504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 Box 15"/>
              <p:cNvSpPr txBox="1">
                <a:spLocks noChangeArrowheads="1"/>
              </p:cNvSpPr>
              <p:nvPr/>
            </p:nvSpPr>
            <p:spPr bwMode="auto">
              <a:xfrm>
                <a:off x="9501222" y="1142984"/>
                <a:ext cx="504825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ja-JP" sz="1000" b="1" dirty="0" smtClean="0">
                    <a:solidFill>
                      <a:srgbClr val="000000"/>
                    </a:solidFill>
                    <a:latin typeface="Comic Sans MS" pitchFamily="66" charset="0"/>
                    <a:ea typeface="ＭＳ Ｐゴシック"/>
                  </a:rPr>
                  <a:t>2</a:t>
                </a:r>
                <a:endParaRPr lang="en-US" altLang="ja-JP" sz="1000" b="1" dirty="0">
                  <a:solidFill>
                    <a:srgbClr val="000000"/>
                  </a:solidFill>
                  <a:latin typeface="Comic Sans MS" pitchFamily="66" charset="0"/>
                  <a:ea typeface="ＭＳ Ｐゴシック"/>
                </a:endParaRPr>
              </a:p>
            </p:txBody>
          </p:sp>
        </p:grpSp>
        <p:sp>
          <p:nvSpPr>
            <p:cNvPr id="100" name="下矢印 99"/>
            <p:cNvSpPr/>
            <p:nvPr/>
          </p:nvSpPr>
          <p:spPr>
            <a:xfrm>
              <a:off x="9572660" y="428604"/>
              <a:ext cx="90578" cy="214314"/>
            </a:xfrm>
            <a:prstGeom prst="down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09" name="下矢印 108"/>
            <p:cNvSpPr/>
            <p:nvPr/>
          </p:nvSpPr>
          <p:spPr>
            <a:xfrm>
              <a:off x="9591800" y="857232"/>
              <a:ext cx="90578" cy="214314"/>
            </a:xfrm>
            <a:prstGeom prst="down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10" name="下矢印 109"/>
            <p:cNvSpPr/>
            <p:nvPr/>
          </p:nvSpPr>
          <p:spPr>
            <a:xfrm>
              <a:off x="9663238" y="1404000"/>
              <a:ext cx="90578" cy="214314"/>
            </a:xfrm>
            <a:prstGeom prst="down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11" name="下矢印 110"/>
            <p:cNvSpPr/>
            <p:nvPr/>
          </p:nvSpPr>
          <p:spPr>
            <a:xfrm>
              <a:off x="9786974" y="2786058"/>
              <a:ext cx="90578" cy="214314"/>
            </a:xfrm>
            <a:prstGeom prst="down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12" name="下矢印 111"/>
            <p:cNvSpPr/>
            <p:nvPr/>
          </p:nvSpPr>
          <p:spPr>
            <a:xfrm>
              <a:off x="9896660" y="3357562"/>
              <a:ext cx="90578" cy="214314"/>
            </a:xfrm>
            <a:prstGeom prst="down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13" name="下矢印 112"/>
            <p:cNvSpPr/>
            <p:nvPr/>
          </p:nvSpPr>
          <p:spPr>
            <a:xfrm>
              <a:off x="9968660" y="4714884"/>
              <a:ext cx="90578" cy="214314"/>
            </a:xfrm>
            <a:prstGeom prst="down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05" name="正方形/長方形 104"/>
          <p:cNvSpPr/>
          <p:nvPr/>
        </p:nvSpPr>
        <p:spPr>
          <a:xfrm>
            <a:off x="5580112" y="6372036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dirty="0" smtClean="0">
                <a:solidFill>
                  <a:srgbClr val="002060"/>
                </a:solidFill>
                <a:latin typeface="Comic Sans MS" pitchFamily="66" charset="0"/>
                <a:ea typeface="ＭＳ Ｐゴシック"/>
              </a:rPr>
              <a:t>Sapporo </a:t>
            </a:r>
            <a:r>
              <a:rPr lang="en-US" altLang="ja-JP" sz="1400" dirty="0" smtClean="0">
                <a:solidFill>
                  <a:srgbClr val="002060"/>
                </a:solidFill>
                <a:latin typeface="Comic Sans MS" pitchFamily="66" charset="0"/>
                <a:ea typeface="ＭＳ Ｐゴシック"/>
              </a:rPr>
              <a:t>(950128)</a:t>
            </a:r>
            <a:r>
              <a:rPr lang="en-US" altLang="ja-JP" dirty="0" smtClean="0">
                <a:solidFill>
                  <a:srgbClr val="002060"/>
                </a:solidFill>
                <a:latin typeface="Comic Sans MS" pitchFamily="66" charset="0"/>
                <a:ea typeface="ＭＳ Ｐゴシック"/>
              </a:rPr>
              <a:t>, satellite.21</a:t>
            </a:r>
            <a:endParaRPr lang="ja-JP" altLang="en-US" dirty="0">
              <a:solidFill>
                <a:srgbClr val="002060"/>
              </a:solidFill>
              <a:latin typeface="Comic Sans MS" pitchFamily="66" charset="0"/>
              <a:ea typeface="ＭＳ Ｐゴシック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4" grpId="0"/>
      <p:bldP spid="106" grpId="0" animBg="1"/>
      <p:bldP spid="1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val 4"/>
          <p:cNvSpPr>
            <a:spLocks noChangeArrowheads="1"/>
          </p:cNvSpPr>
          <p:nvPr/>
        </p:nvSpPr>
        <p:spPr bwMode="auto">
          <a:xfrm>
            <a:off x="3995738" y="3213100"/>
            <a:ext cx="431800" cy="43338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8053" name="Oval 5"/>
          <p:cNvSpPr>
            <a:spLocks noChangeArrowheads="1"/>
          </p:cNvSpPr>
          <p:nvPr/>
        </p:nvSpPr>
        <p:spPr bwMode="auto">
          <a:xfrm>
            <a:off x="4140200" y="4005263"/>
            <a:ext cx="144463" cy="14446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58054" name="Oval 6"/>
          <p:cNvSpPr>
            <a:spLocks noChangeArrowheads="1"/>
          </p:cNvSpPr>
          <p:nvPr/>
        </p:nvSpPr>
        <p:spPr bwMode="auto">
          <a:xfrm>
            <a:off x="4140200" y="4652963"/>
            <a:ext cx="215900" cy="215900"/>
          </a:xfrm>
          <a:prstGeom prst="ellipse">
            <a:avLst/>
          </a:prstGeom>
          <a:gradFill rotWithShape="1">
            <a:gsLst>
              <a:gs pos="0">
                <a:srgbClr val="FF5050"/>
              </a:gs>
              <a:gs pos="100000">
                <a:srgbClr val="762525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8055" name="Oval 7"/>
          <p:cNvSpPr>
            <a:spLocks noChangeArrowheads="1"/>
          </p:cNvSpPr>
          <p:nvPr/>
        </p:nvSpPr>
        <p:spPr bwMode="auto">
          <a:xfrm>
            <a:off x="4140200" y="5445125"/>
            <a:ext cx="215900" cy="2159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58056" name="Oval 8"/>
          <p:cNvSpPr>
            <a:spLocks noChangeArrowheads="1"/>
          </p:cNvSpPr>
          <p:nvPr/>
        </p:nvSpPr>
        <p:spPr bwMode="auto">
          <a:xfrm>
            <a:off x="4140200" y="6308725"/>
            <a:ext cx="144463" cy="1444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8057" name="Oval 9"/>
          <p:cNvSpPr>
            <a:spLocks noChangeArrowheads="1"/>
          </p:cNvSpPr>
          <p:nvPr/>
        </p:nvSpPr>
        <p:spPr bwMode="auto">
          <a:xfrm>
            <a:off x="4067175" y="7389813"/>
            <a:ext cx="288925" cy="287337"/>
          </a:xfrm>
          <a:prstGeom prst="ellipse">
            <a:avLst/>
          </a:prstGeom>
          <a:gradFill rotWithShape="1">
            <a:gsLst>
              <a:gs pos="0">
                <a:srgbClr val="996600"/>
              </a:gs>
              <a:gs pos="100000">
                <a:srgbClr val="472F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68" name="Text Box 11"/>
          <p:cNvSpPr txBox="1">
            <a:spLocks noChangeArrowheads="1"/>
          </p:cNvSpPr>
          <p:nvPr/>
        </p:nvSpPr>
        <p:spPr bwMode="auto">
          <a:xfrm>
            <a:off x="827088" y="0"/>
            <a:ext cx="67505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小塚ゴシック Pro L" pitchFamily="34" charset="-128"/>
                <a:ea typeface="小塚ゴシック Pro L" pitchFamily="34" charset="-128"/>
              </a:rPr>
              <a:t>ケプラーの第三法則とボーデの</a:t>
            </a:r>
            <a:r>
              <a:rPr lang="ja-JP" altLang="en-US" sz="3200" dirty="0" smtClean="0">
                <a:solidFill>
                  <a:schemeClr val="accent1"/>
                </a:solidFill>
                <a:latin typeface="小塚ゴシック Pro L" pitchFamily="34" charset="-128"/>
                <a:ea typeface="小塚ゴシック Pro L" pitchFamily="34" charset="-128"/>
              </a:rPr>
              <a:t>法則</a:t>
            </a:r>
            <a:endParaRPr lang="en-US" altLang="ja-JP" sz="3200" dirty="0" smtClean="0">
              <a:solidFill>
                <a:schemeClr val="accent1"/>
              </a:solidFill>
              <a:latin typeface="小塚ゴシック Pro L" pitchFamily="34" charset="-128"/>
              <a:ea typeface="小塚ゴシック Pro L" pitchFamily="34" charset="-128"/>
            </a:endParaRPr>
          </a:p>
          <a:p>
            <a:pPr algn="ctr"/>
            <a:r>
              <a:rPr lang="en-US" altLang="ja-JP" sz="2400" dirty="0" err="1" smtClean="0">
                <a:solidFill>
                  <a:schemeClr val="accent1"/>
                </a:solidFill>
                <a:latin typeface="小塚ゴシック Pro L" pitchFamily="34" charset="-128"/>
                <a:ea typeface="小塚ゴシック Pro L" pitchFamily="34" charset="-128"/>
              </a:rPr>
              <a:t>Kepler’s</a:t>
            </a:r>
            <a:r>
              <a:rPr lang="en-US" altLang="ja-JP" sz="2400" dirty="0" smtClean="0">
                <a:solidFill>
                  <a:schemeClr val="accent1"/>
                </a:solidFill>
                <a:latin typeface="小塚ゴシック Pro L" pitchFamily="34" charset="-128"/>
                <a:ea typeface="小塚ゴシック Pro L" pitchFamily="34" charset="-128"/>
              </a:rPr>
              <a:t> 3</a:t>
            </a:r>
            <a:r>
              <a:rPr lang="en-US" altLang="ja-JP" sz="2400" baseline="30000" dirty="0" smtClean="0">
                <a:solidFill>
                  <a:schemeClr val="accent1"/>
                </a:solidFill>
                <a:latin typeface="小塚ゴシック Pro L" pitchFamily="34" charset="-128"/>
                <a:ea typeface="小塚ゴシック Pro L" pitchFamily="34" charset="-128"/>
              </a:rPr>
              <a:t>rd</a:t>
            </a:r>
            <a:r>
              <a:rPr lang="en-US" altLang="ja-JP" sz="2400" dirty="0" smtClean="0">
                <a:solidFill>
                  <a:schemeClr val="accent1"/>
                </a:solidFill>
                <a:latin typeface="小塚ゴシック Pro L" pitchFamily="34" charset="-128"/>
                <a:ea typeface="小塚ゴシック Pro L" pitchFamily="34" charset="-128"/>
              </a:rPr>
              <a:t> law and the </a:t>
            </a:r>
            <a:r>
              <a:rPr lang="en-US" altLang="ja-JP" sz="2400" dirty="0" err="1" smtClean="0">
                <a:solidFill>
                  <a:schemeClr val="accent1"/>
                </a:solidFill>
                <a:latin typeface="小塚ゴシック Pro L" pitchFamily="34" charset="-128"/>
                <a:ea typeface="小塚ゴシック Pro L" pitchFamily="34" charset="-128"/>
              </a:rPr>
              <a:t>Bode’s</a:t>
            </a:r>
            <a:r>
              <a:rPr lang="en-US" altLang="ja-JP" sz="2400" dirty="0" smtClean="0">
                <a:solidFill>
                  <a:schemeClr val="accent1"/>
                </a:solidFill>
                <a:latin typeface="小塚ゴシック Pro L" pitchFamily="34" charset="-128"/>
                <a:ea typeface="小塚ゴシック Pro L" pitchFamily="34" charset="-128"/>
              </a:rPr>
              <a:t> law</a:t>
            </a:r>
            <a:endParaRPr lang="ja-JP" altLang="en-US" sz="2400" dirty="0">
              <a:solidFill>
                <a:schemeClr val="accent1"/>
              </a:solidFill>
              <a:latin typeface="小塚ゴシック Pro L" pitchFamily="34" charset="-128"/>
              <a:ea typeface="小塚ゴシック Pro L" pitchFamily="34" charset="-128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8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0.03889 -4.44444E-6 0.07049 -0.03773 0.07049 -0.08402 C 0.07049 -0.13055 0.03889 -0.16805 -1.94444E-6 -0.16805 C -0.03889 -0.16805 -0.07031 -0.13055 -0.07031 -0.08402 C -0.07031 -0.03773 -0.03889 -4.44444E-6 -1.94444E-6 -4.44444E-6 Z " pathEditMode="fixed" rAng="0" ptsTypes="fffff">
                                      <p:cBhvr>
                                        <p:cTn id="21" dur="1000" fill="hold"/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9 -4.07407E-6 C 0.0658 -4.07407E-6 0.12483 -0.07662 0.12483 -0.1706 C 0.12483 -0.26481 0.0658 -0.3412 -0.00659 -0.3412 C -0.07899 -0.3412 -0.13784 -0.26481 -0.13784 -0.1706 C -0.13784 -0.07662 -0.07899 -4.07407E-6 -0.00659 -4.07407E-6 Z " pathEditMode="fixed" rAng="0" ptsTypes="fffff">
                                      <p:cBhvr>
                                        <p:cTn id="23" dur="2000" fill="hold"/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C 0.11476 -2.22222E-6 0.20868 -0.12616 0.20868 -0.28102 C 0.20868 -0.43588 0.11476 -0.5618 -3.33333E-6 -0.5618 C -0.1151 -0.5618 -0.20868 -0.43588 -0.20868 -0.28102 C -0.20868 -0.12616 -0.1151 -2.22222E-6 -3.33333E-6 -2.22222E-6 Z " pathEditMode="relative" rAng="0" ptsTypes="fffff">
                                      <p:cBhvr>
                                        <p:cTn id="25" dur="3000" fill="hold"/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C 0.18455 -4.07407E-6 0.33507 -0.18611 0.33507 -0.41481 C 0.33507 -0.64351 0.18455 -0.82939 -1.11111E-6 -0.82939 C -0.18437 -0.82939 -0.3342 -0.64351 -0.3342 -0.41481 C -0.3342 -0.18611 -0.18437 -4.07407E-6 -1.11111E-6 -4.07407E-6 Z " pathEditMode="relative" rAng="0" ptsTypes="fffff">
                                      <p:cBhvr>
                                        <p:cTn id="27" dur="4000" fill="hold"/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C 0.25834 2.22222E-6 0.46858 -0.25764 0.46858 -0.57963 C 0.46858 -0.90162 0.25834 -1.16968 -2.77778E-6 -1.16968 C -0.25833 -1.16968 -0.4684 -0.90162 -0.4684 -0.57963 C -0.4684 -0.25764 -0.25833 2.22222E-6 -2.77778E-6 2.22222E-6 Z " pathEditMode="fixed" rAng="0" ptsTypes="fffff">
                                      <p:cBhvr>
                                        <p:cTn id="29" dur="5000" fill="hold"/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3" grpId="0" animBg="1"/>
      <p:bldP spid="258053" grpId="1" animBg="1"/>
      <p:bldP spid="258054" grpId="0" animBg="1"/>
      <p:bldP spid="258054" grpId="1" animBg="1"/>
      <p:bldP spid="258055" grpId="0" animBg="1"/>
      <p:bldP spid="258055" grpId="1" animBg="1"/>
      <p:bldP spid="258056" grpId="0" animBg="1"/>
      <p:bldP spid="258056" grpId="1" animBg="1"/>
      <p:bldP spid="258057" grpId="0" animBg="1"/>
      <p:bldP spid="258057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563888" y="2744622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造構性浸食</a:t>
            </a:r>
            <a:endParaRPr lang="en-US" sz="32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6736520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547328" y="764704"/>
            <a:ext cx="8136904" cy="4824536"/>
            <a:chOff x="683568" y="1196752"/>
            <a:chExt cx="7632848" cy="4464496"/>
          </a:xfrm>
        </p:grpSpPr>
        <p:sp>
          <p:nvSpPr>
            <p:cNvPr id="7" name="正方形/長方形 6"/>
            <p:cNvSpPr/>
            <p:nvPr/>
          </p:nvSpPr>
          <p:spPr>
            <a:xfrm>
              <a:off x="683568" y="1196752"/>
              <a:ext cx="7632848" cy="4464496"/>
            </a:xfrm>
            <a:prstGeom prst="rect">
              <a:avLst/>
            </a:prstGeom>
            <a:solidFill>
              <a:srgbClr val="666400"/>
            </a:solidFill>
            <a:ln w="190500">
              <a:solidFill>
                <a:srgbClr val="CC9900"/>
              </a:solidFill>
              <a:miter lim="800000"/>
            </a:ln>
            <a:effectLst>
              <a:outerShdw blurRad="127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white"/>
                </a:solidFill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2594154" y="5517232"/>
              <a:ext cx="57606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white"/>
                </a:solidFill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4970418" y="5517232"/>
              <a:ext cx="576064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white"/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5690498" y="5517232"/>
              <a:ext cx="360000" cy="7200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グループ化 10"/>
            <p:cNvGrpSpPr/>
            <p:nvPr/>
          </p:nvGrpSpPr>
          <p:grpSpPr>
            <a:xfrm>
              <a:off x="7094654" y="5317526"/>
              <a:ext cx="684076" cy="252000"/>
              <a:chOff x="7236296" y="4644000"/>
              <a:chExt cx="504056" cy="252000"/>
            </a:xfrm>
          </p:grpSpPr>
          <p:sp>
            <p:nvSpPr>
              <p:cNvPr id="12" name="正方形/長方形 11"/>
              <p:cNvSpPr/>
              <p:nvPr/>
            </p:nvSpPr>
            <p:spPr>
              <a:xfrm>
                <a:off x="7236296" y="4644000"/>
                <a:ext cx="504056" cy="252000"/>
              </a:xfrm>
              <a:prstGeom prst="rect">
                <a:avLst/>
              </a:prstGeom>
              <a:solidFill>
                <a:srgbClr val="CC9900"/>
              </a:solidFill>
              <a:ln>
                <a:solidFill>
                  <a:srgbClr val="33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7452320" y="4653136"/>
                <a:ext cx="72008" cy="2160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" name="テキスト ボックス 4"/>
          <p:cNvSpPr txBox="1"/>
          <p:nvPr/>
        </p:nvSpPr>
        <p:spPr>
          <a:xfrm>
            <a:off x="2584084" y="2468215"/>
            <a:ext cx="5660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altLang="ja-JP" sz="1200" dirty="0">
              <a:solidFill>
                <a:srgbClr val="FF7C80"/>
              </a:solidFill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3200" dirty="0">
                <a:solidFill>
                  <a:srgbClr val="FF7C8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造構性</a:t>
            </a:r>
            <a:r>
              <a:rPr lang="ja-JP" altLang="en-US" sz="3200" dirty="0" smtClean="0">
                <a:solidFill>
                  <a:srgbClr val="FF7C8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浸食</a:t>
            </a:r>
            <a:r>
              <a:rPr lang="en-US" altLang="ja-JP" sz="3200" dirty="0" smtClean="0">
                <a:solidFill>
                  <a:srgbClr val="FF7C8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(Tectonic Erosion)</a:t>
            </a:r>
            <a:endParaRPr lang="en-US" altLang="ja-JP" sz="3200" dirty="0">
              <a:solidFill>
                <a:srgbClr val="FF7C8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 rot="1662691">
            <a:off x="2407844" y="2793689"/>
            <a:ext cx="383774" cy="77815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6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0.03177 0.04977 L 0.06198 -2.96296E-6 L 0.09462 0.04977 L 0.12674 -2.96296E-6 L 0.15729 0.04977 L 0.18976 -2.96296E-6 L 0.22049 0.04977 L 0.25261 -2.96296E-6 L 0.2849 0.04977 L 0.31563 -2.96296E-6 L 0.34809 0.04977 L 0.3783 -2.96296E-6 L 0.41077 0.04977 L 0.44306 -2.96296E-6 L 0.47379 0.04977 L 0.50712 -2.96296E-6 " pathEditMode="relative" rAng="0" ptsTypes="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47" y="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6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27088" y="188913"/>
            <a:ext cx="68405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800" smtClean="0">
                <a:solidFill>
                  <a:srgbClr val="000000"/>
                </a:solidFill>
                <a:latin typeface="Comic Sans MS" pitchFamily="66" charset="0"/>
                <a:ea typeface="HG正楷書体-PRO" pitchFamily="65" charset="-128"/>
              </a:rPr>
              <a:t>Space geodetic observation of deep basal subduction erosion in NEJ</a:t>
            </a: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 flipH="1">
            <a:off x="-5797550" y="1341438"/>
            <a:ext cx="10490200" cy="5616575"/>
          </a:xfrm>
          <a:custGeom>
            <a:avLst/>
            <a:gdLst>
              <a:gd name="T0" fmla="*/ 5663 w 5837"/>
              <a:gd name="T1" fmla="*/ 38 h 2903"/>
              <a:gd name="T2" fmla="*/ 4755 w 5837"/>
              <a:gd name="T3" fmla="*/ 38 h 2903"/>
              <a:gd name="T4" fmla="*/ 3485 w 5837"/>
              <a:gd name="T5" fmla="*/ 38 h 2903"/>
              <a:gd name="T6" fmla="*/ 1898 w 5837"/>
              <a:gd name="T7" fmla="*/ 38 h 2903"/>
              <a:gd name="T8" fmla="*/ 1399 w 5837"/>
              <a:gd name="T9" fmla="*/ 220 h 2903"/>
              <a:gd name="T10" fmla="*/ 1081 w 5837"/>
              <a:gd name="T11" fmla="*/ 537 h 2903"/>
              <a:gd name="T12" fmla="*/ 673 w 5837"/>
              <a:gd name="T13" fmla="*/ 1218 h 2903"/>
              <a:gd name="T14" fmla="*/ 446 w 5837"/>
              <a:gd name="T15" fmla="*/ 1717 h 2903"/>
              <a:gd name="T16" fmla="*/ 38 w 5837"/>
              <a:gd name="T17" fmla="*/ 2624 h 2903"/>
              <a:gd name="T18" fmla="*/ 220 w 5837"/>
              <a:gd name="T19" fmla="*/ 2896 h 2903"/>
              <a:gd name="T20" fmla="*/ 401 w 5837"/>
              <a:gd name="T21" fmla="*/ 2669 h 2903"/>
              <a:gd name="T22" fmla="*/ 809 w 5837"/>
              <a:gd name="T23" fmla="*/ 1762 h 2903"/>
              <a:gd name="T24" fmla="*/ 1127 w 5837"/>
              <a:gd name="T25" fmla="*/ 1127 h 2903"/>
              <a:gd name="T26" fmla="*/ 1444 w 5837"/>
              <a:gd name="T27" fmla="*/ 628 h 2903"/>
              <a:gd name="T28" fmla="*/ 1852 w 5837"/>
              <a:gd name="T29" fmla="*/ 356 h 2903"/>
              <a:gd name="T30" fmla="*/ 3168 w 5837"/>
              <a:gd name="T31" fmla="*/ 356 h 2903"/>
              <a:gd name="T32" fmla="*/ 4755 w 5837"/>
              <a:gd name="T33" fmla="*/ 356 h 2903"/>
              <a:gd name="T34" fmla="*/ 5663 w 5837"/>
              <a:gd name="T35" fmla="*/ 356 h 2903"/>
              <a:gd name="T36" fmla="*/ 5799 w 5837"/>
              <a:gd name="T37" fmla="*/ 265 h 2903"/>
              <a:gd name="T38" fmla="*/ 5799 w 5837"/>
              <a:gd name="T39" fmla="*/ 38 h 2903"/>
              <a:gd name="T40" fmla="*/ 5663 w 5837"/>
              <a:gd name="T41" fmla="*/ 38 h 2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837" h="2903">
                <a:moveTo>
                  <a:pt x="5663" y="38"/>
                </a:moveTo>
                <a:cubicBezTo>
                  <a:pt x="5489" y="38"/>
                  <a:pt x="5118" y="38"/>
                  <a:pt x="4755" y="38"/>
                </a:cubicBezTo>
                <a:cubicBezTo>
                  <a:pt x="4392" y="38"/>
                  <a:pt x="3961" y="38"/>
                  <a:pt x="3485" y="38"/>
                </a:cubicBezTo>
                <a:cubicBezTo>
                  <a:pt x="3009" y="38"/>
                  <a:pt x="2246" y="8"/>
                  <a:pt x="1898" y="38"/>
                </a:cubicBezTo>
                <a:cubicBezTo>
                  <a:pt x="1550" y="68"/>
                  <a:pt x="1535" y="137"/>
                  <a:pt x="1399" y="220"/>
                </a:cubicBezTo>
                <a:cubicBezTo>
                  <a:pt x="1263" y="303"/>
                  <a:pt x="1202" y="371"/>
                  <a:pt x="1081" y="537"/>
                </a:cubicBezTo>
                <a:cubicBezTo>
                  <a:pt x="960" y="703"/>
                  <a:pt x="779" y="1021"/>
                  <a:pt x="673" y="1218"/>
                </a:cubicBezTo>
                <a:cubicBezTo>
                  <a:pt x="567" y="1415"/>
                  <a:pt x="552" y="1483"/>
                  <a:pt x="446" y="1717"/>
                </a:cubicBezTo>
                <a:cubicBezTo>
                  <a:pt x="340" y="1951"/>
                  <a:pt x="76" y="2428"/>
                  <a:pt x="38" y="2624"/>
                </a:cubicBezTo>
                <a:cubicBezTo>
                  <a:pt x="0" y="2820"/>
                  <a:pt x="159" y="2889"/>
                  <a:pt x="220" y="2896"/>
                </a:cubicBezTo>
                <a:cubicBezTo>
                  <a:pt x="281" y="2903"/>
                  <a:pt x="303" y="2858"/>
                  <a:pt x="401" y="2669"/>
                </a:cubicBezTo>
                <a:cubicBezTo>
                  <a:pt x="499" y="2480"/>
                  <a:pt x="688" y="2019"/>
                  <a:pt x="809" y="1762"/>
                </a:cubicBezTo>
                <a:cubicBezTo>
                  <a:pt x="930" y="1505"/>
                  <a:pt x="1021" y="1316"/>
                  <a:pt x="1127" y="1127"/>
                </a:cubicBezTo>
                <a:cubicBezTo>
                  <a:pt x="1233" y="938"/>
                  <a:pt x="1323" y="756"/>
                  <a:pt x="1444" y="628"/>
                </a:cubicBezTo>
                <a:cubicBezTo>
                  <a:pt x="1565" y="500"/>
                  <a:pt x="1565" y="401"/>
                  <a:pt x="1852" y="356"/>
                </a:cubicBezTo>
                <a:cubicBezTo>
                  <a:pt x="2139" y="311"/>
                  <a:pt x="2684" y="356"/>
                  <a:pt x="3168" y="356"/>
                </a:cubicBezTo>
                <a:cubicBezTo>
                  <a:pt x="3652" y="356"/>
                  <a:pt x="4339" y="356"/>
                  <a:pt x="4755" y="356"/>
                </a:cubicBezTo>
                <a:cubicBezTo>
                  <a:pt x="5171" y="356"/>
                  <a:pt x="5489" y="371"/>
                  <a:pt x="5663" y="356"/>
                </a:cubicBezTo>
                <a:cubicBezTo>
                  <a:pt x="5837" y="341"/>
                  <a:pt x="5776" y="318"/>
                  <a:pt x="5799" y="265"/>
                </a:cubicBezTo>
                <a:cubicBezTo>
                  <a:pt x="5822" y="212"/>
                  <a:pt x="5822" y="76"/>
                  <a:pt x="5799" y="38"/>
                </a:cubicBezTo>
                <a:cubicBezTo>
                  <a:pt x="5776" y="0"/>
                  <a:pt x="5837" y="38"/>
                  <a:pt x="5663" y="38"/>
                </a:cubicBezTo>
                <a:close/>
              </a:path>
            </a:pathLst>
          </a:cu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539750" y="4292600"/>
            <a:ext cx="51133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000" smtClean="0">
                <a:solidFill>
                  <a:srgbClr val="333399"/>
                </a:solidFill>
                <a:latin typeface="Comic Sans MS" pitchFamily="66" charset="0"/>
              </a:rPr>
              <a:t>Subduction erosion</a:t>
            </a:r>
            <a:r>
              <a:rPr lang="en-US" altLang="ja-JP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ja-JP" smtClean="0">
                <a:solidFill>
                  <a:srgbClr val="000000"/>
                </a:solidFill>
                <a:latin typeface="Times New Roman" pitchFamily="18" charset="0"/>
              </a:rPr>
              <a:t>is the detachment of upper plate rock and sediment and the downward transport of this material along with the subducting lower plate. 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2555875" y="1557338"/>
            <a:ext cx="1368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800" smtClean="0">
                <a:solidFill>
                  <a:srgbClr val="333399"/>
                </a:solidFill>
                <a:latin typeface="Comic Sans MS" pitchFamily="66" charset="0"/>
                <a:ea typeface="HG正楷書体-PRO" pitchFamily="65" charset="-128"/>
              </a:rPr>
              <a:t>Kosuke</a:t>
            </a:r>
            <a:endParaRPr lang="en-US" altLang="ja-JP" sz="2800" smtClean="0">
              <a:solidFill>
                <a:srgbClr val="CC0000"/>
              </a:solidFill>
              <a:latin typeface="Comic Sans MS" pitchFamily="66" charset="0"/>
              <a:ea typeface="HG正楷書体-PRO" pitchFamily="65" charset="-128"/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3851275" y="1557338"/>
            <a:ext cx="1008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800" smtClean="0">
                <a:solidFill>
                  <a:srgbClr val="333399"/>
                </a:solidFill>
                <a:latin typeface="Comic Sans MS" pitchFamily="66" charset="0"/>
                <a:ea typeface="HG正楷書体-PRO" pitchFamily="65" charset="-128"/>
              </a:rPr>
              <a:t>Heki,</a:t>
            </a:r>
            <a:r>
              <a:rPr lang="en-US" altLang="ja-JP" sz="2400" smtClean="0">
                <a:solidFill>
                  <a:srgbClr val="CC0000"/>
                </a:solidFill>
                <a:latin typeface="Comic Sans MS" pitchFamily="66" charset="0"/>
                <a:ea typeface="HG正楷書体-PRO" pitchFamily="65" charset="-128"/>
              </a:rPr>
              <a:t> </a:t>
            </a:r>
            <a:endParaRPr lang="en-US" altLang="ja-JP" sz="2800" smtClean="0">
              <a:solidFill>
                <a:srgbClr val="CC0000"/>
              </a:solidFill>
              <a:latin typeface="Comic Sans MS" pitchFamily="66" charset="0"/>
              <a:ea typeface="HG正楷書体-PRO" pitchFamily="65" charset="-128"/>
            </a:endParaRP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643438" y="1557338"/>
            <a:ext cx="1368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 smtClean="0">
                <a:solidFill>
                  <a:srgbClr val="CC0000"/>
                </a:solidFill>
                <a:latin typeface="Comic Sans MS" pitchFamily="66" charset="0"/>
                <a:ea typeface="HG正楷書体-PRO" pitchFamily="65" charset="-128"/>
              </a:rPr>
              <a:t>NAO,</a:t>
            </a:r>
            <a:r>
              <a:rPr lang="en-US" altLang="ja-JP" sz="2800" smtClean="0">
                <a:solidFill>
                  <a:srgbClr val="CC0000"/>
                </a:solidFill>
                <a:latin typeface="Comic Sans MS" pitchFamily="66" charset="0"/>
                <a:ea typeface="HG正楷書体-PRO" pitchFamily="65" charset="-128"/>
              </a:rPr>
              <a:t> 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5508625" y="1603375"/>
            <a:ext cx="1441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 smtClean="0">
                <a:solidFill>
                  <a:srgbClr val="CC0000"/>
                </a:solidFill>
                <a:latin typeface="Comic Sans MS" pitchFamily="66" charset="0"/>
                <a:ea typeface="HG正楷書体-PRO" pitchFamily="65" charset="-128"/>
              </a:rPr>
              <a:t>Japan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67848 -2.59259E-6 " pathEditMode="relative" rAng="0" ptsTypes="AA">
                                      <p:cBhvr>
                                        <p:cTn id="14" dur="11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2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6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0.72847 0.56065 " pathEditMode="relative" rAng="0" ptsTypes="AA">
                                      <p:cBhvr>
                                        <p:cTn id="18" dur="8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24" y="2803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600000">
                                      <p:cBhvr>
                                        <p:cTn id="20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72222E-6 -4.81481E-6 L 0.65381 0.47663 " pathEditMode="relative" rAng="0" ptsTypes="AA">
                                      <p:cBhvr>
                                        <p:cTn id="22" dur="7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91" y="2381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3600000">
                                      <p:cBhvr>
                                        <p:cTn id="24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1.11111E-6 -4.81481E-6 L 0.56302 0.3926 " pathEditMode="relative" rAng="0" ptsTypes="AA">
                                      <p:cBhvr>
                                        <p:cTn id="26" dur="6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42" y="1963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3600000">
                                      <p:cBhvr>
                                        <p:cTn id="28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2" presetClass="path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1.11022E-16 3.7037E-7 L 0.4724 0.27477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1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 animBg="1"/>
      <p:bldP spid="2059" grpId="1" animBg="1"/>
      <p:bldP spid="2060" grpId="0"/>
      <p:bldP spid="2061" grpId="0"/>
      <p:bldP spid="2061" grpId="1"/>
      <p:bldP spid="2062" grpId="0"/>
      <p:bldP spid="2062" grpId="1"/>
      <p:bldP spid="2063" grpId="0"/>
      <p:bldP spid="2063" grpId="1"/>
      <p:bldP spid="2064" grpId="0"/>
      <p:bldP spid="2064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0" name="Arc 36"/>
          <p:cNvSpPr>
            <a:spLocks/>
          </p:cNvSpPr>
          <p:nvPr/>
        </p:nvSpPr>
        <p:spPr bwMode="auto">
          <a:xfrm>
            <a:off x="1588" y="2276475"/>
            <a:ext cx="9142412" cy="868363"/>
          </a:xfrm>
          <a:custGeom>
            <a:avLst/>
            <a:gdLst>
              <a:gd name="G0" fmla="+- 16369 0 0"/>
              <a:gd name="G1" fmla="+- 21600 0 0"/>
              <a:gd name="G2" fmla="+- 21600 0 0"/>
              <a:gd name="T0" fmla="*/ 0 w 32328"/>
              <a:gd name="T1" fmla="*/ 7507 h 21600"/>
              <a:gd name="T2" fmla="*/ 32328 w 32328"/>
              <a:gd name="T3" fmla="*/ 7044 h 21600"/>
              <a:gd name="T4" fmla="*/ 16369 w 3232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328" h="21600" fill="none" extrusionOk="0">
                <a:moveTo>
                  <a:pt x="-1" y="7506"/>
                </a:moveTo>
                <a:cubicBezTo>
                  <a:pt x="4103" y="2740"/>
                  <a:pt x="10079" y="-1"/>
                  <a:pt x="16369" y="0"/>
                </a:cubicBezTo>
                <a:cubicBezTo>
                  <a:pt x="22442" y="0"/>
                  <a:pt x="28235" y="2556"/>
                  <a:pt x="32327" y="7044"/>
                </a:cubicBezTo>
              </a:path>
              <a:path w="32328" h="21600" stroke="0" extrusionOk="0">
                <a:moveTo>
                  <a:pt x="-1" y="7506"/>
                </a:moveTo>
                <a:cubicBezTo>
                  <a:pt x="4103" y="2740"/>
                  <a:pt x="10079" y="-1"/>
                  <a:pt x="16369" y="0"/>
                </a:cubicBezTo>
                <a:cubicBezTo>
                  <a:pt x="22442" y="0"/>
                  <a:pt x="28235" y="2556"/>
                  <a:pt x="32327" y="7044"/>
                </a:cubicBezTo>
                <a:lnTo>
                  <a:pt x="16369" y="2160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0" y="2565400"/>
            <a:ext cx="9144000" cy="7921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rgbClr val="00FF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539" name="Text Box 35"/>
          <p:cNvSpPr txBox="1">
            <a:spLocks noChangeArrowheads="1"/>
          </p:cNvSpPr>
          <p:nvPr/>
        </p:nvSpPr>
        <p:spPr bwMode="auto">
          <a:xfrm rot="384003">
            <a:off x="827088" y="3068638"/>
            <a:ext cx="1223962" cy="366712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mtClean="0">
                <a:solidFill>
                  <a:srgbClr val="FFFFFF"/>
                </a:solidFill>
                <a:latin typeface="Comic Sans MS" pitchFamily="66" charset="0"/>
              </a:rPr>
              <a:t>The End</a:t>
            </a:r>
          </a:p>
        </p:txBody>
      </p:sp>
      <p:grpSp>
        <p:nvGrpSpPr>
          <p:cNvPr id="21524" name="Group 20"/>
          <p:cNvGrpSpPr>
            <a:grpSpLocks/>
          </p:cNvGrpSpPr>
          <p:nvPr/>
        </p:nvGrpSpPr>
        <p:grpSpPr bwMode="auto">
          <a:xfrm>
            <a:off x="4859338" y="2420938"/>
            <a:ext cx="3457575" cy="863600"/>
            <a:chOff x="818" y="1250"/>
            <a:chExt cx="1763" cy="2032"/>
          </a:xfrm>
        </p:grpSpPr>
        <p:sp>
          <p:nvSpPr>
            <p:cNvPr id="21525" name="Freeform 21"/>
            <p:cNvSpPr>
              <a:spLocks/>
            </p:cNvSpPr>
            <p:nvPr/>
          </p:nvSpPr>
          <p:spPr bwMode="auto">
            <a:xfrm>
              <a:off x="2022" y="1250"/>
              <a:ext cx="559" cy="555"/>
            </a:xfrm>
            <a:custGeom>
              <a:avLst/>
              <a:gdLst>
                <a:gd name="T0" fmla="*/ 171 w 559"/>
                <a:gd name="T1" fmla="*/ 9 h 555"/>
                <a:gd name="T2" fmla="*/ 195 w 559"/>
                <a:gd name="T3" fmla="*/ 7 h 555"/>
                <a:gd name="T4" fmla="*/ 303 w 559"/>
                <a:gd name="T5" fmla="*/ 136 h 555"/>
                <a:gd name="T6" fmla="*/ 355 w 559"/>
                <a:gd name="T7" fmla="*/ 167 h 555"/>
                <a:gd name="T8" fmla="*/ 388 w 559"/>
                <a:gd name="T9" fmla="*/ 185 h 555"/>
                <a:gd name="T10" fmla="*/ 421 w 559"/>
                <a:gd name="T11" fmla="*/ 187 h 555"/>
                <a:gd name="T12" fmla="*/ 454 w 559"/>
                <a:gd name="T13" fmla="*/ 195 h 555"/>
                <a:gd name="T14" fmla="*/ 513 w 559"/>
                <a:gd name="T15" fmla="*/ 136 h 555"/>
                <a:gd name="T16" fmla="*/ 511 w 559"/>
                <a:gd name="T17" fmla="*/ 174 h 555"/>
                <a:gd name="T18" fmla="*/ 493 w 559"/>
                <a:gd name="T19" fmla="*/ 204 h 555"/>
                <a:gd name="T20" fmla="*/ 507 w 559"/>
                <a:gd name="T21" fmla="*/ 239 h 555"/>
                <a:gd name="T22" fmla="*/ 522 w 559"/>
                <a:gd name="T23" fmla="*/ 270 h 555"/>
                <a:gd name="T24" fmla="*/ 548 w 559"/>
                <a:gd name="T25" fmla="*/ 242 h 555"/>
                <a:gd name="T26" fmla="*/ 555 w 559"/>
                <a:gd name="T27" fmla="*/ 283 h 555"/>
                <a:gd name="T28" fmla="*/ 478 w 559"/>
                <a:gd name="T29" fmla="*/ 323 h 555"/>
                <a:gd name="T30" fmla="*/ 419 w 559"/>
                <a:gd name="T31" fmla="*/ 332 h 555"/>
                <a:gd name="T32" fmla="*/ 399 w 559"/>
                <a:gd name="T33" fmla="*/ 347 h 555"/>
                <a:gd name="T34" fmla="*/ 368 w 559"/>
                <a:gd name="T35" fmla="*/ 397 h 555"/>
                <a:gd name="T36" fmla="*/ 342 w 559"/>
                <a:gd name="T37" fmla="*/ 430 h 555"/>
                <a:gd name="T38" fmla="*/ 342 w 559"/>
                <a:gd name="T39" fmla="*/ 461 h 555"/>
                <a:gd name="T40" fmla="*/ 270 w 559"/>
                <a:gd name="T41" fmla="*/ 432 h 555"/>
                <a:gd name="T42" fmla="*/ 230 w 559"/>
                <a:gd name="T43" fmla="*/ 404 h 555"/>
                <a:gd name="T44" fmla="*/ 191 w 559"/>
                <a:gd name="T45" fmla="*/ 391 h 555"/>
                <a:gd name="T46" fmla="*/ 160 w 559"/>
                <a:gd name="T47" fmla="*/ 413 h 555"/>
                <a:gd name="T48" fmla="*/ 123 w 559"/>
                <a:gd name="T49" fmla="*/ 441 h 555"/>
                <a:gd name="T50" fmla="*/ 53 w 559"/>
                <a:gd name="T51" fmla="*/ 415 h 555"/>
                <a:gd name="T52" fmla="*/ 66 w 559"/>
                <a:gd name="T53" fmla="*/ 461 h 555"/>
                <a:gd name="T54" fmla="*/ 99 w 559"/>
                <a:gd name="T55" fmla="*/ 461 h 555"/>
                <a:gd name="T56" fmla="*/ 132 w 559"/>
                <a:gd name="T57" fmla="*/ 479 h 555"/>
                <a:gd name="T58" fmla="*/ 127 w 559"/>
                <a:gd name="T59" fmla="*/ 511 h 555"/>
                <a:gd name="T60" fmla="*/ 94 w 559"/>
                <a:gd name="T61" fmla="*/ 507 h 555"/>
                <a:gd name="T62" fmla="*/ 35 w 559"/>
                <a:gd name="T63" fmla="*/ 553 h 555"/>
                <a:gd name="T64" fmla="*/ 40 w 559"/>
                <a:gd name="T65" fmla="*/ 516 h 555"/>
                <a:gd name="T66" fmla="*/ 22 w 559"/>
                <a:gd name="T67" fmla="*/ 463 h 555"/>
                <a:gd name="T68" fmla="*/ 13 w 559"/>
                <a:gd name="T69" fmla="*/ 432 h 555"/>
                <a:gd name="T70" fmla="*/ 13 w 559"/>
                <a:gd name="T71" fmla="*/ 404 h 555"/>
                <a:gd name="T72" fmla="*/ 40 w 559"/>
                <a:gd name="T73" fmla="*/ 375 h 555"/>
                <a:gd name="T74" fmla="*/ 50 w 559"/>
                <a:gd name="T75" fmla="*/ 338 h 555"/>
                <a:gd name="T76" fmla="*/ 53 w 559"/>
                <a:gd name="T77" fmla="*/ 292 h 555"/>
                <a:gd name="T78" fmla="*/ 75 w 559"/>
                <a:gd name="T79" fmla="*/ 310 h 555"/>
                <a:gd name="T80" fmla="*/ 134 w 559"/>
                <a:gd name="T81" fmla="*/ 323 h 555"/>
                <a:gd name="T82" fmla="*/ 151 w 559"/>
                <a:gd name="T83" fmla="*/ 303 h 555"/>
                <a:gd name="T84" fmla="*/ 151 w 559"/>
                <a:gd name="T85" fmla="*/ 261 h 555"/>
                <a:gd name="T86" fmla="*/ 171 w 559"/>
                <a:gd name="T87" fmla="*/ 215 h 555"/>
                <a:gd name="T88" fmla="*/ 175 w 559"/>
                <a:gd name="T89" fmla="*/ 147 h 555"/>
                <a:gd name="T90" fmla="*/ 162 w 559"/>
                <a:gd name="T91" fmla="*/ 77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59" h="555">
                  <a:moveTo>
                    <a:pt x="158" y="16"/>
                  </a:moveTo>
                  <a:lnTo>
                    <a:pt x="160" y="9"/>
                  </a:lnTo>
                  <a:lnTo>
                    <a:pt x="171" y="9"/>
                  </a:lnTo>
                  <a:lnTo>
                    <a:pt x="182" y="0"/>
                  </a:lnTo>
                  <a:lnTo>
                    <a:pt x="186" y="7"/>
                  </a:lnTo>
                  <a:lnTo>
                    <a:pt x="195" y="7"/>
                  </a:lnTo>
                  <a:lnTo>
                    <a:pt x="204" y="24"/>
                  </a:lnTo>
                  <a:lnTo>
                    <a:pt x="219" y="31"/>
                  </a:lnTo>
                  <a:lnTo>
                    <a:pt x="303" y="136"/>
                  </a:lnTo>
                  <a:lnTo>
                    <a:pt x="331" y="165"/>
                  </a:lnTo>
                  <a:lnTo>
                    <a:pt x="340" y="169"/>
                  </a:lnTo>
                  <a:lnTo>
                    <a:pt x="355" y="167"/>
                  </a:lnTo>
                  <a:lnTo>
                    <a:pt x="364" y="167"/>
                  </a:lnTo>
                  <a:lnTo>
                    <a:pt x="377" y="169"/>
                  </a:lnTo>
                  <a:lnTo>
                    <a:pt x="388" y="185"/>
                  </a:lnTo>
                  <a:lnTo>
                    <a:pt x="395" y="191"/>
                  </a:lnTo>
                  <a:lnTo>
                    <a:pt x="406" y="191"/>
                  </a:lnTo>
                  <a:lnTo>
                    <a:pt x="421" y="187"/>
                  </a:lnTo>
                  <a:lnTo>
                    <a:pt x="432" y="185"/>
                  </a:lnTo>
                  <a:lnTo>
                    <a:pt x="445" y="195"/>
                  </a:lnTo>
                  <a:lnTo>
                    <a:pt x="454" y="195"/>
                  </a:lnTo>
                  <a:lnTo>
                    <a:pt x="478" y="185"/>
                  </a:lnTo>
                  <a:lnTo>
                    <a:pt x="498" y="163"/>
                  </a:lnTo>
                  <a:lnTo>
                    <a:pt x="513" y="136"/>
                  </a:lnTo>
                  <a:lnTo>
                    <a:pt x="522" y="132"/>
                  </a:lnTo>
                  <a:lnTo>
                    <a:pt x="524" y="147"/>
                  </a:lnTo>
                  <a:lnTo>
                    <a:pt x="511" y="174"/>
                  </a:lnTo>
                  <a:lnTo>
                    <a:pt x="493" y="182"/>
                  </a:lnTo>
                  <a:lnTo>
                    <a:pt x="491" y="187"/>
                  </a:lnTo>
                  <a:lnTo>
                    <a:pt x="493" y="204"/>
                  </a:lnTo>
                  <a:lnTo>
                    <a:pt x="491" y="220"/>
                  </a:lnTo>
                  <a:lnTo>
                    <a:pt x="498" y="231"/>
                  </a:lnTo>
                  <a:lnTo>
                    <a:pt x="507" y="239"/>
                  </a:lnTo>
                  <a:lnTo>
                    <a:pt x="513" y="244"/>
                  </a:lnTo>
                  <a:lnTo>
                    <a:pt x="515" y="261"/>
                  </a:lnTo>
                  <a:lnTo>
                    <a:pt x="522" y="270"/>
                  </a:lnTo>
                  <a:lnTo>
                    <a:pt x="526" y="272"/>
                  </a:lnTo>
                  <a:lnTo>
                    <a:pt x="535" y="270"/>
                  </a:lnTo>
                  <a:lnTo>
                    <a:pt x="548" y="242"/>
                  </a:lnTo>
                  <a:lnTo>
                    <a:pt x="559" y="257"/>
                  </a:lnTo>
                  <a:lnTo>
                    <a:pt x="559" y="272"/>
                  </a:lnTo>
                  <a:lnTo>
                    <a:pt x="555" y="283"/>
                  </a:lnTo>
                  <a:lnTo>
                    <a:pt x="539" y="290"/>
                  </a:lnTo>
                  <a:lnTo>
                    <a:pt x="500" y="301"/>
                  </a:lnTo>
                  <a:lnTo>
                    <a:pt x="478" y="323"/>
                  </a:lnTo>
                  <a:lnTo>
                    <a:pt x="454" y="332"/>
                  </a:lnTo>
                  <a:lnTo>
                    <a:pt x="436" y="338"/>
                  </a:lnTo>
                  <a:lnTo>
                    <a:pt x="419" y="332"/>
                  </a:lnTo>
                  <a:lnTo>
                    <a:pt x="410" y="332"/>
                  </a:lnTo>
                  <a:lnTo>
                    <a:pt x="406" y="340"/>
                  </a:lnTo>
                  <a:lnTo>
                    <a:pt x="399" y="347"/>
                  </a:lnTo>
                  <a:lnTo>
                    <a:pt x="395" y="356"/>
                  </a:lnTo>
                  <a:lnTo>
                    <a:pt x="388" y="356"/>
                  </a:lnTo>
                  <a:lnTo>
                    <a:pt x="368" y="397"/>
                  </a:lnTo>
                  <a:lnTo>
                    <a:pt x="360" y="411"/>
                  </a:lnTo>
                  <a:lnTo>
                    <a:pt x="351" y="417"/>
                  </a:lnTo>
                  <a:lnTo>
                    <a:pt x="342" y="430"/>
                  </a:lnTo>
                  <a:lnTo>
                    <a:pt x="344" y="450"/>
                  </a:lnTo>
                  <a:lnTo>
                    <a:pt x="347" y="452"/>
                  </a:lnTo>
                  <a:lnTo>
                    <a:pt x="342" y="461"/>
                  </a:lnTo>
                  <a:lnTo>
                    <a:pt x="331" y="465"/>
                  </a:lnTo>
                  <a:lnTo>
                    <a:pt x="281" y="437"/>
                  </a:lnTo>
                  <a:lnTo>
                    <a:pt x="270" y="432"/>
                  </a:lnTo>
                  <a:lnTo>
                    <a:pt x="250" y="422"/>
                  </a:lnTo>
                  <a:lnTo>
                    <a:pt x="237" y="411"/>
                  </a:lnTo>
                  <a:lnTo>
                    <a:pt x="230" y="404"/>
                  </a:lnTo>
                  <a:lnTo>
                    <a:pt x="215" y="395"/>
                  </a:lnTo>
                  <a:lnTo>
                    <a:pt x="200" y="395"/>
                  </a:lnTo>
                  <a:lnTo>
                    <a:pt x="191" y="391"/>
                  </a:lnTo>
                  <a:lnTo>
                    <a:pt x="180" y="391"/>
                  </a:lnTo>
                  <a:lnTo>
                    <a:pt x="171" y="402"/>
                  </a:lnTo>
                  <a:lnTo>
                    <a:pt x="160" y="413"/>
                  </a:lnTo>
                  <a:lnTo>
                    <a:pt x="138" y="417"/>
                  </a:lnTo>
                  <a:lnTo>
                    <a:pt x="134" y="430"/>
                  </a:lnTo>
                  <a:lnTo>
                    <a:pt x="123" y="441"/>
                  </a:lnTo>
                  <a:lnTo>
                    <a:pt x="99" y="413"/>
                  </a:lnTo>
                  <a:lnTo>
                    <a:pt x="66" y="413"/>
                  </a:lnTo>
                  <a:lnTo>
                    <a:pt x="53" y="415"/>
                  </a:lnTo>
                  <a:lnTo>
                    <a:pt x="50" y="430"/>
                  </a:lnTo>
                  <a:lnTo>
                    <a:pt x="57" y="454"/>
                  </a:lnTo>
                  <a:lnTo>
                    <a:pt x="66" y="461"/>
                  </a:lnTo>
                  <a:lnTo>
                    <a:pt x="72" y="461"/>
                  </a:lnTo>
                  <a:lnTo>
                    <a:pt x="79" y="457"/>
                  </a:lnTo>
                  <a:lnTo>
                    <a:pt x="99" y="461"/>
                  </a:lnTo>
                  <a:lnTo>
                    <a:pt x="112" y="476"/>
                  </a:lnTo>
                  <a:lnTo>
                    <a:pt x="121" y="479"/>
                  </a:lnTo>
                  <a:lnTo>
                    <a:pt x="132" y="479"/>
                  </a:lnTo>
                  <a:lnTo>
                    <a:pt x="138" y="492"/>
                  </a:lnTo>
                  <a:lnTo>
                    <a:pt x="138" y="509"/>
                  </a:lnTo>
                  <a:lnTo>
                    <a:pt x="127" y="511"/>
                  </a:lnTo>
                  <a:lnTo>
                    <a:pt x="118" y="507"/>
                  </a:lnTo>
                  <a:lnTo>
                    <a:pt x="101" y="505"/>
                  </a:lnTo>
                  <a:lnTo>
                    <a:pt x="94" y="507"/>
                  </a:lnTo>
                  <a:lnTo>
                    <a:pt x="83" y="516"/>
                  </a:lnTo>
                  <a:lnTo>
                    <a:pt x="46" y="555"/>
                  </a:lnTo>
                  <a:lnTo>
                    <a:pt x="35" y="553"/>
                  </a:lnTo>
                  <a:lnTo>
                    <a:pt x="22" y="531"/>
                  </a:lnTo>
                  <a:lnTo>
                    <a:pt x="22" y="525"/>
                  </a:lnTo>
                  <a:lnTo>
                    <a:pt x="40" y="516"/>
                  </a:lnTo>
                  <a:lnTo>
                    <a:pt x="46" y="501"/>
                  </a:lnTo>
                  <a:lnTo>
                    <a:pt x="40" y="483"/>
                  </a:lnTo>
                  <a:lnTo>
                    <a:pt x="22" y="463"/>
                  </a:lnTo>
                  <a:lnTo>
                    <a:pt x="7" y="450"/>
                  </a:lnTo>
                  <a:lnTo>
                    <a:pt x="0" y="435"/>
                  </a:lnTo>
                  <a:lnTo>
                    <a:pt x="13" y="432"/>
                  </a:lnTo>
                  <a:lnTo>
                    <a:pt x="18" y="419"/>
                  </a:lnTo>
                  <a:lnTo>
                    <a:pt x="18" y="411"/>
                  </a:lnTo>
                  <a:lnTo>
                    <a:pt x="13" y="404"/>
                  </a:lnTo>
                  <a:lnTo>
                    <a:pt x="13" y="393"/>
                  </a:lnTo>
                  <a:lnTo>
                    <a:pt x="26" y="382"/>
                  </a:lnTo>
                  <a:lnTo>
                    <a:pt x="40" y="375"/>
                  </a:lnTo>
                  <a:lnTo>
                    <a:pt x="46" y="371"/>
                  </a:lnTo>
                  <a:lnTo>
                    <a:pt x="50" y="356"/>
                  </a:lnTo>
                  <a:lnTo>
                    <a:pt x="50" y="338"/>
                  </a:lnTo>
                  <a:lnTo>
                    <a:pt x="44" y="325"/>
                  </a:lnTo>
                  <a:lnTo>
                    <a:pt x="44" y="316"/>
                  </a:lnTo>
                  <a:lnTo>
                    <a:pt x="53" y="292"/>
                  </a:lnTo>
                  <a:lnTo>
                    <a:pt x="59" y="290"/>
                  </a:lnTo>
                  <a:lnTo>
                    <a:pt x="68" y="294"/>
                  </a:lnTo>
                  <a:lnTo>
                    <a:pt x="75" y="310"/>
                  </a:lnTo>
                  <a:lnTo>
                    <a:pt x="105" y="321"/>
                  </a:lnTo>
                  <a:lnTo>
                    <a:pt x="127" y="318"/>
                  </a:lnTo>
                  <a:lnTo>
                    <a:pt x="134" y="323"/>
                  </a:lnTo>
                  <a:lnTo>
                    <a:pt x="138" y="318"/>
                  </a:lnTo>
                  <a:lnTo>
                    <a:pt x="151" y="323"/>
                  </a:lnTo>
                  <a:lnTo>
                    <a:pt x="151" y="303"/>
                  </a:lnTo>
                  <a:lnTo>
                    <a:pt x="154" y="285"/>
                  </a:lnTo>
                  <a:lnTo>
                    <a:pt x="154" y="270"/>
                  </a:lnTo>
                  <a:lnTo>
                    <a:pt x="151" y="261"/>
                  </a:lnTo>
                  <a:lnTo>
                    <a:pt x="149" y="250"/>
                  </a:lnTo>
                  <a:lnTo>
                    <a:pt x="154" y="235"/>
                  </a:lnTo>
                  <a:lnTo>
                    <a:pt x="171" y="215"/>
                  </a:lnTo>
                  <a:lnTo>
                    <a:pt x="167" y="187"/>
                  </a:lnTo>
                  <a:lnTo>
                    <a:pt x="173" y="169"/>
                  </a:lnTo>
                  <a:lnTo>
                    <a:pt x="175" y="147"/>
                  </a:lnTo>
                  <a:lnTo>
                    <a:pt x="175" y="121"/>
                  </a:lnTo>
                  <a:lnTo>
                    <a:pt x="171" y="92"/>
                  </a:lnTo>
                  <a:lnTo>
                    <a:pt x="162" y="77"/>
                  </a:lnTo>
                  <a:lnTo>
                    <a:pt x="156" y="62"/>
                  </a:lnTo>
                  <a:lnTo>
                    <a:pt x="158" y="1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526" name="Freeform 22"/>
            <p:cNvSpPr>
              <a:spLocks/>
            </p:cNvSpPr>
            <p:nvPr/>
          </p:nvSpPr>
          <p:spPr bwMode="auto">
            <a:xfrm>
              <a:off x="1070" y="1799"/>
              <a:ext cx="1195" cy="1079"/>
            </a:xfrm>
            <a:custGeom>
              <a:avLst/>
              <a:gdLst>
                <a:gd name="T0" fmla="*/ 336 w 1195"/>
                <a:gd name="T1" fmla="*/ 924 h 1079"/>
                <a:gd name="T2" fmla="*/ 274 w 1195"/>
                <a:gd name="T3" fmla="*/ 932 h 1079"/>
                <a:gd name="T4" fmla="*/ 198 w 1195"/>
                <a:gd name="T5" fmla="*/ 961 h 1079"/>
                <a:gd name="T6" fmla="*/ 167 w 1195"/>
                <a:gd name="T7" fmla="*/ 979 h 1079"/>
                <a:gd name="T8" fmla="*/ 108 w 1195"/>
                <a:gd name="T9" fmla="*/ 979 h 1079"/>
                <a:gd name="T10" fmla="*/ 46 w 1195"/>
                <a:gd name="T11" fmla="*/ 987 h 1079"/>
                <a:gd name="T12" fmla="*/ 16 w 1195"/>
                <a:gd name="T13" fmla="*/ 965 h 1079"/>
                <a:gd name="T14" fmla="*/ 49 w 1195"/>
                <a:gd name="T15" fmla="*/ 921 h 1079"/>
                <a:gd name="T16" fmla="*/ 125 w 1195"/>
                <a:gd name="T17" fmla="*/ 895 h 1079"/>
                <a:gd name="T18" fmla="*/ 213 w 1195"/>
                <a:gd name="T19" fmla="*/ 821 h 1079"/>
                <a:gd name="T20" fmla="*/ 281 w 1195"/>
                <a:gd name="T21" fmla="*/ 779 h 1079"/>
                <a:gd name="T22" fmla="*/ 321 w 1195"/>
                <a:gd name="T23" fmla="*/ 790 h 1079"/>
                <a:gd name="T24" fmla="*/ 456 w 1195"/>
                <a:gd name="T25" fmla="*/ 779 h 1079"/>
                <a:gd name="T26" fmla="*/ 496 w 1195"/>
                <a:gd name="T27" fmla="*/ 779 h 1079"/>
                <a:gd name="T28" fmla="*/ 522 w 1195"/>
                <a:gd name="T29" fmla="*/ 783 h 1079"/>
                <a:gd name="T30" fmla="*/ 566 w 1195"/>
                <a:gd name="T31" fmla="*/ 783 h 1079"/>
                <a:gd name="T32" fmla="*/ 568 w 1195"/>
                <a:gd name="T33" fmla="*/ 737 h 1079"/>
                <a:gd name="T34" fmla="*/ 654 w 1195"/>
                <a:gd name="T35" fmla="*/ 634 h 1079"/>
                <a:gd name="T36" fmla="*/ 689 w 1195"/>
                <a:gd name="T37" fmla="*/ 540 h 1079"/>
                <a:gd name="T38" fmla="*/ 682 w 1195"/>
                <a:gd name="T39" fmla="*/ 573 h 1079"/>
                <a:gd name="T40" fmla="*/ 682 w 1195"/>
                <a:gd name="T41" fmla="*/ 612 h 1079"/>
                <a:gd name="T42" fmla="*/ 728 w 1195"/>
                <a:gd name="T43" fmla="*/ 610 h 1079"/>
                <a:gd name="T44" fmla="*/ 880 w 1195"/>
                <a:gd name="T45" fmla="*/ 489 h 1079"/>
                <a:gd name="T46" fmla="*/ 943 w 1195"/>
                <a:gd name="T47" fmla="*/ 384 h 1079"/>
                <a:gd name="T48" fmla="*/ 996 w 1195"/>
                <a:gd name="T49" fmla="*/ 276 h 1079"/>
                <a:gd name="T50" fmla="*/ 954 w 1195"/>
                <a:gd name="T51" fmla="*/ 206 h 1079"/>
                <a:gd name="T52" fmla="*/ 974 w 1195"/>
                <a:gd name="T53" fmla="*/ 125 h 1079"/>
                <a:gd name="T54" fmla="*/ 992 w 1195"/>
                <a:gd name="T55" fmla="*/ 105 h 1079"/>
                <a:gd name="T56" fmla="*/ 1011 w 1195"/>
                <a:gd name="T57" fmla="*/ 55 h 1079"/>
                <a:gd name="T58" fmla="*/ 1053 w 1195"/>
                <a:gd name="T59" fmla="*/ 61 h 1079"/>
                <a:gd name="T60" fmla="*/ 1068 w 1195"/>
                <a:gd name="T61" fmla="*/ 70 h 1079"/>
                <a:gd name="T62" fmla="*/ 1103 w 1195"/>
                <a:gd name="T63" fmla="*/ 24 h 1079"/>
                <a:gd name="T64" fmla="*/ 1075 w 1195"/>
                <a:gd name="T65" fmla="*/ 0 h 1079"/>
                <a:gd name="T66" fmla="*/ 1106 w 1195"/>
                <a:gd name="T67" fmla="*/ 11 h 1079"/>
                <a:gd name="T68" fmla="*/ 1119 w 1195"/>
                <a:gd name="T69" fmla="*/ 39 h 1079"/>
                <a:gd name="T70" fmla="*/ 1195 w 1195"/>
                <a:gd name="T71" fmla="*/ 237 h 1079"/>
                <a:gd name="T72" fmla="*/ 1152 w 1195"/>
                <a:gd name="T73" fmla="*/ 412 h 1079"/>
                <a:gd name="T74" fmla="*/ 1106 w 1195"/>
                <a:gd name="T75" fmla="*/ 410 h 1079"/>
                <a:gd name="T76" fmla="*/ 1068 w 1195"/>
                <a:gd name="T77" fmla="*/ 641 h 1079"/>
                <a:gd name="T78" fmla="*/ 1097 w 1195"/>
                <a:gd name="T79" fmla="*/ 766 h 1079"/>
                <a:gd name="T80" fmla="*/ 1005 w 1195"/>
                <a:gd name="T81" fmla="*/ 858 h 1079"/>
                <a:gd name="T82" fmla="*/ 1009 w 1195"/>
                <a:gd name="T83" fmla="*/ 768 h 1079"/>
                <a:gd name="T84" fmla="*/ 970 w 1195"/>
                <a:gd name="T85" fmla="*/ 829 h 1079"/>
                <a:gd name="T86" fmla="*/ 926 w 1195"/>
                <a:gd name="T87" fmla="*/ 827 h 1079"/>
                <a:gd name="T88" fmla="*/ 910 w 1195"/>
                <a:gd name="T89" fmla="*/ 884 h 1079"/>
                <a:gd name="T90" fmla="*/ 886 w 1195"/>
                <a:gd name="T91" fmla="*/ 917 h 1079"/>
                <a:gd name="T92" fmla="*/ 886 w 1195"/>
                <a:gd name="T93" fmla="*/ 849 h 1079"/>
                <a:gd name="T94" fmla="*/ 840 w 1195"/>
                <a:gd name="T95" fmla="*/ 862 h 1079"/>
                <a:gd name="T96" fmla="*/ 766 w 1195"/>
                <a:gd name="T97" fmla="*/ 900 h 1079"/>
                <a:gd name="T98" fmla="*/ 737 w 1195"/>
                <a:gd name="T99" fmla="*/ 906 h 1079"/>
                <a:gd name="T100" fmla="*/ 691 w 1195"/>
                <a:gd name="T101" fmla="*/ 915 h 1079"/>
                <a:gd name="T102" fmla="*/ 709 w 1195"/>
                <a:gd name="T103" fmla="*/ 889 h 1079"/>
                <a:gd name="T104" fmla="*/ 676 w 1195"/>
                <a:gd name="T105" fmla="*/ 867 h 1079"/>
                <a:gd name="T106" fmla="*/ 654 w 1195"/>
                <a:gd name="T107" fmla="*/ 871 h 1079"/>
                <a:gd name="T108" fmla="*/ 636 w 1195"/>
                <a:gd name="T109" fmla="*/ 913 h 1079"/>
                <a:gd name="T110" fmla="*/ 628 w 1195"/>
                <a:gd name="T111" fmla="*/ 970 h 1079"/>
                <a:gd name="T112" fmla="*/ 535 w 1195"/>
                <a:gd name="T113" fmla="*/ 1079 h 1079"/>
                <a:gd name="T114" fmla="*/ 487 w 1195"/>
                <a:gd name="T115" fmla="*/ 1018 h 1079"/>
                <a:gd name="T116" fmla="*/ 494 w 1195"/>
                <a:gd name="T117" fmla="*/ 985 h 1079"/>
                <a:gd name="T118" fmla="*/ 485 w 1195"/>
                <a:gd name="T119" fmla="*/ 941 h 1079"/>
                <a:gd name="T120" fmla="*/ 463 w 1195"/>
                <a:gd name="T121" fmla="*/ 910 h 1079"/>
                <a:gd name="T122" fmla="*/ 430 w 1195"/>
                <a:gd name="T123" fmla="*/ 891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5" h="1079">
                  <a:moveTo>
                    <a:pt x="364" y="926"/>
                  </a:moveTo>
                  <a:lnTo>
                    <a:pt x="336" y="932"/>
                  </a:lnTo>
                  <a:lnTo>
                    <a:pt x="336" y="924"/>
                  </a:lnTo>
                  <a:lnTo>
                    <a:pt x="325" y="917"/>
                  </a:lnTo>
                  <a:lnTo>
                    <a:pt x="305" y="932"/>
                  </a:lnTo>
                  <a:lnTo>
                    <a:pt x="274" y="932"/>
                  </a:lnTo>
                  <a:lnTo>
                    <a:pt x="259" y="950"/>
                  </a:lnTo>
                  <a:lnTo>
                    <a:pt x="231" y="950"/>
                  </a:lnTo>
                  <a:lnTo>
                    <a:pt x="198" y="961"/>
                  </a:lnTo>
                  <a:lnTo>
                    <a:pt x="200" y="939"/>
                  </a:lnTo>
                  <a:lnTo>
                    <a:pt x="180" y="937"/>
                  </a:lnTo>
                  <a:lnTo>
                    <a:pt x="167" y="979"/>
                  </a:lnTo>
                  <a:lnTo>
                    <a:pt x="145" y="1000"/>
                  </a:lnTo>
                  <a:lnTo>
                    <a:pt x="121" y="1000"/>
                  </a:lnTo>
                  <a:lnTo>
                    <a:pt x="108" y="979"/>
                  </a:lnTo>
                  <a:lnTo>
                    <a:pt x="90" y="974"/>
                  </a:lnTo>
                  <a:lnTo>
                    <a:pt x="82" y="983"/>
                  </a:lnTo>
                  <a:lnTo>
                    <a:pt x="46" y="987"/>
                  </a:lnTo>
                  <a:lnTo>
                    <a:pt x="44" y="972"/>
                  </a:lnTo>
                  <a:lnTo>
                    <a:pt x="0" y="976"/>
                  </a:lnTo>
                  <a:lnTo>
                    <a:pt x="16" y="965"/>
                  </a:lnTo>
                  <a:lnTo>
                    <a:pt x="20" y="957"/>
                  </a:lnTo>
                  <a:lnTo>
                    <a:pt x="18" y="935"/>
                  </a:lnTo>
                  <a:lnTo>
                    <a:pt x="49" y="921"/>
                  </a:lnTo>
                  <a:lnTo>
                    <a:pt x="66" y="932"/>
                  </a:lnTo>
                  <a:lnTo>
                    <a:pt x="95" y="897"/>
                  </a:lnTo>
                  <a:lnTo>
                    <a:pt x="125" y="895"/>
                  </a:lnTo>
                  <a:lnTo>
                    <a:pt x="149" y="867"/>
                  </a:lnTo>
                  <a:lnTo>
                    <a:pt x="169" y="849"/>
                  </a:lnTo>
                  <a:lnTo>
                    <a:pt x="213" y="821"/>
                  </a:lnTo>
                  <a:lnTo>
                    <a:pt x="215" y="801"/>
                  </a:lnTo>
                  <a:lnTo>
                    <a:pt x="264" y="788"/>
                  </a:lnTo>
                  <a:lnTo>
                    <a:pt x="281" y="779"/>
                  </a:lnTo>
                  <a:lnTo>
                    <a:pt x="281" y="801"/>
                  </a:lnTo>
                  <a:lnTo>
                    <a:pt x="292" y="801"/>
                  </a:lnTo>
                  <a:lnTo>
                    <a:pt x="321" y="790"/>
                  </a:lnTo>
                  <a:lnTo>
                    <a:pt x="329" y="794"/>
                  </a:lnTo>
                  <a:lnTo>
                    <a:pt x="410" y="777"/>
                  </a:lnTo>
                  <a:lnTo>
                    <a:pt x="456" y="779"/>
                  </a:lnTo>
                  <a:lnTo>
                    <a:pt x="496" y="766"/>
                  </a:lnTo>
                  <a:lnTo>
                    <a:pt x="503" y="777"/>
                  </a:lnTo>
                  <a:lnTo>
                    <a:pt x="496" y="779"/>
                  </a:lnTo>
                  <a:lnTo>
                    <a:pt x="496" y="801"/>
                  </a:lnTo>
                  <a:lnTo>
                    <a:pt x="511" y="801"/>
                  </a:lnTo>
                  <a:lnTo>
                    <a:pt x="522" y="783"/>
                  </a:lnTo>
                  <a:lnTo>
                    <a:pt x="540" y="801"/>
                  </a:lnTo>
                  <a:lnTo>
                    <a:pt x="566" y="790"/>
                  </a:lnTo>
                  <a:lnTo>
                    <a:pt x="566" y="783"/>
                  </a:lnTo>
                  <a:lnTo>
                    <a:pt x="588" y="770"/>
                  </a:lnTo>
                  <a:lnTo>
                    <a:pt x="579" y="755"/>
                  </a:lnTo>
                  <a:lnTo>
                    <a:pt x="568" y="737"/>
                  </a:lnTo>
                  <a:lnTo>
                    <a:pt x="581" y="709"/>
                  </a:lnTo>
                  <a:lnTo>
                    <a:pt x="619" y="678"/>
                  </a:lnTo>
                  <a:lnTo>
                    <a:pt x="654" y="634"/>
                  </a:lnTo>
                  <a:lnTo>
                    <a:pt x="649" y="577"/>
                  </a:lnTo>
                  <a:lnTo>
                    <a:pt x="671" y="542"/>
                  </a:lnTo>
                  <a:lnTo>
                    <a:pt x="689" y="540"/>
                  </a:lnTo>
                  <a:lnTo>
                    <a:pt x="724" y="524"/>
                  </a:lnTo>
                  <a:lnTo>
                    <a:pt x="704" y="562"/>
                  </a:lnTo>
                  <a:lnTo>
                    <a:pt x="682" y="573"/>
                  </a:lnTo>
                  <a:lnTo>
                    <a:pt x="678" y="586"/>
                  </a:lnTo>
                  <a:lnTo>
                    <a:pt x="689" y="590"/>
                  </a:lnTo>
                  <a:lnTo>
                    <a:pt x="682" y="612"/>
                  </a:lnTo>
                  <a:lnTo>
                    <a:pt x="687" y="627"/>
                  </a:lnTo>
                  <a:lnTo>
                    <a:pt x="709" y="634"/>
                  </a:lnTo>
                  <a:lnTo>
                    <a:pt x="728" y="610"/>
                  </a:lnTo>
                  <a:lnTo>
                    <a:pt x="823" y="573"/>
                  </a:lnTo>
                  <a:lnTo>
                    <a:pt x="875" y="513"/>
                  </a:lnTo>
                  <a:lnTo>
                    <a:pt x="880" y="489"/>
                  </a:lnTo>
                  <a:lnTo>
                    <a:pt x="921" y="458"/>
                  </a:lnTo>
                  <a:lnTo>
                    <a:pt x="930" y="443"/>
                  </a:lnTo>
                  <a:lnTo>
                    <a:pt x="943" y="384"/>
                  </a:lnTo>
                  <a:lnTo>
                    <a:pt x="970" y="353"/>
                  </a:lnTo>
                  <a:lnTo>
                    <a:pt x="976" y="305"/>
                  </a:lnTo>
                  <a:lnTo>
                    <a:pt x="996" y="276"/>
                  </a:lnTo>
                  <a:lnTo>
                    <a:pt x="994" y="228"/>
                  </a:lnTo>
                  <a:lnTo>
                    <a:pt x="974" y="221"/>
                  </a:lnTo>
                  <a:lnTo>
                    <a:pt x="954" y="206"/>
                  </a:lnTo>
                  <a:lnTo>
                    <a:pt x="967" y="199"/>
                  </a:lnTo>
                  <a:lnTo>
                    <a:pt x="987" y="156"/>
                  </a:lnTo>
                  <a:lnTo>
                    <a:pt x="974" y="125"/>
                  </a:lnTo>
                  <a:lnTo>
                    <a:pt x="972" y="112"/>
                  </a:lnTo>
                  <a:lnTo>
                    <a:pt x="976" y="105"/>
                  </a:lnTo>
                  <a:lnTo>
                    <a:pt x="992" y="105"/>
                  </a:lnTo>
                  <a:lnTo>
                    <a:pt x="1009" y="81"/>
                  </a:lnTo>
                  <a:lnTo>
                    <a:pt x="1013" y="66"/>
                  </a:lnTo>
                  <a:lnTo>
                    <a:pt x="1011" y="55"/>
                  </a:lnTo>
                  <a:lnTo>
                    <a:pt x="1013" y="37"/>
                  </a:lnTo>
                  <a:lnTo>
                    <a:pt x="1040" y="33"/>
                  </a:lnTo>
                  <a:lnTo>
                    <a:pt x="1053" y="61"/>
                  </a:lnTo>
                  <a:lnTo>
                    <a:pt x="1051" y="83"/>
                  </a:lnTo>
                  <a:lnTo>
                    <a:pt x="1064" y="81"/>
                  </a:lnTo>
                  <a:lnTo>
                    <a:pt x="1068" y="70"/>
                  </a:lnTo>
                  <a:lnTo>
                    <a:pt x="1101" y="79"/>
                  </a:lnTo>
                  <a:lnTo>
                    <a:pt x="1112" y="50"/>
                  </a:lnTo>
                  <a:lnTo>
                    <a:pt x="1103" y="24"/>
                  </a:lnTo>
                  <a:lnTo>
                    <a:pt x="1062" y="37"/>
                  </a:lnTo>
                  <a:lnTo>
                    <a:pt x="1068" y="11"/>
                  </a:lnTo>
                  <a:lnTo>
                    <a:pt x="1075" y="0"/>
                  </a:lnTo>
                  <a:lnTo>
                    <a:pt x="1086" y="0"/>
                  </a:lnTo>
                  <a:lnTo>
                    <a:pt x="1097" y="6"/>
                  </a:lnTo>
                  <a:lnTo>
                    <a:pt x="1106" y="11"/>
                  </a:lnTo>
                  <a:lnTo>
                    <a:pt x="1123" y="4"/>
                  </a:lnTo>
                  <a:lnTo>
                    <a:pt x="1130" y="15"/>
                  </a:lnTo>
                  <a:lnTo>
                    <a:pt x="1119" y="39"/>
                  </a:lnTo>
                  <a:lnTo>
                    <a:pt x="1119" y="85"/>
                  </a:lnTo>
                  <a:lnTo>
                    <a:pt x="1156" y="125"/>
                  </a:lnTo>
                  <a:lnTo>
                    <a:pt x="1195" y="237"/>
                  </a:lnTo>
                  <a:lnTo>
                    <a:pt x="1174" y="333"/>
                  </a:lnTo>
                  <a:lnTo>
                    <a:pt x="1152" y="351"/>
                  </a:lnTo>
                  <a:lnTo>
                    <a:pt x="1152" y="412"/>
                  </a:lnTo>
                  <a:lnTo>
                    <a:pt x="1141" y="417"/>
                  </a:lnTo>
                  <a:lnTo>
                    <a:pt x="1134" y="390"/>
                  </a:lnTo>
                  <a:lnTo>
                    <a:pt x="1106" y="410"/>
                  </a:lnTo>
                  <a:lnTo>
                    <a:pt x="1112" y="540"/>
                  </a:lnTo>
                  <a:lnTo>
                    <a:pt x="1090" y="614"/>
                  </a:lnTo>
                  <a:lnTo>
                    <a:pt x="1068" y="641"/>
                  </a:lnTo>
                  <a:lnTo>
                    <a:pt x="1079" y="722"/>
                  </a:lnTo>
                  <a:lnTo>
                    <a:pt x="1099" y="737"/>
                  </a:lnTo>
                  <a:lnTo>
                    <a:pt x="1097" y="766"/>
                  </a:lnTo>
                  <a:lnTo>
                    <a:pt x="1062" y="788"/>
                  </a:lnTo>
                  <a:lnTo>
                    <a:pt x="1062" y="818"/>
                  </a:lnTo>
                  <a:lnTo>
                    <a:pt x="1005" y="858"/>
                  </a:lnTo>
                  <a:lnTo>
                    <a:pt x="987" y="827"/>
                  </a:lnTo>
                  <a:lnTo>
                    <a:pt x="1013" y="774"/>
                  </a:lnTo>
                  <a:lnTo>
                    <a:pt x="1009" y="768"/>
                  </a:lnTo>
                  <a:lnTo>
                    <a:pt x="961" y="792"/>
                  </a:lnTo>
                  <a:lnTo>
                    <a:pt x="976" y="823"/>
                  </a:lnTo>
                  <a:lnTo>
                    <a:pt x="970" y="829"/>
                  </a:lnTo>
                  <a:lnTo>
                    <a:pt x="961" y="821"/>
                  </a:lnTo>
                  <a:lnTo>
                    <a:pt x="937" y="816"/>
                  </a:lnTo>
                  <a:lnTo>
                    <a:pt x="926" y="827"/>
                  </a:lnTo>
                  <a:lnTo>
                    <a:pt x="921" y="869"/>
                  </a:lnTo>
                  <a:lnTo>
                    <a:pt x="921" y="880"/>
                  </a:lnTo>
                  <a:lnTo>
                    <a:pt x="910" y="884"/>
                  </a:lnTo>
                  <a:lnTo>
                    <a:pt x="913" y="893"/>
                  </a:lnTo>
                  <a:lnTo>
                    <a:pt x="908" y="910"/>
                  </a:lnTo>
                  <a:lnTo>
                    <a:pt x="886" y="917"/>
                  </a:lnTo>
                  <a:lnTo>
                    <a:pt x="878" y="904"/>
                  </a:lnTo>
                  <a:lnTo>
                    <a:pt x="875" y="884"/>
                  </a:lnTo>
                  <a:lnTo>
                    <a:pt x="886" y="849"/>
                  </a:lnTo>
                  <a:lnTo>
                    <a:pt x="875" y="849"/>
                  </a:lnTo>
                  <a:lnTo>
                    <a:pt x="867" y="860"/>
                  </a:lnTo>
                  <a:lnTo>
                    <a:pt x="840" y="862"/>
                  </a:lnTo>
                  <a:lnTo>
                    <a:pt x="823" y="902"/>
                  </a:lnTo>
                  <a:lnTo>
                    <a:pt x="774" y="910"/>
                  </a:lnTo>
                  <a:lnTo>
                    <a:pt x="766" y="900"/>
                  </a:lnTo>
                  <a:lnTo>
                    <a:pt x="755" y="893"/>
                  </a:lnTo>
                  <a:lnTo>
                    <a:pt x="744" y="900"/>
                  </a:lnTo>
                  <a:lnTo>
                    <a:pt x="737" y="906"/>
                  </a:lnTo>
                  <a:lnTo>
                    <a:pt x="733" y="917"/>
                  </a:lnTo>
                  <a:lnTo>
                    <a:pt x="693" y="921"/>
                  </a:lnTo>
                  <a:lnTo>
                    <a:pt x="691" y="915"/>
                  </a:lnTo>
                  <a:lnTo>
                    <a:pt x="724" y="904"/>
                  </a:lnTo>
                  <a:lnTo>
                    <a:pt x="726" y="895"/>
                  </a:lnTo>
                  <a:lnTo>
                    <a:pt x="709" y="889"/>
                  </a:lnTo>
                  <a:lnTo>
                    <a:pt x="671" y="895"/>
                  </a:lnTo>
                  <a:lnTo>
                    <a:pt x="676" y="875"/>
                  </a:lnTo>
                  <a:lnTo>
                    <a:pt x="676" y="867"/>
                  </a:lnTo>
                  <a:lnTo>
                    <a:pt x="667" y="856"/>
                  </a:lnTo>
                  <a:lnTo>
                    <a:pt x="647" y="860"/>
                  </a:lnTo>
                  <a:lnTo>
                    <a:pt x="654" y="871"/>
                  </a:lnTo>
                  <a:lnTo>
                    <a:pt x="643" y="878"/>
                  </a:lnTo>
                  <a:lnTo>
                    <a:pt x="632" y="900"/>
                  </a:lnTo>
                  <a:lnTo>
                    <a:pt x="636" y="913"/>
                  </a:lnTo>
                  <a:lnTo>
                    <a:pt x="676" y="948"/>
                  </a:lnTo>
                  <a:lnTo>
                    <a:pt x="663" y="965"/>
                  </a:lnTo>
                  <a:lnTo>
                    <a:pt x="628" y="970"/>
                  </a:lnTo>
                  <a:lnTo>
                    <a:pt x="579" y="1042"/>
                  </a:lnTo>
                  <a:lnTo>
                    <a:pt x="555" y="1077"/>
                  </a:lnTo>
                  <a:lnTo>
                    <a:pt x="535" y="1079"/>
                  </a:lnTo>
                  <a:lnTo>
                    <a:pt x="535" y="1066"/>
                  </a:lnTo>
                  <a:lnTo>
                    <a:pt x="513" y="1053"/>
                  </a:lnTo>
                  <a:lnTo>
                    <a:pt x="487" y="1018"/>
                  </a:lnTo>
                  <a:lnTo>
                    <a:pt x="481" y="1011"/>
                  </a:lnTo>
                  <a:lnTo>
                    <a:pt x="478" y="987"/>
                  </a:lnTo>
                  <a:lnTo>
                    <a:pt x="494" y="985"/>
                  </a:lnTo>
                  <a:lnTo>
                    <a:pt x="498" y="972"/>
                  </a:lnTo>
                  <a:lnTo>
                    <a:pt x="485" y="968"/>
                  </a:lnTo>
                  <a:lnTo>
                    <a:pt x="485" y="941"/>
                  </a:lnTo>
                  <a:lnTo>
                    <a:pt x="531" y="926"/>
                  </a:lnTo>
                  <a:lnTo>
                    <a:pt x="527" y="900"/>
                  </a:lnTo>
                  <a:lnTo>
                    <a:pt x="463" y="910"/>
                  </a:lnTo>
                  <a:lnTo>
                    <a:pt x="456" y="915"/>
                  </a:lnTo>
                  <a:lnTo>
                    <a:pt x="456" y="895"/>
                  </a:lnTo>
                  <a:lnTo>
                    <a:pt x="430" y="891"/>
                  </a:lnTo>
                  <a:lnTo>
                    <a:pt x="375" y="906"/>
                  </a:lnTo>
                  <a:lnTo>
                    <a:pt x="364" y="92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527" name="Freeform 23"/>
            <p:cNvSpPr>
              <a:spLocks/>
            </p:cNvSpPr>
            <p:nvPr/>
          </p:nvSpPr>
          <p:spPr bwMode="auto">
            <a:xfrm>
              <a:off x="1228" y="2738"/>
              <a:ext cx="277" cy="211"/>
            </a:xfrm>
            <a:custGeom>
              <a:avLst/>
              <a:gdLst>
                <a:gd name="T0" fmla="*/ 268 w 277"/>
                <a:gd name="T1" fmla="*/ 88 h 211"/>
                <a:gd name="T2" fmla="*/ 246 w 277"/>
                <a:gd name="T3" fmla="*/ 103 h 211"/>
                <a:gd name="T4" fmla="*/ 217 w 277"/>
                <a:gd name="T5" fmla="*/ 143 h 211"/>
                <a:gd name="T6" fmla="*/ 195 w 277"/>
                <a:gd name="T7" fmla="*/ 143 h 211"/>
                <a:gd name="T8" fmla="*/ 189 w 277"/>
                <a:gd name="T9" fmla="*/ 129 h 211"/>
                <a:gd name="T10" fmla="*/ 178 w 277"/>
                <a:gd name="T11" fmla="*/ 121 h 211"/>
                <a:gd name="T12" fmla="*/ 160 w 277"/>
                <a:gd name="T13" fmla="*/ 121 h 211"/>
                <a:gd name="T14" fmla="*/ 143 w 277"/>
                <a:gd name="T15" fmla="*/ 121 h 211"/>
                <a:gd name="T16" fmla="*/ 121 w 277"/>
                <a:gd name="T17" fmla="*/ 138 h 211"/>
                <a:gd name="T18" fmla="*/ 101 w 277"/>
                <a:gd name="T19" fmla="*/ 160 h 211"/>
                <a:gd name="T20" fmla="*/ 88 w 277"/>
                <a:gd name="T21" fmla="*/ 180 h 211"/>
                <a:gd name="T22" fmla="*/ 90 w 277"/>
                <a:gd name="T23" fmla="*/ 202 h 211"/>
                <a:gd name="T24" fmla="*/ 73 w 277"/>
                <a:gd name="T25" fmla="*/ 211 h 211"/>
                <a:gd name="T26" fmla="*/ 13 w 277"/>
                <a:gd name="T27" fmla="*/ 165 h 211"/>
                <a:gd name="T28" fmla="*/ 29 w 277"/>
                <a:gd name="T29" fmla="*/ 156 h 211"/>
                <a:gd name="T30" fmla="*/ 33 w 277"/>
                <a:gd name="T31" fmla="*/ 138 h 211"/>
                <a:gd name="T32" fmla="*/ 24 w 277"/>
                <a:gd name="T33" fmla="*/ 127 h 211"/>
                <a:gd name="T34" fmla="*/ 0 w 277"/>
                <a:gd name="T35" fmla="*/ 123 h 211"/>
                <a:gd name="T36" fmla="*/ 40 w 277"/>
                <a:gd name="T37" fmla="*/ 99 h 211"/>
                <a:gd name="T38" fmla="*/ 51 w 277"/>
                <a:gd name="T39" fmla="*/ 61 h 211"/>
                <a:gd name="T40" fmla="*/ 75 w 277"/>
                <a:gd name="T41" fmla="*/ 35 h 211"/>
                <a:gd name="T42" fmla="*/ 90 w 277"/>
                <a:gd name="T43" fmla="*/ 44 h 211"/>
                <a:gd name="T44" fmla="*/ 101 w 277"/>
                <a:gd name="T45" fmla="*/ 48 h 211"/>
                <a:gd name="T46" fmla="*/ 127 w 277"/>
                <a:gd name="T47" fmla="*/ 55 h 211"/>
                <a:gd name="T48" fmla="*/ 152 w 277"/>
                <a:gd name="T49" fmla="*/ 50 h 211"/>
                <a:gd name="T50" fmla="*/ 160 w 277"/>
                <a:gd name="T51" fmla="*/ 26 h 211"/>
                <a:gd name="T52" fmla="*/ 173 w 277"/>
                <a:gd name="T53" fmla="*/ 13 h 211"/>
                <a:gd name="T54" fmla="*/ 217 w 277"/>
                <a:gd name="T55" fmla="*/ 0 h 211"/>
                <a:gd name="T56" fmla="*/ 228 w 277"/>
                <a:gd name="T57" fmla="*/ 22 h 211"/>
                <a:gd name="T58" fmla="*/ 268 w 277"/>
                <a:gd name="T59" fmla="*/ 29 h 211"/>
                <a:gd name="T60" fmla="*/ 266 w 277"/>
                <a:gd name="T61" fmla="*/ 46 h 211"/>
                <a:gd name="T62" fmla="*/ 274 w 277"/>
                <a:gd name="T63" fmla="*/ 7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7" h="211">
                  <a:moveTo>
                    <a:pt x="277" y="68"/>
                  </a:moveTo>
                  <a:lnTo>
                    <a:pt x="268" y="88"/>
                  </a:lnTo>
                  <a:lnTo>
                    <a:pt x="261" y="94"/>
                  </a:lnTo>
                  <a:lnTo>
                    <a:pt x="246" y="103"/>
                  </a:lnTo>
                  <a:lnTo>
                    <a:pt x="239" y="108"/>
                  </a:lnTo>
                  <a:lnTo>
                    <a:pt x="217" y="143"/>
                  </a:lnTo>
                  <a:lnTo>
                    <a:pt x="195" y="145"/>
                  </a:lnTo>
                  <a:lnTo>
                    <a:pt x="195" y="143"/>
                  </a:lnTo>
                  <a:lnTo>
                    <a:pt x="191" y="140"/>
                  </a:lnTo>
                  <a:lnTo>
                    <a:pt x="189" y="129"/>
                  </a:lnTo>
                  <a:lnTo>
                    <a:pt x="184" y="125"/>
                  </a:lnTo>
                  <a:lnTo>
                    <a:pt x="178" y="121"/>
                  </a:lnTo>
                  <a:lnTo>
                    <a:pt x="171" y="125"/>
                  </a:lnTo>
                  <a:lnTo>
                    <a:pt x="160" y="121"/>
                  </a:lnTo>
                  <a:lnTo>
                    <a:pt x="149" y="123"/>
                  </a:lnTo>
                  <a:lnTo>
                    <a:pt x="143" y="121"/>
                  </a:lnTo>
                  <a:lnTo>
                    <a:pt x="125" y="127"/>
                  </a:lnTo>
                  <a:lnTo>
                    <a:pt x="121" y="138"/>
                  </a:lnTo>
                  <a:lnTo>
                    <a:pt x="119" y="143"/>
                  </a:lnTo>
                  <a:lnTo>
                    <a:pt x="101" y="160"/>
                  </a:lnTo>
                  <a:lnTo>
                    <a:pt x="95" y="169"/>
                  </a:lnTo>
                  <a:lnTo>
                    <a:pt x="88" y="180"/>
                  </a:lnTo>
                  <a:lnTo>
                    <a:pt x="90" y="189"/>
                  </a:lnTo>
                  <a:lnTo>
                    <a:pt x="90" y="202"/>
                  </a:lnTo>
                  <a:lnTo>
                    <a:pt x="84" y="211"/>
                  </a:lnTo>
                  <a:lnTo>
                    <a:pt x="73" y="211"/>
                  </a:lnTo>
                  <a:lnTo>
                    <a:pt x="18" y="176"/>
                  </a:lnTo>
                  <a:lnTo>
                    <a:pt x="13" y="165"/>
                  </a:lnTo>
                  <a:lnTo>
                    <a:pt x="18" y="160"/>
                  </a:lnTo>
                  <a:lnTo>
                    <a:pt x="29" y="156"/>
                  </a:lnTo>
                  <a:lnTo>
                    <a:pt x="33" y="147"/>
                  </a:lnTo>
                  <a:lnTo>
                    <a:pt x="33" y="138"/>
                  </a:lnTo>
                  <a:lnTo>
                    <a:pt x="31" y="132"/>
                  </a:lnTo>
                  <a:lnTo>
                    <a:pt x="24" y="127"/>
                  </a:lnTo>
                  <a:lnTo>
                    <a:pt x="5" y="127"/>
                  </a:lnTo>
                  <a:lnTo>
                    <a:pt x="0" y="123"/>
                  </a:lnTo>
                  <a:lnTo>
                    <a:pt x="22" y="103"/>
                  </a:lnTo>
                  <a:lnTo>
                    <a:pt x="40" y="99"/>
                  </a:lnTo>
                  <a:lnTo>
                    <a:pt x="51" y="92"/>
                  </a:lnTo>
                  <a:lnTo>
                    <a:pt x="51" y="61"/>
                  </a:lnTo>
                  <a:lnTo>
                    <a:pt x="57" y="53"/>
                  </a:lnTo>
                  <a:lnTo>
                    <a:pt x="75" y="35"/>
                  </a:lnTo>
                  <a:lnTo>
                    <a:pt x="84" y="33"/>
                  </a:lnTo>
                  <a:lnTo>
                    <a:pt x="90" y="44"/>
                  </a:lnTo>
                  <a:lnTo>
                    <a:pt x="99" y="53"/>
                  </a:lnTo>
                  <a:lnTo>
                    <a:pt x="101" y="48"/>
                  </a:lnTo>
                  <a:lnTo>
                    <a:pt x="110" y="48"/>
                  </a:lnTo>
                  <a:lnTo>
                    <a:pt x="127" y="55"/>
                  </a:lnTo>
                  <a:lnTo>
                    <a:pt x="138" y="55"/>
                  </a:lnTo>
                  <a:lnTo>
                    <a:pt x="152" y="50"/>
                  </a:lnTo>
                  <a:lnTo>
                    <a:pt x="160" y="44"/>
                  </a:lnTo>
                  <a:lnTo>
                    <a:pt x="160" y="26"/>
                  </a:lnTo>
                  <a:lnTo>
                    <a:pt x="165" y="18"/>
                  </a:lnTo>
                  <a:lnTo>
                    <a:pt x="173" y="13"/>
                  </a:lnTo>
                  <a:lnTo>
                    <a:pt x="184" y="9"/>
                  </a:lnTo>
                  <a:lnTo>
                    <a:pt x="217" y="0"/>
                  </a:lnTo>
                  <a:lnTo>
                    <a:pt x="222" y="4"/>
                  </a:lnTo>
                  <a:lnTo>
                    <a:pt x="228" y="22"/>
                  </a:lnTo>
                  <a:lnTo>
                    <a:pt x="252" y="22"/>
                  </a:lnTo>
                  <a:lnTo>
                    <a:pt x="268" y="29"/>
                  </a:lnTo>
                  <a:lnTo>
                    <a:pt x="272" y="40"/>
                  </a:lnTo>
                  <a:lnTo>
                    <a:pt x="266" y="46"/>
                  </a:lnTo>
                  <a:lnTo>
                    <a:pt x="263" y="53"/>
                  </a:lnTo>
                  <a:lnTo>
                    <a:pt x="274" y="70"/>
                  </a:lnTo>
                  <a:lnTo>
                    <a:pt x="277" y="6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528" name="Freeform 24"/>
            <p:cNvSpPr>
              <a:spLocks/>
            </p:cNvSpPr>
            <p:nvPr/>
          </p:nvSpPr>
          <p:spPr bwMode="auto">
            <a:xfrm>
              <a:off x="930" y="2780"/>
              <a:ext cx="276" cy="384"/>
            </a:xfrm>
            <a:custGeom>
              <a:avLst/>
              <a:gdLst>
                <a:gd name="T0" fmla="*/ 149 w 276"/>
                <a:gd name="T1" fmla="*/ 342 h 384"/>
                <a:gd name="T2" fmla="*/ 151 w 276"/>
                <a:gd name="T3" fmla="*/ 366 h 384"/>
                <a:gd name="T4" fmla="*/ 132 w 276"/>
                <a:gd name="T5" fmla="*/ 384 h 384"/>
                <a:gd name="T6" fmla="*/ 105 w 276"/>
                <a:gd name="T7" fmla="*/ 382 h 384"/>
                <a:gd name="T8" fmla="*/ 112 w 276"/>
                <a:gd name="T9" fmla="*/ 360 h 384"/>
                <a:gd name="T10" fmla="*/ 116 w 276"/>
                <a:gd name="T11" fmla="*/ 320 h 384"/>
                <a:gd name="T12" fmla="*/ 105 w 276"/>
                <a:gd name="T13" fmla="*/ 311 h 384"/>
                <a:gd name="T14" fmla="*/ 90 w 276"/>
                <a:gd name="T15" fmla="*/ 342 h 384"/>
                <a:gd name="T16" fmla="*/ 64 w 276"/>
                <a:gd name="T17" fmla="*/ 357 h 384"/>
                <a:gd name="T18" fmla="*/ 66 w 276"/>
                <a:gd name="T19" fmla="*/ 342 h 384"/>
                <a:gd name="T20" fmla="*/ 53 w 276"/>
                <a:gd name="T21" fmla="*/ 292 h 384"/>
                <a:gd name="T22" fmla="*/ 66 w 276"/>
                <a:gd name="T23" fmla="*/ 283 h 384"/>
                <a:gd name="T24" fmla="*/ 57 w 276"/>
                <a:gd name="T25" fmla="*/ 267 h 384"/>
                <a:gd name="T26" fmla="*/ 66 w 276"/>
                <a:gd name="T27" fmla="*/ 241 h 384"/>
                <a:gd name="T28" fmla="*/ 94 w 276"/>
                <a:gd name="T29" fmla="*/ 235 h 384"/>
                <a:gd name="T30" fmla="*/ 97 w 276"/>
                <a:gd name="T31" fmla="*/ 204 h 384"/>
                <a:gd name="T32" fmla="*/ 107 w 276"/>
                <a:gd name="T33" fmla="*/ 191 h 384"/>
                <a:gd name="T34" fmla="*/ 101 w 276"/>
                <a:gd name="T35" fmla="*/ 166 h 384"/>
                <a:gd name="T36" fmla="*/ 90 w 276"/>
                <a:gd name="T37" fmla="*/ 160 h 384"/>
                <a:gd name="T38" fmla="*/ 99 w 276"/>
                <a:gd name="T39" fmla="*/ 145 h 384"/>
                <a:gd name="T40" fmla="*/ 90 w 276"/>
                <a:gd name="T41" fmla="*/ 101 h 384"/>
                <a:gd name="T42" fmla="*/ 66 w 276"/>
                <a:gd name="T43" fmla="*/ 101 h 384"/>
                <a:gd name="T44" fmla="*/ 70 w 276"/>
                <a:gd name="T45" fmla="*/ 118 h 384"/>
                <a:gd name="T46" fmla="*/ 72 w 276"/>
                <a:gd name="T47" fmla="*/ 151 h 384"/>
                <a:gd name="T48" fmla="*/ 68 w 276"/>
                <a:gd name="T49" fmla="*/ 180 h 384"/>
                <a:gd name="T50" fmla="*/ 50 w 276"/>
                <a:gd name="T51" fmla="*/ 175 h 384"/>
                <a:gd name="T52" fmla="*/ 22 w 276"/>
                <a:gd name="T53" fmla="*/ 169 h 384"/>
                <a:gd name="T54" fmla="*/ 7 w 276"/>
                <a:gd name="T55" fmla="*/ 134 h 384"/>
                <a:gd name="T56" fmla="*/ 0 w 276"/>
                <a:gd name="T57" fmla="*/ 118 h 384"/>
                <a:gd name="T58" fmla="*/ 22 w 276"/>
                <a:gd name="T59" fmla="*/ 114 h 384"/>
                <a:gd name="T60" fmla="*/ 29 w 276"/>
                <a:gd name="T61" fmla="*/ 98 h 384"/>
                <a:gd name="T62" fmla="*/ 4 w 276"/>
                <a:gd name="T63" fmla="*/ 83 h 384"/>
                <a:gd name="T64" fmla="*/ 29 w 276"/>
                <a:gd name="T65" fmla="*/ 70 h 384"/>
                <a:gd name="T66" fmla="*/ 44 w 276"/>
                <a:gd name="T67" fmla="*/ 57 h 384"/>
                <a:gd name="T68" fmla="*/ 53 w 276"/>
                <a:gd name="T69" fmla="*/ 41 h 384"/>
                <a:gd name="T70" fmla="*/ 94 w 276"/>
                <a:gd name="T71" fmla="*/ 46 h 384"/>
                <a:gd name="T72" fmla="*/ 107 w 276"/>
                <a:gd name="T73" fmla="*/ 11 h 384"/>
                <a:gd name="T74" fmla="*/ 129 w 276"/>
                <a:gd name="T75" fmla="*/ 0 h 384"/>
                <a:gd name="T76" fmla="*/ 171 w 276"/>
                <a:gd name="T77" fmla="*/ 8 h 384"/>
                <a:gd name="T78" fmla="*/ 167 w 276"/>
                <a:gd name="T79" fmla="*/ 35 h 384"/>
                <a:gd name="T80" fmla="*/ 184 w 276"/>
                <a:gd name="T81" fmla="*/ 50 h 384"/>
                <a:gd name="T82" fmla="*/ 224 w 276"/>
                <a:gd name="T83" fmla="*/ 57 h 384"/>
                <a:gd name="T84" fmla="*/ 250 w 276"/>
                <a:gd name="T85" fmla="*/ 70 h 384"/>
                <a:gd name="T86" fmla="*/ 237 w 276"/>
                <a:gd name="T87" fmla="*/ 79 h 384"/>
                <a:gd name="T88" fmla="*/ 215 w 276"/>
                <a:gd name="T89" fmla="*/ 94 h 384"/>
                <a:gd name="T90" fmla="*/ 248 w 276"/>
                <a:gd name="T91" fmla="*/ 96 h 384"/>
                <a:gd name="T92" fmla="*/ 272 w 276"/>
                <a:gd name="T93" fmla="*/ 125 h 384"/>
                <a:gd name="T94" fmla="*/ 265 w 276"/>
                <a:gd name="T95" fmla="*/ 151 h 384"/>
                <a:gd name="T96" fmla="*/ 243 w 276"/>
                <a:gd name="T97" fmla="*/ 182 h 384"/>
                <a:gd name="T98" fmla="*/ 241 w 276"/>
                <a:gd name="T99" fmla="*/ 202 h 384"/>
                <a:gd name="T100" fmla="*/ 215 w 276"/>
                <a:gd name="T101" fmla="*/ 239 h 384"/>
                <a:gd name="T102" fmla="*/ 206 w 276"/>
                <a:gd name="T103" fmla="*/ 267 h 384"/>
                <a:gd name="T104" fmla="*/ 193 w 276"/>
                <a:gd name="T105" fmla="*/ 298 h 384"/>
                <a:gd name="T106" fmla="*/ 184 w 276"/>
                <a:gd name="T107" fmla="*/ 342 h 384"/>
                <a:gd name="T108" fmla="*/ 164 w 276"/>
                <a:gd name="T109" fmla="*/ 34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6" h="384">
                  <a:moveTo>
                    <a:pt x="164" y="342"/>
                  </a:moveTo>
                  <a:lnTo>
                    <a:pt x="149" y="342"/>
                  </a:lnTo>
                  <a:lnTo>
                    <a:pt x="149" y="351"/>
                  </a:lnTo>
                  <a:lnTo>
                    <a:pt x="151" y="366"/>
                  </a:lnTo>
                  <a:lnTo>
                    <a:pt x="145" y="377"/>
                  </a:lnTo>
                  <a:lnTo>
                    <a:pt x="132" y="384"/>
                  </a:lnTo>
                  <a:lnTo>
                    <a:pt x="107" y="384"/>
                  </a:lnTo>
                  <a:lnTo>
                    <a:pt x="105" y="382"/>
                  </a:lnTo>
                  <a:lnTo>
                    <a:pt x="107" y="373"/>
                  </a:lnTo>
                  <a:lnTo>
                    <a:pt x="112" y="360"/>
                  </a:lnTo>
                  <a:lnTo>
                    <a:pt x="116" y="338"/>
                  </a:lnTo>
                  <a:lnTo>
                    <a:pt x="116" y="320"/>
                  </a:lnTo>
                  <a:lnTo>
                    <a:pt x="112" y="311"/>
                  </a:lnTo>
                  <a:lnTo>
                    <a:pt x="105" y="311"/>
                  </a:lnTo>
                  <a:lnTo>
                    <a:pt x="94" y="329"/>
                  </a:lnTo>
                  <a:lnTo>
                    <a:pt x="90" y="342"/>
                  </a:lnTo>
                  <a:lnTo>
                    <a:pt x="88" y="371"/>
                  </a:lnTo>
                  <a:lnTo>
                    <a:pt x="64" y="357"/>
                  </a:lnTo>
                  <a:lnTo>
                    <a:pt x="61" y="351"/>
                  </a:lnTo>
                  <a:lnTo>
                    <a:pt x="66" y="342"/>
                  </a:lnTo>
                  <a:lnTo>
                    <a:pt x="59" y="298"/>
                  </a:lnTo>
                  <a:lnTo>
                    <a:pt x="53" y="292"/>
                  </a:lnTo>
                  <a:lnTo>
                    <a:pt x="61" y="287"/>
                  </a:lnTo>
                  <a:lnTo>
                    <a:pt x="66" y="283"/>
                  </a:lnTo>
                  <a:lnTo>
                    <a:pt x="66" y="276"/>
                  </a:lnTo>
                  <a:lnTo>
                    <a:pt x="57" y="267"/>
                  </a:lnTo>
                  <a:lnTo>
                    <a:pt x="59" y="245"/>
                  </a:lnTo>
                  <a:lnTo>
                    <a:pt x="66" y="241"/>
                  </a:lnTo>
                  <a:lnTo>
                    <a:pt x="83" y="241"/>
                  </a:lnTo>
                  <a:lnTo>
                    <a:pt x="94" y="235"/>
                  </a:lnTo>
                  <a:lnTo>
                    <a:pt x="97" y="224"/>
                  </a:lnTo>
                  <a:lnTo>
                    <a:pt x="97" y="204"/>
                  </a:lnTo>
                  <a:lnTo>
                    <a:pt x="99" y="202"/>
                  </a:lnTo>
                  <a:lnTo>
                    <a:pt x="107" y="191"/>
                  </a:lnTo>
                  <a:lnTo>
                    <a:pt x="107" y="177"/>
                  </a:lnTo>
                  <a:lnTo>
                    <a:pt x="101" y="166"/>
                  </a:lnTo>
                  <a:lnTo>
                    <a:pt x="97" y="160"/>
                  </a:lnTo>
                  <a:lnTo>
                    <a:pt x="90" y="160"/>
                  </a:lnTo>
                  <a:lnTo>
                    <a:pt x="97" y="151"/>
                  </a:lnTo>
                  <a:lnTo>
                    <a:pt x="99" y="145"/>
                  </a:lnTo>
                  <a:lnTo>
                    <a:pt x="94" y="107"/>
                  </a:lnTo>
                  <a:lnTo>
                    <a:pt x="90" y="101"/>
                  </a:lnTo>
                  <a:lnTo>
                    <a:pt x="70" y="94"/>
                  </a:lnTo>
                  <a:lnTo>
                    <a:pt x="66" y="101"/>
                  </a:lnTo>
                  <a:lnTo>
                    <a:pt x="68" y="107"/>
                  </a:lnTo>
                  <a:lnTo>
                    <a:pt x="70" y="118"/>
                  </a:lnTo>
                  <a:lnTo>
                    <a:pt x="68" y="138"/>
                  </a:lnTo>
                  <a:lnTo>
                    <a:pt x="72" y="151"/>
                  </a:lnTo>
                  <a:lnTo>
                    <a:pt x="72" y="173"/>
                  </a:lnTo>
                  <a:lnTo>
                    <a:pt x="68" y="180"/>
                  </a:lnTo>
                  <a:lnTo>
                    <a:pt x="61" y="180"/>
                  </a:lnTo>
                  <a:lnTo>
                    <a:pt x="50" y="175"/>
                  </a:lnTo>
                  <a:lnTo>
                    <a:pt x="24" y="175"/>
                  </a:lnTo>
                  <a:lnTo>
                    <a:pt x="22" y="169"/>
                  </a:lnTo>
                  <a:lnTo>
                    <a:pt x="22" y="160"/>
                  </a:lnTo>
                  <a:lnTo>
                    <a:pt x="7" y="134"/>
                  </a:lnTo>
                  <a:lnTo>
                    <a:pt x="0" y="127"/>
                  </a:lnTo>
                  <a:lnTo>
                    <a:pt x="0" y="118"/>
                  </a:lnTo>
                  <a:lnTo>
                    <a:pt x="7" y="114"/>
                  </a:lnTo>
                  <a:lnTo>
                    <a:pt x="22" y="114"/>
                  </a:lnTo>
                  <a:lnTo>
                    <a:pt x="29" y="107"/>
                  </a:lnTo>
                  <a:lnTo>
                    <a:pt x="29" y="98"/>
                  </a:lnTo>
                  <a:lnTo>
                    <a:pt x="9" y="90"/>
                  </a:lnTo>
                  <a:lnTo>
                    <a:pt x="4" y="83"/>
                  </a:lnTo>
                  <a:lnTo>
                    <a:pt x="7" y="68"/>
                  </a:lnTo>
                  <a:lnTo>
                    <a:pt x="29" y="70"/>
                  </a:lnTo>
                  <a:lnTo>
                    <a:pt x="39" y="70"/>
                  </a:lnTo>
                  <a:lnTo>
                    <a:pt x="44" y="57"/>
                  </a:lnTo>
                  <a:lnTo>
                    <a:pt x="46" y="50"/>
                  </a:lnTo>
                  <a:lnTo>
                    <a:pt x="53" y="41"/>
                  </a:lnTo>
                  <a:lnTo>
                    <a:pt x="81" y="41"/>
                  </a:lnTo>
                  <a:lnTo>
                    <a:pt x="94" y="46"/>
                  </a:lnTo>
                  <a:lnTo>
                    <a:pt x="110" y="33"/>
                  </a:lnTo>
                  <a:lnTo>
                    <a:pt x="107" y="11"/>
                  </a:lnTo>
                  <a:lnTo>
                    <a:pt x="116" y="4"/>
                  </a:lnTo>
                  <a:lnTo>
                    <a:pt x="129" y="0"/>
                  </a:lnTo>
                  <a:lnTo>
                    <a:pt x="136" y="6"/>
                  </a:lnTo>
                  <a:lnTo>
                    <a:pt x="171" y="8"/>
                  </a:lnTo>
                  <a:lnTo>
                    <a:pt x="171" y="24"/>
                  </a:lnTo>
                  <a:lnTo>
                    <a:pt x="167" y="35"/>
                  </a:lnTo>
                  <a:lnTo>
                    <a:pt x="171" y="48"/>
                  </a:lnTo>
                  <a:lnTo>
                    <a:pt x="184" y="50"/>
                  </a:lnTo>
                  <a:lnTo>
                    <a:pt x="195" y="57"/>
                  </a:lnTo>
                  <a:lnTo>
                    <a:pt x="224" y="57"/>
                  </a:lnTo>
                  <a:lnTo>
                    <a:pt x="237" y="50"/>
                  </a:lnTo>
                  <a:lnTo>
                    <a:pt x="250" y="70"/>
                  </a:lnTo>
                  <a:lnTo>
                    <a:pt x="243" y="77"/>
                  </a:lnTo>
                  <a:lnTo>
                    <a:pt x="237" y="79"/>
                  </a:lnTo>
                  <a:lnTo>
                    <a:pt x="226" y="79"/>
                  </a:lnTo>
                  <a:lnTo>
                    <a:pt x="215" y="94"/>
                  </a:lnTo>
                  <a:lnTo>
                    <a:pt x="237" y="94"/>
                  </a:lnTo>
                  <a:lnTo>
                    <a:pt x="248" y="96"/>
                  </a:lnTo>
                  <a:lnTo>
                    <a:pt x="254" y="105"/>
                  </a:lnTo>
                  <a:lnTo>
                    <a:pt x="272" y="125"/>
                  </a:lnTo>
                  <a:lnTo>
                    <a:pt x="276" y="140"/>
                  </a:lnTo>
                  <a:lnTo>
                    <a:pt x="265" y="151"/>
                  </a:lnTo>
                  <a:lnTo>
                    <a:pt x="263" y="164"/>
                  </a:lnTo>
                  <a:lnTo>
                    <a:pt x="243" y="182"/>
                  </a:lnTo>
                  <a:lnTo>
                    <a:pt x="246" y="191"/>
                  </a:lnTo>
                  <a:lnTo>
                    <a:pt x="241" y="202"/>
                  </a:lnTo>
                  <a:lnTo>
                    <a:pt x="235" y="208"/>
                  </a:lnTo>
                  <a:lnTo>
                    <a:pt x="215" y="239"/>
                  </a:lnTo>
                  <a:lnTo>
                    <a:pt x="211" y="256"/>
                  </a:lnTo>
                  <a:lnTo>
                    <a:pt x="206" y="267"/>
                  </a:lnTo>
                  <a:lnTo>
                    <a:pt x="195" y="283"/>
                  </a:lnTo>
                  <a:lnTo>
                    <a:pt x="193" y="298"/>
                  </a:lnTo>
                  <a:lnTo>
                    <a:pt x="189" y="329"/>
                  </a:lnTo>
                  <a:lnTo>
                    <a:pt x="184" y="342"/>
                  </a:lnTo>
                  <a:lnTo>
                    <a:pt x="173" y="353"/>
                  </a:lnTo>
                  <a:lnTo>
                    <a:pt x="164" y="34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529" name="Freeform 25"/>
            <p:cNvSpPr>
              <a:spLocks/>
            </p:cNvSpPr>
            <p:nvPr/>
          </p:nvSpPr>
          <p:spPr bwMode="auto">
            <a:xfrm>
              <a:off x="2134" y="1292"/>
              <a:ext cx="20" cy="22"/>
            </a:xfrm>
            <a:custGeom>
              <a:avLst/>
              <a:gdLst>
                <a:gd name="T0" fmla="*/ 9 w 20"/>
                <a:gd name="T1" fmla="*/ 0 h 22"/>
                <a:gd name="T2" fmla="*/ 0 w 20"/>
                <a:gd name="T3" fmla="*/ 4 h 22"/>
                <a:gd name="T4" fmla="*/ 0 w 20"/>
                <a:gd name="T5" fmla="*/ 17 h 22"/>
                <a:gd name="T6" fmla="*/ 11 w 20"/>
                <a:gd name="T7" fmla="*/ 22 h 22"/>
                <a:gd name="T8" fmla="*/ 20 w 20"/>
                <a:gd name="T9" fmla="*/ 22 h 22"/>
                <a:gd name="T10" fmla="*/ 17 w 20"/>
                <a:gd name="T11" fmla="*/ 6 h 22"/>
                <a:gd name="T12" fmla="*/ 9 w 20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2">
                  <a:moveTo>
                    <a:pt x="9" y="0"/>
                  </a:moveTo>
                  <a:lnTo>
                    <a:pt x="0" y="4"/>
                  </a:lnTo>
                  <a:lnTo>
                    <a:pt x="0" y="17"/>
                  </a:lnTo>
                  <a:lnTo>
                    <a:pt x="11" y="22"/>
                  </a:lnTo>
                  <a:lnTo>
                    <a:pt x="20" y="22"/>
                  </a:lnTo>
                  <a:lnTo>
                    <a:pt x="17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530" name="Freeform 26"/>
            <p:cNvSpPr>
              <a:spLocks/>
            </p:cNvSpPr>
            <p:nvPr/>
          </p:nvSpPr>
          <p:spPr bwMode="auto">
            <a:xfrm>
              <a:off x="1875" y="2222"/>
              <a:ext cx="44" cy="73"/>
            </a:xfrm>
            <a:custGeom>
              <a:avLst/>
              <a:gdLst>
                <a:gd name="T0" fmla="*/ 20 w 44"/>
                <a:gd name="T1" fmla="*/ 44 h 73"/>
                <a:gd name="T2" fmla="*/ 7 w 44"/>
                <a:gd name="T3" fmla="*/ 46 h 73"/>
                <a:gd name="T4" fmla="*/ 0 w 44"/>
                <a:gd name="T5" fmla="*/ 46 h 73"/>
                <a:gd name="T6" fmla="*/ 0 w 44"/>
                <a:gd name="T7" fmla="*/ 35 h 73"/>
                <a:gd name="T8" fmla="*/ 22 w 44"/>
                <a:gd name="T9" fmla="*/ 7 h 73"/>
                <a:gd name="T10" fmla="*/ 42 w 44"/>
                <a:gd name="T11" fmla="*/ 0 h 73"/>
                <a:gd name="T12" fmla="*/ 33 w 44"/>
                <a:gd name="T13" fmla="*/ 20 h 73"/>
                <a:gd name="T14" fmla="*/ 26 w 44"/>
                <a:gd name="T15" fmla="*/ 33 h 73"/>
                <a:gd name="T16" fmla="*/ 44 w 44"/>
                <a:gd name="T17" fmla="*/ 29 h 73"/>
                <a:gd name="T18" fmla="*/ 44 w 44"/>
                <a:gd name="T19" fmla="*/ 40 h 73"/>
                <a:gd name="T20" fmla="*/ 37 w 44"/>
                <a:gd name="T21" fmla="*/ 51 h 73"/>
                <a:gd name="T22" fmla="*/ 26 w 44"/>
                <a:gd name="T23" fmla="*/ 66 h 73"/>
                <a:gd name="T24" fmla="*/ 18 w 44"/>
                <a:gd name="T25" fmla="*/ 73 h 73"/>
                <a:gd name="T26" fmla="*/ 11 w 44"/>
                <a:gd name="T27" fmla="*/ 68 h 73"/>
                <a:gd name="T28" fmla="*/ 11 w 44"/>
                <a:gd name="T29" fmla="*/ 62 h 73"/>
                <a:gd name="T30" fmla="*/ 20 w 44"/>
                <a:gd name="T31" fmla="*/ 4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73">
                  <a:moveTo>
                    <a:pt x="20" y="44"/>
                  </a:moveTo>
                  <a:lnTo>
                    <a:pt x="7" y="4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22" y="7"/>
                  </a:lnTo>
                  <a:lnTo>
                    <a:pt x="42" y="0"/>
                  </a:lnTo>
                  <a:lnTo>
                    <a:pt x="33" y="20"/>
                  </a:lnTo>
                  <a:lnTo>
                    <a:pt x="26" y="33"/>
                  </a:lnTo>
                  <a:lnTo>
                    <a:pt x="44" y="29"/>
                  </a:lnTo>
                  <a:lnTo>
                    <a:pt x="44" y="40"/>
                  </a:lnTo>
                  <a:lnTo>
                    <a:pt x="37" y="51"/>
                  </a:lnTo>
                  <a:lnTo>
                    <a:pt x="26" y="66"/>
                  </a:lnTo>
                  <a:lnTo>
                    <a:pt x="18" y="73"/>
                  </a:lnTo>
                  <a:lnTo>
                    <a:pt x="11" y="68"/>
                  </a:lnTo>
                  <a:lnTo>
                    <a:pt x="11" y="62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531" name="Freeform 27"/>
            <p:cNvSpPr>
              <a:spLocks/>
            </p:cNvSpPr>
            <p:nvPr/>
          </p:nvSpPr>
          <p:spPr bwMode="auto">
            <a:xfrm>
              <a:off x="1349" y="2483"/>
              <a:ext cx="28" cy="29"/>
            </a:xfrm>
            <a:custGeom>
              <a:avLst/>
              <a:gdLst>
                <a:gd name="T0" fmla="*/ 6 w 28"/>
                <a:gd name="T1" fmla="*/ 0 h 29"/>
                <a:gd name="T2" fmla="*/ 0 w 28"/>
                <a:gd name="T3" fmla="*/ 7 h 29"/>
                <a:gd name="T4" fmla="*/ 0 w 28"/>
                <a:gd name="T5" fmla="*/ 18 h 29"/>
                <a:gd name="T6" fmla="*/ 6 w 28"/>
                <a:gd name="T7" fmla="*/ 29 h 29"/>
                <a:gd name="T8" fmla="*/ 13 w 28"/>
                <a:gd name="T9" fmla="*/ 29 h 29"/>
                <a:gd name="T10" fmla="*/ 24 w 28"/>
                <a:gd name="T11" fmla="*/ 22 h 29"/>
                <a:gd name="T12" fmla="*/ 28 w 28"/>
                <a:gd name="T13" fmla="*/ 16 h 29"/>
                <a:gd name="T14" fmla="*/ 24 w 28"/>
                <a:gd name="T15" fmla="*/ 5 h 29"/>
                <a:gd name="T16" fmla="*/ 6 w 28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9">
                  <a:moveTo>
                    <a:pt x="6" y="0"/>
                  </a:moveTo>
                  <a:lnTo>
                    <a:pt x="0" y="7"/>
                  </a:lnTo>
                  <a:lnTo>
                    <a:pt x="0" y="18"/>
                  </a:lnTo>
                  <a:lnTo>
                    <a:pt x="6" y="29"/>
                  </a:lnTo>
                  <a:lnTo>
                    <a:pt x="13" y="29"/>
                  </a:lnTo>
                  <a:lnTo>
                    <a:pt x="24" y="22"/>
                  </a:lnTo>
                  <a:lnTo>
                    <a:pt x="28" y="16"/>
                  </a:lnTo>
                  <a:lnTo>
                    <a:pt x="24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532" name="Freeform 28"/>
            <p:cNvSpPr>
              <a:spLocks/>
            </p:cNvSpPr>
            <p:nvPr/>
          </p:nvSpPr>
          <p:spPr bwMode="auto">
            <a:xfrm>
              <a:off x="1511" y="2714"/>
              <a:ext cx="26" cy="44"/>
            </a:xfrm>
            <a:custGeom>
              <a:avLst/>
              <a:gdLst>
                <a:gd name="T0" fmla="*/ 26 w 26"/>
                <a:gd name="T1" fmla="*/ 0 h 44"/>
                <a:gd name="T2" fmla="*/ 26 w 26"/>
                <a:gd name="T3" fmla="*/ 17 h 44"/>
                <a:gd name="T4" fmla="*/ 22 w 26"/>
                <a:gd name="T5" fmla="*/ 35 h 44"/>
                <a:gd name="T6" fmla="*/ 15 w 26"/>
                <a:gd name="T7" fmla="*/ 42 h 44"/>
                <a:gd name="T8" fmla="*/ 5 w 26"/>
                <a:gd name="T9" fmla="*/ 44 h 44"/>
                <a:gd name="T10" fmla="*/ 0 w 26"/>
                <a:gd name="T11" fmla="*/ 35 h 44"/>
                <a:gd name="T12" fmla="*/ 5 w 26"/>
                <a:gd name="T13" fmla="*/ 20 h 44"/>
                <a:gd name="T14" fmla="*/ 9 w 26"/>
                <a:gd name="T15" fmla="*/ 13 h 44"/>
                <a:gd name="T16" fmla="*/ 26 w 26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44">
                  <a:moveTo>
                    <a:pt x="26" y="0"/>
                  </a:moveTo>
                  <a:lnTo>
                    <a:pt x="26" y="17"/>
                  </a:lnTo>
                  <a:lnTo>
                    <a:pt x="22" y="35"/>
                  </a:lnTo>
                  <a:lnTo>
                    <a:pt x="15" y="42"/>
                  </a:lnTo>
                  <a:lnTo>
                    <a:pt x="5" y="44"/>
                  </a:lnTo>
                  <a:lnTo>
                    <a:pt x="0" y="35"/>
                  </a:lnTo>
                  <a:lnTo>
                    <a:pt x="5" y="20"/>
                  </a:lnTo>
                  <a:lnTo>
                    <a:pt x="9" y="1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533" name="Freeform 29"/>
            <p:cNvSpPr>
              <a:spLocks/>
            </p:cNvSpPr>
            <p:nvPr/>
          </p:nvSpPr>
          <p:spPr bwMode="auto">
            <a:xfrm>
              <a:off x="871" y="2881"/>
              <a:ext cx="17" cy="35"/>
            </a:xfrm>
            <a:custGeom>
              <a:avLst/>
              <a:gdLst>
                <a:gd name="T0" fmla="*/ 6 w 17"/>
                <a:gd name="T1" fmla="*/ 35 h 35"/>
                <a:gd name="T2" fmla="*/ 0 w 17"/>
                <a:gd name="T3" fmla="*/ 15 h 35"/>
                <a:gd name="T4" fmla="*/ 17 w 17"/>
                <a:gd name="T5" fmla="*/ 0 h 35"/>
                <a:gd name="T6" fmla="*/ 17 w 17"/>
                <a:gd name="T7" fmla="*/ 17 h 35"/>
                <a:gd name="T8" fmla="*/ 6 w 17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5">
                  <a:moveTo>
                    <a:pt x="6" y="35"/>
                  </a:moveTo>
                  <a:lnTo>
                    <a:pt x="0" y="15"/>
                  </a:lnTo>
                  <a:lnTo>
                    <a:pt x="17" y="0"/>
                  </a:lnTo>
                  <a:lnTo>
                    <a:pt x="17" y="17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534" name="Freeform 30"/>
            <p:cNvSpPr>
              <a:spLocks/>
            </p:cNvSpPr>
            <p:nvPr/>
          </p:nvSpPr>
          <p:spPr bwMode="auto">
            <a:xfrm>
              <a:off x="818" y="2918"/>
              <a:ext cx="35" cy="31"/>
            </a:xfrm>
            <a:custGeom>
              <a:avLst/>
              <a:gdLst>
                <a:gd name="T0" fmla="*/ 0 w 35"/>
                <a:gd name="T1" fmla="*/ 11 h 31"/>
                <a:gd name="T2" fmla="*/ 2 w 35"/>
                <a:gd name="T3" fmla="*/ 2 h 31"/>
                <a:gd name="T4" fmla="*/ 35 w 35"/>
                <a:gd name="T5" fmla="*/ 0 h 31"/>
                <a:gd name="T6" fmla="*/ 35 w 35"/>
                <a:gd name="T7" fmla="*/ 20 h 31"/>
                <a:gd name="T8" fmla="*/ 31 w 35"/>
                <a:gd name="T9" fmla="*/ 26 h 31"/>
                <a:gd name="T10" fmla="*/ 20 w 35"/>
                <a:gd name="T11" fmla="*/ 31 h 31"/>
                <a:gd name="T12" fmla="*/ 9 w 35"/>
                <a:gd name="T13" fmla="*/ 28 h 31"/>
                <a:gd name="T14" fmla="*/ 0 w 35"/>
                <a:gd name="T15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1">
                  <a:moveTo>
                    <a:pt x="0" y="11"/>
                  </a:moveTo>
                  <a:lnTo>
                    <a:pt x="2" y="2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1" y="26"/>
                  </a:lnTo>
                  <a:lnTo>
                    <a:pt x="20" y="31"/>
                  </a:lnTo>
                  <a:lnTo>
                    <a:pt x="9" y="28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535" name="Freeform 31"/>
            <p:cNvSpPr>
              <a:spLocks/>
            </p:cNvSpPr>
            <p:nvPr/>
          </p:nvSpPr>
          <p:spPr bwMode="auto">
            <a:xfrm>
              <a:off x="969" y="2968"/>
              <a:ext cx="49" cy="47"/>
            </a:xfrm>
            <a:custGeom>
              <a:avLst/>
              <a:gdLst>
                <a:gd name="T0" fmla="*/ 29 w 49"/>
                <a:gd name="T1" fmla="*/ 0 h 47"/>
                <a:gd name="T2" fmla="*/ 25 w 49"/>
                <a:gd name="T3" fmla="*/ 14 h 47"/>
                <a:gd name="T4" fmla="*/ 49 w 49"/>
                <a:gd name="T5" fmla="*/ 11 h 47"/>
                <a:gd name="T6" fmla="*/ 49 w 49"/>
                <a:gd name="T7" fmla="*/ 20 h 47"/>
                <a:gd name="T8" fmla="*/ 47 w 49"/>
                <a:gd name="T9" fmla="*/ 25 h 47"/>
                <a:gd name="T10" fmla="*/ 31 w 49"/>
                <a:gd name="T11" fmla="*/ 29 h 47"/>
                <a:gd name="T12" fmla="*/ 22 w 49"/>
                <a:gd name="T13" fmla="*/ 36 h 47"/>
                <a:gd name="T14" fmla="*/ 16 w 49"/>
                <a:gd name="T15" fmla="*/ 44 h 47"/>
                <a:gd name="T16" fmla="*/ 7 w 49"/>
                <a:gd name="T17" fmla="*/ 47 h 47"/>
                <a:gd name="T18" fmla="*/ 0 w 49"/>
                <a:gd name="T19" fmla="*/ 44 h 47"/>
                <a:gd name="T20" fmla="*/ 0 w 49"/>
                <a:gd name="T21" fmla="*/ 36 h 47"/>
                <a:gd name="T22" fmla="*/ 5 w 49"/>
                <a:gd name="T23" fmla="*/ 31 h 47"/>
                <a:gd name="T24" fmla="*/ 7 w 49"/>
                <a:gd name="T25" fmla="*/ 25 h 47"/>
                <a:gd name="T26" fmla="*/ 9 w 49"/>
                <a:gd name="T27" fmla="*/ 11 h 47"/>
                <a:gd name="T28" fmla="*/ 18 w 49"/>
                <a:gd name="T29" fmla="*/ 3 h 47"/>
                <a:gd name="T30" fmla="*/ 29 w 49"/>
                <a:gd name="T3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47">
                  <a:moveTo>
                    <a:pt x="29" y="0"/>
                  </a:moveTo>
                  <a:lnTo>
                    <a:pt x="25" y="14"/>
                  </a:lnTo>
                  <a:lnTo>
                    <a:pt x="49" y="11"/>
                  </a:lnTo>
                  <a:lnTo>
                    <a:pt x="49" y="20"/>
                  </a:lnTo>
                  <a:lnTo>
                    <a:pt x="47" y="25"/>
                  </a:lnTo>
                  <a:lnTo>
                    <a:pt x="31" y="29"/>
                  </a:lnTo>
                  <a:lnTo>
                    <a:pt x="22" y="36"/>
                  </a:lnTo>
                  <a:lnTo>
                    <a:pt x="16" y="44"/>
                  </a:lnTo>
                  <a:lnTo>
                    <a:pt x="7" y="47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5" y="31"/>
                  </a:lnTo>
                  <a:lnTo>
                    <a:pt x="7" y="25"/>
                  </a:lnTo>
                  <a:lnTo>
                    <a:pt x="9" y="11"/>
                  </a:lnTo>
                  <a:lnTo>
                    <a:pt x="18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536" name="Freeform 32"/>
            <p:cNvSpPr>
              <a:spLocks/>
            </p:cNvSpPr>
            <p:nvPr/>
          </p:nvSpPr>
          <p:spPr bwMode="auto">
            <a:xfrm>
              <a:off x="1053" y="3197"/>
              <a:ext cx="28" cy="65"/>
            </a:xfrm>
            <a:custGeom>
              <a:avLst/>
              <a:gdLst>
                <a:gd name="T0" fmla="*/ 26 w 28"/>
                <a:gd name="T1" fmla="*/ 0 h 65"/>
                <a:gd name="T2" fmla="*/ 28 w 28"/>
                <a:gd name="T3" fmla="*/ 26 h 65"/>
                <a:gd name="T4" fmla="*/ 17 w 28"/>
                <a:gd name="T5" fmla="*/ 48 h 65"/>
                <a:gd name="T6" fmla="*/ 13 w 28"/>
                <a:gd name="T7" fmla="*/ 59 h 65"/>
                <a:gd name="T8" fmla="*/ 6 w 28"/>
                <a:gd name="T9" fmla="*/ 65 h 65"/>
                <a:gd name="T10" fmla="*/ 2 w 28"/>
                <a:gd name="T11" fmla="*/ 65 h 65"/>
                <a:gd name="T12" fmla="*/ 0 w 28"/>
                <a:gd name="T13" fmla="*/ 63 h 65"/>
                <a:gd name="T14" fmla="*/ 0 w 28"/>
                <a:gd name="T15" fmla="*/ 41 h 65"/>
                <a:gd name="T16" fmla="*/ 26 w 28"/>
                <a:gd name="T1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65">
                  <a:moveTo>
                    <a:pt x="26" y="0"/>
                  </a:moveTo>
                  <a:lnTo>
                    <a:pt x="28" y="26"/>
                  </a:lnTo>
                  <a:lnTo>
                    <a:pt x="17" y="48"/>
                  </a:lnTo>
                  <a:lnTo>
                    <a:pt x="13" y="59"/>
                  </a:lnTo>
                  <a:lnTo>
                    <a:pt x="6" y="65"/>
                  </a:lnTo>
                  <a:lnTo>
                    <a:pt x="2" y="65"/>
                  </a:lnTo>
                  <a:lnTo>
                    <a:pt x="0" y="63"/>
                  </a:lnTo>
                  <a:lnTo>
                    <a:pt x="0" y="4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537" name="Freeform 33"/>
            <p:cNvSpPr>
              <a:spLocks/>
            </p:cNvSpPr>
            <p:nvPr/>
          </p:nvSpPr>
          <p:spPr bwMode="auto">
            <a:xfrm>
              <a:off x="991" y="3238"/>
              <a:ext cx="38" cy="44"/>
            </a:xfrm>
            <a:custGeom>
              <a:avLst/>
              <a:gdLst>
                <a:gd name="T0" fmla="*/ 25 w 38"/>
                <a:gd name="T1" fmla="*/ 44 h 44"/>
                <a:gd name="T2" fmla="*/ 5 w 38"/>
                <a:gd name="T3" fmla="*/ 29 h 44"/>
                <a:gd name="T4" fmla="*/ 0 w 38"/>
                <a:gd name="T5" fmla="*/ 22 h 44"/>
                <a:gd name="T6" fmla="*/ 3 w 38"/>
                <a:gd name="T7" fmla="*/ 16 h 44"/>
                <a:gd name="T8" fmla="*/ 22 w 38"/>
                <a:gd name="T9" fmla="*/ 0 h 44"/>
                <a:gd name="T10" fmla="*/ 20 w 38"/>
                <a:gd name="T11" fmla="*/ 7 h 44"/>
                <a:gd name="T12" fmla="*/ 33 w 38"/>
                <a:gd name="T13" fmla="*/ 7 h 44"/>
                <a:gd name="T14" fmla="*/ 36 w 38"/>
                <a:gd name="T15" fmla="*/ 11 h 44"/>
                <a:gd name="T16" fmla="*/ 38 w 38"/>
                <a:gd name="T17" fmla="*/ 24 h 44"/>
                <a:gd name="T18" fmla="*/ 36 w 38"/>
                <a:gd name="T19" fmla="*/ 33 h 44"/>
                <a:gd name="T20" fmla="*/ 25 w 38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44">
                  <a:moveTo>
                    <a:pt x="25" y="44"/>
                  </a:moveTo>
                  <a:lnTo>
                    <a:pt x="5" y="29"/>
                  </a:lnTo>
                  <a:lnTo>
                    <a:pt x="0" y="22"/>
                  </a:lnTo>
                  <a:lnTo>
                    <a:pt x="3" y="16"/>
                  </a:lnTo>
                  <a:lnTo>
                    <a:pt x="22" y="0"/>
                  </a:lnTo>
                  <a:lnTo>
                    <a:pt x="20" y="7"/>
                  </a:lnTo>
                  <a:lnTo>
                    <a:pt x="33" y="7"/>
                  </a:lnTo>
                  <a:lnTo>
                    <a:pt x="36" y="11"/>
                  </a:lnTo>
                  <a:lnTo>
                    <a:pt x="38" y="24"/>
                  </a:lnTo>
                  <a:lnTo>
                    <a:pt x="36" y="33"/>
                  </a:lnTo>
                  <a:lnTo>
                    <a:pt x="25" y="4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3357563"/>
            <a:ext cx="9144000" cy="3500437"/>
          </a:xfrm>
          <a:prstGeom prst="rect">
            <a:avLst/>
          </a:prstGeom>
          <a:gradFill rotWithShape="1">
            <a:gsLst>
              <a:gs pos="0">
                <a:schemeClr val="hlink">
                  <a:alpha val="71001"/>
                </a:schemeClr>
              </a:gs>
              <a:gs pos="100000">
                <a:schemeClr val="accent2">
                  <a:alpha val="73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39750" y="981075"/>
            <a:ext cx="2325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200" smtClean="0">
                <a:solidFill>
                  <a:srgbClr val="FFFFFF"/>
                </a:solidFill>
                <a:latin typeface="Comic Sans MS" pitchFamily="66" charset="0"/>
              </a:rPr>
              <a:t>Conclusions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68313" y="5062538"/>
            <a:ext cx="7929562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smtClean="0">
                <a:solidFill>
                  <a:srgbClr val="FFFFFF"/>
                </a:solidFill>
                <a:latin typeface="Comic Sans MS" pitchFamily="66" charset="0"/>
              </a:rPr>
              <a:t>Process at depth</a:t>
            </a:r>
            <a:r>
              <a:rPr lang="en-US" altLang="ja-JP" sz="2000" smtClean="0">
                <a:solidFill>
                  <a:srgbClr val="CC0000"/>
                </a:solidFill>
                <a:latin typeface="Comic Sans MS" pitchFamily="66" charset="0"/>
              </a:rPr>
              <a:t> </a:t>
            </a:r>
          </a:p>
          <a:p>
            <a:r>
              <a:rPr lang="en-US" altLang="ja-JP" smtClean="0">
                <a:solidFill>
                  <a:srgbClr val="000000"/>
                </a:solidFill>
                <a:latin typeface="Comic Sans MS" pitchFamily="66" charset="0"/>
              </a:rPr>
              <a:t>	serpentinzation and downward transport of upper plate material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69900" y="3549650"/>
            <a:ext cx="5573713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smtClean="0">
                <a:solidFill>
                  <a:srgbClr val="FFFFFF"/>
                </a:solidFill>
                <a:latin typeface="Comic Sans MS" pitchFamily="66" charset="0"/>
              </a:rPr>
              <a:t>Velocity profiles in NEJ/SWJ</a:t>
            </a:r>
            <a:r>
              <a:rPr lang="en-US" altLang="ja-JP" sz="2000" smtClean="0">
                <a:solidFill>
                  <a:srgbClr val="CC0000"/>
                </a:solidFill>
                <a:latin typeface="Comic Sans MS" pitchFamily="66" charset="0"/>
              </a:rPr>
              <a:t> </a:t>
            </a:r>
          </a:p>
          <a:p>
            <a:r>
              <a:rPr lang="en-US" altLang="ja-JP" smtClean="0">
                <a:solidFill>
                  <a:srgbClr val="000000"/>
                </a:solidFill>
                <a:latin typeface="Comic Sans MS" pitchFamily="66" charset="0"/>
              </a:rPr>
              <a:t>	inconsistency with model for NEJ vertical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68313" y="4270375"/>
            <a:ext cx="8670925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smtClean="0">
                <a:solidFill>
                  <a:srgbClr val="FFFFFF"/>
                </a:solidFill>
                <a:latin typeface="Comic Sans MS" pitchFamily="66" charset="0"/>
              </a:rPr>
              <a:t>Basal erosion</a:t>
            </a:r>
            <a:endParaRPr lang="en-US" altLang="ja-JP" sz="2000" smtClean="0">
              <a:solidFill>
                <a:srgbClr val="000000"/>
              </a:solidFill>
              <a:latin typeface="HG正楷書体-PRO" pitchFamily="65" charset="-128"/>
              <a:ea typeface="HG正楷書体-PRO" pitchFamily="65" charset="-128"/>
            </a:endParaRPr>
          </a:p>
          <a:p>
            <a:r>
              <a:rPr lang="en-US" altLang="ja-JP" smtClean="0">
                <a:solidFill>
                  <a:srgbClr val="000000"/>
                </a:solidFill>
                <a:latin typeface="Comic Sans MS" pitchFamily="66" charset="0"/>
              </a:rPr>
              <a:t>	15 mm/yr for depths 45-90 km </a:t>
            </a:r>
            <a:r>
              <a:rPr lang="en-US" altLang="ja-JP" sz="1600" smtClean="0">
                <a:solidFill>
                  <a:srgbClr val="333399"/>
                </a:solidFill>
                <a:latin typeface="Comic Sans MS" pitchFamily="66" charset="0"/>
              </a:rPr>
              <a:t>(cf. Neogene trench retreat rate 10 mm/yr)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468313" y="5853113"/>
            <a:ext cx="286067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ja-JP" sz="2000" smtClean="0">
                <a:solidFill>
                  <a:srgbClr val="FFFFFF"/>
                </a:solidFill>
                <a:latin typeface="Comic Sans MS" pitchFamily="66" charset="0"/>
              </a:rPr>
              <a:t>NE J</a:t>
            </a:r>
            <a:r>
              <a:rPr lang="en-US" altLang="ja-JP" sz="2000" smtClean="0">
                <a:solidFill>
                  <a:srgbClr val="FFFFFF"/>
                </a:solidFill>
                <a:latin typeface="Comic Sans MS" pitchFamily="66" charset="0"/>
              </a:rPr>
              <a:t>apan sinks</a:t>
            </a:r>
            <a:endParaRPr lang="en-US" altLang="ja-JP" sz="2000" smtClean="0">
              <a:solidFill>
                <a:srgbClr val="000000"/>
              </a:solidFill>
              <a:latin typeface="HG正楷書体-PRO" pitchFamily="65" charset="-128"/>
              <a:ea typeface="HG正楷書体-PRO" pitchFamily="65" charset="-128"/>
            </a:endParaRPr>
          </a:p>
          <a:p>
            <a:r>
              <a:rPr lang="en-US" altLang="ja-JP" smtClean="0">
                <a:solidFill>
                  <a:srgbClr val="000000"/>
                </a:solidFill>
                <a:latin typeface="Comic Sans MS" pitchFamily="66" charset="0"/>
              </a:rPr>
              <a:t>	very, very slowly</a:t>
            </a:r>
          </a:p>
        </p:txBody>
      </p:sp>
      <p:grpSp>
        <p:nvGrpSpPr>
          <p:cNvPr id="21521" name="Group 17"/>
          <p:cNvGrpSpPr>
            <a:grpSpLocks/>
          </p:cNvGrpSpPr>
          <p:nvPr/>
        </p:nvGrpSpPr>
        <p:grpSpPr bwMode="auto">
          <a:xfrm>
            <a:off x="323850" y="188913"/>
            <a:ext cx="503238" cy="503237"/>
            <a:chOff x="158" y="164"/>
            <a:chExt cx="317" cy="317"/>
          </a:xfrm>
        </p:grpSpPr>
        <p:sp>
          <p:nvSpPr>
            <p:cNvPr id="21520" name="AutoShape 16"/>
            <p:cNvSpPr>
              <a:spLocks noChangeArrowheads="1"/>
            </p:cNvSpPr>
            <p:nvPr/>
          </p:nvSpPr>
          <p:spPr bwMode="auto">
            <a:xfrm>
              <a:off x="158" y="164"/>
              <a:ext cx="317" cy="317"/>
            </a:xfrm>
            <a:prstGeom prst="star24">
              <a:avLst>
                <a:gd name="adj" fmla="val 375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519" name="Oval 15"/>
            <p:cNvSpPr>
              <a:spLocks noChangeArrowheads="1"/>
            </p:cNvSpPr>
            <p:nvPr/>
          </p:nvSpPr>
          <p:spPr bwMode="auto">
            <a:xfrm>
              <a:off x="249" y="255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1524"/>
                                        </p:tgtEl>
                                      </p:cBhvr>
                                      <p:by x="1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3.88889E-6 0.60371 " pathEditMode="relative" rAng="0" ptsTypes="AA">
                                      <p:cBhvr>
                                        <p:cTn id="35" dur="8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18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37" dur="3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400" decel="1000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400" decel="100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400" decel="100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400" decel="100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42" presetClass="path" presetSubtype="0" repeatCount="indefinite" accel="50000" decel="5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007 0.0479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384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20000">
                                      <p:cBhvr>
                                        <p:cTn id="61" dur="2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9" grpId="0" animBg="1"/>
      <p:bldP spid="21539" grpId="1" animBg="1"/>
      <p:bldP spid="21539" grpId="2" animBg="1"/>
      <p:bldP spid="21508" grpId="0"/>
      <p:bldP spid="21509" grpId="0"/>
      <p:bldP spid="21509" grpId="1"/>
      <p:bldP spid="21510" grpId="0"/>
      <p:bldP spid="21510" grpId="1"/>
      <p:bldP spid="21511" grpId="0"/>
      <p:bldP spid="21511" grpId="1"/>
      <p:bldP spid="21515" grpId="0"/>
      <p:bldP spid="21515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79" name="Picture 23" descr="aeart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03053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5480" name="Group 24"/>
          <p:cNvGrpSpPr>
            <a:grpSpLocks/>
          </p:cNvGrpSpPr>
          <p:nvPr/>
        </p:nvGrpSpPr>
        <p:grpSpPr bwMode="auto">
          <a:xfrm rot="-1142420">
            <a:off x="1223963" y="2341563"/>
            <a:ext cx="542925" cy="185737"/>
            <a:chOff x="3255" y="1705"/>
            <a:chExt cx="549" cy="225"/>
          </a:xfrm>
        </p:grpSpPr>
        <p:sp>
          <p:nvSpPr>
            <p:cNvPr id="275481" name="Freeform 25"/>
            <p:cNvSpPr>
              <a:spLocks/>
            </p:cNvSpPr>
            <p:nvPr/>
          </p:nvSpPr>
          <p:spPr bwMode="auto">
            <a:xfrm>
              <a:off x="3431" y="1839"/>
              <a:ext cx="157" cy="75"/>
            </a:xfrm>
            <a:custGeom>
              <a:avLst/>
              <a:gdLst>
                <a:gd name="T0" fmla="*/ 19 w 157"/>
                <a:gd name="T1" fmla="*/ 2 h 75"/>
                <a:gd name="T2" fmla="*/ 25 w 157"/>
                <a:gd name="T3" fmla="*/ 2 h 75"/>
                <a:gd name="T4" fmla="*/ 31 w 157"/>
                <a:gd name="T5" fmla="*/ 1 h 75"/>
                <a:gd name="T6" fmla="*/ 37 w 157"/>
                <a:gd name="T7" fmla="*/ 0 h 75"/>
                <a:gd name="T8" fmla="*/ 44 w 157"/>
                <a:gd name="T9" fmla="*/ 0 h 75"/>
                <a:gd name="T10" fmla="*/ 51 w 157"/>
                <a:gd name="T11" fmla="*/ 0 h 75"/>
                <a:gd name="T12" fmla="*/ 57 w 157"/>
                <a:gd name="T13" fmla="*/ 0 h 75"/>
                <a:gd name="T14" fmla="*/ 63 w 157"/>
                <a:gd name="T15" fmla="*/ 1 h 75"/>
                <a:gd name="T16" fmla="*/ 71 w 157"/>
                <a:gd name="T17" fmla="*/ 2 h 75"/>
                <a:gd name="T18" fmla="*/ 79 w 157"/>
                <a:gd name="T19" fmla="*/ 2 h 75"/>
                <a:gd name="T20" fmla="*/ 87 w 157"/>
                <a:gd name="T21" fmla="*/ 4 h 75"/>
                <a:gd name="T22" fmla="*/ 97 w 157"/>
                <a:gd name="T23" fmla="*/ 6 h 75"/>
                <a:gd name="T24" fmla="*/ 107 w 157"/>
                <a:gd name="T25" fmla="*/ 9 h 75"/>
                <a:gd name="T26" fmla="*/ 115 w 157"/>
                <a:gd name="T27" fmla="*/ 12 h 75"/>
                <a:gd name="T28" fmla="*/ 125 w 157"/>
                <a:gd name="T29" fmla="*/ 16 h 75"/>
                <a:gd name="T30" fmla="*/ 135 w 157"/>
                <a:gd name="T31" fmla="*/ 20 h 75"/>
                <a:gd name="T32" fmla="*/ 143 w 157"/>
                <a:gd name="T33" fmla="*/ 25 h 75"/>
                <a:gd name="T34" fmla="*/ 156 w 157"/>
                <a:gd name="T35" fmla="*/ 32 h 75"/>
                <a:gd name="T36" fmla="*/ 137 w 157"/>
                <a:gd name="T37" fmla="*/ 74 h 75"/>
                <a:gd name="T38" fmla="*/ 130 w 157"/>
                <a:gd name="T39" fmla="*/ 69 h 75"/>
                <a:gd name="T40" fmla="*/ 119 w 157"/>
                <a:gd name="T41" fmla="*/ 64 h 75"/>
                <a:gd name="T42" fmla="*/ 109 w 157"/>
                <a:gd name="T43" fmla="*/ 59 h 75"/>
                <a:gd name="T44" fmla="*/ 99 w 157"/>
                <a:gd name="T45" fmla="*/ 55 h 75"/>
                <a:gd name="T46" fmla="*/ 90 w 157"/>
                <a:gd name="T47" fmla="*/ 51 h 75"/>
                <a:gd name="T48" fmla="*/ 82 w 157"/>
                <a:gd name="T49" fmla="*/ 49 h 75"/>
                <a:gd name="T50" fmla="*/ 74 w 157"/>
                <a:gd name="T51" fmla="*/ 47 h 75"/>
                <a:gd name="T52" fmla="*/ 66 w 157"/>
                <a:gd name="T53" fmla="*/ 45 h 75"/>
                <a:gd name="T54" fmla="*/ 59 w 157"/>
                <a:gd name="T55" fmla="*/ 44 h 75"/>
                <a:gd name="T56" fmla="*/ 51 w 157"/>
                <a:gd name="T57" fmla="*/ 43 h 75"/>
                <a:gd name="T58" fmla="*/ 44 w 157"/>
                <a:gd name="T59" fmla="*/ 42 h 75"/>
                <a:gd name="T60" fmla="*/ 38 w 157"/>
                <a:gd name="T61" fmla="*/ 42 h 75"/>
                <a:gd name="T62" fmla="*/ 32 w 157"/>
                <a:gd name="T63" fmla="*/ 42 h 75"/>
                <a:gd name="T64" fmla="*/ 25 w 157"/>
                <a:gd name="T65" fmla="*/ 42 h 75"/>
                <a:gd name="T66" fmla="*/ 20 w 157"/>
                <a:gd name="T67" fmla="*/ 42 h 75"/>
                <a:gd name="T68" fmla="*/ 14 w 157"/>
                <a:gd name="T69" fmla="*/ 42 h 75"/>
                <a:gd name="T70" fmla="*/ 9 w 157"/>
                <a:gd name="T71" fmla="*/ 43 h 75"/>
                <a:gd name="T72" fmla="*/ 5 w 157"/>
                <a:gd name="T73" fmla="*/ 43 h 75"/>
                <a:gd name="T74" fmla="*/ 0 w 157"/>
                <a:gd name="T75" fmla="*/ 44 h 75"/>
                <a:gd name="T76" fmla="*/ 19 w 157"/>
                <a:gd name="T77" fmla="*/ 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7" h="75">
                  <a:moveTo>
                    <a:pt x="19" y="2"/>
                  </a:moveTo>
                  <a:lnTo>
                    <a:pt x="25" y="2"/>
                  </a:lnTo>
                  <a:lnTo>
                    <a:pt x="31" y="1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1"/>
                  </a:lnTo>
                  <a:lnTo>
                    <a:pt x="71" y="2"/>
                  </a:lnTo>
                  <a:lnTo>
                    <a:pt x="79" y="2"/>
                  </a:lnTo>
                  <a:lnTo>
                    <a:pt x="87" y="4"/>
                  </a:lnTo>
                  <a:lnTo>
                    <a:pt x="97" y="6"/>
                  </a:lnTo>
                  <a:lnTo>
                    <a:pt x="107" y="9"/>
                  </a:lnTo>
                  <a:lnTo>
                    <a:pt x="115" y="12"/>
                  </a:lnTo>
                  <a:lnTo>
                    <a:pt x="125" y="16"/>
                  </a:lnTo>
                  <a:lnTo>
                    <a:pt x="135" y="20"/>
                  </a:lnTo>
                  <a:lnTo>
                    <a:pt x="143" y="25"/>
                  </a:lnTo>
                  <a:lnTo>
                    <a:pt x="156" y="32"/>
                  </a:lnTo>
                  <a:lnTo>
                    <a:pt x="137" y="74"/>
                  </a:lnTo>
                  <a:lnTo>
                    <a:pt x="130" y="69"/>
                  </a:lnTo>
                  <a:lnTo>
                    <a:pt x="119" y="64"/>
                  </a:lnTo>
                  <a:lnTo>
                    <a:pt x="109" y="59"/>
                  </a:lnTo>
                  <a:lnTo>
                    <a:pt x="99" y="55"/>
                  </a:lnTo>
                  <a:lnTo>
                    <a:pt x="90" y="51"/>
                  </a:lnTo>
                  <a:lnTo>
                    <a:pt x="82" y="49"/>
                  </a:lnTo>
                  <a:lnTo>
                    <a:pt x="74" y="47"/>
                  </a:lnTo>
                  <a:lnTo>
                    <a:pt x="66" y="45"/>
                  </a:lnTo>
                  <a:lnTo>
                    <a:pt x="59" y="44"/>
                  </a:lnTo>
                  <a:lnTo>
                    <a:pt x="51" y="43"/>
                  </a:lnTo>
                  <a:lnTo>
                    <a:pt x="44" y="42"/>
                  </a:lnTo>
                  <a:lnTo>
                    <a:pt x="38" y="42"/>
                  </a:lnTo>
                  <a:lnTo>
                    <a:pt x="32" y="42"/>
                  </a:lnTo>
                  <a:lnTo>
                    <a:pt x="25" y="42"/>
                  </a:lnTo>
                  <a:lnTo>
                    <a:pt x="20" y="42"/>
                  </a:lnTo>
                  <a:lnTo>
                    <a:pt x="14" y="42"/>
                  </a:lnTo>
                  <a:lnTo>
                    <a:pt x="9" y="43"/>
                  </a:lnTo>
                  <a:lnTo>
                    <a:pt x="5" y="43"/>
                  </a:lnTo>
                  <a:lnTo>
                    <a:pt x="0" y="44"/>
                  </a:lnTo>
                  <a:lnTo>
                    <a:pt x="19" y="2"/>
                  </a:lnTo>
                </a:path>
              </a:pathLst>
            </a:custGeom>
            <a:gradFill rotWithShape="0">
              <a:gsLst>
                <a:gs pos="0">
                  <a:srgbClr val="FFFF00">
                    <a:gamma/>
                    <a:shade val="6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50" charset="-128"/>
              </a:endParaRPr>
            </a:p>
          </p:txBody>
        </p:sp>
        <p:grpSp>
          <p:nvGrpSpPr>
            <p:cNvPr id="275482" name="Group 26"/>
            <p:cNvGrpSpPr>
              <a:grpSpLocks/>
            </p:cNvGrpSpPr>
            <p:nvPr/>
          </p:nvGrpSpPr>
          <p:grpSpPr bwMode="auto">
            <a:xfrm>
              <a:off x="3482" y="1808"/>
              <a:ext cx="97" cy="63"/>
              <a:chOff x="3482" y="1808"/>
              <a:chExt cx="97" cy="63"/>
            </a:xfrm>
          </p:grpSpPr>
          <p:sp>
            <p:nvSpPr>
              <p:cNvPr id="275483" name="Line 27"/>
              <p:cNvSpPr>
                <a:spLocks noChangeShapeType="1"/>
              </p:cNvSpPr>
              <p:nvPr/>
            </p:nvSpPr>
            <p:spPr bwMode="auto">
              <a:xfrm flipH="1">
                <a:off x="3483" y="1827"/>
                <a:ext cx="96" cy="2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5484" name="Line 28"/>
              <p:cNvSpPr>
                <a:spLocks noChangeShapeType="1"/>
              </p:cNvSpPr>
              <p:nvPr/>
            </p:nvSpPr>
            <p:spPr bwMode="auto">
              <a:xfrm flipH="1" flipV="1">
                <a:off x="3517" y="1809"/>
                <a:ext cx="34" cy="6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5485" name="Line 29"/>
              <p:cNvSpPr>
                <a:spLocks noChangeShapeType="1"/>
              </p:cNvSpPr>
              <p:nvPr/>
            </p:nvSpPr>
            <p:spPr bwMode="auto">
              <a:xfrm flipH="1">
                <a:off x="3551" y="1827"/>
                <a:ext cx="28" cy="4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5486" name="Line 30"/>
              <p:cNvSpPr>
                <a:spLocks noChangeShapeType="1"/>
              </p:cNvSpPr>
              <p:nvPr/>
            </p:nvSpPr>
            <p:spPr bwMode="auto">
              <a:xfrm flipH="1" flipV="1">
                <a:off x="3482" y="1854"/>
                <a:ext cx="69" cy="1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5487" name="Line 31"/>
              <p:cNvSpPr>
                <a:spLocks noChangeShapeType="1"/>
              </p:cNvSpPr>
              <p:nvPr/>
            </p:nvSpPr>
            <p:spPr bwMode="auto">
              <a:xfrm flipV="1">
                <a:off x="3483" y="1808"/>
                <a:ext cx="33" cy="4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75488" name="Group 32"/>
            <p:cNvGrpSpPr>
              <a:grpSpLocks/>
            </p:cNvGrpSpPr>
            <p:nvPr/>
          </p:nvGrpSpPr>
          <p:grpSpPr bwMode="auto">
            <a:xfrm>
              <a:off x="3433" y="1795"/>
              <a:ext cx="190" cy="40"/>
              <a:chOff x="3433" y="1795"/>
              <a:chExt cx="190" cy="40"/>
            </a:xfrm>
          </p:grpSpPr>
          <p:sp>
            <p:nvSpPr>
              <p:cNvPr id="275489" name="Line 33"/>
              <p:cNvSpPr>
                <a:spLocks noChangeShapeType="1"/>
              </p:cNvSpPr>
              <p:nvPr/>
            </p:nvSpPr>
            <p:spPr bwMode="auto">
              <a:xfrm>
                <a:off x="3434" y="1797"/>
                <a:ext cx="188" cy="3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5490" name="Line 34"/>
              <p:cNvSpPr>
                <a:spLocks noChangeShapeType="1"/>
              </p:cNvSpPr>
              <p:nvPr/>
            </p:nvSpPr>
            <p:spPr bwMode="auto">
              <a:xfrm>
                <a:off x="3433" y="1795"/>
                <a:ext cx="190" cy="4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75491" name="Group 35"/>
            <p:cNvGrpSpPr>
              <a:grpSpLocks/>
            </p:cNvGrpSpPr>
            <p:nvPr/>
          </p:nvGrpSpPr>
          <p:grpSpPr bwMode="auto">
            <a:xfrm>
              <a:off x="3487" y="1717"/>
              <a:ext cx="109" cy="94"/>
              <a:chOff x="3487" y="1717"/>
              <a:chExt cx="109" cy="94"/>
            </a:xfrm>
          </p:grpSpPr>
          <p:sp>
            <p:nvSpPr>
              <p:cNvPr id="275492" name="Freeform 36"/>
              <p:cNvSpPr>
                <a:spLocks/>
              </p:cNvSpPr>
              <p:nvPr/>
            </p:nvSpPr>
            <p:spPr bwMode="auto">
              <a:xfrm>
                <a:off x="3487" y="1717"/>
                <a:ext cx="97" cy="71"/>
              </a:xfrm>
              <a:custGeom>
                <a:avLst/>
                <a:gdLst>
                  <a:gd name="T0" fmla="*/ 12 w 97"/>
                  <a:gd name="T1" fmla="*/ 0 h 71"/>
                  <a:gd name="T2" fmla="*/ 96 w 97"/>
                  <a:gd name="T3" fmla="*/ 14 h 71"/>
                  <a:gd name="T4" fmla="*/ 84 w 97"/>
                  <a:gd name="T5" fmla="*/ 70 h 71"/>
                  <a:gd name="T6" fmla="*/ 0 w 97"/>
                  <a:gd name="T7" fmla="*/ 56 h 71"/>
                  <a:gd name="T8" fmla="*/ 12 w 97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71">
                    <a:moveTo>
                      <a:pt x="12" y="0"/>
                    </a:moveTo>
                    <a:lnTo>
                      <a:pt x="96" y="14"/>
                    </a:lnTo>
                    <a:lnTo>
                      <a:pt x="84" y="70"/>
                    </a:lnTo>
                    <a:lnTo>
                      <a:pt x="0" y="5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5493" name="Freeform 37"/>
              <p:cNvSpPr>
                <a:spLocks/>
              </p:cNvSpPr>
              <p:nvPr/>
            </p:nvSpPr>
            <p:spPr bwMode="auto">
              <a:xfrm>
                <a:off x="3571" y="1731"/>
                <a:ext cx="25" cy="80"/>
              </a:xfrm>
              <a:custGeom>
                <a:avLst/>
                <a:gdLst>
                  <a:gd name="T0" fmla="*/ 12 w 25"/>
                  <a:gd name="T1" fmla="*/ 0 h 80"/>
                  <a:gd name="T2" fmla="*/ 24 w 25"/>
                  <a:gd name="T3" fmla="*/ 49 h 80"/>
                  <a:gd name="T4" fmla="*/ 17 w 25"/>
                  <a:gd name="T5" fmla="*/ 79 h 80"/>
                  <a:gd name="T6" fmla="*/ 0 w 25"/>
                  <a:gd name="T7" fmla="*/ 56 h 80"/>
                  <a:gd name="T8" fmla="*/ 12 w 25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80">
                    <a:moveTo>
                      <a:pt x="12" y="0"/>
                    </a:moveTo>
                    <a:lnTo>
                      <a:pt x="24" y="49"/>
                    </a:lnTo>
                    <a:lnTo>
                      <a:pt x="17" y="79"/>
                    </a:lnTo>
                    <a:lnTo>
                      <a:pt x="0" y="5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5494" name="Freeform 38"/>
              <p:cNvSpPr>
                <a:spLocks/>
              </p:cNvSpPr>
              <p:nvPr/>
            </p:nvSpPr>
            <p:spPr bwMode="auto">
              <a:xfrm>
                <a:off x="3487" y="1773"/>
                <a:ext cx="102" cy="37"/>
              </a:xfrm>
              <a:custGeom>
                <a:avLst/>
                <a:gdLst>
                  <a:gd name="T0" fmla="*/ 0 w 102"/>
                  <a:gd name="T1" fmla="*/ 0 h 37"/>
                  <a:gd name="T2" fmla="*/ 84 w 102"/>
                  <a:gd name="T3" fmla="*/ 14 h 37"/>
                  <a:gd name="T4" fmla="*/ 101 w 102"/>
                  <a:gd name="T5" fmla="*/ 36 h 37"/>
                  <a:gd name="T6" fmla="*/ 39 w 102"/>
                  <a:gd name="T7" fmla="*/ 23 h 37"/>
                  <a:gd name="T8" fmla="*/ 0 w 102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37">
                    <a:moveTo>
                      <a:pt x="0" y="0"/>
                    </a:moveTo>
                    <a:lnTo>
                      <a:pt x="84" y="14"/>
                    </a:lnTo>
                    <a:lnTo>
                      <a:pt x="101" y="36"/>
                    </a:lnTo>
                    <a:lnTo>
                      <a:pt x="39" y="2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75495" name="Group 39"/>
            <p:cNvGrpSpPr>
              <a:grpSpLocks/>
            </p:cNvGrpSpPr>
            <p:nvPr/>
          </p:nvGrpSpPr>
          <p:grpSpPr bwMode="auto">
            <a:xfrm>
              <a:off x="3511" y="1734"/>
              <a:ext cx="52" cy="28"/>
              <a:chOff x="3511" y="1734"/>
              <a:chExt cx="52" cy="28"/>
            </a:xfrm>
          </p:grpSpPr>
          <p:sp>
            <p:nvSpPr>
              <p:cNvPr id="275496" name="Oval 40"/>
              <p:cNvSpPr>
                <a:spLocks noChangeArrowheads="1"/>
              </p:cNvSpPr>
              <p:nvPr/>
            </p:nvSpPr>
            <p:spPr bwMode="auto">
              <a:xfrm rot="2460000">
                <a:off x="3511" y="1734"/>
                <a:ext cx="20" cy="20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5497" name="Oval 41"/>
              <p:cNvSpPr>
                <a:spLocks noChangeArrowheads="1"/>
              </p:cNvSpPr>
              <p:nvPr/>
            </p:nvSpPr>
            <p:spPr bwMode="auto">
              <a:xfrm rot="2460000">
                <a:off x="3544" y="1741"/>
                <a:ext cx="19" cy="21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75498" name="Group 42"/>
            <p:cNvGrpSpPr>
              <a:grpSpLocks/>
            </p:cNvGrpSpPr>
            <p:nvPr/>
          </p:nvGrpSpPr>
          <p:grpSpPr bwMode="auto">
            <a:xfrm>
              <a:off x="3255" y="1705"/>
              <a:ext cx="199" cy="152"/>
              <a:chOff x="3255" y="1705"/>
              <a:chExt cx="199" cy="152"/>
            </a:xfrm>
          </p:grpSpPr>
          <p:sp>
            <p:nvSpPr>
              <p:cNvPr id="275499" name="Freeform 43"/>
              <p:cNvSpPr>
                <a:spLocks/>
              </p:cNvSpPr>
              <p:nvPr/>
            </p:nvSpPr>
            <p:spPr bwMode="auto">
              <a:xfrm>
                <a:off x="3255" y="1705"/>
                <a:ext cx="199" cy="152"/>
              </a:xfrm>
              <a:custGeom>
                <a:avLst/>
                <a:gdLst>
                  <a:gd name="T0" fmla="*/ 24 w 199"/>
                  <a:gd name="T1" fmla="*/ 0 h 152"/>
                  <a:gd name="T2" fmla="*/ 198 w 199"/>
                  <a:gd name="T3" fmla="*/ 32 h 152"/>
                  <a:gd name="T4" fmla="*/ 175 w 199"/>
                  <a:gd name="T5" fmla="*/ 151 h 152"/>
                  <a:gd name="T6" fmla="*/ 0 w 199"/>
                  <a:gd name="T7" fmla="*/ 119 h 152"/>
                  <a:gd name="T8" fmla="*/ 24 w 199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152">
                    <a:moveTo>
                      <a:pt x="24" y="0"/>
                    </a:moveTo>
                    <a:lnTo>
                      <a:pt x="198" y="32"/>
                    </a:lnTo>
                    <a:lnTo>
                      <a:pt x="175" y="151"/>
                    </a:lnTo>
                    <a:lnTo>
                      <a:pt x="0" y="119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000066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grpSp>
            <p:nvGrpSpPr>
              <p:cNvPr id="275500" name="Group 44"/>
              <p:cNvGrpSpPr>
                <a:grpSpLocks/>
              </p:cNvGrpSpPr>
              <p:nvPr/>
            </p:nvGrpSpPr>
            <p:grpSpPr bwMode="auto">
              <a:xfrm>
                <a:off x="3262" y="1712"/>
                <a:ext cx="185" cy="139"/>
                <a:chOff x="3262" y="1712"/>
                <a:chExt cx="185" cy="139"/>
              </a:xfrm>
            </p:grpSpPr>
            <p:grpSp>
              <p:nvGrpSpPr>
                <p:cNvPr id="275501" name="Group 45"/>
                <p:cNvGrpSpPr>
                  <a:grpSpLocks/>
                </p:cNvGrpSpPr>
                <p:nvPr/>
              </p:nvGrpSpPr>
              <p:grpSpPr bwMode="auto">
                <a:xfrm>
                  <a:off x="3285" y="1712"/>
                  <a:ext cx="138" cy="139"/>
                  <a:chOff x="3285" y="1712"/>
                  <a:chExt cx="138" cy="139"/>
                </a:xfrm>
              </p:grpSpPr>
              <p:sp>
                <p:nvSpPr>
                  <p:cNvPr id="275502" name="Line 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00" y="1733"/>
                    <a:ext cx="23" cy="11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503" name="Line 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71" y="1728"/>
                    <a:ext cx="23" cy="116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504" name="Line 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43" y="1721"/>
                    <a:ext cx="23" cy="119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505" name="Line 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13" y="1716"/>
                    <a:ext cx="25" cy="119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506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85" y="1712"/>
                    <a:ext cx="24" cy="117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</p:grpSp>
            <p:grpSp>
              <p:nvGrpSpPr>
                <p:cNvPr id="275507" name="Group 51"/>
                <p:cNvGrpSpPr>
                  <a:grpSpLocks/>
                </p:cNvGrpSpPr>
                <p:nvPr/>
              </p:nvGrpSpPr>
              <p:grpSpPr bwMode="auto">
                <a:xfrm>
                  <a:off x="3262" y="1731"/>
                  <a:ext cx="185" cy="100"/>
                  <a:chOff x="3262" y="1731"/>
                  <a:chExt cx="185" cy="100"/>
                </a:xfrm>
              </p:grpSpPr>
              <p:sp>
                <p:nvSpPr>
                  <p:cNvPr id="275508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276" y="1731"/>
                    <a:ext cx="171" cy="31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509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272" y="1753"/>
                    <a:ext cx="170" cy="3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510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3265" y="1777"/>
                    <a:ext cx="173" cy="31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511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3262" y="1800"/>
                    <a:ext cx="172" cy="31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</p:grpSp>
          </p:grpSp>
        </p:grpSp>
        <p:grpSp>
          <p:nvGrpSpPr>
            <p:cNvPr id="275512" name="Group 56"/>
            <p:cNvGrpSpPr>
              <a:grpSpLocks/>
            </p:cNvGrpSpPr>
            <p:nvPr/>
          </p:nvGrpSpPr>
          <p:grpSpPr bwMode="auto">
            <a:xfrm>
              <a:off x="3605" y="1779"/>
              <a:ext cx="199" cy="151"/>
              <a:chOff x="3605" y="1779"/>
              <a:chExt cx="199" cy="151"/>
            </a:xfrm>
          </p:grpSpPr>
          <p:sp>
            <p:nvSpPr>
              <p:cNvPr id="275513" name="Freeform 57"/>
              <p:cNvSpPr>
                <a:spLocks/>
              </p:cNvSpPr>
              <p:nvPr/>
            </p:nvSpPr>
            <p:spPr bwMode="auto">
              <a:xfrm>
                <a:off x="3605" y="1779"/>
                <a:ext cx="199" cy="151"/>
              </a:xfrm>
              <a:custGeom>
                <a:avLst/>
                <a:gdLst>
                  <a:gd name="T0" fmla="*/ 23 w 199"/>
                  <a:gd name="T1" fmla="*/ 0 h 151"/>
                  <a:gd name="T2" fmla="*/ 198 w 199"/>
                  <a:gd name="T3" fmla="*/ 31 h 151"/>
                  <a:gd name="T4" fmla="*/ 175 w 199"/>
                  <a:gd name="T5" fmla="*/ 150 h 151"/>
                  <a:gd name="T6" fmla="*/ 0 w 199"/>
                  <a:gd name="T7" fmla="*/ 119 h 151"/>
                  <a:gd name="T8" fmla="*/ 23 w 199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151">
                    <a:moveTo>
                      <a:pt x="23" y="0"/>
                    </a:moveTo>
                    <a:lnTo>
                      <a:pt x="198" y="31"/>
                    </a:lnTo>
                    <a:lnTo>
                      <a:pt x="175" y="150"/>
                    </a:lnTo>
                    <a:lnTo>
                      <a:pt x="0" y="119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000066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grpSp>
            <p:nvGrpSpPr>
              <p:cNvPr id="275514" name="Group 58"/>
              <p:cNvGrpSpPr>
                <a:grpSpLocks/>
              </p:cNvGrpSpPr>
              <p:nvPr/>
            </p:nvGrpSpPr>
            <p:grpSpPr bwMode="auto">
              <a:xfrm>
                <a:off x="3612" y="1784"/>
                <a:ext cx="185" cy="140"/>
                <a:chOff x="3612" y="1784"/>
                <a:chExt cx="185" cy="140"/>
              </a:xfrm>
            </p:grpSpPr>
            <p:grpSp>
              <p:nvGrpSpPr>
                <p:cNvPr id="275515" name="Group 59"/>
                <p:cNvGrpSpPr>
                  <a:grpSpLocks/>
                </p:cNvGrpSpPr>
                <p:nvPr/>
              </p:nvGrpSpPr>
              <p:grpSpPr bwMode="auto">
                <a:xfrm>
                  <a:off x="3635" y="1784"/>
                  <a:ext cx="138" cy="140"/>
                  <a:chOff x="3635" y="1784"/>
                  <a:chExt cx="138" cy="140"/>
                </a:xfrm>
              </p:grpSpPr>
              <p:sp>
                <p:nvSpPr>
                  <p:cNvPr id="275516" name="Line 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50" y="1806"/>
                    <a:ext cx="23" cy="11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517" name="Line 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21" y="1801"/>
                    <a:ext cx="23" cy="117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518" name="Line 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93" y="1795"/>
                    <a:ext cx="22" cy="11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519" name="Line 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64" y="1789"/>
                    <a:ext cx="23" cy="119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520" name="Line 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35" y="1784"/>
                    <a:ext cx="24" cy="11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</p:grpSp>
            <p:grpSp>
              <p:nvGrpSpPr>
                <p:cNvPr id="275521" name="Group 65"/>
                <p:cNvGrpSpPr>
                  <a:grpSpLocks/>
                </p:cNvGrpSpPr>
                <p:nvPr/>
              </p:nvGrpSpPr>
              <p:grpSpPr bwMode="auto">
                <a:xfrm>
                  <a:off x="3612" y="1802"/>
                  <a:ext cx="185" cy="101"/>
                  <a:chOff x="3612" y="1802"/>
                  <a:chExt cx="185" cy="101"/>
                </a:xfrm>
              </p:grpSpPr>
              <p:sp>
                <p:nvSpPr>
                  <p:cNvPr id="275522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625" y="1802"/>
                    <a:ext cx="172" cy="33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523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3621" y="1827"/>
                    <a:ext cx="172" cy="3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524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3616" y="1850"/>
                    <a:ext cx="173" cy="31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525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3612" y="1873"/>
                    <a:ext cx="172" cy="3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</p:grpSp>
          </p:grpSp>
        </p:grpSp>
        <p:sp>
          <p:nvSpPr>
            <p:cNvPr id="275526" name="Freeform 70"/>
            <p:cNvSpPr>
              <a:spLocks/>
            </p:cNvSpPr>
            <p:nvPr/>
          </p:nvSpPr>
          <p:spPr bwMode="auto">
            <a:xfrm>
              <a:off x="3465" y="1774"/>
              <a:ext cx="93" cy="81"/>
            </a:xfrm>
            <a:custGeom>
              <a:avLst/>
              <a:gdLst>
                <a:gd name="T0" fmla="*/ 68 w 93"/>
                <a:gd name="T1" fmla="*/ 0 h 81"/>
                <a:gd name="T2" fmla="*/ 92 w 93"/>
                <a:gd name="T3" fmla="*/ 21 h 81"/>
                <a:gd name="T4" fmla="*/ 79 w 93"/>
                <a:gd name="T5" fmla="*/ 26 h 81"/>
                <a:gd name="T6" fmla="*/ 69 w 93"/>
                <a:gd name="T7" fmla="*/ 33 h 81"/>
                <a:gd name="T8" fmla="*/ 57 w 93"/>
                <a:gd name="T9" fmla="*/ 41 h 81"/>
                <a:gd name="T10" fmla="*/ 50 w 93"/>
                <a:gd name="T11" fmla="*/ 47 h 81"/>
                <a:gd name="T12" fmla="*/ 42 w 93"/>
                <a:gd name="T13" fmla="*/ 56 h 81"/>
                <a:gd name="T14" fmla="*/ 38 w 93"/>
                <a:gd name="T15" fmla="*/ 62 h 81"/>
                <a:gd name="T16" fmla="*/ 33 w 93"/>
                <a:gd name="T17" fmla="*/ 68 h 81"/>
                <a:gd name="T18" fmla="*/ 29 w 93"/>
                <a:gd name="T19" fmla="*/ 73 h 81"/>
                <a:gd name="T20" fmla="*/ 26 w 93"/>
                <a:gd name="T21" fmla="*/ 80 h 81"/>
                <a:gd name="T22" fmla="*/ 0 w 93"/>
                <a:gd name="T23" fmla="*/ 57 h 81"/>
                <a:gd name="T24" fmla="*/ 3 w 93"/>
                <a:gd name="T25" fmla="*/ 52 h 81"/>
                <a:gd name="T26" fmla="*/ 6 w 93"/>
                <a:gd name="T27" fmla="*/ 46 h 81"/>
                <a:gd name="T28" fmla="*/ 11 w 93"/>
                <a:gd name="T29" fmla="*/ 41 h 81"/>
                <a:gd name="T30" fmla="*/ 15 w 93"/>
                <a:gd name="T31" fmla="*/ 35 h 81"/>
                <a:gd name="T32" fmla="*/ 20 w 93"/>
                <a:gd name="T33" fmla="*/ 30 h 81"/>
                <a:gd name="T34" fmla="*/ 24 w 93"/>
                <a:gd name="T35" fmla="*/ 26 h 81"/>
                <a:gd name="T36" fmla="*/ 29 w 93"/>
                <a:gd name="T37" fmla="*/ 22 h 81"/>
                <a:gd name="T38" fmla="*/ 35 w 93"/>
                <a:gd name="T39" fmla="*/ 17 h 81"/>
                <a:gd name="T40" fmla="*/ 40 w 93"/>
                <a:gd name="T41" fmla="*/ 13 h 81"/>
                <a:gd name="T42" fmla="*/ 48 w 93"/>
                <a:gd name="T43" fmla="*/ 9 h 81"/>
                <a:gd name="T44" fmla="*/ 55 w 93"/>
                <a:gd name="T45" fmla="*/ 6 h 81"/>
                <a:gd name="T46" fmla="*/ 62 w 93"/>
                <a:gd name="T47" fmla="*/ 3 h 81"/>
                <a:gd name="T48" fmla="*/ 68 w 93"/>
                <a:gd name="T4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81">
                  <a:moveTo>
                    <a:pt x="68" y="0"/>
                  </a:moveTo>
                  <a:lnTo>
                    <a:pt x="92" y="21"/>
                  </a:lnTo>
                  <a:lnTo>
                    <a:pt x="79" y="26"/>
                  </a:lnTo>
                  <a:lnTo>
                    <a:pt x="69" y="33"/>
                  </a:lnTo>
                  <a:lnTo>
                    <a:pt x="57" y="41"/>
                  </a:lnTo>
                  <a:lnTo>
                    <a:pt x="50" y="47"/>
                  </a:lnTo>
                  <a:lnTo>
                    <a:pt x="42" y="56"/>
                  </a:lnTo>
                  <a:lnTo>
                    <a:pt x="38" y="62"/>
                  </a:lnTo>
                  <a:lnTo>
                    <a:pt x="33" y="68"/>
                  </a:lnTo>
                  <a:lnTo>
                    <a:pt x="29" y="73"/>
                  </a:lnTo>
                  <a:lnTo>
                    <a:pt x="26" y="80"/>
                  </a:lnTo>
                  <a:lnTo>
                    <a:pt x="0" y="57"/>
                  </a:lnTo>
                  <a:lnTo>
                    <a:pt x="3" y="52"/>
                  </a:lnTo>
                  <a:lnTo>
                    <a:pt x="6" y="46"/>
                  </a:lnTo>
                  <a:lnTo>
                    <a:pt x="11" y="41"/>
                  </a:lnTo>
                  <a:lnTo>
                    <a:pt x="15" y="35"/>
                  </a:lnTo>
                  <a:lnTo>
                    <a:pt x="20" y="30"/>
                  </a:lnTo>
                  <a:lnTo>
                    <a:pt x="24" y="26"/>
                  </a:lnTo>
                  <a:lnTo>
                    <a:pt x="29" y="22"/>
                  </a:lnTo>
                  <a:lnTo>
                    <a:pt x="35" y="17"/>
                  </a:lnTo>
                  <a:lnTo>
                    <a:pt x="40" y="13"/>
                  </a:lnTo>
                  <a:lnTo>
                    <a:pt x="48" y="9"/>
                  </a:lnTo>
                  <a:lnTo>
                    <a:pt x="55" y="6"/>
                  </a:lnTo>
                  <a:lnTo>
                    <a:pt x="62" y="3"/>
                  </a:lnTo>
                  <a:lnTo>
                    <a:pt x="68" y="0"/>
                  </a:lnTo>
                </a:path>
              </a:pathLst>
            </a:custGeom>
            <a:gradFill rotWithShape="0">
              <a:gsLst>
                <a:gs pos="0">
                  <a:srgbClr val="FFFF00">
                    <a:gamma/>
                    <a:shade val="6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75527" name="Freeform 71"/>
            <p:cNvSpPr>
              <a:spLocks/>
            </p:cNvSpPr>
            <p:nvPr/>
          </p:nvSpPr>
          <p:spPr bwMode="auto">
            <a:xfrm>
              <a:off x="3506" y="1786"/>
              <a:ext cx="108" cy="51"/>
            </a:xfrm>
            <a:custGeom>
              <a:avLst/>
              <a:gdLst>
                <a:gd name="T0" fmla="*/ 0 w 108"/>
                <a:gd name="T1" fmla="*/ 25 h 51"/>
                <a:gd name="T2" fmla="*/ 5 w 108"/>
                <a:gd name="T3" fmla="*/ 21 h 51"/>
                <a:gd name="T4" fmla="*/ 13 w 108"/>
                <a:gd name="T5" fmla="*/ 16 h 51"/>
                <a:gd name="T6" fmla="*/ 20 w 108"/>
                <a:gd name="T7" fmla="*/ 12 h 51"/>
                <a:gd name="T8" fmla="*/ 29 w 108"/>
                <a:gd name="T9" fmla="*/ 8 h 51"/>
                <a:gd name="T10" fmla="*/ 38 w 108"/>
                <a:gd name="T11" fmla="*/ 5 h 51"/>
                <a:gd name="T12" fmla="*/ 45 w 108"/>
                <a:gd name="T13" fmla="*/ 3 h 51"/>
                <a:gd name="T14" fmla="*/ 53 w 108"/>
                <a:gd name="T15" fmla="*/ 1 h 51"/>
                <a:gd name="T16" fmla="*/ 62 w 108"/>
                <a:gd name="T17" fmla="*/ 0 h 51"/>
                <a:gd name="T18" fmla="*/ 67 w 108"/>
                <a:gd name="T19" fmla="*/ 0 h 51"/>
                <a:gd name="T20" fmla="*/ 73 w 108"/>
                <a:gd name="T21" fmla="*/ 0 h 51"/>
                <a:gd name="T22" fmla="*/ 82 w 108"/>
                <a:gd name="T23" fmla="*/ 0 h 51"/>
                <a:gd name="T24" fmla="*/ 87 w 108"/>
                <a:gd name="T25" fmla="*/ 1 h 51"/>
                <a:gd name="T26" fmla="*/ 93 w 108"/>
                <a:gd name="T27" fmla="*/ 2 h 51"/>
                <a:gd name="T28" fmla="*/ 107 w 108"/>
                <a:gd name="T29" fmla="*/ 26 h 51"/>
                <a:gd name="T30" fmla="*/ 97 w 108"/>
                <a:gd name="T31" fmla="*/ 26 h 51"/>
                <a:gd name="T32" fmla="*/ 90 w 108"/>
                <a:gd name="T33" fmla="*/ 25 h 51"/>
                <a:gd name="T34" fmla="*/ 84 w 108"/>
                <a:gd name="T35" fmla="*/ 25 h 51"/>
                <a:gd name="T36" fmla="*/ 77 w 108"/>
                <a:gd name="T37" fmla="*/ 25 h 51"/>
                <a:gd name="T38" fmla="*/ 71 w 108"/>
                <a:gd name="T39" fmla="*/ 26 h 51"/>
                <a:gd name="T40" fmla="*/ 65 w 108"/>
                <a:gd name="T41" fmla="*/ 27 h 51"/>
                <a:gd name="T42" fmla="*/ 58 w 108"/>
                <a:gd name="T43" fmla="*/ 29 h 51"/>
                <a:gd name="T44" fmla="*/ 51 w 108"/>
                <a:gd name="T45" fmla="*/ 31 h 51"/>
                <a:gd name="T46" fmla="*/ 45 w 108"/>
                <a:gd name="T47" fmla="*/ 33 h 51"/>
                <a:gd name="T48" fmla="*/ 37 w 108"/>
                <a:gd name="T49" fmla="*/ 35 h 51"/>
                <a:gd name="T50" fmla="*/ 30 w 108"/>
                <a:gd name="T51" fmla="*/ 39 h 51"/>
                <a:gd name="T52" fmla="*/ 25 w 108"/>
                <a:gd name="T53" fmla="*/ 42 h 51"/>
                <a:gd name="T54" fmla="*/ 19 w 108"/>
                <a:gd name="T55" fmla="*/ 46 h 51"/>
                <a:gd name="T56" fmla="*/ 14 w 108"/>
                <a:gd name="T57" fmla="*/ 50 h 51"/>
                <a:gd name="T58" fmla="*/ 0 w 108"/>
                <a:gd name="T59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8" h="51">
                  <a:moveTo>
                    <a:pt x="0" y="25"/>
                  </a:moveTo>
                  <a:lnTo>
                    <a:pt x="5" y="21"/>
                  </a:lnTo>
                  <a:lnTo>
                    <a:pt x="13" y="16"/>
                  </a:lnTo>
                  <a:lnTo>
                    <a:pt x="20" y="12"/>
                  </a:lnTo>
                  <a:lnTo>
                    <a:pt x="29" y="8"/>
                  </a:lnTo>
                  <a:lnTo>
                    <a:pt x="38" y="5"/>
                  </a:lnTo>
                  <a:lnTo>
                    <a:pt x="45" y="3"/>
                  </a:lnTo>
                  <a:lnTo>
                    <a:pt x="53" y="1"/>
                  </a:lnTo>
                  <a:lnTo>
                    <a:pt x="62" y="0"/>
                  </a:lnTo>
                  <a:lnTo>
                    <a:pt x="67" y="0"/>
                  </a:lnTo>
                  <a:lnTo>
                    <a:pt x="73" y="0"/>
                  </a:lnTo>
                  <a:lnTo>
                    <a:pt x="82" y="0"/>
                  </a:lnTo>
                  <a:lnTo>
                    <a:pt x="87" y="1"/>
                  </a:lnTo>
                  <a:lnTo>
                    <a:pt x="93" y="2"/>
                  </a:lnTo>
                  <a:lnTo>
                    <a:pt x="107" y="26"/>
                  </a:lnTo>
                  <a:lnTo>
                    <a:pt x="97" y="26"/>
                  </a:lnTo>
                  <a:lnTo>
                    <a:pt x="90" y="25"/>
                  </a:lnTo>
                  <a:lnTo>
                    <a:pt x="84" y="25"/>
                  </a:lnTo>
                  <a:lnTo>
                    <a:pt x="77" y="25"/>
                  </a:lnTo>
                  <a:lnTo>
                    <a:pt x="71" y="26"/>
                  </a:lnTo>
                  <a:lnTo>
                    <a:pt x="65" y="27"/>
                  </a:lnTo>
                  <a:lnTo>
                    <a:pt x="58" y="29"/>
                  </a:lnTo>
                  <a:lnTo>
                    <a:pt x="51" y="31"/>
                  </a:lnTo>
                  <a:lnTo>
                    <a:pt x="45" y="33"/>
                  </a:lnTo>
                  <a:lnTo>
                    <a:pt x="37" y="35"/>
                  </a:lnTo>
                  <a:lnTo>
                    <a:pt x="30" y="39"/>
                  </a:lnTo>
                  <a:lnTo>
                    <a:pt x="25" y="42"/>
                  </a:lnTo>
                  <a:lnTo>
                    <a:pt x="19" y="46"/>
                  </a:lnTo>
                  <a:lnTo>
                    <a:pt x="14" y="50"/>
                  </a:lnTo>
                  <a:lnTo>
                    <a:pt x="0" y="25"/>
                  </a:lnTo>
                </a:path>
              </a:pathLst>
            </a:custGeom>
            <a:gradFill rotWithShape="0">
              <a:gsLst>
                <a:gs pos="0">
                  <a:srgbClr val="FFFF00">
                    <a:gamma/>
                    <a:shade val="6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275528" name="Group 72"/>
          <p:cNvGrpSpPr>
            <a:grpSpLocks/>
          </p:cNvGrpSpPr>
          <p:nvPr/>
        </p:nvGrpSpPr>
        <p:grpSpPr bwMode="auto">
          <a:xfrm rot="2637830">
            <a:off x="1439863" y="2557463"/>
            <a:ext cx="542925" cy="185737"/>
            <a:chOff x="3255" y="1705"/>
            <a:chExt cx="549" cy="225"/>
          </a:xfrm>
        </p:grpSpPr>
        <p:sp>
          <p:nvSpPr>
            <p:cNvPr id="275529" name="Freeform 73"/>
            <p:cNvSpPr>
              <a:spLocks/>
            </p:cNvSpPr>
            <p:nvPr/>
          </p:nvSpPr>
          <p:spPr bwMode="auto">
            <a:xfrm>
              <a:off x="3431" y="1839"/>
              <a:ext cx="157" cy="75"/>
            </a:xfrm>
            <a:custGeom>
              <a:avLst/>
              <a:gdLst>
                <a:gd name="T0" fmla="*/ 19 w 157"/>
                <a:gd name="T1" fmla="*/ 2 h 75"/>
                <a:gd name="T2" fmla="*/ 25 w 157"/>
                <a:gd name="T3" fmla="*/ 2 h 75"/>
                <a:gd name="T4" fmla="*/ 31 w 157"/>
                <a:gd name="T5" fmla="*/ 1 h 75"/>
                <a:gd name="T6" fmla="*/ 37 w 157"/>
                <a:gd name="T7" fmla="*/ 0 h 75"/>
                <a:gd name="T8" fmla="*/ 44 w 157"/>
                <a:gd name="T9" fmla="*/ 0 h 75"/>
                <a:gd name="T10" fmla="*/ 51 w 157"/>
                <a:gd name="T11" fmla="*/ 0 h 75"/>
                <a:gd name="T12" fmla="*/ 57 w 157"/>
                <a:gd name="T13" fmla="*/ 0 h 75"/>
                <a:gd name="T14" fmla="*/ 63 w 157"/>
                <a:gd name="T15" fmla="*/ 1 h 75"/>
                <a:gd name="T16" fmla="*/ 71 w 157"/>
                <a:gd name="T17" fmla="*/ 2 h 75"/>
                <a:gd name="T18" fmla="*/ 79 w 157"/>
                <a:gd name="T19" fmla="*/ 2 h 75"/>
                <a:gd name="T20" fmla="*/ 87 w 157"/>
                <a:gd name="T21" fmla="*/ 4 h 75"/>
                <a:gd name="T22" fmla="*/ 97 w 157"/>
                <a:gd name="T23" fmla="*/ 6 h 75"/>
                <a:gd name="T24" fmla="*/ 107 w 157"/>
                <a:gd name="T25" fmla="*/ 9 h 75"/>
                <a:gd name="T26" fmla="*/ 115 w 157"/>
                <a:gd name="T27" fmla="*/ 12 h 75"/>
                <a:gd name="T28" fmla="*/ 125 w 157"/>
                <a:gd name="T29" fmla="*/ 16 h 75"/>
                <a:gd name="T30" fmla="*/ 135 w 157"/>
                <a:gd name="T31" fmla="*/ 20 h 75"/>
                <a:gd name="T32" fmla="*/ 143 w 157"/>
                <a:gd name="T33" fmla="*/ 25 h 75"/>
                <a:gd name="T34" fmla="*/ 156 w 157"/>
                <a:gd name="T35" fmla="*/ 32 h 75"/>
                <a:gd name="T36" fmla="*/ 137 w 157"/>
                <a:gd name="T37" fmla="*/ 74 h 75"/>
                <a:gd name="T38" fmla="*/ 130 w 157"/>
                <a:gd name="T39" fmla="*/ 69 h 75"/>
                <a:gd name="T40" fmla="*/ 119 w 157"/>
                <a:gd name="T41" fmla="*/ 64 h 75"/>
                <a:gd name="T42" fmla="*/ 109 w 157"/>
                <a:gd name="T43" fmla="*/ 59 h 75"/>
                <a:gd name="T44" fmla="*/ 99 w 157"/>
                <a:gd name="T45" fmla="*/ 55 h 75"/>
                <a:gd name="T46" fmla="*/ 90 w 157"/>
                <a:gd name="T47" fmla="*/ 51 h 75"/>
                <a:gd name="T48" fmla="*/ 82 w 157"/>
                <a:gd name="T49" fmla="*/ 49 h 75"/>
                <a:gd name="T50" fmla="*/ 74 w 157"/>
                <a:gd name="T51" fmla="*/ 47 h 75"/>
                <a:gd name="T52" fmla="*/ 66 w 157"/>
                <a:gd name="T53" fmla="*/ 45 h 75"/>
                <a:gd name="T54" fmla="*/ 59 w 157"/>
                <a:gd name="T55" fmla="*/ 44 h 75"/>
                <a:gd name="T56" fmla="*/ 51 w 157"/>
                <a:gd name="T57" fmla="*/ 43 h 75"/>
                <a:gd name="T58" fmla="*/ 44 w 157"/>
                <a:gd name="T59" fmla="*/ 42 h 75"/>
                <a:gd name="T60" fmla="*/ 38 w 157"/>
                <a:gd name="T61" fmla="*/ 42 h 75"/>
                <a:gd name="T62" fmla="*/ 32 w 157"/>
                <a:gd name="T63" fmla="*/ 42 h 75"/>
                <a:gd name="T64" fmla="*/ 25 w 157"/>
                <a:gd name="T65" fmla="*/ 42 h 75"/>
                <a:gd name="T66" fmla="*/ 20 w 157"/>
                <a:gd name="T67" fmla="*/ 42 h 75"/>
                <a:gd name="T68" fmla="*/ 14 w 157"/>
                <a:gd name="T69" fmla="*/ 42 h 75"/>
                <a:gd name="T70" fmla="*/ 9 w 157"/>
                <a:gd name="T71" fmla="*/ 43 h 75"/>
                <a:gd name="T72" fmla="*/ 5 w 157"/>
                <a:gd name="T73" fmla="*/ 43 h 75"/>
                <a:gd name="T74" fmla="*/ 0 w 157"/>
                <a:gd name="T75" fmla="*/ 44 h 75"/>
                <a:gd name="T76" fmla="*/ 19 w 157"/>
                <a:gd name="T77" fmla="*/ 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7" h="75">
                  <a:moveTo>
                    <a:pt x="19" y="2"/>
                  </a:moveTo>
                  <a:lnTo>
                    <a:pt x="25" y="2"/>
                  </a:lnTo>
                  <a:lnTo>
                    <a:pt x="31" y="1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1"/>
                  </a:lnTo>
                  <a:lnTo>
                    <a:pt x="71" y="2"/>
                  </a:lnTo>
                  <a:lnTo>
                    <a:pt x="79" y="2"/>
                  </a:lnTo>
                  <a:lnTo>
                    <a:pt x="87" y="4"/>
                  </a:lnTo>
                  <a:lnTo>
                    <a:pt x="97" y="6"/>
                  </a:lnTo>
                  <a:lnTo>
                    <a:pt x="107" y="9"/>
                  </a:lnTo>
                  <a:lnTo>
                    <a:pt x="115" y="12"/>
                  </a:lnTo>
                  <a:lnTo>
                    <a:pt x="125" y="16"/>
                  </a:lnTo>
                  <a:lnTo>
                    <a:pt x="135" y="20"/>
                  </a:lnTo>
                  <a:lnTo>
                    <a:pt x="143" y="25"/>
                  </a:lnTo>
                  <a:lnTo>
                    <a:pt x="156" y="32"/>
                  </a:lnTo>
                  <a:lnTo>
                    <a:pt x="137" y="74"/>
                  </a:lnTo>
                  <a:lnTo>
                    <a:pt x="130" y="69"/>
                  </a:lnTo>
                  <a:lnTo>
                    <a:pt x="119" y="64"/>
                  </a:lnTo>
                  <a:lnTo>
                    <a:pt x="109" y="59"/>
                  </a:lnTo>
                  <a:lnTo>
                    <a:pt x="99" y="55"/>
                  </a:lnTo>
                  <a:lnTo>
                    <a:pt x="90" y="51"/>
                  </a:lnTo>
                  <a:lnTo>
                    <a:pt x="82" y="49"/>
                  </a:lnTo>
                  <a:lnTo>
                    <a:pt x="74" y="47"/>
                  </a:lnTo>
                  <a:lnTo>
                    <a:pt x="66" y="45"/>
                  </a:lnTo>
                  <a:lnTo>
                    <a:pt x="59" y="44"/>
                  </a:lnTo>
                  <a:lnTo>
                    <a:pt x="51" y="43"/>
                  </a:lnTo>
                  <a:lnTo>
                    <a:pt x="44" y="42"/>
                  </a:lnTo>
                  <a:lnTo>
                    <a:pt x="38" y="42"/>
                  </a:lnTo>
                  <a:lnTo>
                    <a:pt x="32" y="42"/>
                  </a:lnTo>
                  <a:lnTo>
                    <a:pt x="25" y="42"/>
                  </a:lnTo>
                  <a:lnTo>
                    <a:pt x="20" y="42"/>
                  </a:lnTo>
                  <a:lnTo>
                    <a:pt x="14" y="42"/>
                  </a:lnTo>
                  <a:lnTo>
                    <a:pt x="9" y="43"/>
                  </a:lnTo>
                  <a:lnTo>
                    <a:pt x="5" y="43"/>
                  </a:lnTo>
                  <a:lnTo>
                    <a:pt x="0" y="44"/>
                  </a:lnTo>
                  <a:lnTo>
                    <a:pt x="19" y="2"/>
                  </a:lnTo>
                </a:path>
              </a:pathLst>
            </a:custGeom>
            <a:gradFill rotWithShape="0">
              <a:gsLst>
                <a:gs pos="0">
                  <a:srgbClr val="FFFF00">
                    <a:gamma/>
                    <a:shade val="6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50" charset="-128"/>
              </a:endParaRPr>
            </a:p>
          </p:txBody>
        </p:sp>
        <p:grpSp>
          <p:nvGrpSpPr>
            <p:cNvPr id="275530" name="Group 74"/>
            <p:cNvGrpSpPr>
              <a:grpSpLocks/>
            </p:cNvGrpSpPr>
            <p:nvPr/>
          </p:nvGrpSpPr>
          <p:grpSpPr bwMode="auto">
            <a:xfrm>
              <a:off x="3482" y="1808"/>
              <a:ext cx="97" cy="63"/>
              <a:chOff x="3482" y="1808"/>
              <a:chExt cx="97" cy="63"/>
            </a:xfrm>
          </p:grpSpPr>
          <p:sp>
            <p:nvSpPr>
              <p:cNvPr id="275531" name="Line 75"/>
              <p:cNvSpPr>
                <a:spLocks noChangeShapeType="1"/>
              </p:cNvSpPr>
              <p:nvPr/>
            </p:nvSpPr>
            <p:spPr bwMode="auto">
              <a:xfrm flipH="1">
                <a:off x="3483" y="1827"/>
                <a:ext cx="96" cy="2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5532" name="Line 76"/>
              <p:cNvSpPr>
                <a:spLocks noChangeShapeType="1"/>
              </p:cNvSpPr>
              <p:nvPr/>
            </p:nvSpPr>
            <p:spPr bwMode="auto">
              <a:xfrm flipH="1" flipV="1">
                <a:off x="3517" y="1809"/>
                <a:ext cx="34" cy="6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5533" name="Line 77"/>
              <p:cNvSpPr>
                <a:spLocks noChangeShapeType="1"/>
              </p:cNvSpPr>
              <p:nvPr/>
            </p:nvSpPr>
            <p:spPr bwMode="auto">
              <a:xfrm flipH="1">
                <a:off x="3551" y="1827"/>
                <a:ext cx="28" cy="4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5534" name="Line 78"/>
              <p:cNvSpPr>
                <a:spLocks noChangeShapeType="1"/>
              </p:cNvSpPr>
              <p:nvPr/>
            </p:nvSpPr>
            <p:spPr bwMode="auto">
              <a:xfrm flipH="1" flipV="1">
                <a:off x="3482" y="1854"/>
                <a:ext cx="69" cy="1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5535" name="Line 79"/>
              <p:cNvSpPr>
                <a:spLocks noChangeShapeType="1"/>
              </p:cNvSpPr>
              <p:nvPr/>
            </p:nvSpPr>
            <p:spPr bwMode="auto">
              <a:xfrm flipV="1">
                <a:off x="3483" y="1808"/>
                <a:ext cx="33" cy="4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75536" name="Group 80"/>
            <p:cNvGrpSpPr>
              <a:grpSpLocks/>
            </p:cNvGrpSpPr>
            <p:nvPr/>
          </p:nvGrpSpPr>
          <p:grpSpPr bwMode="auto">
            <a:xfrm>
              <a:off x="3433" y="1795"/>
              <a:ext cx="190" cy="40"/>
              <a:chOff x="3433" y="1795"/>
              <a:chExt cx="190" cy="40"/>
            </a:xfrm>
          </p:grpSpPr>
          <p:sp>
            <p:nvSpPr>
              <p:cNvPr id="275537" name="Line 81"/>
              <p:cNvSpPr>
                <a:spLocks noChangeShapeType="1"/>
              </p:cNvSpPr>
              <p:nvPr/>
            </p:nvSpPr>
            <p:spPr bwMode="auto">
              <a:xfrm>
                <a:off x="3434" y="1797"/>
                <a:ext cx="188" cy="3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5538" name="Line 82"/>
              <p:cNvSpPr>
                <a:spLocks noChangeShapeType="1"/>
              </p:cNvSpPr>
              <p:nvPr/>
            </p:nvSpPr>
            <p:spPr bwMode="auto">
              <a:xfrm>
                <a:off x="3433" y="1795"/>
                <a:ext cx="190" cy="4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75539" name="Group 83"/>
            <p:cNvGrpSpPr>
              <a:grpSpLocks/>
            </p:cNvGrpSpPr>
            <p:nvPr/>
          </p:nvGrpSpPr>
          <p:grpSpPr bwMode="auto">
            <a:xfrm>
              <a:off x="3487" y="1717"/>
              <a:ext cx="109" cy="94"/>
              <a:chOff x="3487" y="1717"/>
              <a:chExt cx="109" cy="94"/>
            </a:xfrm>
          </p:grpSpPr>
          <p:sp>
            <p:nvSpPr>
              <p:cNvPr id="275540" name="Freeform 84"/>
              <p:cNvSpPr>
                <a:spLocks/>
              </p:cNvSpPr>
              <p:nvPr/>
            </p:nvSpPr>
            <p:spPr bwMode="auto">
              <a:xfrm>
                <a:off x="3487" y="1717"/>
                <a:ext cx="97" cy="71"/>
              </a:xfrm>
              <a:custGeom>
                <a:avLst/>
                <a:gdLst>
                  <a:gd name="T0" fmla="*/ 12 w 97"/>
                  <a:gd name="T1" fmla="*/ 0 h 71"/>
                  <a:gd name="T2" fmla="*/ 96 w 97"/>
                  <a:gd name="T3" fmla="*/ 14 h 71"/>
                  <a:gd name="T4" fmla="*/ 84 w 97"/>
                  <a:gd name="T5" fmla="*/ 70 h 71"/>
                  <a:gd name="T6" fmla="*/ 0 w 97"/>
                  <a:gd name="T7" fmla="*/ 56 h 71"/>
                  <a:gd name="T8" fmla="*/ 12 w 97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71">
                    <a:moveTo>
                      <a:pt x="12" y="0"/>
                    </a:moveTo>
                    <a:lnTo>
                      <a:pt x="96" y="14"/>
                    </a:lnTo>
                    <a:lnTo>
                      <a:pt x="84" y="70"/>
                    </a:lnTo>
                    <a:lnTo>
                      <a:pt x="0" y="5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5541" name="Freeform 85"/>
              <p:cNvSpPr>
                <a:spLocks/>
              </p:cNvSpPr>
              <p:nvPr/>
            </p:nvSpPr>
            <p:spPr bwMode="auto">
              <a:xfrm>
                <a:off x="3571" y="1731"/>
                <a:ext cx="25" cy="80"/>
              </a:xfrm>
              <a:custGeom>
                <a:avLst/>
                <a:gdLst>
                  <a:gd name="T0" fmla="*/ 12 w 25"/>
                  <a:gd name="T1" fmla="*/ 0 h 80"/>
                  <a:gd name="T2" fmla="*/ 24 w 25"/>
                  <a:gd name="T3" fmla="*/ 49 h 80"/>
                  <a:gd name="T4" fmla="*/ 17 w 25"/>
                  <a:gd name="T5" fmla="*/ 79 h 80"/>
                  <a:gd name="T6" fmla="*/ 0 w 25"/>
                  <a:gd name="T7" fmla="*/ 56 h 80"/>
                  <a:gd name="T8" fmla="*/ 12 w 25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80">
                    <a:moveTo>
                      <a:pt x="12" y="0"/>
                    </a:moveTo>
                    <a:lnTo>
                      <a:pt x="24" y="49"/>
                    </a:lnTo>
                    <a:lnTo>
                      <a:pt x="17" y="79"/>
                    </a:lnTo>
                    <a:lnTo>
                      <a:pt x="0" y="5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5542" name="Freeform 86"/>
              <p:cNvSpPr>
                <a:spLocks/>
              </p:cNvSpPr>
              <p:nvPr/>
            </p:nvSpPr>
            <p:spPr bwMode="auto">
              <a:xfrm>
                <a:off x="3487" y="1773"/>
                <a:ext cx="102" cy="37"/>
              </a:xfrm>
              <a:custGeom>
                <a:avLst/>
                <a:gdLst>
                  <a:gd name="T0" fmla="*/ 0 w 102"/>
                  <a:gd name="T1" fmla="*/ 0 h 37"/>
                  <a:gd name="T2" fmla="*/ 84 w 102"/>
                  <a:gd name="T3" fmla="*/ 14 h 37"/>
                  <a:gd name="T4" fmla="*/ 101 w 102"/>
                  <a:gd name="T5" fmla="*/ 36 h 37"/>
                  <a:gd name="T6" fmla="*/ 39 w 102"/>
                  <a:gd name="T7" fmla="*/ 23 h 37"/>
                  <a:gd name="T8" fmla="*/ 0 w 102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37">
                    <a:moveTo>
                      <a:pt x="0" y="0"/>
                    </a:moveTo>
                    <a:lnTo>
                      <a:pt x="84" y="14"/>
                    </a:lnTo>
                    <a:lnTo>
                      <a:pt x="101" y="36"/>
                    </a:lnTo>
                    <a:lnTo>
                      <a:pt x="39" y="2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75543" name="Group 87"/>
            <p:cNvGrpSpPr>
              <a:grpSpLocks/>
            </p:cNvGrpSpPr>
            <p:nvPr/>
          </p:nvGrpSpPr>
          <p:grpSpPr bwMode="auto">
            <a:xfrm>
              <a:off x="3511" y="1734"/>
              <a:ext cx="52" cy="28"/>
              <a:chOff x="3511" y="1734"/>
              <a:chExt cx="52" cy="28"/>
            </a:xfrm>
          </p:grpSpPr>
          <p:sp>
            <p:nvSpPr>
              <p:cNvPr id="275544" name="Oval 88"/>
              <p:cNvSpPr>
                <a:spLocks noChangeArrowheads="1"/>
              </p:cNvSpPr>
              <p:nvPr/>
            </p:nvSpPr>
            <p:spPr bwMode="auto">
              <a:xfrm rot="2460000">
                <a:off x="3511" y="1734"/>
                <a:ext cx="20" cy="20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5545" name="Oval 89"/>
              <p:cNvSpPr>
                <a:spLocks noChangeArrowheads="1"/>
              </p:cNvSpPr>
              <p:nvPr/>
            </p:nvSpPr>
            <p:spPr bwMode="auto">
              <a:xfrm rot="2460000">
                <a:off x="3544" y="1741"/>
                <a:ext cx="19" cy="21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75546" name="Group 90"/>
            <p:cNvGrpSpPr>
              <a:grpSpLocks/>
            </p:cNvGrpSpPr>
            <p:nvPr/>
          </p:nvGrpSpPr>
          <p:grpSpPr bwMode="auto">
            <a:xfrm>
              <a:off x="3255" y="1705"/>
              <a:ext cx="199" cy="152"/>
              <a:chOff x="3255" y="1705"/>
              <a:chExt cx="199" cy="152"/>
            </a:xfrm>
          </p:grpSpPr>
          <p:sp>
            <p:nvSpPr>
              <p:cNvPr id="275547" name="Freeform 91"/>
              <p:cNvSpPr>
                <a:spLocks/>
              </p:cNvSpPr>
              <p:nvPr/>
            </p:nvSpPr>
            <p:spPr bwMode="auto">
              <a:xfrm>
                <a:off x="3255" y="1705"/>
                <a:ext cx="199" cy="152"/>
              </a:xfrm>
              <a:custGeom>
                <a:avLst/>
                <a:gdLst>
                  <a:gd name="T0" fmla="*/ 24 w 199"/>
                  <a:gd name="T1" fmla="*/ 0 h 152"/>
                  <a:gd name="T2" fmla="*/ 198 w 199"/>
                  <a:gd name="T3" fmla="*/ 32 h 152"/>
                  <a:gd name="T4" fmla="*/ 175 w 199"/>
                  <a:gd name="T5" fmla="*/ 151 h 152"/>
                  <a:gd name="T6" fmla="*/ 0 w 199"/>
                  <a:gd name="T7" fmla="*/ 119 h 152"/>
                  <a:gd name="T8" fmla="*/ 24 w 199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152">
                    <a:moveTo>
                      <a:pt x="24" y="0"/>
                    </a:moveTo>
                    <a:lnTo>
                      <a:pt x="198" y="32"/>
                    </a:lnTo>
                    <a:lnTo>
                      <a:pt x="175" y="151"/>
                    </a:lnTo>
                    <a:lnTo>
                      <a:pt x="0" y="119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000066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grpSp>
            <p:nvGrpSpPr>
              <p:cNvPr id="275548" name="Group 92"/>
              <p:cNvGrpSpPr>
                <a:grpSpLocks/>
              </p:cNvGrpSpPr>
              <p:nvPr/>
            </p:nvGrpSpPr>
            <p:grpSpPr bwMode="auto">
              <a:xfrm>
                <a:off x="3262" y="1712"/>
                <a:ext cx="185" cy="139"/>
                <a:chOff x="3262" y="1712"/>
                <a:chExt cx="185" cy="139"/>
              </a:xfrm>
            </p:grpSpPr>
            <p:grpSp>
              <p:nvGrpSpPr>
                <p:cNvPr id="275549" name="Group 93"/>
                <p:cNvGrpSpPr>
                  <a:grpSpLocks/>
                </p:cNvGrpSpPr>
                <p:nvPr/>
              </p:nvGrpSpPr>
              <p:grpSpPr bwMode="auto">
                <a:xfrm>
                  <a:off x="3285" y="1712"/>
                  <a:ext cx="138" cy="139"/>
                  <a:chOff x="3285" y="1712"/>
                  <a:chExt cx="138" cy="139"/>
                </a:xfrm>
              </p:grpSpPr>
              <p:sp>
                <p:nvSpPr>
                  <p:cNvPr id="275550" name="Line 9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00" y="1733"/>
                    <a:ext cx="23" cy="11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551" name="Line 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71" y="1728"/>
                    <a:ext cx="23" cy="116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552" name="Line 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43" y="1721"/>
                    <a:ext cx="23" cy="119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553" name="Line 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13" y="1716"/>
                    <a:ext cx="25" cy="119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554" name="Line 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85" y="1712"/>
                    <a:ext cx="24" cy="117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</p:grpSp>
            <p:grpSp>
              <p:nvGrpSpPr>
                <p:cNvPr id="275555" name="Group 99"/>
                <p:cNvGrpSpPr>
                  <a:grpSpLocks/>
                </p:cNvGrpSpPr>
                <p:nvPr/>
              </p:nvGrpSpPr>
              <p:grpSpPr bwMode="auto">
                <a:xfrm>
                  <a:off x="3262" y="1731"/>
                  <a:ext cx="185" cy="100"/>
                  <a:chOff x="3262" y="1731"/>
                  <a:chExt cx="185" cy="100"/>
                </a:xfrm>
              </p:grpSpPr>
              <p:sp>
                <p:nvSpPr>
                  <p:cNvPr id="275556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3276" y="1731"/>
                    <a:ext cx="171" cy="31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557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3272" y="1753"/>
                    <a:ext cx="170" cy="3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558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3265" y="1777"/>
                    <a:ext cx="173" cy="31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559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3262" y="1800"/>
                    <a:ext cx="172" cy="31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</p:grpSp>
          </p:grpSp>
        </p:grpSp>
        <p:grpSp>
          <p:nvGrpSpPr>
            <p:cNvPr id="275560" name="Group 104"/>
            <p:cNvGrpSpPr>
              <a:grpSpLocks/>
            </p:cNvGrpSpPr>
            <p:nvPr/>
          </p:nvGrpSpPr>
          <p:grpSpPr bwMode="auto">
            <a:xfrm>
              <a:off x="3605" y="1779"/>
              <a:ext cx="199" cy="151"/>
              <a:chOff x="3605" y="1779"/>
              <a:chExt cx="199" cy="151"/>
            </a:xfrm>
          </p:grpSpPr>
          <p:sp>
            <p:nvSpPr>
              <p:cNvPr id="275561" name="Freeform 105"/>
              <p:cNvSpPr>
                <a:spLocks/>
              </p:cNvSpPr>
              <p:nvPr/>
            </p:nvSpPr>
            <p:spPr bwMode="auto">
              <a:xfrm>
                <a:off x="3605" y="1779"/>
                <a:ext cx="199" cy="151"/>
              </a:xfrm>
              <a:custGeom>
                <a:avLst/>
                <a:gdLst>
                  <a:gd name="T0" fmla="*/ 23 w 199"/>
                  <a:gd name="T1" fmla="*/ 0 h 151"/>
                  <a:gd name="T2" fmla="*/ 198 w 199"/>
                  <a:gd name="T3" fmla="*/ 31 h 151"/>
                  <a:gd name="T4" fmla="*/ 175 w 199"/>
                  <a:gd name="T5" fmla="*/ 150 h 151"/>
                  <a:gd name="T6" fmla="*/ 0 w 199"/>
                  <a:gd name="T7" fmla="*/ 119 h 151"/>
                  <a:gd name="T8" fmla="*/ 23 w 199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151">
                    <a:moveTo>
                      <a:pt x="23" y="0"/>
                    </a:moveTo>
                    <a:lnTo>
                      <a:pt x="198" y="31"/>
                    </a:lnTo>
                    <a:lnTo>
                      <a:pt x="175" y="150"/>
                    </a:lnTo>
                    <a:lnTo>
                      <a:pt x="0" y="119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000066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grpSp>
            <p:nvGrpSpPr>
              <p:cNvPr id="275562" name="Group 106"/>
              <p:cNvGrpSpPr>
                <a:grpSpLocks/>
              </p:cNvGrpSpPr>
              <p:nvPr/>
            </p:nvGrpSpPr>
            <p:grpSpPr bwMode="auto">
              <a:xfrm>
                <a:off x="3612" y="1784"/>
                <a:ext cx="185" cy="140"/>
                <a:chOff x="3612" y="1784"/>
                <a:chExt cx="185" cy="140"/>
              </a:xfrm>
            </p:grpSpPr>
            <p:grpSp>
              <p:nvGrpSpPr>
                <p:cNvPr id="275563" name="Group 107"/>
                <p:cNvGrpSpPr>
                  <a:grpSpLocks/>
                </p:cNvGrpSpPr>
                <p:nvPr/>
              </p:nvGrpSpPr>
              <p:grpSpPr bwMode="auto">
                <a:xfrm>
                  <a:off x="3635" y="1784"/>
                  <a:ext cx="138" cy="140"/>
                  <a:chOff x="3635" y="1784"/>
                  <a:chExt cx="138" cy="140"/>
                </a:xfrm>
              </p:grpSpPr>
              <p:sp>
                <p:nvSpPr>
                  <p:cNvPr id="275564" name="Line 1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50" y="1806"/>
                    <a:ext cx="23" cy="11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565" name="Line 1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21" y="1801"/>
                    <a:ext cx="23" cy="117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566" name="Line 1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93" y="1795"/>
                    <a:ext cx="22" cy="11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567" name="Line 1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64" y="1789"/>
                    <a:ext cx="23" cy="119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568" name="Line 1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35" y="1784"/>
                    <a:ext cx="24" cy="11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</p:grpSp>
            <p:grpSp>
              <p:nvGrpSpPr>
                <p:cNvPr id="275569" name="Group 113"/>
                <p:cNvGrpSpPr>
                  <a:grpSpLocks/>
                </p:cNvGrpSpPr>
                <p:nvPr/>
              </p:nvGrpSpPr>
              <p:grpSpPr bwMode="auto">
                <a:xfrm>
                  <a:off x="3612" y="1802"/>
                  <a:ext cx="185" cy="101"/>
                  <a:chOff x="3612" y="1802"/>
                  <a:chExt cx="185" cy="101"/>
                </a:xfrm>
              </p:grpSpPr>
              <p:sp>
                <p:nvSpPr>
                  <p:cNvPr id="275570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3625" y="1802"/>
                    <a:ext cx="172" cy="33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571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3621" y="1827"/>
                    <a:ext cx="172" cy="3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572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3616" y="1850"/>
                    <a:ext cx="173" cy="31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573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3612" y="1873"/>
                    <a:ext cx="172" cy="3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</p:grpSp>
          </p:grpSp>
        </p:grpSp>
        <p:sp>
          <p:nvSpPr>
            <p:cNvPr id="275574" name="Freeform 118"/>
            <p:cNvSpPr>
              <a:spLocks/>
            </p:cNvSpPr>
            <p:nvPr/>
          </p:nvSpPr>
          <p:spPr bwMode="auto">
            <a:xfrm>
              <a:off x="3465" y="1774"/>
              <a:ext cx="93" cy="81"/>
            </a:xfrm>
            <a:custGeom>
              <a:avLst/>
              <a:gdLst>
                <a:gd name="T0" fmla="*/ 68 w 93"/>
                <a:gd name="T1" fmla="*/ 0 h 81"/>
                <a:gd name="T2" fmla="*/ 92 w 93"/>
                <a:gd name="T3" fmla="*/ 21 h 81"/>
                <a:gd name="T4" fmla="*/ 79 w 93"/>
                <a:gd name="T5" fmla="*/ 26 h 81"/>
                <a:gd name="T6" fmla="*/ 69 w 93"/>
                <a:gd name="T7" fmla="*/ 33 h 81"/>
                <a:gd name="T8" fmla="*/ 57 w 93"/>
                <a:gd name="T9" fmla="*/ 41 h 81"/>
                <a:gd name="T10" fmla="*/ 50 w 93"/>
                <a:gd name="T11" fmla="*/ 47 h 81"/>
                <a:gd name="T12" fmla="*/ 42 w 93"/>
                <a:gd name="T13" fmla="*/ 56 h 81"/>
                <a:gd name="T14" fmla="*/ 38 w 93"/>
                <a:gd name="T15" fmla="*/ 62 h 81"/>
                <a:gd name="T16" fmla="*/ 33 w 93"/>
                <a:gd name="T17" fmla="*/ 68 h 81"/>
                <a:gd name="T18" fmla="*/ 29 w 93"/>
                <a:gd name="T19" fmla="*/ 73 h 81"/>
                <a:gd name="T20" fmla="*/ 26 w 93"/>
                <a:gd name="T21" fmla="*/ 80 h 81"/>
                <a:gd name="T22" fmla="*/ 0 w 93"/>
                <a:gd name="T23" fmla="*/ 57 h 81"/>
                <a:gd name="T24" fmla="*/ 3 w 93"/>
                <a:gd name="T25" fmla="*/ 52 h 81"/>
                <a:gd name="T26" fmla="*/ 6 w 93"/>
                <a:gd name="T27" fmla="*/ 46 h 81"/>
                <a:gd name="T28" fmla="*/ 11 w 93"/>
                <a:gd name="T29" fmla="*/ 41 h 81"/>
                <a:gd name="T30" fmla="*/ 15 w 93"/>
                <a:gd name="T31" fmla="*/ 35 h 81"/>
                <a:gd name="T32" fmla="*/ 20 w 93"/>
                <a:gd name="T33" fmla="*/ 30 h 81"/>
                <a:gd name="T34" fmla="*/ 24 w 93"/>
                <a:gd name="T35" fmla="*/ 26 h 81"/>
                <a:gd name="T36" fmla="*/ 29 w 93"/>
                <a:gd name="T37" fmla="*/ 22 h 81"/>
                <a:gd name="T38" fmla="*/ 35 w 93"/>
                <a:gd name="T39" fmla="*/ 17 h 81"/>
                <a:gd name="T40" fmla="*/ 40 w 93"/>
                <a:gd name="T41" fmla="*/ 13 h 81"/>
                <a:gd name="T42" fmla="*/ 48 w 93"/>
                <a:gd name="T43" fmla="*/ 9 h 81"/>
                <a:gd name="T44" fmla="*/ 55 w 93"/>
                <a:gd name="T45" fmla="*/ 6 h 81"/>
                <a:gd name="T46" fmla="*/ 62 w 93"/>
                <a:gd name="T47" fmla="*/ 3 h 81"/>
                <a:gd name="T48" fmla="*/ 68 w 93"/>
                <a:gd name="T4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81">
                  <a:moveTo>
                    <a:pt x="68" y="0"/>
                  </a:moveTo>
                  <a:lnTo>
                    <a:pt x="92" y="21"/>
                  </a:lnTo>
                  <a:lnTo>
                    <a:pt x="79" y="26"/>
                  </a:lnTo>
                  <a:lnTo>
                    <a:pt x="69" y="33"/>
                  </a:lnTo>
                  <a:lnTo>
                    <a:pt x="57" y="41"/>
                  </a:lnTo>
                  <a:lnTo>
                    <a:pt x="50" y="47"/>
                  </a:lnTo>
                  <a:lnTo>
                    <a:pt x="42" y="56"/>
                  </a:lnTo>
                  <a:lnTo>
                    <a:pt x="38" y="62"/>
                  </a:lnTo>
                  <a:lnTo>
                    <a:pt x="33" y="68"/>
                  </a:lnTo>
                  <a:lnTo>
                    <a:pt x="29" y="73"/>
                  </a:lnTo>
                  <a:lnTo>
                    <a:pt x="26" y="80"/>
                  </a:lnTo>
                  <a:lnTo>
                    <a:pt x="0" y="57"/>
                  </a:lnTo>
                  <a:lnTo>
                    <a:pt x="3" y="52"/>
                  </a:lnTo>
                  <a:lnTo>
                    <a:pt x="6" y="46"/>
                  </a:lnTo>
                  <a:lnTo>
                    <a:pt x="11" y="41"/>
                  </a:lnTo>
                  <a:lnTo>
                    <a:pt x="15" y="35"/>
                  </a:lnTo>
                  <a:lnTo>
                    <a:pt x="20" y="30"/>
                  </a:lnTo>
                  <a:lnTo>
                    <a:pt x="24" y="26"/>
                  </a:lnTo>
                  <a:lnTo>
                    <a:pt x="29" y="22"/>
                  </a:lnTo>
                  <a:lnTo>
                    <a:pt x="35" y="17"/>
                  </a:lnTo>
                  <a:lnTo>
                    <a:pt x="40" y="13"/>
                  </a:lnTo>
                  <a:lnTo>
                    <a:pt x="48" y="9"/>
                  </a:lnTo>
                  <a:lnTo>
                    <a:pt x="55" y="6"/>
                  </a:lnTo>
                  <a:lnTo>
                    <a:pt x="62" y="3"/>
                  </a:lnTo>
                  <a:lnTo>
                    <a:pt x="68" y="0"/>
                  </a:lnTo>
                </a:path>
              </a:pathLst>
            </a:custGeom>
            <a:gradFill rotWithShape="0">
              <a:gsLst>
                <a:gs pos="0">
                  <a:srgbClr val="FFFF00">
                    <a:gamma/>
                    <a:shade val="6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75575" name="Freeform 119"/>
            <p:cNvSpPr>
              <a:spLocks/>
            </p:cNvSpPr>
            <p:nvPr/>
          </p:nvSpPr>
          <p:spPr bwMode="auto">
            <a:xfrm>
              <a:off x="3506" y="1786"/>
              <a:ext cx="108" cy="51"/>
            </a:xfrm>
            <a:custGeom>
              <a:avLst/>
              <a:gdLst>
                <a:gd name="T0" fmla="*/ 0 w 108"/>
                <a:gd name="T1" fmla="*/ 25 h 51"/>
                <a:gd name="T2" fmla="*/ 5 w 108"/>
                <a:gd name="T3" fmla="*/ 21 h 51"/>
                <a:gd name="T4" fmla="*/ 13 w 108"/>
                <a:gd name="T5" fmla="*/ 16 h 51"/>
                <a:gd name="T6" fmla="*/ 20 w 108"/>
                <a:gd name="T7" fmla="*/ 12 h 51"/>
                <a:gd name="T8" fmla="*/ 29 w 108"/>
                <a:gd name="T9" fmla="*/ 8 h 51"/>
                <a:gd name="T10" fmla="*/ 38 w 108"/>
                <a:gd name="T11" fmla="*/ 5 h 51"/>
                <a:gd name="T12" fmla="*/ 45 w 108"/>
                <a:gd name="T13" fmla="*/ 3 h 51"/>
                <a:gd name="T14" fmla="*/ 53 w 108"/>
                <a:gd name="T15" fmla="*/ 1 h 51"/>
                <a:gd name="T16" fmla="*/ 62 w 108"/>
                <a:gd name="T17" fmla="*/ 0 h 51"/>
                <a:gd name="T18" fmla="*/ 67 w 108"/>
                <a:gd name="T19" fmla="*/ 0 h 51"/>
                <a:gd name="T20" fmla="*/ 73 w 108"/>
                <a:gd name="T21" fmla="*/ 0 h 51"/>
                <a:gd name="T22" fmla="*/ 82 w 108"/>
                <a:gd name="T23" fmla="*/ 0 h 51"/>
                <a:gd name="T24" fmla="*/ 87 w 108"/>
                <a:gd name="T25" fmla="*/ 1 h 51"/>
                <a:gd name="T26" fmla="*/ 93 w 108"/>
                <a:gd name="T27" fmla="*/ 2 h 51"/>
                <a:gd name="T28" fmla="*/ 107 w 108"/>
                <a:gd name="T29" fmla="*/ 26 h 51"/>
                <a:gd name="T30" fmla="*/ 97 w 108"/>
                <a:gd name="T31" fmla="*/ 26 h 51"/>
                <a:gd name="T32" fmla="*/ 90 w 108"/>
                <a:gd name="T33" fmla="*/ 25 h 51"/>
                <a:gd name="T34" fmla="*/ 84 w 108"/>
                <a:gd name="T35" fmla="*/ 25 h 51"/>
                <a:gd name="T36" fmla="*/ 77 w 108"/>
                <a:gd name="T37" fmla="*/ 25 h 51"/>
                <a:gd name="T38" fmla="*/ 71 w 108"/>
                <a:gd name="T39" fmla="*/ 26 h 51"/>
                <a:gd name="T40" fmla="*/ 65 w 108"/>
                <a:gd name="T41" fmla="*/ 27 h 51"/>
                <a:gd name="T42" fmla="*/ 58 w 108"/>
                <a:gd name="T43" fmla="*/ 29 h 51"/>
                <a:gd name="T44" fmla="*/ 51 w 108"/>
                <a:gd name="T45" fmla="*/ 31 h 51"/>
                <a:gd name="T46" fmla="*/ 45 w 108"/>
                <a:gd name="T47" fmla="*/ 33 h 51"/>
                <a:gd name="T48" fmla="*/ 37 w 108"/>
                <a:gd name="T49" fmla="*/ 35 h 51"/>
                <a:gd name="T50" fmla="*/ 30 w 108"/>
                <a:gd name="T51" fmla="*/ 39 h 51"/>
                <a:gd name="T52" fmla="*/ 25 w 108"/>
                <a:gd name="T53" fmla="*/ 42 h 51"/>
                <a:gd name="T54" fmla="*/ 19 w 108"/>
                <a:gd name="T55" fmla="*/ 46 h 51"/>
                <a:gd name="T56" fmla="*/ 14 w 108"/>
                <a:gd name="T57" fmla="*/ 50 h 51"/>
                <a:gd name="T58" fmla="*/ 0 w 108"/>
                <a:gd name="T59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8" h="51">
                  <a:moveTo>
                    <a:pt x="0" y="25"/>
                  </a:moveTo>
                  <a:lnTo>
                    <a:pt x="5" y="21"/>
                  </a:lnTo>
                  <a:lnTo>
                    <a:pt x="13" y="16"/>
                  </a:lnTo>
                  <a:lnTo>
                    <a:pt x="20" y="12"/>
                  </a:lnTo>
                  <a:lnTo>
                    <a:pt x="29" y="8"/>
                  </a:lnTo>
                  <a:lnTo>
                    <a:pt x="38" y="5"/>
                  </a:lnTo>
                  <a:lnTo>
                    <a:pt x="45" y="3"/>
                  </a:lnTo>
                  <a:lnTo>
                    <a:pt x="53" y="1"/>
                  </a:lnTo>
                  <a:lnTo>
                    <a:pt x="62" y="0"/>
                  </a:lnTo>
                  <a:lnTo>
                    <a:pt x="67" y="0"/>
                  </a:lnTo>
                  <a:lnTo>
                    <a:pt x="73" y="0"/>
                  </a:lnTo>
                  <a:lnTo>
                    <a:pt x="82" y="0"/>
                  </a:lnTo>
                  <a:lnTo>
                    <a:pt x="87" y="1"/>
                  </a:lnTo>
                  <a:lnTo>
                    <a:pt x="93" y="2"/>
                  </a:lnTo>
                  <a:lnTo>
                    <a:pt x="107" y="26"/>
                  </a:lnTo>
                  <a:lnTo>
                    <a:pt x="97" y="26"/>
                  </a:lnTo>
                  <a:lnTo>
                    <a:pt x="90" y="25"/>
                  </a:lnTo>
                  <a:lnTo>
                    <a:pt x="84" y="25"/>
                  </a:lnTo>
                  <a:lnTo>
                    <a:pt x="77" y="25"/>
                  </a:lnTo>
                  <a:lnTo>
                    <a:pt x="71" y="26"/>
                  </a:lnTo>
                  <a:lnTo>
                    <a:pt x="65" y="27"/>
                  </a:lnTo>
                  <a:lnTo>
                    <a:pt x="58" y="29"/>
                  </a:lnTo>
                  <a:lnTo>
                    <a:pt x="51" y="31"/>
                  </a:lnTo>
                  <a:lnTo>
                    <a:pt x="45" y="33"/>
                  </a:lnTo>
                  <a:lnTo>
                    <a:pt x="37" y="35"/>
                  </a:lnTo>
                  <a:lnTo>
                    <a:pt x="30" y="39"/>
                  </a:lnTo>
                  <a:lnTo>
                    <a:pt x="25" y="42"/>
                  </a:lnTo>
                  <a:lnTo>
                    <a:pt x="19" y="46"/>
                  </a:lnTo>
                  <a:lnTo>
                    <a:pt x="14" y="50"/>
                  </a:lnTo>
                  <a:lnTo>
                    <a:pt x="0" y="25"/>
                  </a:lnTo>
                </a:path>
              </a:pathLst>
            </a:custGeom>
            <a:gradFill rotWithShape="0">
              <a:gsLst>
                <a:gs pos="0">
                  <a:srgbClr val="FFFF00">
                    <a:gamma/>
                    <a:shade val="6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275576" name="Group 120"/>
          <p:cNvGrpSpPr>
            <a:grpSpLocks/>
          </p:cNvGrpSpPr>
          <p:nvPr/>
        </p:nvGrpSpPr>
        <p:grpSpPr bwMode="auto">
          <a:xfrm rot="888946">
            <a:off x="1655763" y="2773363"/>
            <a:ext cx="542925" cy="185737"/>
            <a:chOff x="3255" y="1705"/>
            <a:chExt cx="549" cy="225"/>
          </a:xfrm>
        </p:grpSpPr>
        <p:sp>
          <p:nvSpPr>
            <p:cNvPr id="275577" name="Freeform 121"/>
            <p:cNvSpPr>
              <a:spLocks/>
            </p:cNvSpPr>
            <p:nvPr/>
          </p:nvSpPr>
          <p:spPr bwMode="auto">
            <a:xfrm>
              <a:off x="3431" y="1839"/>
              <a:ext cx="157" cy="75"/>
            </a:xfrm>
            <a:custGeom>
              <a:avLst/>
              <a:gdLst>
                <a:gd name="T0" fmla="*/ 19 w 157"/>
                <a:gd name="T1" fmla="*/ 2 h 75"/>
                <a:gd name="T2" fmla="*/ 25 w 157"/>
                <a:gd name="T3" fmla="*/ 2 h 75"/>
                <a:gd name="T4" fmla="*/ 31 w 157"/>
                <a:gd name="T5" fmla="*/ 1 h 75"/>
                <a:gd name="T6" fmla="*/ 37 w 157"/>
                <a:gd name="T7" fmla="*/ 0 h 75"/>
                <a:gd name="T8" fmla="*/ 44 w 157"/>
                <a:gd name="T9" fmla="*/ 0 h 75"/>
                <a:gd name="T10" fmla="*/ 51 w 157"/>
                <a:gd name="T11" fmla="*/ 0 h 75"/>
                <a:gd name="T12" fmla="*/ 57 w 157"/>
                <a:gd name="T13" fmla="*/ 0 h 75"/>
                <a:gd name="T14" fmla="*/ 63 w 157"/>
                <a:gd name="T15" fmla="*/ 1 h 75"/>
                <a:gd name="T16" fmla="*/ 71 w 157"/>
                <a:gd name="T17" fmla="*/ 2 h 75"/>
                <a:gd name="T18" fmla="*/ 79 w 157"/>
                <a:gd name="T19" fmla="*/ 2 h 75"/>
                <a:gd name="T20" fmla="*/ 87 w 157"/>
                <a:gd name="T21" fmla="*/ 4 h 75"/>
                <a:gd name="T22" fmla="*/ 97 w 157"/>
                <a:gd name="T23" fmla="*/ 6 h 75"/>
                <a:gd name="T24" fmla="*/ 107 w 157"/>
                <a:gd name="T25" fmla="*/ 9 h 75"/>
                <a:gd name="T26" fmla="*/ 115 w 157"/>
                <a:gd name="T27" fmla="*/ 12 h 75"/>
                <a:gd name="T28" fmla="*/ 125 w 157"/>
                <a:gd name="T29" fmla="*/ 16 h 75"/>
                <a:gd name="T30" fmla="*/ 135 w 157"/>
                <a:gd name="T31" fmla="*/ 20 h 75"/>
                <a:gd name="T32" fmla="*/ 143 w 157"/>
                <a:gd name="T33" fmla="*/ 25 h 75"/>
                <a:gd name="T34" fmla="*/ 156 w 157"/>
                <a:gd name="T35" fmla="*/ 32 h 75"/>
                <a:gd name="T36" fmla="*/ 137 w 157"/>
                <a:gd name="T37" fmla="*/ 74 h 75"/>
                <a:gd name="T38" fmla="*/ 130 w 157"/>
                <a:gd name="T39" fmla="*/ 69 h 75"/>
                <a:gd name="T40" fmla="*/ 119 w 157"/>
                <a:gd name="T41" fmla="*/ 64 h 75"/>
                <a:gd name="T42" fmla="*/ 109 w 157"/>
                <a:gd name="T43" fmla="*/ 59 h 75"/>
                <a:gd name="T44" fmla="*/ 99 w 157"/>
                <a:gd name="T45" fmla="*/ 55 h 75"/>
                <a:gd name="T46" fmla="*/ 90 w 157"/>
                <a:gd name="T47" fmla="*/ 51 h 75"/>
                <a:gd name="T48" fmla="*/ 82 w 157"/>
                <a:gd name="T49" fmla="*/ 49 h 75"/>
                <a:gd name="T50" fmla="*/ 74 w 157"/>
                <a:gd name="T51" fmla="*/ 47 h 75"/>
                <a:gd name="T52" fmla="*/ 66 w 157"/>
                <a:gd name="T53" fmla="*/ 45 h 75"/>
                <a:gd name="T54" fmla="*/ 59 w 157"/>
                <a:gd name="T55" fmla="*/ 44 h 75"/>
                <a:gd name="T56" fmla="*/ 51 w 157"/>
                <a:gd name="T57" fmla="*/ 43 h 75"/>
                <a:gd name="T58" fmla="*/ 44 w 157"/>
                <a:gd name="T59" fmla="*/ 42 h 75"/>
                <a:gd name="T60" fmla="*/ 38 w 157"/>
                <a:gd name="T61" fmla="*/ 42 h 75"/>
                <a:gd name="T62" fmla="*/ 32 w 157"/>
                <a:gd name="T63" fmla="*/ 42 h 75"/>
                <a:gd name="T64" fmla="*/ 25 w 157"/>
                <a:gd name="T65" fmla="*/ 42 h 75"/>
                <a:gd name="T66" fmla="*/ 20 w 157"/>
                <a:gd name="T67" fmla="*/ 42 h 75"/>
                <a:gd name="T68" fmla="*/ 14 w 157"/>
                <a:gd name="T69" fmla="*/ 42 h 75"/>
                <a:gd name="T70" fmla="*/ 9 w 157"/>
                <a:gd name="T71" fmla="*/ 43 h 75"/>
                <a:gd name="T72" fmla="*/ 5 w 157"/>
                <a:gd name="T73" fmla="*/ 43 h 75"/>
                <a:gd name="T74" fmla="*/ 0 w 157"/>
                <a:gd name="T75" fmla="*/ 44 h 75"/>
                <a:gd name="T76" fmla="*/ 19 w 157"/>
                <a:gd name="T77" fmla="*/ 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7" h="75">
                  <a:moveTo>
                    <a:pt x="19" y="2"/>
                  </a:moveTo>
                  <a:lnTo>
                    <a:pt x="25" y="2"/>
                  </a:lnTo>
                  <a:lnTo>
                    <a:pt x="31" y="1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1"/>
                  </a:lnTo>
                  <a:lnTo>
                    <a:pt x="71" y="2"/>
                  </a:lnTo>
                  <a:lnTo>
                    <a:pt x="79" y="2"/>
                  </a:lnTo>
                  <a:lnTo>
                    <a:pt x="87" y="4"/>
                  </a:lnTo>
                  <a:lnTo>
                    <a:pt x="97" y="6"/>
                  </a:lnTo>
                  <a:lnTo>
                    <a:pt x="107" y="9"/>
                  </a:lnTo>
                  <a:lnTo>
                    <a:pt x="115" y="12"/>
                  </a:lnTo>
                  <a:lnTo>
                    <a:pt x="125" y="16"/>
                  </a:lnTo>
                  <a:lnTo>
                    <a:pt x="135" y="20"/>
                  </a:lnTo>
                  <a:lnTo>
                    <a:pt x="143" y="25"/>
                  </a:lnTo>
                  <a:lnTo>
                    <a:pt x="156" y="32"/>
                  </a:lnTo>
                  <a:lnTo>
                    <a:pt x="137" y="74"/>
                  </a:lnTo>
                  <a:lnTo>
                    <a:pt x="130" y="69"/>
                  </a:lnTo>
                  <a:lnTo>
                    <a:pt x="119" y="64"/>
                  </a:lnTo>
                  <a:lnTo>
                    <a:pt x="109" y="59"/>
                  </a:lnTo>
                  <a:lnTo>
                    <a:pt x="99" y="55"/>
                  </a:lnTo>
                  <a:lnTo>
                    <a:pt x="90" y="51"/>
                  </a:lnTo>
                  <a:lnTo>
                    <a:pt x="82" y="49"/>
                  </a:lnTo>
                  <a:lnTo>
                    <a:pt x="74" y="47"/>
                  </a:lnTo>
                  <a:lnTo>
                    <a:pt x="66" y="45"/>
                  </a:lnTo>
                  <a:lnTo>
                    <a:pt x="59" y="44"/>
                  </a:lnTo>
                  <a:lnTo>
                    <a:pt x="51" y="43"/>
                  </a:lnTo>
                  <a:lnTo>
                    <a:pt x="44" y="42"/>
                  </a:lnTo>
                  <a:lnTo>
                    <a:pt x="38" y="42"/>
                  </a:lnTo>
                  <a:lnTo>
                    <a:pt x="32" y="42"/>
                  </a:lnTo>
                  <a:lnTo>
                    <a:pt x="25" y="42"/>
                  </a:lnTo>
                  <a:lnTo>
                    <a:pt x="20" y="42"/>
                  </a:lnTo>
                  <a:lnTo>
                    <a:pt x="14" y="42"/>
                  </a:lnTo>
                  <a:lnTo>
                    <a:pt x="9" y="43"/>
                  </a:lnTo>
                  <a:lnTo>
                    <a:pt x="5" y="43"/>
                  </a:lnTo>
                  <a:lnTo>
                    <a:pt x="0" y="44"/>
                  </a:lnTo>
                  <a:lnTo>
                    <a:pt x="19" y="2"/>
                  </a:lnTo>
                </a:path>
              </a:pathLst>
            </a:custGeom>
            <a:gradFill rotWithShape="0">
              <a:gsLst>
                <a:gs pos="0">
                  <a:srgbClr val="FFFF00">
                    <a:gamma/>
                    <a:shade val="6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50" charset="-128"/>
              </a:endParaRPr>
            </a:p>
          </p:txBody>
        </p:sp>
        <p:grpSp>
          <p:nvGrpSpPr>
            <p:cNvPr id="275578" name="Group 122"/>
            <p:cNvGrpSpPr>
              <a:grpSpLocks/>
            </p:cNvGrpSpPr>
            <p:nvPr/>
          </p:nvGrpSpPr>
          <p:grpSpPr bwMode="auto">
            <a:xfrm>
              <a:off x="3482" y="1808"/>
              <a:ext cx="97" cy="63"/>
              <a:chOff x="3482" y="1808"/>
              <a:chExt cx="97" cy="63"/>
            </a:xfrm>
          </p:grpSpPr>
          <p:sp>
            <p:nvSpPr>
              <p:cNvPr id="275579" name="Line 123"/>
              <p:cNvSpPr>
                <a:spLocks noChangeShapeType="1"/>
              </p:cNvSpPr>
              <p:nvPr/>
            </p:nvSpPr>
            <p:spPr bwMode="auto">
              <a:xfrm flipH="1">
                <a:off x="3483" y="1827"/>
                <a:ext cx="96" cy="2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5580" name="Line 124"/>
              <p:cNvSpPr>
                <a:spLocks noChangeShapeType="1"/>
              </p:cNvSpPr>
              <p:nvPr/>
            </p:nvSpPr>
            <p:spPr bwMode="auto">
              <a:xfrm flipH="1" flipV="1">
                <a:off x="3517" y="1809"/>
                <a:ext cx="34" cy="6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5581" name="Line 125"/>
              <p:cNvSpPr>
                <a:spLocks noChangeShapeType="1"/>
              </p:cNvSpPr>
              <p:nvPr/>
            </p:nvSpPr>
            <p:spPr bwMode="auto">
              <a:xfrm flipH="1">
                <a:off x="3551" y="1827"/>
                <a:ext cx="28" cy="4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5582" name="Line 126"/>
              <p:cNvSpPr>
                <a:spLocks noChangeShapeType="1"/>
              </p:cNvSpPr>
              <p:nvPr/>
            </p:nvSpPr>
            <p:spPr bwMode="auto">
              <a:xfrm flipH="1" flipV="1">
                <a:off x="3482" y="1854"/>
                <a:ext cx="69" cy="1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5583" name="Line 127"/>
              <p:cNvSpPr>
                <a:spLocks noChangeShapeType="1"/>
              </p:cNvSpPr>
              <p:nvPr/>
            </p:nvSpPr>
            <p:spPr bwMode="auto">
              <a:xfrm flipV="1">
                <a:off x="3483" y="1808"/>
                <a:ext cx="33" cy="4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75584" name="Group 128"/>
            <p:cNvGrpSpPr>
              <a:grpSpLocks/>
            </p:cNvGrpSpPr>
            <p:nvPr/>
          </p:nvGrpSpPr>
          <p:grpSpPr bwMode="auto">
            <a:xfrm>
              <a:off x="3433" y="1795"/>
              <a:ext cx="190" cy="40"/>
              <a:chOff x="3433" y="1795"/>
              <a:chExt cx="190" cy="40"/>
            </a:xfrm>
          </p:grpSpPr>
          <p:sp>
            <p:nvSpPr>
              <p:cNvPr id="275585" name="Line 129"/>
              <p:cNvSpPr>
                <a:spLocks noChangeShapeType="1"/>
              </p:cNvSpPr>
              <p:nvPr/>
            </p:nvSpPr>
            <p:spPr bwMode="auto">
              <a:xfrm>
                <a:off x="3434" y="1797"/>
                <a:ext cx="188" cy="3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5586" name="Line 130"/>
              <p:cNvSpPr>
                <a:spLocks noChangeShapeType="1"/>
              </p:cNvSpPr>
              <p:nvPr/>
            </p:nvSpPr>
            <p:spPr bwMode="auto">
              <a:xfrm>
                <a:off x="3433" y="1795"/>
                <a:ext cx="190" cy="4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75587" name="Group 131"/>
            <p:cNvGrpSpPr>
              <a:grpSpLocks/>
            </p:cNvGrpSpPr>
            <p:nvPr/>
          </p:nvGrpSpPr>
          <p:grpSpPr bwMode="auto">
            <a:xfrm>
              <a:off x="3487" y="1717"/>
              <a:ext cx="109" cy="94"/>
              <a:chOff x="3487" y="1717"/>
              <a:chExt cx="109" cy="94"/>
            </a:xfrm>
          </p:grpSpPr>
          <p:sp>
            <p:nvSpPr>
              <p:cNvPr id="275588" name="Freeform 132"/>
              <p:cNvSpPr>
                <a:spLocks/>
              </p:cNvSpPr>
              <p:nvPr/>
            </p:nvSpPr>
            <p:spPr bwMode="auto">
              <a:xfrm>
                <a:off x="3487" y="1717"/>
                <a:ext cx="97" cy="71"/>
              </a:xfrm>
              <a:custGeom>
                <a:avLst/>
                <a:gdLst>
                  <a:gd name="T0" fmla="*/ 12 w 97"/>
                  <a:gd name="T1" fmla="*/ 0 h 71"/>
                  <a:gd name="T2" fmla="*/ 96 w 97"/>
                  <a:gd name="T3" fmla="*/ 14 h 71"/>
                  <a:gd name="T4" fmla="*/ 84 w 97"/>
                  <a:gd name="T5" fmla="*/ 70 h 71"/>
                  <a:gd name="T6" fmla="*/ 0 w 97"/>
                  <a:gd name="T7" fmla="*/ 56 h 71"/>
                  <a:gd name="T8" fmla="*/ 12 w 97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71">
                    <a:moveTo>
                      <a:pt x="12" y="0"/>
                    </a:moveTo>
                    <a:lnTo>
                      <a:pt x="96" y="14"/>
                    </a:lnTo>
                    <a:lnTo>
                      <a:pt x="84" y="70"/>
                    </a:lnTo>
                    <a:lnTo>
                      <a:pt x="0" y="5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5589" name="Freeform 133"/>
              <p:cNvSpPr>
                <a:spLocks/>
              </p:cNvSpPr>
              <p:nvPr/>
            </p:nvSpPr>
            <p:spPr bwMode="auto">
              <a:xfrm>
                <a:off x="3571" y="1731"/>
                <a:ext cx="25" cy="80"/>
              </a:xfrm>
              <a:custGeom>
                <a:avLst/>
                <a:gdLst>
                  <a:gd name="T0" fmla="*/ 12 w 25"/>
                  <a:gd name="T1" fmla="*/ 0 h 80"/>
                  <a:gd name="T2" fmla="*/ 24 w 25"/>
                  <a:gd name="T3" fmla="*/ 49 h 80"/>
                  <a:gd name="T4" fmla="*/ 17 w 25"/>
                  <a:gd name="T5" fmla="*/ 79 h 80"/>
                  <a:gd name="T6" fmla="*/ 0 w 25"/>
                  <a:gd name="T7" fmla="*/ 56 h 80"/>
                  <a:gd name="T8" fmla="*/ 12 w 25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80">
                    <a:moveTo>
                      <a:pt x="12" y="0"/>
                    </a:moveTo>
                    <a:lnTo>
                      <a:pt x="24" y="49"/>
                    </a:lnTo>
                    <a:lnTo>
                      <a:pt x="17" y="79"/>
                    </a:lnTo>
                    <a:lnTo>
                      <a:pt x="0" y="5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5590" name="Freeform 134"/>
              <p:cNvSpPr>
                <a:spLocks/>
              </p:cNvSpPr>
              <p:nvPr/>
            </p:nvSpPr>
            <p:spPr bwMode="auto">
              <a:xfrm>
                <a:off x="3487" y="1773"/>
                <a:ext cx="102" cy="37"/>
              </a:xfrm>
              <a:custGeom>
                <a:avLst/>
                <a:gdLst>
                  <a:gd name="T0" fmla="*/ 0 w 102"/>
                  <a:gd name="T1" fmla="*/ 0 h 37"/>
                  <a:gd name="T2" fmla="*/ 84 w 102"/>
                  <a:gd name="T3" fmla="*/ 14 h 37"/>
                  <a:gd name="T4" fmla="*/ 101 w 102"/>
                  <a:gd name="T5" fmla="*/ 36 h 37"/>
                  <a:gd name="T6" fmla="*/ 39 w 102"/>
                  <a:gd name="T7" fmla="*/ 23 h 37"/>
                  <a:gd name="T8" fmla="*/ 0 w 102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37">
                    <a:moveTo>
                      <a:pt x="0" y="0"/>
                    </a:moveTo>
                    <a:lnTo>
                      <a:pt x="84" y="14"/>
                    </a:lnTo>
                    <a:lnTo>
                      <a:pt x="101" y="36"/>
                    </a:lnTo>
                    <a:lnTo>
                      <a:pt x="39" y="2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75591" name="Group 135"/>
            <p:cNvGrpSpPr>
              <a:grpSpLocks/>
            </p:cNvGrpSpPr>
            <p:nvPr/>
          </p:nvGrpSpPr>
          <p:grpSpPr bwMode="auto">
            <a:xfrm>
              <a:off x="3511" y="1734"/>
              <a:ext cx="52" cy="28"/>
              <a:chOff x="3511" y="1734"/>
              <a:chExt cx="52" cy="28"/>
            </a:xfrm>
          </p:grpSpPr>
          <p:sp>
            <p:nvSpPr>
              <p:cNvPr id="275592" name="Oval 136"/>
              <p:cNvSpPr>
                <a:spLocks noChangeArrowheads="1"/>
              </p:cNvSpPr>
              <p:nvPr/>
            </p:nvSpPr>
            <p:spPr bwMode="auto">
              <a:xfrm rot="2460000">
                <a:off x="3511" y="1734"/>
                <a:ext cx="20" cy="20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5593" name="Oval 137"/>
              <p:cNvSpPr>
                <a:spLocks noChangeArrowheads="1"/>
              </p:cNvSpPr>
              <p:nvPr/>
            </p:nvSpPr>
            <p:spPr bwMode="auto">
              <a:xfrm rot="2460000">
                <a:off x="3544" y="1741"/>
                <a:ext cx="19" cy="21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75594" name="Group 138"/>
            <p:cNvGrpSpPr>
              <a:grpSpLocks/>
            </p:cNvGrpSpPr>
            <p:nvPr/>
          </p:nvGrpSpPr>
          <p:grpSpPr bwMode="auto">
            <a:xfrm>
              <a:off x="3255" y="1705"/>
              <a:ext cx="199" cy="152"/>
              <a:chOff x="3255" y="1705"/>
              <a:chExt cx="199" cy="152"/>
            </a:xfrm>
          </p:grpSpPr>
          <p:sp>
            <p:nvSpPr>
              <p:cNvPr id="275595" name="Freeform 139"/>
              <p:cNvSpPr>
                <a:spLocks/>
              </p:cNvSpPr>
              <p:nvPr/>
            </p:nvSpPr>
            <p:spPr bwMode="auto">
              <a:xfrm>
                <a:off x="3255" y="1705"/>
                <a:ext cx="199" cy="152"/>
              </a:xfrm>
              <a:custGeom>
                <a:avLst/>
                <a:gdLst>
                  <a:gd name="T0" fmla="*/ 24 w 199"/>
                  <a:gd name="T1" fmla="*/ 0 h 152"/>
                  <a:gd name="T2" fmla="*/ 198 w 199"/>
                  <a:gd name="T3" fmla="*/ 32 h 152"/>
                  <a:gd name="T4" fmla="*/ 175 w 199"/>
                  <a:gd name="T5" fmla="*/ 151 h 152"/>
                  <a:gd name="T6" fmla="*/ 0 w 199"/>
                  <a:gd name="T7" fmla="*/ 119 h 152"/>
                  <a:gd name="T8" fmla="*/ 24 w 199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152">
                    <a:moveTo>
                      <a:pt x="24" y="0"/>
                    </a:moveTo>
                    <a:lnTo>
                      <a:pt x="198" y="32"/>
                    </a:lnTo>
                    <a:lnTo>
                      <a:pt x="175" y="151"/>
                    </a:lnTo>
                    <a:lnTo>
                      <a:pt x="0" y="119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000066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grpSp>
            <p:nvGrpSpPr>
              <p:cNvPr id="275596" name="Group 140"/>
              <p:cNvGrpSpPr>
                <a:grpSpLocks/>
              </p:cNvGrpSpPr>
              <p:nvPr/>
            </p:nvGrpSpPr>
            <p:grpSpPr bwMode="auto">
              <a:xfrm>
                <a:off x="3262" y="1712"/>
                <a:ext cx="185" cy="139"/>
                <a:chOff x="3262" y="1712"/>
                <a:chExt cx="185" cy="139"/>
              </a:xfrm>
            </p:grpSpPr>
            <p:grpSp>
              <p:nvGrpSpPr>
                <p:cNvPr id="275597" name="Group 141"/>
                <p:cNvGrpSpPr>
                  <a:grpSpLocks/>
                </p:cNvGrpSpPr>
                <p:nvPr/>
              </p:nvGrpSpPr>
              <p:grpSpPr bwMode="auto">
                <a:xfrm>
                  <a:off x="3285" y="1712"/>
                  <a:ext cx="138" cy="139"/>
                  <a:chOff x="3285" y="1712"/>
                  <a:chExt cx="138" cy="139"/>
                </a:xfrm>
              </p:grpSpPr>
              <p:sp>
                <p:nvSpPr>
                  <p:cNvPr id="275598" name="Line 1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00" y="1733"/>
                    <a:ext cx="23" cy="11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599" name="Line 1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71" y="1728"/>
                    <a:ext cx="23" cy="116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600" name="Line 1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43" y="1721"/>
                    <a:ext cx="23" cy="119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601" name="Line 1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13" y="1716"/>
                    <a:ext cx="25" cy="119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602" name="Line 1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85" y="1712"/>
                    <a:ext cx="24" cy="117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</p:grpSp>
            <p:grpSp>
              <p:nvGrpSpPr>
                <p:cNvPr id="275603" name="Group 147"/>
                <p:cNvGrpSpPr>
                  <a:grpSpLocks/>
                </p:cNvGrpSpPr>
                <p:nvPr/>
              </p:nvGrpSpPr>
              <p:grpSpPr bwMode="auto">
                <a:xfrm>
                  <a:off x="3262" y="1731"/>
                  <a:ext cx="185" cy="100"/>
                  <a:chOff x="3262" y="1731"/>
                  <a:chExt cx="185" cy="100"/>
                </a:xfrm>
              </p:grpSpPr>
              <p:sp>
                <p:nvSpPr>
                  <p:cNvPr id="275604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3276" y="1731"/>
                    <a:ext cx="171" cy="31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605" name="Line 149"/>
                  <p:cNvSpPr>
                    <a:spLocks noChangeShapeType="1"/>
                  </p:cNvSpPr>
                  <p:nvPr/>
                </p:nvSpPr>
                <p:spPr bwMode="auto">
                  <a:xfrm>
                    <a:off x="3272" y="1753"/>
                    <a:ext cx="170" cy="3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606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3265" y="1777"/>
                    <a:ext cx="173" cy="31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607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3262" y="1800"/>
                    <a:ext cx="172" cy="31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</p:grpSp>
          </p:grpSp>
        </p:grpSp>
        <p:grpSp>
          <p:nvGrpSpPr>
            <p:cNvPr id="275608" name="Group 152"/>
            <p:cNvGrpSpPr>
              <a:grpSpLocks/>
            </p:cNvGrpSpPr>
            <p:nvPr/>
          </p:nvGrpSpPr>
          <p:grpSpPr bwMode="auto">
            <a:xfrm>
              <a:off x="3605" y="1779"/>
              <a:ext cx="199" cy="151"/>
              <a:chOff x="3605" y="1779"/>
              <a:chExt cx="199" cy="151"/>
            </a:xfrm>
          </p:grpSpPr>
          <p:sp>
            <p:nvSpPr>
              <p:cNvPr id="275609" name="Freeform 153"/>
              <p:cNvSpPr>
                <a:spLocks/>
              </p:cNvSpPr>
              <p:nvPr/>
            </p:nvSpPr>
            <p:spPr bwMode="auto">
              <a:xfrm>
                <a:off x="3605" y="1779"/>
                <a:ext cx="199" cy="151"/>
              </a:xfrm>
              <a:custGeom>
                <a:avLst/>
                <a:gdLst>
                  <a:gd name="T0" fmla="*/ 23 w 199"/>
                  <a:gd name="T1" fmla="*/ 0 h 151"/>
                  <a:gd name="T2" fmla="*/ 198 w 199"/>
                  <a:gd name="T3" fmla="*/ 31 h 151"/>
                  <a:gd name="T4" fmla="*/ 175 w 199"/>
                  <a:gd name="T5" fmla="*/ 150 h 151"/>
                  <a:gd name="T6" fmla="*/ 0 w 199"/>
                  <a:gd name="T7" fmla="*/ 119 h 151"/>
                  <a:gd name="T8" fmla="*/ 23 w 199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151">
                    <a:moveTo>
                      <a:pt x="23" y="0"/>
                    </a:moveTo>
                    <a:lnTo>
                      <a:pt x="198" y="31"/>
                    </a:lnTo>
                    <a:lnTo>
                      <a:pt x="175" y="150"/>
                    </a:lnTo>
                    <a:lnTo>
                      <a:pt x="0" y="119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000066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grpSp>
            <p:nvGrpSpPr>
              <p:cNvPr id="275610" name="Group 154"/>
              <p:cNvGrpSpPr>
                <a:grpSpLocks/>
              </p:cNvGrpSpPr>
              <p:nvPr/>
            </p:nvGrpSpPr>
            <p:grpSpPr bwMode="auto">
              <a:xfrm>
                <a:off x="3612" y="1784"/>
                <a:ext cx="185" cy="140"/>
                <a:chOff x="3612" y="1784"/>
                <a:chExt cx="185" cy="140"/>
              </a:xfrm>
            </p:grpSpPr>
            <p:grpSp>
              <p:nvGrpSpPr>
                <p:cNvPr id="275611" name="Group 155"/>
                <p:cNvGrpSpPr>
                  <a:grpSpLocks/>
                </p:cNvGrpSpPr>
                <p:nvPr/>
              </p:nvGrpSpPr>
              <p:grpSpPr bwMode="auto">
                <a:xfrm>
                  <a:off x="3635" y="1784"/>
                  <a:ext cx="138" cy="140"/>
                  <a:chOff x="3635" y="1784"/>
                  <a:chExt cx="138" cy="140"/>
                </a:xfrm>
              </p:grpSpPr>
              <p:sp>
                <p:nvSpPr>
                  <p:cNvPr id="275612" name="Line 1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50" y="1806"/>
                    <a:ext cx="23" cy="11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613" name="Line 1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21" y="1801"/>
                    <a:ext cx="23" cy="117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614" name="Line 1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93" y="1795"/>
                    <a:ext cx="22" cy="11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615" name="Line 1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64" y="1789"/>
                    <a:ext cx="23" cy="119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616" name="Line 1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35" y="1784"/>
                    <a:ext cx="24" cy="11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</p:grpSp>
            <p:grpSp>
              <p:nvGrpSpPr>
                <p:cNvPr id="275617" name="Group 161"/>
                <p:cNvGrpSpPr>
                  <a:grpSpLocks/>
                </p:cNvGrpSpPr>
                <p:nvPr/>
              </p:nvGrpSpPr>
              <p:grpSpPr bwMode="auto">
                <a:xfrm>
                  <a:off x="3612" y="1802"/>
                  <a:ext cx="185" cy="101"/>
                  <a:chOff x="3612" y="1802"/>
                  <a:chExt cx="185" cy="101"/>
                </a:xfrm>
              </p:grpSpPr>
              <p:sp>
                <p:nvSpPr>
                  <p:cNvPr id="275618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3625" y="1802"/>
                    <a:ext cx="172" cy="33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619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3621" y="1827"/>
                    <a:ext cx="172" cy="3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620" name="Line 164"/>
                  <p:cNvSpPr>
                    <a:spLocks noChangeShapeType="1"/>
                  </p:cNvSpPr>
                  <p:nvPr/>
                </p:nvSpPr>
                <p:spPr bwMode="auto">
                  <a:xfrm>
                    <a:off x="3616" y="1850"/>
                    <a:ext cx="173" cy="31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621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3612" y="1873"/>
                    <a:ext cx="172" cy="3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</p:grpSp>
          </p:grpSp>
        </p:grpSp>
        <p:sp>
          <p:nvSpPr>
            <p:cNvPr id="275622" name="Freeform 166"/>
            <p:cNvSpPr>
              <a:spLocks/>
            </p:cNvSpPr>
            <p:nvPr/>
          </p:nvSpPr>
          <p:spPr bwMode="auto">
            <a:xfrm>
              <a:off x="3465" y="1774"/>
              <a:ext cx="93" cy="81"/>
            </a:xfrm>
            <a:custGeom>
              <a:avLst/>
              <a:gdLst>
                <a:gd name="T0" fmla="*/ 68 w 93"/>
                <a:gd name="T1" fmla="*/ 0 h 81"/>
                <a:gd name="T2" fmla="*/ 92 w 93"/>
                <a:gd name="T3" fmla="*/ 21 h 81"/>
                <a:gd name="T4" fmla="*/ 79 w 93"/>
                <a:gd name="T5" fmla="*/ 26 h 81"/>
                <a:gd name="T6" fmla="*/ 69 w 93"/>
                <a:gd name="T7" fmla="*/ 33 h 81"/>
                <a:gd name="T8" fmla="*/ 57 w 93"/>
                <a:gd name="T9" fmla="*/ 41 h 81"/>
                <a:gd name="T10" fmla="*/ 50 w 93"/>
                <a:gd name="T11" fmla="*/ 47 h 81"/>
                <a:gd name="T12" fmla="*/ 42 w 93"/>
                <a:gd name="T13" fmla="*/ 56 h 81"/>
                <a:gd name="T14" fmla="*/ 38 w 93"/>
                <a:gd name="T15" fmla="*/ 62 h 81"/>
                <a:gd name="T16" fmla="*/ 33 w 93"/>
                <a:gd name="T17" fmla="*/ 68 h 81"/>
                <a:gd name="T18" fmla="*/ 29 w 93"/>
                <a:gd name="T19" fmla="*/ 73 h 81"/>
                <a:gd name="T20" fmla="*/ 26 w 93"/>
                <a:gd name="T21" fmla="*/ 80 h 81"/>
                <a:gd name="T22" fmla="*/ 0 w 93"/>
                <a:gd name="T23" fmla="*/ 57 h 81"/>
                <a:gd name="T24" fmla="*/ 3 w 93"/>
                <a:gd name="T25" fmla="*/ 52 h 81"/>
                <a:gd name="T26" fmla="*/ 6 w 93"/>
                <a:gd name="T27" fmla="*/ 46 h 81"/>
                <a:gd name="T28" fmla="*/ 11 w 93"/>
                <a:gd name="T29" fmla="*/ 41 h 81"/>
                <a:gd name="T30" fmla="*/ 15 w 93"/>
                <a:gd name="T31" fmla="*/ 35 h 81"/>
                <a:gd name="T32" fmla="*/ 20 w 93"/>
                <a:gd name="T33" fmla="*/ 30 h 81"/>
                <a:gd name="T34" fmla="*/ 24 w 93"/>
                <a:gd name="T35" fmla="*/ 26 h 81"/>
                <a:gd name="T36" fmla="*/ 29 w 93"/>
                <a:gd name="T37" fmla="*/ 22 h 81"/>
                <a:gd name="T38" fmla="*/ 35 w 93"/>
                <a:gd name="T39" fmla="*/ 17 h 81"/>
                <a:gd name="T40" fmla="*/ 40 w 93"/>
                <a:gd name="T41" fmla="*/ 13 h 81"/>
                <a:gd name="T42" fmla="*/ 48 w 93"/>
                <a:gd name="T43" fmla="*/ 9 h 81"/>
                <a:gd name="T44" fmla="*/ 55 w 93"/>
                <a:gd name="T45" fmla="*/ 6 h 81"/>
                <a:gd name="T46" fmla="*/ 62 w 93"/>
                <a:gd name="T47" fmla="*/ 3 h 81"/>
                <a:gd name="T48" fmla="*/ 68 w 93"/>
                <a:gd name="T4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81">
                  <a:moveTo>
                    <a:pt x="68" y="0"/>
                  </a:moveTo>
                  <a:lnTo>
                    <a:pt x="92" y="21"/>
                  </a:lnTo>
                  <a:lnTo>
                    <a:pt x="79" y="26"/>
                  </a:lnTo>
                  <a:lnTo>
                    <a:pt x="69" y="33"/>
                  </a:lnTo>
                  <a:lnTo>
                    <a:pt x="57" y="41"/>
                  </a:lnTo>
                  <a:lnTo>
                    <a:pt x="50" y="47"/>
                  </a:lnTo>
                  <a:lnTo>
                    <a:pt x="42" y="56"/>
                  </a:lnTo>
                  <a:lnTo>
                    <a:pt x="38" y="62"/>
                  </a:lnTo>
                  <a:lnTo>
                    <a:pt x="33" y="68"/>
                  </a:lnTo>
                  <a:lnTo>
                    <a:pt x="29" y="73"/>
                  </a:lnTo>
                  <a:lnTo>
                    <a:pt x="26" y="80"/>
                  </a:lnTo>
                  <a:lnTo>
                    <a:pt x="0" y="57"/>
                  </a:lnTo>
                  <a:lnTo>
                    <a:pt x="3" y="52"/>
                  </a:lnTo>
                  <a:lnTo>
                    <a:pt x="6" y="46"/>
                  </a:lnTo>
                  <a:lnTo>
                    <a:pt x="11" y="41"/>
                  </a:lnTo>
                  <a:lnTo>
                    <a:pt x="15" y="35"/>
                  </a:lnTo>
                  <a:lnTo>
                    <a:pt x="20" y="30"/>
                  </a:lnTo>
                  <a:lnTo>
                    <a:pt x="24" y="26"/>
                  </a:lnTo>
                  <a:lnTo>
                    <a:pt x="29" y="22"/>
                  </a:lnTo>
                  <a:lnTo>
                    <a:pt x="35" y="17"/>
                  </a:lnTo>
                  <a:lnTo>
                    <a:pt x="40" y="13"/>
                  </a:lnTo>
                  <a:lnTo>
                    <a:pt x="48" y="9"/>
                  </a:lnTo>
                  <a:lnTo>
                    <a:pt x="55" y="6"/>
                  </a:lnTo>
                  <a:lnTo>
                    <a:pt x="62" y="3"/>
                  </a:lnTo>
                  <a:lnTo>
                    <a:pt x="68" y="0"/>
                  </a:lnTo>
                </a:path>
              </a:pathLst>
            </a:custGeom>
            <a:gradFill rotWithShape="0">
              <a:gsLst>
                <a:gs pos="0">
                  <a:srgbClr val="FFFF00">
                    <a:gamma/>
                    <a:shade val="6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75623" name="Freeform 167"/>
            <p:cNvSpPr>
              <a:spLocks/>
            </p:cNvSpPr>
            <p:nvPr/>
          </p:nvSpPr>
          <p:spPr bwMode="auto">
            <a:xfrm>
              <a:off x="3506" y="1786"/>
              <a:ext cx="108" cy="51"/>
            </a:xfrm>
            <a:custGeom>
              <a:avLst/>
              <a:gdLst>
                <a:gd name="T0" fmla="*/ 0 w 108"/>
                <a:gd name="T1" fmla="*/ 25 h 51"/>
                <a:gd name="T2" fmla="*/ 5 w 108"/>
                <a:gd name="T3" fmla="*/ 21 h 51"/>
                <a:gd name="T4" fmla="*/ 13 w 108"/>
                <a:gd name="T5" fmla="*/ 16 h 51"/>
                <a:gd name="T6" fmla="*/ 20 w 108"/>
                <a:gd name="T7" fmla="*/ 12 h 51"/>
                <a:gd name="T8" fmla="*/ 29 w 108"/>
                <a:gd name="T9" fmla="*/ 8 h 51"/>
                <a:gd name="T10" fmla="*/ 38 w 108"/>
                <a:gd name="T11" fmla="*/ 5 h 51"/>
                <a:gd name="T12" fmla="*/ 45 w 108"/>
                <a:gd name="T13" fmla="*/ 3 h 51"/>
                <a:gd name="T14" fmla="*/ 53 w 108"/>
                <a:gd name="T15" fmla="*/ 1 h 51"/>
                <a:gd name="T16" fmla="*/ 62 w 108"/>
                <a:gd name="T17" fmla="*/ 0 h 51"/>
                <a:gd name="T18" fmla="*/ 67 w 108"/>
                <a:gd name="T19" fmla="*/ 0 h 51"/>
                <a:gd name="T20" fmla="*/ 73 w 108"/>
                <a:gd name="T21" fmla="*/ 0 h 51"/>
                <a:gd name="T22" fmla="*/ 82 w 108"/>
                <a:gd name="T23" fmla="*/ 0 h 51"/>
                <a:gd name="T24" fmla="*/ 87 w 108"/>
                <a:gd name="T25" fmla="*/ 1 h 51"/>
                <a:gd name="T26" fmla="*/ 93 w 108"/>
                <a:gd name="T27" fmla="*/ 2 h 51"/>
                <a:gd name="T28" fmla="*/ 107 w 108"/>
                <a:gd name="T29" fmla="*/ 26 h 51"/>
                <a:gd name="T30" fmla="*/ 97 w 108"/>
                <a:gd name="T31" fmla="*/ 26 h 51"/>
                <a:gd name="T32" fmla="*/ 90 w 108"/>
                <a:gd name="T33" fmla="*/ 25 h 51"/>
                <a:gd name="T34" fmla="*/ 84 w 108"/>
                <a:gd name="T35" fmla="*/ 25 h 51"/>
                <a:gd name="T36" fmla="*/ 77 w 108"/>
                <a:gd name="T37" fmla="*/ 25 h 51"/>
                <a:gd name="T38" fmla="*/ 71 w 108"/>
                <a:gd name="T39" fmla="*/ 26 h 51"/>
                <a:gd name="T40" fmla="*/ 65 w 108"/>
                <a:gd name="T41" fmla="*/ 27 h 51"/>
                <a:gd name="T42" fmla="*/ 58 w 108"/>
                <a:gd name="T43" fmla="*/ 29 h 51"/>
                <a:gd name="T44" fmla="*/ 51 w 108"/>
                <a:gd name="T45" fmla="*/ 31 h 51"/>
                <a:gd name="T46" fmla="*/ 45 w 108"/>
                <a:gd name="T47" fmla="*/ 33 h 51"/>
                <a:gd name="T48" fmla="*/ 37 w 108"/>
                <a:gd name="T49" fmla="*/ 35 h 51"/>
                <a:gd name="T50" fmla="*/ 30 w 108"/>
                <a:gd name="T51" fmla="*/ 39 h 51"/>
                <a:gd name="T52" fmla="*/ 25 w 108"/>
                <a:gd name="T53" fmla="*/ 42 h 51"/>
                <a:gd name="T54" fmla="*/ 19 w 108"/>
                <a:gd name="T55" fmla="*/ 46 h 51"/>
                <a:gd name="T56" fmla="*/ 14 w 108"/>
                <a:gd name="T57" fmla="*/ 50 h 51"/>
                <a:gd name="T58" fmla="*/ 0 w 108"/>
                <a:gd name="T59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8" h="51">
                  <a:moveTo>
                    <a:pt x="0" y="25"/>
                  </a:moveTo>
                  <a:lnTo>
                    <a:pt x="5" y="21"/>
                  </a:lnTo>
                  <a:lnTo>
                    <a:pt x="13" y="16"/>
                  </a:lnTo>
                  <a:lnTo>
                    <a:pt x="20" y="12"/>
                  </a:lnTo>
                  <a:lnTo>
                    <a:pt x="29" y="8"/>
                  </a:lnTo>
                  <a:lnTo>
                    <a:pt x="38" y="5"/>
                  </a:lnTo>
                  <a:lnTo>
                    <a:pt x="45" y="3"/>
                  </a:lnTo>
                  <a:lnTo>
                    <a:pt x="53" y="1"/>
                  </a:lnTo>
                  <a:lnTo>
                    <a:pt x="62" y="0"/>
                  </a:lnTo>
                  <a:lnTo>
                    <a:pt x="67" y="0"/>
                  </a:lnTo>
                  <a:lnTo>
                    <a:pt x="73" y="0"/>
                  </a:lnTo>
                  <a:lnTo>
                    <a:pt x="82" y="0"/>
                  </a:lnTo>
                  <a:lnTo>
                    <a:pt x="87" y="1"/>
                  </a:lnTo>
                  <a:lnTo>
                    <a:pt x="93" y="2"/>
                  </a:lnTo>
                  <a:lnTo>
                    <a:pt x="107" y="26"/>
                  </a:lnTo>
                  <a:lnTo>
                    <a:pt x="97" y="26"/>
                  </a:lnTo>
                  <a:lnTo>
                    <a:pt x="90" y="25"/>
                  </a:lnTo>
                  <a:lnTo>
                    <a:pt x="84" y="25"/>
                  </a:lnTo>
                  <a:lnTo>
                    <a:pt x="77" y="25"/>
                  </a:lnTo>
                  <a:lnTo>
                    <a:pt x="71" y="26"/>
                  </a:lnTo>
                  <a:lnTo>
                    <a:pt x="65" y="27"/>
                  </a:lnTo>
                  <a:lnTo>
                    <a:pt x="58" y="29"/>
                  </a:lnTo>
                  <a:lnTo>
                    <a:pt x="51" y="31"/>
                  </a:lnTo>
                  <a:lnTo>
                    <a:pt x="45" y="33"/>
                  </a:lnTo>
                  <a:lnTo>
                    <a:pt x="37" y="35"/>
                  </a:lnTo>
                  <a:lnTo>
                    <a:pt x="30" y="39"/>
                  </a:lnTo>
                  <a:lnTo>
                    <a:pt x="25" y="42"/>
                  </a:lnTo>
                  <a:lnTo>
                    <a:pt x="19" y="46"/>
                  </a:lnTo>
                  <a:lnTo>
                    <a:pt x="14" y="50"/>
                  </a:lnTo>
                  <a:lnTo>
                    <a:pt x="0" y="25"/>
                  </a:lnTo>
                </a:path>
              </a:pathLst>
            </a:custGeom>
            <a:gradFill rotWithShape="0">
              <a:gsLst>
                <a:gs pos="0">
                  <a:srgbClr val="FFFF00">
                    <a:gamma/>
                    <a:shade val="6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275624" name="Group 168"/>
          <p:cNvGrpSpPr>
            <a:grpSpLocks/>
          </p:cNvGrpSpPr>
          <p:nvPr/>
        </p:nvGrpSpPr>
        <p:grpSpPr bwMode="auto">
          <a:xfrm rot="3578601">
            <a:off x="2053431" y="4001294"/>
            <a:ext cx="542925" cy="185738"/>
            <a:chOff x="3255" y="1705"/>
            <a:chExt cx="549" cy="225"/>
          </a:xfrm>
        </p:grpSpPr>
        <p:sp>
          <p:nvSpPr>
            <p:cNvPr id="275625" name="Freeform 169"/>
            <p:cNvSpPr>
              <a:spLocks/>
            </p:cNvSpPr>
            <p:nvPr/>
          </p:nvSpPr>
          <p:spPr bwMode="auto">
            <a:xfrm>
              <a:off x="3431" y="1839"/>
              <a:ext cx="157" cy="75"/>
            </a:xfrm>
            <a:custGeom>
              <a:avLst/>
              <a:gdLst>
                <a:gd name="T0" fmla="*/ 19 w 157"/>
                <a:gd name="T1" fmla="*/ 2 h 75"/>
                <a:gd name="T2" fmla="*/ 25 w 157"/>
                <a:gd name="T3" fmla="*/ 2 h 75"/>
                <a:gd name="T4" fmla="*/ 31 w 157"/>
                <a:gd name="T5" fmla="*/ 1 h 75"/>
                <a:gd name="T6" fmla="*/ 37 w 157"/>
                <a:gd name="T7" fmla="*/ 0 h 75"/>
                <a:gd name="T8" fmla="*/ 44 w 157"/>
                <a:gd name="T9" fmla="*/ 0 h 75"/>
                <a:gd name="T10" fmla="*/ 51 w 157"/>
                <a:gd name="T11" fmla="*/ 0 h 75"/>
                <a:gd name="T12" fmla="*/ 57 w 157"/>
                <a:gd name="T13" fmla="*/ 0 h 75"/>
                <a:gd name="T14" fmla="*/ 63 w 157"/>
                <a:gd name="T15" fmla="*/ 1 h 75"/>
                <a:gd name="T16" fmla="*/ 71 w 157"/>
                <a:gd name="T17" fmla="*/ 2 h 75"/>
                <a:gd name="T18" fmla="*/ 79 w 157"/>
                <a:gd name="T19" fmla="*/ 2 h 75"/>
                <a:gd name="T20" fmla="*/ 87 w 157"/>
                <a:gd name="T21" fmla="*/ 4 h 75"/>
                <a:gd name="T22" fmla="*/ 97 w 157"/>
                <a:gd name="T23" fmla="*/ 6 h 75"/>
                <a:gd name="T24" fmla="*/ 107 w 157"/>
                <a:gd name="T25" fmla="*/ 9 h 75"/>
                <a:gd name="T26" fmla="*/ 115 w 157"/>
                <a:gd name="T27" fmla="*/ 12 h 75"/>
                <a:gd name="T28" fmla="*/ 125 w 157"/>
                <a:gd name="T29" fmla="*/ 16 h 75"/>
                <a:gd name="T30" fmla="*/ 135 w 157"/>
                <a:gd name="T31" fmla="*/ 20 h 75"/>
                <a:gd name="T32" fmla="*/ 143 w 157"/>
                <a:gd name="T33" fmla="*/ 25 h 75"/>
                <a:gd name="T34" fmla="*/ 156 w 157"/>
                <a:gd name="T35" fmla="*/ 32 h 75"/>
                <a:gd name="T36" fmla="*/ 137 w 157"/>
                <a:gd name="T37" fmla="*/ 74 h 75"/>
                <a:gd name="T38" fmla="*/ 130 w 157"/>
                <a:gd name="T39" fmla="*/ 69 h 75"/>
                <a:gd name="T40" fmla="*/ 119 w 157"/>
                <a:gd name="T41" fmla="*/ 64 h 75"/>
                <a:gd name="T42" fmla="*/ 109 w 157"/>
                <a:gd name="T43" fmla="*/ 59 h 75"/>
                <a:gd name="T44" fmla="*/ 99 w 157"/>
                <a:gd name="T45" fmla="*/ 55 h 75"/>
                <a:gd name="T46" fmla="*/ 90 w 157"/>
                <a:gd name="T47" fmla="*/ 51 h 75"/>
                <a:gd name="T48" fmla="*/ 82 w 157"/>
                <a:gd name="T49" fmla="*/ 49 h 75"/>
                <a:gd name="T50" fmla="*/ 74 w 157"/>
                <a:gd name="T51" fmla="*/ 47 h 75"/>
                <a:gd name="T52" fmla="*/ 66 w 157"/>
                <a:gd name="T53" fmla="*/ 45 h 75"/>
                <a:gd name="T54" fmla="*/ 59 w 157"/>
                <a:gd name="T55" fmla="*/ 44 h 75"/>
                <a:gd name="T56" fmla="*/ 51 w 157"/>
                <a:gd name="T57" fmla="*/ 43 h 75"/>
                <a:gd name="T58" fmla="*/ 44 w 157"/>
                <a:gd name="T59" fmla="*/ 42 h 75"/>
                <a:gd name="T60" fmla="*/ 38 w 157"/>
                <a:gd name="T61" fmla="*/ 42 h 75"/>
                <a:gd name="T62" fmla="*/ 32 w 157"/>
                <a:gd name="T63" fmla="*/ 42 h 75"/>
                <a:gd name="T64" fmla="*/ 25 w 157"/>
                <a:gd name="T65" fmla="*/ 42 h 75"/>
                <a:gd name="T66" fmla="*/ 20 w 157"/>
                <a:gd name="T67" fmla="*/ 42 h 75"/>
                <a:gd name="T68" fmla="*/ 14 w 157"/>
                <a:gd name="T69" fmla="*/ 42 h 75"/>
                <a:gd name="T70" fmla="*/ 9 w 157"/>
                <a:gd name="T71" fmla="*/ 43 h 75"/>
                <a:gd name="T72" fmla="*/ 5 w 157"/>
                <a:gd name="T73" fmla="*/ 43 h 75"/>
                <a:gd name="T74" fmla="*/ 0 w 157"/>
                <a:gd name="T75" fmla="*/ 44 h 75"/>
                <a:gd name="T76" fmla="*/ 19 w 157"/>
                <a:gd name="T77" fmla="*/ 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7" h="75">
                  <a:moveTo>
                    <a:pt x="19" y="2"/>
                  </a:moveTo>
                  <a:lnTo>
                    <a:pt x="25" y="2"/>
                  </a:lnTo>
                  <a:lnTo>
                    <a:pt x="31" y="1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1"/>
                  </a:lnTo>
                  <a:lnTo>
                    <a:pt x="71" y="2"/>
                  </a:lnTo>
                  <a:lnTo>
                    <a:pt x="79" y="2"/>
                  </a:lnTo>
                  <a:lnTo>
                    <a:pt x="87" y="4"/>
                  </a:lnTo>
                  <a:lnTo>
                    <a:pt x="97" y="6"/>
                  </a:lnTo>
                  <a:lnTo>
                    <a:pt x="107" y="9"/>
                  </a:lnTo>
                  <a:lnTo>
                    <a:pt x="115" y="12"/>
                  </a:lnTo>
                  <a:lnTo>
                    <a:pt x="125" y="16"/>
                  </a:lnTo>
                  <a:lnTo>
                    <a:pt x="135" y="20"/>
                  </a:lnTo>
                  <a:lnTo>
                    <a:pt x="143" y="25"/>
                  </a:lnTo>
                  <a:lnTo>
                    <a:pt x="156" y="32"/>
                  </a:lnTo>
                  <a:lnTo>
                    <a:pt x="137" y="74"/>
                  </a:lnTo>
                  <a:lnTo>
                    <a:pt x="130" y="69"/>
                  </a:lnTo>
                  <a:lnTo>
                    <a:pt x="119" y="64"/>
                  </a:lnTo>
                  <a:lnTo>
                    <a:pt x="109" y="59"/>
                  </a:lnTo>
                  <a:lnTo>
                    <a:pt x="99" y="55"/>
                  </a:lnTo>
                  <a:lnTo>
                    <a:pt x="90" y="51"/>
                  </a:lnTo>
                  <a:lnTo>
                    <a:pt x="82" y="49"/>
                  </a:lnTo>
                  <a:lnTo>
                    <a:pt x="74" y="47"/>
                  </a:lnTo>
                  <a:lnTo>
                    <a:pt x="66" y="45"/>
                  </a:lnTo>
                  <a:lnTo>
                    <a:pt x="59" y="44"/>
                  </a:lnTo>
                  <a:lnTo>
                    <a:pt x="51" y="43"/>
                  </a:lnTo>
                  <a:lnTo>
                    <a:pt x="44" y="42"/>
                  </a:lnTo>
                  <a:lnTo>
                    <a:pt x="38" y="42"/>
                  </a:lnTo>
                  <a:lnTo>
                    <a:pt x="32" y="42"/>
                  </a:lnTo>
                  <a:lnTo>
                    <a:pt x="25" y="42"/>
                  </a:lnTo>
                  <a:lnTo>
                    <a:pt x="20" y="42"/>
                  </a:lnTo>
                  <a:lnTo>
                    <a:pt x="14" y="42"/>
                  </a:lnTo>
                  <a:lnTo>
                    <a:pt x="9" y="43"/>
                  </a:lnTo>
                  <a:lnTo>
                    <a:pt x="5" y="43"/>
                  </a:lnTo>
                  <a:lnTo>
                    <a:pt x="0" y="44"/>
                  </a:lnTo>
                  <a:lnTo>
                    <a:pt x="19" y="2"/>
                  </a:lnTo>
                </a:path>
              </a:pathLst>
            </a:custGeom>
            <a:gradFill rotWithShape="0">
              <a:gsLst>
                <a:gs pos="0">
                  <a:srgbClr val="FFFF00">
                    <a:gamma/>
                    <a:shade val="6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50" charset="-128"/>
              </a:endParaRPr>
            </a:p>
          </p:txBody>
        </p:sp>
        <p:grpSp>
          <p:nvGrpSpPr>
            <p:cNvPr id="275626" name="Group 170"/>
            <p:cNvGrpSpPr>
              <a:grpSpLocks/>
            </p:cNvGrpSpPr>
            <p:nvPr/>
          </p:nvGrpSpPr>
          <p:grpSpPr bwMode="auto">
            <a:xfrm>
              <a:off x="3482" y="1808"/>
              <a:ext cx="97" cy="63"/>
              <a:chOff x="3482" y="1808"/>
              <a:chExt cx="97" cy="63"/>
            </a:xfrm>
          </p:grpSpPr>
          <p:sp>
            <p:nvSpPr>
              <p:cNvPr id="275627" name="Line 171"/>
              <p:cNvSpPr>
                <a:spLocks noChangeShapeType="1"/>
              </p:cNvSpPr>
              <p:nvPr/>
            </p:nvSpPr>
            <p:spPr bwMode="auto">
              <a:xfrm flipH="1">
                <a:off x="3483" y="1827"/>
                <a:ext cx="96" cy="2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5628" name="Line 172"/>
              <p:cNvSpPr>
                <a:spLocks noChangeShapeType="1"/>
              </p:cNvSpPr>
              <p:nvPr/>
            </p:nvSpPr>
            <p:spPr bwMode="auto">
              <a:xfrm flipH="1" flipV="1">
                <a:off x="3517" y="1809"/>
                <a:ext cx="34" cy="6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5629" name="Line 173"/>
              <p:cNvSpPr>
                <a:spLocks noChangeShapeType="1"/>
              </p:cNvSpPr>
              <p:nvPr/>
            </p:nvSpPr>
            <p:spPr bwMode="auto">
              <a:xfrm flipH="1">
                <a:off x="3551" y="1827"/>
                <a:ext cx="28" cy="4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5630" name="Line 174"/>
              <p:cNvSpPr>
                <a:spLocks noChangeShapeType="1"/>
              </p:cNvSpPr>
              <p:nvPr/>
            </p:nvSpPr>
            <p:spPr bwMode="auto">
              <a:xfrm flipH="1" flipV="1">
                <a:off x="3482" y="1854"/>
                <a:ext cx="69" cy="1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5631" name="Line 175"/>
              <p:cNvSpPr>
                <a:spLocks noChangeShapeType="1"/>
              </p:cNvSpPr>
              <p:nvPr/>
            </p:nvSpPr>
            <p:spPr bwMode="auto">
              <a:xfrm flipV="1">
                <a:off x="3483" y="1808"/>
                <a:ext cx="33" cy="4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75632" name="Group 176"/>
            <p:cNvGrpSpPr>
              <a:grpSpLocks/>
            </p:cNvGrpSpPr>
            <p:nvPr/>
          </p:nvGrpSpPr>
          <p:grpSpPr bwMode="auto">
            <a:xfrm>
              <a:off x="3433" y="1795"/>
              <a:ext cx="190" cy="40"/>
              <a:chOff x="3433" y="1795"/>
              <a:chExt cx="190" cy="40"/>
            </a:xfrm>
          </p:grpSpPr>
          <p:sp>
            <p:nvSpPr>
              <p:cNvPr id="275633" name="Line 177"/>
              <p:cNvSpPr>
                <a:spLocks noChangeShapeType="1"/>
              </p:cNvSpPr>
              <p:nvPr/>
            </p:nvSpPr>
            <p:spPr bwMode="auto">
              <a:xfrm>
                <a:off x="3434" y="1797"/>
                <a:ext cx="188" cy="3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5634" name="Line 178"/>
              <p:cNvSpPr>
                <a:spLocks noChangeShapeType="1"/>
              </p:cNvSpPr>
              <p:nvPr/>
            </p:nvSpPr>
            <p:spPr bwMode="auto">
              <a:xfrm>
                <a:off x="3433" y="1795"/>
                <a:ext cx="190" cy="4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75635" name="Group 179"/>
            <p:cNvGrpSpPr>
              <a:grpSpLocks/>
            </p:cNvGrpSpPr>
            <p:nvPr/>
          </p:nvGrpSpPr>
          <p:grpSpPr bwMode="auto">
            <a:xfrm>
              <a:off x="3487" y="1717"/>
              <a:ext cx="109" cy="94"/>
              <a:chOff x="3487" y="1717"/>
              <a:chExt cx="109" cy="94"/>
            </a:xfrm>
          </p:grpSpPr>
          <p:sp>
            <p:nvSpPr>
              <p:cNvPr id="275636" name="Freeform 180"/>
              <p:cNvSpPr>
                <a:spLocks/>
              </p:cNvSpPr>
              <p:nvPr/>
            </p:nvSpPr>
            <p:spPr bwMode="auto">
              <a:xfrm>
                <a:off x="3487" y="1717"/>
                <a:ext cx="97" cy="71"/>
              </a:xfrm>
              <a:custGeom>
                <a:avLst/>
                <a:gdLst>
                  <a:gd name="T0" fmla="*/ 12 w 97"/>
                  <a:gd name="T1" fmla="*/ 0 h 71"/>
                  <a:gd name="T2" fmla="*/ 96 w 97"/>
                  <a:gd name="T3" fmla="*/ 14 h 71"/>
                  <a:gd name="T4" fmla="*/ 84 w 97"/>
                  <a:gd name="T5" fmla="*/ 70 h 71"/>
                  <a:gd name="T6" fmla="*/ 0 w 97"/>
                  <a:gd name="T7" fmla="*/ 56 h 71"/>
                  <a:gd name="T8" fmla="*/ 12 w 97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71">
                    <a:moveTo>
                      <a:pt x="12" y="0"/>
                    </a:moveTo>
                    <a:lnTo>
                      <a:pt x="96" y="14"/>
                    </a:lnTo>
                    <a:lnTo>
                      <a:pt x="84" y="70"/>
                    </a:lnTo>
                    <a:lnTo>
                      <a:pt x="0" y="5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5637" name="Freeform 181"/>
              <p:cNvSpPr>
                <a:spLocks/>
              </p:cNvSpPr>
              <p:nvPr/>
            </p:nvSpPr>
            <p:spPr bwMode="auto">
              <a:xfrm>
                <a:off x="3571" y="1731"/>
                <a:ext cx="25" cy="80"/>
              </a:xfrm>
              <a:custGeom>
                <a:avLst/>
                <a:gdLst>
                  <a:gd name="T0" fmla="*/ 12 w 25"/>
                  <a:gd name="T1" fmla="*/ 0 h 80"/>
                  <a:gd name="T2" fmla="*/ 24 w 25"/>
                  <a:gd name="T3" fmla="*/ 49 h 80"/>
                  <a:gd name="T4" fmla="*/ 17 w 25"/>
                  <a:gd name="T5" fmla="*/ 79 h 80"/>
                  <a:gd name="T6" fmla="*/ 0 w 25"/>
                  <a:gd name="T7" fmla="*/ 56 h 80"/>
                  <a:gd name="T8" fmla="*/ 12 w 25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80">
                    <a:moveTo>
                      <a:pt x="12" y="0"/>
                    </a:moveTo>
                    <a:lnTo>
                      <a:pt x="24" y="49"/>
                    </a:lnTo>
                    <a:lnTo>
                      <a:pt x="17" y="79"/>
                    </a:lnTo>
                    <a:lnTo>
                      <a:pt x="0" y="5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5638" name="Freeform 182"/>
              <p:cNvSpPr>
                <a:spLocks/>
              </p:cNvSpPr>
              <p:nvPr/>
            </p:nvSpPr>
            <p:spPr bwMode="auto">
              <a:xfrm>
                <a:off x="3487" y="1773"/>
                <a:ext cx="102" cy="37"/>
              </a:xfrm>
              <a:custGeom>
                <a:avLst/>
                <a:gdLst>
                  <a:gd name="T0" fmla="*/ 0 w 102"/>
                  <a:gd name="T1" fmla="*/ 0 h 37"/>
                  <a:gd name="T2" fmla="*/ 84 w 102"/>
                  <a:gd name="T3" fmla="*/ 14 h 37"/>
                  <a:gd name="T4" fmla="*/ 101 w 102"/>
                  <a:gd name="T5" fmla="*/ 36 h 37"/>
                  <a:gd name="T6" fmla="*/ 39 w 102"/>
                  <a:gd name="T7" fmla="*/ 23 h 37"/>
                  <a:gd name="T8" fmla="*/ 0 w 102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37">
                    <a:moveTo>
                      <a:pt x="0" y="0"/>
                    </a:moveTo>
                    <a:lnTo>
                      <a:pt x="84" y="14"/>
                    </a:lnTo>
                    <a:lnTo>
                      <a:pt x="101" y="36"/>
                    </a:lnTo>
                    <a:lnTo>
                      <a:pt x="39" y="2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75639" name="Group 183"/>
            <p:cNvGrpSpPr>
              <a:grpSpLocks/>
            </p:cNvGrpSpPr>
            <p:nvPr/>
          </p:nvGrpSpPr>
          <p:grpSpPr bwMode="auto">
            <a:xfrm>
              <a:off x="3511" y="1734"/>
              <a:ext cx="52" cy="28"/>
              <a:chOff x="3511" y="1734"/>
              <a:chExt cx="52" cy="28"/>
            </a:xfrm>
          </p:grpSpPr>
          <p:sp>
            <p:nvSpPr>
              <p:cNvPr id="275640" name="Oval 184"/>
              <p:cNvSpPr>
                <a:spLocks noChangeArrowheads="1"/>
              </p:cNvSpPr>
              <p:nvPr/>
            </p:nvSpPr>
            <p:spPr bwMode="auto">
              <a:xfrm rot="2460000">
                <a:off x="3511" y="1734"/>
                <a:ext cx="20" cy="20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5641" name="Oval 185"/>
              <p:cNvSpPr>
                <a:spLocks noChangeArrowheads="1"/>
              </p:cNvSpPr>
              <p:nvPr/>
            </p:nvSpPr>
            <p:spPr bwMode="auto">
              <a:xfrm rot="2460000">
                <a:off x="3544" y="1741"/>
                <a:ext cx="19" cy="21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75642" name="Group 186"/>
            <p:cNvGrpSpPr>
              <a:grpSpLocks/>
            </p:cNvGrpSpPr>
            <p:nvPr/>
          </p:nvGrpSpPr>
          <p:grpSpPr bwMode="auto">
            <a:xfrm>
              <a:off x="3255" y="1705"/>
              <a:ext cx="199" cy="152"/>
              <a:chOff x="3255" y="1705"/>
              <a:chExt cx="199" cy="152"/>
            </a:xfrm>
          </p:grpSpPr>
          <p:sp>
            <p:nvSpPr>
              <p:cNvPr id="275643" name="Freeform 187"/>
              <p:cNvSpPr>
                <a:spLocks/>
              </p:cNvSpPr>
              <p:nvPr/>
            </p:nvSpPr>
            <p:spPr bwMode="auto">
              <a:xfrm>
                <a:off x="3255" y="1705"/>
                <a:ext cx="199" cy="152"/>
              </a:xfrm>
              <a:custGeom>
                <a:avLst/>
                <a:gdLst>
                  <a:gd name="T0" fmla="*/ 24 w 199"/>
                  <a:gd name="T1" fmla="*/ 0 h 152"/>
                  <a:gd name="T2" fmla="*/ 198 w 199"/>
                  <a:gd name="T3" fmla="*/ 32 h 152"/>
                  <a:gd name="T4" fmla="*/ 175 w 199"/>
                  <a:gd name="T5" fmla="*/ 151 h 152"/>
                  <a:gd name="T6" fmla="*/ 0 w 199"/>
                  <a:gd name="T7" fmla="*/ 119 h 152"/>
                  <a:gd name="T8" fmla="*/ 24 w 199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152">
                    <a:moveTo>
                      <a:pt x="24" y="0"/>
                    </a:moveTo>
                    <a:lnTo>
                      <a:pt x="198" y="32"/>
                    </a:lnTo>
                    <a:lnTo>
                      <a:pt x="175" y="151"/>
                    </a:lnTo>
                    <a:lnTo>
                      <a:pt x="0" y="119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000066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grpSp>
            <p:nvGrpSpPr>
              <p:cNvPr id="275644" name="Group 188"/>
              <p:cNvGrpSpPr>
                <a:grpSpLocks/>
              </p:cNvGrpSpPr>
              <p:nvPr/>
            </p:nvGrpSpPr>
            <p:grpSpPr bwMode="auto">
              <a:xfrm>
                <a:off x="3262" y="1712"/>
                <a:ext cx="185" cy="139"/>
                <a:chOff x="3262" y="1712"/>
                <a:chExt cx="185" cy="139"/>
              </a:xfrm>
            </p:grpSpPr>
            <p:grpSp>
              <p:nvGrpSpPr>
                <p:cNvPr id="275645" name="Group 189"/>
                <p:cNvGrpSpPr>
                  <a:grpSpLocks/>
                </p:cNvGrpSpPr>
                <p:nvPr/>
              </p:nvGrpSpPr>
              <p:grpSpPr bwMode="auto">
                <a:xfrm>
                  <a:off x="3285" y="1712"/>
                  <a:ext cx="138" cy="139"/>
                  <a:chOff x="3285" y="1712"/>
                  <a:chExt cx="138" cy="139"/>
                </a:xfrm>
              </p:grpSpPr>
              <p:sp>
                <p:nvSpPr>
                  <p:cNvPr id="275646" name="Line 1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00" y="1733"/>
                    <a:ext cx="23" cy="11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647" name="Line 1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71" y="1728"/>
                    <a:ext cx="23" cy="116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648" name="Line 1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43" y="1721"/>
                    <a:ext cx="23" cy="119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649" name="Line 1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13" y="1716"/>
                    <a:ext cx="25" cy="119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650" name="Line 19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85" y="1712"/>
                    <a:ext cx="24" cy="117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</p:grpSp>
            <p:grpSp>
              <p:nvGrpSpPr>
                <p:cNvPr id="275651" name="Group 195"/>
                <p:cNvGrpSpPr>
                  <a:grpSpLocks/>
                </p:cNvGrpSpPr>
                <p:nvPr/>
              </p:nvGrpSpPr>
              <p:grpSpPr bwMode="auto">
                <a:xfrm>
                  <a:off x="3262" y="1731"/>
                  <a:ext cx="185" cy="100"/>
                  <a:chOff x="3262" y="1731"/>
                  <a:chExt cx="185" cy="100"/>
                </a:xfrm>
              </p:grpSpPr>
              <p:sp>
                <p:nvSpPr>
                  <p:cNvPr id="275652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3276" y="1731"/>
                    <a:ext cx="171" cy="31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653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3272" y="1753"/>
                    <a:ext cx="170" cy="3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654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3265" y="1777"/>
                    <a:ext cx="173" cy="31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655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3262" y="1800"/>
                    <a:ext cx="172" cy="31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</p:grpSp>
          </p:grpSp>
        </p:grpSp>
        <p:grpSp>
          <p:nvGrpSpPr>
            <p:cNvPr id="275656" name="Group 200"/>
            <p:cNvGrpSpPr>
              <a:grpSpLocks/>
            </p:cNvGrpSpPr>
            <p:nvPr/>
          </p:nvGrpSpPr>
          <p:grpSpPr bwMode="auto">
            <a:xfrm>
              <a:off x="3605" y="1779"/>
              <a:ext cx="199" cy="151"/>
              <a:chOff x="3605" y="1779"/>
              <a:chExt cx="199" cy="151"/>
            </a:xfrm>
          </p:grpSpPr>
          <p:sp>
            <p:nvSpPr>
              <p:cNvPr id="275657" name="Freeform 201"/>
              <p:cNvSpPr>
                <a:spLocks/>
              </p:cNvSpPr>
              <p:nvPr/>
            </p:nvSpPr>
            <p:spPr bwMode="auto">
              <a:xfrm>
                <a:off x="3605" y="1779"/>
                <a:ext cx="199" cy="151"/>
              </a:xfrm>
              <a:custGeom>
                <a:avLst/>
                <a:gdLst>
                  <a:gd name="T0" fmla="*/ 23 w 199"/>
                  <a:gd name="T1" fmla="*/ 0 h 151"/>
                  <a:gd name="T2" fmla="*/ 198 w 199"/>
                  <a:gd name="T3" fmla="*/ 31 h 151"/>
                  <a:gd name="T4" fmla="*/ 175 w 199"/>
                  <a:gd name="T5" fmla="*/ 150 h 151"/>
                  <a:gd name="T6" fmla="*/ 0 w 199"/>
                  <a:gd name="T7" fmla="*/ 119 h 151"/>
                  <a:gd name="T8" fmla="*/ 23 w 199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151">
                    <a:moveTo>
                      <a:pt x="23" y="0"/>
                    </a:moveTo>
                    <a:lnTo>
                      <a:pt x="198" y="31"/>
                    </a:lnTo>
                    <a:lnTo>
                      <a:pt x="175" y="150"/>
                    </a:lnTo>
                    <a:lnTo>
                      <a:pt x="0" y="119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000066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grpSp>
            <p:nvGrpSpPr>
              <p:cNvPr id="275658" name="Group 202"/>
              <p:cNvGrpSpPr>
                <a:grpSpLocks/>
              </p:cNvGrpSpPr>
              <p:nvPr/>
            </p:nvGrpSpPr>
            <p:grpSpPr bwMode="auto">
              <a:xfrm>
                <a:off x="3612" y="1784"/>
                <a:ext cx="185" cy="140"/>
                <a:chOff x="3612" y="1784"/>
                <a:chExt cx="185" cy="140"/>
              </a:xfrm>
            </p:grpSpPr>
            <p:grpSp>
              <p:nvGrpSpPr>
                <p:cNvPr id="275659" name="Group 203"/>
                <p:cNvGrpSpPr>
                  <a:grpSpLocks/>
                </p:cNvGrpSpPr>
                <p:nvPr/>
              </p:nvGrpSpPr>
              <p:grpSpPr bwMode="auto">
                <a:xfrm>
                  <a:off x="3635" y="1784"/>
                  <a:ext cx="138" cy="140"/>
                  <a:chOff x="3635" y="1784"/>
                  <a:chExt cx="138" cy="140"/>
                </a:xfrm>
              </p:grpSpPr>
              <p:sp>
                <p:nvSpPr>
                  <p:cNvPr id="275660" name="Line 2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50" y="1806"/>
                    <a:ext cx="23" cy="11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661" name="Line 2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21" y="1801"/>
                    <a:ext cx="23" cy="117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662" name="Line 2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93" y="1795"/>
                    <a:ext cx="22" cy="11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663" name="Line 20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64" y="1789"/>
                    <a:ext cx="23" cy="119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664" name="Line 2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35" y="1784"/>
                    <a:ext cx="24" cy="11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</p:grpSp>
            <p:grpSp>
              <p:nvGrpSpPr>
                <p:cNvPr id="275665" name="Group 209"/>
                <p:cNvGrpSpPr>
                  <a:grpSpLocks/>
                </p:cNvGrpSpPr>
                <p:nvPr/>
              </p:nvGrpSpPr>
              <p:grpSpPr bwMode="auto">
                <a:xfrm>
                  <a:off x="3612" y="1802"/>
                  <a:ext cx="185" cy="101"/>
                  <a:chOff x="3612" y="1802"/>
                  <a:chExt cx="185" cy="101"/>
                </a:xfrm>
              </p:grpSpPr>
              <p:sp>
                <p:nvSpPr>
                  <p:cNvPr id="275666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3625" y="1802"/>
                    <a:ext cx="172" cy="33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667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3621" y="1827"/>
                    <a:ext cx="172" cy="3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668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3616" y="1850"/>
                    <a:ext cx="173" cy="31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669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3612" y="1873"/>
                    <a:ext cx="172" cy="3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</p:grpSp>
          </p:grpSp>
        </p:grpSp>
        <p:sp>
          <p:nvSpPr>
            <p:cNvPr id="275670" name="Freeform 214"/>
            <p:cNvSpPr>
              <a:spLocks/>
            </p:cNvSpPr>
            <p:nvPr/>
          </p:nvSpPr>
          <p:spPr bwMode="auto">
            <a:xfrm>
              <a:off x="3465" y="1774"/>
              <a:ext cx="93" cy="81"/>
            </a:xfrm>
            <a:custGeom>
              <a:avLst/>
              <a:gdLst>
                <a:gd name="T0" fmla="*/ 68 w 93"/>
                <a:gd name="T1" fmla="*/ 0 h 81"/>
                <a:gd name="T2" fmla="*/ 92 w 93"/>
                <a:gd name="T3" fmla="*/ 21 h 81"/>
                <a:gd name="T4" fmla="*/ 79 w 93"/>
                <a:gd name="T5" fmla="*/ 26 h 81"/>
                <a:gd name="T6" fmla="*/ 69 w 93"/>
                <a:gd name="T7" fmla="*/ 33 h 81"/>
                <a:gd name="T8" fmla="*/ 57 w 93"/>
                <a:gd name="T9" fmla="*/ 41 h 81"/>
                <a:gd name="T10" fmla="*/ 50 w 93"/>
                <a:gd name="T11" fmla="*/ 47 h 81"/>
                <a:gd name="T12" fmla="*/ 42 w 93"/>
                <a:gd name="T13" fmla="*/ 56 h 81"/>
                <a:gd name="T14" fmla="*/ 38 w 93"/>
                <a:gd name="T15" fmla="*/ 62 h 81"/>
                <a:gd name="T16" fmla="*/ 33 w 93"/>
                <a:gd name="T17" fmla="*/ 68 h 81"/>
                <a:gd name="T18" fmla="*/ 29 w 93"/>
                <a:gd name="T19" fmla="*/ 73 h 81"/>
                <a:gd name="T20" fmla="*/ 26 w 93"/>
                <a:gd name="T21" fmla="*/ 80 h 81"/>
                <a:gd name="T22" fmla="*/ 0 w 93"/>
                <a:gd name="T23" fmla="*/ 57 h 81"/>
                <a:gd name="T24" fmla="*/ 3 w 93"/>
                <a:gd name="T25" fmla="*/ 52 h 81"/>
                <a:gd name="T26" fmla="*/ 6 w 93"/>
                <a:gd name="T27" fmla="*/ 46 h 81"/>
                <a:gd name="T28" fmla="*/ 11 w 93"/>
                <a:gd name="T29" fmla="*/ 41 h 81"/>
                <a:gd name="T30" fmla="*/ 15 w 93"/>
                <a:gd name="T31" fmla="*/ 35 h 81"/>
                <a:gd name="T32" fmla="*/ 20 w 93"/>
                <a:gd name="T33" fmla="*/ 30 h 81"/>
                <a:gd name="T34" fmla="*/ 24 w 93"/>
                <a:gd name="T35" fmla="*/ 26 h 81"/>
                <a:gd name="T36" fmla="*/ 29 w 93"/>
                <a:gd name="T37" fmla="*/ 22 h 81"/>
                <a:gd name="T38" fmla="*/ 35 w 93"/>
                <a:gd name="T39" fmla="*/ 17 h 81"/>
                <a:gd name="T40" fmla="*/ 40 w 93"/>
                <a:gd name="T41" fmla="*/ 13 h 81"/>
                <a:gd name="T42" fmla="*/ 48 w 93"/>
                <a:gd name="T43" fmla="*/ 9 h 81"/>
                <a:gd name="T44" fmla="*/ 55 w 93"/>
                <a:gd name="T45" fmla="*/ 6 h 81"/>
                <a:gd name="T46" fmla="*/ 62 w 93"/>
                <a:gd name="T47" fmla="*/ 3 h 81"/>
                <a:gd name="T48" fmla="*/ 68 w 93"/>
                <a:gd name="T4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81">
                  <a:moveTo>
                    <a:pt x="68" y="0"/>
                  </a:moveTo>
                  <a:lnTo>
                    <a:pt x="92" y="21"/>
                  </a:lnTo>
                  <a:lnTo>
                    <a:pt x="79" y="26"/>
                  </a:lnTo>
                  <a:lnTo>
                    <a:pt x="69" y="33"/>
                  </a:lnTo>
                  <a:lnTo>
                    <a:pt x="57" y="41"/>
                  </a:lnTo>
                  <a:lnTo>
                    <a:pt x="50" y="47"/>
                  </a:lnTo>
                  <a:lnTo>
                    <a:pt x="42" y="56"/>
                  </a:lnTo>
                  <a:lnTo>
                    <a:pt x="38" y="62"/>
                  </a:lnTo>
                  <a:lnTo>
                    <a:pt x="33" y="68"/>
                  </a:lnTo>
                  <a:lnTo>
                    <a:pt x="29" y="73"/>
                  </a:lnTo>
                  <a:lnTo>
                    <a:pt x="26" y="80"/>
                  </a:lnTo>
                  <a:lnTo>
                    <a:pt x="0" y="57"/>
                  </a:lnTo>
                  <a:lnTo>
                    <a:pt x="3" y="52"/>
                  </a:lnTo>
                  <a:lnTo>
                    <a:pt x="6" y="46"/>
                  </a:lnTo>
                  <a:lnTo>
                    <a:pt x="11" y="41"/>
                  </a:lnTo>
                  <a:lnTo>
                    <a:pt x="15" y="35"/>
                  </a:lnTo>
                  <a:lnTo>
                    <a:pt x="20" y="30"/>
                  </a:lnTo>
                  <a:lnTo>
                    <a:pt x="24" y="26"/>
                  </a:lnTo>
                  <a:lnTo>
                    <a:pt x="29" y="22"/>
                  </a:lnTo>
                  <a:lnTo>
                    <a:pt x="35" y="17"/>
                  </a:lnTo>
                  <a:lnTo>
                    <a:pt x="40" y="13"/>
                  </a:lnTo>
                  <a:lnTo>
                    <a:pt x="48" y="9"/>
                  </a:lnTo>
                  <a:lnTo>
                    <a:pt x="55" y="6"/>
                  </a:lnTo>
                  <a:lnTo>
                    <a:pt x="62" y="3"/>
                  </a:lnTo>
                  <a:lnTo>
                    <a:pt x="68" y="0"/>
                  </a:lnTo>
                </a:path>
              </a:pathLst>
            </a:custGeom>
            <a:gradFill rotWithShape="0">
              <a:gsLst>
                <a:gs pos="0">
                  <a:srgbClr val="FFFF00">
                    <a:gamma/>
                    <a:shade val="6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75671" name="Freeform 215"/>
            <p:cNvSpPr>
              <a:spLocks/>
            </p:cNvSpPr>
            <p:nvPr/>
          </p:nvSpPr>
          <p:spPr bwMode="auto">
            <a:xfrm>
              <a:off x="3506" y="1786"/>
              <a:ext cx="108" cy="51"/>
            </a:xfrm>
            <a:custGeom>
              <a:avLst/>
              <a:gdLst>
                <a:gd name="T0" fmla="*/ 0 w 108"/>
                <a:gd name="T1" fmla="*/ 25 h 51"/>
                <a:gd name="T2" fmla="*/ 5 w 108"/>
                <a:gd name="T3" fmla="*/ 21 h 51"/>
                <a:gd name="T4" fmla="*/ 13 w 108"/>
                <a:gd name="T5" fmla="*/ 16 h 51"/>
                <a:gd name="T6" fmla="*/ 20 w 108"/>
                <a:gd name="T7" fmla="*/ 12 h 51"/>
                <a:gd name="T8" fmla="*/ 29 w 108"/>
                <a:gd name="T9" fmla="*/ 8 h 51"/>
                <a:gd name="T10" fmla="*/ 38 w 108"/>
                <a:gd name="T11" fmla="*/ 5 h 51"/>
                <a:gd name="T12" fmla="*/ 45 w 108"/>
                <a:gd name="T13" fmla="*/ 3 h 51"/>
                <a:gd name="T14" fmla="*/ 53 w 108"/>
                <a:gd name="T15" fmla="*/ 1 h 51"/>
                <a:gd name="T16" fmla="*/ 62 w 108"/>
                <a:gd name="T17" fmla="*/ 0 h 51"/>
                <a:gd name="T18" fmla="*/ 67 w 108"/>
                <a:gd name="T19" fmla="*/ 0 h 51"/>
                <a:gd name="T20" fmla="*/ 73 w 108"/>
                <a:gd name="T21" fmla="*/ 0 h 51"/>
                <a:gd name="T22" fmla="*/ 82 w 108"/>
                <a:gd name="T23" fmla="*/ 0 h 51"/>
                <a:gd name="T24" fmla="*/ 87 w 108"/>
                <a:gd name="T25" fmla="*/ 1 h 51"/>
                <a:gd name="T26" fmla="*/ 93 w 108"/>
                <a:gd name="T27" fmla="*/ 2 h 51"/>
                <a:gd name="T28" fmla="*/ 107 w 108"/>
                <a:gd name="T29" fmla="*/ 26 h 51"/>
                <a:gd name="T30" fmla="*/ 97 w 108"/>
                <a:gd name="T31" fmla="*/ 26 h 51"/>
                <a:gd name="T32" fmla="*/ 90 w 108"/>
                <a:gd name="T33" fmla="*/ 25 h 51"/>
                <a:gd name="T34" fmla="*/ 84 w 108"/>
                <a:gd name="T35" fmla="*/ 25 h 51"/>
                <a:gd name="T36" fmla="*/ 77 w 108"/>
                <a:gd name="T37" fmla="*/ 25 h 51"/>
                <a:gd name="T38" fmla="*/ 71 w 108"/>
                <a:gd name="T39" fmla="*/ 26 h 51"/>
                <a:gd name="T40" fmla="*/ 65 w 108"/>
                <a:gd name="T41" fmla="*/ 27 h 51"/>
                <a:gd name="T42" fmla="*/ 58 w 108"/>
                <a:gd name="T43" fmla="*/ 29 h 51"/>
                <a:gd name="T44" fmla="*/ 51 w 108"/>
                <a:gd name="T45" fmla="*/ 31 h 51"/>
                <a:gd name="T46" fmla="*/ 45 w 108"/>
                <a:gd name="T47" fmla="*/ 33 h 51"/>
                <a:gd name="T48" fmla="*/ 37 w 108"/>
                <a:gd name="T49" fmla="*/ 35 h 51"/>
                <a:gd name="T50" fmla="*/ 30 w 108"/>
                <a:gd name="T51" fmla="*/ 39 h 51"/>
                <a:gd name="T52" fmla="*/ 25 w 108"/>
                <a:gd name="T53" fmla="*/ 42 h 51"/>
                <a:gd name="T54" fmla="*/ 19 w 108"/>
                <a:gd name="T55" fmla="*/ 46 h 51"/>
                <a:gd name="T56" fmla="*/ 14 w 108"/>
                <a:gd name="T57" fmla="*/ 50 h 51"/>
                <a:gd name="T58" fmla="*/ 0 w 108"/>
                <a:gd name="T59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8" h="51">
                  <a:moveTo>
                    <a:pt x="0" y="25"/>
                  </a:moveTo>
                  <a:lnTo>
                    <a:pt x="5" y="21"/>
                  </a:lnTo>
                  <a:lnTo>
                    <a:pt x="13" y="16"/>
                  </a:lnTo>
                  <a:lnTo>
                    <a:pt x="20" y="12"/>
                  </a:lnTo>
                  <a:lnTo>
                    <a:pt x="29" y="8"/>
                  </a:lnTo>
                  <a:lnTo>
                    <a:pt x="38" y="5"/>
                  </a:lnTo>
                  <a:lnTo>
                    <a:pt x="45" y="3"/>
                  </a:lnTo>
                  <a:lnTo>
                    <a:pt x="53" y="1"/>
                  </a:lnTo>
                  <a:lnTo>
                    <a:pt x="62" y="0"/>
                  </a:lnTo>
                  <a:lnTo>
                    <a:pt x="67" y="0"/>
                  </a:lnTo>
                  <a:lnTo>
                    <a:pt x="73" y="0"/>
                  </a:lnTo>
                  <a:lnTo>
                    <a:pt x="82" y="0"/>
                  </a:lnTo>
                  <a:lnTo>
                    <a:pt x="87" y="1"/>
                  </a:lnTo>
                  <a:lnTo>
                    <a:pt x="93" y="2"/>
                  </a:lnTo>
                  <a:lnTo>
                    <a:pt x="107" y="26"/>
                  </a:lnTo>
                  <a:lnTo>
                    <a:pt x="97" y="26"/>
                  </a:lnTo>
                  <a:lnTo>
                    <a:pt x="90" y="25"/>
                  </a:lnTo>
                  <a:lnTo>
                    <a:pt x="84" y="25"/>
                  </a:lnTo>
                  <a:lnTo>
                    <a:pt x="77" y="25"/>
                  </a:lnTo>
                  <a:lnTo>
                    <a:pt x="71" y="26"/>
                  </a:lnTo>
                  <a:lnTo>
                    <a:pt x="65" y="27"/>
                  </a:lnTo>
                  <a:lnTo>
                    <a:pt x="58" y="29"/>
                  </a:lnTo>
                  <a:lnTo>
                    <a:pt x="51" y="31"/>
                  </a:lnTo>
                  <a:lnTo>
                    <a:pt x="45" y="33"/>
                  </a:lnTo>
                  <a:lnTo>
                    <a:pt x="37" y="35"/>
                  </a:lnTo>
                  <a:lnTo>
                    <a:pt x="30" y="39"/>
                  </a:lnTo>
                  <a:lnTo>
                    <a:pt x="25" y="42"/>
                  </a:lnTo>
                  <a:lnTo>
                    <a:pt x="19" y="46"/>
                  </a:lnTo>
                  <a:lnTo>
                    <a:pt x="14" y="50"/>
                  </a:lnTo>
                  <a:lnTo>
                    <a:pt x="0" y="25"/>
                  </a:lnTo>
                </a:path>
              </a:pathLst>
            </a:custGeom>
            <a:gradFill rotWithShape="0">
              <a:gsLst>
                <a:gs pos="0">
                  <a:srgbClr val="FFFF00">
                    <a:gamma/>
                    <a:shade val="6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275864" name="Group 408"/>
          <p:cNvGrpSpPr>
            <a:grpSpLocks/>
          </p:cNvGrpSpPr>
          <p:nvPr/>
        </p:nvGrpSpPr>
        <p:grpSpPr bwMode="auto">
          <a:xfrm rot="3578601">
            <a:off x="-791369" y="2312194"/>
            <a:ext cx="542925" cy="185737"/>
            <a:chOff x="3255" y="1705"/>
            <a:chExt cx="549" cy="225"/>
          </a:xfrm>
        </p:grpSpPr>
        <p:sp>
          <p:nvSpPr>
            <p:cNvPr id="275865" name="Freeform 409"/>
            <p:cNvSpPr>
              <a:spLocks/>
            </p:cNvSpPr>
            <p:nvPr/>
          </p:nvSpPr>
          <p:spPr bwMode="auto">
            <a:xfrm>
              <a:off x="3431" y="1839"/>
              <a:ext cx="157" cy="75"/>
            </a:xfrm>
            <a:custGeom>
              <a:avLst/>
              <a:gdLst>
                <a:gd name="T0" fmla="*/ 19 w 157"/>
                <a:gd name="T1" fmla="*/ 2 h 75"/>
                <a:gd name="T2" fmla="*/ 25 w 157"/>
                <a:gd name="T3" fmla="*/ 2 h 75"/>
                <a:gd name="T4" fmla="*/ 31 w 157"/>
                <a:gd name="T5" fmla="*/ 1 h 75"/>
                <a:gd name="T6" fmla="*/ 37 w 157"/>
                <a:gd name="T7" fmla="*/ 0 h 75"/>
                <a:gd name="T8" fmla="*/ 44 w 157"/>
                <a:gd name="T9" fmla="*/ 0 h 75"/>
                <a:gd name="T10" fmla="*/ 51 w 157"/>
                <a:gd name="T11" fmla="*/ 0 h 75"/>
                <a:gd name="T12" fmla="*/ 57 w 157"/>
                <a:gd name="T13" fmla="*/ 0 h 75"/>
                <a:gd name="T14" fmla="*/ 63 w 157"/>
                <a:gd name="T15" fmla="*/ 1 h 75"/>
                <a:gd name="T16" fmla="*/ 71 w 157"/>
                <a:gd name="T17" fmla="*/ 2 h 75"/>
                <a:gd name="T18" fmla="*/ 79 w 157"/>
                <a:gd name="T19" fmla="*/ 2 h 75"/>
                <a:gd name="T20" fmla="*/ 87 w 157"/>
                <a:gd name="T21" fmla="*/ 4 h 75"/>
                <a:gd name="T22" fmla="*/ 97 w 157"/>
                <a:gd name="T23" fmla="*/ 6 h 75"/>
                <a:gd name="T24" fmla="*/ 107 w 157"/>
                <a:gd name="T25" fmla="*/ 9 h 75"/>
                <a:gd name="T26" fmla="*/ 115 w 157"/>
                <a:gd name="T27" fmla="*/ 12 h 75"/>
                <a:gd name="T28" fmla="*/ 125 w 157"/>
                <a:gd name="T29" fmla="*/ 16 h 75"/>
                <a:gd name="T30" fmla="*/ 135 w 157"/>
                <a:gd name="T31" fmla="*/ 20 h 75"/>
                <a:gd name="T32" fmla="*/ 143 w 157"/>
                <a:gd name="T33" fmla="*/ 25 h 75"/>
                <a:gd name="T34" fmla="*/ 156 w 157"/>
                <a:gd name="T35" fmla="*/ 32 h 75"/>
                <a:gd name="T36" fmla="*/ 137 w 157"/>
                <a:gd name="T37" fmla="*/ 74 h 75"/>
                <a:gd name="T38" fmla="*/ 130 w 157"/>
                <a:gd name="T39" fmla="*/ 69 h 75"/>
                <a:gd name="T40" fmla="*/ 119 w 157"/>
                <a:gd name="T41" fmla="*/ 64 h 75"/>
                <a:gd name="T42" fmla="*/ 109 w 157"/>
                <a:gd name="T43" fmla="*/ 59 h 75"/>
                <a:gd name="T44" fmla="*/ 99 w 157"/>
                <a:gd name="T45" fmla="*/ 55 h 75"/>
                <a:gd name="T46" fmla="*/ 90 w 157"/>
                <a:gd name="T47" fmla="*/ 51 h 75"/>
                <a:gd name="T48" fmla="*/ 82 w 157"/>
                <a:gd name="T49" fmla="*/ 49 h 75"/>
                <a:gd name="T50" fmla="*/ 74 w 157"/>
                <a:gd name="T51" fmla="*/ 47 h 75"/>
                <a:gd name="T52" fmla="*/ 66 w 157"/>
                <a:gd name="T53" fmla="*/ 45 h 75"/>
                <a:gd name="T54" fmla="*/ 59 w 157"/>
                <a:gd name="T55" fmla="*/ 44 h 75"/>
                <a:gd name="T56" fmla="*/ 51 w 157"/>
                <a:gd name="T57" fmla="*/ 43 h 75"/>
                <a:gd name="T58" fmla="*/ 44 w 157"/>
                <a:gd name="T59" fmla="*/ 42 h 75"/>
                <a:gd name="T60" fmla="*/ 38 w 157"/>
                <a:gd name="T61" fmla="*/ 42 h 75"/>
                <a:gd name="T62" fmla="*/ 32 w 157"/>
                <a:gd name="T63" fmla="*/ 42 h 75"/>
                <a:gd name="T64" fmla="*/ 25 w 157"/>
                <a:gd name="T65" fmla="*/ 42 h 75"/>
                <a:gd name="T66" fmla="*/ 20 w 157"/>
                <a:gd name="T67" fmla="*/ 42 h 75"/>
                <a:gd name="T68" fmla="*/ 14 w 157"/>
                <a:gd name="T69" fmla="*/ 42 h 75"/>
                <a:gd name="T70" fmla="*/ 9 w 157"/>
                <a:gd name="T71" fmla="*/ 43 h 75"/>
                <a:gd name="T72" fmla="*/ 5 w 157"/>
                <a:gd name="T73" fmla="*/ 43 h 75"/>
                <a:gd name="T74" fmla="*/ 0 w 157"/>
                <a:gd name="T75" fmla="*/ 44 h 75"/>
                <a:gd name="T76" fmla="*/ 19 w 157"/>
                <a:gd name="T77" fmla="*/ 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7" h="75">
                  <a:moveTo>
                    <a:pt x="19" y="2"/>
                  </a:moveTo>
                  <a:lnTo>
                    <a:pt x="25" y="2"/>
                  </a:lnTo>
                  <a:lnTo>
                    <a:pt x="31" y="1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1"/>
                  </a:lnTo>
                  <a:lnTo>
                    <a:pt x="71" y="2"/>
                  </a:lnTo>
                  <a:lnTo>
                    <a:pt x="79" y="2"/>
                  </a:lnTo>
                  <a:lnTo>
                    <a:pt x="87" y="4"/>
                  </a:lnTo>
                  <a:lnTo>
                    <a:pt x="97" y="6"/>
                  </a:lnTo>
                  <a:lnTo>
                    <a:pt x="107" y="9"/>
                  </a:lnTo>
                  <a:lnTo>
                    <a:pt x="115" y="12"/>
                  </a:lnTo>
                  <a:lnTo>
                    <a:pt x="125" y="16"/>
                  </a:lnTo>
                  <a:lnTo>
                    <a:pt x="135" y="20"/>
                  </a:lnTo>
                  <a:lnTo>
                    <a:pt x="143" y="25"/>
                  </a:lnTo>
                  <a:lnTo>
                    <a:pt x="156" y="32"/>
                  </a:lnTo>
                  <a:lnTo>
                    <a:pt x="137" y="74"/>
                  </a:lnTo>
                  <a:lnTo>
                    <a:pt x="130" y="69"/>
                  </a:lnTo>
                  <a:lnTo>
                    <a:pt x="119" y="64"/>
                  </a:lnTo>
                  <a:lnTo>
                    <a:pt x="109" y="59"/>
                  </a:lnTo>
                  <a:lnTo>
                    <a:pt x="99" y="55"/>
                  </a:lnTo>
                  <a:lnTo>
                    <a:pt x="90" y="51"/>
                  </a:lnTo>
                  <a:lnTo>
                    <a:pt x="82" y="49"/>
                  </a:lnTo>
                  <a:lnTo>
                    <a:pt x="74" y="47"/>
                  </a:lnTo>
                  <a:lnTo>
                    <a:pt x="66" y="45"/>
                  </a:lnTo>
                  <a:lnTo>
                    <a:pt x="59" y="44"/>
                  </a:lnTo>
                  <a:lnTo>
                    <a:pt x="51" y="43"/>
                  </a:lnTo>
                  <a:lnTo>
                    <a:pt x="44" y="42"/>
                  </a:lnTo>
                  <a:lnTo>
                    <a:pt x="38" y="42"/>
                  </a:lnTo>
                  <a:lnTo>
                    <a:pt x="32" y="42"/>
                  </a:lnTo>
                  <a:lnTo>
                    <a:pt x="25" y="42"/>
                  </a:lnTo>
                  <a:lnTo>
                    <a:pt x="20" y="42"/>
                  </a:lnTo>
                  <a:lnTo>
                    <a:pt x="14" y="42"/>
                  </a:lnTo>
                  <a:lnTo>
                    <a:pt x="9" y="43"/>
                  </a:lnTo>
                  <a:lnTo>
                    <a:pt x="5" y="43"/>
                  </a:lnTo>
                  <a:lnTo>
                    <a:pt x="0" y="44"/>
                  </a:lnTo>
                  <a:lnTo>
                    <a:pt x="19" y="2"/>
                  </a:lnTo>
                </a:path>
              </a:pathLst>
            </a:custGeom>
            <a:gradFill rotWithShape="0">
              <a:gsLst>
                <a:gs pos="0">
                  <a:srgbClr val="FFFF00">
                    <a:gamma/>
                    <a:shade val="6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50" charset="-128"/>
              </a:endParaRPr>
            </a:p>
          </p:txBody>
        </p:sp>
        <p:grpSp>
          <p:nvGrpSpPr>
            <p:cNvPr id="275866" name="Group 410"/>
            <p:cNvGrpSpPr>
              <a:grpSpLocks/>
            </p:cNvGrpSpPr>
            <p:nvPr/>
          </p:nvGrpSpPr>
          <p:grpSpPr bwMode="auto">
            <a:xfrm>
              <a:off x="3482" y="1808"/>
              <a:ext cx="97" cy="63"/>
              <a:chOff x="3482" y="1808"/>
              <a:chExt cx="97" cy="63"/>
            </a:xfrm>
          </p:grpSpPr>
          <p:sp>
            <p:nvSpPr>
              <p:cNvPr id="275867" name="Line 411"/>
              <p:cNvSpPr>
                <a:spLocks noChangeShapeType="1"/>
              </p:cNvSpPr>
              <p:nvPr/>
            </p:nvSpPr>
            <p:spPr bwMode="auto">
              <a:xfrm flipH="1">
                <a:off x="3483" y="1827"/>
                <a:ext cx="96" cy="2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5868" name="Line 412"/>
              <p:cNvSpPr>
                <a:spLocks noChangeShapeType="1"/>
              </p:cNvSpPr>
              <p:nvPr/>
            </p:nvSpPr>
            <p:spPr bwMode="auto">
              <a:xfrm flipH="1" flipV="1">
                <a:off x="3517" y="1809"/>
                <a:ext cx="34" cy="6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5869" name="Line 413"/>
              <p:cNvSpPr>
                <a:spLocks noChangeShapeType="1"/>
              </p:cNvSpPr>
              <p:nvPr/>
            </p:nvSpPr>
            <p:spPr bwMode="auto">
              <a:xfrm flipH="1">
                <a:off x="3551" y="1827"/>
                <a:ext cx="28" cy="4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5870" name="Line 414"/>
              <p:cNvSpPr>
                <a:spLocks noChangeShapeType="1"/>
              </p:cNvSpPr>
              <p:nvPr/>
            </p:nvSpPr>
            <p:spPr bwMode="auto">
              <a:xfrm flipH="1" flipV="1">
                <a:off x="3482" y="1854"/>
                <a:ext cx="69" cy="1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5871" name="Line 415"/>
              <p:cNvSpPr>
                <a:spLocks noChangeShapeType="1"/>
              </p:cNvSpPr>
              <p:nvPr/>
            </p:nvSpPr>
            <p:spPr bwMode="auto">
              <a:xfrm flipV="1">
                <a:off x="3483" y="1808"/>
                <a:ext cx="33" cy="4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75872" name="Group 416"/>
            <p:cNvGrpSpPr>
              <a:grpSpLocks/>
            </p:cNvGrpSpPr>
            <p:nvPr/>
          </p:nvGrpSpPr>
          <p:grpSpPr bwMode="auto">
            <a:xfrm>
              <a:off x="3433" y="1795"/>
              <a:ext cx="190" cy="40"/>
              <a:chOff x="3433" y="1795"/>
              <a:chExt cx="190" cy="40"/>
            </a:xfrm>
          </p:grpSpPr>
          <p:sp>
            <p:nvSpPr>
              <p:cNvPr id="275873" name="Line 417"/>
              <p:cNvSpPr>
                <a:spLocks noChangeShapeType="1"/>
              </p:cNvSpPr>
              <p:nvPr/>
            </p:nvSpPr>
            <p:spPr bwMode="auto">
              <a:xfrm>
                <a:off x="3434" y="1797"/>
                <a:ext cx="188" cy="3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5874" name="Line 418"/>
              <p:cNvSpPr>
                <a:spLocks noChangeShapeType="1"/>
              </p:cNvSpPr>
              <p:nvPr/>
            </p:nvSpPr>
            <p:spPr bwMode="auto">
              <a:xfrm>
                <a:off x="3433" y="1795"/>
                <a:ext cx="190" cy="4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75875" name="Group 419"/>
            <p:cNvGrpSpPr>
              <a:grpSpLocks/>
            </p:cNvGrpSpPr>
            <p:nvPr/>
          </p:nvGrpSpPr>
          <p:grpSpPr bwMode="auto">
            <a:xfrm>
              <a:off x="3487" y="1717"/>
              <a:ext cx="109" cy="94"/>
              <a:chOff x="3487" y="1717"/>
              <a:chExt cx="109" cy="94"/>
            </a:xfrm>
          </p:grpSpPr>
          <p:sp>
            <p:nvSpPr>
              <p:cNvPr id="275876" name="Freeform 420"/>
              <p:cNvSpPr>
                <a:spLocks/>
              </p:cNvSpPr>
              <p:nvPr/>
            </p:nvSpPr>
            <p:spPr bwMode="auto">
              <a:xfrm>
                <a:off x="3487" y="1717"/>
                <a:ext cx="97" cy="71"/>
              </a:xfrm>
              <a:custGeom>
                <a:avLst/>
                <a:gdLst>
                  <a:gd name="T0" fmla="*/ 12 w 97"/>
                  <a:gd name="T1" fmla="*/ 0 h 71"/>
                  <a:gd name="T2" fmla="*/ 96 w 97"/>
                  <a:gd name="T3" fmla="*/ 14 h 71"/>
                  <a:gd name="T4" fmla="*/ 84 w 97"/>
                  <a:gd name="T5" fmla="*/ 70 h 71"/>
                  <a:gd name="T6" fmla="*/ 0 w 97"/>
                  <a:gd name="T7" fmla="*/ 56 h 71"/>
                  <a:gd name="T8" fmla="*/ 12 w 97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71">
                    <a:moveTo>
                      <a:pt x="12" y="0"/>
                    </a:moveTo>
                    <a:lnTo>
                      <a:pt x="96" y="14"/>
                    </a:lnTo>
                    <a:lnTo>
                      <a:pt x="84" y="70"/>
                    </a:lnTo>
                    <a:lnTo>
                      <a:pt x="0" y="5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5877" name="Freeform 421"/>
              <p:cNvSpPr>
                <a:spLocks/>
              </p:cNvSpPr>
              <p:nvPr/>
            </p:nvSpPr>
            <p:spPr bwMode="auto">
              <a:xfrm>
                <a:off x="3571" y="1731"/>
                <a:ext cx="25" cy="80"/>
              </a:xfrm>
              <a:custGeom>
                <a:avLst/>
                <a:gdLst>
                  <a:gd name="T0" fmla="*/ 12 w 25"/>
                  <a:gd name="T1" fmla="*/ 0 h 80"/>
                  <a:gd name="T2" fmla="*/ 24 w 25"/>
                  <a:gd name="T3" fmla="*/ 49 h 80"/>
                  <a:gd name="T4" fmla="*/ 17 w 25"/>
                  <a:gd name="T5" fmla="*/ 79 h 80"/>
                  <a:gd name="T6" fmla="*/ 0 w 25"/>
                  <a:gd name="T7" fmla="*/ 56 h 80"/>
                  <a:gd name="T8" fmla="*/ 12 w 25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80">
                    <a:moveTo>
                      <a:pt x="12" y="0"/>
                    </a:moveTo>
                    <a:lnTo>
                      <a:pt x="24" y="49"/>
                    </a:lnTo>
                    <a:lnTo>
                      <a:pt x="17" y="79"/>
                    </a:lnTo>
                    <a:lnTo>
                      <a:pt x="0" y="5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5878" name="Freeform 422"/>
              <p:cNvSpPr>
                <a:spLocks/>
              </p:cNvSpPr>
              <p:nvPr/>
            </p:nvSpPr>
            <p:spPr bwMode="auto">
              <a:xfrm>
                <a:off x="3487" y="1773"/>
                <a:ext cx="102" cy="37"/>
              </a:xfrm>
              <a:custGeom>
                <a:avLst/>
                <a:gdLst>
                  <a:gd name="T0" fmla="*/ 0 w 102"/>
                  <a:gd name="T1" fmla="*/ 0 h 37"/>
                  <a:gd name="T2" fmla="*/ 84 w 102"/>
                  <a:gd name="T3" fmla="*/ 14 h 37"/>
                  <a:gd name="T4" fmla="*/ 101 w 102"/>
                  <a:gd name="T5" fmla="*/ 36 h 37"/>
                  <a:gd name="T6" fmla="*/ 39 w 102"/>
                  <a:gd name="T7" fmla="*/ 23 h 37"/>
                  <a:gd name="T8" fmla="*/ 0 w 102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37">
                    <a:moveTo>
                      <a:pt x="0" y="0"/>
                    </a:moveTo>
                    <a:lnTo>
                      <a:pt x="84" y="14"/>
                    </a:lnTo>
                    <a:lnTo>
                      <a:pt x="101" y="36"/>
                    </a:lnTo>
                    <a:lnTo>
                      <a:pt x="39" y="2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75879" name="Group 423"/>
            <p:cNvGrpSpPr>
              <a:grpSpLocks/>
            </p:cNvGrpSpPr>
            <p:nvPr/>
          </p:nvGrpSpPr>
          <p:grpSpPr bwMode="auto">
            <a:xfrm>
              <a:off x="3511" y="1734"/>
              <a:ext cx="52" cy="28"/>
              <a:chOff x="3511" y="1734"/>
              <a:chExt cx="52" cy="28"/>
            </a:xfrm>
          </p:grpSpPr>
          <p:sp>
            <p:nvSpPr>
              <p:cNvPr id="275880" name="Oval 424"/>
              <p:cNvSpPr>
                <a:spLocks noChangeArrowheads="1"/>
              </p:cNvSpPr>
              <p:nvPr/>
            </p:nvSpPr>
            <p:spPr bwMode="auto">
              <a:xfrm rot="2460000">
                <a:off x="3511" y="1734"/>
                <a:ext cx="20" cy="20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5881" name="Oval 425"/>
              <p:cNvSpPr>
                <a:spLocks noChangeArrowheads="1"/>
              </p:cNvSpPr>
              <p:nvPr/>
            </p:nvSpPr>
            <p:spPr bwMode="auto">
              <a:xfrm rot="2460000">
                <a:off x="3544" y="1741"/>
                <a:ext cx="19" cy="21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75882" name="Group 426"/>
            <p:cNvGrpSpPr>
              <a:grpSpLocks/>
            </p:cNvGrpSpPr>
            <p:nvPr/>
          </p:nvGrpSpPr>
          <p:grpSpPr bwMode="auto">
            <a:xfrm>
              <a:off x="3255" y="1705"/>
              <a:ext cx="199" cy="152"/>
              <a:chOff x="3255" y="1705"/>
              <a:chExt cx="199" cy="152"/>
            </a:xfrm>
          </p:grpSpPr>
          <p:sp>
            <p:nvSpPr>
              <p:cNvPr id="275883" name="Freeform 427"/>
              <p:cNvSpPr>
                <a:spLocks/>
              </p:cNvSpPr>
              <p:nvPr/>
            </p:nvSpPr>
            <p:spPr bwMode="auto">
              <a:xfrm>
                <a:off x="3255" y="1705"/>
                <a:ext cx="199" cy="152"/>
              </a:xfrm>
              <a:custGeom>
                <a:avLst/>
                <a:gdLst>
                  <a:gd name="T0" fmla="*/ 24 w 199"/>
                  <a:gd name="T1" fmla="*/ 0 h 152"/>
                  <a:gd name="T2" fmla="*/ 198 w 199"/>
                  <a:gd name="T3" fmla="*/ 32 h 152"/>
                  <a:gd name="T4" fmla="*/ 175 w 199"/>
                  <a:gd name="T5" fmla="*/ 151 h 152"/>
                  <a:gd name="T6" fmla="*/ 0 w 199"/>
                  <a:gd name="T7" fmla="*/ 119 h 152"/>
                  <a:gd name="T8" fmla="*/ 24 w 199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152">
                    <a:moveTo>
                      <a:pt x="24" y="0"/>
                    </a:moveTo>
                    <a:lnTo>
                      <a:pt x="198" y="32"/>
                    </a:lnTo>
                    <a:lnTo>
                      <a:pt x="175" y="151"/>
                    </a:lnTo>
                    <a:lnTo>
                      <a:pt x="0" y="119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000066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grpSp>
            <p:nvGrpSpPr>
              <p:cNvPr id="275884" name="Group 428"/>
              <p:cNvGrpSpPr>
                <a:grpSpLocks/>
              </p:cNvGrpSpPr>
              <p:nvPr/>
            </p:nvGrpSpPr>
            <p:grpSpPr bwMode="auto">
              <a:xfrm>
                <a:off x="3262" y="1712"/>
                <a:ext cx="185" cy="139"/>
                <a:chOff x="3262" y="1712"/>
                <a:chExt cx="185" cy="139"/>
              </a:xfrm>
            </p:grpSpPr>
            <p:grpSp>
              <p:nvGrpSpPr>
                <p:cNvPr id="275885" name="Group 429"/>
                <p:cNvGrpSpPr>
                  <a:grpSpLocks/>
                </p:cNvGrpSpPr>
                <p:nvPr/>
              </p:nvGrpSpPr>
              <p:grpSpPr bwMode="auto">
                <a:xfrm>
                  <a:off x="3285" y="1712"/>
                  <a:ext cx="138" cy="139"/>
                  <a:chOff x="3285" y="1712"/>
                  <a:chExt cx="138" cy="139"/>
                </a:xfrm>
              </p:grpSpPr>
              <p:sp>
                <p:nvSpPr>
                  <p:cNvPr id="275886" name="Line 4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00" y="1733"/>
                    <a:ext cx="23" cy="11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887" name="Line 4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71" y="1728"/>
                    <a:ext cx="23" cy="116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888" name="Line 4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43" y="1721"/>
                    <a:ext cx="23" cy="119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889" name="Line 4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13" y="1716"/>
                    <a:ext cx="25" cy="119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890" name="Line 4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85" y="1712"/>
                    <a:ext cx="24" cy="117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</p:grpSp>
            <p:grpSp>
              <p:nvGrpSpPr>
                <p:cNvPr id="275891" name="Group 435"/>
                <p:cNvGrpSpPr>
                  <a:grpSpLocks/>
                </p:cNvGrpSpPr>
                <p:nvPr/>
              </p:nvGrpSpPr>
              <p:grpSpPr bwMode="auto">
                <a:xfrm>
                  <a:off x="3262" y="1731"/>
                  <a:ext cx="185" cy="100"/>
                  <a:chOff x="3262" y="1731"/>
                  <a:chExt cx="185" cy="100"/>
                </a:xfrm>
              </p:grpSpPr>
              <p:sp>
                <p:nvSpPr>
                  <p:cNvPr id="275892" name="Line 436"/>
                  <p:cNvSpPr>
                    <a:spLocks noChangeShapeType="1"/>
                  </p:cNvSpPr>
                  <p:nvPr/>
                </p:nvSpPr>
                <p:spPr bwMode="auto">
                  <a:xfrm>
                    <a:off x="3276" y="1731"/>
                    <a:ext cx="171" cy="31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893" name="Line 437"/>
                  <p:cNvSpPr>
                    <a:spLocks noChangeShapeType="1"/>
                  </p:cNvSpPr>
                  <p:nvPr/>
                </p:nvSpPr>
                <p:spPr bwMode="auto">
                  <a:xfrm>
                    <a:off x="3272" y="1753"/>
                    <a:ext cx="170" cy="3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894" name="Line 438"/>
                  <p:cNvSpPr>
                    <a:spLocks noChangeShapeType="1"/>
                  </p:cNvSpPr>
                  <p:nvPr/>
                </p:nvSpPr>
                <p:spPr bwMode="auto">
                  <a:xfrm>
                    <a:off x="3265" y="1777"/>
                    <a:ext cx="173" cy="31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895" name="Line 439"/>
                  <p:cNvSpPr>
                    <a:spLocks noChangeShapeType="1"/>
                  </p:cNvSpPr>
                  <p:nvPr/>
                </p:nvSpPr>
                <p:spPr bwMode="auto">
                  <a:xfrm>
                    <a:off x="3262" y="1800"/>
                    <a:ext cx="172" cy="31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</p:grpSp>
          </p:grpSp>
        </p:grpSp>
        <p:grpSp>
          <p:nvGrpSpPr>
            <p:cNvPr id="275896" name="Group 440"/>
            <p:cNvGrpSpPr>
              <a:grpSpLocks/>
            </p:cNvGrpSpPr>
            <p:nvPr/>
          </p:nvGrpSpPr>
          <p:grpSpPr bwMode="auto">
            <a:xfrm>
              <a:off x="3605" y="1779"/>
              <a:ext cx="199" cy="151"/>
              <a:chOff x="3605" y="1779"/>
              <a:chExt cx="199" cy="151"/>
            </a:xfrm>
          </p:grpSpPr>
          <p:sp>
            <p:nvSpPr>
              <p:cNvPr id="275897" name="Freeform 441"/>
              <p:cNvSpPr>
                <a:spLocks/>
              </p:cNvSpPr>
              <p:nvPr/>
            </p:nvSpPr>
            <p:spPr bwMode="auto">
              <a:xfrm>
                <a:off x="3605" y="1779"/>
                <a:ext cx="199" cy="151"/>
              </a:xfrm>
              <a:custGeom>
                <a:avLst/>
                <a:gdLst>
                  <a:gd name="T0" fmla="*/ 23 w 199"/>
                  <a:gd name="T1" fmla="*/ 0 h 151"/>
                  <a:gd name="T2" fmla="*/ 198 w 199"/>
                  <a:gd name="T3" fmla="*/ 31 h 151"/>
                  <a:gd name="T4" fmla="*/ 175 w 199"/>
                  <a:gd name="T5" fmla="*/ 150 h 151"/>
                  <a:gd name="T6" fmla="*/ 0 w 199"/>
                  <a:gd name="T7" fmla="*/ 119 h 151"/>
                  <a:gd name="T8" fmla="*/ 23 w 199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151">
                    <a:moveTo>
                      <a:pt x="23" y="0"/>
                    </a:moveTo>
                    <a:lnTo>
                      <a:pt x="198" y="31"/>
                    </a:lnTo>
                    <a:lnTo>
                      <a:pt x="175" y="150"/>
                    </a:lnTo>
                    <a:lnTo>
                      <a:pt x="0" y="119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000066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50" charset="-128"/>
                </a:endParaRPr>
              </a:p>
            </p:txBody>
          </p:sp>
          <p:grpSp>
            <p:nvGrpSpPr>
              <p:cNvPr id="275898" name="Group 442"/>
              <p:cNvGrpSpPr>
                <a:grpSpLocks/>
              </p:cNvGrpSpPr>
              <p:nvPr/>
            </p:nvGrpSpPr>
            <p:grpSpPr bwMode="auto">
              <a:xfrm>
                <a:off x="3612" y="1784"/>
                <a:ext cx="185" cy="140"/>
                <a:chOff x="3612" y="1784"/>
                <a:chExt cx="185" cy="140"/>
              </a:xfrm>
            </p:grpSpPr>
            <p:grpSp>
              <p:nvGrpSpPr>
                <p:cNvPr id="275899" name="Group 443"/>
                <p:cNvGrpSpPr>
                  <a:grpSpLocks/>
                </p:cNvGrpSpPr>
                <p:nvPr/>
              </p:nvGrpSpPr>
              <p:grpSpPr bwMode="auto">
                <a:xfrm>
                  <a:off x="3635" y="1784"/>
                  <a:ext cx="138" cy="140"/>
                  <a:chOff x="3635" y="1784"/>
                  <a:chExt cx="138" cy="140"/>
                </a:xfrm>
              </p:grpSpPr>
              <p:sp>
                <p:nvSpPr>
                  <p:cNvPr id="275900" name="Line 4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50" y="1806"/>
                    <a:ext cx="23" cy="11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901" name="Line 4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21" y="1801"/>
                    <a:ext cx="23" cy="117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902" name="Line 4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93" y="1795"/>
                    <a:ext cx="22" cy="11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903" name="Line 4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64" y="1789"/>
                    <a:ext cx="23" cy="119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904" name="Line 4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35" y="1784"/>
                    <a:ext cx="24" cy="11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</p:grpSp>
            <p:grpSp>
              <p:nvGrpSpPr>
                <p:cNvPr id="275905" name="Group 449"/>
                <p:cNvGrpSpPr>
                  <a:grpSpLocks/>
                </p:cNvGrpSpPr>
                <p:nvPr/>
              </p:nvGrpSpPr>
              <p:grpSpPr bwMode="auto">
                <a:xfrm>
                  <a:off x="3612" y="1802"/>
                  <a:ext cx="185" cy="101"/>
                  <a:chOff x="3612" y="1802"/>
                  <a:chExt cx="185" cy="101"/>
                </a:xfrm>
              </p:grpSpPr>
              <p:sp>
                <p:nvSpPr>
                  <p:cNvPr id="275906" name="Line 450"/>
                  <p:cNvSpPr>
                    <a:spLocks noChangeShapeType="1"/>
                  </p:cNvSpPr>
                  <p:nvPr/>
                </p:nvSpPr>
                <p:spPr bwMode="auto">
                  <a:xfrm>
                    <a:off x="3625" y="1802"/>
                    <a:ext cx="172" cy="33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907" name="Line 451"/>
                  <p:cNvSpPr>
                    <a:spLocks noChangeShapeType="1"/>
                  </p:cNvSpPr>
                  <p:nvPr/>
                </p:nvSpPr>
                <p:spPr bwMode="auto">
                  <a:xfrm>
                    <a:off x="3621" y="1827"/>
                    <a:ext cx="172" cy="3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908" name="Line 452"/>
                  <p:cNvSpPr>
                    <a:spLocks noChangeShapeType="1"/>
                  </p:cNvSpPr>
                  <p:nvPr/>
                </p:nvSpPr>
                <p:spPr bwMode="auto">
                  <a:xfrm>
                    <a:off x="3616" y="1850"/>
                    <a:ext cx="173" cy="31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5909" name="Line 453"/>
                  <p:cNvSpPr>
                    <a:spLocks noChangeShapeType="1"/>
                  </p:cNvSpPr>
                  <p:nvPr/>
                </p:nvSpPr>
                <p:spPr bwMode="auto">
                  <a:xfrm>
                    <a:off x="3612" y="1873"/>
                    <a:ext cx="172" cy="3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mtClea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ＭＳ Ｐゴシック" panose="020B0600070205080204" pitchFamily="50" charset="-128"/>
                    </a:endParaRPr>
                  </a:p>
                </p:txBody>
              </p:sp>
            </p:grpSp>
          </p:grpSp>
        </p:grpSp>
        <p:sp>
          <p:nvSpPr>
            <p:cNvPr id="275910" name="Freeform 454"/>
            <p:cNvSpPr>
              <a:spLocks/>
            </p:cNvSpPr>
            <p:nvPr/>
          </p:nvSpPr>
          <p:spPr bwMode="auto">
            <a:xfrm>
              <a:off x="3465" y="1774"/>
              <a:ext cx="93" cy="81"/>
            </a:xfrm>
            <a:custGeom>
              <a:avLst/>
              <a:gdLst>
                <a:gd name="T0" fmla="*/ 68 w 93"/>
                <a:gd name="T1" fmla="*/ 0 h 81"/>
                <a:gd name="T2" fmla="*/ 92 w 93"/>
                <a:gd name="T3" fmla="*/ 21 h 81"/>
                <a:gd name="T4" fmla="*/ 79 w 93"/>
                <a:gd name="T5" fmla="*/ 26 h 81"/>
                <a:gd name="T6" fmla="*/ 69 w 93"/>
                <a:gd name="T7" fmla="*/ 33 h 81"/>
                <a:gd name="T8" fmla="*/ 57 w 93"/>
                <a:gd name="T9" fmla="*/ 41 h 81"/>
                <a:gd name="T10" fmla="*/ 50 w 93"/>
                <a:gd name="T11" fmla="*/ 47 h 81"/>
                <a:gd name="T12" fmla="*/ 42 w 93"/>
                <a:gd name="T13" fmla="*/ 56 h 81"/>
                <a:gd name="T14" fmla="*/ 38 w 93"/>
                <a:gd name="T15" fmla="*/ 62 h 81"/>
                <a:gd name="T16" fmla="*/ 33 w 93"/>
                <a:gd name="T17" fmla="*/ 68 h 81"/>
                <a:gd name="T18" fmla="*/ 29 w 93"/>
                <a:gd name="T19" fmla="*/ 73 h 81"/>
                <a:gd name="T20" fmla="*/ 26 w 93"/>
                <a:gd name="T21" fmla="*/ 80 h 81"/>
                <a:gd name="T22" fmla="*/ 0 w 93"/>
                <a:gd name="T23" fmla="*/ 57 h 81"/>
                <a:gd name="T24" fmla="*/ 3 w 93"/>
                <a:gd name="T25" fmla="*/ 52 h 81"/>
                <a:gd name="T26" fmla="*/ 6 w 93"/>
                <a:gd name="T27" fmla="*/ 46 h 81"/>
                <a:gd name="T28" fmla="*/ 11 w 93"/>
                <a:gd name="T29" fmla="*/ 41 h 81"/>
                <a:gd name="T30" fmla="*/ 15 w 93"/>
                <a:gd name="T31" fmla="*/ 35 h 81"/>
                <a:gd name="T32" fmla="*/ 20 w 93"/>
                <a:gd name="T33" fmla="*/ 30 h 81"/>
                <a:gd name="T34" fmla="*/ 24 w 93"/>
                <a:gd name="T35" fmla="*/ 26 h 81"/>
                <a:gd name="T36" fmla="*/ 29 w 93"/>
                <a:gd name="T37" fmla="*/ 22 h 81"/>
                <a:gd name="T38" fmla="*/ 35 w 93"/>
                <a:gd name="T39" fmla="*/ 17 h 81"/>
                <a:gd name="T40" fmla="*/ 40 w 93"/>
                <a:gd name="T41" fmla="*/ 13 h 81"/>
                <a:gd name="T42" fmla="*/ 48 w 93"/>
                <a:gd name="T43" fmla="*/ 9 h 81"/>
                <a:gd name="T44" fmla="*/ 55 w 93"/>
                <a:gd name="T45" fmla="*/ 6 h 81"/>
                <a:gd name="T46" fmla="*/ 62 w 93"/>
                <a:gd name="T47" fmla="*/ 3 h 81"/>
                <a:gd name="T48" fmla="*/ 68 w 93"/>
                <a:gd name="T4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81">
                  <a:moveTo>
                    <a:pt x="68" y="0"/>
                  </a:moveTo>
                  <a:lnTo>
                    <a:pt x="92" y="21"/>
                  </a:lnTo>
                  <a:lnTo>
                    <a:pt x="79" y="26"/>
                  </a:lnTo>
                  <a:lnTo>
                    <a:pt x="69" y="33"/>
                  </a:lnTo>
                  <a:lnTo>
                    <a:pt x="57" y="41"/>
                  </a:lnTo>
                  <a:lnTo>
                    <a:pt x="50" y="47"/>
                  </a:lnTo>
                  <a:lnTo>
                    <a:pt x="42" y="56"/>
                  </a:lnTo>
                  <a:lnTo>
                    <a:pt x="38" y="62"/>
                  </a:lnTo>
                  <a:lnTo>
                    <a:pt x="33" y="68"/>
                  </a:lnTo>
                  <a:lnTo>
                    <a:pt x="29" y="73"/>
                  </a:lnTo>
                  <a:lnTo>
                    <a:pt x="26" y="80"/>
                  </a:lnTo>
                  <a:lnTo>
                    <a:pt x="0" y="57"/>
                  </a:lnTo>
                  <a:lnTo>
                    <a:pt x="3" y="52"/>
                  </a:lnTo>
                  <a:lnTo>
                    <a:pt x="6" y="46"/>
                  </a:lnTo>
                  <a:lnTo>
                    <a:pt x="11" y="41"/>
                  </a:lnTo>
                  <a:lnTo>
                    <a:pt x="15" y="35"/>
                  </a:lnTo>
                  <a:lnTo>
                    <a:pt x="20" y="30"/>
                  </a:lnTo>
                  <a:lnTo>
                    <a:pt x="24" y="26"/>
                  </a:lnTo>
                  <a:lnTo>
                    <a:pt x="29" y="22"/>
                  </a:lnTo>
                  <a:lnTo>
                    <a:pt x="35" y="17"/>
                  </a:lnTo>
                  <a:lnTo>
                    <a:pt x="40" y="13"/>
                  </a:lnTo>
                  <a:lnTo>
                    <a:pt x="48" y="9"/>
                  </a:lnTo>
                  <a:lnTo>
                    <a:pt x="55" y="6"/>
                  </a:lnTo>
                  <a:lnTo>
                    <a:pt x="62" y="3"/>
                  </a:lnTo>
                  <a:lnTo>
                    <a:pt x="68" y="0"/>
                  </a:lnTo>
                </a:path>
              </a:pathLst>
            </a:custGeom>
            <a:gradFill rotWithShape="0">
              <a:gsLst>
                <a:gs pos="0">
                  <a:srgbClr val="FFFF00">
                    <a:gamma/>
                    <a:shade val="6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75911" name="Freeform 455"/>
            <p:cNvSpPr>
              <a:spLocks/>
            </p:cNvSpPr>
            <p:nvPr/>
          </p:nvSpPr>
          <p:spPr bwMode="auto">
            <a:xfrm>
              <a:off x="3506" y="1786"/>
              <a:ext cx="108" cy="51"/>
            </a:xfrm>
            <a:custGeom>
              <a:avLst/>
              <a:gdLst>
                <a:gd name="T0" fmla="*/ 0 w 108"/>
                <a:gd name="T1" fmla="*/ 25 h 51"/>
                <a:gd name="T2" fmla="*/ 5 w 108"/>
                <a:gd name="T3" fmla="*/ 21 h 51"/>
                <a:gd name="T4" fmla="*/ 13 w 108"/>
                <a:gd name="T5" fmla="*/ 16 h 51"/>
                <a:gd name="T6" fmla="*/ 20 w 108"/>
                <a:gd name="T7" fmla="*/ 12 h 51"/>
                <a:gd name="T8" fmla="*/ 29 w 108"/>
                <a:gd name="T9" fmla="*/ 8 h 51"/>
                <a:gd name="T10" fmla="*/ 38 w 108"/>
                <a:gd name="T11" fmla="*/ 5 h 51"/>
                <a:gd name="T12" fmla="*/ 45 w 108"/>
                <a:gd name="T13" fmla="*/ 3 h 51"/>
                <a:gd name="T14" fmla="*/ 53 w 108"/>
                <a:gd name="T15" fmla="*/ 1 h 51"/>
                <a:gd name="T16" fmla="*/ 62 w 108"/>
                <a:gd name="T17" fmla="*/ 0 h 51"/>
                <a:gd name="T18" fmla="*/ 67 w 108"/>
                <a:gd name="T19" fmla="*/ 0 h 51"/>
                <a:gd name="T20" fmla="*/ 73 w 108"/>
                <a:gd name="T21" fmla="*/ 0 h 51"/>
                <a:gd name="T22" fmla="*/ 82 w 108"/>
                <a:gd name="T23" fmla="*/ 0 h 51"/>
                <a:gd name="T24" fmla="*/ 87 w 108"/>
                <a:gd name="T25" fmla="*/ 1 h 51"/>
                <a:gd name="T26" fmla="*/ 93 w 108"/>
                <a:gd name="T27" fmla="*/ 2 h 51"/>
                <a:gd name="T28" fmla="*/ 107 w 108"/>
                <a:gd name="T29" fmla="*/ 26 h 51"/>
                <a:gd name="T30" fmla="*/ 97 w 108"/>
                <a:gd name="T31" fmla="*/ 26 h 51"/>
                <a:gd name="T32" fmla="*/ 90 w 108"/>
                <a:gd name="T33" fmla="*/ 25 h 51"/>
                <a:gd name="T34" fmla="*/ 84 w 108"/>
                <a:gd name="T35" fmla="*/ 25 h 51"/>
                <a:gd name="T36" fmla="*/ 77 w 108"/>
                <a:gd name="T37" fmla="*/ 25 h 51"/>
                <a:gd name="T38" fmla="*/ 71 w 108"/>
                <a:gd name="T39" fmla="*/ 26 h 51"/>
                <a:gd name="T40" fmla="*/ 65 w 108"/>
                <a:gd name="T41" fmla="*/ 27 h 51"/>
                <a:gd name="T42" fmla="*/ 58 w 108"/>
                <a:gd name="T43" fmla="*/ 29 h 51"/>
                <a:gd name="T44" fmla="*/ 51 w 108"/>
                <a:gd name="T45" fmla="*/ 31 h 51"/>
                <a:gd name="T46" fmla="*/ 45 w 108"/>
                <a:gd name="T47" fmla="*/ 33 h 51"/>
                <a:gd name="T48" fmla="*/ 37 w 108"/>
                <a:gd name="T49" fmla="*/ 35 h 51"/>
                <a:gd name="T50" fmla="*/ 30 w 108"/>
                <a:gd name="T51" fmla="*/ 39 h 51"/>
                <a:gd name="T52" fmla="*/ 25 w 108"/>
                <a:gd name="T53" fmla="*/ 42 h 51"/>
                <a:gd name="T54" fmla="*/ 19 w 108"/>
                <a:gd name="T55" fmla="*/ 46 h 51"/>
                <a:gd name="T56" fmla="*/ 14 w 108"/>
                <a:gd name="T57" fmla="*/ 50 h 51"/>
                <a:gd name="T58" fmla="*/ 0 w 108"/>
                <a:gd name="T59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8" h="51">
                  <a:moveTo>
                    <a:pt x="0" y="25"/>
                  </a:moveTo>
                  <a:lnTo>
                    <a:pt x="5" y="21"/>
                  </a:lnTo>
                  <a:lnTo>
                    <a:pt x="13" y="16"/>
                  </a:lnTo>
                  <a:lnTo>
                    <a:pt x="20" y="12"/>
                  </a:lnTo>
                  <a:lnTo>
                    <a:pt x="29" y="8"/>
                  </a:lnTo>
                  <a:lnTo>
                    <a:pt x="38" y="5"/>
                  </a:lnTo>
                  <a:lnTo>
                    <a:pt x="45" y="3"/>
                  </a:lnTo>
                  <a:lnTo>
                    <a:pt x="53" y="1"/>
                  </a:lnTo>
                  <a:lnTo>
                    <a:pt x="62" y="0"/>
                  </a:lnTo>
                  <a:lnTo>
                    <a:pt x="67" y="0"/>
                  </a:lnTo>
                  <a:lnTo>
                    <a:pt x="73" y="0"/>
                  </a:lnTo>
                  <a:lnTo>
                    <a:pt x="82" y="0"/>
                  </a:lnTo>
                  <a:lnTo>
                    <a:pt x="87" y="1"/>
                  </a:lnTo>
                  <a:lnTo>
                    <a:pt x="93" y="2"/>
                  </a:lnTo>
                  <a:lnTo>
                    <a:pt x="107" y="26"/>
                  </a:lnTo>
                  <a:lnTo>
                    <a:pt x="97" y="26"/>
                  </a:lnTo>
                  <a:lnTo>
                    <a:pt x="90" y="25"/>
                  </a:lnTo>
                  <a:lnTo>
                    <a:pt x="84" y="25"/>
                  </a:lnTo>
                  <a:lnTo>
                    <a:pt x="77" y="25"/>
                  </a:lnTo>
                  <a:lnTo>
                    <a:pt x="71" y="26"/>
                  </a:lnTo>
                  <a:lnTo>
                    <a:pt x="65" y="27"/>
                  </a:lnTo>
                  <a:lnTo>
                    <a:pt x="58" y="29"/>
                  </a:lnTo>
                  <a:lnTo>
                    <a:pt x="51" y="31"/>
                  </a:lnTo>
                  <a:lnTo>
                    <a:pt x="45" y="33"/>
                  </a:lnTo>
                  <a:lnTo>
                    <a:pt x="37" y="35"/>
                  </a:lnTo>
                  <a:lnTo>
                    <a:pt x="30" y="39"/>
                  </a:lnTo>
                  <a:lnTo>
                    <a:pt x="25" y="42"/>
                  </a:lnTo>
                  <a:lnTo>
                    <a:pt x="19" y="46"/>
                  </a:lnTo>
                  <a:lnTo>
                    <a:pt x="14" y="50"/>
                  </a:lnTo>
                  <a:lnTo>
                    <a:pt x="0" y="25"/>
                  </a:lnTo>
                </a:path>
              </a:pathLst>
            </a:custGeom>
            <a:gradFill rotWithShape="0">
              <a:gsLst>
                <a:gs pos="0">
                  <a:srgbClr val="FFFF00">
                    <a:gamma/>
                    <a:shade val="6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275912" name="Text Box 456"/>
          <p:cNvSpPr txBox="1">
            <a:spLocks noChangeArrowheads="1"/>
          </p:cNvSpPr>
          <p:nvPr/>
        </p:nvSpPr>
        <p:spPr bwMode="auto">
          <a:xfrm>
            <a:off x="3779838" y="2420938"/>
            <a:ext cx="5364162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2900" b="1" smtClean="0">
                <a:solidFill>
                  <a:srgbClr val="BBE0E3"/>
                </a:solidFill>
                <a:latin typeface="Comic Sans MS" panose="030F0702030302020204" pitchFamily="66" charset="0"/>
                <a:ea typeface="ＭＳ Ｐゴシック" panose="020B0600070205080204" pitchFamily="50" charset="-128"/>
              </a:rPr>
              <a:t>AOGS</a:t>
            </a:r>
          </a:p>
        </p:txBody>
      </p:sp>
      <p:sp>
        <p:nvSpPr>
          <p:cNvPr id="275913" name="Text Box 457"/>
          <p:cNvSpPr txBox="1">
            <a:spLocks noChangeArrowheads="1"/>
          </p:cNvSpPr>
          <p:nvPr/>
        </p:nvSpPr>
        <p:spPr bwMode="auto">
          <a:xfrm>
            <a:off x="3779838" y="4149725"/>
            <a:ext cx="49450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600" dirty="0" smtClean="0">
                <a:solidFill>
                  <a:srgbClr val="BBE0E3"/>
                </a:solidFill>
                <a:latin typeface="Comic Sans MS" panose="030F0702030302020204" pitchFamily="66" charset="0"/>
                <a:ea typeface="ＭＳ Ｐゴシック" panose="020B0600070205080204" pitchFamily="50" charset="-128"/>
              </a:rPr>
              <a:t>1st Scientific Meeting</a:t>
            </a:r>
          </a:p>
        </p:txBody>
      </p:sp>
      <p:sp>
        <p:nvSpPr>
          <p:cNvPr id="275914" name="Text Box 458"/>
          <p:cNvSpPr txBox="1">
            <a:spLocks noChangeArrowheads="1"/>
          </p:cNvSpPr>
          <p:nvPr/>
        </p:nvSpPr>
        <p:spPr bwMode="auto">
          <a:xfrm>
            <a:off x="5364163" y="260350"/>
            <a:ext cx="208915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5000" dirty="0" smtClean="0">
                <a:solidFill>
                  <a:srgbClr val="FF000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祝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46 0.03792 C 0.09635 0.07353 0.0901 0.16139 0.04792 0.23399 C 0.00625 0.30682 -0.05625 0.33572 -0.0908 0.30104 C -0.12569 0.2659 -0.11944 0.1778 -0.07726 0.10543 C -0.03542 0.0326 0.02691 0.00208 0.06146 0.03792 Z " pathEditMode="relative" rAng="2259163" ptsTypes="fffff">
                                      <p:cBhvr>
                                        <p:cTn id="6" dur="3000" fill="hold"/>
                                        <p:tgtEl>
                                          <p:spTgt spid="275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4" y="131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13715 0.0067 C -0.10017 -0.03908 -0.03003 -0.02035 0.01858 0.04994 C 0.06754 0.1193 0.07656 0.21364 0.03924 0.25965 C 0.00278 0.30612 -0.06753 0.28647 -0.11615 0.21664 C -0.1651 0.14682 -0.17465 0.05294 -0.13715 0.0067 Z " pathEditMode="relative" rAng="-2573784" ptsTypes="fffff">
                                      <p:cBhvr>
                                        <p:cTn id="8" dur="3000" fill="hold"/>
                                        <p:tgtEl>
                                          <p:spTgt spid="275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1264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6597 -0.04925 C -0.12031 -0.04925 -0.16441 0.01734 -0.16441 0.09919 C -0.16441 0.18081 -0.12031 0.24763 -0.06597 0.24763 C -0.01163 0.24763 0.03334 0.18081 0.03334 0.09919 C 0.03334 0.01734 -0.01163 -0.04925 -0.06597 -0.04925 Z " pathEditMode="relative" rAng="0" ptsTypes="fffff">
                                      <p:cBhvr>
                                        <p:cTn id="10" dur="3000" fill="hold"/>
                                        <p:tgtEl>
                                          <p:spTgt spid="275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48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5902 -0.03029 C 0.07916 -0.0941 0.04808 -0.17225 -0.0099 -0.20439 C -0.06789 -0.23676 -0.13161 -0.21133 -0.15174 -0.14728 C -0.17171 -0.0837 -0.14081 -0.00485 -0.08299 0.02728 C -0.02483 0.05965 0.03905 0.03376 0.05902 -0.03029 Z " pathEditMode="fixed" rAng="-4038167" ptsTypes="fffff">
                                      <p:cBhvr>
                                        <p:cTn id="12" dur="3000" fill="hold"/>
                                        <p:tgtEl>
                                          <p:spTgt spid="275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8" y="-5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75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75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75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75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3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13873E-6 C 0.0283 -0.03168 0.0566 -0.06312 0.11042 -0.07352 C 0.16423 -0.08393 0.24687 -0.08555 0.32292 -0.06289 C 0.39896 -0.04023 0.5316 0.03145 0.56701 0.06289 C 0.60243 0.09434 0.54739 0.09595 0.53559 0.12578 C 0.52378 0.15561 0.49219 0.24809 0.49618 0.24116 C 0.50017 0.23422 0.5434 0.08578 0.5592 0.08393 C 0.575 0.08208 0.58802 0.21688 0.59062 0.23075 C 0.59305 0.24463 0.58941 0.17827 0.575 0.16786 C 0.56059 0.15746 0.50139 0.16786 0.50399 0.16786 C 0.5066 0.16786 0.56302 0.18543 0.59062 0.16786 C 0.61823 0.15029 0.66267 0.06636 0.66944 0.06289 C 0.67604 0.05942 0.63385 0.12231 0.62986 0.14682 C 0.62587 0.17133 0.63142 0.19931 0.64583 0.20971 C 0.66024 0.22012 0.69948 0.22358 0.71667 0.20971 C 0.73368 0.19584 0.74826 0.15029 0.74826 0.12578 C 0.74826 0.10127 0.72847 0.0733 0.71667 0.06289 C 0.70486 0.05249 0.67587 0.05757 0.67708 0.06289 C 0.67864 0.06821 0.69444 0.09272 0.72465 0.09434 C 0.75486 0.09595 0.84548 0.07861 0.85851 0.0733 C 0.87153 0.06798 0.81771 0.05064 0.8033 0.06289 C 0.78889 0.07515 0.77448 0.12069 0.77187 0.14682 C 0.76927 0.17295 0.77569 0.20994 0.7875 0.22035 C 0.7993 0.23075 0.8309 0.22197 0.84271 0.20971 C 0.85451 0.19746 0.86632 0.15561 0.85851 0.14682 C 0.85069 0.13804 0.79028 0.15191 0.79548 0.15723 C 0.80069 0.16254 0.85851 0.19214 0.88993 0.17827 C 0.92135 0.16439 0.97656 0.09087 0.98437 0.0733 C 0.99219 0.05572 0.95017 0.06451 0.93715 0.0733 C 0.92413 0.08208 0.89913 0.11353 0.90573 0.12578 C 0.91233 0.13804 0.96614 0.1311 0.97656 0.14682 C 0.98698 0.16254 0.98055 0.20809 0.96875 0.22035 C 0.95694 0.2326 0.91892 0.22567 0.90573 0.22035 C 0.89253 0.21503 0.86892 0.1852 0.88993 0.18867 C 0.91094 0.19214 1.00035 0.23075 1.03177 0.24116 C 1.06319 0.25156 1.06458 0.24994 1.07899 0.25179 C 1.0934 0.25364 1.1059 0.25272 1.1184 0.25179 " pathEditMode="relative" ptsTypes="aaaaaaaaaaaaaaaaaaaaaaaaaaaaaaaaaaaaA">
                                      <p:cBhvr>
                                        <p:cTn id="31" dur="7000" fill="hold"/>
                                        <p:tgtEl>
                                          <p:spTgt spid="2758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75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3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85" decel="100000"/>
                                        <p:tgtEl>
                                          <p:spTgt spid="2759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385" decel="100000"/>
                                        <p:tgtEl>
                                          <p:spTgt spid="2759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759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385" fill="hold"/>
                                        <p:tgtEl>
                                          <p:spTgt spid="275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75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385" fill="hold"/>
                                        <p:tgtEl>
                                          <p:spTgt spid="275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75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42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5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912" grpId="0"/>
      <p:bldP spid="275913" grpId="0"/>
      <p:bldP spid="27591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979712" y="2636912"/>
            <a:ext cx="5723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3200" dirty="0" smtClean="0">
                <a:solidFill>
                  <a:srgbClr val="002060"/>
                </a:solidFill>
                <a:latin typeface="Comic Sans MS" pitchFamily="66" charset="0"/>
                <a:ea typeface="ＭＳ 明朝"/>
              </a:rPr>
              <a:t>Thank you for your attention</a:t>
            </a:r>
            <a:endParaRPr lang="ja-JP" altLang="en-US" sz="3200" dirty="0">
              <a:solidFill>
                <a:srgbClr val="002060"/>
              </a:solidFill>
              <a:latin typeface="Comic Sans MS" pitchFamily="66" charset="0"/>
              <a:ea typeface="ＭＳ 明朝"/>
            </a:endParaRPr>
          </a:p>
        </p:txBody>
      </p:sp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819775"/>
            <a:ext cx="3324225" cy="1038225"/>
          </a:xfrm>
          <a:prstGeom prst="rect">
            <a:avLst/>
          </a:prstGeom>
          <a:noFill/>
        </p:spPr>
      </p:pic>
      <p:sp>
        <p:nvSpPr>
          <p:cNvPr id="6" name="円/楕円 5"/>
          <p:cNvSpPr/>
          <p:nvPr/>
        </p:nvSpPr>
        <p:spPr>
          <a:xfrm>
            <a:off x="7236296" y="5949280"/>
            <a:ext cx="684000" cy="684000"/>
          </a:xfrm>
          <a:prstGeom prst="ellipse">
            <a:avLst/>
          </a:prstGeom>
          <a:gradFill flip="none" rotWithShape="1">
            <a:gsLst>
              <a:gs pos="0">
                <a:srgbClr val="DEF1F2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7000" dist="127000" dir="3000000" algn="ctr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-468560" y="6298361"/>
            <a:ext cx="288032" cy="29641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CC99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7000" dist="127000" dir="3000000" algn="ctr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577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7909E-6 L 0.81111 0.00115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5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path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57077E-6 L 0.05521 3.57077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Oval 2"/>
          <p:cNvSpPr>
            <a:spLocks noChangeArrowheads="1"/>
          </p:cNvSpPr>
          <p:nvPr/>
        </p:nvSpPr>
        <p:spPr bwMode="auto">
          <a:xfrm>
            <a:off x="395288" y="1844675"/>
            <a:ext cx="3960812" cy="3529013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title"/>
          </p:nvPr>
        </p:nvSpPr>
        <p:spPr>
          <a:xfrm>
            <a:off x="1696144" y="-27384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z="3600" dirty="0" smtClean="0">
                <a:latin typeface="小塚ゴシック Pro L" pitchFamily="34" charset="-128"/>
                <a:ea typeface="小塚ゴシック Pro L" pitchFamily="34" charset="-128"/>
              </a:rPr>
              <a:t>微惑星が集積して出来た地球</a:t>
            </a:r>
            <a:r>
              <a:rPr lang="en-US" altLang="ja-JP" sz="4000" dirty="0" smtClean="0">
                <a:latin typeface="小塚ゴシック Pro L" pitchFamily="34" charset="-128"/>
                <a:ea typeface="小塚ゴシック Pro L" pitchFamily="34" charset="-128"/>
              </a:rPr>
              <a:t/>
            </a:r>
            <a:br>
              <a:rPr lang="en-US" altLang="ja-JP" sz="4000" dirty="0" smtClean="0">
                <a:latin typeface="小塚ゴシック Pro L" pitchFamily="34" charset="-128"/>
                <a:ea typeface="小塚ゴシック Pro L" pitchFamily="34" charset="-128"/>
              </a:rPr>
            </a:br>
            <a:r>
              <a:rPr lang="en-US" altLang="ja-JP" sz="2400" dirty="0" smtClean="0">
                <a:latin typeface="小塚ゴシック Pro L" pitchFamily="34" charset="-128"/>
                <a:ea typeface="小塚ゴシック Pro L" pitchFamily="34" charset="-128"/>
              </a:rPr>
              <a:t>Formation of the Earth by accretion of </a:t>
            </a:r>
            <a:r>
              <a:rPr lang="ja-JP" altLang="ja-JP" sz="2400" dirty="0">
                <a:latin typeface="小塚ゴシック Pro L" pitchFamily="34" charset="-128"/>
                <a:ea typeface="小塚ゴシック Pro L" pitchFamily="34" charset="-128"/>
              </a:rPr>
              <a:t>planetesimal</a:t>
            </a:r>
            <a:endParaRPr lang="ja-JP" altLang="en-US" sz="2400" dirty="0" smtClean="0">
              <a:latin typeface="小塚ゴシック Pro L" pitchFamily="34" charset="-128"/>
              <a:ea typeface="小塚ゴシック Pro L" pitchFamily="34" charset="-128"/>
            </a:endParaRPr>
          </a:p>
        </p:txBody>
      </p:sp>
      <p:sp>
        <p:nvSpPr>
          <p:cNvPr id="362501" name="Text Box 5"/>
          <p:cNvSpPr txBox="1">
            <a:spLocks noChangeArrowheads="1"/>
          </p:cNvSpPr>
          <p:nvPr/>
        </p:nvSpPr>
        <p:spPr bwMode="auto">
          <a:xfrm>
            <a:off x="4284663" y="5734050"/>
            <a:ext cx="4288353" cy="89255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3200" dirty="0">
                <a:latin typeface="小塚ゴシック Pro L" pitchFamily="34" charset="-128"/>
                <a:ea typeface="小塚ゴシック Pro L" pitchFamily="34" charset="-128"/>
              </a:rPr>
              <a:t>熔けた状態で</a:t>
            </a:r>
            <a:r>
              <a:rPr lang="ja-JP" altLang="en-US" sz="3200" dirty="0" smtClean="0">
                <a:latin typeface="小塚ゴシック Pro L" pitchFamily="34" charset="-128"/>
                <a:ea typeface="小塚ゴシック Pro L" pitchFamily="34" charset="-128"/>
              </a:rPr>
              <a:t>生まれた</a:t>
            </a:r>
            <a:endParaRPr lang="en-US" altLang="ja-JP" sz="3200" dirty="0" smtClean="0">
              <a:latin typeface="小塚ゴシック Pro L" pitchFamily="34" charset="-128"/>
              <a:ea typeface="小塚ゴシック Pro L" pitchFamily="34" charset="-128"/>
            </a:endParaRPr>
          </a:p>
          <a:p>
            <a:pPr algn="ctr">
              <a:defRPr/>
            </a:pPr>
            <a:r>
              <a:rPr lang="en-US" altLang="ja-JP" sz="2000" dirty="0" smtClean="0">
                <a:latin typeface="小塚ゴシック Pro L" pitchFamily="34" charset="-128"/>
                <a:ea typeface="小塚ゴシック Pro L" pitchFamily="34" charset="-128"/>
              </a:rPr>
              <a:t>Born molten</a:t>
            </a:r>
            <a:endParaRPr lang="ja-JP" altLang="en-US" sz="2000" dirty="0">
              <a:latin typeface="小塚ゴシック Pro L" pitchFamily="34" charset="-128"/>
              <a:ea typeface="小塚ゴシック Pro L" pitchFamily="34" charset="-128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79613" y="3284538"/>
            <a:ext cx="504825" cy="504825"/>
            <a:chOff x="1383" y="2341"/>
            <a:chExt cx="318" cy="318"/>
          </a:xfrm>
        </p:grpSpPr>
        <p:sp>
          <p:nvSpPr>
            <p:cNvPr id="362503" name="Oval 7"/>
            <p:cNvSpPr>
              <a:spLocks noChangeArrowheads="1"/>
            </p:cNvSpPr>
            <p:nvPr/>
          </p:nvSpPr>
          <p:spPr bwMode="auto">
            <a:xfrm>
              <a:off x="1383" y="2478"/>
              <a:ext cx="136" cy="13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362504" name="Oval 8"/>
            <p:cNvSpPr>
              <a:spLocks noChangeArrowheads="1"/>
            </p:cNvSpPr>
            <p:nvPr/>
          </p:nvSpPr>
          <p:spPr bwMode="auto">
            <a:xfrm>
              <a:off x="1519" y="2341"/>
              <a:ext cx="136" cy="13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362505" name="Oval 9"/>
            <p:cNvSpPr>
              <a:spLocks noChangeArrowheads="1"/>
            </p:cNvSpPr>
            <p:nvPr/>
          </p:nvSpPr>
          <p:spPr bwMode="auto">
            <a:xfrm>
              <a:off x="1474" y="2432"/>
              <a:ext cx="136" cy="13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362506" name="Oval 10"/>
            <p:cNvSpPr>
              <a:spLocks noChangeArrowheads="1"/>
            </p:cNvSpPr>
            <p:nvPr/>
          </p:nvSpPr>
          <p:spPr bwMode="auto">
            <a:xfrm>
              <a:off x="1474" y="2523"/>
              <a:ext cx="136" cy="13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362507" name="Oval 11"/>
            <p:cNvSpPr>
              <a:spLocks noChangeArrowheads="1"/>
            </p:cNvSpPr>
            <p:nvPr/>
          </p:nvSpPr>
          <p:spPr bwMode="auto">
            <a:xfrm>
              <a:off x="1565" y="2432"/>
              <a:ext cx="136" cy="13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362508" name="Oval 12"/>
            <p:cNvSpPr>
              <a:spLocks noChangeArrowheads="1"/>
            </p:cNvSpPr>
            <p:nvPr/>
          </p:nvSpPr>
          <p:spPr bwMode="auto">
            <a:xfrm>
              <a:off x="1565" y="2523"/>
              <a:ext cx="136" cy="13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Arial" pitchFamily="34" charset="0"/>
                <a:ea typeface="ＭＳ Ｐゴシック" pitchFamily="50" charset="-128"/>
              </a:endParaRPr>
            </a:p>
          </p:txBody>
        </p:sp>
      </p:grpSp>
      <p:sp>
        <p:nvSpPr>
          <p:cNvPr id="362509" name="Oval 13"/>
          <p:cNvSpPr>
            <a:spLocks noChangeArrowheads="1"/>
          </p:cNvSpPr>
          <p:nvPr/>
        </p:nvSpPr>
        <p:spPr bwMode="auto">
          <a:xfrm>
            <a:off x="34925" y="1268413"/>
            <a:ext cx="215900" cy="2159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62510" name="Oval 14"/>
          <p:cNvSpPr>
            <a:spLocks noChangeArrowheads="1"/>
          </p:cNvSpPr>
          <p:nvPr/>
        </p:nvSpPr>
        <p:spPr bwMode="auto">
          <a:xfrm>
            <a:off x="1763713" y="692150"/>
            <a:ext cx="215900" cy="2159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62511" name="Oval 15"/>
          <p:cNvSpPr>
            <a:spLocks noChangeArrowheads="1"/>
          </p:cNvSpPr>
          <p:nvPr/>
        </p:nvSpPr>
        <p:spPr bwMode="auto">
          <a:xfrm>
            <a:off x="250825" y="5229225"/>
            <a:ext cx="215900" cy="2159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62512" name="Oval 16"/>
          <p:cNvSpPr>
            <a:spLocks noChangeArrowheads="1"/>
          </p:cNvSpPr>
          <p:nvPr/>
        </p:nvSpPr>
        <p:spPr bwMode="auto">
          <a:xfrm>
            <a:off x="3635375" y="5445125"/>
            <a:ext cx="215900" cy="2159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62513" name="Oval 17"/>
          <p:cNvSpPr>
            <a:spLocks noChangeArrowheads="1"/>
          </p:cNvSpPr>
          <p:nvPr/>
        </p:nvSpPr>
        <p:spPr bwMode="auto">
          <a:xfrm>
            <a:off x="4356100" y="1484313"/>
            <a:ext cx="215900" cy="2159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62514" name="Oval 18"/>
          <p:cNvSpPr>
            <a:spLocks noChangeArrowheads="1"/>
          </p:cNvSpPr>
          <p:nvPr/>
        </p:nvSpPr>
        <p:spPr bwMode="auto">
          <a:xfrm>
            <a:off x="4643438" y="3357563"/>
            <a:ext cx="215900" cy="2159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62515" name="Oval 19"/>
          <p:cNvSpPr>
            <a:spLocks noChangeArrowheads="1"/>
          </p:cNvSpPr>
          <p:nvPr/>
        </p:nvSpPr>
        <p:spPr bwMode="auto">
          <a:xfrm>
            <a:off x="107950" y="2276475"/>
            <a:ext cx="215900" cy="2159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62516" name="Oval 20"/>
          <p:cNvSpPr>
            <a:spLocks noChangeArrowheads="1"/>
          </p:cNvSpPr>
          <p:nvPr/>
        </p:nvSpPr>
        <p:spPr bwMode="auto">
          <a:xfrm>
            <a:off x="2843213" y="981075"/>
            <a:ext cx="215900" cy="2159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62517" name="Oval 21"/>
          <p:cNvSpPr>
            <a:spLocks noChangeArrowheads="1"/>
          </p:cNvSpPr>
          <p:nvPr/>
        </p:nvSpPr>
        <p:spPr bwMode="auto">
          <a:xfrm>
            <a:off x="1547813" y="6165850"/>
            <a:ext cx="215900" cy="2159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62518" name="Oval 22"/>
          <p:cNvSpPr>
            <a:spLocks noChangeArrowheads="1"/>
          </p:cNvSpPr>
          <p:nvPr/>
        </p:nvSpPr>
        <p:spPr bwMode="auto">
          <a:xfrm>
            <a:off x="4356100" y="5157788"/>
            <a:ext cx="215900" cy="2159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62519" name="Oval 23"/>
          <p:cNvSpPr>
            <a:spLocks noChangeArrowheads="1"/>
          </p:cNvSpPr>
          <p:nvPr/>
        </p:nvSpPr>
        <p:spPr bwMode="auto">
          <a:xfrm>
            <a:off x="5076825" y="1989138"/>
            <a:ext cx="215900" cy="2159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62520" name="Oval 24"/>
          <p:cNvSpPr>
            <a:spLocks noChangeArrowheads="1"/>
          </p:cNvSpPr>
          <p:nvPr/>
        </p:nvSpPr>
        <p:spPr bwMode="auto">
          <a:xfrm>
            <a:off x="3132138" y="6308725"/>
            <a:ext cx="215900" cy="2159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62521" name="Oval 25"/>
          <p:cNvSpPr>
            <a:spLocks noChangeArrowheads="1"/>
          </p:cNvSpPr>
          <p:nvPr/>
        </p:nvSpPr>
        <p:spPr bwMode="auto">
          <a:xfrm>
            <a:off x="1835150" y="3068638"/>
            <a:ext cx="1008063" cy="1008062"/>
          </a:xfrm>
          <a:prstGeom prst="ellipse">
            <a:avLst/>
          </a:prstGeom>
          <a:gradFill rotWithShape="1">
            <a:gsLst>
              <a:gs pos="0">
                <a:srgbClr val="CC0000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1835150" y="3068638"/>
            <a:ext cx="1008063" cy="1008062"/>
            <a:chOff x="3606" y="1979"/>
            <a:chExt cx="680" cy="680"/>
          </a:xfrm>
        </p:grpSpPr>
        <p:sp>
          <p:nvSpPr>
            <p:cNvPr id="49175" name="Oval 29"/>
            <p:cNvSpPr>
              <a:spLocks noChangeArrowheads="1"/>
            </p:cNvSpPr>
            <p:nvPr/>
          </p:nvSpPr>
          <p:spPr bwMode="auto">
            <a:xfrm>
              <a:off x="3606" y="1979"/>
              <a:ext cx="680" cy="680"/>
            </a:xfrm>
            <a:prstGeom prst="ellipse">
              <a:avLst/>
            </a:prstGeom>
            <a:solidFill>
              <a:srgbClr val="996600"/>
            </a:solidFill>
            <a:ln w="2857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2526" name="Oval 30"/>
            <p:cNvSpPr>
              <a:spLocks noChangeArrowheads="1"/>
            </p:cNvSpPr>
            <p:nvPr/>
          </p:nvSpPr>
          <p:spPr bwMode="auto">
            <a:xfrm>
              <a:off x="3787" y="2160"/>
              <a:ext cx="318" cy="318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Arial" pitchFamily="34" charset="0"/>
                <a:ea typeface="ＭＳ Ｐゴシック" pitchFamily="50" charset="-128"/>
              </a:endParaRPr>
            </a:p>
          </p:txBody>
        </p:sp>
      </p:grpSp>
      <p:sp>
        <p:nvSpPr>
          <p:cNvPr id="362528" name="Text Box 32"/>
          <p:cNvSpPr txBox="1">
            <a:spLocks noChangeArrowheads="1"/>
          </p:cNvSpPr>
          <p:nvPr/>
        </p:nvSpPr>
        <p:spPr bwMode="auto">
          <a:xfrm>
            <a:off x="3071813" y="1214438"/>
            <a:ext cx="5724644" cy="1200329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3200" dirty="0">
                <a:latin typeface="小塚ゴシック Pro L" pitchFamily="34" charset="-128"/>
                <a:ea typeface="小塚ゴシック Pro L" pitchFamily="34" charset="-128"/>
              </a:rPr>
              <a:t>分化して層構造が出来る</a:t>
            </a:r>
          </a:p>
          <a:p>
            <a:pPr>
              <a:defRPr/>
            </a:pPr>
            <a:r>
              <a:rPr lang="ja-JP" altLang="en-US" sz="2400" dirty="0">
                <a:latin typeface="小塚ゴシック Pro L" pitchFamily="34" charset="-128"/>
                <a:ea typeface="小塚ゴシック Pro L" pitchFamily="34" charset="-128"/>
              </a:rPr>
              <a:t>（重い金属が沈み、軽い岩石が浮かぶ</a:t>
            </a:r>
            <a:r>
              <a:rPr lang="ja-JP" altLang="en-US" sz="2400" dirty="0" smtClean="0">
                <a:latin typeface="小塚ゴシック Pro L" pitchFamily="34" charset="-128"/>
                <a:ea typeface="小塚ゴシック Pro L" pitchFamily="34" charset="-128"/>
              </a:rPr>
              <a:t>）</a:t>
            </a:r>
            <a:endParaRPr lang="en-US" altLang="ja-JP" sz="2400" dirty="0" smtClean="0">
              <a:latin typeface="小塚ゴシック Pro L" pitchFamily="34" charset="-128"/>
              <a:ea typeface="小塚ゴシック Pro L" pitchFamily="34" charset="-128"/>
            </a:endParaRPr>
          </a:p>
          <a:p>
            <a:pPr>
              <a:defRPr/>
            </a:pPr>
            <a:r>
              <a:rPr lang="en-US" altLang="ja-JP" sz="1600" dirty="0" smtClean="0">
                <a:latin typeface="小塚ゴシック Pro L" pitchFamily="34" charset="-128"/>
                <a:ea typeface="小塚ゴシック Pro L" pitchFamily="34" charset="-128"/>
              </a:rPr>
              <a:t>Differentiation (heavy metal sinks and light silicates floats)</a:t>
            </a:r>
            <a:endParaRPr lang="ja-JP" altLang="en-US" sz="1600" dirty="0">
              <a:latin typeface="小塚ゴシック Pro L" pitchFamily="34" charset="-128"/>
              <a:ea typeface="小塚ゴシック Pro L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2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42775E-6 L 0.20869 0.2989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362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149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250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2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5E-6 4.91329E-6 L 0.03541 0.36693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362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183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25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2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3.88889E-6 -1.04046E-6 L 0.21666 -0.26751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362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-134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25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2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87283E-6 L -0.14566 -0.28833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362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0" y="-144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25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2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44444E-6 2.48555E-6 L -0.21649 0.2675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362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134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25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3" presetClass="pat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94444E-6 1.15607E-7 L -0.24011 0.01572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362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0" y="8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25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9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23699E-6 L 0.22448 0.15214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362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76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25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3" presetClass="pat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05556E-6 3.98844E-6 L -0.05104 0.32485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362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" y="162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25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61111E-6 2.77457E-6 L 0.05121 -0.38289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362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" y="-191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25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58382E-6 L -0.20868 -0.22567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362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-113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25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17919E-6 L -0.28733 0.20948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362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0" y="105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25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6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6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3" presetClass="pat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77778E-7 3.52601E-6 L -0.09062 -0.37226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362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0" y="-186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25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6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362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62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01" grpId="0" animBg="1"/>
      <p:bldP spid="362509" grpId="0" animBg="1"/>
      <p:bldP spid="362509" grpId="1" animBg="1"/>
      <p:bldP spid="362510" grpId="0" animBg="1"/>
      <p:bldP spid="362510" grpId="1" animBg="1"/>
      <p:bldP spid="362511" grpId="0" animBg="1"/>
      <p:bldP spid="362511" grpId="1" animBg="1"/>
      <p:bldP spid="362512" grpId="0" animBg="1"/>
      <p:bldP spid="362512" grpId="1" animBg="1"/>
      <p:bldP spid="362513" grpId="0" animBg="1"/>
      <p:bldP spid="362513" grpId="1" animBg="1"/>
      <p:bldP spid="362514" grpId="0" animBg="1"/>
      <p:bldP spid="362514" grpId="1" animBg="1"/>
      <p:bldP spid="362515" grpId="0" animBg="1"/>
      <p:bldP spid="362515" grpId="1" animBg="1"/>
      <p:bldP spid="362516" grpId="0" animBg="1"/>
      <p:bldP spid="362516" grpId="1" animBg="1"/>
      <p:bldP spid="362517" grpId="0" animBg="1"/>
      <p:bldP spid="362517" grpId="1" animBg="1"/>
      <p:bldP spid="362518" grpId="0" animBg="1"/>
      <p:bldP spid="362518" grpId="1" animBg="1"/>
      <p:bldP spid="362519" grpId="0" animBg="1"/>
      <p:bldP spid="362519" grpId="1" animBg="1"/>
      <p:bldP spid="362520" grpId="0" animBg="1"/>
      <p:bldP spid="362520" grpId="1" animBg="1"/>
      <p:bldP spid="362521" grpId="0" animBg="1"/>
      <p:bldP spid="3625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Line 2"/>
          <p:cNvSpPr>
            <a:spLocks noChangeShapeType="1"/>
          </p:cNvSpPr>
          <p:nvPr/>
        </p:nvSpPr>
        <p:spPr bwMode="auto">
          <a:xfrm>
            <a:off x="5940425" y="1628775"/>
            <a:ext cx="792163" cy="32400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7219" name="Line 3"/>
          <p:cNvSpPr>
            <a:spLocks noChangeShapeType="1"/>
          </p:cNvSpPr>
          <p:nvPr/>
        </p:nvSpPr>
        <p:spPr bwMode="auto">
          <a:xfrm>
            <a:off x="2411413" y="1916113"/>
            <a:ext cx="576262" cy="29527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7220" name="Line 4"/>
          <p:cNvSpPr>
            <a:spLocks noChangeShapeType="1"/>
          </p:cNvSpPr>
          <p:nvPr/>
        </p:nvSpPr>
        <p:spPr bwMode="auto">
          <a:xfrm flipH="1">
            <a:off x="1331913" y="1844675"/>
            <a:ext cx="1079500" cy="30972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7221" name="Oval 5"/>
          <p:cNvSpPr>
            <a:spLocks noChangeArrowheads="1"/>
          </p:cNvSpPr>
          <p:nvPr/>
        </p:nvSpPr>
        <p:spPr bwMode="auto">
          <a:xfrm>
            <a:off x="5003800" y="4797425"/>
            <a:ext cx="2160588" cy="360363"/>
          </a:xfrm>
          <a:prstGeom prst="ellipse">
            <a:avLst/>
          </a:prstGeom>
          <a:solidFill>
            <a:schemeClr val="bg2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37222" name="Oval 6"/>
          <p:cNvSpPr>
            <a:spLocks noChangeArrowheads="1"/>
          </p:cNvSpPr>
          <p:nvPr/>
        </p:nvSpPr>
        <p:spPr bwMode="auto">
          <a:xfrm>
            <a:off x="1258888" y="4797425"/>
            <a:ext cx="2160587" cy="360363"/>
          </a:xfrm>
          <a:prstGeom prst="ellipse">
            <a:avLst/>
          </a:prstGeom>
          <a:solidFill>
            <a:schemeClr val="bg2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37223" name="Oval 7"/>
          <p:cNvSpPr>
            <a:spLocks noChangeArrowheads="1"/>
          </p:cNvSpPr>
          <p:nvPr/>
        </p:nvSpPr>
        <p:spPr bwMode="auto">
          <a:xfrm>
            <a:off x="2555875" y="5445125"/>
            <a:ext cx="3024188" cy="576263"/>
          </a:xfrm>
          <a:prstGeom prst="ellipse">
            <a:avLst/>
          </a:prstGeom>
          <a:solidFill>
            <a:srgbClr val="4D4D4D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4D4D4D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37224" name="Oval 8"/>
          <p:cNvSpPr>
            <a:spLocks noChangeArrowheads="1"/>
          </p:cNvSpPr>
          <p:nvPr/>
        </p:nvSpPr>
        <p:spPr bwMode="auto">
          <a:xfrm>
            <a:off x="1471613" y="3497263"/>
            <a:ext cx="1663700" cy="1612900"/>
          </a:xfrm>
          <a:prstGeom prst="ellipse">
            <a:avLst/>
          </a:prstGeom>
          <a:solidFill>
            <a:schemeClr val="bg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7225" name="Oval 9"/>
          <p:cNvSpPr>
            <a:spLocks noChangeArrowheads="1"/>
          </p:cNvSpPr>
          <p:nvPr/>
        </p:nvSpPr>
        <p:spPr bwMode="auto">
          <a:xfrm>
            <a:off x="1547813" y="3573463"/>
            <a:ext cx="1511300" cy="14605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7226" name="Oval 10"/>
          <p:cNvSpPr>
            <a:spLocks noChangeArrowheads="1"/>
          </p:cNvSpPr>
          <p:nvPr/>
        </p:nvSpPr>
        <p:spPr bwMode="auto">
          <a:xfrm>
            <a:off x="5249863" y="3497263"/>
            <a:ext cx="1627187" cy="1587500"/>
          </a:xfrm>
          <a:prstGeom prst="ellipse">
            <a:avLst/>
          </a:prstGeom>
          <a:solidFill>
            <a:schemeClr val="bg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1333903" y="116632"/>
            <a:ext cx="6235682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ja-JP" altLang="en-US" sz="3200" dirty="0">
                <a:solidFill>
                  <a:srgbClr val="FFFF00"/>
                </a:solidFill>
                <a:latin typeface="小塚ゴシック Pro L" pitchFamily="34" charset="-128"/>
                <a:ea typeface="小塚ゴシック Pro L" pitchFamily="34" charset="-128"/>
              </a:rPr>
              <a:t>割らずに中身を</a:t>
            </a:r>
            <a:r>
              <a:rPr lang="ja-JP" altLang="en-US" sz="3200" dirty="0" smtClean="0">
                <a:solidFill>
                  <a:srgbClr val="FFFF00"/>
                </a:solidFill>
                <a:latin typeface="小塚ゴシック Pro L" pitchFamily="34" charset="-128"/>
                <a:ea typeface="小塚ゴシック Pro L" pitchFamily="34" charset="-128"/>
              </a:rPr>
              <a:t>知る</a:t>
            </a:r>
            <a:endParaRPr lang="en-US" altLang="ja-JP" sz="3200" dirty="0" smtClean="0">
              <a:solidFill>
                <a:srgbClr val="FFFF00"/>
              </a:solidFill>
              <a:latin typeface="小塚ゴシック Pro L" pitchFamily="34" charset="-128"/>
              <a:ea typeface="小塚ゴシック Pro L" pitchFamily="34" charset="-128"/>
            </a:endParaRPr>
          </a:p>
          <a:p>
            <a:pPr algn="ctr"/>
            <a:r>
              <a:rPr lang="en-US" altLang="ja-JP" sz="2400" dirty="0" smtClean="0">
                <a:solidFill>
                  <a:srgbClr val="FFFF00"/>
                </a:solidFill>
                <a:latin typeface="小塚ゴシック Pro L" pitchFamily="34" charset="-128"/>
                <a:ea typeface="小塚ゴシック Pro L" pitchFamily="34" charset="-128"/>
              </a:rPr>
              <a:t>Knowing the interior without breaking them</a:t>
            </a:r>
            <a:endParaRPr lang="ja-JP" altLang="en-US" sz="2400" dirty="0">
              <a:solidFill>
                <a:srgbClr val="FFFF00"/>
              </a:solidFill>
              <a:latin typeface="小塚ゴシック Pro L" pitchFamily="34" charset="-128"/>
              <a:ea typeface="小塚ゴシック Pro L" pitchFamily="34" charset="-128"/>
            </a:endParaRPr>
          </a:p>
        </p:txBody>
      </p:sp>
      <p:sp>
        <p:nvSpPr>
          <p:cNvPr id="137228" name="Oval 12"/>
          <p:cNvSpPr>
            <a:spLocks noChangeArrowheads="1"/>
          </p:cNvSpPr>
          <p:nvPr/>
        </p:nvSpPr>
        <p:spPr bwMode="auto">
          <a:xfrm>
            <a:off x="5292725" y="3571875"/>
            <a:ext cx="1511300" cy="14605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3366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7229" name="Oval 13"/>
          <p:cNvSpPr>
            <a:spLocks noChangeArrowheads="1"/>
          </p:cNvSpPr>
          <p:nvPr/>
        </p:nvSpPr>
        <p:spPr bwMode="auto">
          <a:xfrm>
            <a:off x="5795963" y="4003675"/>
            <a:ext cx="576262" cy="57626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7230" name="Oval 14"/>
          <p:cNvSpPr>
            <a:spLocks noChangeArrowheads="1"/>
          </p:cNvSpPr>
          <p:nvPr/>
        </p:nvSpPr>
        <p:spPr bwMode="auto">
          <a:xfrm>
            <a:off x="1619250" y="3644900"/>
            <a:ext cx="1368425" cy="1295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3366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7231" name="Rectangle 15"/>
          <p:cNvSpPr>
            <a:spLocks noChangeArrowheads="1"/>
          </p:cNvSpPr>
          <p:nvPr/>
        </p:nvSpPr>
        <p:spPr bwMode="auto">
          <a:xfrm>
            <a:off x="3995738" y="1412875"/>
            <a:ext cx="215900" cy="4249738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7232" name="Rectangle 16"/>
          <p:cNvSpPr>
            <a:spLocks noChangeArrowheads="1"/>
          </p:cNvSpPr>
          <p:nvPr/>
        </p:nvSpPr>
        <p:spPr bwMode="auto">
          <a:xfrm rot="5246993">
            <a:off x="4095750" y="-65087"/>
            <a:ext cx="84137" cy="3602038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7233" name="Line 17"/>
          <p:cNvSpPr>
            <a:spLocks noChangeShapeType="1"/>
          </p:cNvSpPr>
          <p:nvPr/>
        </p:nvSpPr>
        <p:spPr bwMode="auto">
          <a:xfrm flipH="1">
            <a:off x="5076825" y="1628775"/>
            <a:ext cx="863600" cy="33131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563938" y="4076700"/>
            <a:ext cx="1081087" cy="719138"/>
            <a:chOff x="4558" y="1344"/>
            <a:chExt cx="681" cy="453"/>
          </a:xfrm>
        </p:grpSpPr>
        <p:sp>
          <p:nvSpPr>
            <p:cNvPr id="50202" name="AutoShape 19"/>
            <p:cNvSpPr>
              <a:spLocks noChangeArrowheads="1"/>
            </p:cNvSpPr>
            <p:nvPr/>
          </p:nvSpPr>
          <p:spPr bwMode="auto">
            <a:xfrm flipV="1">
              <a:off x="4558" y="1344"/>
              <a:ext cx="681" cy="4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808 w 21600"/>
                <a:gd name="T13" fmla="*/ 0 h 21600"/>
                <a:gd name="T14" fmla="*/ 19792 w 21600"/>
                <a:gd name="T15" fmla="*/ 7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914" y="6770"/>
                  </a:moveTo>
                  <a:cubicBezTo>
                    <a:pt x="7957" y="5764"/>
                    <a:pt x="9350" y="5201"/>
                    <a:pt x="10800" y="5202"/>
                  </a:cubicBezTo>
                  <a:cubicBezTo>
                    <a:pt x="12249" y="5202"/>
                    <a:pt x="13642" y="5764"/>
                    <a:pt x="14685" y="6770"/>
                  </a:cubicBezTo>
                  <a:lnTo>
                    <a:pt x="18296" y="3025"/>
                  </a:lnTo>
                  <a:cubicBezTo>
                    <a:pt x="16283" y="1084"/>
                    <a:pt x="13596" y="-1"/>
                    <a:pt x="10799" y="0"/>
                  </a:cubicBezTo>
                  <a:cubicBezTo>
                    <a:pt x="8003" y="0"/>
                    <a:pt x="5316" y="1084"/>
                    <a:pt x="3303" y="3025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203" name="Line 20"/>
            <p:cNvSpPr>
              <a:spLocks noChangeShapeType="1"/>
            </p:cNvSpPr>
            <p:nvPr/>
          </p:nvSpPr>
          <p:spPr bwMode="auto">
            <a:xfrm flipH="1">
              <a:off x="4876" y="1706"/>
              <a:ext cx="0" cy="91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204" name="Line 21"/>
            <p:cNvSpPr>
              <a:spLocks noChangeShapeType="1"/>
            </p:cNvSpPr>
            <p:nvPr/>
          </p:nvSpPr>
          <p:spPr bwMode="auto">
            <a:xfrm>
              <a:off x="4967" y="1706"/>
              <a:ext cx="45" cy="91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205" name="Line 22"/>
            <p:cNvSpPr>
              <a:spLocks noChangeShapeType="1"/>
            </p:cNvSpPr>
            <p:nvPr/>
          </p:nvSpPr>
          <p:spPr bwMode="auto">
            <a:xfrm flipH="1">
              <a:off x="4740" y="1706"/>
              <a:ext cx="45" cy="91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37239" name="AutoShape 23"/>
          <p:cNvSpPr>
            <a:spLocks noChangeArrowheads="1"/>
          </p:cNvSpPr>
          <p:nvPr/>
        </p:nvSpPr>
        <p:spPr bwMode="auto">
          <a:xfrm rot="21576151" flipV="1">
            <a:off x="4067175" y="1628775"/>
            <a:ext cx="71438" cy="324008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7240" name="Oval 24"/>
          <p:cNvSpPr>
            <a:spLocks noChangeArrowheads="1"/>
          </p:cNvSpPr>
          <p:nvPr/>
        </p:nvSpPr>
        <p:spPr bwMode="auto">
          <a:xfrm>
            <a:off x="4067175" y="1700213"/>
            <a:ext cx="73025" cy="73025"/>
          </a:xfrm>
          <a:prstGeom prst="ellipse">
            <a:avLst/>
          </a:prstGeom>
          <a:solidFill>
            <a:srgbClr val="4D4D4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7241" name="Oval 25"/>
          <p:cNvSpPr>
            <a:spLocks noChangeArrowheads="1"/>
          </p:cNvSpPr>
          <p:nvPr/>
        </p:nvSpPr>
        <p:spPr bwMode="auto">
          <a:xfrm>
            <a:off x="1476375" y="3500438"/>
            <a:ext cx="1655763" cy="15843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7242" name="Line 26"/>
          <p:cNvSpPr>
            <a:spLocks noChangeShapeType="1"/>
          </p:cNvSpPr>
          <p:nvPr/>
        </p:nvSpPr>
        <p:spPr bwMode="auto">
          <a:xfrm>
            <a:off x="2411413" y="1844675"/>
            <a:ext cx="504825" cy="33131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7243" name="Oval 27"/>
          <p:cNvSpPr>
            <a:spLocks noChangeArrowheads="1"/>
          </p:cNvSpPr>
          <p:nvPr/>
        </p:nvSpPr>
        <p:spPr bwMode="auto">
          <a:xfrm>
            <a:off x="5219700" y="3500438"/>
            <a:ext cx="1655763" cy="15843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7244" name="Line 28"/>
          <p:cNvSpPr>
            <a:spLocks noChangeShapeType="1"/>
          </p:cNvSpPr>
          <p:nvPr/>
        </p:nvSpPr>
        <p:spPr bwMode="auto">
          <a:xfrm>
            <a:off x="5940425" y="1700213"/>
            <a:ext cx="720725" cy="34575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7245" name="Rectangle 29"/>
          <p:cNvSpPr>
            <a:spLocks noChangeArrowheads="1"/>
          </p:cNvSpPr>
          <p:nvPr/>
        </p:nvSpPr>
        <p:spPr bwMode="auto">
          <a:xfrm>
            <a:off x="1363525" y="5964806"/>
            <a:ext cx="6081793" cy="89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ja-JP" altLang="en-US" sz="2800" dirty="0">
                <a:solidFill>
                  <a:srgbClr val="FF7C80"/>
                </a:solidFill>
                <a:latin typeface="小塚ゴシック Pro L" pitchFamily="34" charset="-128"/>
                <a:ea typeface="小塚ゴシック Pro L" pitchFamily="34" charset="-128"/>
              </a:rPr>
              <a:t>慣性モーメント＝回すときの</a:t>
            </a:r>
            <a:r>
              <a:rPr lang="ja-JP" altLang="en-US" sz="2800" dirty="0" smtClean="0">
                <a:solidFill>
                  <a:srgbClr val="FF7C80"/>
                </a:solidFill>
                <a:latin typeface="小塚ゴシック Pro L" pitchFamily="34" charset="-128"/>
                <a:ea typeface="小塚ゴシック Pro L" pitchFamily="34" charset="-128"/>
              </a:rPr>
              <a:t>重さ</a:t>
            </a:r>
            <a:endParaRPr lang="en-US" altLang="ja-JP" sz="2800" dirty="0" smtClean="0">
              <a:solidFill>
                <a:srgbClr val="FF7C80"/>
              </a:solidFill>
              <a:latin typeface="小塚ゴシック Pro L" pitchFamily="34" charset="-128"/>
              <a:ea typeface="小塚ゴシック Pro L" pitchFamily="34" charset="-128"/>
            </a:endParaRPr>
          </a:p>
          <a:p>
            <a:pPr algn="ctr"/>
            <a:r>
              <a:rPr lang="en-US" altLang="ja-JP" sz="2400" dirty="0" smtClean="0">
                <a:solidFill>
                  <a:srgbClr val="FF7C80"/>
                </a:solidFill>
                <a:latin typeface="小塚ゴシック Pro L" pitchFamily="34" charset="-128"/>
                <a:ea typeface="小塚ゴシック Pro L" pitchFamily="34" charset="-128"/>
              </a:rPr>
              <a:t>Moment of inertia = resistance for spinning</a:t>
            </a:r>
            <a:endParaRPr lang="ja-JP" altLang="en-US" sz="2400" dirty="0">
              <a:solidFill>
                <a:srgbClr val="FF7C80"/>
              </a:solidFill>
              <a:latin typeface="小塚ゴシック Pro L" pitchFamily="34" charset="-128"/>
              <a:ea typeface="小塚ゴシック Pro L" pitchFamily="34" charset="-128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7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37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37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37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37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37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37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37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37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37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37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37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137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repeatCount="5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2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500" fill="hold"/>
                                        <p:tgtEl>
                                          <p:spTgt spid="137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37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 animBg="1"/>
      <p:bldP spid="137219" grpId="0" animBg="1"/>
      <p:bldP spid="137220" grpId="0" animBg="1"/>
      <p:bldP spid="137221" grpId="0" animBg="1"/>
      <p:bldP spid="137222" grpId="0" animBg="1"/>
      <p:bldP spid="137223" grpId="0" animBg="1"/>
      <p:bldP spid="137224" grpId="0" animBg="1"/>
      <p:bldP spid="137225" grpId="0" animBg="1"/>
      <p:bldP spid="137226" grpId="0" animBg="1"/>
      <p:bldP spid="137228" grpId="0" animBg="1"/>
      <p:bldP spid="137229" grpId="0" animBg="1"/>
      <p:bldP spid="137230" grpId="0" animBg="1"/>
      <p:bldP spid="137231" grpId="0" animBg="1"/>
      <p:bldP spid="137232" grpId="0" animBg="1"/>
      <p:bldP spid="137233" grpId="0" animBg="1"/>
      <p:bldP spid="137239" grpId="0" animBg="1"/>
      <p:bldP spid="137240" grpId="0" animBg="1"/>
      <p:bldP spid="137241" grpId="0" animBg="1"/>
      <p:bldP spid="137241" grpId="1" animBg="1"/>
      <p:bldP spid="137241" grpId="2" animBg="1"/>
      <p:bldP spid="137242" grpId="0" animBg="1"/>
      <p:bldP spid="137243" grpId="0" animBg="1"/>
      <p:bldP spid="137243" grpId="1" animBg="1"/>
      <p:bldP spid="137243" grpId="2" animBg="1"/>
      <p:bldP spid="137244" grpId="0" animBg="1"/>
      <p:bldP spid="1372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6" name="Text Box 4"/>
          <p:cNvSpPr txBox="1">
            <a:spLocks noChangeArrowheads="1"/>
          </p:cNvSpPr>
          <p:nvPr/>
        </p:nvSpPr>
        <p:spPr bwMode="auto">
          <a:xfrm>
            <a:off x="3056174" y="255588"/>
            <a:ext cx="35301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FF7C80"/>
                </a:solidFill>
                <a:latin typeface="小塚ゴシック Pro L" pitchFamily="34" charset="-128"/>
                <a:ea typeface="小塚ゴシック Pro L" pitchFamily="34" charset="-128"/>
              </a:rPr>
              <a:t>速い自転  </a:t>
            </a:r>
            <a:r>
              <a:rPr lang="en-US" altLang="ja-JP" sz="2800" dirty="0" smtClean="0">
                <a:solidFill>
                  <a:srgbClr val="FF7C80"/>
                </a:solidFill>
                <a:latin typeface="小塚ゴシック Pro L" pitchFamily="34" charset="-128"/>
                <a:ea typeface="小塚ゴシック Pro L" pitchFamily="34" charset="-128"/>
              </a:rPr>
              <a:t>Rapid spin</a:t>
            </a:r>
            <a:endParaRPr lang="ja-JP" altLang="en-US" sz="2800" dirty="0" smtClean="0">
              <a:solidFill>
                <a:srgbClr val="FF7C80"/>
              </a:solidFill>
              <a:latin typeface="小塚ゴシック Pro L" pitchFamily="34" charset="-128"/>
              <a:ea typeface="小塚ゴシック Pro L" pitchFamily="34" charset="-128"/>
            </a:endParaRPr>
          </a:p>
          <a:p>
            <a:pPr algn="ctr"/>
            <a:r>
              <a:rPr lang="en-US" altLang="ja-JP" dirty="0" smtClean="0">
                <a:solidFill>
                  <a:srgbClr val="FFFF00"/>
                </a:solidFill>
                <a:latin typeface="小塚ゴシック Pro L" pitchFamily="34" charset="-128"/>
                <a:ea typeface="小塚ゴシック Pro L" pitchFamily="34" charset="-128"/>
              </a:rPr>
              <a:t>(</a:t>
            </a:r>
            <a:r>
              <a:rPr lang="ja-JP" altLang="en-US" sz="2000" dirty="0" smtClean="0">
                <a:solidFill>
                  <a:srgbClr val="FFFF00"/>
                </a:solidFill>
                <a:latin typeface="小塚ゴシック Pro L" pitchFamily="34" charset="-128"/>
                <a:ea typeface="小塚ゴシック Pro L" pitchFamily="34" charset="-128"/>
              </a:rPr>
              <a:t>地球や火星  </a:t>
            </a:r>
            <a:r>
              <a:rPr lang="en-US" altLang="ja-JP" sz="2000" dirty="0" smtClean="0">
                <a:solidFill>
                  <a:srgbClr val="FFFF00"/>
                </a:solidFill>
                <a:latin typeface="小塚ゴシック Pro L" pitchFamily="34" charset="-128"/>
                <a:ea typeface="小塚ゴシック Pro L" pitchFamily="34" charset="-128"/>
              </a:rPr>
              <a:t>Earth and Mars</a:t>
            </a:r>
            <a:r>
              <a:rPr lang="en-US" altLang="ja-JP" dirty="0" smtClean="0">
                <a:solidFill>
                  <a:srgbClr val="FFFF00"/>
                </a:solidFill>
                <a:latin typeface="小塚ゴシック Pro L" pitchFamily="34" charset="-128"/>
                <a:ea typeface="小塚ゴシック Pro L" pitchFamily="34" charset="-128"/>
              </a:rPr>
              <a:t>) 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357686" y="3429000"/>
            <a:ext cx="647700" cy="642937"/>
            <a:chOff x="4241" y="2160"/>
            <a:chExt cx="408" cy="405"/>
          </a:xfrm>
        </p:grpSpPr>
        <p:sp>
          <p:nvSpPr>
            <p:cNvPr id="9" name="AutoShape 12"/>
            <p:cNvSpPr>
              <a:spLocks noChangeArrowheads="1"/>
            </p:cNvSpPr>
            <p:nvPr/>
          </p:nvSpPr>
          <p:spPr bwMode="auto">
            <a:xfrm>
              <a:off x="4241" y="2160"/>
              <a:ext cx="408" cy="405"/>
            </a:xfrm>
            <a:prstGeom prst="star16">
              <a:avLst>
                <a:gd name="adj" fmla="val 37500"/>
              </a:avLst>
            </a:prstGeom>
            <a:gradFill rotWithShape="1">
              <a:gsLst>
                <a:gs pos="0">
                  <a:srgbClr val="FFCC00"/>
                </a:gs>
                <a:gs pos="100000">
                  <a:schemeClr val="accent6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332" y="2251"/>
              <a:ext cx="226" cy="203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4429124" y="1214422"/>
            <a:ext cx="504825" cy="503237"/>
            <a:chOff x="3995738" y="3284538"/>
            <a:chExt cx="504825" cy="503237"/>
          </a:xfrm>
        </p:grpSpPr>
        <p:sp>
          <p:nvSpPr>
            <p:cNvPr id="13" name="Oval 2"/>
            <p:cNvSpPr>
              <a:spLocks noChangeArrowheads="1"/>
            </p:cNvSpPr>
            <p:nvPr/>
          </p:nvSpPr>
          <p:spPr bwMode="auto">
            <a:xfrm>
              <a:off x="3995738" y="3284538"/>
              <a:ext cx="504825" cy="503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grpSp>
          <p:nvGrpSpPr>
            <p:cNvPr id="14" name="Group 3"/>
            <p:cNvGrpSpPr>
              <a:grpSpLocks/>
            </p:cNvGrpSpPr>
            <p:nvPr/>
          </p:nvGrpSpPr>
          <p:grpSpPr bwMode="auto">
            <a:xfrm>
              <a:off x="4052884" y="3357565"/>
              <a:ext cx="431797" cy="360364"/>
              <a:chOff x="1380" y="1453"/>
              <a:chExt cx="1492" cy="1408"/>
            </a:xfrm>
          </p:grpSpPr>
          <p:sp>
            <p:nvSpPr>
              <p:cNvPr id="15" name="Freeform 4"/>
              <p:cNvSpPr>
                <a:spLocks/>
              </p:cNvSpPr>
              <p:nvPr/>
            </p:nvSpPr>
            <p:spPr bwMode="auto">
              <a:xfrm rot="-2065">
                <a:off x="1380" y="1906"/>
                <a:ext cx="543" cy="462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0" y="18"/>
                  </a:cxn>
                  <a:cxn ang="0">
                    <a:pos x="1" y="32"/>
                  </a:cxn>
                  <a:cxn ang="0">
                    <a:pos x="6" y="47"/>
                  </a:cxn>
                  <a:cxn ang="0">
                    <a:pos x="13" y="56"/>
                  </a:cxn>
                  <a:cxn ang="0">
                    <a:pos x="17" y="58"/>
                  </a:cxn>
                  <a:cxn ang="0">
                    <a:pos x="22" y="60"/>
                  </a:cxn>
                  <a:cxn ang="0">
                    <a:pos x="26" y="60"/>
                  </a:cxn>
                  <a:cxn ang="0">
                    <a:pos x="32" y="60"/>
                  </a:cxn>
                  <a:cxn ang="0">
                    <a:pos x="37" y="60"/>
                  </a:cxn>
                  <a:cxn ang="0">
                    <a:pos x="41" y="60"/>
                  </a:cxn>
                  <a:cxn ang="0">
                    <a:pos x="46" y="60"/>
                  </a:cxn>
                  <a:cxn ang="0">
                    <a:pos x="51" y="60"/>
                  </a:cxn>
                  <a:cxn ang="0">
                    <a:pos x="55" y="61"/>
                  </a:cxn>
                  <a:cxn ang="0">
                    <a:pos x="62" y="61"/>
                  </a:cxn>
                  <a:cxn ang="0">
                    <a:pos x="69" y="62"/>
                  </a:cxn>
                  <a:cxn ang="0">
                    <a:pos x="77" y="63"/>
                  </a:cxn>
                  <a:cxn ang="0">
                    <a:pos x="84" y="64"/>
                  </a:cxn>
                  <a:cxn ang="0">
                    <a:pos x="90" y="67"/>
                  </a:cxn>
                  <a:cxn ang="0">
                    <a:pos x="95" y="69"/>
                  </a:cxn>
                  <a:cxn ang="0">
                    <a:pos x="99" y="72"/>
                  </a:cxn>
                  <a:cxn ang="0">
                    <a:pos x="92" y="90"/>
                  </a:cxn>
                  <a:cxn ang="0">
                    <a:pos x="113" y="94"/>
                  </a:cxn>
                  <a:cxn ang="0">
                    <a:pos x="114" y="128"/>
                  </a:cxn>
                  <a:cxn ang="0">
                    <a:pos x="160" y="154"/>
                  </a:cxn>
                  <a:cxn ang="0">
                    <a:pos x="168" y="146"/>
                  </a:cxn>
                  <a:cxn ang="0">
                    <a:pos x="154" y="106"/>
                  </a:cxn>
                  <a:cxn ang="0">
                    <a:pos x="165" y="98"/>
                  </a:cxn>
                  <a:cxn ang="0">
                    <a:pos x="160" y="84"/>
                  </a:cxn>
                  <a:cxn ang="0">
                    <a:pos x="145" y="78"/>
                  </a:cxn>
                  <a:cxn ang="0">
                    <a:pos x="165" y="68"/>
                  </a:cxn>
                  <a:cxn ang="0">
                    <a:pos x="176" y="50"/>
                  </a:cxn>
                  <a:cxn ang="0">
                    <a:pos x="167" y="42"/>
                  </a:cxn>
                  <a:cxn ang="0">
                    <a:pos x="159" y="35"/>
                  </a:cxn>
                  <a:cxn ang="0">
                    <a:pos x="151" y="31"/>
                  </a:cxn>
                  <a:cxn ang="0">
                    <a:pos x="143" y="30"/>
                  </a:cxn>
                  <a:cxn ang="0">
                    <a:pos x="137" y="30"/>
                  </a:cxn>
                  <a:cxn ang="0">
                    <a:pos x="128" y="28"/>
                  </a:cxn>
                  <a:cxn ang="0">
                    <a:pos x="116" y="27"/>
                  </a:cxn>
                  <a:cxn ang="0">
                    <a:pos x="104" y="26"/>
                  </a:cxn>
                  <a:cxn ang="0">
                    <a:pos x="92" y="26"/>
                  </a:cxn>
                  <a:cxn ang="0">
                    <a:pos x="82" y="25"/>
                  </a:cxn>
                  <a:cxn ang="0">
                    <a:pos x="75" y="24"/>
                  </a:cxn>
                  <a:cxn ang="0">
                    <a:pos x="72" y="24"/>
                  </a:cxn>
                  <a:cxn ang="0">
                    <a:pos x="56" y="0"/>
                  </a:cxn>
                  <a:cxn ang="0">
                    <a:pos x="2" y="5"/>
                  </a:cxn>
                </a:cxnLst>
                <a:rect l="0" t="0" r="r" b="b"/>
                <a:pathLst>
                  <a:path w="176" h="154">
                    <a:moveTo>
                      <a:pt x="2" y="5"/>
                    </a:moveTo>
                    <a:lnTo>
                      <a:pt x="0" y="18"/>
                    </a:lnTo>
                    <a:lnTo>
                      <a:pt x="1" y="32"/>
                    </a:lnTo>
                    <a:lnTo>
                      <a:pt x="6" y="47"/>
                    </a:lnTo>
                    <a:lnTo>
                      <a:pt x="13" y="56"/>
                    </a:lnTo>
                    <a:lnTo>
                      <a:pt x="17" y="58"/>
                    </a:lnTo>
                    <a:lnTo>
                      <a:pt x="22" y="60"/>
                    </a:lnTo>
                    <a:lnTo>
                      <a:pt x="26" y="60"/>
                    </a:lnTo>
                    <a:lnTo>
                      <a:pt x="32" y="60"/>
                    </a:lnTo>
                    <a:lnTo>
                      <a:pt x="37" y="60"/>
                    </a:lnTo>
                    <a:lnTo>
                      <a:pt x="41" y="60"/>
                    </a:lnTo>
                    <a:lnTo>
                      <a:pt x="46" y="60"/>
                    </a:lnTo>
                    <a:lnTo>
                      <a:pt x="51" y="60"/>
                    </a:lnTo>
                    <a:lnTo>
                      <a:pt x="55" y="61"/>
                    </a:lnTo>
                    <a:lnTo>
                      <a:pt x="62" y="61"/>
                    </a:lnTo>
                    <a:lnTo>
                      <a:pt x="69" y="62"/>
                    </a:lnTo>
                    <a:lnTo>
                      <a:pt x="77" y="63"/>
                    </a:lnTo>
                    <a:lnTo>
                      <a:pt x="84" y="64"/>
                    </a:lnTo>
                    <a:lnTo>
                      <a:pt x="90" y="67"/>
                    </a:lnTo>
                    <a:lnTo>
                      <a:pt x="95" y="69"/>
                    </a:lnTo>
                    <a:lnTo>
                      <a:pt x="99" y="72"/>
                    </a:lnTo>
                    <a:lnTo>
                      <a:pt x="92" y="90"/>
                    </a:lnTo>
                    <a:lnTo>
                      <a:pt x="113" y="94"/>
                    </a:lnTo>
                    <a:lnTo>
                      <a:pt x="114" y="128"/>
                    </a:lnTo>
                    <a:lnTo>
                      <a:pt x="160" y="154"/>
                    </a:lnTo>
                    <a:lnTo>
                      <a:pt x="168" y="146"/>
                    </a:lnTo>
                    <a:lnTo>
                      <a:pt x="154" y="106"/>
                    </a:lnTo>
                    <a:lnTo>
                      <a:pt x="165" y="98"/>
                    </a:lnTo>
                    <a:lnTo>
                      <a:pt x="160" y="84"/>
                    </a:lnTo>
                    <a:lnTo>
                      <a:pt x="145" y="78"/>
                    </a:lnTo>
                    <a:lnTo>
                      <a:pt x="165" y="68"/>
                    </a:lnTo>
                    <a:lnTo>
                      <a:pt x="176" y="50"/>
                    </a:lnTo>
                    <a:lnTo>
                      <a:pt x="167" y="42"/>
                    </a:lnTo>
                    <a:lnTo>
                      <a:pt x="159" y="35"/>
                    </a:lnTo>
                    <a:lnTo>
                      <a:pt x="151" y="31"/>
                    </a:lnTo>
                    <a:lnTo>
                      <a:pt x="143" y="30"/>
                    </a:lnTo>
                    <a:lnTo>
                      <a:pt x="137" y="30"/>
                    </a:lnTo>
                    <a:lnTo>
                      <a:pt x="128" y="28"/>
                    </a:lnTo>
                    <a:lnTo>
                      <a:pt x="116" y="27"/>
                    </a:lnTo>
                    <a:lnTo>
                      <a:pt x="104" y="26"/>
                    </a:lnTo>
                    <a:lnTo>
                      <a:pt x="92" y="26"/>
                    </a:lnTo>
                    <a:lnTo>
                      <a:pt x="82" y="25"/>
                    </a:lnTo>
                    <a:lnTo>
                      <a:pt x="75" y="24"/>
                    </a:lnTo>
                    <a:lnTo>
                      <a:pt x="72" y="24"/>
                    </a:lnTo>
                    <a:lnTo>
                      <a:pt x="56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auto">
              <a:xfrm rot="-2065">
                <a:off x="1904" y="2311"/>
                <a:ext cx="39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2" y="3"/>
                  </a:cxn>
                  <a:cxn ang="0">
                    <a:pos x="20" y="5"/>
                  </a:cxn>
                  <a:cxn ang="0">
                    <a:pos x="28" y="7"/>
                  </a:cxn>
                  <a:cxn ang="0">
                    <a:pos x="37" y="9"/>
                  </a:cxn>
                  <a:cxn ang="0">
                    <a:pos x="44" y="13"/>
                  </a:cxn>
                  <a:cxn ang="0">
                    <a:pos x="50" y="15"/>
                  </a:cxn>
                  <a:cxn ang="0">
                    <a:pos x="53" y="18"/>
                  </a:cxn>
                  <a:cxn ang="0">
                    <a:pos x="48" y="50"/>
                  </a:cxn>
                  <a:cxn ang="0">
                    <a:pos x="11" y="39"/>
                  </a:cxn>
                  <a:cxn ang="0">
                    <a:pos x="8" y="34"/>
                  </a:cxn>
                  <a:cxn ang="0">
                    <a:pos x="4" y="22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53" h="50">
                    <a:moveTo>
                      <a:pt x="0" y="0"/>
                    </a:moveTo>
                    <a:lnTo>
                      <a:pt x="5" y="1"/>
                    </a:lnTo>
                    <a:lnTo>
                      <a:pt x="12" y="3"/>
                    </a:lnTo>
                    <a:lnTo>
                      <a:pt x="20" y="5"/>
                    </a:lnTo>
                    <a:lnTo>
                      <a:pt x="28" y="7"/>
                    </a:lnTo>
                    <a:lnTo>
                      <a:pt x="37" y="9"/>
                    </a:lnTo>
                    <a:lnTo>
                      <a:pt x="44" y="13"/>
                    </a:lnTo>
                    <a:lnTo>
                      <a:pt x="50" y="15"/>
                    </a:lnTo>
                    <a:lnTo>
                      <a:pt x="53" y="18"/>
                    </a:lnTo>
                    <a:lnTo>
                      <a:pt x="48" y="50"/>
                    </a:lnTo>
                    <a:lnTo>
                      <a:pt x="11" y="39"/>
                    </a:lnTo>
                    <a:lnTo>
                      <a:pt x="8" y="34"/>
                    </a:lnTo>
                    <a:lnTo>
                      <a:pt x="4" y="22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7" name="Freeform 6"/>
              <p:cNvSpPr>
                <a:spLocks/>
              </p:cNvSpPr>
              <p:nvPr/>
            </p:nvSpPr>
            <p:spPr bwMode="auto">
              <a:xfrm rot="-2065">
                <a:off x="1561" y="2273"/>
                <a:ext cx="131" cy="87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97" y="11"/>
                  </a:cxn>
                  <a:cxn ang="0">
                    <a:pos x="114" y="49"/>
                  </a:cxn>
                  <a:cxn ang="0">
                    <a:pos x="106" y="92"/>
                  </a:cxn>
                  <a:cxn ang="0">
                    <a:pos x="95" y="94"/>
                  </a:cxn>
                  <a:cxn ang="0">
                    <a:pos x="84" y="60"/>
                  </a:cxn>
                  <a:cxn ang="0">
                    <a:pos x="59" y="64"/>
                  </a:cxn>
                  <a:cxn ang="0">
                    <a:pos x="40" y="57"/>
                  </a:cxn>
                  <a:cxn ang="0">
                    <a:pos x="59" y="30"/>
                  </a:cxn>
                  <a:cxn ang="0">
                    <a:pos x="0" y="2"/>
                  </a:cxn>
                  <a:cxn ang="0">
                    <a:pos x="35" y="0"/>
                  </a:cxn>
                </a:cxnLst>
                <a:rect l="0" t="0" r="r" b="b"/>
                <a:pathLst>
                  <a:path w="114" h="94">
                    <a:moveTo>
                      <a:pt x="35" y="0"/>
                    </a:moveTo>
                    <a:lnTo>
                      <a:pt x="97" y="11"/>
                    </a:lnTo>
                    <a:lnTo>
                      <a:pt x="114" y="49"/>
                    </a:lnTo>
                    <a:lnTo>
                      <a:pt x="106" y="92"/>
                    </a:lnTo>
                    <a:lnTo>
                      <a:pt x="95" y="94"/>
                    </a:lnTo>
                    <a:lnTo>
                      <a:pt x="84" y="60"/>
                    </a:lnTo>
                    <a:lnTo>
                      <a:pt x="59" y="64"/>
                    </a:lnTo>
                    <a:lnTo>
                      <a:pt x="40" y="57"/>
                    </a:lnTo>
                    <a:lnTo>
                      <a:pt x="59" y="30"/>
                    </a:lnTo>
                    <a:lnTo>
                      <a:pt x="0" y="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8" name="Freeform 7"/>
              <p:cNvSpPr>
                <a:spLocks/>
              </p:cNvSpPr>
              <p:nvPr/>
            </p:nvSpPr>
            <p:spPr bwMode="auto">
              <a:xfrm rot="-2065">
                <a:off x="1765" y="2359"/>
                <a:ext cx="112" cy="114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4"/>
                  </a:cxn>
                  <a:cxn ang="0">
                    <a:pos x="5" y="10"/>
                  </a:cxn>
                  <a:cxn ang="0">
                    <a:pos x="0" y="15"/>
                  </a:cxn>
                  <a:cxn ang="0">
                    <a:pos x="1" y="21"/>
                  </a:cxn>
                  <a:cxn ang="0">
                    <a:pos x="5" y="22"/>
                  </a:cxn>
                  <a:cxn ang="0">
                    <a:pos x="9" y="25"/>
                  </a:cxn>
                  <a:cxn ang="0">
                    <a:pos x="14" y="26"/>
                  </a:cxn>
                  <a:cxn ang="0">
                    <a:pos x="20" y="28"/>
                  </a:cxn>
                  <a:cxn ang="0">
                    <a:pos x="26" y="29"/>
                  </a:cxn>
                  <a:cxn ang="0">
                    <a:pos x="31" y="30"/>
                  </a:cxn>
                  <a:cxn ang="0">
                    <a:pos x="36" y="30"/>
                  </a:cxn>
                  <a:cxn ang="0">
                    <a:pos x="41" y="32"/>
                  </a:cxn>
                  <a:cxn ang="0">
                    <a:pos x="47" y="33"/>
                  </a:cxn>
                  <a:cxn ang="0">
                    <a:pos x="54" y="33"/>
                  </a:cxn>
                  <a:cxn ang="0">
                    <a:pos x="60" y="35"/>
                  </a:cxn>
                  <a:cxn ang="0">
                    <a:pos x="65" y="38"/>
                  </a:cxn>
                  <a:cxn ang="0">
                    <a:pos x="69" y="41"/>
                  </a:cxn>
                  <a:cxn ang="0">
                    <a:pos x="74" y="40"/>
                  </a:cxn>
                  <a:cxn ang="0">
                    <a:pos x="76" y="36"/>
                  </a:cxn>
                  <a:cxn ang="0">
                    <a:pos x="75" y="30"/>
                  </a:cxn>
                  <a:cxn ang="0">
                    <a:pos x="75" y="22"/>
                  </a:cxn>
                  <a:cxn ang="0">
                    <a:pos x="75" y="14"/>
                  </a:cxn>
                  <a:cxn ang="0">
                    <a:pos x="75" y="7"/>
                  </a:cxn>
                  <a:cxn ang="0">
                    <a:pos x="72" y="4"/>
                  </a:cxn>
                  <a:cxn ang="0">
                    <a:pos x="68" y="3"/>
                  </a:cxn>
                  <a:cxn ang="0">
                    <a:pos x="62" y="3"/>
                  </a:cxn>
                  <a:cxn ang="0">
                    <a:pos x="57" y="3"/>
                  </a:cxn>
                  <a:cxn ang="0">
                    <a:pos x="50" y="4"/>
                  </a:cxn>
                  <a:cxn ang="0">
                    <a:pos x="42" y="4"/>
                  </a:cxn>
                  <a:cxn ang="0">
                    <a:pos x="35" y="4"/>
                  </a:cxn>
                  <a:cxn ang="0">
                    <a:pos x="27" y="3"/>
                  </a:cxn>
                  <a:cxn ang="0">
                    <a:pos x="21" y="0"/>
                  </a:cxn>
                </a:cxnLst>
                <a:rect l="0" t="0" r="r" b="b"/>
                <a:pathLst>
                  <a:path w="76" h="41">
                    <a:moveTo>
                      <a:pt x="21" y="0"/>
                    </a:moveTo>
                    <a:lnTo>
                      <a:pt x="13" y="4"/>
                    </a:lnTo>
                    <a:lnTo>
                      <a:pt x="5" y="10"/>
                    </a:lnTo>
                    <a:lnTo>
                      <a:pt x="0" y="15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9" y="25"/>
                    </a:lnTo>
                    <a:lnTo>
                      <a:pt x="14" y="26"/>
                    </a:lnTo>
                    <a:lnTo>
                      <a:pt x="20" y="28"/>
                    </a:lnTo>
                    <a:lnTo>
                      <a:pt x="26" y="29"/>
                    </a:lnTo>
                    <a:lnTo>
                      <a:pt x="31" y="30"/>
                    </a:lnTo>
                    <a:lnTo>
                      <a:pt x="36" y="30"/>
                    </a:lnTo>
                    <a:lnTo>
                      <a:pt x="41" y="32"/>
                    </a:lnTo>
                    <a:lnTo>
                      <a:pt x="47" y="33"/>
                    </a:lnTo>
                    <a:lnTo>
                      <a:pt x="54" y="33"/>
                    </a:lnTo>
                    <a:lnTo>
                      <a:pt x="60" y="35"/>
                    </a:lnTo>
                    <a:lnTo>
                      <a:pt x="65" y="38"/>
                    </a:lnTo>
                    <a:lnTo>
                      <a:pt x="69" y="41"/>
                    </a:lnTo>
                    <a:lnTo>
                      <a:pt x="74" y="40"/>
                    </a:lnTo>
                    <a:lnTo>
                      <a:pt x="76" y="36"/>
                    </a:lnTo>
                    <a:lnTo>
                      <a:pt x="75" y="30"/>
                    </a:lnTo>
                    <a:lnTo>
                      <a:pt x="75" y="22"/>
                    </a:lnTo>
                    <a:lnTo>
                      <a:pt x="75" y="14"/>
                    </a:lnTo>
                    <a:lnTo>
                      <a:pt x="75" y="7"/>
                    </a:lnTo>
                    <a:lnTo>
                      <a:pt x="72" y="4"/>
                    </a:lnTo>
                    <a:lnTo>
                      <a:pt x="68" y="3"/>
                    </a:lnTo>
                    <a:lnTo>
                      <a:pt x="62" y="3"/>
                    </a:lnTo>
                    <a:lnTo>
                      <a:pt x="57" y="3"/>
                    </a:lnTo>
                    <a:lnTo>
                      <a:pt x="50" y="4"/>
                    </a:lnTo>
                    <a:lnTo>
                      <a:pt x="42" y="4"/>
                    </a:lnTo>
                    <a:lnTo>
                      <a:pt x="35" y="4"/>
                    </a:lnTo>
                    <a:lnTo>
                      <a:pt x="27" y="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9" name="Freeform 8"/>
              <p:cNvSpPr>
                <a:spLocks/>
              </p:cNvSpPr>
              <p:nvPr/>
            </p:nvSpPr>
            <p:spPr bwMode="auto">
              <a:xfrm rot="-2065">
                <a:off x="1865" y="1860"/>
                <a:ext cx="239" cy="108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6" y="13"/>
                  </a:cxn>
                  <a:cxn ang="0">
                    <a:pos x="4" y="16"/>
                  </a:cxn>
                  <a:cxn ang="0">
                    <a:pos x="1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6" y="41"/>
                  </a:cxn>
                  <a:cxn ang="0">
                    <a:pos x="10" y="40"/>
                  </a:cxn>
                  <a:cxn ang="0">
                    <a:pos x="15" y="39"/>
                  </a:cxn>
                  <a:cxn ang="0">
                    <a:pos x="21" y="38"/>
                  </a:cxn>
                  <a:cxn ang="0">
                    <a:pos x="26" y="36"/>
                  </a:cxn>
                  <a:cxn ang="0">
                    <a:pos x="32" y="34"/>
                  </a:cxn>
                  <a:cxn ang="0">
                    <a:pos x="37" y="34"/>
                  </a:cxn>
                  <a:cxn ang="0">
                    <a:pos x="41" y="34"/>
                  </a:cxn>
                  <a:cxn ang="0">
                    <a:pos x="47" y="36"/>
                  </a:cxn>
                  <a:cxn ang="0">
                    <a:pos x="56" y="37"/>
                  </a:cxn>
                  <a:cxn ang="0">
                    <a:pos x="67" y="39"/>
                  </a:cxn>
                  <a:cxn ang="0">
                    <a:pos x="77" y="41"/>
                  </a:cxn>
                  <a:cxn ang="0">
                    <a:pos x="89" y="44"/>
                  </a:cxn>
                  <a:cxn ang="0">
                    <a:pos x="99" y="46"/>
                  </a:cxn>
                  <a:cxn ang="0">
                    <a:pos x="106" y="48"/>
                  </a:cxn>
                  <a:cxn ang="0">
                    <a:pos x="112" y="51"/>
                  </a:cxn>
                  <a:cxn ang="0">
                    <a:pos x="109" y="55"/>
                  </a:cxn>
                  <a:cxn ang="0">
                    <a:pos x="109" y="60"/>
                  </a:cxn>
                  <a:cxn ang="0">
                    <a:pos x="110" y="62"/>
                  </a:cxn>
                  <a:cxn ang="0">
                    <a:pos x="116" y="62"/>
                  </a:cxn>
                  <a:cxn ang="0">
                    <a:pos x="121" y="61"/>
                  </a:cxn>
                  <a:cxn ang="0">
                    <a:pos x="128" y="59"/>
                  </a:cxn>
                  <a:cxn ang="0">
                    <a:pos x="136" y="56"/>
                  </a:cxn>
                  <a:cxn ang="0">
                    <a:pos x="145" y="54"/>
                  </a:cxn>
                  <a:cxn ang="0">
                    <a:pos x="153" y="52"/>
                  </a:cxn>
                  <a:cxn ang="0">
                    <a:pos x="161" y="48"/>
                  </a:cxn>
                  <a:cxn ang="0">
                    <a:pos x="167" y="46"/>
                  </a:cxn>
                  <a:cxn ang="0">
                    <a:pos x="170" y="45"/>
                  </a:cxn>
                  <a:cxn ang="0">
                    <a:pos x="172" y="41"/>
                  </a:cxn>
                  <a:cxn ang="0">
                    <a:pos x="169" y="37"/>
                  </a:cxn>
                  <a:cxn ang="0">
                    <a:pos x="163" y="34"/>
                  </a:cxn>
                  <a:cxn ang="0">
                    <a:pos x="157" y="36"/>
                  </a:cxn>
                  <a:cxn ang="0">
                    <a:pos x="152" y="36"/>
                  </a:cxn>
                  <a:cxn ang="0">
                    <a:pos x="147" y="34"/>
                  </a:cxn>
                  <a:cxn ang="0">
                    <a:pos x="143" y="33"/>
                  </a:cxn>
                  <a:cxn ang="0">
                    <a:pos x="138" y="31"/>
                  </a:cxn>
                  <a:cxn ang="0">
                    <a:pos x="132" y="30"/>
                  </a:cxn>
                  <a:cxn ang="0">
                    <a:pos x="127" y="28"/>
                  </a:cxn>
                  <a:cxn ang="0">
                    <a:pos x="122" y="26"/>
                  </a:cxn>
                  <a:cxn ang="0">
                    <a:pos x="116" y="25"/>
                  </a:cxn>
                  <a:cxn ang="0">
                    <a:pos x="110" y="24"/>
                  </a:cxn>
                  <a:cxn ang="0">
                    <a:pos x="105" y="23"/>
                  </a:cxn>
                  <a:cxn ang="0">
                    <a:pos x="99" y="22"/>
                  </a:cxn>
                  <a:cxn ang="0">
                    <a:pos x="92" y="21"/>
                  </a:cxn>
                  <a:cxn ang="0">
                    <a:pos x="85" y="18"/>
                  </a:cxn>
                  <a:cxn ang="0">
                    <a:pos x="79" y="17"/>
                  </a:cxn>
                  <a:cxn ang="0">
                    <a:pos x="75" y="15"/>
                  </a:cxn>
                  <a:cxn ang="0">
                    <a:pos x="70" y="14"/>
                  </a:cxn>
                  <a:cxn ang="0">
                    <a:pos x="63" y="10"/>
                  </a:cxn>
                  <a:cxn ang="0">
                    <a:pos x="56" y="6"/>
                  </a:cxn>
                  <a:cxn ang="0">
                    <a:pos x="49" y="2"/>
                  </a:cxn>
                  <a:cxn ang="0">
                    <a:pos x="41" y="0"/>
                  </a:cxn>
                </a:cxnLst>
                <a:rect l="0" t="0" r="r" b="b"/>
                <a:pathLst>
                  <a:path w="172" h="62">
                    <a:moveTo>
                      <a:pt x="41" y="0"/>
                    </a:moveTo>
                    <a:lnTo>
                      <a:pt x="6" y="13"/>
                    </a:lnTo>
                    <a:lnTo>
                      <a:pt x="4" y="16"/>
                    </a:lnTo>
                    <a:lnTo>
                      <a:pt x="1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6" y="41"/>
                    </a:lnTo>
                    <a:lnTo>
                      <a:pt x="10" y="40"/>
                    </a:lnTo>
                    <a:lnTo>
                      <a:pt x="15" y="39"/>
                    </a:lnTo>
                    <a:lnTo>
                      <a:pt x="21" y="38"/>
                    </a:lnTo>
                    <a:lnTo>
                      <a:pt x="26" y="36"/>
                    </a:lnTo>
                    <a:lnTo>
                      <a:pt x="32" y="34"/>
                    </a:lnTo>
                    <a:lnTo>
                      <a:pt x="37" y="34"/>
                    </a:lnTo>
                    <a:lnTo>
                      <a:pt x="41" y="34"/>
                    </a:lnTo>
                    <a:lnTo>
                      <a:pt x="47" y="36"/>
                    </a:lnTo>
                    <a:lnTo>
                      <a:pt x="56" y="37"/>
                    </a:lnTo>
                    <a:lnTo>
                      <a:pt x="67" y="39"/>
                    </a:lnTo>
                    <a:lnTo>
                      <a:pt x="77" y="41"/>
                    </a:lnTo>
                    <a:lnTo>
                      <a:pt x="89" y="44"/>
                    </a:lnTo>
                    <a:lnTo>
                      <a:pt x="99" y="46"/>
                    </a:lnTo>
                    <a:lnTo>
                      <a:pt x="106" y="48"/>
                    </a:lnTo>
                    <a:lnTo>
                      <a:pt x="112" y="51"/>
                    </a:lnTo>
                    <a:lnTo>
                      <a:pt x="109" y="55"/>
                    </a:lnTo>
                    <a:lnTo>
                      <a:pt x="109" y="60"/>
                    </a:lnTo>
                    <a:lnTo>
                      <a:pt x="110" y="62"/>
                    </a:lnTo>
                    <a:lnTo>
                      <a:pt x="116" y="62"/>
                    </a:lnTo>
                    <a:lnTo>
                      <a:pt x="121" y="61"/>
                    </a:lnTo>
                    <a:lnTo>
                      <a:pt x="128" y="59"/>
                    </a:lnTo>
                    <a:lnTo>
                      <a:pt x="136" y="56"/>
                    </a:lnTo>
                    <a:lnTo>
                      <a:pt x="145" y="54"/>
                    </a:lnTo>
                    <a:lnTo>
                      <a:pt x="153" y="52"/>
                    </a:lnTo>
                    <a:lnTo>
                      <a:pt x="161" y="48"/>
                    </a:lnTo>
                    <a:lnTo>
                      <a:pt x="167" y="46"/>
                    </a:lnTo>
                    <a:lnTo>
                      <a:pt x="170" y="45"/>
                    </a:lnTo>
                    <a:lnTo>
                      <a:pt x="172" y="41"/>
                    </a:lnTo>
                    <a:lnTo>
                      <a:pt x="169" y="37"/>
                    </a:lnTo>
                    <a:lnTo>
                      <a:pt x="163" y="34"/>
                    </a:lnTo>
                    <a:lnTo>
                      <a:pt x="157" y="36"/>
                    </a:lnTo>
                    <a:lnTo>
                      <a:pt x="152" y="36"/>
                    </a:lnTo>
                    <a:lnTo>
                      <a:pt x="147" y="34"/>
                    </a:lnTo>
                    <a:lnTo>
                      <a:pt x="143" y="33"/>
                    </a:lnTo>
                    <a:lnTo>
                      <a:pt x="138" y="31"/>
                    </a:lnTo>
                    <a:lnTo>
                      <a:pt x="132" y="30"/>
                    </a:lnTo>
                    <a:lnTo>
                      <a:pt x="127" y="28"/>
                    </a:lnTo>
                    <a:lnTo>
                      <a:pt x="122" y="26"/>
                    </a:lnTo>
                    <a:lnTo>
                      <a:pt x="116" y="25"/>
                    </a:lnTo>
                    <a:lnTo>
                      <a:pt x="110" y="24"/>
                    </a:lnTo>
                    <a:lnTo>
                      <a:pt x="105" y="23"/>
                    </a:lnTo>
                    <a:lnTo>
                      <a:pt x="99" y="22"/>
                    </a:lnTo>
                    <a:lnTo>
                      <a:pt x="92" y="21"/>
                    </a:lnTo>
                    <a:lnTo>
                      <a:pt x="85" y="18"/>
                    </a:lnTo>
                    <a:lnTo>
                      <a:pt x="79" y="17"/>
                    </a:lnTo>
                    <a:lnTo>
                      <a:pt x="75" y="15"/>
                    </a:lnTo>
                    <a:lnTo>
                      <a:pt x="70" y="14"/>
                    </a:lnTo>
                    <a:lnTo>
                      <a:pt x="63" y="10"/>
                    </a:lnTo>
                    <a:lnTo>
                      <a:pt x="56" y="6"/>
                    </a:lnTo>
                    <a:lnTo>
                      <a:pt x="49" y="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0" name="Freeform 9"/>
              <p:cNvSpPr>
                <a:spLocks/>
              </p:cNvSpPr>
              <p:nvPr/>
            </p:nvSpPr>
            <p:spPr bwMode="auto">
              <a:xfrm rot="-2065">
                <a:off x="1923" y="1976"/>
                <a:ext cx="38" cy="19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5" y="2"/>
                  </a:cxn>
                  <a:cxn ang="0">
                    <a:pos x="31" y="4"/>
                  </a:cxn>
                  <a:cxn ang="0">
                    <a:pos x="26" y="6"/>
                  </a:cxn>
                  <a:cxn ang="0">
                    <a:pos x="22" y="6"/>
                  </a:cxn>
                  <a:cxn ang="0">
                    <a:pos x="16" y="5"/>
                  </a:cxn>
                  <a:cxn ang="0">
                    <a:pos x="9" y="3"/>
                  </a:cxn>
                  <a:cxn ang="0">
                    <a:pos x="3" y="3"/>
                  </a:cxn>
                  <a:cxn ang="0">
                    <a:pos x="0" y="5"/>
                  </a:cxn>
                  <a:cxn ang="0">
                    <a:pos x="1" y="10"/>
                  </a:cxn>
                  <a:cxn ang="0">
                    <a:pos x="4" y="17"/>
                  </a:cxn>
                  <a:cxn ang="0">
                    <a:pos x="10" y="25"/>
                  </a:cxn>
                  <a:cxn ang="0">
                    <a:pos x="15" y="29"/>
                  </a:cxn>
                  <a:cxn ang="0">
                    <a:pos x="23" y="29"/>
                  </a:cxn>
                  <a:cxn ang="0">
                    <a:pos x="33" y="29"/>
                  </a:cxn>
                  <a:cxn ang="0">
                    <a:pos x="41" y="28"/>
                  </a:cxn>
                  <a:cxn ang="0">
                    <a:pos x="48" y="26"/>
                  </a:cxn>
                  <a:cxn ang="0">
                    <a:pos x="50" y="22"/>
                  </a:cxn>
                  <a:cxn ang="0">
                    <a:pos x="49" y="15"/>
                  </a:cxn>
                  <a:cxn ang="0">
                    <a:pos x="46" y="9"/>
                  </a:cxn>
                  <a:cxn ang="0">
                    <a:pos x="40" y="0"/>
                  </a:cxn>
                </a:cxnLst>
                <a:rect l="0" t="0" r="r" b="b"/>
                <a:pathLst>
                  <a:path w="50" h="29">
                    <a:moveTo>
                      <a:pt x="40" y="0"/>
                    </a:moveTo>
                    <a:lnTo>
                      <a:pt x="35" y="2"/>
                    </a:lnTo>
                    <a:lnTo>
                      <a:pt x="31" y="4"/>
                    </a:lnTo>
                    <a:lnTo>
                      <a:pt x="26" y="6"/>
                    </a:lnTo>
                    <a:lnTo>
                      <a:pt x="22" y="6"/>
                    </a:lnTo>
                    <a:lnTo>
                      <a:pt x="16" y="5"/>
                    </a:lnTo>
                    <a:lnTo>
                      <a:pt x="9" y="3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1" y="10"/>
                    </a:lnTo>
                    <a:lnTo>
                      <a:pt x="4" y="17"/>
                    </a:lnTo>
                    <a:lnTo>
                      <a:pt x="10" y="25"/>
                    </a:lnTo>
                    <a:lnTo>
                      <a:pt x="15" y="29"/>
                    </a:lnTo>
                    <a:lnTo>
                      <a:pt x="23" y="29"/>
                    </a:lnTo>
                    <a:lnTo>
                      <a:pt x="33" y="29"/>
                    </a:lnTo>
                    <a:lnTo>
                      <a:pt x="41" y="28"/>
                    </a:lnTo>
                    <a:lnTo>
                      <a:pt x="48" y="26"/>
                    </a:lnTo>
                    <a:lnTo>
                      <a:pt x="50" y="22"/>
                    </a:lnTo>
                    <a:lnTo>
                      <a:pt x="49" y="15"/>
                    </a:lnTo>
                    <a:lnTo>
                      <a:pt x="46" y="9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 rot="-2065">
                <a:off x="2000" y="1962"/>
                <a:ext cx="105" cy="35"/>
              </a:xfrm>
              <a:custGeom>
                <a:avLst/>
                <a:gdLst/>
                <a:ahLst/>
                <a:cxnLst>
                  <a:cxn ang="0">
                    <a:pos x="73" y="15"/>
                  </a:cxn>
                  <a:cxn ang="0">
                    <a:pos x="68" y="13"/>
                  </a:cxn>
                  <a:cxn ang="0">
                    <a:pos x="64" y="10"/>
                  </a:cxn>
                  <a:cxn ang="0">
                    <a:pos x="58" y="8"/>
                  </a:cxn>
                  <a:cxn ang="0">
                    <a:pos x="52" y="4"/>
                  </a:cxn>
                  <a:cxn ang="0">
                    <a:pos x="46" y="2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3" y="1"/>
                  </a:cxn>
                  <a:cxn ang="0">
                    <a:pos x="28" y="3"/>
                  </a:cxn>
                  <a:cxn ang="0">
                    <a:pos x="23" y="3"/>
                  </a:cxn>
                  <a:cxn ang="0">
                    <a:pos x="18" y="3"/>
                  </a:cxn>
                  <a:cxn ang="0">
                    <a:pos x="13" y="3"/>
                  </a:cxn>
                  <a:cxn ang="0">
                    <a:pos x="8" y="4"/>
                  </a:cxn>
                  <a:cxn ang="0">
                    <a:pos x="6" y="8"/>
                  </a:cxn>
                  <a:cxn ang="0">
                    <a:pos x="6" y="13"/>
                  </a:cxn>
                  <a:cxn ang="0">
                    <a:pos x="8" y="17"/>
                  </a:cxn>
                  <a:cxn ang="0">
                    <a:pos x="11" y="21"/>
                  </a:cxn>
                  <a:cxn ang="0">
                    <a:pos x="11" y="23"/>
                  </a:cxn>
                  <a:cxn ang="0">
                    <a:pos x="8" y="25"/>
                  </a:cxn>
                  <a:cxn ang="0">
                    <a:pos x="5" y="28"/>
                  </a:cxn>
                  <a:cxn ang="0">
                    <a:pos x="1" y="31"/>
                  </a:cxn>
                  <a:cxn ang="0">
                    <a:pos x="0" y="33"/>
                  </a:cxn>
                  <a:cxn ang="0">
                    <a:pos x="1" y="36"/>
                  </a:cxn>
                  <a:cxn ang="0">
                    <a:pos x="8" y="37"/>
                  </a:cxn>
                  <a:cxn ang="0">
                    <a:pos x="18" y="38"/>
                  </a:cxn>
                  <a:cxn ang="0">
                    <a:pos x="24" y="39"/>
                  </a:cxn>
                  <a:cxn ang="0">
                    <a:pos x="30" y="41"/>
                  </a:cxn>
                  <a:cxn ang="0">
                    <a:pos x="36" y="44"/>
                  </a:cxn>
                  <a:cxn ang="0">
                    <a:pos x="41" y="44"/>
                  </a:cxn>
                  <a:cxn ang="0">
                    <a:pos x="45" y="43"/>
                  </a:cxn>
                  <a:cxn ang="0">
                    <a:pos x="49" y="39"/>
                  </a:cxn>
                  <a:cxn ang="0">
                    <a:pos x="53" y="36"/>
                  </a:cxn>
                  <a:cxn ang="0">
                    <a:pos x="61" y="36"/>
                  </a:cxn>
                  <a:cxn ang="0">
                    <a:pos x="67" y="37"/>
                  </a:cxn>
                  <a:cxn ang="0">
                    <a:pos x="73" y="37"/>
                  </a:cxn>
                  <a:cxn ang="0">
                    <a:pos x="80" y="38"/>
                  </a:cxn>
                  <a:cxn ang="0">
                    <a:pos x="87" y="39"/>
                  </a:cxn>
                  <a:cxn ang="0">
                    <a:pos x="94" y="37"/>
                  </a:cxn>
                  <a:cxn ang="0">
                    <a:pos x="99" y="37"/>
                  </a:cxn>
                  <a:cxn ang="0">
                    <a:pos x="105" y="40"/>
                  </a:cxn>
                  <a:cxn ang="0">
                    <a:pos x="112" y="46"/>
                  </a:cxn>
                  <a:cxn ang="0">
                    <a:pos x="119" y="49"/>
                  </a:cxn>
                  <a:cxn ang="0">
                    <a:pos x="125" y="51"/>
                  </a:cxn>
                  <a:cxn ang="0">
                    <a:pos x="132" y="48"/>
                  </a:cxn>
                  <a:cxn ang="0">
                    <a:pos x="137" y="41"/>
                  </a:cxn>
                  <a:cxn ang="0">
                    <a:pos x="141" y="34"/>
                  </a:cxn>
                  <a:cxn ang="0">
                    <a:pos x="141" y="29"/>
                  </a:cxn>
                  <a:cxn ang="0">
                    <a:pos x="135" y="25"/>
                  </a:cxn>
                  <a:cxn ang="0">
                    <a:pos x="127" y="23"/>
                  </a:cxn>
                  <a:cxn ang="0">
                    <a:pos x="119" y="18"/>
                  </a:cxn>
                  <a:cxn ang="0">
                    <a:pos x="111" y="15"/>
                  </a:cxn>
                  <a:cxn ang="0">
                    <a:pos x="105" y="15"/>
                  </a:cxn>
                  <a:cxn ang="0">
                    <a:pos x="98" y="17"/>
                  </a:cxn>
                  <a:cxn ang="0">
                    <a:pos x="89" y="18"/>
                  </a:cxn>
                  <a:cxn ang="0">
                    <a:pos x="80" y="18"/>
                  </a:cxn>
                  <a:cxn ang="0">
                    <a:pos x="73" y="15"/>
                  </a:cxn>
                </a:cxnLst>
                <a:rect l="0" t="0" r="r" b="b"/>
                <a:pathLst>
                  <a:path w="141" h="51">
                    <a:moveTo>
                      <a:pt x="73" y="15"/>
                    </a:moveTo>
                    <a:lnTo>
                      <a:pt x="68" y="13"/>
                    </a:lnTo>
                    <a:lnTo>
                      <a:pt x="64" y="10"/>
                    </a:lnTo>
                    <a:lnTo>
                      <a:pt x="58" y="8"/>
                    </a:lnTo>
                    <a:lnTo>
                      <a:pt x="52" y="4"/>
                    </a:lnTo>
                    <a:lnTo>
                      <a:pt x="46" y="2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3" y="1"/>
                    </a:lnTo>
                    <a:lnTo>
                      <a:pt x="28" y="3"/>
                    </a:lnTo>
                    <a:lnTo>
                      <a:pt x="23" y="3"/>
                    </a:lnTo>
                    <a:lnTo>
                      <a:pt x="18" y="3"/>
                    </a:lnTo>
                    <a:lnTo>
                      <a:pt x="13" y="3"/>
                    </a:lnTo>
                    <a:lnTo>
                      <a:pt x="8" y="4"/>
                    </a:lnTo>
                    <a:lnTo>
                      <a:pt x="6" y="8"/>
                    </a:lnTo>
                    <a:lnTo>
                      <a:pt x="6" y="13"/>
                    </a:lnTo>
                    <a:lnTo>
                      <a:pt x="8" y="17"/>
                    </a:lnTo>
                    <a:lnTo>
                      <a:pt x="11" y="21"/>
                    </a:lnTo>
                    <a:lnTo>
                      <a:pt x="11" y="23"/>
                    </a:lnTo>
                    <a:lnTo>
                      <a:pt x="8" y="25"/>
                    </a:lnTo>
                    <a:lnTo>
                      <a:pt x="5" y="28"/>
                    </a:lnTo>
                    <a:lnTo>
                      <a:pt x="1" y="31"/>
                    </a:lnTo>
                    <a:lnTo>
                      <a:pt x="0" y="33"/>
                    </a:lnTo>
                    <a:lnTo>
                      <a:pt x="1" y="36"/>
                    </a:lnTo>
                    <a:lnTo>
                      <a:pt x="8" y="37"/>
                    </a:lnTo>
                    <a:lnTo>
                      <a:pt x="18" y="38"/>
                    </a:lnTo>
                    <a:lnTo>
                      <a:pt x="24" y="39"/>
                    </a:lnTo>
                    <a:lnTo>
                      <a:pt x="30" y="41"/>
                    </a:lnTo>
                    <a:lnTo>
                      <a:pt x="36" y="44"/>
                    </a:lnTo>
                    <a:lnTo>
                      <a:pt x="41" y="44"/>
                    </a:lnTo>
                    <a:lnTo>
                      <a:pt x="45" y="43"/>
                    </a:lnTo>
                    <a:lnTo>
                      <a:pt x="49" y="39"/>
                    </a:lnTo>
                    <a:lnTo>
                      <a:pt x="53" y="36"/>
                    </a:lnTo>
                    <a:lnTo>
                      <a:pt x="61" y="36"/>
                    </a:lnTo>
                    <a:lnTo>
                      <a:pt x="67" y="37"/>
                    </a:lnTo>
                    <a:lnTo>
                      <a:pt x="73" y="37"/>
                    </a:lnTo>
                    <a:lnTo>
                      <a:pt x="80" y="38"/>
                    </a:lnTo>
                    <a:lnTo>
                      <a:pt x="87" y="39"/>
                    </a:lnTo>
                    <a:lnTo>
                      <a:pt x="94" y="37"/>
                    </a:lnTo>
                    <a:lnTo>
                      <a:pt x="99" y="37"/>
                    </a:lnTo>
                    <a:lnTo>
                      <a:pt x="105" y="40"/>
                    </a:lnTo>
                    <a:lnTo>
                      <a:pt x="112" y="46"/>
                    </a:lnTo>
                    <a:lnTo>
                      <a:pt x="119" y="49"/>
                    </a:lnTo>
                    <a:lnTo>
                      <a:pt x="125" y="51"/>
                    </a:lnTo>
                    <a:lnTo>
                      <a:pt x="132" y="48"/>
                    </a:lnTo>
                    <a:lnTo>
                      <a:pt x="137" y="41"/>
                    </a:lnTo>
                    <a:lnTo>
                      <a:pt x="141" y="34"/>
                    </a:lnTo>
                    <a:lnTo>
                      <a:pt x="141" y="29"/>
                    </a:lnTo>
                    <a:lnTo>
                      <a:pt x="135" y="25"/>
                    </a:lnTo>
                    <a:lnTo>
                      <a:pt x="127" y="23"/>
                    </a:lnTo>
                    <a:lnTo>
                      <a:pt x="119" y="18"/>
                    </a:lnTo>
                    <a:lnTo>
                      <a:pt x="111" y="15"/>
                    </a:lnTo>
                    <a:lnTo>
                      <a:pt x="105" y="15"/>
                    </a:lnTo>
                    <a:lnTo>
                      <a:pt x="98" y="17"/>
                    </a:lnTo>
                    <a:lnTo>
                      <a:pt x="89" y="18"/>
                    </a:lnTo>
                    <a:lnTo>
                      <a:pt x="80" y="18"/>
                    </a:lnTo>
                    <a:lnTo>
                      <a:pt x="73" y="15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2" name="Freeform 11"/>
              <p:cNvSpPr>
                <a:spLocks/>
              </p:cNvSpPr>
              <p:nvPr/>
            </p:nvSpPr>
            <p:spPr bwMode="auto">
              <a:xfrm rot="-2065">
                <a:off x="2015" y="2541"/>
                <a:ext cx="135" cy="1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4"/>
                  </a:cxn>
                  <a:cxn ang="0">
                    <a:pos x="6" y="35"/>
                  </a:cxn>
                  <a:cxn ang="0">
                    <a:pos x="14" y="56"/>
                  </a:cxn>
                  <a:cxn ang="0">
                    <a:pos x="22" y="68"/>
                  </a:cxn>
                  <a:cxn ang="0">
                    <a:pos x="29" y="68"/>
                  </a:cxn>
                  <a:cxn ang="0">
                    <a:pos x="35" y="63"/>
                  </a:cxn>
                  <a:cxn ang="0">
                    <a:pos x="41" y="55"/>
                  </a:cxn>
                  <a:cxn ang="0">
                    <a:pos x="46" y="49"/>
                  </a:cxn>
                  <a:cxn ang="0">
                    <a:pos x="51" y="41"/>
                  </a:cxn>
                  <a:cxn ang="0">
                    <a:pos x="53" y="30"/>
                  </a:cxn>
                  <a:cxn ang="0">
                    <a:pos x="53" y="18"/>
                  </a:cxn>
                  <a:cxn ang="0">
                    <a:pos x="51" y="9"/>
                  </a:cxn>
                  <a:cxn ang="0">
                    <a:pos x="47" y="4"/>
                  </a:cxn>
                  <a:cxn ang="0">
                    <a:pos x="44" y="1"/>
                  </a:cxn>
                  <a:cxn ang="0">
                    <a:pos x="41" y="2"/>
                  </a:cxn>
                  <a:cxn ang="0">
                    <a:pos x="37" y="8"/>
                  </a:cxn>
                  <a:cxn ang="0">
                    <a:pos x="35" y="11"/>
                  </a:cxn>
                  <a:cxn ang="0">
                    <a:pos x="31" y="12"/>
                  </a:cxn>
                  <a:cxn ang="0">
                    <a:pos x="27" y="14"/>
                  </a:cxn>
                  <a:cxn ang="0">
                    <a:pos x="22" y="14"/>
                  </a:cxn>
                  <a:cxn ang="0">
                    <a:pos x="16" y="11"/>
                  </a:cxn>
                  <a:cxn ang="0">
                    <a:pos x="12" y="9"/>
                  </a:cxn>
                  <a:cxn ang="0">
                    <a:pos x="6" y="6"/>
                  </a:cxn>
                  <a:cxn ang="0">
                    <a:pos x="0" y="0"/>
                  </a:cxn>
                </a:cxnLst>
                <a:rect l="0" t="0" r="r" b="b"/>
                <a:pathLst>
                  <a:path w="53" h="68">
                    <a:moveTo>
                      <a:pt x="0" y="0"/>
                    </a:moveTo>
                    <a:lnTo>
                      <a:pt x="0" y="14"/>
                    </a:lnTo>
                    <a:lnTo>
                      <a:pt x="6" y="35"/>
                    </a:lnTo>
                    <a:lnTo>
                      <a:pt x="14" y="56"/>
                    </a:lnTo>
                    <a:lnTo>
                      <a:pt x="22" y="68"/>
                    </a:lnTo>
                    <a:lnTo>
                      <a:pt x="29" y="68"/>
                    </a:lnTo>
                    <a:lnTo>
                      <a:pt x="35" y="63"/>
                    </a:lnTo>
                    <a:lnTo>
                      <a:pt x="41" y="55"/>
                    </a:lnTo>
                    <a:lnTo>
                      <a:pt x="46" y="49"/>
                    </a:lnTo>
                    <a:lnTo>
                      <a:pt x="51" y="41"/>
                    </a:lnTo>
                    <a:lnTo>
                      <a:pt x="53" y="30"/>
                    </a:lnTo>
                    <a:lnTo>
                      <a:pt x="53" y="18"/>
                    </a:lnTo>
                    <a:lnTo>
                      <a:pt x="51" y="9"/>
                    </a:lnTo>
                    <a:lnTo>
                      <a:pt x="47" y="4"/>
                    </a:lnTo>
                    <a:lnTo>
                      <a:pt x="44" y="1"/>
                    </a:lnTo>
                    <a:lnTo>
                      <a:pt x="41" y="2"/>
                    </a:lnTo>
                    <a:lnTo>
                      <a:pt x="37" y="8"/>
                    </a:lnTo>
                    <a:lnTo>
                      <a:pt x="35" y="11"/>
                    </a:lnTo>
                    <a:lnTo>
                      <a:pt x="31" y="12"/>
                    </a:lnTo>
                    <a:lnTo>
                      <a:pt x="27" y="14"/>
                    </a:lnTo>
                    <a:lnTo>
                      <a:pt x="22" y="14"/>
                    </a:lnTo>
                    <a:lnTo>
                      <a:pt x="16" y="11"/>
                    </a:lnTo>
                    <a:lnTo>
                      <a:pt x="12" y="9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3" name="Freeform 12"/>
              <p:cNvSpPr>
                <a:spLocks/>
              </p:cNvSpPr>
              <p:nvPr/>
            </p:nvSpPr>
            <p:spPr bwMode="auto">
              <a:xfrm rot="-4034457">
                <a:off x="1561" y="1408"/>
                <a:ext cx="363" cy="453"/>
              </a:xfrm>
              <a:custGeom>
                <a:avLst/>
                <a:gdLst/>
                <a:ahLst/>
                <a:cxnLst>
                  <a:cxn ang="0">
                    <a:pos x="334" y="249"/>
                  </a:cxn>
                  <a:cxn ang="0">
                    <a:pos x="312" y="263"/>
                  </a:cxn>
                  <a:cxn ang="0">
                    <a:pos x="283" y="264"/>
                  </a:cxn>
                  <a:cxn ang="0">
                    <a:pos x="257" y="264"/>
                  </a:cxn>
                  <a:cxn ang="0">
                    <a:pos x="242" y="262"/>
                  </a:cxn>
                  <a:cxn ang="0">
                    <a:pos x="225" y="262"/>
                  </a:cxn>
                  <a:cxn ang="0">
                    <a:pos x="220" y="268"/>
                  </a:cxn>
                  <a:cxn ang="0">
                    <a:pos x="232" y="276"/>
                  </a:cxn>
                  <a:cxn ang="0">
                    <a:pos x="253" y="280"/>
                  </a:cxn>
                  <a:cxn ang="0">
                    <a:pos x="273" y="279"/>
                  </a:cxn>
                  <a:cxn ang="0">
                    <a:pos x="296" y="273"/>
                  </a:cxn>
                  <a:cxn ang="0">
                    <a:pos x="301" y="322"/>
                  </a:cxn>
                  <a:cxn ang="0">
                    <a:pos x="299" y="352"/>
                  </a:cxn>
                  <a:cxn ang="0">
                    <a:pos x="273" y="378"/>
                  </a:cxn>
                  <a:cxn ang="0">
                    <a:pos x="257" y="364"/>
                  </a:cxn>
                  <a:cxn ang="0">
                    <a:pos x="244" y="359"/>
                  </a:cxn>
                  <a:cxn ang="0">
                    <a:pos x="231" y="364"/>
                  </a:cxn>
                  <a:cxn ang="0">
                    <a:pos x="217" y="365"/>
                  </a:cxn>
                  <a:cxn ang="0">
                    <a:pos x="210" y="347"/>
                  </a:cxn>
                  <a:cxn ang="0">
                    <a:pos x="201" y="327"/>
                  </a:cxn>
                  <a:cxn ang="0">
                    <a:pos x="182" y="316"/>
                  </a:cxn>
                  <a:cxn ang="0">
                    <a:pos x="191" y="302"/>
                  </a:cxn>
                  <a:cxn ang="0">
                    <a:pos x="172" y="287"/>
                  </a:cxn>
                  <a:cxn ang="0">
                    <a:pos x="161" y="265"/>
                  </a:cxn>
                  <a:cxn ang="0">
                    <a:pos x="172" y="255"/>
                  </a:cxn>
                  <a:cxn ang="0">
                    <a:pos x="192" y="250"/>
                  </a:cxn>
                  <a:cxn ang="0">
                    <a:pos x="212" y="239"/>
                  </a:cxn>
                  <a:cxn ang="0">
                    <a:pos x="212" y="232"/>
                  </a:cxn>
                  <a:cxn ang="0">
                    <a:pos x="196" y="212"/>
                  </a:cxn>
                  <a:cxn ang="0">
                    <a:pos x="176" y="205"/>
                  </a:cxn>
                  <a:cxn ang="0">
                    <a:pos x="151" y="201"/>
                  </a:cxn>
                  <a:cxn ang="0">
                    <a:pos x="128" y="194"/>
                  </a:cxn>
                  <a:cxn ang="0">
                    <a:pos x="117" y="175"/>
                  </a:cxn>
                  <a:cxn ang="0">
                    <a:pos x="132" y="174"/>
                  </a:cxn>
                  <a:cxn ang="0">
                    <a:pos x="147" y="175"/>
                  </a:cxn>
                  <a:cxn ang="0">
                    <a:pos x="161" y="173"/>
                  </a:cxn>
                  <a:cxn ang="0">
                    <a:pos x="175" y="162"/>
                  </a:cxn>
                  <a:cxn ang="0">
                    <a:pos x="177" y="129"/>
                  </a:cxn>
                  <a:cxn ang="0">
                    <a:pos x="152" y="99"/>
                  </a:cxn>
                  <a:cxn ang="0">
                    <a:pos x="132" y="96"/>
                  </a:cxn>
                  <a:cxn ang="0">
                    <a:pos x="117" y="98"/>
                  </a:cxn>
                  <a:cxn ang="0">
                    <a:pos x="106" y="72"/>
                  </a:cxn>
                  <a:cxn ang="0">
                    <a:pos x="93" y="71"/>
                  </a:cxn>
                  <a:cxn ang="0">
                    <a:pos x="73" y="63"/>
                  </a:cxn>
                  <a:cxn ang="0">
                    <a:pos x="54" y="45"/>
                  </a:cxn>
                  <a:cxn ang="0">
                    <a:pos x="37" y="44"/>
                  </a:cxn>
                  <a:cxn ang="0">
                    <a:pos x="23" y="43"/>
                  </a:cxn>
                  <a:cxn ang="0">
                    <a:pos x="8" y="34"/>
                  </a:cxn>
                  <a:cxn ang="0">
                    <a:pos x="11" y="0"/>
                  </a:cxn>
                  <a:cxn ang="0">
                    <a:pos x="73" y="29"/>
                  </a:cxn>
                  <a:cxn ang="0">
                    <a:pos x="145" y="72"/>
                  </a:cxn>
                  <a:cxn ang="0">
                    <a:pos x="217" y="121"/>
                  </a:cxn>
                  <a:cxn ang="0">
                    <a:pos x="282" y="174"/>
                  </a:cxn>
                  <a:cxn ang="0">
                    <a:pos x="331" y="224"/>
                  </a:cxn>
                </a:cxnLst>
                <a:rect l="0" t="0" r="r" b="b"/>
                <a:pathLst>
                  <a:path w="343" h="378">
                    <a:moveTo>
                      <a:pt x="343" y="240"/>
                    </a:moveTo>
                    <a:lnTo>
                      <a:pt x="341" y="242"/>
                    </a:lnTo>
                    <a:lnTo>
                      <a:pt x="334" y="249"/>
                    </a:lnTo>
                    <a:lnTo>
                      <a:pt x="326" y="257"/>
                    </a:lnTo>
                    <a:lnTo>
                      <a:pt x="319" y="264"/>
                    </a:lnTo>
                    <a:lnTo>
                      <a:pt x="312" y="263"/>
                    </a:lnTo>
                    <a:lnTo>
                      <a:pt x="304" y="263"/>
                    </a:lnTo>
                    <a:lnTo>
                      <a:pt x="293" y="263"/>
                    </a:lnTo>
                    <a:lnTo>
                      <a:pt x="283" y="264"/>
                    </a:lnTo>
                    <a:lnTo>
                      <a:pt x="273" y="264"/>
                    </a:lnTo>
                    <a:lnTo>
                      <a:pt x="263" y="264"/>
                    </a:lnTo>
                    <a:lnTo>
                      <a:pt x="257" y="264"/>
                    </a:lnTo>
                    <a:lnTo>
                      <a:pt x="251" y="264"/>
                    </a:lnTo>
                    <a:lnTo>
                      <a:pt x="246" y="263"/>
                    </a:lnTo>
                    <a:lnTo>
                      <a:pt x="242" y="262"/>
                    </a:lnTo>
                    <a:lnTo>
                      <a:pt x="236" y="262"/>
                    </a:lnTo>
                    <a:lnTo>
                      <a:pt x="230" y="261"/>
                    </a:lnTo>
                    <a:lnTo>
                      <a:pt x="225" y="262"/>
                    </a:lnTo>
                    <a:lnTo>
                      <a:pt x="221" y="262"/>
                    </a:lnTo>
                    <a:lnTo>
                      <a:pt x="220" y="264"/>
                    </a:lnTo>
                    <a:lnTo>
                      <a:pt x="220" y="268"/>
                    </a:lnTo>
                    <a:lnTo>
                      <a:pt x="222" y="271"/>
                    </a:lnTo>
                    <a:lnTo>
                      <a:pt x="227" y="274"/>
                    </a:lnTo>
                    <a:lnTo>
                      <a:pt x="232" y="276"/>
                    </a:lnTo>
                    <a:lnTo>
                      <a:pt x="239" y="278"/>
                    </a:lnTo>
                    <a:lnTo>
                      <a:pt x="246" y="279"/>
                    </a:lnTo>
                    <a:lnTo>
                      <a:pt x="253" y="280"/>
                    </a:lnTo>
                    <a:lnTo>
                      <a:pt x="259" y="280"/>
                    </a:lnTo>
                    <a:lnTo>
                      <a:pt x="263" y="280"/>
                    </a:lnTo>
                    <a:lnTo>
                      <a:pt x="273" y="279"/>
                    </a:lnTo>
                    <a:lnTo>
                      <a:pt x="283" y="277"/>
                    </a:lnTo>
                    <a:lnTo>
                      <a:pt x="292" y="274"/>
                    </a:lnTo>
                    <a:lnTo>
                      <a:pt x="296" y="273"/>
                    </a:lnTo>
                    <a:lnTo>
                      <a:pt x="310" y="298"/>
                    </a:lnTo>
                    <a:lnTo>
                      <a:pt x="299" y="308"/>
                    </a:lnTo>
                    <a:lnTo>
                      <a:pt x="301" y="322"/>
                    </a:lnTo>
                    <a:lnTo>
                      <a:pt x="303" y="333"/>
                    </a:lnTo>
                    <a:lnTo>
                      <a:pt x="303" y="342"/>
                    </a:lnTo>
                    <a:lnTo>
                      <a:pt x="299" y="352"/>
                    </a:lnTo>
                    <a:lnTo>
                      <a:pt x="291" y="362"/>
                    </a:lnTo>
                    <a:lnTo>
                      <a:pt x="282" y="371"/>
                    </a:lnTo>
                    <a:lnTo>
                      <a:pt x="273" y="378"/>
                    </a:lnTo>
                    <a:lnTo>
                      <a:pt x="266" y="378"/>
                    </a:lnTo>
                    <a:lnTo>
                      <a:pt x="261" y="372"/>
                    </a:lnTo>
                    <a:lnTo>
                      <a:pt x="257" y="364"/>
                    </a:lnTo>
                    <a:lnTo>
                      <a:pt x="253" y="360"/>
                    </a:lnTo>
                    <a:lnTo>
                      <a:pt x="247" y="357"/>
                    </a:lnTo>
                    <a:lnTo>
                      <a:pt x="244" y="359"/>
                    </a:lnTo>
                    <a:lnTo>
                      <a:pt x="240" y="360"/>
                    </a:lnTo>
                    <a:lnTo>
                      <a:pt x="236" y="362"/>
                    </a:lnTo>
                    <a:lnTo>
                      <a:pt x="231" y="364"/>
                    </a:lnTo>
                    <a:lnTo>
                      <a:pt x="227" y="365"/>
                    </a:lnTo>
                    <a:lnTo>
                      <a:pt x="222" y="365"/>
                    </a:lnTo>
                    <a:lnTo>
                      <a:pt x="217" y="365"/>
                    </a:lnTo>
                    <a:lnTo>
                      <a:pt x="213" y="364"/>
                    </a:lnTo>
                    <a:lnTo>
                      <a:pt x="209" y="357"/>
                    </a:lnTo>
                    <a:lnTo>
                      <a:pt x="210" y="347"/>
                    </a:lnTo>
                    <a:lnTo>
                      <a:pt x="212" y="338"/>
                    </a:lnTo>
                    <a:lnTo>
                      <a:pt x="209" y="332"/>
                    </a:lnTo>
                    <a:lnTo>
                      <a:pt x="201" y="327"/>
                    </a:lnTo>
                    <a:lnTo>
                      <a:pt x="192" y="322"/>
                    </a:lnTo>
                    <a:lnTo>
                      <a:pt x="185" y="318"/>
                    </a:lnTo>
                    <a:lnTo>
                      <a:pt x="182" y="316"/>
                    </a:lnTo>
                    <a:lnTo>
                      <a:pt x="184" y="314"/>
                    </a:lnTo>
                    <a:lnTo>
                      <a:pt x="187" y="308"/>
                    </a:lnTo>
                    <a:lnTo>
                      <a:pt x="191" y="302"/>
                    </a:lnTo>
                    <a:lnTo>
                      <a:pt x="190" y="298"/>
                    </a:lnTo>
                    <a:lnTo>
                      <a:pt x="182" y="293"/>
                    </a:lnTo>
                    <a:lnTo>
                      <a:pt x="172" y="287"/>
                    </a:lnTo>
                    <a:lnTo>
                      <a:pt x="163" y="279"/>
                    </a:lnTo>
                    <a:lnTo>
                      <a:pt x="160" y="270"/>
                    </a:lnTo>
                    <a:lnTo>
                      <a:pt x="161" y="265"/>
                    </a:lnTo>
                    <a:lnTo>
                      <a:pt x="163" y="261"/>
                    </a:lnTo>
                    <a:lnTo>
                      <a:pt x="167" y="257"/>
                    </a:lnTo>
                    <a:lnTo>
                      <a:pt x="172" y="255"/>
                    </a:lnTo>
                    <a:lnTo>
                      <a:pt x="178" y="253"/>
                    </a:lnTo>
                    <a:lnTo>
                      <a:pt x="185" y="251"/>
                    </a:lnTo>
                    <a:lnTo>
                      <a:pt x="192" y="250"/>
                    </a:lnTo>
                    <a:lnTo>
                      <a:pt x="199" y="251"/>
                    </a:lnTo>
                    <a:lnTo>
                      <a:pt x="205" y="245"/>
                    </a:lnTo>
                    <a:lnTo>
                      <a:pt x="212" y="239"/>
                    </a:lnTo>
                    <a:lnTo>
                      <a:pt x="217" y="235"/>
                    </a:lnTo>
                    <a:lnTo>
                      <a:pt x="220" y="234"/>
                    </a:lnTo>
                    <a:lnTo>
                      <a:pt x="212" y="232"/>
                    </a:lnTo>
                    <a:lnTo>
                      <a:pt x="205" y="226"/>
                    </a:lnTo>
                    <a:lnTo>
                      <a:pt x="199" y="219"/>
                    </a:lnTo>
                    <a:lnTo>
                      <a:pt x="196" y="212"/>
                    </a:lnTo>
                    <a:lnTo>
                      <a:pt x="190" y="210"/>
                    </a:lnTo>
                    <a:lnTo>
                      <a:pt x="183" y="208"/>
                    </a:lnTo>
                    <a:lnTo>
                      <a:pt x="176" y="205"/>
                    </a:lnTo>
                    <a:lnTo>
                      <a:pt x="168" y="204"/>
                    </a:lnTo>
                    <a:lnTo>
                      <a:pt x="159" y="202"/>
                    </a:lnTo>
                    <a:lnTo>
                      <a:pt x="151" y="201"/>
                    </a:lnTo>
                    <a:lnTo>
                      <a:pt x="144" y="198"/>
                    </a:lnTo>
                    <a:lnTo>
                      <a:pt x="137" y="197"/>
                    </a:lnTo>
                    <a:lnTo>
                      <a:pt x="128" y="194"/>
                    </a:lnTo>
                    <a:lnTo>
                      <a:pt x="122" y="188"/>
                    </a:lnTo>
                    <a:lnTo>
                      <a:pt x="118" y="181"/>
                    </a:lnTo>
                    <a:lnTo>
                      <a:pt x="117" y="175"/>
                    </a:lnTo>
                    <a:lnTo>
                      <a:pt x="122" y="174"/>
                    </a:lnTo>
                    <a:lnTo>
                      <a:pt x="128" y="174"/>
                    </a:lnTo>
                    <a:lnTo>
                      <a:pt x="132" y="174"/>
                    </a:lnTo>
                    <a:lnTo>
                      <a:pt x="137" y="174"/>
                    </a:lnTo>
                    <a:lnTo>
                      <a:pt x="143" y="174"/>
                    </a:lnTo>
                    <a:lnTo>
                      <a:pt x="147" y="175"/>
                    </a:lnTo>
                    <a:lnTo>
                      <a:pt x="151" y="175"/>
                    </a:lnTo>
                    <a:lnTo>
                      <a:pt x="155" y="175"/>
                    </a:lnTo>
                    <a:lnTo>
                      <a:pt x="161" y="173"/>
                    </a:lnTo>
                    <a:lnTo>
                      <a:pt x="164" y="170"/>
                    </a:lnTo>
                    <a:lnTo>
                      <a:pt x="168" y="165"/>
                    </a:lnTo>
                    <a:lnTo>
                      <a:pt x="175" y="162"/>
                    </a:lnTo>
                    <a:lnTo>
                      <a:pt x="182" y="157"/>
                    </a:lnTo>
                    <a:lnTo>
                      <a:pt x="183" y="146"/>
                    </a:lnTo>
                    <a:lnTo>
                      <a:pt x="177" y="129"/>
                    </a:lnTo>
                    <a:lnTo>
                      <a:pt x="163" y="107"/>
                    </a:lnTo>
                    <a:lnTo>
                      <a:pt x="157" y="103"/>
                    </a:lnTo>
                    <a:lnTo>
                      <a:pt x="152" y="99"/>
                    </a:lnTo>
                    <a:lnTo>
                      <a:pt x="145" y="98"/>
                    </a:lnTo>
                    <a:lnTo>
                      <a:pt x="139" y="97"/>
                    </a:lnTo>
                    <a:lnTo>
                      <a:pt x="132" y="96"/>
                    </a:lnTo>
                    <a:lnTo>
                      <a:pt x="126" y="97"/>
                    </a:lnTo>
                    <a:lnTo>
                      <a:pt x="122" y="97"/>
                    </a:lnTo>
                    <a:lnTo>
                      <a:pt x="117" y="98"/>
                    </a:lnTo>
                    <a:lnTo>
                      <a:pt x="110" y="90"/>
                    </a:lnTo>
                    <a:lnTo>
                      <a:pt x="107" y="81"/>
                    </a:lnTo>
                    <a:lnTo>
                      <a:pt x="106" y="72"/>
                    </a:lnTo>
                    <a:lnTo>
                      <a:pt x="106" y="68"/>
                    </a:lnTo>
                    <a:lnTo>
                      <a:pt x="100" y="71"/>
                    </a:lnTo>
                    <a:lnTo>
                      <a:pt x="93" y="71"/>
                    </a:lnTo>
                    <a:lnTo>
                      <a:pt x="87" y="71"/>
                    </a:lnTo>
                    <a:lnTo>
                      <a:pt x="80" y="68"/>
                    </a:lnTo>
                    <a:lnTo>
                      <a:pt x="73" y="63"/>
                    </a:lnTo>
                    <a:lnTo>
                      <a:pt x="68" y="56"/>
                    </a:lnTo>
                    <a:lnTo>
                      <a:pt x="62" y="49"/>
                    </a:lnTo>
                    <a:lnTo>
                      <a:pt x="54" y="45"/>
                    </a:lnTo>
                    <a:lnTo>
                      <a:pt x="48" y="44"/>
                    </a:lnTo>
                    <a:lnTo>
                      <a:pt x="42" y="44"/>
                    </a:lnTo>
                    <a:lnTo>
                      <a:pt x="37" y="44"/>
                    </a:lnTo>
                    <a:lnTo>
                      <a:pt x="32" y="44"/>
                    </a:lnTo>
                    <a:lnTo>
                      <a:pt x="27" y="44"/>
                    </a:lnTo>
                    <a:lnTo>
                      <a:pt x="23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8" y="34"/>
                    </a:lnTo>
                    <a:lnTo>
                      <a:pt x="1" y="21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31" y="8"/>
                    </a:lnTo>
                    <a:lnTo>
                      <a:pt x="52" y="19"/>
                    </a:lnTo>
                    <a:lnTo>
                      <a:pt x="73" y="29"/>
                    </a:lnTo>
                    <a:lnTo>
                      <a:pt x="96" y="43"/>
                    </a:lnTo>
                    <a:lnTo>
                      <a:pt x="121" y="57"/>
                    </a:lnTo>
                    <a:lnTo>
                      <a:pt x="145" y="72"/>
                    </a:lnTo>
                    <a:lnTo>
                      <a:pt x="169" y="88"/>
                    </a:lnTo>
                    <a:lnTo>
                      <a:pt x="193" y="104"/>
                    </a:lnTo>
                    <a:lnTo>
                      <a:pt x="217" y="121"/>
                    </a:lnTo>
                    <a:lnTo>
                      <a:pt x="240" y="139"/>
                    </a:lnTo>
                    <a:lnTo>
                      <a:pt x="261" y="156"/>
                    </a:lnTo>
                    <a:lnTo>
                      <a:pt x="282" y="174"/>
                    </a:lnTo>
                    <a:lnTo>
                      <a:pt x="300" y="192"/>
                    </a:lnTo>
                    <a:lnTo>
                      <a:pt x="318" y="208"/>
                    </a:lnTo>
                    <a:lnTo>
                      <a:pt x="331" y="224"/>
                    </a:lnTo>
                    <a:lnTo>
                      <a:pt x="343" y="240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4" name="Freeform 13"/>
              <p:cNvSpPr>
                <a:spLocks/>
              </p:cNvSpPr>
              <p:nvPr/>
            </p:nvSpPr>
            <p:spPr bwMode="auto">
              <a:xfrm rot="-2065">
                <a:off x="2151" y="1861"/>
                <a:ext cx="298" cy="233"/>
              </a:xfrm>
              <a:custGeom>
                <a:avLst/>
                <a:gdLst/>
                <a:ahLst/>
                <a:cxnLst>
                  <a:cxn ang="0">
                    <a:pos x="17" y="13"/>
                  </a:cxn>
                  <a:cxn ang="0">
                    <a:pos x="24" y="15"/>
                  </a:cxn>
                  <a:cxn ang="0">
                    <a:pos x="32" y="16"/>
                  </a:cxn>
                  <a:cxn ang="0">
                    <a:pos x="35" y="24"/>
                  </a:cxn>
                  <a:cxn ang="0">
                    <a:pos x="46" y="28"/>
                  </a:cxn>
                  <a:cxn ang="0">
                    <a:pos x="60" y="29"/>
                  </a:cxn>
                  <a:cxn ang="0">
                    <a:pos x="66" y="37"/>
                  </a:cxn>
                  <a:cxn ang="0">
                    <a:pos x="69" y="51"/>
                  </a:cxn>
                  <a:cxn ang="0">
                    <a:pos x="82" y="53"/>
                  </a:cxn>
                  <a:cxn ang="0">
                    <a:pos x="100" y="54"/>
                  </a:cxn>
                  <a:cxn ang="0">
                    <a:pos x="108" y="58"/>
                  </a:cxn>
                  <a:cxn ang="0">
                    <a:pos x="111" y="68"/>
                  </a:cxn>
                  <a:cxn ang="0">
                    <a:pos x="126" y="78"/>
                  </a:cxn>
                  <a:cxn ang="0">
                    <a:pos x="119" y="91"/>
                  </a:cxn>
                  <a:cxn ang="0">
                    <a:pos x="105" y="97"/>
                  </a:cxn>
                  <a:cxn ang="0">
                    <a:pos x="94" y="99"/>
                  </a:cxn>
                  <a:cxn ang="0">
                    <a:pos x="85" y="102"/>
                  </a:cxn>
                  <a:cxn ang="0">
                    <a:pos x="76" y="106"/>
                  </a:cxn>
                  <a:cxn ang="0">
                    <a:pos x="68" y="109"/>
                  </a:cxn>
                  <a:cxn ang="0">
                    <a:pos x="58" y="109"/>
                  </a:cxn>
                  <a:cxn ang="0">
                    <a:pos x="46" y="105"/>
                  </a:cxn>
                  <a:cxn ang="0">
                    <a:pos x="58" y="93"/>
                  </a:cxn>
                  <a:cxn ang="0">
                    <a:pos x="66" y="88"/>
                  </a:cxn>
                  <a:cxn ang="0">
                    <a:pos x="54" y="83"/>
                  </a:cxn>
                  <a:cxn ang="0">
                    <a:pos x="43" y="75"/>
                  </a:cxn>
                  <a:cxn ang="0">
                    <a:pos x="46" y="67"/>
                  </a:cxn>
                  <a:cxn ang="0">
                    <a:pos x="46" y="59"/>
                  </a:cxn>
                  <a:cxn ang="0">
                    <a:pos x="32" y="47"/>
                  </a:cxn>
                  <a:cxn ang="0">
                    <a:pos x="18" y="39"/>
                  </a:cxn>
                  <a:cxn ang="0">
                    <a:pos x="10" y="22"/>
                  </a:cxn>
                  <a:cxn ang="0">
                    <a:pos x="0" y="3"/>
                  </a:cxn>
                  <a:cxn ang="0">
                    <a:pos x="8" y="0"/>
                  </a:cxn>
                  <a:cxn ang="0">
                    <a:pos x="15" y="7"/>
                  </a:cxn>
                </a:cxnLst>
                <a:rect l="0" t="0" r="r" b="b"/>
                <a:pathLst>
                  <a:path w="126" h="111">
                    <a:moveTo>
                      <a:pt x="15" y="7"/>
                    </a:moveTo>
                    <a:lnTo>
                      <a:pt x="17" y="13"/>
                    </a:lnTo>
                    <a:lnTo>
                      <a:pt x="21" y="15"/>
                    </a:lnTo>
                    <a:lnTo>
                      <a:pt x="24" y="15"/>
                    </a:lnTo>
                    <a:lnTo>
                      <a:pt x="29" y="15"/>
                    </a:lnTo>
                    <a:lnTo>
                      <a:pt x="32" y="16"/>
                    </a:lnTo>
                    <a:lnTo>
                      <a:pt x="33" y="20"/>
                    </a:lnTo>
                    <a:lnTo>
                      <a:pt x="35" y="24"/>
                    </a:lnTo>
                    <a:lnTo>
                      <a:pt x="39" y="28"/>
                    </a:lnTo>
                    <a:lnTo>
                      <a:pt x="46" y="28"/>
                    </a:lnTo>
                    <a:lnTo>
                      <a:pt x="53" y="28"/>
                    </a:lnTo>
                    <a:lnTo>
                      <a:pt x="60" y="29"/>
                    </a:lnTo>
                    <a:lnTo>
                      <a:pt x="65" y="31"/>
                    </a:lnTo>
                    <a:lnTo>
                      <a:pt x="66" y="37"/>
                    </a:lnTo>
                    <a:lnTo>
                      <a:pt x="67" y="44"/>
                    </a:lnTo>
                    <a:lnTo>
                      <a:pt x="69" y="51"/>
                    </a:lnTo>
                    <a:lnTo>
                      <a:pt x="74" y="53"/>
                    </a:lnTo>
                    <a:lnTo>
                      <a:pt x="82" y="53"/>
                    </a:lnTo>
                    <a:lnTo>
                      <a:pt x="91" y="53"/>
                    </a:lnTo>
                    <a:lnTo>
                      <a:pt x="100" y="54"/>
                    </a:lnTo>
                    <a:lnTo>
                      <a:pt x="106" y="55"/>
                    </a:lnTo>
                    <a:lnTo>
                      <a:pt x="108" y="58"/>
                    </a:lnTo>
                    <a:lnTo>
                      <a:pt x="111" y="62"/>
                    </a:lnTo>
                    <a:lnTo>
                      <a:pt x="111" y="68"/>
                    </a:lnTo>
                    <a:lnTo>
                      <a:pt x="112" y="74"/>
                    </a:lnTo>
                    <a:lnTo>
                      <a:pt x="126" y="78"/>
                    </a:lnTo>
                    <a:lnTo>
                      <a:pt x="123" y="85"/>
                    </a:lnTo>
                    <a:lnTo>
                      <a:pt x="119" y="91"/>
                    </a:lnTo>
                    <a:lnTo>
                      <a:pt x="113" y="94"/>
                    </a:lnTo>
                    <a:lnTo>
                      <a:pt x="105" y="97"/>
                    </a:lnTo>
                    <a:lnTo>
                      <a:pt x="100" y="98"/>
                    </a:lnTo>
                    <a:lnTo>
                      <a:pt x="94" y="99"/>
                    </a:lnTo>
                    <a:lnTo>
                      <a:pt x="90" y="100"/>
                    </a:lnTo>
                    <a:lnTo>
                      <a:pt x="85" y="102"/>
                    </a:lnTo>
                    <a:lnTo>
                      <a:pt x="81" y="104"/>
                    </a:lnTo>
                    <a:lnTo>
                      <a:pt x="76" y="106"/>
                    </a:lnTo>
                    <a:lnTo>
                      <a:pt x="71" y="108"/>
                    </a:lnTo>
                    <a:lnTo>
                      <a:pt x="68" y="109"/>
                    </a:lnTo>
                    <a:lnTo>
                      <a:pt x="62" y="111"/>
                    </a:lnTo>
                    <a:lnTo>
                      <a:pt x="58" y="109"/>
                    </a:lnTo>
                    <a:lnTo>
                      <a:pt x="52" y="107"/>
                    </a:lnTo>
                    <a:lnTo>
                      <a:pt x="46" y="105"/>
                    </a:lnTo>
                    <a:lnTo>
                      <a:pt x="52" y="99"/>
                    </a:lnTo>
                    <a:lnTo>
                      <a:pt x="58" y="93"/>
                    </a:lnTo>
                    <a:lnTo>
                      <a:pt x="63" y="89"/>
                    </a:lnTo>
                    <a:lnTo>
                      <a:pt x="66" y="88"/>
                    </a:lnTo>
                    <a:lnTo>
                      <a:pt x="60" y="85"/>
                    </a:lnTo>
                    <a:lnTo>
                      <a:pt x="54" y="83"/>
                    </a:lnTo>
                    <a:lnTo>
                      <a:pt x="47" y="79"/>
                    </a:lnTo>
                    <a:lnTo>
                      <a:pt x="43" y="75"/>
                    </a:lnTo>
                    <a:lnTo>
                      <a:pt x="43" y="70"/>
                    </a:lnTo>
                    <a:lnTo>
                      <a:pt x="46" y="67"/>
                    </a:lnTo>
                    <a:lnTo>
                      <a:pt x="48" y="62"/>
                    </a:lnTo>
                    <a:lnTo>
                      <a:pt x="46" y="59"/>
                    </a:lnTo>
                    <a:lnTo>
                      <a:pt x="39" y="54"/>
                    </a:lnTo>
                    <a:lnTo>
                      <a:pt x="32" y="47"/>
                    </a:lnTo>
                    <a:lnTo>
                      <a:pt x="24" y="43"/>
                    </a:lnTo>
                    <a:lnTo>
                      <a:pt x="18" y="39"/>
                    </a:lnTo>
                    <a:lnTo>
                      <a:pt x="15" y="32"/>
                    </a:lnTo>
                    <a:lnTo>
                      <a:pt x="10" y="22"/>
                    </a:lnTo>
                    <a:lnTo>
                      <a:pt x="6" y="1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3" y="2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5" name="Freeform 14"/>
              <p:cNvSpPr>
                <a:spLocks/>
              </p:cNvSpPr>
              <p:nvPr/>
            </p:nvSpPr>
            <p:spPr bwMode="auto">
              <a:xfrm rot="-2065">
                <a:off x="2150" y="1976"/>
                <a:ext cx="135" cy="1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10" y="8"/>
                  </a:cxn>
                  <a:cxn ang="0">
                    <a:pos x="17" y="11"/>
                  </a:cxn>
                  <a:cxn ang="0">
                    <a:pos x="23" y="13"/>
                  </a:cxn>
                  <a:cxn ang="0">
                    <a:pos x="28" y="21"/>
                  </a:cxn>
                  <a:cxn ang="0">
                    <a:pos x="32" y="30"/>
                  </a:cxn>
                  <a:cxn ang="0">
                    <a:pos x="32" y="38"/>
                  </a:cxn>
                  <a:cxn ang="0">
                    <a:pos x="28" y="43"/>
                  </a:cxn>
                  <a:cxn ang="0">
                    <a:pos x="19" y="40"/>
                  </a:cxn>
                  <a:cxn ang="0">
                    <a:pos x="10" y="29"/>
                  </a:cxn>
                  <a:cxn ang="0">
                    <a:pos x="3" y="14"/>
                  </a:cxn>
                  <a:cxn ang="0">
                    <a:pos x="0" y="0"/>
                  </a:cxn>
                </a:cxnLst>
                <a:rect l="0" t="0" r="r" b="b"/>
                <a:pathLst>
                  <a:path w="32" h="43">
                    <a:moveTo>
                      <a:pt x="0" y="0"/>
                    </a:moveTo>
                    <a:lnTo>
                      <a:pt x="4" y="4"/>
                    </a:lnTo>
                    <a:lnTo>
                      <a:pt x="10" y="8"/>
                    </a:lnTo>
                    <a:lnTo>
                      <a:pt x="17" y="11"/>
                    </a:lnTo>
                    <a:lnTo>
                      <a:pt x="23" y="13"/>
                    </a:lnTo>
                    <a:lnTo>
                      <a:pt x="28" y="21"/>
                    </a:lnTo>
                    <a:lnTo>
                      <a:pt x="32" y="30"/>
                    </a:lnTo>
                    <a:lnTo>
                      <a:pt x="32" y="38"/>
                    </a:lnTo>
                    <a:lnTo>
                      <a:pt x="28" y="43"/>
                    </a:lnTo>
                    <a:lnTo>
                      <a:pt x="19" y="40"/>
                    </a:lnTo>
                    <a:lnTo>
                      <a:pt x="10" y="29"/>
                    </a:lnTo>
                    <a:lnTo>
                      <a:pt x="3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6" name="Freeform 15"/>
              <p:cNvSpPr>
                <a:spLocks/>
              </p:cNvSpPr>
              <p:nvPr/>
            </p:nvSpPr>
            <p:spPr bwMode="auto">
              <a:xfrm rot="3263557">
                <a:off x="2117" y="2106"/>
                <a:ext cx="520" cy="990"/>
              </a:xfrm>
              <a:custGeom>
                <a:avLst/>
                <a:gdLst/>
                <a:ahLst/>
                <a:cxnLst>
                  <a:cxn ang="0">
                    <a:pos x="228" y="23"/>
                  </a:cxn>
                  <a:cxn ang="0">
                    <a:pos x="203" y="23"/>
                  </a:cxn>
                  <a:cxn ang="0">
                    <a:pos x="185" y="4"/>
                  </a:cxn>
                  <a:cxn ang="0">
                    <a:pos x="164" y="0"/>
                  </a:cxn>
                  <a:cxn ang="0">
                    <a:pos x="144" y="0"/>
                  </a:cxn>
                  <a:cxn ang="0">
                    <a:pos x="127" y="3"/>
                  </a:cxn>
                  <a:cxn ang="0">
                    <a:pos x="105" y="18"/>
                  </a:cxn>
                  <a:cxn ang="0">
                    <a:pos x="89" y="32"/>
                  </a:cxn>
                  <a:cxn ang="0">
                    <a:pos x="82" y="33"/>
                  </a:cxn>
                  <a:cxn ang="0">
                    <a:pos x="62" y="34"/>
                  </a:cxn>
                  <a:cxn ang="0">
                    <a:pos x="46" y="37"/>
                  </a:cxn>
                  <a:cxn ang="0">
                    <a:pos x="31" y="52"/>
                  </a:cxn>
                  <a:cxn ang="0">
                    <a:pos x="16" y="73"/>
                  </a:cxn>
                  <a:cxn ang="0">
                    <a:pos x="24" y="121"/>
                  </a:cxn>
                  <a:cxn ang="0">
                    <a:pos x="3" y="186"/>
                  </a:cxn>
                  <a:cxn ang="0">
                    <a:pos x="16" y="223"/>
                  </a:cxn>
                  <a:cxn ang="0">
                    <a:pos x="29" y="268"/>
                  </a:cxn>
                  <a:cxn ang="0">
                    <a:pos x="32" y="346"/>
                  </a:cxn>
                  <a:cxn ang="0">
                    <a:pos x="59" y="358"/>
                  </a:cxn>
                  <a:cxn ang="0">
                    <a:pos x="70" y="372"/>
                  </a:cxn>
                  <a:cxn ang="0">
                    <a:pos x="79" y="391"/>
                  </a:cxn>
                  <a:cxn ang="0">
                    <a:pos x="85" y="407"/>
                  </a:cxn>
                  <a:cxn ang="0">
                    <a:pos x="104" y="420"/>
                  </a:cxn>
                  <a:cxn ang="0">
                    <a:pos x="118" y="441"/>
                  </a:cxn>
                  <a:cxn ang="0">
                    <a:pos x="126" y="455"/>
                  </a:cxn>
                  <a:cxn ang="0">
                    <a:pos x="144" y="472"/>
                  </a:cxn>
                  <a:cxn ang="0">
                    <a:pos x="161" y="487"/>
                  </a:cxn>
                  <a:cxn ang="0">
                    <a:pos x="182" y="485"/>
                  </a:cxn>
                  <a:cxn ang="0">
                    <a:pos x="214" y="477"/>
                  </a:cxn>
                  <a:cxn ang="0">
                    <a:pos x="240" y="474"/>
                  </a:cxn>
                  <a:cxn ang="0">
                    <a:pos x="261" y="481"/>
                  </a:cxn>
                  <a:cxn ang="0">
                    <a:pos x="290" y="486"/>
                  </a:cxn>
                  <a:cxn ang="0">
                    <a:pos x="319" y="488"/>
                  </a:cxn>
                  <a:cxn ang="0">
                    <a:pos x="332" y="504"/>
                  </a:cxn>
                  <a:cxn ang="0">
                    <a:pos x="346" y="518"/>
                  </a:cxn>
                  <a:cxn ang="0">
                    <a:pos x="356" y="571"/>
                  </a:cxn>
                  <a:cxn ang="0">
                    <a:pos x="352" y="647"/>
                  </a:cxn>
                  <a:cxn ang="0">
                    <a:pos x="357" y="715"/>
                  </a:cxn>
                  <a:cxn ang="0">
                    <a:pos x="341" y="746"/>
                  </a:cxn>
                  <a:cxn ang="0">
                    <a:pos x="328" y="781"/>
                  </a:cxn>
                  <a:cxn ang="0">
                    <a:pos x="311" y="794"/>
                  </a:cxn>
                  <a:cxn ang="0">
                    <a:pos x="299" y="827"/>
                  </a:cxn>
                  <a:cxn ang="0">
                    <a:pos x="290" y="930"/>
                  </a:cxn>
                  <a:cxn ang="0">
                    <a:pos x="277" y="1032"/>
                  </a:cxn>
                  <a:cxn ang="0">
                    <a:pos x="340" y="927"/>
                  </a:cxn>
                  <a:cxn ang="0">
                    <a:pos x="396" y="709"/>
                  </a:cxn>
                  <a:cxn ang="0">
                    <a:pos x="396" y="468"/>
                  </a:cxn>
                  <a:cxn ang="0">
                    <a:pos x="345" y="250"/>
                  </a:cxn>
                  <a:cxn ang="0">
                    <a:pos x="280" y="92"/>
                  </a:cxn>
                </a:cxnLst>
                <a:rect l="0" t="0" r="r" b="b"/>
                <a:pathLst>
                  <a:path w="405" h="1058">
                    <a:moveTo>
                      <a:pt x="239" y="17"/>
                    </a:moveTo>
                    <a:lnTo>
                      <a:pt x="234" y="20"/>
                    </a:lnTo>
                    <a:lnTo>
                      <a:pt x="228" y="23"/>
                    </a:lnTo>
                    <a:lnTo>
                      <a:pt x="220" y="24"/>
                    </a:lnTo>
                    <a:lnTo>
                      <a:pt x="212" y="24"/>
                    </a:lnTo>
                    <a:lnTo>
                      <a:pt x="203" y="23"/>
                    </a:lnTo>
                    <a:lnTo>
                      <a:pt x="195" y="19"/>
                    </a:lnTo>
                    <a:lnTo>
                      <a:pt x="189" y="12"/>
                    </a:lnTo>
                    <a:lnTo>
                      <a:pt x="185" y="4"/>
                    </a:lnTo>
                    <a:lnTo>
                      <a:pt x="178" y="2"/>
                    </a:lnTo>
                    <a:lnTo>
                      <a:pt x="171" y="1"/>
                    </a:lnTo>
                    <a:lnTo>
                      <a:pt x="164" y="0"/>
                    </a:lnTo>
                    <a:lnTo>
                      <a:pt x="157" y="0"/>
                    </a:lnTo>
                    <a:lnTo>
                      <a:pt x="150" y="0"/>
                    </a:lnTo>
                    <a:lnTo>
                      <a:pt x="144" y="0"/>
                    </a:lnTo>
                    <a:lnTo>
                      <a:pt x="138" y="0"/>
                    </a:lnTo>
                    <a:lnTo>
                      <a:pt x="133" y="1"/>
                    </a:lnTo>
                    <a:lnTo>
                      <a:pt x="127" y="3"/>
                    </a:lnTo>
                    <a:lnTo>
                      <a:pt x="120" y="7"/>
                    </a:lnTo>
                    <a:lnTo>
                      <a:pt x="112" y="12"/>
                    </a:lnTo>
                    <a:lnTo>
                      <a:pt x="105" y="18"/>
                    </a:lnTo>
                    <a:lnTo>
                      <a:pt x="98" y="24"/>
                    </a:lnTo>
                    <a:lnTo>
                      <a:pt x="92" y="28"/>
                    </a:lnTo>
                    <a:lnTo>
                      <a:pt x="89" y="32"/>
                    </a:lnTo>
                    <a:lnTo>
                      <a:pt x="88" y="33"/>
                    </a:lnTo>
                    <a:lnTo>
                      <a:pt x="87" y="33"/>
                    </a:lnTo>
                    <a:lnTo>
                      <a:pt x="82" y="33"/>
                    </a:lnTo>
                    <a:lnTo>
                      <a:pt x="76" y="33"/>
                    </a:lnTo>
                    <a:lnTo>
                      <a:pt x="70" y="33"/>
                    </a:lnTo>
                    <a:lnTo>
                      <a:pt x="62" y="34"/>
                    </a:lnTo>
                    <a:lnTo>
                      <a:pt x="57" y="34"/>
                    </a:lnTo>
                    <a:lnTo>
                      <a:pt x="51" y="35"/>
                    </a:lnTo>
                    <a:lnTo>
                      <a:pt x="46" y="37"/>
                    </a:lnTo>
                    <a:lnTo>
                      <a:pt x="43" y="40"/>
                    </a:lnTo>
                    <a:lnTo>
                      <a:pt x="37" y="45"/>
                    </a:lnTo>
                    <a:lnTo>
                      <a:pt x="31" y="52"/>
                    </a:lnTo>
                    <a:lnTo>
                      <a:pt x="26" y="60"/>
                    </a:lnTo>
                    <a:lnTo>
                      <a:pt x="21" y="66"/>
                    </a:lnTo>
                    <a:lnTo>
                      <a:pt x="16" y="73"/>
                    </a:lnTo>
                    <a:lnTo>
                      <a:pt x="13" y="78"/>
                    </a:lnTo>
                    <a:lnTo>
                      <a:pt x="12" y="79"/>
                    </a:lnTo>
                    <a:lnTo>
                      <a:pt x="24" y="121"/>
                    </a:lnTo>
                    <a:lnTo>
                      <a:pt x="20" y="139"/>
                    </a:lnTo>
                    <a:lnTo>
                      <a:pt x="11" y="163"/>
                    </a:lnTo>
                    <a:lnTo>
                      <a:pt x="3" y="186"/>
                    </a:lnTo>
                    <a:lnTo>
                      <a:pt x="0" y="201"/>
                    </a:lnTo>
                    <a:lnTo>
                      <a:pt x="6" y="210"/>
                    </a:lnTo>
                    <a:lnTo>
                      <a:pt x="16" y="223"/>
                    </a:lnTo>
                    <a:lnTo>
                      <a:pt x="26" y="237"/>
                    </a:lnTo>
                    <a:lnTo>
                      <a:pt x="30" y="248"/>
                    </a:lnTo>
                    <a:lnTo>
                      <a:pt x="29" y="268"/>
                    </a:lnTo>
                    <a:lnTo>
                      <a:pt x="27" y="298"/>
                    </a:lnTo>
                    <a:lnTo>
                      <a:pt x="27" y="328"/>
                    </a:lnTo>
                    <a:lnTo>
                      <a:pt x="32" y="346"/>
                    </a:lnTo>
                    <a:lnTo>
                      <a:pt x="42" y="353"/>
                    </a:lnTo>
                    <a:lnTo>
                      <a:pt x="52" y="356"/>
                    </a:lnTo>
                    <a:lnTo>
                      <a:pt x="59" y="358"/>
                    </a:lnTo>
                    <a:lnTo>
                      <a:pt x="62" y="365"/>
                    </a:lnTo>
                    <a:lnTo>
                      <a:pt x="65" y="369"/>
                    </a:lnTo>
                    <a:lnTo>
                      <a:pt x="70" y="372"/>
                    </a:lnTo>
                    <a:lnTo>
                      <a:pt x="76" y="375"/>
                    </a:lnTo>
                    <a:lnTo>
                      <a:pt x="79" y="384"/>
                    </a:lnTo>
                    <a:lnTo>
                      <a:pt x="79" y="391"/>
                    </a:lnTo>
                    <a:lnTo>
                      <a:pt x="80" y="398"/>
                    </a:lnTo>
                    <a:lnTo>
                      <a:pt x="82" y="403"/>
                    </a:lnTo>
                    <a:lnTo>
                      <a:pt x="85" y="407"/>
                    </a:lnTo>
                    <a:lnTo>
                      <a:pt x="90" y="412"/>
                    </a:lnTo>
                    <a:lnTo>
                      <a:pt x="96" y="417"/>
                    </a:lnTo>
                    <a:lnTo>
                      <a:pt x="104" y="420"/>
                    </a:lnTo>
                    <a:lnTo>
                      <a:pt x="114" y="425"/>
                    </a:lnTo>
                    <a:lnTo>
                      <a:pt x="115" y="433"/>
                    </a:lnTo>
                    <a:lnTo>
                      <a:pt x="118" y="441"/>
                    </a:lnTo>
                    <a:lnTo>
                      <a:pt x="119" y="447"/>
                    </a:lnTo>
                    <a:lnTo>
                      <a:pt x="120" y="449"/>
                    </a:lnTo>
                    <a:lnTo>
                      <a:pt x="126" y="455"/>
                    </a:lnTo>
                    <a:lnTo>
                      <a:pt x="132" y="460"/>
                    </a:lnTo>
                    <a:lnTo>
                      <a:pt x="138" y="466"/>
                    </a:lnTo>
                    <a:lnTo>
                      <a:pt x="144" y="472"/>
                    </a:lnTo>
                    <a:lnTo>
                      <a:pt x="151" y="478"/>
                    </a:lnTo>
                    <a:lnTo>
                      <a:pt x="157" y="483"/>
                    </a:lnTo>
                    <a:lnTo>
                      <a:pt x="161" y="487"/>
                    </a:lnTo>
                    <a:lnTo>
                      <a:pt x="166" y="489"/>
                    </a:lnTo>
                    <a:lnTo>
                      <a:pt x="173" y="487"/>
                    </a:lnTo>
                    <a:lnTo>
                      <a:pt x="182" y="485"/>
                    </a:lnTo>
                    <a:lnTo>
                      <a:pt x="193" y="481"/>
                    </a:lnTo>
                    <a:lnTo>
                      <a:pt x="204" y="479"/>
                    </a:lnTo>
                    <a:lnTo>
                      <a:pt x="214" y="477"/>
                    </a:lnTo>
                    <a:lnTo>
                      <a:pt x="225" y="474"/>
                    </a:lnTo>
                    <a:lnTo>
                      <a:pt x="233" y="474"/>
                    </a:lnTo>
                    <a:lnTo>
                      <a:pt x="240" y="474"/>
                    </a:lnTo>
                    <a:lnTo>
                      <a:pt x="246" y="477"/>
                    </a:lnTo>
                    <a:lnTo>
                      <a:pt x="252" y="479"/>
                    </a:lnTo>
                    <a:lnTo>
                      <a:pt x="261" y="481"/>
                    </a:lnTo>
                    <a:lnTo>
                      <a:pt x="270" y="483"/>
                    </a:lnTo>
                    <a:lnTo>
                      <a:pt x="279" y="486"/>
                    </a:lnTo>
                    <a:lnTo>
                      <a:pt x="290" y="486"/>
                    </a:lnTo>
                    <a:lnTo>
                      <a:pt x="302" y="485"/>
                    </a:lnTo>
                    <a:lnTo>
                      <a:pt x="316" y="482"/>
                    </a:lnTo>
                    <a:lnTo>
                      <a:pt x="319" y="488"/>
                    </a:lnTo>
                    <a:lnTo>
                      <a:pt x="323" y="494"/>
                    </a:lnTo>
                    <a:lnTo>
                      <a:pt x="327" y="498"/>
                    </a:lnTo>
                    <a:lnTo>
                      <a:pt x="332" y="504"/>
                    </a:lnTo>
                    <a:lnTo>
                      <a:pt x="337" y="510"/>
                    </a:lnTo>
                    <a:lnTo>
                      <a:pt x="342" y="513"/>
                    </a:lnTo>
                    <a:lnTo>
                      <a:pt x="346" y="518"/>
                    </a:lnTo>
                    <a:lnTo>
                      <a:pt x="350" y="520"/>
                    </a:lnTo>
                    <a:lnTo>
                      <a:pt x="337" y="549"/>
                    </a:lnTo>
                    <a:lnTo>
                      <a:pt x="356" y="571"/>
                    </a:lnTo>
                    <a:lnTo>
                      <a:pt x="338" y="588"/>
                    </a:lnTo>
                    <a:lnTo>
                      <a:pt x="343" y="612"/>
                    </a:lnTo>
                    <a:lnTo>
                      <a:pt x="352" y="647"/>
                    </a:lnTo>
                    <a:lnTo>
                      <a:pt x="357" y="684"/>
                    </a:lnTo>
                    <a:lnTo>
                      <a:pt x="361" y="710"/>
                    </a:lnTo>
                    <a:lnTo>
                      <a:pt x="357" y="715"/>
                    </a:lnTo>
                    <a:lnTo>
                      <a:pt x="353" y="723"/>
                    </a:lnTo>
                    <a:lnTo>
                      <a:pt x="347" y="733"/>
                    </a:lnTo>
                    <a:lnTo>
                      <a:pt x="341" y="746"/>
                    </a:lnTo>
                    <a:lnTo>
                      <a:pt x="337" y="759"/>
                    </a:lnTo>
                    <a:lnTo>
                      <a:pt x="332" y="770"/>
                    </a:lnTo>
                    <a:lnTo>
                      <a:pt x="328" y="781"/>
                    </a:lnTo>
                    <a:lnTo>
                      <a:pt x="326" y="789"/>
                    </a:lnTo>
                    <a:lnTo>
                      <a:pt x="319" y="791"/>
                    </a:lnTo>
                    <a:lnTo>
                      <a:pt x="311" y="794"/>
                    </a:lnTo>
                    <a:lnTo>
                      <a:pt x="304" y="800"/>
                    </a:lnTo>
                    <a:lnTo>
                      <a:pt x="300" y="807"/>
                    </a:lnTo>
                    <a:lnTo>
                      <a:pt x="299" y="827"/>
                    </a:lnTo>
                    <a:lnTo>
                      <a:pt x="299" y="861"/>
                    </a:lnTo>
                    <a:lnTo>
                      <a:pt x="296" y="900"/>
                    </a:lnTo>
                    <a:lnTo>
                      <a:pt x="290" y="930"/>
                    </a:lnTo>
                    <a:lnTo>
                      <a:pt x="281" y="959"/>
                    </a:lnTo>
                    <a:lnTo>
                      <a:pt x="276" y="996"/>
                    </a:lnTo>
                    <a:lnTo>
                      <a:pt x="277" y="1032"/>
                    </a:lnTo>
                    <a:lnTo>
                      <a:pt x="288" y="1058"/>
                    </a:lnTo>
                    <a:lnTo>
                      <a:pt x="315" y="995"/>
                    </a:lnTo>
                    <a:lnTo>
                      <a:pt x="340" y="927"/>
                    </a:lnTo>
                    <a:lnTo>
                      <a:pt x="363" y="858"/>
                    </a:lnTo>
                    <a:lnTo>
                      <a:pt x="383" y="784"/>
                    </a:lnTo>
                    <a:lnTo>
                      <a:pt x="396" y="709"/>
                    </a:lnTo>
                    <a:lnTo>
                      <a:pt x="403" y="631"/>
                    </a:lnTo>
                    <a:lnTo>
                      <a:pt x="405" y="551"/>
                    </a:lnTo>
                    <a:lnTo>
                      <a:pt x="396" y="468"/>
                    </a:lnTo>
                    <a:lnTo>
                      <a:pt x="381" y="389"/>
                    </a:lnTo>
                    <a:lnTo>
                      <a:pt x="364" y="316"/>
                    </a:lnTo>
                    <a:lnTo>
                      <a:pt x="345" y="250"/>
                    </a:lnTo>
                    <a:lnTo>
                      <a:pt x="324" y="191"/>
                    </a:lnTo>
                    <a:lnTo>
                      <a:pt x="302" y="138"/>
                    </a:lnTo>
                    <a:lnTo>
                      <a:pt x="280" y="92"/>
                    </a:lnTo>
                    <a:lnTo>
                      <a:pt x="259" y="52"/>
                    </a:lnTo>
                    <a:lnTo>
                      <a:pt x="239" y="17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mtClean="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</a:endParaRPr>
              </a:p>
            </p:txBody>
          </p:sp>
        </p:grp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4624E-7 C -0.15538 -4.04624E-7 -0.27344 0.15075 -0.27344 0.33688 C -0.27344 0.52231 -0.15538 0.67399 2.22222E-6 0.67399 C 0.15538 0.67399 0.28229 0.52231 0.28229 0.33688 C 0.28229 0.15075 0.15538 -4.04624E-7 2.22222E-6 -4.04624E-7 Z " pathEditMode="relative" rAng="0" ptsTypes="fffff">
                                      <p:cBhvr>
                                        <p:cTn id="9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337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Oval 3"/>
          <p:cNvSpPr>
            <a:spLocks noChangeArrowheads="1"/>
          </p:cNvSpPr>
          <p:nvPr/>
        </p:nvSpPr>
        <p:spPr bwMode="auto">
          <a:xfrm>
            <a:off x="4500563" y="1484313"/>
            <a:ext cx="361950" cy="504825"/>
          </a:xfrm>
          <a:prstGeom prst="ellipse">
            <a:avLst/>
          </a:prstGeom>
          <a:gradFill rotWithShape="1">
            <a:gsLst>
              <a:gs pos="0">
                <a:srgbClr val="DAEEF0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2628169" y="255588"/>
            <a:ext cx="438613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FF7C80"/>
                </a:solidFill>
                <a:latin typeface="小塚ゴシック Pro L" pitchFamily="34" charset="-128"/>
                <a:ea typeface="小塚ゴシック Pro L" pitchFamily="34" charset="-128"/>
              </a:rPr>
              <a:t>同期自転 </a:t>
            </a:r>
            <a:r>
              <a:rPr lang="en-US" altLang="ja-JP" sz="2800" dirty="0">
                <a:solidFill>
                  <a:srgbClr val="FF7C80"/>
                </a:solidFill>
                <a:latin typeface="小塚ゴシック Pro L" pitchFamily="34" charset="-128"/>
                <a:ea typeface="小塚ゴシック Pro L" pitchFamily="34" charset="-128"/>
              </a:rPr>
              <a:t> </a:t>
            </a:r>
            <a:r>
              <a:rPr lang="en-US" altLang="ja-JP" sz="2800" dirty="0" smtClean="0">
                <a:solidFill>
                  <a:srgbClr val="FF7C80"/>
                </a:solidFill>
                <a:latin typeface="小塚ゴシック Pro L" pitchFamily="34" charset="-128"/>
                <a:ea typeface="小塚ゴシック Pro L" pitchFamily="34" charset="-128"/>
              </a:rPr>
              <a:t> </a:t>
            </a:r>
            <a:r>
              <a:rPr lang="en-US" altLang="ja-JP" sz="2400" dirty="0" smtClean="0">
                <a:solidFill>
                  <a:srgbClr val="FF7C80"/>
                </a:solidFill>
                <a:latin typeface="小塚ゴシック Pro L" pitchFamily="34" charset="-128"/>
                <a:ea typeface="小塚ゴシック Pro L" pitchFamily="34" charset="-128"/>
              </a:rPr>
              <a:t>Synchronized spin</a:t>
            </a:r>
            <a:endParaRPr lang="ja-JP" altLang="en-US" sz="2800" dirty="0" smtClean="0">
              <a:solidFill>
                <a:srgbClr val="FF7C80"/>
              </a:solidFill>
              <a:latin typeface="小塚ゴシック Pro L" pitchFamily="34" charset="-128"/>
              <a:ea typeface="小塚ゴシック Pro L" pitchFamily="34" charset="-128"/>
            </a:endParaRPr>
          </a:p>
          <a:p>
            <a:pPr algn="ctr"/>
            <a:r>
              <a:rPr lang="en-US" altLang="ja-JP" dirty="0" smtClean="0">
                <a:solidFill>
                  <a:srgbClr val="FFFF00"/>
                </a:solidFill>
                <a:latin typeface="小塚ゴシック Pro L" pitchFamily="34" charset="-128"/>
                <a:ea typeface="小塚ゴシック Pro L" pitchFamily="34" charset="-128"/>
              </a:rPr>
              <a:t>(</a:t>
            </a:r>
            <a:r>
              <a:rPr lang="ja-JP" altLang="en-US" sz="2400" dirty="0" smtClean="0">
                <a:solidFill>
                  <a:srgbClr val="FFFF00"/>
                </a:solidFill>
                <a:latin typeface="小塚ゴシック Pro L" pitchFamily="34" charset="-128"/>
                <a:ea typeface="小塚ゴシック Pro L" pitchFamily="34" charset="-128"/>
              </a:rPr>
              <a:t>月、木星のガリレオ衛星たち</a:t>
            </a:r>
            <a:r>
              <a:rPr lang="en-US" altLang="ja-JP" dirty="0" smtClean="0">
                <a:solidFill>
                  <a:srgbClr val="FFFF00"/>
                </a:solidFill>
                <a:latin typeface="小塚ゴシック Pro L" pitchFamily="34" charset="-128"/>
                <a:ea typeface="小塚ゴシック Pro L" pitchFamily="34" charset="-128"/>
              </a:rPr>
              <a:t>)</a:t>
            </a:r>
          </a:p>
          <a:p>
            <a:pPr algn="ctr"/>
            <a:r>
              <a:rPr lang="en-US" altLang="ja-JP" dirty="0" smtClean="0">
                <a:solidFill>
                  <a:srgbClr val="FFFF00"/>
                </a:solidFill>
                <a:latin typeface="小塚ゴシック Pro L" pitchFamily="34" charset="-128"/>
                <a:ea typeface="小塚ゴシック Pro L" pitchFamily="34" charset="-128"/>
              </a:rPr>
              <a:t>The Moon, Galilean moons</a:t>
            </a:r>
          </a:p>
        </p:txBody>
      </p:sp>
      <p:sp>
        <p:nvSpPr>
          <p:cNvPr id="225285" name="Oval 5"/>
          <p:cNvSpPr>
            <a:spLocks noChangeArrowheads="1"/>
          </p:cNvSpPr>
          <p:nvPr/>
        </p:nvSpPr>
        <p:spPr bwMode="auto">
          <a:xfrm>
            <a:off x="4500563" y="2492375"/>
            <a:ext cx="287337" cy="431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4357686" y="3429000"/>
            <a:ext cx="646114" cy="66038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2.02312E-6 C -0.13108 2.02312E-6 -0.23247 0.13503 -0.23247 0.3015 C -0.23247 0.46774 -0.13108 0.60323 -0.00747 0.60323 C 0.11597 0.60323 0.21562 0.46774 0.21562 0.3015 C 0.21562 0.13503 0.11597 2.02312E-6 -0.00747 2.02312E-6 Z " pathEditMode="relative" rAng="0" ptsTypes="fffff">
                                      <p:cBhvr>
                                        <p:cTn id="12" dur="5000" fill="hold"/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30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5000" fill="hold"/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67052E-7 C -0.0625 -8.67052E-7 -0.11441 0.07029 -0.11441 0.15723 C -0.11441 0.24393 -0.0625 0.31468 3.33333E-6 0.31468 C 0.06319 0.31468 0.11389 0.24393 0.11389 0.15723 C 0.11389 0.07029 0.06319 -8.67052E-7 3.33333E-6 -8.67052E-7 Z " pathEditMode="relative" rAng="0" ptsTypes="fffff">
                                      <p:cBhvr>
                                        <p:cTn id="16" dur="30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30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animBg="1"/>
      <p:bldP spid="225283" grpId="1" animBg="1"/>
      <p:bldP spid="225283" grpId="2" animBg="1"/>
      <p:bldP spid="225285" grpId="0" animBg="1"/>
      <p:bldP spid="225285" grpId="1" animBg="1"/>
      <p:bldP spid="225285" grpId="2" animBg="1"/>
    </p:bld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0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8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9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3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標準デザイン">
  <a:themeElements>
    <a:clrScheme name="3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3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標準デザイン">
  <a:themeElements>
    <a:clrScheme name="3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0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1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4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6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7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8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9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0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3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mic Sans MS">
      <a:majorFont>
        <a:latin typeface="Comic Sans MS"/>
        <a:ea typeface="ＭＳ 明朝"/>
        <a:cs typeface=""/>
      </a:majorFont>
      <a:minorFont>
        <a:latin typeface="Comic Sans MS"/>
        <a:ea typeface="ＭＳ 明朝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9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3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8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9625</TotalTime>
  <Words>1207</Words>
  <Application>Microsoft Office PowerPoint</Application>
  <PresentationFormat>画面に合わせる (4:3)</PresentationFormat>
  <Paragraphs>284</Paragraphs>
  <Slides>55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16</vt:i4>
      </vt:variant>
      <vt:variant>
        <vt:lpstr>テーマ</vt:lpstr>
      </vt:variant>
      <vt:variant>
        <vt:i4>37</vt:i4>
      </vt:variant>
      <vt:variant>
        <vt:lpstr>スライド タイトル</vt:lpstr>
      </vt:variant>
      <vt:variant>
        <vt:i4>55</vt:i4>
      </vt:variant>
    </vt:vector>
  </HeadingPairs>
  <TitlesOfParts>
    <vt:vector size="108" baseType="lpstr">
      <vt:lpstr>HGP教科書体</vt:lpstr>
      <vt:lpstr>HGP行書体</vt:lpstr>
      <vt:lpstr>HGP正楷書体</vt:lpstr>
      <vt:lpstr>HGP創英角ﾎﾟｯﾌﾟ体</vt:lpstr>
      <vt:lpstr>HG教科書体</vt:lpstr>
      <vt:lpstr>HG正楷書体</vt:lpstr>
      <vt:lpstr>HG正楷書体-PRO</vt:lpstr>
      <vt:lpstr>HG創英角ﾎﾟｯﾌﾟ体</vt:lpstr>
      <vt:lpstr>ＭＳ Ｐゴシック</vt:lpstr>
      <vt:lpstr>ＭＳ Ｐ明朝</vt:lpstr>
      <vt:lpstr>ＭＳ 明朝</vt:lpstr>
      <vt:lpstr>小塚ゴシック Pro L</vt:lpstr>
      <vt:lpstr>Arial</vt:lpstr>
      <vt:lpstr>Comic Sans MS</vt:lpstr>
      <vt:lpstr>Symbol</vt:lpstr>
      <vt:lpstr>Times New Roman</vt:lpstr>
      <vt:lpstr>標準デザイン</vt:lpstr>
      <vt:lpstr>3_標準デザイン</vt:lpstr>
      <vt:lpstr>4_標準デザイン</vt:lpstr>
      <vt:lpstr>7_標準デザイン</vt:lpstr>
      <vt:lpstr>6_標準デザイン</vt:lpstr>
      <vt:lpstr>12_標準デザイン</vt:lpstr>
      <vt:lpstr>24_標準デザイン</vt:lpstr>
      <vt:lpstr>27_標準デザイン</vt:lpstr>
      <vt:lpstr>28_標準デザイン</vt:lpstr>
      <vt:lpstr>30_標準デザイン</vt:lpstr>
      <vt:lpstr>32_標準デザイン</vt:lpstr>
      <vt:lpstr>1_標準デザイン</vt:lpstr>
      <vt:lpstr>2_標準デザイン</vt:lpstr>
      <vt:lpstr>5_標準デザイン</vt:lpstr>
      <vt:lpstr>8_標準デザイン</vt:lpstr>
      <vt:lpstr>9_標準デザイン</vt:lpstr>
      <vt:lpstr>13_標準デザイン</vt:lpstr>
      <vt:lpstr>15_標準デザイン</vt:lpstr>
      <vt:lpstr>33_標準デザイン</vt:lpstr>
      <vt:lpstr>10_標準デザイン</vt:lpstr>
      <vt:lpstr>11_標準デザイン</vt:lpstr>
      <vt:lpstr>14_標準デザイン</vt:lpstr>
      <vt:lpstr>16_標準デザイン</vt:lpstr>
      <vt:lpstr>17_標準デザイン</vt:lpstr>
      <vt:lpstr>18_標準デザイン</vt:lpstr>
      <vt:lpstr>19_標準デザイン</vt:lpstr>
      <vt:lpstr>20_標準デザイン</vt:lpstr>
      <vt:lpstr>21_標準デザイン</vt:lpstr>
      <vt:lpstr>22_標準デザイン</vt:lpstr>
      <vt:lpstr>23_標準デザイン</vt:lpstr>
      <vt:lpstr>25_標準デザイン</vt:lpstr>
      <vt:lpstr>26_標準デザイン</vt:lpstr>
      <vt:lpstr>29_標準デザイン</vt:lpstr>
      <vt:lpstr>31_標準デザイン</vt:lpstr>
      <vt:lpstr>34_標準デザイン</vt:lpstr>
      <vt:lpstr>35_標準デザイン</vt:lpstr>
      <vt:lpstr>36_標準デザイン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微惑星が集積して出来た地球 Formation of the Earth by accretion of planetesimal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Q.なぜ地球の中は熱いか？ Why is it hot?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国立天文台地球回転研究系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日置幸介</dc:creator>
  <cp:lastModifiedBy>heki</cp:lastModifiedBy>
  <cp:revision>501</cp:revision>
  <dcterms:created xsi:type="dcterms:W3CDTF">2002-09-23T01:05:32Z</dcterms:created>
  <dcterms:modified xsi:type="dcterms:W3CDTF">2014-05-21T13:22:52Z</dcterms:modified>
</cp:coreProperties>
</file>