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25.xml" ContentType="application/vnd.openxmlformats-officedocument.presentationml.slideMaster+xml"/>
  <Override PartName="/ppt/slideMasters/slideMaster26.xml" ContentType="application/vnd.openxmlformats-officedocument.presentationml.slideMaster+xml"/>
  <Override PartName="/ppt/slideMasters/slideMaster27.xml" ContentType="application/vnd.openxmlformats-officedocument.presentationml.slideMaster+xml"/>
  <Override PartName="/ppt/slideMasters/slideMaster2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slideLayouts/slideLayout24.xml" ContentType="application/vnd.openxmlformats-officedocument.presentationml.slideLayout+xml"/>
  <Override PartName="/ppt/theme/theme4.xml" ContentType="application/vnd.openxmlformats-officedocument.theme+xml"/>
  <Override PartName="/ppt/slideLayouts/slideLayout25.xml" ContentType="application/vnd.openxmlformats-officedocument.presentationml.slideLayout+xml"/>
  <Override PartName="/ppt/theme/theme5.xml" ContentType="application/vnd.openxmlformats-officedocument.theme+xml"/>
  <Override PartName="/ppt/slideLayouts/slideLayout26.xml" ContentType="application/vnd.openxmlformats-officedocument.presentationml.slideLayout+xml"/>
  <Override PartName="/ppt/theme/theme6.xml" ContentType="application/vnd.openxmlformats-officedocument.theme+xml"/>
  <Override PartName="/ppt/slideLayouts/slideLayout27.xml" ContentType="application/vnd.openxmlformats-officedocument.presentationml.slideLayout+xml"/>
  <Override PartName="/ppt/theme/theme7.xml" ContentType="application/vnd.openxmlformats-officedocument.theme+xml"/>
  <Override PartName="/ppt/slideLayouts/slideLayout28.xml" ContentType="application/vnd.openxmlformats-officedocument.presentationml.slideLayout+xml"/>
  <Override PartName="/ppt/theme/theme8.xml" ContentType="application/vnd.openxmlformats-officedocument.theme+xml"/>
  <Override PartName="/ppt/slideLayouts/slideLayout29.xml" ContentType="application/vnd.openxmlformats-officedocument.presentationml.slideLayout+xml"/>
  <Override PartName="/ppt/theme/theme9.xml" ContentType="application/vnd.openxmlformats-officedocument.theme+xml"/>
  <Override PartName="/ppt/slideLayouts/slideLayout30.xml" ContentType="application/vnd.openxmlformats-officedocument.presentationml.slideLayout+xml"/>
  <Override PartName="/ppt/theme/theme10.xml" ContentType="application/vnd.openxmlformats-officedocument.theme+xml"/>
  <Override PartName="/ppt/slideLayouts/slideLayout31.xml" ContentType="application/vnd.openxmlformats-officedocument.presentationml.slideLayout+xml"/>
  <Override PartName="/ppt/theme/theme11.xml" ContentType="application/vnd.openxmlformats-officedocument.theme+xml"/>
  <Override PartName="/ppt/slideLayouts/slideLayout32.xml" ContentType="application/vnd.openxmlformats-officedocument.presentationml.slideLayout+xml"/>
  <Override PartName="/ppt/theme/theme12.xml" ContentType="application/vnd.openxmlformats-officedocument.theme+xml"/>
  <Override PartName="/ppt/slideLayouts/slideLayout33.xml" ContentType="application/vnd.openxmlformats-officedocument.presentationml.slideLayout+xml"/>
  <Override PartName="/ppt/theme/theme13.xml" ContentType="application/vnd.openxmlformats-officedocument.theme+xml"/>
  <Override PartName="/ppt/slideLayouts/slideLayout34.xml" ContentType="application/vnd.openxmlformats-officedocument.presentationml.slideLayout+xml"/>
  <Override PartName="/ppt/theme/theme14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15.xml" ContentType="application/vnd.openxmlformats-officedocument.theme+xml"/>
  <Override PartName="/ppt/slideLayouts/slideLayout37.xml" ContentType="application/vnd.openxmlformats-officedocument.presentationml.slideLayout+xml"/>
  <Override PartName="/ppt/theme/theme16.xml" ContentType="application/vnd.openxmlformats-officedocument.theme+xml"/>
  <Override PartName="/ppt/slideLayouts/slideLayout38.xml" ContentType="application/vnd.openxmlformats-officedocument.presentationml.slideLayout+xml"/>
  <Override PartName="/ppt/theme/theme17.xml" ContentType="application/vnd.openxmlformats-officedocument.theme+xml"/>
  <Override PartName="/ppt/slideLayouts/slideLayout39.xml" ContentType="application/vnd.openxmlformats-officedocument.presentationml.slideLayout+xml"/>
  <Override PartName="/ppt/theme/theme18.xml" ContentType="application/vnd.openxmlformats-officedocument.theme+xml"/>
  <Override PartName="/ppt/slideLayouts/slideLayout40.xml" ContentType="application/vnd.openxmlformats-officedocument.presentationml.slideLayout+xml"/>
  <Override PartName="/ppt/theme/theme19.xml" ContentType="application/vnd.openxmlformats-officedocument.theme+xml"/>
  <Override PartName="/ppt/slideLayouts/slideLayout41.xml" ContentType="application/vnd.openxmlformats-officedocument.presentationml.slideLayout+xml"/>
  <Override PartName="/ppt/theme/theme20.xml" ContentType="application/vnd.openxmlformats-officedocument.theme+xml"/>
  <Override PartName="/ppt/slideLayouts/slideLayout42.xml" ContentType="application/vnd.openxmlformats-officedocument.presentationml.slideLayout+xml"/>
  <Override PartName="/ppt/theme/theme21.xml" ContentType="application/vnd.openxmlformats-officedocument.theme+xml"/>
  <Override PartName="/ppt/slideLayouts/slideLayout43.xml" ContentType="application/vnd.openxmlformats-officedocument.presentationml.slideLayout+xml"/>
  <Override PartName="/ppt/theme/theme22.xml" ContentType="application/vnd.openxmlformats-officedocument.theme+xml"/>
  <Override PartName="/ppt/slideLayouts/slideLayout44.xml" ContentType="application/vnd.openxmlformats-officedocument.presentationml.slideLayout+xml"/>
  <Override PartName="/ppt/theme/theme23.xml" ContentType="application/vnd.openxmlformats-officedocument.theme+xml"/>
  <Override PartName="/ppt/slideLayouts/slideLayout45.xml" ContentType="application/vnd.openxmlformats-officedocument.presentationml.slideLayout+xml"/>
  <Override PartName="/ppt/theme/theme24.xml" ContentType="application/vnd.openxmlformats-officedocument.theme+xml"/>
  <Override PartName="/ppt/slideLayouts/slideLayout46.xml" ContentType="application/vnd.openxmlformats-officedocument.presentationml.slideLayout+xml"/>
  <Override PartName="/ppt/theme/theme25.xml" ContentType="application/vnd.openxmlformats-officedocument.theme+xml"/>
  <Override PartName="/ppt/slideLayouts/slideLayout47.xml" ContentType="application/vnd.openxmlformats-officedocument.presentationml.slideLayout+xml"/>
  <Override PartName="/ppt/theme/theme26.xml" ContentType="application/vnd.openxmlformats-officedocument.theme+xml"/>
  <Override PartName="/ppt/slideLayouts/slideLayout48.xml" ContentType="application/vnd.openxmlformats-officedocument.presentationml.slideLayout+xml"/>
  <Override PartName="/ppt/theme/theme27.xml" ContentType="application/vnd.openxmlformats-officedocument.theme+xml"/>
  <Override PartName="/ppt/slideLayouts/slideLayout49.xml" ContentType="application/vnd.openxmlformats-officedocument.presentationml.slideLayout+xml"/>
  <Override PartName="/ppt/theme/theme28.xml" ContentType="application/vnd.openxmlformats-officedocument.theme+xml"/>
  <Override PartName="/ppt/theme/theme29.xml" ContentType="application/vnd.openxmlformats-officedocument.theme+xml"/>
  <Override PartName="/ppt/theme/theme3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49" r:id="rId2"/>
    <p:sldMasterId id="2147483865" r:id="rId3"/>
    <p:sldMasterId id="2147484022" r:id="rId4"/>
    <p:sldMasterId id="2147484028" r:id="rId5"/>
    <p:sldMasterId id="2147484078" r:id="rId6"/>
    <p:sldMasterId id="2147484090" r:id="rId7"/>
    <p:sldMasterId id="2147484092" r:id="rId8"/>
    <p:sldMasterId id="2147484094" r:id="rId9"/>
    <p:sldMasterId id="2147484100" r:id="rId10"/>
    <p:sldMasterId id="2147484104" r:id="rId11"/>
    <p:sldMasterId id="2147484114" r:id="rId12"/>
    <p:sldMasterId id="2147484118" r:id="rId13"/>
    <p:sldMasterId id="2147484120" r:id="rId14"/>
    <p:sldMasterId id="2147484122" r:id="rId15"/>
    <p:sldMasterId id="2147484126" r:id="rId16"/>
    <p:sldMasterId id="2147484128" r:id="rId17"/>
    <p:sldMasterId id="2147484130" r:id="rId18"/>
    <p:sldMasterId id="2147484132" r:id="rId19"/>
    <p:sldMasterId id="2147484142" r:id="rId20"/>
    <p:sldMasterId id="2147484146" r:id="rId21"/>
    <p:sldMasterId id="2147484149" r:id="rId22"/>
    <p:sldMasterId id="2147484153" r:id="rId23"/>
    <p:sldMasterId id="2147484155" r:id="rId24"/>
    <p:sldMasterId id="2147484157" r:id="rId25"/>
    <p:sldMasterId id="2147484159" r:id="rId26"/>
    <p:sldMasterId id="2147484161" r:id="rId27"/>
    <p:sldMasterId id="2147484165" r:id="rId28"/>
  </p:sldMasterIdLst>
  <p:notesMasterIdLst>
    <p:notesMasterId r:id="rId99"/>
  </p:notesMasterIdLst>
  <p:handoutMasterIdLst>
    <p:handoutMasterId r:id="rId100"/>
  </p:handoutMasterIdLst>
  <p:sldIdLst>
    <p:sldId id="632" r:id="rId29"/>
    <p:sldId id="795" r:id="rId30"/>
    <p:sldId id="770" r:id="rId31"/>
    <p:sldId id="743" r:id="rId32"/>
    <p:sldId id="731" r:id="rId33"/>
    <p:sldId id="746" r:id="rId34"/>
    <p:sldId id="747" r:id="rId35"/>
    <p:sldId id="749" r:id="rId36"/>
    <p:sldId id="750" r:id="rId37"/>
    <p:sldId id="751" r:id="rId38"/>
    <p:sldId id="752" r:id="rId39"/>
    <p:sldId id="754" r:id="rId40"/>
    <p:sldId id="732" r:id="rId41"/>
    <p:sldId id="784" r:id="rId42"/>
    <p:sldId id="733" r:id="rId43"/>
    <p:sldId id="809" r:id="rId44"/>
    <p:sldId id="785" r:id="rId45"/>
    <p:sldId id="755" r:id="rId46"/>
    <p:sldId id="802" r:id="rId47"/>
    <p:sldId id="581" r:id="rId48"/>
    <p:sldId id="799" r:id="rId49"/>
    <p:sldId id="646" r:id="rId50"/>
    <p:sldId id="336" r:id="rId51"/>
    <p:sldId id="736" r:id="rId52"/>
    <p:sldId id="709" r:id="rId53"/>
    <p:sldId id="710" r:id="rId54"/>
    <p:sldId id="706" r:id="rId55"/>
    <p:sldId id="641" r:id="rId56"/>
    <p:sldId id="638" r:id="rId57"/>
    <p:sldId id="737" r:id="rId58"/>
    <p:sldId id="738" r:id="rId59"/>
    <p:sldId id="793" r:id="rId60"/>
    <p:sldId id="806" r:id="rId61"/>
    <p:sldId id="682" r:id="rId62"/>
    <p:sldId id="757" r:id="rId63"/>
    <p:sldId id="726" r:id="rId64"/>
    <p:sldId id="680" r:id="rId65"/>
    <p:sldId id="787" r:id="rId66"/>
    <p:sldId id="629" r:id="rId67"/>
    <p:sldId id="759" r:id="rId68"/>
    <p:sldId id="788" r:id="rId69"/>
    <p:sldId id="735" r:id="rId70"/>
    <p:sldId id="728" r:id="rId71"/>
    <p:sldId id="729" r:id="rId72"/>
    <p:sldId id="803" r:id="rId73"/>
    <p:sldId id="756" r:id="rId74"/>
    <p:sldId id="794" r:id="rId75"/>
    <p:sldId id="762" r:id="rId76"/>
    <p:sldId id="766" r:id="rId77"/>
    <p:sldId id="769" r:id="rId78"/>
    <p:sldId id="768" r:id="rId79"/>
    <p:sldId id="801" r:id="rId80"/>
    <p:sldId id="772" r:id="rId81"/>
    <p:sldId id="773" r:id="rId82"/>
    <p:sldId id="771" r:id="rId83"/>
    <p:sldId id="777" r:id="rId84"/>
    <p:sldId id="774" r:id="rId85"/>
    <p:sldId id="776" r:id="rId86"/>
    <p:sldId id="775" r:id="rId87"/>
    <p:sldId id="778" r:id="rId88"/>
    <p:sldId id="779" r:id="rId89"/>
    <p:sldId id="780" r:id="rId90"/>
    <p:sldId id="781" r:id="rId91"/>
    <p:sldId id="791" r:id="rId92"/>
    <p:sldId id="804" r:id="rId93"/>
    <p:sldId id="805" r:id="rId94"/>
    <p:sldId id="782" r:id="rId95"/>
    <p:sldId id="786" r:id="rId96"/>
    <p:sldId id="797" r:id="rId97"/>
    <p:sldId id="760" r:id="rId98"/>
  </p:sldIdLst>
  <p:sldSz cx="9144000" cy="6858000" type="screen4x3"/>
  <p:notesSz cx="6794500" cy="9931400"/>
  <p:defaultTextStyle>
    <a:defPPr>
      <a:defRPr lang="ja-JP"/>
    </a:defPPr>
    <a:lvl1pPr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7C80"/>
    <a:srgbClr val="663300"/>
    <a:srgbClr val="08050E"/>
    <a:srgbClr val="C24657"/>
    <a:srgbClr val="BBE0E3"/>
    <a:srgbClr val="F1F1EF"/>
    <a:srgbClr val="FFFFFF"/>
    <a:srgbClr val="31859C"/>
    <a:srgbClr val="C93D07"/>
    <a:srgbClr val="42384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784" autoAdjust="0"/>
    <p:restoredTop sz="94718" autoAdjust="0"/>
  </p:normalViewPr>
  <p:slideViewPr>
    <p:cSldViewPr>
      <p:cViewPr varScale="1">
        <p:scale>
          <a:sx n="71" d="100"/>
          <a:sy n="71" d="100"/>
        </p:scale>
        <p:origin x="1140" y="5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33" d="100"/>
        <a:sy n="33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Master" Target="slideMasters/slideMaster26.xml"/><Relationship Id="rId21" Type="http://schemas.openxmlformats.org/officeDocument/2006/relationships/slideMaster" Target="slideMasters/slideMaster21.xml"/><Relationship Id="rId42" Type="http://schemas.openxmlformats.org/officeDocument/2006/relationships/slide" Target="slides/slide14.xml"/><Relationship Id="rId47" Type="http://schemas.openxmlformats.org/officeDocument/2006/relationships/slide" Target="slides/slide19.xml"/><Relationship Id="rId63" Type="http://schemas.openxmlformats.org/officeDocument/2006/relationships/slide" Target="slides/slide35.xml"/><Relationship Id="rId68" Type="http://schemas.openxmlformats.org/officeDocument/2006/relationships/slide" Target="slides/slide40.xml"/><Relationship Id="rId84" Type="http://schemas.openxmlformats.org/officeDocument/2006/relationships/slide" Target="slides/slide56.xml"/><Relationship Id="rId89" Type="http://schemas.openxmlformats.org/officeDocument/2006/relationships/slide" Target="slides/slide61.xml"/><Relationship Id="rId16" Type="http://schemas.openxmlformats.org/officeDocument/2006/relationships/slideMaster" Target="slideMasters/slideMaster16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4.xml"/><Relationship Id="rId37" Type="http://schemas.openxmlformats.org/officeDocument/2006/relationships/slide" Target="slides/slide9.xml"/><Relationship Id="rId53" Type="http://schemas.openxmlformats.org/officeDocument/2006/relationships/slide" Target="slides/slide25.xml"/><Relationship Id="rId58" Type="http://schemas.openxmlformats.org/officeDocument/2006/relationships/slide" Target="slides/slide30.xml"/><Relationship Id="rId74" Type="http://schemas.openxmlformats.org/officeDocument/2006/relationships/slide" Target="slides/slide46.xml"/><Relationship Id="rId79" Type="http://schemas.openxmlformats.org/officeDocument/2006/relationships/slide" Target="slides/slide51.xml"/><Relationship Id="rId10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62.xml"/><Relationship Id="rId95" Type="http://schemas.openxmlformats.org/officeDocument/2006/relationships/slide" Target="slides/slide67.xml"/><Relationship Id="rId22" Type="http://schemas.openxmlformats.org/officeDocument/2006/relationships/slideMaster" Target="slideMasters/slideMaster22.xml"/><Relationship Id="rId27" Type="http://schemas.openxmlformats.org/officeDocument/2006/relationships/slideMaster" Target="slideMasters/slideMaster27.xml"/><Relationship Id="rId43" Type="http://schemas.openxmlformats.org/officeDocument/2006/relationships/slide" Target="slides/slide15.xml"/><Relationship Id="rId48" Type="http://schemas.openxmlformats.org/officeDocument/2006/relationships/slide" Target="slides/slide20.xml"/><Relationship Id="rId64" Type="http://schemas.openxmlformats.org/officeDocument/2006/relationships/slide" Target="slides/slide36.xml"/><Relationship Id="rId69" Type="http://schemas.openxmlformats.org/officeDocument/2006/relationships/slide" Target="slides/slide41.xml"/><Relationship Id="rId80" Type="http://schemas.openxmlformats.org/officeDocument/2006/relationships/slide" Target="slides/slide52.xml"/><Relationship Id="rId85" Type="http://schemas.openxmlformats.org/officeDocument/2006/relationships/slide" Target="slides/slide57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33" Type="http://schemas.openxmlformats.org/officeDocument/2006/relationships/slide" Target="slides/slide5.xml"/><Relationship Id="rId38" Type="http://schemas.openxmlformats.org/officeDocument/2006/relationships/slide" Target="slides/slide10.xml"/><Relationship Id="rId59" Type="http://schemas.openxmlformats.org/officeDocument/2006/relationships/slide" Target="slides/slide31.xml"/><Relationship Id="rId103" Type="http://schemas.openxmlformats.org/officeDocument/2006/relationships/theme" Target="theme/theme1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13.xml"/><Relationship Id="rId54" Type="http://schemas.openxmlformats.org/officeDocument/2006/relationships/slide" Target="slides/slide26.xml"/><Relationship Id="rId62" Type="http://schemas.openxmlformats.org/officeDocument/2006/relationships/slide" Target="slides/slide34.xml"/><Relationship Id="rId70" Type="http://schemas.openxmlformats.org/officeDocument/2006/relationships/slide" Target="slides/slide42.xml"/><Relationship Id="rId75" Type="http://schemas.openxmlformats.org/officeDocument/2006/relationships/slide" Target="slides/slide47.xml"/><Relationship Id="rId83" Type="http://schemas.openxmlformats.org/officeDocument/2006/relationships/slide" Target="slides/slide55.xml"/><Relationship Id="rId88" Type="http://schemas.openxmlformats.org/officeDocument/2006/relationships/slide" Target="slides/slide60.xml"/><Relationship Id="rId91" Type="http://schemas.openxmlformats.org/officeDocument/2006/relationships/slide" Target="slides/slide63.xml"/><Relationship Id="rId96" Type="http://schemas.openxmlformats.org/officeDocument/2006/relationships/slide" Target="slides/slide68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Master" Target="slideMasters/slideMaster23.xml"/><Relationship Id="rId28" Type="http://schemas.openxmlformats.org/officeDocument/2006/relationships/slideMaster" Target="slideMasters/slideMaster28.xml"/><Relationship Id="rId36" Type="http://schemas.openxmlformats.org/officeDocument/2006/relationships/slide" Target="slides/slide8.xml"/><Relationship Id="rId49" Type="http://schemas.openxmlformats.org/officeDocument/2006/relationships/slide" Target="slides/slide21.xml"/><Relationship Id="rId57" Type="http://schemas.openxmlformats.org/officeDocument/2006/relationships/slide" Target="slides/slide29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3.xml"/><Relationship Id="rId44" Type="http://schemas.openxmlformats.org/officeDocument/2006/relationships/slide" Target="slides/slide16.xml"/><Relationship Id="rId52" Type="http://schemas.openxmlformats.org/officeDocument/2006/relationships/slide" Target="slides/slide24.xml"/><Relationship Id="rId60" Type="http://schemas.openxmlformats.org/officeDocument/2006/relationships/slide" Target="slides/slide32.xml"/><Relationship Id="rId65" Type="http://schemas.openxmlformats.org/officeDocument/2006/relationships/slide" Target="slides/slide37.xml"/><Relationship Id="rId73" Type="http://schemas.openxmlformats.org/officeDocument/2006/relationships/slide" Target="slides/slide45.xml"/><Relationship Id="rId78" Type="http://schemas.openxmlformats.org/officeDocument/2006/relationships/slide" Target="slides/slide50.xml"/><Relationship Id="rId81" Type="http://schemas.openxmlformats.org/officeDocument/2006/relationships/slide" Target="slides/slide53.xml"/><Relationship Id="rId86" Type="http://schemas.openxmlformats.org/officeDocument/2006/relationships/slide" Target="slides/slide58.xml"/><Relationship Id="rId94" Type="http://schemas.openxmlformats.org/officeDocument/2006/relationships/slide" Target="slides/slide66.xml"/><Relationship Id="rId99" Type="http://schemas.openxmlformats.org/officeDocument/2006/relationships/notesMaster" Target="notesMasters/notesMaster1.xml"/><Relationship Id="rId10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" Target="slides/slide11.xml"/><Relationship Id="rId34" Type="http://schemas.openxmlformats.org/officeDocument/2006/relationships/slide" Target="slides/slide6.xml"/><Relationship Id="rId50" Type="http://schemas.openxmlformats.org/officeDocument/2006/relationships/slide" Target="slides/slide22.xml"/><Relationship Id="rId55" Type="http://schemas.openxmlformats.org/officeDocument/2006/relationships/slide" Target="slides/slide27.xml"/><Relationship Id="rId76" Type="http://schemas.openxmlformats.org/officeDocument/2006/relationships/slide" Target="slides/slide48.xml"/><Relationship Id="rId97" Type="http://schemas.openxmlformats.org/officeDocument/2006/relationships/slide" Target="slides/slide69.xml"/><Relationship Id="rId104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43.xml"/><Relationship Id="rId92" Type="http://schemas.openxmlformats.org/officeDocument/2006/relationships/slide" Target="slides/slide64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.xml"/><Relationship Id="rId24" Type="http://schemas.openxmlformats.org/officeDocument/2006/relationships/slideMaster" Target="slideMasters/slideMaster24.xml"/><Relationship Id="rId40" Type="http://schemas.openxmlformats.org/officeDocument/2006/relationships/slide" Target="slides/slide12.xml"/><Relationship Id="rId45" Type="http://schemas.openxmlformats.org/officeDocument/2006/relationships/slide" Target="slides/slide17.xml"/><Relationship Id="rId66" Type="http://schemas.openxmlformats.org/officeDocument/2006/relationships/slide" Target="slides/slide38.xml"/><Relationship Id="rId87" Type="http://schemas.openxmlformats.org/officeDocument/2006/relationships/slide" Target="slides/slide59.xml"/><Relationship Id="rId61" Type="http://schemas.openxmlformats.org/officeDocument/2006/relationships/slide" Target="slides/slide33.xml"/><Relationship Id="rId82" Type="http://schemas.openxmlformats.org/officeDocument/2006/relationships/slide" Target="slides/slide54.xml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30" Type="http://schemas.openxmlformats.org/officeDocument/2006/relationships/slide" Target="slides/slide2.xml"/><Relationship Id="rId35" Type="http://schemas.openxmlformats.org/officeDocument/2006/relationships/slide" Target="slides/slide7.xml"/><Relationship Id="rId56" Type="http://schemas.openxmlformats.org/officeDocument/2006/relationships/slide" Target="slides/slide28.xml"/><Relationship Id="rId77" Type="http://schemas.openxmlformats.org/officeDocument/2006/relationships/slide" Target="slides/slide49.xml"/><Relationship Id="rId100" Type="http://schemas.openxmlformats.org/officeDocument/2006/relationships/handoutMaster" Target="handoutMasters/handoutMaster1.xml"/><Relationship Id="rId105" Type="http://schemas.microsoft.com/office/2015/10/relationships/revisionInfo" Target="revisionInfo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23.xml"/><Relationship Id="rId72" Type="http://schemas.openxmlformats.org/officeDocument/2006/relationships/slide" Target="slides/slide44.xml"/><Relationship Id="rId93" Type="http://schemas.openxmlformats.org/officeDocument/2006/relationships/slide" Target="slides/slide65.xml"/><Relationship Id="rId98" Type="http://schemas.openxmlformats.org/officeDocument/2006/relationships/slide" Target="slides/slide70.xml"/><Relationship Id="rId3" Type="http://schemas.openxmlformats.org/officeDocument/2006/relationships/slideMaster" Target="slideMasters/slideMaster3.xml"/><Relationship Id="rId25" Type="http://schemas.openxmlformats.org/officeDocument/2006/relationships/slideMaster" Target="slideMasters/slideMaster25.xml"/><Relationship Id="rId46" Type="http://schemas.openxmlformats.org/officeDocument/2006/relationships/slide" Target="slides/slide18.xml"/><Relationship Id="rId67" Type="http://schemas.openxmlformats.org/officeDocument/2006/relationships/slide" Target="slides/slide39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>
            <a:extLst>
              <a:ext uri="{FF2B5EF4-FFF2-40B4-BE49-F238E27FC236}">
                <a16:creationId xmlns:a16="http://schemas.microsoft.com/office/drawing/2014/main" id="{93698ABE-8543-4884-AD3A-34504E20E80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813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C1F74EDC-DBEC-4A8F-875A-A681E37FA9D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48100" y="0"/>
            <a:ext cx="2944813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3C3506-2833-49F7-8A72-21CD53A8A23C}" type="datetimeFigureOut">
              <a:rPr kumimoji="1" lang="ja-JP" altLang="en-US" smtClean="0"/>
              <a:t>2018/6/25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990742DF-DE10-4AFD-BD1D-66131F660C0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32925"/>
            <a:ext cx="2944813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6A8AC25D-598D-4722-A98F-8908576ACBC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48100" y="9432925"/>
            <a:ext cx="2944813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BB0924-8FF4-49CD-B8EE-E82FF688641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5998914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4813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8100" y="0"/>
            <a:ext cx="2944813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24781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4400" y="744538"/>
            <a:ext cx="4965700" cy="37242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6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450" y="4718050"/>
            <a:ext cx="5435600" cy="4468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noProof="0"/>
              <a:t>マスタ テキストの書式設定</a:t>
            </a:r>
          </a:p>
          <a:p>
            <a:pPr lvl="1"/>
            <a:r>
              <a:rPr lang="ja-JP" altLang="en-US" noProof="0"/>
              <a:t>第 </a:t>
            </a:r>
            <a:r>
              <a:rPr lang="en-US" altLang="ja-JP" noProof="0"/>
              <a:t>2 </a:t>
            </a:r>
            <a:r>
              <a:rPr lang="ja-JP" altLang="en-US" noProof="0"/>
              <a:t>レベル</a:t>
            </a:r>
          </a:p>
          <a:p>
            <a:pPr lvl="2"/>
            <a:r>
              <a:rPr lang="ja-JP" altLang="en-US" noProof="0"/>
              <a:t>第 </a:t>
            </a:r>
            <a:r>
              <a:rPr lang="en-US" altLang="ja-JP" noProof="0"/>
              <a:t>3 </a:t>
            </a:r>
            <a:r>
              <a:rPr lang="ja-JP" altLang="en-US" noProof="0"/>
              <a:t>レベル</a:t>
            </a:r>
          </a:p>
          <a:p>
            <a:pPr lvl="3"/>
            <a:r>
              <a:rPr lang="ja-JP" altLang="en-US" noProof="0"/>
              <a:t>第 </a:t>
            </a:r>
            <a:r>
              <a:rPr lang="en-US" altLang="ja-JP" noProof="0"/>
              <a:t>4 </a:t>
            </a:r>
            <a:r>
              <a:rPr lang="ja-JP" altLang="en-US" noProof="0"/>
              <a:t>レベル</a:t>
            </a:r>
          </a:p>
          <a:p>
            <a:pPr lvl="4"/>
            <a:r>
              <a:rPr lang="ja-JP" altLang="en-US" noProof="0"/>
              <a:t>第 </a:t>
            </a:r>
            <a:r>
              <a:rPr lang="en-US" altLang="ja-JP" noProof="0"/>
              <a:t>5 </a:t>
            </a:r>
            <a:r>
              <a:rPr lang="ja-JP" altLang="en-US" noProof="0"/>
              <a:t>レベル</a:t>
            </a:r>
          </a:p>
        </p:txBody>
      </p:sp>
      <p:sp>
        <p:nvSpPr>
          <p:cNvPr id="4096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32925"/>
            <a:ext cx="2944813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096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8100" y="9432925"/>
            <a:ext cx="2944813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  <a:ea typeface="ＭＳ Ｐゴシック" pitchFamily="50" charset="-128"/>
              </a:defRPr>
            </a:lvl1pPr>
          </a:lstStyle>
          <a:p>
            <a:pPr>
              <a:defRPr/>
            </a:pPr>
            <a:fld id="{DBA13FC5-0953-4194-93A0-4F23EF2B1327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85600723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itchFamily="34" charset="0"/>
        <a:ea typeface="ＭＳ Ｐ明朝" pitchFamily="18" charset="-128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itchFamily="34" charset="0"/>
        <a:ea typeface="ＭＳ Ｐ明朝" pitchFamily="18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itchFamily="34" charset="0"/>
        <a:ea typeface="ＭＳ Ｐ明朝" pitchFamily="18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itchFamily="34" charset="0"/>
        <a:ea typeface="ＭＳ Ｐ明朝" pitchFamily="18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itchFamily="34" charset="0"/>
        <a:ea typeface="ＭＳ Ｐ明朝" pitchFamily="18" charset="-128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E0E1835-7F09-45FA-BE86-97B77C29921C}" type="slidenum">
              <a:rPr lang="en-US" altLang="ja-JP" smtClean="0"/>
              <a:pPr/>
              <a:t>1</a:t>
            </a:fld>
            <a:endParaRPr lang="en-US" altLang="ja-JP"/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ja-JP" altLang="ja-JP"/>
          </a:p>
        </p:txBody>
      </p:sp>
    </p:spTree>
    <p:extLst>
      <p:ext uri="{BB962C8B-B14F-4D97-AF65-F5344CB8AC3E}">
        <p14:creationId xmlns:p14="http://schemas.microsoft.com/office/powerpoint/2010/main" val="220679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BA13FC5-0953-4194-93A0-4F23EF2B1327}" type="slidenum">
              <a:rPr lang="en-US" altLang="ja-JP" smtClean="0"/>
              <a:pPr>
                <a:defRPr/>
              </a:pPr>
              <a:t>3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4328431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3939C78-15F9-4B17-BE5E-A09208476E38}" type="slidenum">
              <a:rPr lang="en-US" altLang="ja-JP" smtClean="0">
                <a:solidFill>
                  <a:srgbClr val="000000"/>
                </a:solidFill>
              </a:rPr>
              <a:pPr>
                <a:defRPr/>
              </a:pPr>
              <a:t>5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07238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7961AD-3CB1-4124-8507-2C6F6899147B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396388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E0E1835-7F09-45FA-BE86-97B77C29921C}" type="slidenum">
              <a:rPr lang="en-US" altLang="ja-JP" smtClean="0"/>
              <a:pPr/>
              <a:t>19</a:t>
            </a:fld>
            <a:endParaRPr lang="en-US" altLang="ja-JP"/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ja-JP" altLang="ja-JP"/>
          </a:p>
        </p:txBody>
      </p:sp>
    </p:spTree>
    <p:extLst>
      <p:ext uri="{BB962C8B-B14F-4D97-AF65-F5344CB8AC3E}">
        <p14:creationId xmlns:p14="http://schemas.microsoft.com/office/powerpoint/2010/main" val="29752765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dirty="0">
                <a:latin typeface="Calibri" panose="020F0502020204030204" pitchFamily="34" charset="0"/>
              </a:rPr>
              <a:t>GRAIL and GRACE used the same way to measure gravity. The large difference is the mean altitude. Moon has no air, so satellite altitude could be much lower. </a:t>
            </a:r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44AEF1-6746-4026-894A-9720CC9DB60E}" type="slidenum">
              <a: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ja-JP" alt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1754366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 sz="2000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CE5205-FD4C-4DB8-A0ED-3607004606C9}" type="slidenum">
              <a:rPr lang="ja-JP" altLang="en-US" smtClean="0">
                <a:solidFill>
                  <a:prstClr val="black"/>
                </a:solidFill>
              </a:rPr>
              <a:pPr/>
              <a:t>37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8925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CN" dirty="0"/>
              <a:t>Violet</a:t>
            </a:r>
            <a:r>
              <a:rPr kumimoji="1" lang="zh-CN" altLang="en-US" dirty="0"/>
              <a:t> </a:t>
            </a:r>
            <a:r>
              <a:rPr kumimoji="1" lang="en-US" altLang="zh-CN" dirty="0"/>
              <a:t>dots</a:t>
            </a:r>
            <a:r>
              <a:rPr kumimoji="1" lang="zh-CN" altLang="en-US" dirty="0"/>
              <a:t> </a:t>
            </a:r>
            <a:r>
              <a:rPr kumimoji="1" lang="en-US" altLang="zh-CN" dirty="0"/>
              <a:t>present</a:t>
            </a:r>
            <a:r>
              <a:rPr kumimoji="1" lang="zh-CN" altLang="en-US" dirty="0"/>
              <a:t> </a:t>
            </a:r>
            <a:r>
              <a:rPr kumimoji="1" lang="en-US" altLang="zh-CN" dirty="0"/>
              <a:t>locations</a:t>
            </a:r>
            <a:r>
              <a:rPr kumimoji="1" lang="zh-CN" altLang="en-US" dirty="0"/>
              <a:t> </a:t>
            </a:r>
            <a:r>
              <a:rPr kumimoji="1" lang="en-US" altLang="zh-CN" dirty="0"/>
              <a:t>of</a:t>
            </a:r>
            <a:r>
              <a:rPr kumimoji="1" lang="zh-CN" altLang="en-US" dirty="0"/>
              <a:t> </a:t>
            </a:r>
            <a:r>
              <a:rPr kumimoji="1" lang="en-US" altLang="zh-CN" dirty="0"/>
              <a:t>glaciers</a:t>
            </a:r>
          </a:p>
          <a:p>
            <a:endParaRPr kumimoji="1" lang="en-US" altLang="zh-CN" dirty="0"/>
          </a:p>
          <a:p>
            <a:r>
              <a:rPr kumimoji="1" lang="en-US" altLang="zh-CN" dirty="0"/>
              <a:t>Three</a:t>
            </a:r>
            <a:r>
              <a:rPr kumimoji="1" lang="zh-CN" altLang="en-US" baseline="0" dirty="0"/>
              <a:t> </a:t>
            </a:r>
            <a:r>
              <a:rPr kumimoji="1" lang="en-US" altLang="zh-CN" baseline="0" dirty="0"/>
              <a:t>methods</a:t>
            </a:r>
            <a:r>
              <a:rPr kumimoji="1" lang="zh-CN" altLang="en-US" baseline="0" dirty="0"/>
              <a:t> </a:t>
            </a:r>
            <a:r>
              <a:rPr kumimoji="1" lang="en-US" altLang="zh-CN" baseline="0" dirty="0"/>
              <a:t>to</a:t>
            </a:r>
            <a:r>
              <a:rPr kumimoji="1" lang="zh-CN" altLang="en-US" baseline="0" dirty="0"/>
              <a:t> </a:t>
            </a:r>
            <a:r>
              <a:rPr kumimoji="1" lang="en-US" altLang="zh-CN" baseline="0" dirty="0"/>
              <a:t>estimate</a:t>
            </a:r>
            <a:r>
              <a:rPr kumimoji="1" lang="zh-CN" altLang="en-US" baseline="0" dirty="0"/>
              <a:t> </a:t>
            </a:r>
            <a:r>
              <a:rPr kumimoji="1" lang="en-US" altLang="zh-CN" baseline="0" dirty="0"/>
              <a:t>mass</a:t>
            </a:r>
            <a:r>
              <a:rPr kumimoji="1" lang="zh-CN" altLang="en-US" baseline="0" dirty="0"/>
              <a:t> </a:t>
            </a:r>
            <a:r>
              <a:rPr kumimoji="1" lang="en-US" altLang="zh-CN" baseline="0" dirty="0"/>
              <a:t>balance</a:t>
            </a:r>
            <a:r>
              <a:rPr kumimoji="1" lang="zh-CN" altLang="en-US" baseline="0" dirty="0"/>
              <a:t> </a:t>
            </a:r>
            <a:r>
              <a:rPr kumimoji="1" lang="en-US" altLang="zh-CN" baseline="0" dirty="0"/>
              <a:t>of</a:t>
            </a:r>
            <a:r>
              <a:rPr kumimoji="1" lang="zh-CN" altLang="en-US" baseline="0" dirty="0"/>
              <a:t> </a:t>
            </a:r>
            <a:r>
              <a:rPr kumimoji="1" lang="en-US" altLang="zh-CN" baseline="0" dirty="0"/>
              <a:t>glaciers</a:t>
            </a:r>
          </a:p>
          <a:p>
            <a:r>
              <a:rPr kumimoji="1" lang="en-US" altLang="zh-CN" baseline="0" dirty="0"/>
              <a:t>Mass</a:t>
            </a:r>
            <a:r>
              <a:rPr kumimoji="1" lang="zh-CN" altLang="en-US" baseline="0" dirty="0"/>
              <a:t> </a:t>
            </a:r>
            <a:r>
              <a:rPr kumimoji="1" lang="en-US" altLang="zh-CN" baseline="0" dirty="0"/>
              <a:t>estimation</a:t>
            </a:r>
            <a:r>
              <a:rPr kumimoji="1" lang="zh-CN" altLang="en-US" baseline="0" dirty="0"/>
              <a:t> </a:t>
            </a:r>
            <a:r>
              <a:rPr kumimoji="1" lang="en-US" altLang="zh-CN" baseline="0" dirty="0"/>
              <a:t>in</a:t>
            </a:r>
            <a:r>
              <a:rPr kumimoji="1" lang="zh-CN" altLang="en-US" baseline="0" dirty="0"/>
              <a:t> </a:t>
            </a:r>
            <a:r>
              <a:rPr kumimoji="1" lang="en-US" altLang="zh-CN" baseline="0" dirty="0"/>
              <a:t>the</a:t>
            </a:r>
            <a:r>
              <a:rPr kumimoji="1" lang="zh-CN" altLang="en-US" baseline="0" dirty="0"/>
              <a:t> </a:t>
            </a:r>
            <a:r>
              <a:rPr kumimoji="1" lang="en-US" altLang="zh-CN" baseline="0" dirty="0"/>
              <a:t>overall</a:t>
            </a:r>
            <a:r>
              <a:rPr kumimoji="1" lang="zh-CN" altLang="en-US" baseline="0" dirty="0"/>
              <a:t> </a:t>
            </a:r>
            <a:r>
              <a:rPr kumimoji="1" lang="en-US" altLang="zh-CN" baseline="0" dirty="0"/>
              <a:t>range,</a:t>
            </a:r>
            <a:r>
              <a:rPr kumimoji="1" lang="zh-CN" altLang="en-US" baseline="0" dirty="0"/>
              <a:t> </a:t>
            </a:r>
            <a:r>
              <a:rPr kumimoji="1" lang="en-US" altLang="zh-CN" baseline="0" dirty="0"/>
              <a:t>brief</a:t>
            </a:r>
            <a:r>
              <a:rPr kumimoji="1" lang="zh-CN" altLang="en-US" baseline="0" dirty="0"/>
              <a:t> </a:t>
            </a:r>
            <a:r>
              <a:rPr kumimoji="1" lang="en-US" altLang="zh-CN" baseline="0" dirty="0"/>
              <a:t>discuss</a:t>
            </a:r>
            <a:r>
              <a:rPr kumimoji="1" lang="zh-CN" altLang="en-US" baseline="0" dirty="0"/>
              <a:t> </a:t>
            </a:r>
            <a:r>
              <a:rPr kumimoji="1" lang="en-US" altLang="zh-CN" baseline="0" dirty="0"/>
              <a:t>the</a:t>
            </a:r>
            <a:r>
              <a:rPr kumimoji="1" lang="zh-CN" altLang="en-US" baseline="0" dirty="0"/>
              <a:t> </a:t>
            </a:r>
            <a:r>
              <a:rPr kumimoji="1" lang="en-US" altLang="zh-CN" baseline="0" dirty="0"/>
              <a:t>difference</a:t>
            </a:r>
          </a:p>
          <a:p>
            <a:endParaRPr kumimoji="1" lang="en-US" altLang="zh-CN" baseline="0" dirty="0"/>
          </a:p>
          <a:p>
            <a:r>
              <a:rPr kumimoji="1" lang="en-US" altLang="zh-CN" baseline="0" dirty="0"/>
              <a:t>Specifically</a:t>
            </a:r>
            <a:r>
              <a:rPr kumimoji="1" lang="zh-CN" altLang="en-US" baseline="0" dirty="0"/>
              <a:t> </a:t>
            </a:r>
            <a:r>
              <a:rPr kumimoji="1" lang="en-US" altLang="zh-CN" baseline="0" dirty="0"/>
              <a:t>present</a:t>
            </a:r>
            <a:r>
              <a:rPr kumimoji="1" lang="zh-CN" altLang="en-US" baseline="0" dirty="0"/>
              <a:t> </a:t>
            </a:r>
            <a:r>
              <a:rPr kumimoji="1" lang="en-US" altLang="zh-CN" baseline="0" dirty="0"/>
              <a:t>studies</a:t>
            </a:r>
            <a:r>
              <a:rPr kumimoji="1" lang="zh-CN" altLang="en-US" baseline="0" dirty="0"/>
              <a:t> </a:t>
            </a:r>
            <a:r>
              <a:rPr kumimoji="1" lang="en-US" altLang="zh-CN" baseline="0" dirty="0"/>
              <a:t>in</a:t>
            </a:r>
            <a:r>
              <a:rPr kumimoji="1" lang="zh-CN" altLang="en-US" baseline="0" dirty="0"/>
              <a:t> </a:t>
            </a:r>
            <a:r>
              <a:rPr kumimoji="1" lang="en-US" altLang="zh-CN" baseline="0" dirty="0"/>
              <a:t>three</a:t>
            </a:r>
            <a:r>
              <a:rPr kumimoji="1" lang="zh-CN" altLang="en-US" baseline="0" dirty="0"/>
              <a:t> </a:t>
            </a:r>
            <a:r>
              <a:rPr kumimoji="1" lang="en-US" altLang="zh-CN" baseline="0" dirty="0"/>
              <a:t>local</a:t>
            </a:r>
            <a:r>
              <a:rPr kumimoji="1" lang="zh-CN" altLang="en-US" baseline="0" dirty="0"/>
              <a:t> </a:t>
            </a:r>
            <a:r>
              <a:rPr kumimoji="1" lang="en-US" altLang="zh-CN" baseline="0" dirty="0"/>
              <a:t>ranges,</a:t>
            </a:r>
            <a:r>
              <a:rPr kumimoji="1" lang="zh-CN" altLang="en-US" baseline="0" dirty="0"/>
              <a:t> </a:t>
            </a:r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3C07D7-3479-C547-A7B0-2E11ABFFBB77}" type="slidenum">
              <a:rPr kumimoji="1" lang="zh-CN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1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3688992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8B24B8B-F579-40F9-89FC-346351CA8657}" type="slidenum">
              <a:rPr lang="en-US" altLang="ja-JP"/>
              <a:pPr/>
              <a:t>47</a:t>
            </a:fld>
            <a:endParaRPr lang="en-US" altLang="ja-JP"/>
          </a:p>
        </p:txBody>
      </p:sp>
      <p:sp>
        <p:nvSpPr>
          <p:cNvPr id="33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ja-JP"/>
              <a:t>Sea level rises at the 76 tide gauge station are compared with uplifts at nearby GPS points.  They are negatively correlated with an offset of 1.9 mm/yr which is consistent with the global sea level rise.  So it seems that we can use vertical components of GPS site velocities.</a:t>
            </a:r>
          </a:p>
        </p:txBody>
      </p:sp>
    </p:spTree>
    <p:extLst>
      <p:ext uri="{BB962C8B-B14F-4D97-AF65-F5344CB8AC3E}">
        <p14:creationId xmlns:p14="http://schemas.microsoft.com/office/powerpoint/2010/main" val="13758280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ja-JP" altLang="en-US"/>
              <a:t>マスタ サブタイトルの書式設定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352DB8-2775-4302-85FC-833126C1915B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  <p:transition spd="med">
    <p:cover dir="r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5E95E5-EF4E-4301-B8C0-5E280B84FDF4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  <p:transition spd="med">
    <p:cover dir="r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9BE3CE-3D47-465A-AFC2-F576255127AC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  <p:transition spd="med">
    <p:cover dir="r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ja-JP" altLang="en-US"/>
              <a:t>マスタ サブタイトルの書式設定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375A86-42E3-4E8B-B873-32BBA115DB5B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404317-CF67-4D0A-8074-831C996C91E7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F8FDF2-467A-4C79-A08C-6AA724B5AF2E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84412B-BC35-4606-BEC7-F52AE0710BE0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AF73DB-AFE7-491F-9DBF-14359DFDDCE0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6A97DA-200B-4FFF-B934-4EB3BFF2EB70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F71A06-CF9E-4F78-9EC7-7AE1EC6B33AA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304D5A-C276-4657-A9CA-66BB51485AAC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17DB4C-FF1C-4259-9872-0FAEB1194F21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  <p:transition spd="med">
    <p:cover dir="r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ja-JP" altLang="en-US" noProof="0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6BE7C4-4E94-4FB5-906A-EE5879883DBA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B252A7-1BAA-4232-8E97-BB5DE8185CA9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70E5CB-1AD5-4623-8B26-2960FD78AEE8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2EBFF7-F04F-405A-92F8-CE2F33B72417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  <p:transition spd="med">
    <p:cover dir="r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CAB5C7B-30DA-4EAD-B456-F89E5ECF3FD6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71CF605-8F78-41EA-ADA0-8640B0C27B1E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>
    <p:cover dir="r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A0D5F-0DA9-4C49-8F66-9EFF4D596015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2018/6/25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0A98A-08A2-4BDF-9CC0-DFF196043D52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EAF4DB-807A-4220-9EB7-C222313133D0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CAB5C7B-30DA-4EAD-B456-F89E5ECF3FD6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901589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CAB5C7B-30DA-4EAD-B456-F89E5ECF3FD6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55631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7D8F11-19FC-4EA4-B686-9DC470B48F66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  <p:transition spd="med">
    <p:cover dir="r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CAB5C7B-30DA-4EAD-B456-F89E5ECF3FD6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681755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2C51C9C-7517-4989-AD99-0B9AA9BD986A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0998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1A05E7-02F6-477B-8AD7-BA6BCBEEA41A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467992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DE5CCE-54B5-4774-AB5B-3C33BB121D86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1897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DE5CCE-54B5-4774-AB5B-3C33BB121D86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8991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DE5CCE-54B5-4774-AB5B-3C33BB121D86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4531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6C5891F-2C25-4606-9179-8436B5652DDD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59379658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A0D5F-0DA9-4C49-8F66-9EFF4D596015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2018/6/25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0A98A-08A2-4BDF-9CC0-DFF196043D52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476315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28C2A4-04EB-4F66-BF82-9E826F7041DC}" type="datetimeFigureOut">
              <a: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2018/6/25</a:t>
            </a:fld>
            <a:endParaRPr kumimoji="0" lang="ja-JP" alt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2D055F-6B34-439D-A8CC-7FDF8B8DA494}" type="slidenum">
              <a: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ja-JP" alt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38469210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ja-JP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ja-JP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1A05E7-02F6-477B-8AD7-BA6BCBEEA41A}" type="slidenum">
              <a:rPr kumimoji="0" lang="en-US" altLang="ja-JP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ja-JP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472782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F79C59-F55E-441C-9CAC-1E82FF0FA853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  <p:transition spd="med">
    <p:cover dir="r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83BEAC-6B81-45E9-8181-CBEF5429B4A1}" type="datetimeFigureOut">
              <a:rPr kumimoji="1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2018/6/25</a:t>
            </a:fld>
            <a:endParaRPr kumimoji="1" lang="ja-JP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C29B71-5F2F-4973-BCAB-D1EC8A2B8FDD}" type="slidenum">
              <a:rPr kumimoji="1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43811934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ja-JP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ja-JP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380EE9-5396-4187-AB00-A877457BB868}" type="slidenum">
              <a:rPr kumimoji="0" lang="en-US" altLang="ja-JP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ja-JP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245866551"/>
      </p:ext>
    </p:extLst>
  </p:cSld>
  <p:clrMapOvr>
    <a:masterClrMapping/>
  </p:clrMapOvr>
  <p:transition spd="med">
    <p:cover dir="r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FA0D5F-0DA9-4C49-8F66-9EFF4D596015}" type="datetimeFigureOut">
              <a: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2018/6/25</a:t>
            </a:fld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</a:endParaRPr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</a:endParaRPr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70A98A-08A2-4BDF-9CC0-DFF196043D52}" type="slidenum">
              <a: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10024118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ja-JP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ja-JP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EE0001-5EF5-4936-9938-C2D1EF242207}" type="slidenum">
              <a:rPr kumimoji="0" lang="en-US" altLang="ja-JP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ja-JP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01925605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CD2C5C-4912-9C4A-B452-F7B3F0758B37}" type="datetimeFigureOut">
              <a: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2018/6/25</a:t>
            </a:fld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</a:endParaRPr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</a:endParaRPr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8CE085-3B80-524F-8A1E-5168ECA518B5}" type="slidenum">
              <a: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277202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B86DD4-9543-B74C-AECA-57B15CC86605}" type="datetimeFigureOut">
              <a:rPr kumimoji="1" lang="zh-CN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2018/6/25</a:t>
            </a:fld>
            <a:endParaRPr kumimoji="1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187E32-0F55-284C-8053-94FAB9F045F7}" type="slidenum">
              <a:rPr kumimoji="1" lang="zh-CN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27853909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B86DD4-9543-B74C-AECA-57B15CC86605}" type="datetimeFigureOut">
              <a:rPr kumimoji="1" lang="zh-CN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2018/6/25</a:t>
            </a:fld>
            <a:endParaRPr kumimoji="1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187E32-0F55-284C-8053-94FAB9F045F7}" type="slidenum">
              <a:rPr kumimoji="1" lang="zh-CN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59500200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ＭＳ Ｐゴシック" pitchFamily="50" charset="-128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ＭＳ Ｐゴシック" pitchFamily="50" charset="-128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FF71A06-CF9E-4F78-9EC7-7AE1EC6B33AA}" type="slidenum"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itchFamily="50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ＭＳ Ｐゴシック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447298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5CAA9E3-1AF9-42EF-83B4-0753986E39E7}" type="slidenum"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3031939"/>
      </p:ext>
    </p:extLst>
  </p:cSld>
  <p:clrMapOvr>
    <a:masterClrMapping/>
  </p:clrMapOvr>
  <p:transition spd="med">
    <p:cover dir="r"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C51C9C-7517-4989-AD99-0B9AA9BD986A}" type="slidenum">
              <a:rPr kumimoji="0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ja-JP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9034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BBF3E4-180C-43D4-8551-126A396CE8AA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  <p:transition spd="med">
    <p:cover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69C2AD-D7D3-4538-83CC-BF63B84D612C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  <p:transition spd="med">
    <p:cover dir="r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724456-5B8A-4A3A-879D-FC60233EC54C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  <p:transition spd="med">
    <p:cover dir="r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E56F6C-B6AC-4739-8241-5048219C4775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  <p:transition spd="med">
    <p:cover dir="r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ja-JP" altLang="en-US" noProof="0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FE9CAC-794A-4FE2-B7C3-3C75FDA0F53D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  <p:transition spd="med">
    <p:cover dir="r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2" Type="http://schemas.openxmlformats.org/officeDocument/2006/relationships/theme" Target="../theme/theme10.xml"/><Relationship Id="rId1" Type="http://schemas.openxmlformats.org/officeDocument/2006/relationships/slideLayout" Target="../slideLayouts/slideLayout30.xml"/></Relationships>
</file>

<file path=ppt/slideMasters/_rels/slideMaster1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1.xml"/><Relationship Id="rId1" Type="http://schemas.openxmlformats.org/officeDocument/2006/relationships/slideLayout" Target="../slideLayouts/slideLayout31.xml"/></Relationships>
</file>

<file path=ppt/slideMasters/_rels/slideMaster12.xml.rels><?xml version="1.0" encoding="UTF-8" standalone="yes"?>
<Relationships xmlns="http://schemas.openxmlformats.org/package/2006/relationships"><Relationship Id="rId2" Type="http://schemas.openxmlformats.org/officeDocument/2006/relationships/theme" Target="../theme/theme12.xml"/><Relationship Id="rId1" Type="http://schemas.openxmlformats.org/officeDocument/2006/relationships/slideLayout" Target="../slideLayouts/slideLayout32.xml"/></Relationships>
</file>

<file path=ppt/slideMasters/_rels/slideMaster13.xml.rels><?xml version="1.0" encoding="UTF-8" standalone="yes"?>
<Relationships xmlns="http://schemas.openxmlformats.org/package/2006/relationships"><Relationship Id="rId2" Type="http://schemas.openxmlformats.org/officeDocument/2006/relationships/theme" Target="../theme/theme13.xml"/><Relationship Id="rId1" Type="http://schemas.openxmlformats.org/officeDocument/2006/relationships/slideLayout" Target="../slideLayouts/slideLayout33.xml"/></Relationships>
</file>

<file path=ppt/slideMasters/_rels/slideMaster14.xml.rels><?xml version="1.0" encoding="UTF-8" standalone="yes"?>
<Relationships xmlns="http://schemas.openxmlformats.org/package/2006/relationships"><Relationship Id="rId2" Type="http://schemas.openxmlformats.org/officeDocument/2006/relationships/theme" Target="../theme/theme14.xml"/><Relationship Id="rId1" Type="http://schemas.openxmlformats.org/officeDocument/2006/relationships/slideLayout" Target="../slideLayouts/slideLayout34.xml"/></Relationships>
</file>

<file path=ppt/slideMasters/_rels/slideMaster15.xml.rels><?xml version="1.0" encoding="UTF-8" standalone="yes"?>
<Relationships xmlns="http://schemas.openxmlformats.org/package/2006/relationships"><Relationship Id="rId3" Type="http://schemas.openxmlformats.org/officeDocument/2006/relationships/theme" Target="../theme/theme15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/Relationships>
</file>

<file path=ppt/slideMasters/_rels/slideMaster16.xml.rels><?xml version="1.0" encoding="UTF-8" standalone="yes"?>
<Relationships xmlns="http://schemas.openxmlformats.org/package/2006/relationships"><Relationship Id="rId2" Type="http://schemas.openxmlformats.org/officeDocument/2006/relationships/theme" Target="../theme/theme16.xml"/><Relationship Id="rId1" Type="http://schemas.openxmlformats.org/officeDocument/2006/relationships/slideLayout" Target="../slideLayouts/slideLayout37.xml"/></Relationships>
</file>

<file path=ppt/slideMasters/_rels/slideMaster17.xml.rels><?xml version="1.0" encoding="UTF-8" standalone="yes"?>
<Relationships xmlns="http://schemas.openxmlformats.org/package/2006/relationships"><Relationship Id="rId2" Type="http://schemas.openxmlformats.org/officeDocument/2006/relationships/theme" Target="../theme/theme17.xml"/><Relationship Id="rId1" Type="http://schemas.openxmlformats.org/officeDocument/2006/relationships/slideLayout" Target="../slideLayouts/slideLayout38.xml"/></Relationships>
</file>

<file path=ppt/slideMasters/_rels/slideMaster18.xml.rels><?xml version="1.0" encoding="UTF-8" standalone="yes"?>
<Relationships xmlns="http://schemas.openxmlformats.org/package/2006/relationships"><Relationship Id="rId2" Type="http://schemas.openxmlformats.org/officeDocument/2006/relationships/theme" Target="../theme/theme18.xml"/><Relationship Id="rId1" Type="http://schemas.openxmlformats.org/officeDocument/2006/relationships/slideLayout" Target="../slideLayouts/slideLayout39.xml"/></Relationships>
</file>

<file path=ppt/slideMasters/_rels/slideMaster19.xml.rels><?xml version="1.0" encoding="UTF-8" standalone="yes"?>
<Relationships xmlns="http://schemas.openxmlformats.org/package/2006/relationships"><Relationship Id="rId2" Type="http://schemas.openxmlformats.org/officeDocument/2006/relationships/theme" Target="../theme/theme19.xml"/><Relationship Id="rId1" Type="http://schemas.openxmlformats.org/officeDocument/2006/relationships/slideLayout" Target="../slideLayouts/slideLayout4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20.xml.rels><?xml version="1.0" encoding="UTF-8" standalone="yes"?>
<Relationships xmlns="http://schemas.openxmlformats.org/package/2006/relationships"><Relationship Id="rId2" Type="http://schemas.openxmlformats.org/officeDocument/2006/relationships/theme" Target="../theme/theme20.xml"/><Relationship Id="rId1" Type="http://schemas.openxmlformats.org/officeDocument/2006/relationships/slideLayout" Target="../slideLayouts/slideLayout41.xml"/></Relationships>
</file>

<file path=ppt/slideMasters/_rels/slideMaster21.xml.rels><?xml version="1.0" encoding="UTF-8" standalone="yes"?>
<Relationships xmlns="http://schemas.openxmlformats.org/package/2006/relationships"><Relationship Id="rId2" Type="http://schemas.openxmlformats.org/officeDocument/2006/relationships/theme" Target="../theme/theme21.xml"/><Relationship Id="rId1" Type="http://schemas.openxmlformats.org/officeDocument/2006/relationships/slideLayout" Target="../slideLayouts/slideLayout42.xml"/></Relationships>
</file>

<file path=ppt/slideMasters/_rels/slideMaster2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2.xml"/><Relationship Id="rId1" Type="http://schemas.openxmlformats.org/officeDocument/2006/relationships/slideLayout" Target="../slideLayouts/slideLayout43.xml"/></Relationships>
</file>

<file path=ppt/slideMasters/_rels/slideMaster23.xml.rels><?xml version="1.0" encoding="UTF-8" standalone="yes"?>
<Relationships xmlns="http://schemas.openxmlformats.org/package/2006/relationships"><Relationship Id="rId2" Type="http://schemas.openxmlformats.org/officeDocument/2006/relationships/theme" Target="../theme/theme23.xml"/><Relationship Id="rId1" Type="http://schemas.openxmlformats.org/officeDocument/2006/relationships/slideLayout" Target="../slideLayouts/slideLayout44.xml"/></Relationships>
</file>

<file path=ppt/slideMasters/_rels/slideMaster24.xml.rels><?xml version="1.0" encoding="UTF-8" standalone="yes"?>
<Relationships xmlns="http://schemas.openxmlformats.org/package/2006/relationships"><Relationship Id="rId2" Type="http://schemas.openxmlformats.org/officeDocument/2006/relationships/theme" Target="../theme/theme24.xml"/><Relationship Id="rId1" Type="http://schemas.openxmlformats.org/officeDocument/2006/relationships/slideLayout" Target="../slideLayouts/slideLayout45.xml"/></Relationships>
</file>

<file path=ppt/slideMasters/_rels/slideMaster25.xml.rels><?xml version="1.0" encoding="UTF-8" standalone="yes"?>
<Relationships xmlns="http://schemas.openxmlformats.org/package/2006/relationships"><Relationship Id="rId2" Type="http://schemas.openxmlformats.org/officeDocument/2006/relationships/theme" Target="../theme/theme25.xml"/><Relationship Id="rId1" Type="http://schemas.openxmlformats.org/officeDocument/2006/relationships/slideLayout" Target="../slideLayouts/slideLayout46.xml"/></Relationships>
</file>

<file path=ppt/slideMasters/_rels/slideMaster26.xml.rels><?xml version="1.0" encoding="UTF-8" standalone="yes"?>
<Relationships xmlns="http://schemas.openxmlformats.org/package/2006/relationships"><Relationship Id="rId2" Type="http://schemas.openxmlformats.org/officeDocument/2006/relationships/theme" Target="../theme/theme26.xml"/><Relationship Id="rId1" Type="http://schemas.openxmlformats.org/officeDocument/2006/relationships/slideLayout" Target="../slideLayouts/slideLayout47.xml"/></Relationships>
</file>

<file path=ppt/slideMasters/_rels/slideMaster27.xml.rels><?xml version="1.0" encoding="UTF-8" standalone="yes"?>
<Relationships xmlns="http://schemas.openxmlformats.org/package/2006/relationships"><Relationship Id="rId2" Type="http://schemas.openxmlformats.org/officeDocument/2006/relationships/theme" Target="../theme/theme27.xml"/><Relationship Id="rId1" Type="http://schemas.openxmlformats.org/officeDocument/2006/relationships/slideLayout" Target="../slideLayouts/slideLayout48.xml"/></Relationships>
</file>

<file path=ppt/slideMasters/_rels/slideMaster28.xml.rels><?xml version="1.0" encoding="UTF-8" standalone="yes"?>
<Relationships xmlns="http://schemas.openxmlformats.org/package/2006/relationships"><Relationship Id="rId2" Type="http://schemas.openxmlformats.org/officeDocument/2006/relationships/theme" Target="../theme/theme28.xml"/><Relationship Id="rId1" Type="http://schemas.openxmlformats.org/officeDocument/2006/relationships/slideLayout" Target="../slideLayouts/slideLayout49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24.xml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25.xml"/></Relationships>
</file>

<file path=ppt/slideMasters/_rels/slideMaster6.xml.rels><?xml version="1.0" encoding="UTF-8" standalone="yes"?>
<Relationships xmlns="http://schemas.openxmlformats.org/package/2006/relationships"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26.xml"/></Relationships>
</file>

<file path=ppt/slideMasters/_rels/slideMaster7.xml.rels><?xml version="1.0" encoding="UTF-8" standalone="yes"?>
<Relationships xmlns="http://schemas.openxmlformats.org/package/2006/relationships"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27.xml"/></Relationships>
</file>

<file path=ppt/slideMasters/_rels/slideMaster8.xml.rels><?xml version="1.0" encoding="UTF-8" standalone="yes"?>
<Relationships xmlns="http://schemas.openxmlformats.org/package/2006/relationships"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28.xml"/></Relationships>
</file>

<file path=ppt/slideMasters/_rels/slideMaster9.xml.rels><?xml version="1.0" encoding="UTF-8" standalone="yes"?>
<Relationships xmlns="http://schemas.openxmlformats.org/package/2006/relationships"><Relationship Id="rId2" Type="http://schemas.openxmlformats.org/officeDocument/2006/relationships/theme" Target="../theme/theme9.xml"/><Relationship Id="rId1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タイトルの書式設定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pitchFamily="34" charset="0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pitchFamily="34" charset="0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pitchFamily="34" charset="0"/>
                <a:ea typeface="ＭＳ Ｐゴシック" pitchFamily="50" charset="-128"/>
              </a:defRPr>
            </a:lvl1pPr>
          </a:lstStyle>
          <a:p>
            <a:pPr>
              <a:defRPr/>
            </a:pPr>
            <a:fld id="{3A46907F-4D27-4085-B696-7ADB4C67A75E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42" r:id="rId1"/>
    <p:sldLayoutId id="2147483943" r:id="rId2"/>
    <p:sldLayoutId id="2147483944" r:id="rId3"/>
    <p:sldLayoutId id="2147483945" r:id="rId4"/>
    <p:sldLayoutId id="2147483946" r:id="rId5"/>
    <p:sldLayoutId id="2147483947" r:id="rId6"/>
    <p:sldLayoutId id="2147483948" r:id="rId7"/>
    <p:sldLayoutId id="2147483949" r:id="rId8"/>
    <p:sldLayoutId id="2147483950" r:id="rId9"/>
    <p:sldLayoutId id="2147483951" r:id="rId10"/>
    <p:sldLayoutId id="2147483952" r:id="rId11"/>
  </p:sldLayoutIdLst>
  <p:transition spd="med">
    <p:cover dir="r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ＭＳ Ｐゴシック" pitchFamily="50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ＭＳ Ｐゴシック" pitchFamily="50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ＭＳ Ｐゴシック" pitchFamily="50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ＭＳ Ｐゴシック" pitchFamily="50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ＭＳ Ｐゴシック" pitchFamily="50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ＭＳ Ｐゴシック" pitchFamily="50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ＭＳ Ｐゴシック" pitchFamily="50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ＭＳ Ｐゴシック" pitchFamily="50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タイトルの書式設定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altLang="ja-JP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altLang="ja-JP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3462D8EB-8765-42DF-BECC-8F9417F0BC9D}" type="slidenum">
              <a:rPr lang="en-US" altLang="ja-JP" smtClean="0">
                <a:solidFill>
                  <a:srgbClr val="000000"/>
                </a:solidFill>
                <a:latin typeface="Arial"/>
                <a:ea typeface="ＭＳ Ｐゴシック"/>
              </a:rPr>
              <a:pPr/>
              <a:t>‹#›</a:t>
            </a:fld>
            <a:endParaRPr lang="en-US" altLang="ja-JP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078064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01" r:id="rId1"/>
  </p:sldLayoutIdLst>
  <p:txStyles>
    <p:titleStyle>
      <a:lvl1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2pPr>
      <a:lvl3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3pPr>
      <a:lvl4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4pPr>
      <a:lvl5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タイトルの書式設定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  <a:ea typeface="+mn-ea"/>
              </a:defRPr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  <a:ea typeface="+mn-ea"/>
              </a:defRPr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  <a:ea typeface="+mn-ea"/>
              </a:defRPr>
            </a:lvl1pPr>
          </a:lstStyle>
          <a:p>
            <a:fld id="{8C05B0E1-E32B-4B61-BC35-D0008185D8FC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90810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05" r:id="rId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2pPr>
      <a:lvl3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3pPr>
      <a:lvl4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4pPr>
      <a:lvl5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タイトルの書式設定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 altLang="ja-JP">
              <a:latin typeface="Arial"/>
              <a:ea typeface="ＭＳ Ｐゴシック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 altLang="ja-JP">
              <a:latin typeface="Arial"/>
              <a:ea typeface="ＭＳ Ｐゴシック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27076174-F10B-4D3F-920E-FD5D91C32160}" type="slidenum">
              <a:rPr lang="en-US" altLang="ja-JP">
                <a:latin typeface="Arial"/>
                <a:ea typeface="ＭＳ Ｐゴシック"/>
              </a:rPr>
              <a:pPr>
                <a:defRPr/>
              </a:pPr>
              <a:t>‹#›</a:t>
            </a:fld>
            <a:endParaRPr lang="en-US" altLang="ja-JP">
              <a:latin typeface="Arial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1008079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15" r:id="rId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タイトルの書式設定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65CC602C-895E-4D21-B980-0A249DA3D5D3}" type="slidenum">
              <a:rPr lang="en-US" altLang="ja-JP">
                <a:solidFill>
                  <a:srgbClr val="000000"/>
                </a:solidFill>
                <a:latin typeface="Times New Roman"/>
                <a:ea typeface="ＭＳ Ｐゴシック"/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  <a:latin typeface="Times New Roman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8607754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19" r:id="rId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FDDE8044-A771-4E20-A2FE-3E8816190FDA}" type="datetimeFigureOut">
              <a:rPr kumimoji="0"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6/25/2018</a:t>
            </a:fld>
            <a:endParaRPr kumimoji="0"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kumimoji="0"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3A054595-8362-4C5D-9BDD-D8750FF6C87B}" type="slidenum">
              <a:rPr kumimoji="0"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kumimoji="0"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469464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21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FDDE8044-A771-4E20-A2FE-3E8816190FDA}" type="datetimeFigureOut">
              <a:rPr kumimoji="0"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6/25/2018</a:t>
            </a:fld>
            <a:endParaRPr kumimoji="0"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kumimoji="0"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3A054595-8362-4C5D-9BDD-D8750FF6C87B}" type="slidenum">
              <a:rPr kumimoji="0"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kumimoji="0"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230763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23" r:id="rId1"/>
    <p:sldLayoutId id="2147484148" r:id="rId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40FA0D5F-0DA9-4C49-8F66-9EFF4D596015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 panose="020B0600070205080204" pitchFamily="50" charset="-128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2018/6/25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 panose="020B0600070205080204" pitchFamily="50" charset="-128"/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 panose="020B0600070205080204" pitchFamily="50" charset="-128"/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5A70A98A-08A2-4BDF-9CC0-DFF196043D52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 panose="020B0600070205080204" pitchFamily="50" charset="-128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429026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27" r:id="rId1"/>
  </p:sldLayoutIdLst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タイトルの書式設定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B45ED30-AA11-419C-80CB-62305EAD4BF9}" type="slidenum">
              <a:rPr lang="en-US" altLang="ja-JP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97505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29" r:id="rId1"/>
  </p:sldLayoutIdLst>
  <p:txStyles>
    <p:titleStyle>
      <a:lvl1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2pPr>
      <a:lvl3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3pPr>
      <a:lvl4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4pPr>
      <a:lvl5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タイトルの書式設定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ja-JP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ja-JP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7076174-F10B-4D3F-920E-FD5D91C32160}" type="slidenum">
              <a:rPr lang="en-US" altLang="ja-JP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3101881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31" r:id="rId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83BEAC-6B81-45E9-8181-CBEF5429B4A1}" type="datetimeFigureOut">
              <a:rPr kumimoji="1" lang="ja-JP" altLang="en-US" smtClean="0"/>
              <a:t>2018/6/25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C29B71-5F2F-4973-BCAB-D1EC8A2B8FD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232801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3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タイトルの書式設定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30413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pitchFamily="34" charset="0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30413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pitchFamily="34" charset="0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30413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pitchFamily="34" charset="0"/>
                <a:ea typeface="ＭＳ Ｐゴシック" pitchFamily="50" charset="-128"/>
              </a:defRPr>
            </a:lvl1pPr>
          </a:lstStyle>
          <a:p>
            <a:pPr>
              <a:defRPr/>
            </a:pPr>
            <a:fld id="{AB0EF7D1-AF16-4C43-9955-85552527D515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53" r:id="rId1"/>
    <p:sldLayoutId id="2147483954" r:id="rId2"/>
    <p:sldLayoutId id="2147483955" r:id="rId3"/>
    <p:sldLayoutId id="2147483956" r:id="rId4"/>
    <p:sldLayoutId id="2147483957" r:id="rId5"/>
    <p:sldLayoutId id="2147483958" r:id="rId6"/>
    <p:sldLayoutId id="2147483959" r:id="rId7"/>
    <p:sldLayoutId id="2147483960" r:id="rId8"/>
    <p:sldLayoutId id="2147483961" r:id="rId9"/>
    <p:sldLayoutId id="2147483962" r:id="rId10"/>
    <p:sldLayoutId id="214748396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ＭＳ Ｐゴシック" pitchFamily="50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ＭＳ Ｐゴシック" pitchFamily="50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ＭＳ Ｐゴシック" pitchFamily="50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ＭＳ Ｐゴシック" pitchFamily="50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ＭＳ Ｐゴシック" pitchFamily="50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ＭＳ Ｐゴシック" pitchFamily="50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ＭＳ Ｐゴシック" pitchFamily="50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ＭＳ Ｐゴシック" pitchFamily="50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タイトルの書式設定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pitchFamily="34" charset="0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pitchFamily="34" charset="0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pitchFamily="34" charset="0"/>
                <a:ea typeface="ＭＳ Ｐゴシック" pitchFamily="50" charset="-128"/>
              </a:defRPr>
            </a:lvl1pPr>
          </a:lstStyle>
          <a:p>
            <a:pPr>
              <a:defRPr/>
            </a:pPr>
            <a:fld id="{70E38ACF-E83A-4EF2-B535-1B14C474812D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998940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43" r:id="rId1"/>
  </p:sldLayoutIdLst>
  <p:transition spd="med">
    <p:cover dir="r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ＭＳ Ｐゴシック" pitchFamily="50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ＭＳ Ｐゴシック" pitchFamily="50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ＭＳ Ｐゴシック" pitchFamily="50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ＭＳ Ｐゴシック" pitchFamily="50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ＭＳ Ｐゴシック" pitchFamily="50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ＭＳ Ｐゴシック" pitchFamily="50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ＭＳ Ｐゴシック" pitchFamily="50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ＭＳ Ｐゴシック" pitchFamily="50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FA0D5F-0DA9-4C49-8F66-9EFF4D596015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2018/6/25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70A98A-08A2-4BDF-9CC0-DFF196043D52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27996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47" r:id="rId1"/>
  </p:sldLayoutIdLst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タイトルの書式設定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B8399BCA-609D-4580-B6B7-518D6720F717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9363220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50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Comic Sans MS" pitchFamily="66" charset="0"/>
          <a:ea typeface="ＭＳ 明朝" pitchFamily="17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Comic Sans MS" pitchFamily="66" charset="0"/>
          <a:ea typeface="ＭＳ 明朝" pitchFamily="17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Comic Sans MS" pitchFamily="66" charset="0"/>
          <a:ea typeface="ＭＳ 明朝" pitchFamily="17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Comic Sans MS" pitchFamily="66" charset="0"/>
          <a:ea typeface="ＭＳ 明朝" pitchFamily="17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F2CD2C5C-4912-9C4A-B452-F7B3F0758B37}" type="datetimeFigureOut">
              <a:rPr kumimoji="1" lang="ja-JP" alt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2018/6/25</a:t>
            </a:fld>
            <a:endParaRPr kumimoji="1"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kumimoji="1"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278CE085-3B80-524F-8A1E-5168ECA518B5}" type="slidenum">
              <a:rPr kumimoji="1" lang="ja-JP" alt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kumimoji="1"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037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54" r:id="rId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4572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B86DD4-9543-B74C-AECA-57B15CC86605}" type="datetimeFigureOut">
              <a:rPr kumimoji="1" lang="zh-CN" altLang="en-US" smtClean="0"/>
              <a:t>2018/6/25</a:t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187E32-0F55-284C-8053-94FAB9F045F7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0237154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56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B86DD4-9543-B74C-AECA-57B15CC86605}" type="datetimeFigureOut">
              <a:rPr kumimoji="1" lang="zh-CN" altLang="en-US" smtClean="0"/>
              <a:t>2018/6/25</a:t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187E32-0F55-284C-8053-94FAB9F045F7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8238613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58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タイトルの書式設定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30413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pitchFamily="34" charset="0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30413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pitchFamily="34" charset="0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30413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pitchFamily="34" charset="0"/>
                <a:ea typeface="ＭＳ Ｐゴシック" pitchFamily="50" charset="-128"/>
              </a:defRPr>
            </a:lvl1pPr>
          </a:lstStyle>
          <a:p>
            <a:pPr>
              <a:defRPr/>
            </a:pPr>
            <a:fld id="{AB0EF7D1-AF16-4C43-9955-85552527D515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50461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60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ＭＳ Ｐゴシック" pitchFamily="50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ＭＳ Ｐゴシック" pitchFamily="50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ＭＳ Ｐゴシック" pitchFamily="50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ＭＳ Ｐゴシック" pitchFamily="50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ＭＳ Ｐゴシック" pitchFamily="50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ＭＳ Ｐゴシック" pitchFamily="50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ＭＳ Ｐゴシック" pitchFamily="50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ＭＳ Ｐゴシック" pitchFamily="50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64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タイトルの書式設定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8E4C9216-0F99-4979-B5AA-8E1F3B01E18A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176955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62" r:id="rId1"/>
  </p:sldLayoutIdLst>
  <p:transition spd="med">
    <p:cover dir="r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anose="020B0604020202020204" pitchFamily="34" charset="0"/>
          <a:ea typeface="ＭＳ Ｐゴシック" panose="020B0600070205080204" pitchFamily="50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anose="020B0604020202020204" pitchFamily="34" charset="0"/>
          <a:ea typeface="ＭＳ Ｐゴシック" panose="020B0600070205080204" pitchFamily="50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anose="020B0604020202020204" pitchFamily="34" charset="0"/>
          <a:ea typeface="ＭＳ Ｐゴシック" panose="020B0600070205080204" pitchFamily="50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anose="020B0604020202020204" pitchFamily="34" charset="0"/>
          <a:ea typeface="ＭＳ Ｐゴシック" panose="020B0600070205080204" pitchFamily="50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anose="020B0604020202020204" pitchFamily="34" charset="0"/>
          <a:ea typeface="ＭＳ Ｐゴシック" panose="020B0600070205080204" pitchFamily="50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anose="020B0604020202020204" pitchFamily="34" charset="0"/>
          <a:ea typeface="ＭＳ Ｐゴシック" panose="020B0600070205080204" pitchFamily="50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anose="020B0604020202020204" pitchFamily="34" charset="0"/>
          <a:ea typeface="ＭＳ Ｐゴシック" panose="020B0600070205080204" pitchFamily="50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anose="020B0604020202020204" pitchFamily="34" charset="0"/>
          <a:ea typeface="ＭＳ Ｐゴシック" panose="020B0600070205080204" pitchFamily="50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タイトルの書式設定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  <a:ea typeface="+mn-ea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1" lang="en-US" altLang="ja-JP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  <a:ea typeface="+mn-ea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1" lang="en-US" altLang="ja-JP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  <a:ea typeface="+mn-ea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C05B0E1-E32B-4B61-BC35-D0008185D8FC}" type="slidenum">
              <a:rPr kumimoji="1" lang="en-US" altLang="ja-JP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kumimoji="1"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92075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66" r:id="rId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2pPr>
      <a:lvl3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3pPr>
      <a:lvl4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4pPr>
      <a:lvl5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64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タイトルの書式設定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1065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065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065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DC1AE702-7CD2-4AB4-B8A8-736FB1BAC919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13" r:id="rId1"/>
  </p:sldLayoutIdLst>
  <p:transition spd="med">
    <p:cover dir="r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タイトルの書式設定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3462D8EB-8765-42DF-BECC-8F9417F0BC9D}" type="slidenum">
              <a:rPr lang="en-US" altLang="ja-JP" smtClean="0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23" r:id="rId1"/>
  </p:sldLayoutIdLst>
  <p:txStyles>
    <p:titleStyle>
      <a:lvl1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2pPr>
      <a:lvl3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3pPr>
      <a:lvl4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4pPr>
      <a:lvl5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64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56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タイトルの書式設定</a:t>
            </a:r>
          </a:p>
        </p:txBody>
      </p:sp>
      <p:sp>
        <p:nvSpPr>
          <p:cNvPr id="3225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32256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32256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32256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514C2325-F955-42C9-A9C1-628395AC747E}" type="slidenum">
              <a:rPr lang="en-US" altLang="ja-JP" smtClean="0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29" r:id="rId1"/>
  </p:sldLayoutIdLst>
  <p:transition spd="med">
    <p:cover dir="r"/>
  </p:transition>
  <p:txStyles>
    <p:titleStyle>
      <a:lvl1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2pPr>
      <a:lvl3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3pPr>
      <a:lvl4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4pPr>
      <a:lvl5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40FA0D5F-0DA9-4C49-8F66-9EFF4D596015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2018/6/25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5A70A98A-08A2-4BDF-9CC0-DFF196043D52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79" r:id="rId1"/>
  </p:sldLayoutIdLst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タイトルの書式設定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AFB0BAE1-2346-4252-9111-7CA3F9A00148}" type="slidenum">
              <a:rPr lang="en-US" altLang="ja-JP" smtClean="0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91" r:id="rId1"/>
  </p:sldLayoutIdLst>
  <p:txStyles>
    <p:titleStyle>
      <a:lvl1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2pPr>
      <a:lvl3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3pPr>
      <a:lvl4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4pPr>
      <a:lvl5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タイトルの書式設定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altLang="ja-JP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altLang="ja-JP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3462D8EB-8765-42DF-BECC-8F9417F0BC9D}" type="slidenum">
              <a:rPr lang="en-US" altLang="ja-JP" smtClean="0">
                <a:solidFill>
                  <a:srgbClr val="000000"/>
                </a:solidFill>
                <a:latin typeface="Arial"/>
                <a:ea typeface="ＭＳ Ｐゴシック"/>
              </a:rPr>
              <a:pPr/>
              <a:t>‹#›</a:t>
            </a:fld>
            <a:endParaRPr lang="en-US" altLang="ja-JP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8501206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93" r:id="rId1"/>
  </p:sldLayoutIdLst>
  <p:txStyles>
    <p:titleStyle>
      <a:lvl1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2pPr>
      <a:lvl3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3pPr>
      <a:lvl4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4pPr>
      <a:lvl5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タイトルの書式設定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altLang="ja-JP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altLang="ja-JP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3462D8EB-8765-42DF-BECC-8F9417F0BC9D}" type="slidenum">
              <a:rPr lang="en-US" altLang="ja-JP" smtClean="0">
                <a:solidFill>
                  <a:srgbClr val="000000"/>
                </a:solidFill>
                <a:latin typeface="Arial"/>
                <a:ea typeface="ＭＳ Ｐゴシック"/>
              </a:rPr>
              <a:pPr/>
              <a:t>‹#›</a:t>
            </a:fld>
            <a:endParaRPr lang="en-US" altLang="ja-JP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7739645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95" r:id="rId1"/>
  </p:sldLayoutIdLst>
  <p:txStyles>
    <p:titleStyle>
      <a:lvl1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2pPr>
      <a:lvl3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3pPr>
      <a:lvl4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4pPr>
      <a:lvl5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18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3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3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image" Target="../media/image30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29.jpeg"/><Relationship Id="rId5" Type="http://schemas.openxmlformats.org/officeDocument/2006/relationships/image" Target="../media/image28.gif"/><Relationship Id="rId4" Type="http://schemas.openxmlformats.org/officeDocument/2006/relationships/image" Target="../media/image27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3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35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4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12.gi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25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39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47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40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55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4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7" Type="http://schemas.openxmlformats.org/officeDocument/2006/relationships/image" Target="../media/image59.jp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67.jpe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69.jpe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emf"/><Relationship Id="rId1" Type="http://schemas.openxmlformats.org/officeDocument/2006/relationships/slideLayout" Target="../slideLayouts/slideLayout3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5.jpe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tiff"/><Relationship Id="rId1" Type="http://schemas.openxmlformats.org/officeDocument/2006/relationships/slideLayout" Target="../slideLayouts/slideLayout35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3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35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35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35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gif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79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43.xml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33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86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43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90.jpg"/><Relationship Id="rId4" Type="http://schemas.openxmlformats.org/officeDocument/2006/relationships/image" Target="../media/image89.jp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gif"/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93.jpe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g"/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96.jp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97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98.gif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9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gif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3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1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818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1">
            <a:gsLst>
              <a:gs pos="0">
                <a:schemeClr val="accent2"/>
              </a:gs>
              <a:gs pos="100000">
                <a:srgbClr val="FF00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20" name="フリーフォーム: 図形 19"/>
          <p:cNvSpPr/>
          <p:nvPr/>
        </p:nvSpPr>
        <p:spPr>
          <a:xfrm>
            <a:off x="-213901" y="4150528"/>
            <a:ext cx="9527331" cy="1943955"/>
          </a:xfrm>
          <a:custGeom>
            <a:avLst/>
            <a:gdLst>
              <a:gd name="connsiteX0" fmla="*/ 151929 w 9531484"/>
              <a:gd name="connsiteY0" fmla="*/ 1515078 h 1951795"/>
              <a:gd name="connsiteX1" fmla="*/ 1012541 w 9531484"/>
              <a:gd name="connsiteY1" fmla="*/ 1210278 h 1951795"/>
              <a:gd name="connsiteX2" fmla="*/ 2151058 w 9531484"/>
              <a:gd name="connsiteY2" fmla="*/ 1048913 h 1951795"/>
              <a:gd name="connsiteX3" fmla="*/ 2769623 w 9531484"/>
              <a:gd name="connsiteY3" fmla="*/ 959266 h 1951795"/>
              <a:gd name="connsiteX4" fmla="*/ 2877200 w 9531484"/>
              <a:gd name="connsiteY4" fmla="*/ 591713 h 1951795"/>
              <a:gd name="connsiteX5" fmla="*/ 3056494 w 9531484"/>
              <a:gd name="connsiteY5" fmla="*/ 484137 h 1951795"/>
              <a:gd name="connsiteX6" fmla="*/ 3110282 w 9531484"/>
              <a:gd name="connsiteY6" fmla="*/ 403455 h 1951795"/>
              <a:gd name="connsiteX7" fmla="*/ 3083388 w 9531484"/>
              <a:gd name="connsiteY7" fmla="*/ 215196 h 1951795"/>
              <a:gd name="connsiteX8" fmla="*/ 3253717 w 9531484"/>
              <a:gd name="connsiteY8" fmla="*/ 43 h 1951795"/>
              <a:gd name="connsiteX9" fmla="*/ 3406117 w 9531484"/>
              <a:gd name="connsiteY9" fmla="*/ 233125 h 1951795"/>
              <a:gd name="connsiteX10" fmla="*/ 3594376 w 9531484"/>
              <a:gd name="connsiteY10" fmla="*/ 502066 h 1951795"/>
              <a:gd name="connsiteX11" fmla="*/ 3764706 w 9531484"/>
              <a:gd name="connsiteY11" fmla="*/ 573784 h 1951795"/>
              <a:gd name="connsiteX12" fmla="*/ 3899176 w 9531484"/>
              <a:gd name="connsiteY12" fmla="*/ 878584 h 1951795"/>
              <a:gd name="connsiteX13" fmla="*/ 4921153 w 9531484"/>
              <a:gd name="connsiteY13" fmla="*/ 860655 h 1951795"/>
              <a:gd name="connsiteX14" fmla="*/ 7323694 w 9531484"/>
              <a:gd name="connsiteY14" fmla="*/ 1057878 h 1951795"/>
              <a:gd name="connsiteX15" fmla="*/ 8686329 w 9531484"/>
              <a:gd name="connsiteY15" fmla="*/ 1308890 h 1951795"/>
              <a:gd name="connsiteX16" fmla="*/ 9394541 w 9531484"/>
              <a:gd name="connsiteY16" fmla="*/ 1533008 h 1951795"/>
              <a:gd name="connsiteX17" fmla="*/ 9349717 w 9531484"/>
              <a:gd name="connsiteY17" fmla="*/ 1936419 h 1951795"/>
              <a:gd name="connsiteX18" fmla="*/ 7547811 w 9531484"/>
              <a:gd name="connsiteY18" fmla="*/ 1524043 h 1951795"/>
              <a:gd name="connsiteX19" fmla="*/ 4096400 w 9531484"/>
              <a:gd name="connsiteY19" fmla="*/ 1326819 h 1951795"/>
              <a:gd name="connsiteX20" fmla="*/ 1729717 w 9531484"/>
              <a:gd name="connsiteY20" fmla="*/ 1586796 h 1951795"/>
              <a:gd name="connsiteX21" fmla="*/ 393976 w 9531484"/>
              <a:gd name="connsiteY21" fmla="*/ 1900560 h 1951795"/>
              <a:gd name="connsiteX22" fmla="*/ 17458 w 9531484"/>
              <a:gd name="connsiteY22" fmla="*/ 1909525 h 1951795"/>
              <a:gd name="connsiteX23" fmla="*/ 151929 w 9531484"/>
              <a:gd name="connsiteY23" fmla="*/ 1515078 h 1951795"/>
              <a:gd name="connsiteX0" fmla="*/ 151929 w 9531484"/>
              <a:gd name="connsiteY0" fmla="*/ 1515078 h 1951795"/>
              <a:gd name="connsiteX1" fmla="*/ 1012541 w 9531484"/>
              <a:gd name="connsiteY1" fmla="*/ 1210278 h 1951795"/>
              <a:gd name="connsiteX2" fmla="*/ 2151058 w 9531484"/>
              <a:gd name="connsiteY2" fmla="*/ 1048913 h 1951795"/>
              <a:gd name="connsiteX3" fmla="*/ 2769623 w 9531484"/>
              <a:gd name="connsiteY3" fmla="*/ 959266 h 1951795"/>
              <a:gd name="connsiteX4" fmla="*/ 2733765 w 9531484"/>
              <a:gd name="connsiteY4" fmla="*/ 582748 h 1951795"/>
              <a:gd name="connsiteX5" fmla="*/ 3056494 w 9531484"/>
              <a:gd name="connsiteY5" fmla="*/ 484137 h 1951795"/>
              <a:gd name="connsiteX6" fmla="*/ 3110282 w 9531484"/>
              <a:gd name="connsiteY6" fmla="*/ 403455 h 1951795"/>
              <a:gd name="connsiteX7" fmla="*/ 3083388 w 9531484"/>
              <a:gd name="connsiteY7" fmla="*/ 215196 h 1951795"/>
              <a:gd name="connsiteX8" fmla="*/ 3253717 w 9531484"/>
              <a:gd name="connsiteY8" fmla="*/ 43 h 1951795"/>
              <a:gd name="connsiteX9" fmla="*/ 3406117 w 9531484"/>
              <a:gd name="connsiteY9" fmla="*/ 233125 h 1951795"/>
              <a:gd name="connsiteX10" fmla="*/ 3594376 w 9531484"/>
              <a:gd name="connsiteY10" fmla="*/ 502066 h 1951795"/>
              <a:gd name="connsiteX11" fmla="*/ 3764706 w 9531484"/>
              <a:gd name="connsiteY11" fmla="*/ 573784 h 1951795"/>
              <a:gd name="connsiteX12" fmla="*/ 3899176 w 9531484"/>
              <a:gd name="connsiteY12" fmla="*/ 878584 h 1951795"/>
              <a:gd name="connsiteX13" fmla="*/ 4921153 w 9531484"/>
              <a:gd name="connsiteY13" fmla="*/ 860655 h 1951795"/>
              <a:gd name="connsiteX14" fmla="*/ 7323694 w 9531484"/>
              <a:gd name="connsiteY14" fmla="*/ 1057878 h 1951795"/>
              <a:gd name="connsiteX15" fmla="*/ 8686329 w 9531484"/>
              <a:gd name="connsiteY15" fmla="*/ 1308890 h 1951795"/>
              <a:gd name="connsiteX16" fmla="*/ 9394541 w 9531484"/>
              <a:gd name="connsiteY16" fmla="*/ 1533008 h 1951795"/>
              <a:gd name="connsiteX17" fmla="*/ 9349717 w 9531484"/>
              <a:gd name="connsiteY17" fmla="*/ 1936419 h 1951795"/>
              <a:gd name="connsiteX18" fmla="*/ 7547811 w 9531484"/>
              <a:gd name="connsiteY18" fmla="*/ 1524043 h 1951795"/>
              <a:gd name="connsiteX19" fmla="*/ 4096400 w 9531484"/>
              <a:gd name="connsiteY19" fmla="*/ 1326819 h 1951795"/>
              <a:gd name="connsiteX20" fmla="*/ 1729717 w 9531484"/>
              <a:gd name="connsiteY20" fmla="*/ 1586796 h 1951795"/>
              <a:gd name="connsiteX21" fmla="*/ 393976 w 9531484"/>
              <a:gd name="connsiteY21" fmla="*/ 1900560 h 1951795"/>
              <a:gd name="connsiteX22" fmla="*/ 17458 w 9531484"/>
              <a:gd name="connsiteY22" fmla="*/ 1909525 h 1951795"/>
              <a:gd name="connsiteX23" fmla="*/ 151929 w 9531484"/>
              <a:gd name="connsiteY23" fmla="*/ 1515078 h 1951795"/>
              <a:gd name="connsiteX0" fmla="*/ 151929 w 9531484"/>
              <a:gd name="connsiteY0" fmla="*/ 1515078 h 1951795"/>
              <a:gd name="connsiteX1" fmla="*/ 1012541 w 9531484"/>
              <a:gd name="connsiteY1" fmla="*/ 1210278 h 1951795"/>
              <a:gd name="connsiteX2" fmla="*/ 2151058 w 9531484"/>
              <a:gd name="connsiteY2" fmla="*/ 1048913 h 1951795"/>
              <a:gd name="connsiteX3" fmla="*/ 2706870 w 9531484"/>
              <a:gd name="connsiteY3" fmla="*/ 950302 h 1951795"/>
              <a:gd name="connsiteX4" fmla="*/ 2733765 w 9531484"/>
              <a:gd name="connsiteY4" fmla="*/ 582748 h 1951795"/>
              <a:gd name="connsiteX5" fmla="*/ 3056494 w 9531484"/>
              <a:gd name="connsiteY5" fmla="*/ 484137 h 1951795"/>
              <a:gd name="connsiteX6" fmla="*/ 3110282 w 9531484"/>
              <a:gd name="connsiteY6" fmla="*/ 403455 h 1951795"/>
              <a:gd name="connsiteX7" fmla="*/ 3083388 w 9531484"/>
              <a:gd name="connsiteY7" fmla="*/ 215196 h 1951795"/>
              <a:gd name="connsiteX8" fmla="*/ 3253717 w 9531484"/>
              <a:gd name="connsiteY8" fmla="*/ 43 h 1951795"/>
              <a:gd name="connsiteX9" fmla="*/ 3406117 w 9531484"/>
              <a:gd name="connsiteY9" fmla="*/ 233125 h 1951795"/>
              <a:gd name="connsiteX10" fmla="*/ 3594376 w 9531484"/>
              <a:gd name="connsiteY10" fmla="*/ 502066 h 1951795"/>
              <a:gd name="connsiteX11" fmla="*/ 3764706 w 9531484"/>
              <a:gd name="connsiteY11" fmla="*/ 573784 h 1951795"/>
              <a:gd name="connsiteX12" fmla="*/ 3899176 w 9531484"/>
              <a:gd name="connsiteY12" fmla="*/ 878584 h 1951795"/>
              <a:gd name="connsiteX13" fmla="*/ 4921153 w 9531484"/>
              <a:gd name="connsiteY13" fmla="*/ 860655 h 1951795"/>
              <a:gd name="connsiteX14" fmla="*/ 7323694 w 9531484"/>
              <a:gd name="connsiteY14" fmla="*/ 1057878 h 1951795"/>
              <a:gd name="connsiteX15" fmla="*/ 8686329 w 9531484"/>
              <a:gd name="connsiteY15" fmla="*/ 1308890 h 1951795"/>
              <a:gd name="connsiteX16" fmla="*/ 9394541 w 9531484"/>
              <a:gd name="connsiteY16" fmla="*/ 1533008 h 1951795"/>
              <a:gd name="connsiteX17" fmla="*/ 9349717 w 9531484"/>
              <a:gd name="connsiteY17" fmla="*/ 1936419 h 1951795"/>
              <a:gd name="connsiteX18" fmla="*/ 7547811 w 9531484"/>
              <a:gd name="connsiteY18" fmla="*/ 1524043 h 1951795"/>
              <a:gd name="connsiteX19" fmla="*/ 4096400 w 9531484"/>
              <a:gd name="connsiteY19" fmla="*/ 1326819 h 1951795"/>
              <a:gd name="connsiteX20" fmla="*/ 1729717 w 9531484"/>
              <a:gd name="connsiteY20" fmla="*/ 1586796 h 1951795"/>
              <a:gd name="connsiteX21" fmla="*/ 393976 w 9531484"/>
              <a:gd name="connsiteY21" fmla="*/ 1900560 h 1951795"/>
              <a:gd name="connsiteX22" fmla="*/ 17458 w 9531484"/>
              <a:gd name="connsiteY22" fmla="*/ 1909525 h 1951795"/>
              <a:gd name="connsiteX23" fmla="*/ 151929 w 9531484"/>
              <a:gd name="connsiteY23" fmla="*/ 1515078 h 1951795"/>
              <a:gd name="connsiteX0" fmla="*/ 151929 w 9531484"/>
              <a:gd name="connsiteY0" fmla="*/ 1515168 h 1951885"/>
              <a:gd name="connsiteX1" fmla="*/ 1012541 w 9531484"/>
              <a:gd name="connsiteY1" fmla="*/ 1210368 h 1951885"/>
              <a:gd name="connsiteX2" fmla="*/ 2151058 w 9531484"/>
              <a:gd name="connsiteY2" fmla="*/ 1049003 h 1951885"/>
              <a:gd name="connsiteX3" fmla="*/ 2706870 w 9531484"/>
              <a:gd name="connsiteY3" fmla="*/ 950392 h 1951885"/>
              <a:gd name="connsiteX4" fmla="*/ 2733765 w 9531484"/>
              <a:gd name="connsiteY4" fmla="*/ 582838 h 1951885"/>
              <a:gd name="connsiteX5" fmla="*/ 3056494 w 9531484"/>
              <a:gd name="connsiteY5" fmla="*/ 484227 h 1951885"/>
              <a:gd name="connsiteX6" fmla="*/ 3110282 w 9531484"/>
              <a:gd name="connsiteY6" fmla="*/ 403545 h 1951885"/>
              <a:gd name="connsiteX7" fmla="*/ 3083388 w 9531484"/>
              <a:gd name="connsiteY7" fmla="*/ 215286 h 1951885"/>
              <a:gd name="connsiteX8" fmla="*/ 3253717 w 9531484"/>
              <a:gd name="connsiteY8" fmla="*/ 133 h 1951885"/>
              <a:gd name="connsiteX9" fmla="*/ 3397152 w 9531484"/>
              <a:gd name="connsiteY9" fmla="*/ 188392 h 1951885"/>
              <a:gd name="connsiteX10" fmla="*/ 3594376 w 9531484"/>
              <a:gd name="connsiteY10" fmla="*/ 502156 h 1951885"/>
              <a:gd name="connsiteX11" fmla="*/ 3764706 w 9531484"/>
              <a:gd name="connsiteY11" fmla="*/ 573874 h 1951885"/>
              <a:gd name="connsiteX12" fmla="*/ 3899176 w 9531484"/>
              <a:gd name="connsiteY12" fmla="*/ 878674 h 1951885"/>
              <a:gd name="connsiteX13" fmla="*/ 4921153 w 9531484"/>
              <a:gd name="connsiteY13" fmla="*/ 860745 h 1951885"/>
              <a:gd name="connsiteX14" fmla="*/ 7323694 w 9531484"/>
              <a:gd name="connsiteY14" fmla="*/ 1057968 h 1951885"/>
              <a:gd name="connsiteX15" fmla="*/ 8686329 w 9531484"/>
              <a:gd name="connsiteY15" fmla="*/ 1308980 h 1951885"/>
              <a:gd name="connsiteX16" fmla="*/ 9394541 w 9531484"/>
              <a:gd name="connsiteY16" fmla="*/ 1533098 h 1951885"/>
              <a:gd name="connsiteX17" fmla="*/ 9349717 w 9531484"/>
              <a:gd name="connsiteY17" fmla="*/ 1936509 h 1951885"/>
              <a:gd name="connsiteX18" fmla="*/ 7547811 w 9531484"/>
              <a:gd name="connsiteY18" fmla="*/ 1524133 h 1951885"/>
              <a:gd name="connsiteX19" fmla="*/ 4096400 w 9531484"/>
              <a:gd name="connsiteY19" fmla="*/ 1326909 h 1951885"/>
              <a:gd name="connsiteX20" fmla="*/ 1729717 w 9531484"/>
              <a:gd name="connsiteY20" fmla="*/ 1586886 h 1951885"/>
              <a:gd name="connsiteX21" fmla="*/ 393976 w 9531484"/>
              <a:gd name="connsiteY21" fmla="*/ 1900650 h 1951885"/>
              <a:gd name="connsiteX22" fmla="*/ 17458 w 9531484"/>
              <a:gd name="connsiteY22" fmla="*/ 1909615 h 1951885"/>
              <a:gd name="connsiteX23" fmla="*/ 151929 w 9531484"/>
              <a:gd name="connsiteY23" fmla="*/ 1515168 h 1951885"/>
              <a:gd name="connsiteX0" fmla="*/ 151929 w 9531484"/>
              <a:gd name="connsiteY0" fmla="*/ 1515174 h 1951891"/>
              <a:gd name="connsiteX1" fmla="*/ 1012541 w 9531484"/>
              <a:gd name="connsiteY1" fmla="*/ 1210374 h 1951891"/>
              <a:gd name="connsiteX2" fmla="*/ 2151058 w 9531484"/>
              <a:gd name="connsiteY2" fmla="*/ 1049009 h 1951891"/>
              <a:gd name="connsiteX3" fmla="*/ 2706870 w 9531484"/>
              <a:gd name="connsiteY3" fmla="*/ 950398 h 1951891"/>
              <a:gd name="connsiteX4" fmla="*/ 2733765 w 9531484"/>
              <a:gd name="connsiteY4" fmla="*/ 582844 h 1951891"/>
              <a:gd name="connsiteX5" fmla="*/ 3056494 w 9531484"/>
              <a:gd name="connsiteY5" fmla="*/ 484233 h 1951891"/>
              <a:gd name="connsiteX6" fmla="*/ 3110282 w 9531484"/>
              <a:gd name="connsiteY6" fmla="*/ 403551 h 1951891"/>
              <a:gd name="connsiteX7" fmla="*/ 3083388 w 9531484"/>
              <a:gd name="connsiteY7" fmla="*/ 215292 h 1951891"/>
              <a:gd name="connsiteX8" fmla="*/ 3253717 w 9531484"/>
              <a:gd name="connsiteY8" fmla="*/ 139 h 1951891"/>
              <a:gd name="connsiteX9" fmla="*/ 3397152 w 9531484"/>
              <a:gd name="connsiteY9" fmla="*/ 188398 h 1951891"/>
              <a:gd name="connsiteX10" fmla="*/ 3558517 w 9531484"/>
              <a:gd name="connsiteY10" fmla="*/ 529056 h 1951891"/>
              <a:gd name="connsiteX11" fmla="*/ 3764706 w 9531484"/>
              <a:gd name="connsiteY11" fmla="*/ 573880 h 1951891"/>
              <a:gd name="connsiteX12" fmla="*/ 3899176 w 9531484"/>
              <a:gd name="connsiteY12" fmla="*/ 878680 h 1951891"/>
              <a:gd name="connsiteX13" fmla="*/ 4921153 w 9531484"/>
              <a:gd name="connsiteY13" fmla="*/ 860751 h 1951891"/>
              <a:gd name="connsiteX14" fmla="*/ 7323694 w 9531484"/>
              <a:gd name="connsiteY14" fmla="*/ 1057974 h 1951891"/>
              <a:gd name="connsiteX15" fmla="*/ 8686329 w 9531484"/>
              <a:gd name="connsiteY15" fmla="*/ 1308986 h 1951891"/>
              <a:gd name="connsiteX16" fmla="*/ 9394541 w 9531484"/>
              <a:gd name="connsiteY16" fmla="*/ 1533104 h 1951891"/>
              <a:gd name="connsiteX17" fmla="*/ 9349717 w 9531484"/>
              <a:gd name="connsiteY17" fmla="*/ 1936515 h 1951891"/>
              <a:gd name="connsiteX18" fmla="*/ 7547811 w 9531484"/>
              <a:gd name="connsiteY18" fmla="*/ 1524139 h 1951891"/>
              <a:gd name="connsiteX19" fmla="*/ 4096400 w 9531484"/>
              <a:gd name="connsiteY19" fmla="*/ 1326915 h 1951891"/>
              <a:gd name="connsiteX20" fmla="*/ 1729717 w 9531484"/>
              <a:gd name="connsiteY20" fmla="*/ 1586892 h 1951891"/>
              <a:gd name="connsiteX21" fmla="*/ 393976 w 9531484"/>
              <a:gd name="connsiteY21" fmla="*/ 1900656 h 1951891"/>
              <a:gd name="connsiteX22" fmla="*/ 17458 w 9531484"/>
              <a:gd name="connsiteY22" fmla="*/ 1909621 h 1951891"/>
              <a:gd name="connsiteX23" fmla="*/ 151929 w 9531484"/>
              <a:gd name="connsiteY23" fmla="*/ 1515174 h 1951891"/>
              <a:gd name="connsiteX0" fmla="*/ 151929 w 9531484"/>
              <a:gd name="connsiteY0" fmla="*/ 1515174 h 1951891"/>
              <a:gd name="connsiteX1" fmla="*/ 1012541 w 9531484"/>
              <a:gd name="connsiteY1" fmla="*/ 1210374 h 1951891"/>
              <a:gd name="connsiteX2" fmla="*/ 2151058 w 9531484"/>
              <a:gd name="connsiteY2" fmla="*/ 1049009 h 1951891"/>
              <a:gd name="connsiteX3" fmla="*/ 2706870 w 9531484"/>
              <a:gd name="connsiteY3" fmla="*/ 950398 h 1951891"/>
              <a:gd name="connsiteX4" fmla="*/ 2733765 w 9531484"/>
              <a:gd name="connsiteY4" fmla="*/ 582844 h 1951891"/>
              <a:gd name="connsiteX5" fmla="*/ 3056494 w 9531484"/>
              <a:gd name="connsiteY5" fmla="*/ 484233 h 1951891"/>
              <a:gd name="connsiteX6" fmla="*/ 3110282 w 9531484"/>
              <a:gd name="connsiteY6" fmla="*/ 403551 h 1951891"/>
              <a:gd name="connsiteX7" fmla="*/ 3083388 w 9531484"/>
              <a:gd name="connsiteY7" fmla="*/ 215292 h 1951891"/>
              <a:gd name="connsiteX8" fmla="*/ 3253717 w 9531484"/>
              <a:gd name="connsiteY8" fmla="*/ 139 h 1951891"/>
              <a:gd name="connsiteX9" fmla="*/ 3397152 w 9531484"/>
              <a:gd name="connsiteY9" fmla="*/ 188398 h 1951891"/>
              <a:gd name="connsiteX10" fmla="*/ 3558517 w 9531484"/>
              <a:gd name="connsiteY10" fmla="*/ 529056 h 1951891"/>
              <a:gd name="connsiteX11" fmla="*/ 3800564 w 9531484"/>
              <a:gd name="connsiteY11" fmla="*/ 538021 h 1951891"/>
              <a:gd name="connsiteX12" fmla="*/ 3899176 w 9531484"/>
              <a:gd name="connsiteY12" fmla="*/ 878680 h 1951891"/>
              <a:gd name="connsiteX13" fmla="*/ 4921153 w 9531484"/>
              <a:gd name="connsiteY13" fmla="*/ 860751 h 1951891"/>
              <a:gd name="connsiteX14" fmla="*/ 7323694 w 9531484"/>
              <a:gd name="connsiteY14" fmla="*/ 1057974 h 1951891"/>
              <a:gd name="connsiteX15" fmla="*/ 8686329 w 9531484"/>
              <a:gd name="connsiteY15" fmla="*/ 1308986 h 1951891"/>
              <a:gd name="connsiteX16" fmla="*/ 9394541 w 9531484"/>
              <a:gd name="connsiteY16" fmla="*/ 1533104 h 1951891"/>
              <a:gd name="connsiteX17" fmla="*/ 9349717 w 9531484"/>
              <a:gd name="connsiteY17" fmla="*/ 1936515 h 1951891"/>
              <a:gd name="connsiteX18" fmla="*/ 7547811 w 9531484"/>
              <a:gd name="connsiteY18" fmla="*/ 1524139 h 1951891"/>
              <a:gd name="connsiteX19" fmla="*/ 4096400 w 9531484"/>
              <a:gd name="connsiteY19" fmla="*/ 1326915 h 1951891"/>
              <a:gd name="connsiteX20" fmla="*/ 1729717 w 9531484"/>
              <a:gd name="connsiteY20" fmla="*/ 1586892 h 1951891"/>
              <a:gd name="connsiteX21" fmla="*/ 393976 w 9531484"/>
              <a:gd name="connsiteY21" fmla="*/ 1900656 h 1951891"/>
              <a:gd name="connsiteX22" fmla="*/ 17458 w 9531484"/>
              <a:gd name="connsiteY22" fmla="*/ 1909621 h 1951891"/>
              <a:gd name="connsiteX23" fmla="*/ 151929 w 9531484"/>
              <a:gd name="connsiteY23" fmla="*/ 1515174 h 1951891"/>
              <a:gd name="connsiteX0" fmla="*/ 151929 w 9531484"/>
              <a:gd name="connsiteY0" fmla="*/ 1515166 h 1951883"/>
              <a:gd name="connsiteX1" fmla="*/ 1012541 w 9531484"/>
              <a:gd name="connsiteY1" fmla="*/ 1210366 h 1951883"/>
              <a:gd name="connsiteX2" fmla="*/ 2151058 w 9531484"/>
              <a:gd name="connsiteY2" fmla="*/ 1049001 h 1951883"/>
              <a:gd name="connsiteX3" fmla="*/ 2706870 w 9531484"/>
              <a:gd name="connsiteY3" fmla="*/ 950390 h 1951883"/>
              <a:gd name="connsiteX4" fmla="*/ 2733765 w 9531484"/>
              <a:gd name="connsiteY4" fmla="*/ 582836 h 1951883"/>
              <a:gd name="connsiteX5" fmla="*/ 3056494 w 9531484"/>
              <a:gd name="connsiteY5" fmla="*/ 484225 h 1951883"/>
              <a:gd name="connsiteX6" fmla="*/ 3110282 w 9531484"/>
              <a:gd name="connsiteY6" fmla="*/ 403543 h 1951883"/>
              <a:gd name="connsiteX7" fmla="*/ 3083388 w 9531484"/>
              <a:gd name="connsiteY7" fmla="*/ 215284 h 1951883"/>
              <a:gd name="connsiteX8" fmla="*/ 3253717 w 9531484"/>
              <a:gd name="connsiteY8" fmla="*/ 131 h 1951883"/>
              <a:gd name="connsiteX9" fmla="*/ 3397152 w 9531484"/>
              <a:gd name="connsiteY9" fmla="*/ 188390 h 1951883"/>
              <a:gd name="connsiteX10" fmla="*/ 3558517 w 9531484"/>
              <a:gd name="connsiteY10" fmla="*/ 484225 h 1951883"/>
              <a:gd name="connsiteX11" fmla="*/ 3800564 w 9531484"/>
              <a:gd name="connsiteY11" fmla="*/ 538013 h 1951883"/>
              <a:gd name="connsiteX12" fmla="*/ 3899176 w 9531484"/>
              <a:gd name="connsiteY12" fmla="*/ 878672 h 1951883"/>
              <a:gd name="connsiteX13" fmla="*/ 4921153 w 9531484"/>
              <a:gd name="connsiteY13" fmla="*/ 860743 h 1951883"/>
              <a:gd name="connsiteX14" fmla="*/ 7323694 w 9531484"/>
              <a:gd name="connsiteY14" fmla="*/ 1057966 h 1951883"/>
              <a:gd name="connsiteX15" fmla="*/ 8686329 w 9531484"/>
              <a:gd name="connsiteY15" fmla="*/ 1308978 h 1951883"/>
              <a:gd name="connsiteX16" fmla="*/ 9394541 w 9531484"/>
              <a:gd name="connsiteY16" fmla="*/ 1533096 h 1951883"/>
              <a:gd name="connsiteX17" fmla="*/ 9349717 w 9531484"/>
              <a:gd name="connsiteY17" fmla="*/ 1936507 h 1951883"/>
              <a:gd name="connsiteX18" fmla="*/ 7547811 w 9531484"/>
              <a:gd name="connsiteY18" fmla="*/ 1524131 h 1951883"/>
              <a:gd name="connsiteX19" fmla="*/ 4096400 w 9531484"/>
              <a:gd name="connsiteY19" fmla="*/ 1326907 h 1951883"/>
              <a:gd name="connsiteX20" fmla="*/ 1729717 w 9531484"/>
              <a:gd name="connsiteY20" fmla="*/ 1586884 h 1951883"/>
              <a:gd name="connsiteX21" fmla="*/ 393976 w 9531484"/>
              <a:gd name="connsiteY21" fmla="*/ 1900648 h 1951883"/>
              <a:gd name="connsiteX22" fmla="*/ 17458 w 9531484"/>
              <a:gd name="connsiteY22" fmla="*/ 1909613 h 1951883"/>
              <a:gd name="connsiteX23" fmla="*/ 151929 w 9531484"/>
              <a:gd name="connsiteY23" fmla="*/ 1515166 h 1951883"/>
              <a:gd name="connsiteX0" fmla="*/ 151929 w 9531484"/>
              <a:gd name="connsiteY0" fmla="*/ 1515166 h 1951883"/>
              <a:gd name="connsiteX1" fmla="*/ 1012541 w 9531484"/>
              <a:gd name="connsiteY1" fmla="*/ 1210366 h 1951883"/>
              <a:gd name="connsiteX2" fmla="*/ 2151058 w 9531484"/>
              <a:gd name="connsiteY2" fmla="*/ 1049001 h 1951883"/>
              <a:gd name="connsiteX3" fmla="*/ 2706870 w 9531484"/>
              <a:gd name="connsiteY3" fmla="*/ 950390 h 1951883"/>
              <a:gd name="connsiteX4" fmla="*/ 2733765 w 9531484"/>
              <a:gd name="connsiteY4" fmla="*/ 582836 h 1951883"/>
              <a:gd name="connsiteX5" fmla="*/ 3056494 w 9531484"/>
              <a:gd name="connsiteY5" fmla="*/ 484225 h 1951883"/>
              <a:gd name="connsiteX6" fmla="*/ 3110282 w 9531484"/>
              <a:gd name="connsiteY6" fmla="*/ 403543 h 1951883"/>
              <a:gd name="connsiteX7" fmla="*/ 3083388 w 9531484"/>
              <a:gd name="connsiteY7" fmla="*/ 215284 h 1951883"/>
              <a:gd name="connsiteX8" fmla="*/ 3253717 w 9531484"/>
              <a:gd name="connsiteY8" fmla="*/ 131 h 1951883"/>
              <a:gd name="connsiteX9" fmla="*/ 3397152 w 9531484"/>
              <a:gd name="connsiteY9" fmla="*/ 188390 h 1951883"/>
              <a:gd name="connsiteX10" fmla="*/ 3558517 w 9531484"/>
              <a:gd name="connsiteY10" fmla="*/ 484225 h 1951883"/>
              <a:gd name="connsiteX11" fmla="*/ 3800564 w 9531484"/>
              <a:gd name="connsiteY11" fmla="*/ 538013 h 1951883"/>
              <a:gd name="connsiteX12" fmla="*/ 3899176 w 9531484"/>
              <a:gd name="connsiteY12" fmla="*/ 878672 h 1951883"/>
              <a:gd name="connsiteX13" fmla="*/ 4921153 w 9531484"/>
              <a:gd name="connsiteY13" fmla="*/ 860743 h 1951883"/>
              <a:gd name="connsiteX14" fmla="*/ 7323694 w 9531484"/>
              <a:gd name="connsiteY14" fmla="*/ 1057966 h 1951883"/>
              <a:gd name="connsiteX15" fmla="*/ 8686329 w 9531484"/>
              <a:gd name="connsiteY15" fmla="*/ 1308978 h 1951883"/>
              <a:gd name="connsiteX16" fmla="*/ 9394541 w 9531484"/>
              <a:gd name="connsiteY16" fmla="*/ 1533096 h 1951883"/>
              <a:gd name="connsiteX17" fmla="*/ 9349717 w 9531484"/>
              <a:gd name="connsiteY17" fmla="*/ 1936507 h 1951883"/>
              <a:gd name="connsiteX18" fmla="*/ 7547811 w 9531484"/>
              <a:gd name="connsiteY18" fmla="*/ 1524131 h 1951883"/>
              <a:gd name="connsiteX19" fmla="*/ 4096400 w 9531484"/>
              <a:gd name="connsiteY19" fmla="*/ 1326907 h 1951883"/>
              <a:gd name="connsiteX20" fmla="*/ 1729717 w 9531484"/>
              <a:gd name="connsiteY20" fmla="*/ 1586884 h 1951883"/>
              <a:gd name="connsiteX21" fmla="*/ 393976 w 9531484"/>
              <a:gd name="connsiteY21" fmla="*/ 1900648 h 1951883"/>
              <a:gd name="connsiteX22" fmla="*/ 17458 w 9531484"/>
              <a:gd name="connsiteY22" fmla="*/ 1909613 h 1951883"/>
              <a:gd name="connsiteX23" fmla="*/ 151929 w 9531484"/>
              <a:gd name="connsiteY23" fmla="*/ 1515166 h 1951883"/>
              <a:gd name="connsiteX0" fmla="*/ 151929 w 9531484"/>
              <a:gd name="connsiteY0" fmla="*/ 1515166 h 1951883"/>
              <a:gd name="connsiteX1" fmla="*/ 1012541 w 9531484"/>
              <a:gd name="connsiteY1" fmla="*/ 1210366 h 1951883"/>
              <a:gd name="connsiteX2" fmla="*/ 2151058 w 9531484"/>
              <a:gd name="connsiteY2" fmla="*/ 1049001 h 1951883"/>
              <a:gd name="connsiteX3" fmla="*/ 2706870 w 9531484"/>
              <a:gd name="connsiteY3" fmla="*/ 950390 h 1951883"/>
              <a:gd name="connsiteX4" fmla="*/ 2733765 w 9531484"/>
              <a:gd name="connsiteY4" fmla="*/ 582836 h 1951883"/>
              <a:gd name="connsiteX5" fmla="*/ 3056494 w 9531484"/>
              <a:gd name="connsiteY5" fmla="*/ 484225 h 1951883"/>
              <a:gd name="connsiteX6" fmla="*/ 3110282 w 9531484"/>
              <a:gd name="connsiteY6" fmla="*/ 403543 h 1951883"/>
              <a:gd name="connsiteX7" fmla="*/ 3083388 w 9531484"/>
              <a:gd name="connsiteY7" fmla="*/ 215284 h 1951883"/>
              <a:gd name="connsiteX8" fmla="*/ 3253717 w 9531484"/>
              <a:gd name="connsiteY8" fmla="*/ 131 h 1951883"/>
              <a:gd name="connsiteX9" fmla="*/ 3397152 w 9531484"/>
              <a:gd name="connsiteY9" fmla="*/ 188390 h 1951883"/>
              <a:gd name="connsiteX10" fmla="*/ 3558517 w 9531484"/>
              <a:gd name="connsiteY10" fmla="*/ 484225 h 1951883"/>
              <a:gd name="connsiteX11" fmla="*/ 3800564 w 9531484"/>
              <a:gd name="connsiteY11" fmla="*/ 538013 h 1951883"/>
              <a:gd name="connsiteX12" fmla="*/ 3836423 w 9531484"/>
              <a:gd name="connsiteY12" fmla="*/ 950390 h 1951883"/>
              <a:gd name="connsiteX13" fmla="*/ 4921153 w 9531484"/>
              <a:gd name="connsiteY13" fmla="*/ 860743 h 1951883"/>
              <a:gd name="connsiteX14" fmla="*/ 7323694 w 9531484"/>
              <a:gd name="connsiteY14" fmla="*/ 1057966 h 1951883"/>
              <a:gd name="connsiteX15" fmla="*/ 8686329 w 9531484"/>
              <a:gd name="connsiteY15" fmla="*/ 1308978 h 1951883"/>
              <a:gd name="connsiteX16" fmla="*/ 9394541 w 9531484"/>
              <a:gd name="connsiteY16" fmla="*/ 1533096 h 1951883"/>
              <a:gd name="connsiteX17" fmla="*/ 9349717 w 9531484"/>
              <a:gd name="connsiteY17" fmla="*/ 1936507 h 1951883"/>
              <a:gd name="connsiteX18" fmla="*/ 7547811 w 9531484"/>
              <a:gd name="connsiteY18" fmla="*/ 1524131 h 1951883"/>
              <a:gd name="connsiteX19" fmla="*/ 4096400 w 9531484"/>
              <a:gd name="connsiteY19" fmla="*/ 1326907 h 1951883"/>
              <a:gd name="connsiteX20" fmla="*/ 1729717 w 9531484"/>
              <a:gd name="connsiteY20" fmla="*/ 1586884 h 1951883"/>
              <a:gd name="connsiteX21" fmla="*/ 393976 w 9531484"/>
              <a:gd name="connsiteY21" fmla="*/ 1900648 h 1951883"/>
              <a:gd name="connsiteX22" fmla="*/ 17458 w 9531484"/>
              <a:gd name="connsiteY22" fmla="*/ 1909613 h 1951883"/>
              <a:gd name="connsiteX23" fmla="*/ 151929 w 9531484"/>
              <a:gd name="connsiteY23" fmla="*/ 1515166 h 1951883"/>
              <a:gd name="connsiteX0" fmla="*/ 151929 w 9531484"/>
              <a:gd name="connsiteY0" fmla="*/ 1515166 h 1951883"/>
              <a:gd name="connsiteX1" fmla="*/ 1012541 w 9531484"/>
              <a:gd name="connsiteY1" fmla="*/ 1210366 h 1951883"/>
              <a:gd name="connsiteX2" fmla="*/ 2151058 w 9531484"/>
              <a:gd name="connsiteY2" fmla="*/ 1049001 h 1951883"/>
              <a:gd name="connsiteX3" fmla="*/ 2706870 w 9531484"/>
              <a:gd name="connsiteY3" fmla="*/ 950390 h 1951883"/>
              <a:gd name="connsiteX4" fmla="*/ 2733765 w 9531484"/>
              <a:gd name="connsiteY4" fmla="*/ 582836 h 1951883"/>
              <a:gd name="connsiteX5" fmla="*/ 3056494 w 9531484"/>
              <a:gd name="connsiteY5" fmla="*/ 484225 h 1951883"/>
              <a:gd name="connsiteX6" fmla="*/ 3110282 w 9531484"/>
              <a:gd name="connsiteY6" fmla="*/ 403543 h 1951883"/>
              <a:gd name="connsiteX7" fmla="*/ 3083388 w 9531484"/>
              <a:gd name="connsiteY7" fmla="*/ 215284 h 1951883"/>
              <a:gd name="connsiteX8" fmla="*/ 3253717 w 9531484"/>
              <a:gd name="connsiteY8" fmla="*/ 131 h 1951883"/>
              <a:gd name="connsiteX9" fmla="*/ 3397152 w 9531484"/>
              <a:gd name="connsiteY9" fmla="*/ 188390 h 1951883"/>
              <a:gd name="connsiteX10" fmla="*/ 3558517 w 9531484"/>
              <a:gd name="connsiteY10" fmla="*/ 484225 h 1951883"/>
              <a:gd name="connsiteX11" fmla="*/ 3800564 w 9531484"/>
              <a:gd name="connsiteY11" fmla="*/ 538013 h 1951883"/>
              <a:gd name="connsiteX12" fmla="*/ 3836423 w 9531484"/>
              <a:gd name="connsiteY12" fmla="*/ 950390 h 1951883"/>
              <a:gd name="connsiteX13" fmla="*/ 4921153 w 9531484"/>
              <a:gd name="connsiteY13" fmla="*/ 860743 h 1951883"/>
              <a:gd name="connsiteX14" fmla="*/ 7323694 w 9531484"/>
              <a:gd name="connsiteY14" fmla="*/ 1057966 h 1951883"/>
              <a:gd name="connsiteX15" fmla="*/ 8686329 w 9531484"/>
              <a:gd name="connsiteY15" fmla="*/ 1308978 h 1951883"/>
              <a:gd name="connsiteX16" fmla="*/ 9394541 w 9531484"/>
              <a:gd name="connsiteY16" fmla="*/ 1533096 h 1951883"/>
              <a:gd name="connsiteX17" fmla="*/ 9349717 w 9531484"/>
              <a:gd name="connsiteY17" fmla="*/ 1936507 h 1951883"/>
              <a:gd name="connsiteX18" fmla="*/ 7547811 w 9531484"/>
              <a:gd name="connsiteY18" fmla="*/ 1524131 h 1951883"/>
              <a:gd name="connsiteX19" fmla="*/ 4096400 w 9531484"/>
              <a:gd name="connsiteY19" fmla="*/ 1326907 h 1951883"/>
              <a:gd name="connsiteX20" fmla="*/ 1729717 w 9531484"/>
              <a:gd name="connsiteY20" fmla="*/ 1586884 h 1951883"/>
              <a:gd name="connsiteX21" fmla="*/ 393976 w 9531484"/>
              <a:gd name="connsiteY21" fmla="*/ 1900648 h 1951883"/>
              <a:gd name="connsiteX22" fmla="*/ 17458 w 9531484"/>
              <a:gd name="connsiteY22" fmla="*/ 1909613 h 1951883"/>
              <a:gd name="connsiteX23" fmla="*/ 151929 w 9531484"/>
              <a:gd name="connsiteY23" fmla="*/ 1515166 h 1951883"/>
              <a:gd name="connsiteX0" fmla="*/ 151929 w 9531484"/>
              <a:gd name="connsiteY0" fmla="*/ 1515166 h 1951883"/>
              <a:gd name="connsiteX1" fmla="*/ 1012541 w 9531484"/>
              <a:gd name="connsiteY1" fmla="*/ 1210366 h 1951883"/>
              <a:gd name="connsiteX2" fmla="*/ 2151058 w 9531484"/>
              <a:gd name="connsiteY2" fmla="*/ 1049001 h 1951883"/>
              <a:gd name="connsiteX3" fmla="*/ 2778587 w 9531484"/>
              <a:gd name="connsiteY3" fmla="*/ 968320 h 1951883"/>
              <a:gd name="connsiteX4" fmla="*/ 2733765 w 9531484"/>
              <a:gd name="connsiteY4" fmla="*/ 582836 h 1951883"/>
              <a:gd name="connsiteX5" fmla="*/ 3056494 w 9531484"/>
              <a:gd name="connsiteY5" fmla="*/ 484225 h 1951883"/>
              <a:gd name="connsiteX6" fmla="*/ 3110282 w 9531484"/>
              <a:gd name="connsiteY6" fmla="*/ 403543 h 1951883"/>
              <a:gd name="connsiteX7" fmla="*/ 3083388 w 9531484"/>
              <a:gd name="connsiteY7" fmla="*/ 215284 h 1951883"/>
              <a:gd name="connsiteX8" fmla="*/ 3253717 w 9531484"/>
              <a:gd name="connsiteY8" fmla="*/ 131 h 1951883"/>
              <a:gd name="connsiteX9" fmla="*/ 3397152 w 9531484"/>
              <a:gd name="connsiteY9" fmla="*/ 188390 h 1951883"/>
              <a:gd name="connsiteX10" fmla="*/ 3558517 w 9531484"/>
              <a:gd name="connsiteY10" fmla="*/ 484225 h 1951883"/>
              <a:gd name="connsiteX11" fmla="*/ 3800564 w 9531484"/>
              <a:gd name="connsiteY11" fmla="*/ 538013 h 1951883"/>
              <a:gd name="connsiteX12" fmla="*/ 3836423 w 9531484"/>
              <a:gd name="connsiteY12" fmla="*/ 950390 h 1951883"/>
              <a:gd name="connsiteX13" fmla="*/ 4921153 w 9531484"/>
              <a:gd name="connsiteY13" fmla="*/ 860743 h 1951883"/>
              <a:gd name="connsiteX14" fmla="*/ 7323694 w 9531484"/>
              <a:gd name="connsiteY14" fmla="*/ 1057966 h 1951883"/>
              <a:gd name="connsiteX15" fmla="*/ 8686329 w 9531484"/>
              <a:gd name="connsiteY15" fmla="*/ 1308978 h 1951883"/>
              <a:gd name="connsiteX16" fmla="*/ 9394541 w 9531484"/>
              <a:gd name="connsiteY16" fmla="*/ 1533096 h 1951883"/>
              <a:gd name="connsiteX17" fmla="*/ 9349717 w 9531484"/>
              <a:gd name="connsiteY17" fmla="*/ 1936507 h 1951883"/>
              <a:gd name="connsiteX18" fmla="*/ 7547811 w 9531484"/>
              <a:gd name="connsiteY18" fmla="*/ 1524131 h 1951883"/>
              <a:gd name="connsiteX19" fmla="*/ 4096400 w 9531484"/>
              <a:gd name="connsiteY19" fmla="*/ 1326907 h 1951883"/>
              <a:gd name="connsiteX20" fmla="*/ 1729717 w 9531484"/>
              <a:gd name="connsiteY20" fmla="*/ 1586884 h 1951883"/>
              <a:gd name="connsiteX21" fmla="*/ 393976 w 9531484"/>
              <a:gd name="connsiteY21" fmla="*/ 1900648 h 1951883"/>
              <a:gd name="connsiteX22" fmla="*/ 17458 w 9531484"/>
              <a:gd name="connsiteY22" fmla="*/ 1909613 h 1951883"/>
              <a:gd name="connsiteX23" fmla="*/ 151929 w 9531484"/>
              <a:gd name="connsiteY23" fmla="*/ 1515166 h 1951883"/>
              <a:gd name="connsiteX0" fmla="*/ 151929 w 9531484"/>
              <a:gd name="connsiteY0" fmla="*/ 1515166 h 1951883"/>
              <a:gd name="connsiteX1" fmla="*/ 1012541 w 9531484"/>
              <a:gd name="connsiteY1" fmla="*/ 1210366 h 1951883"/>
              <a:gd name="connsiteX2" fmla="*/ 2133129 w 9531484"/>
              <a:gd name="connsiteY2" fmla="*/ 1138648 h 1951883"/>
              <a:gd name="connsiteX3" fmla="*/ 2778587 w 9531484"/>
              <a:gd name="connsiteY3" fmla="*/ 968320 h 1951883"/>
              <a:gd name="connsiteX4" fmla="*/ 2733765 w 9531484"/>
              <a:gd name="connsiteY4" fmla="*/ 582836 h 1951883"/>
              <a:gd name="connsiteX5" fmla="*/ 3056494 w 9531484"/>
              <a:gd name="connsiteY5" fmla="*/ 484225 h 1951883"/>
              <a:gd name="connsiteX6" fmla="*/ 3110282 w 9531484"/>
              <a:gd name="connsiteY6" fmla="*/ 403543 h 1951883"/>
              <a:gd name="connsiteX7" fmla="*/ 3083388 w 9531484"/>
              <a:gd name="connsiteY7" fmla="*/ 215284 h 1951883"/>
              <a:gd name="connsiteX8" fmla="*/ 3253717 w 9531484"/>
              <a:gd name="connsiteY8" fmla="*/ 131 h 1951883"/>
              <a:gd name="connsiteX9" fmla="*/ 3397152 w 9531484"/>
              <a:gd name="connsiteY9" fmla="*/ 188390 h 1951883"/>
              <a:gd name="connsiteX10" fmla="*/ 3558517 w 9531484"/>
              <a:gd name="connsiteY10" fmla="*/ 484225 h 1951883"/>
              <a:gd name="connsiteX11" fmla="*/ 3800564 w 9531484"/>
              <a:gd name="connsiteY11" fmla="*/ 538013 h 1951883"/>
              <a:gd name="connsiteX12" fmla="*/ 3836423 w 9531484"/>
              <a:gd name="connsiteY12" fmla="*/ 950390 h 1951883"/>
              <a:gd name="connsiteX13" fmla="*/ 4921153 w 9531484"/>
              <a:gd name="connsiteY13" fmla="*/ 860743 h 1951883"/>
              <a:gd name="connsiteX14" fmla="*/ 7323694 w 9531484"/>
              <a:gd name="connsiteY14" fmla="*/ 1057966 h 1951883"/>
              <a:gd name="connsiteX15" fmla="*/ 8686329 w 9531484"/>
              <a:gd name="connsiteY15" fmla="*/ 1308978 h 1951883"/>
              <a:gd name="connsiteX16" fmla="*/ 9394541 w 9531484"/>
              <a:gd name="connsiteY16" fmla="*/ 1533096 h 1951883"/>
              <a:gd name="connsiteX17" fmla="*/ 9349717 w 9531484"/>
              <a:gd name="connsiteY17" fmla="*/ 1936507 h 1951883"/>
              <a:gd name="connsiteX18" fmla="*/ 7547811 w 9531484"/>
              <a:gd name="connsiteY18" fmla="*/ 1524131 h 1951883"/>
              <a:gd name="connsiteX19" fmla="*/ 4096400 w 9531484"/>
              <a:gd name="connsiteY19" fmla="*/ 1326907 h 1951883"/>
              <a:gd name="connsiteX20" fmla="*/ 1729717 w 9531484"/>
              <a:gd name="connsiteY20" fmla="*/ 1586884 h 1951883"/>
              <a:gd name="connsiteX21" fmla="*/ 393976 w 9531484"/>
              <a:gd name="connsiteY21" fmla="*/ 1900648 h 1951883"/>
              <a:gd name="connsiteX22" fmla="*/ 17458 w 9531484"/>
              <a:gd name="connsiteY22" fmla="*/ 1909613 h 1951883"/>
              <a:gd name="connsiteX23" fmla="*/ 151929 w 9531484"/>
              <a:gd name="connsiteY23" fmla="*/ 1515166 h 1951883"/>
              <a:gd name="connsiteX0" fmla="*/ 150027 w 9529582"/>
              <a:gd name="connsiteY0" fmla="*/ 1515166 h 1951883"/>
              <a:gd name="connsiteX1" fmla="*/ 947886 w 9529582"/>
              <a:gd name="connsiteY1" fmla="*/ 1300013 h 1951883"/>
              <a:gd name="connsiteX2" fmla="*/ 2131227 w 9529582"/>
              <a:gd name="connsiteY2" fmla="*/ 1138648 h 1951883"/>
              <a:gd name="connsiteX3" fmla="*/ 2776685 w 9529582"/>
              <a:gd name="connsiteY3" fmla="*/ 968320 h 1951883"/>
              <a:gd name="connsiteX4" fmla="*/ 2731863 w 9529582"/>
              <a:gd name="connsiteY4" fmla="*/ 582836 h 1951883"/>
              <a:gd name="connsiteX5" fmla="*/ 3054592 w 9529582"/>
              <a:gd name="connsiteY5" fmla="*/ 484225 h 1951883"/>
              <a:gd name="connsiteX6" fmla="*/ 3108380 w 9529582"/>
              <a:gd name="connsiteY6" fmla="*/ 403543 h 1951883"/>
              <a:gd name="connsiteX7" fmla="*/ 3081486 w 9529582"/>
              <a:gd name="connsiteY7" fmla="*/ 215284 h 1951883"/>
              <a:gd name="connsiteX8" fmla="*/ 3251815 w 9529582"/>
              <a:gd name="connsiteY8" fmla="*/ 131 h 1951883"/>
              <a:gd name="connsiteX9" fmla="*/ 3395250 w 9529582"/>
              <a:gd name="connsiteY9" fmla="*/ 188390 h 1951883"/>
              <a:gd name="connsiteX10" fmla="*/ 3556615 w 9529582"/>
              <a:gd name="connsiteY10" fmla="*/ 484225 h 1951883"/>
              <a:gd name="connsiteX11" fmla="*/ 3798662 w 9529582"/>
              <a:gd name="connsiteY11" fmla="*/ 538013 h 1951883"/>
              <a:gd name="connsiteX12" fmla="*/ 3834521 w 9529582"/>
              <a:gd name="connsiteY12" fmla="*/ 950390 h 1951883"/>
              <a:gd name="connsiteX13" fmla="*/ 4919251 w 9529582"/>
              <a:gd name="connsiteY13" fmla="*/ 860743 h 1951883"/>
              <a:gd name="connsiteX14" fmla="*/ 7321792 w 9529582"/>
              <a:gd name="connsiteY14" fmla="*/ 1057966 h 1951883"/>
              <a:gd name="connsiteX15" fmla="*/ 8684427 w 9529582"/>
              <a:gd name="connsiteY15" fmla="*/ 1308978 h 1951883"/>
              <a:gd name="connsiteX16" fmla="*/ 9392639 w 9529582"/>
              <a:gd name="connsiteY16" fmla="*/ 1533096 h 1951883"/>
              <a:gd name="connsiteX17" fmla="*/ 9347815 w 9529582"/>
              <a:gd name="connsiteY17" fmla="*/ 1936507 h 1951883"/>
              <a:gd name="connsiteX18" fmla="*/ 7545909 w 9529582"/>
              <a:gd name="connsiteY18" fmla="*/ 1524131 h 1951883"/>
              <a:gd name="connsiteX19" fmla="*/ 4094498 w 9529582"/>
              <a:gd name="connsiteY19" fmla="*/ 1326907 h 1951883"/>
              <a:gd name="connsiteX20" fmla="*/ 1727815 w 9529582"/>
              <a:gd name="connsiteY20" fmla="*/ 1586884 h 1951883"/>
              <a:gd name="connsiteX21" fmla="*/ 392074 w 9529582"/>
              <a:gd name="connsiteY21" fmla="*/ 1900648 h 1951883"/>
              <a:gd name="connsiteX22" fmla="*/ 15556 w 9529582"/>
              <a:gd name="connsiteY22" fmla="*/ 1909613 h 1951883"/>
              <a:gd name="connsiteX23" fmla="*/ 150027 w 9529582"/>
              <a:gd name="connsiteY23" fmla="*/ 1515166 h 1951883"/>
              <a:gd name="connsiteX0" fmla="*/ 150027 w 9529582"/>
              <a:gd name="connsiteY0" fmla="*/ 1515166 h 1951883"/>
              <a:gd name="connsiteX1" fmla="*/ 947886 w 9529582"/>
              <a:gd name="connsiteY1" fmla="*/ 1300013 h 1951883"/>
              <a:gd name="connsiteX2" fmla="*/ 2131227 w 9529582"/>
              <a:gd name="connsiteY2" fmla="*/ 1138648 h 1951883"/>
              <a:gd name="connsiteX3" fmla="*/ 2776685 w 9529582"/>
              <a:gd name="connsiteY3" fmla="*/ 968320 h 1951883"/>
              <a:gd name="connsiteX4" fmla="*/ 2731863 w 9529582"/>
              <a:gd name="connsiteY4" fmla="*/ 582836 h 1951883"/>
              <a:gd name="connsiteX5" fmla="*/ 3054592 w 9529582"/>
              <a:gd name="connsiteY5" fmla="*/ 484225 h 1951883"/>
              <a:gd name="connsiteX6" fmla="*/ 3108380 w 9529582"/>
              <a:gd name="connsiteY6" fmla="*/ 403543 h 1951883"/>
              <a:gd name="connsiteX7" fmla="*/ 3081486 w 9529582"/>
              <a:gd name="connsiteY7" fmla="*/ 215284 h 1951883"/>
              <a:gd name="connsiteX8" fmla="*/ 3251815 w 9529582"/>
              <a:gd name="connsiteY8" fmla="*/ 131 h 1951883"/>
              <a:gd name="connsiteX9" fmla="*/ 3395250 w 9529582"/>
              <a:gd name="connsiteY9" fmla="*/ 188390 h 1951883"/>
              <a:gd name="connsiteX10" fmla="*/ 3556615 w 9529582"/>
              <a:gd name="connsiteY10" fmla="*/ 484225 h 1951883"/>
              <a:gd name="connsiteX11" fmla="*/ 3798662 w 9529582"/>
              <a:gd name="connsiteY11" fmla="*/ 538013 h 1951883"/>
              <a:gd name="connsiteX12" fmla="*/ 3834521 w 9529582"/>
              <a:gd name="connsiteY12" fmla="*/ 950390 h 1951883"/>
              <a:gd name="connsiteX13" fmla="*/ 4910287 w 9529582"/>
              <a:gd name="connsiteY13" fmla="*/ 959355 h 1951883"/>
              <a:gd name="connsiteX14" fmla="*/ 7321792 w 9529582"/>
              <a:gd name="connsiteY14" fmla="*/ 1057966 h 1951883"/>
              <a:gd name="connsiteX15" fmla="*/ 8684427 w 9529582"/>
              <a:gd name="connsiteY15" fmla="*/ 1308978 h 1951883"/>
              <a:gd name="connsiteX16" fmla="*/ 9392639 w 9529582"/>
              <a:gd name="connsiteY16" fmla="*/ 1533096 h 1951883"/>
              <a:gd name="connsiteX17" fmla="*/ 9347815 w 9529582"/>
              <a:gd name="connsiteY17" fmla="*/ 1936507 h 1951883"/>
              <a:gd name="connsiteX18" fmla="*/ 7545909 w 9529582"/>
              <a:gd name="connsiteY18" fmla="*/ 1524131 h 1951883"/>
              <a:gd name="connsiteX19" fmla="*/ 4094498 w 9529582"/>
              <a:gd name="connsiteY19" fmla="*/ 1326907 h 1951883"/>
              <a:gd name="connsiteX20" fmla="*/ 1727815 w 9529582"/>
              <a:gd name="connsiteY20" fmla="*/ 1586884 h 1951883"/>
              <a:gd name="connsiteX21" fmla="*/ 392074 w 9529582"/>
              <a:gd name="connsiteY21" fmla="*/ 1900648 h 1951883"/>
              <a:gd name="connsiteX22" fmla="*/ 15556 w 9529582"/>
              <a:gd name="connsiteY22" fmla="*/ 1909613 h 1951883"/>
              <a:gd name="connsiteX23" fmla="*/ 150027 w 9529582"/>
              <a:gd name="connsiteY23" fmla="*/ 1515166 h 1951883"/>
              <a:gd name="connsiteX0" fmla="*/ 150027 w 9529582"/>
              <a:gd name="connsiteY0" fmla="*/ 1515166 h 1951883"/>
              <a:gd name="connsiteX1" fmla="*/ 947886 w 9529582"/>
              <a:gd name="connsiteY1" fmla="*/ 1300013 h 1951883"/>
              <a:gd name="connsiteX2" fmla="*/ 2131227 w 9529582"/>
              <a:gd name="connsiteY2" fmla="*/ 1138648 h 1951883"/>
              <a:gd name="connsiteX3" fmla="*/ 2776685 w 9529582"/>
              <a:gd name="connsiteY3" fmla="*/ 968320 h 1951883"/>
              <a:gd name="connsiteX4" fmla="*/ 2731863 w 9529582"/>
              <a:gd name="connsiteY4" fmla="*/ 582836 h 1951883"/>
              <a:gd name="connsiteX5" fmla="*/ 3054592 w 9529582"/>
              <a:gd name="connsiteY5" fmla="*/ 484225 h 1951883"/>
              <a:gd name="connsiteX6" fmla="*/ 3108380 w 9529582"/>
              <a:gd name="connsiteY6" fmla="*/ 403543 h 1951883"/>
              <a:gd name="connsiteX7" fmla="*/ 3081486 w 9529582"/>
              <a:gd name="connsiteY7" fmla="*/ 215284 h 1951883"/>
              <a:gd name="connsiteX8" fmla="*/ 3251815 w 9529582"/>
              <a:gd name="connsiteY8" fmla="*/ 131 h 1951883"/>
              <a:gd name="connsiteX9" fmla="*/ 3395250 w 9529582"/>
              <a:gd name="connsiteY9" fmla="*/ 188390 h 1951883"/>
              <a:gd name="connsiteX10" fmla="*/ 3556615 w 9529582"/>
              <a:gd name="connsiteY10" fmla="*/ 484225 h 1951883"/>
              <a:gd name="connsiteX11" fmla="*/ 3798662 w 9529582"/>
              <a:gd name="connsiteY11" fmla="*/ 538013 h 1951883"/>
              <a:gd name="connsiteX12" fmla="*/ 3834521 w 9529582"/>
              <a:gd name="connsiteY12" fmla="*/ 950390 h 1951883"/>
              <a:gd name="connsiteX13" fmla="*/ 4910287 w 9529582"/>
              <a:gd name="connsiteY13" fmla="*/ 959355 h 1951883"/>
              <a:gd name="connsiteX14" fmla="*/ 7312827 w 9529582"/>
              <a:gd name="connsiteY14" fmla="*/ 1138648 h 1951883"/>
              <a:gd name="connsiteX15" fmla="*/ 8684427 w 9529582"/>
              <a:gd name="connsiteY15" fmla="*/ 1308978 h 1951883"/>
              <a:gd name="connsiteX16" fmla="*/ 9392639 w 9529582"/>
              <a:gd name="connsiteY16" fmla="*/ 1533096 h 1951883"/>
              <a:gd name="connsiteX17" fmla="*/ 9347815 w 9529582"/>
              <a:gd name="connsiteY17" fmla="*/ 1936507 h 1951883"/>
              <a:gd name="connsiteX18" fmla="*/ 7545909 w 9529582"/>
              <a:gd name="connsiteY18" fmla="*/ 1524131 h 1951883"/>
              <a:gd name="connsiteX19" fmla="*/ 4094498 w 9529582"/>
              <a:gd name="connsiteY19" fmla="*/ 1326907 h 1951883"/>
              <a:gd name="connsiteX20" fmla="*/ 1727815 w 9529582"/>
              <a:gd name="connsiteY20" fmla="*/ 1586884 h 1951883"/>
              <a:gd name="connsiteX21" fmla="*/ 392074 w 9529582"/>
              <a:gd name="connsiteY21" fmla="*/ 1900648 h 1951883"/>
              <a:gd name="connsiteX22" fmla="*/ 15556 w 9529582"/>
              <a:gd name="connsiteY22" fmla="*/ 1909613 h 1951883"/>
              <a:gd name="connsiteX23" fmla="*/ 150027 w 9529582"/>
              <a:gd name="connsiteY23" fmla="*/ 1515166 h 1951883"/>
              <a:gd name="connsiteX0" fmla="*/ 150027 w 9526211"/>
              <a:gd name="connsiteY0" fmla="*/ 1515166 h 1951883"/>
              <a:gd name="connsiteX1" fmla="*/ 947886 w 9526211"/>
              <a:gd name="connsiteY1" fmla="*/ 1300013 h 1951883"/>
              <a:gd name="connsiteX2" fmla="*/ 2131227 w 9526211"/>
              <a:gd name="connsiteY2" fmla="*/ 1138648 h 1951883"/>
              <a:gd name="connsiteX3" fmla="*/ 2776685 w 9526211"/>
              <a:gd name="connsiteY3" fmla="*/ 968320 h 1951883"/>
              <a:gd name="connsiteX4" fmla="*/ 2731863 w 9526211"/>
              <a:gd name="connsiteY4" fmla="*/ 582836 h 1951883"/>
              <a:gd name="connsiteX5" fmla="*/ 3054592 w 9526211"/>
              <a:gd name="connsiteY5" fmla="*/ 484225 h 1951883"/>
              <a:gd name="connsiteX6" fmla="*/ 3108380 w 9526211"/>
              <a:gd name="connsiteY6" fmla="*/ 403543 h 1951883"/>
              <a:gd name="connsiteX7" fmla="*/ 3081486 w 9526211"/>
              <a:gd name="connsiteY7" fmla="*/ 215284 h 1951883"/>
              <a:gd name="connsiteX8" fmla="*/ 3251815 w 9526211"/>
              <a:gd name="connsiteY8" fmla="*/ 131 h 1951883"/>
              <a:gd name="connsiteX9" fmla="*/ 3395250 w 9526211"/>
              <a:gd name="connsiteY9" fmla="*/ 188390 h 1951883"/>
              <a:gd name="connsiteX10" fmla="*/ 3556615 w 9526211"/>
              <a:gd name="connsiteY10" fmla="*/ 484225 h 1951883"/>
              <a:gd name="connsiteX11" fmla="*/ 3798662 w 9526211"/>
              <a:gd name="connsiteY11" fmla="*/ 538013 h 1951883"/>
              <a:gd name="connsiteX12" fmla="*/ 3834521 w 9526211"/>
              <a:gd name="connsiteY12" fmla="*/ 950390 h 1951883"/>
              <a:gd name="connsiteX13" fmla="*/ 4910287 w 9526211"/>
              <a:gd name="connsiteY13" fmla="*/ 959355 h 1951883"/>
              <a:gd name="connsiteX14" fmla="*/ 7312827 w 9526211"/>
              <a:gd name="connsiteY14" fmla="*/ 1138648 h 1951883"/>
              <a:gd name="connsiteX15" fmla="*/ 8747180 w 9526211"/>
              <a:gd name="connsiteY15" fmla="*/ 1371731 h 1951883"/>
              <a:gd name="connsiteX16" fmla="*/ 9392639 w 9526211"/>
              <a:gd name="connsiteY16" fmla="*/ 1533096 h 1951883"/>
              <a:gd name="connsiteX17" fmla="*/ 9347815 w 9526211"/>
              <a:gd name="connsiteY17" fmla="*/ 1936507 h 1951883"/>
              <a:gd name="connsiteX18" fmla="*/ 7545909 w 9526211"/>
              <a:gd name="connsiteY18" fmla="*/ 1524131 h 1951883"/>
              <a:gd name="connsiteX19" fmla="*/ 4094498 w 9526211"/>
              <a:gd name="connsiteY19" fmla="*/ 1326907 h 1951883"/>
              <a:gd name="connsiteX20" fmla="*/ 1727815 w 9526211"/>
              <a:gd name="connsiteY20" fmla="*/ 1586884 h 1951883"/>
              <a:gd name="connsiteX21" fmla="*/ 392074 w 9526211"/>
              <a:gd name="connsiteY21" fmla="*/ 1900648 h 1951883"/>
              <a:gd name="connsiteX22" fmla="*/ 15556 w 9526211"/>
              <a:gd name="connsiteY22" fmla="*/ 1909613 h 1951883"/>
              <a:gd name="connsiteX23" fmla="*/ 150027 w 9526211"/>
              <a:gd name="connsiteY23" fmla="*/ 1515166 h 1951883"/>
              <a:gd name="connsiteX0" fmla="*/ 150027 w 9526211"/>
              <a:gd name="connsiteY0" fmla="*/ 1515166 h 1951883"/>
              <a:gd name="connsiteX1" fmla="*/ 947886 w 9526211"/>
              <a:gd name="connsiteY1" fmla="*/ 1300013 h 1951883"/>
              <a:gd name="connsiteX2" fmla="*/ 2131227 w 9526211"/>
              <a:gd name="connsiteY2" fmla="*/ 1138648 h 1951883"/>
              <a:gd name="connsiteX3" fmla="*/ 2776685 w 9526211"/>
              <a:gd name="connsiteY3" fmla="*/ 968320 h 1951883"/>
              <a:gd name="connsiteX4" fmla="*/ 2731863 w 9526211"/>
              <a:gd name="connsiteY4" fmla="*/ 582836 h 1951883"/>
              <a:gd name="connsiteX5" fmla="*/ 3054592 w 9526211"/>
              <a:gd name="connsiteY5" fmla="*/ 484225 h 1951883"/>
              <a:gd name="connsiteX6" fmla="*/ 3108380 w 9526211"/>
              <a:gd name="connsiteY6" fmla="*/ 403543 h 1951883"/>
              <a:gd name="connsiteX7" fmla="*/ 3081486 w 9526211"/>
              <a:gd name="connsiteY7" fmla="*/ 215284 h 1951883"/>
              <a:gd name="connsiteX8" fmla="*/ 3251815 w 9526211"/>
              <a:gd name="connsiteY8" fmla="*/ 131 h 1951883"/>
              <a:gd name="connsiteX9" fmla="*/ 3395250 w 9526211"/>
              <a:gd name="connsiteY9" fmla="*/ 188390 h 1951883"/>
              <a:gd name="connsiteX10" fmla="*/ 3556615 w 9526211"/>
              <a:gd name="connsiteY10" fmla="*/ 484225 h 1951883"/>
              <a:gd name="connsiteX11" fmla="*/ 3798662 w 9526211"/>
              <a:gd name="connsiteY11" fmla="*/ 538013 h 1951883"/>
              <a:gd name="connsiteX12" fmla="*/ 3834521 w 9526211"/>
              <a:gd name="connsiteY12" fmla="*/ 950390 h 1951883"/>
              <a:gd name="connsiteX13" fmla="*/ 4910287 w 9526211"/>
              <a:gd name="connsiteY13" fmla="*/ 959355 h 1951883"/>
              <a:gd name="connsiteX14" fmla="*/ 7312827 w 9526211"/>
              <a:gd name="connsiteY14" fmla="*/ 1138648 h 1951883"/>
              <a:gd name="connsiteX15" fmla="*/ 8747180 w 9526211"/>
              <a:gd name="connsiteY15" fmla="*/ 1371731 h 1951883"/>
              <a:gd name="connsiteX16" fmla="*/ 9392639 w 9526211"/>
              <a:gd name="connsiteY16" fmla="*/ 1649637 h 1951883"/>
              <a:gd name="connsiteX17" fmla="*/ 9347815 w 9526211"/>
              <a:gd name="connsiteY17" fmla="*/ 1936507 h 1951883"/>
              <a:gd name="connsiteX18" fmla="*/ 7545909 w 9526211"/>
              <a:gd name="connsiteY18" fmla="*/ 1524131 h 1951883"/>
              <a:gd name="connsiteX19" fmla="*/ 4094498 w 9526211"/>
              <a:gd name="connsiteY19" fmla="*/ 1326907 h 1951883"/>
              <a:gd name="connsiteX20" fmla="*/ 1727815 w 9526211"/>
              <a:gd name="connsiteY20" fmla="*/ 1586884 h 1951883"/>
              <a:gd name="connsiteX21" fmla="*/ 392074 w 9526211"/>
              <a:gd name="connsiteY21" fmla="*/ 1900648 h 1951883"/>
              <a:gd name="connsiteX22" fmla="*/ 15556 w 9526211"/>
              <a:gd name="connsiteY22" fmla="*/ 1909613 h 1951883"/>
              <a:gd name="connsiteX23" fmla="*/ 150027 w 9526211"/>
              <a:gd name="connsiteY23" fmla="*/ 1515166 h 1951883"/>
              <a:gd name="connsiteX0" fmla="*/ 152635 w 9528819"/>
              <a:gd name="connsiteY0" fmla="*/ 1604813 h 1943955"/>
              <a:gd name="connsiteX1" fmla="*/ 950494 w 9528819"/>
              <a:gd name="connsiteY1" fmla="*/ 1300013 h 1943955"/>
              <a:gd name="connsiteX2" fmla="*/ 2133835 w 9528819"/>
              <a:gd name="connsiteY2" fmla="*/ 1138648 h 1943955"/>
              <a:gd name="connsiteX3" fmla="*/ 2779293 w 9528819"/>
              <a:gd name="connsiteY3" fmla="*/ 968320 h 1943955"/>
              <a:gd name="connsiteX4" fmla="*/ 2734471 w 9528819"/>
              <a:gd name="connsiteY4" fmla="*/ 582836 h 1943955"/>
              <a:gd name="connsiteX5" fmla="*/ 3057200 w 9528819"/>
              <a:gd name="connsiteY5" fmla="*/ 484225 h 1943955"/>
              <a:gd name="connsiteX6" fmla="*/ 3110988 w 9528819"/>
              <a:gd name="connsiteY6" fmla="*/ 403543 h 1943955"/>
              <a:gd name="connsiteX7" fmla="*/ 3084094 w 9528819"/>
              <a:gd name="connsiteY7" fmla="*/ 215284 h 1943955"/>
              <a:gd name="connsiteX8" fmla="*/ 3254423 w 9528819"/>
              <a:gd name="connsiteY8" fmla="*/ 131 h 1943955"/>
              <a:gd name="connsiteX9" fmla="*/ 3397858 w 9528819"/>
              <a:gd name="connsiteY9" fmla="*/ 188390 h 1943955"/>
              <a:gd name="connsiteX10" fmla="*/ 3559223 w 9528819"/>
              <a:gd name="connsiteY10" fmla="*/ 484225 h 1943955"/>
              <a:gd name="connsiteX11" fmla="*/ 3801270 w 9528819"/>
              <a:gd name="connsiteY11" fmla="*/ 538013 h 1943955"/>
              <a:gd name="connsiteX12" fmla="*/ 3837129 w 9528819"/>
              <a:gd name="connsiteY12" fmla="*/ 950390 h 1943955"/>
              <a:gd name="connsiteX13" fmla="*/ 4912895 w 9528819"/>
              <a:gd name="connsiteY13" fmla="*/ 959355 h 1943955"/>
              <a:gd name="connsiteX14" fmla="*/ 7315435 w 9528819"/>
              <a:gd name="connsiteY14" fmla="*/ 1138648 h 1943955"/>
              <a:gd name="connsiteX15" fmla="*/ 8749788 w 9528819"/>
              <a:gd name="connsiteY15" fmla="*/ 1371731 h 1943955"/>
              <a:gd name="connsiteX16" fmla="*/ 9395247 w 9528819"/>
              <a:gd name="connsiteY16" fmla="*/ 1649637 h 1943955"/>
              <a:gd name="connsiteX17" fmla="*/ 9350423 w 9528819"/>
              <a:gd name="connsiteY17" fmla="*/ 1936507 h 1943955"/>
              <a:gd name="connsiteX18" fmla="*/ 7548517 w 9528819"/>
              <a:gd name="connsiteY18" fmla="*/ 1524131 h 1943955"/>
              <a:gd name="connsiteX19" fmla="*/ 4097106 w 9528819"/>
              <a:gd name="connsiteY19" fmla="*/ 1326907 h 1943955"/>
              <a:gd name="connsiteX20" fmla="*/ 1730423 w 9528819"/>
              <a:gd name="connsiteY20" fmla="*/ 1586884 h 1943955"/>
              <a:gd name="connsiteX21" fmla="*/ 394682 w 9528819"/>
              <a:gd name="connsiteY21" fmla="*/ 1900648 h 1943955"/>
              <a:gd name="connsiteX22" fmla="*/ 18164 w 9528819"/>
              <a:gd name="connsiteY22" fmla="*/ 1909613 h 1943955"/>
              <a:gd name="connsiteX23" fmla="*/ 152635 w 9528819"/>
              <a:gd name="connsiteY23" fmla="*/ 1604813 h 1943955"/>
              <a:gd name="connsiteX0" fmla="*/ 151147 w 9527331"/>
              <a:gd name="connsiteY0" fmla="*/ 1604813 h 1943955"/>
              <a:gd name="connsiteX1" fmla="*/ 895218 w 9527331"/>
              <a:gd name="connsiteY1" fmla="*/ 1353801 h 1943955"/>
              <a:gd name="connsiteX2" fmla="*/ 2132347 w 9527331"/>
              <a:gd name="connsiteY2" fmla="*/ 1138648 h 1943955"/>
              <a:gd name="connsiteX3" fmla="*/ 2777805 w 9527331"/>
              <a:gd name="connsiteY3" fmla="*/ 968320 h 1943955"/>
              <a:gd name="connsiteX4" fmla="*/ 2732983 w 9527331"/>
              <a:gd name="connsiteY4" fmla="*/ 582836 h 1943955"/>
              <a:gd name="connsiteX5" fmla="*/ 3055712 w 9527331"/>
              <a:gd name="connsiteY5" fmla="*/ 484225 h 1943955"/>
              <a:gd name="connsiteX6" fmla="*/ 3109500 w 9527331"/>
              <a:gd name="connsiteY6" fmla="*/ 403543 h 1943955"/>
              <a:gd name="connsiteX7" fmla="*/ 3082606 w 9527331"/>
              <a:gd name="connsiteY7" fmla="*/ 215284 h 1943955"/>
              <a:gd name="connsiteX8" fmla="*/ 3252935 w 9527331"/>
              <a:gd name="connsiteY8" fmla="*/ 131 h 1943955"/>
              <a:gd name="connsiteX9" fmla="*/ 3396370 w 9527331"/>
              <a:gd name="connsiteY9" fmla="*/ 188390 h 1943955"/>
              <a:gd name="connsiteX10" fmla="*/ 3557735 w 9527331"/>
              <a:gd name="connsiteY10" fmla="*/ 484225 h 1943955"/>
              <a:gd name="connsiteX11" fmla="*/ 3799782 w 9527331"/>
              <a:gd name="connsiteY11" fmla="*/ 538013 h 1943955"/>
              <a:gd name="connsiteX12" fmla="*/ 3835641 w 9527331"/>
              <a:gd name="connsiteY12" fmla="*/ 950390 h 1943955"/>
              <a:gd name="connsiteX13" fmla="*/ 4911407 w 9527331"/>
              <a:gd name="connsiteY13" fmla="*/ 959355 h 1943955"/>
              <a:gd name="connsiteX14" fmla="*/ 7313947 w 9527331"/>
              <a:gd name="connsiteY14" fmla="*/ 1138648 h 1943955"/>
              <a:gd name="connsiteX15" fmla="*/ 8748300 w 9527331"/>
              <a:gd name="connsiteY15" fmla="*/ 1371731 h 1943955"/>
              <a:gd name="connsiteX16" fmla="*/ 9393759 w 9527331"/>
              <a:gd name="connsiteY16" fmla="*/ 1649637 h 1943955"/>
              <a:gd name="connsiteX17" fmla="*/ 9348935 w 9527331"/>
              <a:gd name="connsiteY17" fmla="*/ 1936507 h 1943955"/>
              <a:gd name="connsiteX18" fmla="*/ 7547029 w 9527331"/>
              <a:gd name="connsiteY18" fmla="*/ 1524131 h 1943955"/>
              <a:gd name="connsiteX19" fmla="*/ 4095618 w 9527331"/>
              <a:gd name="connsiteY19" fmla="*/ 1326907 h 1943955"/>
              <a:gd name="connsiteX20" fmla="*/ 1728935 w 9527331"/>
              <a:gd name="connsiteY20" fmla="*/ 1586884 h 1943955"/>
              <a:gd name="connsiteX21" fmla="*/ 393194 w 9527331"/>
              <a:gd name="connsiteY21" fmla="*/ 1900648 h 1943955"/>
              <a:gd name="connsiteX22" fmla="*/ 16676 w 9527331"/>
              <a:gd name="connsiteY22" fmla="*/ 1909613 h 1943955"/>
              <a:gd name="connsiteX23" fmla="*/ 151147 w 9527331"/>
              <a:gd name="connsiteY23" fmla="*/ 1604813 h 19439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9527331" h="1943955">
                <a:moveTo>
                  <a:pt x="151147" y="1604813"/>
                </a:moveTo>
                <a:cubicBezTo>
                  <a:pt x="297571" y="1512178"/>
                  <a:pt x="565018" y="1431495"/>
                  <a:pt x="895218" y="1353801"/>
                </a:cubicBezTo>
                <a:cubicBezTo>
                  <a:pt x="1225418" y="1276107"/>
                  <a:pt x="1818583" y="1202895"/>
                  <a:pt x="2132347" y="1138648"/>
                </a:cubicBezTo>
                <a:cubicBezTo>
                  <a:pt x="2446111" y="1074401"/>
                  <a:pt x="2677699" y="1060955"/>
                  <a:pt x="2777805" y="968320"/>
                </a:cubicBezTo>
                <a:cubicBezTo>
                  <a:pt x="2877911" y="875685"/>
                  <a:pt x="2686665" y="663519"/>
                  <a:pt x="2732983" y="582836"/>
                </a:cubicBezTo>
                <a:cubicBezTo>
                  <a:pt x="2779301" y="502153"/>
                  <a:pt x="2992959" y="514107"/>
                  <a:pt x="3055712" y="484225"/>
                </a:cubicBezTo>
                <a:cubicBezTo>
                  <a:pt x="3118465" y="454343"/>
                  <a:pt x="3105018" y="448366"/>
                  <a:pt x="3109500" y="403543"/>
                </a:cubicBezTo>
                <a:cubicBezTo>
                  <a:pt x="3113982" y="358719"/>
                  <a:pt x="3058700" y="282519"/>
                  <a:pt x="3082606" y="215284"/>
                </a:cubicBezTo>
                <a:cubicBezTo>
                  <a:pt x="3106512" y="148049"/>
                  <a:pt x="3200641" y="4613"/>
                  <a:pt x="3252935" y="131"/>
                </a:cubicBezTo>
                <a:cubicBezTo>
                  <a:pt x="3305229" y="-4351"/>
                  <a:pt x="3345570" y="107708"/>
                  <a:pt x="3396370" y="188390"/>
                </a:cubicBezTo>
                <a:cubicBezTo>
                  <a:pt x="3447170" y="269072"/>
                  <a:pt x="3463606" y="434920"/>
                  <a:pt x="3557735" y="484225"/>
                </a:cubicBezTo>
                <a:cubicBezTo>
                  <a:pt x="3651864" y="533530"/>
                  <a:pt x="3753464" y="460319"/>
                  <a:pt x="3799782" y="538013"/>
                </a:cubicBezTo>
                <a:cubicBezTo>
                  <a:pt x="3846100" y="615707"/>
                  <a:pt x="3650370" y="880166"/>
                  <a:pt x="3835641" y="950390"/>
                </a:cubicBezTo>
                <a:cubicBezTo>
                  <a:pt x="4020912" y="1020614"/>
                  <a:pt x="4331689" y="927979"/>
                  <a:pt x="4911407" y="959355"/>
                </a:cubicBezTo>
                <a:cubicBezTo>
                  <a:pt x="5491125" y="990731"/>
                  <a:pt x="6674465" y="1069919"/>
                  <a:pt x="7313947" y="1138648"/>
                </a:cubicBezTo>
                <a:cubicBezTo>
                  <a:pt x="7953429" y="1207377"/>
                  <a:pt x="8401665" y="1286566"/>
                  <a:pt x="8748300" y="1371731"/>
                </a:cubicBezTo>
                <a:cubicBezTo>
                  <a:pt x="9094935" y="1456896"/>
                  <a:pt x="9293653" y="1555508"/>
                  <a:pt x="9393759" y="1649637"/>
                </a:cubicBezTo>
                <a:cubicBezTo>
                  <a:pt x="9493865" y="1743766"/>
                  <a:pt x="9656723" y="1957425"/>
                  <a:pt x="9348935" y="1936507"/>
                </a:cubicBezTo>
                <a:cubicBezTo>
                  <a:pt x="9041147" y="1915589"/>
                  <a:pt x="8422582" y="1625731"/>
                  <a:pt x="7547029" y="1524131"/>
                </a:cubicBezTo>
                <a:cubicBezTo>
                  <a:pt x="6671476" y="1422531"/>
                  <a:pt x="5065300" y="1316448"/>
                  <a:pt x="4095618" y="1326907"/>
                </a:cubicBezTo>
                <a:cubicBezTo>
                  <a:pt x="3125936" y="1337366"/>
                  <a:pt x="2346006" y="1491261"/>
                  <a:pt x="1728935" y="1586884"/>
                </a:cubicBezTo>
                <a:cubicBezTo>
                  <a:pt x="1111864" y="1682507"/>
                  <a:pt x="678570" y="1846860"/>
                  <a:pt x="393194" y="1900648"/>
                </a:cubicBezTo>
                <a:cubicBezTo>
                  <a:pt x="107818" y="1954436"/>
                  <a:pt x="57017" y="1958919"/>
                  <a:pt x="16676" y="1909613"/>
                </a:cubicBezTo>
                <a:cubicBezTo>
                  <a:pt x="-23665" y="1860307"/>
                  <a:pt x="4723" y="1697448"/>
                  <a:pt x="151147" y="1604813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 rot="-222133">
            <a:off x="2484438" y="4292600"/>
            <a:ext cx="1152525" cy="1079500"/>
            <a:chOff x="793" y="2931"/>
            <a:chExt cx="817" cy="817"/>
          </a:xfrm>
        </p:grpSpPr>
        <p:sp>
          <p:nvSpPr>
            <p:cNvPr id="6242" name="Rectangle 4" descr="ひし形 (枠のみ)"/>
            <p:cNvSpPr>
              <a:spLocks noChangeArrowheads="1"/>
            </p:cNvSpPr>
            <p:nvPr/>
          </p:nvSpPr>
          <p:spPr bwMode="auto">
            <a:xfrm>
              <a:off x="793" y="3294"/>
              <a:ext cx="817" cy="181"/>
            </a:xfrm>
            <a:prstGeom prst="rect">
              <a:avLst/>
            </a:prstGeom>
            <a:pattFill prst="openDmnd">
              <a:fgClr>
                <a:srgbClr val="FF5050"/>
              </a:fgClr>
              <a:bgClr>
                <a:srgbClr val="A50021"/>
              </a:bgClr>
            </a:patt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6243" name="Rectangle 5" descr="横線"/>
            <p:cNvSpPr>
              <a:spLocks noChangeArrowheads="1"/>
            </p:cNvSpPr>
            <p:nvPr/>
          </p:nvSpPr>
          <p:spPr bwMode="auto">
            <a:xfrm>
              <a:off x="839" y="3475"/>
              <a:ext cx="726" cy="273"/>
            </a:xfrm>
            <a:prstGeom prst="rect">
              <a:avLst/>
            </a:prstGeom>
            <a:pattFill prst="ltHorz">
              <a:fgClr>
                <a:schemeClr val="folHlink"/>
              </a:fgClr>
              <a:bgClr>
                <a:schemeClr val="bg1"/>
              </a:bgClr>
            </a:patt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6244" name="Rectangle 6"/>
            <p:cNvSpPr>
              <a:spLocks noChangeArrowheads="1"/>
            </p:cNvSpPr>
            <p:nvPr/>
          </p:nvSpPr>
          <p:spPr bwMode="auto">
            <a:xfrm>
              <a:off x="1081" y="3026"/>
              <a:ext cx="242" cy="241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6245" name="Rectangle 7" descr="横線"/>
            <p:cNvSpPr>
              <a:spLocks noChangeArrowheads="1"/>
            </p:cNvSpPr>
            <p:nvPr/>
          </p:nvSpPr>
          <p:spPr bwMode="auto">
            <a:xfrm>
              <a:off x="936" y="3459"/>
              <a:ext cx="532" cy="288"/>
            </a:xfrm>
            <a:prstGeom prst="rect">
              <a:avLst/>
            </a:prstGeom>
            <a:pattFill prst="ltHorz">
              <a:fgClr>
                <a:schemeClr val="folHlink"/>
              </a:fgClr>
              <a:bgClr>
                <a:schemeClr val="bg1"/>
              </a:bgClr>
            </a:pattFill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6246" name="Rectangle 8" descr="横線"/>
            <p:cNvSpPr>
              <a:spLocks noChangeArrowheads="1"/>
            </p:cNvSpPr>
            <p:nvPr/>
          </p:nvSpPr>
          <p:spPr bwMode="auto">
            <a:xfrm>
              <a:off x="1117" y="3002"/>
              <a:ext cx="170" cy="240"/>
            </a:xfrm>
            <a:prstGeom prst="rect">
              <a:avLst/>
            </a:prstGeom>
            <a:pattFill prst="ltHorz">
              <a:fgClr>
                <a:schemeClr val="folHlink"/>
              </a:fgClr>
              <a:bgClr>
                <a:schemeClr val="bg1"/>
              </a:bgClr>
            </a:pattFill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6247" name="Oval 9"/>
            <p:cNvSpPr>
              <a:spLocks noChangeArrowheads="1"/>
            </p:cNvSpPr>
            <p:nvPr/>
          </p:nvSpPr>
          <p:spPr bwMode="auto">
            <a:xfrm>
              <a:off x="1129" y="3075"/>
              <a:ext cx="145" cy="144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fol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grpSp>
          <p:nvGrpSpPr>
            <p:cNvPr id="3" name="Group 10"/>
            <p:cNvGrpSpPr>
              <a:grpSpLocks/>
            </p:cNvGrpSpPr>
            <p:nvPr/>
          </p:nvGrpSpPr>
          <p:grpSpPr bwMode="auto">
            <a:xfrm>
              <a:off x="985" y="2931"/>
              <a:ext cx="435" cy="95"/>
              <a:chOff x="522" y="2885"/>
              <a:chExt cx="362" cy="91"/>
            </a:xfrm>
          </p:grpSpPr>
          <p:sp>
            <p:nvSpPr>
              <p:cNvPr id="6262" name="AutoShape 11"/>
              <p:cNvSpPr>
                <a:spLocks noChangeArrowheads="1"/>
              </p:cNvSpPr>
              <p:nvPr/>
            </p:nvSpPr>
            <p:spPr bwMode="auto">
              <a:xfrm>
                <a:off x="613" y="2885"/>
                <a:ext cx="181" cy="91"/>
              </a:xfrm>
              <a:prstGeom prst="triangle">
                <a:avLst>
                  <a:gd name="adj" fmla="val 50000"/>
                </a:avLst>
              </a:prstGeom>
              <a:solidFill>
                <a:srgbClr val="A5002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6263" name="AutoShape 12"/>
              <p:cNvSpPr>
                <a:spLocks noChangeArrowheads="1"/>
              </p:cNvSpPr>
              <p:nvPr/>
            </p:nvSpPr>
            <p:spPr bwMode="auto">
              <a:xfrm>
                <a:off x="522" y="2930"/>
                <a:ext cx="362" cy="45"/>
              </a:xfrm>
              <a:prstGeom prst="triangle">
                <a:avLst>
                  <a:gd name="adj" fmla="val 50000"/>
                </a:avLst>
              </a:prstGeom>
              <a:solidFill>
                <a:srgbClr val="A5002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/>
              </a:p>
            </p:txBody>
          </p:sp>
        </p:grpSp>
        <p:sp>
          <p:nvSpPr>
            <p:cNvPr id="6249" name="AutoShape 13"/>
            <p:cNvSpPr>
              <a:spLocks noChangeArrowheads="1"/>
            </p:cNvSpPr>
            <p:nvPr/>
          </p:nvSpPr>
          <p:spPr bwMode="auto">
            <a:xfrm>
              <a:off x="839" y="3171"/>
              <a:ext cx="726" cy="287"/>
            </a:xfrm>
            <a:prstGeom prst="triangle">
              <a:avLst>
                <a:gd name="adj" fmla="val 50000"/>
              </a:avLst>
            </a:prstGeom>
            <a:solidFill>
              <a:srgbClr val="A5002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6250" name="Line 14"/>
            <p:cNvSpPr>
              <a:spLocks noChangeShapeType="1"/>
            </p:cNvSpPr>
            <p:nvPr/>
          </p:nvSpPr>
          <p:spPr bwMode="auto">
            <a:xfrm>
              <a:off x="1178" y="3123"/>
              <a:ext cx="48" cy="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6251" name="Line 15"/>
            <p:cNvSpPr>
              <a:spLocks noChangeShapeType="1"/>
            </p:cNvSpPr>
            <p:nvPr/>
          </p:nvSpPr>
          <p:spPr bwMode="auto">
            <a:xfrm flipV="1">
              <a:off x="1178" y="3123"/>
              <a:ext cx="48" cy="4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6252" name="AutoShape 16" descr="横線"/>
            <p:cNvSpPr>
              <a:spLocks noChangeArrowheads="1"/>
            </p:cNvSpPr>
            <p:nvPr/>
          </p:nvSpPr>
          <p:spPr bwMode="auto">
            <a:xfrm>
              <a:off x="888" y="3219"/>
              <a:ext cx="629" cy="239"/>
            </a:xfrm>
            <a:prstGeom prst="triangle">
              <a:avLst>
                <a:gd name="adj" fmla="val 50000"/>
              </a:avLst>
            </a:prstGeom>
            <a:pattFill prst="ltHorz">
              <a:fgClr>
                <a:schemeClr val="folHlink"/>
              </a:fgClr>
              <a:bgClr>
                <a:schemeClr val="bg1"/>
              </a:bgClr>
            </a:patt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6253" name="AutoShape 17"/>
            <p:cNvSpPr>
              <a:spLocks noChangeArrowheads="1"/>
            </p:cNvSpPr>
            <p:nvPr/>
          </p:nvSpPr>
          <p:spPr bwMode="auto">
            <a:xfrm>
              <a:off x="1081" y="3219"/>
              <a:ext cx="242" cy="96"/>
            </a:xfrm>
            <a:prstGeom prst="triangle">
              <a:avLst>
                <a:gd name="adj" fmla="val 50000"/>
              </a:avLst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290834" name="AutoShape 18"/>
            <p:cNvSpPr>
              <a:spLocks noChangeArrowheads="1"/>
            </p:cNvSpPr>
            <p:nvPr/>
          </p:nvSpPr>
          <p:spPr bwMode="auto">
            <a:xfrm>
              <a:off x="1226" y="3267"/>
              <a:ext cx="47" cy="48"/>
            </a:xfrm>
            <a:prstGeom prst="star5">
              <a:avLst/>
            </a:prstGeom>
            <a:solidFill>
              <a:srgbClr val="A5002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ja-JP" altLang="en-US"/>
            </a:p>
          </p:txBody>
        </p:sp>
        <p:sp>
          <p:nvSpPr>
            <p:cNvPr id="290835" name="AutoShape 19"/>
            <p:cNvSpPr>
              <a:spLocks noChangeArrowheads="1"/>
            </p:cNvSpPr>
            <p:nvPr/>
          </p:nvSpPr>
          <p:spPr bwMode="auto">
            <a:xfrm>
              <a:off x="1129" y="3265"/>
              <a:ext cx="46" cy="48"/>
            </a:xfrm>
            <a:prstGeom prst="star5">
              <a:avLst/>
            </a:prstGeom>
            <a:solidFill>
              <a:srgbClr val="A5002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ja-JP" altLang="en-US"/>
            </a:p>
          </p:txBody>
        </p:sp>
        <p:sp>
          <p:nvSpPr>
            <p:cNvPr id="6256" name="Rectangle 20"/>
            <p:cNvSpPr>
              <a:spLocks noChangeArrowheads="1"/>
            </p:cNvSpPr>
            <p:nvPr/>
          </p:nvSpPr>
          <p:spPr bwMode="auto">
            <a:xfrm>
              <a:off x="1156" y="3612"/>
              <a:ext cx="91" cy="13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6257" name="Rectangle 21"/>
            <p:cNvSpPr>
              <a:spLocks noChangeArrowheads="1"/>
            </p:cNvSpPr>
            <p:nvPr/>
          </p:nvSpPr>
          <p:spPr bwMode="auto">
            <a:xfrm>
              <a:off x="1178" y="3475"/>
              <a:ext cx="46" cy="91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6258" name="Rectangle 22"/>
            <p:cNvSpPr>
              <a:spLocks noChangeArrowheads="1"/>
            </p:cNvSpPr>
            <p:nvPr/>
          </p:nvSpPr>
          <p:spPr bwMode="auto">
            <a:xfrm>
              <a:off x="1337" y="3475"/>
              <a:ext cx="46" cy="91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6259" name="Rectangle 23"/>
            <p:cNvSpPr>
              <a:spLocks noChangeArrowheads="1"/>
            </p:cNvSpPr>
            <p:nvPr/>
          </p:nvSpPr>
          <p:spPr bwMode="auto">
            <a:xfrm>
              <a:off x="1337" y="3611"/>
              <a:ext cx="46" cy="91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6260" name="Rectangle 24"/>
            <p:cNvSpPr>
              <a:spLocks noChangeArrowheads="1"/>
            </p:cNvSpPr>
            <p:nvPr/>
          </p:nvSpPr>
          <p:spPr bwMode="auto">
            <a:xfrm>
              <a:off x="1020" y="3475"/>
              <a:ext cx="45" cy="91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6261" name="Rectangle 25"/>
            <p:cNvSpPr>
              <a:spLocks noChangeArrowheads="1"/>
            </p:cNvSpPr>
            <p:nvPr/>
          </p:nvSpPr>
          <p:spPr bwMode="auto">
            <a:xfrm>
              <a:off x="1020" y="3611"/>
              <a:ext cx="45" cy="91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</p:grpSp>
      <p:grpSp>
        <p:nvGrpSpPr>
          <p:cNvPr id="4" name="Group 26"/>
          <p:cNvGrpSpPr>
            <a:grpSpLocks/>
          </p:cNvGrpSpPr>
          <p:nvPr/>
        </p:nvGrpSpPr>
        <p:grpSpPr bwMode="auto">
          <a:xfrm rot="-273226">
            <a:off x="2484438" y="4292600"/>
            <a:ext cx="1152525" cy="1079500"/>
            <a:chOff x="793" y="2931"/>
            <a:chExt cx="817" cy="817"/>
          </a:xfrm>
        </p:grpSpPr>
        <p:sp>
          <p:nvSpPr>
            <p:cNvPr id="6220" name="Rectangle 27"/>
            <p:cNvSpPr>
              <a:spLocks noChangeArrowheads="1"/>
            </p:cNvSpPr>
            <p:nvPr/>
          </p:nvSpPr>
          <p:spPr bwMode="auto">
            <a:xfrm>
              <a:off x="793" y="3294"/>
              <a:ext cx="817" cy="181"/>
            </a:xfrm>
            <a:prstGeom prst="rect">
              <a:avLst/>
            </a:prstGeom>
            <a:solidFill>
              <a:srgbClr val="1C1C1C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6221" name="Rectangle 28"/>
            <p:cNvSpPr>
              <a:spLocks noChangeArrowheads="1"/>
            </p:cNvSpPr>
            <p:nvPr/>
          </p:nvSpPr>
          <p:spPr bwMode="auto">
            <a:xfrm>
              <a:off x="839" y="3475"/>
              <a:ext cx="726" cy="273"/>
            </a:xfrm>
            <a:prstGeom prst="rect">
              <a:avLst/>
            </a:prstGeom>
            <a:solidFill>
              <a:srgbClr val="1C1C1C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6222" name="Rectangle 29"/>
            <p:cNvSpPr>
              <a:spLocks noChangeArrowheads="1"/>
            </p:cNvSpPr>
            <p:nvPr/>
          </p:nvSpPr>
          <p:spPr bwMode="auto">
            <a:xfrm>
              <a:off x="1081" y="3026"/>
              <a:ext cx="242" cy="241"/>
            </a:xfrm>
            <a:prstGeom prst="rect">
              <a:avLst/>
            </a:prstGeom>
            <a:solidFill>
              <a:srgbClr val="1C1C1C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6223" name="Rectangle 30"/>
            <p:cNvSpPr>
              <a:spLocks noChangeArrowheads="1"/>
            </p:cNvSpPr>
            <p:nvPr/>
          </p:nvSpPr>
          <p:spPr bwMode="auto">
            <a:xfrm>
              <a:off x="936" y="3459"/>
              <a:ext cx="532" cy="288"/>
            </a:xfrm>
            <a:prstGeom prst="rect">
              <a:avLst/>
            </a:prstGeom>
            <a:solidFill>
              <a:srgbClr val="1C1C1C"/>
            </a:solidFill>
            <a:ln w="9525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6224" name="Rectangle 31"/>
            <p:cNvSpPr>
              <a:spLocks noChangeArrowheads="1"/>
            </p:cNvSpPr>
            <p:nvPr/>
          </p:nvSpPr>
          <p:spPr bwMode="auto">
            <a:xfrm>
              <a:off x="1117" y="3002"/>
              <a:ext cx="170" cy="240"/>
            </a:xfrm>
            <a:prstGeom prst="rect">
              <a:avLst/>
            </a:prstGeom>
            <a:solidFill>
              <a:srgbClr val="1C1C1C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6225" name="Oval 32"/>
            <p:cNvSpPr>
              <a:spLocks noChangeArrowheads="1"/>
            </p:cNvSpPr>
            <p:nvPr/>
          </p:nvSpPr>
          <p:spPr bwMode="auto">
            <a:xfrm>
              <a:off x="1129" y="3075"/>
              <a:ext cx="145" cy="144"/>
            </a:xfrm>
            <a:prstGeom prst="ellipse">
              <a:avLst/>
            </a:prstGeom>
            <a:solidFill>
              <a:srgbClr val="1C1C1C"/>
            </a:solidFill>
            <a:ln w="9525">
              <a:solidFill>
                <a:schemeClr val="fol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grpSp>
          <p:nvGrpSpPr>
            <p:cNvPr id="5" name="Group 33"/>
            <p:cNvGrpSpPr>
              <a:grpSpLocks/>
            </p:cNvGrpSpPr>
            <p:nvPr/>
          </p:nvGrpSpPr>
          <p:grpSpPr bwMode="auto">
            <a:xfrm>
              <a:off x="985" y="2931"/>
              <a:ext cx="435" cy="95"/>
              <a:chOff x="522" y="2885"/>
              <a:chExt cx="362" cy="91"/>
            </a:xfrm>
          </p:grpSpPr>
          <p:sp>
            <p:nvSpPr>
              <p:cNvPr id="6240" name="AutoShape 34"/>
              <p:cNvSpPr>
                <a:spLocks noChangeArrowheads="1"/>
              </p:cNvSpPr>
              <p:nvPr/>
            </p:nvSpPr>
            <p:spPr bwMode="auto">
              <a:xfrm>
                <a:off x="613" y="2885"/>
                <a:ext cx="181" cy="91"/>
              </a:xfrm>
              <a:prstGeom prst="triangle">
                <a:avLst>
                  <a:gd name="adj" fmla="val 50000"/>
                </a:avLst>
              </a:prstGeom>
              <a:solidFill>
                <a:srgbClr val="1C1C1C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6241" name="AutoShape 35"/>
              <p:cNvSpPr>
                <a:spLocks noChangeArrowheads="1"/>
              </p:cNvSpPr>
              <p:nvPr/>
            </p:nvSpPr>
            <p:spPr bwMode="auto">
              <a:xfrm>
                <a:off x="522" y="2930"/>
                <a:ext cx="362" cy="45"/>
              </a:xfrm>
              <a:prstGeom prst="triangle">
                <a:avLst>
                  <a:gd name="adj" fmla="val 50000"/>
                </a:avLst>
              </a:prstGeom>
              <a:solidFill>
                <a:srgbClr val="1C1C1C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/>
              </a:p>
            </p:txBody>
          </p:sp>
        </p:grpSp>
        <p:sp>
          <p:nvSpPr>
            <p:cNvPr id="6227" name="AutoShape 36"/>
            <p:cNvSpPr>
              <a:spLocks noChangeArrowheads="1"/>
            </p:cNvSpPr>
            <p:nvPr/>
          </p:nvSpPr>
          <p:spPr bwMode="auto">
            <a:xfrm>
              <a:off x="839" y="3171"/>
              <a:ext cx="726" cy="287"/>
            </a:xfrm>
            <a:prstGeom prst="triangle">
              <a:avLst>
                <a:gd name="adj" fmla="val 50000"/>
              </a:avLst>
            </a:prstGeom>
            <a:solidFill>
              <a:srgbClr val="1C1C1C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6228" name="Line 37"/>
            <p:cNvSpPr>
              <a:spLocks noChangeShapeType="1"/>
            </p:cNvSpPr>
            <p:nvPr/>
          </p:nvSpPr>
          <p:spPr bwMode="auto">
            <a:xfrm>
              <a:off x="1178" y="3123"/>
              <a:ext cx="48" cy="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6229" name="Line 38"/>
            <p:cNvSpPr>
              <a:spLocks noChangeShapeType="1"/>
            </p:cNvSpPr>
            <p:nvPr/>
          </p:nvSpPr>
          <p:spPr bwMode="auto">
            <a:xfrm flipV="1">
              <a:off x="1178" y="3123"/>
              <a:ext cx="48" cy="4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6230" name="AutoShape 39"/>
            <p:cNvSpPr>
              <a:spLocks noChangeArrowheads="1"/>
            </p:cNvSpPr>
            <p:nvPr/>
          </p:nvSpPr>
          <p:spPr bwMode="auto">
            <a:xfrm>
              <a:off x="888" y="3219"/>
              <a:ext cx="629" cy="239"/>
            </a:xfrm>
            <a:prstGeom prst="triangle">
              <a:avLst>
                <a:gd name="adj" fmla="val 50000"/>
              </a:avLst>
            </a:prstGeom>
            <a:solidFill>
              <a:srgbClr val="1C1C1C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6231" name="AutoShape 40"/>
            <p:cNvSpPr>
              <a:spLocks noChangeArrowheads="1"/>
            </p:cNvSpPr>
            <p:nvPr/>
          </p:nvSpPr>
          <p:spPr bwMode="auto">
            <a:xfrm>
              <a:off x="1081" y="3219"/>
              <a:ext cx="242" cy="96"/>
            </a:xfrm>
            <a:prstGeom prst="triangle">
              <a:avLst>
                <a:gd name="adj" fmla="val 50000"/>
              </a:avLst>
            </a:prstGeom>
            <a:solidFill>
              <a:srgbClr val="1C1C1C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290857" name="AutoShape 41"/>
            <p:cNvSpPr>
              <a:spLocks noChangeArrowheads="1"/>
            </p:cNvSpPr>
            <p:nvPr/>
          </p:nvSpPr>
          <p:spPr bwMode="auto">
            <a:xfrm>
              <a:off x="1226" y="3265"/>
              <a:ext cx="47" cy="48"/>
            </a:xfrm>
            <a:prstGeom prst="star5">
              <a:avLst/>
            </a:prstGeom>
            <a:solidFill>
              <a:srgbClr val="1C1C1C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ja-JP" altLang="en-US"/>
            </a:p>
          </p:txBody>
        </p:sp>
        <p:sp>
          <p:nvSpPr>
            <p:cNvPr id="290858" name="AutoShape 42"/>
            <p:cNvSpPr>
              <a:spLocks noChangeArrowheads="1"/>
            </p:cNvSpPr>
            <p:nvPr/>
          </p:nvSpPr>
          <p:spPr bwMode="auto">
            <a:xfrm>
              <a:off x="1127" y="3267"/>
              <a:ext cx="46" cy="48"/>
            </a:xfrm>
            <a:prstGeom prst="star5">
              <a:avLst/>
            </a:prstGeom>
            <a:solidFill>
              <a:srgbClr val="1C1C1C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ja-JP" altLang="en-US"/>
            </a:p>
          </p:txBody>
        </p:sp>
        <p:sp>
          <p:nvSpPr>
            <p:cNvPr id="6234" name="Rectangle 43"/>
            <p:cNvSpPr>
              <a:spLocks noChangeArrowheads="1"/>
            </p:cNvSpPr>
            <p:nvPr/>
          </p:nvSpPr>
          <p:spPr bwMode="auto">
            <a:xfrm>
              <a:off x="1156" y="3612"/>
              <a:ext cx="91" cy="136"/>
            </a:xfrm>
            <a:prstGeom prst="rect">
              <a:avLst/>
            </a:prstGeom>
            <a:solidFill>
              <a:srgbClr val="1C1C1C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6235" name="Rectangle 44"/>
            <p:cNvSpPr>
              <a:spLocks noChangeArrowheads="1"/>
            </p:cNvSpPr>
            <p:nvPr/>
          </p:nvSpPr>
          <p:spPr bwMode="auto">
            <a:xfrm>
              <a:off x="1178" y="3475"/>
              <a:ext cx="46" cy="91"/>
            </a:xfrm>
            <a:prstGeom prst="rect">
              <a:avLst/>
            </a:prstGeom>
            <a:solidFill>
              <a:srgbClr val="1C1C1C"/>
            </a:solidFill>
            <a:ln w="9525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6236" name="Rectangle 45"/>
            <p:cNvSpPr>
              <a:spLocks noChangeArrowheads="1"/>
            </p:cNvSpPr>
            <p:nvPr/>
          </p:nvSpPr>
          <p:spPr bwMode="auto">
            <a:xfrm>
              <a:off x="1337" y="3475"/>
              <a:ext cx="46" cy="91"/>
            </a:xfrm>
            <a:prstGeom prst="rect">
              <a:avLst/>
            </a:prstGeom>
            <a:solidFill>
              <a:srgbClr val="1C1C1C"/>
            </a:solidFill>
            <a:ln w="9525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6237" name="Rectangle 46"/>
            <p:cNvSpPr>
              <a:spLocks noChangeArrowheads="1"/>
            </p:cNvSpPr>
            <p:nvPr/>
          </p:nvSpPr>
          <p:spPr bwMode="auto">
            <a:xfrm>
              <a:off x="1337" y="3611"/>
              <a:ext cx="46" cy="91"/>
            </a:xfrm>
            <a:prstGeom prst="rect">
              <a:avLst/>
            </a:prstGeom>
            <a:solidFill>
              <a:srgbClr val="1C1C1C"/>
            </a:solidFill>
            <a:ln w="9525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6238" name="Rectangle 47"/>
            <p:cNvSpPr>
              <a:spLocks noChangeArrowheads="1"/>
            </p:cNvSpPr>
            <p:nvPr/>
          </p:nvSpPr>
          <p:spPr bwMode="auto">
            <a:xfrm>
              <a:off x="1020" y="3475"/>
              <a:ext cx="45" cy="91"/>
            </a:xfrm>
            <a:prstGeom prst="rect">
              <a:avLst/>
            </a:prstGeom>
            <a:solidFill>
              <a:srgbClr val="1C1C1C"/>
            </a:solidFill>
            <a:ln w="9525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6239" name="Rectangle 48"/>
            <p:cNvSpPr>
              <a:spLocks noChangeArrowheads="1"/>
            </p:cNvSpPr>
            <p:nvPr/>
          </p:nvSpPr>
          <p:spPr bwMode="auto">
            <a:xfrm>
              <a:off x="1020" y="3611"/>
              <a:ext cx="45" cy="91"/>
            </a:xfrm>
            <a:prstGeom prst="rect">
              <a:avLst/>
            </a:prstGeom>
            <a:solidFill>
              <a:srgbClr val="1C1C1C"/>
            </a:solidFill>
            <a:ln w="9525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</p:grpSp>
      <p:sp>
        <p:nvSpPr>
          <p:cNvPr id="290865" name="AutoShape 49"/>
          <p:cNvSpPr>
            <a:spLocks noChangeArrowheads="1"/>
          </p:cNvSpPr>
          <p:nvPr/>
        </p:nvSpPr>
        <p:spPr bwMode="auto">
          <a:xfrm>
            <a:off x="611188" y="5661025"/>
            <a:ext cx="936625" cy="898525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rgbClr val="FFFF00"/>
              </a:gs>
              <a:gs pos="100000">
                <a:srgbClr val="FF00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grpSp>
        <p:nvGrpSpPr>
          <p:cNvPr id="6" name="Group 50"/>
          <p:cNvGrpSpPr>
            <a:grpSpLocks/>
          </p:cNvGrpSpPr>
          <p:nvPr/>
        </p:nvGrpSpPr>
        <p:grpSpPr bwMode="auto">
          <a:xfrm>
            <a:off x="8172450" y="4508500"/>
            <a:ext cx="503238" cy="504825"/>
            <a:chOff x="3137" y="688"/>
            <a:chExt cx="463" cy="457"/>
          </a:xfrm>
        </p:grpSpPr>
        <p:sp>
          <p:nvSpPr>
            <p:cNvPr id="6203" name="Oval 51"/>
            <p:cNvSpPr>
              <a:spLocks noChangeArrowheads="1"/>
            </p:cNvSpPr>
            <p:nvPr/>
          </p:nvSpPr>
          <p:spPr bwMode="auto">
            <a:xfrm>
              <a:off x="3137" y="688"/>
              <a:ext cx="463" cy="457"/>
            </a:xfrm>
            <a:prstGeom prst="ellipse">
              <a:avLst/>
            </a:prstGeom>
            <a:gradFill rotWithShape="0">
              <a:gsLst>
                <a:gs pos="0">
                  <a:srgbClr val="FFFF00"/>
                </a:gs>
                <a:gs pos="100000">
                  <a:srgbClr val="B2B200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6204" name="Oval 52"/>
            <p:cNvSpPr>
              <a:spLocks noChangeArrowheads="1"/>
            </p:cNvSpPr>
            <p:nvPr/>
          </p:nvSpPr>
          <p:spPr bwMode="auto">
            <a:xfrm rot="16260000" flipH="1">
              <a:off x="3409" y="877"/>
              <a:ext cx="41" cy="50"/>
            </a:xfrm>
            <a:prstGeom prst="ellipse">
              <a:avLst/>
            </a:prstGeom>
            <a:gradFill rotWithShape="0">
              <a:gsLst>
                <a:gs pos="0">
                  <a:srgbClr val="B2B200"/>
                </a:gs>
                <a:gs pos="100000">
                  <a:srgbClr val="FFFF00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6205" name="Oval 53"/>
            <p:cNvSpPr>
              <a:spLocks noChangeArrowheads="1"/>
            </p:cNvSpPr>
            <p:nvPr/>
          </p:nvSpPr>
          <p:spPr bwMode="auto">
            <a:xfrm rot="19380000" flipH="1">
              <a:off x="3549" y="797"/>
              <a:ext cx="23" cy="54"/>
            </a:xfrm>
            <a:prstGeom prst="ellipse">
              <a:avLst/>
            </a:prstGeom>
            <a:gradFill rotWithShape="0">
              <a:gsLst>
                <a:gs pos="0">
                  <a:srgbClr val="B2B200"/>
                </a:gs>
                <a:gs pos="100000">
                  <a:srgbClr val="FFFF00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6206" name="Oval 54"/>
            <p:cNvSpPr>
              <a:spLocks noChangeArrowheads="1"/>
            </p:cNvSpPr>
            <p:nvPr/>
          </p:nvSpPr>
          <p:spPr bwMode="auto">
            <a:xfrm rot="13800000" flipH="1">
              <a:off x="3456" y="1022"/>
              <a:ext cx="39" cy="69"/>
            </a:xfrm>
            <a:prstGeom prst="ellipse">
              <a:avLst/>
            </a:prstGeom>
            <a:gradFill rotWithShape="0">
              <a:gsLst>
                <a:gs pos="0">
                  <a:srgbClr val="B2B200"/>
                </a:gs>
                <a:gs pos="100000">
                  <a:srgbClr val="FFFF00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6207" name="Oval 55"/>
            <p:cNvSpPr>
              <a:spLocks noChangeArrowheads="1"/>
            </p:cNvSpPr>
            <p:nvPr/>
          </p:nvSpPr>
          <p:spPr bwMode="auto">
            <a:xfrm rot="19380000" flipH="1">
              <a:off x="3463" y="839"/>
              <a:ext cx="45" cy="62"/>
            </a:xfrm>
            <a:prstGeom prst="ellipse">
              <a:avLst/>
            </a:prstGeom>
            <a:gradFill rotWithShape="0">
              <a:gsLst>
                <a:gs pos="0">
                  <a:srgbClr val="B2B200"/>
                </a:gs>
                <a:gs pos="100000">
                  <a:srgbClr val="FFFF00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6208" name="Oval 56"/>
            <p:cNvSpPr>
              <a:spLocks noChangeArrowheads="1"/>
            </p:cNvSpPr>
            <p:nvPr/>
          </p:nvSpPr>
          <p:spPr bwMode="auto">
            <a:xfrm rot="1200000" flipH="1">
              <a:off x="3433" y="934"/>
              <a:ext cx="47" cy="60"/>
            </a:xfrm>
            <a:prstGeom prst="ellipse">
              <a:avLst/>
            </a:prstGeom>
            <a:gradFill rotWithShape="0">
              <a:gsLst>
                <a:gs pos="0">
                  <a:srgbClr val="B2B200"/>
                </a:gs>
                <a:gs pos="100000">
                  <a:srgbClr val="FFFF00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6209" name="Oval 57"/>
            <p:cNvSpPr>
              <a:spLocks noChangeArrowheads="1"/>
            </p:cNvSpPr>
            <p:nvPr/>
          </p:nvSpPr>
          <p:spPr bwMode="auto">
            <a:xfrm rot="16920000" flipH="1">
              <a:off x="3429" y="691"/>
              <a:ext cx="22" cy="64"/>
            </a:xfrm>
            <a:prstGeom prst="ellipse">
              <a:avLst/>
            </a:prstGeom>
            <a:gradFill rotWithShape="0">
              <a:gsLst>
                <a:gs pos="0">
                  <a:srgbClr val="B2B200"/>
                </a:gs>
                <a:gs pos="100000">
                  <a:srgbClr val="FFFF00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6210" name="Oval 58"/>
            <p:cNvSpPr>
              <a:spLocks noChangeArrowheads="1"/>
            </p:cNvSpPr>
            <p:nvPr/>
          </p:nvSpPr>
          <p:spPr bwMode="auto">
            <a:xfrm rot="16920000" flipH="1">
              <a:off x="3344" y="695"/>
              <a:ext cx="22" cy="28"/>
            </a:xfrm>
            <a:prstGeom prst="ellipse">
              <a:avLst/>
            </a:prstGeom>
            <a:gradFill rotWithShape="0">
              <a:gsLst>
                <a:gs pos="0">
                  <a:srgbClr val="B2B200"/>
                </a:gs>
                <a:gs pos="100000">
                  <a:srgbClr val="FFFF00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6211" name="Oval 59"/>
            <p:cNvSpPr>
              <a:spLocks noChangeArrowheads="1"/>
            </p:cNvSpPr>
            <p:nvPr/>
          </p:nvSpPr>
          <p:spPr bwMode="auto">
            <a:xfrm rot="16920000" flipH="1">
              <a:off x="3368" y="719"/>
              <a:ext cx="29" cy="64"/>
            </a:xfrm>
            <a:prstGeom prst="ellipse">
              <a:avLst/>
            </a:prstGeom>
            <a:gradFill rotWithShape="0">
              <a:gsLst>
                <a:gs pos="0">
                  <a:srgbClr val="B2B200"/>
                </a:gs>
                <a:gs pos="100000">
                  <a:srgbClr val="FFFF00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6212" name="Oval 60"/>
            <p:cNvSpPr>
              <a:spLocks noChangeArrowheads="1"/>
            </p:cNvSpPr>
            <p:nvPr/>
          </p:nvSpPr>
          <p:spPr bwMode="auto">
            <a:xfrm rot="16920000" flipH="1">
              <a:off x="3473" y="737"/>
              <a:ext cx="22" cy="29"/>
            </a:xfrm>
            <a:prstGeom prst="ellipse">
              <a:avLst/>
            </a:prstGeom>
            <a:gradFill rotWithShape="0">
              <a:gsLst>
                <a:gs pos="0">
                  <a:srgbClr val="B2B200"/>
                </a:gs>
                <a:gs pos="100000">
                  <a:srgbClr val="FFFF00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6213" name="Oval 61"/>
            <p:cNvSpPr>
              <a:spLocks noChangeArrowheads="1"/>
            </p:cNvSpPr>
            <p:nvPr/>
          </p:nvSpPr>
          <p:spPr bwMode="auto">
            <a:xfrm rot="16920000" flipH="1">
              <a:off x="3555" y="933"/>
              <a:ext cx="29" cy="19"/>
            </a:xfrm>
            <a:prstGeom prst="ellipse">
              <a:avLst/>
            </a:prstGeom>
            <a:gradFill rotWithShape="0">
              <a:gsLst>
                <a:gs pos="0">
                  <a:srgbClr val="B2B200"/>
                </a:gs>
                <a:gs pos="100000">
                  <a:srgbClr val="FFFF00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6214" name="Oval 62"/>
            <p:cNvSpPr>
              <a:spLocks noChangeArrowheads="1"/>
            </p:cNvSpPr>
            <p:nvPr/>
          </p:nvSpPr>
          <p:spPr bwMode="auto">
            <a:xfrm rot="1200000" flipH="1">
              <a:off x="3245" y="792"/>
              <a:ext cx="49" cy="67"/>
            </a:xfrm>
            <a:prstGeom prst="ellipse">
              <a:avLst/>
            </a:prstGeom>
            <a:gradFill rotWithShape="0">
              <a:gsLst>
                <a:gs pos="0">
                  <a:srgbClr val="B2B200"/>
                </a:gs>
                <a:gs pos="100000">
                  <a:srgbClr val="FFFF00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6215" name="Oval 63"/>
            <p:cNvSpPr>
              <a:spLocks noChangeArrowheads="1"/>
            </p:cNvSpPr>
            <p:nvPr/>
          </p:nvSpPr>
          <p:spPr bwMode="auto">
            <a:xfrm rot="16260000" flipH="1">
              <a:off x="3254" y="922"/>
              <a:ext cx="30" cy="37"/>
            </a:xfrm>
            <a:prstGeom prst="ellipse">
              <a:avLst/>
            </a:prstGeom>
            <a:gradFill rotWithShape="0">
              <a:gsLst>
                <a:gs pos="0">
                  <a:srgbClr val="B2B200"/>
                </a:gs>
                <a:gs pos="100000">
                  <a:srgbClr val="FFFF00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6216" name="Oval 64"/>
            <p:cNvSpPr>
              <a:spLocks noChangeArrowheads="1"/>
            </p:cNvSpPr>
            <p:nvPr/>
          </p:nvSpPr>
          <p:spPr bwMode="auto">
            <a:xfrm rot="16260000" flipH="1">
              <a:off x="3320" y="860"/>
              <a:ext cx="82" cy="88"/>
            </a:xfrm>
            <a:prstGeom prst="ellipse">
              <a:avLst/>
            </a:prstGeom>
            <a:gradFill rotWithShape="0">
              <a:gsLst>
                <a:gs pos="0">
                  <a:srgbClr val="B2B200"/>
                </a:gs>
                <a:gs pos="100000">
                  <a:srgbClr val="FFFF00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6217" name="Oval 65"/>
            <p:cNvSpPr>
              <a:spLocks noChangeArrowheads="1"/>
            </p:cNvSpPr>
            <p:nvPr/>
          </p:nvSpPr>
          <p:spPr bwMode="auto">
            <a:xfrm rot="16260000" flipH="1">
              <a:off x="3330" y="967"/>
              <a:ext cx="92" cy="116"/>
            </a:xfrm>
            <a:prstGeom prst="ellipse">
              <a:avLst/>
            </a:prstGeom>
            <a:gradFill rotWithShape="0">
              <a:gsLst>
                <a:gs pos="0">
                  <a:srgbClr val="B2B200"/>
                </a:gs>
                <a:gs pos="100000">
                  <a:srgbClr val="FFFF00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6218" name="Oval 66"/>
            <p:cNvSpPr>
              <a:spLocks noChangeArrowheads="1"/>
            </p:cNvSpPr>
            <p:nvPr/>
          </p:nvSpPr>
          <p:spPr bwMode="auto">
            <a:xfrm rot="16920000" flipH="1">
              <a:off x="3348" y="741"/>
              <a:ext cx="28" cy="63"/>
            </a:xfrm>
            <a:prstGeom prst="ellipse">
              <a:avLst/>
            </a:prstGeom>
            <a:gradFill rotWithShape="0">
              <a:gsLst>
                <a:gs pos="0">
                  <a:srgbClr val="B2B200"/>
                </a:gs>
                <a:gs pos="100000">
                  <a:srgbClr val="FFFF00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6219" name="Oval 67"/>
            <p:cNvSpPr>
              <a:spLocks noChangeArrowheads="1"/>
            </p:cNvSpPr>
            <p:nvPr/>
          </p:nvSpPr>
          <p:spPr bwMode="auto">
            <a:xfrm rot="16920000" flipH="1">
              <a:off x="3296" y="1065"/>
              <a:ext cx="29" cy="62"/>
            </a:xfrm>
            <a:prstGeom prst="ellipse">
              <a:avLst/>
            </a:prstGeom>
            <a:gradFill rotWithShape="0">
              <a:gsLst>
                <a:gs pos="0">
                  <a:srgbClr val="B2B200"/>
                </a:gs>
                <a:gs pos="100000">
                  <a:srgbClr val="FFFF00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</p:grpSp>
      <p:grpSp>
        <p:nvGrpSpPr>
          <p:cNvPr id="7" name="Group 68"/>
          <p:cNvGrpSpPr>
            <a:grpSpLocks/>
          </p:cNvGrpSpPr>
          <p:nvPr/>
        </p:nvGrpSpPr>
        <p:grpSpPr bwMode="auto">
          <a:xfrm rot="2637830">
            <a:off x="9213850" y="1412875"/>
            <a:ext cx="542925" cy="185738"/>
            <a:chOff x="3255" y="1705"/>
            <a:chExt cx="549" cy="225"/>
          </a:xfrm>
        </p:grpSpPr>
        <p:sp>
          <p:nvSpPr>
            <p:cNvPr id="6156" name="Freeform 69"/>
            <p:cNvSpPr>
              <a:spLocks/>
            </p:cNvSpPr>
            <p:nvPr/>
          </p:nvSpPr>
          <p:spPr bwMode="auto">
            <a:xfrm>
              <a:off x="3431" y="1839"/>
              <a:ext cx="157" cy="75"/>
            </a:xfrm>
            <a:custGeom>
              <a:avLst/>
              <a:gdLst>
                <a:gd name="T0" fmla="*/ 19 w 157"/>
                <a:gd name="T1" fmla="*/ 2 h 75"/>
                <a:gd name="T2" fmla="*/ 25 w 157"/>
                <a:gd name="T3" fmla="*/ 2 h 75"/>
                <a:gd name="T4" fmla="*/ 31 w 157"/>
                <a:gd name="T5" fmla="*/ 1 h 75"/>
                <a:gd name="T6" fmla="*/ 37 w 157"/>
                <a:gd name="T7" fmla="*/ 0 h 75"/>
                <a:gd name="T8" fmla="*/ 44 w 157"/>
                <a:gd name="T9" fmla="*/ 0 h 75"/>
                <a:gd name="T10" fmla="*/ 51 w 157"/>
                <a:gd name="T11" fmla="*/ 0 h 75"/>
                <a:gd name="T12" fmla="*/ 57 w 157"/>
                <a:gd name="T13" fmla="*/ 0 h 75"/>
                <a:gd name="T14" fmla="*/ 63 w 157"/>
                <a:gd name="T15" fmla="*/ 1 h 75"/>
                <a:gd name="T16" fmla="*/ 71 w 157"/>
                <a:gd name="T17" fmla="*/ 2 h 75"/>
                <a:gd name="T18" fmla="*/ 79 w 157"/>
                <a:gd name="T19" fmla="*/ 2 h 75"/>
                <a:gd name="T20" fmla="*/ 87 w 157"/>
                <a:gd name="T21" fmla="*/ 4 h 75"/>
                <a:gd name="T22" fmla="*/ 97 w 157"/>
                <a:gd name="T23" fmla="*/ 6 h 75"/>
                <a:gd name="T24" fmla="*/ 107 w 157"/>
                <a:gd name="T25" fmla="*/ 9 h 75"/>
                <a:gd name="T26" fmla="*/ 115 w 157"/>
                <a:gd name="T27" fmla="*/ 12 h 75"/>
                <a:gd name="T28" fmla="*/ 125 w 157"/>
                <a:gd name="T29" fmla="*/ 16 h 75"/>
                <a:gd name="T30" fmla="*/ 135 w 157"/>
                <a:gd name="T31" fmla="*/ 20 h 75"/>
                <a:gd name="T32" fmla="*/ 143 w 157"/>
                <a:gd name="T33" fmla="*/ 25 h 75"/>
                <a:gd name="T34" fmla="*/ 156 w 157"/>
                <a:gd name="T35" fmla="*/ 32 h 75"/>
                <a:gd name="T36" fmla="*/ 137 w 157"/>
                <a:gd name="T37" fmla="*/ 74 h 75"/>
                <a:gd name="T38" fmla="*/ 130 w 157"/>
                <a:gd name="T39" fmla="*/ 69 h 75"/>
                <a:gd name="T40" fmla="*/ 119 w 157"/>
                <a:gd name="T41" fmla="*/ 64 h 75"/>
                <a:gd name="T42" fmla="*/ 109 w 157"/>
                <a:gd name="T43" fmla="*/ 59 h 75"/>
                <a:gd name="T44" fmla="*/ 99 w 157"/>
                <a:gd name="T45" fmla="*/ 55 h 75"/>
                <a:gd name="T46" fmla="*/ 90 w 157"/>
                <a:gd name="T47" fmla="*/ 51 h 75"/>
                <a:gd name="T48" fmla="*/ 82 w 157"/>
                <a:gd name="T49" fmla="*/ 49 h 75"/>
                <a:gd name="T50" fmla="*/ 74 w 157"/>
                <a:gd name="T51" fmla="*/ 47 h 75"/>
                <a:gd name="T52" fmla="*/ 66 w 157"/>
                <a:gd name="T53" fmla="*/ 45 h 75"/>
                <a:gd name="T54" fmla="*/ 59 w 157"/>
                <a:gd name="T55" fmla="*/ 44 h 75"/>
                <a:gd name="T56" fmla="*/ 51 w 157"/>
                <a:gd name="T57" fmla="*/ 43 h 75"/>
                <a:gd name="T58" fmla="*/ 44 w 157"/>
                <a:gd name="T59" fmla="*/ 42 h 75"/>
                <a:gd name="T60" fmla="*/ 38 w 157"/>
                <a:gd name="T61" fmla="*/ 42 h 75"/>
                <a:gd name="T62" fmla="*/ 32 w 157"/>
                <a:gd name="T63" fmla="*/ 42 h 75"/>
                <a:gd name="T64" fmla="*/ 25 w 157"/>
                <a:gd name="T65" fmla="*/ 42 h 75"/>
                <a:gd name="T66" fmla="*/ 20 w 157"/>
                <a:gd name="T67" fmla="*/ 42 h 75"/>
                <a:gd name="T68" fmla="*/ 14 w 157"/>
                <a:gd name="T69" fmla="*/ 42 h 75"/>
                <a:gd name="T70" fmla="*/ 9 w 157"/>
                <a:gd name="T71" fmla="*/ 43 h 75"/>
                <a:gd name="T72" fmla="*/ 5 w 157"/>
                <a:gd name="T73" fmla="*/ 43 h 75"/>
                <a:gd name="T74" fmla="*/ 0 w 157"/>
                <a:gd name="T75" fmla="*/ 44 h 75"/>
                <a:gd name="T76" fmla="*/ 19 w 157"/>
                <a:gd name="T77" fmla="*/ 2 h 75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157"/>
                <a:gd name="T118" fmla="*/ 0 h 75"/>
                <a:gd name="T119" fmla="*/ 157 w 157"/>
                <a:gd name="T120" fmla="*/ 75 h 75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157" h="75">
                  <a:moveTo>
                    <a:pt x="19" y="2"/>
                  </a:moveTo>
                  <a:lnTo>
                    <a:pt x="25" y="2"/>
                  </a:lnTo>
                  <a:lnTo>
                    <a:pt x="31" y="1"/>
                  </a:lnTo>
                  <a:lnTo>
                    <a:pt x="37" y="0"/>
                  </a:lnTo>
                  <a:lnTo>
                    <a:pt x="44" y="0"/>
                  </a:lnTo>
                  <a:lnTo>
                    <a:pt x="51" y="0"/>
                  </a:lnTo>
                  <a:lnTo>
                    <a:pt x="57" y="0"/>
                  </a:lnTo>
                  <a:lnTo>
                    <a:pt x="63" y="1"/>
                  </a:lnTo>
                  <a:lnTo>
                    <a:pt x="71" y="2"/>
                  </a:lnTo>
                  <a:lnTo>
                    <a:pt x="79" y="2"/>
                  </a:lnTo>
                  <a:lnTo>
                    <a:pt x="87" y="4"/>
                  </a:lnTo>
                  <a:lnTo>
                    <a:pt x="97" y="6"/>
                  </a:lnTo>
                  <a:lnTo>
                    <a:pt x="107" y="9"/>
                  </a:lnTo>
                  <a:lnTo>
                    <a:pt x="115" y="12"/>
                  </a:lnTo>
                  <a:lnTo>
                    <a:pt x="125" y="16"/>
                  </a:lnTo>
                  <a:lnTo>
                    <a:pt x="135" y="20"/>
                  </a:lnTo>
                  <a:lnTo>
                    <a:pt x="143" y="25"/>
                  </a:lnTo>
                  <a:lnTo>
                    <a:pt x="156" y="32"/>
                  </a:lnTo>
                  <a:lnTo>
                    <a:pt x="137" y="74"/>
                  </a:lnTo>
                  <a:lnTo>
                    <a:pt x="130" y="69"/>
                  </a:lnTo>
                  <a:lnTo>
                    <a:pt x="119" y="64"/>
                  </a:lnTo>
                  <a:lnTo>
                    <a:pt x="109" y="59"/>
                  </a:lnTo>
                  <a:lnTo>
                    <a:pt x="99" y="55"/>
                  </a:lnTo>
                  <a:lnTo>
                    <a:pt x="90" y="51"/>
                  </a:lnTo>
                  <a:lnTo>
                    <a:pt x="82" y="49"/>
                  </a:lnTo>
                  <a:lnTo>
                    <a:pt x="74" y="47"/>
                  </a:lnTo>
                  <a:lnTo>
                    <a:pt x="66" y="45"/>
                  </a:lnTo>
                  <a:lnTo>
                    <a:pt x="59" y="44"/>
                  </a:lnTo>
                  <a:lnTo>
                    <a:pt x="51" y="43"/>
                  </a:lnTo>
                  <a:lnTo>
                    <a:pt x="44" y="42"/>
                  </a:lnTo>
                  <a:lnTo>
                    <a:pt x="38" y="42"/>
                  </a:lnTo>
                  <a:lnTo>
                    <a:pt x="32" y="42"/>
                  </a:lnTo>
                  <a:lnTo>
                    <a:pt x="25" y="42"/>
                  </a:lnTo>
                  <a:lnTo>
                    <a:pt x="20" y="42"/>
                  </a:lnTo>
                  <a:lnTo>
                    <a:pt x="14" y="42"/>
                  </a:lnTo>
                  <a:lnTo>
                    <a:pt x="9" y="43"/>
                  </a:lnTo>
                  <a:lnTo>
                    <a:pt x="5" y="43"/>
                  </a:lnTo>
                  <a:lnTo>
                    <a:pt x="0" y="44"/>
                  </a:lnTo>
                  <a:lnTo>
                    <a:pt x="19" y="2"/>
                  </a:lnTo>
                </a:path>
              </a:pathLst>
            </a:custGeom>
            <a:gradFill rotWithShape="0">
              <a:gsLst>
                <a:gs pos="0">
                  <a:srgbClr val="B2B200"/>
                </a:gs>
                <a:gs pos="50000">
                  <a:srgbClr val="FFFF00"/>
                </a:gs>
                <a:gs pos="100000">
                  <a:srgbClr val="B2B200"/>
                </a:gs>
              </a:gsLst>
              <a:lin ang="5400000" scaled="1"/>
            </a:gradFill>
            <a:ln w="12700" cap="rnd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grpSp>
          <p:nvGrpSpPr>
            <p:cNvPr id="8" name="Group 70"/>
            <p:cNvGrpSpPr>
              <a:grpSpLocks/>
            </p:cNvGrpSpPr>
            <p:nvPr/>
          </p:nvGrpSpPr>
          <p:grpSpPr bwMode="auto">
            <a:xfrm>
              <a:off x="3482" y="1808"/>
              <a:ext cx="97" cy="63"/>
              <a:chOff x="3482" y="1808"/>
              <a:chExt cx="97" cy="63"/>
            </a:xfrm>
          </p:grpSpPr>
          <p:sp>
            <p:nvSpPr>
              <p:cNvPr id="6198" name="Line 71"/>
              <p:cNvSpPr>
                <a:spLocks noChangeShapeType="1"/>
              </p:cNvSpPr>
              <p:nvPr/>
            </p:nvSpPr>
            <p:spPr bwMode="auto">
              <a:xfrm flipH="1">
                <a:off x="3483" y="1827"/>
                <a:ext cx="96" cy="28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6199" name="Line 72"/>
              <p:cNvSpPr>
                <a:spLocks noChangeShapeType="1"/>
              </p:cNvSpPr>
              <p:nvPr/>
            </p:nvSpPr>
            <p:spPr bwMode="auto">
              <a:xfrm flipH="1" flipV="1">
                <a:off x="3517" y="1809"/>
                <a:ext cx="34" cy="62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6200" name="Line 73"/>
              <p:cNvSpPr>
                <a:spLocks noChangeShapeType="1"/>
              </p:cNvSpPr>
              <p:nvPr/>
            </p:nvSpPr>
            <p:spPr bwMode="auto">
              <a:xfrm flipH="1">
                <a:off x="3551" y="1827"/>
                <a:ext cx="28" cy="44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6201" name="Line 74"/>
              <p:cNvSpPr>
                <a:spLocks noChangeShapeType="1"/>
              </p:cNvSpPr>
              <p:nvPr/>
            </p:nvSpPr>
            <p:spPr bwMode="auto">
              <a:xfrm flipH="1" flipV="1">
                <a:off x="3482" y="1854"/>
                <a:ext cx="69" cy="17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6202" name="Line 75"/>
              <p:cNvSpPr>
                <a:spLocks noChangeShapeType="1"/>
              </p:cNvSpPr>
              <p:nvPr/>
            </p:nvSpPr>
            <p:spPr bwMode="auto">
              <a:xfrm flipV="1">
                <a:off x="3483" y="1808"/>
                <a:ext cx="33" cy="47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ja-JP" altLang="en-US"/>
              </a:p>
            </p:txBody>
          </p:sp>
        </p:grpSp>
        <p:grpSp>
          <p:nvGrpSpPr>
            <p:cNvPr id="9" name="Group 76"/>
            <p:cNvGrpSpPr>
              <a:grpSpLocks/>
            </p:cNvGrpSpPr>
            <p:nvPr/>
          </p:nvGrpSpPr>
          <p:grpSpPr bwMode="auto">
            <a:xfrm>
              <a:off x="3433" y="1795"/>
              <a:ext cx="190" cy="40"/>
              <a:chOff x="3433" y="1795"/>
              <a:chExt cx="190" cy="40"/>
            </a:xfrm>
          </p:grpSpPr>
          <p:sp>
            <p:nvSpPr>
              <p:cNvPr id="6196" name="Line 77"/>
              <p:cNvSpPr>
                <a:spLocks noChangeShapeType="1"/>
              </p:cNvSpPr>
              <p:nvPr/>
            </p:nvSpPr>
            <p:spPr bwMode="auto">
              <a:xfrm>
                <a:off x="3434" y="1797"/>
                <a:ext cx="188" cy="38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6197" name="Line 78"/>
              <p:cNvSpPr>
                <a:spLocks noChangeShapeType="1"/>
              </p:cNvSpPr>
              <p:nvPr/>
            </p:nvSpPr>
            <p:spPr bwMode="auto">
              <a:xfrm>
                <a:off x="3433" y="1795"/>
                <a:ext cx="190" cy="4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ja-JP" altLang="en-US"/>
              </a:p>
            </p:txBody>
          </p:sp>
        </p:grpSp>
        <p:grpSp>
          <p:nvGrpSpPr>
            <p:cNvPr id="10" name="Group 79"/>
            <p:cNvGrpSpPr>
              <a:grpSpLocks/>
            </p:cNvGrpSpPr>
            <p:nvPr/>
          </p:nvGrpSpPr>
          <p:grpSpPr bwMode="auto">
            <a:xfrm>
              <a:off x="3487" y="1717"/>
              <a:ext cx="109" cy="94"/>
              <a:chOff x="3487" y="1717"/>
              <a:chExt cx="109" cy="94"/>
            </a:xfrm>
          </p:grpSpPr>
          <p:sp>
            <p:nvSpPr>
              <p:cNvPr id="6193" name="Freeform 80"/>
              <p:cNvSpPr>
                <a:spLocks/>
              </p:cNvSpPr>
              <p:nvPr/>
            </p:nvSpPr>
            <p:spPr bwMode="auto">
              <a:xfrm>
                <a:off x="3487" y="1717"/>
                <a:ext cx="97" cy="71"/>
              </a:xfrm>
              <a:custGeom>
                <a:avLst/>
                <a:gdLst>
                  <a:gd name="T0" fmla="*/ 12 w 97"/>
                  <a:gd name="T1" fmla="*/ 0 h 71"/>
                  <a:gd name="T2" fmla="*/ 96 w 97"/>
                  <a:gd name="T3" fmla="*/ 14 h 71"/>
                  <a:gd name="T4" fmla="*/ 84 w 97"/>
                  <a:gd name="T5" fmla="*/ 70 h 71"/>
                  <a:gd name="T6" fmla="*/ 0 w 97"/>
                  <a:gd name="T7" fmla="*/ 56 h 71"/>
                  <a:gd name="T8" fmla="*/ 12 w 97"/>
                  <a:gd name="T9" fmla="*/ 0 h 7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7"/>
                  <a:gd name="T16" fmla="*/ 0 h 71"/>
                  <a:gd name="T17" fmla="*/ 97 w 97"/>
                  <a:gd name="T18" fmla="*/ 71 h 7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7" h="71">
                    <a:moveTo>
                      <a:pt x="12" y="0"/>
                    </a:moveTo>
                    <a:lnTo>
                      <a:pt x="96" y="14"/>
                    </a:lnTo>
                    <a:lnTo>
                      <a:pt x="84" y="70"/>
                    </a:lnTo>
                    <a:lnTo>
                      <a:pt x="0" y="56"/>
                    </a:lnTo>
                    <a:lnTo>
                      <a:pt x="12" y="0"/>
                    </a:lnTo>
                  </a:path>
                </a:pathLst>
              </a:custGeom>
              <a:solidFill>
                <a:srgbClr val="FFFF00"/>
              </a:solidFill>
              <a:ln w="12700" cap="rnd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6194" name="Freeform 81"/>
              <p:cNvSpPr>
                <a:spLocks/>
              </p:cNvSpPr>
              <p:nvPr/>
            </p:nvSpPr>
            <p:spPr bwMode="auto">
              <a:xfrm>
                <a:off x="3571" y="1731"/>
                <a:ext cx="25" cy="80"/>
              </a:xfrm>
              <a:custGeom>
                <a:avLst/>
                <a:gdLst>
                  <a:gd name="T0" fmla="*/ 12 w 25"/>
                  <a:gd name="T1" fmla="*/ 0 h 80"/>
                  <a:gd name="T2" fmla="*/ 24 w 25"/>
                  <a:gd name="T3" fmla="*/ 49 h 80"/>
                  <a:gd name="T4" fmla="*/ 17 w 25"/>
                  <a:gd name="T5" fmla="*/ 79 h 80"/>
                  <a:gd name="T6" fmla="*/ 0 w 25"/>
                  <a:gd name="T7" fmla="*/ 56 h 80"/>
                  <a:gd name="T8" fmla="*/ 12 w 25"/>
                  <a:gd name="T9" fmla="*/ 0 h 8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5"/>
                  <a:gd name="T16" fmla="*/ 0 h 80"/>
                  <a:gd name="T17" fmla="*/ 25 w 25"/>
                  <a:gd name="T18" fmla="*/ 80 h 8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5" h="80">
                    <a:moveTo>
                      <a:pt x="12" y="0"/>
                    </a:moveTo>
                    <a:lnTo>
                      <a:pt x="24" y="49"/>
                    </a:lnTo>
                    <a:lnTo>
                      <a:pt x="17" y="79"/>
                    </a:lnTo>
                    <a:lnTo>
                      <a:pt x="0" y="56"/>
                    </a:lnTo>
                    <a:lnTo>
                      <a:pt x="12" y="0"/>
                    </a:lnTo>
                  </a:path>
                </a:pathLst>
              </a:custGeom>
              <a:solidFill>
                <a:srgbClr val="FFFF00"/>
              </a:solidFill>
              <a:ln w="12700" cap="rnd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6195" name="Freeform 82"/>
              <p:cNvSpPr>
                <a:spLocks/>
              </p:cNvSpPr>
              <p:nvPr/>
            </p:nvSpPr>
            <p:spPr bwMode="auto">
              <a:xfrm>
                <a:off x="3487" y="1773"/>
                <a:ext cx="102" cy="37"/>
              </a:xfrm>
              <a:custGeom>
                <a:avLst/>
                <a:gdLst>
                  <a:gd name="T0" fmla="*/ 0 w 102"/>
                  <a:gd name="T1" fmla="*/ 0 h 37"/>
                  <a:gd name="T2" fmla="*/ 84 w 102"/>
                  <a:gd name="T3" fmla="*/ 14 h 37"/>
                  <a:gd name="T4" fmla="*/ 101 w 102"/>
                  <a:gd name="T5" fmla="*/ 36 h 37"/>
                  <a:gd name="T6" fmla="*/ 39 w 102"/>
                  <a:gd name="T7" fmla="*/ 23 h 37"/>
                  <a:gd name="T8" fmla="*/ 0 w 102"/>
                  <a:gd name="T9" fmla="*/ 0 h 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2"/>
                  <a:gd name="T16" fmla="*/ 0 h 37"/>
                  <a:gd name="T17" fmla="*/ 102 w 102"/>
                  <a:gd name="T18" fmla="*/ 37 h 3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2" h="37">
                    <a:moveTo>
                      <a:pt x="0" y="0"/>
                    </a:moveTo>
                    <a:lnTo>
                      <a:pt x="84" y="14"/>
                    </a:lnTo>
                    <a:lnTo>
                      <a:pt x="101" y="36"/>
                    </a:lnTo>
                    <a:lnTo>
                      <a:pt x="39" y="23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FFFF00"/>
              </a:solidFill>
              <a:ln w="12700" cap="rnd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</p:grpSp>
        <p:grpSp>
          <p:nvGrpSpPr>
            <p:cNvPr id="11" name="Group 83"/>
            <p:cNvGrpSpPr>
              <a:grpSpLocks/>
            </p:cNvGrpSpPr>
            <p:nvPr/>
          </p:nvGrpSpPr>
          <p:grpSpPr bwMode="auto">
            <a:xfrm>
              <a:off x="3511" y="1734"/>
              <a:ext cx="52" cy="28"/>
              <a:chOff x="3511" y="1734"/>
              <a:chExt cx="52" cy="28"/>
            </a:xfrm>
          </p:grpSpPr>
          <p:sp>
            <p:nvSpPr>
              <p:cNvPr id="290900" name="Oval 84"/>
              <p:cNvSpPr>
                <a:spLocks noChangeArrowheads="1"/>
              </p:cNvSpPr>
              <p:nvPr/>
            </p:nvSpPr>
            <p:spPr bwMode="auto">
              <a:xfrm rot="2460000">
                <a:off x="3505" y="1735"/>
                <a:ext cx="21" cy="21"/>
              </a:xfrm>
              <a:prstGeom prst="ellipse">
                <a:avLst/>
              </a:prstGeom>
              <a:gradFill rotWithShape="0">
                <a:gsLst>
                  <a:gs pos="0">
                    <a:schemeClr val="folHlink"/>
                  </a:gs>
                  <a:gs pos="100000">
                    <a:schemeClr val="folHlink">
                      <a:gamma/>
                      <a:shade val="69804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1270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ja-JP" altLang="en-US"/>
              </a:p>
            </p:txBody>
          </p:sp>
          <p:sp>
            <p:nvSpPr>
              <p:cNvPr id="290901" name="Oval 85"/>
              <p:cNvSpPr>
                <a:spLocks noChangeArrowheads="1"/>
              </p:cNvSpPr>
              <p:nvPr/>
            </p:nvSpPr>
            <p:spPr bwMode="auto">
              <a:xfrm rot="2460000">
                <a:off x="3538" y="1745"/>
                <a:ext cx="19" cy="21"/>
              </a:xfrm>
              <a:prstGeom prst="ellipse">
                <a:avLst/>
              </a:prstGeom>
              <a:gradFill rotWithShape="0">
                <a:gsLst>
                  <a:gs pos="0">
                    <a:schemeClr val="folHlink"/>
                  </a:gs>
                  <a:gs pos="100000">
                    <a:schemeClr val="folHlink">
                      <a:gamma/>
                      <a:shade val="69804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1270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ja-JP" altLang="en-US"/>
              </a:p>
            </p:txBody>
          </p:sp>
        </p:grpSp>
        <p:grpSp>
          <p:nvGrpSpPr>
            <p:cNvPr id="12" name="Group 86"/>
            <p:cNvGrpSpPr>
              <a:grpSpLocks/>
            </p:cNvGrpSpPr>
            <p:nvPr/>
          </p:nvGrpSpPr>
          <p:grpSpPr bwMode="auto">
            <a:xfrm>
              <a:off x="3255" y="1705"/>
              <a:ext cx="199" cy="152"/>
              <a:chOff x="3255" y="1705"/>
              <a:chExt cx="199" cy="152"/>
            </a:xfrm>
          </p:grpSpPr>
          <p:sp>
            <p:nvSpPr>
              <p:cNvPr id="6178" name="Freeform 87"/>
              <p:cNvSpPr>
                <a:spLocks/>
              </p:cNvSpPr>
              <p:nvPr/>
            </p:nvSpPr>
            <p:spPr bwMode="auto">
              <a:xfrm>
                <a:off x="3255" y="1705"/>
                <a:ext cx="199" cy="152"/>
              </a:xfrm>
              <a:custGeom>
                <a:avLst/>
                <a:gdLst>
                  <a:gd name="T0" fmla="*/ 24 w 199"/>
                  <a:gd name="T1" fmla="*/ 0 h 152"/>
                  <a:gd name="T2" fmla="*/ 198 w 199"/>
                  <a:gd name="T3" fmla="*/ 32 h 152"/>
                  <a:gd name="T4" fmla="*/ 175 w 199"/>
                  <a:gd name="T5" fmla="*/ 151 h 152"/>
                  <a:gd name="T6" fmla="*/ 0 w 199"/>
                  <a:gd name="T7" fmla="*/ 119 h 152"/>
                  <a:gd name="T8" fmla="*/ 24 w 199"/>
                  <a:gd name="T9" fmla="*/ 0 h 15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9"/>
                  <a:gd name="T16" fmla="*/ 0 h 152"/>
                  <a:gd name="T17" fmla="*/ 199 w 199"/>
                  <a:gd name="T18" fmla="*/ 152 h 15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9" h="152">
                    <a:moveTo>
                      <a:pt x="24" y="0"/>
                    </a:moveTo>
                    <a:lnTo>
                      <a:pt x="198" y="32"/>
                    </a:lnTo>
                    <a:lnTo>
                      <a:pt x="175" y="151"/>
                    </a:lnTo>
                    <a:lnTo>
                      <a:pt x="0" y="119"/>
                    </a:lnTo>
                    <a:lnTo>
                      <a:pt x="24" y="0"/>
                    </a:lnTo>
                  </a:path>
                </a:pathLst>
              </a:custGeom>
              <a:solidFill>
                <a:srgbClr val="000066"/>
              </a:solidFill>
              <a:ln w="12700" cap="rnd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grpSp>
            <p:nvGrpSpPr>
              <p:cNvPr id="13" name="Group 88"/>
              <p:cNvGrpSpPr>
                <a:grpSpLocks/>
              </p:cNvGrpSpPr>
              <p:nvPr/>
            </p:nvGrpSpPr>
            <p:grpSpPr bwMode="auto">
              <a:xfrm>
                <a:off x="3262" y="1712"/>
                <a:ext cx="185" cy="139"/>
                <a:chOff x="3262" y="1712"/>
                <a:chExt cx="185" cy="139"/>
              </a:xfrm>
            </p:grpSpPr>
            <p:grpSp>
              <p:nvGrpSpPr>
                <p:cNvPr id="14" name="Group 89"/>
                <p:cNvGrpSpPr>
                  <a:grpSpLocks/>
                </p:cNvGrpSpPr>
                <p:nvPr/>
              </p:nvGrpSpPr>
              <p:grpSpPr bwMode="auto">
                <a:xfrm>
                  <a:off x="3285" y="1712"/>
                  <a:ext cx="138" cy="139"/>
                  <a:chOff x="3285" y="1712"/>
                  <a:chExt cx="138" cy="139"/>
                </a:xfrm>
              </p:grpSpPr>
              <p:sp>
                <p:nvSpPr>
                  <p:cNvPr id="6186" name="Line 90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400" y="1733"/>
                    <a:ext cx="23" cy="118"/>
                  </a:xfrm>
                  <a:prstGeom prst="line">
                    <a:avLst/>
                  </a:prstGeom>
                  <a:noFill/>
                  <a:ln w="12700">
                    <a:solidFill>
                      <a:schemeClr val="bg2"/>
                    </a:solidFill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6187" name="Line 91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371" y="1728"/>
                    <a:ext cx="23" cy="116"/>
                  </a:xfrm>
                  <a:prstGeom prst="line">
                    <a:avLst/>
                  </a:prstGeom>
                  <a:noFill/>
                  <a:ln w="12700">
                    <a:solidFill>
                      <a:schemeClr val="bg2"/>
                    </a:solidFill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6188" name="Line 92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343" y="1721"/>
                    <a:ext cx="23" cy="119"/>
                  </a:xfrm>
                  <a:prstGeom prst="line">
                    <a:avLst/>
                  </a:prstGeom>
                  <a:noFill/>
                  <a:ln w="12700">
                    <a:solidFill>
                      <a:schemeClr val="bg2"/>
                    </a:solidFill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6189" name="Line 93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313" y="1716"/>
                    <a:ext cx="25" cy="119"/>
                  </a:xfrm>
                  <a:prstGeom prst="line">
                    <a:avLst/>
                  </a:prstGeom>
                  <a:noFill/>
                  <a:ln w="12700">
                    <a:solidFill>
                      <a:schemeClr val="bg2"/>
                    </a:solidFill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6190" name="Line 94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285" y="1712"/>
                    <a:ext cx="24" cy="117"/>
                  </a:xfrm>
                  <a:prstGeom prst="line">
                    <a:avLst/>
                  </a:prstGeom>
                  <a:noFill/>
                  <a:ln w="12700">
                    <a:solidFill>
                      <a:schemeClr val="bg2"/>
                    </a:solidFill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</p:grpSp>
            <p:grpSp>
              <p:nvGrpSpPr>
                <p:cNvPr id="15" name="Group 95"/>
                <p:cNvGrpSpPr>
                  <a:grpSpLocks/>
                </p:cNvGrpSpPr>
                <p:nvPr/>
              </p:nvGrpSpPr>
              <p:grpSpPr bwMode="auto">
                <a:xfrm>
                  <a:off x="3262" y="1731"/>
                  <a:ext cx="185" cy="100"/>
                  <a:chOff x="3262" y="1731"/>
                  <a:chExt cx="185" cy="100"/>
                </a:xfrm>
              </p:grpSpPr>
              <p:sp>
                <p:nvSpPr>
                  <p:cNvPr id="6182" name="Line 96"/>
                  <p:cNvSpPr>
                    <a:spLocks noChangeShapeType="1"/>
                  </p:cNvSpPr>
                  <p:nvPr/>
                </p:nvSpPr>
                <p:spPr bwMode="auto">
                  <a:xfrm>
                    <a:off x="3276" y="1731"/>
                    <a:ext cx="171" cy="31"/>
                  </a:xfrm>
                  <a:prstGeom prst="line">
                    <a:avLst/>
                  </a:prstGeom>
                  <a:noFill/>
                  <a:ln w="12700">
                    <a:solidFill>
                      <a:schemeClr val="bg2"/>
                    </a:solidFill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6183" name="Line 97"/>
                  <p:cNvSpPr>
                    <a:spLocks noChangeShapeType="1"/>
                  </p:cNvSpPr>
                  <p:nvPr/>
                </p:nvSpPr>
                <p:spPr bwMode="auto">
                  <a:xfrm>
                    <a:off x="3272" y="1753"/>
                    <a:ext cx="170" cy="30"/>
                  </a:xfrm>
                  <a:prstGeom prst="line">
                    <a:avLst/>
                  </a:prstGeom>
                  <a:noFill/>
                  <a:ln w="12700">
                    <a:solidFill>
                      <a:schemeClr val="bg2"/>
                    </a:solidFill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6184" name="Line 98"/>
                  <p:cNvSpPr>
                    <a:spLocks noChangeShapeType="1"/>
                  </p:cNvSpPr>
                  <p:nvPr/>
                </p:nvSpPr>
                <p:spPr bwMode="auto">
                  <a:xfrm>
                    <a:off x="3265" y="1777"/>
                    <a:ext cx="173" cy="31"/>
                  </a:xfrm>
                  <a:prstGeom prst="line">
                    <a:avLst/>
                  </a:prstGeom>
                  <a:noFill/>
                  <a:ln w="12700">
                    <a:solidFill>
                      <a:schemeClr val="bg2"/>
                    </a:solidFill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6185" name="Line 99"/>
                  <p:cNvSpPr>
                    <a:spLocks noChangeShapeType="1"/>
                  </p:cNvSpPr>
                  <p:nvPr/>
                </p:nvSpPr>
                <p:spPr bwMode="auto">
                  <a:xfrm>
                    <a:off x="3262" y="1800"/>
                    <a:ext cx="172" cy="31"/>
                  </a:xfrm>
                  <a:prstGeom prst="line">
                    <a:avLst/>
                  </a:prstGeom>
                  <a:noFill/>
                  <a:ln w="12700">
                    <a:solidFill>
                      <a:schemeClr val="bg2"/>
                    </a:solidFill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</p:grpSp>
          </p:grpSp>
        </p:grpSp>
        <p:grpSp>
          <p:nvGrpSpPr>
            <p:cNvPr id="16" name="Group 100"/>
            <p:cNvGrpSpPr>
              <a:grpSpLocks/>
            </p:cNvGrpSpPr>
            <p:nvPr/>
          </p:nvGrpSpPr>
          <p:grpSpPr bwMode="auto">
            <a:xfrm>
              <a:off x="3605" y="1779"/>
              <a:ext cx="199" cy="151"/>
              <a:chOff x="3605" y="1779"/>
              <a:chExt cx="199" cy="151"/>
            </a:xfrm>
          </p:grpSpPr>
          <p:sp>
            <p:nvSpPr>
              <p:cNvPr id="6165" name="Freeform 101"/>
              <p:cNvSpPr>
                <a:spLocks/>
              </p:cNvSpPr>
              <p:nvPr/>
            </p:nvSpPr>
            <p:spPr bwMode="auto">
              <a:xfrm>
                <a:off x="3605" y="1779"/>
                <a:ext cx="199" cy="151"/>
              </a:xfrm>
              <a:custGeom>
                <a:avLst/>
                <a:gdLst>
                  <a:gd name="T0" fmla="*/ 23 w 199"/>
                  <a:gd name="T1" fmla="*/ 0 h 151"/>
                  <a:gd name="T2" fmla="*/ 198 w 199"/>
                  <a:gd name="T3" fmla="*/ 31 h 151"/>
                  <a:gd name="T4" fmla="*/ 175 w 199"/>
                  <a:gd name="T5" fmla="*/ 150 h 151"/>
                  <a:gd name="T6" fmla="*/ 0 w 199"/>
                  <a:gd name="T7" fmla="*/ 119 h 151"/>
                  <a:gd name="T8" fmla="*/ 23 w 199"/>
                  <a:gd name="T9" fmla="*/ 0 h 15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9"/>
                  <a:gd name="T16" fmla="*/ 0 h 151"/>
                  <a:gd name="T17" fmla="*/ 199 w 199"/>
                  <a:gd name="T18" fmla="*/ 151 h 15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9" h="151">
                    <a:moveTo>
                      <a:pt x="23" y="0"/>
                    </a:moveTo>
                    <a:lnTo>
                      <a:pt x="198" y="31"/>
                    </a:lnTo>
                    <a:lnTo>
                      <a:pt x="175" y="150"/>
                    </a:lnTo>
                    <a:lnTo>
                      <a:pt x="0" y="119"/>
                    </a:lnTo>
                    <a:lnTo>
                      <a:pt x="23" y="0"/>
                    </a:lnTo>
                  </a:path>
                </a:pathLst>
              </a:custGeom>
              <a:solidFill>
                <a:srgbClr val="000066"/>
              </a:solidFill>
              <a:ln w="12700" cap="rnd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/>
              </a:p>
            </p:txBody>
          </p:sp>
          <p:grpSp>
            <p:nvGrpSpPr>
              <p:cNvPr id="17" name="Group 102"/>
              <p:cNvGrpSpPr>
                <a:grpSpLocks/>
              </p:cNvGrpSpPr>
              <p:nvPr/>
            </p:nvGrpSpPr>
            <p:grpSpPr bwMode="auto">
              <a:xfrm>
                <a:off x="3612" y="1784"/>
                <a:ext cx="185" cy="140"/>
                <a:chOff x="3612" y="1784"/>
                <a:chExt cx="185" cy="140"/>
              </a:xfrm>
            </p:grpSpPr>
            <p:grpSp>
              <p:nvGrpSpPr>
                <p:cNvPr id="18" name="Group 103"/>
                <p:cNvGrpSpPr>
                  <a:grpSpLocks/>
                </p:cNvGrpSpPr>
                <p:nvPr/>
              </p:nvGrpSpPr>
              <p:grpSpPr bwMode="auto">
                <a:xfrm>
                  <a:off x="3635" y="1784"/>
                  <a:ext cx="138" cy="140"/>
                  <a:chOff x="3635" y="1784"/>
                  <a:chExt cx="138" cy="140"/>
                </a:xfrm>
              </p:grpSpPr>
              <p:sp>
                <p:nvSpPr>
                  <p:cNvPr id="6173" name="Line 104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750" y="1806"/>
                    <a:ext cx="23" cy="118"/>
                  </a:xfrm>
                  <a:prstGeom prst="line">
                    <a:avLst/>
                  </a:prstGeom>
                  <a:noFill/>
                  <a:ln w="12700">
                    <a:solidFill>
                      <a:schemeClr val="bg2"/>
                    </a:solidFill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6174" name="Line 105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721" y="1801"/>
                    <a:ext cx="23" cy="117"/>
                  </a:xfrm>
                  <a:prstGeom prst="line">
                    <a:avLst/>
                  </a:prstGeom>
                  <a:noFill/>
                  <a:ln w="12700">
                    <a:solidFill>
                      <a:schemeClr val="bg2"/>
                    </a:solidFill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6175" name="Line 106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693" y="1795"/>
                    <a:ext cx="22" cy="118"/>
                  </a:xfrm>
                  <a:prstGeom prst="line">
                    <a:avLst/>
                  </a:prstGeom>
                  <a:noFill/>
                  <a:ln w="12700">
                    <a:solidFill>
                      <a:schemeClr val="bg2"/>
                    </a:solidFill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6176" name="Line 107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664" y="1789"/>
                    <a:ext cx="23" cy="119"/>
                  </a:xfrm>
                  <a:prstGeom prst="line">
                    <a:avLst/>
                  </a:prstGeom>
                  <a:noFill/>
                  <a:ln w="12700">
                    <a:solidFill>
                      <a:schemeClr val="bg2"/>
                    </a:solidFill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6177" name="Line 108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635" y="1784"/>
                    <a:ext cx="24" cy="118"/>
                  </a:xfrm>
                  <a:prstGeom prst="line">
                    <a:avLst/>
                  </a:prstGeom>
                  <a:noFill/>
                  <a:ln w="12700">
                    <a:solidFill>
                      <a:schemeClr val="bg2"/>
                    </a:solidFill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</p:grpSp>
            <p:grpSp>
              <p:nvGrpSpPr>
                <p:cNvPr id="19" name="Group 109"/>
                <p:cNvGrpSpPr>
                  <a:grpSpLocks/>
                </p:cNvGrpSpPr>
                <p:nvPr/>
              </p:nvGrpSpPr>
              <p:grpSpPr bwMode="auto">
                <a:xfrm>
                  <a:off x="3612" y="1802"/>
                  <a:ext cx="185" cy="101"/>
                  <a:chOff x="3612" y="1802"/>
                  <a:chExt cx="185" cy="101"/>
                </a:xfrm>
              </p:grpSpPr>
              <p:sp>
                <p:nvSpPr>
                  <p:cNvPr id="6169" name="Line 110"/>
                  <p:cNvSpPr>
                    <a:spLocks noChangeShapeType="1"/>
                  </p:cNvSpPr>
                  <p:nvPr/>
                </p:nvSpPr>
                <p:spPr bwMode="auto">
                  <a:xfrm>
                    <a:off x="3625" y="1802"/>
                    <a:ext cx="172" cy="33"/>
                  </a:xfrm>
                  <a:prstGeom prst="line">
                    <a:avLst/>
                  </a:prstGeom>
                  <a:noFill/>
                  <a:ln w="12700">
                    <a:solidFill>
                      <a:schemeClr val="bg2"/>
                    </a:solidFill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6170" name="Line 111"/>
                  <p:cNvSpPr>
                    <a:spLocks noChangeShapeType="1"/>
                  </p:cNvSpPr>
                  <p:nvPr/>
                </p:nvSpPr>
                <p:spPr bwMode="auto">
                  <a:xfrm>
                    <a:off x="3621" y="1827"/>
                    <a:ext cx="172" cy="30"/>
                  </a:xfrm>
                  <a:prstGeom prst="line">
                    <a:avLst/>
                  </a:prstGeom>
                  <a:noFill/>
                  <a:ln w="12700">
                    <a:solidFill>
                      <a:schemeClr val="bg2"/>
                    </a:solidFill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6171" name="Line 112"/>
                  <p:cNvSpPr>
                    <a:spLocks noChangeShapeType="1"/>
                  </p:cNvSpPr>
                  <p:nvPr/>
                </p:nvSpPr>
                <p:spPr bwMode="auto">
                  <a:xfrm>
                    <a:off x="3616" y="1850"/>
                    <a:ext cx="173" cy="31"/>
                  </a:xfrm>
                  <a:prstGeom prst="line">
                    <a:avLst/>
                  </a:prstGeom>
                  <a:noFill/>
                  <a:ln w="12700">
                    <a:solidFill>
                      <a:schemeClr val="bg2"/>
                    </a:solidFill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  <p:sp>
                <p:nvSpPr>
                  <p:cNvPr id="6172" name="Line 113"/>
                  <p:cNvSpPr>
                    <a:spLocks noChangeShapeType="1"/>
                  </p:cNvSpPr>
                  <p:nvPr/>
                </p:nvSpPr>
                <p:spPr bwMode="auto">
                  <a:xfrm>
                    <a:off x="3612" y="1873"/>
                    <a:ext cx="172" cy="30"/>
                  </a:xfrm>
                  <a:prstGeom prst="line">
                    <a:avLst/>
                  </a:prstGeom>
                  <a:noFill/>
                  <a:ln w="12700">
                    <a:solidFill>
                      <a:schemeClr val="bg2"/>
                    </a:solidFill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ja-JP" altLang="en-US"/>
                  </a:p>
                </p:txBody>
              </p:sp>
            </p:grpSp>
          </p:grpSp>
        </p:grpSp>
        <p:sp>
          <p:nvSpPr>
            <p:cNvPr id="6163" name="Freeform 114"/>
            <p:cNvSpPr>
              <a:spLocks/>
            </p:cNvSpPr>
            <p:nvPr/>
          </p:nvSpPr>
          <p:spPr bwMode="auto">
            <a:xfrm>
              <a:off x="3465" y="1774"/>
              <a:ext cx="93" cy="81"/>
            </a:xfrm>
            <a:custGeom>
              <a:avLst/>
              <a:gdLst>
                <a:gd name="T0" fmla="*/ 68 w 93"/>
                <a:gd name="T1" fmla="*/ 0 h 81"/>
                <a:gd name="T2" fmla="*/ 92 w 93"/>
                <a:gd name="T3" fmla="*/ 21 h 81"/>
                <a:gd name="T4" fmla="*/ 79 w 93"/>
                <a:gd name="T5" fmla="*/ 26 h 81"/>
                <a:gd name="T6" fmla="*/ 69 w 93"/>
                <a:gd name="T7" fmla="*/ 33 h 81"/>
                <a:gd name="T8" fmla="*/ 57 w 93"/>
                <a:gd name="T9" fmla="*/ 41 h 81"/>
                <a:gd name="T10" fmla="*/ 50 w 93"/>
                <a:gd name="T11" fmla="*/ 47 h 81"/>
                <a:gd name="T12" fmla="*/ 42 w 93"/>
                <a:gd name="T13" fmla="*/ 56 h 81"/>
                <a:gd name="T14" fmla="*/ 38 w 93"/>
                <a:gd name="T15" fmla="*/ 62 h 81"/>
                <a:gd name="T16" fmla="*/ 33 w 93"/>
                <a:gd name="T17" fmla="*/ 68 h 81"/>
                <a:gd name="T18" fmla="*/ 29 w 93"/>
                <a:gd name="T19" fmla="*/ 73 h 81"/>
                <a:gd name="T20" fmla="*/ 26 w 93"/>
                <a:gd name="T21" fmla="*/ 80 h 81"/>
                <a:gd name="T22" fmla="*/ 0 w 93"/>
                <a:gd name="T23" fmla="*/ 57 h 81"/>
                <a:gd name="T24" fmla="*/ 3 w 93"/>
                <a:gd name="T25" fmla="*/ 52 h 81"/>
                <a:gd name="T26" fmla="*/ 6 w 93"/>
                <a:gd name="T27" fmla="*/ 46 h 81"/>
                <a:gd name="T28" fmla="*/ 11 w 93"/>
                <a:gd name="T29" fmla="*/ 41 h 81"/>
                <a:gd name="T30" fmla="*/ 15 w 93"/>
                <a:gd name="T31" fmla="*/ 35 h 81"/>
                <a:gd name="T32" fmla="*/ 20 w 93"/>
                <a:gd name="T33" fmla="*/ 30 h 81"/>
                <a:gd name="T34" fmla="*/ 24 w 93"/>
                <a:gd name="T35" fmla="*/ 26 h 81"/>
                <a:gd name="T36" fmla="*/ 29 w 93"/>
                <a:gd name="T37" fmla="*/ 22 h 81"/>
                <a:gd name="T38" fmla="*/ 35 w 93"/>
                <a:gd name="T39" fmla="*/ 17 h 81"/>
                <a:gd name="T40" fmla="*/ 40 w 93"/>
                <a:gd name="T41" fmla="*/ 13 h 81"/>
                <a:gd name="T42" fmla="*/ 48 w 93"/>
                <a:gd name="T43" fmla="*/ 9 h 81"/>
                <a:gd name="T44" fmla="*/ 55 w 93"/>
                <a:gd name="T45" fmla="*/ 6 h 81"/>
                <a:gd name="T46" fmla="*/ 62 w 93"/>
                <a:gd name="T47" fmla="*/ 3 h 81"/>
                <a:gd name="T48" fmla="*/ 68 w 93"/>
                <a:gd name="T49" fmla="*/ 0 h 81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93"/>
                <a:gd name="T76" fmla="*/ 0 h 81"/>
                <a:gd name="T77" fmla="*/ 93 w 93"/>
                <a:gd name="T78" fmla="*/ 81 h 81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93" h="81">
                  <a:moveTo>
                    <a:pt x="68" y="0"/>
                  </a:moveTo>
                  <a:lnTo>
                    <a:pt x="92" y="21"/>
                  </a:lnTo>
                  <a:lnTo>
                    <a:pt x="79" y="26"/>
                  </a:lnTo>
                  <a:lnTo>
                    <a:pt x="69" y="33"/>
                  </a:lnTo>
                  <a:lnTo>
                    <a:pt x="57" y="41"/>
                  </a:lnTo>
                  <a:lnTo>
                    <a:pt x="50" y="47"/>
                  </a:lnTo>
                  <a:lnTo>
                    <a:pt x="42" y="56"/>
                  </a:lnTo>
                  <a:lnTo>
                    <a:pt x="38" y="62"/>
                  </a:lnTo>
                  <a:lnTo>
                    <a:pt x="33" y="68"/>
                  </a:lnTo>
                  <a:lnTo>
                    <a:pt x="29" y="73"/>
                  </a:lnTo>
                  <a:lnTo>
                    <a:pt x="26" y="80"/>
                  </a:lnTo>
                  <a:lnTo>
                    <a:pt x="0" y="57"/>
                  </a:lnTo>
                  <a:lnTo>
                    <a:pt x="3" y="52"/>
                  </a:lnTo>
                  <a:lnTo>
                    <a:pt x="6" y="46"/>
                  </a:lnTo>
                  <a:lnTo>
                    <a:pt x="11" y="41"/>
                  </a:lnTo>
                  <a:lnTo>
                    <a:pt x="15" y="35"/>
                  </a:lnTo>
                  <a:lnTo>
                    <a:pt x="20" y="30"/>
                  </a:lnTo>
                  <a:lnTo>
                    <a:pt x="24" y="26"/>
                  </a:lnTo>
                  <a:lnTo>
                    <a:pt x="29" y="22"/>
                  </a:lnTo>
                  <a:lnTo>
                    <a:pt x="35" y="17"/>
                  </a:lnTo>
                  <a:lnTo>
                    <a:pt x="40" y="13"/>
                  </a:lnTo>
                  <a:lnTo>
                    <a:pt x="48" y="9"/>
                  </a:lnTo>
                  <a:lnTo>
                    <a:pt x="55" y="6"/>
                  </a:lnTo>
                  <a:lnTo>
                    <a:pt x="62" y="3"/>
                  </a:lnTo>
                  <a:lnTo>
                    <a:pt x="68" y="0"/>
                  </a:lnTo>
                </a:path>
              </a:pathLst>
            </a:custGeom>
            <a:gradFill rotWithShape="0">
              <a:gsLst>
                <a:gs pos="0">
                  <a:srgbClr val="B2B200"/>
                </a:gs>
                <a:gs pos="50000">
                  <a:srgbClr val="FFFF00"/>
                </a:gs>
                <a:gs pos="100000">
                  <a:srgbClr val="B2B200"/>
                </a:gs>
              </a:gsLst>
              <a:lin ang="5400000" scaled="1"/>
            </a:gradFill>
            <a:ln w="12700" cap="rnd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6164" name="Freeform 115"/>
            <p:cNvSpPr>
              <a:spLocks/>
            </p:cNvSpPr>
            <p:nvPr/>
          </p:nvSpPr>
          <p:spPr bwMode="auto">
            <a:xfrm>
              <a:off x="3506" y="1786"/>
              <a:ext cx="108" cy="51"/>
            </a:xfrm>
            <a:custGeom>
              <a:avLst/>
              <a:gdLst>
                <a:gd name="T0" fmla="*/ 0 w 108"/>
                <a:gd name="T1" fmla="*/ 25 h 51"/>
                <a:gd name="T2" fmla="*/ 5 w 108"/>
                <a:gd name="T3" fmla="*/ 21 h 51"/>
                <a:gd name="T4" fmla="*/ 13 w 108"/>
                <a:gd name="T5" fmla="*/ 16 h 51"/>
                <a:gd name="T6" fmla="*/ 20 w 108"/>
                <a:gd name="T7" fmla="*/ 12 h 51"/>
                <a:gd name="T8" fmla="*/ 29 w 108"/>
                <a:gd name="T9" fmla="*/ 8 h 51"/>
                <a:gd name="T10" fmla="*/ 38 w 108"/>
                <a:gd name="T11" fmla="*/ 5 h 51"/>
                <a:gd name="T12" fmla="*/ 45 w 108"/>
                <a:gd name="T13" fmla="*/ 3 h 51"/>
                <a:gd name="T14" fmla="*/ 53 w 108"/>
                <a:gd name="T15" fmla="*/ 1 h 51"/>
                <a:gd name="T16" fmla="*/ 62 w 108"/>
                <a:gd name="T17" fmla="*/ 0 h 51"/>
                <a:gd name="T18" fmla="*/ 67 w 108"/>
                <a:gd name="T19" fmla="*/ 0 h 51"/>
                <a:gd name="T20" fmla="*/ 73 w 108"/>
                <a:gd name="T21" fmla="*/ 0 h 51"/>
                <a:gd name="T22" fmla="*/ 82 w 108"/>
                <a:gd name="T23" fmla="*/ 0 h 51"/>
                <a:gd name="T24" fmla="*/ 87 w 108"/>
                <a:gd name="T25" fmla="*/ 1 h 51"/>
                <a:gd name="T26" fmla="*/ 93 w 108"/>
                <a:gd name="T27" fmla="*/ 2 h 51"/>
                <a:gd name="T28" fmla="*/ 107 w 108"/>
                <a:gd name="T29" fmla="*/ 26 h 51"/>
                <a:gd name="T30" fmla="*/ 97 w 108"/>
                <a:gd name="T31" fmla="*/ 26 h 51"/>
                <a:gd name="T32" fmla="*/ 90 w 108"/>
                <a:gd name="T33" fmla="*/ 25 h 51"/>
                <a:gd name="T34" fmla="*/ 84 w 108"/>
                <a:gd name="T35" fmla="*/ 25 h 51"/>
                <a:gd name="T36" fmla="*/ 77 w 108"/>
                <a:gd name="T37" fmla="*/ 25 h 51"/>
                <a:gd name="T38" fmla="*/ 71 w 108"/>
                <a:gd name="T39" fmla="*/ 26 h 51"/>
                <a:gd name="T40" fmla="*/ 65 w 108"/>
                <a:gd name="T41" fmla="*/ 27 h 51"/>
                <a:gd name="T42" fmla="*/ 58 w 108"/>
                <a:gd name="T43" fmla="*/ 29 h 51"/>
                <a:gd name="T44" fmla="*/ 51 w 108"/>
                <a:gd name="T45" fmla="*/ 31 h 51"/>
                <a:gd name="T46" fmla="*/ 45 w 108"/>
                <a:gd name="T47" fmla="*/ 33 h 51"/>
                <a:gd name="T48" fmla="*/ 37 w 108"/>
                <a:gd name="T49" fmla="*/ 35 h 51"/>
                <a:gd name="T50" fmla="*/ 30 w 108"/>
                <a:gd name="T51" fmla="*/ 39 h 51"/>
                <a:gd name="T52" fmla="*/ 25 w 108"/>
                <a:gd name="T53" fmla="*/ 42 h 51"/>
                <a:gd name="T54" fmla="*/ 19 w 108"/>
                <a:gd name="T55" fmla="*/ 46 h 51"/>
                <a:gd name="T56" fmla="*/ 14 w 108"/>
                <a:gd name="T57" fmla="*/ 50 h 51"/>
                <a:gd name="T58" fmla="*/ 0 w 108"/>
                <a:gd name="T59" fmla="*/ 25 h 51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108"/>
                <a:gd name="T91" fmla="*/ 0 h 51"/>
                <a:gd name="T92" fmla="*/ 108 w 108"/>
                <a:gd name="T93" fmla="*/ 51 h 51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108" h="51">
                  <a:moveTo>
                    <a:pt x="0" y="25"/>
                  </a:moveTo>
                  <a:lnTo>
                    <a:pt x="5" y="21"/>
                  </a:lnTo>
                  <a:lnTo>
                    <a:pt x="13" y="16"/>
                  </a:lnTo>
                  <a:lnTo>
                    <a:pt x="20" y="12"/>
                  </a:lnTo>
                  <a:lnTo>
                    <a:pt x="29" y="8"/>
                  </a:lnTo>
                  <a:lnTo>
                    <a:pt x="38" y="5"/>
                  </a:lnTo>
                  <a:lnTo>
                    <a:pt x="45" y="3"/>
                  </a:lnTo>
                  <a:lnTo>
                    <a:pt x="53" y="1"/>
                  </a:lnTo>
                  <a:lnTo>
                    <a:pt x="62" y="0"/>
                  </a:lnTo>
                  <a:lnTo>
                    <a:pt x="67" y="0"/>
                  </a:lnTo>
                  <a:lnTo>
                    <a:pt x="73" y="0"/>
                  </a:lnTo>
                  <a:lnTo>
                    <a:pt x="82" y="0"/>
                  </a:lnTo>
                  <a:lnTo>
                    <a:pt x="87" y="1"/>
                  </a:lnTo>
                  <a:lnTo>
                    <a:pt x="93" y="2"/>
                  </a:lnTo>
                  <a:lnTo>
                    <a:pt x="107" y="26"/>
                  </a:lnTo>
                  <a:lnTo>
                    <a:pt x="97" y="26"/>
                  </a:lnTo>
                  <a:lnTo>
                    <a:pt x="90" y="25"/>
                  </a:lnTo>
                  <a:lnTo>
                    <a:pt x="84" y="25"/>
                  </a:lnTo>
                  <a:lnTo>
                    <a:pt x="77" y="25"/>
                  </a:lnTo>
                  <a:lnTo>
                    <a:pt x="71" y="26"/>
                  </a:lnTo>
                  <a:lnTo>
                    <a:pt x="65" y="27"/>
                  </a:lnTo>
                  <a:lnTo>
                    <a:pt x="58" y="29"/>
                  </a:lnTo>
                  <a:lnTo>
                    <a:pt x="51" y="31"/>
                  </a:lnTo>
                  <a:lnTo>
                    <a:pt x="45" y="33"/>
                  </a:lnTo>
                  <a:lnTo>
                    <a:pt x="37" y="35"/>
                  </a:lnTo>
                  <a:lnTo>
                    <a:pt x="30" y="39"/>
                  </a:lnTo>
                  <a:lnTo>
                    <a:pt x="25" y="42"/>
                  </a:lnTo>
                  <a:lnTo>
                    <a:pt x="19" y="46"/>
                  </a:lnTo>
                  <a:lnTo>
                    <a:pt x="14" y="50"/>
                  </a:lnTo>
                  <a:lnTo>
                    <a:pt x="0" y="25"/>
                  </a:lnTo>
                </a:path>
              </a:pathLst>
            </a:custGeom>
            <a:gradFill rotWithShape="0">
              <a:gsLst>
                <a:gs pos="0">
                  <a:srgbClr val="B2B200"/>
                </a:gs>
                <a:gs pos="50000">
                  <a:srgbClr val="FFFF00"/>
                </a:gs>
                <a:gs pos="100000">
                  <a:srgbClr val="B2B200"/>
                </a:gs>
              </a:gsLst>
              <a:lin ang="5400000" scaled="1"/>
            </a:gradFill>
            <a:ln w="12700" cap="rnd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</p:grpSp>
      <p:sp>
        <p:nvSpPr>
          <p:cNvPr id="290933" name="Arc 117"/>
          <p:cNvSpPr>
            <a:spLocks/>
          </p:cNvSpPr>
          <p:nvPr/>
        </p:nvSpPr>
        <p:spPr bwMode="auto">
          <a:xfrm>
            <a:off x="0" y="5259388"/>
            <a:ext cx="9144000" cy="1598612"/>
          </a:xfrm>
          <a:custGeom>
            <a:avLst/>
            <a:gdLst>
              <a:gd name="G0" fmla="+- 17123 0 0"/>
              <a:gd name="G1" fmla="+- 21600 0 0"/>
              <a:gd name="G2" fmla="+- 21600 0 0"/>
              <a:gd name="T0" fmla="*/ 0 w 34309"/>
              <a:gd name="T1" fmla="*/ 8433 h 21600"/>
              <a:gd name="T2" fmla="*/ 34309 w 34309"/>
              <a:gd name="T3" fmla="*/ 8515 h 21600"/>
              <a:gd name="T4" fmla="*/ 17123 w 34309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4309" h="21600" fill="none" extrusionOk="0">
                <a:moveTo>
                  <a:pt x="0" y="8433"/>
                </a:moveTo>
                <a:cubicBezTo>
                  <a:pt x="4088" y="3115"/>
                  <a:pt x="10415" y="-1"/>
                  <a:pt x="17123" y="0"/>
                </a:cubicBezTo>
                <a:cubicBezTo>
                  <a:pt x="23866" y="0"/>
                  <a:pt x="30223" y="3149"/>
                  <a:pt x="34308" y="8515"/>
                </a:cubicBezTo>
              </a:path>
              <a:path w="34309" h="21600" stroke="0" extrusionOk="0">
                <a:moveTo>
                  <a:pt x="0" y="8433"/>
                </a:moveTo>
                <a:cubicBezTo>
                  <a:pt x="4088" y="3115"/>
                  <a:pt x="10415" y="-1"/>
                  <a:pt x="17123" y="0"/>
                </a:cubicBezTo>
                <a:cubicBezTo>
                  <a:pt x="23866" y="0"/>
                  <a:pt x="30223" y="3149"/>
                  <a:pt x="34308" y="8515"/>
                </a:cubicBezTo>
                <a:lnTo>
                  <a:pt x="17123" y="21600"/>
                </a:lnTo>
                <a:close/>
              </a:path>
            </a:pathLst>
          </a:custGeom>
          <a:gradFill rotWithShape="0">
            <a:gsLst>
              <a:gs pos="0">
                <a:schemeClr val="accent2">
                  <a:gamma/>
                  <a:shade val="20000"/>
                  <a:invGamma/>
                </a:schemeClr>
              </a:gs>
              <a:gs pos="100000">
                <a:schemeClr val="accent2"/>
              </a:gs>
            </a:gsLst>
            <a:lin ang="5400000" scaled="1"/>
          </a:gradFill>
          <a:ln w="9525" cap="rnd">
            <a:noFill/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ja-JP" altLang="en-US"/>
          </a:p>
        </p:txBody>
      </p:sp>
      <p:sp>
        <p:nvSpPr>
          <p:cNvPr id="6153" name="Rectangle 118"/>
          <p:cNvSpPr>
            <a:spLocks noChangeArrowheads="1"/>
          </p:cNvSpPr>
          <p:nvPr/>
        </p:nvSpPr>
        <p:spPr bwMode="auto">
          <a:xfrm>
            <a:off x="0" y="5876925"/>
            <a:ext cx="9144000" cy="981075"/>
          </a:xfrm>
          <a:prstGeom prst="rect">
            <a:avLst/>
          </a:prstGeom>
          <a:solidFill>
            <a:srgbClr val="1C1C72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ja-JP" altLang="ja-JP" sz="1800">
              <a:solidFill>
                <a:schemeClr val="accent2"/>
              </a:solidFill>
              <a:latin typeface="Arial" charset="0"/>
            </a:endParaRPr>
          </a:p>
        </p:txBody>
      </p:sp>
      <p:sp>
        <p:nvSpPr>
          <p:cNvPr id="290935" name="Rectangle 119"/>
          <p:cNvSpPr>
            <a:spLocks noChangeArrowheads="1"/>
          </p:cNvSpPr>
          <p:nvPr/>
        </p:nvSpPr>
        <p:spPr bwMode="auto">
          <a:xfrm>
            <a:off x="935224" y="5636434"/>
            <a:ext cx="7273552" cy="601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ct val="20000"/>
              </a:spcBef>
            </a:pPr>
            <a:r>
              <a:rPr lang="ja-JP" altLang="en-US" sz="3600" dirty="0">
                <a:solidFill>
                  <a:schemeClr val="bg1"/>
                </a:solidFill>
                <a:latin typeface="Comic Sans MS" pitchFamily="66" charset="0"/>
                <a:ea typeface="HG正楷書体-PRO" pitchFamily="66" charset="-128"/>
              </a:rPr>
              <a:t>日置幸介　</a:t>
            </a:r>
            <a:r>
              <a:rPr lang="en-US" altLang="ja-JP" sz="2800" dirty="0">
                <a:solidFill>
                  <a:schemeClr val="folHlink"/>
                </a:solidFill>
                <a:latin typeface="Comic Sans MS" pitchFamily="66" charset="0"/>
                <a:ea typeface="HG正楷書体-PRO" pitchFamily="66" charset="-128"/>
              </a:rPr>
              <a:t> </a:t>
            </a:r>
            <a:r>
              <a:rPr lang="ja-JP" altLang="en-US" sz="2800" dirty="0">
                <a:solidFill>
                  <a:schemeClr val="folHlink"/>
                </a:solidFill>
                <a:latin typeface="Comic Sans MS" pitchFamily="66" charset="0"/>
                <a:ea typeface="HG正楷書体-PRO" pitchFamily="66" charset="-128"/>
              </a:rPr>
              <a:t>北海道大学理学研究院</a:t>
            </a:r>
            <a:endParaRPr lang="en-US" altLang="ja-JP" sz="2800" dirty="0">
              <a:solidFill>
                <a:schemeClr val="folHlink"/>
              </a:solidFill>
              <a:latin typeface="Comic Sans MS" pitchFamily="66" charset="0"/>
              <a:ea typeface="HG正楷書体-PRO" pitchFamily="66" charset="-128"/>
            </a:endParaRPr>
          </a:p>
          <a:p>
            <a:pPr algn="ctr">
              <a:spcBef>
                <a:spcPct val="20000"/>
              </a:spcBef>
            </a:pPr>
            <a:r>
              <a:rPr lang="en-US" altLang="ja-JP" sz="2400" dirty="0">
                <a:solidFill>
                  <a:schemeClr val="bg1"/>
                </a:solidFill>
                <a:latin typeface="Comic Sans MS" pitchFamily="66" charset="0"/>
                <a:ea typeface="HG正楷書体-PRO" pitchFamily="66" charset="-128"/>
              </a:rPr>
              <a:t>K. Heki </a:t>
            </a:r>
            <a:r>
              <a:rPr lang="en-US" altLang="ja-JP" sz="2800" dirty="0">
                <a:solidFill>
                  <a:schemeClr val="folHlink"/>
                </a:solidFill>
                <a:latin typeface="Comic Sans MS" pitchFamily="66" charset="0"/>
                <a:ea typeface="HG正楷書体-PRO" pitchFamily="66" charset="-128"/>
              </a:rPr>
              <a:t>	</a:t>
            </a:r>
            <a:r>
              <a:rPr lang="en-US" altLang="ja-JP" sz="2000" dirty="0">
                <a:solidFill>
                  <a:schemeClr val="folHlink"/>
                </a:solidFill>
                <a:latin typeface="Comic Sans MS" pitchFamily="66" charset="0"/>
                <a:ea typeface="HG正楷書体-PRO" pitchFamily="66" charset="-128"/>
              </a:rPr>
              <a:t>Hokkaido University</a:t>
            </a:r>
            <a:endParaRPr lang="ja-JP" altLang="en-US" sz="2800" dirty="0">
              <a:solidFill>
                <a:schemeClr val="folHlink"/>
              </a:solidFill>
              <a:latin typeface="Comic Sans MS" pitchFamily="66" charset="0"/>
              <a:ea typeface="HG正楷書体-PRO" pitchFamily="66" charset="-128"/>
            </a:endParaRPr>
          </a:p>
        </p:txBody>
      </p:sp>
      <p:sp>
        <p:nvSpPr>
          <p:cNvPr id="290936" name="Rectangle 120"/>
          <p:cNvSpPr>
            <a:spLocks noChangeArrowheads="1"/>
          </p:cNvSpPr>
          <p:nvPr/>
        </p:nvSpPr>
        <p:spPr bwMode="auto">
          <a:xfrm>
            <a:off x="323528" y="422387"/>
            <a:ext cx="8748464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ja-JP" altLang="en-US" sz="3600" dirty="0">
                <a:solidFill>
                  <a:srgbClr val="FFFF00"/>
                </a:solidFill>
                <a:latin typeface="Comic Sans MS" pitchFamily="66" charset="0"/>
                <a:ea typeface="HG正楷書体-PRO" pitchFamily="66" charset="-128"/>
              </a:rPr>
              <a:t>測地学の最前線：重力変化と地球温暖化</a:t>
            </a:r>
            <a:endParaRPr lang="en-US" altLang="ja-JP" sz="3600" dirty="0">
              <a:solidFill>
                <a:srgbClr val="FFFF00"/>
              </a:solidFill>
              <a:latin typeface="Comic Sans MS" pitchFamily="66" charset="0"/>
              <a:ea typeface="HG正楷書体-PRO" pitchFamily="66" charset="-128"/>
            </a:endParaRPr>
          </a:p>
          <a:p>
            <a:pPr algn="ctr"/>
            <a:r>
              <a:rPr lang="en-US" altLang="ja-JP" sz="2800" dirty="0">
                <a:solidFill>
                  <a:srgbClr val="FFFF00"/>
                </a:solidFill>
                <a:latin typeface="Comic Sans MS" pitchFamily="66" charset="0"/>
                <a:ea typeface="HG正楷書体-PRO" pitchFamily="66" charset="-128"/>
              </a:rPr>
              <a:t>Frontier of geodesy: </a:t>
            </a:r>
            <a:r>
              <a:rPr lang="en-US" altLang="ja-JP" sz="2800" dirty="0">
                <a:solidFill>
                  <a:srgbClr val="FFFF00"/>
                </a:solidFill>
                <a:latin typeface="Symbol" panose="05050102010706020507" pitchFamily="18" charset="2"/>
                <a:ea typeface="HG正楷書体-PRO" pitchFamily="66" charset="-128"/>
              </a:rPr>
              <a:t>D</a:t>
            </a:r>
            <a:r>
              <a:rPr lang="en-US" altLang="ja-JP" sz="2800" dirty="0">
                <a:solidFill>
                  <a:srgbClr val="FFFF00"/>
                </a:solidFill>
                <a:latin typeface="Comic Sans MS" pitchFamily="66" charset="0"/>
                <a:ea typeface="HG正楷書体-PRO" pitchFamily="66" charset="-128"/>
              </a:rPr>
              <a:t>g and global warming</a:t>
            </a:r>
            <a:endParaRPr lang="ja-JP" altLang="en-US" sz="2800" dirty="0">
              <a:solidFill>
                <a:srgbClr val="FFFF00"/>
              </a:solidFill>
              <a:latin typeface="Comic Sans MS" pitchFamily="66" charset="0"/>
              <a:ea typeface="HG正楷書体-PRO" pitchFamily="66" charset="-128"/>
            </a:endParaRPr>
          </a:p>
        </p:txBody>
      </p:sp>
      <p:sp>
        <p:nvSpPr>
          <p:cNvPr id="120" name="テキスト ボックス 119"/>
          <p:cNvSpPr txBox="1"/>
          <p:nvPr/>
        </p:nvSpPr>
        <p:spPr>
          <a:xfrm>
            <a:off x="5869965" y="1300094"/>
            <a:ext cx="3289242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4000" dirty="0">
                <a:solidFill>
                  <a:srgbClr val="00B0F0"/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地球温暖化</a:t>
            </a:r>
            <a:endParaRPr lang="en-US" altLang="ja-JP" sz="4000" dirty="0">
              <a:solidFill>
                <a:srgbClr val="00B0F0"/>
              </a:solidFill>
              <a:latin typeface="HG正楷書体-PRO" panose="03000600000000000000" pitchFamily="66" charset="-128"/>
              <a:ea typeface="HG正楷書体-PRO" panose="03000600000000000000" pitchFamily="66" charset="-128"/>
            </a:endParaRPr>
          </a:p>
          <a:p>
            <a:pPr algn="ctr"/>
            <a:r>
              <a:rPr lang="en-US" altLang="ja-JP" sz="2800" dirty="0">
                <a:solidFill>
                  <a:srgbClr val="00B0F0"/>
                </a:solidFill>
                <a:latin typeface="Comic Sans MS" panose="030F0702030302020204" pitchFamily="66" charset="0"/>
                <a:ea typeface="HG正楷書体-PRO" panose="03000600000000000000" pitchFamily="66" charset="-128"/>
              </a:rPr>
              <a:t>Global warming</a:t>
            </a:r>
          </a:p>
        </p:txBody>
      </p:sp>
    </p:spTree>
  </p:cSld>
  <p:clrMapOvr>
    <a:masterClrMapping/>
  </p:clrMapOvr>
  <p:transition spd="med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2908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4" presetClass="path" presetSubtype="0" accel="50000" decel="5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4.44444E-6 -0.00254 L -0.004 -0.18356 " pathEditMode="relative" rAng="0" ptsTypes="AA">
                                      <p:cBhvr>
                                        <p:cTn id="9" dur="10000" fill="hold"/>
                                        <p:tgtEl>
                                          <p:spTgt spid="2908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" y="-910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104 0.01574 L 0.01476 0.23611 " pathEditMode="relative" rAng="0" ptsTypes="AA">
                                      <p:cBhvr>
                                        <p:cTn id="11" dur="1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1" y="11019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8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7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500"/>
                            </p:stCondLst>
                            <p:childTnLst>
                              <p:par>
                                <p:cTn id="16" presetID="0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8 -0.00948 C -0.03611 -0.04 -0.07379 -0.07075 -0.12188 -0.08902 C -0.17431 -0.10983 -0.24341 -0.12486 -0.31025 -0.13202 C -0.37518 -0.13803 -0.44653 -0.13572 -0.51667 -0.12855 C -0.58594 -0.12116 -0.65955 -0.10751 -0.72969 -0.08855 C -0.79705 -0.07144 -0.8691 -0.03838 -0.92379 -0.01711 C -0.98473 0.00763 -1.04549 0.03861 -1.06858 0.04879 " pathEditMode="relative" rAng="461402" ptsTypes="aaaaaaA">
                                      <p:cBhvr>
                                        <p:cTn id="17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100" y="-600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6"/>
                                            </p:cond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3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9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2909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9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2909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3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0818" grpId="0" animBg="1"/>
      <p:bldP spid="20" grpId="0" animBg="1"/>
      <p:bldP spid="290865" grpId="0" animBg="1"/>
      <p:bldP spid="290935" grpId="0"/>
      <p:bldP spid="290936" grpId="0"/>
      <p:bldP spid="12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円弧 1"/>
          <p:cNvSpPr/>
          <p:nvPr/>
        </p:nvSpPr>
        <p:spPr>
          <a:xfrm>
            <a:off x="-5040306" y="2281944"/>
            <a:ext cx="10080612" cy="9139944"/>
          </a:xfrm>
          <a:prstGeom prst="arc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rgbClr val="00B0F0"/>
              </a:gs>
            </a:gsLst>
            <a:lin ang="8100000" scaled="1"/>
            <a:tileRect/>
          </a:gradFill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3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G正楷書体-PRO" panose="03000600000000000000" pitchFamily="66" charset="-128"/>
                <a:ea typeface="HG正楷書体-PRO" panose="03000600000000000000" pitchFamily="66" charset="-128"/>
              </a:rPr>
              <a:t>地球</a:t>
            </a:r>
            <a:endParaRPr kumimoji="0" lang="en-US" altLang="ja-JP" sz="3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HG正楷書体-PRO" panose="03000600000000000000" pitchFamily="66" charset="-128"/>
              <a:ea typeface="HG正楷書体-PRO" panose="03000600000000000000" pitchFamily="66" charset="-128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kern="0" dirty="0">
                <a:solidFill>
                  <a:sysClr val="windowText" lastClr="000000"/>
                </a:solidFill>
                <a:latin typeface="Comic Sans MS" panose="030F0702030302020204" pitchFamily="66" charset="0"/>
                <a:ea typeface="HG正楷書体-PRO" panose="03000600000000000000" pitchFamily="66" charset="-128"/>
              </a:rPr>
              <a:t>The Earth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omic Sans MS" panose="030F0702030302020204" pitchFamily="66" charset="0"/>
              <a:ea typeface="HG正楷書体-PRO" panose="03000600000000000000" pitchFamily="66" charset="-128"/>
            </a:endParaRPr>
          </a:p>
        </p:txBody>
      </p:sp>
      <p:cxnSp>
        <p:nvCxnSpPr>
          <p:cNvPr id="5" name="直線矢印コネクタ 4"/>
          <p:cNvCxnSpPr/>
          <p:nvPr/>
        </p:nvCxnSpPr>
        <p:spPr>
          <a:xfrm>
            <a:off x="107504" y="1988840"/>
            <a:ext cx="288032" cy="0"/>
          </a:xfrm>
          <a:prstGeom prst="straightConnector1">
            <a:avLst/>
          </a:prstGeom>
          <a:ln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線矢印コネクタ 5"/>
          <p:cNvCxnSpPr/>
          <p:nvPr/>
        </p:nvCxnSpPr>
        <p:spPr>
          <a:xfrm rot="16200000">
            <a:off x="5220072" y="6597352"/>
            <a:ext cx="288032" cy="0"/>
          </a:xfrm>
          <a:prstGeom prst="straightConnector1">
            <a:avLst/>
          </a:prstGeom>
          <a:ln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テキスト ボックス 6"/>
          <p:cNvSpPr txBox="1"/>
          <p:nvPr/>
        </p:nvSpPr>
        <p:spPr>
          <a:xfrm>
            <a:off x="107504" y="1495586"/>
            <a:ext cx="11063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</a:rPr>
              <a:t>1 degree</a:t>
            </a: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5543635" y="6405504"/>
            <a:ext cx="11063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</a:rPr>
              <a:t>1 degree</a:t>
            </a:r>
          </a:p>
        </p:txBody>
      </p:sp>
      <p:cxnSp>
        <p:nvCxnSpPr>
          <p:cNvPr id="10" name="直線コネクタ 9"/>
          <p:cNvCxnSpPr>
            <a:endCxn id="2" idx="1"/>
          </p:cNvCxnSpPr>
          <p:nvPr/>
        </p:nvCxnSpPr>
        <p:spPr>
          <a:xfrm flipH="1">
            <a:off x="0" y="1864918"/>
            <a:ext cx="107504" cy="498699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コネクタ 11"/>
          <p:cNvCxnSpPr>
            <a:endCxn id="2" idx="1"/>
          </p:cNvCxnSpPr>
          <p:nvPr/>
        </p:nvCxnSpPr>
        <p:spPr>
          <a:xfrm flipH="1">
            <a:off x="0" y="1864918"/>
            <a:ext cx="395536" cy="498699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コネクタ 12"/>
          <p:cNvCxnSpPr/>
          <p:nvPr/>
        </p:nvCxnSpPr>
        <p:spPr>
          <a:xfrm flipH="1">
            <a:off x="35496" y="6453335"/>
            <a:ext cx="5508139" cy="45049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コネクタ 13"/>
          <p:cNvCxnSpPr/>
          <p:nvPr/>
        </p:nvCxnSpPr>
        <p:spPr>
          <a:xfrm flipH="1">
            <a:off x="35497" y="6741368"/>
            <a:ext cx="5508138" cy="16246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テキスト ボックス 14"/>
          <p:cNvSpPr txBox="1"/>
          <p:nvPr/>
        </p:nvSpPr>
        <p:spPr>
          <a:xfrm>
            <a:off x="4815965" y="514621"/>
            <a:ext cx="3975768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3200" b="0" i="0" u="none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90000"/>
                  </a:schemeClr>
                </a:solidFill>
                <a:effectLst/>
                <a:uLnTx/>
                <a:uFillTx/>
                <a:latin typeface="HG正楷書体-PRO" panose="03000600000000000000" pitchFamily="66" charset="-128"/>
                <a:ea typeface="HG正楷書体-PRO" panose="03000600000000000000" pitchFamily="66" charset="-128"/>
              </a:rPr>
              <a:t>一度の弧長 </a:t>
            </a:r>
            <a:r>
              <a:rPr kumimoji="0" lang="en-US" altLang="ja-JP" sz="2400" b="0" i="0" u="none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90000"/>
                  </a:schemeClr>
                </a:solidFill>
                <a:effectLst/>
                <a:uLnTx/>
                <a:uFillTx/>
                <a:latin typeface="Comic Sans MS" panose="030F0702030302020204" pitchFamily="66" charset="0"/>
                <a:ea typeface="HG正楷書体-PRO" panose="03000600000000000000" pitchFamily="66" charset="-128"/>
              </a:rPr>
              <a:t>Arc length</a:t>
            </a:r>
            <a:endParaRPr kumimoji="0" lang="en-US" altLang="ja-JP" sz="3200" b="0" i="0" u="none" strike="noStrike" kern="0" cap="none" spc="0" normalizeH="0" baseline="0" noProof="0" dirty="0">
              <a:ln>
                <a:noFill/>
              </a:ln>
              <a:solidFill>
                <a:schemeClr val="accent5">
                  <a:lumMod val="90000"/>
                </a:schemeClr>
              </a:solidFill>
              <a:effectLst/>
              <a:uLnTx/>
              <a:uFillTx/>
              <a:latin typeface="Comic Sans MS" panose="030F0702030302020204" pitchFamily="66" charset="0"/>
              <a:ea typeface="HG正楷書体-PRO" panose="03000600000000000000" pitchFamily="66" charset="-128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3200" b="0" i="0" u="none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90000"/>
                  </a:schemeClr>
                </a:solidFill>
                <a:effectLst/>
                <a:uLnTx/>
                <a:uFillTx/>
                <a:latin typeface="Comic Sans MS" panose="030F0702030302020204" pitchFamily="66" charset="0"/>
                <a:ea typeface="小塚ゴシック Pro L" pitchFamily="34" charset="-128"/>
              </a:rPr>
              <a:t>　</a:t>
            </a:r>
            <a:r>
              <a:rPr kumimoji="0" lang="ja-JP" altLang="en-US" sz="3200" kern="0" dirty="0">
                <a:solidFill>
                  <a:schemeClr val="accent5">
                    <a:lumMod val="90000"/>
                  </a:schemeClr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北極</a:t>
            </a:r>
            <a:r>
              <a:rPr kumimoji="0" lang="en-US" altLang="ja-JP" sz="3200" b="0" i="0" u="none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90000"/>
                  </a:schemeClr>
                </a:solidFill>
                <a:effectLst/>
                <a:uLnTx/>
                <a:uFillTx/>
                <a:latin typeface="Comic Sans MS" panose="030F0702030302020204" pitchFamily="66" charset="0"/>
                <a:ea typeface="小塚ゴシック Pro L" pitchFamily="34" charset="-128"/>
              </a:rPr>
              <a:t>~112.7 km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3200" b="0" i="0" u="none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90000"/>
                  </a:schemeClr>
                </a:solidFill>
                <a:effectLst/>
                <a:uLnTx/>
                <a:uFillTx/>
                <a:latin typeface="Comic Sans MS" panose="030F0702030302020204" pitchFamily="66" charset="0"/>
                <a:ea typeface="小塚ゴシック Pro L" pitchFamily="34" charset="-128"/>
              </a:rPr>
              <a:t>　</a:t>
            </a:r>
            <a:r>
              <a:rPr kumimoji="0" lang="ja-JP" altLang="en-US" sz="3200" kern="0" dirty="0">
                <a:solidFill>
                  <a:schemeClr val="accent5">
                    <a:lumMod val="90000"/>
                  </a:schemeClr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赤道</a:t>
            </a:r>
            <a:r>
              <a:rPr kumimoji="0" lang="en-US" altLang="ja-JP" sz="3200" b="0" i="0" u="none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90000"/>
                  </a:schemeClr>
                </a:solidFill>
                <a:effectLst/>
                <a:uLnTx/>
                <a:uFillTx/>
                <a:latin typeface="Comic Sans MS" panose="030F0702030302020204" pitchFamily="66" charset="0"/>
                <a:ea typeface="小塚ゴシック Pro L" pitchFamily="34" charset="-128"/>
              </a:rPr>
              <a:t>~110.6 km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3200" b="0" i="0" u="none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90000"/>
                  </a:schemeClr>
                </a:solidFill>
                <a:effectLst/>
                <a:uLnTx/>
                <a:uFillTx/>
                <a:latin typeface="Comic Sans MS" panose="030F0702030302020204" pitchFamily="66" charset="0"/>
                <a:ea typeface="小塚ゴシック Pro L" pitchFamily="34" charset="-128"/>
              </a:rPr>
              <a:t>  </a:t>
            </a:r>
            <a:r>
              <a:rPr kumimoji="0" lang="ja-JP" altLang="en-US" sz="3200" kern="0" dirty="0">
                <a:solidFill>
                  <a:srgbClr val="FFFF00"/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日本では</a:t>
            </a:r>
            <a:r>
              <a:rPr kumimoji="0" lang="en-US" altLang="ja-JP" sz="3200" kern="0" dirty="0">
                <a:solidFill>
                  <a:srgbClr val="FFFF00"/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 </a:t>
            </a:r>
            <a:r>
              <a:rPr kumimoji="0" lang="en-US" altLang="ja-JP" sz="32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小塚ゴシック Pro L" pitchFamily="34" charset="-128"/>
              </a:rPr>
              <a:t>? </a:t>
            </a:r>
            <a:r>
              <a:rPr kumimoji="0" lang="en-US" altLang="ja-JP" sz="24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小塚ゴシック Pro L" pitchFamily="34" charset="-128"/>
              </a:rPr>
              <a:t>In Japan?</a:t>
            </a:r>
            <a:endParaRPr kumimoji="0" lang="en-US" altLang="ja-JP" sz="3200" b="0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omic Sans MS" panose="030F0702030302020204" pitchFamily="66" charset="0"/>
              <a:ea typeface="小塚ゴシック Pro L" pitchFamily="34" charset="-128"/>
            </a:endParaRPr>
          </a:p>
        </p:txBody>
      </p:sp>
      <p:grpSp>
        <p:nvGrpSpPr>
          <p:cNvPr id="24" name="グループ化 23"/>
          <p:cNvGrpSpPr/>
          <p:nvPr/>
        </p:nvGrpSpPr>
        <p:grpSpPr>
          <a:xfrm>
            <a:off x="-107521" y="3787815"/>
            <a:ext cx="6502605" cy="3074816"/>
            <a:chOff x="-107521" y="3787815"/>
            <a:chExt cx="6502605" cy="3074816"/>
          </a:xfrm>
        </p:grpSpPr>
        <p:cxnSp>
          <p:nvCxnSpPr>
            <p:cNvPr id="16" name="直線矢印コネクタ 15"/>
            <p:cNvCxnSpPr/>
            <p:nvPr/>
          </p:nvCxnSpPr>
          <p:spPr>
            <a:xfrm flipH="1" flipV="1">
              <a:off x="5139495" y="4052571"/>
              <a:ext cx="98224" cy="195381"/>
            </a:xfrm>
            <a:prstGeom prst="straightConnector1">
              <a:avLst/>
            </a:prstGeom>
            <a:ln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テキスト ボックス 16"/>
            <p:cNvSpPr txBox="1"/>
            <p:nvPr/>
          </p:nvSpPr>
          <p:spPr>
            <a:xfrm>
              <a:off x="5288691" y="3787815"/>
              <a:ext cx="110639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omic Sans MS" panose="030F0702030302020204" pitchFamily="66" charset="0"/>
                </a:rPr>
                <a:t>1 degree</a:t>
              </a:r>
            </a:p>
          </p:txBody>
        </p:sp>
        <p:cxnSp>
          <p:nvCxnSpPr>
            <p:cNvPr id="18" name="直線コネクタ 17"/>
            <p:cNvCxnSpPr>
              <a:endCxn id="2" idx="1"/>
            </p:cNvCxnSpPr>
            <p:nvPr/>
          </p:nvCxnSpPr>
          <p:spPr>
            <a:xfrm flipH="1">
              <a:off x="0" y="3961766"/>
              <a:ext cx="5219852" cy="289015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線コネクタ 18"/>
            <p:cNvCxnSpPr/>
            <p:nvPr/>
          </p:nvCxnSpPr>
          <p:spPr>
            <a:xfrm flipH="1">
              <a:off x="-107521" y="4157147"/>
              <a:ext cx="5543634" cy="2705484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5" name="図 2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11" t="34650" r="27983" b="30695"/>
          <a:stretch/>
        </p:blipFill>
        <p:spPr>
          <a:xfrm rot="19873049">
            <a:off x="3641695" y="3679419"/>
            <a:ext cx="782813" cy="2755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2265914"/>
      </p:ext>
    </p:extLst>
  </p:cSld>
  <p:clrMapOvr>
    <a:masterClrMapping/>
  </p:clrMapOvr>
  <p:transition spd="med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">
              <a:schemeClr val="accent5"/>
            </a:gs>
            <a:gs pos="100000">
              <a:schemeClr val="bg1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11" t="34650" r="27983" b="30695"/>
          <a:stretch/>
        </p:blipFill>
        <p:spPr>
          <a:xfrm>
            <a:off x="3819027" y="4005064"/>
            <a:ext cx="2557747" cy="2911039"/>
          </a:xfrm>
          <a:prstGeom prst="rect">
            <a:avLst/>
          </a:prstGeom>
        </p:spPr>
      </p:pic>
      <p:sp>
        <p:nvSpPr>
          <p:cNvPr id="8" name="楕円 7"/>
          <p:cNvSpPr/>
          <p:nvPr/>
        </p:nvSpPr>
        <p:spPr>
          <a:xfrm>
            <a:off x="5612625" y="5699967"/>
            <a:ext cx="144016" cy="144016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5596781" y="5785294"/>
            <a:ext cx="793807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HG正楷書体-PRO" panose="03000600000000000000" pitchFamily="66" charset="-128"/>
                <a:ea typeface="HG正楷書体-PRO" panose="03000600000000000000" pitchFamily="66" charset="-128"/>
              </a:rPr>
              <a:t>佐原</a:t>
            </a:r>
            <a:endParaRPr kumimoji="0" lang="en-US" altLang="ja-JP" sz="20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HG正楷書体-PRO" panose="03000600000000000000" pitchFamily="66" charset="-128"/>
              <a:ea typeface="HG正楷書体-PRO" panose="03000600000000000000" pitchFamily="66" charset="-128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400" kern="0" dirty="0">
                <a:latin typeface="Comic Sans MS" panose="030F0702030302020204" pitchFamily="66" charset="0"/>
                <a:ea typeface="HG正楷書体-PRO" panose="03000600000000000000" pitchFamily="66" charset="-128"/>
              </a:rPr>
              <a:t>Sawara</a:t>
            </a:r>
            <a:endParaRPr kumimoji="1" lang="ja-JP" altLang="en-US" sz="20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Comic Sans MS" panose="030F0702030302020204" pitchFamily="66" charset="0"/>
              <a:ea typeface="HG正楷書体-PRO" panose="03000600000000000000" pitchFamily="66" charset="-128"/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1331640" y="287592"/>
            <a:ext cx="640871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3200" kern="0" dirty="0">
                <a:solidFill>
                  <a:srgbClr val="000000"/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伊能忠敬</a:t>
            </a:r>
            <a:r>
              <a:rPr kumimoji="0" lang="en-US" altLang="ja-JP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G正楷書体-PRO" panose="03000600000000000000" pitchFamily="66" charset="-128"/>
                <a:ea typeface="HG正楷書体-PRO" panose="03000600000000000000" pitchFamily="66" charset="-128"/>
              </a:rPr>
              <a:t>: </a:t>
            </a:r>
            <a:r>
              <a:rPr kumimoji="0" lang="ja-JP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G正楷書体-PRO" panose="03000600000000000000" pitchFamily="66" charset="-128"/>
                <a:ea typeface="HG正楷書体-PRO" panose="03000600000000000000" pitchFamily="66" charset="-128"/>
              </a:rPr>
              <a:t>五十歳で家業を引退、測地学者</a:t>
            </a:r>
            <a:r>
              <a:rPr kumimoji="0" lang="ja-JP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G正楷書体-PRO" panose="03000600000000000000" pitchFamily="66" charset="-128"/>
                <a:ea typeface="HG正楷書体-PRO" panose="03000600000000000000" pitchFamily="66" charset="-128"/>
              </a:rPr>
              <a:t>（測量技術者）</a:t>
            </a:r>
            <a:r>
              <a:rPr kumimoji="0" lang="ja-JP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G正楷書体-PRO" panose="03000600000000000000" pitchFamily="66" charset="-128"/>
                <a:ea typeface="HG正楷書体-PRO" panose="03000600000000000000" pitchFamily="66" charset="-128"/>
              </a:rPr>
              <a:t>となる</a:t>
            </a:r>
            <a:endParaRPr kumimoji="0" lang="en-US" altLang="ja-JP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G正楷書体-PRO" panose="03000600000000000000" pitchFamily="66" charset="-128"/>
              <a:ea typeface="HG正楷書体-PRO" panose="03000600000000000000" pitchFamily="66" charset="-128"/>
            </a:endParaRPr>
          </a:p>
        </p:txBody>
      </p:sp>
      <p:pic>
        <p:nvPicPr>
          <p:cNvPr id="11" name="図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648" y="1700808"/>
            <a:ext cx="4680520" cy="35103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8" name="グループ化 17"/>
          <p:cNvGrpSpPr/>
          <p:nvPr/>
        </p:nvGrpSpPr>
        <p:grpSpPr>
          <a:xfrm>
            <a:off x="6392618" y="1617773"/>
            <a:ext cx="2432998" cy="4774582"/>
            <a:chOff x="4247962" y="892504"/>
            <a:chExt cx="2432998" cy="4774582"/>
          </a:xfrm>
        </p:grpSpPr>
        <p:pic>
          <p:nvPicPr>
            <p:cNvPr id="2" name="図 1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430" t="17882"/>
            <a:stretch/>
          </p:blipFill>
          <p:spPr>
            <a:xfrm>
              <a:off x="4247962" y="892504"/>
              <a:ext cx="2432998" cy="477458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3" name="正方形/長方形 12"/>
            <p:cNvSpPr/>
            <p:nvPr/>
          </p:nvSpPr>
          <p:spPr>
            <a:xfrm>
              <a:off x="4247962" y="1374178"/>
              <a:ext cx="252030" cy="78251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4" name="正方形/長方形 13"/>
            <p:cNvSpPr/>
            <p:nvPr/>
          </p:nvSpPr>
          <p:spPr>
            <a:xfrm>
              <a:off x="4247963" y="2420888"/>
              <a:ext cx="136280" cy="78251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6" name="二等辺三角形 15"/>
            <p:cNvSpPr/>
            <p:nvPr/>
          </p:nvSpPr>
          <p:spPr>
            <a:xfrm rot="16200000">
              <a:off x="6050420" y="638220"/>
              <a:ext cx="376256" cy="884824"/>
            </a:xfrm>
            <a:prstGeom prst="triangle">
              <a:avLst>
                <a:gd name="adj" fmla="val 10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7" name="正方形/長方形 16"/>
            <p:cNvSpPr/>
            <p:nvPr/>
          </p:nvSpPr>
          <p:spPr>
            <a:xfrm>
              <a:off x="6372200" y="1124744"/>
              <a:ext cx="308760" cy="3753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15" name="テキスト ボックス 14"/>
          <p:cNvSpPr txBox="1"/>
          <p:nvPr/>
        </p:nvSpPr>
        <p:spPr>
          <a:xfrm>
            <a:off x="105558" y="5277463"/>
            <a:ext cx="44304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000" kern="0" dirty="0">
                <a:solidFill>
                  <a:srgbClr val="000000"/>
                </a:solidFill>
                <a:latin typeface="Comic Sans MS" panose="030F0702030302020204" pitchFamily="66" charset="0"/>
                <a:ea typeface="HG正楷書体-PRO" panose="03000600000000000000" pitchFamily="66" charset="-128"/>
              </a:rPr>
              <a:t>T. </a:t>
            </a:r>
            <a:r>
              <a:rPr kumimoji="0" lang="en-US" altLang="ja-JP" sz="2000" kern="0" dirty="0" err="1">
                <a:solidFill>
                  <a:srgbClr val="000000"/>
                </a:solidFill>
                <a:latin typeface="Comic Sans MS" panose="030F0702030302020204" pitchFamily="66" charset="0"/>
                <a:ea typeface="HG正楷書体-PRO" panose="03000600000000000000" pitchFamily="66" charset="-128"/>
              </a:rPr>
              <a:t>Ino</a:t>
            </a:r>
            <a:r>
              <a:rPr kumimoji="0" lang="en-US" altLang="ja-JP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HG正楷書体-PRO" panose="03000600000000000000" pitchFamily="66" charset="-128"/>
              </a:rPr>
              <a:t>: Retired from business at the age of 50 and studied geodesy</a:t>
            </a:r>
          </a:p>
        </p:txBody>
      </p:sp>
    </p:spTree>
    <p:extLst>
      <p:ext uri="{BB962C8B-B14F-4D97-AF65-F5344CB8AC3E}">
        <p14:creationId xmlns:p14="http://schemas.microsoft.com/office/powerpoint/2010/main" val="3314251322"/>
      </p:ext>
    </p:extLst>
  </p:cSld>
  <p:clrMapOvr>
    <a:masterClrMapping/>
  </p:clrMapOvr>
  <p:transition spd="med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/>
          <p:cNvSpPr txBox="1"/>
          <p:nvPr/>
        </p:nvSpPr>
        <p:spPr>
          <a:xfrm>
            <a:off x="285108" y="728629"/>
            <a:ext cx="615553" cy="5478423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7F7046"/>
                </a:solidFill>
                <a:effectLst/>
                <a:uLnTx/>
                <a:uFillTx/>
                <a:latin typeface="HG正楷書体-PRO" panose="03000600000000000000" pitchFamily="66" charset="-128"/>
                <a:ea typeface="HG正楷書体-PRO" panose="03000600000000000000" pitchFamily="66" charset="-128"/>
              </a:rPr>
              <a:t>緯度一度分の距離は二十八里二分</a:t>
            </a:r>
            <a:endParaRPr kumimoji="0" lang="en-US" altLang="ja-JP" sz="2800" b="0" i="0" u="none" strike="noStrike" kern="0" cap="none" spc="0" normalizeH="0" baseline="0" noProof="0" dirty="0">
              <a:ln>
                <a:noFill/>
              </a:ln>
              <a:solidFill>
                <a:srgbClr val="7F7046"/>
              </a:solidFill>
              <a:effectLst/>
              <a:uLnTx/>
              <a:uFillTx/>
              <a:latin typeface="HG正楷書体-PRO" panose="03000600000000000000" pitchFamily="66" charset="-128"/>
              <a:ea typeface="HG正楷書体-PRO" panose="03000600000000000000" pitchFamily="66" charset="-128"/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5398730" y="4941168"/>
            <a:ext cx="3648885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 panose="030F0702030302020204" pitchFamily="66" charset="0"/>
                <a:ea typeface="メイリオ" panose="020B0604030504040204" pitchFamily="50" charset="-128"/>
              </a:rPr>
              <a:t>1802</a:t>
            </a:r>
            <a:r>
              <a:rPr kumimoji="0" lang="ja-JP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 panose="030F0702030302020204" pitchFamily="66" charset="0"/>
                <a:ea typeface="メイリオ" panose="020B0604030504040204" pitchFamily="50" charset="-128"/>
              </a:rPr>
              <a:t>年の計測結果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 panose="030F0702030302020204" pitchFamily="66" charset="0"/>
                <a:ea typeface="メイリオ" panose="020B0604030504040204" pitchFamily="50" charset="-128"/>
              </a:rPr>
              <a:t>: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 panose="030F0702030302020204" pitchFamily="66" charset="0"/>
                <a:ea typeface="メイリオ" panose="020B0604030504040204" pitchFamily="50" charset="-128"/>
              </a:rPr>
              <a:t>110.74898 km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メイリオ" panose="020B0604030504040204" pitchFamily="50" charset="-128"/>
              </a:rPr>
              <a:t>(</a:t>
            </a:r>
            <a:r>
              <a:rPr kumimoji="0" lang="ja-JP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メイリオ" panose="020B0604030504040204" pitchFamily="50" charset="-128"/>
              </a:rPr>
              <a:t>理科年表：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メイリオ" panose="020B0604030504040204" pitchFamily="50" charset="-128"/>
              </a:rPr>
              <a:t>110.952 km)</a:t>
            </a:r>
          </a:p>
        </p:txBody>
      </p:sp>
      <p:grpSp>
        <p:nvGrpSpPr>
          <p:cNvPr id="12" name="グループ化 11"/>
          <p:cNvGrpSpPr/>
          <p:nvPr/>
        </p:nvGrpSpPr>
        <p:grpSpPr>
          <a:xfrm>
            <a:off x="1420851" y="401294"/>
            <a:ext cx="3457689" cy="6130611"/>
            <a:chOff x="1420851" y="401294"/>
            <a:chExt cx="3457689" cy="6130611"/>
          </a:xfrm>
        </p:grpSpPr>
        <p:pic>
          <p:nvPicPr>
            <p:cNvPr id="9" name="図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20851" y="401294"/>
              <a:ext cx="3457689" cy="613061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1" name="フリーフォーム: 図形 10"/>
            <p:cNvSpPr/>
            <p:nvPr/>
          </p:nvSpPr>
          <p:spPr>
            <a:xfrm>
              <a:off x="3496733" y="533400"/>
              <a:ext cx="829734" cy="3784600"/>
            </a:xfrm>
            <a:custGeom>
              <a:avLst/>
              <a:gdLst>
                <a:gd name="connsiteX0" fmla="*/ 0 w 829734"/>
                <a:gd name="connsiteY0" fmla="*/ 3784600 h 3784600"/>
                <a:gd name="connsiteX1" fmla="*/ 16934 w 829734"/>
                <a:gd name="connsiteY1" fmla="*/ 3403600 h 3784600"/>
                <a:gd name="connsiteX2" fmla="*/ 160867 w 829734"/>
                <a:gd name="connsiteY2" fmla="*/ 3081867 h 3784600"/>
                <a:gd name="connsiteX3" fmla="*/ 338667 w 829734"/>
                <a:gd name="connsiteY3" fmla="*/ 2700867 h 3784600"/>
                <a:gd name="connsiteX4" fmla="*/ 406400 w 829734"/>
                <a:gd name="connsiteY4" fmla="*/ 2328333 h 3784600"/>
                <a:gd name="connsiteX5" fmla="*/ 575734 w 829734"/>
                <a:gd name="connsiteY5" fmla="*/ 2167467 h 3784600"/>
                <a:gd name="connsiteX6" fmla="*/ 592667 w 829734"/>
                <a:gd name="connsiteY6" fmla="*/ 1871133 h 3784600"/>
                <a:gd name="connsiteX7" fmla="*/ 728134 w 829734"/>
                <a:gd name="connsiteY7" fmla="*/ 1574800 h 3784600"/>
                <a:gd name="connsiteX8" fmla="*/ 745067 w 829734"/>
                <a:gd name="connsiteY8" fmla="*/ 1083733 h 3784600"/>
                <a:gd name="connsiteX9" fmla="*/ 829734 w 829734"/>
                <a:gd name="connsiteY9" fmla="*/ 685800 h 3784600"/>
                <a:gd name="connsiteX10" fmla="*/ 804334 w 829734"/>
                <a:gd name="connsiteY10" fmla="*/ 406400 h 3784600"/>
                <a:gd name="connsiteX11" fmla="*/ 626534 w 829734"/>
                <a:gd name="connsiteY11" fmla="*/ 160867 h 3784600"/>
                <a:gd name="connsiteX12" fmla="*/ 558800 w 829734"/>
                <a:gd name="connsiteY12" fmla="*/ 338667 h 3784600"/>
                <a:gd name="connsiteX13" fmla="*/ 465667 w 829734"/>
                <a:gd name="connsiteY13" fmla="*/ 270933 h 3784600"/>
                <a:gd name="connsiteX14" fmla="*/ 448734 w 829734"/>
                <a:gd name="connsiteY14" fmla="*/ 8467 h 3784600"/>
                <a:gd name="connsiteX15" fmla="*/ 381000 w 829734"/>
                <a:gd name="connsiteY15" fmla="*/ 0 h 3784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829734" h="3784600">
                  <a:moveTo>
                    <a:pt x="0" y="3784600"/>
                  </a:moveTo>
                  <a:lnTo>
                    <a:pt x="16934" y="3403600"/>
                  </a:lnTo>
                  <a:lnTo>
                    <a:pt x="160867" y="3081867"/>
                  </a:lnTo>
                  <a:lnTo>
                    <a:pt x="338667" y="2700867"/>
                  </a:lnTo>
                  <a:lnTo>
                    <a:pt x="406400" y="2328333"/>
                  </a:lnTo>
                  <a:lnTo>
                    <a:pt x="575734" y="2167467"/>
                  </a:lnTo>
                  <a:lnTo>
                    <a:pt x="592667" y="1871133"/>
                  </a:lnTo>
                  <a:lnTo>
                    <a:pt x="728134" y="1574800"/>
                  </a:lnTo>
                  <a:lnTo>
                    <a:pt x="745067" y="1083733"/>
                  </a:lnTo>
                  <a:lnTo>
                    <a:pt x="829734" y="685800"/>
                  </a:lnTo>
                  <a:lnTo>
                    <a:pt x="804334" y="406400"/>
                  </a:lnTo>
                  <a:lnTo>
                    <a:pt x="626534" y="160867"/>
                  </a:lnTo>
                  <a:lnTo>
                    <a:pt x="558800" y="338667"/>
                  </a:lnTo>
                  <a:lnTo>
                    <a:pt x="465667" y="270933"/>
                  </a:lnTo>
                  <a:lnTo>
                    <a:pt x="448734" y="8467"/>
                  </a:lnTo>
                  <a:lnTo>
                    <a:pt x="381000" y="0"/>
                  </a:lnTo>
                </a:path>
              </a:pathLst>
            </a:cu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6" name="グループ化 5"/>
          <p:cNvGrpSpPr/>
          <p:nvPr/>
        </p:nvGrpSpPr>
        <p:grpSpPr>
          <a:xfrm>
            <a:off x="5418886" y="188640"/>
            <a:ext cx="3775393" cy="4653475"/>
            <a:chOff x="5418886" y="188640"/>
            <a:chExt cx="3775393" cy="4653475"/>
          </a:xfrm>
        </p:grpSpPr>
        <p:pic>
          <p:nvPicPr>
            <p:cNvPr id="7" name="図 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68144" y="188640"/>
              <a:ext cx="2424135" cy="3795822"/>
            </a:xfrm>
            <a:prstGeom prst="rect">
              <a:avLst/>
            </a:prstGeom>
          </p:spPr>
        </p:pic>
        <p:sp>
          <p:nvSpPr>
            <p:cNvPr id="10" name="テキスト ボックス 9"/>
            <p:cNvSpPr txBox="1"/>
            <p:nvPr/>
          </p:nvSpPr>
          <p:spPr>
            <a:xfrm>
              <a:off x="5418886" y="3888008"/>
              <a:ext cx="3775393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ja-JP" alt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G正楷書体-PRO" panose="03000600000000000000" pitchFamily="66" charset="-128"/>
                  <a:ea typeface="HG正楷書体-PRO" panose="03000600000000000000" pitchFamily="66" charset="-128"/>
                </a:rPr>
                <a:t>天文緯度の測量器具（象限儀）</a:t>
              </a:r>
              <a:endParaRPr kumimoji="0" lang="en-US" altLang="ja-JP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正楷書体-PRO" panose="03000600000000000000" pitchFamily="66" charset="-128"/>
                <a:ea typeface="HG正楷書体-PRO" panose="03000600000000000000" pitchFamily="66" charset="-128"/>
              </a:endParaRP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ja-JP" sz="1600" dirty="0">
                  <a:solidFill>
                    <a:prstClr val="black"/>
                  </a:solidFill>
                  <a:latin typeface="Comic Sans MS" panose="030F0702030302020204" pitchFamily="66" charset="0"/>
                  <a:ea typeface="ＭＳ Ｐゴシック" panose="020B0600070205080204" pitchFamily="50" charset="-128"/>
                </a:rPr>
                <a:t>Astronomical latitude measurement</a:t>
              </a:r>
              <a:endParaRPr lang="ja-JP" altLang="en-US" sz="1600" dirty="0">
                <a:solidFill>
                  <a:prstClr val="black"/>
                </a:solidFill>
                <a:latin typeface="Comic Sans MS" panose="030F0702030302020204" pitchFamily="66" charset="0"/>
                <a:ea typeface="ＭＳ Ｐゴシック" panose="020B0600070205080204" pitchFamily="50" charset="-128"/>
              </a:endParaRP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正楷書体-PRO" panose="03000600000000000000" pitchFamily="66" charset="-128"/>
                <a:ea typeface="HG正楷書体-PRO" panose="03000600000000000000" pitchFamily="66" charset="-128"/>
              </a:endParaRPr>
            </a:p>
          </p:txBody>
        </p:sp>
      </p:grpSp>
      <p:sp>
        <p:nvSpPr>
          <p:cNvPr id="3" name="テキスト ボックス 2"/>
          <p:cNvSpPr txBox="1"/>
          <p:nvPr/>
        </p:nvSpPr>
        <p:spPr>
          <a:xfrm>
            <a:off x="1115616" y="533400"/>
            <a:ext cx="1661993" cy="4196020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ja-JP" altLang="en-US" sz="4000" dirty="0">
                <a:latin typeface="HG正楷書体-PRO" panose="03000600000000000000" pitchFamily="66" charset="-128"/>
                <a:ea typeface="HG正楷書体-PRO" panose="03000600000000000000" pitchFamily="66" charset="-128"/>
              </a:rPr>
              <a:t>地図作成も測地学</a:t>
            </a:r>
            <a:endParaRPr lang="en-US" altLang="ja-JP" sz="4000" dirty="0">
              <a:latin typeface="HG正楷書体-PRO" panose="03000600000000000000" pitchFamily="66" charset="-128"/>
              <a:ea typeface="HG正楷書体-PRO" panose="03000600000000000000" pitchFamily="66" charset="-128"/>
            </a:endParaRPr>
          </a:p>
          <a:p>
            <a:r>
              <a:rPr lang="ja-JP" altLang="en-US" sz="2800" dirty="0">
                <a:latin typeface="HG正楷書体-PRO" panose="03000600000000000000" pitchFamily="66" charset="-128"/>
                <a:ea typeface="HG正楷書体-PRO" panose="03000600000000000000" pitchFamily="66" charset="-128"/>
              </a:rPr>
              <a:t>（測量学の学問的基礎）</a:t>
            </a:r>
          </a:p>
          <a:p>
            <a:endParaRPr kumimoji="1" lang="ja-JP" altLang="en-US" sz="2800" dirty="0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1277487" y="6002997"/>
            <a:ext cx="37444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000" kern="0" dirty="0">
                <a:solidFill>
                  <a:srgbClr val="002060"/>
                </a:solidFill>
                <a:latin typeface="Comic Sans MS" panose="030F0702030302020204" pitchFamily="66" charset="0"/>
                <a:ea typeface="HG正楷書体-PRO" panose="03000600000000000000" pitchFamily="66" charset="-128"/>
              </a:rPr>
              <a:t>Map-making is </a:t>
            </a:r>
            <a:r>
              <a:rPr kumimoji="0" lang="en-US" altLang="ja-JP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 panose="030F0702030302020204" pitchFamily="66" charset="0"/>
                <a:ea typeface="HG正楷書体-PRO" panose="03000600000000000000" pitchFamily="66" charset="-128"/>
              </a:rPr>
              <a:t>also a geodesy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omic Sans MS" panose="030F0702030302020204" pitchFamily="66" charset="0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76248848"/>
      </p:ext>
    </p:extLst>
  </p:cSld>
  <p:clrMapOvr>
    <a:masterClrMapping/>
  </p:clrMapOvr>
  <p:transition spd="med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3" grpId="0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グループ化 5"/>
          <p:cNvGrpSpPr/>
          <p:nvPr/>
        </p:nvGrpSpPr>
        <p:grpSpPr>
          <a:xfrm>
            <a:off x="669700" y="1558345"/>
            <a:ext cx="8269008" cy="5078499"/>
            <a:chOff x="540912" y="1326525"/>
            <a:chExt cx="8269008" cy="5078499"/>
          </a:xfrm>
        </p:grpSpPr>
        <p:pic>
          <p:nvPicPr>
            <p:cNvPr id="2" name="図 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0912" y="1326525"/>
              <a:ext cx="8269008" cy="507165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3" name="テキスト ボックス 2"/>
            <p:cNvSpPr txBox="1"/>
            <p:nvPr/>
          </p:nvSpPr>
          <p:spPr>
            <a:xfrm>
              <a:off x="6459436" y="6004914"/>
              <a:ext cx="213552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ja-JP" altLang="en-US" sz="2000" dirty="0">
                  <a:solidFill>
                    <a:prstClr val="black"/>
                  </a:solidFill>
                  <a:latin typeface="HG正楷書体-PRO" panose="03000600000000000000" pitchFamily="66" charset="-128"/>
                  <a:ea typeface="HG正楷書体-PRO" panose="03000600000000000000" pitchFamily="66" charset="-128"/>
                </a:rPr>
                <a:t>行基図</a:t>
              </a:r>
              <a:r>
                <a:rPr lang="en-US" altLang="ja-JP" dirty="0">
                  <a:solidFill>
                    <a:prstClr val="black"/>
                  </a:solidFill>
                  <a:latin typeface="Comic Sans MS" panose="030F0702030302020204" pitchFamily="66" charset="0"/>
                  <a:ea typeface="ＭＳ Ｐゴシック" panose="020B0600070205080204" pitchFamily="50" charset="-128"/>
                </a:rPr>
                <a:t> (668-749)</a:t>
              </a:r>
              <a:endParaRPr lang="ja-JP" altLang="en-US" dirty="0">
                <a:solidFill>
                  <a:prstClr val="black"/>
                </a:solidFill>
                <a:latin typeface="Comic Sans MS" panose="030F0702030302020204" pitchFamily="66" charset="0"/>
                <a:ea typeface="ＭＳ Ｐゴシック" panose="020B0600070205080204" pitchFamily="50" charset="-128"/>
              </a:endParaRPr>
            </a:p>
          </p:txBody>
        </p:sp>
      </p:grpSp>
      <p:grpSp>
        <p:nvGrpSpPr>
          <p:cNvPr id="10" name="グループ化 9"/>
          <p:cNvGrpSpPr/>
          <p:nvPr/>
        </p:nvGrpSpPr>
        <p:grpSpPr>
          <a:xfrm>
            <a:off x="391423" y="188640"/>
            <a:ext cx="5302005" cy="5830946"/>
            <a:chOff x="2876080" y="614391"/>
            <a:chExt cx="5302005" cy="5830946"/>
          </a:xfrm>
        </p:grpSpPr>
        <p:pic>
          <p:nvPicPr>
            <p:cNvPr id="8" name="図 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6080" y="614391"/>
              <a:ext cx="5302005" cy="583094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9" name="テキスト ボックス 8"/>
            <p:cNvSpPr txBox="1"/>
            <p:nvPr/>
          </p:nvSpPr>
          <p:spPr>
            <a:xfrm>
              <a:off x="7406598" y="2743731"/>
              <a:ext cx="615553" cy="3323987"/>
            </a:xfrm>
            <a:prstGeom prst="rect">
              <a:avLst/>
            </a:prstGeom>
            <a:noFill/>
          </p:spPr>
          <p:txBody>
            <a:bodyPr vert="eaVert" wrap="non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zh-TW" altLang="en-US" sz="2800" dirty="0">
                  <a:solidFill>
                    <a:srgbClr val="7F7046"/>
                  </a:solidFill>
                  <a:latin typeface="HG正楷書体-PRO" panose="03000600000000000000" pitchFamily="66" charset="-128"/>
                  <a:ea typeface="HG正楷書体-PRO" panose="03000600000000000000" pitchFamily="66" charset="-128"/>
                </a:rPr>
                <a:t>大日本沿海輿地全図</a:t>
              </a:r>
              <a:endParaRPr lang="ja-JP" altLang="en-US" sz="2800" dirty="0">
                <a:solidFill>
                  <a:srgbClr val="7F7046"/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endParaRPr>
            </a:p>
          </p:txBody>
        </p:sp>
        <p:sp>
          <p:nvSpPr>
            <p:cNvPr id="5" name="テキスト ボックス 4"/>
            <p:cNvSpPr txBox="1"/>
            <p:nvPr/>
          </p:nvSpPr>
          <p:spPr>
            <a:xfrm>
              <a:off x="3044918" y="817425"/>
              <a:ext cx="239200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ja-JP" altLang="en-US" sz="2000" dirty="0">
                  <a:solidFill>
                    <a:prstClr val="black"/>
                  </a:solidFill>
                  <a:latin typeface="HG正楷書体-PRO" panose="03000600000000000000" pitchFamily="66" charset="-128"/>
                  <a:ea typeface="HG正楷書体-PRO" panose="03000600000000000000" pitchFamily="66" charset="-128"/>
                </a:rPr>
                <a:t>伊能図</a:t>
              </a:r>
              <a:r>
                <a:rPr lang="ja-JP" altLang="en-US" dirty="0">
                  <a:solidFill>
                    <a:prstClr val="black"/>
                  </a:solidFill>
                  <a:latin typeface="Comic Sans MS" panose="030F0702030302020204" pitchFamily="66" charset="0"/>
                  <a:ea typeface="ＭＳ Ｐゴシック" panose="020B0600070205080204" pitchFamily="50" charset="-128"/>
                </a:rPr>
                <a:t>　</a:t>
              </a:r>
              <a:r>
                <a:rPr lang="en-US" altLang="ja-JP" dirty="0">
                  <a:solidFill>
                    <a:prstClr val="black"/>
                  </a:solidFill>
                  <a:latin typeface="Comic Sans MS" panose="030F0702030302020204" pitchFamily="66" charset="0"/>
                  <a:ea typeface="ＭＳ Ｐゴシック" panose="020B0600070205080204" pitchFamily="50" charset="-128"/>
                </a:rPr>
                <a:t>(1745-1818)</a:t>
              </a:r>
              <a:endParaRPr lang="ja-JP" altLang="en-US" dirty="0">
                <a:solidFill>
                  <a:prstClr val="black"/>
                </a:solidFill>
                <a:latin typeface="Comic Sans MS" panose="030F0702030302020204" pitchFamily="66" charset="0"/>
                <a:ea typeface="ＭＳ Ｐゴシック" panose="020B0600070205080204" pitchFamily="50" charset="-128"/>
              </a:endParaRPr>
            </a:p>
          </p:txBody>
        </p:sp>
      </p:grpSp>
      <p:sp>
        <p:nvSpPr>
          <p:cNvPr id="11" name="テキスト ボックス 10"/>
          <p:cNvSpPr txBox="1"/>
          <p:nvPr/>
        </p:nvSpPr>
        <p:spPr>
          <a:xfrm>
            <a:off x="5672087" y="730923"/>
            <a:ext cx="36488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800" dirty="0">
                <a:solidFill>
                  <a:srgbClr val="002060"/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測地学以前</a:t>
            </a:r>
            <a:r>
              <a:rPr kumimoji="0" lang="en-US" sz="2800" dirty="0">
                <a:solidFill>
                  <a:srgbClr val="002060"/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…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0" lang="en-US" sz="2000" dirty="0">
                <a:solidFill>
                  <a:srgbClr val="002060"/>
                </a:solidFill>
                <a:latin typeface="Comic Sans MS" panose="030F0702030302020204" pitchFamily="66" charset="0"/>
                <a:ea typeface="HG正楷書体-PRO" panose="03000600000000000000" pitchFamily="66" charset="-128"/>
              </a:rPr>
              <a:t>Before geodesy</a:t>
            </a: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1356098" y="5130477"/>
            <a:ext cx="36488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800" dirty="0">
                <a:solidFill>
                  <a:srgbClr val="002060"/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測地学以後</a:t>
            </a:r>
            <a:r>
              <a:rPr kumimoji="0" lang="en-US" sz="2800" dirty="0">
                <a:solidFill>
                  <a:srgbClr val="002060"/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…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0" lang="en-US" sz="2000" dirty="0">
                <a:solidFill>
                  <a:srgbClr val="002060"/>
                </a:solidFill>
                <a:latin typeface="Comic Sans MS" panose="030F0702030302020204" pitchFamily="66" charset="0"/>
                <a:ea typeface="HG正楷書体-PRO" panose="03000600000000000000" pitchFamily="66" charset="-128"/>
              </a:rPr>
              <a:t>After geodesy</a:t>
            </a:r>
            <a:endParaRPr kumimoji="0" lang="en-US" sz="3200" dirty="0">
              <a:solidFill>
                <a:srgbClr val="002060"/>
              </a:solidFill>
              <a:latin typeface="Comic Sans MS" panose="030F0702030302020204" pitchFamily="66" charset="0"/>
              <a:ea typeface="HG正楷書体-PRO" panose="03000600000000000000" pitchFamily="66" charset="-128"/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2952262" y="2793122"/>
            <a:ext cx="4185761" cy="707886"/>
          </a:xfrm>
          <a:prstGeom prst="rect">
            <a:avLst/>
          </a:prstGeom>
          <a:solidFill>
            <a:srgbClr val="0070C0"/>
          </a:solidFill>
          <a:effectLst>
            <a:outerShdw blurRad="127000" dist="1270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ja-JP" altLang="en-US" sz="4000" dirty="0">
                <a:solidFill>
                  <a:srgbClr val="4BACC6">
                    <a:lumMod val="20000"/>
                    <a:lumOff val="80000"/>
                  </a:srgbClr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測地学すごい</a:t>
            </a:r>
            <a:r>
              <a:rPr lang="en-US" altLang="ja-JP" sz="2000" dirty="0">
                <a:solidFill>
                  <a:srgbClr val="4BACC6">
                    <a:lumMod val="20000"/>
                    <a:lumOff val="80000"/>
                  </a:srgbClr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…</a:t>
            </a:r>
            <a:r>
              <a:rPr lang="ja-JP" altLang="en-US" sz="2000" dirty="0">
                <a:solidFill>
                  <a:srgbClr val="4BACC6">
                    <a:lumMod val="20000"/>
                    <a:lumOff val="80000"/>
                  </a:srgbClr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けど</a:t>
            </a:r>
            <a:endParaRPr lang="ja-JP" altLang="en-US" sz="4000" dirty="0">
              <a:solidFill>
                <a:srgbClr val="4BACC6">
                  <a:lumMod val="20000"/>
                  <a:lumOff val="80000"/>
                </a:srgbClr>
              </a:solidFill>
              <a:latin typeface="HG正楷書体-PRO" panose="03000600000000000000" pitchFamily="66" charset="-128"/>
              <a:ea typeface="HG正楷書体-PRO" panose="03000600000000000000" pitchFamily="66" charset="-128"/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2860806" y="2824886"/>
            <a:ext cx="4288353" cy="707886"/>
          </a:xfrm>
          <a:prstGeom prst="rect">
            <a:avLst/>
          </a:prstGeom>
          <a:solidFill>
            <a:srgbClr val="0070C0"/>
          </a:solidFill>
          <a:effectLst>
            <a:outerShdw blurRad="127000" dist="1270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ja-JP" altLang="en-US" sz="4000" dirty="0">
                <a:solidFill>
                  <a:srgbClr val="4BACC6">
                    <a:lumMod val="20000"/>
                    <a:lumOff val="80000"/>
                  </a:srgbClr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すごいけど退屈</a:t>
            </a:r>
            <a:r>
              <a:rPr lang="en-US" altLang="ja-JP" sz="4000" dirty="0">
                <a:solidFill>
                  <a:srgbClr val="4BACC6">
                    <a:lumMod val="20000"/>
                    <a:lumOff val="80000"/>
                  </a:srgbClr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…</a:t>
            </a:r>
            <a:endParaRPr lang="ja-JP" altLang="en-US" sz="4000" dirty="0">
              <a:solidFill>
                <a:srgbClr val="4BACC6">
                  <a:lumMod val="20000"/>
                  <a:lumOff val="80000"/>
                </a:srgbClr>
              </a:solidFill>
              <a:latin typeface="HG正楷書体-PRO" panose="03000600000000000000" pitchFamily="66" charset="-128"/>
              <a:ea typeface="HG正楷書体-PRO" panose="03000600000000000000" pitchFamily="66" charset="-128"/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2514753" y="2780928"/>
            <a:ext cx="4801314" cy="707886"/>
          </a:xfrm>
          <a:prstGeom prst="rect">
            <a:avLst/>
          </a:prstGeom>
          <a:solidFill>
            <a:srgbClr val="0070C0"/>
          </a:solidFill>
          <a:effectLst>
            <a:outerShdw blurRad="127000" dist="1270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ja-JP" altLang="en-US" sz="4000" dirty="0">
                <a:solidFill>
                  <a:srgbClr val="4BACC6">
                    <a:lumMod val="20000"/>
                    <a:lumOff val="80000"/>
                  </a:srgbClr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退屈ではなくなった</a:t>
            </a: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719390" y="2780928"/>
            <a:ext cx="8392041" cy="707886"/>
          </a:xfrm>
          <a:prstGeom prst="rect">
            <a:avLst/>
          </a:prstGeom>
          <a:solidFill>
            <a:srgbClr val="0070C0"/>
          </a:solidFill>
          <a:effectLst>
            <a:outerShdw blurRad="127000" dist="1270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ja-JP" altLang="en-US" sz="4000" dirty="0">
                <a:solidFill>
                  <a:srgbClr val="4BACC6">
                    <a:lumMod val="20000"/>
                    <a:lumOff val="80000"/>
                  </a:srgbClr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宇宙技術で時間変化が見えるように</a:t>
            </a:r>
          </a:p>
        </p:txBody>
      </p:sp>
    </p:spTree>
    <p:extLst>
      <p:ext uri="{BB962C8B-B14F-4D97-AF65-F5344CB8AC3E}">
        <p14:creationId xmlns:p14="http://schemas.microsoft.com/office/powerpoint/2010/main" val="4213921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6" grpId="0" animBg="1"/>
      <p:bldP spid="13" grpId="0" animBg="1"/>
      <p:bldP spid="14" grpId="0" animBg="1"/>
      <p:bldP spid="1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63"/>
          <a:stretch/>
        </p:blipFill>
        <p:spPr>
          <a:xfrm>
            <a:off x="25442" y="-93776"/>
            <a:ext cx="9144000" cy="6932779"/>
          </a:xfrm>
          <a:prstGeom prst="rect">
            <a:avLst/>
          </a:prstGeom>
        </p:spPr>
      </p:pic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2050777" y="-1323528"/>
            <a:ext cx="3863975" cy="3408363"/>
            <a:chOff x="904" y="301"/>
            <a:chExt cx="2434" cy="2147"/>
          </a:xfrm>
        </p:grpSpPr>
        <p:sp>
          <p:nvSpPr>
            <p:cNvPr id="14341" name="Arc 5"/>
            <p:cNvSpPr>
              <a:spLocks/>
            </p:cNvSpPr>
            <p:nvPr/>
          </p:nvSpPr>
          <p:spPr bwMode="auto">
            <a:xfrm rot="10800000" flipH="1">
              <a:off x="904" y="301"/>
              <a:ext cx="1716" cy="1500"/>
            </a:xfrm>
            <a:custGeom>
              <a:avLst/>
              <a:gdLst>
                <a:gd name="G0" fmla="+- 0 0 0"/>
                <a:gd name="G1" fmla="+- 18808 0 0"/>
                <a:gd name="G2" fmla="+- 21600 0 0"/>
                <a:gd name="T0" fmla="*/ 10622 w 18162"/>
                <a:gd name="T1" fmla="*/ 0 h 18808"/>
                <a:gd name="T2" fmla="*/ 18162 w 18162"/>
                <a:gd name="T3" fmla="*/ 7115 h 18808"/>
                <a:gd name="T4" fmla="*/ 0 w 18162"/>
                <a:gd name="T5" fmla="*/ 18808 h 188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162" h="18808" fill="none" extrusionOk="0">
                  <a:moveTo>
                    <a:pt x="10621" y="0"/>
                  </a:moveTo>
                  <a:cubicBezTo>
                    <a:pt x="13675" y="1724"/>
                    <a:pt x="16263" y="4166"/>
                    <a:pt x="18161" y="7115"/>
                  </a:cubicBezTo>
                </a:path>
                <a:path w="18162" h="18808" stroke="0" extrusionOk="0">
                  <a:moveTo>
                    <a:pt x="10621" y="0"/>
                  </a:moveTo>
                  <a:cubicBezTo>
                    <a:pt x="13675" y="1724"/>
                    <a:pt x="16263" y="4166"/>
                    <a:pt x="18161" y="7115"/>
                  </a:cubicBezTo>
                  <a:lnTo>
                    <a:pt x="0" y="18808"/>
                  </a:lnTo>
                  <a:close/>
                </a:path>
              </a:pathLst>
            </a:cu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14342" name="Arc 6"/>
            <p:cNvSpPr>
              <a:spLocks/>
            </p:cNvSpPr>
            <p:nvPr/>
          </p:nvSpPr>
          <p:spPr bwMode="auto">
            <a:xfrm rot="10800000" flipH="1">
              <a:off x="1040" y="436"/>
              <a:ext cx="1757" cy="1530"/>
            </a:xfrm>
            <a:custGeom>
              <a:avLst/>
              <a:gdLst>
                <a:gd name="G0" fmla="+- 0 0 0"/>
                <a:gd name="G1" fmla="+- 19191 0 0"/>
                <a:gd name="G2" fmla="+- 21600 0 0"/>
                <a:gd name="T0" fmla="*/ 9913 w 18593"/>
                <a:gd name="T1" fmla="*/ 0 h 19191"/>
                <a:gd name="T2" fmla="*/ 18593 w 18593"/>
                <a:gd name="T3" fmla="*/ 8198 h 19191"/>
                <a:gd name="T4" fmla="*/ 0 w 18593"/>
                <a:gd name="T5" fmla="*/ 19191 h 19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593" h="19191" fill="none" extrusionOk="0">
                  <a:moveTo>
                    <a:pt x="9912" y="0"/>
                  </a:moveTo>
                  <a:cubicBezTo>
                    <a:pt x="13519" y="1862"/>
                    <a:pt x="16527" y="4703"/>
                    <a:pt x="18593" y="8197"/>
                  </a:cubicBezTo>
                </a:path>
                <a:path w="18593" h="19191" stroke="0" extrusionOk="0">
                  <a:moveTo>
                    <a:pt x="9912" y="0"/>
                  </a:moveTo>
                  <a:cubicBezTo>
                    <a:pt x="13519" y="1862"/>
                    <a:pt x="16527" y="4703"/>
                    <a:pt x="18593" y="8197"/>
                  </a:cubicBezTo>
                  <a:lnTo>
                    <a:pt x="0" y="19191"/>
                  </a:lnTo>
                  <a:close/>
                </a:path>
              </a:pathLst>
            </a:cu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14343" name="Arc 7"/>
            <p:cNvSpPr>
              <a:spLocks/>
            </p:cNvSpPr>
            <p:nvPr/>
          </p:nvSpPr>
          <p:spPr bwMode="auto">
            <a:xfrm rot="10800000" flipH="1">
              <a:off x="1176" y="572"/>
              <a:ext cx="1795" cy="1557"/>
            </a:xfrm>
            <a:custGeom>
              <a:avLst/>
              <a:gdLst>
                <a:gd name="G0" fmla="+- 0 0 0"/>
                <a:gd name="G1" fmla="+- 19529 0 0"/>
                <a:gd name="G2" fmla="+- 21600 0 0"/>
                <a:gd name="T0" fmla="*/ 9230 w 18996"/>
                <a:gd name="T1" fmla="*/ 0 h 19529"/>
                <a:gd name="T2" fmla="*/ 18996 w 18996"/>
                <a:gd name="T3" fmla="*/ 9247 h 19529"/>
                <a:gd name="T4" fmla="*/ 0 w 18996"/>
                <a:gd name="T5" fmla="*/ 19529 h 195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996" h="19529" fill="none" extrusionOk="0">
                  <a:moveTo>
                    <a:pt x="9229" y="0"/>
                  </a:moveTo>
                  <a:cubicBezTo>
                    <a:pt x="13386" y="1964"/>
                    <a:pt x="16807" y="5204"/>
                    <a:pt x="18995" y="9247"/>
                  </a:cubicBezTo>
                </a:path>
                <a:path w="18996" h="19529" stroke="0" extrusionOk="0">
                  <a:moveTo>
                    <a:pt x="9229" y="0"/>
                  </a:moveTo>
                  <a:cubicBezTo>
                    <a:pt x="13386" y="1964"/>
                    <a:pt x="16807" y="5204"/>
                    <a:pt x="18995" y="9247"/>
                  </a:cubicBezTo>
                  <a:lnTo>
                    <a:pt x="0" y="19529"/>
                  </a:lnTo>
                  <a:close/>
                </a:path>
              </a:pathLst>
            </a:cu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14344" name="Arc 8"/>
            <p:cNvSpPr>
              <a:spLocks/>
            </p:cNvSpPr>
            <p:nvPr/>
          </p:nvSpPr>
          <p:spPr bwMode="auto">
            <a:xfrm rot="10800000" flipH="1">
              <a:off x="1312" y="708"/>
              <a:ext cx="1846" cy="1583"/>
            </a:xfrm>
            <a:custGeom>
              <a:avLst/>
              <a:gdLst>
                <a:gd name="G0" fmla="+- 0 0 0"/>
                <a:gd name="G1" fmla="+- 19852 0 0"/>
                <a:gd name="G2" fmla="+- 21600 0 0"/>
                <a:gd name="T0" fmla="*/ 8513 w 19533"/>
                <a:gd name="T1" fmla="*/ 0 h 19852"/>
                <a:gd name="T2" fmla="*/ 19533 w 19533"/>
                <a:gd name="T3" fmla="*/ 10632 h 19852"/>
                <a:gd name="T4" fmla="*/ 0 w 19533"/>
                <a:gd name="T5" fmla="*/ 19852 h 198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33" h="19852" fill="none" extrusionOk="0">
                  <a:moveTo>
                    <a:pt x="8512" y="0"/>
                  </a:moveTo>
                  <a:cubicBezTo>
                    <a:pt x="13361" y="2079"/>
                    <a:pt x="17281" y="5861"/>
                    <a:pt x="19533" y="10631"/>
                  </a:cubicBezTo>
                </a:path>
                <a:path w="19533" h="19852" stroke="0" extrusionOk="0">
                  <a:moveTo>
                    <a:pt x="8512" y="0"/>
                  </a:moveTo>
                  <a:cubicBezTo>
                    <a:pt x="13361" y="2079"/>
                    <a:pt x="17281" y="5861"/>
                    <a:pt x="19533" y="10631"/>
                  </a:cubicBezTo>
                  <a:lnTo>
                    <a:pt x="0" y="19852"/>
                  </a:lnTo>
                  <a:close/>
                </a:path>
              </a:pathLst>
            </a:cu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14345" name="Arc 9"/>
            <p:cNvSpPr>
              <a:spLocks/>
            </p:cNvSpPr>
            <p:nvPr/>
          </p:nvSpPr>
          <p:spPr bwMode="auto">
            <a:xfrm rot="10800000" flipH="1">
              <a:off x="1448" y="845"/>
              <a:ext cx="1890" cy="1603"/>
            </a:xfrm>
            <a:custGeom>
              <a:avLst/>
              <a:gdLst>
                <a:gd name="G0" fmla="+- 0 0 0"/>
                <a:gd name="G1" fmla="+- 20102 0 0"/>
                <a:gd name="G2" fmla="+- 21600 0 0"/>
                <a:gd name="T0" fmla="*/ 7903 w 20002"/>
                <a:gd name="T1" fmla="*/ 0 h 20102"/>
                <a:gd name="T2" fmla="*/ 20002 w 20002"/>
                <a:gd name="T3" fmla="*/ 11950 h 20102"/>
                <a:gd name="T4" fmla="*/ 0 w 20002"/>
                <a:gd name="T5" fmla="*/ 20102 h 20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002" h="20102" fill="none" extrusionOk="0">
                  <a:moveTo>
                    <a:pt x="7903" y="-1"/>
                  </a:moveTo>
                  <a:cubicBezTo>
                    <a:pt x="13400" y="2161"/>
                    <a:pt x="17773" y="6479"/>
                    <a:pt x="20002" y="11949"/>
                  </a:cubicBezTo>
                </a:path>
                <a:path w="20002" h="20102" stroke="0" extrusionOk="0">
                  <a:moveTo>
                    <a:pt x="7903" y="-1"/>
                  </a:moveTo>
                  <a:cubicBezTo>
                    <a:pt x="13400" y="2161"/>
                    <a:pt x="17773" y="6479"/>
                    <a:pt x="20002" y="11949"/>
                  </a:cubicBezTo>
                  <a:lnTo>
                    <a:pt x="0" y="20102"/>
                  </a:lnTo>
                  <a:close/>
                </a:path>
              </a:pathLst>
            </a:cu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3" name="Group 10"/>
          <p:cNvGrpSpPr>
            <a:grpSpLocks/>
          </p:cNvGrpSpPr>
          <p:nvPr/>
        </p:nvGrpSpPr>
        <p:grpSpPr bwMode="auto">
          <a:xfrm rot="5018174">
            <a:off x="4979884" y="-1422790"/>
            <a:ext cx="3863975" cy="3408363"/>
            <a:chOff x="904" y="301"/>
            <a:chExt cx="2434" cy="2147"/>
          </a:xfrm>
        </p:grpSpPr>
        <p:sp>
          <p:nvSpPr>
            <p:cNvPr id="14347" name="Arc 11"/>
            <p:cNvSpPr>
              <a:spLocks/>
            </p:cNvSpPr>
            <p:nvPr/>
          </p:nvSpPr>
          <p:spPr bwMode="auto">
            <a:xfrm rot="10800000" flipH="1">
              <a:off x="904" y="301"/>
              <a:ext cx="1716" cy="1500"/>
            </a:xfrm>
            <a:custGeom>
              <a:avLst/>
              <a:gdLst>
                <a:gd name="G0" fmla="+- 0 0 0"/>
                <a:gd name="G1" fmla="+- 18808 0 0"/>
                <a:gd name="G2" fmla="+- 21600 0 0"/>
                <a:gd name="T0" fmla="*/ 10622 w 18162"/>
                <a:gd name="T1" fmla="*/ 0 h 18808"/>
                <a:gd name="T2" fmla="*/ 18162 w 18162"/>
                <a:gd name="T3" fmla="*/ 7115 h 18808"/>
                <a:gd name="T4" fmla="*/ 0 w 18162"/>
                <a:gd name="T5" fmla="*/ 18808 h 188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162" h="18808" fill="none" extrusionOk="0">
                  <a:moveTo>
                    <a:pt x="10621" y="0"/>
                  </a:moveTo>
                  <a:cubicBezTo>
                    <a:pt x="13675" y="1724"/>
                    <a:pt x="16263" y="4166"/>
                    <a:pt x="18161" y="7115"/>
                  </a:cubicBezTo>
                </a:path>
                <a:path w="18162" h="18808" stroke="0" extrusionOk="0">
                  <a:moveTo>
                    <a:pt x="10621" y="0"/>
                  </a:moveTo>
                  <a:cubicBezTo>
                    <a:pt x="13675" y="1724"/>
                    <a:pt x="16263" y="4166"/>
                    <a:pt x="18161" y="7115"/>
                  </a:cubicBezTo>
                  <a:lnTo>
                    <a:pt x="0" y="18808"/>
                  </a:lnTo>
                  <a:close/>
                </a:path>
              </a:pathLst>
            </a:custGeom>
            <a:noFill/>
            <a:ln w="9525">
              <a:solidFill>
                <a:srgbClr val="92D05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14348" name="Arc 12"/>
            <p:cNvSpPr>
              <a:spLocks/>
            </p:cNvSpPr>
            <p:nvPr/>
          </p:nvSpPr>
          <p:spPr bwMode="auto">
            <a:xfrm rot="10800000" flipH="1">
              <a:off x="1040" y="436"/>
              <a:ext cx="1757" cy="1530"/>
            </a:xfrm>
            <a:custGeom>
              <a:avLst/>
              <a:gdLst>
                <a:gd name="G0" fmla="+- 0 0 0"/>
                <a:gd name="G1" fmla="+- 19191 0 0"/>
                <a:gd name="G2" fmla="+- 21600 0 0"/>
                <a:gd name="T0" fmla="*/ 9913 w 18593"/>
                <a:gd name="T1" fmla="*/ 0 h 19191"/>
                <a:gd name="T2" fmla="*/ 18593 w 18593"/>
                <a:gd name="T3" fmla="*/ 8198 h 19191"/>
                <a:gd name="T4" fmla="*/ 0 w 18593"/>
                <a:gd name="T5" fmla="*/ 19191 h 19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593" h="19191" fill="none" extrusionOk="0">
                  <a:moveTo>
                    <a:pt x="9912" y="0"/>
                  </a:moveTo>
                  <a:cubicBezTo>
                    <a:pt x="13519" y="1862"/>
                    <a:pt x="16527" y="4703"/>
                    <a:pt x="18593" y="8197"/>
                  </a:cubicBezTo>
                </a:path>
                <a:path w="18593" h="19191" stroke="0" extrusionOk="0">
                  <a:moveTo>
                    <a:pt x="9912" y="0"/>
                  </a:moveTo>
                  <a:cubicBezTo>
                    <a:pt x="13519" y="1862"/>
                    <a:pt x="16527" y="4703"/>
                    <a:pt x="18593" y="8197"/>
                  </a:cubicBezTo>
                  <a:lnTo>
                    <a:pt x="0" y="19191"/>
                  </a:lnTo>
                  <a:close/>
                </a:path>
              </a:pathLst>
            </a:custGeom>
            <a:noFill/>
            <a:ln w="9525">
              <a:solidFill>
                <a:srgbClr val="92D05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14349" name="Arc 13"/>
            <p:cNvSpPr>
              <a:spLocks/>
            </p:cNvSpPr>
            <p:nvPr/>
          </p:nvSpPr>
          <p:spPr bwMode="auto">
            <a:xfrm rot="10800000" flipH="1">
              <a:off x="1176" y="572"/>
              <a:ext cx="1795" cy="1557"/>
            </a:xfrm>
            <a:custGeom>
              <a:avLst/>
              <a:gdLst>
                <a:gd name="G0" fmla="+- 0 0 0"/>
                <a:gd name="G1" fmla="+- 19529 0 0"/>
                <a:gd name="G2" fmla="+- 21600 0 0"/>
                <a:gd name="T0" fmla="*/ 9230 w 18996"/>
                <a:gd name="T1" fmla="*/ 0 h 19529"/>
                <a:gd name="T2" fmla="*/ 18996 w 18996"/>
                <a:gd name="T3" fmla="*/ 9247 h 19529"/>
                <a:gd name="T4" fmla="*/ 0 w 18996"/>
                <a:gd name="T5" fmla="*/ 19529 h 195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996" h="19529" fill="none" extrusionOk="0">
                  <a:moveTo>
                    <a:pt x="9229" y="0"/>
                  </a:moveTo>
                  <a:cubicBezTo>
                    <a:pt x="13386" y="1964"/>
                    <a:pt x="16807" y="5204"/>
                    <a:pt x="18995" y="9247"/>
                  </a:cubicBezTo>
                </a:path>
                <a:path w="18996" h="19529" stroke="0" extrusionOk="0">
                  <a:moveTo>
                    <a:pt x="9229" y="0"/>
                  </a:moveTo>
                  <a:cubicBezTo>
                    <a:pt x="13386" y="1964"/>
                    <a:pt x="16807" y="5204"/>
                    <a:pt x="18995" y="9247"/>
                  </a:cubicBezTo>
                  <a:lnTo>
                    <a:pt x="0" y="19529"/>
                  </a:lnTo>
                  <a:close/>
                </a:path>
              </a:pathLst>
            </a:custGeom>
            <a:noFill/>
            <a:ln w="9525">
              <a:solidFill>
                <a:srgbClr val="92D05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14350" name="Arc 14"/>
            <p:cNvSpPr>
              <a:spLocks/>
            </p:cNvSpPr>
            <p:nvPr/>
          </p:nvSpPr>
          <p:spPr bwMode="auto">
            <a:xfrm rot="10800000" flipH="1">
              <a:off x="1312" y="708"/>
              <a:ext cx="1846" cy="1583"/>
            </a:xfrm>
            <a:custGeom>
              <a:avLst/>
              <a:gdLst>
                <a:gd name="G0" fmla="+- 0 0 0"/>
                <a:gd name="G1" fmla="+- 19852 0 0"/>
                <a:gd name="G2" fmla="+- 21600 0 0"/>
                <a:gd name="T0" fmla="*/ 8513 w 19533"/>
                <a:gd name="T1" fmla="*/ 0 h 19852"/>
                <a:gd name="T2" fmla="*/ 19533 w 19533"/>
                <a:gd name="T3" fmla="*/ 10632 h 19852"/>
                <a:gd name="T4" fmla="*/ 0 w 19533"/>
                <a:gd name="T5" fmla="*/ 19852 h 198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33" h="19852" fill="none" extrusionOk="0">
                  <a:moveTo>
                    <a:pt x="8512" y="0"/>
                  </a:moveTo>
                  <a:cubicBezTo>
                    <a:pt x="13361" y="2079"/>
                    <a:pt x="17281" y="5861"/>
                    <a:pt x="19533" y="10631"/>
                  </a:cubicBezTo>
                </a:path>
                <a:path w="19533" h="19852" stroke="0" extrusionOk="0">
                  <a:moveTo>
                    <a:pt x="8512" y="0"/>
                  </a:moveTo>
                  <a:cubicBezTo>
                    <a:pt x="13361" y="2079"/>
                    <a:pt x="17281" y="5861"/>
                    <a:pt x="19533" y="10631"/>
                  </a:cubicBezTo>
                  <a:lnTo>
                    <a:pt x="0" y="19852"/>
                  </a:lnTo>
                  <a:close/>
                </a:path>
              </a:pathLst>
            </a:custGeom>
            <a:noFill/>
            <a:ln w="9525">
              <a:solidFill>
                <a:srgbClr val="92D05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14351" name="Arc 15"/>
            <p:cNvSpPr>
              <a:spLocks/>
            </p:cNvSpPr>
            <p:nvPr/>
          </p:nvSpPr>
          <p:spPr bwMode="auto">
            <a:xfrm rot="10800000" flipH="1">
              <a:off x="1448" y="845"/>
              <a:ext cx="1890" cy="1603"/>
            </a:xfrm>
            <a:custGeom>
              <a:avLst/>
              <a:gdLst>
                <a:gd name="G0" fmla="+- 0 0 0"/>
                <a:gd name="G1" fmla="+- 20102 0 0"/>
                <a:gd name="G2" fmla="+- 21600 0 0"/>
                <a:gd name="T0" fmla="*/ 7903 w 20002"/>
                <a:gd name="T1" fmla="*/ 0 h 20102"/>
                <a:gd name="T2" fmla="*/ 20002 w 20002"/>
                <a:gd name="T3" fmla="*/ 11950 h 20102"/>
                <a:gd name="T4" fmla="*/ 0 w 20002"/>
                <a:gd name="T5" fmla="*/ 20102 h 20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002" h="20102" fill="none" extrusionOk="0">
                  <a:moveTo>
                    <a:pt x="7903" y="-1"/>
                  </a:moveTo>
                  <a:cubicBezTo>
                    <a:pt x="13400" y="2161"/>
                    <a:pt x="17773" y="6479"/>
                    <a:pt x="20002" y="11949"/>
                  </a:cubicBezTo>
                </a:path>
                <a:path w="20002" h="20102" stroke="0" extrusionOk="0">
                  <a:moveTo>
                    <a:pt x="7903" y="-1"/>
                  </a:moveTo>
                  <a:cubicBezTo>
                    <a:pt x="13400" y="2161"/>
                    <a:pt x="17773" y="6479"/>
                    <a:pt x="20002" y="11949"/>
                  </a:cubicBezTo>
                  <a:lnTo>
                    <a:pt x="0" y="20102"/>
                  </a:lnTo>
                  <a:close/>
                </a:path>
              </a:pathLst>
            </a:custGeom>
            <a:noFill/>
            <a:ln w="9525">
              <a:solidFill>
                <a:srgbClr val="92D05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4" name="Group 16"/>
          <p:cNvGrpSpPr>
            <a:grpSpLocks/>
          </p:cNvGrpSpPr>
          <p:nvPr/>
        </p:nvGrpSpPr>
        <p:grpSpPr bwMode="auto">
          <a:xfrm rot="2294881">
            <a:off x="3452122" y="-1466850"/>
            <a:ext cx="3863975" cy="3408363"/>
            <a:chOff x="904" y="301"/>
            <a:chExt cx="2434" cy="2147"/>
          </a:xfrm>
        </p:grpSpPr>
        <p:sp>
          <p:nvSpPr>
            <p:cNvPr id="14353" name="Arc 17"/>
            <p:cNvSpPr>
              <a:spLocks/>
            </p:cNvSpPr>
            <p:nvPr/>
          </p:nvSpPr>
          <p:spPr bwMode="auto">
            <a:xfrm rot="10800000" flipH="1">
              <a:off x="904" y="301"/>
              <a:ext cx="1716" cy="1500"/>
            </a:xfrm>
            <a:custGeom>
              <a:avLst/>
              <a:gdLst>
                <a:gd name="G0" fmla="+- 0 0 0"/>
                <a:gd name="G1" fmla="+- 18808 0 0"/>
                <a:gd name="G2" fmla="+- 21600 0 0"/>
                <a:gd name="T0" fmla="*/ 10622 w 18162"/>
                <a:gd name="T1" fmla="*/ 0 h 18808"/>
                <a:gd name="T2" fmla="*/ 18162 w 18162"/>
                <a:gd name="T3" fmla="*/ 7115 h 18808"/>
                <a:gd name="T4" fmla="*/ 0 w 18162"/>
                <a:gd name="T5" fmla="*/ 18808 h 188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162" h="18808" fill="none" extrusionOk="0">
                  <a:moveTo>
                    <a:pt x="10621" y="0"/>
                  </a:moveTo>
                  <a:cubicBezTo>
                    <a:pt x="13675" y="1724"/>
                    <a:pt x="16263" y="4166"/>
                    <a:pt x="18161" y="7115"/>
                  </a:cubicBezTo>
                </a:path>
                <a:path w="18162" h="18808" stroke="0" extrusionOk="0">
                  <a:moveTo>
                    <a:pt x="10621" y="0"/>
                  </a:moveTo>
                  <a:cubicBezTo>
                    <a:pt x="13675" y="1724"/>
                    <a:pt x="16263" y="4166"/>
                    <a:pt x="18161" y="7115"/>
                  </a:cubicBezTo>
                  <a:lnTo>
                    <a:pt x="0" y="18808"/>
                  </a:lnTo>
                  <a:close/>
                </a:path>
              </a:pathLst>
            </a:custGeom>
            <a:noFill/>
            <a:ln w="9525">
              <a:solidFill>
                <a:srgbClr val="CC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14354" name="Arc 18"/>
            <p:cNvSpPr>
              <a:spLocks/>
            </p:cNvSpPr>
            <p:nvPr/>
          </p:nvSpPr>
          <p:spPr bwMode="auto">
            <a:xfrm rot="10800000" flipH="1">
              <a:off x="1040" y="436"/>
              <a:ext cx="1757" cy="1530"/>
            </a:xfrm>
            <a:custGeom>
              <a:avLst/>
              <a:gdLst>
                <a:gd name="G0" fmla="+- 0 0 0"/>
                <a:gd name="G1" fmla="+- 19191 0 0"/>
                <a:gd name="G2" fmla="+- 21600 0 0"/>
                <a:gd name="T0" fmla="*/ 9913 w 18593"/>
                <a:gd name="T1" fmla="*/ 0 h 19191"/>
                <a:gd name="T2" fmla="*/ 18593 w 18593"/>
                <a:gd name="T3" fmla="*/ 8198 h 19191"/>
                <a:gd name="T4" fmla="*/ 0 w 18593"/>
                <a:gd name="T5" fmla="*/ 19191 h 19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593" h="19191" fill="none" extrusionOk="0">
                  <a:moveTo>
                    <a:pt x="9912" y="0"/>
                  </a:moveTo>
                  <a:cubicBezTo>
                    <a:pt x="13519" y="1862"/>
                    <a:pt x="16527" y="4703"/>
                    <a:pt x="18593" y="8197"/>
                  </a:cubicBezTo>
                </a:path>
                <a:path w="18593" h="19191" stroke="0" extrusionOk="0">
                  <a:moveTo>
                    <a:pt x="9912" y="0"/>
                  </a:moveTo>
                  <a:cubicBezTo>
                    <a:pt x="13519" y="1862"/>
                    <a:pt x="16527" y="4703"/>
                    <a:pt x="18593" y="8197"/>
                  </a:cubicBezTo>
                  <a:lnTo>
                    <a:pt x="0" y="19191"/>
                  </a:lnTo>
                  <a:close/>
                </a:path>
              </a:pathLst>
            </a:custGeom>
            <a:noFill/>
            <a:ln w="9525">
              <a:solidFill>
                <a:srgbClr val="CC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14355" name="Arc 19"/>
            <p:cNvSpPr>
              <a:spLocks/>
            </p:cNvSpPr>
            <p:nvPr/>
          </p:nvSpPr>
          <p:spPr bwMode="auto">
            <a:xfrm rot="10800000" flipH="1">
              <a:off x="1176" y="572"/>
              <a:ext cx="1795" cy="1557"/>
            </a:xfrm>
            <a:custGeom>
              <a:avLst/>
              <a:gdLst>
                <a:gd name="G0" fmla="+- 0 0 0"/>
                <a:gd name="G1" fmla="+- 19529 0 0"/>
                <a:gd name="G2" fmla="+- 21600 0 0"/>
                <a:gd name="T0" fmla="*/ 9230 w 18996"/>
                <a:gd name="T1" fmla="*/ 0 h 19529"/>
                <a:gd name="T2" fmla="*/ 18996 w 18996"/>
                <a:gd name="T3" fmla="*/ 9247 h 19529"/>
                <a:gd name="T4" fmla="*/ 0 w 18996"/>
                <a:gd name="T5" fmla="*/ 19529 h 195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996" h="19529" fill="none" extrusionOk="0">
                  <a:moveTo>
                    <a:pt x="9229" y="0"/>
                  </a:moveTo>
                  <a:cubicBezTo>
                    <a:pt x="13386" y="1964"/>
                    <a:pt x="16807" y="5204"/>
                    <a:pt x="18995" y="9247"/>
                  </a:cubicBezTo>
                </a:path>
                <a:path w="18996" h="19529" stroke="0" extrusionOk="0">
                  <a:moveTo>
                    <a:pt x="9229" y="0"/>
                  </a:moveTo>
                  <a:cubicBezTo>
                    <a:pt x="13386" y="1964"/>
                    <a:pt x="16807" y="5204"/>
                    <a:pt x="18995" y="9247"/>
                  </a:cubicBezTo>
                  <a:lnTo>
                    <a:pt x="0" y="19529"/>
                  </a:lnTo>
                  <a:close/>
                </a:path>
              </a:pathLst>
            </a:custGeom>
            <a:noFill/>
            <a:ln w="9525">
              <a:solidFill>
                <a:srgbClr val="CC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14356" name="Arc 20"/>
            <p:cNvSpPr>
              <a:spLocks/>
            </p:cNvSpPr>
            <p:nvPr/>
          </p:nvSpPr>
          <p:spPr bwMode="auto">
            <a:xfrm rot="10800000" flipH="1">
              <a:off x="1312" y="708"/>
              <a:ext cx="1846" cy="1583"/>
            </a:xfrm>
            <a:custGeom>
              <a:avLst/>
              <a:gdLst>
                <a:gd name="G0" fmla="+- 0 0 0"/>
                <a:gd name="G1" fmla="+- 19852 0 0"/>
                <a:gd name="G2" fmla="+- 21600 0 0"/>
                <a:gd name="T0" fmla="*/ 8513 w 19533"/>
                <a:gd name="T1" fmla="*/ 0 h 19852"/>
                <a:gd name="T2" fmla="*/ 19533 w 19533"/>
                <a:gd name="T3" fmla="*/ 10632 h 19852"/>
                <a:gd name="T4" fmla="*/ 0 w 19533"/>
                <a:gd name="T5" fmla="*/ 19852 h 198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33" h="19852" fill="none" extrusionOk="0">
                  <a:moveTo>
                    <a:pt x="8512" y="0"/>
                  </a:moveTo>
                  <a:cubicBezTo>
                    <a:pt x="13361" y="2079"/>
                    <a:pt x="17281" y="5861"/>
                    <a:pt x="19533" y="10631"/>
                  </a:cubicBezTo>
                </a:path>
                <a:path w="19533" h="19852" stroke="0" extrusionOk="0">
                  <a:moveTo>
                    <a:pt x="8512" y="0"/>
                  </a:moveTo>
                  <a:cubicBezTo>
                    <a:pt x="13361" y="2079"/>
                    <a:pt x="17281" y="5861"/>
                    <a:pt x="19533" y="10631"/>
                  </a:cubicBezTo>
                  <a:lnTo>
                    <a:pt x="0" y="19852"/>
                  </a:lnTo>
                  <a:close/>
                </a:path>
              </a:pathLst>
            </a:custGeom>
            <a:noFill/>
            <a:ln w="9525">
              <a:solidFill>
                <a:srgbClr val="CC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14357" name="Arc 21"/>
            <p:cNvSpPr>
              <a:spLocks/>
            </p:cNvSpPr>
            <p:nvPr/>
          </p:nvSpPr>
          <p:spPr bwMode="auto">
            <a:xfrm rot="10800000" flipH="1">
              <a:off x="1448" y="845"/>
              <a:ext cx="1890" cy="1603"/>
            </a:xfrm>
            <a:custGeom>
              <a:avLst/>
              <a:gdLst>
                <a:gd name="G0" fmla="+- 0 0 0"/>
                <a:gd name="G1" fmla="+- 20102 0 0"/>
                <a:gd name="G2" fmla="+- 21600 0 0"/>
                <a:gd name="T0" fmla="*/ 7903 w 20002"/>
                <a:gd name="T1" fmla="*/ 0 h 20102"/>
                <a:gd name="T2" fmla="*/ 20002 w 20002"/>
                <a:gd name="T3" fmla="*/ 11950 h 20102"/>
                <a:gd name="T4" fmla="*/ 0 w 20002"/>
                <a:gd name="T5" fmla="*/ 20102 h 20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002" h="20102" fill="none" extrusionOk="0">
                  <a:moveTo>
                    <a:pt x="7903" y="-1"/>
                  </a:moveTo>
                  <a:cubicBezTo>
                    <a:pt x="13400" y="2161"/>
                    <a:pt x="17773" y="6479"/>
                    <a:pt x="20002" y="11949"/>
                  </a:cubicBezTo>
                </a:path>
                <a:path w="20002" h="20102" stroke="0" extrusionOk="0">
                  <a:moveTo>
                    <a:pt x="7903" y="-1"/>
                  </a:moveTo>
                  <a:cubicBezTo>
                    <a:pt x="13400" y="2161"/>
                    <a:pt x="17773" y="6479"/>
                    <a:pt x="20002" y="11949"/>
                  </a:cubicBezTo>
                  <a:lnTo>
                    <a:pt x="0" y="20102"/>
                  </a:lnTo>
                  <a:close/>
                </a:path>
              </a:pathLst>
            </a:custGeom>
            <a:noFill/>
            <a:ln w="9525">
              <a:solidFill>
                <a:srgbClr val="CC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14358" name="AutoShape 22"/>
          <p:cNvSpPr>
            <a:spLocks noChangeArrowheads="1"/>
          </p:cNvSpPr>
          <p:nvPr/>
        </p:nvSpPr>
        <p:spPr bwMode="auto">
          <a:xfrm>
            <a:off x="5323785" y="-27384"/>
            <a:ext cx="216000" cy="216000"/>
          </a:xfrm>
          <a:prstGeom prst="star4">
            <a:avLst>
              <a:gd name="adj" fmla="val 8241"/>
            </a:avLst>
          </a:prstGeom>
          <a:solidFill>
            <a:schemeClr val="bg1"/>
          </a:solidFill>
          <a:ln w="9525">
            <a:solidFill>
              <a:srgbClr val="CC33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4359" name="AutoShape 23"/>
          <p:cNvSpPr>
            <a:spLocks noChangeArrowheads="1"/>
          </p:cNvSpPr>
          <p:nvPr/>
        </p:nvSpPr>
        <p:spPr bwMode="auto">
          <a:xfrm>
            <a:off x="6879625" y="97459"/>
            <a:ext cx="216000" cy="216000"/>
          </a:xfrm>
          <a:prstGeom prst="star4">
            <a:avLst>
              <a:gd name="adj" fmla="val 8241"/>
            </a:avLst>
          </a:prstGeom>
          <a:solidFill>
            <a:schemeClr val="bg1"/>
          </a:solidFill>
          <a:ln w="9525">
            <a:solidFill>
              <a:srgbClr val="92D05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4360" name="AutoShape 24"/>
          <p:cNvSpPr>
            <a:spLocks noChangeArrowheads="1"/>
          </p:cNvSpPr>
          <p:nvPr/>
        </p:nvSpPr>
        <p:spPr bwMode="auto">
          <a:xfrm>
            <a:off x="3708127" y="44897"/>
            <a:ext cx="216000" cy="216000"/>
          </a:xfrm>
          <a:prstGeom prst="star4">
            <a:avLst>
              <a:gd name="adj" fmla="val 8241"/>
            </a:avLst>
          </a:prstGeom>
          <a:solidFill>
            <a:schemeClr val="bg1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4361" name="Text Box 25"/>
          <p:cNvSpPr txBox="1">
            <a:spLocks noChangeArrowheads="1"/>
          </p:cNvSpPr>
          <p:nvPr/>
        </p:nvSpPr>
        <p:spPr bwMode="auto">
          <a:xfrm>
            <a:off x="1201103" y="30567"/>
            <a:ext cx="255461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</a:rPr>
              <a:t>GNSS</a:t>
            </a:r>
            <a:r>
              <a:rPr kumimoji="1" lang="ja-JP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</a:rPr>
              <a:t> 衛星</a:t>
            </a:r>
            <a:r>
              <a:rPr kumimoji="1" lang="en-US" altLang="ja-JP" sz="2400" b="0" i="0" u="none" strike="noStrike" kern="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</a:rPr>
              <a:t> No.1</a:t>
            </a:r>
          </a:p>
        </p:txBody>
      </p:sp>
      <p:sp>
        <p:nvSpPr>
          <p:cNvPr id="14362" name="Text Box 26"/>
          <p:cNvSpPr txBox="1">
            <a:spLocks noChangeArrowheads="1"/>
          </p:cNvSpPr>
          <p:nvPr/>
        </p:nvSpPr>
        <p:spPr bwMode="auto">
          <a:xfrm>
            <a:off x="4472552" y="-28606"/>
            <a:ext cx="8905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0" cap="none" spc="0" normalizeH="0" baseline="0" noProof="0" dirty="0">
                <a:ln>
                  <a:noFill/>
                </a:ln>
                <a:solidFill>
                  <a:srgbClr val="CC33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</a:rPr>
              <a:t>No.2</a:t>
            </a:r>
          </a:p>
        </p:txBody>
      </p:sp>
      <p:sp>
        <p:nvSpPr>
          <p:cNvPr id="14363" name="Text Box 27"/>
          <p:cNvSpPr txBox="1">
            <a:spLocks noChangeArrowheads="1"/>
          </p:cNvSpPr>
          <p:nvPr/>
        </p:nvSpPr>
        <p:spPr bwMode="auto">
          <a:xfrm>
            <a:off x="7463713" y="30567"/>
            <a:ext cx="8905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</a:rPr>
              <a:t>No.3</a:t>
            </a:r>
          </a:p>
        </p:txBody>
      </p:sp>
      <p:sp>
        <p:nvSpPr>
          <p:cNvPr id="14364" name="Text Box 28"/>
          <p:cNvSpPr txBox="1">
            <a:spLocks noChangeArrowheads="1"/>
          </p:cNvSpPr>
          <p:nvPr/>
        </p:nvSpPr>
        <p:spPr bwMode="auto">
          <a:xfrm>
            <a:off x="0" y="5561618"/>
            <a:ext cx="9144000" cy="1261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G正楷書体-PRO" panose="03000600000000000000" pitchFamily="66" charset="-128"/>
                <a:ea typeface="HG正楷書体-PRO" panose="03000600000000000000" pitchFamily="66" charset="-128"/>
              </a:rPr>
              <a:t>GNSS</a:t>
            </a:r>
            <a:r>
              <a:rPr kumimoji="1" lang="ja-JP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G正楷書体-PRO" panose="03000600000000000000" pitchFamily="66" charset="-128"/>
                <a:ea typeface="HG正楷書体-PRO" panose="03000600000000000000" pitchFamily="66" charset="-128"/>
              </a:rPr>
              <a:t>連続観測点：測位衛星からの電波で位置決め</a:t>
            </a:r>
            <a:endParaRPr kumimoji="1" lang="en-US" altLang="ja-JP" sz="28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G正楷書体-PRO" panose="03000600000000000000" pitchFamily="66" charset="-128"/>
              <a:ea typeface="HG正楷書体-PRO" panose="03000600000000000000" pitchFamily="66" charset="-128"/>
            </a:endParaRP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2000" kern="0" dirty="0">
                <a:solidFill>
                  <a:srgbClr val="FF0000"/>
                </a:solidFill>
                <a:latin typeface="Comic Sans MS" panose="030F0702030302020204" pitchFamily="66" charset="0"/>
                <a:ea typeface="HG正楷書体-PRO" panose="03000600000000000000" pitchFamily="66" charset="-128"/>
              </a:rPr>
              <a:t>~1200 GNSS stations: positioning using microwaves from satellites</a:t>
            </a:r>
            <a:endParaRPr kumimoji="1" lang="en-US" altLang="ja-JP" sz="20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ea typeface="HG正楷書体-PRO" panose="03000600000000000000" pitchFamily="66" charset="-128"/>
            </a:endParaRP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HG正楷書体-PRO" panose="03000600000000000000" pitchFamily="66" charset="-128"/>
                <a:ea typeface="HG正楷書体-PRO" panose="03000600000000000000" pitchFamily="66" charset="-128"/>
              </a:rPr>
              <a:t>電子基準点</a:t>
            </a:r>
            <a:r>
              <a:rPr kumimoji="1" lang="ja-JP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HG正楷書体-PRO" panose="03000600000000000000" pitchFamily="66" charset="-128"/>
                <a:ea typeface="HG正楷書体-PRO" panose="03000600000000000000" pitchFamily="66" charset="-128"/>
              </a:rPr>
              <a:t>（</a:t>
            </a:r>
            <a:r>
              <a:rPr kumimoji="1" lang="en-US" altLang="ja-JP" sz="24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HG正楷書体-PRO" panose="03000600000000000000" pitchFamily="66" charset="-128"/>
                <a:ea typeface="HG正楷書体-PRO" panose="03000600000000000000" pitchFamily="66" charset="-128"/>
              </a:rPr>
              <a:t>GEONET </a:t>
            </a:r>
            <a:r>
              <a:rPr kumimoji="1" lang="ja-JP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HG正楷書体-PRO" panose="03000600000000000000" pitchFamily="66" charset="-128"/>
                <a:ea typeface="HG正楷書体-PRO" panose="03000600000000000000" pitchFamily="66" charset="-128"/>
              </a:rPr>
              <a:t>全国に</a:t>
            </a:r>
            <a:r>
              <a:rPr kumimoji="1" lang="en-US" altLang="ja-JP" sz="24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HG正楷書体-PRO" panose="03000600000000000000" pitchFamily="66" charset="-128"/>
                <a:ea typeface="HG正楷書体-PRO" panose="03000600000000000000" pitchFamily="66" charset="-128"/>
              </a:rPr>
              <a:t>1200</a:t>
            </a:r>
            <a:r>
              <a:rPr kumimoji="1" lang="ja-JP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HG正楷書体-PRO" panose="03000600000000000000" pitchFamily="66" charset="-128"/>
                <a:ea typeface="HG正楷書体-PRO" panose="03000600000000000000" pitchFamily="66" charset="-128"/>
              </a:rPr>
              <a:t>余点）</a:t>
            </a:r>
            <a:endParaRPr kumimoji="1" lang="en-US" altLang="ja-JP" sz="28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HG正楷書体-PRO" panose="03000600000000000000" pitchFamily="66" charset="-128"/>
              <a:ea typeface="HG正楷書体-PRO" panose="03000600000000000000" pitchFamily="66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3140908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43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43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1684 -0.16435 L 0.00139 0.00348 " pathEditMode="fixed" rAng="0" ptsTypes="AA">
                                      <p:cBhvr>
                                        <p:cTn id="15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03" y="84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43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4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26 -0.17824 L 0.00694 0.00347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1" y="90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43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14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3785 -0.1831 L -0.00121 -0.00301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62" y="90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14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58" grpId="0" animBg="1"/>
      <p:bldP spid="14359" grpId="0" animBg="1"/>
      <p:bldP spid="14360" grpId="0" animBg="1"/>
      <p:bldP spid="14361" grpId="0"/>
      <p:bldP spid="14362" grpId="0"/>
      <p:bldP spid="14363" grpId="0"/>
      <p:bldP spid="1436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グループ化 1"/>
          <p:cNvGrpSpPr/>
          <p:nvPr/>
        </p:nvGrpSpPr>
        <p:grpSpPr>
          <a:xfrm>
            <a:off x="1797163" y="373643"/>
            <a:ext cx="5302005" cy="5830946"/>
            <a:chOff x="2876080" y="614391"/>
            <a:chExt cx="5302005" cy="5830946"/>
          </a:xfrm>
        </p:grpSpPr>
        <p:pic>
          <p:nvPicPr>
            <p:cNvPr id="3" name="図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6080" y="614391"/>
              <a:ext cx="5302005" cy="5830946"/>
            </a:xfrm>
            <a:prstGeom prst="rect">
              <a:avLst/>
            </a:prstGeom>
            <a:ln>
              <a:noFill/>
            </a:ln>
            <a:effectLst/>
          </p:spPr>
        </p:pic>
        <p:sp>
          <p:nvSpPr>
            <p:cNvPr id="4" name="テキスト ボックス 3"/>
            <p:cNvSpPr txBox="1"/>
            <p:nvPr/>
          </p:nvSpPr>
          <p:spPr>
            <a:xfrm>
              <a:off x="7406598" y="2743731"/>
              <a:ext cx="615553" cy="3323987"/>
            </a:xfrm>
            <a:prstGeom prst="rect">
              <a:avLst/>
            </a:prstGeom>
            <a:noFill/>
          </p:spPr>
          <p:txBody>
            <a:bodyPr vert="eaVert" wrap="non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zh-TW" altLang="en-US" sz="2800" dirty="0">
                  <a:solidFill>
                    <a:srgbClr val="7F7046"/>
                  </a:solidFill>
                  <a:latin typeface="HG正楷書体-PRO" panose="03000600000000000000" pitchFamily="66" charset="-128"/>
                  <a:ea typeface="HG正楷書体-PRO" panose="03000600000000000000" pitchFamily="66" charset="-128"/>
                </a:rPr>
                <a:t>大日本沿海輿地全図</a:t>
              </a:r>
              <a:endParaRPr lang="ja-JP" altLang="en-US" sz="2800" dirty="0">
                <a:solidFill>
                  <a:srgbClr val="7F7046"/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endParaRPr>
            </a:p>
          </p:txBody>
        </p:sp>
        <p:sp>
          <p:nvSpPr>
            <p:cNvPr id="5" name="テキスト ボックス 4"/>
            <p:cNvSpPr txBox="1"/>
            <p:nvPr/>
          </p:nvSpPr>
          <p:spPr>
            <a:xfrm>
              <a:off x="3044918" y="817425"/>
              <a:ext cx="297709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altLang="ja-JP" dirty="0" err="1">
                  <a:solidFill>
                    <a:prstClr val="black"/>
                  </a:solidFill>
                  <a:latin typeface="Comic Sans MS" panose="030F0702030302020204" pitchFamily="66" charset="0"/>
                  <a:ea typeface="ＭＳ Ｐゴシック" panose="020B0600070205080204" pitchFamily="50" charset="-128"/>
                </a:rPr>
                <a:t>Tadataka</a:t>
              </a:r>
              <a:r>
                <a:rPr lang="en-US" altLang="ja-JP" dirty="0">
                  <a:solidFill>
                    <a:prstClr val="black"/>
                  </a:solidFill>
                  <a:latin typeface="Comic Sans MS" panose="030F0702030302020204" pitchFamily="66" charset="0"/>
                  <a:ea typeface="ＭＳ Ｐゴシック" panose="020B0600070205080204" pitchFamily="50" charset="-128"/>
                </a:rPr>
                <a:t> </a:t>
              </a:r>
              <a:r>
                <a:rPr lang="en-US" altLang="ja-JP" dirty="0" err="1">
                  <a:solidFill>
                    <a:prstClr val="black"/>
                  </a:solidFill>
                  <a:latin typeface="Comic Sans MS" panose="030F0702030302020204" pitchFamily="66" charset="0"/>
                  <a:ea typeface="ＭＳ Ｐゴシック" panose="020B0600070205080204" pitchFamily="50" charset="-128"/>
                </a:rPr>
                <a:t>Ino</a:t>
              </a:r>
              <a:r>
                <a:rPr lang="en-US" altLang="ja-JP" dirty="0">
                  <a:solidFill>
                    <a:prstClr val="black"/>
                  </a:solidFill>
                  <a:latin typeface="Comic Sans MS" panose="030F0702030302020204" pitchFamily="66" charset="0"/>
                  <a:ea typeface="ＭＳ Ｐゴシック" panose="020B0600070205080204" pitchFamily="50" charset="-128"/>
                </a:rPr>
                <a:t> (1745-1818)</a:t>
              </a:r>
              <a:endParaRPr lang="ja-JP" altLang="en-US" dirty="0">
                <a:solidFill>
                  <a:prstClr val="black"/>
                </a:solidFill>
                <a:latin typeface="Comic Sans MS" panose="030F0702030302020204" pitchFamily="66" charset="0"/>
                <a:ea typeface="ＭＳ Ｐゴシック" panose="020B0600070205080204" pitchFamily="50" charset="-128"/>
              </a:endParaRPr>
            </a:p>
          </p:txBody>
        </p:sp>
      </p:grpSp>
      <p:pic>
        <p:nvPicPr>
          <p:cNvPr id="7" name="図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-60000">
            <a:off x="1678032" y="576677"/>
            <a:ext cx="5422282" cy="5476666"/>
          </a:xfrm>
          <a:prstGeom prst="rect">
            <a:avLst/>
          </a:prstGeom>
        </p:spPr>
      </p:pic>
      <p:sp>
        <p:nvSpPr>
          <p:cNvPr id="8" name="テキスト ボックス 7"/>
          <p:cNvSpPr txBox="1"/>
          <p:nvPr/>
        </p:nvSpPr>
        <p:spPr>
          <a:xfrm>
            <a:off x="130410" y="947866"/>
            <a:ext cx="42587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800" dirty="0">
                <a:solidFill>
                  <a:srgbClr val="002060"/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宇宙測地学以前</a:t>
            </a:r>
            <a:endParaRPr kumimoji="0" lang="en-US" altLang="ja-JP" sz="2800" dirty="0">
              <a:solidFill>
                <a:srgbClr val="002060"/>
              </a:solidFill>
              <a:latin typeface="HG正楷書体-PRO" panose="03000600000000000000" pitchFamily="66" charset="-128"/>
              <a:ea typeface="HG正楷書体-PRO" panose="03000600000000000000" pitchFamily="66" charset="-128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0" lang="en-US" sz="2000" dirty="0">
                <a:solidFill>
                  <a:srgbClr val="002060"/>
                </a:solidFill>
                <a:latin typeface="Comic Sans MS" panose="030F0702030302020204" pitchFamily="66" charset="0"/>
                <a:ea typeface="HG正楷書体-PRO" panose="03000600000000000000" pitchFamily="66" charset="-128"/>
              </a:rPr>
              <a:t>Before space geodesy</a:t>
            </a:r>
            <a:endParaRPr kumimoji="0" lang="en-US" sz="3200" dirty="0">
              <a:solidFill>
                <a:srgbClr val="002060"/>
              </a:solidFill>
              <a:latin typeface="Comic Sans MS" panose="030F0702030302020204" pitchFamily="66" charset="0"/>
              <a:ea typeface="HG正楷書体-PRO" panose="03000600000000000000" pitchFamily="66" charset="-128"/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35496" y="947866"/>
            <a:ext cx="44670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800" dirty="0">
                <a:solidFill>
                  <a:srgbClr val="002060"/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宇宙測地学以後</a:t>
            </a:r>
            <a:endParaRPr kumimoji="0" lang="en-US" altLang="ja-JP" sz="2800" dirty="0">
              <a:solidFill>
                <a:srgbClr val="002060"/>
              </a:solidFill>
              <a:latin typeface="HG正楷書体-PRO" panose="03000600000000000000" pitchFamily="66" charset="-128"/>
              <a:ea typeface="HG正楷書体-PRO" panose="03000600000000000000" pitchFamily="66" charset="-128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0" lang="en-US" sz="2000" dirty="0">
                <a:solidFill>
                  <a:srgbClr val="002060"/>
                </a:solidFill>
                <a:latin typeface="Comic Sans MS" panose="030F0702030302020204" pitchFamily="66" charset="0"/>
                <a:ea typeface="HG正楷書体-PRO" panose="03000600000000000000" pitchFamily="66" charset="-128"/>
              </a:rPr>
              <a:t>After space geodesy</a:t>
            </a: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1797163" y="2690139"/>
            <a:ext cx="2880320" cy="605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lnSpc>
                <a:spcPts val="2000"/>
              </a:lnSpc>
              <a:spcBef>
                <a:spcPts val="0"/>
              </a:spcBef>
              <a:spcAft>
                <a:spcPts val="0"/>
              </a:spcAft>
            </a:pPr>
            <a:r>
              <a:rPr kumimoji="0" lang="en-US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2011</a:t>
            </a:r>
            <a:r>
              <a:rPr kumimoji="0" lang="ja-JP" altLang="en-US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年東北沖地震に伴う地殻変動 </a:t>
            </a:r>
            <a:r>
              <a:rPr kumimoji="0" lang="en-US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(Heki, 2011)</a:t>
            </a:r>
            <a:endParaRPr kumimoji="0" lang="en-US" sz="2800" dirty="0">
              <a:solidFill>
                <a:srgbClr val="FF00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3584017" y="5888809"/>
            <a:ext cx="5109091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3200" dirty="0">
                <a:latin typeface="HG正楷書体-PRO" panose="03000600000000000000" pitchFamily="66" charset="-128"/>
                <a:ea typeface="HG正楷書体-PRO" panose="03000600000000000000" pitchFamily="66" charset="-128"/>
              </a:rPr>
              <a:t>位置の時間変化</a:t>
            </a:r>
            <a:r>
              <a:rPr kumimoji="1" lang="ja-JP" altLang="en-US" sz="3200" dirty="0">
                <a:latin typeface="HG正楷書体-PRO" panose="03000600000000000000" pitchFamily="66" charset="-128"/>
                <a:ea typeface="HG正楷書体-PRO" panose="03000600000000000000" pitchFamily="66" charset="-128"/>
              </a:rPr>
              <a:t>＝地殻変動</a:t>
            </a:r>
            <a:endParaRPr kumimoji="1" lang="en-US" altLang="ja-JP" sz="3200" dirty="0">
              <a:latin typeface="HG正楷書体-PRO" panose="03000600000000000000" pitchFamily="66" charset="-128"/>
              <a:ea typeface="HG正楷書体-PRO" panose="03000600000000000000" pitchFamily="66" charset="-128"/>
            </a:endParaRPr>
          </a:p>
          <a:p>
            <a:r>
              <a:rPr lang="en-US" altLang="ja-JP" sz="2000" dirty="0">
                <a:latin typeface="Comic Sans MS" panose="030F0702030302020204" pitchFamily="66" charset="0"/>
                <a:ea typeface="HG正楷書体-PRO" panose="03000600000000000000" pitchFamily="66" charset="-128"/>
              </a:rPr>
              <a:t>Change in position = crustal deformation</a:t>
            </a:r>
            <a:endParaRPr kumimoji="1" lang="ja-JP" altLang="en-US" sz="2000" dirty="0">
              <a:latin typeface="Comic Sans MS" panose="030F0702030302020204" pitchFamily="66" charset="0"/>
              <a:ea typeface="HG正楷書体-PRO" panose="03000600000000000000" pitchFamily="66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7470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28"/>
          <p:cNvSpPr txBox="1">
            <a:spLocks noChangeArrowheads="1"/>
          </p:cNvSpPr>
          <p:nvPr/>
        </p:nvSpPr>
        <p:spPr bwMode="auto">
          <a:xfrm>
            <a:off x="122414" y="82479"/>
            <a:ext cx="899233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HG正楷書体-PRO" panose="03000600000000000000" pitchFamily="66" charset="-128"/>
                <a:ea typeface="HG正楷書体-PRO" panose="03000600000000000000" pitchFamily="66" charset="-128"/>
              </a:rPr>
              <a:t>複数</a:t>
            </a:r>
            <a:r>
              <a:rPr kumimoji="1" lang="en-US" altLang="ja-JP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HG正楷書体-PRO" panose="03000600000000000000" pitchFamily="66" charset="-128"/>
                <a:ea typeface="HG正楷書体-PRO" panose="03000600000000000000" pitchFamily="66" charset="-128"/>
              </a:rPr>
              <a:t>GNSS</a:t>
            </a: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HG正楷書体-PRO" panose="03000600000000000000" pitchFamily="66" charset="-128"/>
                <a:ea typeface="HG正楷書体-PRO" panose="03000600000000000000" pitchFamily="66" charset="-128"/>
              </a:rPr>
              <a:t>の時代 </a:t>
            </a:r>
            <a:r>
              <a:rPr kumimoji="1" lang="en-US" altLang="ja-JP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HG正楷書体-PRO" panose="03000600000000000000" pitchFamily="66" charset="-128"/>
                <a:ea typeface="HG正楷書体-PRO" panose="03000600000000000000" pitchFamily="66" charset="-128"/>
              </a:rPr>
              <a:t>: </a:t>
            </a: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HG正楷書体-PRO" panose="03000600000000000000" pitchFamily="66" charset="-128"/>
                <a:ea typeface="HG正楷書体-PRO" panose="03000600000000000000" pitchFamily="66" charset="-128"/>
              </a:rPr>
              <a:t>測位衛星は</a:t>
            </a:r>
            <a:r>
              <a:rPr kumimoji="1" lang="en-US" altLang="ja-JP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HG正楷書体-PRO" panose="03000600000000000000" pitchFamily="66" charset="-128"/>
                <a:ea typeface="HG正楷書体-PRO" panose="03000600000000000000" pitchFamily="66" charset="-128"/>
              </a:rPr>
              <a:t>GPS</a:t>
            </a:r>
            <a:r>
              <a:rPr kumimoji="1" lang="ja-JP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HG正楷書体-PRO" panose="03000600000000000000" pitchFamily="66" charset="-128"/>
                <a:ea typeface="HG正楷書体-PRO" panose="03000600000000000000" pitchFamily="66" charset="-128"/>
              </a:rPr>
              <a:t>だけ</a:t>
            </a: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HG正楷書体-PRO" panose="03000600000000000000" pitchFamily="66" charset="-128"/>
                <a:ea typeface="HG正楷書体-PRO" panose="03000600000000000000" pitchFamily="66" charset="-128"/>
              </a:rPr>
              <a:t>じゃない</a:t>
            </a:r>
            <a:endParaRPr kumimoji="1" lang="en-US" altLang="ja-JP" sz="3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HG正楷書体-PRO" panose="03000600000000000000" pitchFamily="66" charset="-128"/>
              <a:ea typeface="HG正楷書体-PRO" panose="03000600000000000000" pitchFamily="66" charset="-128"/>
            </a:endParaRPr>
          </a:p>
        </p:txBody>
      </p:sp>
      <p:grpSp>
        <p:nvGrpSpPr>
          <p:cNvPr id="10" name="グループ化 9"/>
          <p:cNvGrpSpPr/>
          <p:nvPr/>
        </p:nvGrpSpPr>
        <p:grpSpPr>
          <a:xfrm>
            <a:off x="272462" y="817090"/>
            <a:ext cx="3816424" cy="3816424"/>
            <a:chOff x="272431" y="956621"/>
            <a:chExt cx="3816424" cy="3816424"/>
          </a:xfrm>
        </p:grpSpPr>
        <p:pic>
          <p:nvPicPr>
            <p:cNvPr id="2" name="Picture 4" descr="http://www.geod.jpn.org/web-text/part2/2-4/2-4_figures/Fig1.jp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69" t="3834" r="5697" b="15788"/>
            <a:stretch/>
          </p:blipFill>
          <p:spPr bwMode="auto">
            <a:xfrm>
              <a:off x="272431" y="956621"/>
              <a:ext cx="3816424" cy="381642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テキスト ボックス 8"/>
            <p:cNvSpPr txBox="1"/>
            <p:nvPr/>
          </p:nvSpPr>
          <p:spPr>
            <a:xfrm>
              <a:off x="467513" y="1072756"/>
              <a:ext cx="333629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メイリオ" panose="020B0604030504040204" pitchFamily="50" charset="-128"/>
                  <a:ea typeface="メイリオ" panose="020B0604030504040204" pitchFamily="50" charset="-128"/>
                  <a:cs typeface="+mn-cs"/>
                </a:rPr>
                <a:t>GPS (USA) </a:t>
              </a:r>
              <a:r>
                <a:rPr kumimoji="1" lang="ja-JP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メイリオ" panose="020B0604030504040204" pitchFamily="50" charset="-128"/>
                  <a:ea typeface="メイリオ" panose="020B0604030504040204" pitchFamily="50" charset="-128"/>
                  <a:cs typeface="+mn-cs"/>
                </a:rPr>
                <a:t>一番古い</a:t>
              </a:r>
              <a:r>
                <a:rPr kumimoji="1" lang="en-US" altLang="ja-JP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メイリオ" panose="020B0604030504040204" pitchFamily="50" charset="-128"/>
                  <a:ea typeface="メイリオ" panose="020B0604030504040204" pitchFamily="50" charset="-128"/>
                  <a:cs typeface="+mn-cs"/>
                </a:rPr>
                <a:t>GNSS</a:t>
              </a:r>
              <a:endPara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endParaRPr>
            </a:p>
          </p:txBody>
        </p:sp>
      </p:grpSp>
      <p:grpSp>
        <p:nvGrpSpPr>
          <p:cNvPr id="12" name="グループ化 11"/>
          <p:cNvGrpSpPr/>
          <p:nvPr/>
        </p:nvGrpSpPr>
        <p:grpSpPr>
          <a:xfrm>
            <a:off x="4532375" y="980728"/>
            <a:ext cx="4288097" cy="4248472"/>
            <a:chOff x="4532375" y="740597"/>
            <a:chExt cx="4288097" cy="4248472"/>
          </a:xfrm>
        </p:grpSpPr>
        <p:pic>
          <p:nvPicPr>
            <p:cNvPr id="3" name="Picture 2" descr="GLONASSシステム（GLONASS）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68668" y="740597"/>
              <a:ext cx="4248472" cy="424847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テキスト ボックス 10"/>
            <p:cNvSpPr txBox="1"/>
            <p:nvPr/>
          </p:nvSpPr>
          <p:spPr>
            <a:xfrm>
              <a:off x="4532375" y="764704"/>
              <a:ext cx="428809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メイリオ" panose="020B0604030504040204" pitchFamily="50" charset="-128"/>
                  <a:ea typeface="メイリオ" panose="020B0604030504040204" pitchFamily="50" charset="-128"/>
                  <a:cs typeface="+mn-cs"/>
                </a:rPr>
                <a:t>GLONASS (</a:t>
              </a:r>
              <a:r>
                <a:rPr kumimoji="1" lang="ja-JP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メイリオ" panose="020B0604030504040204" pitchFamily="50" charset="-128"/>
                  <a:ea typeface="メイリオ" panose="020B0604030504040204" pitchFamily="50" charset="-128"/>
                  <a:cs typeface="+mn-cs"/>
                </a:rPr>
                <a:t>ロシア</a:t>
              </a:r>
              <a:r>
                <a:rPr kumimoji="1" lang="en-US" altLang="ja-JP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メイリオ" panose="020B0604030504040204" pitchFamily="50" charset="-128"/>
                  <a:ea typeface="メイリオ" panose="020B0604030504040204" pitchFamily="50" charset="-128"/>
                  <a:cs typeface="+mn-cs"/>
                </a:rPr>
                <a:t>) </a:t>
              </a:r>
              <a:r>
                <a:rPr kumimoji="1" lang="ja-JP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メイリオ" panose="020B0604030504040204" pitchFamily="50" charset="-128"/>
                  <a:ea typeface="メイリオ" panose="020B0604030504040204" pitchFamily="50" charset="-128"/>
                  <a:cs typeface="+mn-cs"/>
                </a:rPr>
                <a:t>次に古い</a:t>
              </a:r>
              <a:r>
                <a:rPr kumimoji="1" lang="en-US" altLang="ja-JP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メイリオ" panose="020B0604030504040204" pitchFamily="50" charset="-128"/>
                  <a:ea typeface="メイリオ" panose="020B0604030504040204" pitchFamily="50" charset="-128"/>
                  <a:cs typeface="+mn-cs"/>
                </a:rPr>
                <a:t>GNSS</a:t>
              </a:r>
              <a:endPara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endParaRPr>
            </a:p>
          </p:txBody>
        </p:sp>
      </p:grpSp>
      <p:grpSp>
        <p:nvGrpSpPr>
          <p:cNvPr id="14" name="グループ化 13"/>
          <p:cNvGrpSpPr/>
          <p:nvPr/>
        </p:nvGrpSpPr>
        <p:grpSpPr>
          <a:xfrm>
            <a:off x="122414" y="3356992"/>
            <a:ext cx="3829959" cy="3383764"/>
            <a:chOff x="1156866" y="3517432"/>
            <a:chExt cx="3829959" cy="3383764"/>
          </a:xfrm>
        </p:grpSpPr>
        <p:pic>
          <p:nvPicPr>
            <p:cNvPr id="4" name="図 3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447" r="14249" b="11420"/>
            <a:stretch/>
          </p:blipFill>
          <p:spPr>
            <a:xfrm>
              <a:off x="1156866" y="3517432"/>
              <a:ext cx="3744416" cy="338376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5" name="Picture 2" descr="http://www.jaxa.jp/countdown/f18/overview/img/character.gif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2942740" y="6075499"/>
              <a:ext cx="1885318" cy="772781"/>
            </a:xfrm>
            <a:prstGeom prst="rect">
              <a:avLst/>
            </a:prstGeom>
            <a:noFill/>
          </p:spPr>
        </p:pic>
        <p:sp>
          <p:nvSpPr>
            <p:cNvPr id="13" name="テキスト ボックス 12"/>
            <p:cNvSpPr txBox="1"/>
            <p:nvPr/>
          </p:nvSpPr>
          <p:spPr>
            <a:xfrm>
              <a:off x="1156866" y="3617768"/>
              <a:ext cx="3829959" cy="3847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メイリオ" panose="020B0604030504040204" pitchFamily="50" charset="-128"/>
                  <a:ea typeface="メイリオ" panose="020B0604030504040204" pitchFamily="50" charset="-128"/>
                  <a:cs typeface="+mn-cs"/>
                </a:rPr>
                <a:t>QZSS (</a:t>
              </a:r>
              <a:r>
                <a:rPr kumimoji="1" lang="ja-JP" alt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メイリオ" panose="020B0604030504040204" pitchFamily="50" charset="-128"/>
                  <a:ea typeface="メイリオ" panose="020B0604030504040204" pitchFamily="50" charset="-128"/>
                  <a:cs typeface="+mn-cs"/>
                </a:rPr>
                <a:t>準天頂衛星</a:t>
              </a:r>
              <a:r>
                <a:rPr kumimoji="1" lang="en-US" altLang="ja-JP" sz="1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メイリオ" panose="020B0604030504040204" pitchFamily="50" charset="-128"/>
                  <a:ea typeface="メイリオ" panose="020B0604030504040204" pitchFamily="50" charset="-128"/>
                  <a:cs typeface="+mn-cs"/>
                </a:rPr>
                <a:t>) </a:t>
              </a:r>
              <a:r>
                <a:rPr kumimoji="1" lang="ja-JP" alt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メイリオ" panose="020B0604030504040204" pitchFamily="50" charset="-128"/>
                  <a:ea typeface="メイリオ" panose="020B0604030504040204" pitchFamily="50" charset="-128"/>
                  <a:cs typeface="+mn-cs"/>
                </a:rPr>
                <a:t>日の丸</a:t>
              </a:r>
              <a:r>
                <a:rPr kumimoji="1" lang="en-US" altLang="ja-JP" sz="1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メイリオ" panose="020B0604030504040204" pitchFamily="50" charset="-128"/>
                  <a:ea typeface="メイリオ" panose="020B0604030504040204" pitchFamily="50" charset="-128"/>
                  <a:cs typeface="+mn-cs"/>
                </a:rPr>
                <a:t>GNSS</a:t>
              </a:r>
              <a:endParaRPr kumimoji="1" lang="ja-JP" alt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endParaRPr>
            </a:p>
          </p:txBody>
        </p:sp>
      </p:grpSp>
      <p:grpSp>
        <p:nvGrpSpPr>
          <p:cNvPr id="16" name="グループ化 15"/>
          <p:cNvGrpSpPr/>
          <p:nvPr/>
        </p:nvGrpSpPr>
        <p:grpSpPr>
          <a:xfrm>
            <a:off x="4067360" y="1546472"/>
            <a:ext cx="2998732" cy="2790988"/>
            <a:chOff x="1763688" y="1879009"/>
            <a:chExt cx="2998732" cy="2790988"/>
          </a:xfrm>
        </p:grpSpPr>
        <p:pic>
          <p:nvPicPr>
            <p:cNvPr id="6" name="Picture 2" descr="http://spaceinimages.esa.int/var/esa/storage/images/esa_multimedia/images/2002/05/galileo_constellation/9199944-5-eng-GB/Galileo_constellation.jpg"/>
            <p:cNvPicPr>
              <a:picLocks noChangeAspect="1" noChangeArrowheads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811948" y="1879009"/>
              <a:ext cx="2950472" cy="279098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テキスト ボックス 14"/>
            <p:cNvSpPr txBox="1"/>
            <p:nvPr/>
          </p:nvSpPr>
          <p:spPr>
            <a:xfrm>
              <a:off x="1763688" y="1989273"/>
              <a:ext cx="2904962" cy="3847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メイリオ" panose="020B0604030504040204" pitchFamily="50" charset="-128"/>
                  <a:ea typeface="メイリオ" panose="020B0604030504040204" pitchFamily="50" charset="-128"/>
                  <a:cs typeface="+mn-cs"/>
                </a:rPr>
                <a:t>Galileo (EU) </a:t>
              </a:r>
              <a:r>
                <a:rPr kumimoji="1" lang="ja-JP" alt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メイリオ" panose="020B0604030504040204" pitchFamily="50" charset="-128"/>
                  <a:ea typeface="メイリオ" panose="020B0604030504040204" pitchFamily="50" charset="-128"/>
                  <a:cs typeface="+mn-cs"/>
                </a:rPr>
                <a:t>打ち上げ中</a:t>
              </a:r>
            </a:p>
          </p:txBody>
        </p:sp>
      </p:grpSp>
      <p:grpSp>
        <p:nvGrpSpPr>
          <p:cNvPr id="18" name="グループ化 17"/>
          <p:cNvGrpSpPr/>
          <p:nvPr/>
        </p:nvGrpSpPr>
        <p:grpSpPr>
          <a:xfrm>
            <a:off x="3982461" y="4293345"/>
            <a:ext cx="3775766" cy="2438773"/>
            <a:chOff x="4619473" y="3506359"/>
            <a:chExt cx="3775766" cy="2438773"/>
          </a:xfrm>
        </p:grpSpPr>
        <p:pic>
          <p:nvPicPr>
            <p:cNvPr id="7" name="Picture 2" descr="Beidou satellite array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4619473" y="3506359"/>
              <a:ext cx="3775766" cy="243877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7" name="テキスト ボックス 16"/>
            <p:cNvSpPr txBox="1"/>
            <p:nvPr/>
          </p:nvSpPr>
          <p:spPr>
            <a:xfrm>
              <a:off x="5113929" y="3597228"/>
              <a:ext cx="2759089" cy="3847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メイリオ" panose="020B0604030504040204" pitchFamily="50" charset="-128"/>
                  <a:ea typeface="メイリオ" panose="020B0604030504040204" pitchFamily="50" charset="-128"/>
                  <a:cs typeface="+mn-cs"/>
                </a:rPr>
                <a:t>北斗</a:t>
              </a:r>
              <a:r>
                <a:rPr kumimoji="1" lang="en-US" altLang="ja-JP" sz="1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メイリオ" panose="020B0604030504040204" pitchFamily="50" charset="-128"/>
                  <a:ea typeface="メイリオ" panose="020B0604030504040204" pitchFamily="50" charset="-128"/>
                  <a:cs typeface="+mn-cs"/>
                </a:rPr>
                <a:t> (</a:t>
              </a:r>
              <a:r>
                <a:rPr kumimoji="1" lang="ja-JP" alt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メイリオ" panose="020B0604030504040204" pitchFamily="50" charset="-128"/>
                  <a:ea typeface="メイリオ" panose="020B0604030504040204" pitchFamily="50" charset="-128"/>
                  <a:cs typeface="+mn-cs"/>
                </a:rPr>
                <a:t>中国</a:t>
              </a:r>
              <a:r>
                <a:rPr kumimoji="1" lang="en-US" altLang="ja-JP" sz="1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メイリオ" panose="020B0604030504040204" pitchFamily="50" charset="-128"/>
                  <a:ea typeface="メイリオ" panose="020B0604030504040204" pitchFamily="50" charset="-128"/>
                  <a:cs typeface="+mn-cs"/>
                </a:rPr>
                <a:t>) </a:t>
              </a:r>
              <a:r>
                <a:rPr kumimoji="1" lang="ja-JP" alt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メイリオ" panose="020B0604030504040204" pitchFamily="50" charset="-128"/>
                  <a:ea typeface="メイリオ" panose="020B0604030504040204" pitchFamily="50" charset="-128"/>
                  <a:cs typeface="+mn-cs"/>
                </a:rPr>
                <a:t>打ち上げ中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56200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260648"/>
            <a:ext cx="7416824" cy="6530537"/>
          </a:xfrm>
          <a:prstGeom prst="rect">
            <a:avLst/>
          </a:prstGeom>
        </p:spPr>
      </p:pic>
      <p:sp>
        <p:nvSpPr>
          <p:cNvPr id="3" name="テキスト ボックス 2"/>
          <p:cNvSpPr txBox="1"/>
          <p:nvPr/>
        </p:nvSpPr>
        <p:spPr>
          <a:xfrm>
            <a:off x="4355976" y="4077072"/>
            <a:ext cx="4305987" cy="1077218"/>
          </a:xfrm>
          <a:prstGeom prst="rect">
            <a:avLst/>
          </a:prstGeom>
          <a:solidFill>
            <a:srgbClr val="0070C0"/>
          </a:solidFill>
          <a:effectLst>
            <a:outerShdw blurRad="127000" dist="1270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ja-JP" altLang="en-US" sz="4000" dirty="0">
                <a:solidFill>
                  <a:srgbClr val="4BACC6">
                    <a:lumMod val="20000"/>
                    <a:lumOff val="80000"/>
                  </a:srgbClr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ここからが本題</a:t>
            </a:r>
            <a:r>
              <a:rPr lang="en-US" altLang="ja-JP" sz="4000" dirty="0">
                <a:solidFill>
                  <a:srgbClr val="4BACC6">
                    <a:lumMod val="20000"/>
                    <a:lumOff val="80000"/>
                  </a:srgbClr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…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2400" dirty="0">
                <a:solidFill>
                  <a:srgbClr val="4BACC6">
                    <a:lumMod val="20000"/>
                    <a:lumOff val="80000"/>
                  </a:srgbClr>
                </a:solidFill>
                <a:latin typeface="Comic Sans MS" panose="030F0702030302020204" pitchFamily="66" charset="0"/>
                <a:ea typeface="HG正楷書体-PRO" panose="03000600000000000000" pitchFamily="66" charset="-128"/>
              </a:rPr>
              <a:t>Going back to global warming</a:t>
            </a:r>
            <a:endParaRPr lang="ja-JP" altLang="en-US" sz="2400" dirty="0">
              <a:solidFill>
                <a:srgbClr val="4BACC6">
                  <a:lumMod val="20000"/>
                  <a:lumOff val="80000"/>
                </a:srgbClr>
              </a:solidFill>
              <a:latin typeface="Comic Sans MS" panose="030F0702030302020204" pitchFamily="66" charset="0"/>
              <a:ea typeface="HG正楷書体-PRO" panose="03000600000000000000" pitchFamily="66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560532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">
              <a:srgbClr val="00B0F0"/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フリーフォーム: 図形 4"/>
          <p:cNvSpPr/>
          <p:nvPr/>
        </p:nvSpPr>
        <p:spPr>
          <a:xfrm>
            <a:off x="5423647" y="3630706"/>
            <a:ext cx="3729318" cy="421341"/>
          </a:xfrm>
          <a:custGeom>
            <a:avLst/>
            <a:gdLst>
              <a:gd name="connsiteX0" fmla="*/ 3693459 w 3693459"/>
              <a:gd name="connsiteY0" fmla="*/ 26894 h 421341"/>
              <a:gd name="connsiteX1" fmla="*/ 2716306 w 3693459"/>
              <a:gd name="connsiteY1" fmla="*/ 0 h 421341"/>
              <a:gd name="connsiteX2" fmla="*/ 53788 w 3693459"/>
              <a:gd name="connsiteY2" fmla="*/ 53788 h 421341"/>
              <a:gd name="connsiteX3" fmla="*/ 0 w 3693459"/>
              <a:gd name="connsiteY3" fmla="*/ 421341 h 421341"/>
              <a:gd name="connsiteX4" fmla="*/ 3693459 w 3693459"/>
              <a:gd name="connsiteY4" fmla="*/ 394447 h 421341"/>
              <a:gd name="connsiteX5" fmla="*/ 3693459 w 3693459"/>
              <a:gd name="connsiteY5" fmla="*/ 26894 h 421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93459" h="421341">
                <a:moveTo>
                  <a:pt x="3693459" y="26894"/>
                </a:moveTo>
                <a:lnTo>
                  <a:pt x="2716306" y="0"/>
                </a:lnTo>
                <a:lnTo>
                  <a:pt x="53788" y="53788"/>
                </a:lnTo>
                <a:lnTo>
                  <a:pt x="0" y="421341"/>
                </a:lnTo>
                <a:lnTo>
                  <a:pt x="3693459" y="394447"/>
                </a:lnTo>
                <a:lnTo>
                  <a:pt x="3693459" y="2689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フリーフォーム: 図形 3"/>
          <p:cNvSpPr/>
          <p:nvPr/>
        </p:nvSpPr>
        <p:spPr>
          <a:xfrm>
            <a:off x="2599765" y="4034118"/>
            <a:ext cx="6553200" cy="2823882"/>
          </a:xfrm>
          <a:custGeom>
            <a:avLst/>
            <a:gdLst>
              <a:gd name="connsiteX0" fmla="*/ 6535270 w 6553200"/>
              <a:gd name="connsiteY0" fmla="*/ 0 h 2823882"/>
              <a:gd name="connsiteX1" fmla="*/ 3962400 w 6553200"/>
              <a:gd name="connsiteY1" fmla="*/ 17929 h 2823882"/>
              <a:gd name="connsiteX2" fmla="*/ 2805953 w 6553200"/>
              <a:gd name="connsiteY2" fmla="*/ 17929 h 2823882"/>
              <a:gd name="connsiteX3" fmla="*/ 2644588 w 6553200"/>
              <a:gd name="connsiteY3" fmla="*/ 394447 h 2823882"/>
              <a:gd name="connsiteX4" fmla="*/ 977153 w 6553200"/>
              <a:gd name="connsiteY4" fmla="*/ 1075764 h 2823882"/>
              <a:gd name="connsiteX5" fmla="*/ 0 w 6553200"/>
              <a:gd name="connsiteY5" fmla="*/ 2823882 h 2823882"/>
              <a:gd name="connsiteX6" fmla="*/ 6553200 w 6553200"/>
              <a:gd name="connsiteY6" fmla="*/ 2823882 h 2823882"/>
              <a:gd name="connsiteX7" fmla="*/ 6535270 w 6553200"/>
              <a:gd name="connsiteY7" fmla="*/ 0 h 28238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553200" h="2823882">
                <a:moveTo>
                  <a:pt x="6535270" y="0"/>
                </a:moveTo>
                <a:lnTo>
                  <a:pt x="3962400" y="17929"/>
                </a:lnTo>
                <a:lnTo>
                  <a:pt x="2805953" y="17929"/>
                </a:lnTo>
                <a:lnTo>
                  <a:pt x="2644588" y="394447"/>
                </a:lnTo>
                <a:lnTo>
                  <a:pt x="977153" y="1075764"/>
                </a:lnTo>
                <a:lnTo>
                  <a:pt x="0" y="2823882"/>
                </a:lnTo>
                <a:lnTo>
                  <a:pt x="6553200" y="2823882"/>
                </a:lnTo>
                <a:cubicBezTo>
                  <a:pt x="6550212" y="1897529"/>
                  <a:pt x="6547223" y="971176"/>
                  <a:pt x="6535270" y="0"/>
                </a:cubicBezTo>
                <a:close/>
              </a:path>
            </a:pathLst>
          </a:custGeom>
          <a:solidFill>
            <a:srgbClr val="9966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/>
          <p:cNvSpPr txBox="1"/>
          <p:nvPr/>
        </p:nvSpPr>
        <p:spPr>
          <a:xfrm>
            <a:off x="1043608" y="476672"/>
            <a:ext cx="716093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3200" dirty="0">
                <a:latin typeface="HG正楷書体-PRO" panose="03000600000000000000" pitchFamily="66" charset="-128"/>
                <a:ea typeface="HG正楷書体-PRO" panose="03000600000000000000" pitchFamily="66" charset="-128"/>
              </a:rPr>
              <a:t>測地学で地球温暖化の何が見えるか？</a:t>
            </a:r>
            <a:endParaRPr lang="en-US" altLang="ja-JP" sz="3200" dirty="0">
              <a:latin typeface="HG正楷書体-PRO" panose="03000600000000000000" pitchFamily="66" charset="-128"/>
              <a:ea typeface="HG正楷書体-PRO" panose="03000600000000000000" pitchFamily="66" charset="-128"/>
            </a:endParaRPr>
          </a:p>
          <a:p>
            <a:r>
              <a:rPr lang="en-US" altLang="ja-JP" sz="2400" dirty="0">
                <a:latin typeface="Comic Sans MS" panose="030F0702030302020204" pitchFamily="66" charset="0"/>
                <a:ea typeface="HG正楷書体-PRO" panose="03000600000000000000" pitchFamily="66" charset="-128"/>
              </a:rPr>
              <a:t>How can geodesy observe global warming</a:t>
            </a:r>
          </a:p>
        </p:txBody>
      </p:sp>
      <p:sp>
        <p:nvSpPr>
          <p:cNvPr id="3" name="正方形/長方形 2"/>
          <p:cNvSpPr/>
          <p:nvPr/>
        </p:nvSpPr>
        <p:spPr>
          <a:xfrm>
            <a:off x="0" y="4437112"/>
            <a:ext cx="9144000" cy="2420888"/>
          </a:xfrm>
          <a:prstGeom prst="rect">
            <a:avLst/>
          </a:prstGeom>
          <a:solidFill>
            <a:srgbClr val="4F81BD">
              <a:alpha val="5686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178574" y="3291829"/>
            <a:ext cx="201850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800" dirty="0">
                <a:solidFill>
                  <a:srgbClr val="FF0000"/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2. </a:t>
            </a:r>
            <a:r>
              <a:rPr lang="ja-JP" altLang="en-US" sz="2800" dirty="0">
                <a:solidFill>
                  <a:srgbClr val="FF0000"/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海面上昇</a:t>
            </a:r>
            <a:endParaRPr lang="en-US" altLang="ja-JP" sz="2800" dirty="0">
              <a:solidFill>
                <a:srgbClr val="FF0000"/>
              </a:solidFill>
              <a:latin typeface="HG正楷書体-PRO" panose="03000600000000000000" pitchFamily="66" charset="-128"/>
              <a:ea typeface="HG正楷書体-PRO" panose="03000600000000000000" pitchFamily="66" charset="-128"/>
            </a:endParaRPr>
          </a:p>
          <a:p>
            <a:r>
              <a:rPr kumimoji="1" lang="en-US" altLang="ja-JP" sz="2000" dirty="0">
                <a:solidFill>
                  <a:srgbClr val="FF0000"/>
                </a:solidFill>
                <a:latin typeface="Comic Sans MS" panose="030F0702030302020204" pitchFamily="66" charset="0"/>
                <a:ea typeface="HG正楷書体-PRO" panose="03000600000000000000" pitchFamily="66" charset="-128"/>
              </a:rPr>
              <a:t>Sea level rise</a:t>
            </a:r>
            <a:endParaRPr kumimoji="1" lang="ja-JP" altLang="en-US" sz="2000" dirty="0">
              <a:solidFill>
                <a:srgbClr val="FF0000"/>
              </a:solidFill>
              <a:latin typeface="Comic Sans MS" panose="030F0702030302020204" pitchFamily="66" charset="0"/>
              <a:ea typeface="HG正楷書体-PRO" panose="03000600000000000000" pitchFamily="66" charset="-128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5560910" y="2686302"/>
            <a:ext cx="345479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800" dirty="0">
                <a:solidFill>
                  <a:srgbClr val="FF0000"/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1. </a:t>
            </a:r>
            <a:r>
              <a:rPr lang="ja-JP" altLang="en-US" sz="2800" dirty="0">
                <a:solidFill>
                  <a:srgbClr val="FF0000"/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氷河・氷床の融解</a:t>
            </a:r>
            <a:endParaRPr lang="en-US" altLang="ja-JP" sz="2800" dirty="0">
              <a:solidFill>
                <a:srgbClr val="FF0000"/>
              </a:solidFill>
              <a:latin typeface="HG正楷書体-PRO" panose="03000600000000000000" pitchFamily="66" charset="-128"/>
              <a:ea typeface="HG正楷書体-PRO" panose="03000600000000000000" pitchFamily="66" charset="-128"/>
            </a:endParaRPr>
          </a:p>
          <a:p>
            <a:pPr algn="ctr"/>
            <a:r>
              <a:rPr lang="en-US" altLang="ja-JP" sz="2000" dirty="0">
                <a:solidFill>
                  <a:srgbClr val="FF0000"/>
                </a:solidFill>
                <a:latin typeface="Comic Sans MS" panose="030F0702030302020204" pitchFamily="66" charset="0"/>
                <a:ea typeface="HG正楷書体-PRO" panose="03000600000000000000" pitchFamily="66" charset="-128"/>
              </a:rPr>
              <a:t>Melting ice</a:t>
            </a:r>
            <a:endParaRPr lang="ja-JP" altLang="en-US" sz="2000" dirty="0">
              <a:solidFill>
                <a:srgbClr val="FF0000"/>
              </a:solidFill>
              <a:latin typeface="Comic Sans MS" panose="030F0702030302020204" pitchFamily="66" charset="0"/>
              <a:ea typeface="HG正楷書体-PRO" panose="03000600000000000000" pitchFamily="66" charset="-128"/>
            </a:endParaRPr>
          </a:p>
        </p:txBody>
      </p:sp>
      <p:grpSp>
        <p:nvGrpSpPr>
          <p:cNvPr id="54" name="グループ化 53"/>
          <p:cNvGrpSpPr/>
          <p:nvPr/>
        </p:nvGrpSpPr>
        <p:grpSpPr>
          <a:xfrm>
            <a:off x="1068254" y="1667863"/>
            <a:ext cx="3205246" cy="667838"/>
            <a:chOff x="1068254" y="1667863"/>
            <a:chExt cx="3205246" cy="667838"/>
          </a:xfrm>
        </p:grpSpPr>
        <p:grpSp>
          <p:nvGrpSpPr>
            <p:cNvPr id="10" name="Group 44"/>
            <p:cNvGrpSpPr>
              <a:grpSpLocks/>
            </p:cNvGrpSpPr>
            <p:nvPr/>
          </p:nvGrpSpPr>
          <p:grpSpPr bwMode="auto">
            <a:xfrm rot="1852634">
              <a:off x="3257111" y="1927639"/>
              <a:ext cx="284796" cy="302624"/>
              <a:chOff x="1399" y="3067"/>
              <a:chExt cx="348" cy="403"/>
            </a:xfrm>
          </p:grpSpPr>
          <p:sp>
            <p:nvSpPr>
              <p:cNvPr id="27" name="Oval 45"/>
              <p:cNvSpPr>
                <a:spLocks noChangeArrowheads="1"/>
              </p:cNvSpPr>
              <p:nvPr/>
            </p:nvSpPr>
            <p:spPr bwMode="auto">
              <a:xfrm>
                <a:off x="1429" y="3067"/>
                <a:ext cx="318" cy="318"/>
              </a:xfrm>
              <a:prstGeom prst="ellipse">
                <a:avLst/>
              </a:prstGeom>
              <a:gradFill rotWithShape="1">
                <a:gsLst>
                  <a:gs pos="0">
                    <a:srgbClr val="BBE0E3"/>
                  </a:gs>
                  <a:gs pos="100000">
                    <a:srgbClr val="0070C0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en-US" altLang="ja-JP" sz="2000" baseline="30000" dirty="0">
                  <a:solidFill>
                    <a:srgbClr val="002060"/>
                  </a:solidFill>
                  <a:latin typeface="Comic Sans MS" pitchFamily="66" charset="0"/>
                </a:endParaRPr>
              </a:p>
            </p:txBody>
          </p:sp>
          <p:sp>
            <p:nvSpPr>
              <p:cNvPr id="28" name="Oval 46"/>
              <p:cNvSpPr>
                <a:spLocks noChangeArrowheads="1"/>
              </p:cNvSpPr>
              <p:nvPr/>
            </p:nvSpPr>
            <p:spPr bwMode="auto">
              <a:xfrm>
                <a:off x="1574" y="3299"/>
                <a:ext cx="159" cy="159"/>
              </a:xfrm>
              <a:prstGeom prst="ellipse">
                <a:avLst/>
              </a:prstGeom>
              <a:gradFill rotWithShape="1">
                <a:gsLst>
                  <a:gs pos="0">
                    <a:srgbClr val="BBE0E3"/>
                  </a:gs>
                  <a:gs pos="100000">
                    <a:srgbClr val="0070C0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en-US" altLang="ja-JP" sz="1400" baseline="30000" dirty="0">
                  <a:solidFill>
                    <a:srgbClr val="333399"/>
                  </a:solidFill>
                  <a:latin typeface="Comic Sans MS" pitchFamily="66" charset="0"/>
                </a:endParaRPr>
              </a:p>
            </p:txBody>
          </p:sp>
          <p:sp>
            <p:nvSpPr>
              <p:cNvPr id="29" name="Oval 47"/>
              <p:cNvSpPr>
                <a:spLocks noChangeArrowheads="1"/>
              </p:cNvSpPr>
              <p:nvPr/>
            </p:nvSpPr>
            <p:spPr bwMode="auto">
              <a:xfrm>
                <a:off x="1399" y="3305"/>
                <a:ext cx="159" cy="165"/>
              </a:xfrm>
              <a:prstGeom prst="ellipse">
                <a:avLst/>
              </a:prstGeom>
              <a:gradFill rotWithShape="1">
                <a:gsLst>
                  <a:gs pos="0">
                    <a:srgbClr val="BBE0E3"/>
                  </a:gs>
                  <a:gs pos="100000">
                    <a:srgbClr val="0070C0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en-US" altLang="ja-JP" sz="1200" baseline="30000" dirty="0">
                  <a:solidFill>
                    <a:srgbClr val="333399"/>
                  </a:solidFill>
                  <a:latin typeface="Comic Sans MS" pitchFamily="66" charset="0"/>
                </a:endParaRPr>
              </a:p>
            </p:txBody>
          </p:sp>
        </p:grpSp>
        <p:grpSp>
          <p:nvGrpSpPr>
            <p:cNvPr id="33" name="Group 44"/>
            <p:cNvGrpSpPr>
              <a:grpSpLocks/>
            </p:cNvGrpSpPr>
            <p:nvPr/>
          </p:nvGrpSpPr>
          <p:grpSpPr bwMode="auto">
            <a:xfrm rot="167911">
              <a:off x="3879207" y="1773308"/>
              <a:ext cx="394293" cy="438454"/>
              <a:chOff x="1410" y="3067"/>
              <a:chExt cx="337" cy="391"/>
            </a:xfrm>
          </p:grpSpPr>
          <p:sp>
            <p:nvSpPr>
              <p:cNvPr id="34" name="Oval 45"/>
              <p:cNvSpPr>
                <a:spLocks noChangeArrowheads="1"/>
              </p:cNvSpPr>
              <p:nvPr/>
            </p:nvSpPr>
            <p:spPr bwMode="auto">
              <a:xfrm>
                <a:off x="1429" y="3067"/>
                <a:ext cx="318" cy="318"/>
              </a:xfrm>
              <a:prstGeom prst="ellipse">
                <a:avLst/>
              </a:prstGeom>
              <a:gradFill rotWithShape="1">
                <a:gsLst>
                  <a:gs pos="0">
                    <a:srgbClr val="BBE0E3"/>
                  </a:gs>
                  <a:gs pos="100000">
                    <a:srgbClr val="0070C0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1" lang="en-US" altLang="ja-JP" sz="1600" dirty="0">
                    <a:solidFill>
                      <a:srgbClr val="002060"/>
                    </a:solidFill>
                    <a:latin typeface="Comic Sans MS" pitchFamily="66" charset="0"/>
                  </a:rPr>
                  <a:t>O</a:t>
                </a:r>
                <a:endParaRPr kumimoji="1" lang="en-US" altLang="ja-JP" sz="1600" baseline="30000" dirty="0">
                  <a:solidFill>
                    <a:srgbClr val="002060"/>
                  </a:solidFill>
                  <a:latin typeface="Comic Sans MS" pitchFamily="66" charset="0"/>
                </a:endParaRPr>
              </a:p>
            </p:txBody>
          </p:sp>
          <p:sp>
            <p:nvSpPr>
              <p:cNvPr id="35" name="Oval 46"/>
              <p:cNvSpPr>
                <a:spLocks noChangeArrowheads="1"/>
              </p:cNvSpPr>
              <p:nvPr/>
            </p:nvSpPr>
            <p:spPr bwMode="auto">
              <a:xfrm>
                <a:off x="1574" y="3299"/>
                <a:ext cx="159" cy="159"/>
              </a:xfrm>
              <a:prstGeom prst="ellipse">
                <a:avLst/>
              </a:prstGeom>
              <a:gradFill rotWithShape="1">
                <a:gsLst>
                  <a:gs pos="0">
                    <a:srgbClr val="BBE0E3"/>
                  </a:gs>
                  <a:gs pos="100000">
                    <a:srgbClr val="0070C0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1" lang="en-US" altLang="ja-JP" sz="1100" dirty="0">
                    <a:solidFill>
                      <a:srgbClr val="333399"/>
                    </a:solidFill>
                    <a:latin typeface="Comic Sans MS" pitchFamily="66" charset="0"/>
                  </a:rPr>
                  <a:t>H</a:t>
                </a:r>
                <a:endParaRPr kumimoji="1" lang="en-US" altLang="ja-JP" sz="1100" baseline="30000" dirty="0">
                  <a:solidFill>
                    <a:srgbClr val="333399"/>
                  </a:solidFill>
                  <a:latin typeface="Comic Sans MS" pitchFamily="66" charset="0"/>
                </a:endParaRPr>
              </a:p>
            </p:txBody>
          </p:sp>
          <p:sp>
            <p:nvSpPr>
              <p:cNvPr id="36" name="Oval 47"/>
              <p:cNvSpPr>
                <a:spLocks noChangeArrowheads="1"/>
              </p:cNvSpPr>
              <p:nvPr/>
            </p:nvSpPr>
            <p:spPr bwMode="auto">
              <a:xfrm>
                <a:off x="1410" y="3288"/>
                <a:ext cx="159" cy="165"/>
              </a:xfrm>
              <a:prstGeom prst="ellipse">
                <a:avLst/>
              </a:prstGeom>
              <a:gradFill rotWithShape="1">
                <a:gsLst>
                  <a:gs pos="0">
                    <a:srgbClr val="BBE0E3"/>
                  </a:gs>
                  <a:gs pos="100000">
                    <a:srgbClr val="0070C0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1" lang="en-US" altLang="ja-JP" sz="1100" dirty="0">
                    <a:solidFill>
                      <a:srgbClr val="333399"/>
                    </a:solidFill>
                    <a:latin typeface="Comic Sans MS" pitchFamily="66" charset="0"/>
                  </a:rPr>
                  <a:t>H</a:t>
                </a:r>
                <a:endParaRPr kumimoji="1" lang="en-US" altLang="ja-JP" sz="1200" baseline="30000" dirty="0">
                  <a:solidFill>
                    <a:srgbClr val="333399"/>
                  </a:solidFill>
                  <a:latin typeface="Comic Sans MS" pitchFamily="66" charset="0"/>
                </a:endParaRPr>
              </a:p>
            </p:txBody>
          </p:sp>
        </p:grpSp>
        <p:grpSp>
          <p:nvGrpSpPr>
            <p:cNvPr id="37" name="Group 44"/>
            <p:cNvGrpSpPr>
              <a:grpSpLocks/>
            </p:cNvGrpSpPr>
            <p:nvPr/>
          </p:nvGrpSpPr>
          <p:grpSpPr bwMode="auto">
            <a:xfrm rot="18330886">
              <a:off x="1994534" y="1643966"/>
              <a:ext cx="507158" cy="554952"/>
              <a:chOff x="1399" y="3067"/>
              <a:chExt cx="348" cy="403"/>
            </a:xfrm>
          </p:grpSpPr>
          <p:sp>
            <p:nvSpPr>
              <p:cNvPr id="38" name="Oval 45"/>
              <p:cNvSpPr>
                <a:spLocks noChangeArrowheads="1"/>
              </p:cNvSpPr>
              <p:nvPr/>
            </p:nvSpPr>
            <p:spPr bwMode="auto">
              <a:xfrm>
                <a:off x="1429" y="3067"/>
                <a:ext cx="318" cy="318"/>
              </a:xfrm>
              <a:prstGeom prst="ellipse">
                <a:avLst/>
              </a:prstGeom>
              <a:gradFill rotWithShape="1">
                <a:gsLst>
                  <a:gs pos="0">
                    <a:srgbClr val="BBE0E3"/>
                  </a:gs>
                  <a:gs pos="100000">
                    <a:srgbClr val="0070C0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1" lang="en-US" altLang="ja-JP" sz="2000" dirty="0">
                    <a:solidFill>
                      <a:srgbClr val="002060"/>
                    </a:solidFill>
                    <a:latin typeface="Comic Sans MS" pitchFamily="66" charset="0"/>
                  </a:rPr>
                  <a:t>O</a:t>
                </a:r>
                <a:endParaRPr kumimoji="1" lang="en-US" altLang="ja-JP" sz="2000" baseline="30000" dirty="0">
                  <a:solidFill>
                    <a:srgbClr val="002060"/>
                  </a:solidFill>
                  <a:latin typeface="Comic Sans MS" pitchFamily="66" charset="0"/>
                </a:endParaRPr>
              </a:p>
            </p:txBody>
          </p:sp>
          <p:sp>
            <p:nvSpPr>
              <p:cNvPr id="39" name="Oval 46"/>
              <p:cNvSpPr>
                <a:spLocks noChangeArrowheads="1"/>
              </p:cNvSpPr>
              <p:nvPr/>
            </p:nvSpPr>
            <p:spPr bwMode="auto">
              <a:xfrm>
                <a:off x="1574" y="3299"/>
                <a:ext cx="159" cy="159"/>
              </a:xfrm>
              <a:prstGeom prst="ellipse">
                <a:avLst/>
              </a:prstGeom>
              <a:gradFill rotWithShape="1">
                <a:gsLst>
                  <a:gs pos="0">
                    <a:srgbClr val="BBE0E3"/>
                  </a:gs>
                  <a:gs pos="100000">
                    <a:srgbClr val="0070C0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1" lang="en-US" altLang="ja-JP" sz="1400" dirty="0">
                    <a:solidFill>
                      <a:srgbClr val="333399"/>
                    </a:solidFill>
                    <a:latin typeface="Comic Sans MS" pitchFamily="66" charset="0"/>
                  </a:rPr>
                  <a:t>H</a:t>
                </a:r>
                <a:endParaRPr kumimoji="1" lang="en-US" altLang="ja-JP" sz="1400" baseline="30000" dirty="0">
                  <a:solidFill>
                    <a:srgbClr val="333399"/>
                  </a:solidFill>
                  <a:latin typeface="Comic Sans MS" pitchFamily="66" charset="0"/>
                </a:endParaRPr>
              </a:p>
            </p:txBody>
          </p:sp>
          <p:sp>
            <p:nvSpPr>
              <p:cNvPr id="40" name="Oval 47"/>
              <p:cNvSpPr>
                <a:spLocks noChangeArrowheads="1"/>
              </p:cNvSpPr>
              <p:nvPr/>
            </p:nvSpPr>
            <p:spPr bwMode="auto">
              <a:xfrm>
                <a:off x="1399" y="3305"/>
                <a:ext cx="159" cy="165"/>
              </a:xfrm>
              <a:prstGeom prst="ellipse">
                <a:avLst/>
              </a:prstGeom>
              <a:gradFill rotWithShape="1">
                <a:gsLst>
                  <a:gs pos="0">
                    <a:srgbClr val="BBE0E3"/>
                  </a:gs>
                  <a:gs pos="100000">
                    <a:srgbClr val="0070C0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1" lang="en-US" altLang="ja-JP" sz="1200" dirty="0">
                    <a:solidFill>
                      <a:srgbClr val="333399"/>
                    </a:solidFill>
                    <a:latin typeface="Comic Sans MS" pitchFamily="66" charset="0"/>
                  </a:rPr>
                  <a:t>H</a:t>
                </a:r>
                <a:endParaRPr kumimoji="1" lang="en-US" altLang="ja-JP" sz="1200" baseline="30000" dirty="0">
                  <a:solidFill>
                    <a:srgbClr val="333399"/>
                  </a:solidFill>
                  <a:latin typeface="Comic Sans MS" pitchFamily="66" charset="0"/>
                </a:endParaRPr>
              </a:p>
            </p:txBody>
          </p:sp>
        </p:grpSp>
        <p:grpSp>
          <p:nvGrpSpPr>
            <p:cNvPr id="41" name="Group 44"/>
            <p:cNvGrpSpPr>
              <a:grpSpLocks/>
            </p:cNvGrpSpPr>
            <p:nvPr/>
          </p:nvGrpSpPr>
          <p:grpSpPr bwMode="auto">
            <a:xfrm rot="20447404">
              <a:off x="1068254" y="1887863"/>
              <a:ext cx="284796" cy="302624"/>
              <a:chOff x="1399" y="3067"/>
              <a:chExt cx="348" cy="403"/>
            </a:xfrm>
          </p:grpSpPr>
          <p:sp>
            <p:nvSpPr>
              <p:cNvPr id="42" name="Oval 45"/>
              <p:cNvSpPr>
                <a:spLocks noChangeArrowheads="1"/>
              </p:cNvSpPr>
              <p:nvPr/>
            </p:nvSpPr>
            <p:spPr bwMode="auto">
              <a:xfrm>
                <a:off x="1429" y="3067"/>
                <a:ext cx="318" cy="318"/>
              </a:xfrm>
              <a:prstGeom prst="ellipse">
                <a:avLst/>
              </a:prstGeom>
              <a:gradFill rotWithShape="1">
                <a:gsLst>
                  <a:gs pos="0">
                    <a:srgbClr val="BBE0E3"/>
                  </a:gs>
                  <a:gs pos="100000">
                    <a:srgbClr val="0070C0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en-US" altLang="ja-JP" sz="2000" baseline="30000" dirty="0">
                  <a:solidFill>
                    <a:srgbClr val="002060"/>
                  </a:solidFill>
                  <a:latin typeface="Comic Sans MS" pitchFamily="66" charset="0"/>
                </a:endParaRPr>
              </a:p>
            </p:txBody>
          </p:sp>
          <p:sp>
            <p:nvSpPr>
              <p:cNvPr id="43" name="Oval 46"/>
              <p:cNvSpPr>
                <a:spLocks noChangeArrowheads="1"/>
              </p:cNvSpPr>
              <p:nvPr/>
            </p:nvSpPr>
            <p:spPr bwMode="auto">
              <a:xfrm>
                <a:off x="1574" y="3299"/>
                <a:ext cx="159" cy="159"/>
              </a:xfrm>
              <a:prstGeom prst="ellipse">
                <a:avLst/>
              </a:prstGeom>
              <a:gradFill rotWithShape="1">
                <a:gsLst>
                  <a:gs pos="0">
                    <a:srgbClr val="BBE0E3"/>
                  </a:gs>
                  <a:gs pos="100000">
                    <a:srgbClr val="0070C0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en-US" altLang="ja-JP" sz="1400" baseline="30000" dirty="0">
                  <a:solidFill>
                    <a:srgbClr val="333399"/>
                  </a:solidFill>
                  <a:latin typeface="Comic Sans MS" pitchFamily="66" charset="0"/>
                </a:endParaRPr>
              </a:p>
            </p:txBody>
          </p:sp>
          <p:sp>
            <p:nvSpPr>
              <p:cNvPr id="44" name="Oval 47"/>
              <p:cNvSpPr>
                <a:spLocks noChangeArrowheads="1"/>
              </p:cNvSpPr>
              <p:nvPr/>
            </p:nvSpPr>
            <p:spPr bwMode="auto">
              <a:xfrm>
                <a:off x="1399" y="3305"/>
                <a:ext cx="159" cy="165"/>
              </a:xfrm>
              <a:prstGeom prst="ellipse">
                <a:avLst/>
              </a:prstGeom>
              <a:gradFill rotWithShape="1">
                <a:gsLst>
                  <a:gs pos="0">
                    <a:srgbClr val="BBE0E3"/>
                  </a:gs>
                  <a:gs pos="100000">
                    <a:srgbClr val="0070C0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en-US" altLang="ja-JP" sz="1200" baseline="30000" dirty="0">
                  <a:solidFill>
                    <a:srgbClr val="333399"/>
                  </a:solidFill>
                  <a:latin typeface="Comic Sans MS" pitchFamily="66" charset="0"/>
                </a:endParaRPr>
              </a:p>
            </p:txBody>
          </p:sp>
        </p:grpSp>
        <p:grpSp>
          <p:nvGrpSpPr>
            <p:cNvPr id="45" name="Group 44"/>
            <p:cNvGrpSpPr>
              <a:grpSpLocks/>
            </p:cNvGrpSpPr>
            <p:nvPr/>
          </p:nvGrpSpPr>
          <p:grpSpPr bwMode="auto">
            <a:xfrm rot="631729">
              <a:off x="1459616" y="2095577"/>
              <a:ext cx="211909" cy="240124"/>
              <a:chOff x="1399" y="3067"/>
              <a:chExt cx="348" cy="403"/>
            </a:xfrm>
          </p:grpSpPr>
          <p:sp>
            <p:nvSpPr>
              <p:cNvPr id="46" name="Oval 45"/>
              <p:cNvSpPr>
                <a:spLocks noChangeArrowheads="1"/>
              </p:cNvSpPr>
              <p:nvPr/>
            </p:nvSpPr>
            <p:spPr bwMode="auto">
              <a:xfrm>
                <a:off x="1429" y="3067"/>
                <a:ext cx="318" cy="318"/>
              </a:xfrm>
              <a:prstGeom prst="ellipse">
                <a:avLst/>
              </a:prstGeom>
              <a:gradFill rotWithShape="1">
                <a:gsLst>
                  <a:gs pos="0">
                    <a:srgbClr val="BBE0E3"/>
                  </a:gs>
                  <a:gs pos="100000">
                    <a:srgbClr val="0070C0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en-US" altLang="ja-JP" sz="2000" baseline="30000" dirty="0">
                  <a:solidFill>
                    <a:srgbClr val="002060"/>
                  </a:solidFill>
                  <a:latin typeface="Comic Sans MS" pitchFamily="66" charset="0"/>
                </a:endParaRPr>
              </a:p>
            </p:txBody>
          </p:sp>
          <p:sp>
            <p:nvSpPr>
              <p:cNvPr id="47" name="Oval 46"/>
              <p:cNvSpPr>
                <a:spLocks noChangeArrowheads="1"/>
              </p:cNvSpPr>
              <p:nvPr/>
            </p:nvSpPr>
            <p:spPr bwMode="auto">
              <a:xfrm>
                <a:off x="1574" y="3299"/>
                <a:ext cx="159" cy="159"/>
              </a:xfrm>
              <a:prstGeom prst="ellipse">
                <a:avLst/>
              </a:prstGeom>
              <a:gradFill rotWithShape="1">
                <a:gsLst>
                  <a:gs pos="0">
                    <a:srgbClr val="BBE0E3"/>
                  </a:gs>
                  <a:gs pos="100000">
                    <a:srgbClr val="0070C0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en-US" altLang="ja-JP" sz="1400" baseline="30000" dirty="0">
                  <a:solidFill>
                    <a:srgbClr val="333399"/>
                  </a:solidFill>
                  <a:latin typeface="Comic Sans MS" pitchFamily="66" charset="0"/>
                </a:endParaRPr>
              </a:p>
            </p:txBody>
          </p:sp>
          <p:sp>
            <p:nvSpPr>
              <p:cNvPr id="48" name="Oval 47"/>
              <p:cNvSpPr>
                <a:spLocks noChangeArrowheads="1"/>
              </p:cNvSpPr>
              <p:nvPr/>
            </p:nvSpPr>
            <p:spPr bwMode="auto">
              <a:xfrm>
                <a:off x="1399" y="3305"/>
                <a:ext cx="159" cy="165"/>
              </a:xfrm>
              <a:prstGeom prst="ellipse">
                <a:avLst/>
              </a:prstGeom>
              <a:gradFill rotWithShape="1">
                <a:gsLst>
                  <a:gs pos="0">
                    <a:srgbClr val="BBE0E3"/>
                  </a:gs>
                  <a:gs pos="100000">
                    <a:srgbClr val="0070C0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en-US" altLang="ja-JP" sz="1200" baseline="30000" dirty="0">
                  <a:solidFill>
                    <a:srgbClr val="333399"/>
                  </a:solidFill>
                  <a:latin typeface="Comic Sans MS" pitchFamily="66" charset="0"/>
                </a:endParaRPr>
              </a:p>
            </p:txBody>
          </p:sp>
        </p:grpSp>
        <p:grpSp>
          <p:nvGrpSpPr>
            <p:cNvPr id="49" name="Group 44"/>
            <p:cNvGrpSpPr>
              <a:grpSpLocks/>
            </p:cNvGrpSpPr>
            <p:nvPr/>
          </p:nvGrpSpPr>
          <p:grpSpPr bwMode="auto">
            <a:xfrm rot="20794673">
              <a:off x="2710330" y="1668072"/>
              <a:ext cx="211909" cy="240124"/>
              <a:chOff x="1399" y="3067"/>
              <a:chExt cx="348" cy="403"/>
            </a:xfrm>
          </p:grpSpPr>
          <p:sp>
            <p:nvSpPr>
              <p:cNvPr id="50" name="Oval 45"/>
              <p:cNvSpPr>
                <a:spLocks noChangeArrowheads="1"/>
              </p:cNvSpPr>
              <p:nvPr/>
            </p:nvSpPr>
            <p:spPr bwMode="auto">
              <a:xfrm>
                <a:off x="1429" y="3067"/>
                <a:ext cx="318" cy="318"/>
              </a:xfrm>
              <a:prstGeom prst="ellipse">
                <a:avLst/>
              </a:prstGeom>
              <a:gradFill rotWithShape="1">
                <a:gsLst>
                  <a:gs pos="0">
                    <a:srgbClr val="BBE0E3"/>
                  </a:gs>
                  <a:gs pos="100000">
                    <a:srgbClr val="0070C0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en-US" altLang="ja-JP" sz="2000" baseline="30000" dirty="0">
                  <a:solidFill>
                    <a:srgbClr val="002060"/>
                  </a:solidFill>
                  <a:latin typeface="Comic Sans MS" pitchFamily="66" charset="0"/>
                </a:endParaRPr>
              </a:p>
            </p:txBody>
          </p:sp>
          <p:sp>
            <p:nvSpPr>
              <p:cNvPr id="51" name="Oval 46"/>
              <p:cNvSpPr>
                <a:spLocks noChangeArrowheads="1"/>
              </p:cNvSpPr>
              <p:nvPr/>
            </p:nvSpPr>
            <p:spPr bwMode="auto">
              <a:xfrm>
                <a:off x="1574" y="3299"/>
                <a:ext cx="159" cy="159"/>
              </a:xfrm>
              <a:prstGeom prst="ellipse">
                <a:avLst/>
              </a:prstGeom>
              <a:gradFill rotWithShape="1">
                <a:gsLst>
                  <a:gs pos="0">
                    <a:srgbClr val="BBE0E3"/>
                  </a:gs>
                  <a:gs pos="100000">
                    <a:srgbClr val="0070C0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en-US" altLang="ja-JP" sz="1400" baseline="30000" dirty="0">
                  <a:solidFill>
                    <a:srgbClr val="333399"/>
                  </a:solidFill>
                  <a:latin typeface="Comic Sans MS" pitchFamily="66" charset="0"/>
                </a:endParaRPr>
              </a:p>
            </p:txBody>
          </p:sp>
          <p:sp>
            <p:nvSpPr>
              <p:cNvPr id="52" name="Oval 47"/>
              <p:cNvSpPr>
                <a:spLocks noChangeArrowheads="1"/>
              </p:cNvSpPr>
              <p:nvPr/>
            </p:nvSpPr>
            <p:spPr bwMode="auto">
              <a:xfrm>
                <a:off x="1399" y="3305"/>
                <a:ext cx="159" cy="165"/>
              </a:xfrm>
              <a:prstGeom prst="ellipse">
                <a:avLst/>
              </a:prstGeom>
              <a:gradFill rotWithShape="1">
                <a:gsLst>
                  <a:gs pos="0">
                    <a:srgbClr val="BBE0E3"/>
                  </a:gs>
                  <a:gs pos="100000">
                    <a:srgbClr val="0070C0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en-US" altLang="ja-JP" sz="1200" baseline="30000" dirty="0">
                  <a:solidFill>
                    <a:srgbClr val="333399"/>
                  </a:solidFill>
                  <a:latin typeface="Comic Sans MS" pitchFamily="66" charset="0"/>
                </a:endParaRPr>
              </a:p>
            </p:txBody>
          </p:sp>
        </p:grpSp>
      </p:grpSp>
      <p:sp>
        <p:nvSpPr>
          <p:cNvPr id="53" name="テキスト ボックス 52"/>
          <p:cNvSpPr txBox="1"/>
          <p:nvPr/>
        </p:nvSpPr>
        <p:spPr>
          <a:xfrm>
            <a:off x="4420794" y="1719252"/>
            <a:ext cx="329449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>
                <a:solidFill>
                  <a:srgbClr val="FF0000"/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3. </a:t>
            </a:r>
            <a:r>
              <a:rPr lang="ja-JP" altLang="en-US" sz="2400" dirty="0">
                <a:solidFill>
                  <a:srgbClr val="FF0000"/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大気水蒸気量の変化</a:t>
            </a:r>
            <a:endParaRPr lang="en-US" altLang="ja-JP" sz="2400" dirty="0">
              <a:solidFill>
                <a:srgbClr val="FF0000"/>
              </a:solidFill>
              <a:latin typeface="HG正楷書体-PRO" panose="03000600000000000000" pitchFamily="66" charset="-128"/>
              <a:ea typeface="HG正楷書体-PRO" panose="03000600000000000000" pitchFamily="66" charset="-128"/>
            </a:endParaRPr>
          </a:p>
          <a:p>
            <a:pPr algn="ctr"/>
            <a:r>
              <a:rPr kumimoji="1" lang="en-US" altLang="ja-JP" sz="2000" dirty="0">
                <a:solidFill>
                  <a:srgbClr val="FF0000"/>
                </a:solidFill>
                <a:latin typeface="Comic Sans MS" panose="030F0702030302020204" pitchFamily="66" charset="0"/>
                <a:ea typeface="HG正楷書体-PRO" panose="03000600000000000000" pitchFamily="66" charset="-128"/>
              </a:rPr>
              <a:t>Change in water vapor</a:t>
            </a:r>
            <a:endParaRPr kumimoji="1" lang="ja-JP" altLang="en-US" sz="2000" dirty="0">
              <a:solidFill>
                <a:srgbClr val="FF0000"/>
              </a:solidFill>
              <a:latin typeface="Comic Sans MS" panose="030F0702030302020204" pitchFamily="66" charset="0"/>
              <a:ea typeface="HG正楷書体-PRO" panose="03000600000000000000" pitchFamily="66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13552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3000" fill="hold"/>
                                        <p:tgtEl>
                                          <p:spTgt spid="3"/>
                                        </p:tgtEl>
                                      </p:cBhvr>
                                      <p:by x="10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42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3.7037E-6 L 0.00226 0.02824 " pathEditMode="relative" rAng="0" ptsTypes="AA">
                                      <p:cBhvr>
                                        <p:cTn id="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" y="1412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7" presetClass="entr" presetSubtype="0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" grpId="0" animBg="1"/>
      <p:bldP spid="6" grpId="0"/>
      <p:bldP spid="6" grpId="1"/>
      <p:bldP spid="7" grpId="0"/>
      <p:bldP spid="53" grpId="0"/>
      <p:bldP spid="53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818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1">
            <a:gsLst>
              <a:gs pos="0">
                <a:schemeClr val="accent2"/>
              </a:gs>
              <a:gs pos="100000">
                <a:srgbClr val="FF00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20" name="フリーフォーム: 図形 19"/>
          <p:cNvSpPr/>
          <p:nvPr/>
        </p:nvSpPr>
        <p:spPr>
          <a:xfrm>
            <a:off x="-213901" y="4150528"/>
            <a:ext cx="9527331" cy="1943955"/>
          </a:xfrm>
          <a:custGeom>
            <a:avLst/>
            <a:gdLst>
              <a:gd name="connsiteX0" fmla="*/ 151929 w 9531484"/>
              <a:gd name="connsiteY0" fmla="*/ 1515078 h 1951795"/>
              <a:gd name="connsiteX1" fmla="*/ 1012541 w 9531484"/>
              <a:gd name="connsiteY1" fmla="*/ 1210278 h 1951795"/>
              <a:gd name="connsiteX2" fmla="*/ 2151058 w 9531484"/>
              <a:gd name="connsiteY2" fmla="*/ 1048913 h 1951795"/>
              <a:gd name="connsiteX3" fmla="*/ 2769623 w 9531484"/>
              <a:gd name="connsiteY3" fmla="*/ 959266 h 1951795"/>
              <a:gd name="connsiteX4" fmla="*/ 2877200 w 9531484"/>
              <a:gd name="connsiteY4" fmla="*/ 591713 h 1951795"/>
              <a:gd name="connsiteX5" fmla="*/ 3056494 w 9531484"/>
              <a:gd name="connsiteY5" fmla="*/ 484137 h 1951795"/>
              <a:gd name="connsiteX6" fmla="*/ 3110282 w 9531484"/>
              <a:gd name="connsiteY6" fmla="*/ 403455 h 1951795"/>
              <a:gd name="connsiteX7" fmla="*/ 3083388 w 9531484"/>
              <a:gd name="connsiteY7" fmla="*/ 215196 h 1951795"/>
              <a:gd name="connsiteX8" fmla="*/ 3253717 w 9531484"/>
              <a:gd name="connsiteY8" fmla="*/ 43 h 1951795"/>
              <a:gd name="connsiteX9" fmla="*/ 3406117 w 9531484"/>
              <a:gd name="connsiteY9" fmla="*/ 233125 h 1951795"/>
              <a:gd name="connsiteX10" fmla="*/ 3594376 w 9531484"/>
              <a:gd name="connsiteY10" fmla="*/ 502066 h 1951795"/>
              <a:gd name="connsiteX11" fmla="*/ 3764706 w 9531484"/>
              <a:gd name="connsiteY11" fmla="*/ 573784 h 1951795"/>
              <a:gd name="connsiteX12" fmla="*/ 3899176 w 9531484"/>
              <a:gd name="connsiteY12" fmla="*/ 878584 h 1951795"/>
              <a:gd name="connsiteX13" fmla="*/ 4921153 w 9531484"/>
              <a:gd name="connsiteY13" fmla="*/ 860655 h 1951795"/>
              <a:gd name="connsiteX14" fmla="*/ 7323694 w 9531484"/>
              <a:gd name="connsiteY14" fmla="*/ 1057878 h 1951795"/>
              <a:gd name="connsiteX15" fmla="*/ 8686329 w 9531484"/>
              <a:gd name="connsiteY15" fmla="*/ 1308890 h 1951795"/>
              <a:gd name="connsiteX16" fmla="*/ 9394541 w 9531484"/>
              <a:gd name="connsiteY16" fmla="*/ 1533008 h 1951795"/>
              <a:gd name="connsiteX17" fmla="*/ 9349717 w 9531484"/>
              <a:gd name="connsiteY17" fmla="*/ 1936419 h 1951795"/>
              <a:gd name="connsiteX18" fmla="*/ 7547811 w 9531484"/>
              <a:gd name="connsiteY18" fmla="*/ 1524043 h 1951795"/>
              <a:gd name="connsiteX19" fmla="*/ 4096400 w 9531484"/>
              <a:gd name="connsiteY19" fmla="*/ 1326819 h 1951795"/>
              <a:gd name="connsiteX20" fmla="*/ 1729717 w 9531484"/>
              <a:gd name="connsiteY20" fmla="*/ 1586796 h 1951795"/>
              <a:gd name="connsiteX21" fmla="*/ 393976 w 9531484"/>
              <a:gd name="connsiteY21" fmla="*/ 1900560 h 1951795"/>
              <a:gd name="connsiteX22" fmla="*/ 17458 w 9531484"/>
              <a:gd name="connsiteY22" fmla="*/ 1909525 h 1951795"/>
              <a:gd name="connsiteX23" fmla="*/ 151929 w 9531484"/>
              <a:gd name="connsiteY23" fmla="*/ 1515078 h 1951795"/>
              <a:gd name="connsiteX0" fmla="*/ 151929 w 9531484"/>
              <a:gd name="connsiteY0" fmla="*/ 1515078 h 1951795"/>
              <a:gd name="connsiteX1" fmla="*/ 1012541 w 9531484"/>
              <a:gd name="connsiteY1" fmla="*/ 1210278 h 1951795"/>
              <a:gd name="connsiteX2" fmla="*/ 2151058 w 9531484"/>
              <a:gd name="connsiteY2" fmla="*/ 1048913 h 1951795"/>
              <a:gd name="connsiteX3" fmla="*/ 2769623 w 9531484"/>
              <a:gd name="connsiteY3" fmla="*/ 959266 h 1951795"/>
              <a:gd name="connsiteX4" fmla="*/ 2733765 w 9531484"/>
              <a:gd name="connsiteY4" fmla="*/ 582748 h 1951795"/>
              <a:gd name="connsiteX5" fmla="*/ 3056494 w 9531484"/>
              <a:gd name="connsiteY5" fmla="*/ 484137 h 1951795"/>
              <a:gd name="connsiteX6" fmla="*/ 3110282 w 9531484"/>
              <a:gd name="connsiteY6" fmla="*/ 403455 h 1951795"/>
              <a:gd name="connsiteX7" fmla="*/ 3083388 w 9531484"/>
              <a:gd name="connsiteY7" fmla="*/ 215196 h 1951795"/>
              <a:gd name="connsiteX8" fmla="*/ 3253717 w 9531484"/>
              <a:gd name="connsiteY8" fmla="*/ 43 h 1951795"/>
              <a:gd name="connsiteX9" fmla="*/ 3406117 w 9531484"/>
              <a:gd name="connsiteY9" fmla="*/ 233125 h 1951795"/>
              <a:gd name="connsiteX10" fmla="*/ 3594376 w 9531484"/>
              <a:gd name="connsiteY10" fmla="*/ 502066 h 1951795"/>
              <a:gd name="connsiteX11" fmla="*/ 3764706 w 9531484"/>
              <a:gd name="connsiteY11" fmla="*/ 573784 h 1951795"/>
              <a:gd name="connsiteX12" fmla="*/ 3899176 w 9531484"/>
              <a:gd name="connsiteY12" fmla="*/ 878584 h 1951795"/>
              <a:gd name="connsiteX13" fmla="*/ 4921153 w 9531484"/>
              <a:gd name="connsiteY13" fmla="*/ 860655 h 1951795"/>
              <a:gd name="connsiteX14" fmla="*/ 7323694 w 9531484"/>
              <a:gd name="connsiteY14" fmla="*/ 1057878 h 1951795"/>
              <a:gd name="connsiteX15" fmla="*/ 8686329 w 9531484"/>
              <a:gd name="connsiteY15" fmla="*/ 1308890 h 1951795"/>
              <a:gd name="connsiteX16" fmla="*/ 9394541 w 9531484"/>
              <a:gd name="connsiteY16" fmla="*/ 1533008 h 1951795"/>
              <a:gd name="connsiteX17" fmla="*/ 9349717 w 9531484"/>
              <a:gd name="connsiteY17" fmla="*/ 1936419 h 1951795"/>
              <a:gd name="connsiteX18" fmla="*/ 7547811 w 9531484"/>
              <a:gd name="connsiteY18" fmla="*/ 1524043 h 1951795"/>
              <a:gd name="connsiteX19" fmla="*/ 4096400 w 9531484"/>
              <a:gd name="connsiteY19" fmla="*/ 1326819 h 1951795"/>
              <a:gd name="connsiteX20" fmla="*/ 1729717 w 9531484"/>
              <a:gd name="connsiteY20" fmla="*/ 1586796 h 1951795"/>
              <a:gd name="connsiteX21" fmla="*/ 393976 w 9531484"/>
              <a:gd name="connsiteY21" fmla="*/ 1900560 h 1951795"/>
              <a:gd name="connsiteX22" fmla="*/ 17458 w 9531484"/>
              <a:gd name="connsiteY22" fmla="*/ 1909525 h 1951795"/>
              <a:gd name="connsiteX23" fmla="*/ 151929 w 9531484"/>
              <a:gd name="connsiteY23" fmla="*/ 1515078 h 1951795"/>
              <a:gd name="connsiteX0" fmla="*/ 151929 w 9531484"/>
              <a:gd name="connsiteY0" fmla="*/ 1515078 h 1951795"/>
              <a:gd name="connsiteX1" fmla="*/ 1012541 w 9531484"/>
              <a:gd name="connsiteY1" fmla="*/ 1210278 h 1951795"/>
              <a:gd name="connsiteX2" fmla="*/ 2151058 w 9531484"/>
              <a:gd name="connsiteY2" fmla="*/ 1048913 h 1951795"/>
              <a:gd name="connsiteX3" fmla="*/ 2706870 w 9531484"/>
              <a:gd name="connsiteY3" fmla="*/ 950302 h 1951795"/>
              <a:gd name="connsiteX4" fmla="*/ 2733765 w 9531484"/>
              <a:gd name="connsiteY4" fmla="*/ 582748 h 1951795"/>
              <a:gd name="connsiteX5" fmla="*/ 3056494 w 9531484"/>
              <a:gd name="connsiteY5" fmla="*/ 484137 h 1951795"/>
              <a:gd name="connsiteX6" fmla="*/ 3110282 w 9531484"/>
              <a:gd name="connsiteY6" fmla="*/ 403455 h 1951795"/>
              <a:gd name="connsiteX7" fmla="*/ 3083388 w 9531484"/>
              <a:gd name="connsiteY7" fmla="*/ 215196 h 1951795"/>
              <a:gd name="connsiteX8" fmla="*/ 3253717 w 9531484"/>
              <a:gd name="connsiteY8" fmla="*/ 43 h 1951795"/>
              <a:gd name="connsiteX9" fmla="*/ 3406117 w 9531484"/>
              <a:gd name="connsiteY9" fmla="*/ 233125 h 1951795"/>
              <a:gd name="connsiteX10" fmla="*/ 3594376 w 9531484"/>
              <a:gd name="connsiteY10" fmla="*/ 502066 h 1951795"/>
              <a:gd name="connsiteX11" fmla="*/ 3764706 w 9531484"/>
              <a:gd name="connsiteY11" fmla="*/ 573784 h 1951795"/>
              <a:gd name="connsiteX12" fmla="*/ 3899176 w 9531484"/>
              <a:gd name="connsiteY12" fmla="*/ 878584 h 1951795"/>
              <a:gd name="connsiteX13" fmla="*/ 4921153 w 9531484"/>
              <a:gd name="connsiteY13" fmla="*/ 860655 h 1951795"/>
              <a:gd name="connsiteX14" fmla="*/ 7323694 w 9531484"/>
              <a:gd name="connsiteY14" fmla="*/ 1057878 h 1951795"/>
              <a:gd name="connsiteX15" fmla="*/ 8686329 w 9531484"/>
              <a:gd name="connsiteY15" fmla="*/ 1308890 h 1951795"/>
              <a:gd name="connsiteX16" fmla="*/ 9394541 w 9531484"/>
              <a:gd name="connsiteY16" fmla="*/ 1533008 h 1951795"/>
              <a:gd name="connsiteX17" fmla="*/ 9349717 w 9531484"/>
              <a:gd name="connsiteY17" fmla="*/ 1936419 h 1951795"/>
              <a:gd name="connsiteX18" fmla="*/ 7547811 w 9531484"/>
              <a:gd name="connsiteY18" fmla="*/ 1524043 h 1951795"/>
              <a:gd name="connsiteX19" fmla="*/ 4096400 w 9531484"/>
              <a:gd name="connsiteY19" fmla="*/ 1326819 h 1951795"/>
              <a:gd name="connsiteX20" fmla="*/ 1729717 w 9531484"/>
              <a:gd name="connsiteY20" fmla="*/ 1586796 h 1951795"/>
              <a:gd name="connsiteX21" fmla="*/ 393976 w 9531484"/>
              <a:gd name="connsiteY21" fmla="*/ 1900560 h 1951795"/>
              <a:gd name="connsiteX22" fmla="*/ 17458 w 9531484"/>
              <a:gd name="connsiteY22" fmla="*/ 1909525 h 1951795"/>
              <a:gd name="connsiteX23" fmla="*/ 151929 w 9531484"/>
              <a:gd name="connsiteY23" fmla="*/ 1515078 h 1951795"/>
              <a:gd name="connsiteX0" fmla="*/ 151929 w 9531484"/>
              <a:gd name="connsiteY0" fmla="*/ 1515168 h 1951885"/>
              <a:gd name="connsiteX1" fmla="*/ 1012541 w 9531484"/>
              <a:gd name="connsiteY1" fmla="*/ 1210368 h 1951885"/>
              <a:gd name="connsiteX2" fmla="*/ 2151058 w 9531484"/>
              <a:gd name="connsiteY2" fmla="*/ 1049003 h 1951885"/>
              <a:gd name="connsiteX3" fmla="*/ 2706870 w 9531484"/>
              <a:gd name="connsiteY3" fmla="*/ 950392 h 1951885"/>
              <a:gd name="connsiteX4" fmla="*/ 2733765 w 9531484"/>
              <a:gd name="connsiteY4" fmla="*/ 582838 h 1951885"/>
              <a:gd name="connsiteX5" fmla="*/ 3056494 w 9531484"/>
              <a:gd name="connsiteY5" fmla="*/ 484227 h 1951885"/>
              <a:gd name="connsiteX6" fmla="*/ 3110282 w 9531484"/>
              <a:gd name="connsiteY6" fmla="*/ 403545 h 1951885"/>
              <a:gd name="connsiteX7" fmla="*/ 3083388 w 9531484"/>
              <a:gd name="connsiteY7" fmla="*/ 215286 h 1951885"/>
              <a:gd name="connsiteX8" fmla="*/ 3253717 w 9531484"/>
              <a:gd name="connsiteY8" fmla="*/ 133 h 1951885"/>
              <a:gd name="connsiteX9" fmla="*/ 3397152 w 9531484"/>
              <a:gd name="connsiteY9" fmla="*/ 188392 h 1951885"/>
              <a:gd name="connsiteX10" fmla="*/ 3594376 w 9531484"/>
              <a:gd name="connsiteY10" fmla="*/ 502156 h 1951885"/>
              <a:gd name="connsiteX11" fmla="*/ 3764706 w 9531484"/>
              <a:gd name="connsiteY11" fmla="*/ 573874 h 1951885"/>
              <a:gd name="connsiteX12" fmla="*/ 3899176 w 9531484"/>
              <a:gd name="connsiteY12" fmla="*/ 878674 h 1951885"/>
              <a:gd name="connsiteX13" fmla="*/ 4921153 w 9531484"/>
              <a:gd name="connsiteY13" fmla="*/ 860745 h 1951885"/>
              <a:gd name="connsiteX14" fmla="*/ 7323694 w 9531484"/>
              <a:gd name="connsiteY14" fmla="*/ 1057968 h 1951885"/>
              <a:gd name="connsiteX15" fmla="*/ 8686329 w 9531484"/>
              <a:gd name="connsiteY15" fmla="*/ 1308980 h 1951885"/>
              <a:gd name="connsiteX16" fmla="*/ 9394541 w 9531484"/>
              <a:gd name="connsiteY16" fmla="*/ 1533098 h 1951885"/>
              <a:gd name="connsiteX17" fmla="*/ 9349717 w 9531484"/>
              <a:gd name="connsiteY17" fmla="*/ 1936509 h 1951885"/>
              <a:gd name="connsiteX18" fmla="*/ 7547811 w 9531484"/>
              <a:gd name="connsiteY18" fmla="*/ 1524133 h 1951885"/>
              <a:gd name="connsiteX19" fmla="*/ 4096400 w 9531484"/>
              <a:gd name="connsiteY19" fmla="*/ 1326909 h 1951885"/>
              <a:gd name="connsiteX20" fmla="*/ 1729717 w 9531484"/>
              <a:gd name="connsiteY20" fmla="*/ 1586886 h 1951885"/>
              <a:gd name="connsiteX21" fmla="*/ 393976 w 9531484"/>
              <a:gd name="connsiteY21" fmla="*/ 1900650 h 1951885"/>
              <a:gd name="connsiteX22" fmla="*/ 17458 w 9531484"/>
              <a:gd name="connsiteY22" fmla="*/ 1909615 h 1951885"/>
              <a:gd name="connsiteX23" fmla="*/ 151929 w 9531484"/>
              <a:gd name="connsiteY23" fmla="*/ 1515168 h 1951885"/>
              <a:gd name="connsiteX0" fmla="*/ 151929 w 9531484"/>
              <a:gd name="connsiteY0" fmla="*/ 1515174 h 1951891"/>
              <a:gd name="connsiteX1" fmla="*/ 1012541 w 9531484"/>
              <a:gd name="connsiteY1" fmla="*/ 1210374 h 1951891"/>
              <a:gd name="connsiteX2" fmla="*/ 2151058 w 9531484"/>
              <a:gd name="connsiteY2" fmla="*/ 1049009 h 1951891"/>
              <a:gd name="connsiteX3" fmla="*/ 2706870 w 9531484"/>
              <a:gd name="connsiteY3" fmla="*/ 950398 h 1951891"/>
              <a:gd name="connsiteX4" fmla="*/ 2733765 w 9531484"/>
              <a:gd name="connsiteY4" fmla="*/ 582844 h 1951891"/>
              <a:gd name="connsiteX5" fmla="*/ 3056494 w 9531484"/>
              <a:gd name="connsiteY5" fmla="*/ 484233 h 1951891"/>
              <a:gd name="connsiteX6" fmla="*/ 3110282 w 9531484"/>
              <a:gd name="connsiteY6" fmla="*/ 403551 h 1951891"/>
              <a:gd name="connsiteX7" fmla="*/ 3083388 w 9531484"/>
              <a:gd name="connsiteY7" fmla="*/ 215292 h 1951891"/>
              <a:gd name="connsiteX8" fmla="*/ 3253717 w 9531484"/>
              <a:gd name="connsiteY8" fmla="*/ 139 h 1951891"/>
              <a:gd name="connsiteX9" fmla="*/ 3397152 w 9531484"/>
              <a:gd name="connsiteY9" fmla="*/ 188398 h 1951891"/>
              <a:gd name="connsiteX10" fmla="*/ 3558517 w 9531484"/>
              <a:gd name="connsiteY10" fmla="*/ 529056 h 1951891"/>
              <a:gd name="connsiteX11" fmla="*/ 3764706 w 9531484"/>
              <a:gd name="connsiteY11" fmla="*/ 573880 h 1951891"/>
              <a:gd name="connsiteX12" fmla="*/ 3899176 w 9531484"/>
              <a:gd name="connsiteY12" fmla="*/ 878680 h 1951891"/>
              <a:gd name="connsiteX13" fmla="*/ 4921153 w 9531484"/>
              <a:gd name="connsiteY13" fmla="*/ 860751 h 1951891"/>
              <a:gd name="connsiteX14" fmla="*/ 7323694 w 9531484"/>
              <a:gd name="connsiteY14" fmla="*/ 1057974 h 1951891"/>
              <a:gd name="connsiteX15" fmla="*/ 8686329 w 9531484"/>
              <a:gd name="connsiteY15" fmla="*/ 1308986 h 1951891"/>
              <a:gd name="connsiteX16" fmla="*/ 9394541 w 9531484"/>
              <a:gd name="connsiteY16" fmla="*/ 1533104 h 1951891"/>
              <a:gd name="connsiteX17" fmla="*/ 9349717 w 9531484"/>
              <a:gd name="connsiteY17" fmla="*/ 1936515 h 1951891"/>
              <a:gd name="connsiteX18" fmla="*/ 7547811 w 9531484"/>
              <a:gd name="connsiteY18" fmla="*/ 1524139 h 1951891"/>
              <a:gd name="connsiteX19" fmla="*/ 4096400 w 9531484"/>
              <a:gd name="connsiteY19" fmla="*/ 1326915 h 1951891"/>
              <a:gd name="connsiteX20" fmla="*/ 1729717 w 9531484"/>
              <a:gd name="connsiteY20" fmla="*/ 1586892 h 1951891"/>
              <a:gd name="connsiteX21" fmla="*/ 393976 w 9531484"/>
              <a:gd name="connsiteY21" fmla="*/ 1900656 h 1951891"/>
              <a:gd name="connsiteX22" fmla="*/ 17458 w 9531484"/>
              <a:gd name="connsiteY22" fmla="*/ 1909621 h 1951891"/>
              <a:gd name="connsiteX23" fmla="*/ 151929 w 9531484"/>
              <a:gd name="connsiteY23" fmla="*/ 1515174 h 1951891"/>
              <a:gd name="connsiteX0" fmla="*/ 151929 w 9531484"/>
              <a:gd name="connsiteY0" fmla="*/ 1515174 h 1951891"/>
              <a:gd name="connsiteX1" fmla="*/ 1012541 w 9531484"/>
              <a:gd name="connsiteY1" fmla="*/ 1210374 h 1951891"/>
              <a:gd name="connsiteX2" fmla="*/ 2151058 w 9531484"/>
              <a:gd name="connsiteY2" fmla="*/ 1049009 h 1951891"/>
              <a:gd name="connsiteX3" fmla="*/ 2706870 w 9531484"/>
              <a:gd name="connsiteY3" fmla="*/ 950398 h 1951891"/>
              <a:gd name="connsiteX4" fmla="*/ 2733765 w 9531484"/>
              <a:gd name="connsiteY4" fmla="*/ 582844 h 1951891"/>
              <a:gd name="connsiteX5" fmla="*/ 3056494 w 9531484"/>
              <a:gd name="connsiteY5" fmla="*/ 484233 h 1951891"/>
              <a:gd name="connsiteX6" fmla="*/ 3110282 w 9531484"/>
              <a:gd name="connsiteY6" fmla="*/ 403551 h 1951891"/>
              <a:gd name="connsiteX7" fmla="*/ 3083388 w 9531484"/>
              <a:gd name="connsiteY7" fmla="*/ 215292 h 1951891"/>
              <a:gd name="connsiteX8" fmla="*/ 3253717 w 9531484"/>
              <a:gd name="connsiteY8" fmla="*/ 139 h 1951891"/>
              <a:gd name="connsiteX9" fmla="*/ 3397152 w 9531484"/>
              <a:gd name="connsiteY9" fmla="*/ 188398 h 1951891"/>
              <a:gd name="connsiteX10" fmla="*/ 3558517 w 9531484"/>
              <a:gd name="connsiteY10" fmla="*/ 529056 h 1951891"/>
              <a:gd name="connsiteX11" fmla="*/ 3800564 w 9531484"/>
              <a:gd name="connsiteY11" fmla="*/ 538021 h 1951891"/>
              <a:gd name="connsiteX12" fmla="*/ 3899176 w 9531484"/>
              <a:gd name="connsiteY12" fmla="*/ 878680 h 1951891"/>
              <a:gd name="connsiteX13" fmla="*/ 4921153 w 9531484"/>
              <a:gd name="connsiteY13" fmla="*/ 860751 h 1951891"/>
              <a:gd name="connsiteX14" fmla="*/ 7323694 w 9531484"/>
              <a:gd name="connsiteY14" fmla="*/ 1057974 h 1951891"/>
              <a:gd name="connsiteX15" fmla="*/ 8686329 w 9531484"/>
              <a:gd name="connsiteY15" fmla="*/ 1308986 h 1951891"/>
              <a:gd name="connsiteX16" fmla="*/ 9394541 w 9531484"/>
              <a:gd name="connsiteY16" fmla="*/ 1533104 h 1951891"/>
              <a:gd name="connsiteX17" fmla="*/ 9349717 w 9531484"/>
              <a:gd name="connsiteY17" fmla="*/ 1936515 h 1951891"/>
              <a:gd name="connsiteX18" fmla="*/ 7547811 w 9531484"/>
              <a:gd name="connsiteY18" fmla="*/ 1524139 h 1951891"/>
              <a:gd name="connsiteX19" fmla="*/ 4096400 w 9531484"/>
              <a:gd name="connsiteY19" fmla="*/ 1326915 h 1951891"/>
              <a:gd name="connsiteX20" fmla="*/ 1729717 w 9531484"/>
              <a:gd name="connsiteY20" fmla="*/ 1586892 h 1951891"/>
              <a:gd name="connsiteX21" fmla="*/ 393976 w 9531484"/>
              <a:gd name="connsiteY21" fmla="*/ 1900656 h 1951891"/>
              <a:gd name="connsiteX22" fmla="*/ 17458 w 9531484"/>
              <a:gd name="connsiteY22" fmla="*/ 1909621 h 1951891"/>
              <a:gd name="connsiteX23" fmla="*/ 151929 w 9531484"/>
              <a:gd name="connsiteY23" fmla="*/ 1515174 h 1951891"/>
              <a:gd name="connsiteX0" fmla="*/ 151929 w 9531484"/>
              <a:gd name="connsiteY0" fmla="*/ 1515166 h 1951883"/>
              <a:gd name="connsiteX1" fmla="*/ 1012541 w 9531484"/>
              <a:gd name="connsiteY1" fmla="*/ 1210366 h 1951883"/>
              <a:gd name="connsiteX2" fmla="*/ 2151058 w 9531484"/>
              <a:gd name="connsiteY2" fmla="*/ 1049001 h 1951883"/>
              <a:gd name="connsiteX3" fmla="*/ 2706870 w 9531484"/>
              <a:gd name="connsiteY3" fmla="*/ 950390 h 1951883"/>
              <a:gd name="connsiteX4" fmla="*/ 2733765 w 9531484"/>
              <a:gd name="connsiteY4" fmla="*/ 582836 h 1951883"/>
              <a:gd name="connsiteX5" fmla="*/ 3056494 w 9531484"/>
              <a:gd name="connsiteY5" fmla="*/ 484225 h 1951883"/>
              <a:gd name="connsiteX6" fmla="*/ 3110282 w 9531484"/>
              <a:gd name="connsiteY6" fmla="*/ 403543 h 1951883"/>
              <a:gd name="connsiteX7" fmla="*/ 3083388 w 9531484"/>
              <a:gd name="connsiteY7" fmla="*/ 215284 h 1951883"/>
              <a:gd name="connsiteX8" fmla="*/ 3253717 w 9531484"/>
              <a:gd name="connsiteY8" fmla="*/ 131 h 1951883"/>
              <a:gd name="connsiteX9" fmla="*/ 3397152 w 9531484"/>
              <a:gd name="connsiteY9" fmla="*/ 188390 h 1951883"/>
              <a:gd name="connsiteX10" fmla="*/ 3558517 w 9531484"/>
              <a:gd name="connsiteY10" fmla="*/ 484225 h 1951883"/>
              <a:gd name="connsiteX11" fmla="*/ 3800564 w 9531484"/>
              <a:gd name="connsiteY11" fmla="*/ 538013 h 1951883"/>
              <a:gd name="connsiteX12" fmla="*/ 3899176 w 9531484"/>
              <a:gd name="connsiteY12" fmla="*/ 878672 h 1951883"/>
              <a:gd name="connsiteX13" fmla="*/ 4921153 w 9531484"/>
              <a:gd name="connsiteY13" fmla="*/ 860743 h 1951883"/>
              <a:gd name="connsiteX14" fmla="*/ 7323694 w 9531484"/>
              <a:gd name="connsiteY14" fmla="*/ 1057966 h 1951883"/>
              <a:gd name="connsiteX15" fmla="*/ 8686329 w 9531484"/>
              <a:gd name="connsiteY15" fmla="*/ 1308978 h 1951883"/>
              <a:gd name="connsiteX16" fmla="*/ 9394541 w 9531484"/>
              <a:gd name="connsiteY16" fmla="*/ 1533096 h 1951883"/>
              <a:gd name="connsiteX17" fmla="*/ 9349717 w 9531484"/>
              <a:gd name="connsiteY17" fmla="*/ 1936507 h 1951883"/>
              <a:gd name="connsiteX18" fmla="*/ 7547811 w 9531484"/>
              <a:gd name="connsiteY18" fmla="*/ 1524131 h 1951883"/>
              <a:gd name="connsiteX19" fmla="*/ 4096400 w 9531484"/>
              <a:gd name="connsiteY19" fmla="*/ 1326907 h 1951883"/>
              <a:gd name="connsiteX20" fmla="*/ 1729717 w 9531484"/>
              <a:gd name="connsiteY20" fmla="*/ 1586884 h 1951883"/>
              <a:gd name="connsiteX21" fmla="*/ 393976 w 9531484"/>
              <a:gd name="connsiteY21" fmla="*/ 1900648 h 1951883"/>
              <a:gd name="connsiteX22" fmla="*/ 17458 w 9531484"/>
              <a:gd name="connsiteY22" fmla="*/ 1909613 h 1951883"/>
              <a:gd name="connsiteX23" fmla="*/ 151929 w 9531484"/>
              <a:gd name="connsiteY23" fmla="*/ 1515166 h 1951883"/>
              <a:gd name="connsiteX0" fmla="*/ 151929 w 9531484"/>
              <a:gd name="connsiteY0" fmla="*/ 1515166 h 1951883"/>
              <a:gd name="connsiteX1" fmla="*/ 1012541 w 9531484"/>
              <a:gd name="connsiteY1" fmla="*/ 1210366 h 1951883"/>
              <a:gd name="connsiteX2" fmla="*/ 2151058 w 9531484"/>
              <a:gd name="connsiteY2" fmla="*/ 1049001 h 1951883"/>
              <a:gd name="connsiteX3" fmla="*/ 2706870 w 9531484"/>
              <a:gd name="connsiteY3" fmla="*/ 950390 h 1951883"/>
              <a:gd name="connsiteX4" fmla="*/ 2733765 w 9531484"/>
              <a:gd name="connsiteY4" fmla="*/ 582836 h 1951883"/>
              <a:gd name="connsiteX5" fmla="*/ 3056494 w 9531484"/>
              <a:gd name="connsiteY5" fmla="*/ 484225 h 1951883"/>
              <a:gd name="connsiteX6" fmla="*/ 3110282 w 9531484"/>
              <a:gd name="connsiteY6" fmla="*/ 403543 h 1951883"/>
              <a:gd name="connsiteX7" fmla="*/ 3083388 w 9531484"/>
              <a:gd name="connsiteY7" fmla="*/ 215284 h 1951883"/>
              <a:gd name="connsiteX8" fmla="*/ 3253717 w 9531484"/>
              <a:gd name="connsiteY8" fmla="*/ 131 h 1951883"/>
              <a:gd name="connsiteX9" fmla="*/ 3397152 w 9531484"/>
              <a:gd name="connsiteY9" fmla="*/ 188390 h 1951883"/>
              <a:gd name="connsiteX10" fmla="*/ 3558517 w 9531484"/>
              <a:gd name="connsiteY10" fmla="*/ 484225 h 1951883"/>
              <a:gd name="connsiteX11" fmla="*/ 3800564 w 9531484"/>
              <a:gd name="connsiteY11" fmla="*/ 538013 h 1951883"/>
              <a:gd name="connsiteX12" fmla="*/ 3899176 w 9531484"/>
              <a:gd name="connsiteY12" fmla="*/ 878672 h 1951883"/>
              <a:gd name="connsiteX13" fmla="*/ 4921153 w 9531484"/>
              <a:gd name="connsiteY13" fmla="*/ 860743 h 1951883"/>
              <a:gd name="connsiteX14" fmla="*/ 7323694 w 9531484"/>
              <a:gd name="connsiteY14" fmla="*/ 1057966 h 1951883"/>
              <a:gd name="connsiteX15" fmla="*/ 8686329 w 9531484"/>
              <a:gd name="connsiteY15" fmla="*/ 1308978 h 1951883"/>
              <a:gd name="connsiteX16" fmla="*/ 9394541 w 9531484"/>
              <a:gd name="connsiteY16" fmla="*/ 1533096 h 1951883"/>
              <a:gd name="connsiteX17" fmla="*/ 9349717 w 9531484"/>
              <a:gd name="connsiteY17" fmla="*/ 1936507 h 1951883"/>
              <a:gd name="connsiteX18" fmla="*/ 7547811 w 9531484"/>
              <a:gd name="connsiteY18" fmla="*/ 1524131 h 1951883"/>
              <a:gd name="connsiteX19" fmla="*/ 4096400 w 9531484"/>
              <a:gd name="connsiteY19" fmla="*/ 1326907 h 1951883"/>
              <a:gd name="connsiteX20" fmla="*/ 1729717 w 9531484"/>
              <a:gd name="connsiteY20" fmla="*/ 1586884 h 1951883"/>
              <a:gd name="connsiteX21" fmla="*/ 393976 w 9531484"/>
              <a:gd name="connsiteY21" fmla="*/ 1900648 h 1951883"/>
              <a:gd name="connsiteX22" fmla="*/ 17458 w 9531484"/>
              <a:gd name="connsiteY22" fmla="*/ 1909613 h 1951883"/>
              <a:gd name="connsiteX23" fmla="*/ 151929 w 9531484"/>
              <a:gd name="connsiteY23" fmla="*/ 1515166 h 1951883"/>
              <a:gd name="connsiteX0" fmla="*/ 151929 w 9531484"/>
              <a:gd name="connsiteY0" fmla="*/ 1515166 h 1951883"/>
              <a:gd name="connsiteX1" fmla="*/ 1012541 w 9531484"/>
              <a:gd name="connsiteY1" fmla="*/ 1210366 h 1951883"/>
              <a:gd name="connsiteX2" fmla="*/ 2151058 w 9531484"/>
              <a:gd name="connsiteY2" fmla="*/ 1049001 h 1951883"/>
              <a:gd name="connsiteX3" fmla="*/ 2706870 w 9531484"/>
              <a:gd name="connsiteY3" fmla="*/ 950390 h 1951883"/>
              <a:gd name="connsiteX4" fmla="*/ 2733765 w 9531484"/>
              <a:gd name="connsiteY4" fmla="*/ 582836 h 1951883"/>
              <a:gd name="connsiteX5" fmla="*/ 3056494 w 9531484"/>
              <a:gd name="connsiteY5" fmla="*/ 484225 h 1951883"/>
              <a:gd name="connsiteX6" fmla="*/ 3110282 w 9531484"/>
              <a:gd name="connsiteY6" fmla="*/ 403543 h 1951883"/>
              <a:gd name="connsiteX7" fmla="*/ 3083388 w 9531484"/>
              <a:gd name="connsiteY7" fmla="*/ 215284 h 1951883"/>
              <a:gd name="connsiteX8" fmla="*/ 3253717 w 9531484"/>
              <a:gd name="connsiteY8" fmla="*/ 131 h 1951883"/>
              <a:gd name="connsiteX9" fmla="*/ 3397152 w 9531484"/>
              <a:gd name="connsiteY9" fmla="*/ 188390 h 1951883"/>
              <a:gd name="connsiteX10" fmla="*/ 3558517 w 9531484"/>
              <a:gd name="connsiteY10" fmla="*/ 484225 h 1951883"/>
              <a:gd name="connsiteX11" fmla="*/ 3800564 w 9531484"/>
              <a:gd name="connsiteY11" fmla="*/ 538013 h 1951883"/>
              <a:gd name="connsiteX12" fmla="*/ 3836423 w 9531484"/>
              <a:gd name="connsiteY12" fmla="*/ 950390 h 1951883"/>
              <a:gd name="connsiteX13" fmla="*/ 4921153 w 9531484"/>
              <a:gd name="connsiteY13" fmla="*/ 860743 h 1951883"/>
              <a:gd name="connsiteX14" fmla="*/ 7323694 w 9531484"/>
              <a:gd name="connsiteY14" fmla="*/ 1057966 h 1951883"/>
              <a:gd name="connsiteX15" fmla="*/ 8686329 w 9531484"/>
              <a:gd name="connsiteY15" fmla="*/ 1308978 h 1951883"/>
              <a:gd name="connsiteX16" fmla="*/ 9394541 w 9531484"/>
              <a:gd name="connsiteY16" fmla="*/ 1533096 h 1951883"/>
              <a:gd name="connsiteX17" fmla="*/ 9349717 w 9531484"/>
              <a:gd name="connsiteY17" fmla="*/ 1936507 h 1951883"/>
              <a:gd name="connsiteX18" fmla="*/ 7547811 w 9531484"/>
              <a:gd name="connsiteY18" fmla="*/ 1524131 h 1951883"/>
              <a:gd name="connsiteX19" fmla="*/ 4096400 w 9531484"/>
              <a:gd name="connsiteY19" fmla="*/ 1326907 h 1951883"/>
              <a:gd name="connsiteX20" fmla="*/ 1729717 w 9531484"/>
              <a:gd name="connsiteY20" fmla="*/ 1586884 h 1951883"/>
              <a:gd name="connsiteX21" fmla="*/ 393976 w 9531484"/>
              <a:gd name="connsiteY21" fmla="*/ 1900648 h 1951883"/>
              <a:gd name="connsiteX22" fmla="*/ 17458 w 9531484"/>
              <a:gd name="connsiteY22" fmla="*/ 1909613 h 1951883"/>
              <a:gd name="connsiteX23" fmla="*/ 151929 w 9531484"/>
              <a:gd name="connsiteY23" fmla="*/ 1515166 h 1951883"/>
              <a:gd name="connsiteX0" fmla="*/ 151929 w 9531484"/>
              <a:gd name="connsiteY0" fmla="*/ 1515166 h 1951883"/>
              <a:gd name="connsiteX1" fmla="*/ 1012541 w 9531484"/>
              <a:gd name="connsiteY1" fmla="*/ 1210366 h 1951883"/>
              <a:gd name="connsiteX2" fmla="*/ 2151058 w 9531484"/>
              <a:gd name="connsiteY2" fmla="*/ 1049001 h 1951883"/>
              <a:gd name="connsiteX3" fmla="*/ 2706870 w 9531484"/>
              <a:gd name="connsiteY3" fmla="*/ 950390 h 1951883"/>
              <a:gd name="connsiteX4" fmla="*/ 2733765 w 9531484"/>
              <a:gd name="connsiteY4" fmla="*/ 582836 h 1951883"/>
              <a:gd name="connsiteX5" fmla="*/ 3056494 w 9531484"/>
              <a:gd name="connsiteY5" fmla="*/ 484225 h 1951883"/>
              <a:gd name="connsiteX6" fmla="*/ 3110282 w 9531484"/>
              <a:gd name="connsiteY6" fmla="*/ 403543 h 1951883"/>
              <a:gd name="connsiteX7" fmla="*/ 3083388 w 9531484"/>
              <a:gd name="connsiteY7" fmla="*/ 215284 h 1951883"/>
              <a:gd name="connsiteX8" fmla="*/ 3253717 w 9531484"/>
              <a:gd name="connsiteY8" fmla="*/ 131 h 1951883"/>
              <a:gd name="connsiteX9" fmla="*/ 3397152 w 9531484"/>
              <a:gd name="connsiteY9" fmla="*/ 188390 h 1951883"/>
              <a:gd name="connsiteX10" fmla="*/ 3558517 w 9531484"/>
              <a:gd name="connsiteY10" fmla="*/ 484225 h 1951883"/>
              <a:gd name="connsiteX11" fmla="*/ 3800564 w 9531484"/>
              <a:gd name="connsiteY11" fmla="*/ 538013 h 1951883"/>
              <a:gd name="connsiteX12" fmla="*/ 3836423 w 9531484"/>
              <a:gd name="connsiteY12" fmla="*/ 950390 h 1951883"/>
              <a:gd name="connsiteX13" fmla="*/ 4921153 w 9531484"/>
              <a:gd name="connsiteY13" fmla="*/ 860743 h 1951883"/>
              <a:gd name="connsiteX14" fmla="*/ 7323694 w 9531484"/>
              <a:gd name="connsiteY14" fmla="*/ 1057966 h 1951883"/>
              <a:gd name="connsiteX15" fmla="*/ 8686329 w 9531484"/>
              <a:gd name="connsiteY15" fmla="*/ 1308978 h 1951883"/>
              <a:gd name="connsiteX16" fmla="*/ 9394541 w 9531484"/>
              <a:gd name="connsiteY16" fmla="*/ 1533096 h 1951883"/>
              <a:gd name="connsiteX17" fmla="*/ 9349717 w 9531484"/>
              <a:gd name="connsiteY17" fmla="*/ 1936507 h 1951883"/>
              <a:gd name="connsiteX18" fmla="*/ 7547811 w 9531484"/>
              <a:gd name="connsiteY18" fmla="*/ 1524131 h 1951883"/>
              <a:gd name="connsiteX19" fmla="*/ 4096400 w 9531484"/>
              <a:gd name="connsiteY19" fmla="*/ 1326907 h 1951883"/>
              <a:gd name="connsiteX20" fmla="*/ 1729717 w 9531484"/>
              <a:gd name="connsiteY20" fmla="*/ 1586884 h 1951883"/>
              <a:gd name="connsiteX21" fmla="*/ 393976 w 9531484"/>
              <a:gd name="connsiteY21" fmla="*/ 1900648 h 1951883"/>
              <a:gd name="connsiteX22" fmla="*/ 17458 w 9531484"/>
              <a:gd name="connsiteY22" fmla="*/ 1909613 h 1951883"/>
              <a:gd name="connsiteX23" fmla="*/ 151929 w 9531484"/>
              <a:gd name="connsiteY23" fmla="*/ 1515166 h 1951883"/>
              <a:gd name="connsiteX0" fmla="*/ 151929 w 9531484"/>
              <a:gd name="connsiteY0" fmla="*/ 1515166 h 1951883"/>
              <a:gd name="connsiteX1" fmla="*/ 1012541 w 9531484"/>
              <a:gd name="connsiteY1" fmla="*/ 1210366 h 1951883"/>
              <a:gd name="connsiteX2" fmla="*/ 2151058 w 9531484"/>
              <a:gd name="connsiteY2" fmla="*/ 1049001 h 1951883"/>
              <a:gd name="connsiteX3" fmla="*/ 2778587 w 9531484"/>
              <a:gd name="connsiteY3" fmla="*/ 968320 h 1951883"/>
              <a:gd name="connsiteX4" fmla="*/ 2733765 w 9531484"/>
              <a:gd name="connsiteY4" fmla="*/ 582836 h 1951883"/>
              <a:gd name="connsiteX5" fmla="*/ 3056494 w 9531484"/>
              <a:gd name="connsiteY5" fmla="*/ 484225 h 1951883"/>
              <a:gd name="connsiteX6" fmla="*/ 3110282 w 9531484"/>
              <a:gd name="connsiteY6" fmla="*/ 403543 h 1951883"/>
              <a:gd name="connsiteX7" fmla="*/ 3083388 w 9531484"/>
              <a:gd name="connsiteY7" fmla="*/ 215284 h 1951883"/>
              <a:gd name="connsiteX8" fmla="*/ 3253717 w 9531484"/>
              <a:gd name="connsiteY8" fmla="*/ 131 h 1951883"/>
              <a:gd name="connsiteX9" fmla="*/ 3397152 w 9531484"/>
              <a:gd name="connsiteY9" fmla="*/ 188390 h 1951883"/>
              <a:gd name="connsiteX10" fmla="*/ 3558517 w 9531484"/>
              <a:gd name="connsiteY10" fmla="*/ 484225 h 1951883"/>
              <a:gd name="connsiteX11" fmla="*/ 3800564 w 9531484"/>
              <a:gd name="connsiteY11" fmla="*/ 538013 h 1951883"/>
              <a:gd name="connsiteX12" fmla="*/ 3836423 w 9531484"/>
              <a:gd name="connsiteY12" fmla="*/ 950390 h 1951883"/>
              <a:gd name="connsiteX13" fmla="*/ 4921153 w 9531484"/>
              <a:gd name="connsiteY13" fmla="*/ 860743 h 1951883"/>
              <a:gd name="connsiteX14" fmla="*/ 7323694 w 9531484"/>
              <a:gd name="connsiteY14" fmla="*/ 1057966 h 1951883"/>
              <a:gd name="connsiteX15" fmla="*/ 8686329 w 9531484"/>
              <a:gd name="connsiteY15" fmla="*/ 1308978 h 1951883"/>
              <a:gd name="connsiteX16" fmla="*/ 9394541 w 9531484"/>
              <a:gd name="connsiteY16" fmla="*/ 1533096 h 1951883"/>
              <a:gd name="connsiteX17" fmla="*/ 9349717 w 9531484"/>
              <a:gd name="connsiteY17" fmla="*/ 1936507 h 1951883"/>
              <a:gd name="connsiteX18" fmla="*/ 7547811 w 9531484"/>
              <a:gd name="connsiteY18" fmla="*/ 1524131 h 1951883"/>
              <a:gd name="connsiteX19" fmla="*/ 4096400 w 9531484"/>
              <a:gd name="connsiteY19" fmla="*/ 1326907 h 1951883"/>
              <a:gd name="connsiteX20" fmla="*/ 1729717 w 9531484"/>
              <a:gd name="connsiteY20" fmla="*/ 1586884 h 1951883"/>
              <a:gd name="connsiteX21" fmla="*/ 393976 w 9531484"/>
              <a:gd name="connsiteY21" fmla="*/ 1900648 h 1951883"/>
              <a:gd name="connsiteX22" fmla="*/ 17458 w 9531484"/>
              <a:gd name="connsiteY22" fmla="*/ 1909613 h 1951883"/>
              <a:gd name="connsiteX23" fmla="*/ 151929 w 9531484"/>
              <a:gd name="connsiteY23" fmla="*/ 1515166 h 1951883"/>
              <a:gd name="connsiteX0" fmla="*/ 151929 w 9531484"/>
              <a:gd name="connsiteY0" fmla="*/ 1515166 h 1951883"/>
              <a:gd name="connsiteX1" fmla="*/ 1012541 w 9531484"/>
              <a:gd name="connsiteY1" fmla="*/ 1210366 h 1951883"/>
              <a:gd name="connsiteX2" fmla="*/ 2133129 w 9531484"/>
              <a:gd name="connsiteY2" fmla="*/ 1138648 h 1951883"/>
              <a:gd name="connsiteX3" fmla="*/ 2778587 w 9531484"/>
              <a:gd name="connsiteY3" fmla="*/ 968320 h 1951883"/>
              <a:gd name="connsiteX4" fmla="*/ 2733765 w 9531484"/>
              <a:gd name="connsiteY4" fmla="*/ 582836 h 1951883"/>
              <a:gd name="connsiteX5" fmla="*/ 3056494 w 9531484"/>
              <a:gd name="connsiteY5" fmla="*/ 484225 h 1951883"/>
              <a:gd name="connsiteX6" fmla="*/ 3110282 w 9531484"/>
              <a:gd name="connsiteY6" fmla="*/ 403543 h 1951883"/>
              <a:gd name="connsiteX7" fmla="*/ 3083388 w 9531484"/>
              <a:gd name="connsiteY7" fmla="*/ 215284 h 1951883"/>
              <a:gd name="connsiteX8" fmla="*/ 3253717 w 9531484"/>
              <a:gd name="connsiteY8" fmla="*/ 131 h 1951883"/>
              <a:gd name="connsiteX9" fmla="*/ 3397152 w 9531484"/>
              <a:gd name="connsiteY9" fmla="*/ 188390 h 1951883"/>
              <a:gd name="connsiteX10" fmla="*/ 3558517 w 9531484"/>
              <a:gd name="connsiteY10" fmla="*/ 484225 h 1951883"/>
              <a:gd name="connsiteX11" fmla="*/ 3800564 w 9531484"/>
              <a:gd name="connsiteY11" fmla="*/ 538013 h 1951883"/>
              <a:gd name="connsiteX12" fmla="*/ 3836423 w 9531484"/>
              <a:gd name="connsiteY12" fmla="*/ 950390 h 1951883"/>
              <a:gd name="connsiteX13" fmla="*/ 4921153 w 9531484"/>
              <a:gd name="connsiteY13" fmla="*/ 860743 h 1951883"/>
              <a:gd name="connsiteX14" fmla="*/ 7323694 w 9531484"/>
              <a:gd name="connsiteY14" fmla="*/ 1057966 h 1951883"/>
              <a:gd name="connsiteX15" fmla="*/ 8686329 w 9531484"/>
              <a:gd name="connsiteY15" fmla="*/ 1308978 h 1951883"/>
              <a:gd name="connsiteX16" fmla="*/ 9394541 w 9531484"/>
              <a:gd name="connsiteY16" fmla="*/ 1533096 h 1951883"/>
              <a:gd name="connsiteX17" fmla="*/ 9349717 w 9531484"/>
              <a:gd name="connsiteY17" fmla="*/ 1936507 h 1951883"/>
              <a:gd name="connsiteX18" fmla="*/ 7547811 w 9531484"/>
              <a:gd name="connsiteY18" fmla="*/ 1524131 h 1951883"/>
              <a:gd name="connsiteX19" fmla="*/ 4096400 w 9531484"/>
              <a:gd name="connsiteY19" fmla="*/ 1326907 h 1951883"/>
              <a:gd name="connsiteX20" fmla="*/ 1729717 w 9531484"/>
              <a:gd name="connsiteY20" fmla="*/ 1586884 h 1951883"/>
              <a:gd name="connsiteX21" fmla="*/ 393976 w 9531484"/>
              <a:gd name="connsiteY21" fmla="*/ 1900648 h 1951883"/>
              <a:gd name="connsiteX22" fmla="*/ 17458 w 9531484"/>
              <a:gd name="connsiteY22" fmla="*/ 1909613 h 1951883"/>
              <a:gd name="connsiteX23" fmla="*/ 151929 w 9531484"/>
              <a:gd name="connsiteY23" fmla="*/ 1515166 h 1951883"/>
              <a:gd name="connsiteX0" fmla="*/ 150027 w 9529582"/>
              <a:gd name="connsiteY0" fmla="*/ 1515166 h 1951883"/>
              <a:gd name="connsiteX1" fmla="*/ 947886 w 9529582"/>
              <a:gd name="connsiteY1" fmla="*/ 1300013 h 1951883"/>
              <a:gd name="connsiteX2" fmla="*/ 2131227 w 9529582"/>
              <a:gd name="connsiteY2" fmla="*/ 1138648 h 1951883"/>
              <a:gd name="connsiteX3" fmla="*/ 2776685 w 9529582"/>
              <a:gd name="connsiteY3" fmla="*/ 968320 h 1951883"/>
              <a:gd name="connsiteX4" fmla="*/ 2731863 w 9529582"/>
              <a:gd name="connsiteY4" fmla="*/ 582836 h 1951883"/>
              <a:gd name="connsiteX5" fmla="*/ 3054592 w 9529582"/>
              <a:gd name="connsiteY5" fmla="*/ 484225 h 1951883"/>
              <a:gd name="connsiteX6" fmla="*/ 3108380 w 9529582"/>
              <a:gd name="connsiteY6" fmla="*/ 403543 h 1951883"/>
              <a:gd name="connsiteX7" fmla="*/ 3081486 w 9529582"/>
              <a:gd name="connsiteY7" fmla="*/ 215284 h 1951883"/>
              <a:gd name="connsiteX8" fmla="*/ 3251815 w 9529582"/>
              <a:gd name="connsiteY8" fmla="*/ 131 h 1951883"/>
              <a:gd name="connsiteX9" fmla="*/ 3395250 w 9529582"/>
              <a:gd name="connsiteY9" fmla="*/ 188390 h 1951883"/>
              <a:gd name="connsiteX10" fmla="*/ 3556615 w 9529582"/>
              <a:gd name="connsiteY10" fmla="*/ 484225 h 1951883"/>
              <a:gd name="connsiteX11" fmla="*/ 3798662 w 9529582"/>
              <a:gd name="connsiteY11" fmla="*/ 538013 h 1951883"/>
              <a:gd name="connsiteX12" fmla="*/ 3834521 w 9529582"/>
              <a:gd name="connsiteY12" fmla="*/ 950390 h 1951883"/>
              <a:gd name="connsiteX13" fmla="*/ 4919251 w 9529582"/>
              <a:gd name="connsiteY13" fmla="*/ 860743 h 1951883"/>
              <a:gd name="connsiteX14" fmla="*/ 7321792 w 9529582"/>
              <a:gd name="connsiteY14" fmla="*/ 1057966 h 1951883"/>
              <a:gd name="connsiteX15" fmla="*/ 8684427 w 9529582"/>
              <a:gd name="connsiteY15" fmla="*/ 1308978 h 1951883"/>
              <a:gd name="connsiteX16" fmla="*/ 9392639 w 9529582"/>
              <a:gd name="connsiteY16" fmla="*/ 1533096 h 1951883"/>
              <a:gd name="connsiteX17" fmla="*/ 9347815 w 9529582"/>
              <a:gd name="connsiteY17" fmla="*/ 1936507 h 1951883"/>
              <a:gd name="connsiteX18" fmla="*/ 7545909 w 9529582"/>
              <a:gd name="connsiteY18" fmla="*/ 1524131 h 1951883"/>
              <a:gd name="connsiteX19" fmla="*/ 4094498 w 9529582"/>
              <a:gd name="connsiteY19" fmla="*/ 1326907 h 1951883"/>
              <a:gd name="connsiteX20" fmla="*/ 1727815 w 9529582"/>
              <a:gd name="connsiteY20" fmla="*/ 1586884 h 1951883"/>
              <a:gd name="connsiteX21" fmla="*/ 392074 w 9529582"/>
              <a:gd name="connsiteY21" fmla="*/ 1900648 h 1951883"/>
              <a:gd name="connsiteX22" fmla="*/ 15556 w 9529582"/>
              <a:gd name="connsiteY22" fmla="*/ 1909613 h 1951883"/>
              <a:gd name="connsiteX23" fmla="*/ 150027 w 9529582"/>
              <a:gd name="connsiteY23" fmla="*/ 1515166 h 1951883"/>
              <a:gd name="connsiteX0" fmla="*/ 150027 w 9529582"/>
              <a:gd name="connsiteY0" fmla="*/ 1515166 h 1951883"/>
              <a:gd name="connsiteX1" fmla="*/ 947886 w 9529582"/>
              <a:gd name="connsiteY1" fmla="*/ 1300013 h 1951883"/>
              <a:gd name="connsiteX2" fmla="*/ 2131227 w 9529582"/>
              <a:gd name="connsiteY2" fmla="*/ 1138648 h 1951883"/>
              <a:gd name="connsiteX3" fmla="*/ 2776685 w 9529582"/>
              <a:gd name="connsiteY3" fmla="*/ 968320 h 1951883"/>
              <a:gd name="connsiteX4" fmla="*/ 2731863 w 9529582"/>
              <a:gd name="connsiteY4" fmla="*/ 582836 h 1951883"/>
              <a:gd name="connsiteX5" fmla="*/ 3054592 w 9529582"/>
              <a:gd name="connsiteY5" fmla="*/ 484225 h 1951883"/>
              <a:gd name="connsiteX6" fmla="*/ 3108380 w 9529582"/>
              <a:gd name="connsiteY6" fmla="*/ 403543 h 1951883"/>
              <a:gd name="connsiteX7" fmla="*/ 3081486 w 9529582"/>
              <a:gd name="connsiteY7" fmla="*/ 215284 h 1951883"/>
              <a:gd name="connsiteX8" fmla="*/ 3251815 w 9529582"/>
              <a:gd name="connsiteY8" fmla="*/ 131 h 1951883"/>
              <a:gd name="connsiteX9" fmla="*/ 3395250 w 9529582"/>
              <a:gd name="connsiteY9" fmla="*/ 188390 h 1951883"/>
              <a:gd name="connsiteX10" fmla="*/ 3556615 w 9529582"/>
              <a:gd name="connsiteY10" fmla="*/ 484225 h 1951883"/>
              <a:gd name="connsiteX11" fmla="*/ 3798662 w 9529582"/>
              <a:gd name="connsiteY11" fmla="*/ 538013 h 1951883"/>
              <a:gd name="connsiteX12" fmla="*/ 3834521 w 9529582"/>
              <a:gd name="connsiteY12" fmla="*/ 950390 h 1951883"/>
              <a:gd name="connsiteX13" fmla="*/ 4910287 w 9529582"/>
              <a:gd name="connsiteY13" fmla="*/ 959355 h 1951883"/>
              <a:gd name="connsiteX14" fmla="*/ 7321792 w 9529582"/>
              <a:gd name="connsiteY14" fmla="*/ 1057966 h 1951883"/>
              <a:gd name="connsiteX15" fmla="*/ 8684427 w 9529582"/>
              <a:gd name="connsiteY15" fmla="*/ 1308978 h 1951883"/>
              <a:gd name="connsiteX16" fmla="*/ 9392639 w 9529582"/>
              <a:gd name="connsiteY16" fmla="*/ 1533096 h 1951883"/>
              <a:gd name="connsiteX17" fmla="*/ 9347815 w 9529582"/>
              <a:gd name="connsiteY17" fmla="*/ 1936507 h 1951883"/>
              <a:gd name="connsiteX18" fmla="*/ 7545909 w 9529582"/>
              <a:gd name="connsiteY18" fmla="*/ 1524131 h 1951883"/>
              <a:gd name="connsiteX19" fmla="*/ 4094498 w 9529582"/>
              <a:gd name="connsiteY19" fmla="*/ 1326907 h 1951883"/>
              <a:gd name="connsiteX20" fmla="*/ 1727815 w 9529582"/>
              <a:gd name="connsiteY20" fmla="*/ 1586884 h 1951883"/>
              <a:gd name="connsiteX21" fmla="*/ 392074 w 9529582"/>
              <a:gd name="connsiteY21" fmla="*/ 1900648 h 1951883"/>
              <a:gd name="connsiteX22" fmla="*/ 15556 w 9529582"/>
              <a:gd name="connsiteY22" fmla="*/ 1909613 h 1951883"/>
              <a:gd name="connsiteX23" fmla="*/ 150027 w 9529582"/>
              <a:gd name="connsiteY23" fmla="*/ 1515166 h 1951883"/>
              <a:gd name="connsiteX0" fmla="*/ 150027 w 9529582"/>
              <a:gd name="connsiteY0" fmla="*/ 1515166 h 1951883"/>
              <a:gd name="connsiteX1" fmla="*/ 947886 w 9529582"/>
              <a:gd name="connsiteY1" fmla="*/ 1300013 h 1951883"/>
              <a:gd name="connsiteX2" fmla="*/ 2131227 w 9529582"/>
              <a:gd name="connsiteY2" fmla="*/ 1138648 h 1951883"/>
              <a:gd name="connsiteX3" fmla="*/ 2776685 w 9529582"/>
              <a:gd name="connsiteY3" fmla="*/ 968320 h 1951883"/>
              <a:gd name="connsiteX4" fmla="*/ 2731863 w 9529582"/>
              <a:gd name="connsiteY4" fmla="*/ 582836 h 1951883"/>
              <a:gd name="connsiteX5" fmla="*/ 3054592 w 9529582"/>
              <a:gd name="connsiteY5" fmla="*/ 484225 h 1951883"/>
              <a:gd name="connsiteX6" fmla="*/ 3108380 w 9529582"/>
              <a:gd name="connsiteY6" fmla="*/ 403543 h 1951883"/>
              <a:gd name="connsiteX7" fmla="*/ 3081486 w 9529582"/>
              <a:gd name="connsiteY7" fmla="*/ 215284 h 1951883"/>
              <a:gd name="connsiteX8" fmla="*/ 3251815 w 9529582"/>
              <a:gd name="connsiteY8" fmla="*/ 131 h 1951883"/>
              <a:gd name="connsiteX9" fmla="*/ 3395250 w 9529582"/>
              <a:gd name="connsiteY9" fmla="*/ 188390 h 1951883"/>
              <a:gd name="connsiteX10" fmla="*/ 3556615 w 9529582"/>
              <a:gd name="connsiteY10" fmla="*/ 484225 h 1951883"/>
              <a:gd name="connsiteX11" fmla="*/ 3798662 w 9529582"/>
              <a:gd name="connsiteY11" fmla="*/ 538013 h 1951883"/>
              <a:gd name="connsiteX12" fmla="*/ 3834521 w 9529582"/>
              <a:gd name="connsiteY12" fmla="*/ 950390 h 1951883"/>
              <a:gd name="connsiteX13" fmla="*/ 4910287 w 9529582"/>
              <a:gd name="connsiteY13" fmla="*/ 959355 h 1951883"/>
              <a:gd name="connsiteX14" fmla="*/ 7312827 w 9529582"/>
              <a:gd name="connsiteY14" fmla="*/ 1138648 h 1951883"/>
              <a:gd name="connsiteX15" fmla="*/ 8684427 w 9529582"/>
              <a:gd name="connsiteY15" fmla="*/ 1308978 h 1951883"/>
              <a:gd name="connsiteX16" fmla="*/ 9392639 w 9529582"/>
              <a:gd name="connsiteY16" fmla="*/ 1533096 h 1951883"/>
              <a:gd name="connsiteX17" fmla="*/ 9347815 w 9529582"/>
              <a:gd name="connsiteY17" fmla="*/ 1936507 h 1951883"/>
              <a:gd name="connsiteX18" fmla="*/ 7545909 w 9529582"/>
              <a:gd name="connsiteY18" fmla="*/ 1524131 h 1951883"/>
              <a:gd name="connsiteX19" fmla="*/ 4094498 w 9529582"/>
              <a:gd name="connsiteY19" fmla="*/ 1326907 h 1951883"/>
              <a:gd name="connsiteX20" fmla="*/ 1727815 w 9529582"/>
              <a:gd name="connsiteY20" fmla="*/ 1586884 h 1951883"/>
              <a:gd name="connsiteX21" fmla="*/ 392074 w 9529582"/>
              <a:gd name="connsiteY21" fmla="*/ 1900648 h 1951883"/>
              <a:gd name="connsiteX22" fmla="*/ 15556 w 9529582"/>
              <a:gd name="connsiteY22" fmla="*/ 1909613 h 1951883"/>
              <a:gd name="connsiteX23" fmla="*/ 150027 w 9529582"/>
              <a:gd name="connsiteY23" fmla="*/ 1515166 h 1951883"/>
              <a:gd name="connsiteX0" fmla="*/ 150027 w 9526211"/>
              <a:gd name="connsiteY0" fmla="*/ 1515166 h 1951883"/>
              <a:gd name="connsiteX1" fmla="*/ 947886 w 9526211"/>
              <a:gd name="connsiteY1" fmla="*/ 1300013 h 1951883"/>
              <a:gd name="connsiteX2" fmla="*/ 2131227 w 9526211"/>
              <a:gd name="connsiteY2" fmla="*/ 1138648 h 1951883"/>
              <a:gd name="connsiteX3" fmla="*/ 2776685 w 9526211"/>
              <a:gd name="connsiteY3" fmla="*/ 968320 h 1951883"/>
              <a:gd name="connsiteX4" fmla="*/ 2731863 w 9526211"/>
              <a:gd name="connsiteY4" fmla="*/ 582836 h 1951883"/>
              <a:gd name="connsiteX5" fmla="*/ 3054592 w 9526211"/>
              <a:gd name="connsiteY5" fmla="*/ 484225 h 1951883"/>
              <a:gd name="connsiteX6" fmla="*/ 3108380 w 9526211"/>
              <a:gd name="connsiteY6" fmla="*/ 403543 h 1951883"/>
              <a:gd name="connsiteX7" fmla="*/ 3081486 w 9526211"/>
              <a:gd name="connsiteY7" fmla="*/ 215284 h 1951883"/>
              <a:gd name="connsiteX8" fmla="*/ 3251815 w 9526211"/>
              <a:gd name="connsiteY8" fmla="*/ 131 h 1951883"/>
              <a:gd name="connsiteX9" fmla="*/ 3395250 w 9526211"/>
              <a:gd name="connsiteY9" fmla="*/ 188390 h 1951883"/>
              <a:gd name="connsiteX10" fmla="*/ 3556615 w 9526211"/>
              <a:gd name="connsiteY10" fmla="*/ 484225 h 1951883"/>
              <a:gd name="connsiteX11" fmla="*/ 3798662 w 9526211"/>
              <a:gd name="connsiteY11" fmla="*/ 538013 h 1951883"/>
              <a:gd name="connsiteX12" fmla="*/ 3834521 w 9526211"/>
              <a:gd name="connsiteY12" fmla="*/ 950390 h 1951883"/>
              <a:gd name="connsiteX13" fmla="*/ 4910287 w 9526211"/>
              <a:gd name="connsiteY13" fmla="*/ 959355 h 1951883"/>
              <a:gd name="connsiteX14" fmla="*/ 7312827 w 9526211"/>
              <a:gd name="connsiteY14" fmla="*/ 1138648 h 1951883"/>
              <a:gd name="connsiteX15" fmla="*/ 8747180 w 9526211"/>
              <a:gd name="connsiteY15" fmla="*/ 1371731 h 1951883"/>
              <a:gd name="connsiteX16" fmla="*/ 9392639 w 9526211"/>
              <a:gd name="connsiteY16" fmla="*/ 1533096 h 1951883"/>
              <a:gd name="connsiteX17" fmla="*/ 9347815 w 9526211"/>
              <a:gd name="connsiteY17" fmla="*/ 1936507 h 1951883"/>
              <a:gd name="connsiteX18" fmla="*/ 7545909 w 9526211"/>
              <a:gd name="connsiteY18" fmla="*/ 1524131 h 1951883"/>
              <a:gd name="connsiteX19" fmla="*/ 4094498 w 9526211"/>
              <a:gd name="connsiteY19" fmla="*/ 1326907 h 1951883"/>
              <a:gd name="connsiteX20" fmla="*/ 1727815 w 9526211"/>
              <a:gd name="connsiteY20" fmla="*/ 1586884 h 1951883"/>
              <a:gd name="connsiteX21" fmla="*/ 392074 w 9526211"/>
              <a:gd name="connsiteY21" fmla="*/ 1900648 h 1951883"/>
              <a:gd name="connsiteX22" fmla="*/ 15556 w 9526211"/>
              <a:gd name="connsiteY22" fmla="*/ 1909613 h 1951883"/>
              <a:gd name="connsiteX23" fmla="*/ 150027 w 9526211"/>
              <a:gd name="connsiteY23" fmla="*/ 1515166 h 1951883"/>
              <a:gd name="connsiteX0" fmla="*/ 150027 w 9526211"/>
              <a:gd name="connsiteY0" fmla="*/ 1515166 h 1951883"/>
              <a:gd name="connsiteX1" fmla="*/ 947886 w 9526211"/>
              <a:gd name="connsiteY1" fmla="*/ 1300013 h 1951883"/>
              <a:gd name="connsiteX2" fmla="*/ 2131227 w 9526211"/>
              <a:gd name="connsiteY2" fmla="*/ 1138648 h 1951883"/>
              <a:gd name="connsiteX3" fmla="*/ 2776685 w 9526211"/>
              <a:gd name="connsiteY3" fmla="*/ 968320 h 1951883"/>
              <a:gd name="connsiteX4" fmla="*/ 2731863 w 9526211"/>
              <a:gd name="connsiteY4" fmla="*/ 582836 h 1951883"/>
              <a:gd name="connsiteX5" fmla="*/ 3054592 w 9526211"/>
              <a:gd name="connsiteY5" fmla="*/ 484225 h 1951883"/>
              <a:gd name="connsiteX6" fmla="*/ 3108380 w 9526211"/>
              <a:gd name="connsiteY6" fmla="*/ 403543 h 1951883"/>
              <a:gd name="connsiteX7" fmla="*/ 3081486 w 9526211"/>
              <a:gd name="connsiteY7" fmla="*/ 215284 h 1951883"/>
              <a:gd name="connsiteX8" fmla="*/ 3251815 w 9526211"/>
              <a:gd name="connsiteY8" fmla="*/ 131 h 1951883"/>
              <a:gd name="connsiteX9" fmla="*/ 3395250 w 9526211"/>
              <a:gd name="connsiteY9" fmla="*/ 188390 h 1951883"/>
              <a:gd name="connsiteX10" fmla="*/ 3556615 w 9526211"/>
              <a:gd name="connsiteY10" fmla="*/ 484225 h 1951883"/>
              <a:gd name="connsiteX11" fmla="*/ 3798662 w 9526211"/>
              <a:gd name="connsiteY11" fmla="*/ 538013 h 1951883"/>
              <a:gd name="connsiteX12" fmla="*/ 3834521 w 9526211"/>
              <a:gd name="connsiteY12" fmla="*/ 950390 h 1951883"/>
              <a:gd name="connsiteX13" fmla="*/ 4910287 w 9526211"/>
              <a:gd name="connsiteY13" fmla="*/ 959355 h 1951883"/>
              <a:gd name="connsiteX14" fmla="*/ 7312827 w 9526211"/>
              <a:gd name="connsiteY14" fmla="*/ 1138648 h 1951883"/>
              <a:gd name="connsiteX15" fmla="*/ 8747180 w 9526211"/>
              <a:gd name="connsiteY15" fmla="*/ 1371731 h 1951883"/>
              <a:gd name="connsiteX16" fmla="*/ 9392639 w 9526211"/>
              <a:gd name="connsiteY16" fmla="*/ 1649637 h 1951883"/>
              <a:gd name="connsiteX17" fmla="*/ 9347815 w 9526211"/>
              <a:gd name="connsiteY17" fmla="*/ 1936507 h 1951883"/>
              <a:gd name="connsiteX18" fmla="*/ 7545909 w 9526211"/>
              <a:gd name="connsiteY18" fmla="*/ 1524131 h 1951883"/>
              <a:gd name="connsiteX19" fmla="*/ 4094498 w 9526211"/>
              <a:gd name="connsiteY19" fmla="*/ 1326907 h 1951883"/>
              <a:gd name="connsiteX20" fmla="*/ 1727815 w 9526211"/>
              <a:gd name="connsiteY20" fmla="*/ 1586884 h 1951883"/>
              <a:gd name="connsiteX21" fmla="*/ 392074 w 9526211"/>
              <a:gd name="connsiteY21" fmla="*/ 1900648 h 1951883"/>
              <a:gd name="connsiteX22" fmla="*/ 15556 w 9526211"/>
              <a:gd name="connsiteY22" fmla="*/ 1909613 h 1951883"/>
              <a:gd name="connsiteX23" fmla="*/ 150027 w 9526211"/>
              <a:gd name="connsiteY23" fmla="*/ 1515166 h 1951883"/>
              <a:gd name="connsiteX0" fmla="*/ 152635 w 9528819"/>
              <a:gd name="connsiteY0" fmla="*/ 1604813 h 1943955"/>
              <a:gd name="connsiteX1" fmla="*/ 950494 w 9528819"/>
              <a:gd name="connsiteY1" fmla="*/ 1300013 h 1943955"/>
              <a:gd name="connsiteX2" fmla="*/ 2133835 w 9528819"/>
              <a:gd name="connsiteY2" fmla="*/ 1138648 h 1943955"/>
              <a:gd name="connsiteX3" fmla="*/ 2779293 w 9528819"/>
              <a:gd name="connsiteY3" fmla="*/ 968320 h 1943955"/>
              <a:gd name="connsiteX4" fmla="*/ 2734471 w 9528819"/>
              <a:gd name="connsiteY4" fmla="*/ 582836 h 1943955"/>
              <a:gd name="connsiteX5" fmla="*/ 3057200 w 9528819"/>
              <a:gd name="connsiteY5" fmla="*/ 484225 h 1943955"/>
              <a:gd name="connsiteX6" fmla="*/ 3110988 w 9528819"/>
              <a:gd name="connsiteY6" fmla="*/ 403543 h 1943955"/>
              <a:gd name="connsiteX7" fmla="*/ 3084094 w 9528819"/>
              <a:gd name="connsiteY7" fmla="*/ 215284 h 1943955"/>
              <a:gd name="connsiteX8" fmla="*/ 3254423 w 9528819"/>
              <a:gd name="connsiteY8" fmla="*/ 131 h 1943955"/>
              <a:gd name="connsiteX9" fmla="*/ 3397858 w 9528819"/>
              <a:gd name="connsiteY9" fmla="*/ 188390 h 1943955"/>
              <a:gd name="connsiteX10" fmla="*/ 3559223 w 9528819"/>
              <a:gd name="connsiteY10" fmla="*/ 484225 h 1943955"/>
              <a:gd name="connsiteX11" fmla="*/ 3801270 w 9528819"/>
              <a:gd name="connsiteY11" fmla="*/ 538013 h 1943955"/>
              <a:gd name="connsiteX12" fmla="*/ 3837129 w 9528819"/>
              <a:gd name="connsiteY12" fmla="*/ 950390 h 1943955"/>
              <a:gd name="connsiteX13" fmla="*/ 4912895 w 9528819"/>
              <a:gd name="connsiteY13" fmla="*/ 959355 h 1943955"/>
              <a:gd name="connsiteX14" fmla="*/ 7315435 w 9528819"/>
              <a:gd name="connsiteY14" fmla="*/ 1138648 h 1943955"/>
              <a:gd name="connsiteX15" fmla="*/ 8749788 w 9528819"/>
              <a:gd name="connsiteY15" fmla="*/ 1371731 h 1943955"/>
              <a:gd name="connsiteX16" fmla="*/ 9395247 w 9528819"/>
              <a:gd name="connsiteY16" fmla="*/ 1649637 h 1943955"/>
              <a:gd name="connsiteX17" fmla="*/ 9350423 w 9528819"/>
              <a:gd name="connsiteY17" fmla="*/ 1936507 h 1943955"/>
              <a:gd name="connsiteX18" fmla="*/ 7548517 w 9528819"/>
              <a:gd name="connsiteY18" fmla="*/ 1524131 h 1943955"/>
              <a:gd name="connsiteX19" fmla="*/ 4097106 w 9528819"/>
              <a:gd name="connsiteY19" fmla="*/ 1326907 h 1943955"/>
              <a:gd name="connsiteX20" fmla="*/ 1730423 w 9528819"/>
              <a:gd name="connsiteY20" fmla="*/ 1586884 h 1943955"/>
              <a:gd name="connsiteX21" fmla="*/ 394682 w 9528819"/>
              <a:gd name="connsiteY21" fmla="*/ 1900648 h 1943955"/>
              <a:gd name="connsiteX22" fmla="*/ 18164 w 9528819"/>
              <a:gd name="connsiteY22" fmla="*/ 1909613 h 1943955"/>
              <a:gd name="connsiteX23" fmla="*/ 152635 w 9528819"/>
              <a:gd name="connsiteY23" fmla="*/ 1604813 h 1943955"/>
              <a:gd name="connsiteX0" fmla="*/ 151147 w 9527331"/>
              <a:gd name="connsiteY0" fmla="*/ 1604813 h 1943955"/>
              <a:gd name="connsiteX1" fmla="*/ 895218 w 9527331"/>
              <a:gd name="connsiteY1" fmla="*/ 1353801 h 1943955"/>
              <a:gd name="connsiteX2" fmla="*/ 2132347 w 9527331"/>
              <a:gd name="connsiteY2" fmla="*/ 1138648 h 1943955"/>
              <a:gd name="connsiteX3" fmla="*/ 2777805 w 9527331"/>
              <a:gd name="connsiteY3" fmla="*/ 968320 h 1943955"/>
              <a:gd name="connsiteX4" fmla="*/ 2732983 w 9527331"/>
              <a:gd name="connsiteY4" fmla="*/ 582836 h 1943955"/>
              <a:gd name="connsiteX5" fmla="*/ 3055712 w 9527331"/>
              <a:gd name="connsiteY5" fmla="*/ 484225 h 1943955"/>
              <a:gd name="connsiteX6" fmla="*/ 3109500 w 9527331"/>
              <a:gd name="connsiteY6" fmla="*/ 403543 h 1943955"/>
              <a:gd name="connsiteX7" fmla="*/ 3082606 w 9527331"/>
              <a:gd name="connsiteY7" fmla="*/ 215284 h 1943955"/>
              <a:gd name="connsiteX8" fmla="*/ 3252935 w 9527331"/>
              <a:gd name="connsiteY8" fmla="*/ 131 h 1943955"/>
              <a:gd name="connsiteX9" fmla="*/ 3396370 w 9527331"/>
              <a:gd name="connsiteY9" fmla="*/ 188390 h 1943955"/>
              <a:gd name="connsiteX10" fmla="*/ 3557735 w 9527331"/>
              <a:gd name="connsiteY10" fmla="*/ 484225 h 1943955"/>
              <a:gd name="connsiteX11" fmla="*/ 3799782 w 9527331"/>
              <a:gd name="connsiteY11" fmla="*/ 538013 h 1943955"/>
              <a:gd name="connsiteX12" fmla="*/ 3835641 w 9527331"/>
              <a:gd name="connsiteY12" fmla="*/ 950390 h 1943955"/>
              <a:gd name="connsiteX13" fmla="*/ 4911407 w 9527331"/>
              <a:gd name="connsiteY13" fmla="*/ 959355 h 1943955"/>
              <a:gd name="connsiteX14" fmla="*/ 7313947 w 9527331"/>
              <a:gd name="connsiteY14" fmla="*/ 1138648 h 1943955"/>
              <a:gd name="connsiteX15" fmla="*/ 8748300 w 9527331"/>
              <a:gd name="connsiteY15" fmla="*/ 1371731 h 1943955"/>
              <a:gd name="connsiteX16" fmla="*/ 9393759 w 9527331"/>
              <a:gd name="connsiteY16" fmla="*/ 1649637 h 1943955"/>
              <a:gd name="connsiteX17" fmla="*/ 9348935 w 9527331"/>
              <a:gd name="connsiteY17" fmla="*/ 1936507 h 1943955"/>
              <a:gd name="connsiteX18" fmla="*/ 7547029 w 9527331"/>
              <a:gd name="connsiteY18" fmla="*/ 1524131 h 1943955"/>
              <a:gd name="connsiteX19" fmla="*/ 4095618 w 9527331"/>
              <a:gd name="connsiteY19" fmla="*/ 1326907 h 1943955"/>
              <a:gd name="connsiteX20" fmla="*/ 1728935 w 9527331"/>
              <a:gd name="connsiteY20" fmla="*/ 1586884 h 1943955"/>
              <a:gd name="connsiteX21" fmla="*/ 393194 w 9527331"/>
              <a:gd name="connsiteY21" fmla="*/ 1900648 h 1943955"/>
              <a:gd name="connsiteX22" fmla="*/ 16676 w 9527331"/>
              <a:gd name="connsiteY22" fmla="*/ 1909613 h 1943955"/>
              <a:gd name="connsiteX23" fmla="*/ 151147 w 9527331"/>
              <a:gd name="connsiteY23" fmla="*/ 1604813 h 19439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9527331" h="1943955">
                <a:moveTo>
                  <a:pt x="151147" y="1604813"/>
                </a:moveTo>
                <a:cubicBezTo>
                  <a:pt x="297571" y="1512178"/>
                  <a:pt x="565018" y="1431495"/>
                  <a:pt x="895218" y="1353801"/>
                </a:cubicBezTo>
                <a:cubicBezTo>
                  <a:pt x="1225418" y="1276107"/>
                  <a:pt x="1818583" y="1202895"/>
                  <a:pt x="2132347" y="1138648"/>
                </a:cubicBezTo>
                <a:cubicBezTo>
                  <a:pt x="2446111" y="1074401"/>
                  <a:pt x="2677699" y="1060955"/>
                  <a:pt x="2777805" y="968320"/>
                </a:cubicBezTo>
                <a:cubicBezTo>
                  <a:pt x="2877911" y="875685"/>
                  <a:pt x="2686665" y="663519"/>
                  <a:pt x="2732983" y="582836"/>
                </a:cubicBezTo>
                <a:cubicBezTo>
                  <a:pt x="2779301" y="502153"/>
                  <a:pt x="2992959" y="514107"/>
                  <a:pt x="3055712" y="484225"/>
                </a:cubicBezTo>
                <a:cubicBezTo>
                  <a:pt x="3118465" y="454343"/>
                  <a:pt x="3105018" y="448366"/>
                  <a:pt x="3109500" y="403543"/>
                </a:cubicBezTo>
                <a:cubicBezTo>
                  <a:pt x="3113982" y="358719"/>
                  <a:pt x="3058700" y="282519"/>
                  <a:pt x="3082606" y="215284"/>
                </a:cubicBezTo>
                <a:cubicBezTo>
                  <a:pt x="3106512" y="148049"/>
                  <a:pt x="3200641" y="4613"/>
                  <a:pt x="3252935" y="131"/>
                </a:cubicBezTo>
                <a:cubicBezTo>
                  <a:pt x="3305229" y="-4351"/>
                  <a:pt x="3345570" y="107708"/>
                  <a:pt x="3396370" y="188390"/>
                </a:cubicBezTo>
                <a:cubicBezTo>
                  <a:pt x="3447170" y="269072"/>
                  <a:pt x="3463606" y="434920"/>
                  <a:pt x="3557735" y="484225"/>
                </a:cubicBezTo>
                <a:cubicBezTo>
                  <a:pt x="3651864" y="533530"/>
                  <a:pt x="3753464" y="460319"/>
                  <a:pt x="3799782" y="538013"/>
                </a:cubicBezTo>
                <a:cubicBezTo>
                  <a:pt x="3846100" y="615707"/>
                  <a:pt x="3650370" y="880166"/>
                  <a:pt x="3835641" y="950390"/>
                </a:cubicBezTo>
                <a:cubicBezTo>
                  <a:pt x="4020912" y="1020614"/>
                  <a:pt x="4331689" y="927979"/>
                  <a:pt x="4911407" y="959355"/>
                </a:cubicBezTo>
                <a:cubicBezTo>
                  <a:pt x="5491125" y="990731"/>
                  <a:pt x="6674465" y="1069919"/>
                  <a:pt x="7313947" y="1138648"/>
                </a:cubicBezTo>
                <a:cubicBezTo>
                  <a:pt x="7953429" y="1207377"/>
                  <a:pt x="8401665" y="1286566"/>
                  <a:pt x="8748300" y="1371731"/>
                </a:cubicBezTo>
                <a:cubicBezTo>
                  <a:pt x="9094935" y="1456896"/>
                  <a:pt x="9293653" y="1555508"/>
                  <a:pt x="9393759" y="1649637"/>
                </a:cubicBezTo>
                <a:cubicBezTo>
                  <a:pt x="9493865" y="1743766"/>
                  <a:pt x="9656723" y="1957425"/>
                  <a:pt x="9348935" y="1936507"/>
                </a:cubicBezTo>
                <a:cubicBezTo>
                  <a:pt x="9041147" y="1915589"/>
                  <a:pt x="8422582" y="1625731"/>
                  <a:pt x="7547029" y="1524131"/>
                </a:cubicBezTo>
                <a:cubicBezTo>
                  <a:pt x="6671476" y="1422531"/>
                  <a:pt x="5065300" y="1316448"/>
                  <a:pt x="4095618" y="1326907"/>
                </a:cubicBezTo>
                <a:cubicBezTo>
                  <a:pt x="3125936" y="1337366"/>
                  <a:pt x="2346006" y="1491261"/>
                  <a:pt x="1728935" y="1586884"/>
                </a:cubicBezTo>
                <a:cubicBezTo>
                  <a:pt x="1111864" y="1682507"/>
                  <a:pt x="678570" y="1846860"/>
                  <a:pt x="393194" y="1900648"/>
                </a:cubicBezTo>
                <a:cubicBezTo>
                  <a:pt x="107818" y="1954436"/>
                  <a:pt x="57017" y="1958919"/>
                  <a:pt x="16676" y="1909613"/>
                </a:cubicBezTo>
                <a:cubicBezTo>
                  <a:pt x="-23665" y="1860307"/>
                  <a:pt x="4723" y="1697448"/>
                  <a:pt x="151147" y="1604813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 rot="-222133">
            <a:off x="2484438" y="4292600"/>
            <a:ext cx="1152525" cy="1079500"/>
            <a:chOff x="793" y="2931"/>
            <a:chExt cx="817" cy="817"/>
          </a:xfrm>
        </p:grpSpPr>
        <p:sp>
          <p:nvSpPr>
            <p:cNvPr id="6242" name="Rectangle 4" descr="ひし形 (枠のみ)"/>
            <p:cNvSpPr>
              <a:spLocks noChangeArrowheads="1"/>
            </p:cNvSpPr>
            <p:nvPr/>
          </p:nvSpPr>
          <p:spPr bwMode="auto">
            <a:xfrm>
              <a:off x="793" y="3294"/>
              <a:ext cx="817" cy="181"/>
            </a:xfrm>
            <a:prstGeom prst="rect">
              <a:avLst/>
            </a:prstGeom>
            <a:pattFill prst="openDmnd">
              <a:fgClr>
                <a:srgbClr val="FF5050"/>
              </a:fgClr>
              <a:bgClr>
                <a:srgbClr val="A50021"/>
              </a:bgClr>
            </a:patt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6243" name="Rectangle 5" descr="横線"/>
            <p:cNvSpPr>
              <a:spLocks noChangeArrowheads="1"/>
            </p:cNvSpPr>
            <p:nvPr/>
          </p:nvSpPr>
          <p:spPr bwMode="auto">
            <a:xfrm>
              <a:off x="839" y="3475"/>
              <a:ext cx="726" cy="273"/>
            </a:xfrm>
            <a:prstGeom prst="rect">
              <a:avLst/>
            </a:prstGeom>
            <a:pattFill prst="ltHorz">
              <a:fgClr>
                <a:schemeClr val="folHlink"/>
              </a:fgClr>
              <a:bgClr>
                <a:schemeClr val="bg1"/>
              </a:bgClr>
            </a:patt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6244" name="Rectangle 6"/>
            <p:cNvSpPr>
              <a:spLocks noChangeArrowheads="1"/>
            </p:cNvSpPr>
            <p:nvPr/>
          </p:nvSpPr>
          <p:spPr bwMode="auto">
            <a:xfrm>
              <a:off x="1081" y="3026"/>
              <a:ext cx="242" cy="241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6245" name="Rectangle 7" descr="横線"/>
            <p:cNvSpPr>
              <a:spLocks noChangeArrowheads="1"/>
            </p:cNvSpPr>
            <p:nvPr/>
          </p:nvSpPr>
          <p:spPr bwMode="auto">
            <a:xfrm>
              <a:off x="936" y="3459"/>
              <a:ext cx="532" cy="288"/>
            </a:xfrm>
            <a:prstGeom prst="rect">
              <a:avLst/>
            </a:prstGeom>
            <a:pattFill prst="ltHorz">
              <a:fgClr>
                <a:schemeClr val="folHlink"/>
              </a:fgClr>
              <a:bgClr>
                <a:schemeClr val="bg1"/>
              </a:bgClr>
            </a:pattFill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6246" name="Rectangle 8" descr="横線"/>
            <p:cNvSpPr>
              <a:spLocks noChangeArrowheads="1"/>
            </p:cNvSpPr>
            <p:nvPr/>
          </p:nvSpPr>
          <p:spPr bwMode="auto">
            <a:xfrm>
              <a:off x="1117" y="3002"/>
              <a:ext cx="170" cy="240"/>
            </a:xfrm>
            <a:prstGeom prst="rect">
              <a:avLst/>
            </a:prstGeom>
            <a:pattFill prst="ltHorz">
              <a:fgClr>
                <a:schemeClr val="folHlink"/>
              </a:fgClr>
              <a:bgClr>
                <a:schemeClr val="bg1"/>
              </a:bgClr>
            </a:pattFill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6247" name="Oval 9"/>
            <p:cNvSpPr>
              <a:spLocks noChangeArrowheads="1"/>
            </p:cNvSpPr>
            <p:nvPr/>
          </p:nvSpPr>
          <p:spPr bwMode="auto">
            <a:xfrm>
              <a:off x="1129" y="3075"/>
              <a:ext cx="145" cy="144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fol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grpSp>
          <p:nvGrpSpPr>
            <p:cNvPr id="3" name="Group 10"/>
            <p:cNvGrpSpPr>
              <a:grpSpLocks/>
            </p:cNvGrpSpPr>
            <p:nvPr/>
          </p:nvGrpSpPr>
          <p:grpSpPr bwMode="auto">
            <a:xfrm>
              <a:off x="985" y="2931"/>
              <a:ext cx="435" cy="95"/>
              <a:chOff x="522" y="2885"/>
              <a:chExt cx="362" cy="91"/>
            </a:xfrm>
          </p:grpSpPr>
          <p:sp>
            <p:nvSpPr>
              <p:cNvPr id="6262" name="AutoShape 11"/>
              <p:cNvSpPr>
                <a:spLocks noChangeArrowheads="1"/>
              </p:cNvSpPr>
              <p:nvPr/>
            </p:nvSpPr>
            <p:spPr bwMode="auto">
              <a:xfrm>
                <a:off x="613" y="2885"/>
                <a:ext cx="181" cy="91"/>
              </a:xfrm>
              <a:prstGeom prst="triangle">
                <a:avLst>
                  <a:gd name="adj" fmla="val 50000"/>
                </a:avLst>
              </a:prstGeom>
              <a:solidFill>
                <a:srgbClr val="A5002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6263" name="AutoShape 12"/>
              <p:cNvSpPr>
                <a:spLocks noChangeArrowheads="1"/>
              </p:cNvSpPr>
              <p:nvPr/>
            </p:nvSpPr>
            <p:spPr bwMode="auto">
              <a:xfrm>
                <a:off x="522" y="2930"/>
                <a:ext cx="362" cy="45"/>
              </a:xfrm>
              <a:prstGeom prst="triangle">
                <a:avLst>
                  <a:gd name="adj" fmla="val 50000"/>
                </a:avLst>
              </a:prstGeom>
              <a:solidFill>
                <a:srgbClr val="A5002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/>
              </a:p>
            </p:txBody>
          </p:sp>
        </p:grpSp>
        <p:sp>
          <p:nvSpPr>
            <p:cNvPr id="6249" name="AutoShape 13"/>
            <p:cNvSpPr>
              <a:spLocks noChangeArrowheads="1"/>
            </p:cNvSpPr>
            <p:nvPr/>
          </p:nvSpPr>
          <p:spPr bwMode="auto">
            <a:xfrm>
              <a:off x="839" y="3171"/>
              <a:ext cx="726" cy="287"/>
            </a:xfrm>
            <a:prstGeom prst="triangle">
              <a:avLst>
                <a:gd name="adj" fmla="val 50000"/>
              </a:avLst>
            </a:prstGeom>
            <a:solidFill>
              <a:srgbClr val="A5002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6250" name="Line 14"/>
            <p:cNvSpPr>
              <a:spLocks noChangeShapeType="1"/>
            </p:cNvSpPr>
            <p:nvPr/>
          </p:nvSpPr>
          <p:spPr bwMode="auto">
            <a:xfrm>
              <a:off x="1178" y="3123"/>
              <a:ext cx="48" cy="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6251" name="Line 15"/>
            <p:cNvSpPr>
              <a:spLocks noChangeShapeType="1"/>
            </p:cNvSpPr>
            <p:nvPr/>
          </p:nvSpPr>
          <p:spPr bwMode="auto">
            <a:xfrm flipV="1">
              <a:off x="1178" y="3123"/>
              <a:ext cx="48" cy="4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6252" name="AutoShape 16" descr="横線"/>
            <p:cNvSpPr>
              <a:spLocks noChangeArrowheads="1"/>
            </p:cNvSpPr>
            <p:nvPr/>
          </p:nvSpPr>
          <p:spPr bwMode="auto">
            <a:xfrm>
              <a:off x="888" y="3219"/>
              <a:ext cx="629" cy="239"/>
            </a:xfrm>
            <a:prstGeom prst="triangle">
              <a:avLst>
                <a:gd name="adj" fmla="val 50000"/>
              </a:avLst>
            </a:prstGeom>
            <a:pattFill prst="ltHorz">
              <a:fgClr>
                <a:schemeClr val="folHlink"/>
              </a:fgClr>
              <a:bgClr>
                <a:schemeClr val="bg1"/>
              </a:bgClr>
            </a:patt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6253" name="AutoShape 17"/>
            <p:cNvSpPr>
              <a:spLocks noChangeArrowheads="1"/>
            </p:cNvSpPr>
            <p:nvPr/>
          </p:nvSpPr>
          <p:spPr bwMode="auto">
            <a:xfrm>
              <a:off x="1081" y="3219"/>
              <a:ext cx="242" cy="96"/>
            </a:xfrm>
            <a:prstGeom prst="triangle">
              <a:avLst>
                <a:gd name="adj" fmla="val 50000"/>
              </a:avLst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290834" name="AutoShape 18"/>
            <p:cNvSpPr>
              <a:spLocks noChangeArrowheads="1"/>
            </p:cNvSpPr>
            <p:nvPr/>
          </p:nvSpPr>
          <p:spPr bwMode="auto">
            <a:xfrm>
              <a:off x="1226" y="3267"/>
              <a:ext cx="47" cy="48"/>
            </a:xfrm>
            <a:prstGeom prst="star5">
              <a:avLst/>
            </a:prstGeom>
            <a:solidFill>
              <a:srgbClr val="A5002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ja-JP" altLang="en-US"/>
            </a:p>
          </p:txBody>
        </p:sp>
        <p:sp>
          <p:nvSpPr>
            <p:cNvPr id="290835" name="AutoShape 19"/>
            <p:cNvSpPr>
              <a:spLocks noChangeArrowheads="1"/>
            </p:cNvSpPr>
            <p:nvPr/>
          </p:nvSpPr>
          <p:spPr bwMode="auto">
            <a:xfrm>
              <a:off x="1129" y="3265"/>
              <a:ext cx="46" cy="48"/>
            </a:xfrm>
            <a:prstGeom prst="star5">
              <a:avLst/>
            </a:prstGeom>
            <a:solidFill>
              <a:srgbClr val="A5002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ja-JP" altLang="en-US"/>
            </a:p>
          </p:txBody>
        </p:sp>
        <p:sp>
          <p:nvSpPr>
            <p:cNvPr id="6256" name="Rectangle 20"/>
            <p:cNvSpPr>
              <a:spLocks noChangeArrowheads="1"/>
            </p:cNvSpPr>
            <p:nvPr/>
          </p:nvSpPr>
          <p:spPr bwMode="auto">
            <a:xfrm>
              <a:off x="1156" y="3612"/>
              <a:ext cx="91" cy="13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6257" name="Rectangle 21"/>
            <p:cNvSpPr>
              <a:spLocks noChangeArrowheads="1"/>
            </p:cNvSpPr>
            <p:nvPr/>
          </p:nvSpPr>
          <p:spPr bwMode="auto">
            <a:xfrm>
              <a:off x="1178" y="3475"/>
              <a:ext cx="46" cy="91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6258" name="Rectangle 22"/>
            <p:cNvSpPr>
              <a:spLocks noChangeArrowheads="1"/>
            </p:cNvSpPr>
            <p:nvPr/>
          </p:nvSpPr>
          <p:spPr bwMode="auto">
            <a:xfrm>
              <a:off x="1337" y="3475"/>
              <a:ext cx="46" cy="91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6259" name="Rectangle 23"/>
            <p:cNvSpPr>
              <a:spLocks noChangeArrowheads="1"/>
            </p:cNvSpPr>
            <p:nvPr/>
          </p:nvSpPr>
          <p:spPr bwMode="auto">
            <a:xfrm>
              <a:off x="1337" y="3611"/>
              <a:ext cx="46" cy="91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6260" name="Rectangle 24"/>
            <p:cNvSpPr>
              <a:spLocks noChangeArrowheads="1"/>
            </p:cNvSpPr>
            <p:nvPr/>
          </p:nvSpPr>
          <p:spPr bwMode="auto">
            <a:xfrm>
              <a:off x="1020" y="3475"/>
              <a:ext cx="45" cy="91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6261" name="Rectangle 25"/>
            <p:cNvSpPr>
              <a:spLocks noChangeArrowheads="1"/>
            </p:cNvSpPr>
            <p:nvPr/>
          </p:nvSpPr>
          <p:spPr bwMode="auto">
            <a:xfrm>
              <a:off x="1020" y="3611"/>
              <a:ext cx="45" cy="91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</p:grpSp>
      <p:grpSp>
        <p:nvGrpSpPr>
          <p:cNvPr id="4" name="Group 26"/>
          <p:cNvGrpSpPr>
            <a:grpSpLocks/>
          </p:cNvGrpSpPr>
          <p:nvPr/>
        </p:nvGrpSpPr>
        <p:grpSpPr bwMode="auto">
          <a:xfrm rot="-273226">
            <a:off x="2484438" y="4292600"/>
            <a:ext cx="1152525" cy="1079500"/>
            <a:chOff x="793" y="2931"/>
            <a:chExt cx="817" cy="817"/>
          </a:xfrm>
        </p:grpSpPr>
        <p:sp>
          <p:nvSpPr>
            <p:cNvPr id="6220" name="Rectangle 27"/>
            <p:cNvSpPr>
              <a:spLocks noChangeArrowheads="1"/>
            </p:cNvSpPr>
            <p:nvPr/>
          </p:nvSpPr>
          <p:spPr bwMode="auto">
            <a:xfrm>
              <a:off x="793" y="3294"/>
              <a:ext cx="817" cy="181"/>
            </a:xfrm>
            <a:prstGeom prst="rect">
              <a:avLst/>
            </a:prstGeom>
            <a:solidFill>
              <a:srgbClr val="1C1C1C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6221" name="Rectangle 28"/>
            <p:cNvSpPr>
              <a:spLocks noChangeArrowheads="1"/>
            </p:cNvSpPr>
            <p:nvPr/>
          </p:nvSpPr>
          <p:spPr bwMode="auto">
            <a:xfrm>
              <a:off x="839" y="3475"/>
              <a:ext cx="726" cy="273"/>
            </a:xfrm>
            <a:prstGeom prst="rect">
              <a:avLst/>
            </a:prstGeom>
            <a:solidFill>
              <a:srgbClr val="1C1C1C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6222" name="Rectangle 29"/>
            <p:cNvSpPr>
              <a:spLocks noChangeArrowheads="1"/>
            </p:cNvSpPr>
            <p:nvPr/>
          </p:nvSpPr>
          <p:spPr bwMode="auto">
            <a:xfrm>
              <a:off x="1081" y="3026"/>
              <a:ext cx="242" cy="241"/>
            </a:xfrm>
            <a:prstGeom prst="rect">
              <a:avLst/>
            </a:prstGeom>
            <a:solidFill>
              <a:srgbClr val="1C1C1C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6223" name="Rectangle 30"/>
            <p:cNvSpPr>
              <a:spLocks noChangeArrowheads="1"/>
            </p:cNvSpPr>
            <p:nvPr/>
          </p:nvSpPr>
          <p:spPr bwMode="auto">
            <a:xfrm>
              <a:off x="936" y="3459"/>
              <a:ext cx="532" cy="288"/>
            </a:xfrm>
            <a:prstGeom prst="rect">
              <a:avLst/>
            </a:prstGeom>
            <a:solidFill>
              <a:srgbClr val="1C1C1C"/>
            </a:solidFill>
            <a:ln w="9525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6224" name="Rectangle 31"/>
            <p:cNvSpPr>
              <a:spLocks noChangeArrowheads="1"/>
            </p:cNvSpPr>
            <p:nvPr/>
          </p:nvSpPr>
          <p:spPr bwMode="auto">
            <a:xfrm>
              <a:off x="1117" y="3002"/>
              <a:ext cx="170" cy="240"/>
            </a:xfrm>
            <a:prstGeom prst="rect">
              <a:avLst/>
            </a:prstGeom>
            <a:solidFill>
              <a:srgbClr val="1C1C1C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6225" name="Oval 32"/>
            <p:cNvSpPr>
              <a:spLocks noChangeArrowheads="1"/>
            </p:cNvSpPr>
            <p:nvPr/>
          </p:nvSpPr>
          <p:spPr bwMode="auto">
            <a:xfrm>
              <a:off x="1129" y="3075"/>
              <a:ext cx="145" cy="144"/>
            </a:xfrm>
            <a:prstGeom prst="ellipse">
              <a:avLst/>
            </a:prstGeom>
            <a:solidFill>
              <a:srgbClr val="1C1C1C"/>
            </a:solidFill>
            <a:ln w="9525">
              <a:solidFill>
                <a:schemeClr val="fol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grpSp>
          <p:nvGrpSpPr>
            <p:cNvPr id="5" name="Group 33"/>
            <p:cNvGrpSpPr>
              <a:grpSpLocks/>
            </p:cNvGrpSpPr>
            <p:nvPr/>
          </p:nvGrpSpPr>
          <p:grpSpPr bwMode="auto">
            <a:xfrm>
              <a:off x="985" y="2931"/>
              <a:ext cx="435" cy="95"/>
              <a:chOff x="522" y="2885"/>
              <a:chExt cx="362" cy="91"/>
            </a:xfrm>
          </p:grpSpPr>
          <p:sp>
            <p:nvSpPr>
              <p:cNvPr id="6240" name="AutoShape 34"/>
              <p:cNvSpPr>
                <a:spLocks noChangeArrowheads="1"/>
              </p:cNvSpPr>
              <p:nvPr/>
            </p:nvSpPr>
            <p:spPr bwMode="auto">
              <a:xfrm>
                <a:off x="613" y="2885"/>
                <a:ext cx="181" cy="91"/>
              </a:xfrm>
              <a:prstGeom prst="triangle">
                <a:avLst>
                  <a:gd name="adj" fmla="val 50000"/>
                </a:avLst>
              </a:prstGeom>
              <a:solidFill>
                <a:srgbClr val="1C1C1C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6241" name="AutoShape 35"/>
              <p:cNvSpPr>
                <a:spLocks noChangeArrowheads="1"/>
              </p:cNvSpPr>
              <p:nvPr/>
            </p:nvSpPr>
            <p:spPr bwMode="auto">
              <a:xfrm>
                <a:off x="522" y="2930"/>
                <a:ext cx="362" cy="45"/>
              </a:xfrm>
              <a:prstGeom prst="triangle">
                <a:avLst>
                  <a:gd name="adj" fmla="val 50000"/>
                </a:avLst>
              </a:prstGeom>
              <a:solidFill>
                <a:srgbClr val="1C1C1C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/>
              </a:p>
            </p:txBody>
          </p:sp>
        </p:grpSp>
        <p:sp>
          <p:nvSpPr>
            <p:cNvPr id="6227" name="AutoShape 36"/>
            <p:cNvSpPr>
              <a:spLocks noChangeArrowheads="1"/>
            </p:cNvSpPr>
            <p:nvPr/>
          </p:nvSpPr>
          <p:spPr bwMode="auto">
            <a:xfrm>
              <a:off x="839" y="3171"/>
              <a:ext cx="726" cy="287"/>
            </a:xfrm>
            <a:prstGeom prst="triangle">
              <a:avLst>
                <a:gd name="adj" fmla="val 50000"/>
              </a:avLst>
            </a:prstGeom>
            <a:solidFill>
              <a:srgbClr val="1C1C1C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6228" name="Line 37"/>
            <p:cNvSpPr>
              <a:spLocks noChangeShapeType="1"/>
            </p:cNvSpPr>
            <p:nvPr/>
          </p:nvSpPr>
          <p:spPr bwMode="auto">
            <a:xfrm>
              <a:off x="1178" y="3123"/>
              <a:ext cx="48" cy="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6229" name="Line 38"/>
            <p:cNvSpPr>
              <a:spLocks noChangeShapeType="1"/>
            </p:cNvSpPr>
            <p:nvPr/>
          </p:nvSpPr>
          <p:spPr bwMode="auto">
            <a:xfrm flipV="1">
              <a:off x="1178" y="3123"/>
              <a:ext cx="48" cy="4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6230" name="AutoShape 39"/>
            <p:cNvSpPr>
              <a:spLocks noChangeArrowheads="1"/>
            </p:cNvSpPr>
            <p:nvPr/>
          </p:nvSpPr>
          <p:spPr bwMode="auto">
            <a:xfrm>
              <a:off x="888" y="3219"/>
              <a:ext cx="629" cy="239"/>
            </a:xfrm>
            <a:prstGeom prst="triangle">
              <a:avLst>
                <a:gd name="adj" fmla="val 50000"/>
              </a:avLst>
            </a:prstGeom>
            <a:solidFill>
              <a:srgbClr val="1C1C1C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6231" name="AutoShape 40"/>
            <p:cNvSpPr>
              <a:spLocks noChangeArrowheads="1"/>
            </p:cNvSpPr>
            <p:nvPr/>
          </p:nvSpPr>
          <p:spPr bwMode="auto">
            <a:xfrm>
              <a:off x="1081" y="3219"/>
              <a:ext cx="242" cy="96"/>
            </a:xfrm>
            <a:prstGeom prst="triangle">
              <a:avLst>
                <a:gd name="adj" fmla="val 50000"/>
              </a:avLst>
            </a:prstGeom>
            <a:solidFill>
              <a:srgbClr val="1C1C1C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290857" name="AutoShape 41"/>
            <p:cNvSpPr>
              <a:spLocks noChangeArrowheads="1"/>
            </p:cNvSpPr>
            <p:nvPr/>
          </p:nvSpPr>
          <p:spPr bwMode="auto">
            <a:xfrm>
              <a:off x="1226" y="3265"/>
              <a:ext cx="47" cy="48"/>
            </a:xfrm>
            <a:prstGeom prst="star5">
              <a:avLst/>
            </a:prstGeom>
            <a:solidFill>
              <a:srgbClr val="1C1C1C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ja-JP" altLang="en-US"/>
            </a:p>
          </p:txBody>
        </p:sp>
        <p:sp>
          <p:nvSpPr>
            <p:cNvPr id="290858" name="AutoShape 42"/>
            <p:cNvSpPr>
              <a:spLocks noChangeArrowheads="1"/>
            </p:cNvSpPr>
            <p:nvPr/>
          </p:nvSpPr>
          <p:spPr bwMode="auto">
            <a:xfrm>
              <a:off x="1127" y="3267"/>
              <a:ext cx="46" cy="48"/>
            </a:xfrm>
            <a:prstGeom prst="star5">
              <a:avLst/>
            </a:prstGeom>
            <a:solidFill>
              <a:srgbClr val="1C1C1C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ja-JP" altLang="en-US"/>
            </a:p>
          </p:txBody>
        </p:sp>
        <p:sp>
          <p:nvSpPr>
            <p:cNvPr id="6234" name="Rectangle 43"/>
            <p:cNvSpPr>
              <a:spLocks noChangeArrowheads="1"/>
            </p:cNvSpPr>
            <p:nvPr/>
          </p:nvSpPr>
          <p:spPr bwMode="auto">
            <a:xfrm>
              <a:off x="1156" y="3612"/>
              <a:ext cx="91" cy="136"/>
            </a:xfrm>
            <a:prstGeom prst="rect">
              <a:avLst/>
            </a:prstGeom>
            <a:solidFill>
              <a:srgbClr val="1C1C1C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6235" name="Rectangle 44"/>
            <p:cNvSpPr>
              <a:spLocks noChangeArrowheads="1"/>
            </p:cNvSpPr>
            <p:nvPr/>
          </p:nvSpPr>
          <p:spPr bwMode="auto">
            <a:xfrm>
              <a:off x="1178" y="3475"/>
              <a:ext cx="46" cy="91"/>
            </a:xfrm>
            <a:prstGeom prst="rect">
              <a:avLst/>
            </a:prstGeom>
            <a:solidFill>
              <a:srgbClr val="1C1C1C"/>
            </a:solidFill>
            <a:ln w="9525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6236" name="Rectangle 45"/>
            <p:cNvSpPr>
              <a:spLocks noChangeArrowheads="1"/>
            </p:cNvSpPr>
            <p:nvPr/>
          </p:nvSpPr>
          <p:spPr bwMode="auto">
            <a:xfrm>
              <a:off x="1337" y="3475"/>
              <a:ext cx="46" cy="91"/>
            </a:xfrm>
            <a:prstGeom prst="rect">
              <a:avLst/>
            </a:prstGeom>
            <a:solidFill>
              <a:srgbClr val="1C1C1C"/>
            </a:solidFill>
            <a:ln w="9525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6237" name="Rectangle 46"/>
            <p:cNvSpPr>
              <a:spLocks noChangeArrowheads="1"/>
            </p:cNvSpPr>
            <p:nvPr/>
          </p:nvSpPr>
          <p:spPr bwMode="auto">
            <a:xfrm>
              <a:off x="1337" y="3611"/>
              <a:ext cx="46" cy="91"/>
            </a:xfrm>
            <a:prstGeom prst="rect">
              <a:avLst/>
            </a:prstGeom>
            <a:solidFill>
              <a:srgbClr val="1C1C1C"/>
            </a:solidFill>
            <a:ln w="9525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6238" name="Rectangle 47"/>
            <p:cNvSpPr>
              <a:spLocks noChangeArrowheads="1"/>
            </p:cNvSpPr>
            <p:nvPr/>
          </p:nvSpPr>
          <p:spPr bwMode="auto">
            <a:xfrm>
              <a:off x="1020" y="3475"/>
              <a:ext cx="45" cy="91"/>
            </a:xfrm>
            <a:prstGeom prst="rect">
              <a:avLst/>
            </a:prstGeom>
            <a:solidFill>
              <a:srgbClr val="1C1C1C"/>
            </a:solidFill>
            <a:ln w="9525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6239" name="Rectangle 48"/>
            <p:cNvSpPr>
              <a:spLocks noChangeArrowheads="1"/>
            </p:cNvSpPr>
            <p:nvPr/>
          </p:nvSpPr>
          <p:spPr bwMode="auto">
            <a:xfrm>
              <a:off x="1020" y="3611"/>
              <a:ext cx="45" cy="91"/>
            </a:xfrm>
            <a:prstGeom prst="rect">
              <a:avLst/>
            </a:prstGeom>
            <a:solidFill>
              <a:srgbClr val="1C1C1C"/>
            </a:solidFill>
            <a:ln w="9525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</p:grpSp>
      <p:sp>
        <p:nvSpPr>
          <p:cNvPr id="290933" name="Arc 117"/>
          <p:cNvSpPr>
            <a:spLocks/>
          </p:cNvSpPr>
          <p:nvPr/>
        </p:nvSpPr>
        <p:spPr bwMode="auto">
          <a:xfrm>
            <a:off x="5605" y="5251784"/>
            <a:ext cx="9144000" cy="1598612"/>
          </a:xfrm>
          <a:custGeom>
            <a:avLst/>
            <a:gdLst>
              <a:gd name="G0" fmla="+- 17123 0 0"/>
              <a:gd name="G1" fmla="+- 21600 0 0"/>
              <a:gd name="G2" fmla="+- 21600 0 0"/>
              <a:gd name="T0" fmla="*/ 0 w 34309"/>
              <a:gd name="T1" fmla="*/ 8433 h 21600"/>
              <a:gd name="T2" fmla="*/ 34309 w 34309"/>
              <a:gd name="T3" fmla="*/ 8515 h 21600"/>
              <a:gd name="T4" fmla="*/ 17123 w 34309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4309" h="21600" fill="none" extrusionOk="0">
                <a:moveTo>
                  <a:pt x="0" y="8433"/>
                </a:moveTo>
                <a:cubicBezTo>
                  <a:pt x="4088" y="3115"/>
                  <a:pt x="10415" y="-1"/>
                  <a:pt x="17123" y="0"/>
                </a:cubicBezTo>
                <a:cubicBezTo>
                  <a:pt x="23866" y="0"/>
                  <a:pt x="30223" y="3149"/>
                  <a:pt x="34308" y="8515"/>
                </a:cubicBezTo>
              </a:path>
              <a:path w="34309" h="21600" stroke="0" extrusionOk="0">
                <a:moveTo>
                  <a:pt x="0" y="8433"/>
                </a:moveTo>
                <a:cubicBezTo>
                  <a:pt x="4088" y="3115"/>
                  <a:pt x="10415" y="-1"/>
                  <a:pt x="17123" y="0"/>
                </a:cubicBezTo>
                <a:cubicBezTo>
                  <a:pt x="23866" y="0"/>
                  <a:pt x="30223" y="3149"/>
                  <a:pt x="34308" y="8515"/>
                </a:cubicBezTo>
                <a:lnTo>
                  <a:pt x="17123" y="21600"/>
                </a:lnTo>
                <a:close/>
              </a:path>
            </a:pathLst>
          </a:custGeom>
          <a:gradFill rotWithShape="0">
            <a:gsLst>
              <a:gs pos="0">
                <a:schemeClr val="accent2">
                  <a:gamma/>
                  <a:shade val="20000"/>
                  <a:invGamma/>
                </a:schemeClr>
              </a:gs>
              <a:gs pos="100000">
                <a:schemeClr val="accent2"/>
              </a:gs>
            </a:gsLst>
            <a:lin ang="5400000" scaled="1"/>
          </a:gradFill>
          <a:ln w="9525" cap="rnd">
            <a:noFill/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ja-JP" altLang="en-US"/>
          </a:p>
        </p:txBody>
      </p:sp>
      <p:sp>
        <p:nvSpPr>
          <p:cNvPr id="6153" name="Rectangle 118"/>
          <p:cNvSpPr>
            <a:spLocks noChangeArrowheads="1"/>
          </p:cNvSpPr>
          <p:nvPr/>
        </p:nvSpPr>
        <p:spPr bwMode="auto">
          <a:xfrm>
            <a:off x="0" y="5876925"/>
            <a:ext cx="9144000" cy="981075"/>
          </a:xfrm>
          <a:prstGeom prst="rect">
            <a:avLst/>
          </a:prstGeom>
          <a:solidFill>
            <a:srgbClr val="1C1C72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ja-JP" altLang="ja-JP" sz="1800">
              <a:solidFill>
                <a:schemeClr val="accent2"/>
              </a:solidFill>
              <a:latin typeface="Arial" charset="0"/>
            </a:endParaRPr>
          </a:p>
        </p:txBody>
      </p:sp>
      <p:sp>
        <p:nvSpPr>
          <p:cNvPr id="290936" name="Rectangle 120"/>
          <p:cNvSpPr>
            <a:spLocks noChangeArrowheads="1"/>
          </p:cNvSpPr>
          <p:nvPr/>
        </p:nvSpPr>
        <p:spPr bwMode="auto">
          <a:xfrm>
            <a:off x="89756" y="927764"/>
            <a:ext cx="8964488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ja-JP" altLang="en-US" sz="3600" dirty="0">
                <a:solidFill>
                  <a:srgbClr val="FFC000"/>
                </a:solidFill>
                <a:latin typeface="Comic Sans MS" pitchFamily="66" charset="0"/>
                <a:ea typeface="HG正楷書体-PRO" pitchFamily="66" charset="-128"/>
              </a:rPr>
              <a:t>測地学の最前線：</a:t>
            </a:r>
            <a:r>
              <a:rPr lang="ja-JP" altLang="en-US" sz="4400" dirty="0">
                <a:solidFill>
                  <a:srgbClr val="FFFF00"/>
                </a:solidFill>
                <a:latin typeface="Comic Sans MS" pitchFamily="66" charset="0"/>
                <a:ea typeface="HG正楷書体-PRO" pitchFamily="66" charset="-128"/>
              </a:rPr>
              <a:t>重力変化</a:t>
            </a:r>
            <a:r>
              <a:rPr lang="ja-JP" altLang="en-US" sz="3600" dirty="0">
                <a:solidFill>
                  <a:srgbClr val="FFC000"/>
                </a:solidFill>
                <a:latin typeface="Comic Sans MS" pitchFamily="66" charset="0"/>
                <a:ea typeface="HG正楷書体-PRO" pitchFamily="66" charset="-128"/>
              </a:rPr>
              <a:t>と地球温暖化</a:t>
            </a:r>
            <a:endParaRPr lang="en-US" altLang="ja-JP" sz="3600" dirty="0">
              <a:solidFill>
                <a:srgbClr val="FFC000"/>
              </a:solidFill>
              <a:latin typeface="Comic Sans MS" pitchFamily="66" charset="0"/>
              <a:ea typeface="HG正楷書体-PRO" pitchFamily="66" charset="-128"/>
            </a:endParaRPr>
          </a:p>
          <a:p>
            <a:pPr algn="ctr"/>
            <a:r>
              <a:rPr lang="en-US" altLang="ja-JP" sz="2800" dirty="0">
                <a:solidFill>
                  <a:srgbClr val="FFC000"/>
                </a:solidFill>
                <a:latin typeface="Comic Sans MS" pitchFamily="66" charset="0"/>
                <a:ea typeface="HG正楷書体-PRO" pitchFamily="66" charset="-128"/>
              </a:rPr>
              <a:t>Frontier of geodesy: </a:t>
            </a:r>
            <a:r>
              <a:rPr lang="en-US" altLang="ja-JP" sz="2800" dirty="0">
                <a:solidFill>
                  <a:srgbClr val="FFC000"/>
                </a:solidFill>
                <a:latin typeface="Symbol" panose="05050102010706020507" pitchFamily="18" charset="2"/>
                <a:ea typeface="HG正楷書体-PRO" pitchFamily="66" charset="-128"/>
              </a:rPr>
              <a:t>D</a:t>
            </a:r>
            <a:r>
              <a:rPr lang="en-US" altLang="ja-JP" sz="2800" dirty="0">
                <a:solidFill>
                  <a:srgbClr val="FFC000"/>
                </a:solidFill>
                <a:latin typeface="Comic Sans MS" pitchFamily="66" charset="0"/>
                <a:ea typeface="HG正楷書体-PRO" pitchFamily="66" charset="-128"/>
              </a:rPr>
              <a:t>g and global warming</a:t>
            </a:r>
            <a:endParaRPr lang="ja-JP" altLang="en-US" sz="2800" dirty="0">
              <a:solidFill>
                <a:srgbClr val="FFC000"/>
              </a:solidFill>
              <a:latin typeface="Comic Sans MS" pitchFamily="66" charset="0"/>
              <a:ea typeface="HG正楷書体-PRO" pitchFamily="66" charset="-128"/>
            </a:endParaRPr>
          </a:p>
        </p:txBody>
      </p:sp>
      <p:sp>
        <p:nvSpPr>
          <p:cNvPr id="122" name="Rectangle 120"/>
          <p:cNvSpPr>
            <a:spLocks noChangeArrowheads="1"/>
          </p:cNvSpPr>
          <p:nvPr/>
        </p:nvSpPr>
        <p:spPr bwMode="auto">
          <a:xfrm>
            <a:off x="1187624" y="2403297"/>
            <a:ext cx="7344816" cy="14769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en-US" altLang="ja-JP" sz="4400" dirty="0">
                <a:solidFill>
                  <a:srgbClr val="FFFF00"/>
                </a:solidFill>
                <a:latin typeface="Times New Roman" panose="02020603050405020304" pitchFamily="18" charset="0"/>
                <a:ea typeface="HG正楷書体-PRO" pitchFamily="66" charset="-128"/>
                <a:cs typeface="Times New Roman" panose="02020603050405020304" pitchFamily="18" charset="0"/>
              </a:rPr>
              <a:t>1.</a:t>
            </a:r>
            <a:r>
              <a:rPr lang="ja-JP" altLang="en-US" sz="4400" dirty="0">
                <a:solidFill>
                  <a:srgbClr val="FFFF00"/>
                </a:solidFill>
                <a:latin typeface="Comic Sans MS" pitchFamily="66" charset="0"/>
                <a:ea typeface="HG正楷書体-PRO" pitchFamily="66" charset="-128"/>
              </a:rPr>
              <a:t>重力は場所によって違う</a:t>
            </a:r>
            <a:endParaRPr lang="en-US" altLang="ja-JP" sz="4400" dirty="0">
              <a:solidFill>
                <a:srgbClr val="FFFF00"/>
              </a:solidFill>
              <a:latin typeface="Comic Sans MS" pitchFamily="66" charset="0"/>
              <a:ea typeface="HG正楷書体-PRO" pitchFamily="66" charset="-128"/>
            </a:endParaRPr>
          </a:p>
          <a:p>
            <a:r>
              <a:rPr lang="en-US" altLang="ja-JP" sz="4400" dirty="0">
                <a:solidFill>
                  <a:srgbClr val="FFFF00"/>
                </a:solidFill>
                <a:latin typeface="Times New Roman" panose="02020603050405020304" pitchFamily="18" charset="0"/>
                <a:ea typeface="HG正楷書体-PRO" pitchFamily="66" charset="-128"/>
                <a:cs typeface="Times New Roman" panose="02020603050405020304" pitchFamily="18" charset="0"/>
              </a:rPr>
              <a:t>2.</a:t>
            </a:r>
            <a:r>
              <a:rPr lang="ja-JP" altLang="en-US" sz="4400" dirty="0">
                <a:solidFill>
                  <a:srgbClr val="FFFF00"/>
                </a:solidFill>
                <a:latin typeface="Comic Sans MS" pitchFamily="66" charset="0"/>
                <a:ea typeface="HG正楷書体-PRO" pitchFamily="66" charset="-128"/>
              </a:rPr>
              <a:t>重力は時間変化する</a:t>
            </a:r>
            <a:endParaRPr lang="ja-JP" altLang="en-US" sz="2800" dirty="0">
              <a:solidFill>
                <a:srgbClr val="FFC000"/>
              </a:solidFill>
              <a:latin typeface="Comic Sans MS" pitchFamily="66" charset="0"/>
              <a:ea typeface="HG正楷書体-PRO" pitchFamily="66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91825409"/>
      </p:ext>
    </p:extLst>
  </p:cSld>
  <p:clrMapOvr>
    <a:masterClrMapping/>
  </p:clrMapOvr>
  <p:transition spd="med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88640"/>
            <a:ext cx="5949950" cy="6419850"/>
          </a:xfrm>
          <a:prstGeom prst="rect">
            <a:avLst/>
          </a:prstGeom>
        </p:spPr>
      </p:pic>
      <p:sp>
        <p:nvSpPr>
          <p:cNvPr id="3" name="テキスト ボックス 2"/>
          <p:cNvSpPr txBox="1"/>
          <p:nvPr/>
        </p:nvSpPr>
        <p:spPr>
          <a:xfrm>
            <a:off x="3851920" y="620688"/>
            <a:ext cx="16921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>
                <a:solidFill>
                  <a:srgbClr val="0070C0"/>
                </a:solidFill>
                <a:latin typeface="Comic Sans MS" panose="030F0702030302020204" pitchFamily="66" charset="0"/>
                <a:ea typeface="HG正楷書体-PRO" panose="03000600000000000000" pitchFamily="66" charset="-128"/>
              </a:rPr>
              <a:t>tenki.jp</a:t>
            </a:r>
            <a:r>
              <a:rPr lang="ja-JP" altLang="en-US" dirty="0">
                <a:solidFill>
                  <a:srgbClr val="0070C0"/>
                </a:solidFill>
                <a:latin typeface="Comic Sans MS" panose="030F0702030302020204" pitchFamily="66" charset="0"/>
                <a:ea typeface="HG正楷書体-PRO" panose="03000600000000000000" pitchFamily="66" charset="-128"/>
              </a:rPr>
              <a:t>より</a:t>
            </a:r>
            <a:endParaRPr lang="en-US" altLang="ja-JP" dirty="0">
              <a:solidFill>
                <a:srgbClr val="0070C0"/>
              </a:solidFill>
              <a:latin typeface="Comic Sans MS" panose="030F0702030302020204" pitchFamily="66" charset="0"/>
              <a:ea typeface="HG正楷書体-PRO" panose="03000600000000000000" pitchFamily="66" charset="-128"/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5854758" y="2780928"/>
            <a:ext cx="3289242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4000" dirty="0">
                <a:solidFill>
                  <a:srgbClr val="0070C0"/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地球温暖化</a:t>
            </a:r>
            <a:r>
              <a:rPr lang="en-US" altLang="ja-JP" sz="4000" dirty="0">
                <a:solidFill>
                  <a:srgbClr val="0070C0"/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?</a:t>
            </a:r>
          </a:p>
          <a:p>
            <a:pPr algn="ctr"/>
            <a:r>
              <a:rPr lang="en-US" altLang="ja-JP" sz="2800" dirty="0">
                <a:solidFill>
                  <a:srgbClr val="00B0F0"/>
                </a:solidFill>
                <a:latin typeface="Comic Sans MS" panose="030F0702030302020204" pitchFamily="66" charset="0"/>
                <a:ea typeface="HG正楷書体-PRO" panose="03000600000000000000" pitchFamily="66" charset="-128"/>
              </a:rPr>
              <a:t>Global warming?</a:t>
            </a:r>
          </a:p>
        </p:txBody>
      </p:sp>
      <p:grpSp>
        <p:nvGrpSpPr>
          <p:cNvPr id="9" name="グループ化 8"/>
          <p:cNvGrpSpPr/>
          <p:nvPr/>
        </p:nvGrpSpPr>
        <p:grpSpPr>
          <a:xfrm>
            <a:off x="84430" y="116632"/>
            <a:ext cx="6140450" cy="6280150"/>
            <a:chOff x="1187624" y="1052736"/>
            <a:chExt cx="6140450" cy="6280150"/>
          </a:xfrm>
        </p:grpSpPr>
        <p:pic>
          <p:nvPicPr>
            <p:cNvPr id="7" name="図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7624" y="1052736"/>
              <a:ext cx="6140450" cy="628015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8" name="テキスト ボックス 7"/>
            <p:cNvSpPr txBox="1"/>
            <p:nvPr/>
          </p:nvSpPr>
          <p:spPr>
            <a:xfrm>
              <a:off x="4615024" y="2596262"/>
              <a:ext cx="269657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>
                  <a:latin typeface="Comic Sans MS" panose="030F0702030302020204" pitchFamily="66" charset="0"/>
                </a:rPr>
                <a:t>2017/7/13 Yahoo News</a:t>
              </a:r>
              <a:endParaRPr kumimoji="1" lang="ja-JP" altLang="en-US" dirty="0">
                <a:latin typeface="Comic Sans MS" panose="030F0702030302020204" pitchFamily="66" charset="0"/>
              </a:endParaRPr>
            </a:p>
          </p:txBody>
        </p:sp>
      </p:grpSp>
      <p:sp>
        <p:nvSpPr>
          <p:cNvPr id="11" name="テキスト ボックス 10"/>
          <p:cNvSpPr txBox="1"/>
          <p:nvPr/>
        </p:nvSpPr>
        <p:spPr>
          <a:xfrm>
            <a:off x="7020272" y="3942149"/>
            <a:ext cx="1991703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4000" dirty="0">
                <a:solidFill>
                  <a:srgbClr val="0070C0"/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温暖化 </a:t>
            </a:r>
            <a:r>
              <a:rPr lang="en-US" altLang="ja-JP" sz="4000" dirty="0">
                <a:solidFill>
                  <a:srgbClr val="0070C0"/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!</a:t>
            </a:r>
          </a:p>
          <a:p>
            <a:pPr algn="ctr"/>
            <a:r>
              <a:rPr lang="en-US" altLang="ja-JP" sz="2800" dirty="0">
                <a:solidFill>
                  <a:srgbClr val="00B0F0"/>
                </a:solidFill>
                <a:latin typeface="Comic Sans MS" panose="030F0702030302020204" pitchFamily="66" charset="0"/>
                <a:ea typeface="HG正楷書体-PRO" panose="03000600000000000000" pitchFamily="66" charset="-128"/>
              </a:rPr>
              <a:t>warming !</a:t>
            </a:r>
          </a:p>
        </p:txBody>
      </p:sp>
    </p:spTree>
    <p:extLst>
      <p:ext uri="{BB962C8B-B14F-4D97-AF65-F5344CB8AC3E}">
        <p14:creationId xmlns:p14="http://schemas.microsoft.com/office/powerpoint/2010/main" val="22830186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034" name="Line 2"/>
          <p:cNvSpPr>
            <a:spLocks noChangeShapeType="1"/>
          </p:cNvSpPr>
          <p:nvPr/>
        </p:nvSpPr>
        <p:spPr bwMode="auto">
          <a:xfrm flipH="1">
            <a:off x="2124075" y="1152525"/>
            <a:ext cx="1223963" cy="3311525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428035" name="Oval 3"/>
          <p:cNvSpPr>
            <a:spLocks noChangeArrowheads="1"/>
          </p:cNvSpPr>
          <p:nvPr/>
        </p:nvSpPr>
        <p:spPr bwMode="auto">
          <a:xfrm>
            <a:off x="1692275" y="4365625"/>
            <a:ext cx="720725" cy="720725"/>
          </a:xfrm>
          <a:prstGeom prst="ellipse">
            <a:avLst/>
          </a:prstGeom>
          <a:gradFill rotWithShape="1">
            <a:gsLst>
              <a:gs pos="0">
                <a:srgbClr val="336600"/>
              </a:gs>
              <a:gs pos="100000">
                <a:srgbClr val="182F00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grpSp>
        <p:nvGrpSpPr>
          <p:cNvPr id="149508" name="Group 4"/>
          <p:cNvGrpSpPr>
            <a:grpSpLocks/>
          </p:cNvGrpSpPr>
          <p:nvPr/>
        </p:nvGrpSpPr>
        <p:grpSpPr bwMode="auto">
          <a:xfrm rot="3367208">
            <a:off x="2592388" y="441325"/>
            <a:ext cx="863600" cy="936625"/>
            <a:chOff x="4289" y="3035"/>
            <a:chExt cx="880" cy="787"/>
          </a:xfrm>
        </p:grpSpPr>
        <p:sp>
          <p:nvSpPr>
            <p:cNvPr id="149516" name="Freeform 5"/>
            <p:cNvSpPr>
              <a:spLocks/>
            </p:cNvSpPr>
            <p:nvPr/>
          </p:nvSpPr>
          <p:spPr bwMode="auto">
            <a:xfrm>
              <a:off x="4289" y="3035"/>
              <a:ext cx="832" cy="787"/>
            </a:xfrm>
            <a:custGeom>
              <a:avLst/>
              <a:gdLst>
                <a:gd name="T0" fmla="*/ 64 w 832"/>
                <a:gd name="T1" fmla="*/ 434 h 787"/>
                <a:gd name="T2" fmla="*/ 81 w 832"/>
                <a:gd name="T3" fmla="*/ 311 h 787"/>
                <a:gd name="T4" fmla="*/ 131 w 832"/>
                <a:gd name="T5" fmla="*/ 155 h 787"/>
                <a:gd name="T6" fmla="*/ 164 w 832"/>
                <a:gd name="T7" fmla="*/ 119 h 787"/>
                <a:gd name="T8" fmla="*/ 183 w 832"/>
                <a:gd name="T9" fmla="*/ 117 h 787"/>
                <a:gd name="T10" fmla="*/ 202 w 832"/>
                <a:gd name="T11" fmla="*/ 115 h 787"/>
                <a:gd name="T12" fmla="*/ 214 w 832"/>
                <a:gd name="T13" fmla="*/ 102 h 787"/>
                <a:gd name="T14" fmla="*/ 239 w 832"/>
                <a:gd name="T15" fmla="*/ 78 h 787"/>
                <a:gd name="T16" fmla="*/ 260 w 832"/>
                <a:gd name="T17" fmla="*/ 69 h 787"/>
                <a:gd name="T18" fmla="*/ 274 w 832"/>
                <a:gd name="T19" fmla="*/ 65 h 787"/>
                <a:gd name="T20" fmla="*/ 295 w 832"/>
                <a:gd name="T21" fmla="*/ 63 h 787"/>
                <a:gd name="T22" fmla="*/ 304 w 832"/>
                <a:gd name="T23" fmla="*/ 59 h 787"/>
                <a:gd name="T24" fmla="*/ 335 w 832"/>
                <a:gd name="T25" fmla="*/ 40 h 787"/>
                <a:gd name="T26" fmla="*/ 437 w 832"/>
                <a:gd name="T27" fmla="*/ 36 h 787"/>
                <a:gd name="T28" fmla="*/ 466 w 832"/>
                <a:gd name="T29" fmla="*/ 27 h 787"/>
                <a:gd name="T30" fmla="*/ 518 w 832"/>
                <a:gd name="T31" fmla="*/ 9 h 787"/>
                <a:gd name="T32" fmla="*/ 543 w 832"/>
                <a:gd name="T33" fmla="*/ 2 h 787"/>
                <a:gd name="T34" fmla="*/ 564 w 832"/>
                <a:gd name="T35" fmla="*/ 0 h 787"/>
                <a:gd name="T36" fmla="*/ 593 w 832"/>
                <a:gd name="T37" fmla="*/ 4 h 787"/>
                <a:gd name="T38" fmla="*/ 620 w 832"/>
                <a:gd name="T39" fmla="*/ 15 h 787"/>
                <a:gd name="T40" fmla="*/ 685 w 832"/>
                <a:gd name="T41" fmla="*/ 44 h 787"/>
                <a:gd name="T42" fmla="*/ 737 w 832"/>
                <a:gd name="T43" fmla="*/ 69 h 787"/>
                <a:gd name="T44" fmla="*/ 762 w 832"/>
                <a:gd name="T45" fmla="*/ 88 h 787"/>
                <a:gd name="T46" fmla="*/ 809 w 832"/>
                <a:gd name="T47" fmla="*/ 127 h 787"/>
                <a:gd name="T48" fmla="*/ 828 w 832"/>
                <a:gd name="T49" fmla="*/ 150 h 787"/>
                <a:gd name="T50" fmla="*/ 832 w 832"/>
                <a:gd name="T51" fmla="*/ 165 h 787"/>
                <a:gd name="T52" fmla="*/ 828 w 832"/>
                <a:gd name="T53" fmla="*/ 186 h 787"/>
                <a:gd name="T54" fmla="*/ 803 w 832"/>
                <a:gd name="T55" fmla="*/ 205 h 787"/>
                <a:gd name="T56" fmla="*/ 760 w 832"/>
                <a:gd name="T57" fmla="*/ 209 h 787"/>
                <a:gd name="T58" fmla="*/ 693 w 832"/>
                <a:gd name="T59" fmla="*/ 180 h 787"/>
                <a:gd name="T60" fmla="*/ 670 w 832"/>
                <a:gd name="T61" fmla="*/ 159 h 787"/>
                <a:gd name="T62" fmla="*/ 616 w 832"/>
                <a:gd name="T63" fmla="*/ 144 h 787"/>
                <a:gd name="T64" fmla="*/ 568 w 832"/>
                <a:gd name="T65" fmla="*/ 173 h 787"/>
                <a:gd name="T66" fmla="*/ 560 w 832"/>
                <a:gd name="T67" fmla="*/ 215 h 787"/>
                <a:gd name="T68" fmla="*/ 545 w 832"/>
                <a:gd name="T69" fmla="*/ 273 h 787"/>
                <a:gd name="T70" fmla="*/ 549 w 832"/>
                <a:gd name="T71" fmla="*/ 280 h 787"/>
                <a:gd name="T72" fmla="*/ 595 w 832"/>
                <a:gd name="T73" fmla="*/ 251 h 787"/>
                <a:gd name="T74" fmla="*/ 670 w 832"/>
                <a:gd name="T75" fmla="*/ 236 h 787"/>
                <a:gd name="T76" fmla="*/ 703 w 832"/>
                <a:gd name="T77" fmla="*/ 236 h 787"/>
                <a:gd name="T78" fmla="*/ 762 w 832"/>
                <a:gd name="T79" fmla="*/ 271 h 787"/>
                <a:gd name="T80" fmla="*/ 778 w 832"/>
                <a:gd name="T81" fmla="*/ 332 h 787"/>
                <a:gd name="T82" fmla="*/ 707 w 832"/>
                <a:gd name="T83" fmla="*/ 347 h 787"/>
                <a:gd name="T84" fmla="*/ 608 w 832"/>
                <a:gd name="T85" fmla="*/ 405 h 787"/>
                <a:gd name="T86" fmla="*/ 566 w 832"/>
                <a:gd name="T87" fmla="*/ 455 h 787"/>
                <a:gd name="T88" fmla="*/ 512 w 832"/>
                <a:gd name="T89" fmla="*/ 503 h 787"/>
                <a:gd name="T90" fmla="*/ 462 w 832"/>
                <a:gd name="T91" fmla="*/ 536 h 787"/>
                <a:gd name="T92" fmla="*/ 418 w 832"/>
                <a:gd name="T93" fmla="*/ 540 h 787"/>
                <a:gd name="T94" fmla="*/ 374 w 832"/>
                <a:gd name="T95" fmla="*/ 538 h 787"/>
                <a:gd name="T96" fmla="*/ 358 w 832"/>
                <a:gd name="T97" fmla="*/ 545 h 787"/>
                <a:gd name="T98" fmla="*/ 306 w 832"/>
                <a:gd name="T99" fmla="*/ 624 h 787"/>
                <a:gd name="T100" fmla="*/ 241 w 832"/>
                <a:gd name="T101" fmla="*/ 732 h 787"/>
                <a:gd name="T102" fmla="*/ 212 w 832"/>
                <a:gd name="T103" fmla="*/ 786 h 787"/>
                <a:gd name="T104" fmla="*/ 108 w 832"/>
                <a:gd name="T105" fmla="*/ 736 h 787"/>
                <a:gd name="T106" fmla="*/ 8 w 832"/>
                <a:gd name="T107" fmla="*/ 586 h 787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832"/>
                <a:gd name="T163" fmla="*/ 0 h 787"/>
                <a:gd name="T164" fmla="*/ 832 w 832"/>
                <a:gd name="T165" fmla="*/ 787 h 787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832" h="787">
                  <a:moveTo>
                    <a:pt x="0" y="505"/>
                  </a:moveTo>
                  <a:lnTo>
                    <a:pt x="64" y="445"/>
                  </a:lnTo>
                  <a:lnTo>
                    <a:pt x="64" y="434"/>
                  </a:lnTo>
                  <a:lnTo>
                    <a:pt x="68" y="405"/>
                  </a:lnTo>
                  <a:lnTo>
                    <a:pt x="73" y="363"/>
                  </a:lnTo>
                  <a:lnTo>
                    <a:pt x="81" y="311"/>
                  </a:lnTo>
                  <a:lnTo>
                    <a:pt x="93" y="257"/>
                  </a:lnTo>
                  <a:lnTo>
                    <a:pt x="110" y="203"/>
                  </a:lnTo>
                  <a:lnTo>
                    <a:pt x="131" y="155"/>
                  </a:lnTo>
                  <a:lnTo>
                    <a:pt x="158" y="121"/>
                  </a:lnTo>
                  <a:lnTo>
                    <a:pt x="160" y="121"/>
                  </a:lnTo>
                  <a:lnTo>
                    <a:pt x="164" y="119"/>
                  </a:lnTo>
                  <a:lnTo>
                    <a:pt x="170" y="119"/>
                  </a:lnTo>
                  <a:lnTo>
                    <a:pt x="177" y="117"/>
                  </a:lnTo>
                  <a:lnTo>
                    <a:pt x="183" y="117"/>
                  </a:lnTo>
                  <a:lnTo>
                    <a:pt x="191" y="115"/>
                  </a:lnTo>
                  <a:lnTo>
                    <a:pt x="199" y="115"/>
                  </a:lnTo>
                  <a:lnTo>
                    <a:pt x="202" y="115"/>
                  </a:lnTo>
                  <a:lnTo>
                    <a:pt x="204" y="113"/>
                  </a:lnTo>
                  <a:lnTo>
                    <a:pt x="208" y="109"/>
                  </a:lnTo>
                  <a:lnTo>
                    <a:pt x="214" y="102"/>
                  </a:lnTo>
                  <a:lnTo>
                    <a:pt x="222" y="96"/>
                  </a:lnTo>
                  <a:lnTo>
                    <a:pt x="229" y="86"/>
                  </a:lnTo>
                  <a:lnTo>
                    <a:pt x="239" y="78"/>
                  </a:lnTo>
                  <a:lnTo>
                    <a:pt x="249" y="73"/>
                  </a:lnTo>
                  <a:lnTo>
                    <a:pt x="258" y="69"/>
                  </a:lnTo>
                  <a:lnTo>
                    <a:pt x="260" y="69"/>
                  </a:lnTo>
                  <a:lnTo>
                    <a:pt x="262" y="69"/>
                  </a:lnTo>
                  <a:lnTo>
                    <a:pt x="266" y="67"/>
                  </a:lnTo>
                  <a:lnTo>
                    <a:pt x="274" y="65"/>
                  </a:lnTo>
                  <a:lnTo>
                    <a:pt x="279" y="65"/>
                  </a:lnTo>
                  <a:lnTo>
                    <a:pt x="287" y="63"/>
                  </a:lnTo>
                  <a:lnTo>
                    <a:pt x="295" y="63"/>
                  </a:lnTo>
                  <a:lnTo>
                    <a:pt x="302" y="65"/>
                  </a:lnTo>
                  <a:lnTo>
                    <a:pt x="302" y="63"/>
                  </a:lnTo>
                  <a:lnTo>
                    <a:pt x="304" y="59"/>
                  </a:lnTo>
                  <a:lnTo>
                    <a:pt x="310" y="52"/>
                  </a:lnTo>
                  <a:lnTo>
                    <a:pt x="320" y="46"/>
                  </a:lnTo>
                  <a:lnTo>
                    <a:pt x="335" y="40"/>
                  </a:lnTo>
                  <a:lnTo>
                    <a:pt x="360" y="34"/>
                  </a:lnTo>
                  <a:lnTo>
                    <a:pt x="393" y="34"/>
                  </a:lnTo>
                  <a:lnTo>
                    <a:pt x="437" y="36"/>
                  </a:lnTo>
                  <a:lnTo>
                    <a:pt x="441" y="34"/>
                  </a:lnTo>
                  <a:lnTo>
                    <a:pt x="451" y="30"/>
                  </a:lnTo>
                  <a:lnTo>
                    <a:pt x="466" y="27"/>
                  </a:lnTo>
                  <a:lnTo>
                    <a:pt x="483" y="21"/>
                  </a:lnTo>
                  <a:lnTo>
                    <a:pt x="503" y="15"/>
                  </a:lnTo>
                  <a:lnTo>
                    <a:pt x="518" y="9"/>
                  </a:lnTo>
                  <a:lnTo>
                    <a:pt x="531" y="5"/>
                  </a:lnTo>
                  <a:lnTo>
                    <a:pt x="539" y="4"/>
                  </a:lnTo>
                  <a:lnTo>
                    <a:pt x="543" y="2"/>
                  </a:lnTo>
                  <a:lnTo>
                    <a:pt x="549" y="2"/>
                  </a:lnTo>
                  <a:lnTo>
                    <a:pt x="556" y="0"/>
                  </a:lnTo>
                  <a:lnTo>
                    <a:pt x="564" y="0"/>
                  </a:lnTo>
                  <a:lnTo>
                    <a:pt x="572" y="0"/>
                  </a:lnTo>
                  <a:lnTo>
                    <a:pt x="582" y="2"/>
                  </a:lnTo>
                  <a:lnTo>
                    <a:pt x="593" y="4"/>
                  </a:lnTo>
                  <a:lnTo>
                    <a:pt x="603" y="7"/>
                  </a:lnTo>
                  <a:lnTo>
                    <a:pt x="608" y="9"/>
                  </a:lnTo>
                  <a:lnTo>
                    <a:pt x="620" y="15"/>
                  </a:lnTo>
                  <a:lnTo>
                    <a:pt x="639" y="23"/>
                  </a:lnTo>
                  <a:lnTo>
                    <a:pt x="662" y="34"/>
                  </a:lnTo>
                  <a:lnTo>
                    <a:pt x="685" y="44"/>
                  </a:lnTo>
                  <a:lnTo>
                    <a:pt x="707" y="54"/>
                  </a:lnTo>
                  <a:lnTo>
                    <a:pt x="726" y="63"/>
                  </a:lnTo>
                  <a:lnTo>
                    <a:pt x="737" y="69"/>
                  </a:lnTo>
                  <a:lnTo>
                    <a:pt x="741" y="71"/>
                  </a:lnTo>
                  <a:lnTo>
                    <a:pt x="749" y="78"/>
                  </a:lnTo>
                  <a:lnTo>
                    <a:pt x="762" y="88"/>
                  </a:lnTo>
                  <a:lnTo>
                    <a:pt x="778" y="102"/>
                  </a:lnTo>
                  <a:lnTo>
                    <a:pt x="793" y="113"/>
                  </a:lnTo>
                  <a:lnTo>
                    <a:pt x="809" y="127"/>
                  </a:lnTo>
                  <a:lnTo>
                    <a:pt x="820" y="140"/>
                  </a:lnTo>
                  <a:lnTo>
                    <a:pt x="828" y="150"/>
                  </a:lnTo>
                  <a:lnTo>
                    <a:pt x="830" y="153"/>
                  </a:lnTo>
                  <a:lnTo>
                    <a:pt x="832" y="157"/>
                  </a:lnTo>
                  <a:lnTo>
                    <a:pt x="832" y="165"/>
                  </a:lnTo>
                  <a:lnTo>
                    <a:pt x="832" y="171"/>
                  </a:lnTo>
                  <a:lnTo>
                    <a:pt x="832" y="178"/>
                  </a:lnTo>
                  <a:lnTo>
                    <a:pt x="828" y="186"/>
                  </a:lnTo>
                  <a:lnTo>
                    <a:pt x="822" y="194"/>
                  </a:lnTo>
                  <a:lnTo>
                    <a:pt x="812" y="200"/>
                  </a:lnTo>
                  <a:lnTo>
                    <a:pt x="803" y="205"/>
                  </a:lnTo>
                  <a:lnTo>
                    <a:pt x="791" y="209"/>
                  </a:lnTo>
                  <a:lnTo>
                    <a:pt x="776" y="211"/>
                  </a:lnTo>
                  <a:lnTo>
                    <a:pt x="760" y="209"/>
                  </a:lnTo>
                  <a:lnTo>
                    <a:pt x="741" y="203"/>
                  </a:lnTo>
                  <a:lnTo>
                    <a:pt x="718" y="194"/>
                  </a:lnTo>
                  <a:lnTo>
                    <a:pt x="693" y="180"/>
                  </a:lnTo>
                  <a:lnTo>
                    <a:pt x="691" y="176"/>
                  </a:lnTo>
                  <a:lnTo>
                    <a:pt x="684" y="169"/>
                  </a:lnTo>
                  <a:lnTo>
                    <a:pt x="670" y="159"/>
                  </a:lnTo>
                  <a:lnTo>
                    <a:pt x="655" y="152"/>
                  </a:lnTo>
                  <a:lnTo>
                    <a:pt x="635" y="146"/>
                  </a:lnTo>
                  <a:lnTo>
                    <a:pt x="616" y="144"/>
                  </a:lnTo>
                  <a:lnTo>
                    <a:pt x="593" y="152"/>
                  </a:lnTo>
                  <a:lnTo>
                    <a:pt x="570" y="169"/>
                  </a:lnTo>
                  <a:lnTo>
                    <a:pt x="568" y="173"/>
                  </a:lnTo>
                  <a:lnTo>
                    <a:pt x="568" y="182"/>
                  </a:lnTo>
                  <a:lnTo>
                    <a:pt x="564" y="198"/>
                  </a:lnTo>
                  <a:lnTo>
                    <a:pt x="560" y="215"/>
                  </a:lnTo>
                  <a:lnTo>
                    <a:pt x="556" y="236"/>
                  </a:lnTo>
                  <a:lnTo>
                    <a:pt x="551" y="255"/>
                  </a:lnTo>
                  <a:lnTo>
                    <a:pt x="545" y="273"/>
                  </a:lnTo>
                  <a:lnTo>
                    <a:pt x="539" y="288"/>
                  </a:lnTo>
                  <a:lnTo>
                    <a:pt x="541" y="286"/>
                  </a:lnTo>
                  <a:lnTo>
                    <a:pt x="549" y="280"/>
                  </a:lnTo>
                  <a:lnTo>
                    <a:pt x="560" y="271"/>
                  </a:lnTo>
                  <a:lnTo>
                    <a:pt x="576" y="261"/>
                  </a:lnTo>
                  <a:lnTo>
                    <a:pt x="595" y="251"/>
                  </a:lnTo>
                  <a:lnTo>
                    <a:pt x="618" y="242"/>
                  </a:lnTo>
                  <a:lnTo>
                    <a:pt x="641" y="236"/>
                  </a:lnTo>
                  <a:lnTo>
                    <a:pt x="670" y="236"/>
                  </a:lnTo>
                  <a:lnTo>
                    <a:pt x="674" y="234"/>
                  </a:lnTo>
                  <a:lnTo>
                    <a:pt x="685" y="234"/>
                  </a:lnTo>
                  <a:lnTo>
                    <a:pt x="703" y="236"/>
                  </a:lnTo>
                  <a:lnTo>
                    <a:pt x="724" y="242"/>
                  </a:lnTo>
                  <a:lnTo>
                    <a:pt x="743" y="253"/>
                  </a:lnTo>
                  <a:lnTo>
                    <a:pt x="762" y="271"/>
                  </a:lnTo>
                  <a:lnTo>
                    <a:pt x="776" y="296"/>
                  </a:lnTo>
                  <a:lnTo>
                    <a:pt x="784" y="332"/>
                  </a:lnTo>
                  <a:lnTo>
                    <a:pt x="778" y="332"/>
                  </a:lnTo>
                  <a:lnTo>
                    <a:pt x="760" y="334"/>
                  </a:lnTo>
                  <a:lnTo>
                    <a:pt x="737" y="340"/>
                  </a:lnTo>
                  <a:lnTo>
                    <a:pt x="707" y="347"/>
                  </a:lnTo>
                  <a:lnTo>
                    <a:pt x="674" y="361"/>
                  </a:lnTo>
                  <a:lnTo>
                    <a:pt x="639" y="380"/>
                  </a:lnTo>
                  <a:lnTo>
                    <a:pt x="608" y="405"/>
                  </a:lnTo>
                  <a:lnTo>
                    <a:pt x="582" y="440"/>
                  </a:lnTo>
                  <a:lnTo>
                    <a:pt x="578" y="444"/>
                  </a:lnTo>
                  <a:lnTo>
                    <a:pt x="566" y="455"/>
                  </a:lnTo>
                  <a:lnTo>
                    <a:pt x="551" y="469"/>
                  </a:lnTo>
                  <a:lnTo>
                    <a:pt x="531" y="486"/>
                  </a:lnTo>
                  <a:lnTo>
                    <a:pt x="512" y="503"/>
                  </a:lnTo>
                  <a:lnTo>
                    <a:pt x="493" y="518"/>
                  </a:lnTo>
                  <a:lnTo>
                    <a:pt x="476" y="530"/>
                  </a:lnTo>
                  <a:lnTo>
                    <a:pt x="462" y="536"/>
                  </a:lnTo>
                  <a:lnTo>
                    <a:pt x="449" y="538"/>
                  </a:lnTo>
                  <a:lnTo>
                    <a:pt x="433" y="538"/>
                  </a:lnTo>
                  <a:lnTo>
                    <a:pt x="418" y="540"/>
                  </a:lnTo>
                  <a:lnTo>
                    <a:pt x="401" y="540"/>
                  </a:lnTo>
                  <a:lnTo>
                    <a:pt x="385" y="538"/>
                  </a:lnTo>
                  <a:lnTo>
                    <a:pt x="374" y="538"/>
                  </a:lnTo>
                  <a:lnTo>
                    <a:pt x="366" y="538"/>
                  </a:lnTo>
                  <a:lnTo>
                    <a:pt x="362" y="538"/>
                  </a:lnTo>
                  <a:lnTo>
                    <a:pt x="358" y="545"/>
                  </a:lnTo>
                  <a:lnTo>
                    <a:pt x="345" y="565"/>
                  </a:lnTo>
                  <a:lnTo>
                    <a:pt x="327" y="591"/>
                  </a:lnTo>
                  <a:lnTo>
                    <a:pt x="306" y="624"/>
                  </a:lnTo>
                  <a:lnTo>
                    <a:pt x="283" y="661"/>
                  </a:lnTo>
                  <a:lnTo>
                    <a:pt x="260" y="697"/>
                  </a:lnTo>
                  <a:lnTo>
                    <a:pt x="241" y="732"/>
                  </a:lnTo>
                  <a:lnTo>
                    <a:pt x="227" y="759"/>
                  </a:lnTo>
                  <a:lnTo>
                    <a:pt x="222" y="787"/>
                  </a:lnTo>
                  <a:lnTo>
                    <a:pt x="212" y="786"/>
                  </a:lnTo>
                  <a:lnTo>
                    <a:pt x="185" y="778"/>
                  </a:lnTo>
                  <a:lnTo>
                    <a:pt x="149" y="761"/>
                  </a:lnTo>
                  <a:lnTo>
                    <a:pt x="108" y="736"/>
                  </a:lnTo>
                  <a:lnTo>
                    <a:pt x="66" y="699"/>
                  </a:lnTo>
                  <a:lnTo>
                    <a:pt x="31" y="651"/>
                  </a:lnTo>
                  <a:lnTo>
                    <a:pt x="8" y="586"/>
                  </a:lnTo>
                  <a:lnTo>
                    <a:pt x="0" y="505"/>
                  </a:lnTo>
                  <a:close/>
                </a:path>
              </a:pathLst>
            </a:custGeom>
            <a:solidFill>
              <a:srgbClr val="FFF2E6"/>
            </a:solidFill>
            <a:ln w="9525">
              <a:solidFill>
                <a:srgbClr val="292929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49517" name="Freeform 6"/>
            <p:cNvSpPr>
              <a:spLocks/>
            </p:cNvSpPr>
            <p:nvPr/>
          </p:nvSpPr>
          <p:spPr bwMode="auto">
            <a:xfrm>
              <a:off x="4457" y="3567"/>
              <a:ext cx="190" cy="255"/>
            </a:xfrm>
            <a:custGeom>
              <a:avLst/>
              <a:gdLst>
                <a:gd name="T0" fmla="*/ 190 w 190"/>
                <a:gd name="T1" fmla="*/ 10 h 255"/>
                <a:gd name="T2" fmla="*/ 185 w 190"/>
                <a:gd name="T3" fmla="*/ 19 h 255"/>
                <a:gd name="T4" fmla="*/ 169 w 190"/>
                <a:gd name="T5" fmla="*/ 42 h 255"/>
                <a:gd name="T6" fmla="*/ 148 w 190"/>
                <a:gd name="T7" fmla="*/ 75 h 255"/>
                <a:gd name="T8" fmla="*/ 123 w 190"/>
                <a:gd name="T9" fmla="*/ 115 h 255"/>
                <a:gd name="T10" fmla="*/ 98 w 190"/>
                <a:gd name="T11" fmla="*/ 157 h 255"/>
                <a:gd name="T12" fmla="*/ 75 w 190"/>
                <a:gd name="T13" fmla="*/ 198 h 255"/>
                <a:gd name="T14" fmla="*/ 59 w 190"/>
                <a:gd name="T15" fmla="*/ 230 h 255"/>
                <a:gd name="T16" fmla="*/ 54 w 190"/>
                <a:gd name="T17" fmla="*/ 255 h 255"/>
                <a:gd name="T18" fmla="*/ 0 w 190"/>
                <a:gd name="T19" fmla="*/ 234 h 255"/>
                <a:gd name="T20" fmla="*/ 4 w 190"/>
                <a:gd name="T21" fmla="*/ 227 h 255"/>
                <a:gd name="T22" fmla="*/ 13 w 190"/>
                <a:gd name="T23" fmla="*/ 206 h 255"/>
                <a:gd name="T24" fmla="*/ 31 w 190"/>
                <a:gd name="T25" fmla="*/ 175 h 255"/>
                <a:gd name="T26" fmla="*/ 52 w 190"/>
                <a:gd name="T27" fmla="*/ 140 h 255"/>
                <a:gd name="T28" fmla="*/ 75 w 190"/>
                <a:gd name="T29" fmla="*/ 100 h 255"/>
                <a:gd name="T30" fmla="*/ 102 w 190"/>
                <a:gd name="T31" fmla="*/ 63 h 255"/>
                <a:gd name="T32" fmla="*/ 127 w 190"/>
                <a:gd name="T33" fmla="*/ 27 h 255"/>
                <a:gd name="T34" fmla="*/ 154 w 190"/>
                <a:gd name="T35" fmla="*/ 0 h 255"/>
                <a:gd name="T36" fmla="*/ 156 w 190"/>
                <a:gd name="T37" fmla="*/ 0 h 255"/>
                <a:gd name="T38" fmla="*/ 159 w 190"/>
                <a:gd name="T39" fmla="*/ 2 h 255"/>
                <a:gd name="T40" fmla="*/ 163 w 190"/>
                <a:gd name="T41" fmla="*/ 2 h 255"/>
                <a:gd name="T42" fmla="*/ 171 w 190"/>
                <a:gd name="T43" fmla="*/ 4 h 255"/>
                <a:gd name="T44" fmla="*/ 177 w 190"/>
                <a:gd name="T45" fmla="*/ 6 h 255"/>
                <a:gd name="T46" fmla="*/ 183 w 190"/>
                <a:gd name="T47" fmla="*/ 6 h 255"/>
                <a:gd name="T48" fmla="*/ 186 w 190"/>
                <a:gd name="T49" fmla="*/ 8 h 255"/>
                <a:gd name="T50" fmla="*/ 190 w 190"/>
                <a:gd name="T51" fmla="*/ 10 h 255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90"/>
                <a:gd name="T79" fmla="*/ 0 h 255"/>
                <a:gd name="T80" fmla="*/ 190 w 190"/>
                <a:gd name="T81" fmla="*/ 255 h 255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90" h="255">
                  <a:moveTo>
                    <a:pt x="190" y="10"/>
                  </a:moveTo>
                  <a:lnTo>
                    <a:pt x="185" y="19"/>
                  </a:lnTo>
                  <a:lnTo>
                    <a:pt x="169" y="42"/>
                  </a:lnTo>
                  <a:lnTo>
                    <a:pt x="148" y="75"/>
                  </a:lnTo>
                  <a:lnTo>
                    <a:pt x="123" y="115"/>
                  </a:lnTo>
                  <a:lnTo>
                    <a:pt x="98" y="157"/>
                  </a:lnTo>
                  <a:lnTo>
                    <a:pt x="75" y="198"/>
                  </a:lnTo>
                  <a:lnTo>
                    <a:pt x="59" y="230"/>
                  </a:lnTo>
                  <a:lnTo>
                    <a:pt x="54" y="255"/>
                  </a:lnTo>
                  <a:lnTo>
                    <a:pt x="0" y="234"/>
                  </a:lnTo>
                  <a:lnTo>
                    <a:pt x="4" y="227"/>
                  </a:lnTo>
                  <a:lnTo>
                    <a:pt x="13" y="206"/>
                  </a:lnTo>
                  <a:lnTo>
                    <a:pt x="31" y="175"/>
                  </a:lnTo>
                  <a:lnTo>
                    <a:pt x="52" y="140"/>
                  </a:lnTo>
                  <a:lnTo>
                    <a:pt x="75" y="100"/>
                  </a:lnTo>
                  <a:lnTo>
                    <a:pt x="102" y="63"/>
                  </a:lnTo>
                  <a:lnTo>
                    <a:pt x="127" y="27"/>
                  </a:lnTo>
                  <a:lnTo>
                    <a:pt x="154" y="0"/>
                  </a:lnTo>
                  <a:lnTo>
                    <a:pt x="156" y="0"/>
                  </a:lnTo>
                  <a:lnTo>
                    <a:pt x="159" y="2"/>
                  </a:lnTo>
                  <a:lnTo>
                    <a:pt x="163" y="2"/>
                  </a:lnTo>
                  <a:lnTo>
                    <a:pt x="171" y="4"/>
                  </a:lnTo>
                  <a:lnTo>
                    <a:pt x="177" y="6"/>
                  </a:lnTo>
                  <a:lnTo>
                    <a:pt x="183" y="6"/>
                  </a:lnTo>
                  <a:lnTo>
                    <a:pt x="186" y="8"/>
                  </a:lnTo>
                  <a:lnTo>
                    <a:pt x="190" y="10"/>
                  </a:lnTo>
                  <a:close/>
                </a:path>
              </a:pathLst>
            </a:custGeom>
            <a:solidFill>
              <a:srgbClr val="E6D9CC"/>
            </a:solidFill>
            <a:ln w="9525">
              <a:solidFill>
                <a:srgbClr val="292929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49518" name="Freeform 7"/>
            <p:cNvSpPr>
              <a:spLocks/>
            </p:cNvSpPr>
            <p:nvPr/>
          </p:nvSpPr>
          <p:spPr bwMode="auto">
            <a:xfrm>
              <a:off x="4561" y="3371"/>
              <a:ext cx="233" cy="86"/>
            </a:xfrm>
            <a:custGeom>
              <a:avLst/>
              <a:gdLst>
                <a:gd name="T0" fmla="*/ 233 w 233"/>
                <a:gd name="T1" fmla="*/ 36 h 86"/>
                <a:gd name="T2" fmla="*/ 233 w 233"/>
                <a:gd name="T3" fmla="*/ 38 h 86"/>
                <a:gd name="T4" fmla="*/ 231 w 233"/>
                <a:gd name="T5" fmla="*/ 42 h 86"/>
                <a:gd name="T6" fmla="*/ 227 w 233"/>
                <a:gd name="T7" fmla="*/ 46 h 86"/>
                <a:gd name="T8" fmla="*/ 223 w 233"/>
                <a:gd name="T9" fmla="*/ 52 h 86"/>
                <a:gd name="T10" fmla="*/ 213 w 233"/>
                <a:gd name="T11" fmla="*/ 56 h 86"/>
                <a:gd name="T12" fmla="*/ 204 w 233"/>
                <a:gd name="T13" fmla="*/ 58 h 86"/>
                <a:gd name="T14" fmla="*/ 188 w 233"/>
                <a:gd name="T15" fmla="*/ 60 h 86"/>
                <a:gd name="T16" fmla="*/ 171 w 233"/>
                <a:gd name="T17" fmla="*/ 58 h 86"/>
                <a:gd name="T18" fmla="*/ 167 w 233"/>
                <a:gd name="T19" fmla="*/ 60 h 86"/>
                <a:gd name="T20" fmla="*/ 159 w 233"/>
                <a:gd name="T21" fmla="*/ 65 h 86"/>
                <a:gd name="T22" fmla="*/ 148 w 233"/>
                <a:gd name="T23" fmla="*/ 73 h 86"/>
                <a:gd name="T24" fmla="*/ 134 w 233"/>
                <a:gd name="T25" fmla="*/ 81 h 86"/>
                <a:gd name="T26" fmla="*/ 119 w 233"/>
                <a:gd name="T27" fmla="*/ 86 h 86"/>
                <a:gd name="T28" fmla="*/ 104 w 233"/>
                <a:gd name="T29" fmla="*/ 86 h 86"/>
                <a:gd name="T30" fmla="*/ 88 w 233"/>
                <a:gd name="T31" fmla="*/ 79 h 86"/>
                <a:gd name="T32" fmla="*/ 75 w 233"/>
                <a:gd name="T33" fmla="*/ 61 h 86"/>
                <a:gd name="T34" fmla="*/ 71 w 233"/>
                <a:gd name="T35" fmla="*/ 63 h 86"/>
                <a:gd name="T36" fmla="*/ 59 w 233"/>
                <a:gd name="T37" fmla="*/ 65 h 86"/>
                <a:gd name="T38" fmla="*/ 44 w 233"/>
                <a:gd name="T39" fmla="*/ 67 h 86"/>
                <a:gd name="T40" fmla="*/ 29 w 233"/>
                <a:gd name="T41" fmla="*/ 65 h 86"/>
                <a:gd name="T42" fmla="*/ 13 w 233"/>
                <a:gd name="T43" fmla="*/ 60 h 86"/>
                <a:gd name="T44" fmla="*/ 4 w 233"/>
                <a:gd name="T45" fmla="*/ 48 h 86"/>
                <a:gd name="T46" fmla="*/ 0 w 233"/>
                <a:gd name="T47" fmla="*/ 29 h 86"/>
                <a:gd name="T48" fmla="*/ 5 w 233"/>
                <a:gd name="T49" fmla="*/ 0 h 86"/>
                <a:gd name="T50" fmla="*/ 5 w 233"/>
                <a:gd name="T51" fmla="*/ 4 h 86"/>
                <a:gd name="T52" fmla="*/ 9 w 233"/>
                <a:gd name="T53" fmla="*/ 11 h 86"/>
                <a:gd name="T54" fmla="*/ 13 w 233"/>
                <a:gd name="T55" fmla="*/ 21 h 86"/>
                <a:gd name="T56" fmla="*/ 23 w 233"/>
                <a:gd name="T57" fmla="*/ 31 h 86"/>
                <a:gd name="T58" fmla="*/ 32 w 233"/>
                <a:gd name="T59" fmla="*/ 38 h 86"/>
                <a:gd name="T60" fmla="*/ 48 w 233"/>
                <a:gd name="T61" fmla="*/ 42 h 86"/>
                <a:gd name="T62" fmla="*/ 67 w 233"/>
                <a:gd name="T63" fmla="*/ 38 h 86"/>
                <a:gd name="T64" fmla="*/ 90 w 233"/>
                <a:gd name="T65" fmla="*/ 27 h 86"/>
                <a:gd name="T66" fmla="*/ 90 w 233"/>
                <a:gd name="T67" fmla="*/ 29 h 86"/>
                <a:gd name="T68" fmla="*/ 90 w 233"/>
                <a:gd name="T69" fmla="*/ 33 h 86"/>
                <a:gd name="T70" fmla="*/ 90 w 233"/>
                <a:gd name="T71" fmla="*/ 40 h 86"/>
                <a:gd name="T72" fmla="*/ 94 w 233"/>
                <a:gd name="T73" fmla="*/ 46 h 86"/>
                <a:gd name="T74" fmla="*/ 98 w 233"/>
                <a:gd name="T75" fmla="*/ 54 h 86"/>
                <a:gd name="T76" fmla="*/ 106 w 233"/>
                <a:gd name="T77" fmla="*/ 60 h 86"/>
                <a:gd name="T78" fmla="*/ 115 w 233"/>
                <a:gd name="T79" fmla="*/ 63 h 86"/>
                <a:gd name="T80" fmla="*/ 129 w 233"/>
                <a:gd name="T81" fmla="*/ 65 h 86"/>
                <a:gd name="T82" fmla="*/ 129 w 233"/>
                <a:gd name="T83" fmla="*/ 63 h 86"/>
                <a:gd name="T84" fmla="*/ 134 w 233"/>
                <a:gd name="T85" fmla="*/ 60 h 86"/>
                <a:gd name="T86" fmla="*/ 140 w 233"/>
                <a:gd name="T87" fmla="*/ 52 h 86"/>
                <a:gd name="T88" fmla="*/ 148 w 233"/>
                <a:gd name="T89" fmla="*/ 44 h 86"/>
                <a:gd name="T90" fmla="*/ 154 w 233"/>
                <a:gd name="T91" fmla="*/ 35 h 86"/>
                <a:gd name="T92" fmla="*/ 161 w 233"/>
                <a:gd name="T93" fmla="*/ 25 h 86"/>
                <a:gd name="T94" fmla="*/ 167 w 233"/>
                <a:gd name="T95" fmla="*/ 17 h 86"/>
                <a:gd name="T96" fmla="*/ 169 w 233"/>
                <a:gd name="T97" fmla="*/ 11 h 86"/>
                <a:gd name="T98" fmla="*/ 169 w 233"/>
                <a:gd name="T99" fmla="*/ 11 h 86"/>
                <a:gd name="T100" fmla="*/ 171 w 233"/>
                <a:gd name="T101" fmla="*/ 17 h 86"/>
                <a:gd name="T102" fmla="*/ 175 w 233"/>
                <a:gd name="T103" fmla="*/ 23 h 86"/>
                <a:gd name="T104" fmla="*/ 181 w 233"/>
                <a:gd name="T105" fmla="*/ 31 h 86"/>
                <a:gd name="T106" fmla="*/ 188 w 233"/>
                <a:gd name="T107" fmla="*/ 36 h 86"/>
                <a:gd name="T108" fmla="*/ 200 w 233"/>
                <a:gd name="T109" fmla="*/ 40 h 86"/>
                <a:gd name="T110" fmla="*/ 213 w 233"/>
                <a:gd name="T111" fmla="*/ 40 h 86"/>
                <a:gd name="T112" fmla="*/ 233 w 233"/>
                <a:gd name="T113" fmla="*/ 36 h 8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233"/>
                <a:gd name="T172" fmla="*/ 0 h 86"/>
                <a:gd name="T173" fmla="*/ 233 w 233"/>
                <a:gd name="T174" fmla="*/ 86 h 8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233" h="86">
                  <a:moveTo>
                    <a:pt x="233" y="36"/>
                  </a:moveTo>
                  <a:lnTo>
                    <a:pt x="233" y="38"/>
                  </a:lnTo>
                  <a:lnTo>
                    <a:pt x="231" y="42"/>
                  </a:lnTo>
                  <a:lnTo>
                    <a:pt x="227" y="46"/>
                  </a:lnTo>
                  <a:lnTo>
                    <a:pt x="223" y="52"/>
                  </a:lnTo>
                  <a:lnTo>
                    <a:pt x="213" y="56"/>
                  </a:lnTo>
                  <a:lnTo>
                    <a:pt x="204" y="58"/>
                  </a:lnTo>
                  <a:lnTo>
                    <a:pt x="188" y="60"/>
                  </a:lnTo>
                  <a:lnTo>
                    <a:pt x="171" y="58"/>
                  </a:lnTo>
                  <a:lnTo>
                    <a:pt x="167" y="60"/>
                  </a:lnTo>
                  <a:lnTo>
                    <a:pt x="159" y="65"/>
                  </a:lnTo>
                  <a:lnTo>
                    <a:pt x="148" y="73"/>
                  </a:lnTo>
                  <a:lnTo>
                    <a:pt x="134" y="81"/>
                  </a:lnTo>
                  <a:lnTo>
                    <a:pt x="119" y="86"/>
                  </a:lnTo>
                  <a:lnTo>
                    <a:pt x="104" y="86"/>
                  </a:lnTo>
                  <a:lnTo>
                    <a:pt x="88" y="79"/>
                  </a:lnTo>
                  <a:lnTo>
                    <a:pt x="75" y="61"/>
                  </a:lnTo>
                  <a:lnTo>
                    <a:pt x="71" y="63"/>
                  </a:lnTo>
                  <a:lnTo>
                    <a:pt x="59" y="65"/>
                  </a:lnTo>
                  <a:lnTo>
                    <a:pt x="44" y="67"/>
                  </a:lnTo>
                  <a:lnTo>
                    <a:pt x="29" y="65"/>
                  </a:lnTo>
                  <a:lnTo>
                    <a:pt x="13" y="60"/>
                  </a:lnTo>
                  <a:lnTo>
                    <a:pt x="4" y="48"/>
                  </a:lnTo>
                  <a:lnTo>
                    <a:pt x="0" y="29"/>
                  </a:lnTo>
                  <a:lnTo>
                    <a:pt x="5" y="0"/>
                  </a:lnTo>
                  <a:lnTo>
                    <a:pt x="5" y="4"/>
                  </a:lnTo>
                  <a:lnTo>
                    <a:pt x="9" y="11"/>
                  </a:lnTo>
                  <a:lnTo>
                    <a:pt x="13" y="21"/>
                  </a:lnTo>
                  <a:lnTo>
                    <a:pt x="23" y="31"/>
                  </a:lnTo>
                  <a:lnTo>
                    <a:pt x="32" y="38"/>
                  </a:lnTo>
                  <a:lnTo>
                    <a:pt x="48" y="42"/>
                  </a:lnTo>
                  <a:lnTo>
                    <a:pt x="67" y="38"/>
                  </a:lnTo>
                  <a:lnTo>
                    <a:pt x="90" y="27"/>
                  </a:lnTo>
                  <a:lnTo>
                    <a:pt x="90" y="29"/>
                  </a:lnTo>
                  <a:lnTo>
                    <a:pt x="90" y="33"/>
                  </a:lnTo>
                  <a:lnTo>
                    <a:pt x="90" y="40"/>
                  </a:lnTo>
                  <a:lnTo>
                    <a:pt x="94" y="46"/>
                  </a:lnTo>
                  <a:lnTo>
                    <a:pt x="98" y="54"/>
                  </a:lnTo>
                  <a:lnTo>
                    <a:pt x="106" y="60"/>
                  </a:lnTo>
                  <a:lnTo>
                    <a:pt x="115" y="63"/>
                  </a:lnTo>
                  <a:lnTo>
                    <a:pt x="129" y="65"/>
                  </a:lnTo>
                  <a:lnTo>
                    <a:pt x="129" y="63"/>
                  </a:lnTo>
                  <a:lnTo>
                    <a:pt x="134" y="60"/>
                  </a:lnTo>
                  <a:lnTo>
                    <a:pt x="140" y="52"/>
                  </a:lnTo>
                  <a:lnTo>
                    <a:pt x="148" y="44"/>
                  </a:lnTo>
                  <a:lnTo>
                    <a:pt x="154" y="35"/>
                  </a:lnTo>
                  <a:lnTo>
                    <a:pt x="161" y="25"/>
                  </a:lnTo>
                  <a:lnTo>
                    <a:pt x="167" y="17"/>
                  </a:lnTo>
                  <a:lnTo>
                    <a:pt x="169" y="11"/>
                  </a:lnTo>
                  <a:lnTo>
                    <a:pt x="171" y="17"/>
                  </a:lnTo>
                  <a:lnTo>
                    <a:pt x="175" y="23"/>
                  </a:lnTo>
                  <a:lnTo>
                    <a:pt x="181" y="31"/>
                  </a:lnTo>
                  <a:lnTo>
                    <a:pt x="188" y="36"/>
                  </a:lnTo>
                  <a:lnTo>
                    <a:pt x="200" y="40"/>
                  </a:lnTo>
                  <a:lnTo>
                    <a:pt x="213" y="40"/>
                  </a:lnTo>
                  <a:lnTo>
                    <a:pt x="233" y="36"/>
                  </a:lnTo>
                  <a:close/>
                </a:path>
              </a:pathLst>
            </a:custGeom>
            <a:solidFill>
              <a:srgbClr val="E6D9CC"/>
            </a:solidFill>
            <a:ln w="9525">
              <a:solidFill>
                <a:srgbClr val="292929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49519" name="Freeform 8"/>
            <p:cNvSpPr>
              <a:spLocks/>
            </p:cNvSpPr>
            <p:nvPr/>
          </p:nvSpPr>
          <p:spPr bwMode="auto">
            <a:xfrm>
              <a:off x="4718" y="3035"/>
              <a:ext cx="407" cy="211"/>
            </a:xfrm>
            <a:custGeom>
              <a:avLst/>
              <a:gdLst>
                <a:gd name="T0" fmla="*/ 139 w 407"/>
                <a:gd name="T1" fmla="*/ 169 h 211"/>
                <a:gd name="T2" fmla="*/ 141 w 407"/>
                <a:gd name="T3" fmla="*/ 169 h 211"/>
                <a:gd name="T4" fmla="*/ 145 w 407"/>
                <a:gd name="T5" fmla="*/ 165 h 211"/>
                <a:gd name="T6" fmla="*/ 151 w 407"/>
                <a:gd name="T7" fmla="*/ 161 h 211"/>
                <a:gd name="T8" fmla="*/ 156 w 407"/>
                <a:gd name="T9" fmla="*/ 155 h 211"/>
                <a:gd name="T10" fmla="*/ 164 w 407"/>
                <a:gd name="T11" fmla="*/ 152 h 211"/>
                <a:gd name="T12" fmla="*/ 172 w 407"/>
                <a:gd name="T13" fmla="*/ 146 h 211"/>
                <a:gd name="T14" fmla="*/ 178 w 407"/>
                <a:gd name="T15" fmla="*/ 144 h 211"/>
                <a:gd name="T16" fmla="*/ 183 w 407"/>
                <a:gd name="T17" fmla="*/ 144 h 211"/>
                <a:gd name="T18" fmla="*/ 187 w 407"/>
                <a:gd name="T19" fmla="*/ 146 h 211"/>
                <a:gd name="T20" fmla="*/ 195 w 407"/>
                <a:gd name="T21" fmla="*/ 146 h 211"/>
                <a:gd name="T22" fmla="*/ 203 w 407"/>
                <a:gd name="T23" fmla="*/ 148 h 211"/>
                <a:gd name="T24" fmla="*/ 210 w 407"/>
                <a:gd name="T25" fmla="*/ 148 h 211"/>
                <a:gd name="T26" fmla="*/ 220 w 407"/>
                <a:gd name="T27" fmla="*/ 150 h 211"/>
                <a:gd name="T28" fmla="*/ 229 w 407"/>
                <a:gd name="T29" fmla="*/ 153 h 211"/>
                <a:gd name="T30" fmla="*/ 237 w 407"/>
                <a:gd name="T31" fmla="*/ 157 h 211"/>
                <a:gd name="T32" fmla="*/ 243 w 407"/>
                <a:gd name="T33" fmla="*/ 163 h 211"/>
                <a:gd name="T34" fmla="*/ 253 w 407"/>
                <a:gd name="T35" fmla="*/ 173 h 211"/>
                <a:gd name="T36" fmla="*/ 268 w 407"/>
                <a:gd name="T37" fmla="*/ 184 h 211"/>
                <a:gd name="T38" fmla="*/ 285 w 407"/>
                <a:gd name="T39" fmla="*/ 194 h 211"/>
                <a:gd name="T40" fmla="*/ 306 w 407"/>
                <a:gd name="T41" fmla="*/ 203 h 211"/>
                <a:gd name="T42" fmla="*/ 330 w 407"/>
                <a:gd name="T43" fmla="*/ 209 h 211"/>
                <a:gd name="T44" fmla="*/ 351 w 407"/>
                <a:gd name="T45" fmla="*/ 211 h 211"/>
                <a:gd name="T46" fmla="*/ 372 w 407"/>
                <a:gd name="T47" fmla="*/ 209 h 211"/>
                <a:gd name="T48" fmla="*/ 389 w 407"/>
                <a:gd name="T49" fmla="*/ 200 h 211"/>
                <a:gd name="T50" fmla="*/ 391 w 407"/>
                <a:gd name="T51" fmla="*/ 198 h 211"/>
                <a:gd name="T52" fmla="*/ 393 w 407"/>
                <a:gd name="T53" fmla="*/ 196 h 211"/>
                <a:gd name="T54" fmla="*/ 397 w 407"/>
                <a:gd name="T55" fmla="*/ 190 h 211"/>
                <a:gd name="T56" fmla="*/ 401 w 407"/>
                <a:gd name="T57" fmla="*/ 184 h 211"/>
                <a:gd name="T58" fmla="*/ 405 w 407"/>
                <a:gd name="T59" fmla="*/ 176 h 211"/>
                <a:gd name="T60" fmla="*/ 407 w 407"/>
                <a:gd name="T61" fmla="*/ 169 h 211"/>
                <a:gd name="T62" fmla="*/ 405 w 407"/>
                <a:gd name="T63" fmla="*/ 159 h 211"/>
                <a:gd name="T64" fmla="*/ 401 w 407"/>
                <a:gd name="T65" fmla="*/ 148 h 211"/>
                <a:gd name="T66" fmla="*/ 397 w 407"/>
                <a:gd name="T67" fmla="*/ 144 h 211"/>
                <a:gd name="T68" fmla="*/ 387 w 407"/>
                <a:gd name="T69" fmla="*/ 134 h 211"/>
                <a:gd name="T70" fmla="*/ 372 w 407"/>
                <a:gd name="T71" fmla="*/ 121 h 211"/>
                <a:gd name="T72" fmla="*/ 355 w 407"/>
                <a:gd name="T73" fmla="*/ 107 h 211"/>
                <a:gd name="T74" fmla="*/ 337 w 407"/>
                <a:gd name="T75" fmla="*/ 90 h 211"/>
                <a:gd name="T76" fmla="*/ 322 w 407"/>
                <a:gd name="T77" fmla="*/ 78 h 211"/>
                <a:gd name="T78" fmla="*/ 310 w 407"/>
                <a:gd name="T79" fmla="*/ 69 h 211"/>
                <a:gd name="T80" fmla="*/ 306 w 407"/>
                <a:gd name="T81" fmla="*/ 65 h 211"/>
                <a:gd name="T82" fmla="*/ 299 w 407"/>
                <a:gd name="T83" fmla="*/ 63 h 211"/>
                <a:gd name="T84" fmla="*/ 283 w 407"/>
                <a:gd name="T85" fmla="*/ 55 h 211"/>
                <a:gd name="T86" fmla="*/ 260 w 407"/>
                <a:gd name="T87" fmla="*/ 44 h 211"/>
                <a:gd name="T88" fmla="*/ 233 w 407"/>
                <a:gd name="T89" fmla="*/ 32 h 211"/>
                <a:gd name="T90" fmla="*/ 206 w 407"/>
                <a:gd name="T91" fmla="*/ 21 h 211"/>
                <a:gd name="T92" fmla="*/ 179 w 407"/>
                <a:gd name="T93" fmla="*/ 11 h 211"/>
                <a:gd name="T94" fmla="*/ 156 w 407"/>
                <a:gd name="T95" fmla="*/ 4 h 211"/>
                <a:gd name="T96" fmla="*/ 139 w 407"/>
                <a:gd name="T97" fmla="*/ 0 h 211"/>
                <a:gd name="T98" fmla="*/ 122 w 407"/>
                <a:gd name="T99" fmla="*/ 2 h 211"/>
                <a:gd name="T100" fmla="*/ 101 w 407"/>
                <a:gd name="T101" fmla="*/ 5 h 211"/>
                <a:gd name="T102" fmla="*/ 77 w 407"/>
                <a:gd name="T103" fmla="*/ 11 h 211"/>
                <a:gd name="T104" fmla="*/ 54 w 407"/>
                <a:gd name="T105" fmla="*/ 19 h 211"/>
                <a:gd name="T106" fmla="*/ 33 w 407"/>
                <a:gd name="T107" fmla="*/ 25 h 211"/>
                <a:gd name="T108" fmla="*/ 16 w 407"/>
                <a:gd name="T109" fmla="*/ 30 h 211"/>
                <a:gd name="T110" fmla="*/ 4 w 407"/>
                <a:gd name="T111" fmla="*/ 34 h 211"/>
                <a:gd name="T112" fmla="*/ 0 w 407"/>
                <a:gd name="T113" fmla="*/ 36 h 211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407"/>
                <a:gd name="T172" fmla="*/ 0 h 211"/>
                <a:gd name="T173" fmla="*/ 407 w 407"/>
                <a:gd name="T174" fmla="*/ 211 h 211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407" h="211">
                  <a:moveTo>
                    <a:pt x="139" y="169"/>
                  </a:moveTo>
                  <a:lnTo>
                    <a:pt x="141" y="169"/>
                  </a:lnTo>
                  <a:lnTo>
                    <a:pt x="145" y="165"/>
                  </a:lnTo>
                  <a:lnTo>
                    <a:pt x="151" y="161"/>
                  </a:lnTo>
                  <a:lnTo>
                    <a:pt x="156" y="155"/>
                  </a:lnTo>
                  <a:lnTo>
                    <a:pt x="164" y="152"/>
                  </a:lnTo>
                  <a:lnTo>
                    <a:pt x="172" y="146"/>
                  </a:lnTo>
                  <a:lnTo>
                    <a:pt x="178" y="144"/>
                  </a:lnTo>
                  <a:lnTo>
                    <a:pt x="183" y="144"/>
                  </a:lnTo>
                  <a:lnTo>
                    <a:pt x="187" y="146"/>
                  </a:lnTo>
                  <a:lnTo>
                    <a:pt x="195" y="146"/>
                  </a:lnTo>
                  <a:lnTo>
                    <a:pt x="203" y="148"/>
                  </a:lnTo>
                  <a:lnTo>
                    <a:pt x="210" y="148"/>
                  </a:lnTo>
                  <a:lnTo>
                    <a:pt x="220" y="150"/>
                  </a:lnTo>
                  <a:lnTo>
                    <a:pt x="229" y="153"/>
                  </a:lnTo>
                  <a:lnTo>
                    <a:pt x="237" y="157"/>
                  </a:lnTo>
                  <a:lnTo>
                    <a:pt x="243" y="163"/>
                  </a:lnTo>
                  <a:lnTo>
                    <a:pt x="253" y="173"/>
                  </a:lnTo>
                  <a:lnTo>
                    <a:pt x="268" y="184"/>
                  </a:lnTo>
                  <a:lnTo>
                    <a:pt x="285" y="194"/>
                  </a:lnTo>
                  <a:lnTo>
                    <a:pt x="306" y="203"/>
                  </a:lnTo>
                  <a:lnTo>
                    <a:pt x="330" y="209"/>
                  </a:lnTo>
                  <a:lnTo>
                    <a:pt x="351" y="211"/>
                  </a:lnTo>
                  <a:lnTo>
                    <a:pt x="372" y="209"/>
                  </a:lnTo>
                  <a:lnTo>
                    <a:pt x="389" y="200"/>
                  </a:lnTo>
                  <a:lnTo>
                    <a:pt x="391" y="198"/>
                  </a:lnTo>
                  <a:lnTo>
                    <a:pt x="393" y="196"/>
                  </a:lnTo>
                  <a:lnTo>
                    <a:pt x="397" y="190"/>
                  </a:lnTo>
                  <a:lnTo>
                    <a:pt x="401" y="184"/>
                  </a:lnTo>
                  <a:lnTo>
                    <a:pt x="405" y="176"/>
                  </a:lnTo>
                  <a:lnTo>
                    <a:pt x="407" y="169"/>
                  </a:lnTo>
                  <a:lnTo>
                    <a:pt x="405" y="159"/>
                  </a:lnTo>
                  <a:lnTo>
                    <a:pt x="401" y="148"/>
                  </a:lnTo>
                  <a:lnTo>
                    <a:pt x="397" y="144"/>
                  </a:lnTo>
                  <a:lnTo>
                    <a:pt x="387" y="134"/>
                  </a:lnTo>
                  <a:lnTo>
                    <a:pt x="372" y="121"/>
                  </a:lnTo>
                  <a:lnTo>
                    <a:pt x="355" y="107"/>
                  </a:lnTo>
                  <a:lnTo>
                    <a:pt x="337" y="90"/>
                  </a:lnTo>
                  <a:lnTo>
                    <a:pt x="322" y="78"/>
                  </a:lnTo>
                  <a:lnTo>
                    <a:pt x="310" y="69"/>
                  </a:lnTo>
                  <a:lnTo>
                    <a:pt x="306" y="65"/>
                  </a:lnTo>
                  <a:lnTo>
                    <a:pt x="299" y="63"/>
                  </a:lnTo>
                  <a:lnTo>
                    <a:pt x="283" y="55"/>
                  </a:lnTo>
                  <a:lnTo>
                    <a:pt x="260" y="44"/>
                  </a:lnTo>
                  <a:lnTo>
                    <a:pt x="233" y="32"/>
                  </a:lnTo>
                  <a:lnTo>
                    <a:pt x="206" y="21"/>
                  </a:lnTo>
                  <a:lnTo>
                    <a:pt x="179" y="11"/>
                  </a:lnTo>
                  <a:lnTo>
                    <a:pt x="156" y="4"/>
                  </a:lnTo>
                  <a:lnTo>
                    <a:pt x="139" y="0"/>
                  </a:lnTo>
                  <a:lnTo>
                    <a:pt x="122" y="2"/>
                  </a:lnTo>
                  <a:lnTo>
                    <a:pt x="101" y="5"/>
                  </a:lnTo>
                  <a:lnTo>
                    <a:pt x="77" y="11"/>
                  </a:lnTo>
                  <a:lnTo>
                    <a:pt x="54" y="19"/>
                  </a:lnTo>
                  <a:lnTo>
                    <a:pt x="33" y="25"/>
                  </a:lnTo>
                  <a:lnTo>
                    <a:pt x="16" y="30"/>
                  </a:lnTo>
                  <a:lnTo>
                    <a:pt x="4" y="34"/>
                  </a:lnTo>
                  <a:lnTo>
                    <a:pt x="0" y="36"/>
                  </a:lnTo>
                </a:path>
              </a:pathLst>
            </a:custGeom>
            <a:noFill/>
            <a:ln w="20638">
              <a:solidFill>
                <a:srgbClr val="292929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49520" name="Freeform 9"/>
            <p:cNvSpPr>
              <a:spLocks/>
            </p:cNvSpPr>
            <p:nvPr/>
          </p:nvSpPr>
          <p:spPr bwMode="auto">
            <a:xfrm>
              <a:off x="4597" y="3071"/>
              <a:ext cx="262" cy="340"/>
            </a:xfrm>
            <a:custGeom>
              <a:avLst/>
              <a:gdLst>
                <a:gd name="T0" fmla="*/ 0 w 262"/>
                <a:gd name="T1" fmla="*/ 25 h 340"/>
                <a:gd name="T2" fmla="*/ 2 w 262"/>
                <a:gd name="T3" fmla="*/ 25 h 340"/>
                <a:gd name="T4" fmla="*/ 4 w 262"/>
                <a:gd name="T5" fmla="*/ 21 h 340"/>
                <a:gd name="T6" fmla="*/ 6 w 262"/>
                <a:gd name="T7" fmla="*/ 18 h 340"/>
                <a:gd name="T8" fmla="*/ 12 w 262"/>
                <a:gd name="T9" fmla="*/ 14 h 340"/>
                <a:gd name="T10" fmla="*/ 18 w 262"/>
                <a:gd name="T11" fmla="*/ 8 h 340"/>
                <a:gd name="T12" fmla="*/ 23 w 262"/>
                <a:gd name="T13" fmla="*/ 4 h 340"/>
                <a:gd name="T14" fmla="*/ 31 w 262"/>
                <a:gd name="T15" fmla="*/ 2 h 340"/>
                <a:gd name="T16" fmla="*/ 41 w 262"/>
                <a:gd name="T17" fmla="*/ 0 h 340"/>
                <a:gd name="T18" fmla="*/ 52 w 262"/>
                <a:gd name="T19" fmla="*/ 0 h 340"/>
                <a:gd name="T20" fmla="*/ 73 w 262"/>
                <a:gd name="T21" fmla="*/ 0 h 340"/>
                <a:gd name="T22" fmla="*/ 98 w 262"/>
                <a:gd name="T23" fmla="*/ 0 h 340"/>
                <a:gd name="T24" fmla="*/ 125 w 262"/>
                <a:gd name="T25" fmla="*/ 0 h 340"/>
                <a:gd name="T26" fmla="*/ 150 w 262"/>
                <a:gd name="T27" fmla="*/ 0 h 340"/>
                <a:gd name="T28" fmla="*/ 173 w 262"/>
                <a:gd name="T29" fmla="*/ 2 h 340"/>
                <a:gd name="T30" fmla="*/ 193 w 262"/>
                <a:gd name="T31" fmla="*/ 4 h 340"/>
                <a:gd name="T32" fmla="*/ 202 w 262"/>
                <a:gd name="T33" fmla="*/ 10 h 340"/>
                <a:gd name="T34" fmla="*/ 210 w 262"/>
                <a:gd name="T35" fmla="*/ 18 h 340"/>
                <a:gd name="T36" fmla="*/ 220 w 262"/>
                <a:gd name="T37" fmla="*/ 29 h 340"/>
                <a:gd name="T38" fmla="*/ 229 w 262"/>
                <a:gd name="T39" fmla="*/ 46 h 340"/>
                <a:gd name="T40" fmla="*/ 239 w 262"/>
                <a:gd name="T41" fmla="*/ 66 h 340"/>
                <a:gd name="T42" fmla="*/ 248 w 262"/>
                <a:gd name="T43" fmla="*/ 87 h 340"/>
                <a:gd name="T44" fmla="*/ 256 w 262"/>
                <a:gd name="T45" fmla="*/ 108 h 340"/>
                <a:gd name="T46" fmla="*/ 262 w 262"/>
                <a:gd name="T47" fmla="*/ 131 h 340"/>
                <a:gd name="T48" fmla="*/ 262 w 262"/>
                <a:gd name="T49" fmla="*/ 152 h 340"/>
                <a:gd name="T50" fmla="*/ 258 w 262"/>
                <a:gd name="T51" fmla="*/ 175 h 340"/>
                <a:gd name="T52" fmla="*/ 250 w 262"/>
                <a:gd name="T53" fmla="*/ 202 h 340"/>
                <a:gd name="T54" fmla="*/ 239 w 262"/>
                <a:gd name="T55" fmla="*/ 233 h 340"/>
                <a:gd name="T56" fmla="*/ 227 w 262"/>
                <a:gd name="T57" fmla="*/ 263 h 340"/>
                <a:gd name="T58" fmla="*/ 214 w 262"/>
                <a:gd name="T59" fmla="*/ 290 h 340"/>
                <a:gd name="T60" fmla="*/ 204 w 262"/>
                <a:gd name="T61" fmla="*/ 313 h 340"/>
                <a:gd name="T62" fmla="*/ 197 w 262"/>
                <a:gd name="T63" fmla="*/ 329 h 340"/>
                <a:gd name="T64" fmla="*/ 195 w 262"/>
                <a:gd name="T65" fmla="*/ 335 h 340"/>
                <a:gd name="T66" fmla="*/ 193 w 262"/>
                <a:gd name="T67" fmla="*/ 335 h 340"/>
                <a:gd name="T68" fmla="*/ 191 w 262"/>
                <a:gd name="T69" fmla="*/ 336 h 340"/>
                <a:gd name="T70" fmla="*/ 189 w 262"/>
                <a:gd name="T71" fmla="*/ 336 h 340"/>
                <a:gd name="T72" fmla="*/ 183 w 262"/>
                <a:gd name="T73" fmla="*/ 338 h 340"/>
                <a:gd name="T74" fmla="*/ 177 w 262"/>
                <a:gd name="T75" fmla="*/ 340 h 340"/>
                <a:gd name="T76" fmla="*/ 170 w 262"/>
                <a:gd name="T77" fmla="*/ 340 h 340"/>
                <a:gd name="T78" fmla="*/ 160 w 262"/>
                <a:gd name="T79" fmla="*/ 338 h 340"/>
                <a:gd name="T80" fmla="*/ 150 w 262"/>
                <a:gd name="T81" fmla="*/ 336 h 340"/>
                <a:gd name="T82" fmla="*/ 148 w 262"/>
                <a:gd name="T83" fmla="*/ 335 h 340"/>
                <a:gd name="T84" fmla="*/ 147 w 262"/>
                <a:gd name="T85" fmla="*/ 333 h 340"/>
                <a:gd name="T86" fmla="*/ 143 w 262"/>
                <a:gd name="T87" fmla="*/ 331 h 340"/>
                <a:gd name="T88" fmla="*/ 141 w 262"/>
                <a:gd name="T89" fmla="*/ 327 h 340"/>
                <a:gd name="T90" fmla="*/ 137 w 262"/>
                <a:gd name="T91" fmla="*/ 321 h 340"/>
                <a:gd name="T92" fmla="*/ 135 w 262"/>
                <a:gd name="T93" fmla="*/ 317 h 340"/>
                <a:gd name="T94" fmla="*/ 135 w 262"/>
                <a:gd name="T95" fmla="*/ 311 h 340"/>
                <a:gd name="T96" fmla="*/ 139 w 262"/>
                <a:gd name="T97" fmla="*/ 308 h 340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262"/>
                <a:gd name="T148" fmla="*/ 0 h 340"/>
                <a:gd name="T149" fmla="*/ 262 w 262"/>
                <a:gd name="T150" fmla="*/ 340 h 340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262" h="340">
                  <a:moveTo>
                    <a:pt x="0" y="25"/>
                  </a:moveTo>
                  <a:lnTo>
                    <a:pt x="2" y="25"/>
                  </a:lnTo>
                  <a:lnTo>
                    <a:pt x="4" y="21"/>
                  </a:lnTo>
                  <a:lnTo>
                    <a:pt x="6" y="18"/>
                  </a:lnTo>
                  <a:lnTo>
                    <a:pt x="12" y="14"/>
                  </a:lnTo>
                  <a:lnTo>
                    <a:pt x="18" y="8"/>
                  </a:lnTo>
                  <a:lnTo>
                    <a:pt x="23" y="4"/>
                  </a:lnTo>
                  <a:lnTo>
                    <a:pt x="31" y="2"/>
                  </a:lnTo>
                  <a:lnTo>
                    <a:pt x="41" y="0"/>
                  </a:lnTo>
                  <a:lnTo>
                    <a:pt x="52" y="0"/>
                  </a:lnTo>
                  <a:lnTo>
                    <a:pt x="73" y="0"/>
                  </a:lnTo>
                  <a:lnTo>
                    <a:pt x="98" y="0"/>
                  </a:lnTo>
                  <a:lnTo>
                    <a:pt x="125" y="0"/>
                  </a:lnTo>
                  <a:lnTo>
                    <a:pt x="150" y="0"/>
                  </a:lnTo>
                  <a:lnTo>
                    <a:pt x="173" y="2"/>
                  </a:lnTo>
                  <a:lnTo>
                    <a:pt x="193" y="4"/>
                  </a:lnTo>
                  <a:lnTo>
                    <a:pt x="202" y="10"/>
                  </a:lnTo>
                  <a:lnTo>
                    <a:pt x="210" y="18"/>
                  </a:lnTo>
                  <a:lnTo>
                    <a:pt x="220" y="29"/>
                  </a:lnTo>
                  <a:lnTo>
                    <a:pt x="229" y="46"/>
                  </a:lnTo>
                  <a:lnTo>
                    <a:pt x="239" y="66"/>
                  </a:lnTo>
                  <a:lnTo>
                    <a:pt x="248" y="87"/>
                  </a:lnTo>
                  <a:lnTo>
                    <a:pt x="256" y="108"/>
                  </a:lnTo>
                  <a:lnTo>
                    <a:pt x="262" y="131"/>
                  </a:lnTo>
                  <a:lnTo>
                    <a:pt x="262" y="152"/>
                  </a:lnTo>
                  <a:lnTo>
                    <a:pt x="258" y="175"/>
                  </a:lnTo>
                  <a:lnTo>
                    <a:pt x="250" y="202"/>
                  </a:lnTo>
                  <a:lnTo>
                    <a:pt x="239" y="233"/>
                  </a:lnTo>
                  <a:lnTo>
                    <a:pt x="227" y="263"/>
                  </a:lnTo>
                  <a:lnTo>
                    <a:pt x="214" y="290"/>
                  </a:lnTo>
                  <a:lnTo>
                    <a:pt x="204" y="313"/>
                  </a:lnTo>
                  <a:lnTo>
                    <a:pt x="197" y="329"/>
                  </a:lnTo>
                  <a:lnTo>
                    <a:pt x="195" y="335"/>
                  </a:lnTo>
                  <a:lnTo>
                    <a:pt x="193" y="335"/>
                  </a:lnTo>
                  <a:lnTo>
                    <a:pt x="191" y="336"/>
                  </a:lnTo>
                  <a:lnTo>
                    <a:pt x="189" y="336"/>
                  </a:lnTo>
                  <a:lnTo>
                    <a:pt x="183" y="338"/>
                  </a:lnTo>
                  <a:lnTo>
                    <a:pt x="177" y="340"/>
                  </a:lnTo>
                  <a:lnTo>
                    <a:pt x="170" y="340"/>
                  </a:lnTo>
                  <a:lnTo>
                    <a:pt x="160" y="338"/>
                  </a:lnTo>
                  <a:lnTo>
                    <a:pt x="150" y="336"/>
                  </a:lnTo>
                  <a:lnTo>
                    <a:pt x="148" y="335"/>
                  </a:lnTo>
                  <a:lnTo>
                    <a:pt x="147" y="333"/>
                  </a:lnTo>
                  <a:lnTo>
                    <a:pt x="143" y="331"/>
                  </a:lnTo>
                  <a:lnTo>
                    <a:pt x="141" y="327"/>
                  </a:lnTo>
                  <a:lnTo>
                    <a:pt x="137" y="321"/>
                  </a:lnTo>
                  <a:lnTo>
                    <a:pt x="135" y="317"/>
                  </a:lnTo>
                  <a:lnTo>
                    <a:pt x="135" y="311"/>
                  </a:lnTo>
                  <a:lnTo>
                    <a:pt x="139" y="308"/>
                  </a:lnTo>
                </a:path>
              </a:pathLst>
            </a:custGeom>
            <a:noFill/>
            <a:ln w="20638">
              <a:solidFill>
                <a:srgbClr val="292929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49521" name="Freeform 10"/>
            <p:cNvSpPr>
              <a:spLocks/>
            </p:cNvSpPr>
            <p:nvPr/>
          </p:nvSpPr>
          <p:spPr bwMode="auto">
            <a:xfrm>
              <a:off x="4493" y="3100"/>
              <a:ext cx="279" cy="338"/>
            </a:xfrm>
            <a:custGeom>
              <a:avLst/>
              <a:gdLst>
                <a:gd name="T0" fmla="*/ 0 w 279"/>
                <a:gd name="T1" fmla="*/ 50 h 338"/>
                <a:gd name="T2" fmla="*/ 2 w 279"/>
                <a:gd name="T3" fmla="*/ 48 h 338"/>
                <a:gd name="T4" fmla="*/ 10 w 279"/>
                <a:gd name="T5" fmla="*/ 42 h 338"/>
                <a:gd name="T6" fmla="*/ 18 w 279"/>
                <a:gd name="T7" fmla="*/ 33 h 338"/>
                <a:gd name="T8" fmla="*/ 29 w 279"/>
                <a:gd name="T9" fmla="*/ 23 h 338"/>
                <a:gd name="T10" fmla="*/ 41 w 279"/>
                <a:gd name="T11" fmla="*/ 13 h 338"/>
                <a:gd name="T12" fmla="*/ 50 w 279"/>
                <a:gd name="T13" fmla="*/ 6 h 338"/>
                <a:gd name="T14" fmla="*/ 58 w 279"/>
                <a:gd name="T15" fmla="*/ 2 h 338"/>
                <a:gd name="T16" fmla="*/ 64 w 279"/>
                <a:gd name="T17" fmla="*/ 0 h 338"/>
                <a:gd name="T18" fmla="*/ 72 w 279"/>
                <a:gd name="T19" fmla="*/ 0 h 338"/>
                <a:gd name="T20" fmla="*/ 89 w 279"/>
                <a:gd name="T21" fmla="*/ 2 h 338"/>
                <a:gd name="T22" fmla="*/ 112 w 279"/>
                <a:gd name="T23" fmla="*/ 2 h 338"/>
                <a:gd name="T24" fmla="*/ 139 w 279"/>
                <a:gd name="T25" fmla="*/ 2 h 338"/>
                <a:gd name="T26" fmla="*/ 166 w 279"/>
                <a:gd name="T27" fmla="*/ 4 h 338"/>
                <a:gd name="T28" fmla="*/ 193 w 279"/>
                <a:gd name="T29" fmla="*/ 6 h 338"/>
                <a:gd name="T30" fmla="*/ 212 w 279"/>
                <a:gd name="T31" fmla="*/ 8 h 338"/>
                <a:gd name="T32" fmla="*/ 224 w 279"/>
                <a:gd name="T33" fmla="*/ 13 h 338"/>
                <a:gd name="T34" fmla="*/ 231 w 279"/>
                <a:gd name="T35" fmla="*/ 17 h 338"/>
                <a:gd name="T36" fmla="*/ 239 w 279"/>
                <a:gd name="T37" fmla="*/ 21 h 338"/>
                <a:gd name="T38" fmla="*/ 245 w 279"/>
                <a:gd name="T39" fmla="*/ 27 h 338"/>
                <a:gd name="T40" fmla="*/ 252 w 279"/>
                <a:gd name="T41" fmla="*/ 37 h 338"/>
                <a:gd name="T42" fmla="*/ 260 w 279"/>
                <a:gd name="T43" fmla="*/ 54 h 338"/>
                <a:gd name="T44" fmla="*/ 266 w 279"/>
                <a:gd name="T45" fmla="*/ 83 h 338"/>
                <a:gd name="T46" fmla="*/ 274 w 279"/>
                <a:gd name="T47" fmla="*/ 125 h 338"/>
                <a:gd name="T48" fmla="*/ 279 w 279"/>
                <a:gd name="T49" fmla="*/ 183 h 338"/>
                <a:gd name="T50" fmla="*/ 277 w 279"/>
                <a:gd name="T51" fmla="*/ 186 h 338"/>
                <a:gd name="T52" fmla="*/ 274 w 279"/>
                <a:gd name="T53" fmla="*/ 200 h 338"/>
                <a:gd name="T54" fmla="*/ 268 w 279"/>
                <a:gd name="T55" fmla="*/ 219 h 338"/>
                <a:gd name="T56" fmla="*/ 258 w 279"/>
                <a:gd name="T57" fmla="*/ 242 h 338"/>
                <a:gd name="T58" fmla="*/ 247 w 279"/>
                <a:gd name="T59" fmla="*/ 265 h 338"/>
                <a:gd name="T60" fmla="*/ 233 w 279"/>
                <a:gd name="T61" fmla="*/ 292 h 338"/>
                <a:gd name="T62" fmla="*/ 216 w 279"/>
                <a:gd name="T63" fmla="*/ 315 h 338"/>
                <a:gd name="T64" fmla="*/ 197 w 279"/>
                <a:gd name="T65" fmla="*/ 336 h 338"/>
                <a:gd name="T66" fmla="*/ 195 w 279"/>
                <a:gd name="T67" fmla="*/ 336 h 338"/>
                <a:gd name="T68" fmla="*/ 193 w 279"/>
                <a:gd name="T69" fmla="*/ 336 h 338"/>
                <a:gd name="T70" fmla="*/ 191 w 279"/>
                <a:gd name="T71" fmla="*/ 338 h 338"/>
                <a:gd name="T72" fmla="*/ 187 w 279"/>
                <a:gd name="T73" fmla="*/ 338 h 338"/>
                <a:gd name="T74" fmla="*/ 181 w 279"/>
                <a:gd name="T75" fmla="*/ 336 h 338"/>
                <a:gd name="T76" fmla="*/ 177 w 279"/>
                <a:gd name="T77" fmla="*/ 334 h 338"/>
                <a:gd name="T78" fmla="*/ 172 w 279"/>
                <a:gd name="T79" fmla="*/ 331 h 338"/>
                <a:gd name="T80" fmla="*/ 166 w 279"/>
                <a:gd name="T81" fmla="*/ 327 h 338"/>
                <a:gd name="T82" fmla="*/ 162 w 279"/>
                <a:gd name="T83" fmla="*/ 319 h 338"/>
                <a:gd name="T84" fmla="*/ 158 w 279"/>
                <a:gd name="T85" fmla="*/ 315 h 338"/>
                <a:gd name="T86" fmla="*/ 156 w 279"/>
                <a:gd name="T87" fmla="*/ 309 h 338"/>
                <a:gd name="T88" fmla="*/ 156 w 279"/>
                <a:gd name="T89" fmla="*/ 306 h 338"/>
                <a:gd name="T90" fmla="*/ 156 w 279"/>
                <a:gd name="T91" fmla="*/ 302 h 338"/>
                <a:gd name="T92" fmla="*/ 156 w 279"/>
                <a:gd name="T93" fmla="*/ 298 h 338"/>
                <a:gd name="T94" fmla="*/ 156 w 279"/>
                <a:gd name="T95" fmla="*/ 296 h 338"/>
                <a:gd name="T96" fmla="*/ 158 w 279"/>
                <a:gd name="T97" fmla="*/ 296 h 338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279"/>
                <a:gd name="T148" fmla="*/ 0 h 338"/>
                <a:gd name="T149" fmla="*/ 279 w 279"/>
                <a:gd name="T150" fmla="*/ 338 h 338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279" h="338">
                  <a:moveTo>
                    <a:pt x="0" y="50"/>
                  </a:moveTo>
                  <a:lnTo>
                    <a:pt x="2" y="48"/>
                  </a:lnTo>
                  <a:lnTo>
                    <a:pt x="10" y="42"/>
                  </a:lnTo>
                  <a:lnTo>
                    <a:pt x="18" y="33"/>
                  </a:lnTo>
                  <a:lnTo>
                    <a:pt x="29" y="23"/>
                  </a:lnTo>
                  <a:lnTo>
                    <a:pt x="41" y="13"/>
                  </a:lnTo>
                  <a:lnTo>
                    <a:pt x="50" y="6"/>
                  </a:lnTo>
                  <a:lnTo>
                    <a:pt x="58" y="2"/>
                  </a:lnTo>
                  <a:lnTo>
                    <a:pt x="64" y="0"/>
                  </a:lnTo>
                  <a:lnTo>
                    <a:pt x="72" y="0"/>
                  </a:lnTo>
                  <a:lnTo>
                    <a:pt x="89" y="2"/>
                  </a:lnTo>
                  <a:lnTo>
                    <a:pt x="112" y="2"/>
                  </a:lnTo>
                  <a:lnTo>
                    <a:pt x="139" y="2"/>
                  </a:lnTo>
                  <a:lnTo>
                    <a:pt x="166" y="4"/>
                  </a:lnTo>
                  <a:lnTo>
                    <a:pt x="193" y="6"/>
                  </a:lnTo>
                  <a:lnTo>
                    <a:pt x="212" y="8"/>
                  </a:lnTo>
                  <a:lnTo>
                    <a:pt x="224" y="13"/>
                  </a:lnTo>
                  <a:lnTo>
                    <a:pt x="231" y="17"/>
                  </a:lnTo>
                  <a:lnTo>
                    <a:pt x="239" y="21"/>
                  </a:lnTo>
                  <a:lnTo>
                    <a:pt x="245" y="27"/>
                  </a:lnTo>
                  <a:lnTo>
                    <a:pt x="252" y="37"/>
                  </a:lnTo>
                  <a:lnTo>
                    <a:pt x="260" y="54"/>
                  </a:lnTo>
                  <a:lnTo>
                    <a:pt x="266" y="83"/>
                  </a:lnTo>
                  <a:lnTo>
                    <a:pt x="274" y="125"/>
                  </a:lnTo>
                  <a:lnTo>
                    <a:pt x="279" y="183"/>
                  </a:lnTo>
                  <a:lnTo>
                    <a:pt x="277" y="186"/>
                  </a:lnTo>
                  <a:lnTo>
                    <a:pt x="274" y="200"/>
                  </a:lnTo>
                  <a:lnTo>
                    <a:pt x="268" y="219"/>
                  </a:lnTo>
                  <a:lnTo>
                    <a:pt x="258" y="242"/>
                  </a:lnTo>
                  <a:lnTo>
                    <a:pt x="247" y="265"/>
                  </a:lnTo>
                  <a:lnTo>
                    <a:pt x="233" y="292"/>
                  </a:lnTo>
                  <a:lnTo>
                    <a:pt x="216" y="315"/>
                  </a:lnTo>
                  <a:lnTo>
                    <a:pt x="197" y="336"/>
                  </a:lnTo>
                  <a:lnTo>
                    <a:pt x="195" y="336"/>
                  </a:lnTo>
                  <a:lnTo>
                    <a:pt x="193" y="336"/>
                  </a:lnTo>
                  <a:lnTo>
                    <a:pt x="191" y="338"/>
                  </a:lnTo>
                  <a:lnTo>
                    <a:pt x="187" y="338"/>
                  </a:lnTo>
                  <a:lnTo>
                    <a:pt x="181" y="336"/>
                  </a:lnTo>
                  <a:lnTo>
                    <a:pt x="177" y="334"/>
                  </a:lnTo>
                  <a:lnTo>
                    <a:pt x="172" y="331"/>
                  </a:lnTo>
                  <a:lnTo>
                    <a:pt x="166" y="327"/>
                  </a:lnTo>
                  <a:lnTo>
                    <a:pt x="162" y="319"/>
                  </a:lnTo>
                  <a:lnTo>
                    <a:pt x="158" y="315"/>
                  </a:lnTo>
                  <a:lnTo>
                    <a:pt x="156" y="309"/>
                  </a:lnTo>
                  <a:lnTo>
                    <a:pt x="156" y="306"/>
                  </a:lnTo>
                  <a:lnTo>
                    <a:pt x="156" y="302"/>
                  </a:lnTo>
                  <a:lnTo>
                    <a:pt x="156" y="298"/>
                  </a:lnTo>
                  <a:lnTo>
                    <a:pt x="156" y="296"/>
                  </a:lnTo>
                  <a:lnTo>
                    <a:pt x="158" y="296"/>
                  </a:lnTo>
                </a:path>
              </a:pathLst>
            </a:custGeom>
            <a:noFill/>
            <a:ln w="20638">
              <a:solidFill>
                <a:srgbClr val="292929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49522" name="Freeform 11"/>
            <p:cNvSpPr>
              <a:spLocks/>
            </p:cNvSpPr>
            <p:nvPr/>
          </p:nvSpPr>
          <p:spPr bwMode="auto">
            <a:xfrm>
              <a:off x="4570" y="3271"/>
              <a:ext cx="43" cy="23"/>
            </a:xfrm>
            <a:custGeom>
              <a:avLst/>
              <a:gdLst>
                <a:gd name="T0" fmla="*/ 43 w 43"/>
                <a:gd name="T1" fmla="*/ 23 h 23"/>
                <a:gd name="T2" fmla="*/ 41 w 43"/>
                <a:gd name="T3" fmla="*/ 23 h 23"/>
                <a:gd name="T4" fmla="*/ 35 w 43"/>
                <a:gd name="T5" fmla="*/ 23 h 23"/>
                <a:gd name="T6" fmla="*/ 29 w 43"/>
                <a:gd name="T7" fmla="*/ 23 h 23"/>
                <a:gd name="T8" fmla="*/ 20 w 43"/>
                <a:gd name="T9" fmla="*/ 23 h 23"/>
                <a:gd name="T10" fmla="*/ 12 w 43"/>
                <a:gd name="T11" fmla="*/ 21 h 23"/>
                <a:gd name="T12" fmla="*/ 6 w 43"/>
                <a:gd name="T13" fmla="*/ 17 h 23"/>
                <a:gd name="T14" fmla="*/ 2 w 43"/>
                <a:gd name="T15" fmla="*/ 10 h 23"/>
                <a:gd name="T16" fmla="*/ 0 w 43"/>
                <a:gd name="T17" fmla="*/ 0 h 2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43"/>
                <a:gd name="T28" fmla="*/ 0 h 23"/>
                <a:gd name="T29" fmla="*/ 43 w 43"/>
                <a:gd name="T30" fmla="*/ 23 h 2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43" h="23">
                  <a:moveTo>
                    <a:pt x="43" y="23"/>
                  </a:moveTo>
                  <a:lnTo>
                    <a:pt x="41" y="23"/>
                  </a:lnTo>
                  <a:lnTo>
                    <a:pt x="35" y="23"/>
                  </a:lnTo>
                  <a:lnTo>
                    <a:pt x="29" y="23"/>
                  </a:lnTo>
                  <a:lnTo>
                    <a:pt x="20" y="23"/>
                  </a:lnTo>
                  <a:lnTo>
                    <a:pt x="12" y="21"/>
                  </a:lnTo>
                  <a:lnTo>
                    <a:pt x="6" y="17"/>
                  </a:lnTo>
                  <a:lnTo>
                    <a:pt x="2" y="10"/>
                  </a:lnTo>
                  <a:lnTo>
                    <a:pt x="0" y="0"/>
                  </a:lnTo>
                </a:path>
              </a:pathLst>
            </a:custGeom>
            <a:noFill/>
            <a:ln w="20638">
              <a:solidFill>
                <a:srgbClr val="292929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49523" name="Freeform 12"/>
            <p:cNvSpPr>
              <a:spLocks/>
            </p:cNvSpPr>
            <p:nvPr/>
          </p:nvSpPr>
          <p:spPr bwMode="auto">
            <a:xfrm>
              <a:off x="4565" y="3288"/>
              <a:ext cx="11" cy="45"/>
            </a:xfrm>
            <a:custGeom>
              <a:avLst/>
              <a:gdLst>
                <a:gd name="T0" fmla="*/ 11 w 11"/>
                <a:gd name="T1" fmla="*/ 0 h 45"/>
                <a:gd name="T2" fmla="*/ 11 w 11"/>
                <a:gd name="T3" fmla="*/ 0 h 45"/>
                <a:gd name="T4" fmla="*/ 11 w 11"/>
                <a:gd name="T5" fmla="*/ 4 h 45"/>
                <a:gd name="T6" fmla="*/ 11 w 11"/>
                <a:gd name="T7" fmla="*/ 8 h 45"/>
                <a:gd name="T8" fmla="*/ 11 w 11"/>
                <a:gd name="T9" fmla="*/ 14 h 45"/>
                <a:gd name="T10" fmla="*/ 9 w 11"/>
                <a:gd name="T11" fmla="*/ 20 h 45"/>
                <a:gd name="T12" fmla="*/ 7 w 11"/>
                <a:gd name="T13" fmla="*/ 27 h 45"/>
                <a:gd name="T14" fmla="*/ 3 w 11"/>
                <a:gd name="T15" fmla="*/ 35 h 45"/>
                <a:gd name="T16" fmla="*/ 0 w 11"/>
                <a:gd name="T17" fmla="*/ 45 h 4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1"/>
                <a:gd name="T28" fmla="*/ 0 h 45"/>
                <a:gd name="T29" fmla="*/ 11 w 11"/>
                <a:gd name="T30" fmla="*/ 45 h 4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1" h="45">
                  <a:moveTo>
                    <a:pt x="11" y="0"/>
                  </a:moveTo>
                  <a:lnTo>
                    <a:pt x="11" y="0"/>
                  </a:lnTo>
                  <a:lnTo>
                    <a:pt x="11" y="4"/>
                  </a:lnTo>
                  <a:lnTo>
                    <a:pt x="11" y="8"/>
                  </a:lnTo>
                  <a:lnTo>
                    <a:pt x="11" y="14"/>
                  </a:lnTo>
                  <a:lnTo>
                    <a:pt x="9" y="20"/>
                  </a:lnTo>
                  <a:lnTo>
                    <a:pt x="7" y="27"/>
                  </a:lnTo>
                  <a:lnTo>
                    <a:pt x="3" y="35"/>
                  </a:lnTo>
                  <a:lnTo>
                    <a:pt x="0" y="45"/>
                  </a:lnTo>
                </a:path>
              </a:pathLst>
            </a:custGeom>
            <a:noFill/>
            <a:ln w="20638">
              <a:solidFill>
                <a:srgbClr val="292929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49524" name="Freeform 13"/>
            <p:cNvSpPr>
              <a:spLocks/>
            </p:cNvSpPr>
            <p:nvPr/>
          </p:nvSpPr>
          <p:spPr bwMode="auto">
            <a:xfrm>
              <a:off x="4476" y="3271"/>
              <a:ext cx="597" cy="306"/>
            </a:xfrm>
            <a:custGeom>
              <a:avLst/>
              <a:gdLst>
                <a:gd name="T0" fmla="*/ 358 w 597"/>
                <a:gd name="T1" fmla="*/ 50 h 306"/>
                <a:gd name="T2" fmla="*/ 360 w 597"/>
                <a:gd name="T3" fmla="*/ 46 h 306"/>
                <a:gd name="T4" fmla="*/ 368 w 597"/>
                <a:gd name="T5" fmla="*/ 40 h 306"/>
                <a:gd name="T6" fmla="*/ 379 w 597"/>
                <a:gd name="T7" fmla="*/ 33 h 306"/>
                <a:gd name="T8" fmla="*/ 396 w 597"/>
                <a:gd name="T9" fmla="*/ 23 h 306"/>
                <a:gd name="T10" fmla="*/ 416 w 597"/>
                <a:gd name="T11" fmla="*/ 13 h 306"/>
                <a:gd name="T12" fmla="*/ 439 w 597"/>
                <a:gd name="T13" fmla="*/ 6 h 306"/>
                <a:gd name="T14" fmla="*/ 464 w 597"/>
                <a:gd name="T15" fmla="*/ 0 h 306"/>
                <a:gd name="T16" fmla="*/ 493 w 597"/>
                <a:gd name="T17" fmla="*/ 0 h 306"/>
                <a:gd name="T18" fmla="*/ 520 w 597"/>
                <a:gd name="T19" fmla="*/ 2 h 306"/>
                <a:gd name="T20" fmla="*/ 543 w 597"/>
                <a:gd name="T21" fmla="*/ 10 h 306"/>
                <a:gd name="T22" fmla="*/ 560 w 597"/>
                <a:gd name="T23" fmla="*/ 19 h 306"/>
                <a:gd name="T24" fmla="*/ 575 w 597"/>
                <a:gd name="T25" fmla="*/ 33 h 306"/>
                <a:gd name="T26" fmla="*/ 585 w 597"/>
                <a:gd name="T27" fmla="*/ 46 h 306"/>
                <a:gd name="T28" fmla="*/ 593 w 597"/>
                <a:gd name="T29" fmla="*/ 63 h 306"/>
                <a:gd name="T30" fmla="*/ 597 w 597"/>
                <a:gd name="T31" fmla="*/ 81 h 306"/>
                <a:gd name="T32" fmla="*/ 597 w 597"/>
                <a:gd name="T33" fmla="*/ 98 h 306"/>
                <a:gd name="T34" fmla="*/ 591 w 597"/>
                <a:gd name="T35" fmla="*/ 98 h 306"/>
                <a:gd name="T36" fmla="*/ 573 w 597"/>
                <a:gd name="T37" fmla="*/ 100 h 306"/>
                <a:gd name="T38" fmla="*/ 548 w 597"/>
                <a:gd name="T39" fmla="*/ 104 h 306"/>
                <a:gd name="T40" fmla="*/ 518 w 597"/>
                <a:gd name="T41" fmla="*/ 113 h 306"/>
                <a:gd name="T42" fmla="*/ 483 w 597"/>
                <a:gd name="T43" fmla="*/ 127 h 306"/>
                <a:gd name="T44" fmla="*/ 450 w 597"/>
                <a:gd name="T45" fmla="*/ 146 h 306"/>
                <a:gd name="T46" fmla="*/ 418 w 597"/>
                <a:gd name="T47" fmla="*/ 173 h 306"/>
                <a:gd name="T48" fmla="*/ 391 w 597"/>
                <a:gd name="T49" fmla="*/ 208 h 306"/>
                <a:gd name="T50" fmla="*/ 387 w 597"/>
                <a:gd name="T51" fmla="*/ 211 h 306"/>
                <a:gd name="T52" fmla="*/ 377 w 597"/>
                <a:gd name="T53" fmla="*/ 221 h 306"/>
                <a:gd name="T54" fmla="*/ 362 w 597"/>
                <a:gd name="T55" fmla="*/ 236 h 306"/>
                <a:gd name="T56" fmla="*/ 344 w 597"/>
                <a:gd name="T57" fmla="*/ 254 h 306"/>
                <a:gd name="T58" fmla="*/ 325 w 597"/>
                <a:gd name="T59" fmla="*/ 271 h 306"/>
                <a:gd name="T60" fmla="*/ 304 w 597"/>
                <a:gd name="T61" fmla="*/ 286 h 306"/>
                <a:gd name="T62" fmla="*/ 283 w 597"/>
                <a:gd name="T63" fmla="*/ 296 h 306"/>
                <a:gd name="T64" fmla="*/ 266 w 597"/>
                <a:gd name="T65" fmla="*/ 300 h 306"/>
                <a:gd name="T66" fmla="*/ 262 w 597"/>
                <a:gd name="T67" fmla="*/ 300 h 306"/>
                <a:gd name="T68" fmla="*/ 254 w 597"/>
                <a:gd name="T69" fmla="*/ 302 h 306"/>
                <a:gd name="T70" fmla="*/ 242 w 597"/>
                <a:gd name="T71" fmla="*/ 304 h 306"/>
                <a:gd name="T72" fmla="*/ 227 w 597"/>
                <a:gd name="T73" fmla="*/ 304 h 306"/>
                <a:gd name="T74" fmla="*/ 208 w 597"/>
                <a:gd name="T75" fmla="*/ 304 h 306"/>
                <a:gd name="T76" fmla="*/ 187 w 597"/>
                <a:gd name="T77" fmla="*/ 304 h 306"/>
                <a:gd name="T78" fmla="*/ 164 w 597"/>
                <a:gd name="T79" fmla="*/ 300 h 306"/>
                <a:gd name="T80" fmla="*/ 142 w 597"/>
                <a:gd name="T81" fmla="*/ 294 h 306"/>
                <a:gd name="T82" fmla="*/ 139 w 597"/>
                <a:gd name="T83" fmla="*/ 296 h 306"/>
                <a:gd name="T84" fmla="*/ 133 w 597"/>
                <a:gd name="T85" fmla="*/ 298 h 306"/>
                <a:gd name="T86" fmla="*/ 125 w 597"/>
                <a:gd name="T87" fmla="*/ 300 h 306"/>
                <a:gd name="T88" fmla="*/ 115 w 597"/>
                <a:gd name="T89" fmla="*/ 302 h 306"/>
                <a:gd name="T90" fmla="*/ 102 w 597"/>
                <a:gd name="T91" fmla="*/ 306 h 306"/>
                <a:gd name="T92" fmla="*/ 89 w 597"/>
                <a:gd name="T93" fmla="*/ 306 h 306"/>
                <a:gd name="T94" fmla="*/ 75 w 597"/>
                <a:gd name="T95" fmla="*/ 306 h 306"/>
                <a:gd name="T96" fmla="*/ 62 w 597"/>
                <a:gd name="T97" fmla="*/ 304 h 306"/>
                <a:gd name="T98" fmla="*/ 50 w 597"/>
                <a:gd name="T99" fmla="*/ 300 h 306"/>
                <a:gd name="T100" fmla="*/ 38 w 597"/>
                <a:gd name="T101" fmla="*/ 294 h 306"/>
                <a:gd name="T102" fmla="*/ 27 w 597"/>
                <a:gd name="T103" fmla="*/ 288 h 306"/>
                <a:gd name="T104" fmla="*/ 19 w 597"/>
                <a:gd name="T105" fmla="*/ 281 h 306"/>
                <a:gd name="T106" fmla="*/ 12 w 597"/>
                <a:gd name="T107" fmla="*/ 273 h 306"/>
                <a:gd name="T108" fmla="*/ 6 w 597"/>
                <a:gd name="T109" fmla="*/ 269 h 306"/>
                <a:gd name="T110" fmla="*/ 2 w 597"/>
                <a:gd name="T111" fmla="*/ 265 h 306"/>
                <a:gd name="T112" fmla="*/ 0 w 597"/>
                <a:gd name="T113" fmla="*/ 263 h 30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597"/>
                <a:gd name="T172" fmla="*/ 0 h 306"/>
                <a:gd name="T173" fmla="*/ 597 w 597"/>
                <a:gd name="T174" fmla="*/ 306 h 30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597" h="306">
                  <a:moveTo>
                    <a:pt x="358" y="50"/>
                  </a:moveTo>
                  <a:lnTo>
                    <a:pt x="360" y="46"/>
                  </a:lnTo>
                  <a:lnTo>
                    <a:pt x="368" y="40"/>
                  </a:lnTo>
                  <a:lnTo>
                    <a:pt x="379" y="33"/>
                  </a:lnTo>
                  <a:lnTo>
                    <a:pt x="396" y="23"/>
                  </a:lnTo>
                  <a:lnTo>
                    <a:pt x="416" y="13"/>
                  </a:lnTo>
                  <a:lnTo>
                    <a:pt x="439" y="6"/>
                  </a:lnTo>
                  <a:lnTo>
                    <a:pt x="464" y="0"/>
                  </a:lnTo>
                  <a:lnTo>
                    <a:pt x="493" y="0"/>
                  </a:lnTo>
                  <a:lnTo>
                    <a:pt x="520" y="2"/>
                  </a:lnTo>
                  <a:lnTo>
                    <a:pt x="543" y="10"/>
                  </a:lnTo>
                  <a:lnTo>
                    <a:pt x="560" y="19"/>
                  </a:lnTo>
                  <a:lnTo>
                    <a:pt x="575" y="33"/>
                  </a:lnTo>
                  <a:lnTo>
                    <a:pt x="585" y="46"/>
                  </a:lnTo>
                  <a:lnTo>
                    <a:pt x="593" y="63"/>
                  </a:lnTo>
                  <a:lnTo>
                    <a:pt x="597" y="81"/>
                  </a:lnTo>
                  <a:lnTo>
                    <a:pt x="597" y="98"/>
                  </a:lnTo>
                  <a:lnTo>
                    <a:pt x="591" y="98"/>
                  </a:lnTo>
                  <a:lnTo>
                    <a:pt x="573" y="100"/>
                  </a:lnTo>
                  <a:lnTo>
                    <a:pt x="548" y="104"/>
                  </a:lnTo>
                  <a:lnTo>
                    <a:pt x="518" y="113"/>
                  </a:lnTo>
                  <a:lnTo>
                    <a:pt x="483" y="127"/>
                  </a:lnTo>
                  <a:lnTo>
                    <a:pt x="450" y="146"/>
                  </a:lnTo>
                  <a:lnTo>
                    <a:pt x="418" y="173"/>
                  </a:lnTo>
                  <a:lnTo>
                    <a:pt x="391" y="208"/>
                  </a:lnTo>
                  <a:lnTo>
                    <a:pt x="387" y="211"/>
                  </a:lnTo>
                  <a:lnTo>
                    <a:pt x="377" y="221"/>
                  </a:lnTo>
                  <a:lnTo>
                    <a:pt x="362" y="236"/>
                  </a:lnTo>
                  <a:lnTo>
                    <a:pt x="344" y="254"/>
                  </a:lnTo>
                  <a:lnTo>
                    <a:pt x="325" y="271"/>
                  </a:lnTo>
                  <a:lnTo>
                    <a:pt x="304" y="286"/>
                  </a:lnTo>
                  <a:lnTo>
                    <a:pt x="283" y="296"/>
                  </a:lnTo>
                  <a:lnTo>
                    <a:pt x="266" y="300"/>
                  </a:lnTo>
                  <a:lnTo>
                    <a:pt x="262" y="300"/>
                  </a:lnTo>
                  <a:lnTo>
                    <a:pt x="254" y="302"/>
                  </a:lnTo>
                  <a:lnTo>
                    <a:pt x="242" y="304"/>
                  </a:lnTo>
                  <a:lnTo>
                    <a:pt x="227" y="304"/>
                  </a:lnTo>
                  <a:lnTo>
                    <a:pt x="208" y="304"/>
                  </a:lnTo>
                  <a:lnTo>
                    <a:pt x="187" y="304"/>
                  </a:lnTo>
                  <a:lnTo>
                    <a:pt x="164" y="300"/>
                  </a:lnTo>
                  <a:lnTo>
                    <a:pt x="142" y="294"/>
                  </a:lnTo>
                  <a:lnTo>
                    <a:pt x="139" y="296"/>
                  </a:lnTo>
                  <a:lnTo>
                    <a:pt x="133" y="298"/>
                  </a:lnTo>
                  <a:lnTo>
                    <a:pt x="125" y="300"/>
                  </a:lnTo>
                  <a:lnTo>
                    <a:pt x="115" y="302"/>
                  </a:lnTo>
                  <a:lnTo>
                    <a:pt x="102" y="306"/>
                  </a:lnTo>
                  <a:lnTo>
                    <a:pt x="89" y="306"/>
                  </a:lnTo>
                  <a:lnTo>
                    <a:pt x="75" y="306"/>
                  </a:lnTo>
                  <a:lnTo>
                    <a:pt x="62" y="304"/>
                  </a:lnTo>
                  <a:lnTo>
                    <a:pt x="50" y="300"/>
                  </a:lnTo>
                  <a:lnTo>
                    <a:pt x="38" y="294"/>
                  </a:lnTo>
                  <a:lnTo>
                    <a:pt x="27" y="288"/>
                  </a:lnTo>
                  <a:lnTo>
                    <a:pt x="19" y="281"/>
                  </a:lnTo>
                  <a:lnTo>
                    <a:pt x="12" y="273"/>
                  </a:lnTo>
                  <a:lnTo>
                    <a:pt x="6" y="269"/>
                  </a:lnTo>
                  <a:lnTo>
                    <a:pt x="2" y="265"/>
                  </a:lnTo>
                  <a:lnTo>
                    <a:pt x="0" y="263"/>
                  </a:lnTo>
                </a:path>
              </a:pathLst>
            </a:custGeom>
            <a:noFill/>
            <a:ln w="20638">
              <a:solidFill>
                <a:srgbClr val="292929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49525" name="Freeform 14"/>
            <p:cNvSpPr>
              <a:spLocks/>
            </p:cNvSpPr>
            <p:nvPr/>
          </p:nvSpPr>
          <p:spPr bwMode="auto">
            <a:xfrm>
              <a:off x="4289" y="3146"/>
              <a:ext cx="424" cy="394"/>
            </a:xfrm>
            <a:custGeom>
              <a:avLst/>
              <a:gdLst>
                <a:gd name="T0" fmla="*/ 310 w 424"/>
                <a:gd name="T1" fmla="*/ 150 h 394"/>
                <a:gd name="T2" fmla="*/ 283 w 424"/>
                <a:gd name="T3" fmla="*/ 206 h 394"/>
                <a:gd name="T4" fmla="*/ 283 w 424"/>
                <a:gd name="T5" fmla="*/ 231 h 394"/>
                <a:gd name="T6" fmla="*/ 287 w 424"/>
                <a:gd name="T7" fmla="*/ 248 h 394"/>
                <a:gd name="T8" fmla="*/ 295 w 424"/>
                <a:gd name="T9" fmla="*/ 260 h 394"/>
                <a:gd name="T10" fmla="*/ 304 w 424"/>
                <a:gd name="T11" fmla="*/ 265 h 394"/>
                <a:gd name="T12" fmla="*/ 314 w 424"/>
                <a:gd name="T13" fmla="*/ 267 h 394"/>
                <a:gd name="T14" fmla="*/ 324 w 424"/>
                <a:gd name="T15" fmla="*/ 269 h 394"/>
                <a:gd name="T16" fmla="*/ 329 w 424"/>
                <a:gd name="T17" fmla="*/ 267 h 394"/>
                <a:gd name="T18" fmla="*/ 331 w 424"/>
                <a:gd name="T19" fmla="*/ 267 h 394"/>
                <a:gd name="T20" fmla="*/ 354 w 424"/>
                <a:gd name="T21" fmla="*/ 254 h 394"/>
                <a:gd name="T22" fmla="*/ 374 w 424"/>
                <a:gd name="T23" fmla="*/ 238 h 394"/>
                <a:gd name="T24" fmla="*/ 391 w 424"/>
                <a:gd name="T25" fmla="*/ 221 h 394"/>
                <a:gd name="T26" fmla="*/ 403 w 424"/>
                <a:gd name="T27" fmla="*/ 204 h 394"/>
                <a:gd name="T28" fmla="*/ 412 w 424"/>
                <a:gd name="T29" fmla="*/ 187 h 394"/>
                <a:gd name="T30" fmla="*/ 418 w 424"/>
                <a:gd name="T31" fmla="*/ 173 h 394"/>
                <a:gd name="T32" fmla="*/ 422 w 424"/>
                <a:gd name="T33" fmla="*/ 165 h 394"/>
                <a:gd name="T34" fmla="*/ 424 w 424"/>
                <a:gd name="T35" fmla="*/ 162 h 394"/>
                <a:gd name="T36" fmla="*/ 418 w 424"/>
                <a:gd name="T37" fmla="*/ 131 h 394"/>
                <a:gd name="T38" fmla="*/ 410 w 424"/>
                <a:gd name="T39" fmla="*/ 104 h 394"/>
                <a:gd name="T40" fmla="*/ 403 w 424"/>
                <a:gd name="T41" fmla="*/ 81 h 394"/>
                <a:gd name="T42" fmla="*/ 393 w 424"/>
                <a:gd name="T43" fmla="*/ 62 h 394"/>
                <a:gd name="T44" fmla="*/ 383 w 424"/>
                <a:gd name="T45" fmla="*/ 44 h 394"/>
                <a:gd name="T46" fmla="*/ 374 w 424"/>
                <a:gd name="T47" fmla="*/ 31 h 394"/>
                <a:gd name="T48" fmla="*/ 362 w 424"/>
                <a:gd name="T49" fmla="*/ 19 h 394"/>
                <a:gd name="T50" fmla="*/ 353 w 424"/>
                <a:gd name="T51" fmla="*/ 10 h 394"/>
                <a:gd name="T52" fmla="*/ 337 w 424"/>
                <a:gd name="T53" fmla="*/ 4 h 394"/>
                <a:gd name="T54" fmla="*/ 312 w 424"/>
                <a:gd name="T55" fmla="*/ 0 h 394"/>
                <a:gd name="T56" fmla="*/ 281 w 424"/>
                <a:gd name="T57" fmla="*/ 0 h 394"/>
                <a:gd name="T58" fmla="*/ 249 w 424"/>
                <a:gd name="T59" fmla="*/ 0 h 394"/>
                <a:gd name="T60" fmla="*/ 216 w 424"/>
                <a:gd name="T61" fmla="*/ 2 h 394"/>
                <a:gd name="T62" fmla="*/ 187 w 424"/>
                <a:gd name="T63" fmla="*/ 4 h 394"/>
                <a:gd name="T64" fmla="*/ 168 w 424"/>
                <a:gd name="T65" fmla="*/ 6 h 394"/>
                <a:gd name="T66" fmla="*/ 162 w 424"/>
                <a:gd name="T67" fmla="*/ 8 h 394"/>
                <a:gd name="T68" fmla="*/ 133 w 424"/>
                <a:gd name="T69" fmla="*/ 44 h 394"/>
                <a:gd name="T70" fmla="*/ 112 w 424"/>
                <a:gd name="T71" fmla="*/ 92 h 394"/>
                <a:gd name="T72" fmla="*/ 95 w 424"/>
                <a:gd name="T73" fmla="*/ 146 h 394"/>
                <a:gd name="T74" fmla="*/ 83 w 424"/>
                <a:gd name="T75" fmla="*/ 202 h 394"/>
                <a:gd name="T76" fmla="*/ 73 w 424"/>
                <a:gd name="T77" fmla="*/ 252 h 394"/>
                <a:gd name="T78" fmla="*/ 68 w 424"/>
                <a:gd name="T79" fmla="*/ 294 h 394"/>
                <a:gd name="T80" fmla="*/ 66 w 424"/>
                <a:gd name="T81" fmla="*/ 325 h 394"/>
                <a:gd name="T82" fmla="*/ 66 w 424"/>
                <a:gd name="T83" fmla="*/ 334 h 394"/>
                <a:gd name="T84" fmla="*/ 62 w 424"/>
                <a:gd name="T85" fmla="*/ 336 h 394"/>
                <a:gd name="T86" fmla="*/ 54 w 424"/>
                <a:gd name="T87" fmla="*/ 344 h 394"/>
                <a:gd name="T88" fmla="*/ 45 w 424"/>
                <a:gd name="T89" fmla="*/ 352 h 394"/>
                <a:gd name="T90" fmla="*/ 33 w 424"/>
                <a:gd name="T91" fmla="*/ 363 h 394"/>
                <a:gd name="T92" fmla="*/ 20 w 424"/>
                <a:gd name="T93" fmla="*/ 373 h 394"/>
                <a:gd name="T94" fmla="*/ 10 w 424"/>
                <a:gd name="T95" fmla="*/ 383 h 394"/>
                <a:gd name="T96" fmla="*/ 2 w 424"/>
                <a:gd name="T97" fmla="*/ 390 h 394"/>
                <a:gd name="T98" fmla="*/ 0 w 424"/>
                <a:gd name="T99" fmla="*/ 394 h 394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424"/>
                <a:gd name="T151" fmla="*/ 0 h 394"/>
                <a:gd name="T152" fmla="*/ 424 w 424"/>
                <a:gd name="T153" fmla="*/ 394 h 394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424" h="394">
                  <a:moveTo>
                    <a:pt x="310" y="150"/>
                  </a:moveTo>
                  <a:lnTo>
                    <a:pt x="283" y="206"/>
                  </a:lnTo>
                  <a:lnTo>
                    <a:pt x="283" y="231"/>
                  </a:lnTo>
                  <a:lnTo>
                    <a:pt x="287" y="248"/>
                  </a:lnTo>
                  <a:lnTo>
                    <a:pt x="295" y="260"/>
                  </a:lnTo>
                  <a:lnTo>
                    <a:pt x="304" y="265"/>
                  </a:lnTo>
                  <a:lnTo>
                    <a:pt x="314" y="267"/>
                  </a:lnTo>
                  <a:lnTo>
                    <a:pt x="324" y="269"/>
                  </a:lnTo>
                  <a:lnTo>
                    <a:pt x="329" y="267"/>
                  </a:lnTo>
                  <a:lnTo>
                    <a:pt x="331" y="267"/>
                  </a:lnTo>
                  <a:lnTo>
                    <a:pt x="354" y="254"/>
                  </a:lnTo>
                  <a:lnTo>
                    <a:pt x="374" y="238"/>
                  </a:lnTo>
                  <a:lnTo>
                    <a:pt x="391" y="221"/>
                  </a:lnTo>
                  <a:lnTo>
                    <a:pt x="403" y="204"/>
                  </a:lnTo>
                  <a:lnTo>
                    <a:pt x="412" y="187"/>
                  </a:lnTo>
                  <a:lnTo>
                    <a:pt x="418" y="173"/>
                  </a:lnTo>
                  <a:lnTo>
                    <a:pt x="422" y="165"/>
                  </a:lnTo>
                  <a:lnTo>
                    <a:pt x="424" y="162"/>
                  </a:lnTo>
                  <a:lnTo>
                    <a:pt x="418" y="131"/>
                  </a:lnTo>
                  <a:lnTo>
                    <a:pt x="410" y="104"/>
                  </a:lnTo>
                  <a:lnTo>
                    <a:pt x="403" y="81"/>
                  </a:lnTo>
                  <a:lnTo>
                    <a:pt x="393" y="62"/>
                  </a:lnTo>
                  <a:lnTo>
                    <a:pt x="383" y="44"/>
                  </a:lnTo>
                  <a:lnTo>
                    <a:pt x="374" y="31"/>
                  </a:lnTo>
                  <a:lnTo>
                    <a:pt x="362" y="19"/>
                  </a:lnTo>
                  <a:lnTo>
                    <a:pt x="353" y="10"/>
                  </a:lnTo>
                  <a:lnTo>
                    <a:pt x="337" y="4"/>
                  </a:lnTo>
                  <a:lnTo>
                    <a:pt x="312" y="0"/>
                  </a:lnTo>
                  <a:lnTo>
                    <a:pt x="281" y="0"/>
                  </a:lnTo>
                  <a:lnTo>
                    <a:pt x="249" y="0"/>
                  </a:lnTo>
                  <a:lnTo>
                    <a:pt x="216" y="2"/>
                  </a:lnTo>
                  <a:lnTo>
                    <a:pt x="187" y="4"/>
                  </a:lnTo>
                  <a:lnTo>
                    <a:pt x="168" y="6"/>
                  </a:lnTo>
                  <a:lnTo>
                    <a:pt x="162" y="8"/>
                  </a:lnTo>
                  <a:lnTo>
                    <a:pt x="133" y="44"/>
                  </a:lnTo>
                  <a:lnTo>
                    <a:pt x="112" y="92"/>
                  </a:lnTo>
                  <a:lnTo>
                    <a:pt x="95" y="146"/>
                  </a:lnTo>
                  <a:lnTo>
                    <a:pt x="83" y="202"/>
                  </a:lnTo>
                  <a:lnTo>
                    <a:pt x="73" y="252"/>
                  </a:lnTo>
                  <a:lnTo>
                    <a:pt x="68" y="294"/>
                  </a:lnTo>
                  <a:lnTo>
                    <a:pt x="66" y="325"/>
                  </a:lnTo>
                  <a:lnTo>
                    <a:pt x="66" y="334"/>
                  </a:lnTo>
                  <a:lnTo>
                    <a:pt x="62" y="336"/>
                  </a:lnTo>
                  <a:lnTo>
                    <a:pt x="54" y="344"/>
                  </a:lnTo>
                  <a:lnTo>
                    <a:pt x="45" y="352"/>
                  </a:lnTo>
                  <a:lnTo>
                    <a:pt x="33" y="363"/>
                  </a:lnTo>
                  <a:lnTo>
                    <a:pt x="20" y="373"/>
                  </a:lnTo>
                  <a:lnTo>
                    <a:pt x="10" y="383"/>
                  </a:lnTo>
                  <a:lnTo>
                    <a:pt x="2" y="390"/>
                  </a:lnTo>
                  <a:lnTo>
                    <a:pt x="0" y="394"/>
                  </a:lnTo>
                </a:path>
              </a:pathLst>
            </a:custGeom>
            <a:noFill/>
            <a:ln w="20638">
              <a:solidFill>
                <a:srgbClr val="292929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49526" name="Freeform 15"/>
            <p:cNvSpPr>
              <a:spLocks/>
            </p:cNvSpPr>
            <p:nvPr/>
          </p:nvSpPr>
          <p:spPr bwMode="auto">
            <a:xfrm>
              <a:off x="4511" y="3575"/>
              <a:ext cx="140" cy="247"/>
            </a:xfrm>
            <a:custGeom>
              <a:avLst/>
              <a:gdLst>
                <a:gd name="T0" fmla="*/ 140 w 140"/>
                <a:gd name="T1" fmla="*/ 0 h 247"/>
                <a:gd name="T2" fmla="*/ 134 w 140"/>
                <a:gd name="T3" fmla="*/ 9 h 247"/>
                <a:gd name="T4" fmla="*/ 119 w 140"/>
                <a:gd name="T5" fmla="*/ 30 h 247"/>
                <a:gd name="T6" fmla="*/ 98 w 140"/>
                <a:gd name="T7" fmla="*/ 61 h 247"/>
                <a:gd name="T8" fmla="*/ 75 w 140"/>
                <a:gd name="T9" fmla="*/ 100 h 247"/>
                <a:gd name="T10" fmla="*/ 50 w 140"/>
                <a:gd name="T11" fmla="*/ 140 h 247"/>
                <a:gd name="T12" fmla="*/ 27 w 140"/>
                <a:gd name="T13" fmla="*/ 182 h 247"/>
                <a:gd name="T14" fmla="*/ 9 w 140"/>
                <a:gd name="T15" fmla="*/ 219 h 247"/>
                <a:gd name="T16" fmla="*/ 0 w 140"/>
                <a:gd name="T17" fmla="*/ 247 h 24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40"/>
                <a:gd name="T28" fmla="*/ 0 h 247"/>
                <a:gd name="T29" fmla="*/ 140 w 140"/>
                <a:gd name="T30" fmla="*/ 247 h 24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40" h="247">
                  <a:moveTo>
                    <a:pt x="140" y="0"/>
                  </a:moveTo>
                  <a:lnTo>
                    <a:pt x="134" y="9"/>
                  </a:lnTo>
                  <a:lnTo>
                    <a:pt x="119" y="30"/>
                  </a:lnTo>
                  <a:lnTo>
                    <a:pt x="98" y="61"/>
                  </a:lnTo>
                  <a:lnTo>
                    <a:pt x="75" y="100"/>
                  </a:lnTo>
                  <a:lnTo>
                    <a:pt x="50" y="140"/>
                  </a:lnTo>
                  <a:lnTo>
                    <a:pt x="27" y="182"/>
                  </a:lnTo>
                  <a:lnTo>
                    <a:pt x="9" y="219"/>
                  </a:lnTo>
                  <a:lnTo>
                    <a:pt x="0" y="247"/>
                  </a:lnTo>
                </a:path>
              </a:pathLst>
            </a:custGeom>
            <a:noFill/>
            <a:ln w="20638">
              <a:solidFill>
                <a:srgbClr val="292929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49527" name="Freeform 16"/>
            <p:cNvSpPr>
              <a:spLocks/>
            </p:cNvSpPr>
            <p:nvPr/>
          </p:nvSpPr>
          <p:spPr bwMode="auto">
            <a:xfrm>
              <a:off x="5126" y="3150"/>
              <a:ext cx="27" cy="75"/>
            </a:xfrm>
            <a:custGeom>
              <a:avLst/>
              <a:gdLst>
                <a:gd name="T0" fmla="*/ 0 w 27"/>
                <a:gd name="T1" fmla="*/ 0 h 75"/>
                <a:gd name="T2" fmla="*/ 0 w 27"/>
                <a:gd name="T3" fmla="*/ 2 h 75"/>
                <a:gd name="T4" fmla="*/ 2 w 27"/>
                <a:gd name="T5" fmla="*/ 4 h 75"/>
                <a:gd name="T6" fmla="*/ 4 w 27"/>
                <a:gd name="T7" fmla="*/ 4 h 75"/>
                <a:gd name="T8" fmla="*/ 6 w 27"/>
                <a:gd name="T9" fmla="*/ 6 h 75"/>
                <a:gd name="T10" fmla="*/ 6 w 27"/>
                <a:gd name="T11" fmla="*/ 6 h 75"/>
                <a:gd name="T12" fmla="*/ 8 w 27"/>
                <a:gd name="T13" fmla="*/ 8 h 75"/>
                <a:gd name="T14" fmla="*/ 8 w 27"/>
                <a:gd name="T15" fmla="*/ 10 h 75"/>
                <a:gd name="T16" fmla="*/ 10 w 27"/>
                <a:gd name="T17" fmla="*/ 12 h 75"/>
                <a:gd name="T18" fmla="*/ 12 w 27"/>
                <a:gd name="T19" fmla="*/ 15 h 75"/>
                <a:gd name="T20" fmla="*/ 16 w 27"/>
                <a:gd name="T21" fmla="*/ 21 h 75"/>
                <a:gd name="T22" fmla="*/ 20 w 27"/>
                <a:gd name="T23" fmla="*/ 25 h 75"/>
                <a:gd name="T24" fmla="*/ 22 w 27"/>
                <a:gd name="T25" fmla="*/ 31 h 75"/>
                <a:gd name="T26" fmla="*/ 25 w 27"/>
                <a:gd name="T27" fmla="*/ 35 h 75"/>
                <a:gd name="T28" fmla="*/ 27 w 27"/>
                <a:gd name="T29" fmla="*/ 40 h 75"/>
                <a:gd name="T30" fmla="*/ 27 w 27"/>
                <a:gd name="T31" fmla="*/ 46 h 75"/>
                <a:gd name="T32" fmla="*/ 27 w 27"/>
                <a:gd name="T33" fmla="*/ 50 h 75"/>
                <a:gd name="T34" fmla="*/ 25 w 27"/>
                <a:gd name="T35" fmla="*/ 54 h 75"/>
                <a:gd name="T36" fmla="*/ 25 w 27"/>
                <a:gd name="T37" fmla="*/ 56 h 75"/>
                <a:gd name="T38" fmla="*/ 24 w 27"/>
                <a:gd name="T39" fmla="*/ 60 h 75"/>
                <a:gd name="T40" fmla="*/ 22 w 27"/>
                <a:gd name="T41" fmla="*/ 63 h 75"/>
                <a:gd name="T42" fmla="*/ 22 w 27"/>
                <a:gd name="T43" fmla="*/ 65 h 75"/>
                <a:gd name="T44" fmla="*/ 20 w 27"/>
                <a:gd name="T45" fmla="*/ 69 h 75"/>
                <a:gd name="T46" fmla="*/ 20 w 27"/>
                <a:gd name="T47" fmla="*/ 73 h 75"/>
                <a:gd name="T48" fmla="*/ 20 w 27"/>
                <a:gd name="T49" fmla="*/ 75 h 75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27"/>
                <a:gd name="T76" fmla="*/ 0 h 75"/>
                <a:gd name="T77" fmla="*/ 27 w 27"/>
                <a:gd name="T78" fmla="*/ 75 h 75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27" h="75">
                  <a:moveTo>
                    <a:pt x="0" y="0"/>
                  </a:moveTo>
                  <a:lnTo>
                    <a:pt x="0" y="2"/>
                  </a:lnTo>
                  <a:lnTo>
                    <a:pt x="2" y="4"/>
                  </a:lnTo>
                  <a:lnTo>
                    <a:pt x="4" y="4"/>
                  </a:lnTo>
                  <a:lnTo>
                    <a:pt x="6" y="6"/>
                  </a:lnTo>
                  <a:lnTo>
                    <a:pt x="8" y="8"/>
                  </a:lnTo>
                  <a:lnTo>
                    <a:pt x="8" y="10"/>
                  </a:lnTo>
                  <a:lnTo>
                    <a:pt x="10" y="12"/>
                  </a:lnTo>
                  <a:lnTo>
                    <a:pt x="12" y="15"/>
                  </a:lnTo>
                  <a:lnTo>
                    <a:pt x="16" y="21"/>
                  </a:lnTo>
                  <a:lnTo>
                    <a:pt x="20" y="25"/>
                  </a:lnTo>
                  <a:lnTo>
                    <a:pt x="22" y="31"/>
                  </a:lnTo>
                  <a:lnTo>
                    <a:pt x="25" y="35"/>
                  </a:lnTo>
                  <a:lnTo>
                    <a:pt x="27" y="40"/>
                  </a:lnTo>
                  <a:lnTo>
                    <a:pt x="27" y="46"/>
                  </a:lnTo>
                  <a:lnTo>
                    <a:pt x="27" y="50"/>
                  </a:lnTo>
                  <a:lnTo>
                    <a:pt x="25" y="54"/>
                  </a:lnTo>
                  <a:lnTo>
                    <a:pt x="25" y="56"/>
                  </a:lnTo>
                  <a:lnTo>
                    <a:pt x="24" y="60"/>
                  </a:lnTo>
                  <a:lnTo>
                    <a:pt x="22" y="63"/>
                  </a:lnTo>
                  <a:lnTo>
                    <a:pt x="22" y="65"/>
                  </a:lnTo>
                  <a:lnTo>
                    <a:pt x="20" y="69"/>
                  </a:lnTo>
                  <a:lnTo>
                    <a:pt x="20" y="73"/>
                  </a:lnTo>
                  <a:lnTo>
                    <a:pt x="20" y="75"/>
                  </a:lnTo>
                </a:path>
              </a:pathLst>
            </a:custGeom>
            <a:noFill/>
            <a:ln w="9525">
              <a:solidFill>
                <a:srgbClr val="292929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49528" name="Freeform 17"/>
            <p:cNvSpPr>
              <a:spLocks/>
            </p:cNvSpPr>
            <p:nvPr/>
          </p:nvSpPr>
          <p:spPr bwMode="auto">
            <a:xfrm>
              <a:off x="5157" y="3163"/>
              <a:ext cx="12" cy="22"/>
            </a:xfrm>
            <a:custGeom>
              <a:avLst/>
              <a:gdLst>
                <a:gd name="T0" fmla="*/ 0 w 12"/>
                <a:gd name="T1" fmla="*/ 0 h 22"/>
                <a:gd name="T2" fmla="*/ 2 w 12"/>
                <a:gd name="T3" fmla="*/ 2 h 22"/>
                <a:gd name="T4" fmla="*/ 2 w 12"/>
                <a:gd name="T5" fmla="*/ 6 h 22"/>
                <a:gd name="T6" fmla="*/ 4 w 12"/>
                <a:gd name="T7" fmla="*/ 8 h 22"/>
                <a:gd name="T8" fmla="*/ 6 w 12"/>
                <a:gd name="T9" fmla="*/ 10 h 22"/>
                <a:gd name="T10" fmla="*/ 8 w 12"/>
                <a:gd name="T11" fmla="*/ 12 h 22"/>
                <a:gd name="T12" fmla="*/ 10 w 12"/>
                <a:gd name="T13" fmla="*/ 16 h 22"/>
                <a:gd name="T14" fmla="*/ 12 w 12"/>
                <a:gd name="T15" fmla="*/ 18 h 22"/>
                <a:gd name="T16" fmla="*/ 12 w 12"/>
                <a:gd name="T17" fmla="*/ 22 h 2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2"/>
                <a:gd name="T28" fmla="*/ 0 h 22"/>
                <a:gd name="T29" fmla="*/ 12 w 12"/>
                <a:gd name="T30" fmla="*/ 22 h 2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2" h="22">
                  <a:moveTo>
                    <a:pt x="0" y="0"/>
                  </a:moveTo>
                  <a:lnTo>
                    <a:pt x="2" y="2"/>
                  </a:lnTo>
                  <a:lnTo>
                    <a:pt x="2" y="6"/>
                  </a:lnTo>
                  <a:lnTo>
                    <a:pt x="4" y="8"/>
                  </a:lnTo>
                  <a:lnTo>
                    <a:pt x="6" y="10"/>
                  </a:lnTo>
                  <a:lnTo>
                    <a:pt x="8" y="12"/>
                  </a:lnTo>
                  <a:lnTo>
                    <a:pt x="10" y="16"/>
                  </a:lnTo>
                  <a:lnTo>
                    <a:pt x="12" y="18"/>
                  </a:lnTo>
                  <a:lnTo>
                    <a:pt x="12" y="22"/>
                  </a:lnTo>
                </a:path>
              </a:pathLst>
            </a:custGeom>
            <a:noFill/>
            <a:ln w="9525">
              <a:solidFill>
                <a:srgbClr val="292929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49529" name="Freeform 18"/>
            <p:cNvSpPr>
              <a:spLocks/>
            </p:cNvSpPr>
            <p:nvPr/>
          </p:nvSpPr>
          <p:spPr bwMode="auto">
            <a:xfrm>
              <a:off x="5161" y="3185"/>
              <a:ext cx="8" cy="40"/>
            </a:xfrm>
            <a:custGeom>
              <a:avLst/>
              <a:gdLst>
                <a:gd name="T0" fmla="*/ 8 w 8"/>
                <a:gd name="T1" fmla="*/ 0 h 40"/>
                <a:gd name="T2" fmla="*/ 8 w 8"/>
                <a:gd name="T3" fmla="*/ 3 h 40"/>
                <a:gd name="T4" fmla="*/ 8 w 8"/>
                <a:gd name="T5" fmla="*/ 7 h 40"/>
                <a:gd name="T6" fmla="*/ 6 w 8"/>
                <a:gd name="T7" fmla="*/ 13 h 40"/>
                <a:gd name="T8" fmla="*/ 4 w 8"/>
                <a:gd name="T9" fmla="*/ 19 h 40"/>
                <a:gd name="T10" fmla="*/ 4 w 8"/>
                <a:gd name="T11" fmla="*/ 25 h 40"/>
                <a:gd name="T12" fmla="*/ 2 w 8"/>
                <a:gd name="T13" fmla="*/ 30 h 40"/>
                <a:gd name="T14" fmla="*/ 0 w 8"/>
                <a:gd name="T15" fmla="*/ 36 h 40"/>
                <a:gd name="T16" fmla="*/ 0 w 8"/>
                <a:gd name="T17" fmla="*/ 40 h 4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8"/>
                <a:gd name="T28" fmla="*/ 0 h 40"/>
                <a:gd name="T29" fmla="*/ 8 w 8"/>
                <a:gd name="T30" fmla="*/ 40 h 4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8" h="40">
                  <a:moveTo>
                    <a:pt x="8" y="0"/>
                  </a:moveTo>
                  <a:lnTo>
                    <a:pt x="8" y="3"/>
                  </a:lnTo>
                  <a:lnTo>
                    <a:pt x="8" y="7"/>
                  </a:lnTo>
                  <a:lnTo>
                    <a:pt x="6" y="13"/>
                  </a:lnTo>
                  <a:lnTo>
                    <a:pt x="4" y="19"/>
                  </a:lnTo>
                  <a:lnTo>
                    <a:pt x="4" y="25"/>
                  </a:lnTo>
                  <a:lnTo>
                    <a:pt x="2" y="30"/>
                  </a:lnTo>
                  <a:lnTo>
                    <a:pt x="0" y="36"/>
                  </a:lnTo>
                  <a:lnTo>
                    <a:pt x="0" y="40"/>
                  </a:lnTo>
                </a:path>
              </a:pathLst>
            </a:custGeom>
            <a:noFill/>
            <a:ln w="9525">
              <a:solidFill>
                <a:srgbClr val="292929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49530" name="Freeform 19"/>
            <p:cNvSpPr>
              <a:spLocks/>
            </p:cNvSpPr>
            <p:nvPr/>
          </p:nvSpPr>
          <p:spPr bwMode="auto">
            <a:xfrm>
              <a:off x="5055" y="3358"/>
              <a:ext cx="48" cy="36"/>
            </a:xfrm>
            <a:custGeom>
              <a:avLst/>
              <a:gdLst>
                <a:gd name="T0" fmla="*/ 45 w 48"/>
                <a:gd name="T1" fmla="*/ 0 h 36"/>
                <a:gd name="T2" fmla="*/ 45 w 48"/>
                <a:gd name="T3" fmla="*/ 3 h 36"/>
                <a:gd name="T4" fmla="*/ 45 w 48"/>
                <a:gd name="T5" fmla="*/ 5 h 36"/>
                <a:gd name="T6" fmla="*/ 45 w 48"/>
                <a:gd name="T7" fmla="*/ 9 h 36"/>
                <a:gd name="T8" fmla="*/ 45 w 48"/>
                <a:gd name="T9" fmla="*/ 13 h 36"/>
                <a:gd name="T10" fmla="*/ 45 w 48"/>
                <a:gd name="T11" fmla="*/ 15 h 36"/>
                <a:gd name="T12" fmla="*/ 46 w 48"/>
                <a:gd name="T13" fmla="*/ 19 h 36"/>
                <a:gd name="T14" fmla="*/ 46 w 48"/>
                <a:gd name="T15" fmla="*/ 21 h 36"/>
                <a:gd name="T16" fmla="*/ 46 w 48"/>
                <a:gd name="T17" fmla="*/ 23 h 36"/>
                <a:gd name="T18" fmla="*/ 46 w 48"/>
                <a:gd name="T19" fmla="*/ 24 h 36"/>
                <a:gd name="T20" fmla="*/ 46 w 48"/>
                <a:gd name="T21" fmla="*/ 24 h 36"/>
                <a:gd name="T22" fmla="*/ 46 w 48"/>
                <a:gd name="T23" fmla="*/ 26 h 36"/>
                <a:gd name="T24" fmla="*/ 46 w 48"/>
                <a:gd name="T25" fmla="*/ 26 h 36"/>
                <a:gd name="T26" fmla="*/ 46 w 48"/>
                <a:gd name="T27" fmla="*/ 26 h 36"/>
                <a:gd name="T28" fmla="*/ 46 w 48"/>
                <a:gd name="T29" fmla="*/ 28 h 36"/>
                <a:gd name="T30" fmla="*/ 48 w 48"/>
                <a:gd name="T31" fmla="*/ 28 h 36"/>
                <a:gd name="T32" fmla="*/ 48 w 48"/>
                <a:gd name="T33" fmla="*/ 30 h 36"/>
                <a:gd name="T34" fmla="*/ 43 w 48"/>
                <a:gd name="T35" fmla="*/ 32 h 36"/>
                <a:gd name="T36" fmla="*/ 37 w 48"/>
                <a:gd name="T37" fmla="*/ 32 h 36"/>
                <a:gd name="T38" fmla="*/ 31 w 48"/>
                <a:gd name="T39" fmla="*/ 32 h 36"/>
                <a:gd name="T40" fmla="*/ 25 w 48"/>
                <a:gd name="T41" fmla="*/ 32 h 36"/>
                <a:gd name="T42" fmla="*/ 18 w 48"/>
                <a:gd name="T43" fmla="*/ 32 h 36"/>
                <a:gd name="T44" fmla="*/ 12 w 48"/>
                <a:gd name="T45" fmla="*/ 32 h 36"/>
                <a:gd name="T46" fmla="*/ 4 w 48"/>
                <a:gd name="T47" fmla="*/ 34 h 36"/>
                <a:gd name="T48" fmla="*/ 0 w 48"/>
                <a:gd name="T49" fmla="*/ 36 h 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48"/>
                <a:gd name="T76" fmla="*/ 0 h 36"/>
                <a:gd name="T77" fmla="*/ 48 w 48"/>
                <a:gd name="T78" fmla="*/ 36 h 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48" h="36">
                  <a:moveTo>
                    <a:pt x="45" y="0"/>
                  </a:moveTo>
                  <a:lnTo>
                    <a:pt x="45" y="3"/>
                  </a:lnTo>
                  <a:lnTo>
                    <a:pt x="45" y="5"/>
                  </a:lnTo>
                  <a:lnTo>
                    <a:pt x="45" y="9"/>
                  </a:lnTo>
                  <a:lnTo>
                    <a:pt x="45" y="13"/>
                  </a:lnTo>
                  <a:lnTo>
                    <a:pt x="45" y="15"/>
                  </a:lnTo>
                  <a:lnTo>
                    <a:pt x="46" y="19"/>
                  </a:lnTo>
                  <a:lnTo>
                    <a:pt x="46" y="21"/>
                  </a:lnTo>
                  <a:lnTo>
                    <a:pt x="46" y="23"/>
                  </a:lnTo>
                  <a:lnTo>
                    <a:pt x="46" y="24"/>
                  </a:lnTo>
                  <a:lnTo>
                    <a:pt x="46" y="26"/>
                  </a:lnTo>
                  <a:lnTo>
                    <a:pt x="46" y="28"/>
                  </a:lnTo>
                  <a:lnTo>
                    <a:pt x="48" y="28"/>
                  </a:lnTo>
                  <a:lnTo>
                    <a:pt x="48" y="30"/>
                  </a:lnTo>
                  <a:lnTo>
                    <a:pt x="43" y="32"/>
                  </a:lnTo>
                  <a:lnTo>
                    <a:pt x="37" y="32"/>
                  </a:lnTo>
                  <a:lnTo>
                    <a:pt x="31" y="32"/>
                  </a:lnTo>
                  <a:lnTo>
                    <a:pt x="25" y="32"/>
                  </a:lnTo>
                  <a:lnTo>
                    <a:pt x="18" y="32"/>
                  </a:lnTo>
                  <a:lnTo>
                    <a:pt x="12" y="32"/>
                  </a:lnTo>
                  <a:lnTo>
                    <a:pt x="4" y="34"/>
                  </a:lnTo>
                  <a:lnTo>
                    <a:pt x="0" y="36"/>
                  </a:lnTo>
                </a:path>
              </a:pathLst>
            </a:custGeom>
            <a:noFill/>
            <a:ln w="9525">
              <a:solidFill>
                <a:srgbClr val="292929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49531" name="Freeform 20"/>
            <p:cNvSpPr>
              <a:spLocks/>
            </p:cNvSpPr>
            <p:nvPr/>
          </p:nvSpPr>
          <p:spPr bwMode="auto">
            <a:xfrm>
              <a:off x="5071" y="3400"/>
              <a:ext cx="32" cy="2"/>
            </a:xfrm>
            <a:custGeom>
              <a:avLst/>
              <a:gdLst>
                <a:gd name="T0" fmla="*/ 32 w 32"/>
                <a:gd name="T1" fmla="*/ 0 h 2"/>
                <a:gd name="T2" fmla="*/ 29 w 32"/>
                <a:gd name="T3" fmla="*/ 0 h 2"/>
                <a:gd name="T4" fmla="*/ 25 w 32"/>
                <a:gd name="T5" fmla="*/ 0 h 2"/>
                <a:gd name="T6" fmla="*/ 21 w 32"/>
                <a:gd name="T7" fmla="*/ 0 h 2"/>
                <a:gd name="T8" fmla="*/ 17 w 32"/>
                <a:gd name="T9" fmla="*/ 0 h 2"/>
                <a:gd name="T10" fmla="*/ 11 w 32"/>
                <a:gd name="T11" fmla="*/ 0 h 2"/>
                <a:gd name="T12" fmla="*/ 7 w 32"/>
                <a:gd name="T13" fmla="*/ 0 h 2"/>
                <a:gd name="T14" fmla="*/ 4 w 32"/>
                <a:gd name="T15" fmla="*/ 0 h 2"/>
                <a:gd name="T16" fmla="*/ 0 w 32"/>
                <a:gd name="T17" fmla="*/ 2 h 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2"/>
                <a:gd name="T28" fmla="*/ 0 h 2"/>
                <a:gd name="T29" fmla="*/ 32 w 32"/>
                <a:gd name="T30" fmla="*/ 2 h 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2" h="2">
                  <a:moveTo>
                    <a:pt x="32" y="0"/>
                  </a:moveTo>
                  <a:lnTo>
                    <a:pt x="29" y="0"/>
                  </a:lnTo>
                  <a:lnTo>
                    <a:pt x="25" y="0"/>
                  </a:lnTo>
                  <a:lnTo>
                    <a:pt x="21" y="0"/>
                  </a:lnTo>
                  <a:lnTo>
                    <a:pt x="17" y="0"/>
                  </a:lnTo>
                  <a:lnTo>
                    <a:pt x="11" y="0"/>
                  </a:lnTo>
                  <a:lnTo>
                    <a:pt x="7" y="0"/>
                  </a:lnTo>
                  <a:lnTo>
                    <a:pt x="4" y="0"/>
                  </a:lnTo>
                  <a:lnTo>
                    <a:pt x="0" y="2"/>
                  </a:lnTo>
                </a:path>
              </a:pathLst>
            </a:custGeom>
            <a:noFill/>
            <a:ln w="9525">
              <a:solidFill>
                <a:srgbClr val="292929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</p:grpSp>
      <p:sp>
        <p:nvSpPr>
          <p:cNvPr id="149509" name="Text Box 40"/>
          <p:cNvSpPr txBox="1">
            <a:spLocks noChangeArrowheads="1"/>
          </p:cNvSpPr>
          <p:nvPr/>
        </p:nvSpPr>
        <p:spPr bwMode="auto">
          <a:xfrm>
            <a:off x="4499992" y="1772816"/>
            <a:ext cx="4386137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400" i="1" dirty="0">
                <a:latin typeface="Times New Roman" pitchFamily="18" charset="0"/>
                <a:ea typeface="HG創英角ﾎﾟｯﾌﾟ体" pitchFamily="49" charset="-128"/>
                <a:cs typeface="Times New Roman" pitchFamily="18" charset="0"/>
              </a:rPr>
              <a:t>l</a:t>
            </a:r>
            <a:r>
              <a:rPr lang="en-US" altLang="ja-JP" sz="2400" dirty="0">
                <a:latin typeface="Comic Sans MS" pitchFamily="66" charset="0"/>
                <a:ea typeface="HG創英角ﾎﾟｯﾌﾟ体" pitchFamily="49" charset="-128"/>
              </a:rPr>
              <a:t>: </a:t>
            </a:r>
            <a:r>
              <a:rPr lang="ja-JP" altLang="en-US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ひもの長さ </a:t>
            </a:r>
            <a:r>
              <a:rPr lang="en-US" altLang="ja-JP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length of string</a:t>
            </a:r>
          </a:p>
          <a:p>
            <a:r>
              <a:rPr lang="en-US" altLang="ja-JP" sz="2400" dirty="0">
                <a:latin typeface="Comic Sans MS" pitchFamily="66" charset="0"/>
                <a:ea typeface="HG創英角ﾎﾟｯﾌﾟ体" pitchFamily="49" charset="-128"/>
              </a:rPr>
              <a:t>g: </a:t>
            </a:r>
            <a:r>
              <a:rPr lang="ja-JP" altLang="en-US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重力加速度 </a:t>
            </a:r>
            <a:r>
              <a:rPr lang="en-US" altLang="ja-JP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gravity</a:t>
            </a:r>
            <a:endParaRPr lang="ja-JP" altLang="en-US" sz="2400" dirty="0">
              <a:solidFill>
                <a:schemeClr val="tx1">
                  <a:lumMod val="50000"/>
                  <a:lumOff val="50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grpSp>
        <p:nvGrpSpPr>
          <p:cNvPr id="149510" name="Group 41"/>
          <p:cNvGrpSpPr>
            <a:grpSpLocks/>
          </p:cNvGrpSpPr>
          <p:nvPr/>
        </p:nvGrpSpPr>
        <p:grpSpPr bwMode="auto">
          <a:xfrm>
            <a:off x="6516216" y="404664"/>
            <a:ext cx="1511300" cy="1087438"/>
            <a:chOff x="2064" y="1253"/>
            <a:chExt cx="952" cy="685"/>
          </a:xfrm>
        </p:grpSpPr>
        <p:sp>
          <p:nvSpPr>
            <p:cNvPr id="149511" name="Text Box 42"/>
            <p:cNvSpPr txBox="1">
              <a:spLocks noChangeArrowheads="1"/>
            </p:cNvSpPr>
            <p:nvPr/>
          </p:nvSpPr>
          <p:spPr bwMode="auto">
            <a:xfrm>
              <a:off x="2064" y="1389"/>
              <a:ext cx="500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ja-JP" sz="3200" dirty="0">
                  <a:latin typeface="Symbol" pitchFamily="18" charset="2"/>
                </a:rPr>
                <a:t>w</a:t>
              </a:r>
              <a:r>
                <a:rPr lang="en-US" altLang="ja-JP" sz="3200" dirty="0">
                  <a:latin typeface="Times New Roman" pitchFamily="18" charset="0"/>
                </a:rPr>
                <a:t> =</a:t>
              </a:r>
            </a:p>
          </p:txBody>
        </p:sp>
        <p:sp>
          <p:nvSpPr>
            <p:cNvPr id="149512" name="Text Box 43"/>
            <p:cNvSpPr txBox="1">
              <a:spLocks noChangeArrowheads="1"/>
            </p:cNvSpPr>
            <p:nvPr/>
          </p:nvSpPr>
          <p:spPr bwMode="auto">
            <a:xfrm>
              <a:off x="2727" y="1253"/>
              <a:ext cx="236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ja-JP" sz="2800" dirty="0">
                  <a:latin typeface="Comic Sans MS" pitchFamily="66" charset="0"/>
                </a:rPr>
                <a:t>g</a:t>
              </a:r>
            </a:p>
          </p:txBody>
        </p:sp>
        <p:sp>
          <p:nvSpPr>
            <p:cNvPr id="149513" name="Text Box 44"/>
            <p:cNvSpPr txBox="1">
              <a:spLocks noChangeArrowheads="1"/>
            </p:cNvSpPr>
            <p:nvPr/>
          </p:nvSpPr>
          <p:spPr bwMode="auto">
            <a:xfrm>
              <a:off x="2727" y="1570"/>
              <a:ext cx="188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ja-JP" sz="3200" i="1" dirty="0">
                  <a:latin typeface="Times New Roman" pitchFamily="18" charset="0"/>
                  <a:cs typeface="Times New Roman" pitchFamily="18" charset="0"/>
                </a:rPr>
                <a:t>l</a:t>
              </a:r>
            </a:p>
          </p:txBody>
        </p:sp>
        <p:sp>
          <p:nvSpPr>
            <p:cNvPr id="149514" name="Line 45"/>
            <p:cNvSpPr>
              <a:spLocks noChangeShapeType="1"/>
            </p:cNvSpPr>
            <p:nvPr/>
          </p:nvSpPr>
          <p:spPr bwMode="auto">
            <a:xfrm>
              <a:off x="2699" y="1615"/>
              <a:ext cx="27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49515" name="Freeform 46"/>
            <p:cNvSpPr>
              <a:spLocks/>
            </p:cNvSpPr>
            <p:nvPr/>
          </p:nvSpPr>
          <p:spPr bwMode="auto">
            <a:xfrm>
              <a:off x="2517" y="1253"/>
              <a:ext cx="499" cy="589"/>
            </a:xfrm>
            <a:custGeom>
              <a:avLst/>
              <a:gdLst>
                <a:gd name="T0" fmla="*/ 499 w 499"/>
                <a:gd name="T1" fmla="*/ 0 h 589"/>
                <a:gd name="T2" fmla="*/ 136 w 499"/>
                <a:gd name="T3" fmla="*/ 0 h 589"/>
                <a:gd name="T4" fmla="*/ 91 w 499"/>
                <a:gd name="T5" fmla="*/ 589 h 589"/>
                <a:gd name="T6" fmla="*/ 45 w 499"/>
                <a:gd name="T7" fmla="*/ 453 h 589"/>
                <a:gd name="T8" fmla="*/ 0 w 499"/>
                <a:gd name="T9" fmla="*/ 499 h 58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99"/>
                <a:gd name="T16" fmla="*/ 0 h 589"/>
                <a:gd name="T17" fmla="*/ 499 w 499"/>
                <a:gd name="T18" fmla="*/ 589 h 58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99" h="589">
                  <a:moveTo>
                    <a:pt x="499" y="0"/>
                  </a:moveTo>
                  <a:lnTo>
                    <a:pt x="136" y="0"/>
                  </a:lnTo>
                  <a:lnTo>
                    <a:pt x="91" y="589"/>
                  </a:lnTo>
                  <a:lnTo>
                    <a:pt x="45" y="453"/>
                  </a:lnTo>
                  <a:lnTo>
                    <a:pt x="0" y="499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</p:grpSp>
      <p:sp>
        <p:nvSpPr>
          <p:cNvPr id="28" name="テキスト ボックス 27"/>
          <p:cNvSpPr txBox="1"/>
          <p:nvPr/>
        </p:nvSpPr>
        <p:spPr>
          <a:xfrm>
            <a:off x="3779838" y="3501008"/>
            <a:ext cx="4665060" cy="1077218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altLang="ja-JP" sz="3200" dirty="0">
                <a:solidFill>
                  <a:srgbClr val="FF0000"/>
                </a:solidFill>
                <a:latin typeface="Comic Sans MS" pitchFamily="66" charset="0"/>
                <a:ea typeface="HGP教科書体" pitchFamily="18" charset="-128"/>
              </a:rPr>
              <a:t> ~9.8 m/sec</a:t>
            </a:r>
            <a:r>
              <a:rPr lang="en-US" altLang="ja-JP" sz="3200" baseline="30000" dirty="0">
                <a:solidFill>
                  <a:srgbClr val="FF0000"/>
                </a:solidFill>
                <a:latin typeface="Comic Sans MS" pitchFamily="66" charset="0"/>
                <a:ea typeface="HGP教科書体" pitchFamily="18" charset="-128"/>
              </a:rPr>
              <a:t>2</a:t>
            </a:r>
          </a:p>
          <a:p>
            <a:r>
              <a:rPr lang="en-US" altLang="ja-JP" sz="3200" dirty="0">
                <a:solidFill>
                  <a:srgbClr val="FF0000"/>
                </a:solidFill>
                <a:latin typeface="Comic Sans MS" pitchFamily="66" charset="0"/>
                <a:ea typeface="HGP教科書体" pitchFamily="18" charset="-128"/>
              </a:rPr>
              <a:t>	</a:t>
            </a:r>
            <a:r>
              <a:rPr lang="ja-JP" altLang="en-US" sz="3200" dirty="0">
                <a:solidFill>
                  <a:srgbClr val="FF0000"/>
                </a:solidFill>
                <a:latin typeface="Comic Sans MS" pitchFamily="66" charset="0"/>
                <a:ea typeface="HGP教科書体" pitchFamily="18" charset="-128"/>
              </a:rPr>
              <a:t>又は　</a:t>
            </a:r>
            <a:r>
              <a:rPr lang="en-US" altLang="ja-JP" sz="3200" dirty="0">
                <a:solidFill>
                  <a:srgbClr val="FF0000"/>
                </a:solidFill>
                <a:latin typeface="Comic Sans MS" pitchFamily="66" charset="0"/>
                <a:ea typeface="HGP教科書体" pitchFamily="18" charset="-128"/>
              </a:rPr>
              <a:t>980 gal</a:t>
            </a:r>
            <a:r>
              <a:rPr lang="ja-JP" altLang="en-US" sz="3200" dirty="0">
                <a:solidFill>
                  <a:srgbClr val="FF0000"/>
                </a:solidFill>
                <a:latin typeface="Comic Sans MS" pitchFamily="66" charset="0"/>
                <a:ea typeface="HGP教科書体" pitchFamily="18" charset="-128"/>
              </a:rPr>
              <a:t>（ガル）</a:t>
            </a:r>
            <a:endParaRPr kumimoji="1" lang="ja-JP" altLang="en-US" sz="3200" dirty="0">
              <a:solidFill>
                <a:srgbClr val="FF0000"/>
              </a:solidFill>
              <a:latin typeface="Comic Sans MS" pitchFamily="66" charset="0"/>
              <a:ea typeface="HGP教科書体" pitchFamily="18" charset="-128"/>
            </a:endParaRPr>
          </a:p>
        </p:txBody>
      </p:sp>
      <p:sp>
        <p:nvSpPr>
          <p:cNvPr id="29" name="Text Box 79"/>
          <p:cNvSpPr txBox="1">
            <a:spLocks noChangeArrowheads="1"/>
          </p:cNvSpPr>
          <p:nvPr/>
        </p:nvSpPr>
        <p:spPr bwMode="auto">
          <a:xfrm>
            <a:off x="1703944" y="5589240"/>
            <a:ext cx="5606022" cy="1138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r"/>
            <a:r>
              <a:rPr lang="ja-JP" altLang="en-US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itchFamily="66" charset="0"/>
                <a:ea typeface="HGP教科書体" pitchFamily="18" charset="-128"/>
              </a:rPr>
              <a:t>単振子で測る地球重力場</a:t>
            </a:r>
            <a:endParaRPr lang="en-US" altLang="ja-JP" sz="4000" dirty="0">
              <a:solidFill>
                <a:schemeClr val="tx1">
                  <a:lumMod val="75000"/>
                  <a:lumOff val="25000"/>
                </a:schemeClr>
              </a:solidFill>
              <a:latin typeface="Comic Sans MS" pitchFamily="66" charset="0"/>
              <a:ea typeface="HGP教科書体" pitchFamily="18" charset="-128"/>
            </a:endParaRPr>
          </a:p>
          <a:p>
            <a:pPr algn="r"/>
            <a:r>
              <a:rPr lang="en-US" altLang="ja-JP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  <a:ea typeface="HGP教科書体" pitchFamily="18" charset="-128"/>
              </a:rPr>
              <a:t>Pendulum to measure “g”</a:t>
            </a:r>
          </a:p>
        </p:txBody>
      </p:sp>
      <p:sp>
        <p:nvSpPr>
          <p:cNvPr id="30" name="テキスト ボックス 29"/>
          <p:cNvSpPr txBox="1"/>
          <p:nvPr/>
        </p:nvSpPr>
        <p:spPr>
          <a:xfrm>
            <a:off x="4788024" y="4708916"/>
            <a:ext cx="4087979" cy="707886"/>
          </a:xfrm>
          <a:prstGeom prst="rect">
            <a:avLst/>
          </a:prstGeom>
          <a:solidFill>
            <a:srgbClr val="C00000"/>
          </a:solidFill>
          <a:effectLst>
            <a:outerShdw blurRad="127000" dist="1270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ja-JP" altLang="en-US" sz="4000" dirty="0">
                <a:solidFill>
                  <a:schemeClr val="accent3">
                    <a:lumMod val="95000"/>
                  </a:schemeClr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神戸だと</a:t>
            </a:r>
            <a:r>
              <a:rPr lang="en-US" altLang="ja-JP" sz="3600" dirty="0">
                <a:solidFill>
                  <a:schemeClr val="accent3">
                    <a:lumMod val="95000"/>
                  </a:schemeClr>
                </a:solidFill>
                <a:latin typeface="Comic Sans MS" panose="030F0702030302020204" pitchFamily="66" charset="0"/>
                <a:ea typeface="HG正楷書体-PRO" panose="03000600000000000000" pitchFamily="66" charset="-128"/>
              </a:rPr>
              <a:t>979.7gal</a:t>
            </a:r>
            <a:endParaRPr lang="ja-JP" altLang="en-US" sz="4000" dirty="0">
              <a:solidFill>
                <a:schemeClr val="accent3">
                  <a:lumMod val="95000"/>
                </a:schemeClr>
              </a:solidFill>
              <a:latin typeface="Comic Sans MS" panose="030F0702030302020204" pitchFamily="66" charset="0"/>
              <a:ea typeface="HG正楷書体-PRO" panose="03000600000000000000" pitchFamily="66" charset="-128"/>
            </a:endParaRPr>
          </a:p>
        </p:txBody>
      </p:sp>
      <p:sp>
        <p:nvSpPr>
          <p:cNvPr id="31" name="テキスト ボックス 30"/>
          <p:cNvSpPr txBox="1"/>
          <p:nvPr/>
        </p:nvSpPr>
        <p:spPr>
          <a:xfrm>
            <a:off x="4804392" y="4712498"/>
            <a:ext cx="4087979" cy="707886"/>
          </a:xfrm>
          <a:prstGeom prst="rect">
            <a:avLst/>
          </a:prstGeom>
          <a:solidFill>
            <a:srgbClr val="C00000"/>
          </a:solidFill>
          <a:effectLst>
            <a:outerShdw blurRad="127000" dist="1270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ja-JP" altLang="en-US" sz="4000" dirty="0">
                <a:solidFill>
                  <a:schemeClr val="accent3">
                    <a:lumMod val="95000"/>
                  </a:schemeClr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札幌だと</a:t>
            </a:r>
            <a:r>
              <a:rPr lang="en-US" altLang="ja-JP" sz="3600" dirty="0">
                <a:solidFill>
                  <a:schemeClr val="accent3">
                    <a:lumMod val="95000"/>
                  </a:schemeClr>
                </a:solidFill>
                <a:latin typeface="Comic Sans MS" panose="030F0702030302020204" pitchFamily="66" charset="0"/>
                <a:ea typeface="HG正楷書体-PRO" panose="03000600000000000000" pitchFamily="66" charset="-128"/>
              </a:rPr>
              <a:t>980.5gal</a:t>
            </a:r>
            <a:endParaRPr lang="ja-JP" altLang="en-US" sz="4000" dirty="0">
              <a:solidFill>
                <a:schemeClr val="accent3">
                  <a:lumMod val="95000"/>
                </a:schemeClr>
              </a:solidFill>
              <a:latin typeface="Comic Sans MS" panose="030F0702030302020204" pitchFamily="66" charset="0"/>
              <a:ea typeface="HG正楷書体-PRO" panose="03000600000000000000" pitchFamily="66" charset="-128"/>
            </a:endParaRPr>
          </a:p>
        </p:txBody>
      </p:sp>
      <p:sp>
        <p:nvSpPr>
          <p:cNvPr id="32" name="テキスト ボックス 31"/>
          <p:cNvSpPr txBox="1"/>
          <p:nvPr/>
        </p:nvSpPr>
        <p:spPr>
          <a:xfrm>
            <a:off x="4807801" y="4715759"/>
            <a:ext cx="4014240" cy="707886"/>
          </a:xfrm>
          <a:prstGeom prst="rect">
            <a:avLst/>
          </a:prstGeom>
          <a:solidFill>
            <a:srgbClr val="C00000"/>
          </a:solidFill>
          <a:effectLst>
            <a:outerShdw blurRad="127000" dist="1270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ja-JP" altLang="en-US" sz="4000" dirty="0">
                <a:solidFill>
                  <a:schemeClr val="accent3">
                    <a:lumMod val="95000"/>
                  </a:schemeClr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那覇だと</a:t>
            </a:r>
            <a:r>
              <a:rPr lang="en-US" altLang="ja-JP" sz="3600" dirty="0">
                <a:solidFill>
                  <a:schemeClr val="accent3">
                    <a:lumMod val="95000"/>
                  </a:schemeClr>
                </a:solidFill>
                <a:latin typeface="Comic Sans MS" panose="030F0702030302020204" pitchFamily="66" charset="0"/>
                <a:ea typeface="HG正楷書体-PRO" panose="03000600000000000000" pitchFamily="66" charset="-128"/>
              </a:rPr>
              <a:t>979.1gal</a:t>
            </a:r>
            <a:endParaRPr lang="ja-JP" altLang="en-US" sz="4000" dirty="0">
              <a:solidFill>
                <a:schemeClr val="accent3">
                  <a:lumMod val="95000"/>
                </a:schemeClr>
              </a:solidFill>
              <a:latin typeface="Comic Sans MS" panose="030F0702030302020204" pitchFamily="66" charset="0"/>
              <a:ea typeface="HG正楷書体-PRO" panose="03000600000000000000" pitchFamily="66" charset="-128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accel="50000" decel="50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700000">
                                      <p:cBhvr>
                                        <p:cTn id="6" dur="2000" fill="hold"/>
                                        <p:tgtEl>
                                          <p:spTgt spid="4280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63" presetClass="path" presetSubtype="0" repeatCount="indefinite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4.81481E-6 L 0.16163 -0.00394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4280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100" y="-20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7" presetClass="path" presetSubtype="0" repeatCount="indefinite" accel="50000" decel="50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4.81481E-6 L 0.0882 0.01505 C 0.10643 0.01852 0.13473 0.02107 0.16337 0.02107 C 0.19671 0.02107 0.22309 0.01852 0.24167 0.01505 L 0.33073 -4.81481E-6 " pathEditMode="relative" rAng="0" ptsTypes="FffFF">
                                      <p:cBhvr>
                                        <p:cTn id="10" dur="2000" fill="hold"/>
                                        <p:tgtEl>
                                          <p:spTgt spid="4280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500" y="1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8034" grpId="0" animBg="1"/>
      <p:bldP spid="428034" grpId="1" animBg="1"/>
      <p:bldP spid="428035" grpId="0" animBg="1"/>
      <p:bldP spid="28" grpId="0"/>
      <p:bldP spid="30" grpId="0" animBg="1"/>
      <p:bldP spid="31" grpId="0" animBg="1"/>
      <p:bldP spid="3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501008"/>
            <a:ext cx="6746785" cy="32112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図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188641"/>
            <a:ext cx="6876256" cy="32236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正方形/長方形 5"/>
          <p:cNvSpPr/>
          <p:nvPr/>
        </p:nvSpPr>
        <p:spPr>
          <a:xfrm>
            <a:off x="2411760" y="2852936"/>
            <a:ext cx="2016224" cy="43204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8" name="正方形/長方形 7"/>
          <p:cNvSpPr/>
          <p:nvPr/>
        </p:nvSpPr>
        <p:spPr>
          <a:xfrm>
            <a:off x="611560" y="6185973"/>
            <a:ext cx="2664296" cy="43204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grpSp>
        <p:nvGrpSpPr>
          <p:cNvPr id="7" name="Group 2"/>
          <p:cNvGrpSpPr>
            <a:grpSpLocks/>
          </p:cNvGrpSpPr>
          <p:nvPr/>
        </p:nvGrpSpPr>
        <p:grpSpPr bwMode="auto">
          <a:xfrm>
            <a:off x="755576" y="1956768"/>
            <a:ext cx="719138" cy="649288"/>
            <a:chOff x="884" y="1389"/>
            <a:chExt cx="453" cy="409"/>
          </a:xfrm>
        </p:grpSpPr>
        <p:sp>
          <p:nvSpPr>
            <p:cNvPr id="9" name="Rectangle 3"/>
            <p:cNvSpPr>
              <a:spLocks noChangeArrowheads="1"/>
            </p:cNvSpPr>
            <p:nvPr/>
          </p:nvSpPr>
          <p:spPr bwMode="auto">
            <a:xfrm>
              <a:off x="1025" y="1416"/>
              <a:ext cx="171" cy="109"/>
            </a:xfrm>
            <a:prstGeom prst="rect">
              <a:avLst/>
            </a:prstGeom>
            <a:noFill/>
            <a:ln w="285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0" name="AutoShape 4"/>
            <p:cNvSpPr>
              <a:spLocks noChangeArrowheads="1"/>
            </p:cNvSpPr>
            <p:nvPr/>
          </p:nvSpPr>
          <p:spPr bwMode="auto">
            <a:xfrm flipV="1">
              <a:off x="912" y="1525"/>
              <a:ext cx="397" cy="273"/>
            </a:xfrm>
            <a:custGeom>
              <a:avLst/>
              <a:gdLst>
                <a:gd name="G0" fmla="+- 2294 0 0"/>
                <a:gd name="G1" fmla="+- 21600 0 2294"/>
                <a:gd name="G2" fmla="*/ 2294 1 2"/>
                <a:gd name="G3" fmla="+- 21600 0 G2"/>
                <a:gd name="G4" fmla="+/ 2294 21600 2"/>
                <a:gd name="G5" fmla="+/ G1 0 2"/>
                <a:gd name="G6" fmla="*/ 21600 21600 2294"/>
                <a:gd name="G7" fmla="*/ G6 1 2"/>
                <a:gd name="G8" fmla="+- 21600 0 G7"/>
                <a:gd name="G9" fmla="*/ 21600 1 2"/>
                <a:gd name="G10" fmla="+- 2294 0 G9"/>
                <a:gd name="G11" fmla="?: G10 G8 0"/>
                <a:gd name="G12" fmla="?: G10 G7 21600"/>
                <a:gd name="T0" fmla="*/ 20453 w 21600"/>
                <a:gd name="T1" fmla="*/ 10800 h 21600"/>
                <a:gd name="T2" fmla="*/ 10800 w 21600"/>
                <a:gd name="T3" fmla="*/ 21600 h 21600"/>
                <a:gd name="T4" fmla="*/ 1147 w 21600"/>
                <a:gd name="T5" fmla="*/ 10800 h 21600"/>
                <a:gd name="T6" fmla="*/ 10800 w 21600"/>
                <a:gd name="T7" fmla="*/ 0 h 21600"/>
                <a:gd name="T8" fmla="*/ 2947 w 21600"/>
                <a:gd name="T9" fmla="*/ 2947 h 21600"/>
                <a:gd name="T10" fmla="*/ 18653 w 21600"/>
                <a:gd name="T11" fmla="*/ 18653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2294" y="21600"/>
                  </a:lnTo>
                  <a:lnTo>
                    <a:pt x="19306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bg2"/>
            </a:solidFill>
            <a:ln w="952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1" name="Oval 5"/>
            <p:cNvSpPr>
              <a:spLocks noChangeArrowheads="1"/>
            </p:cNvSpPr>
            <p:nvPr/>
          </p:nvSpPr>
          <p:spPr bwMode="auto">
            <a:xfrm>
              <a:off x="969" y="1525"/>
              <a:ext cx="284" cy="273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r>
                <a:rPr lang="ja-JP" altLang="en-US" dirty="0"/>
                <a:t>　　　　　</a:t>
              </a:r>
            </a:p>
          </p:txBody>
        </p:sp>
        <p:sp>
          <p:nvSpPr>
            <p:cNvPr id="12" name="Oval 6"/>
            <p:cNvSpPr>
              <a:spLocks noChangeArrowheads="1"/>
            </p:cNvSpPr>
            <p:nvPr/>
          </p:nvSpPr>
          <p:spPr bwMode="auto">
            <a:xfrm>
              <a:off x="884" y="1389"/>
              <a:ext cx="453" cy="81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3" name="Line 7"/>
            <p:cNvSpPr>
              <a:spLocks noChangeShapeType="1"/>
            </p:cNvSpPr>
            <p:nvPr/>
          </p:nvSpPr>
          <p:spPr bwMode="auto">
            <a:xfrm>
              <a:off x="1118" y="1525"/>
              <a:ext cx="0" cy="4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4" name="Line 8"/>
            <p:cNvSpPr>
              <a:spLocks noChangeShapeType="1"/>
            </p:cNvSpPr>
            <p:nvPr/>
          </p:nvSpPr>
          <p:spPr bwMode="auto">
            <a:xfrm>
              <a:off x="1118" y="1757"/>
              <a:ext cx="0" cy="4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5" name="Line 9"/>
            <p:cNvSpPr>
              <a:spLocks noChangeShapeType="1"/>
            </p:cNvSpPr>
            <p:nvPr/>
          </p:nvSpPr>
          <p:spPr bwMode="auto">
            <a:xfrm rot="-5400000">
              <a:off x="1228" y="1640"/>
              <a:ext cx="0" cy="4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6" name="Line 10"/>
            <p:cNvSpPr>
              <a:spLocks noChangeShapeType="1"/>
            </p:cNvSpPr>
            <p:nvPr/>
          </p:nvSpPr>
          <p:spPr bwMode="auto">
            <a:xfrm rot="-5400000">
              <a:off x="994" y="1640"/>
              <a:ext cx="0" cy="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7" name="Line 11"/>
            <p:cNvSpPr>
              <a:spLocks noChangeShapeType="1"/>
            </p:cNvSpPr>
            <p:nvPr/>
          </p:nvSpPr>
          <p:spPr bwMode="auto">
            <a:xfrm rot="-5400000">
              <a:off x="1192" y="1565"/>
              <a:ext cx="14" cy="15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8" name="Line 12"/>
            <p:cNvSpPr>
              <a:spLocks noChangeShapeType="1"/>
            </p:cNvSpPr>
            <p:nvPr/>
          </p:nvSpPr>
          <p:spPr bwMode="auto">
            <a:xfrm rot="-5400000">
              <a:off x="1017" y="1743"/>
              <a:ext cx="13" cy="15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9" name="Line 13"/>
            <p:cNvSpPr>
              <a:spLocks noChangeShapeType="1"/>
            </p:cNvSpPr>
            <p:nvPr/>
          </p:nvSpPr>
          <p:spPr bwMode="auto">
            <a:xfrm rot="-10800000">
              <a:off x="1016" y="1566"/>
              <a:ext cx="14" cy="14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0" name="Line 14"/>
            <p:cNvSpPr>
              <a:spLocks noChangeShapeType="1"/>
            </p:cNvSpPr>
            <p:nvPr/>
          </p:nvSpPr>
          <p:spPr bwMode="auto">
            <a:xfrm rot="-10800000">
              <a:off x="1206" y="1743"/>
              <a:ext cx="14" cy="14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1" name="Oval 15"/>
            <p:cNvSpPr>
              <a:spLocks noChangeArrowheads="1"/>
            </p:cNvSpPr>
            <p:nvPr/>
          </p:nvSpPr>
          <p:spPr bwMode="auto">
            <a:xfrm>
              <a:off x="1103" y="1648"/>
              <a:ext cx="15" cy="14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</p:grpSp>
      <p:sp>
        <p:nvSpPr>
          <p:cNvPr id="24" name="AutoShape 18"/>
          <p:cNvSpPr>
            <a:spLocks noChangeArrowheads="1"/>
          </p:cNvSpPr>
          <p:nvPr/>
        </p:nvSpPr>
        <p:spPr bwMode="auto">
          <a:xfrm rot="7287844">
            <a:off x="1126258" y="2267123"/>
            <a:ext cx="33338" cy="276225"/>
          </a:xfrm>
          <a:prstGeom prst="triangle">
            <a:avLst>
              <a:gd name="adj" fmla="val 50000"/>
            </a:avLst>
          </a:prstGeom>
          <a:solidFill>
            <a:srgbClr val="99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grpSp>
        <p:nvGrpSpPr>
          <p:cNvPr id="25" name="Group 2"/>
          <p:cNvGrpSpPr>
            <a:grpSpLocks/>
          </p:cNvGrpSpPr>
          <p:nvPr/>
        </p:nvGrpSpPr>
        <p:grpSpPr bwMode="auto">
          <a:xfrm>
            <a:off x="7668367" y="5158095"/>
            <a:ext cx="719150" cy="649290"/>
            <a:chOff x="884" y="1389"/>
            <a:chExt cx="453" cy="409"/>
          </a:xfrm>
        </p:grpSpPr>
        <p:sp>
          <p:nvSpPr>
            <p:cNvPr id="26" name="Rectangle 3"/>
            <p:cNvSpPr>
              <a:spLocks noChangeArrowheads="1"/>
            </p:cNvSpPr>
            <p:nvPr/>
          </p:nvSpPr>
          <p:spPr bwMode="auto">
            <a:xfrm>
              <a:off x="1025" y="1416"/>
              <a:ext cx="171" cy="109"/>
            </a:xfrm>
            <a:prstGeom prst="rect">
              <a:avLst/>
            </a:prstGeom>
            <a:noFill/>
            <a:ln w="2857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27" name="AutoShape 4"/>
            <p:cNvSpPr>
              <a:spLocks noChangeArrowheads="1"/>
            </p:cNvSpPr>
            <p:nvPr/>
          </p:nvSpPr>
          <p:spPr bwMode="auto">
            <a:xfrm flipV="1">
              <a:off x="912" y="1525"/>
              <a:ext cx="397" cy="273"/>
            </a:xfrm>
            <a:custGeom>
              <a:avLst/>
              <a:gdLst>
                <a:gd name="G0" fmla="+- 2294 0 0"/>
                <a:gd name="G1" fmla="+- 21600 0 2294"/>
                <a:gd name="G2" fmla="*/ 2294 1 2"/>
                <a:gd name="G3" fmla="+- 21600 0 G2"/>
                <a:gd name="G4" fmla="+/ 2294 21600 2"/>
                <a:gd name="G5" fmla="+/ G1 0 2"/>
                <a:gd name="G6" fmla="*/ 21600 21600 2294"/>
                <a:gd name="G7" fmla="*/ G6 1 2"/>
                <a:gd name="G8" fmla="+- 21600 0 G7"/>
                <a:gd name="G9" fmla="*/ 21600 1 2"/>
                <a:gd name="G10" fmla="+- 2294 0 G9"/>
                <a:gd name="G11" fmla="?: G10 G8 0"/>
                <a:gd name="G12" fmla="?: G10 G7 21600"/>
                <a:gd name="T0" fmla="*/ 20453 w 21600"/>
                <a:gd name="T1" fmla="*/ 10800 h 21600"/>
                <a:gd name="T2" fmla="*/ 10800 w 21600"/>
                <a:gd name="T3" fmla="*/ 21600 h 21600"/>
                <a:gd name="T4" fmla="*/ 1147 w 21600"/>
                <a:gd name="T5" fmla="*/ 10800 h 21600"/>
                <a:gd name="T6" fmla="*/ 10800 w 21600"/>
                <a:gd name="T7" fmla="*/ 0 h 21600"/>
                <a:gd name="T8" fmla="*/ 2947 w 21600"/>
                <a:gd name="T9" fmla="*/ 2947 h 21600"/>
                <a:gd name="T10" fmla="*/ 18653 w 21600"/>
                <a:gd name="T11" fmla="*/ 18653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2294" y="21600"/>
                  </a:lnTo>
                  <a:lnTo>
                    <a:pt x="19306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bg2"/>
            </a:solidFill>
            <a:ln w="952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28" name="Oval 5"/>
            <p:cNvSpPr>
              <a:spLocks noChangeArrowheads="1"/>
            </p:cNvSpPr>
            <p:nvPr/>
          </p:nvSpPr>
          <p:spPr bwMode="auto">
            <a:xfrm>
              <a:off x="969" y="1525"/>
              <a:ext cx="284" cy="273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29" name="Oval 6"/>
            <p:cNvSpPr>
              <a:spLocks noChangeArrowheads="1"/>
            </p:cNvSpPr>
            <p:nvPr/>
          </p:nvSpPr>
          <p:spPr bwMode="auto">
            <a:xfrm>
              <a:off x="884" y="1389"/>
              <a:ext cx="453" cy="81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30" name="Line 7"/>
            <p:cNvSpPr>
              <a:spLocks noChangeShapeType="1"/>
            </p:cNvSpPr>
            <p:nvPr/>
          </p:nvSpPr>
          <p:spPr bwMode="auto">
            <a:xfrm>
              <a:off x="1118" y="1525"/>
              <a:ext cx="0" cy="4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1" name="Line 8"/>
            <p:cNvSpPr>
              <a:spLocks noChangeShapeType="1"/>
            </p:cNvSpPr>
            <p:nvPr/>
          </p:nvSpPr>
          <p:spPr bwMode="auto">
            <a:xfrm>
              <a:off x="1118" y="1757"/>
              <a:ext cx="0" cy="4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2" name="Line 9"/>
            <p:cNvSpPr>
              <a:spLocks noChangeShapeType="1"/>
            </p:cNvSpPr>
            <p:nvPr/>
          </p:nvSpPr>
          <p:spPr bwMode="auto">
            <a:xfrm rot="16200000">
              <a:off x="1228" y="1640"/>
              <a:ext cx="0" cy="4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3" name="Line 10"/>
            <p:cNvSpPr>
              <a:spLocks noChangeShapeType="1"/>
            </p:cNvSpPr>
            <p:nvPr/>
          </p:nvSpPr>
          <p:spPr bwMode="auto">
            <a:xfrm rot="16200000">
              <a:off x="994" y="1640"/>
              <a:ext cx="0" cy="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4" name="Line 11"/>
            <p:cNvSpPr>
              <a:spLocks noChangeShapeType="1"/>
            </p:cNvSpPr>
            <p:nvPr/>
          </p:nvSpPr>
          <p:spPr bwMode="auto">
            <a:xfrm rot="16200000">
              <a:off x="1192" y="1565"/>
              <a:ext cx="14" cy="15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5" name="Line 12"/>
            <p:cNvSpPr>
              <a:spLocks noChangeShapeType="1"/>
            </p:cNvSpPr>
            <p:nvPr/>
          </p:nvSpPr>
          <p:spPr bwMode="auto">
            <a:xfrm rot="16200000">
              <a:off x="1017" y="1743"/>
              <a:ext cx="13" cy="15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6" name="Line 13"/>
            <p:cNvSpPr>
              <a:spLocks noChangeShapeType="1"/>
            </p:cNvSpPr>
            <p:nvPr/>
          </p:nvSpPr>
          <p:spPr bwMode="auto">
            <a:xfrm rot="10800000">
              <a:off x="1016" y="1566"/>
              <a:ext cx="14" cy="14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7" name="Line 14"/>
            <p:cNvSpPr>
              <a:spLocks noChangeShapeType="1"/>
            </p:cNvSpPr>
            <p:nvPr/>
          </p:nvSpPr>
          <p:spPr bwMode="auto">
            <a:xfrm rot="10800000">
              <a:off x="1206" y="1743"/>
              <a:ext cx="14" cy="14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8" name="Oval 15"/>
            <p:cNvSpPr>
              <a:spLocks noChangeArrowheads="1"/>
            </p:cNvSpPr>
            <p:nvPr/>
          </p:nvSpPr>
          <p:spPr bwMode="auto">
            <a:xfrm>
              <a:off x="1103" y="1648"/>
              <a:ext cx="15" cy="14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</p:grpSp>
      <p:sp>
        <p:nvSpPr>
          <p:cNvPr id="41" name="AutoShape 18"/>
          <p:cNvSpPr>
            <a:spLocks noChangeArrowheads="1"/>
          </p:cNvSpPr>
          <p:nvPr/>
        </p:nvSpPr>
        <p:spPr bwMode="auto">
          <a:xfrm rot="6013280">
            <a:off x="8039026" y="5454000"/>
            <a:ext cx="33338" cy="276225"/>
          </a:xfrm>
          <a:prstGeom prst="triangle">
            <a:avLst>
              <a:gd name="adj" fmla="val 50000"/>
            </a:avLst>
          </a:prstGeom>
          <a:solidFill>
            <a:srgbClr val="99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42" name="AutoShape 28"/>
          <p:cNvSpPr>
            <a:spLocks noChangeArrowheads="1"/>
          </p:cNvSpPr>
          <p:nvPr/>
        </p:nvSpPr>
        <p:spPr bwMode="auto">
          <a:xfrm rot="21554161" flipH="1">
            <a:off x="887341" y="1857524"/>
            <a:ext cx="511171" cy="220300"/>
          </a:xfrm>
          <a:prstGeom prst="cube">
            <a:avLst>
              <a:gd name="adj" fmla="val 49074"/>
            </a:avLst>
          </a:prstGeom>
          <a:solidFill>
            <a:srgbClr val="C24657"/>
          </a:solidFill>
          <a:ln w="12700">
            <a:solidFill>
              <a:srgbClr val="5F5F5F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/>
            <a:endParaRPr lang="ja-JP" altLang="en-US"/>
          </a:p>
        </p:txBody>
      </p:sp>
      <p:sp>
        <p:nvSpPr>
          <p:cNvPr id="43" name="AutoShape 28"/>
          <p:cNvSpPr>
            <a:spLocks noChangeArrowheads="1"/>
          </p:cNvSpPr>
          <p:nvPr/>
        </p:nvSpPr>
        <p:spPr bwMode="auto">
          <a:xfrm rot="21554161" flipH="1">
            <a:off x="7772327" y="5049214"/>
            <a:ext cx="511171" cy="220300"/>
          </a:xfrm>
          <a:prstGeom prst="cube">
            <a:avLst>
              <a:gd name="adj" fmla="val 49074"/>
            </a:avLst>
          </a:prstGeom>
          <a:solidFill>
            <a:srgbClr val="C24657"/>
          </a:solidFill>
          <a:ln w="12700">
            <a:solidFill>
              <a:srgbClr val="5F5F5F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/>
            <a:endParaRPr lang="ja-JP" altLang="en-US"/>
          </a:p>
        </p:txBody>
      </p:sp>
      <p:sp>
        <p:nvSpPr>
          <p:cNvPr id="44" name="Text Box 8"/>
          <p:cNvSpPr txBox="1">
            <a:spLocks noChangeArrowheads="1"/>
          </p:cNvSpPr>
          <p:nvPr/>
        </p:nvSpPr>
        <p:spPr bwMode="auto">
          <a:xfrm>
            <a:off x="7362745" y="4360057"/>
            <a:ext cx="13859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ja-JP" sz="2800" dirty="0">
                <a:solidFill>
                  <a:srgbClr val="FF0000"/>
                </a:solidFill>
                <a:latin typeface="Comic Sans MS" pitchFamily="66" charset="0"/>
                <a:ea typeface="HGP教科書体" pitchFamily="18" charset="-128"/>
              </a:rPr>
              <a:t>1000g</a:t>
            </a:r>
            <a:endParaRPr lang="ja-JP" altLang="en-US" sz="2000" dirty="0">
              <a:solidFill>
                <a:srgbClr val="FF0000"/>
              </a:solidFill>
              <a:latin typeface="Comic Sans MS" pitchFamily="66" charset="0"/>
              <a:ea typeface="HGP教科書体" pitchFamily="18" charset="-128"/>
            </a:endParaRPr>
          </a:p>
        </p:txBody>
      </p:sp>
      <p:sp>
        <p:nvSpPr>
          <p:cNvPr id="45" name="Text Box 8"/>
          <p:cNvSpPr txBox="1">
            <a:spLocks noChangeArrowheads="1"/>
          </p:cNvSpPr>
          <p:nvPr/>
        </p:nvSpPr>
        <p:spPr bwMode="auto">
          <a:xfrm>
            <a:off x="374883" y="1200731"/>
            <a:ext cx="160174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ja-JP" sz="2800" dirty="0">
                <a:solidFill>
                  <a:srgbClr val="FF0000"/>
                </a:solidFill>
                <a:latin typeface="Comic Sans MS" pitchFamily="66" charset="0"/>
                <a:ea typeface="HGP教科書体" pitchFamily="18" charset="-128"/>
              </a:rPr>
              <a:t>1001.4g</a:t>
            </a:r>
            <a:endParaRPr lang="ja-JP" altLang="en-US" sz="2000" dirty="0">
              <a:solidFill>
                <a:srgbClr val="FF0000"/>
              </a:solidFill>
              <a:latin typeface="Comic Sans MS" pitchFamily="66" charset="0"/>
              <a:ea typeface="HGP教科書体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69207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3" presetClass="entr" presetSubtype="32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6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8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9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24" grpId="0" animBg="1"/>
      <p:bldP spid="41" grpId="0" animBg="1"/>
      <p:bldP spid="42" grpId="0" animBg="1"/>
      <p:bldP spid="43" grpId="0" animBg="1"/>
      <p:bldP spid="44" grpId="0"/>
      <p:bldP spid="4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POST.jpg"/>
          <p:cNvPicPr>
            <a:picLocks noChangeAspect="1"/>
          </p:cNvPicPr>
          <p:nvPr/>
        </p:nvPicPr>
        <p:blipFill rotWithShape="1">
          <a:blip r:embed="rId2" cstate="print"/>
          <a:srcRect b="11840"/>
          <a:stretch/>
        </p:blipFill>
        <p:spPr>
          <a:xfrm>
            <a:off x="1619672" y="1052736"/>
            <a:ext cx="5636150" cy="5616624"/>
          </a:xfrm>
          <a:prstGeom prst="rect">
            <a:avLst/>
          </a:prstGeom>
        </p:spPr>
      </p:pic>
      <p:cxnSp>
        <p:nvCxnSpPr>
          <p:cNvPr id="4" name="直線矢印コネクタ 3"/>
          <p:cNvCxnSpPr/>
          <p:nvPr/>
        </p:nvCxnSpPr>
        <p:spPr>
          <a:xfrm flipH="1">
            <a:off x="6012160" y="1503948"/>
            <a:ext cx="504056" cy="628909"/>
          </a:xfrm>
          <a:prstGeom prst="straightConnector1">
            <a:avLst/>
          </a:prstGeom>
          <a:ln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Box 8"/>
          <p:cNvSpPr txBox="1">
            <a:spLocks noChangeArrowheads="1"/>
          </p:cNvSpPr>
          <p:nvPr/>
        </p:nvSpPr>
        <p:spPr bwMode="auto">
          <a:xfrm>
            <a:off x="6228184" y="980728"/>
            <a:ext cx="27718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ja-JP" altLang="en-US" sz="2800" dirty="0">
                <a:solidFill>
                  <a:srgbClr val="0070C0"/>
                </a:solidFill>
                <a:latin typeface="Comic Sans MS" pitchFamily="66" charset="0"/>
                <a:ea typeface="HGP教科書体" pitchFamily="18" charset="-128"/>
              </a:rPr>
              <a:t>海溝（負の異常）</a:t>
            </a:r>
            <a:endParaRPr lang="en-US" altLang="ja-JP" sz="2800" dirty="0">
              <a:solidFill>
                <a:srgbClr val="0070C0"/>
              </a:solidFill>
              <a:latin typeface="Comic Sans MS" pitchFamily="66" charset="0"/>
              <a:ea typeface="HGP教科書体" pitchFamily="18" charset="-128"/>
            </a:endParaRPr>
          </a:p>
          <a:p>
            <a:pPr algn="ctr"/>
            <a:r>
              <a:rPr lang="en-US" altLang="ja-JP" sz="2000" dirty="0">
                <a:solidFill>
                  <a:srgbClr val="0070C0"/>
                </a:solidFill>
                <a:latin typeface="Comic Sans MS" pitchFamily="66" charset="0"/>
                <a:ea typeface="HGP教科書体" pitchFamily="18" charset="-128"/>
              </a:rPr>
              <a:t>Trench (negative)</a:t>
            </a:r>
            <a:endParaRPr lang="ja-JP" altLang="en-US" sz="2000" dirty="0">
              <a:solidFill>
                <a:srgbClr val="0070C0"/>
              </a:solidFill>
              <a:latin typeface="Comic Sans MS" pitchFamily="66" charset="0"/>
              <a:ea typeface="HGP教科書体" pitchFamily="18" charset="-128"/>
            </a:endParaRPr>
          </a:p>
        </p:txBody>
      </p:sp>
      <p:cxnSp>
        <p:nvCxnSpPr>
          <p:cNvPr id="7" name="直線矢印コネクタ 6"/>
          <p:cNvCxnSpPr/>
          <p:nvPr/>
        </p:nvCxnSpPr>
        <p:spPr>
          <a:xfrm flipH="1">
            <a:off x="5796136" y="1955160"/>
            <a:ext cx="936104" cy="704807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6552728" y="1728973"/>
            <a:ext cx="27718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ja-JP" altLang="en-US" sz="2800" dirty="0">
                <a:solidFill>
                  <a:srgbClr val="FF0000"/>
                </a:solidFill>
                <a:latin typeface="Comic Sans MS" pitchFamily="66" charset="0"/>
                <a:ea typeface="HGP教科書体" pitchFamily="18" charset="-128"/>
              </a:rPr>
              <a:t>島弧（正の異常）</a:t>
            </a:r>
            <a:endParaRPr lang="en-US" altLang="ja-JP" sz="2800" dirty="0">
              <a:solidFill>
                <a:srgbClr val="FF0000"/>
              </a:solidFill>
              <a:latin typeface="Comic Sans MS" pitchFamily="66" charset="0"/>
              <a:ea typeface="HGP教科書体" pitchFamily="18" charset="-128"/>
            </a:endParaRPr>
          </a:p>
          <a:p>
            <a:pPr algn="ctr"/>
            <a:r>
              <a:rPr lang="en-US" altLang="ja-JP" sz="2000" dirty="0">
                <a:solidFill>
                  <a:srgbClr val="FF0000"/>
                </a:solidFill>
                <a:latin typeface="Comic Sans MS" pitchFamily="66" charset="0"/>
                <a:ea typeface="HGP教科書体" pitchFamily="18" charset="-128"/>
              </a:rPr>
              <a:t>Arc (positive)</a:t>
            </a:r>
            <a:endParaRPr lang="ja-JP" altLang="en-US" sz="2000" dirty="0">
              <a:solidFill>
                <a:srgbClr val="FF0000"/>
              </a:solidFill>
              <a:latin typeface="Comic Sans MS" pitchFamily="66" charset="0"/>
              <a:ea typeface="HGP教科書体" pitchFamily="18" charset="-128"/>
            </a:endParaRPr>
          </a:p>
        </p:txBody>
      </p:sp>
      <p:cxnSp>
        <p:nvCxnSpPr>
          <p:cNvPr id="11" name="直線矢印コネクタ 10"/>
          <p:cNvCxnSpPr/>
          <p:nvPr/>
        </p:nvCxnSpPr>
        <p:spPr>
          <a:xfrm>
            <a:off x="2555776" y="1242338"/>
            <a:ext cx="535361" cy="122793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Box 8"/>
          <p:cNvSpPr txBox="1">
            <a:spLocks noChangeArrowheads="1"/>
          </p:cNvSpPr>
          <p:nvPr/>
        </p:nvSpPr>
        <p:spPr bwMode="auto">
          <a:xfrm>
            <a:off x="0" y="940341"/>
            <a:ext cx="269979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ja-JP" altLang="en-US" sz="2800" dirty="0">
                <a:solidFill>
                  <a:srgbClr val="FF0000"/>
                </a:solidFill>
                <a:latin typeface="Comic Sans MS" pitchFamily="66" charset="0"/>
                <a:ea typeface="HGP教科書体" pitchFamily="18" charset="-128"/>
              </a:rPr>
              <a:t>海嶺（正の異常）</a:t>
            </a:r>
            <a:endParaRPr lang="en-US" altLang="ja-JP" sz="2800" dirty="0">
              <a:solidFill>
                <a:srgbClr val="FF0000"/>
              </a:solidFill>
              <a:latin typeface="Comic Sans MS" pitchFamily="66" charset="0"/>
              <a:ea typeface="HGP教科書体" pitchFamily="18" charset="-128"/>
            </a:endParaRPr>
          </a:p>
          <a:p>
            <a:pPr algn="ctr"/>
            <a:r>
              <a:rPr lang="en-US" altLang="ja-JP" sz="2000" dirty="0">
                <a:solidFill>
                  <a:srgbClr val="FF0000"/>
                </a:solidFill>
                <a:latin typeface="Comic Sans MS" pitchFamily="66" charset="0"/>
                <a:ea typeface="HGP教科書体" pitchFamily="18" charset="-128"/>
              </a:rPr>
              <a:t>Ridge (positive)</a:t>
            </a:r>
            <a:endParaRPr lang="ja-JP" altLang="en-US" sz="2000" dirty="0">
              <a:solidFill>
                <a:srgbClr val="FF0000"/>
              </a:solidFill>
              <a:latin typeface="Comic Sans MS" pitchFamily="66" charset="0"/>
              <a:ea typeface="HGP教科書体" pitchFamily="18" charset="-128"/>
            </a:endParaRPr>
          </a:p>
        </p:txBody>
      </p:sp>
      <p:sp>
        <p:nvSpPr>
          <p:cNvPr id="13" name="Text Box 8"/>
          <p:cNvSpPr txBox="1">
            <a:spLocks noChangeArrowheads="1"/>
          </p:cNvSpPr>
          <p:nvPr/>
        </p:nvSpPr>
        <p:spPr bwMode="auto">
          <a:xfrm>
            <a:off x="1043608" y="139570"/>
            <a:ext cx="7560840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ja-JP" altLang="en-US" sz="3200" dirty="0">
                <a:latin typeface="Comic Sans MS" pitchFamily="66" charset="0"/>
                <a:ea typeface="HGP教科書体" pitchFamily="18" charset="-128"/>
              </a:rPr>
              <a:t>地形の凹凸や地下構造を反映する重力異常</a:t>
            </a:r>
            <a:endParaRPr lang="en-US" altLang="ja-JP" sz="3200" dirty="0">
              <a:latin typeface="Comic Sans MS" pitchFamily="66" charset="0"/>
              <a:ea typeface="HGP教科書体" pitchFamily="18" charset="-128"/>
            </a:endParaRPr>
          </a:p>
          <a:p>
            <a:pPr algn="r"/>
            <a:r>
              <a:rPr lang="en-US" altLang="ja-JP" sz="2000" dirty="0">
                <a:latin typeface="Comic Sans MS" pitchFamily="66" charset="0"/>
                <a:ea typeface="HGP教科書体" pitchFamily="18" charset="-128"/>
              </a:rPr>
              <a:t>Gravity anomaly reflecting topography and deep structure</a:t>
            </a:r>
            <a:endParaRPr lang="ja-JP" altLang="en-US" sz="2000" dirty="0">
              <a:latin typeface="Comic Sans MS" pitchFamily="66" charset="0"/>
              <a:ea typeface="HGP教科書体" pitchFamily="18" charset="-128"/>
            </a:endParaRPr>
          </a:p>
        </p:txBody>
      </p:sp>
      <p:pic>
        <p:nvPicPr>
          <p:cNvPr id="15" name="図 14" descr="POST.jpg"/>
          <p:cNvPicPr>
            <a:picLocks noChangeAspect="1"/>
          </p:cNvPicPr>
          <p:nvPr/>
        </p:nvPicPr>
        <p:blipFill rotWithShape="1">
          <a:blip r:embed="rId2" cstate="print"/>
          <a:srcRect l="6250" t="89158" b="-217"/>
          <a:stretch/>
        </p:blipFill>
        <p:spPr>
          <a:xfrm>
            <a:off x="4500463" y="5949280"/>
            <a:ext cx="4320480" cy="5760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テキスト ボックス 13"/>
          <p:cNvSpPr txBox="1"/>
          <p:nvPr/>
        </p:nvSpPr>
        <p:spPr>
          <a:xfrm>
            <a:off x="6951049" y="5060503"/>
            <a:ext cx="21279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ja-JP" altLang="en-US" sz="2400" dirty="0">
                <a:latin typeface="HG正楷書体-PRO" panose="03000600000000000000" pitchFamily="66" charset="-128"/>
                <a:ea typeface="HG正楷書体-PRO" panose="03000600000000000000" pitchFamily="66" charset="-128"/>
              </a:rPr>
              <a:t>単位 </a:t>
            </a:r>
            <a:r>
              <a:rPr lang="en-US" altLang="ja-JP" sz="2400" dirty="0" err="1">
                <a:latin typeface="HG正楷書体-PRO" panose="03000600000000000000" pitchFamily="66" charset="-128"/>
                <a:ea typeface="HG正楷書体-PRO" panose="03000600000000000000" pitchFamily="66" charset="-128"/>
              </a:rPr>
              <a:t>mgal</a:t>
            </a:r>
            <a:r>
              <a:rPr lang="en-US" altLang="ja-JP" sz="2400" dirty="0">
                <a:latin typeface="HG正楷書体-PRO" panose="03000600000000000000" pitchFamily="66" charset="-128"/>
                <a:ea typeface="HG正楷書体-PRO" panose="03000600000000000000" pitchFamily="66" charset="-128"/>
              </a:rPr>
              <a:t>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2000" dirty="0">
                <a:latin typeface="HG正楷書体-PRO" panose="03000600000000000000" pitchFamily="66" charset="-128"/>
                <a:ea typeface="HG正楷書体-PRO" panose="03000600000000000000" pitchFamily="66" charset="-128"/>
              </a:rPr>
              <a:t>(g</a:t>
            </a:r>
            <a:r>
              <a:rPr lang="ja-JP" altLang="en-US" sz="2000" dirty="0">
                <a:latin typeface="HG正楷書体-PRO" panose="03000600000000000000" pitchFamily="66" charset="-128"/>
                <a:ea typeface="HG正楷書体-PRO" panose="03000600000000000000" pitchFamily="66" charset="-128"/>
              </a:rPr>
              <a:t>の百万分の</a:t>
            </a:r>
            <a:r>
              <a:rPr lang="en-US" altLang="ja-JP" sz="2000" dirty="0">
                <a:latin typeface="HG正楷書体-PRO" panose="03000600000000000000" pitchFamily="66" charset="-128"/>
                <a:ea typeface="HG正楷書体-PRO" panose="03000600000000000000" pitchFamily="66" charset="-128"/>
              </a:rPr>
              <a:t>1)</a:t>
            </a:r>
            <a:endParaRPr lang="ja-JP" altLang="en-US" sz="2400" dirty="0">
              <a:latin typeface="HG正楷書体-PRO" panose="03000600000000000000" pitchFamily="66" charset="-128"/>
              <a:ea typeface="HG正楷書体-PRO" panose="03000600000000000000" pitchFamily="66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12" grpId="0"/>
      <p:bldP spid="1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alpha val="9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62" name="Picture 4" descr="GRACE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6276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テキスト ボックス 2"/>
          <p:cNvSpPr txBox="1"/>
          <p:nvPr/>
        </p:nvSpPr>
        <p:spPr>
          <a:xfrm>
            <a:off x="4802251" y="4919008"/>
            <a:ext cx="4355976" cy="1938992"/>
          </a:xfrm>
          <a:prstGeom prst="rect">
            <a:avLst/>
          </a:prstGeom>
          <a:noFill/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ja-JP" altLang="en-US" sz="4000" dirty="0">
                <a:solidFill>
                  <a:srgbClr val="FFFF00"/>
                </a:solidFill>
                <a:latin typeface="HG教科書体" pitchFamily="17" charset="-128"/>
                <a:ea typeface="HG教科書体" pitchFamily="17" charset="-128"/>
              </a:rPr>
              <a:t>重力時間変化を測るための双子衛星</a:t>
            </a:r>
            <a:r>
              <a:rPr lang="en-US" altLang="ja-JP" sz="2000" dirty="0">
                <a:solidFill>
                  <a:srgbClr val="FFFF00"/>
                </a:solidFill>
                <a:latin typeface="Comic Sans MS" panose="030F0702030302020204" pitchFamily="66" charset="0"/>
                <a:ea typeface="HG教科書体" pitchFamily="17" charset="-128"/>
              </a:rPr>
              <a:t>Twin satellite to </a:t>
            </a:r>
          </a:p>
          <a:p>
            <a:pPr algn="ctr"/>
            <a:r>
              <a:rPr lang="en-US" altLang="ja-JP" sz="2000" dirty="0">
                <a:solidFill>
                  <a:srgbClr val="FFFF00"/>
                </a:solidFill>
                <a:latin typeface="Comic Sans MS" panose="030F0702030302020204" pitchFamily="66" charset="0"/>
                <a:ea typeface="HG教科書体" pitchFamily="17" charset="-128"/>
              </a:rPr>
              <a:t>measure time-variable gravity</a:t>
            </a:r>
            <a:endParaRPr lang="en-US" altLang="ja-JP" sz="3600" dirty="0">
              <a:solidFill>
                <a:srgbClr val="FFFF00"/>
              </a:solidFill>
              <a:latin typeface="Comic Sans MS" panose="030F0702030302020204" pitchFamily="66" charset="0"/>
              <a:ea typeface="HG教科書体" pitchFamily="17" charset="-128"/>
            </a:endParaRPr>
          </a:p>
        </p:txBody>
      </p:sp>
    </p:spTree>
  </p:cSld>
  <p:clrMapOvr>
    <a:masterClrMapping/>
  </p:clrMapOvr>
  <p:transition spd="med">
    <p:cover dir="r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/>
          <p:cNvSpPr>
            <a:spLocks noGrp="1"/>
          </p:cNvSpPr>
          <p:nvPr>
            <p:ph type="title"/>
          </p:nvPr>
        </p:nvSpPr>
        <p:spPr>
          <a:xfrm>
            <a:off x="659847" y="342212"/>
            <a:ext cx="8229600" cy="850106"/>
          </a:xfrm>
        </p:spPr>
        <p:txBody>
          <a:bodyPr>
            <a:normAutofit/>
          </a:bodyPr>
          <a:lstStyle/>
          <a:p>
            <a:r>
              <a:rPr kumimoji="1" lang="en-US" altLang="ja-JP" sz="480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ea typeface="HGP教科書体" panose="02020600000000000000" pitchFamily="18" charset="-128"/>
                <a:cs typeface="Times New Roman" panose="02020603050405020304" pitchFamily="18" charset="0"/>
              </a:rPr>
              <a:t>GRACE</a:t>
            </a:r>
            <a:r>
              <a:rPr kumimoji="1" lang="en-US" altLang="ja-JP" sz="4800" dirty="0">
                <a:solidFill>
                  <a:schemeClr val="tx1">
                    <a:lumMod val="50000"/>
                    <a:lumOff val="50000"/>
                  </a:schemeClr>
                </a:solidFill>
                <a:latin typeface="Comic Sans MS" panose="030F0702030302020204" pitchFamily="66" charset="0"/>
                <a:ea typeface="HGP教科書体" panose="02020600000000000000" pitchFamily="18" charset="-128"/>
                <a:cs typeface="Calibri"/>
              </a:rPr>
              <a:t> </a:t>
            </a:r>
            <a:r>
              <a:rPr kumimoji="1" lang="en-US" altLang="ja-JP" sz="2200" dirty="0">
                <a:solidFill>
                  <a:schemeClr val="tx1">
                    <a:lumMod val="50000"/>
                    <a:lumOff val="50000"/>
                  </a:schemeClr>
                </a:solidFill>
                <a:latin typeface="Comic Sans MS" panose="030F0702030302020204" pitchFamily="66" charset="0"/>
                <a:ea typeface="HGP教科書体" panose="02020600000000000000" pitchFamily="18" charset="-128"/>
                <a:cs typeface="Calibri"/>
              </a:rPr>
              <a:t>(Gravity Recovery and </a:t>
            </a:r>
            <a:r>
              <a:rPr kumimoji="1" lang="en-US" altLang="ja-JP" sz="2200" dirty="0">
                <a:solidFill>
                  <a:srgbClr val="FF0000"/>
                </a:solidFill>
                <a:latin typeface="Comic Sans MS" panose="030F0702030302020204" pitchFamily="66" charset="0"/>
                <a:ea typeface="HGP教科書体" panose="02020600000000000000" pitchFamily="18" charset="-128"/>
                <a:cs typeface="Calibri"/>
              </a:rPr>
              <a:t>Climate</a:t>
            </a:r>
            <a:r>
              <a:rPr kumimoji="1" lang="en-US" altLang="ja-JP" sz="2200" dirty="0">
                <a:solidFill>
                  <a:schemeClr val="tx1">
                    <a:lumMod val="50000"/>
                    <a:lumOff val="50000"/>
                  </a:schemeClr>
                </a:solidFill>
                <a:latin typeface="Comic Sans MS" panose="030F0702030302020204" pitchFamily="66" charset="0"/>
                <a:ea typeface="HGP教科書体" panose="02020600000000000000" pitchFamily="18" charset="-128"/>
                <a:cs typeface="Calibri"/>
              </a:rPr>
              <a:t> Experiment)</a:t>
            </a:r>
            <a:endParaRPr kumimoji="1" lang="ja-JP" altLang="en-US" sz="2000" dirty="0">
              <a:solidFill>
                <a:schemeClr val="tx1">
                  <a:lumMod val="50000"/>
                  <a:lumOff val="50000"/>
                </a:schemeClr>
              </a:solidFill>
              <a:latin typeface="Comic Sans MS" panose="030F0702030302020204" pitchFamily="66" charset="0"/>
              <a:ea typeface="HGP教科書体" panose="02020600000000000000" pitchFamily="18" charset="-128"/>
              <a:cs typeface="Calibri"/>
            </a:endParaRP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idx="1"/>
          </p:nvPr>
        </p:nvSpPr>
        <p:spPr>
          <a:xfrm>
            <a:off x="1714094" y="1706217"/>
            <a:ext cx="5522202" cy="932571"/>
          </a:xfrm>
          <a:noFill/>
        </p:spPr>
        <p:txBody>
          <a:bodyPr/>
          <a:lstStyle/>
          <a:p>
            <a:pPr marL="0" indent="0" algn="ctr">
              <a:buNone/>
            </a:pPr>
            <a:r>
              <a:rPr lang="en-US" altLang="ja-JP" sz="2400" dirty="0">
                <a:solidFill>
                  <a:srgbClr val="002060"/>
                </a:solidFill>
                <a:latin typeface="Comic Sans MS" panose="030F0702030302020204" pitchFamily="66" charset="0"/>
                <a:ea typeface="HGP教科書体" panose="02020600000000000000" pitchFamily="18" charset="-128"/>
                <a:cs typeface="Calibri"/>
              </a:rPr>
              <a:t>2002</a:t>
            </a:r>
            <a:r>
              <a:rPr lang="ja-JP" altLang="en-US" sz="2800" dirty="0">
                <a:solidFill>
                  <a:srgbClr val="002060"/>
                </a:solidFill>
                <a:latin typeface="Comic Sans MS" panose="030F0702030302020204" pitchFamily="66" charset="0"/>
                <a:ea typeface="HGP教科書体" panose="02020600000000000000" pitchFamily="18" charset="-128"/>
                <a:cs typeface="Calibri"/>
              </a:rPr>
              <a:t>年に米国とドイツにより打ち上げ </a:t>
            </a:r>
            <a:r>
              <a:rPr lang="en-US" altLang="ja-JP" sz="1800" dirty="0">
                <a:solidFill>
                  <a:srgbClr val="002060"/>
                </a:solidFill>
                <a:latin typeface="Comic Sans MS" panose="030F0702030302020204" pitchFamily="66" charset="0"/>
                <a:ea typeface="HGP教科書体" panose="02020600000000000000" pitchFamily="18" charset="-128"/>
                <a:cs typeface="Calibri"/>
              </a:rPr>
              <a:t>launch by NASA and DLR</a:t>
            </a:r>
            <a:endParaRPr lang="en-US" altLang="ja-JP" sz="2800" dirty="0">
              <a:solidFill>
                <a:srgbClr val="002060"/>
              </a:solidFill>
              <a:latin typeface="Comic Sans MS" panose="030F0702030302020204" pitchFamily="66" charset="0"/>
              <a:ea typeface="HGP教科書体" panose="02020600000000000000" pitchFamily="18" charset="-128"/>
              <a:cs typeface="Calibri"/>
            </a:endParaRPr>
          </a:p>
        </p:txBody>
      </p:sp>
      <p:pic>
        <p:nvPicPr>
          <p:cNvPr id="1028" name="Picture 4" descr="Tom and Jerry Gam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1310" y="2846360"/>
            <a:ext cx="6533067" cy="2269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直線矢印コネクタ 8"/>
          <p:cNvCxnSpPr>
            <a:stCxn id="12" idx="3"/>
          </p:cNvCxnSpPr>
          <p:nvPr/>
        </p:nvCxnSpPr>
        <p:spPr>
          <a:xfrm flipV="1">
            <a:off x="2360559" y="2990376"/>
            <a:ext cx="2643804" cy="576064"/>
          </a:xfrm>
          <a:prstGeom prst="straightConnector1">
            <a:avLst/>
          </a:prstGeom>
          <a:ln w="57150">
            <a:solidFill>
              <a:srgbClr val="C00000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テキスト ボックス 9"/>
          <p:cNvSpPr txBox="1"/>
          <p:nvPr/>
        </p:nvSpPr>
        <p:spPr>
          <a:xfrm rot="21090750">
            <a:off x="2394565" y="3044527"/>
            <a:ext cx="11192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 panose="030F0702030302020204" pitchFamily="66" charset="0"/>
              </a:rPr>
              <a:t>~200 km</a:t>
            </a:r>
          </a:p>
        </p:txBody>
      </p:sp>
      <p:cxnSp>
        <p:nvCxnSpPr>
          <p:cNvPr id="13" name="直線矢印コネクタ 12"/>
          <p:cNvCxnSpPr/>
          <p:nvPr/>
        </p:nvCxnSpPr>
        <p:spPr>
          <a:xfrm flipV="1">
            <a:off x="5541790" y="3837034"/>
            <a:ext cx="0" cy="953542"/>
          </a:xfrm>
          <a:prstGeom prst="straightConnector1">
            <a:avLst/>
          </a:prstGeom>
          <a:ln w="57150">
            <a:solidFill>
              <a:srgbClr val="C00000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テキスト ボックス 13"/>
          <p:cNvSpPr txBox="1"/>
          <p:nvPr/>
        </p:nvSpPr>
        <p:spPr>
          <a:xfrm>
            <a:off x="4245646" y="4493252"/>
            <a:ext cx="9813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 panose="030F0702030302020204" pitchFamily="66" charset="0"/>
              </a:rPr>
              <a:t>500 km</a:t>
            </a: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5936515" y="2963954"/>
            <a:ext cx="1197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800" b="0" i="0" u="none" strike="noStrike" kern="0" cap="none" spc="0" normalizeH="0" baseline="0" noProof="0" dirty="0">
                <a:ln>
                  <a:noFill/>
                </a:ln>
                <a:solidFill>
                  <a:srgbClr val="423841"/>
                </a:solidFill>
                <a:effectLst/>
                <a:uLnTx/>
                <a:uFillTx/>
                <a:latin typeface="Comic Sans MS" panose="030F0702030302020204" pitchFamily="66" charset="0"/>
              </a:rPr>
              <a:t>GRACE-B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423841"/>
              </a:solidFill>
              <a:effectLst/>
              <a:uLnTx/>
              <a:uFillTx/>
              <a:latin typeface="Comic Sans MS" panose="030F0702030302020204" pitchFamily="66" charset="0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1149971" y="3381774"/>
            <a:ext cx="1210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800" b="0" i="0" u="none" strike="noStrike" kern="0" cap="none" spc="0" normalizeH="0" baseline="0" noProof="0" dirty="0">
                <a:ln>
                  <a:noFill/>
                </a:ln>
                <a:solidFill>
                  <a:srgbClr val="C93D07"/>
                </a:solidFill>
                <a:effectLst/>
                <a:uLnTx/>
                <a:uFillTx/>
                <a:latin typeface="Comic Sans MS" panose="030F0702030302020204" pitchFamily="66" charset="0"/>
              </a:rPr>
              <a:t>GRACE-A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C93D07"/>
              </a:solidFill>
              <a:effectLst/>
              <a:uLnTx/>
              <a:uFillTx/>
              <a:latin typeface="Comic Sans MS" panose="030F0702030302020204" pitchFamily="66" charset="0"/>
            </a:endParaRPr>
          </a:p>
        </p:txBody>
      </p:sp>
      <p:pic>
        <p:nvPicPr>
          <p:cNvPr id="16" name="Picture 9" descr="aearth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4054" y="1590711"/>
            <a:ext cx="857256" cy="857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円/楕円 16"/>
          <p:cNvSpPr/>
          <p:nvPr/>
        </p:nvSpPr>
        <p:spPr>
          <a:xfrm>
            <a:off x="757491" y="1474801"/>
            <a:ext cx="72000" cy="7200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chemeClr val="tx1">
                  <a:lumMod val="65000"/>
                  <a:lumOff val="35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9" name="円/楕円 18"/>
          <p:cNvSpPr/>
          <p:nvPr/>
        </p:nvSpPr>
        <p:spPr>
          <a:xfrm>
            <a:off x="768222" y="1485532"/>
            <a:ext cx="72000" cy="7200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chemeClr val="tx1">
                  <a:lumMod val="65000"/>
                  <a:lumOff val="35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0" name="コンテンツ プレースホルダー 3"/>
          <p:cNvSpPr txBox="1">
            <a:spLocks/>
          </p:cNvSpPr>
          <p:nvPr/>
        </p:nvSpPr>
        <p:spPr bwMode="auto">
          <a:xfrm>
            <a:off x="867278" y="5630262"/>
            <a:ext cx="7383807" cy="9296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 panose="030F0702030302020204" pitchFamily="66" charset="0"/>
                <a:ea typeface="HGP教科書体" panose="02020600000000000000" pitchFamily="18" charset="-128"/>
                <a:cs typeface="Calibri"/>
              </a:rPr>
              <a:t>Low-low satellite-to-satellite tracking</a:t>
            </a:r>
            <a:r>
              <a:rPr kumimoji="1" lang="ja-JP" alt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 panose="030F0702030302020204" pitchFamily="66" charset="0"/>
                <a:ea typeface="HGP教科書体" panose="02020600000000000000" pitchFamily="18" charset="-128"/>
                <a:cs typeface="Calibri"/>
              </a:rPr>
              <a:t>　低高度衛星同士の追尾</a:t>
            </a:r>
            <a:r>
              <a:rPr kumimoji="1" lang="en-US" altLang="ja-JP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 panose="030F0702030302020204" pitchFamily="66" charset="0"/>
                <a:ea typeface="HGP教科書体" panose="02020600000000000000" pitchFamily="18" charset="-128"/>
                <a:cs typeface="Calibri"/>
              </a:rPr>
              <a:t>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0" u="none" strike="noStrike" kern="0" cap="none" spc="0" normalizeH="0" baseline="0" noProof="0" dirty="0">
                <a:ln>
                  <a:noFill/>
                </a:ln>
                <a:solidFill>
                  <a:srgbClr val="C63E0D"/>
                </a:solidFill>
                <a:effectLst/>
                <a:uLnTx/>
                <a:uFillTx/>
                <a:latin typeface="Comic Sans MS" panose="030F0702030302020204" pitchFamily="66" charset="0"/>
                <a:ea typeface="HGP教科書体" panose="02020600000000000000" pitchFamily="18" charset="-128"/>
                <a:cs typeface="Calibri"/>
              </a:rPr>
              <a:t>Jerry: GRACE-A</a:t>
            </a:r>
            <a:r>
              <a:rPr kumimoji="1" lang="en-US" altLang="ja-JP" sz="20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ea typeface="HGP教科書体" panose="02020600000000000000" pitchFamily="18" charset="-128"/>
                <a:cs typeface="Calibri"/>
              </a:rPr>
              <a:t>   </a:t>
            </a:r>
            <a:r>
              <a:rPr kumimoji="1" lang="en-US" altLang="ja-JP" sz="2000" b="0" i="0" u="none" strike="noStrike" kern="0" cap="none" spc="0" normalizeH="0" baseline="0" noProof="0" dirty="0">
                <a:ln>
                  <a:noFill/>
                </a:ln>
                <a:solidFill>
                  <a:srgbClr val="7E7A76"/>
                </a:solidFill>
                <a:effectLst/>
                <a:uLnTx/>
                <a:uFillTx/>
                <a:latin typeface="Comic Sans MS" panose="030F0702030302020204" pitchFamily="66" charset="0"/>
                <a:ea typeface="HGP教科書体" panose="02020600000000000000" pitchFamily="18" charset="-128"/>
                <a:cs typeface="Calibri"/>
              </a:rPr>
              <a:t>Tom: GRACE-B</a:t>
            </a:r>
            <a:endParaRPr kumimoji="1" lang="en-US" altLang="ja-JP" sz="20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ea typeface="HGP教科書体" panose="02020600000000000000" pitchFamily="18" charset="-128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09193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26 1.11111E-6 C 0.02795 1.11111E-6 0.05347 0.03148 0.05347 0.07014 C 0.05347 0.10926 0.02795 0.1419 -0.00226 0.1419 C -0.03264 0.1419 -0.05695 0.10926 -0.05695 0.07014 C -0.05695 0.03148 -0.03264 1.11111E-6 -0.00226 1.11111E-6 Z " pathEditMode="relative" rAng="0" ptsTypes="AAAAA">
                                      <p:cBhvr>
                                        <p:cTn id="15" dur="4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" y="7083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path" presetSubtype="0" repeatCount="indefinite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-0.00226 7.40741E-7 C 0.02795 7.40741E-7 0.05347 0.03148 0.05347 0.07014 C 0.05347 0.10926 0.02795 0.1419 -0.00226 0.1419 C -0.03264 0.1419 -0.05695 0.10926 -0.05695 0.07014 C -0.05695 0.03148 -0.03264 7.40741E-7 -0.00226 7.40741E-7 Z " pathEditMode="relative" rAng="0" ptsTypes="AAAAA">
                                      <p:cBhvr>
                                        <p:cTn id="20" dur="4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" y="70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4" grpId="0"/>
      <p:bldP spid="11" grpId="0"/>
      <p:bldP spid="12" grpId="0"/>
      <p:bldP spid="17" grpId="0" animBg="1"/>
      <p:bldP spid="17" grpId="1" animBg="1"/>
      <p:bldP spid="19" grpId="0" animBg="1"/>
      <p:bldP spid="19" grpId="1" animBg="1"/>
      <p:bldP spid="2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E4F3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429" name="Oval 13"/>
          <p:cNvSpPr>
            <a:spLocks noChangeArrowheads="1"/>
          </p:cNvSpPr>
          <p:nvPr/>
        </p:nvSpPr>
        <p:spPr bwMode="auto">
          <a:xfrm>
            <a:off x="9324975" y="2205038"/>
            <a:ext cx="574675" cy="574675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bg2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altLang="ja-JP" sz="2000" dirty="0">
                <a:solidFill>
                  <a:srgbClr val="000000"/>
                </a:solidFill>
                <a:latin typeface="Arial"/>
                <a:ea typeface="ＭＳ Ｐゴシック"/>
              </a:rPr>
              <a:t>B</a:t>
            </a:r>
            <a:endParaRPr lang="ja-JP" altLang="en-US" sz="2000" dirty="0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316428" name="Oval 12"/>
          <p:cNvSpPr>
            <a:spLocks noChangeArrowheads="1"/>
          </p:cNvSpPr>
          <p:nvPr/>
        </p:nvSpPr>
        <p:spPr bwMode="auto">
          <a:xfrm>
            <a:off x="9324975" y="2206625"/>
            <a:ext cx="574675" cy="574675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bg2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altLang="ja-JP" sz="2000" dirty="0">
                <a:solidFill>
                  <a:srgbClr val="000000"/>
                </a:solidFill>
                <a:latin typeface="Arial"/>
                <a:ea typeface="ＭＳ Ｐゴシック"/>
              </a:rPr>
              <a:t>A</a:t>
            </a:r>
            <a:endParaRPr lang="ja-JP" altLang="en-US" sz="2000" dirty="0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316430" name="Text Box 14"/>
          <p:cNvSpPr txBox="1">
            <a:spLocks noChangeArrowheads="1"/>
          </p:cNvSpPr>
          <p:nvPr/>
        </p:nvSpPr>
        <p:spPr bwMode="auto">
          <a:xfrm>
            <a:off x="752848" y="134429"/>
            <a:ext cx="800732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3200" dirty="0">
                <a:solidFill>
                  <a:srgbClr val="333399"/>
                </a:solidFill>
                <a:latin typeface="Times New Roman" panose="02020603050405020304" pitchFamily="18" charset="0"/>
                <a:ea typeface="小塚ゴシック Pro L" pitchFamily="34" charset="-128"/>
                <a:cs typeface="Times New Roman" panose="02020603050405020304" pitchFamily="18" charset="0"/>
              </a:rPr>
              <a:t>GRACE</a:t>
            </a:r>
            <a:r>
              <a:rPr lang="ja-JP" altLang="en-US" sz="3200" dirty="0">
                <a:solidFill>
                  <a:srgbClr val="333399"/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の原理</a:t>
            </a:r>
            <a:r>
              <a:rPr lang="en-US" altLang="ja-JP" sz="3600" dirty="0">
                <a:solidFill>
                  <a:srgbClr val="333399"/>
                </a:solidFill>
                <a:latin typeface="Comic Sans MS" panose="030F0702030302020204" pitchFamily="66" charset="0"/>
                <a:ea typeface="HG教科書体" pitchFamily="17" charset="-128"/>
              </a:rPr>
              <a:t>: </a:t>
            </a:r>
            <a:r>
              <a:rPr lang="ja-JP" altLang="en-US" sz="3200" dirty="0">
                <a:solidFill>
                  <a:srgbClr val="333399"/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衛星間の距離変化を測る</a:t>
            </a:r>
            <a:endParaRPr lang="en-US" altLang="ja-JP" sz="3200" dirty="0">
              <a:solidFill>
                <a:srgbClr val="333399"/>
              </a:solidFill>
              <a:latin typeface="HG正楷書体-PRO" panose="03000600000000000000" pitchFamily="66" charset="-128"/>
              <a:ea typeface="HG正楷書体-PRO" panose="03000600000000000000" pitchFamily="66" charset="-128"/>
            </a:endParaRPr>
          </a:p>
          <a:p>
            <a:pPr algn="r"/>
            <a:r>
              <a:rPr lang="en-US" altLang="ja-JP" sz="2400" dirty="0">
                <a:solidFill>
                  <a:srgbClr val="333399"/>
                </a:solidFill>
                <a:latin typeface="Comic Sans MS" panose="030F0702030302020204" pitchFamily="66" charset="0"/>
                <a:ea typeface="HG正楷書体-PRO" panose="03000600000000000000" pitchFamily="66" charset="-128"/>
              </a:rPr>
              <a:t>Satellite-to-satellite tracking</a:t>
            </a:r>
            <a:endParaRPr lang="en-US" altLang="ja-JP" sz="1600" dirty="0">
              <a:solidFill>
                <a:srgbClr val="333399"/>
              </a:solidFill>
              <a:latin typeface="Comic Sans MS" panose="030F0702030302020204" pitchFamily="66" charset="0"/>
              <a:ea typeface="HG正楷書体-PRO" panose="03000600000000000000" pitchFamily="66" charset="-128"/>
            </a:endParaRPr>
          </a:p>
        </p:txBody>
      </p:sp>
      <p:sp>
        <p:nvSpPr>
          <p:cNvPr id="18" name="フリーフォーム 17"/>
          <p:cNvSpPr/>
          <p:nvPr/>
        </p:nvSpPr>
        <p:spPr>
          <a:xfrm>
            <a:off x="3998685" y="3287486"/>
            <a:ext cx="2036839" cy="711200"/>
          </a:xfrm>
          <a:custGeom>
            <a:avLst/>
            <a:gdLst>
              <a:gd name="connsiteX0" fmla="*/ 36286 w 2036839"/>
              <a:gd name="connsiteY0" fmla="*/ 471714 h 711200"/>
              <a:gd name="connsiteX1" fmla="*/ 297544 w 2036839"/>
              <a:gd name="connsiteY1" fmla="*/ 137885 h 711200"/>
              <a:gd name="connsiteX2" fmla="*/ 689429 w 2036839"/>
              <a:gd name="connsiteY2" fmla="*/ 21771 h 711200"/>
              <a:gd name="connsiteX3" fmla="*/ 1037772 w 2036839"/>
              <a:gd name="connsiteY3" fmla="*/ 7257 h 711200"/>
              <a:gd name="connsiteX4" fmla="*/ 1473201 w 2036839"/>
              <a:gd name="connsiteY4" fmla="*/ 65314 h 711200"/>
              <a:gd name="connsiteX5" fmla="*/ 1719944 w 2036839"/>
              <a:gd name="connsiteY5" fmla="*/ 181428 h 711200"/>
              <a:gd name="connsiteX6" fmla="*/ 1981201 w 2036839"/>
              <a:gd name="connsiteY6" fmla="*/ 515257 h 711200"/>
              <a:gd name="connsiteX7" fmla="*/ 2010229 w 2036839"/>
              <a:gd name="connsiteY7" fmla="*/ 703943 h 711200"/>
              <a:gd name="connsiteX8" fmla="*/ 1821544 w 2036839"/>
              <a:gd name="connsiteY8" fmla="*/ 471714 h 711200"/>
              <a:gd name="connsiteX9" fmla="*/ 1545772 w 2036839"/>
              <a:gd name="connsiteY9" fmla="*/ 239485 h 711200"/>
              <a:gd name="connsiteX10" fmla="*/ 1168401 w 2036839"/>
              <a:gd name="connsiteY10" fmla="*/ 108857 h 711200"/>
              <a:gd name="connsiteX11" fmla="*/ 703944 w 2036839"/>
              <a:gd name="connsiteY11" fmla="*/ 137885 h 711200"/>
              <a:gd name="connsiteX12" fmla="*/ 355601 w 2036839"/>
              <a:gd name="connsiteY12" fmla="*/ 239485 h 711200"/>
              <a:gd name="connsiteX13" fmla="*/ 79829 w 2036839"/>
              <a:gd name="connsiteY13" fmla="*/ 428171 h 711200"/>
              <a:gd name="connsiteX14" fmla="*/ 36286 w 2036839"/>
              <a:gd name="connsiteY14" fmla="*/ 471714 h 711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036839" h="711200">
                <a:moveTo>
                  <a:pt x="36286" y="471714"/>
                </a:moveTo>
                <a:cubicBezTo>
                  <a:pt x="72572" y="423333"/>
                  <a:pt x="188687" y="212876"/>
                  <a:pt x="297544" y="137885"/>
                </a:cubicBezTo>
                <a:cubicBezTo>
                  <a:pt x="406401" y="62895"/>
                  <a:pt x="566058" y="43542"/>
                  <a:pt x="689429" y="21771"/>
                </a:cubicBezTo>
                <a:cubicBezTo>
                  <a:pt x="812800" y="0"/>
                  <a:pt x="907143" y="0"/>
                  <a:pt x="1037772" y="7257"/>
                </a:cubicBezTo>
                <a:cubicBezTo>
                  <a:pt x="1168401" y="14514"/>
                  <a:pt x="1359506" y="36286"/>
                  <a:pt x="1473201" y="65314"/>
                </a:cubicBezTo>
                <a:cubicBezTo>
                  <a:pt x="1586896" y="94343"/>
                  <a:pt x="1635277" y="106437"/>
                  <a:pt x="1719944" y="181428"/>
                </a:cubicBezTo>
                <a:cubicBezTo>
                  <a:pt x="1804611" y="256419"/>
                  <a:pt x="1932820" y="428171"/>
                  <a:pt x="1981201" y="515257"/>
                </a:cubicBezTo>
                <a:cubicBezTo>
                  <a:pt x="2029582" y="602343"/>
                  <a:pt x="2036839" y="711200"/>
                  <a:pt x="2010229" y="703943"/>
                </a:cubicBezTo>
                <a:cubicBezTo>
                  <a:pt x="1983619" y="696686"/>
                  <a:pt x="1898953" y="549124"/>
                  <a:pt x="1821544" y="471714"/>
                </a:cubicBezTo>
                <a:cubicBezTo>
                  <a:pt x="1744135" y="394304"/>
                  <a:pt x="1654629" y="299961"/>
                  <a:pt x="1545772" y="239485"/>
                </a:cubicBezTo>
                <a:cubicBezTo>
                  <a:pt x="1436915" y="179009"/>
                  <a:pt x="1308705" y="125790"/>
                  <a:pt x="1168401" y="108857"/>
                </a:cubicBezTo>
                <a:cubicBezTo>
                  <a:pt x="1028097" y="91924"/>
                  <a:pt x="839411" y="116114"/>
                  <a:pt x="703944" y="137885"/>
                </a:cubicBezTo>
                <a:cubicBezTo>
                  <a:pt x="568477" y="159656"/>
                  <a:pt x="459620" y="191104"/>
                  <a:pt x="355601" y="239485"/>
                </a:cubicBezTo>
                <a:cubicBezTo>
                  <a:pt x="251582" y="287866"/>
                  <a:pt x="130629" y="389466"/>
                  <a:pt x="79829" y="428171"/>
                </a:cubicBezTo>
                <a:cubicBezTo>
                  <a:pt x="29029" y="466876"/>
                  <a:pt x="0" y="520095"/>
                  <a:pt x="36286" y="471714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srgbClr val="FFFFFF"/>
              </a:solidFill>
            </a:endParaRPr>
          </a:p>
        </p:txBody>
      </p:sp>
      <p:sp>
        <p:nvSpPr>
          <p:cNvPr id="316427" name="Freeform 11"/>
          <p:cNvSpPr>
            <a:spLocks/>
          </p:cNvSpPr>
          <p:nvPr/>
        </p:nvSpPr>
        <p:spPr bwMode="auto">
          <a:xfrm>
            <a:off x="-1592263" y="3394075"/>
            <a:ext cx="11337926" cy="3851275"/>
          </a:xfrm>
          <a:custGeom>
            <a:avLst/>
            <a:gdLst/>
            <a:ahLst/>
            <a:cxnLst>
              <a:cxn ang="0">
                <a:pos x="861" y="835"/>
              </a:cxn>
              <a:cxn ang="0">
                <a:pos x="1343" y="733"/>
              </a:cxn>
              <a:cxn ang="0">
                <a:pos x="1909" y="714"/>
              </a:cxn>
              <a:cxn ang="0">
                <a:pos x="2504" y="722"/>
              </a:cxn>
              <a:cxn ang="0">
                <a:pos x="3194" y="629"/>
              </a:cxn>
              <a:cxn ang="0">
                <a:pos x="3486" y="306"/>
              </a:cxn>
              <a:cxn ang="0">
                <a:pos x="3836" y="51"/>
              </a:cxn>
              <a:cxn ang="0">
                <a:pos x="4468" y="61"/>
              </a:cxn>
              <a:cxn ang="0">
                <a:pos x="4846" y="420"/>
              </a:cxn>
              <a:cxn ang="0">
                <a:pos x="5054" y="648"/>
              </a:cxn>
              <a:cxn ang="0">
                <a:pos x="5394" y="741"/>
              </a:cxn>
              <a:cxn ang="0">
                <a:pos x="5989" y="741"/>
              </a:cxn>
              <a:cxn ang="0">
                <a:pos x="6319" y="694"/>
              </a:cxn>
              <a:cxn ang="0">
                <a:pos x="6735" y="694"/>
              </a:cxn>
              <a:cxn ang="0">
                <a:pos x="6942" y="854"/>
              </a:cxn>
              <a:cxn ang="0">
                <a:pos x="6895" y="2082"/>
              </a:cxn>
              <a:cxn ang="0">
                <a:pos x="6140" y="2223"/>
              </a:cxn>
              <a:cxn ang="0">
                <a:pos x="880" y="2195"/>
              </a:cxn>
              <a:cxn ang="0">
                <a:pos x="861" y="835"/>
              </a:cxn>
            </a:cxnLst>
            <a:rect l="0" t="0" r="r" b="b"/>
            <a:pathLst>
              <a:path w="7142" h="2426">
                <a:moveTo>
                  <a:pt x="861" y="835"/>
                </a:moveTo>
                <a:cubicBezTo>
                  <a:pt x="938" y="591"/>
                  <a:pt x="1168" y="753"/>
                  <a:pt x="1343" y="733"/>
                </a:cubicBezTo>
                <a:cubicBezTo>
                  <a:pt x="1518" y="713"/>
                  <a:pt x="1716" y="716"/>
                  <a:pt x="1909" y="714"/>
                </a:cubicBezTo>
                <a:cubicBezTo>
                  <a:pt x="2102" y="712"/>
                  <a:pt x="2290" y="736"/>
                  <a:pt x="2504" y="722"/>
                </a:cubicBezTo>
                <a:cubicBezTo>
                  <a:pt x="2718" y="708"/>
                  <a:pt x="3030" y="698"/>
                  <a:pt x="3194" y="629"/>
                </a:cubicBezTo>
                <a:cubicBezTo>
                  <a:pt x="3358" y="560"/>
                  <a:pt x="3379" y="402"/>
                  <a:pt x="3486" y="306"/>
                </a:cubicBezTo>
                <a:cubicBezTo>
                  <a:pt x="3593" y="210"/>
                  <a:pt x="3672" y="92"/>
                  <a:pt x="3836" y="51"/>
                </a:cubicBezTo>
                <a:cubicBezTo>
                  <a:pt x="4000" y="10"/>
                  <a:pt x="4300" y="0"/>
                  <a:pt x="4468" y="61"/>
                </a:cubicBezTo>
                <a:cubicBezTo>
                  <a:pt x="4636" y="122"/>
                  <a:pt x="4748" y="322"/>
                  <a:pt x="4846" y="420"/>
                </a:cubicBezTo>
                <a:cubicBezTo>
                  <a:pt x="4944" y="518"/>
                  <a:pt x="4963" y="594"/>
                  <a:pt x="5054" y="648"/>
                </a:cubicBezTo>
                <a:cubicBezTo>
                  <a:pt x="5145" y="702"/>
                  <a:pt x="5238" y="726"/>
                  <a:pt x="5394" y="741"/>
                </a:cubicBezTo>
                <a:cubicBezTo>
                  <a:pt x="5550" y="756"/>
                  <a:pt x="5835" y="749"/>
                  <a:pt x="5989" y="741"/>
                </a:cubicBezTo>
                <a:cubicBezTo>
                  <a:pt x="6143" y="733"/>
                  <a:pt x="6195" y="702"/>
                  <a:pt x="6319" y="694"/>
                </a:cubicBezTo>
                <a:cubicBezTo>
                  <a:pt x="6443" y="686"/>
                  <a:pt x="6631" y="667"/>
                  <a:pt x="6735" y="694"/>
                </a:cubicBezTo>
                <a:cubicBezTo>
                  <a:pt x="6839" y="721"/>
                  <a:pt x="6915" y="623"/>
                  <a:pt x="6942" y="854"/>
                </a:cubicBezTo>
                <a:cubicBezTo>
                  <a:pt x="6969" y="1085"/>
                  <a:pt x="7029" y="1854"/>
                  <a:pt x="6895" y="2082"/>
                </a:cubicBezTo>
                <a:cubicBezTo>
                  <a:pt x="6761" y="2310"/>
                  <a:pt x="7142" y="2204"/>
                  <a:pt x="6140" y="2223"/>
                </a:cubicBezTo>
                <a:cubicBezTo>
                  <a:pt x="5138" y="2242"/>
                  <a:pt x="1760" y="2426"/>
                  <a:pt x="880" y="2195"/>
                </a:cubicBezTo>
                <a:cubicBezTo>
                  <a:pt x="0" y="1964"/>
                  <a:pt x="861" y="835"/>
                  <a:pt x="861" y="835"/>
                </a:cubicBezTo>
                <a:close/>
              </a:path>
            </a:pathLst>
          </a:custGeom>
          <a:solidFill>
            <a:schemeClr val="bg2"/>
          </a:solidFill>
          <a:ln w="57150" cmpd="sng">
            <a:solidFill>
              <a:schemeClr val="bg2"/>
            </a:solidFill>
            <a:round/>
            <a:headEnd/>
            <a:tailEnd/>
          </a:ln>
          <a:effectLst/>
        </p:spPr>
        <p:txBody>
          <a:bodyPr/>
          <a:lstStyle/>
          <a:p>
            <a:endParaRPr lang="ja-JP" altLang="en-US" sz="2000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19" name="Text Box 8"/>
          <p:cNvSpPr txBox="1">
            <a:spLocks noChangeArrowheads="1"/>
          </p:cNvSpPr>
          <p:nvPr/>
        </p:nvSpPr>
        <p:spPr bwMode="auto">
          <a:xfrm>
            <a:off x="6001643" y="3156552"/>
            <a:ext cx="1415772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ja-JP" altLang="en-US" sz="2400" dirty="0">
                <a:solidFill>
                  <a:srgbClr val="003366"/>
                </a:solidFill>
                <a:latin typeface="Comic Sans MS" pitchFamily="66" charset="0"/>
                <a:ea typeface="HGP教科書体" pitchFamily="18" charset="-128"/>
              </a:rPr>
              <a:t>山岳氷河</a:t>
            </a:r>
            <a:endParaRPr lang="en-US" altLang="ja-JP" sz="2400" dirty="0">
              <a:solidFill>
                <a:srgbClr val="003366"/>
              </a:solidFill>
              <a:latin typeface="Comic Sans MS" pitchFamily="66" charset="0"/>
              <a:ea typeface="HGP教科書体" pitchFamily="18" charset="-128"/>
            </a:endParaRPr>
          </a:p>
          <a:p>
            <a:pPr algn="ctr"/>
            <a:r>
              <a:rPr lang="en-US" altLang="ja-JP" dirty="0">
                <a:solidFill>
                  <a:srgbClr val="003366"/>
                </a:solidFill>
                <a:latin typeface="Comic Sans MS" pitchFamily="66" charset="0"/>
                <a:ea typeface="HGP教科書体" pitchFamily="18" charset="-128"/>
              </a:rPr>
              <a:t>glacier</a:t>
            </a:r>
            <a:endParaRPr lang="ja-JP" altLang="en-US" dirty="0">
              <a:solidFill>
                <a:srgbClr val="003366"/>
              </a:solidFill>
              <a:latin typeface="Comic Sans MS" pitchFamily="66" charset="0"/>
              <a:ea typeface="HGP教科書体" pitchFamily="18" charset="-128"/>
            </a:endParaRPr>
          </a:p>
        </p:txBody>
      </p:sp>
      <p:sp>
        <p:nvSpPr>
          <p:cNvPr id="20" name="AutoShape 43"/>
          <p:cNvSpPr>
            <a:spLocks noChangeArrowheads="1"/>
          </p:cNvSpPr>
          <p:nvPr/>
        </p:nvSpPr>
        <p:spPr bwMode="auto">
          <a:xfrm>
            <a:off x="3572644" y="1285265"/>
            <a:ext cx="504056" cy="504379"/>
          </a:xfrm>
          <a:prstGeom prst="sun">
            <a:avLst>
              <a:gd name="adj" fmla="val 25000"/>
            </a:avLst>
          </a:prstGeom>
          <a:solidFill>
            <a:srgbClr val="FFC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ja-JP" altLang="en-US" sz="2000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grpSp>
        <p:nvGrpSpPr>
          <p:cNvPr id="13" name="グループ化 12"/>
          <p:cNvGrpSpPr/>
          <p:nvPr/>
        </p:nvGrpSpPr>
        <p:grpSpPr>
          <a:xfrm>
            <a:off x="3071431" y="4744969"/>
            <a:ext cx="4029502" cy="1900529"/>
            <a:chOff x="3071431" y="4744969"/>
            <a:chExt cx="4029502" cy="1900529"/>
          </a:xfrm>
        </p:grpSpPr>
        <p:cxnSp>
          <p:nvCxnSpPr>
            <p:cNvPr id="4" name="直線矢印コネクタ 3"/>
            <p:cNvCxnSpPr/>
            <p:nvPr/>
          </p:nvCxnSpPr>
          <p:spPr>
            <a:xfrm flipV="1">
              <a:off x="3609850" y="5112913"/>
              <a:ext cx="21991" cy="1532585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線矢印コネクタ 20"/>
            <p:cNvCxnSpPr/>
            <p:nvPr/>
          </p:nvCxnSpPr>
          <p:spPr>
            <a:xfrm flipV="1">
              <a:off x="3455304" y="6465194"/>
              <a:ext cx="2919735" cy="25759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テキスト ボックス 9"/>
            <p:cNvSpPr txBox="1"/>
            <p:nvPr/>
          </p:nvSpPr>
          <p:spPr>
            <a:xfrm>
              <a:off x="5859888" y="6064951"/>
              <a:ext cx="124104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ja-JP" altLang="en-US" sz="2000" dirty="0">
                  <a:solidFill>
                    <a:srgbClr val="FFFFFF"/>
                  </a:solidFill>
                  <a:latin typeface="HG正楷書体-PRO" panose="03000600000000000000" pitchFamily="66" charset="-128"/>
                  <a:ea typeface="HG正楷書体-PRO" panose="03000600000000000000" pitchFamily="66" charset="-128"/>
                </a:rPr>
                <a:t>時間 </a:t>
              </a:r>
              <a:r>
                <a:rPr lang="en-US" altLang="ja-JP" dirty="0">
                  <a:solidFill>
                    <a:srgbClr val="FFFFFF"/>
                  </a:solidFill>
                  <a:latin typeface="HG正楷書体-PRO" panose="03000600000000000000" pitchFamily="66" charset="-128"/>
                  <a:ea typeface="HG正楷書体-PRO" panose="03000600000000000000" pitchFamily="66" charset="-128"/>
                </a:rPr>
                <a:t>time</a:t>
              </a:r>
              <a:endParaRPr lang="ja-JP" altLang="en-US" sz="2000" dirty="0">
                <a:solidFill>
                  <a:srgbClr val="FFFFFF"/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endParaRPr>
            </a:p>
          </p:txBody>
        </p:sp>
        <p:sp>
          <p:nvSpPr>
            <p:cNvPr id="27" name="テキスト ボックス 26"/>
            <p:cNvSpPr txBox="1"/>
            <p:nvPr/>
          </p:nvSpPr>
          <p:spPr>
            <a:xfrm>
              <a:off x="3071431" y="4744969"/>
              <a:ext cx="168507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ja-JP" altLang="en-US" sz="2000" dirty="0">
                  <a:solidFill>
                    <a:srgbClr val="FFFFFF"/>
                  </a:solidFill>
                  <a:latin typeface="HG正楷書体-PRO" panose="03000600000000000000" pitchFamily="66" charset="-128"/>
                  <a:ea typeface="HG正楷書体-PRO" panose="03000600000000000000" pitchFamily="66" charset="-128"/>
                </a:rPr>
                <a:t>距離 </a:t>
              </a:r>
              <a:r>
                <a:rPr lang="en-US" altLang="ja-JP" dirty="0">
                  <a:solidFill>
                    <a:srgbClr val="FFFFFF"/>
                  </a:solidFill>
                  <a:latin typeface="HG正楷書体-PRO" panose="03000600000000000000" pitchFamily="66" charset="-128"/>
                  <a:ea typeface="HG正楷書体-PRO" panose="03000600000000000000" pitchFamily="66" charset="-128"/>
                </a:rPr>
                <a:t>Distance</a:t>
              </a:r>
              <a:endParaRPr lang="ja-JP" altLang="en-US" sz="2000" dirty="0">
                <a:solidFill>
                  <a:srgbClr val="FFFFFF"/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endParaRPr>
            </a:p>
          </p:txBody>
        </p:sp>
      </p:grpSp>
      <p:sp>
        <p:nvSpPr>
          <p:cNvPr id="11" name="フリーフォーム 10"/>
          <p:cNvSpPr/>
          <p:nvPr/>
        </p:nvSpPr>
        <p:spPr>
          <a:xfrm>
            <a:off x="3631841" y="5666612"/>
            <a:ext cx="2743197" cy="824342"/>
          </a:xfrm>
          <a:custGeom>
            <a:avLst/>
            <a:gdLst>
              <a:gd name="connsiteX0" fmla="*/ 0 w 2472744"/>
              <a:gd name="connsiteY0" fmla="*/ 759861 h 790002"/>
              <a:gd name="connsiteX1" fmla="*/ 566671 w 2472744"/>
              <a:gd name="connsiteY1" fmla="*/ 772740 h 790002"/>
              <a:gd name="connsiteX2" fmla="*/ 785612 w 2472744"/>
              <a:gd name="connsiteY2" fmla="*/ 553799 h 790002"/>
              <a:gd name="connsiteX3" fmla="*/ 1184857 w 2472744"/>
              <a:gd name="connsiteY3" fmla="*/ 8 h 790002"/>
              <a:gd name="connsiteX4" fmla="*/ 1609859 w 2472744"/>
              <a:gd name="connsiteY4" fmla="*/ 540920 h 790002"/>
              <a:gd name="connsiteX5" fmla="*/ 1777285 w 2472744"/>
              <a:gd name="connsiteY5" fmla="*/ 772740 h 790002"/>
              <a:gd name="connsiteX6" fmla="*/ 2472744 w 2472744"/>
              <a:gd name="connsiteY6" fmla="*/ 746982 h 790002"/>
              <a:gd name="connsiteX0" fmla="*/ 0 w 2472744"/>
              <a:gd name="connsiteY0" fmla="*/ 760189 h 793130"/>
              <a:gd name="connsiteX1" fmla="*/ 566671 w 2472744"/>
              <a:gd name="connsiteY1" fmla="*/ 773068 h 793130"/>
              <a:gd name="connsiteX2" fmla="*/ 785612 w 2472744"/>
              <a:gd name="connsiteY2" fmla="*/ 554127 h 793130"/>
              <a:gd name="connsiteX3" fmla="*/ 1184857 w 2472744"/>
              <a:gd name="connsiteY3" fmla="*/ 336 h 793130"/>
              <a:gd name="connsiteX4" fmla="*/ 1519706 w 2472744"/>
              <a:gd name="connsiteY4" fmla="*/ 476854 h 793130"/>
              <a:gd name="connsiteX5" fmla="*/ 1777285 w 2472744"/>
              <a:gd name="connsiteY5" fmla="*/ 773068 h 793130"/>
              <a:gd name="connsiteX6" fmla="*/ 2472744 w 2472744"/>
              <a:gd name="connsiteY6" fmla="*/ 747310 h 793130"/>
              <a:gd name="connsiteX0" fmla="*/ 0 w 2472744"/>
              <a:gd name="connsiteY0" fmla="*/ 760201 h 793142"/>
              <a:gd name="connsiteX1" fmla="*/ 566671 w 2472744"/>
              <a:gd name="connsiteY1" fmla="*/ 773080 h 793142"/>
              <a:gd name="connsiteX2" fmla="*/ 785612 w 2472744"/>
              <a:gd name="connsiteY2" fmla="*/ 554139 h 793142"/>
              <a:gd name="connsiteX3" fmla="*/ 1184857 w 2472744"/>
              <a:gd name="connsiteY3" fmla="*/ 348 h 793142"/>
              <a:gd name="connsiteX4" fmla="*/ 1519706 w 2472744"/>
              <a:gd name="connsiteY4" fmla="*/ 476866 h 793142"/>
              <a:gd name="connsiteX5" fmla="*/ 1777285 w 2472744"/>
              <a:gd name="connsiteY5" fmla="*/ 773080 h 793142"/>
              <a:gd name="connsiteX6" fmla="*/ 2472744 w 2472744"/>
              <a:gd name="connsiteY6" fmla="*/ 747322 h 793142"/>
              <a:gd name="connsiteX0" fmla="*/ 0 w 2472744"/>
              <a:gd name="connsiteY0" fmla="*/ 760214 h 793155"/>
              <a:gd name="connsiteX1" fmla="*/ 566671 w 2472744"/>
              <a:gd name="connsiteY1" fmla="*/ 773093 h 793155"/>
              <a:gd name="connsiteX2" fmla="*/ 785612 w 2472744"/>
              <a:gd name="connsiteY2" fmla="*/ 554152 h 793155"/>
              <a:gd name="connsiteX3" fmla="*/ 1184857 w 2472744"/>
              <a:gd name="connsiteY3" fmla="*/ 361 h 793155"/>
              <a:gd name="connsiteX4" fmla="*/ 1519706 w 2472744"/>
              <a:gd name="connsiteY4" fmla="*/ 476879 h 793155"/>
              <a:gd name="connsiteX5" fmla="*/ 1777285 w 2472744"/>
              <a:gd name="connsiteY5" fmla="*/ 773093 h 793155"/>
              <a:gd name="connsiteX6" fmla="*/ 2472744 w 2472744"/>
              <a:gd name="connsiteY6" fmla="*/ 747335 h 793155"/>
              <a:gd name="connsiteX0" fmla="*/ 0 w 2446986"/>
              <a:gd name="connsiteY0" fmla="*/ 760214 h 810141"/>
              <a:gd name="connsiteX1" fmla="*/ 566671 w 2446986"/>
              <a:gd name="connsiteY1" fmla="*/ 773093 h 810141"/>
              <a:gd name="connsiteX2" fmla="*/ 785612 w 2446986"/>
              <a:gd name="connsiteY2" fmla="*/ 554152 h 810141"/>
              <a:gd name="connsiteX3" fmla="*/ 1184857 w 2446986"/>
              <a:gd name="connsiteY3" fmla="*/ 361 h 810141"/>
              <a:gd name="connsiteX4" fmla="*/ 1519706 w 2446986"/>
              <a:gd name="connsiteY4" fmla="*/ 476879 h 810141"/>
              <a:gd name="connsiteX5" fmla="*/ 1777285 w 2446986"/>
              <a:gd name="connsiteY5" fmla="*/ 773093 h 810141"/>
              <a:gd name="connsiteX6" fmla="*/ 2446986 w 2446986"/>
              <a:gd name="connsiteY6" fmla="*/ 785972 h 810141"/>
              <a:gd name="connsiteX0" fmla="*/ 0 w 2446986"/>
              <a:gd name="connsiteY0" fmla="*/ 760214 h 801153"/>
              <a:gd name="connsiteX1" fmla="*/ 566671 w 2446986"/>
              <a:gd name="connsiteY1" fmla="*/ 773093 h 801153"/>
              <a:gd name="connsiteX2" fmla="*/ 785612 w 2446986"/>
              <a:gd name="connsiteY2" fmla="*/ 554152 h 801153"/>
              <a:gd name="connsiteX3" fmla="*/ 1184857 w 2446986"/>
              <a:gd name="connsiteY3" fmla="*/ 361 h 801153"/>
              <a:gd name="connsiteX4" fmla="*/ 1519706 w 2446986"/>
              <a:gd name="connsiteY4" fmla="*/ 476879 h 801153"/>
              <a:gd name="connsiteX5" fmla="*/ 1777285 w 2446986"/>
              <a:gd name="connsiteY5" fmla="*/ 773093 h 801153"/>
              <a:gd name="connsiteX6" fmla="*/ 2446986 w 2446986"/>
              <a:gd name="connsiteY6" fmla="*/ 785972 h 801153"/>
              <a:gd name="connsiteX0" fmla="*/ 0 w 2446986"/>
              <a:gd name="connsiteY0" fmla="*/ 759951 h 800890"/>
              <a:gd name="connsiteX1" fmla="*/ 566671 w 2446986"/>
              <a:gd name="connsiteY1" fmla="*/ 772830 h 800890"/>
              <a:gd name="connsiteX2" fmla="*/ 875764 w 2446986"/>
              <a:gd name="connsiteY2" fmla="*/ 437979 h 800890"/>
              <a:gd name="connsiteX3" fmla="*/ 1184857 w 2446986"/>
              <a:gd name="connsiteY3" fmla="*/ 98 h 800890"/>
              <a:gd name="connsiteX4" fmla="*/ 1519706 w 2446986"/>
              <a:gd name="connsiteY4" fmla="*/ 476616 h 800890"/>
              <a:gd name="connsiteX5" fmla="*/ 1777285 w 2446986"/>
              <a:gd name="connsiteY5" fmla="*/ 772830 h 800890"/>
              <a:gd name="connsiteX6" fmla="*/ 2446986 w 2446986"/>
              <a:gd name="connsiteY6" fmla="*/ 785709 h 800890"/>
              <a:gd name="connsiteX0" fmla="*/ 0 w 2446986"/>
              <a:gd name="connsiteY0" fmla="*/ 759963 h 800902"/>
              <a:gd name="connsiteX1" fmla="*/ 566671 w 2446986"/>
              <a:gd name="connsiteY1" fmla="*/ 772842 h 800902"/>
              <a:gd name="connsiteX2" fmla="*/ 875764 w 2446986"/>
              <a:gd name="connsiteY2" fmla="*/ 437991 h 800902"/>
              <a:gd name="connsiteX3" fmla="*/ 1184857 w 2446986"/>
              <a:gd name="connsiteY3" fmla="*/ 110 h 800902"/>
              <a:gd name="connsiteX4" fmla="*/ 1519706 w 2446986"/>
              <a:gd name="connsiteY4" fmla="*/ 476628 h 800902"/>
              <a:gd name="connsiteX5" fmla="*/ 1777285 w 2446986"/>
              <a:gd name="connsiteY5" fmla="*/ 772842 h 800902"/>
              <a:gd name="connsiteX6" fmla="*/ 2446986 w 2446986"/>
              <a:gd name="connsiteY6" fmla="*/ 785721 h 800902"/>
              <a:gd name="connsiteX0" fmla="*/ 0 w 2446986"/>
              <a:gd name="connsiteY0" fmla="*/ 759947 h 800886"/>
              <a:gd name="connsiteX1" fmla="*/ 566671 w 2446986"/>
              <a:gd name="connsiteY1" fmla="*/ 772826 h 800886"/>
              <a:gd name="connsiteX2" fmla="*/ 875764 w 2446986"/>
              <a:gd name="connsiteY2" fmla="*/ 437975 h 800886"/>
              <a:gd name="connsiteX3" fmla="*/ 1184857 w 2446986"/>
              <a:gd name="connsiteY3" fmla="*/ 94 h 800886"/>
              <a:gd name="connsiteX4" fmla="*/ 1519706 w 2446986"/>
              <a:gd name="connsiteY4" fmla="*/ 476612 h 800886"/>
              <a:gd name="connsiteX5" fmla="*/ 1777285 w 2446986"/>
              <a:gd name="connsiteY5" fmla="*/ 772826 h 800886"/>
              <a:gd name="connsiteX6" fmla="*/ 2446986 w 2446986"/>
              <a:gd name="connsiteY6" fmla="*/ 785705 h 800886"/>
              <a:gd name="connsiteX0" fmla="*/ 0 w 2446986"/>
              <a:gd name="connsiteY0" fmla="*/ 759947 h 800886"/>
              <a:gd name="connsiteX1" fmla="*/ 566671 w 2446986"/>
              <a:gd name="connsiteY1" fmla="*/ 772826 h 800886"/>
              <a:gd name="connsiteX2" fmla="*/ 875764 w 2446986"/>
              <a:gd name="connsiteY2" fmla="*/ 437975 h 800886"/>
              <a:gd name="connsiteX3" fmla="*/ 1184857 w 2446986"/>
              <a:gd name="connsiteY3" fmla="*/ 94 h 800886"/>
              <a:gd name="connsiteX4" fmla="*/ 1519706 w 2446986"/>
              <a:gd name="connsiteY4" fmla="*/ 476612 h 800886"/>
              <a:gd name="connsiteX5" fmla="*/ 1777285 w 2446986"/>
              <a:gd name="connsiteY5" fmla="*/ 772826 h 800886"/>
              <a:gd name="connsiteX6" fmla="*/ 2446986 w 2446986"/>
              <a:gd name="connsiteY6" fmla="*/ 785705 h 800886"/>
              <a:gd name="connsiteX0" fmla="*/ 0 w 2446986"/>
              <a:gd name="connsiteY0" fmla="*/ 785705 h 809936"/>
              <a:gd name="connsiteX1" fmla="*/ 566671 w 2446986"/>
              <a:gd name="connsiteY1" fmla="*/ 772826 h 809936"/>
              <a:gd name="connsiteX2" fmla="*/ 875764 w 2446986"/>
              <a:gd name="connsiteY2" fmla="*/ 437975 h 809936"/>
              <a:gd name="connsiteX3" fmla="*/ 1184857 w 2446986"/>
              <a:gd name="connsiteY3" fmla="*/ 94 h 809936"/>
              <a:gd name="connsiteX4" fmla="*/ 1519706 w 2446986"/>
              <a:gd name="connsiteY4" fmla="*/ 476612 h 809936"/>
              <a:gd name="connsiteX5" fmla="*/ 1777285 w 2446986"/>
              <a:gd name="connsiteY5" fmla="*/ 772826 h 809936"/>
              <a:gd name="connsiteX6" fmla="*/ 2446986 w 2446986"/>
              <a:gd name="connsiteY6" fmla="*/ 785705 h 809936"/>
              <a:gd name="connsiteX0" fmla="*/ 0 w 2446986"/>
              <a:gd name="connsiteY0" fmla="*/ 785705 h 800886"/>
              <a:gd name="connsiteX1" fmla="*/ 566671 w 2446986"/>
              <a:gd name="connsiteY1" fmla="*/ 772826 h 800886"/>
              <a:gd name="connsiteX2" fmla="*/ 875764 w 2446986"/>
              <a:gd name="connsiteY2" fmla="*/ 437975 h 800886"/>
              <a:gd name="connsiteX3" fmla="*/ 1184857 w 2446986"/>
              <a:gd name="connsiteY3" fmla="*/ 94 h 800886"/>
              <a:gd name="connsiteX4" fmla="*/ 1519706 w 2446986"/>
              <a:gd name="connsiteY4" fmla="*/ 476612 h 800886"/>
              <a:gd name="connsiteX5" fmla="*/ 1777285 w 2446986"/>
              <a:gd name="connsiteY5" fmla="*/ 772826 h 800886"/>
              <a:gd name="connsiteX6" fmla="*/ 2446986 w 2446986"/>
              <a:gd name="connsiteY6" fmla="*/ 785705 h 800886"/>
              <a:gd name="connsiteX0" fmla="*/ 0 w 2446986"/>
              <a:gd name="connsiteY0" fmla="*/ 785705 h 800886"/>
              <a:gd name="connsiteX1" fmla="*/ 566671 w 2446986"/>
              <a:gd name="connsiteY1" fmla="*/ 772826 h 800886"/>
              <a:gd name="connsiteX2" fmla="*/ 875764 w 2446986"/>
              <a:gd name="connsiteY2" fmla="*/ 437975 h 800886"/>
              <a:gd name="connsiteX3" fmla="*/ 1184857 w 2446986"/>
              <a:gd name="connsiteY3" fmla="*/ 94 h 800886"/>
              <a:gd name="connsiteX4" fmla="*/ 1519706 w 2446986"/>
              <a:gd name="connsiteY4" fmla="*/ 476612 h 800886"/>
              <a:gd name="connsiteX5" fmla="*/ 1777285 w 2446986"/>
              <a:gd name="connsiteY5" fmla="*/ 772826 h 800886"/>
              <a:gd name="connsiteX6" fmla="*/ 2446986 w 2446986"/>
              <a:gd name="connsiteY6" fmla="*/ 785705 h 800886"/>
              <a:gd name="connsiteX0" fmla="*/ 0 w 2446986"/>
              <a:gd name="connsiteY0" fmla="*/ 824342 h 824342"/>
              <a:gd name="connsiteX1" fmla="*/ 566671 w 2446986"/>
              <a:gd name="connsiteY1" fmla="*/ 772826 h 824342"/>
              <a:gd name="connsiteX2" fmla="*/ 875764 w 2446986"/>
              <a:gd name="connsiteY2" fmla="*/ 437975 h 824342"/>
              <a:gd name="connsiteX3" fmla="*/ 1184857 w 2446986"/>
              <a:gd name="connsiteY3" fmla="*/ 94 h 824342"/>
              <a:gd name="connsiteX4" fmla="*/ 1519706 w 2446986"/>
              <a:gd name="connsiteY4" fmla="*/ 476612 h 824342"/>
              <a:gd name="connsiteX5" fmla="*/ 1777285 w 2446986"/>
              <a:gd name="connsiteY5" fmla="*/ 772826 h 824342"/>
              <a:gd name="connsiteX6" fmla="*/ 2446986 w 2446986"/>
              <a:gd name="connsiteY6" fmla="*/ 785705 h 8243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446986" h="824342">
                <a:moveTo>
                  <a:pt x="0" y="824342"/>
                </a:moveTo>
                <a:cubicBezTo>
                  <a:pt x="217868" y="796438"/>
                  <a:pt x="420710" y="837220"/>
                  <a:pt x="566671" y="772826"/>
                </a:cubicBezTo>
                <a:cubicBezTo>
                  <a:pt x="712632" y="708432"/>
                  <a:pt x="798490" y="605401"/>
                  <a:pt x="875764" y="437975"/>
                </a:cubicBezTo>
                <a:cubicBezTo>
                  <a:pt x="953038" y="270549"/>
                  <a:pt x="1000259" y="6534"/>
                  <a:pt x="1184857" y="94"/>
                </a:cubicBezTo>
                <a:cubicBezTo>
                  <a:pt x="1369455" y="-6346"/>
                  <a:pt x="1408090" y="322066"/>
                  <a:pt x="1519706" y="476612"/>
                </a:cubicBezTo>
                <a:cubicBezTo>
                  <a:pt x="1631322" y="631158"/>
                  <a:pt x="1622738" y="721311"/>
                  <a:pt x="1777285" y="772826"/>
                </a:cubicBezTo>
                <a:cubicBezTo>
                  <a:pt x="1931832" y="824341"/>
                  <a:pt x="2171163" y="789998"/>
                  <a:pt x="2446986" y="785705"/>
                </a:cubicBezTo>
              </a:path>
            </a:pathLst>
          </a:cu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ja-JP" altLang="en-US">
              <a:solidFill>
                <a:srgbClr val="FFFFFF"/>
              </a:solidFill>
            </a:endParaRPr>
          </a:p>
        </p:txBody>
      </p:sp>
      <p:sp>
        <p:nvSpPr>
          <p:cNvPr id="31" name="フリーフォーム 30"/>
          <p:cNvSpPr/>
          <p:nvPr/>
        </p:nvSpPr>
        <p:spPr>
          <a:xfrm>
            <a:off x="3629693" y="6145648"/>
            <a:ext cx="2743197" cy="368916"/>
          </a:xfrm>
          <a:custGeom>
            <a:avLst/>
            <a:gdLst>
              <a:gd name="connsiteX0" fmla="*/ 0 w 2472744"/>
              <a:gd name="connsiteY0" fmla="*/ 759861 h 790002"/>
              <a:gd name="connsiteX1" fmla="*/ 566671 w 2472744"/>
              <a:gd name="connsiteY1" fmla="*/ 772740 h 790002"/>
              <a:gd name="connsiteX2" fmla="*/ 785612 w 2472744"/>
              <a:gd name="connsiteY2" fmla="*/ 553799 h 790002"/>
              <a:gd name="connsiteX3" fmla="*/ 1184857 w 2472744"/>
              <a:gd name="connsiteY3" fmla="*/ 8 h 790002"/>
              <a:gd name="connsiteX4" fmla="*/ 1609859 w 2472744"/>
              <a:gd name="connsiteY4" fmla="*/ 540920 h 790002"/>
              <a:gd name="connsiteX5" fmla="*/ 1777285 w 2472744"/>
              <a:gd name="connsiteY5" fmla="*/ 772740 h 790002"/>
              <a:gd name="connsiteX6" fmla="*/ 2472744 w 2472744"/>
              <a:gd name="connsiteY6" fmla="*/ 746982 h 790002"/>
              <a:gd name="connsiteX0" fmla="*/ 0 w 2472744"/>
              <a:gd name="connsiteY0" fmla="*/ 760189 h 793130"/>
              <a:gd name="connsiteX1" fmla="*/ 566671 w 2472744"/>
              <a:gd name="connsiteY1" fmla="*/ 773068 h 793130"/>
              <a:gd name="connsiteX2" fmla="*/ 785612 w 2472744"/>
              <a:gd name="connsiteY2" fmla="*/ 554127 h 793130"/>
              <a:gd name="connsiteX3" fmla="*/ 1184857 w 2472744"/>
              <a:gd name="connsiteY3" fmla="*/ 336 h 793130"/>
              <a:gd name="connsiteX4" fmla="*/ 1519706 w 2472744"/>
              <a:gd name="connsiteY4" fmla="*/ 476854 h 793130"/>
              <a:gd name="connsiteX5" fmla="*/ 1777285 w 2472744"/>
              <a:gd name="connsiteY5" fmla="*/ 773068 h 793130"/>
              <a:gd name="connsiteX6" fmla="*/ 2472744 w 2472744"/>
              <a:gd name="connsiteY6" fmla="*/ 747310 h 793130"/>
              <a:gd name="connsiteX0" fmla="*/ 0 w 2472744"/>
              <a:gd name="connsiteY0" fmla="*/ 760201 h 793142"/>
              <a:gd name="connsiteX1" fmla="*/ 566671 w 2472744"/>
              <a:gd name="connsiteY1" fmla="*/ 773080 h 793142"/>
              <a:gd name="connsiteX2" fmla="*/ 785612 w 2472744"/>
              <a:gd name="connsiteY2" fmla="*/ 554139 h 793142"/>
              <a:gd name="connsiteX3" fmla="*/ 1184857 w 2472744"/>
              <a:gd name="connsiteY3" fmla="*/ 348 h 793142"/>
              <a:gd name="connsiteX4" fmla="*/ 1519706 w 2472744"/>
              <a:gd name="connsiteY4" fmla="*/ 476866 h 793142"/>
              <a:gd name="connsiteX5" fmla="*/ 1777285 w 2472744"/>
              <a:gd name="connsiteY5" fmla="*/ 773080 h 793142"/>
              <a:gd name="connsiteX6" fmla="*/ 2472744 w 2472744"/>
              <a:gd name="connsiteY6" fmla="*/ 747322 h 793142"/>
              <a:gd name="connsiteX0" fmla="*/ 0 w 2472744"/>
              <a:gd name="connsiteY0" fmla="*/ 760214 h 793155"/>
              <a:gd name="connsiteX1" fmla="*/ 566671 w 2472744"/>
              <a:gd name="connsiteY1" fmla="*/ 773093 h 793155"/>
              <a:gd name="connsiteX2" fmla="*/ 785612 w 2472744"/>
              <a:gd name="connsiteY2" fmla="*/ 554152 h 793155"/>
              <a:gd name="connsiteX3" fmla="*/ 1184857 w 2472744"/>
              <a:gd name="connsiteY3" fmla="*/ 361 h 793155"/>
              <a:gd name="connsiteX4" fmla="*/ 1519706 w 2472744"/>
              <a:gd name="connsiteY4" fmla="*/ 476879 h 793155"/>
              <a:gd name="connsiteX5" fmla="*/ 1777285 w 2472744"/>
              <a:gd name="connsiteY5" fmla="*/ 773093 h 793155"/>
              <a:gd name="connsiteX6" fmla="*/ 2472744 w 2472744"/>
              <a:gd name="connsiteY6" fmla="*/ 747335 h 793155"/>
              <a:gd name="connsiteX0" fmla="*/ 0 w 2446986"/>
              <a:gd name="connsiteY0" fmla="*/ 760214 h 810141"/>
              <a:gd name="connsiteX1" fmla="*/ 566671 w 2446986"/>
              <a:gd name="connsiteY1" fmla="*/ 773093 h 810141"/>
              <a:gd name="connsiteX2" fmla="*/ 785612 w 2446986"/>
              <a:gd name="connsiteY2" fmla="*/ 554152 h 810141"/>
              <a:gd name="connsiteX3" fmla="*/ 1184857 w 2446986"/>
              <a:gd name="connsiteY3" fmla="*/ 361 h 810141"/>
              <a:gd name="connsiteX4" fmla="*/ 1519706 w 2446986"/>
              <a:gd name="connsiteY4" fmla="*/ 476879 h 810141"/>
              <a:gd name="connsiteX5" fmla="*/ 1777285 w 2446986"/>
              <a:gd name="connsiteY5" fmla="*/ 773093 h 810141"/>
              <a:gd name="connsiteX6" fmla="*/ 2446986 w 2446986"/>
              <a:gd name="connsiteY6" fmla="*/ 785972 h 810141"/>
              <a:gd name="connsiteX0" fmla="*/ 0 w 2446986"/>
              <a:gd name="connsiteY0" fmla="*/ 760214 h 801153"/>
              <a:gd name="connsiteX1" fmla="*/ 566671 w 2446986"/>
              <a:gd name="connsiteY1" fmla="*/ 773093 h 801153"/>
              <a:gd name="connsiteX2" fmla="*/ 785612 w 2446986"/>
              <a:gd name="connsiteY2" fmla="*/ 554152 h 801153"/>
              <a:gd name="connsiteX3" fmla="*/ 1184857 w 2446986"/>
              <a:gd name="connsiteY3" fmla="*/ 361 h 801153"/>
              <a:gd name="connsiteX4" fmla="*/ 1519706 w 2446986"/>
              <a:gd name="connsiteY4" fmla="*/ 476879 h 801153"/>
              <a:gd name="connsiteX5" fmla="*/ 1777285 w 2446986"/>
              <a:gd name="connsiteY5" fmla="*/ 773093 h 801153"/>
              <a:gd name="connsiteX6" fmla="*/ 2446986 w 2446986"/>
              <a:gd name="connsiteY6" fmla="*/ 785972 h 801153"/>
              <a:gd name="connsiteX0" fmla="*/ 0 w 2446986"/>
              <a:gd name="connsiteY0" fmla="*/ 759951 h 800890"/>
              <a:gd name="connsiteX1" fmla="*/ 566671 w 2446986"/>
              <a:gd name="connsiteY1" fmla="*/ 772830 h 800890"/>
              <a:gd name="connsiteX2" fmla="*/ 875764 w 2446986"/>
              <a:gd name="connsiteY2" fmla="*/ 437979 h 800890"/>
              <a:gd name="connsiteX3" fmla="*/ 1184857 w 2446986"/>
              <a:gd name="connsiteY3" fmla="*/ 98 h 800890"/>
              <a:gd name="connsiteX4" fmla="*/ 1519706 w 2446986"/>
              <a:gd name="connsiteY4" fmla="*/ 476616 h 800890"/>
              <a:gd name="connsiteX5" fmla="*/ 1777285 w 2446986"/>
              <a:gd name="connsiteY5" fmla="*/ 772830 h 800890"/>
              <a:gd name="connsiteX6" fmla="*/ 2446986 w 2446986"/>
              <a:gd name="connsiteY6" fmla="*/ 785709 h 800890"/>
              <a:gd name="connsiteX0" fmla="*/ 0 w 2446986"/>
              <a:gd name="connsiteY0" fmla="*/ 759963 h 800902"/>
              <a:gd name="connsiteX1" fmla="*/ 566671 w 2446986"/>
              <a:gd name="connsiteY1" fmla="*/ 772842 h 800902"/>
              <a:gd name="connsiteX2" fmla="*/ 875764 w 2446986"/>
              <a:gd name="connsiteY2" fmla="*/ 437991 h 800902"/>
              <a:gd name="connsiteX3" fmla="*/ 1184857 w 2446986"/>
              <a:gd name="connsiteY3" fmla="*/ 110 h 800902"/>
              <a:gd name="connsiteX4" fmla="*/ 1519706 w 2446986"/>
              <a:gd name="connsiteY4" fmla="*/ 476628 h 800902"/>
              <a:gd name="connsiteX5" fmla="*/ 1777285 w 2446986"/>
              <a:gd name="connsiteY5" fmla="*/ 772842 h 800902"/>
              <a:gd name="connsiteX6" fmla="*/ 2446986 w 2446986"/>
              <a:gd name="connsiteY6" fmla="*/ 785721 h 800902"/>
              <a:gd name="connsiteX0" fmla="*/ 0 w 2446986"/>
              <a:gd name="connsiteY0" fmla="*/ 759947 h 800886"/>
              <a:gd name="connsiteX1" fmla="*/ 566671 w 2446986"/>
              <a:gd name="connsiteY1" fmla="*/ 772826 h 800886"/>
              <a:gd name="connsiteX2" fmla="*/ 875764 w 2446986"/>
              <a:gd name="connsiteY2" fmla="*/ 437975 h 800886"/>
              <a:gd name="connsiteX3" fmla="*/ 1184857 w 2446986"/>
              <a:gd name="connsiteY3" fmla="*/ 94 h 800886"/>
              <a:gd name="connsiteX4" fmla="*/ 1519706 w 2446986"/>
              <a:gd name="connsiteY4" fmla="*/ 476612 h 800886"/>
              <a:gd name="connsiteX5" fmla="*/ 1777285 w 2446986"/>
              <a:gd name="connsiteY5" fmla="*/ 772826 h 800886"/>
              <a:gd name="connsiteX6" fmla="*/ 2446986 w 2446986"/>
              <a:gd name="connsiteY6" fmla="*/ 785705 h 800886"/>
              <a:gd name="connsiteX0" fmla="*/ 0 w 2446986"/>
              <a:gd name="connsiteY0" fmla="*/ 759947 h 800886"/>
              <a:gd name="connsiteX1" fmla="*/ 566671 w 2446986"/>
              <a:gd name="connsiteY1" fmla="*/ 772826 h 800886"/>
              <a:gd name="connsiteX2" fmla="*/ 875764 w 2446986"/>
              <a:gd name="connsiteY2" fmla="*/ 437975 h 800886"/>
              <a:gd name="connsiteX3" fmla="*/ 1184857 w 2446986"/>
              <a:gd name="connsiteY3" fmla="*/ 94 h 800886"/>
              <a:gd name="connsiteX4" fmla="*/ 1519706 w 2446986"/>
              <a:gd name="connsiteY4" fmla="*/ 476612 h 800886"/>
              <a:gd name="connsiteX5" fmla="*/ 1777285 w 2446986"/>
              <a:gd name="connsiteY5" fmla="*/ 772826 h 800886"/>
              <a:gd name="connsiteX6" fmla="*/ 2446986 w 2446986"/>
              <a:gd name="connsiteY6" fmla="*/ 785705 h 800886"/>
              <a:gd name="connsiteX0" fmla="*/ 0 w 2446986"/>
              <a:gd name="connsiteY0" fmla="*/ 785705 h 809936"/>
              <a:gd name="connsiteX1" fmla="*/ 566671 w 2446986"/>
              <a:gd name="connsiteY1" fmla="*/ 772826 h 809936"/>
              <a:gd name="connsiteX2" fmla="*/ 875764 w 2446986"/>
              <a:gd name="connsiteY2" fmla="*/ 437975 h 809936"/>
              <a:gd name="connsiteX3" fmla="*/ 1184857 w 2446986"/>
              <a:gd name="connsiteY3" fmla="*/ 94 h 809936"/>
              <a:gd name="connsiteX4" fmla="*/ 1519706 w 2446986"/>
              <a:gd name="connsiteY4" fmla="*/ 476612 h 809936"/>
              <a:gd name="connsiteX5" fmla="*/ 1777285 w 2446986"/>
              <a:gd name="connsiteY5" fmla="*/ 772826 h 809936"/>
              <a:gd name="connsiteX6" fmla="*/ 2446986 w 2446986"/>
              <a:gd name="connsiteY6" fmla="*/ 785705 h 809936"/>
              <a:gd name="connsiteX0" fmla="*/ 0 w 2446986"/>
              <a:gd name="connsiteY0" fmla="*/ 785705 h 800886"/>
              <a:gd name="connsiteX1" fmla="*/ 566671 w 2446986"/>
              <a:gd name="connsiteY1" fmla="*/ 772826 h 800886"/>
              <a:gd name="connsiteX2" fmla="*/ 875764 w 2446986"/>
              <a:gd name="connsiteY2" fmla="*/ 437975 h 800886"/>
              <a:gd name="connsiteX3" fmla="*/ 1184857 w 2446986"/>
              <a:gd name="connsiteY3" fmla="*/ 94 h 800886"/>
              <a:gd name="connsiteX4" fmla="*/ 1519706 w 2446986"/>
              <a:gd name="connsiteY4" fmla="*/ 476612 h 800886"/>
              <a:gd name="connsiteX5" fmla="*/ 1777285 w 2446986"/>
              <a:gd name="connsiteY5" fmla="*/ 772826 h 800886"/>
              <a:gd name="connsiteX6" fmla="*/ 2446986 w 2446986"/>
              <a:gd name="connsiteY6" fmla="*/ 785705 h 800886"/>
              <a:gd name="connsiteX0" fmla="*/ 0 w 2446986"/>
              <a:gd name="connsiteY0" fmla="*/ 785705 h 800886"/>
              <a:gd name="connsiteX1" fmla="*/ 566671 w 2446986"/>
              <a:gd name="connsiteY1" fmla="*/ 772826 h 800886"/>
              <a:gd name="connsiteX2" fmla="*/ 875764 w 2446986"/>
              <a:gd name="connsiteY2" fmla="*/ 437975 h 800886"/>
              <a:gd name="connsiteX3" fmla="*/ 1184857 w 2446986"/>
              <a:gd name="connsiteY3" fmla="*/ 94 h 800886"/>
              <a:gd name="connsiteX4" fmla="*/ 1519706 w 2446986"/>
              <a:gd name="connsiteY4" fmla="*/ 476612 h 800886"/>
              <a:gd name="connsiteX5" fmla="*/ 1777285 w 2446986"/>
              <a:gd name="connsiteY5" fmla="*/ 772826 h 800886"/>
              <a:gd name="connsiteX6" fmla="*/ 2446986 w 2446986"/>
              <a:gd name="connsiteY6" fmla="*/ 785705 h 800886"/>
              <a:gd name="connsiteX0" fmla="*/ 0 w 2446986"/>
              <a:gd name="connsiteY0" fmla="*/ 824342 h 824342"/>
              <a:gd name="connsiteX1" fmla="*/ 566671 w 2446986"/>
              <a:gd name="connsiteY1" fmla="*/ 772826 h 824342"/>
              <a:gd name="connsiteX2" fmla="*/ 875764 w 2446986"/>
              <a:gd name="connsiteY2" fmla="*/ 437975 h 824342"/>
              <a:gd name="connsiteX3" fmla="*/ 1184857 w 2446986"/>
              <a:gd name="connsiteY3" fmla="*/ 94 h 824342"/>
              <a:gd name="connsiteX4" fmla="*/ 1519706 w 2446986"/>
              <a:gd name="connsiteY4" fmla="*/ 476612 h 824342"/>
              <a:gd name="connsiteX5" fmla="*/ 1777285 w 2446986"/>
              <a:gd name="connsiteY5" fmla="*/ 772826 h 824342"/>
              <a:gd name="connsiteX6" fmla="*/ 2446986 w 2446986"/>
              <a:gd name="connsiteY6" fmla="*/ 785705 h 8243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446986" h="824342">
                <a:moveTo>
                  <a:pt x="0" y="824342"/>
                </a:moveTo>
                <a:cubicBezTo>
                  <a:pt x="217868" y="796438"/>
                  <a:pt x="420710" y="837220"/>
                  <a:pt x="566671" y="772826"/>
                </a:cubicBezTo>
                <a:cubicBezTo>
                  <a:pt x="712632" y="708432"/>
                  <a:pt x="798490" y="605401"/>
                  <a:pt x="875764" y="437975"/>
                </a:cubicBezTo>
                <a:cubicBezTo>
                  <a:pt x="953038" y="270549"/>
                  <a:pt x="1000259" y="6534"/>
                  <a:pt x="1184857" y="94"/>
                </a:cubicBezTo>
                <a:cubicBezTo>
                  <a:pt x="1369455" y="-6346"/>
                  <a:pt x="1408090" y="322066"/>
                  <a:pt x="1519706" y="476612"/>
                </a:cubicBezTo>
                <a:cubicBezTo>
                  <a:pt x="1631322" y="631158"/>
                  <a:pt x="1622738" y="721311"/>
                  <a:pt x="1777285" y="772826"/>
                </a:cubicBezTo>
                <a:cubicBezTo>
                  <a:pt x="1931832" y="824341"/>
                  <a:pt x="2171163" y="789998"/>
                  <a:pt x="2446986" y="785705"/>
                </a:cubicBezTo>
              </a:path>
            </a:pathLst>
          </a:cu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ja-JP" altLang="en-US">
              <a:solidFill>
                <a:srgbClr val="FFFFFF"/>
              </a:solidFill>
            </a:endParaRPr>
          </a:p>
        </p:txBody>
      </p:sp>
      <p:sp>
        <p:nvSpPr>
          <p:cNvPr id="32" name="Text Box 8"/>
          <p:cNvSpPr txBox="1">
            <a:spLocks noChangeArrowheads="1"/>
          </p:cNvSpPr>
          <p:nvPr/>
        </p:nvSpPr>
        <p:spPr bwMode="auto">
          <a:xfrm>
            <a:off x="4192251" y="1285265"/>
            <a:ext cx="207300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ja-JP" altLang="en-US" sz="2400" dirty="0">
                <a:solidFill>
                  <a:srgbClr val="FF0000"/>
                </a:solidFill>
                <a:latin typeface="Comic Sans MS" pitchFamily="66" charset="0"/>
                <a:ea typeface="HGP教科書体" pitchFamily="18" charset="-128"/>
              </a:rPr>
              <a:t>温暖化 </a:t>
            </a:r>
            <a:r>
              <a:rPr lang="en-US" altLang="ja-JP" dirty="0">
                <a:solidFill>
                  <a:srgbClr val="FF0000"/>
                </a:solidFill>
                <a:latin typeface="Comic Sans MS" pitchFamily="66" charset="0"/>
                <a:ea typeface="HGP教科書体" pitchFamily="18" charset="-128"/>
              </a:rPr>
              <a:t>warming</a:t>
            </a:r>
            <a:endParaRPr lang="ja-JP" altLang="en-US" sz="2400" dirty="0">
              <a:solidFill>
                <a:srgbClr val="FF0000"/>
              </a:solidFill>
              <a:latin typeface="Comic Sans MS" pitchFamily="66" charset="0"/>
              <a:ea typeface="HGP教科書体" pitchFamily="18" charset="-128"/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4192251" y="3826624"/>
            <a:ext cx="146706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ja-JP" altLang="en-US" sz="2400" dirty="0">
                <a:solidFill>
                  <a:schemeClr val="bg1"/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余剰質量</a:t>
            </a:r>
            <a:endParaRPr lang="en-US" altLang="ja-JP" sz="2400" dirty="0">
              <a:solidFill>
                <a:schemeClr val="bg1"/>
              </a:solidFill>
              <a:latin typeface="HG正楷書体-PRO" panose="03000600000000000000" pitchFamily="66" charset="-128"/>
              <a:ea typeface="HG正楷書体-PRO" panose="03000600000000000000" pitchFamily="66" charset="-128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dirty="0">
                <a:solidFill>
                  <a:schemeClr val="bg1"/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Excess mass</a:t>
            </a:r>
            <a:endParaRPr lang="ja-JP" altLang="en-US" dirty="0">
              <a:solidFill>
                <a:schemeClr val="bg1"/>
              </a:solidFill>
              <a:latin typeface="HG正楷書体-PRO" panose="03000600000000000000" pitchFamily="66" charset="-128"/>
              <a:ea typeface="HG正楷書体-PRO" panose="03000600000000000000" pitchFamily="66" charset="-128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1.85185E-6 L -1.14966 1.85185E-6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3164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5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repeatCount="indefinite" accel="50000" decel="5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4.72222E-6 4.07407E-6 L -1.14966 4.07407E-6 " pathEditMode="relative" rAng="0" ptsTypes="AA">
                                      <p:cBhvr>
                                        <p:cTn id="8" dur="5000" fill="hold"/>
                                        <p:tgtEl>
                                          <p:spTgt spid="3164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48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7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4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4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4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4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43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6429" grpId="0" animBg="1"/>
      <p:bldP spid="316428" grpId="0" animBg="1"/>
      <p:bldP spid="18" grpId="0" animBg="1"/>
      <p:bldP spid="19" grpId="0"/>
      <p:bldP spid="19" grpId="1"/>
      <p:bldP spid="20" grpId="0" animBg="1"/>
      <p:bldP spid="11" grpId="0" animBg="1"/>
      <p:bldP spid="11" grpId="1" animBg="1"/>
      <p:bldP spid="31" grpId="0" animBg="1"/>
      <p:bldP spid="3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957072"/>
            <a:ext cx="8763000" cy="4943856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1259632" y="89414"/>
            <a:ext cx="718978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2800" dirty="0">
                <a:solidFill>
                  <a:srgbClr val="000000"/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GRACE</a:t>
            </a:r>
            <a:r>
              <a:rPr lang="ja-JP" altLang="en-US" sz="2800" dirty="0">
                <a:solidFill>
                  <a:srgbClr val="000000"/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によるフリーエア重力異常</a:t>
            </a:r>
            <a:r>
              <a:rPr lang="en-US" altLang="ja-JP" sz="2800" dirty="0">
                <a:solidFill>
                  <a:srgbClr val="000000"/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 (360</a:t>
            </a:r>
            <a:r>
              <a:rPr lang="ja-JP" altLang="en-US" sz="2800" dirty="0">
                <a:solidFill>
                  <a:srgbClr val="000000"/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次</a:t>
            </a:r>
            <a:r>
              <a:rPr lang="en-US" altLang="ja-JP" sz="2800" dirty="0">
                <a:solidFill>
                  <a:srgbClr val="000000"/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)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2000" dirty="0">
                <a:solidFill>
                  <a:srgbClr val="000000"/>
                </a:solidFill>
                <a:latin typeface="Comic Sans MS" panose="030F0702030302020204" pitchFamily="66" charset="0"/>
                <a:ea typeface="HG正楷書体-PRO" panose="03000600000000000000" pitchFamily="66" charset="-128"/>
              </a:rPr>
              <a:t>Free-air gravity anomaly by GRACE</a:t>
            </a:r>
            <a:endParaRPr lang="ja-JP" altLang="en-US" sz="2000" dirty="0">
              <a:solidFill>
                <a:srgbClr val="000000"/>
              </a:solidFill>
              <a:latin typeface="Comic Sans MS" panose="030F0702030302020204" pitchFamily="66" charset="0"/>
              <a:ea typeface="HG正楷書体-PRO" panose="03000600000000000000" pitchFamily="66" charset="-128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3197264" y="2721114"/>
            <a:ext cx="2749471" cy="1077218"/>
          </a:xfrm>
          <a:prstGeom prst="rect">
            <a:avLst/>
          </a:prstGeom>
          <a:solidFill>
            <a:srgbClr val="0070C0"/>
          </a:solidFill>
          <a:effectLst>
            <a:outerShdw blurRad="127000" dist="1270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ja-JP" altLang="en-US" sz="4000" dirty="0">
                <a:solidFill>
                  <a:srgbClr val="DAEDEF">
                    <a:lumMod val="20000"/>
                    <a:lumOff val="80000"/>
                  </a:srgbClr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静的な成分</a:t>
            </a:r>
            <a:endParaRPr lang="en-US" altLang="ja-JP" sz="4000" dirty="0">
              <a:solidFill>
                <a:srgbClr val="DAEDEF">
                  <a:lumMod val="20000"/>
                  <a:lumOff val="80000"/>
                </a:srgbClr>
              </a:solidFill>
              <a:latin typeface="HG正楷書体-PRO" panose="03000600000000000000" pitchFamily="66" charset="-128"/>
              <a:ea typeface="HG正楷書体-PRO" panose="03000600000000000000" pitchFamily="66" charset="-128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2400" dirty="0">
                <a:solidFill>
                  <a:srgbClr val="DAEDEF">
                    <a:lumMod val="20000"/>
                    <a:lumOff val="80000"/>
                  </a:srgbClr>
                </a:solidFill>
                <a:latin typeface="Comic Sans MS" panose="030F0702030302020204" pitchFamily="66" charset="0"/>
                <a:ea typeface="HG正楷書体-PRO" panose="03000600000000000000" pitchFamily="66" charset="-128"/>
              </a:rPr>
              <a:t>Static component</a:t>
            </a:r>
            <a:endParaRPr lang="ja-JP" altLang="en-US" sz="2400" dirty="0">
              <a:solidFill>
                <a:srgbClr val="DAEDEF">
                  <a:lumMod val="20000"/>
                  <a:lumOff val="80000"/>
                </a:srgbClr>
              </a:solidFill>
              <a:latin typeface="Comic Sans MS" panose="030F0702030302020204" pitchFamily="66" charset="0"/>
              <a:ea typeface="HG正楷書体-PRO" panose="03000600000000000000" pitchFamily="66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01466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1656437" y="207074"/>
            <a:ext cx="6423553" cy="523220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ja-JP" altLang="en-US" sz="2800" dirty="0">
                <a:solidFill>
                  <a:srgbClr val="002060"/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  <a:cs typeface="Times New Roman" pitchFamily="18" charset="0"/>
              </a:rPr>
              <a:t>時間変化する成分</a:t>
            </a:r>
            <a:r>
              <a:rPr lang="en-US" altLang="ja-JP" sz="2800" dirty="0">
                <a:solidFill>
                  <a:srgbClr val="002060"/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  <a:cs typeface="Times New Roman" pitchFamily="18" charset="0"/>
              </a:rPr>
              <a:t>(60</a:t>
            </a:r>
            <a:r>
              <a:rPr lang="ja-JP" altLang="en-US" sz="2800" dirty="0">
                <a:solidFill>
                  <a:srgbClr val="002060"/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  <a:cs typeface="Times New Roman" pitchFamily="18" charset="0"/>
              </a:rPr>
              <a:t>次</a:t>
            </a:r>
            <a:r>
              <a:rPr lang="en-US" altLang="ja-JP" sz="2800" dirty="0">
                <a:solidFill>
                  <a:srgbClr val="002060"/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  <a:cs typeface="Times New Roman" pitchFamily="18" charset="0"/>
              </a:rPr>
              <a:t>) </a:t>
            </a:r>
            <a:r>
              <a:rPr lang="en-US" altLang="ja-JP" sz="2000" dirty="0">
                <a:solidFill>
                  <a:srgbClr val="002060"/>
                </a:solidFill>
                <a:latin typeface="Comic Sans MS" panose="030F0702030302020204" pitchFamily="66" charset="0"/>
                <a:ea typeface="HG正楷書体-PRO" panose="03000600000000000000" pitchFamily="66" charset="-128"/>
                <a:cs typeface="Times New Roman" pitchFamily="18" charset="0"/>
              </a:rPr>
              <a:t>Time-variable part</a:t>
            </a:r>
            <a:endParaRPr lang="en-US" altLang="ja-JP" sz="2800" dirty="0">
              <a:solidFill>
                <a:srgbClr val="002060"/>
              </a:solidFill>
              <a:latin typeface="Comic Sans MS" panose="030F0702030302020204" pitchFamily="66" charset="0"/>
              <a:ea typeface="HG正楷書体-PRO" panose="03000600000000000000" pitchFamily="66" charset="-128"/>
              <a:cs typeface="Times New Roman" pitchFamily="18" charset="0"/>
            </a:endParaRP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950976"/>
            <a:ext cx="8763000" cy="4956048"/>
          </a:xfrm>
          <a:prstGeom prst="rect">
            <a:avLst/>
          </a:prstGeom>
        </p:spPr>
      </p:pic>
      <p:sp>
        <p:nvSpPr>
          <p:cNvPr id="4" name="テキスト ボックス 3"/>
          <p:cNvSpPr txBox="1"/>
          <p:nvPr/>
        </p:nvSpPr>
        <p:spPr>
          <a:xfrm>
            <a:off x="4764320" y="6237496"/>
            <a:ext cx="40254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ja-JP" altLang="en-US" sz="2400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単位</a:t>
            </a:r>
            <a:r>
              <a:rPr lang="ja-JP" altLang="en-US" sz="2400" dirty="0">
                <a:solidFill>
                  <a:srgbClr val="FF0000"/>
                </a:solidFill>
                <a:latin typeface="Comic Sans MS" panose="030F0702030302020204" pitchFamily="66" charset="0"/>
                <a:ea typeface="ＭＳ Ｐゴシック"/>
              </a:rPr>
              <a:t> </a:t>
            </a:r>
            <a:r>
              <a:rPr lang="en-US" altLang="ja-JP" sz="2400" dirty="0" err="1">
                <a:solidFill>
                  <a:srgbClr val="FF0000"/>
                </a:solidFill>
                <a:latin typeface="Symbol" panose="05050102010706020507" pitchFamily="18" charset="2"/>
                <a:ea typeface="ＭＳ Ｐゴシック"/>
              </a:rPr>
              <a:t>m</a:t>
            </a:r>
            <a:r>
              <a:rPr lang="en-US" altLang="ja-JP" sz="2400" dirty="0" err="1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gal</a:t>
            </a:r>
            <a:r>
              <a:rPr lang="en-US" altLang="ja-JP" sz="2400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(</a:t>
            </a:r>
            <a:r>
              <a:rPr lang="en-US" altLang="ja-JP" sz="2400" dirty="0" err="1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mgal</a:t>
            </a:r>
            <a:r>
              <a:rPr lang="ja-JP" altLang="en-US" sz="2400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の</a:t>
            </a:r>
            <a:r>
              <a:rPr lang="en-US" altLang="ja-JP" sz="2400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1/1000)</a:t>
            </a:r>
            <a:endParaRPr lang="ja-JP" altLang="en-US" sz="2400" dirty="0">
              <a:solidFill>
                <a:srgbClr val="FF00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cxnSp>
        <p:nvCxnSpPr>
          <p:cNvPr id="6" name="直線矢印コネクタ 5"/>
          <p:cNvCxnSpPr/>
          <p:nvPr/>
        </p:nvCxnSpPr>
        <p:spPr>
          <a:xfrm flipH="1" flipV="1">
            <a:off x="4314423" y="5525038"/>
            <a:ext cx="553791" cy="71245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テキスト ボックス 7"/>
          <p:cNvSpPr txBox="1"/>
          <p:nvPr/>
        </p:nvSpPr>
        <p:spPr>
          <a:xfrm>
            <a:off x="2267744" y="2854797"/>
            <a:ext cx="4269117" cy="1446550"/>
          </a:xfrm>
          <a:prstGeom prst="rect">
            <a:avLst/>
          </a:prstGeom>
          <a:solidFill>
            <a:srgbClr val="0070C0"/>
          </a:solidFill>
          <a:effectLst>
            <a:outerShdw blurRad="127000" dist="1270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ja-JP" altLang="en-US" sz="4000" dirty="0">
                <a:solidFill>
                  <a:srgbClr val="DAEDEF">
                    <a:lumMod val="20000"/>
                    <a:lumOff val="80000"/>
                  </a:srgbClr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動的な成分</a:t>
            </a:r>
            <a:endParaRPr lang="en-US" altLang="ja-JP" sz="4000" dirty="0">
              <a:solidFill>
                <a:srgbClr val="DAEDEF">
                  <a:lumMod val="20000"/>
                  <a:lumOff val="80000"/>
                </a:srgbClr>
              </a:solidFill>
              <a:latin typeface="HG正楷書体-PRO" panose="03000600000000000000" pitchFamily="66" charset="-128"/>
              <a:ea typeface="HG正楷書体-PRO" panose="03000600000000000000" pitchFamily="66" charset="-128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ja-JP" altLang="en-US" sz="2800" dirty="0">
                <a:solidFill>
                  <a:srgbClr val="DAEDEF">
                    <a:lumMod val="20000"/>
                    <a:lumOff val="80000"/>
                  </a:srgbClr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（平成</a:t>
            </a:r>
            <a:r>
              <a:rPr lang="en-US" altLang="ja-JP" sz="2800" dirty="0">
                <a:solidFill>
                  <a:srgbClr val="DAEDEF">
                    <a:lumMod val="20000"/>
                    <a:lumOff val="80000"/>
                  </a:srgbClr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23</a:t>
            </a:r>
            <a:r>
              <a:rPr lang="ja-JP" altLang="en-US" sz="2800" dirty="0">
                <a:solidFill>
                  <a:srgbClr val="DAEDEF">
                    <a:lumMod val="20000"/>
                    <a:lumOff val="80000"/>
                  </a:srgbClr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年と</a:t>
            </a:r>
            <a:r>
              <a:rPr lang="en-US" altLang="ja-JP" sz="2800" dirty="0">
                <a:solidFill>
                  <a:srgbClr val="DAEDEF">
                    <a:lumMod val="20000"/>
                    <a:lumOff val="80000"/>
                  </a:srgbClr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20</a:t>
            </a:r>
            <a:r>
              <a:rPr lang="ja-JP" altLang="en-US" sz="2800" dirty="0">
                <a:solidFill>
                  <a:srgbClr val="DAEDEF">
                    <a:lumMod val="20000"/>
                    <a:lumOff val="80000"/>
                  </a:srgbClr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年の差）</a:t>
            </a:r>
            <a:endParaRPr lang="en-US" altLang="ja-JP" sz="2800" dirty="0">
              <a:solidFill>
                <a:srgbClr val="DAEDEF">
                  <a:lumMod val="20000"/>
                  <a:lumOff val="80000"/>
                </a:srgbClr>
              </a:solidFill>
              <a:latin typeface="HG正楷書体-PRO" panose="03000600000000000000" pitchFamily="66" charset="-128"/>
              <a:ea typeface="HG正楷書体-PRO" panose="03000600000000000000" pitchFamily="66" charset="-128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2000" dirty="0">
                <a:solidFill>
                  <a:srgbClr val="DAEDEF">
                    <a:lumMod val="20000"/>
                    <a:lumOff val="80000"/>
                  </a:srgbClr>
                </a:solidFill>
                <a:latin typeface="Comic Sans MS" panose="030F0702030302020204" pitchFamily="66" charset="0"/>
                <a:ea typeface="HG正楷書体-PRO" panose="03000600000000000000" pitchFamily="66" charset="-128"/>
              </a:rPr>
              <a:t>Time-variable part</a:t>
            </a:r>
            <a:endParaRPr lang="ja-JP" altLang="en-US" sz="2000" dirty="0">
              <a:solidFill>
                <a:srgbClr val="DAEDEF">
                  <a:lumMod val="20000"/>
                  <a:lumOff val="80000"/>
                </a:srgbClr>
              </a:solidFill>
              <a:latin typeface="Comic Sans MS" panose="030F0702030302020204" pitchFamily="66" charset="0"/>
              <a:ea typeface="HG正楷書体-PRO" panose="03000600000000000000" pitchFamily="66" charset="-128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1547664" y="3789040"/>
            <a:ext cx="5731056" cy="2308324"/>
          </a:xfrm>
          <a:prstGeom prst="rect">
            <a:avLst/>
          </a:prstGeom>
          <a:solidFill>
            <a:schemeClr val="accent2"/>
          </a:solidFill>
          <a:effectLst>
            <a:outerShdw blurRad="127000" dist="1270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marL="514350" indent="-514350" fontAlgn="auto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ja-JP" altLang="en-US" sz="2800" dirty="0">
                <a:solidFill>
                  <a:srgbClr val="FFFFFF"/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静的な成分と違う分布</a:t>
            </a:r>
            <a:endParaRPr lang="en-US" altLang="ja-JP" sz="2800" dirty="0">
              <a:solidFill>
                <a:srgbClr val="FFFFFF"/>
              </a:solidFill>
              <a:latin typeface="HG正楷書体-PRO" panose="03000600000000000000" pitchFamily="66" charset="-128"/>
              <a:ea typeface="HG正楷書体-PRO" panose="03000600000000000000" pitchFamily="66" charset="-128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2000" dirty="0">
                <a:solidFill>
                  <a:schemeClr val="accent6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  <a:ea typeface="HG正楷書体-PRO" panose="03000600000000000000" pitchFamily="66" charset="-128"/>
              </a:rPr>
              <a:t>   Different distribution from static anomalies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2800" dirty="0">
                <a:solidFill>
                  <a:srgbClr val="FFFFFF"/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2. </a:t>
            </a:r>
            <a:r>
              <a:rPr lang="ja-JP" altLang="en-US" sz="2800" dirty="0">
                <a:solidFill>
                  <a:srgbClr val="FFFFFF"/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陸域で大きな信号</a:t>
            </a:r>
            <a:endParaRPr lang="en-US" altLang="ja-JP" sz="2800" dirty="0">
              <a:solidFill>
                <a:srgbClr val="FFFFFF"/>
              </a:solidFill>
              <a:latin typeface="HG正楷書体-PRO" panose="03000600000000000000" pitchFamily="66" charset="-128"/>
              <a:ea typeface="HG正楷書体-PRO" panose="03000600000000000000" pitchFamily="66" charset="-128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2000" dirty="0">
                <a:solidFill>
                  <a:srgbClr val="FFFFFF"/>
                </a:solidFill>
                <a:latin typeface="Comic Sans MS" panose="030F0702030302020204" pitchFamily="66" charset="0"/>
                <a:ea typeface="HG正楷書体-PRO" panose="03000600000000000000" pitchFamily="66" charset="-128"/>
              </a:rPr>
              <a:t>   </a:t>
            </a:r>
            <a:r>
              <a:rPr lang="en-US" altLang="ja-JP" sz="2000" dirty="0">
                <a:solidFill>
                  <a:schemeClr val="accent6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  <a:ea typeface="HG正楷書体-PRO" panose="03000600000000000000" pitchFamily="66" charset="-128"/>
              </a:rPr>
              <a:t>Large signals on land</a:t>
            </a:r>
            <a:endParaRPr lang="en-US" altLang="ja-JP" sz="2000" dirty="0">
              <a:solidFill>
                <a:schemeClr val="accent6">
                  <a:lumMod val="20000"/>
                  <a:lumOff val="80000"/>
                </a:schemeClr>
              </a:solidFill>
              <a:latin typeface="HG正楷書体-PRO" panose="03000600000000000000" pitchFamily="66" charset="-128"/>
              <a:ea typeface="HG正楷書体-PRO" panose="03000600000000000000" pitchFamily="66" charset="-128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2800" dirty="0">
                <a:solidFill>
                  <a:srgbClr val="FFFFFF"/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3. </a:t>
            </a:r>
            <a:r>
              <a:rPr lang="en-US" altLang="ja-JP" sz="2400" dirty="0" err="1">
                <a:solidFill>
                  <a:srgbClr val="FFFFFF"/>
                </a:solidFill>
                <a:latin typeface="Symbol" panose="05050102010706020507" pitchFamily="18" charset="2"/>
                <a:ea typeface="HG正楷書体-PRO" panose="03000600000000000000" pitchFamily="66" charset="-128"/>
              </a:rPr>
              <a:t>m</a:t>
            </a:r>
            <a:r>
              <a:rPr lang="en-US" altLang="ja-JP" sz="2400" dirty="0" err="1">
                <a:solidFill>
                  <a:srgbClr val="FFFFFF"/>
                </a:solidFill>
                <a:latin typeface="Comic Sans MS" panose="030F0702030302020204" pitchFamily="66" charset="0"/>
                <a:ea typeface="HG正楷書体-PRO" panose="03000600000000000000" pitchFamily="66" charset="-128"/>
              </a:rPr>
              <a:t>gal</a:t>
            </a:r>
            <a:r>
              <a:rPr lang="en-US" altLang="ja-JP" sz="2800" dirty="0">
                <a:solidFill>
                  <a:srgbClr val="FFFFFF"/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 </a:t>
            </a:r>
            <a:r>
              <a:rPr lang="ja-JP" altLang="en-US" sz="2800" dirty="0">
                <a:solidFill>
                  <a:srgbClr val="FFFFFF"/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レベル</a:t>
            </a:r>
            <a:r>
              <a:rPr lang="en-US" altLang="ja-JP" sz="2800" dirty="0">
                <a:solidFill>
                  <a:srgbClr val="FFFFFF"/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 </a:t>
            </a:r>
            <a:r>
              <a:rPr lang="en-US" altLang="ja-JP" sz="2400" dirty="0">
                <a:solidFill>
                  <a:srgbClr val="FFFFFF"/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(</a:t>
            </a:r>
            <a:r>
              <a:rPr lang="en-US" altLang="ja-JP" sz="2000" i="1" dirty="0">
                <a:solidFill>
                  <a:srgbClr val="FFFFFF"/>
                </a:solidFill>
                <a:latin typeface="Comic Sans MS" panose="030F0702030302020204" pitchFamily="66" charset="0"/>
                <a:ea typeface="HG正楷書体-PRO" panose="03000600000000000000" pitchFamily="66" charset="-128"/>
              </a:rPr>
              <a:t>g</a:t>
            </a:r>
            <a:r>
              <a:rPr lang="ja-JP" altLang="en-US" sz="2400" dirty="0">
                <a:solidFill>
                  <a:srgbClr val="FFFFFF"/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の十億分の</a:t>
            </a:r>
            <a:r>
              <a:rPr lang="en-US" altLang="ja-JP" sz="2400" dirty="0">
                <a:solidFill>
                  <a:srgbClr val="FFFFFF"/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1)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2000" dirty="0">
                <a:solidFill>
                  <a:schemeClr val="accent6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  <a:ea typeface="HG正楷書体-PRO" panose="03000600000000000000" pitchFamily="66" charset="-128"/>
              </a:rPr>
              <a:t>   Micro-gal level</a:t>
            </a:r>
          </a:p>
        </p:txBody>
      </p:sp>
    </p:spTree>
    <p:extLst>
      <p:ext uri="{BB962C8B-B14F-4D97-AF65-F5344CB8AC3E}">
        <p14:creationId xmlns:p14="http://schemas.microsoft.com/office/powerpoint/2010/main" val="1981581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 animBg="1"/>
      <p:bldP spid="8" grpId="1" animBg="1"/>
      <p:bldP spid="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図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24744"/>
            <a:ext cx="9144000" cy="4910328"/>
          </a:xfrm>
          <a:prstGeom prst="rect">
            <a:avLst/>
          </a:prstGeom>
        </p:spPr>
      </p:pic>
      <p:sp>
        <p:nvSpPr>
          <p:cNvPr id="24579" name="Text Box 6"/>
          <p:cNvSpPr txBox="1">
            <a:spLocks noChangeArrowheads="1"/>
          </p:cNvSpPr>
          <p:nvPr/>
        </p:nvSpPr>
        <p:spPr bwMode="auto">
          <a:xfrm>
            <a:off x="2267744" y="113577"/>
            <a:ext cx="4698722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ja-JP" altLang="en-US" sz="3200" dirty="0">
                <a:solidFill>
                  <a:srgbClr val="333300"/>
                </a:solidFill>
                <a:latin typeface="HG教科書体" pitchFamily="17" charset="-128"/>
                <a:ea typeface="HG教科書体" pitchFamily="17" charset="-128"/>
              </a:rPr>
              <a:t>重力の平均的な季節変化</a:t>
            </a:r>
            <a:endParaRPr lang="en-US" altLang="ja-JP" sz="3200" dirty="0">
              <a:solidFill>
                <a:srgbClr val="333300"/>
              </a:solidFill>
              <a:latin typeface="HG教科書体" pitchFamily="17" charset="-128"/>
              <a:ea typeface="HG教科書体" pitchFamily="17" charset="-128"/>
            </a:endParaRPr>
          </a:p>
          <a:p>
            <a:pPr algn="ctr"/>
            <a:r>
              <a:rPr lang="en-US" altLang="ja-JP" sz="2000" dirty="0">
                <a:solidFill>
                  <a:srgbClr val="333300"/>
                </a:solidFill>
                <a:latin typeface="Comic Sans MS" panose="030F0702030302020204" pitchFamily="66" charset="0"/>
                <a:ea typeface="HG教科書体" pitchFamily="17" charset="-128"/>
              </a:rPr>
              <a:t>Average seasonal change</a:t>
            </a:r>
          </a:p>
        </p:txBody>
      </p:sp>
      <p:pic>
        <p:nvPicPr>
          <p:cNvPr id="4" name="図 3" descr="POST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47664" y="4725144"/>
            <a:ext cx="7200800" cy="17939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Oval 11"/>
          <p:cNvSpPr>
            <a:spLocks noChangeArrowheads="1"/>
          </p:cNvSpPr>
          <p:nvPr/>
        </p:nvSpPr>
        <p:spPr bwMode="auto">
          <a:xfrm>
            <a:off x="2339752" y="2636912"/>
            <a:ext cx="144462" cy="144462"/>
          </a:xfrm>
          <a:prstGeom prst="ellipse">
            <a:avLst/>
          </a:prstGeom>
          <a:gradFill rotWithShape="1">
            <a:gsLst>
              <a:gs pos="0">
                <a:srgbClr val="FFCC99"/>
              </a:gs>
              <a:gs pos="100000">
                <a:srgbClr val="CC0000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ja-JP" altLang="en-US" sz="2000">
              <a:solidFill>
                <a:srgbClr val="000000"/>
              </a:solidFill>
            </a:endParaRPr>
          </a:p>
        </p:txBody>
      </p:sp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4139952" y="5538438"/>
            <a:ext cx="4464496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ja-JP" altLang="en-US" sz="2400" dirty="0">
                <a:solidFill>
                  <a:srgbClr val="C00000"/>
                </a:solidFill>
                <a:latin typeface="Comic Sans MS" pitchFamily="66" charset="0"/>
                <a:ea typeface="HGP教科書体" pitchFamily="18" charset="-128"/>
              </a:rPr>
              <a:t>モンスーンの雨が重力を強くする</a:t>
            </a:r>
            <a:endParaRPr lang="en-US" altLang="ja-JP" sz="2400" dirty="0">
              <a:solidFill>
                <a:srgbClr val="C00000"/>
              </a:solidFill>
              <a:latin typeface="Comic Sans MS" pitchFamily="66" charset="0"/>
              <a:ea typeface="HGP教科書体" pitchFamily="18" charset="-128"/>
            </a:endParaRPr>
          </a:p>
          <a:p>
            <a:pPr algn="ctr"/>
            <a:r>
              <a:rPr lang="en-US" altLang="ja-JP" dirty="0">
                <a:solidFill>
                  <a:srgbClr val="C00000"/>
                </a:solidFill>
                <a:latin typeface="Comic Sans MS" pitchFamily="66" charset="0"/>
                <a:ea typeface="HGP教科書体" pitchFamily="18" charset="-128"/>
              </a:rPr>
              <a:t>Monsoon rain reduces gravity</a:t>
            </a:r>
            <a:endParaRPr lang="ja-JP" altLang="en-US" dirty="0">
              <a:solidFill>
                <a:srgbClr val="C00000"/>
              </a:solidFill>
              <a:latin typeface="Comic Sans MS" pitchFamily="66" charset="0"/>
              <a:ea typeface="HGP教科書体" pitchFamily="18" charset="-128"/>
            </a:endParaRPr>
          </a:p>
        </p:txBody>
      </p:sp>
      <p:cxnSp>
        <p:nvCxnSpPr>
          <p:cNvPr id="9" name="直線矢印コネクタ 8"/>
          <p:cNvCxnSpPr/>
          <p:nvPr/>
        </p:nvCxnSpPr>
        <p:spPr>
          <a:xfrm rot="5400000">
            <a:off x="4752020" y="5121188"/>
            <a:ext cx="360040" cy="1588"/>
          </a:xfrm>
          <a:prstGeom prst="straightConnector1">
            <a:avLst/>
          </a:prstGeom>
          <a:ln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線矢印コネクタ 9"/>
          <p:cNvCxnSpPr/>
          <p:nvPr/>
        </p:nvCxnSpPr>
        <p:spPr>
          <a:xfrm rot="5400000">
            <a:off x="5543314" y="5120394"/>
            <a:ext cx="360040" cy="1588"/>
          </a:xfrm>
          <a:prstGeom prst="straightConnector1">
            <a:avLst/>
          </a:prstGeom>
          <a:ln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線矢印コネクタ 10"/>
          <p:cNvCxnSpPr/>
          <p:nvPr/>
        </p:nvCxnSpPr>
        <p:spPr>
          <a:xfrm rot="5400000">
            <a:off x="6336990" y="5121188"/>
            <a:ext cx="360040" cy="1588"/>
          </a:xfrm>
          <a:prstGeom prst="straightConnector1">
            <a:avLst/>
          </a:prstGeom>
          <a:ln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矢印コネクタ 11"/>
          <p:cNvCxnSpPr/>
          <p:nvPr/>
        </p:nvCxnSpPr>
        <p:spPr>
          <a:xfrm rot="5400000">
            <a:off x="7128284" y="5120394"/>
            <a:ext cx="360040" cy="1588"/>
          </a:xfrm>
          <a:prstGeom prst="straightConnector1">
            <a:avLst/>
          </a:prstGeom>
          <a:ln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1331913" y="2781300"/>
            <a:ext cx="142875" cy="503238"/>
            <a:chOff x="2517" y="1752"/>
            <a:chExt cx="136" cy="408"/>
          </a:xfrm>
        </p:grpSpPr>
        <p:sp>
          <p:nvSpPr>
            <p:cNvPr id="323587" name="Rectangle 3"/>
            <p:cNvSpPr>
              <a:spLocks noChangeArrowheads="1"/>
            </p:cNvSpPr>
            <p:nvPr/>
          </p:nvSpPr>
          <p:spPr bwMode="auto">
            <a:xfrm>
              <a:off x="2562" y="1979"/>
              <a:ext cx="46" cy="181"/>
            </a:xfrm>
            <a:prstGeom prst="rect">
              <a:avLst/>
            </a:prstGeom>
            <a:solidFill>
              <a:srgbClr val="9966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ja-JP" altLang="en-US" sz="2000">
                <a:solidFill>
                  <a:srgbClr val="000000"/>
                </a:solidFill>
              </a:endParaRPr>
            </a:p>
          </p:txBody>
        </p:sp>
        <p:sp>
          <p:nvSpPr>
            <p:cNvPr id="323588" name="Oval 4"/>
            <p:cNvSpPr>
              <a:spLocks noChangeArrowheads="1"/>
            </p:cNvSpPr>
            <p:nvPr/>
          </p:nvSpPr>
          <p:spPr bwMode="auto">
            <a:xfrm>
              <a:off x="2517" y="1752"/>
              <a:ext cx="136" cy="318"/>
            </a:xfrm>
            <a:prstGeom prst="ellipse">
              <a:avLst/>
            </a:prstGeom>
            <a:solidFill>
              <a:srgbClr val="0066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ja-JP" altLang="en-US" sz="2000">
                <a:solidFill>
                  <a:srgbClr val="000000"/>
                </a:solidFill>
              </a:endParaRPr>
            </a:p>
          </p:txBody>
        </p:sp>
      </p:grpSp>
      <p:grpSp>
        <p:nvGrpSpPr>
          <p:cNvPr id="3" name="Group 5"/>
          <p:cNvGrpSpPr>
            <a:grpSpLocks/>
          </p:cNvGrpSpPr>
          <p:nvPr/>
        </p:nvGrpSpPr>
        <p:grpSpPr bwMode="auto">
          <a:xfrm>
            <a:off x="1474788" y="2852738"/>
            <a:ext cx="144462" cy="504825"/>
            <a:chOff x="2517" y="1752"/>
            <a:chExt cx="136" cy="408"/>
          </a:xfrm>
        </p:grpSpPr>
        <p:sp>
          <p:nvSpPr>
            <p:cNvPr id="323590" name="Rectangle 6"/>
            <p:cNvSpPr>
              <a:spLocks noChangeArrowheads="1"/>
            </p:cNvSpPr>
            <p:nvPr/>
          </p:nvSpPr>
          <p:spPr bwMode="auto">
            <a:xfrm>
              <a:off x="2562" y="1979"/>
              <a:ext cx="46" cy="181"/>
            </a:xfrm>
            <a:prstGeom prst="rect">
              <a:avLst/>
            </a:prstGeom>
            <a:solidFill>
              <a:srgbClr val="9966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ja-JP" altLang="en-US" sz="2000">
                <a:solidFill>
                  <a:srgbClr val="000000"/>
                </a:solidFill>
              </a:endParaRPr>
            </a:p>
          </p:txBody>
        </p:sp>
        <p:sp>
          <p:nvSpPr>
            <p:cNvPr id="323591" name="Oval 7"/>
            <p:cNvSpPr>
              <a:spLocks noChangeArrowheads="1"/>
            </p:cNvSpPr>
            <p:nvPr/>
          </p:nvSpPr>
          <p:spPr bwMode="auto">
            <a:xfrm>
              <a:off x="2517" y="1752"/>
              <a:ext cx="136" cy="318"/>
            </a:xfrm>
            <a:prstGeom prst="ellipse">
              <a:avLst/>
            </a:prstGeom>
            <a:solidFill>
              <a:srgbClr val="0066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ja-JP" altLang="en-US" sz="2000">
                <a:solidFill>
                  <a:srgbClr val="000000"/>
                </a:solidFill>
              </a:endParaRPr>
            </a:p>
          </p:txBody>
        </p:sp>
      </p:grpSp>
      <p:sp>
        <p:nvSpPr>
          <p:cNvPr id="323592" name="Rectangle 8"/>
          <p:cNvSpPr>
            <a:spLocks noChangeArrowheads="1"/>
          </p:cNvSpPr>
          <p:nvPr/>
        </p:nvSpPr>
        <p:spPr bwMode="auto">
          <a:xfrm>
            <a:off x="0" y="3860800"/>
            <a:ext cx="9144000" cy="3168650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ja-JP" altLang="en-US" sz="2000">
              <a:solidFill>
                <a:srgbClr val="000000"/>
              </a:solidFill>
            </a:endParaRPr>
          </a:p>
        </p:txBody>
      </p:sp>
      <p:grpSp>
        <p:nvGrpSpPr>
          <p:cNvPr id="4" name="Group 9"/>
          <p:cNvGrpSpPr>
            <a:grpSpLocks/>
          </p:cNvGrpSpPr>
          <p:nvPr/>
        </p:nvGrpSpPr>
        <p:grpSpPr bwMode="auto">
          <a:xfrm>
            <a:off x="7164388" y="2133600"/>
            <a:ext cx="1400175" cy="765175"/>
            <a:chOff x="1292" y="1356"/>
            <a:chExt cx="882" cy="482"/>
          </a:xfrm>
        </p:grpSpPr>
        <p:sp>
          <p:nvSpPr>
            <p:cNvPr id="323594" name="AutoShape 10"/>
            <p:cNvSpPr>
              <a:spLocks noChangeAspect="1" noChangeArrowheads="1" noTextEdit="1"/>
            </p:cNvSpPr>
            <p:nvPr/>
          </p:nvSpPr>
          <p:spPr bwMode="auto">
            <a:xfrm>
              <a:off x="1292" y="1356"/>
              <a:ext cx="882" cy="4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ja-JP" altLang="en-US" sz="2000">
                <a:solidFill>
                  <a:srgbClr val="000000"/>
                </a:solidFill>
              </a:endParaRPr>
            </a:p>
          </p:txBody>
        </p:sp>
        <p:sp>
          <p:nvSpPr>
            <p:cNvPr id="323595" name="Freeform 11"/>
            <p:cNvSpPr>
              <a:spLocks/>
            </p:cNvSpPr>
            <p:nvPr/>
          </p:nvSpPr>
          <p:spPr bwMode="auto">
            <a:xfrm>
              <a:off x="1303" y="1384"/>
              <a:ext cx="844" cy="441"/>
            </a:xfrm>
            <a:custGeom>
              <a:avLst/>
              <a:gdLst/>
              <a:ahLst/>
              <a:cxnLst>
                <a:cxn ang="0">
                  <a:pos x="757" y="38"/>
                </a:cxn>
                <a:cxn ang="0">
                  <a:pos x="867" y="10"/>
                </a:cxn>
                <a:cxn ang="0">
                  <a:pos x="963" y="20"/>
                </a:cxn>
                <a:cxn ang="0">
                  <a:pos x="981" y="68"/>
                </a:cxn>
                <a:cxn ang="0">
                  <a:pos x="1045" y="74"/>
                </a:cxn>
                <a:cxn ang="0">
                  <a:pos x="1072" y="101"/>
                </a:cxn>
                <a:cxn ang="0">
                  <a:pos x="1065" y="157"/>
                </a:cxn>
                <a:cxn ang="0">
                  <a:pos x="1111" y="167"/>
                </a:cxn>
                <a:cxn ang="0">
                  <a:pos x="1136" y="188"/>
                </a:cxn>
                <a:cxn ang="0">
                  <a:pos x="1131" y="218"/>
                </a:cxn>
                <a:cxn ang="0">
                  <a:pos x="1149" y="238"/>
                </a:cxn>
                <a:cxn ang="0">
                  <a:pos x="1189" y="279"/>
                </a:cxn>
                <a:cxn ang="0">
                  <a:pos x="1182" y="322"/>
                </a:cxn>
                <a:cxn ang="0">
                  <a:pos x="1166" y="342"/>
                </a:cxn>
                <a:cxn ang="0">
                  <a:pos x="1177" y="406"/>
                </a:cxn>
                <a:cxn ang="0">
                  <a:pos x="1136" y="438"/>
                </a:cxn>
                <a:cxn ang="0">
                  <a:pos x="1108" y="487"/>
                </a:cxn>
                <a:cxn ang="0">
                  <a:pos x="1060" y="517"/>
                </a:cxn>
                <a:cxn ang="0">
                  <a:pos x="1024" y="525"/>
                </a:cxn>
                <a:cxn ang="0">
                  <a:pos x="999" y="555"/>
                </a:cxn>
                <a:cxn ang="0">
                  <a:pos x="930" y="563"/>
                </a:cxn>
                <a:cxn ang="0">
                  <a:pos x="910" y="537"/>
                </a:cxn>
                <a:cxn ang="0">
                  <a:pos x="872" y="575"/>
                </a:cxn>
                <a:cxn ang="0">
                  <a:pos x="793" y="608"/>
                </a:cxn>
                <a:cxn ang="0">
                  <a:pos x="747" y="591"/>
                </a:cxn>
                <a:cxn ang="0">
                  <a:pos x="684" y="608"/>
                </a:cxn>
                <a:cxn ang="0">
                  <a:pos x="597" y="588"/>
                </a:cxn>
                <a:cxn ang="0">
                  <a:pos x="541" y="588"/>
                </a:cxn>
                <a:cxn ang="0">
                  <a:pos x="511" y="565"/>
                </a:cxn>
                <a:cxn ang="0">
                  <a:pos x="414" y="568"/>
                </a:cxn>
                <a:cxn ang="0">
                  <a:pos x="389" y="545"/>
                </a:cxn>
                <a:cxn ang="0">
                  <a:pos x="341" y="535"/>
                </a:cxn>
                <a:cxn ang="0">
                  <a:pos x="292" y="542"/>
                </a:cxn>
                <a:cxn ang="0">
                  <a:pos x="252" y="540"/>
                </a:cxn>
                <a:cxn ang="0">
                  <a:pos x="221" y="540"/>
                </a:cxn>
                <a:cxn ang="0">
                  <a:pos x="163" y="542"/>
                </a:cxn>
                <a:cxn ang="0">
                  <a:pos x="122" y="504"/>
                </a:cxn>
                <a:cxn ang="0">
                  <a:pos x="82" y="494"/>
                </a:cxn>
                <a:cxn ang="0">
                  <a:pos x="74" y="471"/>
                </a:cxn>
                <a:cxn ang="0">
                  <a:pos x="21" y="451"/>
                </a:cxn>
                <a:cxn ang="0">
                  <a:pos x="0" y="403"/>
                </a:cxn>
                <a:cxn ang="0">
                  <a:pos x="31" y="362"/>
                </a:cxn>
                <a:cxn ang="0">
                  <a:pos x="61" y="335"/>
                </a:cxn>
                <a:cxn ang="0">
                  <a:pos x="74" y="291"/>
                </a:cxn>
                <a:cxn ang="0">
                  <a:pos x="125" y="266"/>
                </a:cxn>
                <a:cxn ang="0">
                  <a:pos x="120" y="231"/>
                </a:cxn>
                <a:cxn ang="0">
                  <a:pos x="173" y="172"/>
                </a:cxn>
                <a:cxn ang="0">
                  <a:pos x="224" y="165"/>
                </a:cxn>
                <a:cxn ang="0">
                  <a:pos x="244" y="157"/>
                </a:cxn>
                <a:cxn ang="0">
                  <a:pos x="259" y="142"/>
                </a:cxn>
                <a:cxn ang="0">
                  <a:pos x="280" y="86"/>
                </a:cxn>
                <a:cxn ang="0">
                  <a:pos x="353" y="63"/>
                </a:cxn>
                <a:cxn ang="0">
                  <a:pos x="407" y="68"/>
                </a:cxn>
                <a:cxn ang="0">
                  <a:pos x="422" y="33"/>
                </a:cxn>
                <a:cxn ang="0">
                  <a:pos x="458" y="20"/>
                </a:cxn>
                <a:cxn ang="0">
                  <a:pos x="521" y="61"/>
                </a:cxn>
                <a:cxn ang="0">
                  <a:pos x="613" y="3"/>
                </a:cxn>
                <a:cxn ang="0">
                  <a:pos x="681" y="15"/>
                </a:cxn>
              </a:cxnLst>
              <a:rect l="0" t="0" r="r" b="b"/>
              <a:pathLst>
                <a:path w="1192" h="608">
                  <a:moveTo>
                    <a:pt x="714" y="51"/>
                  </a:moveTo>
                  <a:lnTo>
                    <a:pt x="719" y="48"/>
                  </a:lnTo>
                  <a:lnTo>
                    <a:pt x="727" y="46"/>
                  </a:lnTo>
                  <a:lnTo>
                    <a:pt x="735" y="43"/>
                  </a:lnTo>
                  <a:lnTo>
                    <a:pt x="742" y="41"/>
                  </a:lnTo>
                  <a:lnTo>
                    <a:pt x="750" y="38"/>
                  </a:lnTo>
                  <a:lnTo>
                    <a:pt x="757" y="38"/>
                  </a:lnTo>
                  <a:lnTo>
                    <a:pt x="768" y="41"/>
                  </a:lnTo>
                  <a:lnTo>
                    <a:pt x="775" y="43"/>
                  </a:lnTo>
                  <a:lnTo>
                    <a:pt x="796" y="53"/>
                  </a:lnTo>
                  <a:lnTo>
                    <a:pt x="811" y="38"/>
                  </a:lnTo>
                  <a:lnTo>
                    <a:pt x="829" y="25"/>
                  </a:lnTo>
                  <a:lnTo>
                    <a:pt x="846" y="18"/>
                  </a:lnTo>
                  <a:lnTo>
                    <a:pt x="867" y="10"/>
                  </a:lnTo>
                  <a:lnTo>
                    <a:pt x="887" y="5"/>
                  </a:lnTo>
                  <a:lnTo>
                    <a:pt x="907" y="5"/>
                  </a:lnTo>
                  <a:lnTo>
                    <a:pt x="928" y="5"/>
                  </a:lnTo>
                  <a:lnTo>
                    <a:pt x="945" y="10"/>
                  </a:lnTo>
                  <a:lnTo>
                    <a:pt x="953" y="13"/>
                  </a:lnTo>
                  <a:lnTo>
                    <a:pt x="958" y="18"/>
                  </a:lnTo>
                  <a:lnTo>
                    <a:pt x="963" y="20"/>
                  </a:lnTo>
                  <a:lnTo>
                    <a:pt x="966" y="25"/>
                  </a:lnTo>
                  <a:lnTo>
                    <a:pt x="971" y="30"/>
                  </a:lnTo>
                  <a:lnTo>
                    <a:pt x="973" y="38"/>
                  </a:lnTo>
                  <a:lnTo>
                    <a:pt x="976" y="43"/>
                  </a:lnTo>
                  <a:lnTo>
                    <a:pt x="978" y="51"/>
                  </a:lnTo>
                  <a:lnTo>
                    <a:pt x="978" y="61"/>
                  </a:lnTo>
                  <a:lnTo>
                    <a:pt x="981" y="68"/>
                  </a:lnTo>
                  <a:lnTo>
                    <a:pt x="989" y="71"/>
                  </a:lnTo>
                  <a:lnTo>
                    <a:pt x="999" y="71"/>
                  </a:lnTo>
                  <a:lnTo>
                    <a:pt x="1009" y="71"/>
                  </a:lnTo>
                  <a:lnTo>
                    <a:pt x="1019" y="68"/>
                  </a:lnTo>
                  <a:lnTo>
                    <a:pt x="1029" y="68"/>
                  </a:lnTo>
                  <a:lnTo>
                    <a:pt x="1037" y="74"/>
                  </a:lnTo>
                  <a:lnTo>
                    <a:pt x="1045" y="74"/>
                  </a:lnTo>
                  <a:lnTo>
                    <a:pt x="1050" y="76"/>
                  </a:lnTo>
                  <a:lnTo>
                    <a:pt x="1055" y="79"/>
                  </a:lnTo>
                  <a:lnTo>
                    <a:pt x="1060" y="84"/>
                  </a:lnTo>
                  <a:lnTo>
                    <a:pt x="1062" y="86"/>
                  </a:lnTo>
                  <a:lnTo>
                    <a:pt x="1067" y="91"/>
                  </a:lnTo>
                  <a:lnTo>
                    <a:pt x="1070" y="96"/>
                  </a:lnTo>
                  <a:lnTo>
                    <a:pt x="1072" y="101"/>
                  </a:lnTo>
                  <a:lnTo>
                    <a:pt x="1075" y="109"/>
                  </a:lnTo>
                  <a:lnTo>
                    <a:pt x="1078" y="119"/>
                  </a:lnTo>
                  <a:lnTo>
                    <a:pt x="1075" y="127"/>
                  </a:lnTo>
                  <a:lnTo>
                    <a:pt x="1075" y="134"/>
                  </a:lnTo>
                  <a:lnTo>
                    <a:pt x="1072" y="142"/>
                  </a:lnTo>
                  <a:lnTo>
                    <a:pt x="1070" y="152"/>
                  </a:lnTo>
                  <a:lnTo>
                    <a:pt x="1065" y="157"/>
                  </a:lnTo>
                  <a:lnTo>
                    <a:pt x="1062" y="167"/>
                  </a:lnTo>
                  <a:lnTo>
                    <a:pt x="1070" y="165"/>
                  </a:lnTo>
                  <a:lnTo>
                    <a:pt x="1078" y="165"/>
                  </a:lnTo>
                  <a:lnTo>
                    <a:pt x="1085" y="162"/>
                  </a:lnTo>
                  <a:lnTo>
                    <a:pt x="1093" y="165"/>
                  </a:lnTo>
                  <a:lnTo>
                    <a:pt x="1100" y="165"/>
                  </a:lnTo>
                  <a:lnTo>
                    <a:pt x="1111" y="167"/>
                  </a:lnTo>
                  <a:lnTo>
                    <a:pt x="1116" y="170"/>
                  </a:lnTo>
                  <a:lnTo>
                    <a:pt x="1123" y="172"/>
                  </a:lnTo>
                  <a:lnTo>
                    <a:pt x="1126" y="175"/>
                  </a:lnTo>
                  <a:lnTo>
                    <a:pt x="1128" y="177"/>
                  </a:lnTo>
                  <a:lnTo>
                    <a:pt x="1131" y="180"/>
                  </a:lnTo>
                  <a:lnTo>
                    <a:pt x="1133" y="185"/>
                  </a:lnTo>
                  <a:lnTo>
                    <a:pt x="1136" y="188"/>
                  </a:lnTo>
                  <a:lnTo>
                    <a:pt x="1136" y="190"/>
                  </a:lnTo>
                  <a:lnTo>
                    <a:pt x="1139" y="193"/>
                  </a:lnTo>
                  <a:lnTo>
                    <a:pt x="1139" y="198"/>
                  </a:lnTo>
                  <a:lnTo>
                    <a:pt x="1136" y="203"/>
                  </a:lnTo>
                  <a:lnTo>
                    <a:pt x="1136" y="208"/>
                  </a:lnTo>
                  <a:lnTo>
                    <a:pt x="1133" y="213"/>
                  </a:lnTo>
                  <a:lnTo>
                    <a:pt x="1131" y="218"/>
                  </a:lnTo>
                  <a:lnTo>
                    <a:pt x="1128" y="223"/>
                  </a:lnTo>
                  <a:lnTo>
                    <a:pt x="1126" y="228"/>
                  </a:lnTo>
                  <a:lnTo>
                    <a:pt x="1123" y="233"/>
                  </a:lnTo>
                  <a:lnTo>
                    <a:pt x="1121" y="238"/>
                  </a:lnTo>
                  <a:lnTo>
                    <a:pt x="1131" y="236"/>
                  </a:lnTo>
                  <a:lnTo>
                    <a:pt x="1141" y="238"/>
                  </a:lnTo>
                  <a:lnTo>
                    <a:pt x="1149" y="238"/>
                  </a:lnTo>
                  <a:lnTo>
                    <a:pt x="1159" y="241"/>
                  </a:lnTo>
                  <a:lnTo>
                    <a:pt x="1164" y="246"/>
                  </a:lnTo>
                  <a:lnTo>
                    <a:pt x="1174" y="251"/>
                  </a:lnTo>
                  <a:lnTo>
                    <a:pt x="1179" y="259"/>
                  </a:lnTo>
                  <a:lnTo>
                    <a:pt x="1187" y="266"/>
                  </a:lnTo>
                  <a:lnTo>
                    <a:pt x="1189" y="271"/>
                  </a:lnTo>
                  <a:lnTo>
                    <a:pt x="1189" y="279"/>
                  </a:lnTo>
                  <a:lnTo>
                    <a:pt x="1192" y="284"/>
                  </a:lnTo>
                  <a:lnTo>
                    <a:pt x="1192" y="291"/>
                  </a:lnTo>
                  <a:lnTo>
                    <a:pt x="1192" y="299"/>
                  </a:lnTo>
                  <a:lnTo>
                    <a:pt x="1192" y="307"/>
                  </a:lnTo>
                  <a:lnTo>
                    <a:pt x="1189" y="312"/>
                  </a:lnTo>
                  <a:lnTo>
                    <a:pt x="1184" y="317"/>
                  </a:lnTo>
                  <a:lnTo>
                    <a:pt x="1182" y="322"/>
                  </a:lnTo>
                  <a:lnTo>
                    <a:pt x="1182" y="324"/>
                  </a:lnTo>
                  <a:lnTo>
                    <a:pt x="1179" y="327"/>
                  </a:lnTo>
                  <a:lnTo>
                    <a:pt x="1177" y="332"/>
                  </a:lnTo>
                  <a:lnTo>
                    <a:pt x="1174" y="335"/>
                  </a:lnTo>
                  <a:lnTo>
                    <a:pt x="1172" y="337"/>
                  </a:lnTo>
                  <a:lnTo>
                    <a:pt x="1169" y="340"/>
                  </a:lnTo>
                  <a:lnTo>
                    <a:pt x="1166" y="342"/>
                  </a:lnTo>
                  <a:lnTo>
                    <a:pt x="1169" y="350"/>
                  </a:lnTo>
                  <a:lnTo>
                    <a:pt x="1174" y="360"/>
                  </a:lnTo>
                  <a:lnTo>
                    <a:pt x="1177" y="367"/>
                  </a:lnTo>
                  <a:lnTo>
                    <a:pt x="1179" y="378"/>
                  </a:lnTo>
                  <a:lnTo>
                    <a:pt x="1179" y="388"/>
                  </a:lnTo>
                  <a:lnTo>
                    <a:pt x="1179" y="395"/>
                  </a:lnTo>
                  <a:lnTo>
                    <a:pt x="1177" y="406"/>
                  </a:lnTo>
                  <a:lnTo>
                    <a:pt x="1174" y="413"/>
                  </a:lnTo>
                  <a:lnTo>
                    <a:pt x="1169" y="421"/>
                  </a:lnTo>
                  <a:lnTo>
                    <a:pt x="1161" y="426"/>
                  </a:lnTo>
                  <a:lnTo>
                    <a:pt x="1156" y="431"/>
                  </a:lnTo>
                  <a:lnTo>
                    <a:pt x="1149" y="433"/>
                  </a:lnTo>
                  <a:lnTo>
                    <a:pt x="1141" y="436"/>
                  </a:lnTo>
                  <a:lnTo>
                    <a:pt x="1136" y="438"/>
                  </a:lnTo>
                  <a:lnTo>
                    <a:pt x="1128" y="441"/>
                  </a:lnTo>
                  <a:lnTo>
                    <a:pt x="1121" y="441"/>
                  </a:lnTo>
                  <a:lnTo>
                    <a:pt x="1118" y="451"/>
                  </a:lnTo>
                  <a:lnTo>
                    <a:pt x="1116" y="461"/>
                  </a:lnTo>
                  <a:lnTo>
                    <a:pt x="1116" y="469"/>
                  </a:lnTo>
                  <a:lnTo>
                    <a:pt x="1113" y="476"/>
                  </a:lnTo>
                  <a:lnTo>
                    <a:pt x="1108" y="487"/>
                  </a:lnTo>
                  <a:lnTo>
                    <a:pt x="1103" y="494"/>
                  </a:lnTo>
                  <a:lnTo>
                    <a:pt x="1098" y="499"/>
                  </a:lnTo>
                  <a:lnTo>
                    <a:pt x="1088" y="504"/>
                  </a:lnTo>
                  <a:lnTo>
                    <a:pt x="1080" y="509"/>
                  </a:lnTo>
                  <a:lnTo>
                    <a:pt x="1075" y="512"/>
                  </a:lnTo>
                  <a:lnTo>
                    <a:pt x="1067" y="514"/>
                  </a:lnTo>
                  <a:lnTo>
                    <a:pt x="1060" y="517"/>
                  </a:lnTo>
                  <a:lnTo>
                    <a:pt x="1052" y="517"/>
                  </a:lnTo>
                  <a:lnTo>
                    <a:pt x="1045" y="517"/>
                  </a:lnTo>
                  <a:lnTo>
                    <a:pt x="1037" y="517"/>
                  </a:lnTo>
                  <a:lnTo>
                    <a:pt x="1029" y="514"/>
                  </a:lnTo>
                  <a:lnTo>
                    <a:pt x="1027" y="517"/>
                  </a:lnTo>
                  <a:lnTo>
                    <a:pt x="1027" y="522"/>
                  </a:lnTo>
                  <a:lnTo>
                    <a:pt x="1024" y="525"/>
                  </a:lnTo>
                  <a:lnTo>
                    <a:pt x="1024" y="527"/>
                  </a:lnTo>
                  <a:lnTo>
                    <a:pt x="1022" y="530"/>
                  </a:lnTo>
                  <a:lnTo>
                    <a:pt x="1022" y="535"/>
                  </a:lnTo>
                  <a:lnTo>
                    <a:pt x="1019" y="537"/>
                  </a:lnTo>
                  <a:lnTo>
                    <a:pt x="1017" y="540"/>
                  </a:lnTo>
                  <a:lnTo>
                    <a:pt x="1009" y="547"/>
                  </a:lnTo>
                  <a:lnTo>
                    <a:pt x="999" y="555"/>
                  </a:lnTo>
                  <a:lnTo>
                    <a:pt x="989" y="560"/>
                  </a:lnTo>
                  <a:lnTo>
                    <a:pt x="978" y="565"/>
                  </a:lnTo>
                  <a:lnTo>
                    <a:pt x="968" y="568"/>
                  </a:lnTo>
                  <a:lnTo>
                    <a:pt x="958" y="570"/>
                  </a:lnTo>
                  <a:lnTo>
                    <a:pt x="945" y="570"/>
                  </a:lnTo>
                  <a:lnTo>
                    <a:pt x="935" y="565"/>
                  </a:lnTo>
                  <a:lnTo>
                    <a:pt x="930" y="563"/>
                  </a:lnTo>
                  <a:lnTo>
                    <a:pt x="928" y="560"/>
                  </a:lnTo>
                  <a:lnTo>
                    <a:pt x="923" y="558"/>
                  </a:lnTo>
                  <a:lnTo>
                    <a:pt x="920" y="553"/>
                  </a:lnTo>
                  <a:lnTo>
                    <a:pt x="917" y="550"/>
                  </a:lnTo>
                  <a:lnTo>
                    <a:pt x="915" y="545"/>
                  </a:lnTo>
                  <a:lnTo>
                    <a:pt x="912" y="540"/>
                  </a:lnTo>
                  <a:lnTo>
                    <a:pt x="910" y="537"/>
                  </a:lnTo>
                  <a:lnTo>
                    <a:pt x="907" y="537"/>
                  </a:lnTo>
                  <a:lnTo>
                    <a:pt x="902" y="537"/>
                  </a:lnTo>
                  <a:lnTo>
                    <a:pt x="900" y="537"/>
                  </a:lnTo>
                  <a:lnTo>
                    <a:pt x="895" y="542"/>
                  </a:lnTo>
                  <a:lnTo>
                    <a:pt x="890" y="555"/>
                  </a:lnTo>
                  <a:lnTo>
                    <a:pt x="882" y="565"/>
                  </a:lnTo>
                  <a:lnTo>
                    <a:pt x="872" y="575"/>
                  </a:lnTo>
                  <a:lnTo>
                    <a:pt x="862" y="583"/>
                  </a:lnTo>
                  <a:lnTo>
                    <a:pt x="849" y="588"/>
                  </a:lnTo>
                  <a:lnTo>
                    <a:pt x="836" y="593"/>
                  </a:lnTo>
                  <a:lnTo>
                    <a:pt x="821" y="598"/>
                  </a:lnTo>
                  <a:lnTo>
                    <a:pt x="811" y="606"/>
                  </a:lnTo>
                  <a:lnTo>
                    <a:pt x="801" y="606"/>
                  </a:lnTo>
                  <a:lnTo>
                    <a:pt x="793" y="608"/>
                  </a:lnTo>
                  <a:lnTo>
                    <a:pt x="785" y="606"/>
                  </a:lnTo>
                  <a:lnTo>
                    <a:pt x="778" y="606"/>
                  </a:lnTo>
                  <a:lnTo>
                    <a:pt x="770" y="603"/>
                  </a:lnTo>
                  <a:lnTo>
                    <a:pt x="762" y="601"/>
                  </a:lnTo>
                  <a:lnTo>
                    <a:pt x="757" y="598"/>
                  </a:lnTo>
                  <a:lnTo>
                    <a:pt x="750" y="593"/>
                  </a:lnTo>
                  <a:lnTo>
                    <a:pt x="747" y="591"/>
                  </a:lnTo>
                  <a:lnTo>
                    <a:pt x="747" y="588"/>
                  </a:lnTo>
                  <a:lnTo>
                    <a:pt x="745" y="585"/>
                  </a:lnTo>
                  <a:lnTo>
                    <a:pt x="742" y="583"/>
                  </a:lnTo>
                  <a:lnTo>
                    <a:pt x="729" y="591"/>
                  </a:lnTo>
                  <a:lnTo>
                    <a:pt x="714" y="598"/>
                  </a:lnTo>
                  <a:lnTo>
                    <a:pt x="699" y="603"/>
                  </a:lnTo>
                  <a:lnTo>
                    <a:pt x="684" y="608"/>
                  </a:lnTo>
                  <a:lnTo>
                    <a:pt x="668" y="608"/>
                  </a:lnTo>
                  <a:lnTo>
                    <a:pt x="653" y="608"/>
                  </a:lnTo>
                  <a:lnTo>
                    <a:pt x="638" y="603"/>
                  </a:lnTo>
                  <a:lnTo>
                    <a:pt x="623" y="598"/>
                  </a:lnTo>
                  <a:lnTo>
                    <a:pt x="613" y="583"/>
                  </a:lnTo>
                  <a:lnTo>
                    <a:pt x="605" y="585"/>
                  </a:lnTo>
                  <a:lnTo>
                    <a:pt x="597" y="588"/>
                  </a:lnTo>
                  <a:lnTo>
                    <a:pt x="587" y="591"/>
                  </a:lnTo>
                  <a:lnTo>
                    <a:pt x="580" y="593"/>
                  </a:lnTo>
                  <a:lnTo>
                    <a:pt x="572" y="593"/>
                  </a:lnTo>
                  <a:lnTo>
                    <a:pt x="564" y="596"/>
                  </a:lnTo>
                  <a:lnTo>
                    <a:pt x="554" y="593"/>
                  </a:lnTo>
                  <a:lnTo>
                    <a:pt x="547" y="591"/>
                  </a:lnTo>
                  <a:lnTo>
                    <a:pt x="541" y="588"/>
                  </a:lnTo>
                  <a:lnTo>
                    <a:pt x="536" y="585"/>
                  </a:lnTo>
                  <a:lnTo>
                    <a:pt x="531" y="583"/>
                  </a:lnTo>
                  <a:lnTo>
                    <a:pt x="526" y="580"/>
                  </a:lnTo>
                  <a:lnTo>
                    <a:pt x="521" y="578"/>
                  </a:lnTo>
                  <a:lnTo>
                    <a:pt x="519" y="573"/>
                  </a:lnTo>
                  <a:lnTo>
                    <a:pt x="513" y="570"/>
                  </a:lnTo>
                  <a:lnTo>
                    <a:pt x="511" y="565"/>
                  </a:lnTo>
                  <a:lnTo>
                    <a:pt x="498" y="570"/>
                  </a:lnTo>
                  <a:lnTo>
                    <a:pt x="486" y="573"/>
                  </a:lnTo>
                  <a:lnTo>
                    <a:pt x="470" y="575"/>
                  </a:lnTo>
                  <a:lnTo>
                    <a:pt x="455" y="575"/>
                  </a:lnTo>
                  <a:lnTo>
                    <a:pt x="440" y="573"/>
                  </a:lnTo>
                  <a:lnTo>
                    <a:pt x="427" y="570"/>
                  </a:lnTo>
                  <a:lnTo>
                    <a:pt x="414" y="568"/>
                  </a:lnTo>
                  <a:lnTo>
                    <a:pt x="402" y="560"/>
                  </a:lnTo>
                  <a:lnTo>
                    <a:pt x="399" y="558"/>
                  </a:lnTo>
                  <a:lnTo>
                    <a:pt x="397" y="555"/>
                  </a:lnTo>
                  <a:lnTo>
                    <a:pt x="394" y="553"/>
                  </a:lnTo>
                  <a:lnTo>
                    <a:pt x="392" y="550"/>
                  </a:lnTo>
                  <a:lnTo>
                    <a:pt x="389" y="547"/>
                  </a:lnTo>
                  <a:lnTo>
                    <a:pt x="389" y="545"/>
                  </a:lnTo>
                  <a:lnTo>
                    <a:pt x="386" y="540"/>
                  </a:lnTo>
                  <a:lnTo>
                    <a:pt x="386" y="537"/>
                  </a:lnTo>
                  <a:lnTo>
                    <a:pt x="379" y="537"/>
                  </a:lnTo>
                  <a:lnTo>
                    <a:pt x="369" y="537"/>
                  </a:lnTo>
                  <a:lnTo>
                    <a:pt x="359" y="537"/>
                  </a:lnTo>
                  <a:lnTo>
                    <a:pt x="351" y="537"/>
                  </a:lnTo>
                  <a:lnTo>
                    <a:pt x="341" y="535"/>
                  </a:lnTo>
                  <a:lnTo>
                    <a:pt x="333" y="532"/>
                  </a:lnTo>
                  <a:lnTo>
                    <a:pt x="325" y="530"/>
                  </a:lnTo>
                  <a:lnTo>
                    <a:pt x="318" y="525"/>
                  </a:lnTo>
                  <a:lnTo>
                    <a:pt x="313" y="530"/>
                  </a:lnTo>
                  <a:lnTo>
                    <a:pt x="305" y="535"/>
                  </a:lnTo>
                  <a:lnTo>
                    <a:pt x="300" y="540"/>
                  </a:lnTo>
                  <a:lnTo>
                    <a:pt x="292" y="542"/>
                  </a:lnTo>
                  <a:lnTo>
                    <a:pt x="287" y="545"/>
                  </a:lnTo>
                  <a:lnTo>
                    <a:pt x="280" y="547"/>
                  </a:lnTo>
                  <a:lnTo>
                    <a:pt x="272" y="547"/>
                  </a:lnTo>
                  <a:lnTo>
                    <a:pt x="264" y="545"/>
                  </a:lnTo>
                  <a:lnTo>
                    <a:pt x="259" y="542"/>
                  </a:lnTo>
                  <a:lnTo>
                    <a:pt x="257" y="542"/>
                  </a:lnTo>
                  <a:lnTo>
                    <a:pt x="252" y="540"/>
                  </a:lnTo>
                  <a:lnTo>
                    <a:pt x="249" y="537"/>
                  </a:lnTo>
                  <a:lnTo>
                    <a:pt x="247" y="535"/>
                  </a:lnTo>
                  <a:lnTo>
                    <a:pt x="244" y="532"/>
                  </a:lnTo>
                  <a:lnTo>
                    <a:pt x="239" y="530"/>
                  </a:lnTo>
                  <a:lnTo>
                    <a:pt x="237" y="527"/>
                  </a:lnTo>
                  <a:lnTo>
                    <a:pt x="229" y="535"/>
                  </a:lnTo>
                  <a:lnTo>
                    <a:pt x="221" y="540"/>
                  </a:lnTo>
                  <a:lnTo>
                    <a:pt x="214" y="542"/>
                  </a:lnTo>
                  <a:lnTo>
                    <a:pt x="206" y="545"/>
                  </a:lnTo>
                  <a:lnTo>
                    <a:pt x="196" y="547"/>
                  </a:lnTo>
                  <a:lnTo>
                    <a:pt x="188" y="547"/>
                  </a:lnTo>
                  <a:lnTo>
                    <a:pt x="178" y="547"/>
                  </a:lnTo>
                  <a:lnTo>
                    <a:pt x="168" y="547"/>
                  </a:lnTo>
                  <a:lnTo>
                    <a:pt x="163" y="542"/>
                  </a:lnTo>
                  <a:lnTo>
                    <a:pt x="155" y="537"/>
                  </a:lnTo>
                  <a:lnTo>
                    <a:pt x="148" y="532"/>
                  </a:lnTo>
                  <a:lnTo>
                    <a:pt x="143" y="530"/>
                  </a:lnTo>
                  <a:lnTo>
                    <a:pt x="135" y="522"/>
                  </a:lnTo>
                  <a:lnTo>
                    <a:pt x="130" y="517"/>
                  </a:lnTo>
                  <a:lnTo>
                    <a:pt x="125" y="509"/>
                  </a:lnTo>
                  <a:lnTo>
                    <a:pt x="122" y="504"/>
                  </a:lnTo>
                  <a:lnTo>
                    <a:pt x="115" y="502"/>
                  </a:lnTo>
                  <a:lnTo>
                    <a:pt x="110" y="502"/>
                  </a:lnTo>
                  <a:lnTo>
                    <a:pt x="102" y="502"/>
                  </a:lnTo>
                  <a:lnTo>
                    <a:pt x="97" y="499"/>
                  </a:lnTo>
                  <a:lnTo>
                    <a:pt x="89" y="499"/>
                  </a:lnTo>
                  <a:lnTo>
                    <a:pt x="87" y="497"/>
                  </a:lnTo>
                  <a:lnTo>
                    <a:pt x="82" y="494"/>
                  </a:lnTo>
                  <a:lnTo>
                    <a:pt x="76" y="489"/>
                  </a:lnTo>
                  <a:lnTo>
                    <a:pt x="76" y="487"/>
                  </a:lnTo>
                  <a:lnTo>
                    <a:pt x="76" y="482"/>
                  </a:lnTo>
                  <a:lnTo>
                    <a:pt x="74" y="479"/>
                  </a:lnTo>
                  <a:lnTo>
                    <a:pt x="74" y="476"/>
                  </a:lnTo>
                  <a:lnTo>
                    <a:pt x="74" y="474"/>
                  </a:lnTo>
                  <a:lnTo>
                    <a:pt x="74" y="471"/>
                  </a:lnTo>
                  <a:lnTo>
                    <a:pt x="71" y="469"/>
                  </a:lnTo>
                  <a:lnTo>
                    <a:pt x="69" y="466"/>
                  </a:lnTo>
                  <a:lnTo>
                    <a:pt x="59" y="466"/>
                  </a:lnTo>
                  <a:lnTo>
                    <a:pt x="49" y="464"/>
                  </a:lnTo>
                  <a:lnTo>
                    <a:pt x="38" y="461"/>
                  </a:lnTo>
                  <a:lnTo>
                    <a:pt x="31" y="456"/>
                  </a:lnTo>
                  <a:lnTo>
                    <a:pt x="21" y="451"/>
                  </a:lnTo>
                  <a:lnTo>
                    <a:pt x="15" y="444"/>
                  </a:lnTo>
                  <a:lnTo>
                    <a:pt x="8" y="436"/>
                  </a:lnTo>
                  <a:lnTo>
                    <a:pt x="3" y="426"/>
                  </a:lnTo>
                  <a:lnTo>
                    <a:pt x="0" y="421"/>
                  </a:lnTo>
                  <a:lnTo>
                    <a:pt x="0" y="413"/>
                  </a:lnTo>
                  <a:lnTo>
                    <a:pt x="0" y="408"/>
                  </a:lnTo>
                  <a:lnTo>
                    <a:pt x="0" y="403"/>
                  </a:lnTo>
                  <a:lnTo>
                    <a:pt x="3" y="395"/>
                  </a:lnTo>
                  <a:lnTo>
                    <a:pt x="5" y="390"/>
                  </a:lnTo>
                  <a:lnTo>
                    <a:pt x="8" y="385"/>
                  </a:lnTo>
                  <a:lnTo>
                    <a:pt x="13" y="380"/>
                  </a:lnTo>
                  <a:lnTo>
                    <a:pt x="18" y="375"/>
                  </a:lnTo>
                  <a:lnTo>
                    <a:pt x="23" y="367"/>
                  </a:lnTo>
                  <a:lnTo>
                    <a:pt x="31" y="362"/>
                  </a:lnTo>
                  <a:lnTo>
                    <a:pt x="38" y="360"/>
                  </a:lnTo>
                  <a:lnTo>
                    <a:pt x="46" y="355"/>
                  </a:lnTo>
                  <a:lnTo>
                    <a:pt x="54" y="352"/>
                  </a:lnTo>
                  <a:lnTo>
                    <a:pt x="61" y="347"/>
                  </a:lnTo>
                  <a:lnTo>
                    <a:pt x="69" y="347"/>
                  </a:lnTo>
                  <a:lnTo>
                    <a:pt x="64" y="340"/>
                  </a:lnTo>
                  <a:lnTo>
                    <a:pt x="61" y="335"/>
                  </a:lnTo>
                  <a:lnTo>
                    <a:pt x="61" y="327"/>
                  </a:lnTo>
                  <a:lnTo>
                    <a:pt x="61" y="322"/>
                  </a:lnTo>
                  <a:lnTo>
                    <a:pt x="61" y="317"/>
                  </a:lnTo>
                  <a:lnTo>
                    <a:pt x="61" y="309"/>
                  </a:lnTo>
                  <a:lnTo>
                    <a:pt x="64" y="304"/>
                  </a:lnTo>
                  <a:lnTo>
                    <a:pt x="66" y="297"/>
                  </a:lnTo>
                  <a:lnTo>
                    <a:pt x="74" y="291"/>
                  </a:lnTo>
                  <a:lnTo>
                    <a:pt x="79" y="286"/>
                  </a:lnTo>
                  <a:lnTo>
                    <a:pt x="87" y="281"/>
                  </a:lnTo>
                  <a:lnTo>
                    <a:pt x="94" y="279"/>
                  </a:lnTo>
                  <a:lnTo>
                    <a:pt x="99" y="274"/>
                  </a:lnTo>
                  <a:lnTo>
                    <a:pt x="107" y="269"/>
                  </a:lnTo>
                  <a:lnTo>
                    <a:pt x="115" y="266"/>
                  </a:lnTo>
                  <a:lnTo>
                    <a:pt x="125" y="266"/>
                  </a:lnTo>
                  <a:lnTo>
                    <a:pt x="122" y="261"/>
                  </a:lnTo>
                  <a:lnTo>
                    <a:pt x="122" y="256"/>
                  </a:lnTo>
                  <a:lnTo>
                    <a:pt x="120" y="251"/>
                  </a:lnTo>
                  <a:lnTo>
                    <a:pt x="120" y="246"/>
                  </a:lnTo>
                  <a:lnTo>
                    <a:pt x="117" y="241"/>
                  </a:lnTo>
                  <a:lnTo>
                    <a:pt x="117" y="236"/>
                  </a:lnTo>
                  <a:lnTo>
                    <a:pt x="120" y="231"/>
                  </a:lnTo>
                  <a:lnTo>
                    <a:pt x="122" y="226"/>
                  </a:lnTo>
                  <a:lnTo>
                    <a:pt x="125" y="213"/>
                  </a:lnTo>
                  <a:lnTo>
                    <a:pt x="130" y="203"/>
                  </a:lnTo>
                  <a:lnTo>
                    <a:pt x="137" y="193"/>
                  </a:lnTo>
                  <a:lnTo>
                    <a:pt x="148" y="185"/>
                  </a:lnTo>
                  <a:lnTo>
                    <a:pt x="160" y="177"/>
                  </a:lnTo>
                  <a:lnTo>
                    <a:pt x="173" y="172"/>
                  </a:lnTo>
                  <a:lnTo>
                    <a:pt x="183" y="167"/>
                  </a:lnTo>
                  <a:lnTo>
                    <a:pt x="198" y="162"/>
                  </a:lnTo>
                  <a:lnTo>
                    <a:pt x="204" y="162"/>
                  </a:lnTo>
                  <a:lnTo>
                    <a:pt x="209" y="162"/>
                  </a:lnTo>
                  <a:lnTo>
                    <a:pt x="214" y="162"/>
                  </a:lnTo>
                  <a:lnTo>
                    <a:pt x="219" y="162"/>
                  </a:lnTo>
                  <a:lnTo>
                    <a:pt x="224" y="165"/>
                  </a:lnTo>
                  <a:lnTo>
                    <a:pt x="229" y="165"/>
                  </a:lnTo>
                  <a:lnTo>
                    <a:pt x="234" y="167"/>
                  </a:lnTo>
                  <a:lnTo>
                    <a:pt x="239" y="170"/>
                  </a:lnTo>
                  <a:lnTo>
                    <a:pt x="242" y="167"/>
                  </a:lnTo>
                  <a:lnTo>
                    <a:pt x="242" y="162"/>
                  </a:lnTo>
                  <a:lnTo>
                    <a:pt x="244" y="160"/>
                  </a:lnTo>
                  <a:lnTo>
                    <a:pt x="244" y="157"/>
                  </a:lnTo>
                  <a:lnTo>
                    <a:pt x="244" y="152"/>
                  </a:lnTo>
                  <a:lnTo>
                    <a:pt x="247" y="150"/>
                  </a:lnTo>
                  <a:lnTo>
                    <a:pt x="247" y="147"/>
                  </a:lnTo>
                  <a:lnTo>
                    <a:pt x="249" y="144"/>
                  </a:lnTo>
                  <a:lnTo>
                    <a:pt x="252" y="142"/>
                  </a:lnTo>
                  <a:lnTo>
                    <a:pt x="257" y="142"/>
                  </a:lnTo>
                  <a:lnTo>
                    <a:pt x="259" y="142"/>
                  </a:lnTo>
                  <a:lnTo>
                    <a:pt x="262" y="139"/>
                  </a:lnTo>
                  <a:lnTo>
                    <a:pt x="262" y="129"/>
                  </a:lnTo>
                  <a:lnTo>
                    <a:pt x="264" y="119"/>
                  </a:lnTo>
                  <a:lnTo>
                    <a:pt x="267" y="109"/>
                  </a:lnTo>
                  <a:lnTo>
                    <a:pt x="270" y="101"/>
                  </a:lnTo>
                  <a:lnTo>
                    <a:pt x="275" y="94"/>
                  </a:lnTo>
                  <a:lnTo>
                    <a:pt x="280" y="86"/>
                  </a:lnTo>
                  <a:lnTo>
                    <a:pt x="287" y="81"/>
                  </a:lnTo>
                  <a:lnTo>
                    <a:pt x="298" y="76"/>
                  </a:lnTo>
                  <a:lnTo>
                    <a:pt x="305" y="71"/>
                  </a:lnTo>
                  <a:lnTo>
                    <a:pt x="318" y="68"/>
                  </a:lnTo>
                  <a:lnTo>
                    <a:pt x="328" y="66"/>
                  </a:lnTo>
                  <a:lnTo>
                    <a:pt x="341" y="63"/>
                  </a:lnTo>
                  <a:lnTo>
                    <a:pt x="353" y="63"/>
                  </a:lnTo>
                  <a:lnTo>
                    <a:pt x="364" y="66"/>
                  </a:lnTo>
                  <a:lnTo>
                    <a:pt x="376" y="68"/>
                  </a:lnTo>
                  <a:lnTo>
                    <a:pt x="386" y="76"/>
                  </a:lnTo>
                  <a:lnTo>
                    <a:pt x="404" y="89"/>
                  </a:lnTo>
                  <a:lnTo>
                    <a:pt x="404" y="81"/>
                  </a:lnTo>
                  <a:lnTo>
                    <a:pt x="404" y="76"/>
                  </a:lnTo>
                  <a:lnTo>
                    <a:pt x="407" y="68"/>
                  </a:lnTo>
                  <a:lnTo>
                    <a:pt x="409" y="63"/>
                  </a:lnTo>
                  <a:lnTo>
                    <a:pt x="409" y="58"/>
                  </a:lnTo>
                  <a:lnTo>
                    <a:pt x="412" y="51"/>
                  </a:lnTo>
                  <a:lnTo>
                    <a:pt x="414" y="46"/>
                  </a:lnTo>
                  <a:lnTo>
                    <a:pt x="417" y="43"/>
                  </a:lnTo>
                  <a:lnTo>
                    <a:pt x="419" y="38"/>
                  </a:lnTo>
                  <a:lnTo>
                    <a:pt x="422" y="33"/>
                  </a:lnTo>
                  <a:lnTo>
                    <a:pt x="425" y="30"/>
                  </a:lnTo>
                  <a:lnTo>
                    <a:pt x="430" y="28"/>
                  </a:lnTo>
                  <a:lnTo>
                    <a:pt x="432" y="25"/>
                  </a:lnTo>
                  <a:lnTo>
                    <a:pt x="437" y="23"/>
                  </a:lnTo>
                  <a:lnTo>
                    <a:pt x="440" y="20"/>
                  </a:lnTo>
                  <a:lnTo>
                    <a:pt x="445" y="20"/>
                  </a:lnTo>
                  <a:lnTo>
                    <a:pt x="458" y="20"/>
                  </a:lnTo>
                  <a:lnTo>
                    <a:pt x="468" y="23"/>
                  </a:lnTo>
                  <a:lnTo>
                    <a:pt x="480" y="25"/>
                  </a:lnTo>
                  <a:lnTo>
                    <a:pt x="491" y="28"/>
                  </a:lnTo>
                  <a:lnTo>
                    <a:pt x="501" y="33"/>
                  </a:lnTo>
                  <a:lnTo>
                    <a:pt x="508" y="41"/>
                  </a:lnTo>
                  <a:lnTo>
                    <a:pt x="516" y="51"/>
                  </a:lnTo>
                  <a:lnTo>
                    <a:pt x="521" y="61"/>
                  </a:lnTo>
                  <a:lnTo>
                    <a:pt x="524" y="61"/>
                  </a:lnTo>
                  <a:lnTo>
                    <a:pt x="536" y="46"/>
                  </a:lnTo>
                  <a:lnTo>
                    <a:pt x="549" y="30"/>
                  </a:lnTo>
                  <a:lnTo>
                    <a:pt x="562" y="20"/>
                  </a:lnTo>
                  <a:lnTo>
                    <a:pt x="577" y="10"/>
                  </a:lnTo>
                  <a:lnTo>
                    <a:pt x="595" y="5"/>
                  </a:lnTo>
                  <a:lnTo>
                    <a:pt x="613" y="3"/>
                  </a:lnTo>
                  <a:lnTo>
                    <a:pt x="630" y="0"/>
                  </a:lnTo>
                  <a:lnTo>
                    <a:pt x="648" y="3"/>
                  </a:lnTo>
                  <a:lnTo>
                    <a:pt x="656" y="5"/>
                  </a:lnTo>
                  <a:lnTo>
                    <a:pt x="661" y="8"/>
                  </a:lnTo>
                  <a:lnTo>
                    <a:pt x="668" y="10"/>
                  </a:lnTo>
                  <a:lnTo>
                    <a:pt x="674" y="13"/>
                  </a:lnTo>
                  <a:lnTo>
                    <a:pt x="681" y="15"/>
                  </a:lnTo>
                  <a:lnTo>
                    <a:pt x="686" y="18"/>
                  </a:lnTo>
                  <a:lnTo>
                    <a:pt x="694" y="23"/>
                  </a:lnTo>
                  <a:lnTo>
                    <a:pt x="699" y="28"/>
                  </a:lnTo>
                  <a:lnTo>
                    <a:pt x="714" y="51"/>
                  </a:lnTo>
                  <a:close/>
                </a:path>
              </a:pathLst>
            </a:custGeom>
            <a:solidFill>
              <a:srgbClr val="00DEDE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 sz="2000">
                <a:solidFill>
                  <a:srgbClr val="000000"/>
                </a:solidFill>
              </a:endParaRPr>
            </a:p>
          </p:txBody>
        </p:sp>
        <p:sp>
          <p:nvSpPr>
            <p:cNvPr id="323596" name="Freeform 12"/>
            <p:cNvSpPr>
              <a:spLocks/>
            </p:cNvSpPr>
            <p:nvPr/>
          </p:nvSpPr>
          <p:spPr bwMode="auto">
            <a:xfrm>
              <a:off x="1308" y="1389"/>
              <a:ext cx="833" cy="432"/>
            </a:xfrm>
            <a:custGeom>
              <a:avLst/>
              <a:gdLst/>
              <a:ahLst/>
              <a:cxnLst>
                <a:cxn ang="0">
                  <a:pos x="711" y="63"/>
                </a:cxn>
                <a:cxn ang="0">
                  <a:pos x="790" y="60"/>
                </a:cxn>
                <a:cxn ang="0">
                  <a:pos x="846" y="12"/>
                </a:cxn>
                <a:cxn ang="0">
                  <a:pos x="953" y="60"/>
                </a:cxn>
                <a:cxn ang="0">
                  <a:pos x="897" y="96"/>
                </a:cxn>
                <a:cxn ang="0">
                  <a:pos x="963" y="71"/>
                </a:cxn>
                <a:cxn ang="0">
                  <a:pos x="1003" y="96"/>
                </a:cxn>
                <a:cxn ang="0">
                  <a:pos x="1024" y="71"/>
                </a:cxn>
                <a:cxn ang="0">
                  <a:pos x="1057" y="136"/>
                </a:cxn>
                <a:cxn ang="0">
                  <a:pos x="1072" y="162"/>
                </a:cxn>
                <a:cxn ang="0">
                  <a:pos x="1118" y="207"/>
                </a:cxn>
                <a:cxn ang="0">
                  <a:pos x="1120" y="238"/>
                </a:cxn>
                <a:cxn ang="0">
                  <a:pos x="1169" y="311"/>
                </a:cxn>
                <a:cxn ang="0">
                  <a:pos x="1146" y="337"/>
                </a:cxn>
                <a:cxn ang="0">
                  <a:pos x="1148" y="413"/>
                </a:cxn>
                <a:cxn ang="0">
                  <a:pos x="1103" y="438"/>
                </a:cxn>
                <a:cxn ang="0">
                  <a:pos x="1029" y="501"/>
                </a:cxn>
                <a:cxn ang="0">
                  <a:pos x="978" y="547"/>
                </a:cxn>
                <a:cxn ang="0">
                  <a:pos x="915" y="522"/>
                </a:cxn>
                <a:cxn ang="0">
                  <a:pos x="899" y="522"/>
                </a:cxn>
                <a:cxn ang="0">
                  <a:pos x="859" y="522"/>
                </a:cxn>
                <a:cxn ang="0">
                  <a:pos x="813" y="588"/>
                </a:cxn>
                <a:cxn ang="0">
                  <a:pos x="744" y="567"/>
                </a:cxn>
                <a:cxn ang="0">
                  <a:pos x="795" y="514"/>
                </a:cxn>
                <a:cxn ang="0">
                  <a:pos x="770" y="517"/>
                </a:cxn>
                <a:cxn ang="0">
                  <a:pos x="749" y="519"/>
                </a:cxn>
                <a:cxn ang="0">
                  <a:pos x="658" y="595"/>
                </a:cxn>
                <a:cxn ang="0">
                  <a:pos x="653" y="552"/>
                </a:cxn>
                <a:cxn ang="0">
                  <a:pos x="673" y="539"/>
                </a:cxn>
                <a:cxn ang="0">
                  <a:pos x="630" y="517"/>
                </a:cxn>
                <a:cxn ang="0">
                  <a:pos x="620" y="555"/>
                </a:cxn>
                <a:cxn ang="0">
                  <a:pos x="513" y="555"/>
                </a:cxn>
                <a:cxn ang="0">
                  <a:pos x="607" y="489"/>
                </a:cxn>
                <a:cxn ang="0">
                  <a:pos x="505" y="499"/>
                </a:cxn>
                <a:cxn ang="0">
                  <a:pos x="546" y="522"/>
                </a:cxn>
                <a:cxn ang="0">
                  <a:pos x="394" y="542"/>
                </a:cxn>
                <a:cxn ang="0">
                  <a:pos x="427" y="501"/>
                </a:cxn>
                <a:cxn ang="0">
                  <a:pos x="305" y="504"/>
                </a:cxn>
                <a:cxn ang="0">
                  <a:pos x="292" y="496"/>
                </a:cxn>
                <a:cxn ang="0">
                  <a:pos x="256" y="529"/>
                </a:cxn>
                <a:cxn ang="0">
                  <a:pos x="226" y="499"/>
                </a:cxn>
                <a:cxn ang="0">
                  <a:pos x="218" y="501"/>
                </a:cxn>
                <a:cxn ang="0">
                  <a:pos x="140" y="517"/>
                </a:cxn>
                <a:cxn ang="0">
                  <a:pos x="132" y="438"/>
                </a:cxn>
                <a:cxn ang="0">
                  <a:pos x="107" y="471"/>
                </a:cxn>
                <a:cxn ang="0">
                  <a:pos x="41" y="451"/>
                </a:cxn>
                <a:cxn ang="0">
                  <a:pos x="35" y="354"/>
                </a:cxn>
                <a:cxn ang="0">
                  <a:pos x="58" y="314"/>
                </a:cxn>
                <a:cxn ang="0">
                  <a:pos x="124" y="271"/>
                </a:cxn>
                <a:cxn ang="0">
                  <a:pos x="117" y="220"/>
                </a:cxn>
                <a:cxn ang="0">
                  <a:pos x="229" y="169"/>
                </a:cxn>
                <a:cxn ang="0">
                  <a:pos x="254" y="147"/>
                </a:cxn>
                <a:cxn ang="0">
                  <a:pos x="307" y="63"/>
                </a:cxn>
                <a:cxn ang="0">
                  <a:pos x="391" y="101"/>
                </a:cxn>
                <a:cxn ang="0">
                  <a:pos x="361" y="152"/>
                </a:cxn>
                <a:cxn ang="0">
                  <a:pos x="414" y="104"/>
                </a:cxn>
                <a:cxn ang="0">
                  <a:pos x="475" y="96"/>
                </a:cxn>
                <a:cxn ang="0">
                  <a:pos x="544" y="81"/>
                </a:cxn>
                <a:cxn ang="0">
                  <a:pos x="572" y="86"/>
                </a:cxn>
                <a:cxn ang="0">
                  <a:pos x="523" y="53"/>
                </a:cxn>
                <a:cxn ang="0">
                  <a:pos x="676" y="17"/>
                </a:cxn>
              </a:cxnLst>
              <a:rect l="0" t="0" r="r" b="b"/>
              <a:pathLst>
                <a:path w="1176" h="595">
                  <a:moveTo>
                    <a:pt x="696" y="40"/>
                  </a:moveTo>
                  <a:lnTo>
                    <a:pt x="696" y="45"/>
                  </a:lnTo>
                  <a:lnTo>
                    <a:pt x="699" y="50"/>
                  </a:lnTo>
                  <a:lnTo>
                    <a:pt x="701" y="55"/>
                  </a:lnTo>
                  <a:lnTo>
                    <a:pt x="704" y="58"/>
                  </a:lnTo>
                  <a:lnTo>
                    <a:pt x="704" y="63"/>
                  </a:lnTo>
                  <a:lnTo>
                    <a:pt x="706" y="68"/>
                  </a:lnTo>
                  <a:lnTo>
                    <a:pt x="706" y="73"/>
                  </a:lnTo>
                  <a:lnTo>
                    <a:pt x="706" y="78"/>
                  </a:lnTo>
                  <a:lnTo>
                    <a:pt x="709" y="81"/>
                  </a:lnTo>
                  <a:lnTo>
                    <a:pt x="711" y="78"/>
                  </a:lnTo>
                  <a:lnTo>
                    <a:pt x="711" y="76"/>
                  </a:lnTo>
                  <a:lnTo>
                    <a:pt x="711" y="71"/>
                  </a:lnTo>
                  <a:lnTo>
                    <a:pt x="711" y="68"/>
                  </a:lnTo>
                  <a:lnTo>
                    <a:pt x="711" y="63"/>
                  </a:lnTo>
                  <a:lnTo>
                    <a:pt x="711" y="58"/>
                  </a:lnTo>
                  <a:lnTo>
                    <a:pt x="711" y="55"/>
                  </a:lnTo>
                  <a:lnTo>
                    <a:pt x="711" y="53"/>
                  </a:lnTo>
                  <a:lnTo>
                    <a:pt x="716" y="48"/>
                  </a:lnTo>
                  <a:lnTo>
                    <a:pt x="721" y="43"/>
                  </a:lnTo>
                  <a:lnTo>
                    <a:pt x="729" y="40"/>
                  </a:lnTo>
                  <a:lnTo>
                    <a:pt x="734" y="38"/>
                  </a:lnTo>
                  <a:lnTo>
                    <a:pt x="742" y="38"/>
                  </a:lnTo>
                  <a:lnTo>
                    <a:pt x="749" y="38"/>
                  </a:lnTo>
                  <a:lnTo>
                    <a:pt x="754" y="38"/>
                  </a:lnTo>
                  <a:lnTo>
                    <a:pt x="762" y="38"/>
                  </a:lnTo>
                  <a:lnTo>
                    <a:pt x="770" y="43"/>
                  </a:lnTo>
                  <a:lnTo>
                    <a:pt x="777" y="48"/>
                  </a:lnTo>
                  <a:lnTo>
                    <a:pt x="785" y="53"/>
                  </a:lnTo>
                  <a:lnTo>
                    <a:pt x="790" y="60"/>
                  </a:lnTo>
                  <a:lnTo>
                    <a:pt x="793" y="68"/>
                  </a:lnTo>
                  <a:lnTo>
                    <a:pt x="798" y="78"/>
                  </a:lnTo>
                  <a:lnTo>
                    <a:pt x="800" y="86"/>
                  </a:lnTo>
                  <a:lnTo>
                    <a:pt x="803" y="96"/>
                  </a:lnTo>
                  <a:lnTo>
                    <a:pt x="803" y="88"/>
                  </a:lnTo>
                  <a:lnTo>
                    <a:pt x="803" y="81"/>
                  </a:lnTo>
                  <a:lnTo>
                    <a:pt x="803" y="76"/>
                  </a:lnTo>
                  <a:lnTo>
                    <a:pt x="800" y="71"/>
                  </a:lnTo>
                  <a:lnTo>
                    <a:pt x="798" y="63"/>
                  </a:lnTo>
                  <a:lnTo>
                    <a:pt x="795" y="55"/>
                  </a:lnTo>
                  <a:lnTo>
                    <a:pt x="795" y="50"/>
                  </a:lnTo>
                  <a:lnTo>
                    <a:pt x="798" y="43"/>
                  </a:lnTo>
                  <a:lnTo>
                    <a:pt x="810" y="30"/>
                  </a:lnTo>
                  <a:lnTo>
                    <a:pt x="828" y="20"/>
                  </a:lnTo>
                  <a:lnTo>
                    <a:pt x="846" y="12"/>
                  </a:lnTo>
                  <a:lnTo>
                    <a:pt x="864" y="7"/>
                  </a:lnTo>
                  <a:lnTo>
                    <a:pt x="882" y="2"/>
                  </a:lnTo>
                  <a:lnTo>
                    <a:pt x="902" y="2"/>
                  </a:lnTo>
                  <a:lnTo>
                    <a:pt x="920" y="5"/>
                  </a:lnTo>
                  <a:lnTo>
                    <a:pt x="940" y="10"/>
                  </a:lnTo>
                  <a:lnTo>
                    <a:pt x="945" y="15"/>
                  </a:lnTo>
                  <a:lnTo>
                    <a:pt x="950" y="20"/>
                  </a:lnTo>
                  <a:lnTo>
                    <a:pt x="953" y="25"/>
                  </a:lnTo>
                  <a:lnTo>
                    <a:pt x="958" y="30"/>
                  </a:lnTo>
                  <a:lnTo>
                    <a:pt x="960" y="38"/>
                  </a:lnTo>
                  <a:lnTo>
                    <a:pt x="963" y="45"/>
                  </a:lnTo>
                  <a:lnTo>
                    <a:pt x="963" y="50"/>
                  </a:lnTo>
                  <a:lnTo>
                    <a:pt x="963" y="60"/>
                  </a:lnTo>
                  <a:lnTo>
                    <a:pt x="958" y="60"/>
                  </a:lnTo>
                  <a:lnTo>
                    <a:pt x="953" y="60"/>
                  </a:lnTo>
                  <a:lnTo>
                    <a:pt x="945" y="63"/>
                  </a:lnTo>
                  <a:lnTo>
                    <a:pt x="940" y="63"/>
                  </a:lnTo>
                  <a:lnTo>
                    <a:pt x="932" y="66"/>
                  </a:lnTo>
                  <a:lnTo>
                    <a:pt x="925" y="68"/>
                  </a:lnTo>
                  <a:lnTo>
                    <a:pt x="920" y="71"/>
                  </a:lnTo>
                  <a:lnTo>
                    <a:pt x="915" y="73"/>
                  </a:lnTo>
                  <a:lnTo>
                    <a:pt x="909" y="76"/>
                  </a:lnTo>
                  <a:lnTo>
                    <a:pt x="907" y="78"/>
                  </a:lnTo>
                  <a:lnTo>
                    <a:pt x="902" y="81"/>
                  </a:lnTo>
                  <a:lnTo>
                    <a:pt x="899" y="83"/>
                  </a:lnTo>
                  <a:lnTo>
                    <a:pt x="897" y="86"/>
                  </a:lnTo>
                  <a:lnTo>
                    <a:pt x="894" y="88"/>
                  </a:lnTo>
                  <a:lnTo>
                    <a:pt x="894" y="93"/>
                  </a:lnTo>
                  <a:lnTo>
                    <a:pt x="894" y="98"/>
                  </a:lnTo>
                  <a:lnTo>
                    <a:pt x="897" y="96"/>
                  </a:lnTo>
                  <a:lnTo>
                    <a:pt x="899" y="96"/>
                  </a:lnTo>
                  <a:lnTo>
                    <a:pt x="902" y="93"/>
                  </a:lnTo>
                  <a:lnTo>
                    <a:pt x="904" y="91"/>
                  </a:lnTo>
                  <a:lnTo>
                    <a:pt x="907" y="88"/>
                  </a:lnTo>
                  <a:lnTo>
                    <a:pt x="909" y="86"/>
                  </a:lnTo>
                  <a:lnTo>
                    <a:pt x="912" y="83"/>
                  </a:lnTo>
                  <a:lnTo>
                    <a:pt x="915" y="81"/>
                  </a:lnTo>
                  <a:lnTo>
                    <a:pt x="920" y="78"/>
                  </a:lnTo>
                  <a:lnTo>
                    <a:pt x="925" y="76"/>
                  </a:lnTo>
                  <a:lnTo>
                    <a:pt x="930" y="73"/>
                  </a:lnTo>
                  <a:lnTo>
                    <a:pt x="937" y="71"/>
                  </a:lnTo>
                  <a:lnTo>
                    <a:pt x="943" y="71"/>
                  </a:lnTo>
                  <a:lnTo>
                    <a:pt x="950" y="71"/>
                  </a:lnTo>
                  <a:lnTo>
                    <a:pt x="955" y="71"/>
                  </a:lnTo>
                  <a:lnTo>
                    <a:pt x="963" y="71"/>
                  </a:lnTo>
                  <a:lnTo>
                    <a:pt x="963" y="73"/>
                  </a:lnTo>
                  <a:lnTo>
                    <a:pt x="965" y="76"/>
                  </a:lnTo>
                  <a:lnTo>
                    <a:pt x="968" y="76"/>
                  </a:lnTo>
                  <a:lnTo>
                    <a:pt x="970" y="76"/>
                  </a:lnTo>
                  <a:lnTo>
                    <a:pt x="973" y="73"/>
                  </a:lnTo>
                  <a:lnTo>
                    <a:pt x="973" y="73"/>
                  </a:lnTo>
                  <a:lnTo>
                    <a:pt x="976" y="73"/>
                  </a:lnTo>
                  <a:lnTo>
                    <a:pt x="978" y="73"/>
                  </a:lnTo>
                  <a:lnTo>
                    <a:pt x="981" y="73"/>
                  </a:lnTo>
                  <a:lnTo>
                    <a:pt x="983" y="73"/>
                  </a:lnTo>
                  <a:lnTo>
                    <a:pt x="988" y="76"/>
                  </a:lnTo>
                  <a:lnTo>
                    <a:pt x="993" y="81"/>
                  </a:lnTo>
                  <a:lnTo>
                    <a:pt x="996" y="86"/>
                  </a:lnTo>
                  <a:lnTo>
                    <a:pt x="1001" y="91"/>
                  </a:lnTo>
                  <a:lnTo>
                    <a:pt x="1003" y="96"/>
                  </a:lnTo>
                  <a:lnTo>
                    <a:pt x="1006" y="101"/>
                  </a:lnTo>
                  <a:lnTo>
                    <a:pt x="1009" y="106"/>
                  </a:lnTo>
                  <a:lnTo>
                    <a:pt x="1014" y="114"/>
                  </a:lnTo>
                  <a:lnTo>
                    <a:pt x="1014" y="106"/>
                  </a:lnTo>
                  <a:lnTo>
                    <a:pt x="1014" y="101"/>
                  </a:lnTo>
                  <a:lnTo>
                    <a:pt x="1011" y="96"/>
                  </a:lnTo>
                  <a:lnTo>
                    <a:pt x="1011" y="91"/>
                  </a:lnTo>
                  <a:lnTo>
                    <a:pt x="1006" y="86"/>
                  </a:lnTo>
                  <a:lnTo>
                    <a:pt x="1003" y="78"/>
                  </a:lnTo>
                  <a:lnTo>
                    <a:pt x="998" y="73"/>
                  </a:lnTo>
                  <a:lnTo>
                    <a:pt x="996" y="68"/>
                  </a:lnTo>
                  <a:lnTo>
                    <a:pt x="1003" y="68"/>
                  </a:lnTo>
                  <a:lnTo>
                    <a:pt x="1011" y="68"/>
                  </a:lnTo>
                  <a:lnTo>
                    <a:pt x="1016" y="68"/>
                  </a:lnTo>
                  <a:lnTo>
                    <a:pt x="1024" y="71"/>
                  </a:lnTo>
                  <a:lnTo>
                    <a:pt x="1029" y="71"/>
                  </a:lnTo>
                  <a:lnTo>
                    <a:pt x="1034" y="73"/>
                  </a:lnTo>
                  <a:lnTo>
                    <a:pt x="1042" y="78"/>
                  </a:lnTo>
                  <a:lnTo>
                    <a:pt x="1047" y="81"/>
                  </a:lnTo>
                  <a:lnTo>
                    <a:pt x="1052" y="83"/>
                  </a:lnTo>
                  <a:lnTo>
                    <a:pt x="1054" y="88"/>
                  </a:lnTo>
                  <a:lnTo>
                    <a:pt x="1054" y="91"/>
                  </a:lnTo>
                  <a:lnTo>
                    <a:pt x="1057" y="96"/>
                  </a:lnTo>
                  <a:lnTo>
                    <a:pt x="1059" y="98"/>
                  </a:lnTo>
                  <a:lnTo>
                    <a:pt x="1059" y="104"/>
                  </a:lnTo>
                  <a:lnTo>
                    <a:pt x="1059" y="109"/>
                  </a:lnTo>
                  <a:lnTo>
                    <a:pt x="1062" y="114"/>
                  </a:lnTo>
                  <a:lnTo>
                    <a:pt x="1059" y="121"/>
                  </a:lnTo>
                  <a:lnTo>
                    <a:pt x="1059" y="129"/>
                  </a:lnTo>
                  <a:lnTo>
                    <a:pt x="1057" y="136"/>
                  </a:lnTo>
                  <a:lnTo>
                    <a:pt x="1052" y="144"/>
                  </a:lnTo>
                  <a:lnTo>
                    <a:pt x="1049" y="152"/>
                  </a:lnTo>
                  <a:lnTo>
                    <a:pt x="1044" y="159"/>
                  </a:lnTo>
                  <a:lnTo>
                    <a:pt x="1039" y="164"/>
                  </a:lnTo>
                  <a:lnTo>
                    <a:pt x="1034" y="172"/>
                  </a:lnTo>
                  <a:lnTo>
                    <a:pt x="1037" y="174"/>
                  </a:lnTo>
                  <a:lnTo>
                    <a:pt x="1039" y="177"/>
                  </a:lnTo>
                  <a:lnTo>
                    <a:pt x="1044" y="174"/>
                  </a:lnTo>
                  <a:lnTo>
                    <a:pt x="1047" y="174"/>
                  </a:lnTo>
                  <a:lnTo>
                    <a:pt x="1049" y="172"/>
                  </a:lnTo>
                  <a:lnTo>
                    <a:pt x="1052" y="169"/>
                  </a:lnTo>
                  <a:lnTo>
                    <a:pt x="1054" y="167"/>
                  </a:lnTo>
                  <a:lnTo>
                    <a:pt x="1059" y="167"/>
                  </a:lnTo>
                  <a:lnTo>
                    <a:pt x="1064" y="164"/>
                  </a:lnTo>
                  <a:lnTo>
                    <a:pt x="1072" y="162"/>
                  </a:lnTo>
                  <a:lnTo>
                    <a:pt x="1080" y="162"/>
                  </a:lnTo>
                  <a:lnTo>
                    <a:pt x="1087" y="162"/>
                  </a:lnTo>
                  <a:lnTo>
                    <a:pt x="1095" y="162"/>
                  </a:lnTo>
                  <a:lnTo>
                    <a:pt x="1103" y="164"/>
                  </a:lnTo>
                  <a:lnTo>
                    <a:pt x="1108" y="167"/>
                  </a:lnTo>
                  <a:lnTo>
                    <a:pt x="1115" y="172"/>
                  </a:lnTo>
                  <a:lnTo>
                    <a:pt x="1118" y="174"/>
                  </a:lnTo>
                  <a:lnTo>
                    <a:pt x="1118" y="180"/>
                  </a:lnTo>
                  <a:lnTo>
                    <a:pt x="1120" y="182"/>
                  </a:lnTo>
                  <a:lnTo>
                    <a:pt x="1120" y="187"/>
                  </a:lnTo>
                  <a:lnTo>
                    <a:pt x="1120" y="190"/>
                  </a:lnTo>
                  <a:lnTo>
                    <a:pt x="1120" y="195"/>
                  </a:lnTo>
                  <a:lnTo>
                    <a:pt x="1120" y="197"/>
                  </a:lnTo>
                  <a:lnTo>
                    <a:pt x="1120" y="202"/>
                  </a:lnTo>
                  <a:lnTo>
                    <a:pt x="1118" y="207"/>
                  </a:lnTo>
                  <a:lnTo>
                    <a:pt x="1115" y="213"/>
                  </a:lnTo>
                  <a:lnTo>
                    <a:pt x="1113" y="218"/>
                  </a:lnTo>
                  <a:lnTo>
                    <a:pt x="1108" y="223"/>
                  </a:lnTo>
                  <a:lnTo>
                    <a:pt x="1105" y="228"/>
                  </a:lnTo>
                  <a:lnTo>
                    <a:pt x="1100" y="230"/>
                  </a:lnTo>
                  <a:lnTo>
                    <a:pt x="1095" y="235"/>
                  </a:lnTo>
                  <a:lnTo>
                    <a:pt x="1092" y="240"/>
                  </a:lnTo>
                  <a:lnTo>
                    <a:pt x="1095" y="243"/>
                  </a:lnTo>
                  <a:lnTo>
                    <a:pt x="1098" y="243"/>
                  </a:lnTo>
                  <a:lnTo>
                    <a:pt x="1103" y="243"/>
                  </a:lnTo>
                  <a:lnTo>
                    <a:pt x="1105" y="243"/>
                  </a:lnTo>
                  <a:lnTo>
                    <a:pt x="1108" y="240"/>
                  </a:lnTo>
                  <a:lnTo>
                    <a:pt x="1113" y="238"/>
                  </a:lnTo>
                  <a:lnTo>
                    <a:pt x="1115" y="238"/>
                  </a:lnTo>
                  <a:lnTo>
                    <a:pt x="1120" y="238"/>
                  </a:lnTo>
                  <a:lnTo>
                    <a:pt x="1128" y="238"/>
                  </a:lnTo>
                  <a:lnTo>
                    <a:pt x="1136" y="238"/>
                  </a:lnTo>
                  <a:lnTo>
                    <a:pt x="1143" y="238"/>
                  </a:lnTo>
                  <a:lnTo>
                    <a:pt x="1151" y="243"/>
                  </a:lnTo>
                  <a:lnTo>
                    <a:pt x="1156" y="245"/>
                  </a:lnTo>
                  <a:lnTo>
                    <a:pt x="1164" y="251"/>
                  </a:lnTo>
                  <a:lnTo>
                    <a:pt x="1169" y="256"/>
                  </a:lnTo>
                  <a:lnTo>
                    <a:pt x="1174" y="263"/>
                  </a:lnTo>
                  <a:lnTo>
                    <a:pt x="1174" y="271"/>
                  </a:lnTo>
                  <a:lnTo>
                    <a:pt x="1174" y="276"/>
                  </a:lnTo>
                  <a:lnTo>
                    <a:pt x="1176" y="283"/>
                  </a:lnTo>
                  <a:lnTo>
                    <a:pt x="1176" y="291"/>
                  </a:lnTo>
                  <a:lnTo>
                    <a:pt x="1174" y="299"/>
                  </a:lnTo>
                  <a:lnTo>
                    <a:pt x="1171" y="304"/>
                  </a:lnTo>
                  <a:lnTo>
                    <a:pt x="1169" y="311"/>
                  </a:lnTo>
                  <a:lnTo>
                    <a:pt x="1164" y="316"/>
                  </a:lnTo>
                  <a:lnTo>
                    <a:pt x="1161" y="319"/>
                  </a:lnTo>
                  <a:lnTo>
                    <a:pt x="1158" y="324"/>
                  </a:lnTo>
                  <a:lnTo>
                    <a:pt x="1156" y="324"/>
                  </a:lnTo>
                  <a:lnTo>
                    <a:pt x="1153" y="327"/>
                  </a:lnTo>
                  <a:lnTo>
                    <a:pt x="1148" y="327"/>
                  </a:lnTo>
                  <a:lnTo>
                    <a:pt x="1146" y="327"/>
                  </a:lnTo>
                  <a:lnTo>
                    <a:pt x="1143" y="327"/>
                  </a:lnTo>
                  <a:lnTo>
                    <a:pt x="1138" y="324"/>
                  </a:lnTo>
                  <a:lnTo>
                    <a:pt x="1136" y="324"/>
                  </a:lnTo>
                  <a:lnTo>
                    <a:pt x="1133" y="321"/>
                  </a:lnTo>
                  <a:lnTo>
                    <a:pt x="1131" y="324"/>
                  </a:lnTo>
                  <a:lnTo>
                    <a:pt x="1136" y="327"/>
                  </a:lnTo>
                  <a:lnTo>
                    <a:pt x="1141" y="332"/>
                  </a:lnTo>
                  <a:lnTo>
                    <a:pt x="1146" y="337"/>
                  </a:lnTo>
                  <a:lnTo>
                    <a:pt x="1151" y="342"/>
                  </a:lnTo>
                  <a:lnTo>
                    <a:pt x="1156" y="347"/>
                  </a:lnTo>
                  <a:lnTo>
                    <a:pt x="1161" y="354"/>
                  </a:lnTo>
                  <a:lnTo>
                    <a:pt x="1161" y="359"/>
                  </a:lnTo>
                  <a:lnTo>
                    <a:pt x="1164" y="367"/>
                  </a:lnTo>
                  <a:lnTo>
                    <a:pt x="1164" y="370"/>
                  </a:lnTo>
                  <a:lnTo>
                    <a:pt x="1164" y="375"/>
                  </a:lnTo>
                  <a:lnTo>
                    <a:pt x="1164" y="380"/>
                  </a:lnTo>
                  <a:lnTo>
                    <a:pt x="1166" y="385"/>
                  </a:lnTo>
                  <a:lnTo>
                    <a:pt x="1164" y="390"/>
                  </a:lnTo>
                  <a:lnTo>
                    <a:pt x="1164" y="395"/>
                  </a:lnTo>
                  <a:lnTo>
                    <a:pt x="1161" y="400"/>
                  </a:lnTo>
                  <a:lnTo>
                    <a:pt x="1158" y="405"/>
                  </a:lnTo>
                  <a:lnTo>
                    <a:pt x="1153" y="410"/>
                  </a:lnTo>
                  <a:lnTo>
                    <a:pt x="1148" y="413"/>
                  </a:lnTo>
                  <a:lnTo>
                    <a:pt x="1143" y="418"/>
                  </a:lnTo>
                  <a:lnTo>
                    <a:pt x="1138" y="420"/>
                  </a:lnTo>
                  <a:lnTo>
                    <a:pt x="1133" y="423"/>
                  </a:lnTo>
                  <a:lnTo>
                    <a:pt x="1125" y="425"/>
                  </a:lnTo>
                  <a:lnTo>
                    <a:pt x="1120" y="425"/>
                  </a:lnTo>
                  <a:lnTo>
                    <a:pt x="1113" y="425"/>
                  </a:lnTo>
                  <a:lnTo>
                    <a:pt x="1110" y="423"/>
                  </a:lnTo>
                  <a:lnTo>
                    <a:pt x="1108" y="420"/>
                  </a:lnTo>
                  <a:lnTo>
                    <a:pt x="1105" y="418"/>
                  </a:lnTo>
                  <a:lnTo>
                    <a:pt x="1105" y="418"/>
                  </a:lnTo>
                  <a:lnTo>
                    <a:pt x="1103" y="423"/>
                  </a:lnTo>
                  <a:lnTo>
                    <a:pt x="1103" y="425"/>
                  </a:lnTo>
                  <a:lnTo>
                    <a:pt x="1103" y="430"/>
                  </a:lnTo>
                  <a:lnTo>
                    <a:pt x="1103" y="436"/>
                  </a:lnTo>
                  <a:lnTo>
                    <a:pt x="1103" y="438"/>
                  </a:lnTo>
                  <a:lnTo>
                    <a:pt x="1105" y="443"/>
                  </a:lnTo>
                  <a:lnTo>
                    <a:pt x="1105" y="448"/>
                  </a:lnTo>
                  <a:lnTo>
                    <a:pt x="1105" y="453"/>
                  </a:lnTo>
                  <a:lnTo>
                    <a:pt x="1103" y="461"/>
                  </a:lnTo>
                  <a:lnTo>
                    <a:pt x="1098" y="471"/>
                  </a:lnTo>
                  <a:lnTo>
                    <a:pt x="1092" y="479"/>
                  </a:lnTo>
                  <a:lnTo>
                    <a:pt x="1085" y="484"/>
                  </a:lnTo>
                  <a:lnTo>
                    <a:pt x="1077" y="489"/>
                  </a:lnTo>
                  <a:lnTo>
                    <a:pt x="1070" y="494"/>
                  </a:lnTo>
                  <a:lnTo>
                    <a:pt x="1062" y="499"/>
                  </a:lnTo>
                  <a:lnTo>
                    <a:pt x="1052" y="501"/>
                  </a:lnTo>
                  <a:lnTo>
                    <a:pt x="1047" y="504"/>
                  </a:lnTo>
                  <a:lnTo>
                    <a:pt x="1042" y="504"/>
                  </a:lnTo>
                  <a:lnTo>
                    <a:pt x="1034" y="501"/>
                  </a:lnTo>
                  <a:lnTo>
                    <a:pt x="1029" y="501"/>
                  </a:lnTo>
                  <a:lnTo>
                    <a:pt x="1024" y="499"/>
                  </a:lnTo>
                  <a:lnTo>
                    <a:pt x="1019" y="499"/>
                  </a:lnTo>
                  <a:lnTo>
                    <a:pt x="1014" y="496"/>
                  </a:lnTo>
                  <a:lnTo>
                    <a:pt x="1009" y="499"/>
                  </a:lnTo>
                  <a:lnTo>
                    <a:pt x="1011" y="504"/>
                  </a:lnTo>
                  <a:lnTo>
                    <a:pt x="1011" y="506"/>
                  </a:lnTo>
                  <a:lnTo>
                    <a:pt x="1009" y="512"/>
                  </a:lnTo>
                  <a:lnTo>
                    <a:pt x="1009" y="517"/>
                  </a:lnTo>
                  <a:lnTo>
                    <a:pt x="1006" y="522"/>
                  </a:lnTo>
                  <a:lnTo>
                    <a:pt x="1003" y="524"/>
                  </a:lnTo>
                  <a:lnTo>
                    <a:pt x="1001" y="529"/>
                  </a:lnTo>
                  <a:lnTo>
                    <a:pt x="1001" y="532"/>
                  </a:lnTo>
                  <a:lnTo>
                    <a:pt x="993" y="537"/>
                  </a:lnTo>
                  <a:lnTo>
                    <a:pt x="986" y="542"/>
                  </a:lnTo>
                  <a:lnTo>
                    <a:pt x="978" y="547"/>
                  </a:lnTo>
                  <a:lnTo>
                    <a:pt x="973" y="552"/>
                  </a:lnTo>
                  <a:lnTo>
                    <a:pt x="965" y="555"/>
                  </a:lnTo>
                  <a:lnTo>
                    <a:pt x="958" y="557"/>
                  </a:lnTo>
                  <a:lnTo>
                    <a:pt x="948" y="557"/>
                  </a:lnTo>
                  <a:lnTo>
                    <a:pt x="940" y="555"/>
                  </a:lnTo>
                  <a:lnTo>
                    <a:pt x="935" y="552"/>
                  </a:lnTo>
                  <a:lnTo>
                    <a:pt x="930" y="550"/>
                  </a:lnTo>
                  <a:lnTo>
                    <a:pt x="925" y="547"/>
                  </a:lnTo>
                  <a:lnTo>
                    <a:pt x="922" y="542"/>
                  </a:lnTo>
                  <a:lnTo>
                    <a:pt x="917" y="539"/>
                  </a:lnTo>
                  <a:lnTo>
                    <a:pt x="915" y="534"/>
                  </a:lnTo>
                  <a:lnTo>
                    <a:pt x="912" y="529"/>
                  </a:lnTo>
                  <a:lnTo>
                    <a:pt x="912" y="524"/>
                  </a:lnTo>
                  <a:lnTo>
                    <a:pt x="912" y="522"/>
                  </a:lnTo>
                  <a:lnTo>
                    <a:pt x="915" y="522"/>
                  </a:lnTo>
                  <a:lnTo>
                    <a:pt x="917" y="519"/>
                  </a:lnTo>
                  <a:lnTo>
                    <a:pt x="920" y="517"/>
                  </a:lnTo>
                  <a:lnTo>
                    <a:pt x="922" y="514"/>
                  </a:lnTo>
                  <a:lnTo>
                    <a:pt x="925" y="514"/>
                  </a:lnTo>
                  <a:lnTo>
                    <a:pt x="925" y="512"/>
                  </a:lnTo>
                  <a:lnTo>
                    <a:pt x="927" y="509"/>
                  </a:lnTo>
                  <a:lnTo>
                    <a:pt x="922" y="506"/>
                  </a:lnTo>
                  <a:lnTo>
                    <a:pt x="920" y="506"/>
                  </a:lnTo>
                  <a:lnTo>
                    <a:pt x="920" y="506"/>
                  </a:lnTo>
                  <a:lnTo>
                    <a:pt x="917" y="509"/>
                  </a:lnTo>
                  <a:lnTo>
                    <a:pt x="915" y="512"/>
                  </a:lnTo>
                  <a:lnTo>
                    <a:pt x="912" y="517"/>
                  </a:lnTo>
                  <a:lnTo>
                    <a:pt x="907" y="517"/>
                  </a:lnTo>
                  <a:lnTo>
                    <a:pt x="907" y="519"/>
                  </a:lnTo>
                  <a:lnTo>
                    <a:pt x="899" y="522"/>
                  </a:lnTo>
                  <a:lnTo>
                    <a:pt x="894" y="522"/>
                  </a:lnTo>
                  <a:lnTo>
                    <a:pt x="889" y="522"/>
                  </a:lnTo>
                  <a:lnTo>
                    <a:pt x="884" y="522"/>
                  </a:lnTo>
                  <a:lnTo>
                    <a:pt x="879" y="522"/>
                  </a:lnTo>
                  <a:lnTo>
                    <a:pt x="874" y="519"/>
                  </a:lnTo>
                  <a:lnTo>
                    <a:pt x="869" y="517"/>
                  </a:lnTo>
                  <a:lnTo>
                    <a:pt x="864" y="514"/>
                  </a:lnTo>
                  <a:lnTo>
                    <a:pt x="861" y="512"/>
                  </a:lnTo>
                  <a:lnTo>
                    <a:pt x="859" y="506"/>
                  </a:lnTo>
                  <a:lnTo>
                    <a:pt x="856" y="506"/>
                  </a:lnTo>
                  <a:lnTo>
                    <a:pt x="856" y="509"/>
                  </a:lnTo>
                  <a:lnTo>
                    <a:pt x="856" y="514"/>
                  </a:lnTo>
                  <a:lnTo>
                    <a:pt x="856" y="517"/>
                  </a:lnTo>
                  <a:lnTo>
                    <a:pt x="856" y="519"/>
                  </a:lnTo>
                  <a:lnTo>
                    <a:pt x="859" y="522"/>
                  </a:lnTo>
                  <a:lnTo>
                    <a:pt x="861" y="524"/>
                  </a:lnTo>
                  <a:lnTo>
                    <a:pt x="864" y="524"/>
                  </a:lnTo>
                  <a:lnTo>
                    <a:pt x="869" y="527"/>
                  </a:lnTo>
                  <a:lnTo>
                    <a:pt x="869" y="529"/>
                  </a:lnTo>
                  <a:lnTo>
                    <a:pt x="874" y="529"/>
                  </a:lnTo>
                  <a:lnTo>
                    <a:pt x="876" y="529"/>
                  </a:lnTo>
                  <a:lnTo>
                    <a:pt x="879" y="529"/>
                  </a:lnTo>
                  <a:lnTo>
                    <a:pt x="876" y="539"/>
                  </a:lnTo>
                  <a:lnTo>
                    <a:pt x="871" y="550"/>
                  </a:lnTo>
                  <a:lnTo>
                    <a:pt x="864" y="557"/>
                  </a:lnTo>
                  <a:lnTo>
                    <a:pt x="854" y="565"/>
                  </a:lnTo>
                  <a:lnTo>
                    <a:pt x="843" y="572"/>
                  </a:lnTo>
                  <a:lnTo>
                    <a:pt x="833" y="577"/>
                  </a:lnTo>
                  <a:lnTo>
                    <a:pt x="823" y="583"/>
                  </a:lnTo>
                  <a:lnTo>
                    <a:pt x="813" y="588"/>
                  </a:lnTo>
                  <a:lnTo>
                    <a:pt x="808" y="588"/>
                  </a:lnTo>
                  <a:lnTo>
                    <a:pt x="800" y="590"/>
                  </a:lnTo>
                  <a:lnTo>
                    <a:pt x="793" y="593"/>
                  </a:lnTo>
                  <a:lnTo>
                    <a:pt x="785" y="593"/>
                  </a:lnTo>
                  <a:lnTo>
                    <a:pt x="777" y="593"/>
                  </a:lnTo>
                  <a:lnTo>
                    <a:pt x="770" y="590"/>
                  </a:lnTo>
                  <a:lnTo>
                    <a:pt x="765" y="590"/>
                  </a:lnTo>
                  <a:lnTo>
                    <a:pt x="760" y="588"/>
                  </a:lnTo>
                  <a:lnTo>
                    <a:pt x="754" y="585"/>
                  </a:lnTo>
                  <a:lnTo>
                    <a:pt x="752" y="583"/>
                  </a:lnTo>
                  <a:lnTo>
                    <a:pt x="749" y="580"/>
                  </a:lnTo>
                  <a:lnTo>
                    <a:pt x="747" y="577"/>
                  </a:lnTo>
                  <a:lnTo>
                    <a:pt x="744" y="575"/>
                  </a:lnTo>
                  <a:lnTo>
                    <a:pt x="744" y="572"/>
                  </a:lnTo>
                  <a:lnTo>
                    <a:pt x="744" y="567"/>
                  </a:lnTo>
                  <a:lnTo>
                    <a:pt x="744" y="565"/>
                  </a:lnTo>
                  <a:lnTo>
                    <a:pt x="749" y="562"/>
                  </a:lnTo>
                  <a:lnTo>
                    <a:pt x="752" y="557"/>
                  </a:lnTo>
                  <a:lnTo>
                    <a:pt x="757" y="552"/>
                  </a:lnTo>
                  <a:lnTo>
                    <a:pt x="760" y="550"/>
                  </a:lnTo>
                  <a:lnTo>
                    <a:pt x="762" y="545"/>
                  </a:lnTo>
                  <a:lnTo>
                    <a:pt x="762" y="539"/>
                  </a:lnTo>
                  <a:lnTo>
                    <a:pt x="765" y="534"/>
                  </a:lnTo>
                  <a:lnTo>
                    <a:pt x="767" y="529"/>
                  </a:lnTo>
                  <a:lnTo>
                    <a:pt x="770" y="527"/>
                  </a:lnTo>
                  <a:lnTo>
                    <a:pt x="775" y="524"/>
                  </a:lnTo>
                  <a:lnTo>
                    <a:pt x="780" y="522"/>
                  </a:lnTo>
                  <a:lnTo>
                    <a:pt x="785" y="519"/>
                  </a:lnTo>
                  <a:lnTo>
                    <a:pt x="790" y="517"/>
                  </a:lnTo>
                  <a:lnTo>
                    <a:pt x="795" y="514"/>
                  </a:lnTo>
                  <a:lnTo>
                    <a:pt x="798" y="512"/>
                  </a:lnTo>
                  <a:lnTo>
                    <a:pt x="803" y="506"/>
                  </a:lnTo>
                  <a:lnTo>
                    <a:pt x="800" y="506"/>
                  </a:lnTo>
                  <a:lnTo>
                    <a:pt x="798" y="506"/>
                  </a:lnTo>
                  <a:lnTo>
                    <a:pt x="795" y="506"/>
                  </a:lnTo>
                  <a:lnTo>
                    <a:pt x="793" y="506"/>
                  </a:lnTo>
                  <a:lnTo>
                    <a:pt x="790" y="509"/>
                  </a:lnTo>
                  <a:lnTo>
                    <a:pt x="788" y="509"/>
                  </a:lnTo>
                  <a:lnTo>
                    <a:pt x="785" y="512"/>
                  </a:lnTo>
                  <a:lnTo>
                    <a:pt x="785" y="514"/>
                  </a:lnTo>
                  <a:lnTo>
                    <a:pt x="780" y="514"/>
                  </a:lnTo>
                  <a:lnTo>
                    <a:pt x="777" y="514"/>
                  </a:lnTo>
                  <a:lnTo>
                    <a:pt x="775" y="514"/>
                  </a:lnTo>
                  <a:lnTo>
                    <a:pt x="772" y="517"/>
                  </a:lnTo>
                  <a:lnTo>
                    <a:pt x="770" y="517"/>
                  </a:lnTo>
                  <a:lnTo>
                    <a:pt x="767" y="517"/>
                  </a:lnTo>
                  <a:lnTo>
                    <a:pt x="765" y="517"/>
                  </a:lnTo>
                  <a:lnTo>
                    <a:pt x="762" y="517"/>
                  </a:lnTo>
                  <a:lnTo>
                    <a:pt x="757" y="514"/>
                  </a:lnTo>
                  <a:lnTo>
                    <a:pt x="754" y="512"/>
                  </a:lnTo>
                  <a:lnTo>
                    <a:pt x="752" y="509"/>
                  </a:lnTo>
                  <a:lnTo>
                    <a:pt x="752" y="506"/>
                  </a:lnTo>
                  <a:lnTo>
                    <a:pt x="749" y="506"/>
                  </a:lnTo>
                  <a:lnTo>
                    <a:pt x="747" y="506"/>
                  </a:lnTo>
                  <a:lnTo>
                    <a:pt x="747" y="509"/>
                  </a:lnTo>
                  <a:lnTo>
                    <a:pt x="744" y="512"/>
                  </a:lnTo>
                  <a:lnTo>
                    <a:pt x="744" y="512"/>
                  </a:lnTo>
                  <a:lnTo>
                    <a:pt x="744" y="514"/>
                  </a:lnTo>
                  <a:lnTo>
                    <a:pt x="747" y="517"/>
                  </a:lnTo>
                  <a:lnTo>
                    <a:pt x="749" y="519"/>
                  </a:lnTo>
                  <a:lnTo>
                    <a:pt x="752" y="522"/>
                  </a:lnTo>
                  <a:lnTo>
                    <a:pt x="754" y="524"/>
                  </a:lnTo>
                  <a:lnTo>
                    <a:pt x="757" y="527"/>
                  </a:lnTo>
                  <a:lnTo>
                    <a:pt x="757" y="529"/>
                  </a:lnTo>
                  <a:lnTo>
                    <a:pt x="757" y="532"/>
                  </a:lnTo>
                  <a:lnTo>
                    <a:pt x="754" y="537"/>
                  </a:lnTo>
                  <a:lnTo>
                    <a:pt x="749" y="550"/>
                  </a:lnTo>
                  <a:lnTo>
                    <a:pt x="739" y="560"/>
                  </a:lnTo>
                  <a:lnTo>
                    <a:pt x="729" y="570"/>
                  </a:lnTo>
                  <a:lnTo>
                    <a:pt x="719" y="577"/>
                  </a:lnTo>
                  <a:lnTo>
                    <a:pt x="706" y="585"/>
                  </a:lnTo>
                  <a:lnTo>
                    <a:pt x="691" y="590"/>
                  </a:lnTo>
                  <a:lnTo>
                    <a:pt x="678" y="593"/>
                  </a:lnTo>
                  <a:lnTo>
                    <a:pt x="663" y="595"/>
                  </a:lnTo>
                  <a:lnTo>
                    <a:pt x="658" y="595"/>
                  </a:lnTo>
                  <a:lnTo>
                    <a:pt x="650" y="595"/>
                  </a:lnTo>
                  <a:lnTo>
                    <a:pt x="645" y="595"/>
                  </a:lnTo>
                  <a:lnTo>
                    <a:pt x="638" y="593"/>
                  </a:lnTo>
                  <a:lnTo>
                    <a:pt x="633" y="593"/>
                  </a:lnTo>
                  <a:lnTo>
                    <a:pt x="627" y="590"/>
                  </a:lnTo>
                  <a:lnTo>
                    <a:pt x="622" y="585"/>
                  </a:lnTo>
                  <a:lnTo>
                    <a:pt x="617" y="583"/>
                  </a:lnTo>
                  <a:lnTo>
                    <a:pt x="615" y="577"/>
                  </a:lnTo>
                  <a:lnTo>
                    <a:pt x="615" y="575"/>
                  </a:lnTo>
                  <a:lnTo>
                    <a:pt x="615" y="570"/>
                  </a:lnTo>
                  <a:lnTo>
                    <a:pt x="615" y="567"/>
                  </a:lnTo>
                  <a:lnTo>
                    <a:pt x="622" y="560"/>
                  </a:lnTo>
                  <a:lnTo>
                    <a:pt x="633" y="555"/>
                  </a:lnTo>
                  <a:lnTo>
                    <a:pt x="643" y="552"/>
                  </a:lnTo>
                  <a:lnTo>
                    <a:pt x="653" y="552"/>
                  </a:lnTo>
                  <a:lnTo>
                    <a:pt x="663" y="550"/>
                  </a:lnTo>
                  <a:lnTo>
                    <a:pt x="676" y="547"/>
                  </a:lnTo>
                  <a:lnTo>
                    <a:pt x="686" y="545"/>
                  </a:lnTo>
                  <a:lnTo>
                    <a:pt x="694" y="537"/>
                  </a:lnTo>
                  <a:lnTo>
                    <a:pt x="696" y="534"/>
                  </a:lnTo>
                  <a:lnTo>
                    <a:pt x="696" y="534"/>
                  </a:lnTo>
                  <a:lnTo>
                    <a:pt x="696" y="532"/>
                  </a:lnTo>
                  <a:lnTo>
                    <a:pt x="696" y="529"/>
                  </a:lnTo>
                  <a:lnTo>
                    <a:pt x="691" y="529"/>
                  </a:lnTo>
                  <a:lnTo>
                    <a:pt x="688" y="532"/>
                  </a:lnTo>
                  <a:lnTo>
                    <a:pt x="686" y="532"/>
                  </a:lnTo>
                  <a:lnTo>
                    <a:pt x="683" y="534"/>
                  </a:lnTo>
                  <a:lnTo>
                    <a:pt x="678" y="537"/>
                  </a:lnTo>
                  <a:lnTo>
                    <a:pt x="676" y="539"/>
                  </a:lnTo>
                  <a:lnTo>
                    <a:pt x="673" y="539"/>
                  </a:lnTo>
                  <a:lnTo>
                    <a:pt x="671" y="542"/>
                  </a:lnTo>
                  <a:lnTo>
                    <a:pt x="666" y="542"/>
                  </a:lnTo>
                  <a:lnTo>
                    <a:pt x="658" y="545"/>
                  </a:lnTo>
                  <a:lnTo>
                    <a:pt x="653" y="545"/>
                  </a:lnTo>
                  <a:lnTo>
                    <a:pt x="648" y="545"/>
                  </a:lnTo>
                  <a:lnTo>
                    <a:pt x="643" y="545"/>
                  </a:lnTo>
                  <a:lnTo>
                    <a:pt x="638" y="542"/>
                  </a:lnTo>
                  <a:lnTo>
                    <a:pt x="633" y="539"/>
                  </a:lnTo>
                  <a:lnTo>
                    <a:pt x="630" y="537"/>
                  </a:lnTo>
                  <a:lnTo>
                    <a:pt x="627" y="532"/>
                  </a:lnTo>
                  <a:lnTo>
                    <a:pt x="627" y="529"/>
                  </a:lnTo>
                  <a:lnTo>
                    <a:pt x="627" y="524"/>
                  </a:lnTo>
                  <a:lnTo>
                    <a:pt x="630" y="522"/>
                  </a:lnTo>
                  <a:lnTo>
                    <a:pt x="630" y="519"/>
                  </a:lnTo>
                  <a:lnTo>
                    <a:pt x="630" y="517"/>
                  </a:lnTo>
                  <a:lnTo>
                    <a:pt x="627" y="514"/>
                  </a:lnTo>
                  <a:lnTo>
                    <a:pt x="625" y="514"/>
                  </a:lnTo>
                  <a:lnTo>
                    <a:pt x="622" y="514"/>
                  </a:lnTo>
                  <a:lnTo>
                    <a:pt x="620" y="519"/>
                  </a:lnTo>
                  <a:lnTo>
                    <a:pt x="620" y="522"/>
                  </a:lnTo>
                  <a:lnTo>
                    <a:pt x="620" y="524"/>
                  </a:lnTo>
                  <a:lnTo>
                    <a:pt x="620" y="527"/>
                  </a:lnTo>
                  <a:lnTo>
                    <a:pt x="620" y="529"/>
                  </a:lnTo>
                  <a:lnTo>
                    <a:pt x="620" y="534"/>
                  </a:lnTo>
                  <a:lnTo>
                    <a:pt x="620" y="537"/>
                  </a:lnTo>
                  <a:lnTo>
                    <a:pt x="620" y="542"/>
                  </a:lnTo>
                  <a:lnTo>
                    <a:pt x="625" y="545"/>
                  </a:lnTo>
                  <a:lnTo>
                    <a:pt x="627" y="547"/>
                  </a:lnTo>
                  <a:lnTo>
                    <a:pt x="627" y="552"/>
                  </a:lnTo>
                  <a:lnTo>
                    <a:pt x="620" y="555"/>
                  </a:lnTo>
                  <a:lnTo>
                    <a:pt x="612" y="560"/>
                  </a:lnTo>
                  <a:lnTo>
                    <a:pt x="602" y="565"/>
                  </a:lnTo>
                  <a:lnTo>
                    <a:pt x="594" y="570"/>
                  </a:lnTo>
                  <a:lnTo>
                    <a:pt x="587" y="575"/>
                  </a:lnTo>
                  <a:lnTo>
                    <a:pt x="579" y="577"/>
                  </a:lnTo>
                  <a:lnTo>
                    <a:pt x="569" y="580"/>
                  </a:lnTo>
                  <a:lnTo>
                    <a:pt x="559" y="580"/>
                  </a:lnTo>
                  <a:lnTo>
                    <a:pt x="554" y="577"/>
                  </a:lnTo>
                  <a:lnTo>
                    <a:pt x="546" y="577"/>
                  </a:lnTo>
                  <a:lnTo>
                    <a:pt x="539" y="575"/>
                  </a:lnTo>
                  <a:lnTo>
                    <a:pt x="533" y="572"/>
                  </a:lnTo>
                  <a:lnTo>
                    <a:pt x="528" y="570"/>
                  </a:lnTo>
                  <a:lnTo>
                    <a:pt x="521" y="565"/>
                  </a:lnTo>
                  <a:lnTo>
                    <a:pt x="516" y="560"/>
                  </a:lnTo>
                  <a:lnTo>
                    <a:pt x="513" y="555"/>
                  </a:lnTo>
                  <a:lnTo>
                    <a:pt x="523" y="550"/>
                  </a:lnTo>
                  <a:lnTo>
                    <a:pt x="531" y="542"/>
                  </a:lnTo>
                  <a:lnTo>
                    <a:pt x="539" y="534"/>
                  </a:lnTo>
                  <a:lnTo>
                    <a:pt x="546" y="529"/>
                  </a:lnTo>
                  <a:lnTo>
                    <a:pt x="554" y="522"/>
                  </a:lnTo>
                  <a:lnTo>
                    <a:pt x="564" y="514"/>
                  </a:lnTo>
                  <a:lnTo>
                    <a:pt x="574" y="512"/>
                  </a:lnTo>
                  <a:lnTo>
                    <a:pt x="587" y="512"/>
                  </a:lnTo>
                  <a:lnTo>
                    <a:pt x="589" y="509"/>
                  </a:lnTo>
                  <a:lnTo>
                    <a:pt x="592" y="506"/>
                  </a:lnTo>
                  <a:lnTo>
                    <a:pt x="597" y="504"/>
                  </a:lnTo>
                  <a:lnTo>
                    <a:pt x="600" y="499"/>
                  </a:lnTo>
                  <a:lnTo>
                    <a:pt x="602" y="496"/>
                  </a:lnTo>
                  <a:lnTo>
                    <a:pt x="607" y="494"/>
                  </a:lnTo>
                  <a:lnTo>
                    <a:pt x="607" y="489"/>
                  </a:lnTo>
                  <a:lnTo>
                    <a:pt x="610" y="484"/>
                  </a:lnTo>
                  <a:lnTo>
                    <a:pt x="605" y="484"/>
                  </a:lnTo>
                  <a:lnTo>
                    <a:pt x="602" y="486"/>
                  </a:lnTo>
                  <a:lnTo>
                    <a:pt x="600" y="489"/>
                  </a:lnTo>
                  <a:lnTo>
                    <a:pt x="600" y="491"/>
                  </a:lnTo>
                  <a:lnTo>
                    <a:pt x="597" y="494"/>
                  </a:lnTo>
                  <a:lnTo>
                    <a:pt x="597" y="496"/>
                  </a:lnTo>
                  <a:lnTo>
                    <a:pt x="594" y="499"/>
                  </a:lnTo>
                  <a:lnTo>
                    <a:pt x="592" y="501"/>
                  </a:lnTo>
                  <a:lnTo>
                    <a:pt x="579" y="504"/>
                  </a:lnTo>
                  <a:lnTo>
                    <a:pt x="564" y="506"/>
                  </a:lnTo>
                  <a:lnTo>
                    <a:pt x="549" y="506"/>
                  </a:lnTo>
                  <a:lnTo>
                    <a:pt x="536" y="506"/>
                  </a:lnTo>
                  <a:lnTo>
                    <a:pt x="521" y="504"/>
                  </a:lnTo>
                  <a:lnTo>
                    <a:pt x="505" y="499"/>
                  </a:lnTo>
                  <a:lnTo>
                    <a:pt x="493" y="489"/>
                  </a:lnTo>
                  <a:lnTo>
                    <a:pt x="483" y="479"/>
                  </a:lnTo>
                  <a:lnTo>
                    <a:pt x="480" y="481"/>
                  </a:lnTo>
                  <a:lnTo>
                    <a:pt x="480" y="481"/>
                  </a:lnTo>
                  <a:lnTo>
                    <a:pt x="480" y="484"/>
                  </a:lnTo>
                  <a:lnTo>
                    <a:pt x="480" y="486"/>
                  </a:lnTo>
                  <a:lnTo>
                    <a:pt x="488" y="494"/>
                  </a:lnTo>
                  <a:lnTo>
                    <a:pt x="495" y="501"/>
                  </a:lnTo>
                  <a:lnTo>
                    <a:pt x="503" y="506"/>
                  </a:lnTo>
                  <a:lnTo>
                    <a:pt x="513" y="509"/>
                  </a:lnTo>
                  <a:lnTo>
                    <a:pt x="523" y="512"/>
                  </a:lnTo>
                  <a:lnTo>
                    <a:pt x="533" y="512"/>
                  </a:lnTo>
                  <a:lnTo>
                    <a:pt x="541" y="514"/>
                  </a:lnTo>
                  <a:lnTo>
                    <a:pt x="551" y="514"/>
                  </a:lnTo>
                  <a:lnTo>
                    <a:pt x="546" y="522"/>
                  </a:lnTo>
                  <a:lnTo>
                    <a:pt x="541" y="529"/>
                  </a:lnTo>
                  <a:lnTo>
                    <a:pt x="533" y="534"/>
                  </a:lnTo>
                  <a:lnTo>
                    <a:pt x="526" y="539"/>
                  </a:lnTo>
                  <a:lnTo>
                    <a:pt x="518" y="545"/>
                  </a:lnTo>
                  <a:lnTo>
                    <a:pt x="511" y="547"/>
                  </a:lnTo>
                  <a:lnTo>
                    <a:pt x="503" y="552"/>
                  </a:lnTo>
                  <a:lnTo>
                    <a:pt x="495" y="555"/>
                  </a:lnTo>
                  <a:lnTo>
                    <a:pt x="483" y="557"/>
                  </a:lnTo>
                  <a:lnTo>
                    <a:pt x="470" y="560"/>
                  </a:lnTo>
                  <a:lnTo>
                    <a:pt x="455" y="562"/>
                  </a:lnTo>
                  <a:lnTo>
                    <a:pt x="442" y="562"/>
                  </a:lnTo>
                  <a:lnTo>
                    <a:pt x="427" y="560"/>
                  </a:lnTo>
                  <a:lnTo>
                    <a:pt x="414" y="555"/>
                  </a:lnTo>
                  <a:lnTo>
                    <a:pt x="404" y="550"/>
                  </a:lnTo>
                  <a:lnTo>
                    <a:pt x="394" y="542"/>
                  </a:lnTo>
                  <a:lnTo>
                    <a:pt x="391" y="537"/>
                  </a:lnTo>
                  <a:lnTo>
                    <a:pt x="391" y="534"/>
                  </a:lnTo>
                  <a:lnTo>
                    <a:pt x="389" y="532"/>
                  </a:lnTo>
                  <a:lnTo>
                    <a:pt x="389" y="532"/>
                  </a:lnTo>
                  <a:lnTo>
                    <a:pt x="389" y="529"/>
                  </a:lnTo>
                  <a:lnTo>
                    <a:pt x="389" y="527"/>
                  </a:lnTo>
                  <a:lnTo>
                    <a:pt x="394" y="524"/>
                  </a:lnTo>
                  <a:lnTo>
                    <a:pt x="401" y="522"/>
                  </a:lnTo>
                  <a:lnTo>
                    <a:pt x="406" y="519"/>
                  </a:lnTo>
                  <a:lnTo>
                    <a:pt x="411" y="517"/>
                  </a:lnTo>
                  <a:lnTo>
                    <a:pt x="417" y="514"/>
                  </a:lnTo>
                  <a:lnTo>
                    <a:pt x="422" y="509"/>
                  </a:lnTo>
                  <a:lnTo>
                    <a:pt x="427" y="506"/>
                  </a:lnTo>
                  <a:lnTo>
                    <a:pt x="429" y="501"/>
                  </a:lnTo>
                  <a:lnTo>
                    <a:pt x="427" y="501"/>
                  </a:lnTo>
                  <a:lnTo>
                    <a:pt x="422" y="504"/>
                  </a:lnTo>
                  <a:lnTo>
                    <a:pt x="419" y="506"/>
                  </a:lnTo>
                  <a:lnTo>
                    <a:pt x="417" y="509"/>
                  </a:lnTo>
                  <a:lnTo>
                    <a:pt x="414" y="509"/>
                  </a:lnTo>
                  <a:lnTo>
                    <a:pt x="411" y="512"/>
                  </a:lnTo>
                  <a:lnTo>
                    <a:pt x="401" y="517"/>
                  </a:lnTo>
                  <a:lnTo>
                    <a:pt x="391" y="519"/>
                  </a:lnTo>
                  <a:lnTo>
                    <a:pt x="378" y="522"/>
                  </a:lnTo>
                  <a:lnTo>
                    <a:pt x="366" y="522"/>
                  </a:lnTo>
                  <a:lnTo>
                    <a:pt x="353" y="522"/>
                  </a:lnTo>
                  <a:lnTo>
                    <a:pt x="340" y="519"/>
                  </a:lnTo>
                  <a:lnTo>
                    <a:pt x="328" y="517"/>
                  </a:lnTo>
                  <a:lnTo>
                    <a:pt x="317" y="514"/>
                  </a:lnTo>
                  <a:lnTo>
                    <a:pt x="310" y="509"/>
                  </a:lnTo>
                  <a:lnTo>
                    <a:pt x="305" y="504"/>
                  </a:lnTo>
                  <a:lnTo>
                    <a:pt x="302" y="499"/>
                  </a:lnTo>
                  <a:lnTo>
                    <a:pt x="300" y="491"/>
                  </a:lnTo>
                  <a:lnTo>
                    <a:pt x="297" y="486"/>
                  </a:lnTo>
                  <a:lnTo>
                    <a:pt x="297" y="479"/>
                  </a:lnTo>
                  <a:lnTo>
                    <a:pt x="295" y="474"/>
                  </a:lnTo>
                  <a:lnTo>
                    <a:pt x="295" y="466"/>
                  </a:lnTo>
                  <a:lnTo>
                    <a:pt x="292" y="468"/>
                  </a:lnTo>
                  <a:lnTo>
                    <a:pt x="290" y="471"/>
                  </a:lnTo>
                  <a:lnTo>
                    <a:pt x="287" y="476"/>
                  </a:lnTo>
                  <a:lnTo>
                    <a:pt x="287" y="479"/>
                  </a:lnTo>
                  <a:lnTo>
                    <a:pt x="287" y="484"/>
                  </a:lnTo>
                  <a:lnTo>
                    <a:pt x="290" y="486"/>
                  </a:lnTo>
                  <a:lnTo>
                    <a:pt x="290" y="491"/>
                  </a:lnTo>
                  <a:lnTo>
                    <a:pt x="290" y="494"/>
                  </a:lnTo>
                  <a:lnTo>
                    <a:pt x="292" y="496"/>
                  </a:lnTo>
                  <a:lnTo>
                    <a:pt x="292" y="499"/>
                  </a:lnTo>
                  <a:lnTo>
                    <a:pt x="295" y="501"/>
                  </a:lnTo>
                  <a:lnTo>
                    <a:pt x="295" y="504"/>
                  </a:lnTo>
                  <a:lnTo>
                    <a:pt x="297" y="506"/>
                  </a:lnTo>
                  <a:lnTo>
                    <a:pt x="300" y="509"/>
                  </a:lnTo>
                  <a:lnTo>
                    <a:pt x="300" y="512"/>
                  </a:lnTo>
                  <a:lnTo>
                    <a:pt x="302" y="514"/>
                  </a:lnTo>
                  <a:lnTo>
                    <a:pt x="297" y="519"/>
                  </a:lnTo>
                  <a:lnTo>
                    <a:pt x="292" y="524"/>
                  </a:lnTo>
                  <a:lnTo>
                    <a:pt x="287" y="527"/>
                  </a:lnTo>
                  <a:lnTo>
                    <a:pt x="282" y="529"/>
                  </a:lnTo>
                  <a:lnTo>
                    <a:pt x="274" y="529"/>
                  </a:lnTo>
                  <a:lnTo>
                    <a:pt x="269" y="529"/>
                  </a:lnTo>
                  <a:lnTo>
                    <a:pt x="262" y="529"/>
                  </a:lnTo>
                  <a:lnTo>
                    <a:pt x="256" y="529"/>
                  </a:lnTo>
                  <a:lnTo>
                    <a:pt x="254" y="527"/>
                  </a:lnTo>
                  <a:lnTo>
                    <a:pt x="251" y="527"/>
                  </a:lnTo>
                  <a:lnTo>
                    <a:pt x="249" y="524"/>
                  </a:lnTo>
                  <a:lnTo>
                    <a:pt x="246" y="522"/>
                  </a:lnTo>
                  <a:lnTo>
                    <a:pt x="244" y="522"/>
                  </a:lnTo>
                  <a:lnTo>
                    <a:pt x="241" y="519"/>
                  </a:lnTo>
                  <a:lnTo>
                    <a:pt x="239" y="517"/>
                  </a:lnTo>
                  <a:lnTo>
                    <a:pt x="239" y="517"/>
                  </a:lnTo>
                  <a:lnTo>
                    <a:pt x="236" y="514"/>
                  </a:lnTo>
                  <a:lnTo>
                    <a:pt x="239" y="512"/>
                  </a:lnTo>
                  <a:lnTo>
                    <a:pt x="236" y="509"/>
                  </a:lnTo>
                  <a:lnTo>
                    <a:pt x="234" y="506"/>
                  </a:lnTo>
                  <a:lnTo>
                    <a:pt x="231" y="506"/>
                  </a:lnTo>
                  <a:lnTo>
                    <a:pt x="229" y="501"/>
                  </a:lnTo>
                  <a:lnTo>
                    <a:pt x="226" y="499"/>
                  </a:lnTo>
                  <a:lnTo>
                    <a:pt x="226" y="494"/>
                  </a:lnTo>
                  <a:lnTo>
                    <a:pt x="226" y="489"/>
                  </a:lnTo>
                  <a:lnTo>
                    <a:pt x="226" y="486"/>
                  </a:lnTo>
                  <a:lnTo>
                    <a:pt x="226" y="481"/>
                  </a:lnTo>
                  <a:lnTo>
                    <a:pt x="226" y="476"/>
                  </a:lnTo>
                  <a:lnTo>
                    <a:pt x="223" y="476"/>
                  </a:lnTo>
                  <a:lnTo>
                    <a:pt x="221" y="476"/>
                  </a:lnTo>
                  <a:lnTo>
                    <a:pt x="218" y="476"/>
                  </a:lnTo>
                  <a:lnTo>
                    <a:pt x="218" y="479"/>
                  </a:lnTo>
                  <a:lnTo>
                    <a:pt x="216" y="481"/>
                  </a:lnTo>
                  <a:lnTo>
                    <a:pt x="216" y="484"/>
                  </a:lnTo>
                  <a:lnTo>
                    <a:pt x="216" y="489"/>
                  </a:lnTo>
                  <a:lnTo>
                    <a:pt x="216" y="494"/>
                  </a:lnTo>
                  <a:lnTo>
                    <a:pt x="216" y="496"/>
                  </a:lnTo>
                  <a:lnTo>
                    <a:pt x="218" y="501"/>
                  </a:lnTo>
                  <a:lnTo>
                    <a:pt x="218" y="506"/>
                  </a:lnTo>
                  <a:lnTo>
                    <a:pt x="221" y="509"/>
                  </a:lnTo>
                  <a:lnTo>
                    <a:pt x="221" y="514"/>
                  </a:lnTo>
                  <a:lnTo>
                    <a:pt x="223" y="517"/>
                  </a:lnTo>
                  <a:lnTo>
                    <a:pt x="216" y="522"/>
                  </a:lnTo>
                  <a:lnTo>
                    <a:pt x="211" y="527"/>
                  </a:lnTo>
                  <a:lnTo>
                    <a:pt x="203" y="529"/>
                  </a:lnTo>
                  <a:lnTo>
                    <a:pt x="196" y="532"/>
                  </a:lnTo>
                  <a:lnTo>
                    <a:pt x="188" y="534"/>
                  </a:lnTo>
                  <a:lnTo>
                    <a:pt x="180" y="534"/>
                  </a:lnTo>
                  <a:lnTo>
                    <a:pt x="173" y="534"/>
                  </a:lnTo>
                  <a:lnTo>
                    <a:pt x="165" y="534"/>
                  </a:lnTo>
                  <a:lnTo>
                    <a:pt x="157" y="529"/>
                  </a:lnTo>
                  <a:lnTo>
                    <a:pt x="147" y="524"/>
                  </a:lnTo>
                  <a:lnTo>
                    <a:pt x="140" y="517"/>
                  </a:lnTo>
                  <a:lnTo>
                    <a:pt x="135" y="512"/>
                  </a:lnTo>
                  <a:lnTo>
                    <a:pt x="127" y="504"/>
                  </a:lnTo>
                  <a:lnTo>
                    <a:pt x="122" y="499"/>
                  </a:lnTo>
                  <a:lnTo>
                    <a:pt x="117" y="489"/>
                  </a:lnTo>
                  <a:lnTo>
                    <a:pt x="114" y="481"/>
                  </a:lnTo>
                  <a:lnTo>
                    <a:pt x="114" y="474"/>
                  </a:lnTo>
                  <a:lnTo>
                    <a:pt x="114" y="468"/>
                  </a:lnTo>
                  <a:lnTo>
                    <a:pt x="114" y="463"/>
                  </a:lnTo>
                  <a:lnTo>
                    <a:pt x="117" y="458"/>
                  </a:lnTo>
                  <a:lnTo>
                    <a:pt x="117" y="453"/>
                  </a:lnTo>
                  <a:lnTo>
                    <a:pt x="119" y="451"/>
                  </a:lnTo>
                  <a:lnTo>
                    <a:pt x="122" y="446"/>
                  </a:lnTo>
                  <a:lnTo>
                    <a:pt x="124" y="441"/>
                  </a:lnTo>
                  <a:lnTo>
                    <a:pt x="129" y="438"/>
                  </a:lnTo>
                  <a:lnTo>
                    <a:pt x="132" y="438"/>
                  </a:lnTo>
                  <a:lnTo>
                    <a:pt x="135" y="436"/>
                  </a:lnTo>
                  <a:lnTo>
                    <a:pt x="137" y="433"/>
                  </a:lnTo>
                  <a:lnTo>
                    <a:pt x="132" y="430"/>
                  </a:lnTo>
                  <a:lnTo>
                    <a:pt x="129" y="430"/>
                  </a:lnTo>
                  <a:lnTo>
                    <a:pt x="124" y="433"/>
                  </a:lnTo>
                  <a:lnTo>
                    <a:pt x="122" y="436"/>
                  </a:lnTo>
                  <a:lnTo>
                    <a:pt x="119" y="438"/>
                  </a:lnTo>
                  <a:lnTo>
                    <a:pt x="117" y="441"/>
                  </a:lnTo>
                  <a:lnTo>
                    <a:pt x="114" y="446"/>
                  </a:lnTo>
                  <a:lnTo>
                    <a:pt x="112" y="448"/>
                  </a:lnTo>
                  <a:lnTo>
                    <a:pt x="109" y="453"/>
                  </a:lnTo>
                  <a:lnTo>
                    <a:pt x="109" y="458"/>
                  </a:lnTo>
                  <a:lnTo>
                    <a:pt x="109" y="461"/>
                  </a:lnTo>
                  <a:lnTo>
                    <a:pt x="107" y="466"/>
                  </a:lnTo>
                  <a:lnTo>
                    <a:pt x="107" y="471"/>
                  </a:lnTo>
                  <a:lnTo>
                    <a:pt x="107" y="476"/>
                  </a:lnTo>
                  <a:lnTo>
                    <a:pt x="107" y="481"/>
                  </a:lnTo>
                  <a:lnTo>
                    <a:pt x="107" y="486"/>
                  </a:lnTo>
                  <a:lnTo>
                    <a:pt x="104" y="486"/>
                  </a:lnTo>
                  <a:lnTo>
                    <a:pt x="99" y="486"/>
                  </a:lnTo>
                  <a:lnTo>
                    <a:pt x="94" y="486"/>
                  </a:lnTo>
                  <a:lnTo>
                    <a:pt x="91" y="486"/>
                  </a:lnTo>
                  <a:lnTo>
                    <a:pt x="86" y="486"/>
                  </a:lnTo>
                  <a:lnTo>
                    <a:pt x="81" y="484"/>
                  </a:lnTo>
                  <a:lnTo>
                    <a:pt x="79" y="481"/>
                  </a:lnTo>
                  <a:lnTo>
                    <a:pt x="76" y="476"/>
                  </a:lnTo>
                  <a:lnTo>
                    <a:pt x="74" y="456"/>
                  </a:lnTo>
                  <a:lnTo>
                    <a:pt x="61" y="456"/>
                  </a:lnTo>
                  <a:lnTo>
                    <a:pt x="51" y="453"/>
                  </a:lnTo>
                  <a:lnTo>
                    <a:pt x="41" y="451"/>
                  </a:lnTo>
                  <a:lnTo>
                    <a:pt x="30" y="448"/>
                  </a:lnTo>
                  <a:lnTo>
                    <a:pt x="23" y="441"/>
                  </a:lnTo>
                  <a:lnTo>
                    <a:pt x="13" y="436"/>
                  </a:lnTo>
                  <a:lnTo>
                    <a:pt x="7" y="425"/>
                  </a:lnTo>
                  <a:lnTo>
                    <a:pt x="2" y="418"/>
                  </a:lnTo>
                  <a:lnTo>
                    <a:pt x="0" y="408"/>
                  </a:lnTo>
                  <a:lnTo>
                    <a:pt x="0" y="400"/>
                  </a:lnTo>
                  <a:lnTo>
                    <a:pt x="2" y="392"/>
                  </a:lnTo>
                  <a:lnTo>
                    <a:pt x="2" y="385"/>
                  </a:lnTo>
                  <a:lnTo>
                    <a:pt x="5" y="377"/>
                  </a:lnTo>
                  <a:lnTo>
                    <a:pt x="10" y="372"/>
                  </a:lnTo>
                  <a:lnTo>
                    <a:pt x="15" y="367"/>
                  </a:lnTo>
                  <a:lnTo>
                    <a:pt x="23" y="362"/>
                  </a:lnTo>
                  <a:lnTo>
                    <a:pt x="30" y="357"/>
                  </a:lnTo>
                  <a:lnTo>
                    <a:pt x="35" y="354"/>
                  </a:lnTo>
                  <a:lnTo>
                    <a:pt x="43" y="352"/>
                  </a:lnTo>
                  <a:lnTo>
                    <a:pt x="51" y="349"/>
                  </a:lnTo>
                  <a:lnTo>
                    <a:pt x="56" y="347"/>
                  </a:lnTo>
                  <a:lnTo>
                    <a:pt x="63" y="347"/>
                  </a:lnTo>
                  <a:lnTo>
                    <a:pt x="71" y="347"/>
                  </a:lnTo>
                  <a:lnTo>
                    <a:pt x="79" y="349"/>
                  </a:lnTo>
                  <a:lnTo>
                    <a:pt x="76" y="344"/>
                  </a:lnTo>
                  <a:lnTo>
                    <a:pt x="76" y="342"/>
                  </a:lnTo>
                  <a:lnTo>
                    <a:pt x="71" y="337"/>
                  </a:lnTo>
                  <a:lnTo>
                    <a:pt x="68" y="334"/>
                  </a:lnTo>
                  <a:lnTo>
                    <a:pt x="63" y="332"/>
                  </a:lnTo>
                  <a:lnTo>
                    <a:pt x="61" y="329"/>
                  </a:lnTo>
                  <a:lnTo>
                    <a:pt x="58" y="324"/>
                  </a:lnTo>
                  <a:lnTo>
                    <a:pt x="58" y="319"/>
                  </a:lnTo>
                  <a:lnTo>
                    <a:pt x="58" y="314"/>
                  </a:lnTo>
                  <a:lnTo>
                    <a:pt x="58" y="309"/>
                  </a:lnTo>
                  <a:lnTo>
                    <a:pt x="61" y="304"/>
                  </a:lnTo>
                  <a:lnTo>
                    <a:pt x="61" y="299"/>
                  </a:lnTo>
                  <a:lnTo>
                    <a:pt x="63" y="294"/>
                  </a:lnTo>
                  <a:lnTo>
                    <a:pt x="66" y="289"/>
                  </a:lnTo>
                  <a:lnTo>
                    <a:pt x="71" y="286"/>
                  </a:lnTo>
                  <a:lnTo>
                    <a:pt x="76" y="283"/>
                  </a:lnTo>
                  <a:lnTo>
                    <a:pt x="81" y="278"/>
                  </a:lnTo>
                  <a:lnTo>
                    <a:pt x="86" y="276"/>
                  </a:lnTo>
                  <a:lnTo>
                    <a:pt x="91" y="271"/>
                  </a:lnTo>
                  <a:lnTo>
                    <a:pt x="99" y="268"/>
                  </a:lnTo>
                  <a:lnTo>
                    <a:pt x="107" y="268"/>
                  </a:lnTo>
                  <a:lnTo>
                    <a:pt x="112" y="266"/>
                  </a:lnTo>
                  <a:lnTo>
                    <a:pt x="119" y="268"/>
                  </a:lnTo>
                  <a:lnTo>
                    <a:pt x="124" y="271"/>
                  </a:lnTo>
                  <a:lnTo>
                    <a:pt x="127" y="271"/>
                  </a:lnTo>
                  <a:lnTo>
                    <a:pt x="129" y="271"/>
                  </a:lnTo>
                  <a:lnTo>
                    <a:pt x="129" y="268"/>
                  </a:lnTo>
                  <a:lnTo>
                    <a:pt x="132" y="268"/>
                  </a:lnTo>
                  <a:lnTo>
                    <a:pt x="135" y="266"/>
                  </a:lnTo>
                  <a:lnTo>
                    <a:pt x="132" y="263"/>
                  </a:lnTo>
                  <a:lnTo>
                    <a:pt x="129" y="258"/>
                  </a:lnTo>
                  <a:lnTo>
                    <a:pt x="127" y="256"/>
                  </a:lnTo>
                  <a:lnTo>
                    <a:pt x="122" y="251"/>
                  </a:lnTo>
                  <a:lnTo>
                    <a:pt x="122" y="248"/>
                  </a:lnTo>
                  <a:lnTo>
                    <a:pt x="119" y="243"/>
                  </a:lnTo>
                  <a:lnTo>
                    <a:pt x="117" y="238"/>
                  </a:lnTo>
                  <a:lnTo>
                    <a:pt x="117" y="233"/>
                  </a:lnTo>
                  <a:lnTo>
                    <a:pt x="117" y="230"/>
                  </a:lnTo>
                  <a:lnTo>
                    <a:pt x="117" y="220"/>
                  </a:lnTo>
                  <a:lnTo>
                    <a:pt x="119" y="213"/>
                  </a:lnTo>
                  <a:lnTo>
                    <a:pt x="122" y="205"/>
                  </a:lnTo>
                  <a:lnTo>
                    <a:pt x="124" y="200"/>
                  </a:lnTo>
                  <a:lnTo>
                    <a:pt x="127" y="192"/>
                  </a:lnTo>
                  <a:lnTo>
                    <a:pt x="132" y="187"/>
                  </a:lnTo>
                  <a:lnTo>
                    <a:pt x="137" y="182"/>
                  </a:lnTo>
                  <a:lnTo>
                    <a:pt x="145" y="177"/>
                  </a:lnTo>
                  <a:lnTo>
                    <a:pt x="152" y="172"/>
                  </a:lnTo>
                  <a:lnTo>
                    <a:pt x="165" y="167"/>
                  </a:lnTo>
                  <a:lnTo>
                    <a:pt x="175" y="164"/>
                  </a:lnTo>
                  <a:lnTo>
                    <a:pt x="185" y="162"/>
                  </a:lnTo>
                  <a:lnTo>
                    <a:pt x="196" y="159"/>
                  </a:lnTo>
                  <a:lnTo>
                    <a:pt x="208" y="159"/>
                  </a:lnTo>
                  <a:lnTo>
                    <a:pt x="218" y="162"/>
                  </a:lnTo>
                  <a:lnTo>
                    <a:pt x="229" y="169"/>
                  </a:lnTo>
                  <a:lnTo>
                    <a:pt x="231" y="172"/>
                  </a:lnTo>
                  <a:lnTo>
                    <a:pt x="236" y="174"/>
                  </a:lnTo>
                  <a:lnTo>
                    <a:pt x="239" y="174"/>
                  </a:lnTo>
                  <a:lnTo>
                    <a:pt x="244" y="174"/>
                  </a:lnTo>
                  <a:lnTo>
                    <a:pt x="241" y="172"/>
                  </a:lnTo>
                  <a:lnTo>
                    <a:pt x="241" y="167"/>
                  </a:lnTo>
                  <a:lnTo>
                    <a:pt x="241" y="162"/>
                  </a:lnTo>
                  <a:lnTo>
                    <a:pt x="241" y="159"/>
                  </a:lnTo>
                  <a:lnTo>
                    <a:pt x="241" y="154"/>
                  </a:lnTo>
                  <a:lnTo>
                    <a:pt x="244" y="149"/>
                  </a:lnTo>
                  <a:lnTo>
                    <a:pt x="244" y="147"/>
                  </a:lnTo>
                  <a:lnTo>
                    <a:pt x="249" y="144"/>
                  </a:lnTo>
                  <a:lnTo>
                    <a:pt x="249" y="144"/>
                  </a:lnTo>
                  <a:lnTo>
                    <a:pt x="251" y="144"/>
                  </a:lnTo>
                  <a:lnTo>
                    <a:pt x="254" y="147"/>
                  </a:lnTo>
                  <a:lnTo>
                    <a:pt x="254" y="149"/>
                  </a:lnTo>
                  <a:lnTo>
                    <a:pt x="256" y="149"/>
                  </a:lnTo>
                  <a:lnTo>
                    <a:pt x="259" y="152"/>
                  </a:lnTo>
                  <a:lnTo>
                    <a:pt x="259" y="152"/>
                  </a:lnTo>
                  <a:lnTo>
                    <a:pt x="264" y="149"/>
                  </a:lnTo>
                  <a:lnTo>
                    <a:pt x="262" y="139"/>
                  </a:lnTo>
                  <a:lnTo>
                    <a:pt x="262" y="129"/>
                  </a:lnTo>
                  <a:lnTo>
                    <a:pt x="262" y="119"/>
                  </a:lnTo>
                  <a:lnTo>
                    <a:pt x="264" y="109"/>
                  </a:lnTo>
                  <a:lnTo>
                    <a:pt x="267" y="96"/>
                  </a:lnTo>
                  <a:lnTo>
                    <a:pt x="272" y="88"/>
                  </a:lnTo>
                  <a:lnTo>
                    <a:pt x="279" y="78"/>
                  </a:lnTo>
                  <a:lnTo>
                    <a:pt x="287" y="73"/>
                  </a:lnTo>
                  <a:lnTo>
                    <a:pt x="297" y="68"/>
                  </a:lnTo>
                  <a:lnTo>
                    <a:pt x="307" y="63"/>
                  </a:lnTo>
                  <a:lnTo>
                    <a:pt x="320" y="60"/>
                  </a:lnTo>
                  <a:lnTo>
                    <a:pt x="333" y="60"/>
                  </a:lnTo>
                  <a:lnTo>
                    <a:pt x="343" y="60"/>
                  </a:lnTo>
                  <a:lnTo>
                    <a:pt x="356" y="63"/>
                  </a:lnTo>
                  <a:lnTo>
                    <a:pt x="366" y="68"/>
                  </a:lnTo>
                  <a:lnTo>
                    <a:pt x="378" y="76"/>
                  </a:lnTo>
                  <a:lnTo>
                    <a:pt x="381" y="76"/>
                  </a:lnTo>
                  <a:lnTo>
                    <a:pt x="384" y="78"/>
                  </a:lnTo>
                  <a:lnTo>
                    <a:pt x="386" y="81"/>
                  </a:lnTo>
                  <a:lnTo>
                    <a:pt x="389" y="83"/>
                  </a:lnTo>
                  <a:lnTo>
                    <a:pt x="391" y="86"/>
                  </a:lnTo>
                  <a:lnTo>
                    <a:pt x="394" y="91"/>
                  </a:lnTo>
                  <a:lnTo>
                    <a:pt x="396" y="93"/>
                  </a:lnTo>
                  <a:lnTo>
                    <a:pt x="399" y="96"/>
                  </a:lnTo>
                  <a:lnTo>
                    <a:pt x="391" y="101"/>
                  </a:lnTo>
                  <a:lnTo>
                    <a:pt x="384" y="106"/>
                  </a:lnTo>
                  <a:lnTo>
                    <a:pt x="373" y="114"/>
                  </a:lnTo>
                  <a:lnTo>
                    <a:pt x="368" y="121"/>
                  </a:lnTo>
                  <a:lnTo>
                    <a:pt x="361" y="129"/>
                  </a:lnTo>
                  <a:lnTo>
                    <a:pt x="356" y="139"/>
                  </a:lnTo>
                  <a:lnTo>
                    <a:pt x="353" y="147"/>
                  </a:lnTo>
                  <a:lnTo>
                    <a:pt x="353" y="159"/>
                  </a:lnTo>
                  <a:lnTo>
                    <a:pt x="356" y="162"/>
                  </a:lnTo>
                  <a:lnTo>
                    <a:pt x="356" y="159"/>
                  </a:lnTo>
                  <a:lnTo>
                    <a:pt x="356" y="162"/>
                  </a:lnTo>
                  <a:lnTo>
                    <a:pt x="358" y="162"/>
                  </a:lnTo>
                  <a:lnTo>
                    <a:pt x="358" y="159"/>
                  </a:lnTo>
                  <a:lnTo>
                    <a:pt x="361" y="157"/>
                  </a:lnTo>
                  <a:lnTo>
                    <a:pt x="361" y="154"/>
                  </a:lnTo>
                  <a:lnTo>
                    <a:pt x="361" y="152"/>
                  </a:lnTo>
                  <a:lnTo>
                    <a:pt x="361" y="149"/>
                  </a:lnTo>
                  <a:lnTo>
                    <a:pt x="361" y="147"/>
                  </a:lnTo>
                  <a:lnTo>
                    <a:pt x="361" y="144"/>
                  </a:lnTo>
                  <a:lnTo>
                    <a:pt x="363" y="144"/>
                  </a:lnTo>
                  <a:lnTo>
                    <a:pt x="366" y="136"/>
                  </a:lnTo>
                  <a:lnTo>
                    <a:pt x="368" y="131"/>
                  </a:lnTo>
                  <a:lnTo>
                    <a:pt x="373" y="126"/>
                  </a:lnTo>
                  <a:lnTo>
                    <a:pt x="378" y="121"/>
                  </a:lnTo>
                  <a:lnTo>
                    <a:pt x="381" y="116"/>
                  </a:lnTo>
                  <a:lnTo>
                    <a:pt x="386" y="111"/>
                  </a:lnTo>
                  <a:lnTo>
                    <a:pt x="394" y="109"/>
                  </a:lnTo>
                  <a:lnTo>
                    <a:pt x="399" y="106"/>
                  </a:lnTo>
                  <a:lnTo>
                    <a:pt x="404" y="104"/>
                  </a:lnTo>
                  <a:lnTo>
                    <a:pt x="409" y="104"/>
                  </a:lnTo>
                  <a:lnTo>
                    <a:pt x="414" y="104"/>
                  </a:lnTo>
                  <a:lnTo>
                    <a:pt x="417" y="106"/>
                  </a:lnTo>
                  <a:lnTo>
                    <a:pt x="422" y="109"/>
                  </a:lnTo>
                  <a:lnTo>
                    <a:pt x="427" y="111"/>
                  </a:lnTo>
                  <a:lnTo>
                    <a:pt x="429" y="114"/>
                  </a:lnTo>
                  <a:lnTo>
                    <a:pt x="434" y="116"/>
                  </a:lnTo>
                  <a:lnTo>
                    <a:pt x="437" y="121"/>
                  </a:lnTo>
                  <a:lnTo>
                    <a:pt x="439" y="124"/>
                  </a:lnTo>
                  <a:lnTo>
                    <a:pt x="439" y="124"/>
                  </a:lnTo>
                  <a:lnTo>
                    <a:pt x="442" y="126"/>
                  </a:lnTo>
                  <a:lnTo>
                    <a:pt x="445" y="126"/>
                  </a:lnTo>
                  <a:lnTo>
                    <a:pt x="447" y="124"/>
                  </a:lnTo>
                  <a:lnTo>
                    <a:pt x="452" y="116"/>
                  </a:lnTo>
                  <a:lnTo>
                    <a:pt x="457" y="109"/>
                  </a:lnTo>
                  <a:lnTo>
                    <a:pt x="465" y="101"/>
                  </a:lnTo>
                  <a:lnTo>
                    <a:pt x="475" y="96"/>
                  </a:lnTo>
                  <a:lnTo>
                    <a:pt x="483" y="91"/>
                  </a:lnTo>
                  <a:lnTo>
                    <a:pt x="493" y="86"/>
                  </a:lnTo>
                  <a:lnTo>
                    <a:pt x="500" y="83"/>
                  </a:lnTo>
                  <a:lnTo>
                    <a:pt x="511" y="81"/>
                  </a:lnTo>
                  <a:lnTo>
                    <a:pt x="513" y="81"/>
                  </a:lnTo>
                  <a:lnTo>
                    <a:pt x="513" y="83"/>
                  </a:lnTo>
                  <a:lnTo>
                    <a:pt x="516" y="83"/>
                  </a:lnTo>
                  <a:lnTo>
                    <a:pt x="518" y="86"/>
                  </a:lnTo>
                  <a:lnTo>
                    <a:pt x="518" y="81"/>
                  </a:lnTo>
                  <a:lnTo>
                    <a:pt x="521" y="78"/>
                  </a:lnTo>
                  <a:lnTo>
                    <a:pt x="526" y="78"/>
                  </a:lnTo>
                  <a:lnTo>
                    <a:pt x="531" y="78"/>
                  </a:lnTo>
                  <a:lnTo>
                    <a:pt x="533" y="78"/>
                  </a:lnTo>
                  <a:lnTo>
                    <a:pt x="539" y="78"/>
                  </a:lnTo>
                  <a:lnTo>
                    <a:pt x="544" y="81"/>
                  </a:lnTo>
                  <a:lnTo>
                    <a:pt x="546" y="78"/>
                  </a:lnTo>
                  <a:lnTo>
                    <a:pt x="551" y="81"/>
                  </a:lnTo>
                  <a:lnTo>
                    <a:pt x="556" y="83"/>
                  </a:lnTo>
                  <a:lnTo>
                    <a:pt x="564" y="86"/>
                  </a:lnTo>
                  <a:lnTo>
                    <a:pt x="569" y="88"/>
                  </a:lnTo>
                  <a:lnTo>
                    <a:pt x="572" y="91"/>
                  </a:lnTo>
                  <a:lnTo>
                    <a:pt x="577" y="96"/>
                  </a:lnTo>
                  <a:lnTo>
                    <a:pt x="582" y="98"/>
                  </a:lnTo>
                  <a:lnTo>
                    <a:pt x="584" y="104"/>
                  </a:lnTo>
                  <a:lnTo>
                    <a:pt x="584" y="101"/>
                  </a:lnTo>
                  <a:lnTo>
                    <a:pt x="582" y="96"/>
                  </a:lnTo>
                  <a:lnTo>
                    <a:pt x="579" y="93"/>
                  </a:lnTo>
                  <a:lnTo>
                    <a:pt x="579" y="91"/>
                  </a:lnTo>
                  <a:lnTo>
                    <a:pt x="574" y="88"/>
                  </a:lnTo>
                  <a:lnTo>
                    <a:pt x="572" y="86"/>
                  </a:lnTo>
                  <a:lnTo>
                    <a:pt x="569" y="83"/>
                  </a:lnTo>
                  <a:lnTo>
                    <a:pt x="566" y="81"/>
                  </a:lnTo>
                  <a:lnTo>
                    <a:pt x="561" y="78"/>
                  </a:lnTo>
                  <a:lnTo>
                    <a:pt x="556" y="78"/>
                  </a:lnTo>
                  <a:lnTo>
                    <a:pt x="551" y="76"/>
                  </a:lnTo>
                  <a:lnTo>
                    <a:pt x="544" y="76"/>
                  </a:lnTo>
                  <a:lnTo>
                    <a:pt x="539" y="73"/>
                  </a:lnTo>
                  <a:lnTo>
                    <a:pt x="531" y="73"/>
                  </a:lnTo>
                  <a:lnTo>
                    <a:pt x="523" y="73"/>
                  </a:lnTo>
                  <a:lnTo>
                    <a:pt x="518" y="73"/>
                  </a:lnTo>
                  <a:lnTo>
                    <a:pt x="516" y="68"/>
                  </a:lnTo>
                  <a:lnTo>
                    <a:pt x="518" y="66"/>
                  </a:lnTo>
                  <a:lnTo>
                    <a:pt x="518" y="60"/>
                  </a:lnTo>
                  <a:lnTo>
                    <a:pt x="521" y="58"/>
                  </a:lnTo>
                  <a:lnTo>
                    <a:pt x="523" y="53"/>
                  </a:lnTo>
                  <a:lnTo>
                    <a:pt x="526" y="50"/>
                  </a:lnTo>
                  <a:lnTo>
                    <a:pt x="528" y="45"/>
                  </a:lnTo>
                  <a:lnTo>
                    <a:pt x="531" y="43"/>
                  </a:lnTo>
                  <a:lnTo>
                    <a:pt x="544" y="30"/>
                  </a:lnTo>
                  <a:lnTo>
                    <a:pt x="556" y="22"/>
                  </a:lnTo>
                  <a:lnTo>
                    <a:pt x="569" y="12"/>
                  </a:lnTo>
                  <a:lnTo>
                    <a:pt x="584" y="5"/>
                  </a:lnTo>
                  <a:lnTo>
                    <a:pt x="600" y="0"/>
                  </a:lnTo>
                  <a:lnTo>
                    <a:pt x="615" y="0"/>
                  </a:lnTo>
                  <a:lnTo>
                    <a:pt x="630" y="0"/>
                  </a:lnTo>
                  <a:lnTo>
                    <a:pt x="645" y="5"/>
                  </a:lnTo>
                  <a:lnTo>
                    <a:pt x="653" y="7"/>
                  </a:lnTo>
                  <a:lnTo>
                    <a:pt x="660" y="10"/>
                  </a:lnTo>
                  <a:lnTo>
                    <a:pt x="668" y="12"/>
                  </a:lnTo>
                  <a:lnTo>
                    <a:pt x="676" y="17"/>
                  </a:lnTo>
                  <a:lnTo>
                    <a:pt x="681" y="22"/>
                  </a:lnTo>
                  <a:lnTo>
                    <a:pt x="686" y="27"/>
                  </a:lnTo>
                  <a:lnTo>
                    <a:pt x="691" y="33"/>
                  </a:lnTo>
                  <a:lnTo>
                    <a:pt x="696" y="40"/>
                  </a:lnTo>
                  <a:close/>
                </a:path>
              </a:pathLst>
            </a:custGeom>
            <a:solidFill>
              <a:srgbClr val="FFFFFF"/>
            </a:solidFill>
            <a:ln w="7938">
              <a:solidFill>
                <a:schemeClr val="bg2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 sz="2000">
                <a:solidFill>
                  <a:srgbClr val="000000"/>
                </a:solidFill>
              </a:endParaRPr>
            </a:p>
          </p:txBody>
        </p:sp>
        <p:sp>
          <p:nvSpPr>
            <p:cNvPr id="323597" name="Freeform 13"/>
            <p:cNvSpPr>
              <a:spLocks/>
            </p:cNvSpPr>
            <p:nvPr/>
          </p:nvSpPr>
          <p:spPr bwMode="auto">
            <a:xfrm>
              <a:off x="1592" y="1402"/>
              <a:ext cx="78" cy="70"/>
            </a:xfrm>
            <a:custGeom>
              <a:avLst/>
              <a:gdLst/>
              <a:ahLst/>
              <a:cxnLst>
                <a:cxn ang="0">
                  <a:pos x="92" y="16"/>
                </a:cxn>
                <a:cxn ang="0">
                  <a:pos x="97" y="21"/>
                </a:cxn>
                <a:cxn ang="0">
                  <a:pos x="99" y="23"/>
                </a:cxn>
                <a:cxn ang="0">
                  <a:pos x="102" y="28"/>
                </a:cxn>
                <a:cxn ang="0">
                  <a:pos x="104" y="33"/>
                </a:cxn>
                <a:cxn ang="0">
                  <a:pos x="107" y="38"/>
                </a:cxn>
                <a:cxn ang="0">
                  <a:pos x="110" y="46"/>
                </a:cxn>
                <a:cxn ang="0">
                  <a:pos x="110" y="51"/>
                </a:cxn>
                <a:cxn ang="0">
                  <a:pos x="110" y="59"/>
                </a:cxn>
                <a:cxn ang="0">
                  <a:pos x="99" y="61"/>
                </a:cxn>
                <a:cxn ang="0">
                  <a:pos x="92" y="64"/>
                </a:cxn>
                <a:cxn ang="0">
                  <a:pos x="82" y="66"/>
                </a:cxn>
                <a:cxn ang="0">
                  <a:pos x="74" y="71"/>
                </a:cxn>
                <a:cxn ang="0">
                  <a:pos x="64" y="76"/>
                </a:cxn>
                <a:cxn ang="0">
                  <a:pos x="56" y="81"/>
                </a:cxn>
                <a:cxn ang="0">
                  <a:pos x="49" y="87"/>
                </a:cxn>
                <a:cxn ang="0">
                  <a:pos x="41" y="97"/>
                </a:cxn>
                <a:cxn ang="0">
                  <a:pos x="38" y="97"/>
                </a:cxn>
                <a:cxn ang="0">
                  <a:pos x="38" y="97"/>
                </a:cxn>
                <a:cxn ang="0">
                  <a:pos x="36" y="94"/>
                </a:cxn>
                <a:cxn ang="0">
                  <a:pos x="36" y="94"/>
                </a:cxn>
                <a:cxn ang="0">
                  <a:pos x="33" y="89"/>
                </a:cxn>
                <a:cxn ang="0">
                  <a:pos x="31" y="89"/>
                </a:cxn>
                <a:cxn ang="0">
                  <a:pos x="28" y="84"/>
                </a:cxn>
                <a:cxn ang="0">
                  <a:pos x="23" y="81"/>
                </a:cxn>
                <a:cxn ang="0">
                  <a:pos x="18" y="81"/>
                </a:cxn>
                <a:cxn ang="0">
                  <a:pos x="13" y="81"/>
                </a:cxn>
                <a:cxn ang="0">
                  <a:pos x="8" y="79"/>
                </a:cxn>
                <a:cxn ang="0">
                  <a:pos x="5" y="76"/>
                </a:cxn>
                <a:cxn ang="0">
                  <a:pos x="3" y="74"/>
                </a:cxn>
                <a:cxn ang="0">
                  <a:pos x="5" y="69"/>
                </a:cxn>
                <a:cxn ang="0">
                  <a:pos x="3" y="69"/>
                </a:cxn>
                <a:cxn ang="0">
                  <a:pos x="0" y="61"/>
                </a:cxn>
                <a:cxn ang="0">
                  <a:pos x="0" y="56"/>
                </a:cxn>
                <a:cxn ang="0">
                  <a:pos x="3" y="49"/>
                </a:cxn>
                <a:cxn ang="0">
                  <a:pos x="3" y="46"/>
                </a:cxn>
                <a:cxn ang="0">
                  <a:pos x="5" y="38"/>
                </a:cxn>
                <a:cxn ang="0">
                  <a:pos x="5" y="33"/>
                </a:cxn>
                <a:cxn ang="0">
                  <a:pos x="8" y="28"/>
                </a:cxn>
                <a:cxn ang="0">
                  <a:pos x="10" y="23"/>
                </a:cxn>
                <a:cxn ang="0">
                  <a:pos x="13" y="18"/>
                </a:cxn>
                <a:cxn ang="0">
                  <a:pos x="16" y="16"/>
                </a:cxn>
                <a:cxn ang="0">
                  <a:pos x="21" y="10"/>
                </a:cxn>
                <a:cxn ang="0">
                  <a:pos x="23" y="8"/>
                </a:cxn>
                <a:cxn ang="0">
                  <a:pos x="28" y="5"/>
                </a:cxn>
                <a:cxn ang="0">
                  <a:pos x="33" y="3"/>
                </a:cxn>
                <a:cxn ang="0">
                  <a:pos x="36" y="0"/>
                </a:cxn>
                <a:cxn ang="0">
                  <a:pos x="41" y="0"/>
                </a:cxn>
                <a:cxn ang="0">
                  <a:pos x="46" y="0"/>
                </a:cxn>
                <a:cxn ang="0">
                  <a:pos x="54" y="0"/>
                </a:cxn>
                <a:cxn ang="0">
                  <a:pos x="61" y="0"/>
                </a:cxn>
                <a:cxn ang="0">
                  <a:pos x="66" y="3"/>
                </a:cxn>
                <a:cxn ang="0">
                  <a:pos x="74" y="5"/>
                </a:cxn>
                <a:cxn ang="0">
                  <a:pos x="82" y="8"/>
                </a:cxn>
                <a:cxn ang="0">
                  <a:pos x="87" y="10"/>
                </a:cxn>
                <a:cxn ang="0">
                  <a:pos x="92" y="16"/>
                </a:cxn>
              </a:cxnLst>
              <a:rect l="0" t="0" r="r" b="b"/>
              <a:pathLst>
                <a:path w="110" h="97">
                  <a:moveTo>
                    <a:pt x="92" y="16"/>
                  </a:moveTo>
                  <a:lnTo>
                    <a:pt x="97" y="21"/>
                  </a:lnTo>
                  <a:lnTo>
                    <a:pt x="99" y="23"/>
                  </a:lnTo>
                  <a:lnTo>
                    <a:pt x="102" y="28"/>
                  </a:lnTo>
                  <a:lnTo>
                    <a:pt x="104" y="33"/>
                  </a:lnTo>
                  <a:lnTo>
                    <a:pt x="107" y="38"/>
                  </a:lnTo>
                  <a:lnTo>
                    <a:pt x="110" y="46"/>
                  </a:lnTo>
                  <a:lnTo>
                    <a:pt x="110" y="51"/>
                  </a:lnTo>
                  <a:lnTo>
                    <a:pt x="110" y="59"/>
                  </a:lnTo>
                  <a:lnTo>
                    <a:pt x="99" y="61"/>
                  </a:lnTo>
                  <a:lnTo>
                    <a:pt x="92" y="64"/>
                  </a:lnTo>
                  <a:lnTo>
                    <a:pt x="82" y="66"/>
                  </a:lnTo>
                  <a:lnTo>
                    <a:pt x="74" y="71"/>
                  </a:lnTo>
                  <a:lnTo>
                    <a:pt x="64" y="76"/>
                  </a:lnTo>
                  <a:lnTo>
                    <a:pt x="56" y="81"/>
                  </a:lnTo>
                  <a:lnTo>
                    <a:pt x="49" y="87"/>
                  </a:lnTo>
                  <a:lnTo>
                    <a:pt x="41" y="97"/>
                  </a:lnTo>
                  <a:lnTo>
                    <a:pt x="38" y="97"/>
                  </a:lnTo>
                  <a:lnTo>
                    <a:pt x="38" y="97"/>
                  </a:lnTo>
                  <a:lnTo>
                    <a:pt x="36" y="94"/>
                  </a:lnTo>
                  <a:lnTo>
                    <a:pt x="36" y="94"/>
                  </a:lnTo>
                  <a:lnTo>
                    <a:pt x="33" y="89"/>
                  </a:lnTo>
                  <a:lnTo>
                    <a:pt x="31" y="89"/>
                  </a:lnTo>
                  <a:lnTo>
                    <a:pt x="28" y="84"/>
                  </a:lnTo>
                  <a:lnTo>
                    <a:pt x="23" y="81"/>
                  </a:lnTo>
                  <a:lnTo>
                    <a:pt x="18" y="81"/>
                  </a:lnTo>
                  <a:lnTo>
                    <a:pt x="13" y="81"/>
                  </a:lnTo>
                  <a:lnTo>
                    <a:pt x="8" y="79"/>
                  </a:lnTo>
                  <a:lnTo>
                    <a:pt x="5" y="76"/>
                  </a:lnTo>
                  <a:lnTo>
                    <a:pt x="3" y="74"/>
                  </a:lnTo>
                  <a:lnTo>
                    <a:pt x="5" y="69"/>
                  </a:lnTo>
                  <a:lnTo>
                    <a:pt x="3" y="69"/>
                  </a:lnTo>
                  <a:lnTo>
                    <a:pt x="0" y="61"/>
                  </a:lnTo>
                  <a:lnTo>
                    <a:pt x="0" y="56"/>
                  </a:lnTo>
                  <a:lnTo>
                    <a:pt x="3" y="49"/>
                  </a:lnTo>
                  <a:lnTo>
                    <a:pt x="3" y="46"/>
                  </a:lnTo>
                  <a:lnTo>
                    <a:pt x="5" y="38"/>
                  </a:lnTo>
                  <a:lnTo>
                    <a:pt x="5" y="33"/>
                  </a:lnTo>
                  <a:lnTo>
                    <a:pt x="8" y="28"/>
                  </a:lnTo>
                  <a:lnTo>
                    <a:pt x="10" y="23"/>
                  </a:lnTo>
                  <a:lnTo>
                    <a:pt x="13" y="18"/>
                  </a:lnTo>
                  <a:lnTo>
                    <a:pt x="16" y="16"/>
                  </a:lnTo>
                  <a:lnTo>
                    <a:pt x="21" y="10"/>
                  </a:lnTo>
                  <a:lnTo>
                    <a:pt x="23" y="8"/>
                  </a:lnTo>
                  <a:lnTo>
                    <a:pt x="28" y="5"/>
                  </a:lnTo>
                  <a:lnTo>
                    <a:pt x="33" y="3"/>
                  </a:lnTo>
                  <a:lnTo>
                    <a:pt x="36" y="0"/>
                  </a:lnTo>
                  <a:lnTo>
                    <a:pt x="41" y="0"/>
                  </a:lnTo>
                  <a:lnTo>
                    <a:pt x="46" y="0"/>
                  </a:lnTo>
                  <a:lnTo>
                    <a:pt x="54" y="0"/>
                  </a:lnTo>
                  <a:lnTo>
                    <a:pt x="61" y="0"/>
                  </a:lnTo>
                  <a:lnTo>
                    <a:pt x="66" y="3"/>
                  </a:lnTo>
                  <a:lnTo>
                    <a:pt x="74" y="5"/>
                  </a:lnTo>
                  <a:lnTo>
                    <a:pt x="82" y="8"/>
                  </a:lnTo>
                  <a:lnTo>
                    <a:pt x="87" y="10"/>
                  </a:lnTo>
                  <a:lnTo>
                    <a:pt x="92" y="16"/>
                  </a:lnTo>
                  <a:close/>
                </a:path>
              </a:pathLst>
            </a:custGeom>
            <a:solidFill>
              <a:srgbClr val="FFFFFF"/>
            </a:solidFill>
            <a:ln w="7938">
              <a:solidFill>
                <a:schemeClr val="bg2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 sz="2000">
                <a:solidFill>
                  <a:srgbClr val="000000"/>
                </a:solidFill>
              </a:endParaRPr>
            </a:p>
          </p:txBody>
        </p:sp>
        <p:sp>
          <p:nvSpPr>
            <p:cNvPr id="323598" name="Freeform 14"/>
            <p:cNvSpPr>
              <a:spLocks/>
            </p:cNvSpPr>
            <p:nvPr/>
          </p:nvSpPr>
          <p:spPr bwMode="auto">
            <a:xfrm>
              <a:off x="1368" y="1632"/>
              <a:ext cx="21" cy="35"/>
            </a:xfrm>
            <a:custGeom>
              <a:avLst/>
              <a:gdLst/>
              <a:ahLst/>
              <a:cxnLst>
                <a:cxn ang="0">
                  <a:pos x="30" y="5"/>
                </a:cxn>
                <a:cxn ang="0">
                  <a:pos x="25" y="3"/>
                </a:cxn>
                <a:cxn ang="0">
                  <a:pos x="23" y="5"/>
                </a:cxn>
                <a:cxn ang="0">
                  <a:pos x="18" y="5"/>
                </a:cxn>
                <a:cxn ang="0">
                  <a:pos x="15" y="8"/>
                </a:cxn>
                <a:cxn ang="0">
                  <a:pos x="12" y="10"/>
                </a:cxn>
                <a:cxn ang="0">
                  <a:pos x="10" y="13"/>
                </a:cxn>
                <a:cxn ang="0">
                  <a:pos x="7" y="15"/>
                </a:cxn>
                <a:cxn ang="0">
                  <a:pos x="5" y="20"/>
                </a:cxn>
                <a:cxn ang="0">
                  <a:pos x="2" y="23"/>
                </a:cxn>
                <a:cxn ang="0">
                  <a:pos x="2" y="25"/>
                </a:cxn>
                <a:cxn ang="0">
                  <a:pos x="2" y="31"/>
                </a:cxn>
                <a:cxn ang="0">
                  <a:pos x="2" y="33"/>
                </a:cxn>
                <a:cxn ang="0">
                  <a:pos x="2" y="38"/>
                </a:cxn>
                <a:cxn ang="0">
                  <a:pos x="2" y="41"/>
                </a:cxn>
                <a:cxn ang="0">
                  <a:pos x="2" y="43"/>
                </a:cxn>
                <a:cxn ang="0">
                  <a:pos x="5" y="48"/>
                </a:cxn>
                <a:cxn ang="0">
                  <a:pos x="2" y="43"/>
                </a:cxn>
                <a:cxn ang="0">
                  <a:pos x="0" y="41"/>
                </a:cxn>
                <a:cxn ang="0">
                  <a:pos x="0" y="38"/>
                </a:cxn>
                <a:cxn ang="0">
                  <a:pos x="0" y="33"/>
                </a:cxn>
                <a:cxn ang="0">
                  <a:pos x="0" y="28"/>
                </a:cxn>
                <a:cxn ang="0">
                  <a:pos x="0" y="25"/>
                </a:cxn>
                <a:cxn ang="0">
                  <a:pos x="0" y="20"/>
                </a:cxn>
                <a:cxn ang="0">
                  <a:pos x="0" y="18"/>
                </a:cxn>
                <a:cxn ang="0">
                  <a:pos x="2" y="15"/>
                </a:cxn>
                <a:cxn ang="0">
                  <a:pos x="7" y="10"/>
                </a:cxn>
                <a:cxn ang="0">
                  <a:pos x="10" y="8"/>
                </a:cxn>
                <a:cxn ang="0">
                  <a:pos x="12" y="5"/>
                </a:cxn>
                <a:cxn ang="0">
                  <a:pos x="18" y="3"/>
                </a:cxn>
                <a:cxn ang="0">
                  <a:pos x="20" y="0"/>
                </a:cxn>
                <a:cxn ang="0">
                  <a:pos x="25" y="0"/>
                </a:cxn>
                <a:cxn ang="0">
                  <a:pos x="30" y="5"/>
                </a:cxn>
              </a:cxnLst>
              <a:rect l="0" t="0" r="r" b="b"/>
              <a:pathLst>
                <a:path w="30" h="48">
                  <a:moveTo>
                    <a:pt x="30" y="5"/>
                  </a:moveTo>
                  <a:lnTo>
                    <a:pt x="25" y="3"/>
                  </a:lnTo>
                  <a:lnTo>
                    <a:pt x="23" y="5"/>
                  </a:lnTo>
                  <a:lnTo>
                    <a:pt x="18" y="5"/>
                  </a:lnTo>
                  <a:lnTo>
                    <a:pt x="15" y="8"/>
                  </a:lnTo>
                  <a:lnTo>
                    <a:pt x="12" y="10"/>
                  </a:lnTo>
                  <a:lnTo>
                    <a:pt x="10" y="13"/>
                  </a:lnTo>
                  <a:lnTo>
                    <a:pt x="7" y="15"/>
                  </a:lnTo>
                  <a:lnTo>
                    <a:pt x="5" y="20"/>
                  </a:lnTo>
                  <a:lnTo>
                    <a:pt x="2" y="23"/>
                  </a:lnTo>
                  <a:lnTo>
                    <a:pt x="2" y="25"/>
                  </a:lnTo>
                  <a:lnTo>
                    <a:pt x="2" y="31"/>
                  </a:lnTo>
                  <a:lnTo>
                    <a:pt x="2" y="33"/>
                  </a:lnTo>
                  <a:lnTo>
                    <a:pt x="2" y="38"/>
                  </a:lnTo>
                  <a:lnTo>
                    <a:pt x="2" y="41"/>
                  </a:lnTo>
                  <a:lnTo>
                    <a:pt x="2" y="43"/>
                  </a:lnTo>
                  <a:lnTo>
                    <a:pt x="5" y="48"/>
                  </a:lnTo>
                  <a:lnTo>
                    <a:pt x="2" y="43"/>
                  </a:lnTo>
                  <a:lnTo>
                    <a:pt x="0" y="41"/>
                  </a:lnTo>
                  <a:lnTo>
                    <a:pt x="0" y="38"/>
                  </a:lnTo>
                  <a:lnTo>
                    <a:pt x="0" y="33"/>
                  </a:lnTo>
                  <a:lnTo>
                    <a:pt x="0" y="28"/>
                  </a:lnTo>
                  <a:lnTo>
                    <a:pt x="0" y="25"/>
                  </a:lnTo>
                  <a:lnTo>
                    <a:pt x="0" y="20"/>
                  </a:lnTo>
                  <a:lnTo>
                    <a:pt x="0" y="18"/>
                  </a:lnTo>
                  <a:lnTo>
                    <a:pt x="2" y="15"/>
                  </a:lnTo>
                  <a:lnTo>
                    <a:pt x="7" y="10"/>
                  </a:lnTo>
                  <a:lnTo>
                    <a:pt x="10" y="8"/>
                  </a:lnTo>
                  <a:lnTo>
                    <a:pt x="12" y="5"/>
                  </a:lnTo>
                  <a:lnTo>
                    <a:pt x="18" y="3"/>
                  </a:lnTo>
                  <a:lnTo>
                    <a:pt x="20" y="0"/>
                  </a:lnTo>
                  <a:lnTo>
                    <a:pt x="25" y="0"/>
                  </a:lnTo>
                  <a:lnTo>
                    <a:pt x="30" y="5"/>
                  </a:lnTo>
                  <a:close/>
                </a:path>
              </a:pathLst>
            </a:custGeom>
            <a:solidFill>
              <a:srgbClr val="8FFFFF"/>
            </a:solidFill>
            <a:ln w="7938">
              <a:solidFill>
                <a:schemeClr val="bg2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 sz="2000">
                <a:solidFill>
                  <a:srgbClr val="000000"/>
                </a:solidFill>
              </a:endParaRPr>
            </a:p>
          </p:txBody>
        </p:sp>
        <p:sp>
          <p:nvSpPr>
            <p:cNvPr id="323599" name="Freeform 15"/>
            <p:cNvSpPr>
              <a:spLocks/>
            </p:cNvSpPr>
            <p:nvPr/>
          </p:nvSpPr>
          <p:spPr bwMode="auto">
            <a:xfrm>
              <a:off x="1568" y="1686"/>
              <a:ext cx="36" cy="20"/>
            </a:xfrm>
            <a:custGeom>
              <a:avLst/>
              <a:gdLst/>
              <a:ahLst/>
              <a:cxnLst>
                <a:cxn ang="0">
                  <a:pos x="23" y="25"/>
                </a:cxn>
                <a:cxn ang="0">
                  <a:pos x="25" y="25"/>
                </a:cxn>
                <a:cxn ang="0">
                  <a:pos x="30" y="25"/>
                </a:cxn>
                <a:cxn ang="0">
                  <a:pos x="33" y="22"/>
                </a:cxn>
                <a:cxn ang="0">
                  <a:pos x="35" y="22"/>
                </a:cxn>
                <a:cxn ang="0">
                  <a:pos x="40" y="22"/>
                </a:cxn>
                <a:cxn ang="0">
                  <a:pos x="43" y="20"/>
                </a:cxn>
                <a:cxn ang="0">
                  <a:pos x="45" y="20"/>
                </a:cxn>
                <a:cxn ang="0">
                  <a:pos x="51" y="17"/>
                </a:cxn>
                <a:cxn ang="0">
                  <a:pos x="48" y="20"/>
                </a:cxn>
                <a:cxn ang="0">
                  <a:pos x="45" y="22"/>
                </a:cxn>
                <a:cxn ang="0">
                  <a:pos x="40" y="22"/>
                </a:cxn>
                <a:cxn ang="0">
                  <a:pos x="38" y="25"/>
                </a:cxn>
                <a:cxn ang="0">
                  <a:pos x="33" y="28"/>
                </a:cxn>
                <a:cxn ang="0">
                  <a:pos x="30" y="28"/>
                </a:cxn>
                <a:cxn ang="0">
                  <a:pos x="28" y="28"/>
                </a:cxn>
                <a:cxn ang="0">
                  <a:pos x="23" y="28"/>
                </a:cxn>
                <a:cxn ang="0">
                  <a:pos x="20" y="28"/>
                </a:cxn>
                <a:cxn ang="0">
                  <a:pos x="18" y="25"/>
                </a:cxn>
                <a:cxn ang="0">
                  <a:pos x="12" y="25"/>
                </a:cxn>
                <a:cxn ang="0">
                  <a:pos x="10" y="22"/>
                </a:cxn>
                <a:cxn ang="0">
                  <a:pos x="10" y="17"/>
                </a:cxn>
                <a:cxn ang="0">
                  <a:pos x="7" y="15"/>
                </a:cxn>
                <a:cxn ang="0">
                  <a:pos x="5" y="12"/>
                </a:cxn>
                <a:cxn ang="0">
                  <a:pos x="2" y="10"/>
                </a:cxn>
                <a:cxn ang="0">
                  <a:pos x="0" y="10"/>
                </a:cxn>
                <a:cxn ang="0">
                  <a:pos x="0" y="7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2" y="2"/>
                </a:cxn>
                <a:cxn ang="0">
                  <a:pos x="5" y="5"/>
                </a:cxn>
                <a:cxn ang="0">
                  <a:pos x="5" y="10"/>
                </a:cxn>
                <a:cxn ang="0">
                  <a:pos x="7" y="15"/>
                </a:cxn>
                <a:cxn ang="0">
                  <a:pos x="10" y="17"/>
                </a:cxn>
                <a:cxn ang="0">
                  <a:pos x="12" y="20"/>
                </a:cxn>
                <a:cxn ang="0">
                  <a:pos x="18" y="22"/>
                </a:cxn>
                <a:cxn ang="0">
                  <a:pos x="23" y="25"/>
                </a:cxn>
              </a:cxnLst>
              <a:rect l="0" t="0" r="r" b="b"/>
              <a:pathLst>
                <a:path w="51" h="28">
                  <a:moveTo>
                    <a:pt x="23" y="25"/>
                  </a:moveTo>
                  <a:lnTo>
                    <a:pt x="25" y="25"/>
                  </a:lnTo>
                  <a:lnTo>
                    <a:pt x="30" y="25"/>
                  </a:lnTo>
                  <a:lnTo>
                    <a:pt x="33" y="22"/>
                  </a:lnTo>
                  <a:lnTo>
                    <a:pt x="35" y="22"/>
                  </a:lnTo>
                  <a:lnTo>
                    <a:pt x="40" y="22"/>
                  </a:lnTo>
                  <a:lnTo>
                    <a:pt x="43" y="20"/>
                  </a:lnTo>
                  <a:lnTo>
                    <a:pt x="45" y="20"/>
                  </a:lnTo>
                  <a:lnTo>
                    <a:pt x="51" y="17"/>
                  </a:lnTo>
                  <a:lnTo>
                    <a:pt x="48" y="20"/>
                  </a:lnTo>
                  <a:lnTo>
                    <a:pt x="45" y="22"/>
                  </a:lnTo>
                  <a:lnTo>
                    <a:pt x="40" y="22"/>
                  </a:lnTo>
                  <a:lnTo>
                    <a:pt x="38" y="25"/>
                  </a:lnTo>
                  <a:lnTo>
                    <a:pt x="33" y="28"/>
                  </a:lnTo>
                  <a:lnTo>
                    <a:pt x="30" y="28"/>
                  </a:lnTo>
                  <a:lnTo>
                    <a:pt x="28" y="28"/>
                  </a:lnTo>
                  <a:lnTo>
                    <a:pt x="23" y="28"/>
                  </a:lnTo>
                  <a:lnTo>
                    <a:pt x="20" y="28"/>
                  </a:lnTo>
                  <a:lnTo>
                    <a:pt x="18" y="25"/>
                  </a:lnTo>
                  <a:lnTo>
                    <a:pt x="12" y="25"/>
                  </a:lnTo>
                  <a:lnTo>
                    <a:pt x="10" y="22"/>
                  </a:lnTo>
                  <a:lnTo>
                    <a:pt x="10" y="17"/>
                  </a:lnTo>
                  <a:lnTo>
                    <a:pt x="7" y="15"/>
                  </a:lnTo>
                  <a:lnTo>
                    <a:pt x="5" y="12"/>
                  </a:lnTo>
                  <a:lnTo>
                    <a:pt x="2" y="10"/>
                  </a:lnTo>
                  <a:lnTo>
                    <a:pt x="0" y="10"/>
                  </a:lnTo>
                  <a:lnTo>
                    <a:pt x="0" y="7"/>
                  </a:lnTo>
                  <a:lnTo>
                    <a:pt x="0" y="2"/>
                  </a:lnTo>
                  <a:lnTo>
                    <a:pt x="2" y="0"/>
                  </a:lnTo>
                  <a:lnTo>
                    <a:pt x="2" y="2"/>
                  </a:lnTo>
                  <a:lnTo>
                    <a:pt x="5" y="5"/>
                  </a:lnTo>
                  <a:lnTo>
                    <a:pt x="5" y="10"/>
                  </a:lnTo>
                  <a:lnTo>
                    <a:pt x="7" y="15"/>
                  </a:lnTo>
                  <a:lnTo>
                    <a:pt x="10" y="17"/>
                  </a:lnTo>
                  <a:lnTo>
                    <a:pt x="12" y="20"/>
                  </a:lnTo>
                  <a:lnTo>
                    <a:pt x="18" y="22"/>
                  </a:lnTo>
                  <a:lnTo>
                    <a:pt x="23" y="25"/>
                  </a:lnTo>
                  <a:close/>
                </a:path>
              </a:pathLst>
            </a:custGeom>
            <a:solidFill>
              <a:srgbClr val="8FFFFF"/>
            </a:solidFill>
            <a:ln w="7938">
              <a:solidFill>
                <a:schemeClr val="bg2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 sz="2000">
                <a:solidFill>
                  <a:srgbClr val="000000"/>
                </a:solidFill>
              </a:endParaRPr>
            </a:p>
          </p:txBody>
        </p:sp>
        <p:sp>
          <p:nvSpPr>
            <p:cNvPr id="323600" name="Freeform 16"/>
            <p:cNvSpPr>
              <a:spLocks/>
            </p:cNvSpPr>
            <p:nvPr/>
          </p:nvSpPr>
          <p:spPr bwMode="auto">
            <a:xfrm>
              <a:off x="1501" y="1694"/>
              <a:ext cx="54" cy="34"/>
            </a:xfrm>
            <a:custGeom>
              <a:avLst/>
              <a:gdLst/>
              <a:ahLst/>
              <a:cxnLst>
                <a:cxn ang="0">
                  <a:pos x="7" y="0"/>
                </a:cxn>
                <a:cxn ang="0">
                  <a:pos x="7" y="3"/>
                </a:cxn>
                <a:cxn ang="0">
                  <a:pos x="7" y="5"/>
                </a:cxn>
                <a:cxn ang="0">
                  <a:pos x="5" y="8"/>
                </a:cxn>
                <a:cxn ang="0">
                  <a:pos x="5" y="13"/>
                </a:cxn>
                <a:cxn ang="0">
                  <a:pos x="5" y="16"/>
                </a:cxn>
                <a:cxn ang="0">
                  <a:pos x="5" y="18"/>
                </a:cxn>
                <a:cxn ang="0">
                  <a:pos x="5" y="21"/>
                </a:cxn>
                <a:cxn ang="0">
                  <a:pos x="7" y="23"/>
                </a:cxn>
                <a:cxn ang="0">
                  <a:pos x="10" y="28"/>
                </a:cxn>
                <a:cxn ang="0">
                  <a:pos x="12" y="33"/>
                </a:cxn>
                <a:cxn ang="0">
                  <a:pos x="18" y="36"/>
                </a:cxn>
                <a:cxn ang="0">
                  <a:pos x="23" y="38"/>
                </a:cxn>
                <a:cxn ang="0">
                  <a:pos x="25" y="41"/>
                </a:cxn>
                <a:cxn ang="0">
                  <a:pos x="30" y="41"/>
                </a:cxn>
                <a:cxn ang="0">
                  <a:pos x="35" y="43"/>
                </a:cxn>
                <a:cxn ang="0">
                  <a:pos x="43" y="43"/>
                </a:cxn>
                <a:cxn ang="0">
                  <a:pos x="45" y="43"/>
                </a:cxn>
                <a:cxn ang="0">
                  <a:pos x="51" y="41"/>
                </a:cxn>
                <a:cxn ang="0">
                  <a:pos x="56" y="38"/>
                </a:cxn>
                <a:cxn ang="0">
                  <a:pos x="58" y="38"/>
                </a:cxn>
                <a:cxn ang="0">
                  <a:pos x="63" y="36"/>
                </a:cxn>
                <a:cxn ang="0">
                  <a:pos x="68" y="33"/>
                </a:cxn>
                <a:cxn ang="0">
                  <a:pos x="71" y="31"/>
                </a:cxn>
                <a:cxn ang="0">
                  <a:pos x="76" y="28"/>
                </a:cxn>
                <a:cxn ang="0">
                  <a:pos x="73" y="31"/>
                </a:cxn>
                <a:cxn ang="0">
                  <a:pos x="73" y="33"/>
                </a:cxn>
                <a:cxn ang="0">
                  <a:pos x="71" y="33"/>
                </a:cxn>
                <a:cxn ang="0">
                  <a:pos x="71" y="36"/>
                </a:cxn>
                <a:cxn ang="0">
                  <a:pos x="66" y="36"/>
                </a:cxn>
                <a:cxn ang="0">
                  <a:pos x="63" y="38"/>
                </a:cxn>
                <a:cxn ang="0">
                  <a:pos x="61" y="38"/>
                </a:cxn>
                <a:cxn ang="0">
                  <a:pos x="58" y="41"/>
                </a:cxn>
                <a:cxn ang="0">
                  <a:pos x="56" y="43"/>
                </a:cxn>
                <a:cxn ang="0">
                  <a:pos x="53" y="43"/>
                </a:cxn>
                <a:cxn ang="0">
                  <a:pos x="51" y="46"/>
                </a:cxn>
                <a:cxn ang="0">
                  <a:pos x="45" y="46"/>
                </a:cxn>
                <a:cxn ang="0">
                  <a:pos x="38" y="46"/>
                </a:cxn>
                <a:cxn ang="0">
                  <a:pos x="33" y="46"/>
                </a:cxn>
                <a:cxn ang="0">
                  <a:pos x="25" y="46"/>
                </a:cxn>
                <a:cxn ang="0">
                  <a:pos x="20" y="43"/>
                </a:cxn>
                <a:cxn ang="0">
                  <a:pos x="15" y="41"/>
                </a:cxn>
                <a:cxn ang="0">
                  <a:pos x="10" y="38"/>
                </a:cxn>
                <a:cxn ang="0">
                  <a:pos x="7" y="33"/>
                </a:cxn>
                <a:cxn ang="0">
                  <a:pos x="2" y="28"/>
                </a:cxn>
                <a:cxn ang="0">
                  <a:pos x="0" y="26"/>
                </a:cxn>
                <a:cxn ang="0">
                  <a:pos x="0" y="23"/>
                </a:cxn>
                <a:cxn ang="0">
                  <a:pos x="0" y="21"/>
                </a:cxn>
                <a:cxn ang="0">
                  <a:pos x="0" y="18"/>
                </a:cxn>
                <a:cxn ang="0">
                  <a:pos x="0" y="16"/>
                </a:cxn>
                <a:cxn ang="0">
                  <a:pos x="0" y="10"/>
                </a:cxn>
                <a:cxn ang="0">
                  <a:pos x="0" y="8"/>
                </a:cxn>
                <a:cxn ang="0">
                  <a:pos x="2" y="5"/>
                </a:cxn>
                <a:cxn ang="0">
                  <a:pos x="2" y="3"/>
                </a:cxn>
                <a:cxn ang="0">
                  <a:pos x="5" y="3"/>
                </a:cxn>
                <a:cxn ang="0">
                  <a:pos x="5" y="0"/>
                </a:cxn>
                <a:cxn ang="0">
                  <a:pos x="7" y="0"/>
                </a:cxn>
              </a:cxnLst>
              <a:rect l="0" t="0" r="r" b="b"/>
              <a:pathLst>
                <a:path w="76" h="46">
                  <a:moveTo>
                    <a:pt x="7" y="0"/>
                  </a:moveTo>
                  <a:lnTo>
                    <a:pt x="7" y="3"/>
                  </a:lnTo>
                  <a:lnTo>
                    <a:pt x="7" y="5"/>
                  </a:lnTo>
                  <a:lnTo>
                    <a:pt x="5" y="8"/>
                  </a:lnTo>
                  <a:lnTo>
                    <a:pt x="5" y="13"/>
                  </a:lnTo>
                  <a:lnTo>
                    <a:pt x="5" y="16"/>
                  </a:lnTo>
                  <a:lnTo>
                    <a:pt x="5" y="18"/>
                  </a:lnTo>
                  <a:lnTo>
                    <a:pt x="5" y="21"/>
                  </a:lnTo>
                  <a:lnTo>
                    <a:pt x="7" y="23"/>
                  </a:lnTo>
                  <a:lnTo>
                    <a:pt x="10" y="28"/>
                  </a:lnTo>
                  <a:lnTo>
                    <a:pt x="12" y="33"/>
                  </a:lnTo>
                  <a:lnTo>
                    <a:pt x="18" y="36"/>
                  </a:lnTo>
                  <a:lnTo>
                    <a:pt x="23" y="38"/>
                  </a:lnTo>
                  <a:lnTo>
                    <a:pt x="25" y="41"/>
                  </a:lnTo>
                  <a:lnTo>
                    <a:pt x="30" y="41"/>
                  </a:lnTo>
                  <a:lnTo>
                    <a:pt x="35" y="43"/>
                  </a:lnTo>
                  <a:lnTo>
                    <a:pt x="43" y="43"/>
                  </a:lnTo>
                  <a:lnTo>
                    <a:pt x="45" y="43"/>
                  </a:lnTo>
                  <a:lnTo>
                    <a:pt x="51" y="41"/>
                  </a:lnTo>
                  <a:lnTo>
                    <a:pt x="56" y="38"/>
                  </a:lnTo>
                  <a:lnTo>
                    <a:pt x="58" y="38"/>
                  </a:lnTo>
                  <a:lnTo>
                    <a:pt x="63" y="36"/>
                  </a:lnTo>
                  <a:lnTo>
                    <a:pt x="68" y="33"/>
                  </a:lnTo>
                  <a:lnTo>
                    <a:pt x="71" y="31"/>
                  </a:lnTo>
                  <a:lnTo>
                    <a:pt x="76" y="28"/>
                  </a:lnTo>
                  <a:lnTo>
                    <a:pt x="73" y="31"/>
                  </a:lnTo>
                  <a:lnTo>
                    <a:pt x="73" y="33"/>
                  </a:lnTo>
                  <a:lnTo>
                    <a:pt x="71" y="33"/>
                  </a:lnTo>
                  <a:lnTo>
                    <a:pt x="71" y="36"/>
                  </a:lnTo>
                  <a:lnTo>
                    <a:pt x="66" y="36"/>
                  </a:lnTo>
                  <a:lnTo>
                    <a:pt x="63" y="38"/>
                  </a:lnTo>
                  <a:lnTo>
                    <a:pt x="61" y="38"/>
                  </a:lnTo>
                  <a:lnTo>
                    <a:pt x="58" y="41"/>
                  </a:lnTo>
                  <a:lnTo>
                    <a:pt x="56" y="43"/>
                  </a:lnTo>
                  <a:lnTo>
                    <a:pt x="53" y="43"/>
                  </a:lnTo>
                  <a:lnTo>
                    <a:pt x="51" y="46"/>
                  </a:lnTo>
                  <a:lnTo>
                    <a:pt x="45" y="46"/>
                  </a:lnTo>
                  <a:lnTo>
                    <a:pt x="38" y="46"/>
                  </a:lnTo>
                  <a:lnTo>
                    <a:pt x="33" y="46"/>
                  </a:lnTo>
                  <a:lnTo>
                    <a:pt x="25" y="46"/>
                  </a:lnTo>
                  <a:lnTo>
                    <a:pt x="20" y="43"/>
                  </a:lnTo>
                  <a:lnTo>
                    <a:pt x="15" y="41"/>
                  </a:lnTo>
                  <a:lnTo>
                    <a:pt x="10" y="38"/>
                  </a:lnTo>
                  <a:lnTo>
                    <a:pt x="7" y="33"/>
                  </a:lnTo>
                  <a:lnTo>
                    <a:pt x="2" y="28"/>
                  </a:lnTo>
                  <a:lnTo>
                    <a:pt x="0" y="26"/>
                  </a:lnTo>
                  <a:lnTo>
                    <a:pt x="0" y="23"/>
                  </a:lnTo>
                  <a:lnTo>
                    <a:pt x="0" y="21"/>
                  </a:lnTo>
                  <a:lnTo>
                    <a:pt x="0" y="18"/>
                  </a:lnTo>
                  <a:lnTo>
                    <a:pt x="0" y="16"/>
                  </a:lnTo>
                  <a:lnTo>
                    <a:pt x="0" y="10"/>
                  </a:lnTo>
                  <a:lnTo>
                    <a:pt x="0" y="8"/>
                  </a:lnTo>
                  <a:lnTo>
                    <a:pt x="2" y="5"/>
                  </a:lnTo>
                  <a:lnTo>
                    <a:pt x="2" y="3"/>
                  </a:lnTo>
                  <a:lnTo>
                    <a:pt x="5" y="3"/>
                  </a:lnTo>
                  <a:lnTo>
                    <a:pt x="5" y="0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8FFFFF"/>
            </a:solidFill>
            <a:ln w="7938">
              <a:solidFill>
                <a:schemeClr val="bg2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ja-JP" altLang="en-US" sz="2000">
                <a:solidFill>
                  <a:srgbClr val="000000"/>
                </a:solidFill>
              </a:endParaRPr>
            </a:p>
          </p:txBody>
        </p:sp>
      </p:grpSp>
      <p:sp>
        <p:nvSpPr>
          <p:cNvPr id="323601" name="Text Box 17"/>
          <p:cNvSpPr txBox="1">
            <a:spLocks noChangeArrowheads="1"/>
          </p:cNvSpPr>
          <p:nvPr/>
        </p:nvSpPr>
        <p:spPr bwMode="auto">
          <a:xfrm>
            <a:off x="457151" y="1151074"/>
            <a:ext cx="4134465" cy="800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ja-JP" altLang="en-US" sz="2800" dirty="0">
                <a:solidFill>
                  <a:srgbClr val="CC3300"/>
                </a:solidFill>
                <a:latin typeface="HG教科書体" pitchFamily="17" charset="-128"/>
                <a:ea typeface="HG教科書体" pitchFamily="17" charset="-128"/>
              </a:rPr>
              <a:t>陸では一時的に重力増加</a:t>
            </a:r>
            <a:endParaRPr lang="en-US" altLang="ja-JP" sz="2800" dirty="0">
              <a:solidFill>
                <a:srgbClr val="CC3300"/>
              </a:solidFill>
              <a:latin typeface="HG教科書体" pitchFamily="17" charset="-128"/>
              <a:ea typeface="HG教科書体" pitchFamily="17" charset="-128"/>
            </a:endParaRPr>
          </a:p>
          <a:p>
            <a:pPr algn="ctr"/>
            <a:r>
              <a:rPr lang="en-US" altLang="ja-JP" dirty="0">
                <a:solidFill>
                  <a:srgbClr val="CC3300"/>
                </a:solidFill>
                <a:latin typeface="Comic Sans MS" panose="030F0702030302020204" pitchFamily="66" charset="0"/>
                <a:ea typeface="HG教科書体" pitchFamily="17" charset="-128"/>
              </a:rPr>
              <a:t>Temporary </a:t>
            </a:r>
            <a:r>
              <a:rPr lang="en-US" altLang="ja-JP" dirty="0">
                <a:solidFill>
                  <a:srgbClr val="CC3300"/>
                </a:solidFill>
                <a:latin typeface="Symbol" panose="05050102010706020507" pitchFamily="18" charset="2"/>
                <a:ea typeface="HG教科書体" pitchFamily="17" charset="-128"/>
              </a:rPr>
              <a:t>D</a:t>
            </a:r>
            <a:r>
              <a:rPr lang="en-US" altLang="ja-JP" dirty="0">
                <a:solidFill>
                  <a:srgbClr val="CC3300"/>
                </a:solidFill>
                <a:latin typeface="Comic Sans MS" panose="030F0702030302020204" pitchFamily="66" charset="0"/>
                <a:ea typeface="HG教科書体" pitchFamily="17" charset="-128"/>
              </a:rPr>
              <a:t>g on land</a:t>
            </a:r>
          </a:p>
        </p:txBody>
      </p:sp>
      <p:grpSp>
        <p:nvGrpSpPr>
          <p:cNvPr id="5" name="Group 18"/>
          <p:cNvGrpSpPr>
            <a:grpSpLocks/>
          </p:cNvGrpSpPr>
          <p:nvPr/>
        </p:nvGrpSpPr>
        <p:grpSpPr bwMode="auto">
          <a:xfrm>
            <a:off x="1835150" y="2708275"/>
            <a:ext cx="647700" cy="576263"/>
            <a:chOff x="1565" y="1797"/>
            <a:chExt cx="408" cy="272"/>
          </a:xfrm>
        </p:grpSpPr>
        <p:sp>
          <p:nvSpPr>
            <p:cNvPr id="323603" name="Line 19"/>
            <p:cNvSpPr>
              <a:spLocks noChangeShapeType="1"/>
            </p:cNvSpPr>
            <p:nvPr/>
          </p:nvSpPr>
          <p:spPr bwMode="auto">
            <a:xfrm>
              <a:off x="1565" y="1797"/>
              <a:ext cx="0" cy="272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prstDash val="dash"/>
              <a:round/>
              <a:headEnd/>
              <a:tailEnd/>
            </a:ln>
            <a:effectLst/>
          </p:spPr>
          <p:txBody>
            <a:bodyPr/>
            <a:lstStyle/>
            <a:p>
              <a:endParaRPr lang="ja-JP" altLang="en-US" sz="2000">
                <a:solidFill>
                  <a:srgbClr val="000000"/>
                </a:solidFill>
              </a:endParaRPr>
            </a:p>
          </p:txBody>
        </p:sp>
        <p:sp>
          <p:nvSpPr>
            <p:cNvPr id="323604" name="Line 20"/>
            <p:cNvSpPr>
              <a:spLocks noChangeShapeType="1"/>
            </p:cNvSpPr>
            <p:nvPr/>
          </p:nvSpPr>
          <p:spPr bwMode="auto">
            <a:xfrm>
              <a:off x="1701" y="1797"/>
              <a:ext cx="0" cy="272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prstDash val="dash"/>
              <a:round/>
              <a:headEnd/>
              <a:tailEnd/>
            </a:ln>
            <a:effectLst/>
          </p:spPr>
          <p:txBody>
            <a:bodyPr/>
            <a:lstStyle/>
            <a:p>
              <a:endParaRPr lang="ja-JP" altLang="en-US" sz="2000">
                <a:solidFill>
                  <a:srgbClr val="000000"/>
                </a:solidFill>
              </a:endParaRPr>
            </a:p>
          </p:txBody>
        </p:sp>
        <p:sp>
          <p:nvSpPr>
            <p:cNvPr id="323605" name="Line 21"/>
            <p:cNvSpPr>
              <a:spLocks noChangeShapeType="1"/>
            </p:cNvSpPr>
            <p:nvPr/>
          </p:nvSpPr>
          <p:spPr bwMode="auto">
            <a:xfrm>
              <a:off x="1837" y="1797"/>
              <a:ext cx="0" cy="272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prstDash val="dash"/>
              <a:round/>
              <a:headEnd/>
              <a:tailEnd/>
            </a:ln>
            <a:effectLst/>
          </p:spPr>
          <p:txBody>
            <a:bodyPr/>
            <a:lstStyle/>
            <a:p>
              <a:endParaRPr lang="ja-JP" altLang="en-US" sz="2000">
                <a:solidFill>
                  <a:srgbClr val="000000"/>
                </a:solidFill>
              </a:endParaRPr>
            </a:p>
          </p:txBody>
        </p:sp>
        <p:sp>
          <p:nvSpPr>
            <p:cNvPr id="323606" name="Line 22"/>
            <p:cNvSpPr>
              <a:spLocks noChangeShapeType="1"/>
            </p:cNvSpPr>
            <p:nvPr/>
          </p:nvSpPr>
          <p:spPr bwMode="auto">
            <a:xfrm>
              <a:off x="1973" y="1797"/>
              <a:ext cx="0" cy="272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prstDash val="dash"/>
              <a:round/>
              <a:headEnd/>
              <a:tailEnd/>
            </a:ln>
            <a:effectLst/>
          </p:spPr>
          <p:txBody>
            <a:bodyPr/>
            <a:lstStyle/>
            <a:p>
              <a:endParaRPr lang="ja-JP" altLang="en-US" sz="2000">
                <a:solidFill>
                  <a:srgbClr val="000000"/>
                </a:solidFill>
              </a:endParaRPr>
            </a:p>
          </p:txBody>
        </p:sp>
      </p:grpSp>
      <p:sp>
        <p:nvSpPr>
          <p:cNvPr id="323607" name="Text Box 23"/>
          <p:cNvSpPr txBox="1">
            <a:spLocks noChangeArrowheads="1"/>
          </p:cNvSpPr>
          <p:nvPr/>
        </p:nvSpPr>
        <p:spPr bwMode="auto">
          <a:xfrm>
            <a:off x="5279894" y="1223902"/>
            <a:ext cx="3775393" cy="800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ja-JP" altLang="en-US" sz="2800" dirty="0">
                <a:solidFill>
                  <a:srgbClr val="333399"/>
                </a:solidFill>
                <a:latin typeface="HG教科書体" pitchFamily="17" charset="-128"/>
                <a:ea typeface="HG教科書体" pitchFamily="17" charset="-128"/>
              </a:rPr>
              <a:t>海では重力変わらない</a:t>
            </a:r>
            <a:endParaRPr lang="en-US" altLang="ja-JP" sz="2800" dirty="0">
              <a:solidFill>
                <a:srgbClr val="333399"/>
              </a:solidFill>
              <a:latin typeface="HG教科書体" pitchFamily="17" charset="-128"/>
              <a:ea typeface="HG教科書体" pitchFamily="17" charset="-128"/>
            </a:endParaRPr>
          </a:p>
          <a:p>
            <a:pPr algn="ctr"/>
            <a:r>
              <a:rPr lang="en-US" altLang="ja-JP" dirty="0">
                <a:solidFill>
                  <a:srgbClr val="333399"/>
                </a:solidFill>
                <a:latin typeface="Comic Sans MS" panose="030F0702030302020204" pitchFamily="66" charset="0"/>
                <a:ea typeface="HG教科書体" pitchFamily="17" charset="-128"/>
              </a:rPr>
              <a:t>Little </a:t>
            </a:r>
            <a:r>
              <a:rPr lang="en-US" altLang="ja-JP" dirty="0">
                <a:solidFill>
                  <a:srgbClr val="333399"/>
                </a:solidFill>
                <a:latin typeface="Symbol" panose="05050102010706020507" pitchFamily="18" charset="2"/>
                <a:ea typeface="HG教科書体" pitchFamily="17" charset="-128"/>
              </a:rPr>
              <a:t>D</a:t>
            </a:r>
            <a:r>
              <a:rPr lang="en-US" altLang="ja-JP" dirty="0">
                <a:solidFill>
                  <a:srgbClr val="333399"/>
                </a:solidFill>
                <a:latin typeface="Comic Sans MS" panose="030F0702030302020204" pitchFamily="66" charset="0"/>
                <a:ea typeface="HG教科書体" pitchFamily="17" charset="-128"/>
              </a:rPr>
              <a:t>g in ocean</a:t>
            </a:r>
          </a:p>
        </p:txBody>
      </p:sp>
      <p:sp>
        <p:nvSpPr>
          <p:cNvPr id="323608" name="Freeform 24"/>
          <p:cNvSpPr>
            <a:spLocks/>
          </p:cNvSpPr>
          <p:nvPr/>
        </p:nvSpPr>
        <p:spPr bwMode="auto">
          <a:xfrm>
            <a:off x="-450850" y="3195638"/>
            <a:ext cx="9855200" cy="4049712"/>
          </a:xfrm>
          <a:custGeom>
            <a:avLst/>
            <a:gdLst/>
            <a:ahLst/>
            <a:cxnLst>
              <a:cxn ang="0">
                <a:pos x="284" y="181"/>
              </a:cxn>
              <a:cxn ang="0">
                <a:pos x="339" y="35"/>
              </a:cxn>
              <a:cxn ang="0">
                <a:pos x="805" y="11"/>
              </a:cxn>
              <a:cxn ang="0">
                <a:pos x="1214" y="56"/>
              </a:cxn>
              <a:cxn ang="0">
                <a:pos x="1713" y="102"/>
              </a:cxn>
              <a:cxn ang="0">
                <a:pos x="2166" y="102"/>
              </a:cxn>
              <a:cxn ang="0">
                <a:pos x="3073" y="147"/>
              </a:cxn>
              <a:cxn ang="0">
                <a:pos x="3618" y="328"/>
              </a:cxn>
              <a:cxn ang="0">
                <a:pos x="4570" y="646"/>
              </a:cxn>
              <a:cxn ang="0">
                <a:pos x="5205" y="782"/>
              </a:cxn>
              <a:cxn ang="0">
                <a:pos x="5697" y="1032"/>
              </a:cxn>
              <a:cxn ang="0">
                <a:pos x="6067" y="1236"/>
              </a:cxn>
              <a:cxn ang="0">
                <a:pos x="6090" y="2156"/>
              </a:cxn>
              <a:cxn ang="0">
                <a:pos x="5962" y="2348"/>
              </a:cxn>
              <a:cxn ang="0">
                <a:pos x="4616" y="2324"/>
              </a:cxn>
              <a:cxn ang="0">
                <a:pos x="723" y="2339"/>
              </a:cxn>
              <a:cxn ang="0">
                <a:pos x="275" y="2156"/>
              </a:cxn>
              <a:cxn ang="0">
                <a:pos x="275" y="1123"/>
              </a:cxn>
              <a:cxn ang="0">
                <a:pos x="284" y="181"/>
              </a:cxn>
            </a:cxnLst>
            <a:rect l="0" t="0" r="r" b="b"/>
            <a:pathLst>
              <a:path w="6208" h="2376">
                <a:moveTo>
                  <a:pt x="284" y="181"/>
                </a:moveTo>
                <a:cubicBezTo>
                  <a:pt x="295" y="0"/>
                  <a:pt x="252" y="63"/>
                  <a:pt x="339" y="35"/>
                </a:cubicBezTo>
                <a:cubicBezTo>
                  <a:pt x="426" y="7"/>
                  <a:pt x="659" y="8"/>
                  <a:pt x="805" y="11"/>
                </a:cubicBezTo>
                <a:cubicBezTo>
                  <a:pt x="951" y="14"/>
                  <a:pt x="1063" y="41"/>
                  <a:pt x="1214" y="56"/>
                </a:cubicBezTo>
                <a:cubicBezTo>
                  <a:pt x="1365" y="71"/>
                  <a:pt x="1554" y="94"/>
                  <a:pt x="1713" y="102"/>
                </a:cubicBezTo>
                <a:cubicBezTo>
                  <a:pt x="1872" y="110"/>
                  <a:pt x="1939" y="95"/>
                  <a:pt x="2166" y="102"/>
                </a:cubicBezTo>
                <a:cubicBezTo>
                  <a:pt x="2393" y="109"/>
                  <a:pt x="2831" y="109"/>
                  <a:pt x="3073" y="147"/>
                </a:cubicBezTo>
                <a:cubicBezTo>
                  <a:pt x="3315" y="185"/>
                  <a:pt x="3369" y="245"/>
                  <a:pt x="3618" y="328"/>
                </a:cubicBezTo>
                <a:cubicBezTo>
                  <a:pt x="3867" y="411"/>
                  <a:pt x="4306" y="570"/>
                  <a:pt x="4570" y="646"/>
                </a:cubicBezTo>
                <a:cubicBezTo>
                  <a:pt x="4834" y="722"/>
                  <a:pt x="5017" y="718"/>
                  <a:pt x="5205" y="782"/>
                </a:cubicBezTo>
                <a:cubicBezTo>
                  <a:pt x="5393" y="846"/>
                  <a:pt x="5553" y="956"/>
                  <a:pt x="5697" y="1032"/>
                </a:cubicBezTo>
                <a:cubicBezTo>
                  <a:pt x="5841" y="1108"/>
                  <a:pt x="6001" y="1049"/>
                  <a:pt x="6067" y="1236"/>
                </a:cubicBezTo>
                <a:cubicBezTo>
                  <a:pt x="6133" y="1423"/>
                  <a:pt x="6107" y="1971"/>
                  <a:pt x="6090" y="2156"/>
                </a:cubicBezTo>
                <a:cubicBezTo>
                  <a:pt x="6073" y="2341"/>
                  <a:pt x="6208" y="2320"/>
                  <a:pt x="5962" y="2348"/>
                </a:cubicBezTo>
                <a:cubicBezTo>
                  <a:pt x="5716" y="2376"/>
                  <a:pt x="5489" y="2325"/>
                  <a:pt x="4616" y="2324"/>
                </a:cubicBezTo>
                <a:cubicBezTo>
                  <a:pt x="3743" y="2323"/>
                  <a:pt x="1446" y="2367"/>
                  <a:pt x="723" y="2339"/>
                </a:cubicBezTo>
                <a:cubicBezTo>
                  <a:pt x="0" y="2311"/>
                  <a:pt x="350" y="2359"/>
                  <a:pt x="275" y="2156"/>
                </a:cubicBezTo>
                <a:cubicBezTo>
                  <a:pt x="200" y="1953"/>
                  <a:pt x="274" y="1452"/>
                  <a:pt x="275" y="1123"/>
                </a:cubicBezTo>
                <a:cubicBezTo>
                  <a:pt x="276" y="794"/>
                  <a:pt x="273" y="362"/>
                  <a:pt x="284" y="181"/>
                </a:cubicBezTo>
                <a:close/>
              </a:path>
            </a:pathLst>
          </a:custGeom>
          <a:solidFill>
            <a:srgbClr val="996600"/>
          </a:soli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endParaRPr lang="ja-JP" altLang="en-US" sz="2000">
              <a:solidFill>
                <a:srgbClr val="000000"/>
              </a:solidFill>
            </a:endParaRPr>
          </a:p>
        </p:txBody>
      </p:sp>
      <p:grpSp>
        <p:nvGrpSpPr>
          <p:cNvPr id="6" name="Group 25"/>
          <p:cNvGrpSpPr>
            <a:grpSpLocks/>
          </p:cNvGrpSpPr>
          <p:nvPr/>
        </p:nvGrpSpPr>
        <p:grpSpPr bwMode="auto">
          <a:xfrm>
            <a:off x="7596188" y="2924175"/>
            <a:ext cx="647700" cy="865188"/>
            <a:chOff x="1565" y="1797"/>
            <a:chExt cx="408" cy="272"/>
          </a:xfrm>
        </p:grpSpPr>
        <p:sp>
          <p:nvSpPr>
            <p:cNvPr id="323610" name="Line 26"/>
            <p:cNvSpPr>
              <a:spLocks noChangeShapeType="1"/>
            </p:cNvSpPr>
            <p:nvPr/>
          </p:nvSpPr>
          <p:spPr bwMode="auto">
            <a:xfrm>
              <a:off x="1565" y="1797"/>
              <a:ext cx="0" cy="272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prstDash val="dash"/>
              <a:round/>
              <a:headEnd/>
              <a:tailEnd/>
            </a:ln>
            <a:effectLst/>
          </p:spPr>
          <p:txBody>
            <a:bodyPr/>
            <a:lstStyle/>
            <a:p>
              <a:endParaRPr lang="ja-JP" altLang="en-US" sz="2000">
                <a:solidFill>
                  <a:srgbClr val="000000"/>
                </a:solidFill>
              </a:endParaRPr>
            </a:p>
          </p:txBody>
        </p:sp>
        <p:sp>
          <p:nvSpPr>
            <p:cNvPr id="323611" name="Line 27"/>
            <p:cNvSpPr>
              <a:spLocks noChangeShapeType="1"/>
            </p:cNvSpPr>
            <p:nvPr/>
          </p:nvSpPr>
          <p:spPr bwMode="auto">
            <a:xfrm>
              <a:off x="1701" y="1797"/>
              <a:ext cx="0" cy="272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prstDash val="dash"/>
              <a:round/>
              <a:headEnd/>
              <a:tailEnd/>
            </a:ln>
            <a:effectLst/>
          </p:spPr>
          <p:txBody>
            <a:bodyPr/>
            <a:lstStyle/>
            <a:p>
              <a:endParaRPr lang="ja-JP" altLang="en-US" sz="2000">
                <a:solidFill>
                  <a:srgbClr val="000000"/>
                </a:solidFill>
              </a:endParaRPr>
            </a:p>
          </p:txBody>
        </p:sp>
        <p:sp>
          <p:nvSpPr>
            <p:cNvPr id="323612" name="Line 28"/>
            <p:cNvSpPr>
              <a:spLocks noChangeShapeType="1"/>
            </p:cNvSpPr>
            <p:nvPr/>
          </p:nvSpPr>
          <p:spPr bwMode="auto">
            <a:xfrm>
              <a:off x="1837" y="1797"/>
              <a:ext cx="0" cy="272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prstDash val="dash"/>
              <a:round/>
              <a:headEnd/>
              <a:tailEnd/>
            </a:ln>
            <a:effectLst/>
          </p:spPr>
          <p:txBody>
            <a:bodyPr/>
            <a:lstStyle/>
            <a:p>
              <a:endParaRPr lang="ja-JP" altLang="en-US" sz="2000">
                <a:solidFill>
                  <a:srgbClr val="000000"/>
                </a:solidFill>
              </a:endParaRPr>
            </a:p>
          </p:txBody>
        </p:sp>
        <p:sp>
          <p:nvSpPr>
            <p:cNvPr id="323613" name="Line 29"/>
            <p:cNvSpPr>
              <a:spLocks noChangeShapeType="1"/>
            </p:cNvSpPr>
            <p:nvPr/>
          </p:nvSpPr>
          <p:spPr bwMode="auto">
            <a:xfrm>
              <a:off x="1973" y="1797"/>
              <a:ext cx="0" cy="272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prstDash val="dash"/>
              <a:round/>
              <a:headEnd/>
              <a:tailEnd/>
            </a:ln>
            <a:effectLst/>
          </p:spPr>
          <p:txBody>
            <a:bodyPr/>
            <a:lstStyle/>
            <a:p>
              <a:endParaRPr lang="ja-JP" altLang="en-US" sz="2000">
                <a:solidFill>
                  <a:srgbClr val="000000"/>
                </a:solidFill>
              </a:endParaRPr>
            </a:p>
          </p:txBody>
        </p:sp>
      </p:grpSp>
      <p:sp>
        <p:nvSpPr>
          <p:cNvPr id="323614" name="Freeform 30"/>
          <p:cNvSpPr>
            <a:spLocks/>
          </p:cNvSpPr>
          <p:nvPr/>
        </p:nvSpPr>
        <p:spPr bwMode="auto">
          <a:xfrm>
            <a:off x="6516688" y="3716338"/>
            <a:ext cx="2592387" cy="228600"/>
          </a:xfrm>
          <a:custGeom>
            <a:avLst/>
            <a:gdLst/>
            <a:ahLst/>
            <a:cxnLst>
              <a:cxn ang="0">
                <a:pos x="0" y="144"/>
              </a:cxn>
              <a:cxn ang="0">
                <a:pos x="635" y="53"/>
              </a:cxn>
              <a:cxn ang="0">
                <a:pos x="907" y="7"/>
              </a:cxn>
              <a:cxn ang="0">
                <a:pos x="1361" y="98"/>
              </a:cxn>
              <a:cxn ang="0">
                <a:pos x="1633" y="144"/>
              </a:cxn>
            </a:cxnLst>
            <a:rect l="0" t="0" r="r" b="b"/>
            <a:pathLst>
              <a:path w="1633" h="144">
                <a:moveTo>
                  <a:pt x="0" y="144"/>
                </a:moveTo>
                <a:cubicBezTo>
                  <a:pt x="242" y="110"/>
                  <a:pt x="484" y="76"/>
                  <a:pt x="635" y="53"/>
                </a:cubicBezTo>
                <a:cubicBezTo>
                  <a:pt x="786" y="30"/>
                  <a:pt x="786" y="0"/>
                  <a:pt x="907" y="7"/>
                </a:cubicBezTo>
                <a:cubicBezTo>
                  <a:pt x="1028" y="14"/>
                  <a:pt x="1240" y="75"/>
                  <a:pt x="1361" y="98"/>
                </a:cubicBezTo>
                <a:cubicBezTo>
                  <a:pt x="1482" y="121"/>
                  <a:pt x="1595" y="136"/>
                  <a:pt x="1633" y="144"/>
                </a:cubicBezTo>
              </a:path>
            </a:pathLst>
          </a:custGeom>
          <a:solidFill>
            <a:schemeClr val="accent2"/>
          </a:soli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endParaRPr lang="ja-JP" altLang="en-US" sz="2000">
              <a:solidFill>
                <a:srgbClr val="000000"/>
              </a:solidFill>
            </a:endParaRPr>
          </a:p>
        </p:txBody>
      </p:sp>
      <p:sp>
        <p:nvSpPr>
          <p:cNvPr id="323615" name="Freeform 31"/>
          <p:cNvSpPr>
            <a:spLocks/>
          </p:cNvSpPr>
          <p:nvPr/>
        </p:nvSpPr>
        <p:spPr bwMode="auto">
          <a:xfrm>
            <a:off x="1187450" y="3284538"/>
            <a:ext cx="2016125" cy="373062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72" y="136"/>
              </a:cxn>
              <a:cxn ang="0">
                <a:pos x="499" y="227"/>
              </a:cxn>
              <a:cxn ang="0">
                <a:pos x="817" y="182"/>
              </a:cxn>
              <a:cxn ang="0">
                <a:pos x="1089" y="91"/>
              </a:cxn>
              <a:cxn ang="0">
                <a:pos x="1270" y="91"/>
              </a:cxn>
            </a:cxnLst>
            <a:rect l="0" t="0" r="r" b="b"/>
            <a:pathLst>
              <a:path w="1270" h="235">
                <a:moveTo>
                  <a:pt x="0" y="0"/>
                </a:moveTo>
                <a:cubicBezTo>
                  <a:pt x="94" y="49"/>
                  <a:pt x="189" y="98"/>
                  <a:pt x="272" y="136"/>
                </a:cubicBezTo>
                <a:cubicBezTo>
                  <a:pt x="355" y="174"/>
                  <a:pt x="408" y="219"/>
                  <a:pt x="499" y="227"/>
                </a:cubicBezTo>
                <a:cubicBezTo>
                  <a:pt x="590" y="235"/>
                  <a:pt x="719" y="205"/>
                  <a:pt x="817" y="182"/>
                </a:cubicBezTo>
                <a:cubicBezTo>
                  <a:pt x="915" y="159"/>
                  <a:pt x="1014" y="106"/>
                  <a:pt x="1089" y="91"/>
                </a:cubicBezTo>
                <a:cubicBezTo>
                  <a:pt x="1164" y="76"/>
                  <a:pt x="1217" y="83"/>
                  <a:pt x="1270" y="91"/>
                </a:cubicBezTo>
              </a:path>
            </a:pathLst>
          </a:custGeom>
          <a:solidFill>
            <a:srgbClr val="333399">
              <a:alpha val="30000"/>
            </a:srgbClr>
          </a:soli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endParaRPr lang="ja-JP" altLang="en-US" sz="2000">
              <a:solidFill>
                <a:srgbClr val="000000"/>
              </a:solidFill>
            </a:endParaRPr>
          </a:p>
        </p:txBody>
      </p:sp>
      <p:sp>
        <p:nvSpPr>
          <p:cNvPr id="323616" name="Text Box 32"/>
          <p:cNvSpPr txBox="1">
            <a:spLocks noChangeArrowheads="1"/>
          </p:cNvSpPr>
          <p:nvPr/>
        </p:nvSpPr>
        <p:spPr bwMode="auto">
          <a:xfrm>
            <a:off x="1547193" y="2204864"/>
            <a:ext cx="470353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ja-JP" altLang="en-US" sz="2400" dirty="0">
                <a:solidFill>
                  <a:srgbClr val="996600"/>
                </a:solidFill>
                <a:latin typeface="HG教科書体" pitchFamily="17" charset="-128"/>
                <a:ea typeface="HG教科書体" pitchFamily="17" charset="-128"/>
              </a:rPr>
              <a:t>蒸発散や流出 </a:t>
            </a:r>
            <a:r>
              <a:rPr lang="en-US" altLang="ja-JP" sz="1600" dirty="0">
                <a:solidFill>
                  <a:srgbClr val="996600"/>
                </a:solidFill>
                <a:latin typeface="Comic Sans MS" panose="030F0702030302020204" pitchFamily="66" charset="0"/>
                <a:ea typeface="HG教科書体" pitchFamily="17" charset="-128"/>
              </a:rPr>
              <a:t>evapotranspiration/runoff</a:t>
            </a:r>
            <a:endParaRPr lang="en-US" altLang="ja-JP" sz="2400" dirty="0">
              <a:solidFill>
                <a:srgbClr val="996600"/>
              </a:solidFill>
              <a:latin typeface="Comic Sans MS" panose="030F0702030302020204" pitchFamily="66" charset="0"/>
              <a:ea typeface="HG教科書体" pitchFamily="17" charset="-128"/>
            </a:endParaRPr>
          </a:p>
        </p:txBody>
      </p:sp>
      <p:grpSp>
        <p:nvGrpSpPr>
          <p:cNvPr id="7" name="Group 33"/>
          <p:cNvGrpSpPr>
            <a:grpSpLocks/>
          </p:cNvGrpSpPr>
          <p:nvPr/>
        </p:nvGrpSpPr>
        <p:grpSpPr bwMode="auto">
          <a:xfrm>
            <a:off x="1717675" y="2852738"/>
            <a:ext cx="1054100" cy="358775"/>
            <a:chOff x="711" y="1344"/>
            <a:chExt cx="664" cy="226"/>
          </a:xfrm>
        </p:grpSpPr>
        <p:sp>
          <p:nvSpPr>
            <p:cNvPr id="323618" name="Freeform 34"/>
            <p:cNvSpPr>
              <a:spLocks/>
            </p:cNvSpPr>
            <p:nvPr/>
          </p:nvSpPr>
          <p:spPr bwMode="auto">
            <a:xfrm flipH="1">
              <a:off x="711" y="1344"/>
              <a:ext cx="44" cy="226"/>
            </a:xfrm>
            <a:custGeom>
              <a:avLst/>
              <a:gdLst/>
              <a:ahLst/>
              <a:cxnLst>
                <a:cxn ang="0">
                  <a:pos x="144" y="499"/>
                </a:cxn>
                <a:cxn ang="0">
                  <a:pos x="8" y="363"/>
                </a:cxn>
                <a:cxn ang="0">
                  <a:pos x="190" y="182"/>
                </a:cxn>
                <a:cxn ang="0">
                  <a:pos x="54" y="0"/>
                </a:cxn>
              </a:cxnLst>
              <a:rect l="0" t="0" r="r" b="b"/>
              <a:pathLst>
                <a:path w="198" h="499">
                  <a:moveTo>
                    <a:pt x="144" y="499"/>
                  </a:moveTo>
                  <a:cubicBezTo>
                    <a:pt x="72" y="457"/>
                    <a:pt x="0" y="416"/>
                    <a:pt x="8" y="363"/>
                  </a:cubicBezTo>
                  <a:cubicBezTo>
                    <a:pt x="16" y="310"/>
                    <a:pt x="182" y="242"/>
                    <a:pt x="190" y="182"/>
                  </a:cubicBezTo>
                  <a:cubicBezTo>
                    <a:pt x="198" y="122"/>
                    <a:pt x="54" y="15"/>
                    <a:pt x="54" y="0"/>
                  </a:cubicBezTo>
                </a:path>
              </a:pathLst>
            </a:custGeom>
            <a:noFill/>
            <a:ln w="9525">
              <a:solidFill>
                <a:schemeClr val="hlink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ja-JP" altLang="en-US" sz="2000">
                <a:solidFill>
                  <a:srgbClr val="000000"/>
                </a:solidFill>
              </a:endParaRPr>
            </a:p>
          </p:txBody>
        </p:sp>
        <p:sp>
          <p:nvSpPr>
            <p:cNvPr id="323619" name="Freeform 35"/>
            <p:cNvSpPr>
              <a:spLocks/>
            </p:cNvSpPr>
            <p:nvPr/>
          </p:nvSpPr>
          <p:spPr bwMode="auto">
            <a:xfrm flipH="1">
              <a:off x="793" y="1344"/>
              <a:ext cx="44" cy="226"/>
            </a:xfrm>
            <a:custGeom>
              <a:avLst/>
              <a:gdLst/>
              <a:ahLst/>
              <a:cxnLst>
                <a:cxn ang="0">
                  <a:pos x="144" y="499"/>
                </a:cxn>
                <a:cxn ang="0">
                  <a:pos x="8" y="363"/>
                </a:cxn>
                <a:cxn ang="0">
                  <a:pos x="190" y="182"/>
                </a:cxn>
                <a:cxn ang="0">
                  <a:pos x="54" y="0"/>
                </a:cxn>
              </a:cxnLst>
              <a:rect l="0" t="0" r="r" b="b"/>
              <a:pathLst>
                <a:path w="198" h="499">
                  <a:moveTo>
                    <a:pt x="144" y="499"/>
                  </a:moveTo>
                  <a:cubicBezTo>
                    <a:pt x="72" y="457"/>
                    <a:pt x="0" y="416"/>
                    <a:pt x="8" y="363"/>
                  </a:cubicBezTo>
                  <a:cubicBezTo>
                    <a:pt x="16" y="310"/>
                    <a:pt x="182" y="242"/>
                    <a:pt x="190" y="182"/>
                  </a:cubicBezTo>
                  <a:cubicBezTo>
                    <a:pt x="198" y="122"/>
                    <a:pt x="54" y="15"/>
                    <a:pt x="54" y="0"/>
                  </a:cubicBezTo>
                </a:path>
              </a:pathLst>
            </a:custGeom>
            <a:noFill/>
            <a:ln w="9525">
              <a:solidFill>
                <a:schemeClr val="hlink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ja-JP" altLang="en-US" sz="2000">
                <a:solidFill>
                  <a:srgbClr val="000000"/>
                </a:solidFill>
              </a:endParaRPr>
            </a:p>
          </p:txBody>
        </p:sp>
        <p:sp>
          <p:nvSpPr>
            <p:cNvPr id="323620" name="Freeform 36"/>
            <p:cNvSpPr>
              <a:spLocks/>
            </p:cNvSpPr>
            <p:nvPr/>
          </p:nvSpPr>
          <p:spPr bwMode="auto">
            <a:xfrm flipH="1">
              <a:off x="894" y="1344"/>
              <a:ext cx="44" cy="226"/>
            </a:xfrm>
            <a:custGeom>
              <a:avLst/>
              <a:gdLst/>
              <a:ahLst/>
              <a:cxnLst>
                <a:cxn ang="0">
                  <a:pos x="144" y="499"/>
                </a:cxn>
                <a:cxn ang="0">
                  <a:pos x="8" y="363"/>
                </a:cxn>
                <a:cxn ang="0">
                  <a:pos x="190" y="182"/>
                </a:cxn>
                <a:cxn ang="0">
                  <a:pos x="54" y="0"/>
                </a:cxn>
              </a:cxnLst>
              <a:rect l="0" t="0" r="r" b="b"/>
              <a:pathLst>
                <a:path w="198" h="499">
                  <a:moveTo>
                    <a:pt x="144" y="499"/>
                  </a:moveTo>
                  <a:cubicBezTo>
                    <a:pt x="72" y="457"/>
                    <a:pt x="0" y="416"/>
                    <a:pt x="8" y="363"/>
                  </a:cubicBezTo>
                  <a:cubicBezTo>
                    <a:pt x="16" y="310"/>
                    <a:pt x="182" y="242"/>
                    <a:pt x="190" y="182"/>
                  </a:cubicBezTo>
                  <a:cubicBezTo>
                    <a:pt x="198" y="122"/>
                    <a:pt x="54" y="15"/>
                    <a:pt x="54" y="0"/>
                  </a:cubicBezTo>
                </a:path>
              </a:pathLst>
            </a:custGeom>
            <a:noFill/>
            <a:ln w="9525">
              <a:solidFill>
                <a:schemeClr val="hlink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ja-JP" altLang="en-US" sz="2000">
                <a:solidFill>
                  <a:srgbClr val="000000"/>
                </a:solidFill>
              </a:endParaRPr>
            </a:p>
          </p:txBody>
        </p:sp>
        <p:sp>
          <p:nvSpPr>
            <p:cNvPr id="323621" name="Freeform 37"/>
            <p:cNvSpPr>
              <a:spLocks/>
            </p:cNvSpPr>
            <p:nvPr/>
          </p:nvSpPr>
          <p:spPr bwMode="auto">
            <a:xfrm flipH="1">
              <a:off x="976" y="1344"/>
              <a:ext cx="44" cy="226"/>
            </a:xfrm>
            <a:custGeom>
              <a:avLst/>
              <a:gdLst/>
              <a:ahLst/>
              <a:cxnLst>
                <a:cxn ang="0">
                  <a:pos x="144" y="499"/>
                </a:cxn>
                <a:cxn ang="0">
                  <a:pos x="8" y="363"/>
                </a:cxn>
                <a:cxn ang="0">
                  <a:pos x="190" y="182"/>
                </a:cxn>
                <a:cxn ang="0">
                  <a:pos x="54" y="0"/>
                </a:cxn>
              </a:cxnLst>
              <a:rect l="0" t="0" r="r" b="b"/>
              <a:pathLst>
                <a:path w="198" h="499">
                  <a:moveTo>
                    <a:pt x="144" y="499"/>
                  </a:moveTo>
                  <a:cubicBezTo>
                    <a:pt x="72" y="457"/>
                    <a:pt x="0" y="416"/>
                    <a:pt x="8" y="363"/>
                  </a:cubicBezTo>
                  <a:cubicBezTo>
                    <a:pt x="16" y="310"/>
                    <a:pt x="182" y="242"/>
                    <a:pt x="190" y="182"/>
                  </a:cubicBezTo>
                  <a:cubicBezTo>
                    <a:pt x="198" y="122"/>
                    <a:pt x="54" y="15"/>
                    <a:pt x="54" y="0"/>
                  </a:cubicBezTo>
                </a:path>
              </a:pathLst>
            </a:custGeom>
            <a:noFill/>
            <a:ln w="9525">
              <a:solidFill>
                <a:schemeClr val="hlink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ja-JP" altLang="en-US" sz="2000">
                <a:solidFill>
                  <a:srgbClr val="000000"/>
                </a:solidFill>
              </a:endParaRPr>
            </a:p>
          </p:txBody>
        </p:sp>
        <p:sp>
          <p:nvSpPr>
            <p:cNvPr id="323622" name="Freeform 38"/>
            <p:cNvSpPr>
              <a:spLocks/>
            </p:cNvSpPr>
            <p:nvPr/>
          </p:nvSpPr>
          <p:spPr bwMode="auto">
            <a:xfrm flipH="1">
              <a:off x="1066" y="1344"/>
              <a:ext cx="44" cy="226"/>
            </a:xfrm>
            <a:custGeom>
              <a:avLst/>
              <a:gdLst/>
              <a:ahLst/>
              <a:cxnLst>
                <a:cxn ang="0">
                  <a:pos x="144" y="499"/>
                </a:cxn>
                <a:cxn ang="0">
                  <a:pos x="8" y="363"/>
                </a:cxn>
                <a:cxn ang="0">
                  <a:pos x="190" y="182"/>
                </a:cxn>
                <a:cxn ang="0">
                  <a:pos x="54" y="0"/>
                </a:cxn>
              </a:cxnLst>
              <a:rect l="0" t="0" r="r" b="b"/>
              <a:pathLst>
                <a:path w="198" h="499">
                  <a:moveTo>
                    <a:pt x="144" y="499"/>
                  </a:moveTo>
                  <a:cubicBezTo>
                    <a:pt x="72" y="457"/>
                    <a:pt x="0" y="416"/>
                    <a:pt x="8" y="363"/>
                  </a:cubicBezTo>
                  <a:cubicBezTo>
                    <a:pt x="16" y="310"/>
                    <a:pt x="182" y="242"/>
                    <a:pt x="190" y="182"/>
                  </a:cubicBezTo>
                  <a:cubicBezTo>
                    <a:pt x="198" y="122"/>
                    <a:pt x="54" y="15"/>
                    <a:pt x="54" y="0"/>
                  </a:cubicBezTo>
                </a:path>
              </a:pathLst>
            </a:custGeom>
            <a:noFill/>
            <a:ln w="9525">
              <a:solidFill>
                <a:schemeClr val="hlink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ja-JP" altLang="en-US" sz="2000">
                <a:solidFill>
                  <a:srgbClr val="000000"/>
                </a:solidFill>
              </a:endParaRPr>
            </a:p>
          </p:txBody>
        </p:sp>
        <p:sp>
          <p:nvSpPr>
            <p:cNvPr id="323623" name="Freeform 39"/>
            <p:cNvSpPr>
              <a:spLocks/>
            </p:cNvSpPr>
            <p:nvPr/>
          </p:nvSpPr>
          <p:spPr bwMode="auto">
            <a:xfrm flipH="1">
              <a:off x="1148" y="1344"/>
              <a:ext cx="44" cy="226"/>
            </a:xfrm>
            <a:custGeom>
              <a:avLst/>
              <a:gdLst/>
              <a:ahLst/>
              <a:cxnLst>
                <a:cxn ang="0">
                  <a:pos x="144" y="499"/>
                </a:cxn>
                <a:cxn ang="0">
                  <a:pos x="8" y="363"/>
                </a:cxn>
                <a:cxn ang="0">
                  <a:pos x="190" y="182"/>
                </a:cxn>
                <a:cxn ang="0">
                  <a:pos x="54" y="0"/>
                </a:cxn>
              </a:cxnLst>
              <a:rect l="0" t="0" r="r" b="b"/>
              <a:pathLst>
                <a:path w="198" h="499">
                  <a:moveTo>
                    <a:pt x="144" y="499"/>
                  </a:moveTo>
                  <a:cubicBezTo>
                    <a:pt x="72" y="457"/>
                    <a:pt x="0" y="416"/>
                    <a:pt x="8" y="363"/>
                  </a:cubicBezTo>
                  <a:cubicBezTo>
                    <a:pt x="16" y="310"/>
                    <a:pt x="182" y="242"/>
                    <a:pt x="190" y="182"/>
                  </a:cubicBezTo>
                  <a:cubicBezTo>
                    <a:pt x="198" y="122"/>
                    <a:pt x="54" y="15"/>
                    <a:pt x="54" y="0"/>
                  </a:cubicBezTo>
                </a:path>
              </a:pathLst>
            </a:custGeom>
            <a:noFill/>
            <a:ln w="9525">
              <a:solidFill>
                <a:schemeClr val="hlink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ja-JP" altLang="en-US" sz="2000">
                <a:solidFill>
                  <a:srgbClr val="000000"/>
                </a:solidFill>
              </a:endParaRPr>
            </a:p>
          </p:txBody>
        </p:sp>
        <p:sp>
          <p:nvSpPr>
            <p:cNvPr id="323624" name="Freeform 40"/>
            <p:cNvSpPr>
              <a:spLocks/>
            </p:cNvSpPr>
            <p:nvPr/>
          </p:nvSpPr>
          <p:spPr bwMode="auto">
            <a:xfrm flipH="1">
              <a:off x="1249" y="1344"/>
              <a:ext cx="44" cy="226"/>
            </a:xfrm>
            <a:custGeom>
              <a:avLst/>
              <a:gdLst/>
              <a:ahLst/>
              <a:cxnLst>
                <a:cxn ang="0">
                  <a:pos x="144" y="499"/>
                </a:cxn>
                <a:cxn ang="0">
                  <a:pos x="8" y="363"/>
                </a:cxn>
                <a:cxn ang="0">
                  <a:pos x="190" y="182"/>
                </a:cxn>
                <a:cxn ang="0">
                  <a:pos x="54" y="0"/>
                </a:cxn>
              </a:cxnLst>
              <a:rect l="0" t="0" r="r" b="b"/>
              <a:pathLst>
                <a:path w="198" h="499">
                  <a:moveTo>
                    <a:pt x="144" y="499"/>
                  </a:moveTo>
                  <a:cubicBezTo>
                    <a:pt x="72" y="457"/>
                    <a:pt x="0" y="416"/>
                    <a:pt x="8" y="363"/>
                  </a:cubicBezTo>
                  <a:cubicBezTo>
                    <a:pt x="16" y="310"/>
                    <a:pt x="182" y="242"/>
                    <a:pt x="190" y="182"/>
                  </a:cubicBezTo>
                  <a:cubicBezTo>
                    <a:pt x="198" y="122"/>
                    <a:pt x="54" y="15"/>
                    <a:pt x="54" y="0"/>
                  </a:cubicBezTo>
                </a:path>
              </a:pathLst>
            </a:custGeom>
            <a:noFill/>
            <a:ln w="9525">
              <a:solidFill>
                <a:schemeClr val="hlink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ja-JP" altLang="en-US" sz="2000">
                <a:solidFill>
                  <a:srgbClr val="000000"/>
                </a:solidFill>
              </a:endParaRPr>
            </a:p>
          </p:txBody>
        </p:sp>
        <p:sp>
          <p:nvSpPr>
            <p:cNvPr id="323625" name="Freeform 41"/>
            <p:cNvSpPr>
              <a:spLocks/>
            </p:cNvSpPr>
            <p:nvPr/>
          </p:nvSpPr>
          <p:spPr bwMode="auto">
            <a:xfrm flipH="1">
              <a:off x="1331" y="1344"/>
              <a:ext cx="44" cy="226"/>
            </a:xfrm>
            <a:custGeom>
              <a:avLst/>
              <a:gdLst/>
              <a:ahLst/>
              <a:cxnLst>
                <a:cxn ang="0">
                  <a:pos x="144" y="499"/>
                </a:cxn>
                <a:cxn ang="0">
                  <a:pos x="8" y="363"/>
                </a:cxn>
                <a:cxn ang="0">
                  <a:pos x="190" y="182"/>
                </a:cxn>
                <a:cxn ang="0">
                  <a:pos x="54" y="0"/>
                </a:cxn>
              </a:cxnLst>
              <a:rect l="0" t="0" r="r" b="b"/>
              <a:pathLst>
                <a:path w="198" h="499">
                  <a:moveTo>
                    <a:pt x="144" y="499"/>
                  </a:moveTo>
                  <a:cubicBezTo>
                    <a:pt x="72" y="457"/>
                    <a:pt x="0" y="416"/>
                    <a:pt x="8" y="363"/>
                  </a:cubicBezTo>
                  <a:cubicBezTo>
                    <a:pt x="16" y="310"/>
                    <a:pt x="182" y="242"/>
                    <a:pt x="190" y="182"/>
                  </a:cubicBezTo>
                  <a:cubicBezTo>
                    <a:pt x="198" y="122"/>
                    <a:pt x="54" y="15"/>
                    <a:pt x="54" y="0"/>
                  </a:cubicBezTo>
                </a:path>
              </a:pathLst>
            </a:custGeom>
            <a:noFill/>
            <a:ln w="9525">
              <a:solidFill>
                <a:schemeClr val="hlink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ja-JP" altLang="en-US" sz="2000">
                <a:solidFill>
                  <a:srgbClr val="000000"/>
                </a:solidFill>
              </a:endParaRPr>
            </a:p>
          </p:txBody>
        </p:sp>
      </p:grpSp>
      <p:sp>
        <p:nvSpPr>
          <p:cNvPr id="323626" name="Text Box 42"/>
          <p:cNvSpPr txBox="1">
            <a:spLocks noChangeArrowheads="1"/>
          </p:cNvSpPr>
          <p:nvPr/>
        </p:nvSpPr>
        <p:spPr bwMode="auto">
          <a:xfrm>
            <a:off x="1571450" y="5805264"/>
            <a:ext cx="651492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ja-JP" altLang="en-US" sz="3600" dirty="0">
                <a:solidFill>
                  <a:srgbClr val="99CC00"/>
                </a:solidFill>
                <a:latin typeface="HG教科書体" pitchFamily="17" charset="-128"/>
                <a:ea typeface="HG教科書体" pitchFamily="17" charset="-128"/>
              </a:rPr>
              <a:t>降水と重力変化 </a:t>
            </a:r>
            <a:r>
              <a:rPr lang="en-US" altLang="ja-JP" sz="2400" dirty="0">
                <a:solidFill>
                  <a:srgbClr val="99CC00"/>
                </a:solidFill>
                <a:latin typeface="Comic Sans MS" panose="030F0702030302020204" pitchFamily="66" charset="0"/>
                <a:ea typeface="HG教科書体" pitchFamily="17" charset="-128"/>
              </a:rPr>
              <a:t>precipitation and </a:t>
            </a:r>
            <a:r>
              <a:rPr lang="en-US" altLang="ja-JP" sz="2400" dirty="0">
                <a:solidFill>
                  <a:srgbClr val="99CC00"/>
                </a:solidFill>
                <a:latin typeface="Symbol" panose="05050102010706020507" pitchFamily="18" charset="2"/>
                <a:ea typeface="HG教科書体" pitchFamily="17" charset="-128"/>
              </a:rPr>
              <a:t>D</a:t>
            </a:r>
            <a:r>
              <a:rPr lang="en-US" altLang="ja-JP" sz="2400" dirty="0">
                <a:solidFill>
                  <a:srgbClr val="99CC00"/>
                </a:solidFill>
                <a:latin typeface="Comic Sans MS" panose="030F0702030302020204" pitchFamily="66" charset="0"/>
                <a:ea typeface="HG教科書体" pitchFamily="17" charset="-128"/>
              </a:rPr>
              <a:t>g</a:t>
            </a:r>
            <a:endParaRPr lang="en-US" altLang="ja-JP" sz="3600" dirty="0">
              <a:solidFill>
                <a:srgbClr val="99CC00"/>
              </a:solidFill>
              <a:latin typeface="Comic Sans MS" panose="030F0702030302020204" pitchFamily="66" charset="0"/>
              <a:ea typeface="HG教科書体" pitchFamily="17" charset="-128"/>
            </a:endParaRPr>
          </a:p>
        </p:txBody>
      </p:sp>
      <p:sp>
        <p:nvSpPr>
          <p:cNvPr id="323627" name="AutoShape 43"/>
          <p:cNvSpPr>
            <a:spLocks noChangeArrowheads="1"/>
          </p:cNvSpPr>
          <p:nvPr/>
        </p:nvSpPr>
        <p:spPr bwMode="auto">
          <a:xfrm>
            <a:off x="250825" y="2060575"/>
            <a:ext cx="358775" cy="360363"/>
          </a:xfrm>
          <a:prstGeom prst="sun">
            <a:avLst>
              <a:gd name="adj" fmla="val 25000"/>
            </a:avLst>
          </a:prstGeom>
          <a:solidFill>
            <a:srgbClr val="FFFF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ja-JP" altLang="en-US" sz="200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236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236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236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236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7" presetClass="exit" presetSubtype="4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2000"/>
                                        <p:tgtEl>
                                          <p:spTgt spid="3236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/>
                                        <p:tgtEl>
                                          <p:spTgt spid="3236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/>
                                        <p:tgtEl>
                                          <p:spTgt spid="3236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/>
                                        <p:tgtEl>
                                          <p:spTgt spid="3236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23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500"/>
                            </p:stCondLst>
                            <p:childTnLst>
                              <p:par>
                                <p:cTn id="2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236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236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236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3.98844E-6 L -0.62778 -0.04531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400" y="-23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17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236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000"/>
                            </p:stCondLst>
                            <p:childTnLst>
                              <p:par>
                                <p:cTn id="4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000"/>
                            </p:stCondLst>
                            <p:childTnLst>
                              <p:par>
                                <p:cTn id="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6000"/>
                            </p:stCondLst>
                            <p:childTnLst>
                              <p:par>
                                <p:cTn id="5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3236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236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236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3236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236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236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3236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236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236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0"/>
                                        <p:tgtEl>
                                          <p:spTgt spid="3236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323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3601" grpId="0"/>
      <p:bldP spid="323607" grpId="0"/>
      <p:bldP spid="323614" grpId="0" animBg="1"/>
      <p:bldP spid="323614" grpId="1" animBg="1"/>
      <p:bldP spid="323615" grpId="0" animBg="1"/>
      <p:bldP spid="323615" grpId="1" animBg="1"/>
      <p:bldP spid="323616" grpId="0"/>
      <p:bldP spid="32362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4"/>
          <p:cNvPicPr/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038" b="66692"/>
          <a:stretch/>
        </p:blipFill>
        <p:spPr>
          <a:xfrm>
            <a:off x="480423" y="1628800"/>
            <a:ext cx="8136904" cy="36724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テキスト ボックス 2"/>
          <p:cNvSpPr txBox="1"/>
          <p:nvPr/>
        </p:nvSpPr>
        <p:spPr>
          <a:xfrm>
            <a:off x="526673" y="277886"/>
            <a:ext cx="8090654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4000" dirty="0">
                <a:solidFill>
                  <a:srgbClr val="000000"/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世界の平均気温とその上昇率</a:t>
            </a:r>
            <a:endParaRPr lang="en-US" altLang="ja-JP" sz="4000" dirty="0">
              <a:solidFill>
                <a:srgbClr val="000000"/>
              </a:solidFill>
              <a:latin typeface="HG正楷書体-PRO" panose="03000600000000000000" pitchFamily="66" charset="-128"/>
              <a:ea typeface="HG正楷書体-PRO" panose="03000600000000000000" pitchFamily="66" charset="-128"/>
            </a:endParaRPr>
          </a:p>
          <a:p>
            <a:pPr algn="ctr"/>
            <a:r>
              <a:rPr lang="en-US" altLang="ja-JP" sz="2800" dirty="0">
                <a:solidFill>
                  <a:srgbClr val="000000"/>
                </a:solidFill>
                <a:latin typeface="Comic Sans MS" panose="030F0702030302020204" pitchFamily="66" charset="0"/>
                <a:ea typeface="HG正楷書体-PRO" panose="03000600000000000000" pitchFamily="66" charset="-128"/>
              </a:rPr>
              <a:t>Average T and its increase</a:t>
            </a:r>
          </a:p>
        </p:txBody>
      </p:sp>
      <p:cxnSp>
        <p:nvCxnSpPr>
          <p:cNvPr id="5" name="直線矢印コネクタ 4"/>
          <p:cNvCxnSpPr/>
          <p:nvPr/>
        </p:nvCxnSpPr>
        <p:spPr>
          <a:xfrm flipV="1">
            <a:off x="1403648" y="2726922"/>
            <a:ext cx="6552728" cy="1800200"/>
          </a:xfrm>
          <a:prstGeom prst="straightConnector1">
            <a:avLst/>
          </a:prstGeom>
          <a:ln w="38100">
            <a:solidFill>
              <a:srgbClr val="00B0F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線矢印コネクタ 6"/>
          <p:cNvCxnSpPr/>
          <p:nvPr/>
        </p:nvCxnSpPr>
        <p:spPr>
          <a:xfrm flipV="1">
            <a:off x="5364088" y="2348880"/>
            <a:ext cx="2592288" cy="1656184"/>
          </a:xfrm>
          <a:prstGeom prst="straightConnector1">
            <a:avLst/>
          </a:prstGeom>
          <a:ln w="57150">
            <a:solidFill>
              <a:srgbClr val="00B05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線矢印コネクタ 9"/>
          <p:cNvCxnSpPr/>
          <p:nvPr/>
        </p:nvCxnSpPr>
        <p:spPr>
          <a:xfrm flipV="1">
            <a:off x="6444208" y="1988840"/>
            <a:ext cx="1584176" cy="1476164"/>
          </a:xfrm>
          <a:prstGeom prst="straightConnector1">
            <a:avLst/>
          </a:prstGeom>
          <a:ln w="57150">
            <a:solidFill>
              <a:srgbClr val="FFC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矢印コネクタ 13"/>
          <p:cNvCxnSpPr/>
          <p:nvPr/>
        </p:nvCxnSpPr>
        <p:spPr>
          <a:xfrm flipV="1">
            <a:off x="7632340" y="1735181"/>
            <a:ext cx="360040" cy="1008112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テキスト ボックス 7"/>
          <p:cNvSpPr txBox="1"/>
          <p:nvPr/>
        </p:nvSpPr>
        <p:spPr>
          <a:xfrm>
            <a:off x="395536" y="5619165"/>
            <a:ext cx="890447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3200" dirty="0">
                <a:solidFill>
                  <a:srgbClr val="0070C0"/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客観的な事実として疑いの余地なし</a:t>
            </a:r>
            <a:endParaRPr lang="en-US" altLang="ja-JP" sz="3200" dirty="0">
              <a:solidFill>
                <a:srgbClr val="0070C0"/>
              </a:solidFill>
              <a:latin typeface="HG正楷書体-PRO" panose="03000600000000000000" pitchFamily="66" charset="-128"/>
              <a:ea typeface="HG正楷書体-PRO" panose="03000600000000000000" pitchFamily="66" charset="-128"/>
            </a:endParaRPr>
          </a:p>
          <a:p>
            <a:pPr algn="ctr"/>
            <a:r>
              <a:rPr lang="en-US" altLang="ja-JP" sz="2000" dirty="0">
                <a:solidFill>
                  <a:srgbClr val="00B0F0"/>
                </a:solidFill>
                <a:latin typeface="Comic Sans MS" panose="030F0702030302020204" pitchFamily="66" charset="0"/>
                <a:ea typeface="HG正楷書体-PRO" panose="03000600000000000000" pitchFamily="66" charset="-128"/>
              </a:rPr>
              <a:t>An observational fact!</a:t>
            </a:r>
          </a:p>
        </p:txBody>
      </p:sp>
    </p:spTree>
    <p:extLst>
      <p:ext uri="{BB962C8B-B14F-4D97-AF65-F5344CB8AC3E}">
        <p14:creationId xmlns:p14="http://schemas.microsoft.com/office/powerpoint/2010/main" val="3207361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図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05" y="1302678"/>
            <a:ext cx="8892480" cy="4772375"/>
          </a:xfrm>
          <a:prstGeom prst="rect">
            <a:avLst/>
          </a:prstGeom>
        </p:spPr>
      </p:pic>
      <p:sp>
        <p:nvSpPr>
          <p:cNvPr id="16" name="正方形/長方形 15"/>
          <p:cNvSpPr/>
          <p:nvPr/>
        </p:nvSpPr>
        <p:spPr>
          <a:xfrm>
            <a:off x="500034" y="3501008"/>
            <a:ext cx="7858180" cy="642942"/>
          </a:xfrm>
          <a:prstGeom prst="rect">
            <a:avLst/>
          </a:prstGeom>
          <a:noFill/>
          <a:ln w="952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400" dirty="0">
                <a:solidFill>
                  <a:srgbClr val="FFFF00"/>
                </a:solidFill>
                <a:latin typeface="HG教科書体" pitchFamily="17" charset="-128"/>
                <a:ea typeface="HG教科書体" pitchFamily="17" charset="-128"/>
              </a:rPr>
              <a:t>南半球の低緯度（雨）</a:t>
            </a:r>
          </a:p>
        </p:txBody>
      </p:sp>
      <p:sp>
        <p:nvSpPr>
          <p:cNvPr id="17" name="正方形/長方形 16"/>
          <p:cNvSpPr/>
          <p:nvPr/>
        </p:nvSpPr>
        <p:spPr>
          <a:xfrm>
            <a:off x="500034" y="1709308"/>
            <a:ext cx="7858180" cy="1071570"/>
          </a:xfrm>
          <a:prstGeom prst="rect">
            <a:avLst/>
          </a:prstGeom>
          <a:noFill/>
          <a:ln w="952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400" dirty="0">
                <a:solidFill>
                  <a:srgbClr val="FFFF00"/>
                </a:solidFill>
                <a:latin typeface="HG教科書体" pitchFamily="17" charset="-128"/>
                <a:ea typeface="HG教科書体" pitchFamily="17" charset="-128"/>
              </a:rPr>
              <a:t>北半球の中高緯度（雨と雪）</a:t>
            </a: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3174117" y="6260565"/>
            <a:ext cx="56444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4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</a:rPr>
              <a:t>300 km Fan filter + P3M15 de-striping filter</a:t>
            </a:r>
            <a:endParaRPr kumimoji="0" lang="ja-JP" altLang="en-US" sz="2400" b="0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imes New Roman" pitchFamily="18" charset="0"/>
            </a:endParaRPr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3760199" y="5959292"/>
            <a:ext cx="5357850" cy="332399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pPr marL="0" marR="0" lvl="0" indent="0" algn="ctr" defTabSz="91440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en-GB" altLang="ja-JP" sz="20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</a:rPr>
              <a:t>CSR Level-2 RL05 (</a:t>
            </a:r>
            <a:r>
              <a:rPr kumimoji="0" lang="en-GB" altLang="ja-JP" sz="24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</a:rPr>
              <a:t>2004</a:t>
            </a:r>
            <a:r>
              <a:rPr kumimoji="0" lang="ja-JP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</a:rPr>
              <a:t> </a:t>
            </a:r>
            <a:r>
              <a:rPr kumimoji="0" lang="en-US" altLang="ja-JP" sz="24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</a:rPr>
              <a:t>Jan. – 2014 Jun.)</a:t>
            </a:r>
            <a:endParaRPr kumimoji="0" lang="en-US" altLang="ja-JP" sz="2000" b="0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imes New Roman" pitchFamily="18" charset="0"/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2391270" y="179310"/>
            <a:ext cx="495360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800" dirty="0">
                <a:solidFill>
                  <a:srgbClr val="006600"/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二月の重力（八月からの差）</a:t>
            </a:r>
            <a:endParaRPr lang="en-US" altLang="ja-JP" sz="2800" dirty="0">
              <a:solidFill>
                <a:srgbClr val="006600"/>
              </a:solidFill>
              <a:latin typeface="HG正楷書体-PRO" panose="03000600000000000000" pitchFamily="66" charset="-128"/>
              <a:ea typeface="HG正楷書体-PRO" panose="03000600000000000000" pitchFamily="66" charset="-128"/>
            </a:endParaRPr>
          </a:p>
          <a:p>
            <a:pPr algn="ctr"/>
            <a:r>
              <a:rPr lang="en-US" altLang="ja-JP" dirty="0">
                <a:solidFill>
                  <a:srgbClr val="006600"/>
                </a:solidFill>
                <a:latin typeface="Comic Sans MS" panose="030F0702030302020204" pitchFamily="66" charset="0"/>
                <a:ea typeface="HG正楷書体-PRO" panose="03000600000000000000" pitchFamily="66" charset="-128"/>
              </a:rPr>
              <a:t>Gravity in February (relative to August)</a:t>
            </a:r>
            <a:endParaRPr lang="ja-JP" altLang="en-US" dirty="0">
              <a:solidFill>
                <a:srgbClr val="006600"/>
              </a:solidFill>
              <a:latin typeface="Comic Sans MS" panose="030F0702030302020204" pitchFamily="66" charset="0"/>
              <a:ea typeface="HG正楷書体-PRO" panose="03000600000000000000" pitchFamily="66" charset="-128"/>
            </a:endParaRPr>
          </a:p>
        </p:txBody>
      </p:sp>
      <p:sp>
        <p:nvSpPr>
          <p:cNvPr id="2" name="円/楕円 1"/>
          <p:cNvSpPr/>
          <p:nvPr/>
        </p:nvSpPr>
        <p:spPr>
          <a:xfrm>
            <a:off x="7092280" y="3284984"/>
            <a:ext cx="144000" cy="1440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100000">
                <a:srgbClr val="FFC00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4" name="円/楕円 13"/>
          <p:cNvSpPr/>
          <p:nvPr/>
        </p:nvSpPr>
        <p:spPr>
          <a:xfrm>
            <a:off x="7244680" y="3566174"/>
            <a:ext cx="144000" cy="1440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100000">
                <a:srgbClr val="FFC00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5" name="円/楕円 14"/>
          <p:cNvSpPr/>
          <p:nvPr/>
        </p:nvSpPr>
        <p:spPr>
          <a:xfrm>
            <a:off x="772317" y="2934428"/>
            <a:ext cx="144000" cy="1440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100000">
                <a:srgbClr val="FFC00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12" name="図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2172" y="2666405"/>
            <a:ext cx="4584192" cy="17739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6" name="グループ化 5"/>
          <p:cNvGrpSpPr/>
          <p:nvPr/>
        </p:nvGrpSpPr>
        <p:grpSpPr>
          <a:xfrm>
            <a:off x="2366199" y="1917978"/>
            <a:ext cx="4578096" cy="3595122"/>
            <a:chOff x="2284250" y="1804893"/>
            <a:chExt cx="4578096" cy="3595122"/>
          </a:xfrm>
        </p:grpSpPr>
        <p:sp>
          <p:nvSpPr>
            <p:cNvPr id="4" name="正方形/長方形 3"/>
            <p:cNvSpPr/>
            <p:nvPr/>
          </p:nvSpPr>
          <p:spPr>
            <a:xfrm>
              <a:off x="2309321" y="1804893"/>
              <a:ext cx="4553025" cy="359512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27000" dist="1270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pic>
          <p:nvPicPr>
            <p:cNvPr id="10" name="図 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84250" y="3564105"/>
              <a:ext cx="4572000" cy="178308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1" name="図 1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90346" y="1804893"/>
              <a:ext cx="4559808" cy="1770888"/>
            </a:xfrm>
            <a:prstGeom prst="rect">
              <a:avLst/>
            </a:prstGeom>
            <a:ln>
              <a:noFill/>
            </a:ln>
            <a:effectLst/>
          </p:spPr>
        </p:pic>
      </p:grpSp>
      <p:sp>
        <p:nvSpPr>
          <p:cNvPr id="8" name="正方形/長方形 7"/>
          <p:cNvSpPr/>
          <p:nvPr/>
        </p:nvSpPr>
        <p:spPr>
          <a:xfrm>
            <a:off x="5043362" y="2765655"/>
            <a:ext cx="373489" cy="63709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5390330" y="3096363"/>
            <a:ext cx="1099879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G正楷書体-PRO" panose="03000600000000000000" pitchFamily="66" charset="-128"/>
                <a:ea typeface="HG正楷書体-PRO" panose="03000600000000000000" pitchFamily="66" charset="-128"/>
              </a:rPr>
              <a:t>異常少雨 </a:t>
            </a:r>
            <a:endParaRPr kumimoji="1" lang="en-US" altLang="ja-JP" sz="18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G正楷書体-PRO" panose="03000600000000000000" pitchFamily="66" charset="-128"/>
              <a:ea typeface="HG正楷書体-PRO" panose="03000600000000000000" pitchFamily="66" charset="-128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HG正楷書体-PRO" panose="03000600000000000000" pitchFamily="66" charset="-128"/>
              </a:rPr>
              <a:t>anomaly</a:t>
            </a:r>
            <a:endParaRPr kumimoji="1" lang="ja-JP" altLang="en-US" sz="18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ea typeface="HG正楷書体-PRO" panose="03000600000000000000" pitchFamily="66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837038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0">
                                          <p:stCondLst>
                                            <p:cond delay="48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25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25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0">
                                          <p:stCondLst>
                                            <p:cond delay="123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25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25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1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5" presetID="26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2800"/>
                            </p:stCondLst>
                            <p:childTnLst>
                              <p:par>
                                <p:cTn id="8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00"/>
                            </p:stCondLst>
                            <p:childTnLst>
                              <p:par>
                                <p:cTn id="9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17" grpId="0" animBg="1"/>
      <p:bldP spid="17" grpId="1" animBg="1"/>
      <p:bldP spid="2" grpId="0" animBg="1"/>
      <p:bldP spid="14" grpId="0" animBg="1"/>
      <p:bldP spid="15" grpId="0" animBg="1"/>
      <p:bldP spid="8" grpId="0" animBg="1"/>
      <p:bldP spid="9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785" y="2905640"/>
            <a:ext cx="5940552" cy="1274064"/>
          </a:xfrm>
          <a:prstGeom prst="rect">
            <a:avLst/>
          </a:prstGeom>
        </p:spPr>
      </p:pic>
      <p:grpSp>
        <p:nvGrpSpPr>
          <p:cNvPr id="5" name="グループ化 4"/>
          <p:cNvGrpSpPr/>
          <p:nvPr/>
        </p:nvGrpSpPr>
        <p:grpSpPr>
          <a:xfrm>
            <a:off x="1114130" y="704813"/>
            <a:ext cx="6075072" cy="2146082"/>
            <a:chOff x="679466" y="690801"/>
            <a:chExt cx="4495800" cy="1792224"/>
          </a:xfrm>
        </p:grpSpPr>
        <p:pic>
          <p:nvPicPr>
            <p:cNvPr id="2" name="図 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9466" y="690801"/>
              <a:ext cx="4495800" cy="179222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8" name="テキスト ボックス 7"/>
            <p:cNvSpPr txBox="1"/>
            <p:nvPr/>
          </p:nvSpPr>
          <p:spPr>
            <a:xfrm>
              <a:off x="4304207" y="760145"/>
              <a:ext cx="868939" cy="3084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5S 33E</a:t>
              </a:r>
              <a:endParaRPr kumimoji="1" lang="ja-JP" alt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10" name="グループ化 9"/>
          <p:cNvGrpSpPr/>
          <p:nvPr/>
        </p:nvGrpSpPr>
        <p:grpSpPr>
          <a:xfrm>
            <a:off x="993476" y="4234449"/>
            <a:ext cx="6192861" cy="2536125"/>
            <a:chOff x="3721651" y="4862440"/>
            <a:chExt cx="4559808" cy="1795272"/>
          </a:xfrm>
        </p:grpSpPr>
        <p:pic>
          <p:nvPicPr>
            <p:cNvPr id="6" name="図 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21651" y="4862440"/>
              <a:ext cx="4559808" cy="179527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9" name="テキスト ボックス 8"/>
            <p:cNvSpPr txBox="1"/>
            <p:nvPr/>
          </p:nvSpPr>
          <p:spPr>
            <a:xfrm>
              <a:off x="5507777" y="6131572"/>
              <a:ext cx="833217" cy="261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0N 60W</a:t>
              </a:r>
              <a:endParaRPr kumimoji="1" lang="ja-JP" alt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12" name="テキスト ボックス 11"/>
          <p:cNvSpPr txBox="1"/>
          <p:nvPr/>
        </p:nvSpPr>
        <p:spPr>
          <a:xfrm>
            <a:off x="198180" y="23305"/>
            <a:ext cx="900278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3200" kern="0" dirty="0">
                <a:solidFill>
                  <a:srgbClr val="002060"/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  <a:cs typeface="Times New Roman" pitchFamily="18" charset="0"/>
              </a:rPr>
              <a:t>エルニーニョに伴う降雨異常 </a:t>
            </a:r>
            <a:r>
              <a:rPr kumimoji="0" lang="en-US" altLang="ja-JP" kern="0" dirty="0">
                <a:solidFill>
                  <a:srgbClr val="002060"/>
                </a:solidFill>
                <a:latin typeface="Comic Sans MS" panose="030F0702030302020204" pitchFamily="66" charset="0"/>
                <a:ea typeface="HG正楷書体-PRO" panose="03000600000000000000" pitchFamily="66" charset="-128"/>
                <a:cs typeface="Times New Roman" pitchFamily="18" charset="0"/>
              </a:rPr>
              <a:t>Precipitation anomaly by ENSO</a:t>
            </a:r>
            <a:endParaRPr kumimoji="0" lang="en-US" altLang="ja-JP" sz="32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omic Sans MS" panose="030F0702030302020204" pitchFamily="66" charset="0"/>
              <a:ea typeface="HG正楷書体-PRO" panose="03000600000000000000" pitchFamily="66" charset="-128"/>
              <a:cs typeface="Times New Roman" pitchFamily="18" charset="0"/>
            </a:endParaRPr>
          </a:p>
        </p:txBody>
      </p:sp>
      <p:sp>
        <p:nvSpPr>
          <p:cNvPr id="13" name="正方形/長方形 12"/>
          <p:cNvSpPr/>
          <p:nvPr/>
        </p:nvSpPr>
        <p:spPr>
          <a:xfrm>
            <a:off x="2696355" y="2981847"/>
            <a:ext cx="115910" cy="959418"/>
          </a:xfrm>
          <a:prstGeom prst="rect">
            <a:avLst/>
          </a:prstGeom>
          <a:solidFill>
            <a:srgbClr val="5B9BD5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4" name="正方形/長方形 13"/>
          <p:cNvSpPr/>
          <p:nvPr/>
        </p:nvSpPr>
        <p:spPr>
          <a:xfrm>
            <a:off x="3698760" y="2960385"/>
            <a:ext cx="115910" cy="959418"/>
          </a:xfrm>
          <a:prstGeom prst="rect">
            <a:avLst/>
          </a:prstGeom>
          <a:solidFill>
            <a:srgbClr val="5B9BD5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5" name="正方形/長方形 14"/>
          <p:cNvSpPr/>
          <p:nvPr/>
        </p:nvSpPr>
        <p:spPr>
          <a:xfrm>
            <a:off x="5207285" y="2981847"/>
            <a:ext cx="115910" cy="959418"/>
          </a:xfrm>
          <a:prstGeom prst="rect">
            <a:avLst/>
          </a:prstGeom>
          <a:solidFill>
            <a:srgbClr val="5B9BD5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6" name="正方形/長方形 15"/>
          <p:cNvSpPr/>
          <p:nvPr/>
        </p:nvSpPr>
        <p:spPr>
          <a:xfrm>
            <a:off x="3165361" y="2981847"/>
            <a:ext cx="115910" cy="959418"/>
          </a:xfrm>
          <a:prstGeom prst="rect">
            <a:avLst/>
          </a:prstGeom>
          <a:solidFill>
            <a:srgbClr val="FF00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7" name="正方形/長方形 16"/>
          <p:cNvSpPr/>
          <p:nvPr/>
        </p:nvSpPr>
        <p:spPr>
          <a:xfrm>
            <a:off x="4739802" y="2981847"/>
            <a:ext cx="115910" cy="959418"/>
          </a:xfrm>
          <a:prstGeom prst="rect">
            <a:avLst/>
          </a:prstGeom>
          <a:solidFill>
            <a:srgbClr val="FF00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4868350" y="2141481"/>
            <a:ext cx="4052713" cy="584775"/>
          </a:xfrm>
          <a:prstGeom prst="rect">
            <a:avLst/>
          </a:prstGeom>
          <a:solidFill>
            <a:srgbClr val="0070C0"/>
          </a:solidFill>
          <a:effectLst>
            <a:outerShdw blurRad="127000" dist="1270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3200" b="0" i="0" u="none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uLnTx/>
                <a:uFillTx/>
                <a:latin typeface="HG正楷書体-PRO" panose="03000600000000000000" pitchFamily="66" charset="-128"/>
                <a:ea typeface="HG正楷書体-PRO" panose="03000600000000000000" pitchFamily="66" charset="-128"/>
                <a:cs typeface="Times New Roman" pitchFamily="18" charset="0"/>
              </a:rPr>
              <a:t>遠隔相関 </a:t>
            </a:r>
            <a:r>
              <a:rPr kumimoji="0" lang="en-US" altLang="ja-JP" sz="2400" b="0" i="0" u="none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uLnTx/>
                <a:uFillTx/>
                <a:latin typeface="Comic Sans MS" pitchFamily="66" charset="0"/>
                <a:ea typeface="HGS正楷書体" pitchFamily="66" charset="-128"/>
                <a:cs typeface="Times New Roman" pitchFamily="18" charset="0"/>
              </a:rPr>
              <a:t>teleconnection</a:t>
            </a:r>
            <a:endParaRPr kumimoji="0" lang="en-US" altLang="ja-JP" sz="2800" b="0" i="0" u="none" strike="noStrike" kern="0" cap="none" spc="0" normalizeH="0" baseline="0" noProof="0" dirty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uLnTx/>
              <a:uFillTx/>
              <a:latin typeface="Comic Sans MS" pitchFamily="66" charset="0"/>
              <a:ea typeface="HGS正楷書体" pitchFamily="66" charset="-128"/>
              <a:cs typeface="Times New Roman" pitchFamily="18" charset="0"/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7216792" y="4826983"/>
            <a:ext cx="211808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G正楷書体-PRO" panose="03000600000000000000" pitchFamily="66" charset="-128"/>
                <a:ea typeface="HG正楷書体-PRO" panose="03000600000000000000" pitchFamily="66" charset="-128"/>
              </a:rPr>
              <a:t>エルニーニョで少雨</a:t>
            </a:r>
            <a:endParaRPr kumimoji="1" lang="en-US" altLang="ja-JP" sz="2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HG正楷書体-PRO" panose="03000600000000000000" pitchFamily="66" charset="-128"/>
              <a:ea typeface="HG正楷書体-PRO" panose="03000600000000000000" pitchFamily="66" charset="-128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mic Sans MS" panose="030F0702030302020204" pitchFamily="66" charset="0"/>
              </a:rPr>
              <a:t>Dry</a:t>
            </a:r>
            <a:r>
              <a:rPr kumimoji="1" lang="en-US" altLang="ja-JP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mic Sans MS" panose="030F0702030302020204" pitchFamily="66" charset="0"/>
              </a:rPr>
              <a:t> in El Niño</a:t>
            </a:r>
            <a:endParaRPr kumimoji="1" lang="ja-JP" altLang="en-US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omic Sans MS" panose="030F0702030302020204" pitchFamily="66" charset="0"/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7216792" y="1044222"/>
            <a:ext cx="2173604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2400" kern="0" dirty="0">
                <a:solidFill>
                  <a:sysClr val="windowText" lastClr="000000"/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エルニーニョで多雨</a:t>
            </a:r>
            <a:endParaRPr lang="en-US" altLang="ja-JP" sz="2400" kern="0" dirty="0">
              <a:solidFill>
                <a:sysClr val="windowText" lastClr="000000"/>
              </a:solidFill>
              <a:latin typeface="HG正楷書体-PRO" panose="03000600000000000000" pitchFamily="66" charset="-128"/>
              <a:ea typeface="HG正楷書体-PRO" panose="03000600000000000000" pitchFamily="66" charset="-128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mic Sans MS" panose="030F0702030302020204" pitchFamily="66" charset="0"/>
              </a:rPr>
              <a:t>Wet</a:t>
            </a:r>
            <a:r>
              <a:rPr kumimoji="1" lang="en-US" altLang="ja-JP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mic Sans MS" panose="030F0702030302020204" pitchFamily="66" charset="0"/>
              </a:rPr>
              <a:t> in El Niño</a:t>
            </a:r>
            <a:endParaRPr kumimoji="1" lang="ja-JP" altLang="en-US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omic Sans MS" panose="030F0702030302020204" pitchFamily="66" charset="0"/>
            </a:endParaRP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7216792" y="2942507"/>
            <a:ext cx="1980029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HG正楷書体-PRO" panose="03000600000000000000" pitchFamily="66" charset="-128"/>
                <a:ea typeface="HG正楷書体-PRO" panose="03000600000000000000" pitchFamily="66" charset="-128"/>
              </a:rPr>
              <a:t>ペルー沖の</a:t>
            </a:r>
            <a:endParaRPr kumimoji="1" lang="en-US" altLang="ja-JP" sz="2800" b="0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HG正楷書体-PRO" panose="03000600000000000000" pitchFamily="66" charset="-128"/>
              <a:ea typeface="HG正楷書体-PRO" panose="03000600000000000000" pitchFamily="66" charset="-128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HG正楷書体-PRO" panose="03000600000000000000" pitchFamily="66" charset="-128"/>
                <a:ea typeface="HG正楷書体-PRO" panose="03000600000000000000" pitchFamily="66" charset="-128"/>
              </a:rPr>
              <a:t>海水温異常</a:t>
            </a:r>
            <a:endParaRPr kumimoji="1" lang="en-US" altLang="ja-JP" sz="2800" b="0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HG正楷書体-PRO" panose="03000600000000000000" pitchFamily="66" charset="-128"/>
              <a:ea typeface="HG正楷書体-PRO" panose="03000600000000000000" pitchFamily="66" charset="-128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ymbol" panose="05050102010706020507" pitchFamily="18" charset="2"/>
              </a:rPr>
              <a:t>D</a:t>
            </a:r>
            <a:r>
              <a:rPr kumimoji="1" lang="en-US" altLang="ja-JP" sz="20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 panose="030F0702030302020204" pitchFamily="66" charset="0"/>
              </a:rPr>
              <a:t>T off Peru</a:t>
            </a:r>
            <a:endParaRPr kumimoji="1" lang="ja-JP" altLang="en-US" b="0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omic Sans MS" panose="030F0702030302020204" pitchFamily="66" charset="0"/>
            </a:endParaRPr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5237740" y="2956089"/>
            <a:ext cx="21247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800" b="0" i="0" u="none" strike="noStrike" kern="0" cap="none" spc="0" normalizeH="0" baseline="0" noProof="0" dirty="0">
                <a:ln>
                  <a:noFill/>
                </a:ln>
                <a:solidFill>
                  <a:srgbClr val="ADCDEA"/>
                </a:solidFill>
                <a:effectLst/>
                <a:uLnTx/>
                <a:uFillTx/>
                <a:latin typeface="Comic Sans MS" panose="030F0702030302020204" pitchFamily="66" charset="0"/>
              </a:rPr>
              <a:t>La Niña   </a:t>
            </a:r>
            <a:r>
              <a:rPr kumimoji="0" lang="en-US" altLang="ja-JP" sz="1800" b="0" i="0" u="none" strike="noStrike" kern="0" cap="none" spc="0" normalizeH="0" baseline="0" noProof="0" dirty="0">
                <a:ln>
                  <a:noFill/>
                </a:ln>
                <a:solidFill>
                  <a:srgbClr val="FF7F7F"/>
                </a:solidFill>
                <a:effectLst/>
                <a:uLnTx/>
                <a:uFillTx/>
                <a:latin typeface="Comic Sans MS" panose="030F0702030302020204" pitchFamily="66" charset="0"/>
              </a:rPr>
              <a:t>El Niño</a:t>
            </a:r>
            <a:endParaRPr kumimoji="1" lang="ja-JP" altLang="en-US" sz="1800" b="0" i="0" u="none" strike="noStrike" kern="0" cap="none" spc="0" normalizeH="0" baseline="0" noProof="0" dirty="0">
              <a:ln>
                <a:noFill/>
              </a:ln>
              <a:solidFill>
                <a:srgbClr val="FF7F7F"/>
              </a:solidFill>
              <a:effectLst/>
              <a:uLnTx/>
              <a:uFillTx/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6798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3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3" grpId="0"/>
      <p:bldP spid="19" grpId="0"/>
      <p:bldP spid="20" grpId="0"/>
      <p:bldP spid="21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368812"/>
            <a:ext cx="5904656" cy="6498570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251520" y="260648"/>
            <a:ext cx="2855163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3200" kern="0" noProof="0" dirty="0">
                <a:solidFill>
                  <a:srgbClr val="002060"/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  <a:cs typeface="Times New Roman" pitchFamily="18" charset="0"/>
              </a:rPr>
              <a:t>2002</a:t>
            </a:r>
            <a:r>
              <a:rPr kumimoji="0" lang="ja-JP" altLang="en-US" sz="3200" kern="0" noProof="0" dirty="0">
                <a:solidFill>
                  <a:srgbClr val="002060"/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  <a:cs typeface="Times New Roman" pitchFamily="18" charset="0"/>
              </a:rPr>
              <a:t>年以降の重力経年変化</a:t>
            </a:r>
            <a:endParaRPr kumimoji="0" lang="en-US" altLang="ja-JP" sz="3200" kern="0" noProof="0" dirty="0">
              <a:solidFill>
                <a:srgbClr val="002060"/>
              </a:solidFill>
              <a:latin typeface="HG正楷書体-PRO" panose="03000600000000000000" pitchFamily="66" charset="-128"/>
              <a:ea typeface="HG正楷書体-PRO" panose="03000600000000000000" pitchFamily="66" charset="-128"/>
              <a:cs typeface="Times New Roman" pitchFamily="18" charset="0"/>
            </a:endParaRP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000" b="0" i="0" u="none" strike="noStrike" kern="0" cap="none" spc="0" normalizeH="0" baseline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 panose="030F0702030302020204" pitchFamily="66" charset="0"/>
                <a:ea typeface="HG正楷書体-PRO" panose="03000600000000000000" pitchFamily="66" charset="-128"/>
                <a:cs typeface="Times New Roman" pitchFamily="18" charset="0"/>
              </a:rPr>
              <a:t>Secular change</a:t>
            </a:r>
            <a:r>
              <a:rPr kumimoji="0" lang="en-US" altLang="ja-JP" sz="2000" b="0" i="0" u="none" strike="noStrike" kern="0" cap="none" spc="0" normalizeH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 panose="030F0702030302020204" pitchFamily="66" charset="0"/>
                <a:ea typeface="HG正楷書体-PRO" panose="03000600000000000000" pitchFamily="66" charset="-128"/>
                <a:cs typeface="Times New Roman" pitchFamily="18" charset="0"/>
              </a:rPr>
              <a:t> in g after 2002</a:t>
            </a:r>
            <a:endParaRPr kumimoji="0" lang="en-US" altLang="ja-JP" sz="2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omic Sans MS" panose="030F0702030302020204" pitchFamily="66" charset="0"/>
              <a:ea typeface="HG正楷書体-PRO" panose="03000600000000000000" pitchFamily="66" charset="-128"/>
              <a:cs typeface="Times New Roman" pitchFamily="18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308948" y="1844824"/>
            <a:ext cx="266429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400" kern="0" noProof="0" dirty="0">
                <a:solidFill>
                  <a:schemeClr val="accent1">
                    <a:lumMod val="20000"/>
                    <a:lumOff val="80000"/>
                  </a:schemeClr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  <a:cs typeface="Times New Roman" pitchFamily="18" charset="0"/>
              </a:rPr>
              <a:t>グリーンランド</a:t>
            </a:r>
            <a:endParaRPr kumimoji="0" lang="en-US" altLang="ja-JP" sz="2400" kern="0" noProof="0" dirty="0">
              <a:solidFill>
                <a:schemeClr val="accent1">
                  <a:lumMod val="20000"/>
                  <a:lumOff val="80000"/>
                </a:schemeClr>
              </a:solidFill>
              <a:latin typeface="HG正楷書体-PRO" panose="03000600000000000000" pitchFamily="66" charset="-128"/>
              <a:ea typeface="HG正楷書体-PRO" panose="03000600000000000000" pitchFamily="66" charset="-128"/>
              <a:cs typeface="Times New Roman" pitchFamily="18" charset="0"/>
            </a:endParaRP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000" kern="0" noProof="0" dirty="0">
                <a:solidFill>
                  <a:schemeClr val="accent1">
                    <a:lumMod val="20000"/>
                    <a:lumOff val="80000"/>
                  </a:schemeClr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  <a:cs typeface="Times New Roman" pitchFamily="18" charset="0"/>
              </a:rPr>
              <a:t>（大陸氷床の縮小）</a:t>
            </a:r>
            <a:endParaRPr kumimoji="0" lang="en-US" altLang="ja-JP" sz="2000" kern="0" noProof="0" dirty="0">
              <a:solidFill>
                <a:schemeClr val="accent1">
                  <a:lumMod val="20000"/>
                  <a:lumOff val="80000"/>
                </a:schemeClr>
              </a:solidFill>
              <a:latin typeface="HG正楷書体-PRO" panose="03000600000000000000" pitchFamily="66" charset="-128"/>
              <a:ea typeface="HG正楷書体-PRO" panose="03000600000000000000" pitchFamily="66" charset="-128"/>
              <a:cs typeface="Times New Roman" pitchFamily="18" charset="0"/>
            </a:endParaRP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b="0" i="0" u="none" strike="noStrike" kern="0" cap="none" spc="0" normalizeH="0" baseline="0" dirty="0">
                <a:ln>
                  <a:noFill/>
                </a:ln>
                <a:solidFill>
                  <a:schemeClr val="accent1">
                    <a:lumMod val="20000"/>
                    <a:lumOff val="80000"/>
                  </a:schemeClr>
                </a:solidFill>
                <a:effectLst/>
                <a:uLnTx/>
                <a:uFillTx/>
                <a:latin typeface="Comic Sans MS" panose="030F0702030302020204" pitchFamily="66" charset="0"/>
                <a:ea typeface="HG正楷書体-PRO" panose="03000600000000000000" pitchFamily="66" charset="-128"/>
                <a:cs typeface="Times New Roman" pitchFamily="18" charset="0"/>
              </a:rPr>
              <a:t>Shrinking ice sheet</a:t>
            </a:r>
            <a:endParaRPr kumimoji="0" lang="en-US" altLang="ja-JP" sz="2000" b="0" i="0" u="none" strike="noStrike" kern="0" cap="none" spc="0" normalizeH="0" baseline="0" noProof="0" dirty="0">
              <a:ln>
                <a:noFill/>
              </a:ln>
              <a:solidFill>
                <a:schemeClr val="accent1">
                  <a:lumMod val="20000"/>
                  <a:lumOff val="80000"/>
                </a:schemeClr>
              </a:solidFill>
              <a:effectLst/>
              <a:uLnTx/>
              <a:uFillTx/>
              <a:latin typeface="Comic Sans MS" panose="030F0702030302020204" pitchFamily="66" charset="0"/>
              <a:ea typeface="HG正楷書体-PRO" panose="03000600000000000000" pitchFamily="66" charset="-128"/>
              <a:cs typeface="Times New Roman" pitchFamily="18" charset="0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2771800" y="2112693"/>
            <a:ext cx="295232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400" kern="0" noProof="0" dirty="0">
                <a:solidFill>
                  <a:schemeClr val="accent1">
                    <a:lumMod val="20000"/>
                    <a:lumOff val="80000"/>
                  </a:schemeClr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  <a:cs typeface="Times New Roman" pitchFamily="18" charset="0"/>
              </a:rPr>
              <a:t>南東アラスカ</a:t>
            </a:r>
            <a:endParaRPr kumimoji="0" lang="en-US" altLang="ja-JP" sz="2400" kern="0" noProof="0" dirty="0">
              <a:solidFill>
                <a:schemeClr val="accent1">
                  <a:lumMod val="20000"/>
                  <a:lumOff val="80000"/>
                </a:schemeClr>
              </a:solidFill>
              <a:latin typeface="HG正楷書体-PRO" panose="03000600000000000000" pitchFamily="66" charset="-128"/>
              <a:ea typeface="HG正楷書体-PRO" panose="03000600000000000000" pitchFamily="66" charset="-128"/>
              <a:cs typeface="Times New Roman" pitchFamily="18" charset="0"/>
            </a:endParaRP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000" kern="0" noProof="0" dirty="0">
                <a:solidFill>
                  <a:schemeClr val="accent1">
                    <a:lumMod val="20000"/>
                    <a:lumOff val="80000"/>
                  </a:schemeClr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  <a:cs typeface="Times New Roman" pitchFamily="18" charset="0"/>
              </a:rPr>
              <a:t>（山岳氷河の縮小）</a:t>
            </a:r>
            <a:r>
              <a:rPr kumimoji="0" lang="en-US" altLang="ja-JP" sz="2000" kern="0" dirty="0">
                <a:solidFill>
                  <a:schemeClr val="accent1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  <a:ea typeface="HG正楷書体-PRO" panose="03000600000000000000" pitchFamily="66" charset="-128"/>
                <a:cs typeface="Times New Roman" pitchFamily="18" charset="0"/>
              </a:rPr>
              <a:t>melting glacier</a:t>
            </a:r>
            <a:endParaRPr kumimoji="0" lang="en-US" altLang="ja-JP" sz="2000" b="0" i="0" u="none" strike="noStrike" kern="0" cap="none" spc="0" normalizeH="0" baseline="0" noProof="0" dirty="0">
              <a:ln>
                <a:noFill/>
              </a:ln>
              <a:solidFill>
                <a:schemeClr val="accent1">
                  <a:lumMod val="20000"/>
                  <a:lumOff val="80000"/>
                </a:schemeClr>
              </a:solidFill>
              <a:effectLst/>
              <a:uLnTx/>
              <a:uFillTx/>
              <a:latin typeface="Comic Sans MS" panose="030F0702030302020204" pitchFamily="66" charset="0"/>
              <a:ea typeface="HG正楷書体-PRO" panose="03000600000000000000" pitchFamily="66" charset="-128"/>
              <a:cs typeface="Times New Roman" pitchFamily="18" charset="0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4572000" y="4888462"/>
            <a:ext cx="295232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400" kern="0" noProof="0" dirty="0">
                <a:solidFill>
                  <a:schemeClr val="accent4">
                    <a:lumMod val="20000"/>
                    <a:lumOff val="80000"/>
                  </a:schemeClr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  <a:cs typeface="Times New Roman" pitchFamily="18" charset="0"/>
              </a:rPr>
              <a:t>北部カナダ</a:t>
            </a:r>
            <a:endParaRPr kumimoji="0" lang="en-US" altLang="ja-JP" sz="2400" kern="0" noProof="0" dirty="0">
              <a:solidFill>
                <a:schemeClr val="accent4">
                  <a:lumMod val="20000"/>
                  <a:lumOff val="80000"/>
                </a:schemeClr>
              </a:solidFill>
              <a:latin typeface="HG正楷書体-PRO" panose="03000600000000000000" pitchFamily="66" charset="-128"/>
              <a:ea typeface="HG正楷書体-PRO" panose="03000600000000000000" pitchFamily="66" charset="-128"/>
              <a:cs typeface="Times New Roman" pitchFamily="18" charset="0"/>
            </a:endParaRP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000" kern="0" noProof="0" dirty="0">
                <a:solidFill>
                  <a:schemeClr val="accent4">
                    <a:lumMod val="20000"/>
                    <a:lumOff val="80000"/>
                  </a:schemeClr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  <a:cs typeface="Times New Roman" pitchFamily="18" charset="0"/>
              </a:rPr>
              <a:t>（後氷期回復 </a:t>
            </a:r>
            <a:r>
              <a:rPr kumimoji="0" lang="en-US" altLang="ja-JP" sz="2000" kern="0" noProof="0" dirty="0">
                <a:solidFill>
                  <a:schemeClr val="accent4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  <a:ea typeface="HG正楷書体-PRO" panose="03000600000000000000" pitchFamily="66" charset="-128"/>
                <a:cs typeface="Times New Roman" pitchFamily="18" charset="0"/>
              </a:rPr>
              <a:t>PGR</a:t>
            </a:r>
            <a:r>
              <a:rPr kumimoji="0" lang="ja-JP" altLang="en-US" sz="2000" kern="0" noProof="0" dirty="0">
                <a:solidFill>
                  <a:schemeClr val="accent4">
                    <a:lumMod val="20000"/>
                    <a:lumOff val="80000"/>
                  </a:schemeClr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  <a:cs typeface="Times New Roman" pitchFamily="18" charset="0"/>
              </a:rPr>
              <a:t>）</a:t>
            </a:r>
            <a:endParaRPr kumimoji="0" lang="en-US" altLang="ja-JP" sz="2000" b="0" i="0" u="none" strike="noStrike" kern="0" cap="none" spc="0" normalizeH="0" baseline="0" noProof="0" dirty="0">
              <a:ln>
                <a:noFill/>
              </a:ln>
              <a:solidFill>
                <a:schemeClr val="accent4">
                  <a:lumMod val="20000"/>
                  <a:lumOff val="80000"/>
                </a:schemeClr>
              </a:solidFill>
              <a:effectLst/>
              <a:uLnTx/>
              <a:uFillTx/>
              <a:latin typeface="HG正楷書体-PRO" panose="03000600000000000000" pitchFamily="66" charset="-128"/>
              <a:ea typeface="HG正楷書体-PRO" panose="03000600000000000000" pitchFamily="66" charset="-128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9205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16632"/>
            <a:ext cx="7729165" cy="65570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60502673"/>
      </p:ext>
    </p:extLst>
  </p:cSld>
  <p:clrMapOvr>
    <a:masterClrMapping/>
  </p:clrMapOvr>
  <p:transition spd="med">
    <p:cover dir="r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1655763" y="552450"/>
            <a:ext cx="2997200" cy="927100"/>
            <a:chOff x="1037" y="1010"/>
            <a:chExt cx="1382" cy="584"/>
          </a:xfrm>
        </p:grpSpPr>
        <p:grpSp>
          <p:nvGrpSpPr>
            <p:cNvPr id="3" name="Group 3"/>
            <p:cNvGrpSpPr>
              <a:grpSpLocks/>
            </p:cNvGrpSpPr>
            <p:nvPr/>
          </p:nvGrpSpPr>
          <p:grpSpPr bwMode="auto">
            <a:xfrm>
              <a:off x="1037" y="1010"/>
              <a:ext cx="854" cy="584"/>
              <a:chOff x="2449" y="2644"/>
              <a:chExt cx="763" cy="375"/>
            </a:xfrm>
          </p:grpSpPr>
          <p:grpSp>
            <p:nvGrpSpPr>
              <p:cNvPr id="4" name="Group 4"/>
              <p:cNvGrpSpPr>
                <a:grpSpLocks/>
              </p:cNvGrpSpPr>
              <p:nvPr/>
            </p:nvGrpSpPr>
            <p:grpSpPr bwMode="auto">
              <a:xfrm>
                <a:off x="2897" y="2679"/>
                <a:ext cx="315" cy="322"/>
                <a:chOff x="2897" y="2679"/>
                <a:chExt cx="315" cy="322"/>
              </a:xfrm>
            </p:grpSpPr>
            <p:grpSp>
              <p:nvGrpSpPr>
                <p:cNvPr id="5" name="Group 5"/>
                <p:cNvGrpSpPr>
                  <a:grpSpLocks/>
                </p:cNvGrpSpPr>
                <p:nvPr/>
              </p:nvGrpSpPr>
              <p:grpSpPr bwMode="auto">
                <a:xfrm>
                  <a:off x="3019" y="2679"/>
                  <a:ext cx="193" cy="259"/>
                  <a:chOff x="3019" y="2679"/>
                  <a:chExt cx="193" cy="259"/>
                </a:xfrm>
              </p:grpSpPr>
              <p:grpSp>
                <p:nvGrpSpPr>
                  <p:cNvPr id="6" name="Group 6"/>
                  <p:cNvGrpSpPr>
                    <a:grpSpLocks/>
                  </p:cNvGrpSpPr>
                  <p:nvPr/>
                </p:nvGrpSpPr>
                <p:grpSpPr bwMode="auto">
                  <a:xfrm>
                    <a:off x="3069" y="2713"/>
                    <a:ext cx="143" cy="190"/>
                    <a:chOff x="3069" y="2713"/>
                    <a:chExt cx="143" cy="190"/>
                  </a:xfrm>
                </p:grpSpPr>
                <p:grpSp>
                  <p:nvGrpSpPr>
                    <p:cNvPr id="7" name="Group 7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069" y="2713"/>
                      <a:ext cx="143" cy="190"/>
                      <a:chOff x="3069" y="2713"/>
                      <a:chExt cx="143" cy="190"/>
                    </a:xfrm>
                  </p:grpSpPr>
                  <p:grpSp>
                    <p:nvGrpSpPr>
                      <p:cNvPr id="8" name="Group 8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3106" y="2725"/>
                        <a:ext cx="106" cy="155"/>
                        <a:chOff x="3106" y="2725"/>
                        <a:chExt cx="106" cy="155"/>
                      </a:xfrm>
                    </p:grpSpPr>
                    <p:grpSp>
                      <p:nvGrpSpPr>
                        <p:cNvPr id="9" name="Group 9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3119" y="2725"/>
                          <a:ext cx="93" cy="155"/>
                          <a:chOff x="3119" y="2725"/>
                          <a:chExt cx="93" cy="155"/>
                        </a:xfrm>
                      </p:grpSpPr>
                      <p:sp>
                        <p:nvSpPr>
                          <p:cNvPr id="116746" name="Oval 10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3169" y="2817"/>
                            <a:ext cx="43" cy="40"/>
                          </a:xfrm>
                          <a:prstGeom prst="ellipse">
                            <a:avLst/>
                          </a:prstGeom>
                          <a:solidFill>
                            <a:srgbClr val="FFFFFF"/>
                          </a:solidFill>
                          <a:ln w="12700">
                            <a:solidFill>
                              <a:srgbClr val="E1F2F3"/>
                            </a:solidFill>
                            <a:round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ja-JP" altLang="en-US">
                              <a:solidFill>
                                <a:srgbClr val="000000"/>
                              </a:solidFill>
                            </a:endParaRPr>
                          </a:p>
                        </p:txBody>
                      </p:sp>
                      <p:sp>
                        <p:nvSpPr>
                          <p:cNvPr id="116747" name="Oval 11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3131" y="2829"/>
                            <a:ext cx="56" cy="51"/>
                          </a:xfrm>
                          <a:prstGeom prst="ellipse">
                            <a:avLst/>
                          </a:prstGeom>
                          <a:solidFill>
                            <a:srgbClr val="FFFFFF"/>
                          </a:solidFill>
                          <a:ln w="12700">
                            <a:solidFill>
                              <a:srgbClr val="E1F2F3"/>
                            </a:solidFill>
                            <a:round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ja-JP" altLang="en-US">
                              <a:solidFill>
                                <a:srgbClr val="000000"/>
                              </a:solidFill>
                            </a:endParaRPr>
                          </a:p>
                        </p:txBody>
                      </p:sp>
                      <p:sp>
                        <p:nvSpPr>
                          <p:cNvPr id="116748" name="Oval 12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3156" y="2760"/>
                            <a:ext cx="44" cy="39"/>
                          </a:xfrm>
                          <a:prstGeom prst="ellipse">
                            <a:avLst/>
                          </a:prstGeom>
                          <a:solidFill>
                            <a:srgbClr val="FFFFFF"/>
                          </a:solidFill>
                          <a:ln w="12700">
                            <a:solidFill>
                              <a:srgbClr val="E1F2F3"/>
                            </a:solidFill>
                            <a:round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ja-JP" altLang="en-US">
                              <a:solidFill>
                                <a:srgbClr val="000000"/>
                              </a:solidFill>
                            </a:endParaRPr>
                          </a:p>
                        </p:txBody>
                      </p:sp>
                      <p:sp>
                        <p:nvSpPr>
                          <p:cNvPr id="116749" name="Oval 13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3119" y="2725"/>
                            <a:ext cx="56" cy="52"/>
                          </a:xfrm>
                          <a:prstGeom prst="ellipse">
                            <a:avLst/>
                          </a:prstGeom>
                          <a:solidFill>
                            <a:srgbClr val="FFFFFF"/>
                          </a:solidFill>
                          <a:ln w="12700">
                            <a:solidFill>
                              <a:srgbClr val="E1F2F3"/>
                            </a:solidFill>
                            <a:round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ja-JP" altLang="en-US">
                              <a:solidFill>
                                <a:srgbClr val="000000"/>
                              </a:solidFill>
                            </a:endParaRPr>
                          </a:p>
                        </p:txBody>
                      </p:sp>
                      <p:sp>
                        <p:nvSpPr>
                          <p:cNvPr id="116750" name="Freeform 14"/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3155" y="2758"/>
                            <a:ext cx="43" cy="92"/>
                          </a:xfrm>
                          <a:custGeom>
                            <a:avLst/>
                            <a:gdLst/>
                            <a:ahLst/>
                            <a:cxnLst>
                              <a:cxn ang="0">
                                <a:pos x="42" y="90"/>
                              </a:cxn>
                              <a:cxn ang="0">
                                <a:pos x="24" y="91"/>
                              </a:cxn>
                              <a:cxn ang="0">
                                <a:pos x="0" y="0"/>
                              </a:cxn>
                              <a:cxn ang="0">
                                <a:pos x="26" y="7"/>
                              </a:cxn>
                              <a:cxn ang="0">
                                <a:pos x="26" y="51"/>
                              </a:cxn>
                              <a:cxn ang="0">
                                <a:pos x="42" y="90"/>
                              </a:cxn>
                            </a:cxnLst>
                            <a:rect l="0" t="0" r="r" b="b"/>
                            <a:pathLst>
                              <a:path w="43" h="92">
                                <a:moveTo>
                                  <a:pt x="42" y="90"/>
                                </a:moveTo>
                                <a:lnTo>
                                  <a:pt x="24" y="91"/>
                                </a:lnTo>
                                <a:lnTo>
                                  <a:pt x="0" y="0"/>
                                </a:lnTo>
                                <a:lnTo>
                                  <a:pt x="26" y="7"/>
                                </a:lnTo>
                                <a:lnTo>
                                  <a:pt x="26" y="51"/>
                                </a:lnTo>
                                <a:lnTo>
                                  <a:pt x="42" y="90"/>
                                </a:lnTo>
                              </a:path>
                            </a:pathLst>
                          </a:custGeom>
                          <a:solidFill>
                            <a:srgbClr val="FFFFFF"/>
                          </a:solidFill>
                          <a:ln w="12700" cap="rnd" cmpd="sng">
                            <a:solidFill>
                              <a:srgbClr val="E1F2F3"/>
                            </a:solidFill>
                            <a:prstDash val="solid"/>
                            <a:round/>
                            <a:headEnd/>
                            <a:tailEnd/>
                          </a:ln>
                          <a:effectLst/>
                        </p:spPr>
                        <p:txBody>
                          <a:bodyPr/>
                          <a:lstStyle/>
                          <a:p>
                            <a:endParaRPr lang="ja-JP" altLang="en-US">
                              <a:solidFill>
                                <a:srgbClr val="000000"/>
                              </a:solidFill>
                            </a:endParaRPr>
                          </a:p>
                        </p:txBody>
                      </p:sp>
                    </p:grpSp>
                    <p:sp>
                      <p:nvSpPr>
                        <p:cNvPr id="116751" name="Oval 1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106" y="2771"/>
                          <a:ext cx="81" cy="74"/>
                        </a:xfrm>
                        <a:prstGeom prst="ellipse">
                          <a:avLst/>
                        </a:prstGeom>
                        <a:solidFill>
                          <a:srgbClr val="FFFFFF"/>
                        </a:solidFill>
                        <a:ln w="12700">
                          <a:solidFill>
                            <a:srgbClr val="E1F2F3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endParaRPr lang="ja-JP" altLang="en-US">
                            <a:solidFill>
                              <a:srgbClr val="000000"/>
                            </a:solidFill>
                          </a:endParaRPr>
                        </a:p>
                      </p:txBody>
                    </p:sp>
                    <p:sp>
                      <p:nvSpPr>
                        <p:cNvPr id="116752" name="Oval 1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106" y="2817"/>
                          <a:ext cx="56" cy="52"/>
                        </a:xfrm>
                        <a:prstGeom prst="ellipse">
                          <a:avLst/>
                        </a:prstGeom>
                        <a:solidFill>
                          <a:srgbClr val="FFFFFF"/>
                        </a:solidFill>
                        <a:ln w="12700">
                          <a:solidFill>
                            <a:srgbClr val="E1F2F3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endParaRPr lang="ja-JP" altLang="en-US">
                            <a:solidFill>
                              <a:srgbClr val="000000"/>
                            </a:solidFill>
                          </a:endParaRPr>
                        </a:p>
                      </p:txBody>
                    </p:sp>
                    <p:sp>
                      <p:nvSpPr>
                        <p:cNvPr id="116753" name="Freeform 17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3122" y="2747"/>
                          <a:ext cx="46" cy="101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40" y="16"/>
                            </a:cxn>
                            <a:cxn ang="0">
                              <a:pos x="35" y="38"/>
                            </a:cxn>
                            <a:cxn ang="0">
                              <a:pos x="45" y="86"/>
                            </a:cxn>
                            <a:cxn ang="0">
                              <a:pos x="27" y="100"/>
                            </a:cxn>
                            <a:cxn ang="0">
                              <a:pos x="0" y="42"/>
                            </a:cxn>
                            <a:cxn ang="0">
                              <a:pos x="21" y="0"/>
                            </a:cxn>
                            <a:cxn ang="0">
                              <a:pos x="40" y="16"/>
                            </a:cxn>
                          </a:cxnLst>
                          <a:rect l="0" t="0" r="r" b="b"/>
                          <a:pathLst>
                            <a:path w="46" h="101">
                              <a:moveTo>
                                <a:pt x="40" y="16"/>
                              </a:moveTo>
                              <a:lnTo>
                                <a:pt x="35" y="38"/>
                              </a:lnTo>
                              <a:lnTo>
                                <a:pt x="45" y="86"/>
                              </a:lnTo>
                              <a:lnTo>
                                <a:pt x="27" y="100"/>
                              </a:lnTo>
                              <a:lnTo>
                                <a:pt x="0" y="42"/>
                              </a:lnTo>
                              <a:lnTo>
                                <a:pt x="21" y="0"/>
                              </a:lnTo>
                              <a:lnTo>
                                <a:pt x="40" y="16"/>
                              </a:lnTo>
                            </a:path>
                          </a:pathLst>
                        </a:custGeom>
                        <a:solidFill>
                          <a:srgbClr val="FFFFFF"/>
                        </a:solidFill>
                        <a:ln w="12700" cap="rnd" cmpd="sng">
                          <a:solidFill>
                            <a:srgbClr val="E1F2F3"/>
                          </a:solidFill>
                          <a:prstDash val="solid"/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endParaRPr lang="ja-JP" altLang="en-US">
                            <a:solidFill>
                              <a:srgbClr val="000000"/>
                            </a:solidFill>
                          </a:endParaRPr>
                        </a:p>
                      </p:txBody>
                    </p:sp>
                  </p:grpSp>
                  <p:sp>
                    <p:nvSpPr>
                      <p:cNvPr id="116754" name="Oval 18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106" y="2863"/>
                        <a:ext cx="44" cy="40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 w="12700">
                        <a:solidFill>
                          <a:srgbClr val="E1F2F3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endParaRPr lang="ja-JP" altLang="en-US">
                          <a:solidFill>
                            <a:srgbClr val="000000"/>
                          </a:solidFill>
                        </a:endParaRPr>
                      </a:p>
                    </p:txBody>
                  </p:sp>
                  <p:sp>
                    <p:nvSpPr>
                      <p:cNvPr id="116755" name="Oval 19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069" y="2713"/>
                        <a:ext cx="56" cy="52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 w="12700">
                        <a:solidFill>
                          <a:srgbClr val="E1F2F3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endParaRPr lang="ja-JP" altLang="en-US">
                          <a:solidFill>
                            <a:srgbClr val="000000"/>
                          </a:solidFill>
                        </a:endParaRPr>
                      </a:p>
                    </p:txBody>
                  </p:sp>
                  <p:sp>
                    <p:nvSpPr>
                      <p:cNvPr id="116756" name="Freeform 20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3118" y="2851"/>
                        <a:ext cx="34" cy="22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33" y="13"/>
                          </a:cxn>
                          <a:cxn ang="0">
                            <a:pos x="23" y="21"/>
                          </a:cxn>
                          <a:cxn ang="0">
                            <a:pos x="0" y="10"/>
                          </a:cxn>
                          <a:cxn ang="0">
                            <a:pos x="23" y="0"/>
                          </a:cxn>
                          <a:cxn ang="0">
                            <a:pos x="33" y="13"/>
                          </a:cxn>
                        </a:cxnLst>
                        <a:rect l="0" t="0" r="r" b="b"/>
                        <a:pathLst>
                          <a:path w="34" h="22">
                            <a:moveTo>
                              <a:pt x="33" y="13"/>
                            </a:moveTo>
                            <a:lnTo>
                              <a:pt x="23" y="21"/>
                            </a:lnTo>
                            <a:lnTo>
                              <a:pt x="0" y="10"/>
                            </a:lnTo>
                            <a:lnTo>
                              <a:pt x="23" y="0"/>
                            </a:lnTo>
                            <a:lnTo>
                              <a:pt x="33" y="13"/>
                            </a:lnTo>
                          </a:path>
                        </a:pathLst>
                      </a:custGeom>
                      <a:solidFill>
                        <a:srgbClr val="FFFFFF"/>
                      </a:solidFill>
                      <a:ln w="12700" cap="rnd" cmpd="sng">
                        <a:solidFill>
                          <a:srgbClr val="E1F2F3"/>
                        </a:solidFill>
                        <a:prstDash val="solid"/>
                        <a:round/>
                        <a:headEnd/>
                        <a:tailEnd/>
                      </a:ln>
                      <a:effectLst/>
                    </p:spPr>
                    <p:txBody>
                      <a:bodyPr/>
                      <a:lstStyle/>
                      <a:p>
                        <a:endParaRPr lang="ja-JP" altLang="en-US">
                          <a:solidFill>
                            <a:srgbClr val="000000"/>
                          </a:solidFill>
                        </a:endParaRPr>
                      </a:p>
                    </p:txBody>
                  </p:sp>
                </p:grpSp>
                <p:sp>
                  <p:nvSpPr>
                    <p:cNvPr id="116757" name="Freeform 21"/>
                    <p:cNvSpPr>
                      <a:spLocks/>
                    </p:cNvSpPr>
                    <p:nvPr/>
                  </p:nvSpPr>
                  <p:spPr bwMode="auto">
                    <a:xfrm>
                      <a:off x="3113" y="2737"/>
                      <a:ext cx="21" cy="33"/>
                    </a:xfrm>
                    <a:custGeom>
                      <a:avLst/>
                      <a:gdLst/>
                      <a:ahLst/>
                      <a:cxnLst>
                        <a:cxn ang="0">
                          <a:pos x="10" y="0"/>
                        </a:cxn>
                        <a:cxn ang="0">
                          <a:pos x="20" y="0"/>
                        </a:cxn>
                        <a:cxn ang="0">
                          <a:pos x="15" y="32"/>
                        </a:cxn>
                        <a:cxn ang="0">
                          <a:pos x="0" y="25"/>
                        </a:cxn>
                        <a:cxn ang="0">
                          <a:pos x="10" y="0"/>
                        </a:cxn>
                      </a:cxnLst>
                      <a:rect l="0" t="0" r="r" b="b"/>
                      <a:pathLst>
                        <a:path w="21" h="33">
                          <a:moveTo>
                            <a:pt x="10" y="0"/>
                          </a:moveTo>
                          <a:lnTo>
                            <a:pt x="20" y="0"/>
                          </a:lnTo>
                          <a:lnTo>
                            <a:pt x="15" y="32"/>
                          </a:lnTo>
                          <a:lnTo>
                            <a:pt x="0" y="25"/>
                          </a:lnTo>
                          <a:lnTo>
                            <a:pt x="10" y="0"/>
                          </a:lnTo>
                        </a:path>
                      </a:pathLst>
                    </a:custGeom>
                    <a:solidFill>
                      <a:srgbClr val="FFFFFF"/>
                    </a:solidFill>
                    <a:ln w="12700" cap="rnd" cmpd="sng">
                      <a:solidFill>
                        <a:srgbClr val="E1F2F3"/>
                      </a:solidFill>
                      <a:prstDash val="solid"/>
                      <a:round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ja-JP" altLang="en-US">
                        <a:solidFill>
                          <a:srgbClr val="000000"/>
                        </a:solidFill>
                      </a:endParaRPr>
                    </a:p>
                  </p:txBody>
                </p:sp>
              </p:grpSp>
              <p:grpSp>
                <p:nvGrpSpPr>
                  <p:cNvPr id="10" name="Group 22"/>
                  <p:cNvGrpSpPr>
                    <a:grpSpLocks/>
                  </p:cNvGrpSpPr>
                  <p:nvPr/>
                </p:nvGrpSpPr>
                <p:grpSpPr bwMode="auto">
                  <a:xfrm>
                    <a:off x="3019" y="2679"/>
                    <a:ext cx="131" cy="236"/>
                    <a:chOff x="3019" y="2679"/>
                    <a:chExt cx="131" cy="236"/>
                  </a:xfrm>
                </p:grpSpPr>
                <p:sp>
                  <p:nvSpPr>
                    <p:cNvPr id="116759" name="Oval 2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032" y="2817"/>
                      <a:ext cx="105" cy="98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12700">
                      <a:solidFill>
                        <a:srgbClr val="E1F2F3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ja-JP" altLang="en-US">
                        <a:solidFill>
                          <a:srgbClr val="000000"/>
                        </a:solidFill>
                      </a:endParaRPr>
                    </a:p>
                  </p:txBody>
                </p:sp>
                <p:sp>
                  <p:nvSpPr>
                    <p:cNvPr id="116760" name="Oval 2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044" y="2748"/>
                      <a:ext cx="106" cy="97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12700">
                      <a:solidFill>
                        <a:srgbClr val="E1F2F3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ja-JP" altLang="en-US">
                        <a:solidFill>
                          <a:srgbClr val="000000"/>
                        </a:solidFill>
                      </a:endParaRPr>
                    </a:p>
                  </p:txBody>
                </p:sp>
                <p:sp>
                  <p:nvSpPr>
                    <p:cNvPr id="116761" name="Oval 2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019" y="2679"/>
                      <a:ext cx="81" cy="75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12700">
                      <a:solidFill>
                        <a:srgbClr val="E1F2F3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ja-JP" altLang="en-US">
                        <a:solidFill>
                          <a:srgbClr val="000000"/>
                        </a:solidFill>
                      </a:endParaRPr>
                    </a:p>
                  </p:txBody>
                </p:sp>
                <p:sp>
                  <p:nvSpPr>
                    <p:cNvPr id="116762" name="Oval 2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069" y="2725"/>
                      <a:ext cx="43" cy="40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12700">
                      <a:solidFill>
                        <a:srgbClr val="E1F2F3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ja-JP" altLang="en-US">
                        <a:solidFill>
                          <a:srgbClr val="000000"/>
                        </a:solidFill>
                      </a:endParaRPr>
                    </a:p>
                  </p:txBody>
                </p:sp>
                <p:sp>
                  <p:nvSpPr>
                    <p:cNvPr id="116763" name="Freeform 27"/>
                    <p:cNvSpPr>
                      <a:spLocks/>
                    </p:cNvSpPr>
                    <p:nvPr/>
                  </p:nvSpPr>
                  <p:spPr bwMode="auto">
                    <a:xfrm>
                      <a:off x="3042" y="2714"/>
                      <a:ext cx="76" cy="91"/>
                    </a:xfrm>
                    <a:custGeom>
                      <a:avLst/>
                      <a:gdLst/>
                      <a:ahLst/>
                      <a:cxnLst>
                        <a:cxn ang="0">
                          <a:pos x="53" y="3"/>
                        </a:cxn>
                        <a:cxn ang="0">
                          <a:pos x="52" y="14"/>
                        </a:cxn>
                        <a:cxn ang="0">
                          <a:pos x="70" y="34"/>
                        </a:cxn>
                        <a:cxn ang="0">
                          <a:pos x="75" y="36"/>
                        </a:cxn>
                        <a:cxn ang="0">
                          <a:pos x="48" y="90"/>
                        </a:cxn>
                        <a:cxn ang="0">
                          <a:pos x="0" y="0"/>
                        </a:cxn>
                        <a:cxn ang="0">
                          <a:pos x="53" y="3"/>
                        </a:cxn>
                      </a:cxnLst>
                      <a:rect l="0" t="0" r="r" b="b"/>
                      <a:pathLst>
                        <a:path w="76" h="91">
                          <a:moveTo>
                            <a:pt x="53" y="3"/>
                          </a:moveTo>
                          <a:lnTo>
                            <a:pt x="52" y="14"/>
                          </a:lnTo>
                          <a:lnTo>
                            <a:pt x="70" y="34"/>
                          </a:lnTo>
                          <a:lnTo>
                            <a:pt x="75" y="36"/>
                          </a:lnTo>
                          <a:lnTo>
                            <a:pt x="48" y="90"/>
                          </a:lnTo>
                          <a:lnTo>
                            <a:pt x="0" y="0"/>
                          </a:lnTo>
                          <a:lnTo>
                            <a:pt x="53" y="3"/>
                          </a:lnTo>
                        </a:path>
                      </a:pathLst>
                    </a:custGeom>
                    <a:solidFill>
                      <a:srgbClr val="FFFFFF"/>
                    </a:solidFill>
                    <a:ln w="12700" cap="rnd" cmpd="sng">
                      <a:solidFill>
                        <a:srgbClr val="E1F2F3"/>
                      </a:solidFill>
                      <a:prstDash val="solid"/>
                      <a:round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ja-JP" altLang="en-US">
                        <a:solidFill>
                          <a:srgbClr val="000000"/>
                        </a:solidFill>
                      </a:endParaRPr>
                    </a:p>
                  </p:txBody>
                </p:sp>
                <p:sp>
                  <p:nvSpPr>
                    <p:cNvPr id="116764" name="Freeform 28"/>
                    <p:cNvSpPr>
                      <a:spLocks/>
                    </p:cNvSpPr>
                    <p:nvPr/>
                  </p:nvSpPr>
                  <p:spPr bwMode="auto">
                    <a:xfrm>
                      <a:off x="3077" y="2834"/>
                      <a:ext cx="50" cy="28"/>
                    </a:xfrm>
                    <a:custGeom>
                      <a:avLst/>
                      <a:gdLst/>
                      <a:ahLst/>
                      <a:cxnLst>
                        <a:cxn ang="0">
                          <a:pos x="43" y="3"/>
                        </a:cxn>
                        <a:cxn ang="0">
                          <a:pos x="49" y="12"/>
                        </a:cxn>
                        <a:cxn ang="0">
                          <a:pos x="0" y="27"/>
                        </a:cxn>
                        <a:cxn ang="0">
                          <a:pos x="1" y="0"/>
                        </a:cxn>
                        <a:cxn ang="0">
                          <a:pos x="43" y="3"/>
                        </a:cxn>
                      </a:cxnLst>
                      <a:rect l="0" t="0" r="r" b="b"/>
                      <a:pathLst>
                        <a:path w="50" h="28">
                          <a:moveTo>
                            <a:pt x="43" y="3"/>
                          </a:moveTo>
                          <a:lnTo>
                            <a:pt x="49" y="12"/>
                          </a:lnTo>
                          <a:lnTo>
                            <a:pt x="0" y="27"/>
                          </a:lnTo>
                          <a:lnTo>
                            <a:pt x="1" y="0"/>
                          </a:lnTo>
                          <a:lnTo>
                            <a:pt x="43" y="3"/>
                          </a:lnTo>
                        </a:path>
                      </a:pathLst>
                    </a:custGeom>
                    <a:solidFill>
                      <a:srgbClr val="FFFFFF"/>
                    </a:solidFill>
                    <a:ln w="12700" cap="rnd" cmpd="sng">
                      <a:solidFill>
                        <a:srgbClr val="E1F2F3"/>
                      </a:solidFill>
                      <a:prstDash val="solid"/>
                      <a:round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ja-JP" altLang="en-US">
                        <a:solidFill>
                          <a:srgbClr val="000000"/>
                        </a:solidFill>
                      </a:endParaRPr>
                    </a:p>
                  </p:txBody>
                </p:sp>
              </p:grpSp>
              <p:sp>
                <p:nvSpPr>
                  <p:cNvPr id="116765" name="Oval 29"/>
                  <p:cNvSpPr>
                    <a:spLocks noChangeArrowheads="1"/>
                  </p:cNvSpPr>
                  <p:nvPr/>
                </p:nvSpPr>
                <p:spPr bwMode="auto">
                  <a:xfrm>
                    <a:off x="3019" y="2887"/>
                    <a:ext cx="56" cy="51"/>
                  </a:xfrm>
                  <a:prstGeom prst="ellipse">
                    <a:avLst/>
                  </a:prstGeom>
                  <a:solidFill>
                    <a:srgbClr val="FFFFFF"/>
                  </a:solidFill>
                  <a:ln w="12700">
                    <a:solidFill>
                      <a:srgbClr val="E1F2F3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ja-JP" altLang="en-US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116766" name="Freeform 30"/>
                  <p:cNvSpPr>
                    <a:spLocks/>
                  </p:cNvSpPr>
                  <p:nvPr/>
                </p:nvSpPr>
                <p:spPr bwMode="auto">
                  <a:xfrm>
                    <a:off x="3056" y="2879"/>
                    <a:ext cx="35" cy="32"/>
                  </a:xfrm>
                  <a:custGeom>
                    <a:avLst/>
                    <a:gdLst/>
                    <a:ahLst/>
                    <a:cxnLst>
                      <a:cxn ang="0">
                        <a:pos x="13" y="31"/>
                      </a:cxn>
                      <a:cxn ang="0">
                        <a:pos x="34" y="20"/>
                      </a:cxn>
                      <a:cxn ang="0">
                        <a:pos x="10" y="0"/>
                      </a:cxn>
                      <a:cxn ang="0">
                        <a:pos x="0" y="11"/>
                      </a:cxn>
                      <a:cxn ang="0">
                        <a:pos x="13" y="31"/>
                      </a:cxn>
                    </a:cxnLst>
                    <a:rect l="0" t="0" r="r" b="b"/>
                    <a:pathLst>
                      <a:path w="35" h="32">
                        <a:moveTo>
                          <a:pt x="13" y="31"/>
                        </a:moveTo>
                        <a:lnTo>
                          <a:pt x="34" y="20"/>
                        </a:lnTo>
                        <a:lnTo>
                          <a:pt x="10" y="0"/>
                        </a:lnTo>
                        <a:lnTo>
                          <a:pt x="0" y="11"/>
                        </a:lnTo>
                        <a:lnTo>
                          <a:pt x="13" y="31"/>
                        </a:lnTo>
                      </a:path>
                    </a:pathLst>
                  </a:custGeom>
                  <a:solidFill>
                    <a:srgbClr val="FFFFFF"/>
                  </a:solidFill>
                  <a:ln w="12700" cap="rnd" cmpd="sng">
                    <a:solidFill>
                      <a:srgbClr val="E1F2F3"/>
                    </a:solidFill>
                    <a:prstDash val="solid"/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ja-JP" altLang="en-US">
                      <a:solidFill>
                        <a:srgbClr val="000000"/>
                      </a:solidFill>
                    </a:endParaRPr>
                  </a:p>
                </p:txBody>
              </p:sp>
            </p:grpSp>
            <p:sp>
              <p:nvSpPr>
                <p:cNvPr id="116767" name="Oval 31"/>
                <p:cNvSpPr>
                  <a:spLocks noChangeArrowheads="1"/>
                </p:cNvSpPr>
                <p:nvPr/>
              </p:nvSpPr>
              <p:spPr bwMode="auto">
                <a:xfrm>
                  <a:off x="2897" y="2939"/>
                  <a:ext cx="68" cy="62"/>
                </a:xfrm>
                <a:prstGeom prst="ellipse">
                  <a:avLst/>
                </a:prstGeom>
                <a:solidFill>
                  <a:srgbClr val="FFFFFF"/>
                </a:solidFill>
                <a:ln w="12700">
                  <a:solidFill>
                    <a:srgbClr val="E1F2F3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ja-JP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6768" name="Oval 32"/>
                <p:cNvSpPr>
                  <a:spLocks noChangeArrowheads="1"/>
                </p:cNvSpPr>
                <p:nvPr/>
              </p:nvSpPr>
              <p:spPr bwMode="auto">
                <a:xfrm>
                  <a:off x="2956" y="2939"/>
                  <a:ext cx="56" cy="51"/>
                </a:xfrm>
                <a:prstGeom prst="ellipse">
                  <a:avLst/>
                </a:prstGeom>
                <a:solidFill>
                  <a:srgbClr val="FFFFFF"/>
                </a:solidFill>
                <a:ln w="12700">
                  <a:solidFill>
                    <a:srgbClr val="E1F2F3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ja-JP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6769" name="Oval 33"/>
                <p:cNvSpPr>
                  <a:spLocks noChangeArrowheads="1"/>
                </p:cNvSpPr>
                <p:nvPr/>
              </p:nvSpPr>
              <p:spPr bwMode="auto">
                <a:xfrm>
                  <a:off x="2991" y="2920"/>
                  <a:ext cx="56" cy="51"/>
                </a:xfrm>
                <a:prstGeom prst="ellipse">
                  <a:avLst/>
                </a:prstGeom>
                <a:solidFill>
                  <a:srgbClr val="FFFFFF"/>
                </a:solidFill>
                <a:ln w="12700">
                  <a:solidFill>
                    <a:srgbClr val="E1F2F3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ja-JP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6770" name="Freeform 34"/>
                <p:cNvSpPr>
                  <a:spLocks/>
                </p:cNvSpPr>
                <p:nvPr/>
              </p:nvSpPr>
              <p:spPr bwMode="auto">
                <a:xfrm>
                  <a:off x="2939" y="2909"/>
                  <a:ext cx="122" cy="77"/>
                </a:xfrm>
                <a:custGeom>
                  <a:avLst/>
                  <a:gdLst/>
                  <a:ahLst/>
                  <a:cxnLst>
                    <a:cxn ang="0">
                      <a:pos x="112" y="22"/>
                    </a:cxn>
                    <a:cxn ang="0">
                      <a:pos x="101" y="27"/>
                    </a:cxn>
                    <a:cxn ang="0">
                      <a:pos x="68" y="57"/>
                    </a:cxn>
                    <a:cxn ang="0">
                      <a:pos x="61" y="70"/>
                    </a:cxn>
                    <a:cxn ang="0">
                      <a:pos x="25" y="70"/>
                    </a:cxn>
                    <a:cxn ang="0">
                      <a:pos x="17" y="76"/>
                    </a:cxn>
                    <a:cxn ang="0">
                      <a:pos x="0" y="53"/>
                    </a:cxn>
                    <a:cxn ang="0">
                      <a:pos x="81" y="0"/>
                    </a:cxn>
                    <a:cxn ang="0">
                      <a:pos x="121" y="12"/>
                    </a:cxn>
                    <a:cxn ang="0">
                      <a:pos x="112" y="22"/>
                    </a:cxn>
                  </a:cxnLst>
                  <a:rect l="0" t="0" r="r" b="b"/>
                  <a:pathLst>
                    <a:path w="122" h="77">
                      <a:moveTo>
                        <a:pt x="112" y="22"/>
                      </a:moveTo>
                      <a:lnTo>
                        <a:pt x="101" y="27"/>
                      </a:lnTo>
                      <a:lnTo>
                        <a:pt x="68" y="57"/>
                      </a:lnTo>
                      <a:lnTo>
                        <a:pt x="61" y="70"/>
                      </a:lnTo>
                      <a:lnTo>
                        <a:pt x="25" y="70"/>
                      </a:lnTo>
                      <a:lnTo>
                        <a:pt x="17" y="76"/>
                      </a:lnTo>
                      <a:lnTo>
                        <a:pt x="0" y="53"/>
                      </a:lnTo>
                      <a:lnTo>
                        <a:pt x="81" y="0"/>
                      </a:lnTo>
                      <a:lnTo>
                        <a:pt x="121" y="12"/>
                      </a:lnTo>
                      <a:lnTo>
                        <a:pt x="112" y="22"/>
                      </a:lnTo>
                    </a:path>
                  </a:pathLst>
                </a:custGeom>
                <a:solidFill>
                  <a:srgbClr val="FFFFFF"/>
                </a:solidFill>
                <a:ln w="12700" cap="rnd" cmpd="sng">
                  <a:solidFill>
                    <a:srgbClr val="E1F2F3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ja-JP" altLang="en-US">
                    <a:solidFill>
                      <a:srgbClr val="000000"/>
                    </a:solidFill>
                  </a:endParaRPr>
                </a:p>
              </p:txBody>
            </p:sp>
          </p:grpSp>
          <p:grpSp>
            <p:nvGrpSpPr>
              <p:cNvPr id="11" name="Group 35"/>
              <p:cNvGrpSpPr>
                <a:grpSpLocks/>
              </p:cNvGrpSpPr>
              <p:nvPr/>
            </p:nvGrpSpPr>
            <p:grpSpPr bwMode="auto">
              <a:xfrm>
                <a:off x="2449" y="2681"/>
                <a:ext cx="189" cy="223"/>
                <a:chOff x="2449" y="2681"/>
                <a:chExt cx="189" cy="223"/>
              </a:xfrm>
            </p:grpSpPr>
            <p:grpSp>
              <p:nvGrpSpPr>
                <p:cNvPr id="12" name="Group 36"/>
                <p:cNvGrpSpPr>
                  <a:grpSpLocks/>
                </p:cNvGrpSpPr>
                <p:nvPr/>
              </p:nvGrpSpPr>
              <p:grpSpPr bwMode="auto">
                <a:xfrm>
                  <a:off x="2449" y="2713"/>
                  <a:ext cx="101" cy="133"/>
                  <a:chOff x="2449" y="2713"/>
                  <a:chExt cx="101" cy="133"/>
                </a:xfrm>
              </p:grpSpPr>
              <p:sp>
                <p:nvSpPr>
                  <p:cNvPr id="116773" name="Oval 37"/>
                  <p:cNvSpPr>
                    <a:spLocks noChangeArrowheads="1"/>
                  </p:cNvSpPr>
                  <p:nvPr/>
                </p:nvSpPr>
                <p:spPr bwMode="auto">
                  <a:xfrm>
                    <a:off x="2449" y="2760"/>
                    <a:ext cx="43" cy="39"/>
                  </a:xfrm>
                  <a:prstGeom prst="ellipse">
                    <a:avLst/>
                  </a:prstGeom>
                  <a:solidFill>
                    <a:srgbClr val="FFFFFF"/>
                  </a:solidFill>
                  <a:ln w="12700">
                    <a:solidFill>
                      <a:srgbClr val="E1F2F3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ja-JP" altLang="en-US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116774" name="Oval 38"/>
                  <p:cNvSpPr>
                    <a:spLocks noChangeArrowheads="1"/>
                  </p:cNvSpPr>
                  <p:nvPr/>
                </p:nvSpPr>
                <p:spPr bwMode="auto">
                  <a:xfrm>
                    <a:off x="2457" y="2794"/>
                    <a:ext cx="56" cy="52"/>
                  </a:xfrm>
                  <a:prstGeom prst="ellipse">
                    <a:avLst/>
                  </a:prstGeom>
                  <a:solidFill>
                    <a:srgbClr val="FFFFFF"/>
                  </a:solidFill>
                  <a:ln w="12700">
                    <a:solidFill>
                      <a:srgbClr val="E1F2F3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ja-JP" altLang="en-US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116775" name="Oval 39"/>
                  <p:cNvSpPr>
                    <a:spLocks noChangeArrowheads="1"/>
                  </p:cNvSpPr>
                  <p:nvPr/>
                </p:nvSpPr>
                <p:spPr bwMode="auto">
                  <a:xfrm>
                    <a:off x="2469" y="2713"/>
                    <a:ext cx="81" cy="75"/>
                  </a:xfrm>
                  <a:prstGeom prst="ellipse">
                    <a:avLst/>
                  </a:prstGeom>
                  <a:solidFill>
                    <a:srgbClr val="FFFFFF"/>
                  </a:solidFill>
                  <a:ln w="12700">
                    <a:solidFill>
                      <a:srgbClr val="E1F2F3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ja-JP" altLang="en-US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116776" name="Freeform 40"/>
                  <p:cNvSpPr>
                    <a:spLocks/>
                  </p:cNvSpPr>
                  <p:nvPr/>
                </p:nvSpPr>
                <p:spPr bwMode="auto">
                  <a:xfrm>
                    <a:off x="2461" y="2763"/>
                    <a:ext cx="34" cy="45"/>
                  </a:xfrm>
                  <a:custGeom>
                    <a:avLst/>
                    <a:gdLst/>
                    <a:ahLst/>
                    <a:cxnLst>
                      <a:cxn ang="0">
                        <a:pos x="19" y="0"/>
                      </a:cxn>
                      <a:cxn ang="0">
                        <a:pos x="0" y="8"/>
                      </a:cxn>
                      <a:cxn ang="0">
                        <a:pos x="0" y="35"/>
                      </a:cxn>
                      <a:cxn ang="0">
                        <a:pos x="7" y="44"/>
                      </a:cxn>
                      <a:cxn ang="0">
                        <a:pos x="33" y="35"/>
                      </a:cxn>
                      <a:cxn ang="0">
                        <a:pos x="19" y="0"/>
                      </a:cxn>
                    </a:cxnLst>
                    <a:rect l="0" t="0" r="r" b="b"/>
                    <a:pathLst>
                      <a:path w="34" h="45">
                        <a:moveTo>
                          <a:pt x="19" y="0"/>
                        </a:moveTo>
                        <a:lnTo>
                          <a:pt x="0" y="8"/>
                        </a:lnTo>
                        <a:lnTo>
                          <a:pt x="0" y="35"/>
                        </a:lnTo>
                        <a:lnTo>
                          <a:pt x="7" y="44"/>
                        </a:lnTo>
                        <a:lnTo>
                          <a:pt x="33" y="35"/>
                        </a:lnTo>
                        <a:lnTo>
                          <a:pt x="19" y="0"/>
                        </a:lnTo>
                      </a:path>
                    </a:pathLst>
                  </a:custGeom>
                  <a:solidFill>
                    <a:srgbClr val="FFFFFF"/>
                  </a:solidFill>
                  <a:ln w="12700" cap="rnd" cmpd="sng">
                    <a:solidFill>
                      <a:srgbClr val="E1F2F3"/>
                    </a:solidFill>
                    <a:prstDash val="solid"/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ja-JP" altLang="en-US">
                      <a:solidFill>
                        <a:srgbClr val="000000"/>
                      </a:solidFill>
                    </a:endParaRPr>
                  </a:p>
                </p:txBody>
              </p:sp>
            </p:grpSp>
            <p:grpSp>
              <p:nvGrpSpPr>
                <p:cNvPr id="13" name="Group 41"/>
                <p:cNvGrpSpPr>
                  <a:grpSpLocks/>
                </p:cNvGrpSpPr>
                <p:nvPr/>
              </p:nvGrpSpPr>
              <p:grpSpPr bwMode="auto">
                <a:xfrm>
                  <a:off x="2482" y="2681"/>
                  <a:ext cx="156" cy="223"/>
                  <a:chOff x="2482" y="2681"/>
                  <a:chExt cx="156" cy="223"/>
                </a:xfrm>
              </p:grpSpPr>
              <p:sp>
                <p:nvSpPr>
                  <p:cNvPr id="116778" name="Oval 42"/>
                  <p:cNvSpPr>
                    <a:spLocks noChangeArrowheads="1"/>
                  </p:cNvSpPr>
                  <p:nvPr/>
                </p:nvSpPr>
                <p:spPr bwMode="auto">
                  <a:xfrm>
                    <a:off x="2532" y="2690"/>
                    <a:ext cx="106" cy="98"/>
                  </a:xfrm>
                  <a:prstGeom prst="ellipse">
                    <a:avLst/>
                  </a:prstGeom>
                  <a:solidFill>
                    <a:srgbClr val="FFFFFF"/>
                  </a:solidFill>
                  <a:ln w="12700">
                    <a:solidFill>
                      <a:srgbClr val="E1F2F3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ja-JP" altLang="en-US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116779" name="Oval 43"/>
                  <p:cNvSpPr>
                    <a:spLocks noChangeArrowheads="1"/>
                  </p:cNvSpPr>
                  <p:nvPr/>
                </p:nvSpPr>
                <p:spPr bwMode="auto">
                  <a:xfrm>
                    <a:off x="2482" y="2760"/>
                    <a:ext cx="56" cy="51"/>
                  </a:xfrm>
                  <a:prstGeom prst="ellipse">
                    <a:avLst/>
                  </a:prstGeom>
                  <a:solidFill>
                    <a:srgbClr val="FFFFFF"/>
                  </a:solidFill>
                  <a:ln w="12700">
                    <a:solidFill>
                      <a:srgbClr val="E1F2F3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ja-JP" altLang="en-US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116780" name="Oval 44"/>
                  <p:cNvSpPr>
                    <a:spLocks noChangeArrowheads="1"/>
                  </p:cNvSpPr>
                  <p:nvPr/>
                </p:nvSpPr>
                <p:spPr bwMode="auto">
                  <a:xfrm>
                    <a:off x="2494" y="2794"/>
                    <a:ext cx="81" cy="75"/>
                  </a:xfrm>
                  <a:prstGeom prst="ellipse">
                    <a:avLst/>
                  </a:prstGeom>
                  <a:solidFill>
                    <a:srgbClr val="FFFFFF"/>
                  </a:solidFill>
                  <a:ln w="12700">
                    <a:solidFill>
                      <a:srgbClr val="E1F2F3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ja-JP" altLang="en-US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116781" name="Oval 45"/>
                  <p:cNvSpPr>
                    <a:spLocks noChangeArrowheads="1"/>
                  </p:cNvSpPr>
                  <p:nvPr/>
                </p:nvSpPr>
                <p:spPr bwMode="auto">
                  <a:xfrm>
                    <a:off x="2519" y="2829"/>
                    <a:ext cx="81" cy="75"/>
                  </a:xfrm>
                  <a:prstGeom prst="ellipse">
                    <a:avLst/>
                  </a:prstGeom>
                  <a:solidFill>
                    <a:srgbClr val="FFFFFF"/>
                  </a:solidFill>
                  <a:ln w="12700">
                    <a:solidFill>
                      <a:srgbClr val="E1F2F3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ja-JP" altLang="en-US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116782" name="Oval 46"/>
                  <p:cNvSpPr>
                    <a:spLocks noChangeArrowheads="1"/>
                  </p:cNvSpPr>
                  <p:nvPr/>
                </p:nvSpPr>
                <p:spPr bwMode="auto">
                  <a:xfrm>
                    <a:off x="2525" y="2738"/>
                    <a:ext cx="72" cy="64"/>
                  </a:xfrm>
                  <a:prstGeom prst="ellipse">
                    <a:avLst/>
                  </a:prstGeom>
                  <a:solidFill>
                    <a:srgbClr val="FFFFFF"/>
                  </a:solidFill>
                  <a:ln w="12700">
                    <a:solidFill>
                      <a:srgbClr val="E1F2F3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ja-JP" altLang="en-US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116783" name="Oval 47"/>
                  <p:cNvSpPr>
                    <a:spLocks noChangeArrowheads="1"/>
                  </p:cNvSpPr>
                  <p:nvPr/>
                </p:nvSpPr>
                <p:spPr bwMode="auto">
                  <a:xfrm>
                    <a:off x="2588" y="2681"/>
                    <a:ext cx="43" cy="39"/>
                  </a:xfrm>
                  <a:prstGeom prst="ellipse">
                    <a:avLst/>
                  </a:prstGeom>
                  <a:solidFill>
                    <a:srgbClr val="FFFFFF"/>
                  </a:solidFill>
                  <a:ln w="12700">
                    <a:solidFill>
                      <a:srgbClr val="E1F2F3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ja-JP" altLang="en-US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116784" name="Freeform 48"/>
                  <p:cNvSpPr>
                    <a:spLocks/>
                  </p:cNvSpPr>
                  <p:nvPr/>
                </p:nvSpPr>
                <p:spPr bwMode="auto">
                  <a:xfrm>
                    <a:off x="2547" y="2723"/>
                    <a:ext cx="56" cy="37"/>
                  </a:xfrm>
                  <a:custGeom>
                    <a:avLst/>
                    <a:gdLst/>
                    <a:ahLst/>
                    <a:cxnLst>
                      <a:cxn ang="0">
                        <a:pos x="0" y="9"/>
                      </a:cxn>
                      <a:cxn ang="0">
                        <a:pos x="7" y="26"/>
                      </a:cxn>
                      <a:cxn ang="0">
                        <a:pos x="55" y="36"/>
                      </a:cxn>
                      <a:cxn ang="0">
                        <a:pos x="55" y="13"/>
                      </a:cxn>
                      <a:cxn ang="0">
                        <a:pos x="3" y="0"/>
                      </a:cxn>
                      <a:cxn ang="0">
                        <a:pos x="0" y="9"/>
                      </a:cxn>
                    </a:cxnLst>
                    <a:rect l="0" t="0" r="r" b="b"/>
                    <a:pathLst>
                      <a:path w="56" h="37">
                        <a:moveTo>
                          <a:pt x="0" y="9"/>
                        </a:moveTo>
                        <a:lnTo>
                          <a:pt x="7" y="26"/>
                        </a:lnTo>
                        <a:lnTo>
                          <a:pt x="55" y="36"/>
                        </a:lnTo>
                        <a:lnTo>
                          <a:pt x="55" y="13"/>
                        </a:lnTo>
                        <a:lnTo>
                          <a:pt x="3" y="0"/>
                        </a:lnTo>
                        <a:lnTo>
                          <a:pt x="0" y="9"/>
                        </a:lnTo>
                      </a:path>
                    </a:pathLst>
                  </a:custGeom>
                  <a:solidFill>
                    <a:srgbClr val="FFFFFF"/>
                  </a:solidFill>
                  <a:ln w="12700" cap="rnd" cmpd="sng">
                    <a:solidFill>
                      <a:srgbClr val="E1F2F3"/>
                    </a:solidFill>
                    <a:prstDash val="solid"/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ja-JP" altLang="en-US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116785" name="Freeform 49"/>
                  <p:cNvSpPr>
                    <a:spLocks/>
                  </p:cNvSpPr>
                  <p:nvPr/>
                </p:nvSpPr>
                <p:spPr bwMode="auto">
                  <a:xfrm>
                    <a:off x="2496" y="2782"/>
                    <a:ext cx="64" cy="72"/>
                  </a:xfrm>
                  <a:custGeom>
                    <a:avLst/>
                    <a:gdLst/>
                    <a:ahLst/>
                    <a:cxnLst>
                      <a:cxn ang="0">
                        <a:pos x="39" y="0"/>
                      </a:cxn>
                      <a:cxn ang="0">
                        <a:pos x="0" y="17"/>
                      </a:cxn>
                      <a:cxn ang="0">
                        <a:pos x="16" y="32"/>
                      </a:cxn>
                      <a:cxn ang="0">
                        <a:pos x="18" y="67"/>
                      </a:cxn>
                      <a:cxn ang="0">
                        <a:pos x="27" y="71"/>
                      </a:cxn>
                      <a:cxn ang="0">
                        <a:pos x="60" y="49"/>
                      </a:cxn>
                      <a:cxn ang="0">
                        <a:pos x="63" y="7"/>
                      </a:cxn>
                      <a:cxn ang="0">
                        <a:pos x="39" y="0"/>
                      </a:cxn>
                    </a:cxnLst>
                    <a:rect l="0" t="0" r="r" b="b"/>
                    <a:pathLst>
                      <a:path w="64" h="72">
                        <a:moveTo>
                          <a:pt x="39" y="0"/>
                        </a:moveTo>
                        <a:lnTo>
                          <a:pt x="0" y="17"/>
                        </a:lnTo>
                        <a:lnTo>
                          <a:pt x="16" y="32"/>
                        </a:lnTo>
                        <a:lnTo>
                          <a:pt x="18" y="67"/>
                        </a:lnTo>
                        <a:lnTo>
                          <a:pt x="27" y="71"/>
                        </a:lnTo>
                        <a:lnTo>
                          <a:pt x="60" y="49"/>
                        </a:lnTo>
                        <a:lnTo>
                          <a:pt x="63" y="7"/>
                        </a:lnTo>
                        <a:lnTo>
                          <a:pt x="39" y="0"/>
                        </a:lnTo>
                      </a:path>
                    </a:pathLst>
                  </a:custGeom>
                  <a:solidFill>
                    <a:srgbClr val="FFFFFF"/>
                  </a:solidFill>
                  <a:ln w="12700" cap="rnd" cmpd="sng">
                    <a:solidFill>
                      <a:srgbClr val="E1F2F3"/>
                    </a:solidFill>
                    <a:prstDash val="solid"/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ja-JP" altLang="en-US">
                      <a:solidFill>
                        <a:srgbClr val="000000"/>
                      </a:solidFill>
                    </a:endParaRPr>
                  </a:p>
                </p:txBody>
              </p:sp>
            </p:grpSp>
            <p:sp>
              <p:nvSpPr>
                <p:cNvPr id="116786" name="Freeform 50"/>
                <p:cNvSpPr>
                  <a:spLocks/>
                </p:cNvSpPr>
                <p:nvPr/>
              </p:nvSpPr>
              <p:spPr bwMode="auto">
                <a:xfrm>
                  <a:off x="2582" y="2702"/>
                  <a:ext cx="36" cy="37"/>
                </a:xfrm>
                <a:custGeom>
                  <a:avLst/>
                  <a:gdLst/>
                  <a:ahLst/>
                  <a:cxnLst>
                    <a:cxn ang="0">
                      <a:pos x="0" y="19"/>
                    </a:cxn>
                    <a:cxn ang="0">
                      <a:pos x="14" y="0"/>
                    </a:cxn>
                    <a:cxn ang="0">
                      <a:pos x="35" y="19"/>
                    </a:cxn>
                    <a:cxn ang="0">
                      <a:pos x="18" y="36"/>
                    </a:cxn>
                    <a:cxn ang="0">
                      <a:pos x="0" y="19"/>
                    </a:cxn>
                  </a:cxnLst>
                  <a:rect l="0" t="0" r="r" b="b"/>
                  <a:pathLst>
                    <a:path w="36" h="37">
                      <a:moveTo>
                        <a:pt x="0" y="19"/>
                      </a:moveTo>
                      <a:lnTo>
                        <a:pt x="14" y="0"/>
                      </a:lnTo>
                      <a:lnTo>
                        <a:pt x="35" y="19"/>
                      </a:lnTo>
                      <a:lnTo>
                        <a:pt x="18" y="36"/>
                      </a:lnTo>
                      <a:lnTo>
                        <a:pt x="0" y="19"/>
                      </a:lnTo>
                    </a:path>
                  </a:pathLst>
                </a:custGeom>
                <a:solidFill>
                  <a:srgbClr val="FFFFFF"/>
                </a:solidFill>
                <a:ln w="12700" cap="rnd" cmpd="sng">
                  <a:solidFill>
                    <a:srgbClr val="E1F2F3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ja-JP" altLang="en-US">
                    <a:solidFill>
                      <a:srgbClr val="000000"/>
                    </a:solidFill>
                  </a:endParaRPr>
                </a:p>
              </p:txBody>
            </p:sp>
          </p:grpSp>
          <p:grpSp>
            <p:nvGrpSpPr>
              <p:cNvPr id="14" name="Group 51"/>
              <p:cNvGrpSpPr>
                <a:grpSpLocks/>
              </p:cNvGrpSpPr>
              <p:nvPr/>
            </p:nvGrpSpPr>
            <p:grpSpPr bwMode="auto">
              <a:xfrm>
                <a:off x="2544" y="2644"/>
                <a:ext cx="556" cy="375"/>
                <a:chOff x="2544" y="2644"/>
                <a:chExt cx="556" cy="375"/>
              </a:xfrm>
            </p:grpSpPr>
            <p:sp>
              <p:nvSpPr>
                <p:cNvPr id="116788" name="Oval 52"/>
                <p:cNvSpPr>
                  <a:spLocks noChangeArrowheads="1"/>
                </p:cNvSpPr>
                <p:nvPr/>
              </p:nvSpPr>
              <p:spPr bwMode="auto">
                <a:xfrm>
                  <a:off x="2719" y="2656"/>
                  <a:ext cx="131" cy="121"/>
                </a:xfrm>
                <a:prstGeom prst="ellipse">
                  <a:avLst/>
                </a:prstGeom>
                <a:solidFill>
                  <a:srgbClr val="FFFFFF"/>
                </a:solidFill>
                <a:ln w="12700">
                  <a:solidFill>
                    <a:srgbClr val="E1F2F3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ja-JP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6789" name="Oval 53"/>
                <p:cNvSpPr>
                  <a:spLocks noChangeArrowheads="1"/>
                </p:cNvSpPr>
                <p:nvPr/>
              </p:nvSpPr>
              <p:spPr bwMode="auto">
                <a:xfrm>
                  <a:off x="2832" y="2644"/>
                  <a:ext cx="105" cy="98"/>
                </a:xfrm>
                <a:prstGeom prst="ellipse">
                  <a:avLst/>
                </a:prstGeom>
                <a:solidFill>
                  <a:srgbClr val="FFFFFF"/>
                </a:solidFill>
                <a:ln w="12700">
                  <a:solidFill>
                    <a:srgbClr val="E1F2F3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ja-JP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6790" name="Oval 54"/>
                <p:cNvSpPr>
                  <a:spLocks noChangeArrowheads="1"/>
                </p:cNvSpPr>
                <p:nvPr/>
              </p:nvSpPr>
              <p:spPr bwMode="auto">
                <a:xfrm>
                  <a:off x="2932" y="2748"/>
                  <a:ext cx="168" cy="156"/>
                </a:xfrm>
                <a:prstGeom prst="ellipse">
                  <a:avLst/>
                </a:prstGeom>
                <a:solidFill>
                  <a:srgbClr val="FFFFFF"/>
                </a:solidFill>
                <a:ln w="12700">
                  <a:solidFill>
                    <a:srgbClr val="E1F2F3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ja-JP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6791" name="Oval 55"/>
                <p:cNvSpPr>
                  <a:spLocks noChangeArrowheads="1"/>
                </p:cNvSpPr>
                <p:nvPr/>
              </p:nvSpPr>
              <p:spPr bwMode="auto">
                <a:xfrm>
                  <a:off x="2607" y="2817"/>
                  <a:ext cx="193" cy="179"/>
                </a:xfrm>
                <a:prstGeom prst="ellipse">
                  <a:avLst/>
                </a:prstGeom>
                <a:solidFill>
                  <a:srgbClr val="FFFFFF"/>
                </a:solidFill>
                <a:ln w="12700">
                  <a:solidFill>
                    <a:srgbClr val="E1F2F3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ja-JP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6792" name="Oval 56"/>
                <p:cNvSpPr>
                  <a:spLocks noChangeArrowheads="1"/>
                </p:cNvSpPr>
                <p:nvPr/>
              </p:nvSpPr>
              <p:spPr bwMode="auto">
                <a:xfrm>
                  <a:off x="2882" y="2841"/>
                  <a:ext cx="143" cy="131"/>
                </a:xfrm>
                <a:prstGeom prst="ellipse">
                  <a:avLst/>
                </a:prstGeom>
                <a:solidFill>
                  <a:srgbClr val="FFFFFF"/>
                </a:solidFill>
                <a:ln w="12700">
                  <a:solidFill>
                    <a:srgbClr val="E1F2F3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ja-JP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6793" name="Oval 57"/>
                <p:cNvSpPr>
                  <a:spLocks noChangeArrowheads="1"/>
                </p:cNvSpPr>
                <p:nvPr/>
              </p:nvSpPr>
              <p:spPr bwMode="auto">
                <a:xfrm>
                  <a:off x="2557" y="2852"/>
                  <a:ext cx="106" cy="97"/>
                </a:xfrm>
                <a:prstGeom prst="ellipse">
                  <a:avLst/>
                </a:prstGeom>
                <a:solidFill>
                  <a:srgbClr val="FFFFFF"/>
                </a:solidFill>
                <a:ln w="12700">
                  <a:solidFill>
                    <a:srgbClr val="E1F2F3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ja-JP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6794" name="Oval 58"/>
                <p:cNvSpPr>
                  <a:spLocks noChangeArrowheads="1"/>
                </p:cNvSpPr>
                <p:nvPr/>
              </p:nvSpPr>
              <p:spPr bwMode="auto">
                <a:xfrm>
                  <a:off x="2544" y="2771"/>
                  <a:ext cx="106" cy="97"/>
                </a:xfrm>
                <a:prstGeom prst="ellipse">
                  <a:avLst/>
                </a:prstGeom>
                <a:solidFill>
                  <a:srgbClr val="FFFFFF"/>
                </a:solidFill>
                <a:ln w="12700">
                  <a:solidFill>
                    <a:srgbClr val="E1F2F3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ja-JP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6795" name="Oval 59"/>
                <p:cNvSpPr>
                  <a:spLocks noChangeArrowheads="1"/>
                </p:cNvSpPr>
                <p:nvPr/>
              </p:nvSpPr>
              <p:spPr bwMode="auto">
                <a:xfrm>
                  <a:off x="2594" y="2679"/>
                  <a:ext cx="169" cy="155"/>
                </a:xfrm>
                <a:prstGeom prst="ellipse">
                  <a:avLst/>
                </a:prstGeom>
                <a:solidFill>
                  <a:srgbClr val="FFFFFF"/>
                </a:solidFill>
                <a:ln w="12700">
                  <a:solidFill>
                    <a:srgbClr val="E1F2F3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ja-JP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6796" name="Oval 60"/>
                <p:cNvSpPr>
                  <a:spLocks noChangeArrowheads="1"/>
                </p:cNvSpPr>
                <p:nvPr/>
              </p:nvSpPr>
              <p:spPr bwMode="auto">
                <a:xfrm>
                  <a:off x="2744" y="2863"/>
                  <a:ext cx="169" cy="156"/>
                </a:xfrm>
                <a:prstGeom prst="ellipse">
                  <a:avLst/>
                </a:prstGeom>
                <a:solidFill>
                  <a:srgbClr val="FFFFFF"/>
                </a:solidFill>
                <a:ln w="12700">
                  <a:solidFill>
                    <a:srgbClr val="E1F2F3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ja-JP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6797" name="Oval 61"/>
                <p:cNvSpPr>
                  <a:spLocks noChangeArrowheads="1"/>
                </p:cNvSpPr>
                <p:nvPr/>
              </p:nvSpPr>
              <p:spPr bwMode="auto">
                <a:xfrm>
                  <a:off x="2956" y="2690"/>
                  <a:ext cx="132" cy="121"/>
                </a:xfrm>
                <a:prstGeom prst="ellipse">
                  <a:avLst/>
                </a:prstGeom>
                <a:solidFill>
                  <a:srgbClr val="FFFFFF"/>
                </a:solidFill>
                <a:ln w="12700">
                  <a:solidFill>
                    <a:srgbClr val="E1F2F3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ja-JP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6798" name="Oval 62"/>
                <p:cNvSpPr>
                  <a:spLocks noChangeArrowheads="1"/>
                </p:cNvSpPr>
                <p:nvPr/>
              </p:nvSpPr>
              <p:spPr bwMode="auto">
                <a:xfrm>
                  <a:off x="2919" y="2644"/>
                  <a:ext cx="119" cy="109"/>
                </a:xfrm>
                <a:prstGeom prst="ellipse">
                  <a:avLst/>
                </a:prstGeom>
                <a:solidFill>
                  <a:srgbClr val="FFFFFF"/>
                </a:solidFill>
                <a:ln w="12700">
                  <a:solidFill>
                    <a:srgbClr val="E1F2F3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ja-JP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6799" name="Freeform 63"/>
                <p:cNvSpPr>
                  <a:spLocks/>
                </p:cNvSpPr>
                <p:nvPr/>
              </p:nvSpPr>
              <p:spPr bwMode="auto">
                <a:xfrm>
                  <a:off x="2587" y="2671"/>
                  <a:ext cx="486" cy="303"/>
                </a:xfrm>
                <a:custGeom>
                  <a:avLst/>
                  <a:gdLst/>
                  <a:ahLst/>
                  <a:cxnLst>
                    <a:cxn ang="0">
                      <a:pos x="149" y="30"/>
                    </a:cxn>
                    <a:cxn ang="0">
                      <a:pos x="169" y="8"/>
                    </a:cxn>
                    <a:cxn ang="0">
                      <a:pos x="260" y="10"/>
                    </a:cxn>
                    <a:cxn ang="0">
                      <a:pos x="324" y="0"/>
                    </a:cxn>
                    <a:cxn ang="0">
                      <a:pos x="405" y="36"/>
                    </a:cxn>
                    <a:cxn ang="0">
                      <a:pos x="446" y="26"/>
                    </a:cxn>
                    <a:cxn ang="0">
                      <a:pos x="467" y="30"/>
                    </a:cxn>
                    <a:cxn ang="0">
                      <a:pos x="472" y="120"/>
                    </a:cxn>
                    <a:cxn ang="0">
                      <a:pos x="485" y="134"/>
                    </a:cxn>
                    <a:cxn ang="0">
                      <a:pos x="447" y="203"/>
                    </a:cxn>
                    <a:cxn ang="0">
                      <a:pos x="406" y="156"/>
                    </a:cxn>
                    <a:cxn ang="0">
                      <a:pos x="395" y="180"/>
                    </a:cxn>
                    <a:cxn ang="0">
                      <a:pos x="338" y="275"/>
                    </a:cxn>
                    <a:cxn ang="0">
                      <a:pos x="146" y="302"/>
                    </a:cxn>
                    <a:cxn ang="0">
                      <a:pos x="46" y="283"/>
                    </a:cxn>
                    <a:cxn ang="0">
                      <a:pos x="15" y="224"/>
                    </a:cxn>
                    <a:cxn ang="0">
                      <a:pos x="15" y="163"/>
                    </a:cxn>
                    <a:cxn ang="0">
                      <a:pos x="0" y="112"/>
                    </a:cxn>
                    <a:cxn ang="0">
                      <a:pos x="149" y="30"/>
                    </a:cxn>
                  </a:cxnLst>
                  <a:rect l="0" t="0" r="r" b="b"/>
                  <a:pathLst>
                    <a:path w="486" h="303">
                      <a:moveTo>
                        <a:pt x="149" y="30"/>
                      </a:moveTo>
                      <a:lnTo>
                        <a:pt x="169" y="8"/>
                      </a:lnTo>
                      <a:lnTo>
                        <a:pt x="260" y="10"/>
                      </a:lnTo>
                      <a:lnTo>
                        <a:pt x="324" y="0"/>
                      </a:lnTo>
                      <a:lnTo>
                        <a:pt x="405" y="36"/>
                      </a:lnTo>
                      <a:lnTo>
                        <a:pt x="446" y="26"/>
                      </a:lnTo>
                      <a:lnTo>
                        <a:pt x="467" y="30"/>
                      </a:lnTo>
                      <a:lnTo>
                        <a:pt x="472" y="120"/>
                      </a:lnTo>
                      <a:lnTo>
                        <a:pt x="485" y="134"/>
                      </a:lnTo>
                      <a:lnTo>
                        <a:pt x="447" y="203"/>
                      </a:lnTo>
                      <a:lnTo>
                        <a:pt x="406" y="156"/>
                      </a:lnTo>
                      <a:lnTo>
                        <a:pt x="395" y="180"/>
                      </a:lnTo>
                      <a:lnTo>
                        <a:pt x="338" y="275"/>
                      </a:lnTo>
                      <a:lnTo>
                        <a:pt x="146" y="302"/>
                      </a:lnTo>
                      <a:lnTo>
                        <a:pt x="46" y="283"/>
                      </a:lnTo>
                      <a:lnTo>
                        <a:pt x="15" y="224"/>
                      </a:lnTo>
                      <a:lnTo>
                        <a:pt x="15" y="163"/>
                      </a:lnTo>
                      <a:lnTo>
                        <a:pt x="0" y="112"/>
                      </a:lnTo>
                      <a:lnTo>
                        <a:pt x="149" y="30"/>
                      </a:lnTo>
                    </a:path>
                  </a:pathLst>
                </a:custGeom>
                <a:solidFill>
                  <a:srgbClr val="FFFFFF"/>
                </a:solidFill>
                <a:ln w="12700" cap="rnd" cmpd="sng">
                  <a:solidFill>
                    <a:srgbClr val="E1F2F3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ja-JP" altLang="en-US">
                    <a:solidFill>
                      <a:srgbClr val="000000"/>
                    </a:solidFill>
                  </a:endParaRPr>
                </a:p>
              </p:txBody>
            </p:sp>
          </p:grpSp>
        </p:grpSp>
        <p:grpSp>
          <p:nvGrpSpPr>
            <p:cNvPr id="15" name="Group 64"/>
            <p:cNvGrpSpPr>
              <a:grpSpLocks/>
            </p:cNvGrpSpPr>
            <p:nvPr/>
          </p:nvGrpSpPr>
          <p:grpSpPr bwMode="auto">
            <a:xfrm>
              <a:off x="1728" y="1156"/>
              <a:ext cx="691" cy="438"/>
              <a:chOff x="2449" y="2644"/>
              <a:chExt cx="763" cy="375"/>
            </a:xfrm>
          </p:grpSpPr>
          <p:grpSp>
            <p:nvGrpSpPr>
              <p:cNvPr id="16" name="Group 65"/>
              <p:cNvGrpSpPr>
                <a:grpSpLocks/>
              </p:cNvGrpSpPr>
              <p:nvPr/>
            </p:nvGrpSpPr>
            <p:grpSpPr bwMode="auto">
              <a:xfrm>
                <a:off x="2897" y="2679"/>
                <a:ext cx="315" cy="322"/>
                <a:chOff x="2897" y="2679"/>
                <a:chExt cx="315" cy="322"/>
              </a:xfrm>
            </p:grpSpPr>
            <p:grpSp>
              <p:nvGrpSpPr>
                <p:cNvPr id="17" name="Group 66"/>
                <p:cNvGrpSpPr>
                  <a:grpSpLocks/>
                </p:cNvGrpSpPr>
                <p:nvPr/>
              </p:nvGrpSpPr>
              <p:grpSpPr bwMode="auto">
                <a:xfrm>
                  <a:off x="3019" y="2679"/>
                  <a:ext cx="193" cy="259"/>
                  <a:chOff x="3019" y="2679"/>
                  <a:chExt cx="193" cy="259"/>
                </a:xfrm>
              </p:grpSpPr>
              <p:grpSp>
                <p:nvGrpSpPr>
                  <p:cNvPr id="18" name="Group 67"/>
                  <p:cNvGrpSpPr>
                    <a:grpSpLocks/>
                  </p:cNvGrpSpPr>
                  <p:nvPr/>
                </p:nvGrpSpPr>
                <p:grpSpPr bwMode="auto">
                  <a:xfrm>
                    <a:off x="3069" y="2713"/>
                    <a:ext cx="143" cy="190"/>
                    <a:chOff x="3069" y="2713"/>
                    <a:chExt cx="143" cy="190"/>
                  </a:xfrm>
                </p:grpSpPr>
                <p:grpSp>
                  <p:nvGrpSpPr>
                    <p:cNvPr id="19" name="Group 68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069" y="2713"/>
                      <a:ext cx="143" cy="190"/>
                      <a:chOff x="3069" y="2713"/>
                      <a:chExt cx="143" cy="190"/>
                    </a:xfrm>
                  </p:grpSpPr>
                  <p:grpSp>
                    <p:nvGrpSpPr>
                      <p:cNvPr id="20" name="Group 69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3106" y="2725"/>
                        <a:ext cx="106" cy="155"/>
                        <a:chOff x="3106" y="2725"/>
                        <a:chExt cx="106" cy="155"/>
                      </a:xfrm>
                    </p:grpSpPr>
                    <p:grpSp>
                      <p:nvGrpSpPr>
                        <p:cNvPr id="21" name="Group 70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3119" y="2725"/>
                          <a:ext cx="93" cy="155"/>
                          <a:chOff x="3119" y="2725"/>
                          <a:chExt cx="93" cy="155"/>
                        </a:xfrm>
                      </p:grpSpPr>
                      <p:sp>
                        <p:nvSpPr>
                          <p:cNvPr id="116807" name="Oval 71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3169" y="2817"/>
                            <a:ext cx="43" cy="40"/>
                          </a:xfrm>
                          <a:prstGeom prst="ellipse">
                            <a:avLst/>
                          </a:prstGeom>
                          <a:solidFill>
                            <a:srgbClr val="FFFFFF"/>
                          </a:solidFill>
                          <a:ln w="12700">
                            <a:solidFill>
                              <a:srgbClr val="E1F2F3"/>
                            </a:solidFill>
                            <a:round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ja-JP" altLang="en-US">
                              <a:solidFill>
                                <a:srgbClr val="000000"/>
                              </a:solidFill>
                            </a:endParaRPr>
                          </a:p>
                        </p:txBody>
                      </p:sp>
                      <p:sp>
                        <p:nvSpPr>
                          <p:cNvPr id="116808" name="Oval 72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3131" y="2829"/>
                            <a:ext cx="56" cy="51"/>
                          </a:xfrm>
                          <a:prstGeom prst="ellipse">
                            <a:avLst/>
                          </a:prstGeom>
                          <a:solidFill>
                            <a:srgbClr val="FFFFFF"/>
                          </a:solidFill>
                          <a:ln w="12700">
                            <a:solidFill>
                              <a:srgbClr val="E1F2F3"/>
                            </a:solidFill>
                            <a:round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ja-JP" altLang="en-US">
                              <a:solidFill>
                                <a:srgbClr val="000000"/>
                              </a:solidFill>
                            </a:endParaRPr>
                          </a:p>
                        </p:txBody>
                      </p:sp>
                      <p:sp>
                        <p:nvSpPr>
                          <p:cNvPr id="116809" name="Oval 73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3156" y="2760"/>
                            <a:ext cx="44" cy="39"/>
                          </a:xfrm>
                          <a:prstGeom prst="ellipse">
                            <a:avLst/>
                          </a:prstGeom>
                          <a:solidFill>
                            <a:srgbClr val="FFFFFF"/>
                          </a:solidFill>
                          <a:ln w="12700">
                            <a:solidFill>
                              <a:srgbClr val="E1F2F3"/>
                            </a:solidFill>
                            <a:round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ja-JP" altLang="en-US">
                              <a:solidFill>
                                <a:srgbClr val="000000"/>
                              </a:solidFill>
                            </a:endParaRPr>
                          </a:p>
                        </p:txBody>
                      </p:sp>
                      <p:sp>
                        <p:nvSpPr>
                          <p:cNvPr id="116810" name="Oval 74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3119" y="2725"/>
                            <a:ext cx="56" cy="52"/>
                          </a:xfrm>
                          <a:prstGeom prst="ellipse">
                            <a:avLst/>
                          </a:prstGeom>
                          <a:solidFill>
                            <a:srgbClr val="FFFFFF"/>
                          </a:solidFill>
                          <a:ln w="12700">
                            <a:solidFill>
                              <a:srgbClr val="E1F2F3"/>
                            </a:solidFill>
                            <a:round/>
                            <a:headEnd/>
                            <a:tailEnd/>
                          </a:ln>
                          <a:effectLst/>
                        </p:spPr>
                        <p:txBody>
                          <a:bodyPr wrap="none" anchor="ctr"/>
                          <a:lstStyle/>
                          <a:p>
                            <a:endParaRPr lang="ja-JP" altLang="en-US">
                              <a:solidFill>
                                <a:srgbClr val="000000"/>
                              </a:solidFill>
                            </a:endParaRPr>
                          </a:p>
                        </p:txBody>
                      </p:sp>
                      <p:sp>
                        <p:nvSpPr>
                          <p:cNvPr id="116811" name="Freeform 75"/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3155" y="2758"/>
                            <a:ext cx="43" cy="92"/>
                          </a:xfrm>
                          <a:custGeom>
                            <a:avLst/>
                            <a:gdLst/>
                            <a:ahLst/>
                            <a:cxnLst>
                              <a:cxn ang="0">
                                <a:pos x="42" y="90"/>
                              </a:cxn>
                              <a:cxn ang="0">
                                <a:pos x="24" y="91"/>
                              </a:cxn>
                              <a:cxn ang="0">
                                <a:pos x="0" y="0"/>
                              </a:cxn>
                              <a:cxn ang="0">
                                <a:pos x="26" y="7"/>
                              </a:cxn>
                              <a:cxn ang="0">
                                <a:pos x="26" y="51"/>
                              </a:cxn>
                              <a:cxn ang="0">
                                <a:pos x="42" y="90"/>
                              </a:cxn>
                            </a:cxnLst>
                            <a:rect l="0" t="0" r="r" b="b"/>
                            <a:pathLst>
                              <a:path w="43" h="92">
                                <a:moveTo>
                                  <a:pt x="42" y="90"/>
                                </a:moveTo>
                                <a:lnTo>
                                  <a:pt x="24" y="91"/>
                                </a:lnTo>
                                <a:lnTo>
                                  <a:pt x="0" y="0"/>
                                </a:lnTo>
                                <a:lnTo>
                                  <a:pt x="26" y="7"/>
                                </a:lnTo>
                                <a:lnTo>
                                  <a:pt x="26" y="51"/>
                                </a:lnTo>
                                <a:lnTo>
                                  <a:pt x="42" y="90"/>
                                </a:lnTo>
                              </a:path>
                            </a:pathLst>
                          </a:custGeom>
                          <a:solidFill>
                            <a:srgbClr val="FFFFFF"/>
                          </a:solidFill>
                          <a:ln w="12700" cap="rnd" cmpd="sng">
                            <a:solidFill>
                              <a:srgbClr val="E1F2F3"/>
                            </a:solidFill>
                            <a:prstDash val="solid"/>
                            <a:round/>
                            <a:headEnd/>
                            <a:tailEnd/>
                          </a:ln>
                          <a:effectLst/>
                        </p:spPr>
                        <p:txBody>
                          <a:bodyPr/>
                          <a:lstStyle/>
                          <a:p>
                            <a:endParaRPr lang="ja-JP" altLang="en-US">
                              <a:solidFill>
                                <a:srgbClr val="000000"/>
                              </a:solidFill>
                            </a:endParaRPr>
                          </a:p>
                        </p:txBody>
                      </p:sp>
                    </p:grpSp>
                    <p:sp>
                      <p:nvSpPr>
                        <p:cNvPr id="116812" name="Oval 7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106" y="2771"/>
                          <a:ext cx="81" cy="74"/>
                        </a:xfrm>
                        <a:prstGeom prst="ellipse">
                          <a:avLst/>
                        </a:prstGeom>
                        <a:solidFill>
                          <a:srgbClr val="FFFFFF"/>
                        </a:solidFill>
                        <a:ln w="12700">
                          <a:solidFill>
                            <a:srgbClr val="E1F2F3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endParaRPr lang="ja-JP" altLang="en-US">
                            <a:solidFill>
                              <a:srgbClr val="000000"/>
                            </a:solidFill>
                          </a:endParaRPr>
                        </a:p>
                      </p:txBody>
                    </p:sp>
                    <p:sp>
                      <p:nvSpPr>
                        <p:cNvPr id="116813" name="Oval 7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106" y="2817"/>
                          <a:ext cx="56" cy="52"/>
                        </a:xfrm>
                        <a:prstGeom prst="ellipse">
                          <a:avLst/>
                        </a:prstGeom>
                        <a:solidFill>
                          <a:srgbClr val="FFFFFF"/>
                        </a:solidFill>
                        <a:ln w="12700">
                          <a:solidFill>
                            <a:srgbClr val="E1F2F3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endParaRPr lang="ja-JP" altLang="en-US">
                            <a:solidFill>
                              <a:srgbClr val="000000"/>
                            </a:solidFill>
                          </a:endParaRPr>
                        </a:p>
                      </p:txBody>
                    </p:sp>
                    <p:sp>
                      <p:nvSpPr>
                        <p:cNvPr id="116814" name="Freeform 78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3122" y="2747"/>
                          <a:ext cx="46" cy="101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40" y="16"/>
                            </a:cxn>
                            <a:cxn ang="0">
                              <a:pos x="35" y="38"/>
                            </a:cxn>
                            <a:cxn ang="0">
                              <a:pos x="45" y="86"/>
                            </a:cxn>
                            <a:cxn ang="0">
                              <a:pos x="27" y="100"/>
                            </a:cxn>
                            <a:cxn ang="0">
                              <a:pos x="0" y="42"/>
                            </a:cxn>
                            <a:cxn ang="0">
                              <a:pos x="21" y="0"/>
                            </a:cxn>
                            <a:cxn ang="0">
                              <a:pos x="40" y="16"/>
                            </a:cxn>
                          </a:cxnLst>
                          <a:rect l="0" t="0" r="r" b="b"/>
                          <a:pathLst>
                            <a:path w="46" h="101">
                              <a:moveTo>
                                <a:pt x="40" y="16"/>
                              </a:moveTo>
                              <a:lnTo>
                                <a:pt x="35" y="38"/>
                              </a:lnTo>
                              <a:lnTo>
                                <a:pt x="45" y="86"/>
                              </a:lnTo>
                              <a:lnTo>
                                <a:pt x="27" y="100"/>
                              </a:lnTo>
                              <a:lnTo>
                                <a:pt x="0" y="42"/>
                              </a:lnTo>
                              <a:lnTo>
                                <a:pt x="21" y="0"/>
                              </a:lnTo>
                              <a:lnTo>
                                <a:pt x="40" y="16"/>
                              </a:lnTo>
                            </a:path>
                          </a:pathLst>
                        </a:custGeom>
                        <a:solidFill>
                          <a:srgbClr val="FFFFFF"/>
                        </a:solidFill>
                        <a:ln w="12700" cap="rnd" cmpd="sng">
                          <a:solidFill>
                            <a:srgbClr val="E1F2F3"/>
                          </a:solidFill>
                          <a:prstDash val="solid"/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endParaRPr lang="ja-JP" altLang="en-US">
                            <a:solidFill>
                              <a:srgbClr val="000000"/>
                            </a:solidFill>
                          </a:endParaRPr>
                        </a:p>
                      </p:txBody>
                    </p:sp>
                  </p:grpSp>
                  <p:sp>
                    <p:nvSpPr>
                      <p:cNvPr id="116815" name="Oval 79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106" y="2863"/>
                        <a:ext cx="44" cy="40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 w="12700">
                        <a:solidFill>
                          <a:srgbClr val="E1F2F3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endParaRPr lang="ja-JP" altLang="en-US">
                          <a:solidFill>
                            <a:srgbClr val="000000"/>
                          </a:solidFill>
                        </a:endParaRPr>
                      </a:p>
                    </p:txBody>
                  </p:sp>
                  <p:sp>
                    <p:nvSpPr>
                      <p:cNvPr id="116816" name="Oval 80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069" y="2713"/>
                        <a:ext cx="56" cy="52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 w="12700">
                        <a:solidFill>
                          <a:srgbClr val="E1F2F3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endParaRPr lang="ja-JP" altLang="en-US">
                          <a:solidFill>
                            <a:srgbClr val="000000"/>
                          </a:solidFill>
                        </a:endParaRPr>
                      </a:p>
                    </p:txBody>
                  </p:sp>
                  <p:sp>
                    <p:nvSpPr>
                      <p:cNvPr id="116817" name="Freeform 81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3118" y="2851"/>
                        <a:ext cx="34" cy="22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33" y="13"/>
                          </a:cxn>
                          <a:cxn ang="0">
                            <a:pos x="23" y="21"/>
                          </a:cxn>
                          <a:cxn ang="0">
                            <a:pos x="0" y="10"/>
                          </a:cxn>
                          <a:cxn ang="0">
                            <a:pos x="23" y="0"/>
                          </a:cxn>
                          <a:cxn ang="0">
                            <a:pos x="33" y="13"/>
                          </a:cxn>
                        </a:cxnLst>
                        <a:rect l="0" t="0" r="r" b="b"/>
                        <a:pathLst>
                          <a:path w="34" h="22">
                            <a:moveTo>
                              <a:pt x="33" y="13"/>
                            </a:moveTo>
                            <a:lnTo>
                              <a:pt x="23" y="21"/>
                            </a:lnTo>
                            <a:lnTo>
                              <a:pt x="0" y="10"/>
                            </a:lnTo>
                            <a:lnTo>
                              <a:pt x="23" y="0"/>
                            </a:lnTo>
                            <a:lnTo>
                              <a:pt x="33" y="13"/>
                            </a:lnTo>
                          </a:path>
                        </a:pathLst>
                      </a:custGeom>
                      <a:solidFill>
                        <a:srgbClr val="FFFFFF"/>
                      </a:solidFill>
                      <a:ln w="12700" cap="rnd" cmpd="sng">
                        <a:solidFill>
                          <a:srgbClr val="E1F2F3"/>
                        </a:solidFill>
                        <a:prstDash val="solid"/>
                        <a:round/>
                        <a:headEnd/>
                        <a:tailEnd/>
                      </a:ln>
                      <a:effectLst/>
                    </p:spPr>
                    <p:txBody>
                      <a:bodyPr/>
                      <a:lstStyle/>
                      <a:p>
                        <a:endParaRPr lang="ja-JP" altLang="en-US">
                          <a:solidFill>
                            <a:srgbClr val="000000"/>
                          </a:solidFill>
                        </a:endParaRPr>
                      </a:p>
                    </p:txBody>
                  </p:sp>
                </p:grpSp>
                <p:sp>
                  <p:nvSpPr>
                    <p:cNvPr id="116818" name="Freeform 82"/>
                    <p:cNvSpPr>
                      <a:spLocks/>
                    </p:cNvSpPr>
                    <p:nvPr/>
                  </p:nvSpPr>
                  <p:spPr bwMode="auto">
                    <a:xfrm>
                      <a:off x="3113" y="2737"/>
                      <a:ext cx="21" cy="33"/>
                    </a:xfrm>
                    <a:custGeom>
                      <a:avLst/>
                      <a:gdLst/>
                      <a:ahLst/>
                      <a:cxnLst>
                        <a:cxn ang="0">
                          <a:pos x="10" y="0"/>
                        </a:cxn>
                        <a:cxn ang="0">
                          <a:pos x="20" y="0"/>
                        </a:cxn>
                        <a:cxn ang="0">
                          <a:pos x="15" y="32"/>
                        </a:cxn>
                        <a:cxn ang="0">
                          <a:pos x="0" y="25"/>
                        </a:cxn>
                        <a:cxn ang="0">
                          <a:pos x="10" y="0"/>
                        </a:cxn>
                      </a:cxnLst>
                      <a:rect l="0" t="0" r="r" b="b"/>
                      <a:pathLst>
                        <a:path w="21" h="33">
                          <a:moveTo>
                            <a:pt x="10" y="0"/>
                          </a:moveTo>
                          <a:lnTo>
                            <a:pt x="20" y="0"/>
                          </a:lnTo>
                          <a:lnTo>
                            <a:pt x="15" y="32"/>
                          </a:lnTo>
                          <a:lnTo>
                            <a:pt x="0" y="25"/>
                          </a:lnTo>
                          <a:lnTo>
                            <a:pt x="10" y="0"/>
                          </a:lnTo>
                        </a:path>
                      </a:pathLst>
                    </a:custGeom>
                    <a:solidFill>
                      <a:srgbClr val="FFFFFF"/>
                    </a:solidFill>
                    <a:ln w="12700" cap="rnd" cmpd="sng">
                      <a:solidFill>
                        <a:srgbClr val="E1F2F3"/>
                      </a:solidFill>
                      <a:prstDash val="solid"/>
                      <a:round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ja-JP" altLang="en-US">
                        <a:solidFill>
                          <a:srgbClr val="000000"/>
                        </a:solidFill>
                      </a:endParaRPr>
                    </a:p>
                  </p:txBody>
                </p:sp>
              </p:grpSp>
              <p:grpSp>
                <p:nvGrpSpPr>
                  <p:cNvPr id="22" name="Group 83"/>
                  <p:cNvGrpSpPr>
                    <a:grpSpLocks/>
                  </p:cNvGrpSpPr>
                  <p:nvPr/>
                </p:nvGrpSpPr>
                <p:grpSpPr bwMode="auto">
                  <a:xfrm>
                    <a:off x="3019" y="2679"/>
                    <a:ext cx="131" cy="236"/>
                    <a:chOff x="3019" y="2679"/>
                    <a:chExt cx="131" cy="236"/>
                  </a:xfrm>
                </p:grpSpPr>
                <p:sp>
                  <p:nvSpPr>
                    <p:cNvPr id="116820" name="Oval 8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032" y="2817"/>
                      <a:ext cx="105" cy="98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12700">
                      <a:solidFill>
                        <a:srgbClr val="E1F2F3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ja-JP" altLang="en-US">
                        <a:solidFill>
                          <a:srgbClr val="000000"/>
                        </a:solidFill>
                      </a:endParaRPr>
                    </a:p>
                  </p:txBody>
                </p:sp>
                <p:sp>
                  <p:nvSpPr>
                    <p:cNvPr id="116821" name="Oval 8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044" y="2748"/>
                      <a:ext cx="106" cy="97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12700">
                      <a:solidFill>
                        <a:srgbClr val="E1F2F3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ja-JP" altLang="en-US">
                        <a:solidFill>
                          <a:srgbClr val="000000"/>
                        </a:solidFill>
                      </a:endParaRPr>
                    </a:p>
                  </p:txBody>
                </p:sp>
                <p:sp>
                  <p:nvSpPr>
                    <p:cNvPr id="116822" name="Oval 8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019" y="2679"/>
                      <a:ext cx="81" cy="75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12700">
                      <a:solidFill>
                        <a:srgbClr val="E1F2F3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ja-JP" altLang="en-US">
                        <a:solidFill>
                          <a:srgbClr val="000000"/>
                        </a:solidFill>
                      </a:endParaRPr>
                    </a:p>
                  </p:txBody>
                </p:sp>
                <p:sp>
                  <p:nvSpPr>
                    <p:cNvPr id="116823" name="Oval 8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069" y="2725"/>
                      <a:ext cx="43" cy="40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12700">
                      <a:solidFill>
                        <a:srgbClr val="E1F2F3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ja-JP" altLang="en-US">
                        <a:solidFill>
                          <a:srgbClr val="000000"/>
                        </a:solidFill>
                      </a:endParaRPr>
                    </a:p>
                  </p:txBody>
                </p:sp>
                <p:sp>
                  <p:nvSpPr>
                    <p:cNvPr id="116824" name="Freeform 88"/>
                    <p:cNvSpPr>
                      <a:spLocks/>
                    </p:cNvSpPr>
                    <p:nvPr/>
                  </p:nvSpPr>
                  <p:spPr bwMode="auto">
                    <a:xfrm>
                      <a:off x="3042" y="2714"/>
                      <a:ext cx="76" cy="91"/>
                    </a:xfrm>
                    <a:custGeom>
                      <a:avLst/>
                      <a:gdLst/>
                      <a:ahLst/>
                      <a:cxnLst>
                        <a:cxn ang="0">
                          <a:pos x="53" y="3"/>
                        </a:cxn>
                        <a:cxn ang="0">
                          <a:pos x="52" y="14"/>
                        </a:cxn>
                        <a:cxn ang="0">
                          <a:pos x="70" y="34"/>
                        </a:cxn>
                        <a:cxn ang="0">
                          <a:pos x="75" y="36"/>
                        </a:cxn>
                        <a:cxn ang="0">
                          <a:pos x="48" y="90"/>
                        </a:cxn>
                        <a:cxn ang="0">
                          <a:pos x="0" y="0"/>
                        </a:cxn>
                        <a:cxn ang="0">
                          <a:pos x="53" y="3"/>
                        </a:cxn>
                      </a:cxnLst>
                      <a:rect l="0" t="0" r="r" b="b"/>
                      <a:pathLst>
                        <a:path w="76" h="91">
                          <a:moveTo>
                            <a:pt x="53" y="3"/>
                          </a:moveTo>
                          <a:lnTo>
                            <a:pt x="52" y="14"/>
                          </a:lnTo>
                          <a:lnTo>
                            <a:pt x="70" y="34"/>
                          </a:lnTo>
                          <a:lnTo>
                            <a:pt x="75" y="36"/>
                          </a:lnTo>
                          <a:lnTo>
                            <a:pt x="48" y="90"/>
                          </a:lnTo>
                          <a:lnTo>
                            <a:pt x="0" y="0"/>
                          </a:lnTo>
                          <a:lnTo>
                            <a:pt x="53" y="3"/>
                          </a:lnTo>
                        </a:path>
                      </a:pathLst>
                    </a:custGeom>
                    <a:solidFill>
                      <a:srgbClr val="FFFFFF"/>
                    </a:solidFill>
                    <a:ln w="12700" cap="rnd" cmpd="sng">
                      <a:solidFill>
                        <a:srgbClr val="E1F2F3"/>
                      </a:solidFill>
                      <a:prstDash val="solid"/>
                      <a:round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ja-JP" altLang="en-US">
                        <a:solidFill>
                          <a:srgbClr val="000000"/>
                        </a:solidFill>
                      </a:endParaRPr>
                    </a:p>
                  </p:txBody>
                </p:sp>
                <p:sp>
                  <p:nvSpPr>
                    <p:cNvPr id="116825" name="Freeform 89"/>
                    <p:cNvSpPr>
                      <a:spLocks/>
                    </p:cNvSpPr>
                    <p:nvPr/>
                  </p:nvSpPr>
                  <p:spPr bwMode="auto">
                    <a:xfrm>
                      <a:off x="3077" y="2834"/>
                      <a:ext cx="50" cy="28"/>
                    </a:xfrm>
                    <a:custGeom>
                      <a:avLst/>
                      <a:gdLst/>
                      <a:ahLst/>
                      <a:cxnLst>
                        <a:cxn ang="0">
                          <a:pos x="43" y="3"/>
                        </a:cxn>
                        <a:cxn ang="0">
                          <a:pos x="49" y="12"/>
                        </a:cxn>
                        <a:cxn ang="0">
                          <a:pos x="0" y="27"/>
                        </a:cxn>
                        <a:cxn ang="0">
                          <a:pos x="1" y="0"/>
                        </a:cxn>
                        <a:cxn ang="0">
                          <a:pos x="43" y="3"/>
                        </a:cxn>
                      </a:cxnLst>
                      <a:rect l="0" t="0" r="r" b="b"/>
                      <a:pathLst>
                        <a:path w="50" h="28">
                          <a:moveTo>
                            <a:pt x="43" y="3"/>
                          </a:moveTo>
                          <a:lnTo>
                            <a:pt x="49" y="12"/>
                          </a:lnTo>
                          <a:lnTo>
                            <a:pt x="0" y="27"/>
                          </a:lnTo>
                          <a:lnTo>
                            <a:pt x="1" y="0"/>
                          </a:lnTo>
                          <a:lnTo>
                            <a:pt x="43" y="3"/>
                          </a:lnTo>
                        </a:path>
                      </a:pathLst>
                    </a:custGeom>
                    <a:solidFill>
                      <a:srgbClr val="FFFFFF"/>
                    </a:solidFill>
                    <a:ln w="12700" cap="rnd" cmpd="sng">
                      <a:solidFill>
                        <a:srgbClr val="E1F2F3"/>
                      </a:solidFill>
                      <a:prstDash val="solid"/>
                      <a:round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ja-JP" altLang="en-US">
                        <a:solidFill>
                          <a:srgbClr val="000000"/>
                        </a:solidFill>
                      </a:endParaRPr>
                    </a:p>
                  </p:txBody>
                </p:sp>
              </p:grpSp>
              <p:sp>
                <p:nvSpPr>
                  <p:cNvPr id="116826" name="Oval 90"/>
                  <p:cNvSpPr>
                    <a:spLocks noChangeArrowheads="1"/>
                  </p:cNvSpPr>
                  <p:nvPr/>
                </p:nvSpPr>
                <p:spPr bwMode="auto">
                  <a:xfrm>
                    <a:off x="3019" y="2887"/>
                    <a:ext cx="56" cy="51"/>
                  </a:xfrm>
                  <a:prstGeom prst="ellipse">
                    <a:avLst/>
                  </a:prstGeom>
                  <a:solidFill>
                    <a:srgbClr val="FFFFFF"/>
                  </a:solidFill>
                  <a:ln w="12700">
                    <a:solidFill>
                      <a:srgbClr val="E1F2F3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ja-JP" altLang="en-US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116827" name="Freeform 91"/>
                  <p:cNvSpPr>
                    <a:spLocks/>
                  </p:cNvSpPr>
                  <p:nvPr/>
                </p:nvSpPr>
                <p:spPr bwMode="auto">
                  <a:xfrm>
                    <a:off x="3056" y="2879"/>
                    <a:ext cx="35" cy="32"/>
                  </a:xfrm>
                  <a:custGeom>
                    <a:avLst/>
                    <a:gdLst/>
                    <a:ahLst/>
                    <a:cxnLst>
                      <a:cxn ang="0">
                        <a:pos x="13" y="31"/>
                      </a:cxn>
                      <a:cxn ang="0">
                        <a:pos x="34" y="20"/>
                      </a:cxn>
                      <a:cxn ang="0">
                        <a:pos x="10" y="0"/>
                      </a:cxn>
                      <a:cxn ang="0">
                        <a:pos x="0" y="11"/>
                      </a:cxn>
                      <a:cxn ang="0">
                        <a:pos x="13" y="31"/>
                      </a:cxn>
                    </a:cxnLst>
                    <a:rect l="0" t="0" r="r" b="b"/>
                    <a:pathLst>
                      <a:path w="35" h="32">
                        <a:moveTo>
                          <a:pt x="13" y="31"/>
                        </a:moveTo>
                        <a:lnTo>
                          <a:pt x="34" y="20"/>
                        </a:lnTo>
                        <a:lnTo>
                          <a:pt x="10" y="0"/>
                        </a:lnTo>
                        <a:lnTo>
                          <a:pt x="0" y="11"/>
                        </a:lnTo>
                        <a:lnTo>
                          <a:pt x="13" y="31"/>
                        </a:lnTo>
                      </a:path>
                    </a:pathLst>
                  </a:custGeom>
                  <a:solidFill>
                    <a:srgbClr val="FFFFFF"/>
                  </a:solidFill>
                  <a:ln w="12700" cap="rnd" cmpd="sng">
                    <a:solidFill>
                      <a:srgbClr val="E1F2F3"/>
                    </a:solidFill>
                    <a:prstDash val="solid"/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ja-JP" altLang="en-US">
                      <a:solidFill>
                        <a:srgbClr val="000000"/>
                      </a:solidFill>
                    </a:endParaRPr>
                  </a:p>
                </p:txBody>
              </p:sp>
            </p:grpSp>
            <p:sp>
              <p:nvSpPr>
                <p:cNvPr id="116828" name="Oval 92"/>
                <p:cNvSpPr>
                  <a:spLocks noChangeArrowheads="1"/>
                </p:cNvSpPr>
                <p:nvPr/>
              </p:nvSpPr>
              <p:spPr bwMode="auto">
                <a:xfrm>
                  <a:off x="2897" y="2939"/>
                  <a:ext cx="68" cy="62"/>
                </a:xfrm>
                <a:prstGeom prst="ellipse">
                  <a:avLst/>
                </a:prstGeom>
                <a:solidFill>
                  <a:srgbClr val="FFFFFF"/>
                </a:solidFill>
                <a:ln w="12700">
                  <a:solidFill>
                    <a:srgbClr val="E1F2F3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ja-JP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6829" name="Oval 93"/>
                <p:cNvSpPr>
                  <a:spLocks noChangeArrowheads="1"/>
                </p:cNvSpPr>
                <p:nvPr/>
              </p:nvSpPr>
              <p:spPr bwMode="auto">
                <a:xfrm>
                  <a:off x="2956" y="2939"/>
                  <a:ext cx="56" cy="51"/>
                </a:xfrm>
                <a:prstGeom prst="ellipse">
                  <a:avLst/>
                </a:prstGeom>
                <a:solidFill>
                  <a:srgbClr val="FFFFFF"/>
                </a:solidFill>
                <a:ln w="12700">
                  <a:solidFill>
                    <a:srgbClr val="E1F2F3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ja-JP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6830" name="Oval 94"/>
                <p:cNvSpPr>
                  <a:spLocks noChangeArrowheads="1"/>
                </p:cNvSpPr>
                <p:nvPr/>
              </p:nvSpPr>
              <p:spPr bwMode="auto">
                <a:xfrm>
                  <a:off x="2991" y="2920"/>
                  <a:ext cx="56" cy="51"/>
                </a:xfrm>
                <a:prstGeom prst="ellipse">
                  <a:avLst/>
                </a:prstGeom>
                <a:solidFill>
                  <a:srgbClr val="FFFFFF"/>
                </a:solidFill>
                <a:ln w="12700">
                  <a:solidFill>
                    <a:srgbClr val="E1F2F3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ja-JP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6831" name="Freeform 95"/>
                <p:cNvSpPr>
                  <a:spLocks/>
                </p:cNvSpPr>
                <p:nvPr/>
              </p:nvSpPr>
              <p:spPr bwMode="auto">
                <a:xfrm>
                  <a:off x="2939" y="2909"/>
                  <a:ext cx="122" cy="77"/>
                </a:xfrm>
                <a:custGeom>
                  <a:avLst/>
                  <a:gdLst/>
                  <a:ahLst/>
                  <a:cxnLst>
                    <a:cxn ang="0">
                      <a:pos x="112" y="22"/>
                    </a:cxn>
                    <a:cxn ang="0">
                      <a:pos x="101" y="27"/>
                    </a:cxn>
                    <a:cxn ang="0">
                      <a:pos x="68" y="57"/>
                    </a:cxn>
                    <a:cxn ang="0">
                      <a:pos x="61" y="70"/>
                    </a:cxn>
                    <a:cxn ang="0">
                      <a:pos x="25" y="70"/>
                    </a:cxn>
                    <a:cxn ang="0">
                      <a:pos x="17" y="76"/>
                    </a:cxn>
                    <a:cxn ang="0">
                      <a:pos x="0" y="53"/>
                    </a:cxn>
                    <a:cxn ang="0">
                      <a:pos x="81" y="0"/>
                    </a:cxn>
                    <a:cxn ang="0">
                      <a:pos x="121" y="12"/>
                    </a:cxn>
                    <a:cxn ang="0">
                      <a:pos x="112" y="22"/>
                    </a:cxn>
                  </a:cxnLst>
                  <a:rect l="0" t="0" r="r" b="b"/>
                  <a:pathLst>
                    <a:path w="122" h="77">
                      <a:moveTo>
                        <a:pt x="112" y="22"/>
                      </a:moveTo>
                      <a:lnTo>
                        <a:pt x="101" y="27"/>
                      </a:lnTo>
                      <a:lnTo>
                        <a:pt x="68" y="57"/>
                      </a:lnTo>
                      <a:lnTo>
                        <a:pt x="61" y="70"/>
                      </a:lnTo>
                      <a:lnTo>
                        <a:pt x="25" y="70"/>
                      </a:lnTo>
                      <a:lnTo>
                        <a:pt x="17" y="76"/>
                      </a:lnTo>
                      <a:lnTo>
                        <a:pt x="0" y="53"/>
                      </a:lnTo>
                      <a:lnTo>
                        <a:pt x="81" y="0"/>
                      </a:lnTo>
                      <a:lnTo>
                        <a:pt x="121" y="12"/>
                      </a:lnTo>
                      <a:lnTo>
                        <a:pt x="112" y="22"/>
                      </a:lnTo>
                    </a:path>
                  </a:pathLst>
                </a:custGeom>
                <a:solidFill>
                  <a:srgbClr val="FFFFFF"/>
                </a:solidFill>
                <a:ln w="12700" cap="rnd" cmpd="sng">
                  <a:solidFill>
                    <a:srgbClr val="E1F2F3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ja-JP" altLang="en-US">
                    <a:solidFill>
                      <a:srgbClr val="000000"/>
                    </a:solidFill>
                  </a:endParaRPr>
                </a:p>
              </p:txBody>
            </p:sp>
          </p:grpSp>
          <p:grpSp>
            <p:nvGrpSpPr>
              <p:cNvPr id="23" name="Group 96"/>
              <p:cNvGrpSpPr>
                <a:grpSpLocks/>
              </p:cNvGrpSpPr>
              <p:nvPr/>
            </p:nvGrpSpPr>
            <p:grpSpPr bwMode="auto">
              <a:xfrm>
                <a:off x="2449" y="2681"/>
                <a:ext cx="189" cy="223"/>
                <a:chOff x="2449" y="2681"/>
                <a:chExt cx="189" cy="223"/>
              </a:xfrm>
            </p:grpSpPr>
            <p:grpSp>
              <p:nvGrpSpPr>
                <p:cNvPr id="24" name="Group 97"/>
                <p:cNvGrpSpPr>
                  <a:grpSpLocks/>
                </p:cNvGrpSpPr>
                <p:nvPr/>
              </p:nvGrpSpPr>
              <p:grpSpPr bwMode="auto">
                <a:xfrm>
                  <a:off x="2449" y="2713"/>
                  <a:ext cx="101" cy="133"/>
                  <a:chOff x="2449" y="2713"/>
                  <a:chExt cx="101" cy="133"/>
                </a:xfrm>
              </p:grpSpPr>
              <p:sp>
                <p:nvSpPr>
                  <p:cNvPr id="116834" name="Oval 98"/>
                  <p:cNvSpPr>
                    <a:spLocks noChangeArrowheads="1"/>
                  </p:cNvSpPr>
                  <p:nvPr/>
                </p:nvSpPr>
                <p:spPr bwMode="auto">
                  <a:xfrm>
                    <a:off x="2449" y="2760"/>
                    <a:ext cx="43" cy="39"/>
                  </a:xfrm>
                  <a:prstGeom prst="ellipse">
                    <a:avLst/>
                  </a:prstGeom>
                  <a:solidFill>
                    <a:srgbClr val="FFFFFF"/>
                  </a:solidFill>
                  <a:ln w="12700">
                    <a:solidFill>
                      <a:srgbClr val="E1F2F3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ja-JP" altLang="en-US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116835" name="Oval 99"/>
                  <p:cNvSpPr>
                    <a:spLocks noChangeArrowheads="1"/>
                  </p:cNvSpPr>
                  <p:nvPr/>
                </p:nvSpPr>
                <p:spPr bwMode="auto">
                  <a:xfrm>
                    <a:off x="2457" y="2794"/>
                    <a:ext cx="56" cy="52"/>
                  </a:xfrm>
                  <a:prstGeom prst="ellipse">
                    <a:avLst/>
                  </a:prstGeom>
                  <a:solidFill>
                    <a:srgbClr val="FFFFFF"/>
                  </a:solidFill>
                  <a:ln w="12700">
                    <a:solidFill>
                      <a:srgbClr val="E1F2F3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ja-JP" altLang="en-US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116836" name="Oval 100"/>
                  <p:cNvSpPr>
                    <a:spLocks noChangeArrowheads="1"/>
                  </p:cNvSpPr>
                  <p:nvPr/>
                </p:nvSpPr>
                <p:spPr bwMode="auto">
                  <a:xfrm>
                    <a:off x="2469" y="2713"/>
                    <a:ext cx="81" cy="75"/>
                  </a:xfrm>
                  <a:prstGeom prst="ellipse">
                    <a:avLst/>
                  </a:prstGeom>
                  <a:solidFill>
                    <a:srgbClr val="FFFFFF"/>
                  </a:solidFill>
                  <a:ln w="12700">
                    <a:solidFill>
                      <a:srgbClr val="E1F2F3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ja-JP" altLang="en-US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116837" name="Freeform 101"/>
                  <p:cNvSpPr>
                    <a:spLocks/>
                  </p:cNvSpPr>
                  <p:nvPr/>
                </p:nvSpPr>
                <p:spPr bwMode="auto">
                  <a:xfrm>
                    <a:off x="2461" y="2763"/>
                    <a:ext cx="34" cy="45"/>
                  </a:xfrm>
                  <a:custGeom>
                    <a:avLst/>
                    <a:gdLst/>
                    <a:ahLst/>
                    <a:cxnLst>
                      <a:cxn ang="0">
                        <a:pos x="19" y="0"/>
                      </a:cxn>
                      <a:cxn ang="0">
                        <a:pos x="0" y="8"/>
                      </a:cxn>
                      <a:cxn ang="0">
                        <a:pos x="0" y="35"/>
                      </a:cxn>
                      <a:cxn ang="0">
                        <a:pos x="7" y="44"/>
                      </a:cxn>
                      <a:cxn ang="0">
                        <a:pos x="33" y="35"/>
                      </a:cxn>
                      <a:cxn ang="0">
                        <a:pos x="19" y="0"/>
                      </a:cxn>
                    </a:cxnLst>
                    <a:rect l="0" t="0" r="r" b="b"/>
                    <a:pathLst>
                      <a:path w="34" h="45">
                        <a:moveTo>
                          <a:pt x="19" y="0"/>
                        </a:moveTo>
                        <a:lnTo>
                          <a:pt x="0" y="8"/>
                        </a:lnTo>
                        <a:lnTo>
                          <a:pt x="0" y="35"/>
                        </a:lnTo>
                        <a:lnTo>
                          <a:pt x="7" y="44"/>
                        </a:lnTo>
                        <a:lnTo>
                          <a:pt x="33" y="35"/>
                        </a:lnTo>
                        <a:lnTo>
                          <a:pt x="19" y="0"/>
                        </a:lnTo>
                      </a:path>
                    </a:pathLst>
                  </a:custGeom>
                  <a:solidFill>
                    <a:srgbClr val="FFFFFF"/>
                  </a:solidFill>
                  <a:ln w="12700" cap="rnd" cmpd="sng">
                    <a:solidFill>
                      <a:srgbClr val="E1F2F3"/>
                    </a:solidFill>
                    <a:prstDash val="solid"/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ja-JP" altLang="en-US">
                      <a:solidFill>
                        <a:srgbClr val="000000"/>
                      </a:solidFill>
                    </a:endParaRPr>
                  </a:p>
                </p:txBody>
              </p:sp>
            </p:grpSp>
            <p:grpSp>
              <p:nvGrpSpPr>
                <p:cNvPr id="25" name="Group 102"/>
                <p:cNvGrpSpPr>
                  <a:grpSpLocks/>
                </p:cNvGrpSpPr>
                <p:nvPr/>
              </p:nvGrpSpPr>
              <p:grpSpPr bwMode="auto">
                <a:xfrm>
                  <a:off x="2482" y="2681"/>
                  <a:ext cx="156" cy="223"/>
                  <a:chOff x="2482" y="2681"/>
                  <a:chExt cx="156" cy="223"/>
                </a:xfrm>
              </p:grpSpPr>
              <p:sp>
                <p:nvSpPr>
                  <p:cNvPr id="116839" name="Oval 103"/>
                  <p:cNvSpPr>
                    <a:spLocks noChangeArrowheads="1"/>
                  </p:cNvSpPr>
                  <p:nvPr/>
                </p:nvSpPr>
                <p:spPr bwMode="auto">
                  <a:xfrm>
                    <a:off x="2532" y="2690"/>
                    <a:ext cx="106" cy="98"/>
                  </a:xfrm>
                  <a:prstGeom prst="ellipse">
                    <a:avLst/>
                  </a:prstGeom>
                  <a:solidFill>
                    <a:srgbClr val="FFFFFF"/>
                  </a:solidFill>
                  <a:ln w="12700">
                    <a:solidFill>
                      <a:srgbClr val="E1F2F3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ja-JP" altLang="en-US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116840" name="Oval 104"/>
                  <p:cNvSpPr>
                    <a:spLocks noChangeArrowheads="1"/>
                  </p:cNvSpPr>
                  <p:nvPr/>
                </p:nvSpPr>
                <p:spPr bwMode="auto">
                  <a:xfrm>
                    <a:off x="2482" y="2760"/>
                    <a:ext cx="56" cy="51"/>
                  </a:xfrm>
                  <a:prstGeom prst="ellipse">
                    <a:avLst/>
                  </a:prstGeom>
                  <a:solidFill>
                    <a:srgbClr val="FFFFFF"/>
                  </a:solidFill>
                  <a:ln w="12700">
                    <a:solidFill>
                      <a:srgbClr val="E1F2F3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ja-JP" altLang="en-US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116841" name="Oval 105"/>
                  <p:cNvSpPr>
                    <a:spLocks noChangeArrowheads="1"/>
                  </p:cNvSpPr>
                  <p:nvPr/>
                </p:nvSpPr>
                <p:spPr bwMode="auto">
                  <a:xfrm>
                    <a:off x="2494" y="2794"/>
                    <a:ext cx="81" cy="75"/>
                  </a:xfrm>
                  <a:prstGeom prst="ellipse">
                    <a:avLst/>
                  </a:prstGeom>
                  <a:solidFill>
                    <a:srgbClr val="FFFFFF"/>
                  </a:solidFill>
                  <a:ln w="12700">
                    <a:solidFill>
                      <a:srgbClr val="E1F2F3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ja-JP" altLang="en-US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116842" name="Oval 106"/>
                  <p:cNvSpPr>
                    <a:spLocks noChangeArrowheads="1"/>
                  </p:cNvSpPr>
                  <p:nvPr/>
                </p:nvSpPr>
                <p:spPr bwMode="auto">
                  <a:xfrm>
                    <a:off x="2519" y="2829"/>
                    <a:ext cx="81" cy="75"/>
                  </a:xfrm>
                  <a:prstGeom prst="ellipse">
                    <a:avLst/>
                  </a:prstGeom>
                  <a:solidFill>
                    <a:srgbClr val="FFFFFF"/>
                  </a:solidFill>
                  <a:ln w="12700">
                    <a:solidFill>
                      <a:srgbClr val="E1F2F3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ja-JP" altLang="en-US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116843" name="Oval 107"/>
                  <p:cNvSpPr>
                    <a:spLocks noChangeArrowheads="1"/>
                  </p:cNvSpPr>
                  <p:nvPr/>
                </p:nvSpPr>
                <p:spPr bwMode="auto">
                  <a:xfrm>
                    <a:off x="2525" y="2738"/>
                    <a:ext cx="72" cy="64"/>
                  </a:xfrm>
                  <a:prstGeom prst="ellipse">
                    <a:avLst/>
                  </a:prstGeom>
                  <a:solidFill>
                    <a:srgbClr val="FFFFFF"/>
                  </a:solidFill>
                  <a:ln w="12700">
                    <a:solidFill>
                      <a:srgbClr val="E1F2F3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ja-JP" altLang="en-US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116844" name="Oval 108"/>
                  <p:cNvSpPr>
                    <a:spLocks noChangeArrowheads="1"/>
                  </p:cNvSpPr>
                  <p:nvPr/>
                </p:nvSpPr>
                <p:spPr bwMode="auto">
                  <a:xfrm>
                    <a:off x="2588" y="2681"/>
                    <a:ext cx="43" cy="39"/>
                  </a:xfrm>
                  <a:prstGeom prst="ellipse">
                    <a:avLst/>
                  </a:prstGeom>
                  <a:solidFill>
                    <a:srgbClr val="FFFFFF"/>
                  </a:solidFill>
                  <a:ln w="12700">
                    <a:solidFill>
                      <a:srgbClr val="E1F2F3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ja-JP" altLang="en-US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116845" name="Freeform 109"/>
                  <p:cNvSpPr>
                    <a:spLocks/>
                  </p:cNvSpPr>
                  <p:nvPr/>
                </p:nvSpPr>
                <p:spPr bwMode="auto">
                  <a:xfrm>
                    <a:off x="2547" y="2723"/>
                    <a:ext cx="56" cy="37"/>
                  </a:xfrm>
                  <a:custGeom>
                    <a:avLst/>
                    <a:gdLst/>
                    <a:ahLst/>
                    <a:cxnLst>
                      <a:cxn ang="0">
                        <a:pos x="0" y="9"/>
                      </a:cxn>
                      <a:cxn ang="0">
                        <a:pos x="7" y="26"/>
                      </a:cxn>
                      <a:cxn ang="0">
                        <a:pos x="55" y="36"/>
                      </a:cxn>
                      <a:cxn ang="0">
                        <a:pos x="55" y="13"/>
                      </a:cxn>
                      <a:cxn ang="0">
                        <a:pos x="3" y="0"/>
                      </a:cxn>
                      <a:cxn ang="0">
                        <a:pos x="0" y="9"/>
                      </a:cxn>
                    </a:cxnLst>
                    <a:rect l="0" t="0" r="r" b="b"/>
                    <a:pathLst>
                      <a:path w="56" h="37">
                        <a:moveTo>
                          <a:pt x="0" y="9"/>
                        </a:moveTo>
                        <a:lnTo>
                          <a:pt x="7" y="26"/>
                        </a:lnTo>
                        <a:lnTo>
                          <a:pt x="55" y="36"/>
                        </a:lnTo>
                        <a:lnTo>
                          <a:pt x="55" y="13"/>
                        </a:lnTo>
                        <a:lnTo>
                          <a:pt x="3" y="0"/>
                        </a:lnTo>
                        <a:lnTo>
                          <a:pt x="0" y="9"/>
                        </a:lnTo>
                      </a:path>
                    </a:pathLst>
                  </a:custGeom>
                  <a:solidFill>
                    <a:srgbClr val="FFFFFF"/>
                  </a:solidFill>
                  <a:ln w="12700" cap="rnd" cmpd="sng">
                    <a:solidFill>
                      <a:srgbClr val="E1F2F3"/>
                    </a:solidFill>
                    <a:prstDash val="solid"/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ja-JP" altLang="en-US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116846" name="Freeform 110"/>
                  <p:cNvSpPr>
                    <a:spLocks/>
                  </p:cNvSpPr>
                  <p:nvPr/>
                </p:nvSpPr>
                <p:spPr bwMode="auto">
                  <a:xfrm>
                    <a:off x="2496" y="2782"/>
                    <a:ext cx="64" cy="72"/>
                  </a:xfrm>
                  <a:custGeom>
                    <a:avLst/>
                    <a:gdLst/>
                    <a:ahLst/>
                    <a:cxnLst>
                      <a:cxn ang="0">
                        <a:pos x="39" y="0"/>
                      </a:cxn>
                      <a:cxn ang="0">
                        <a:pos x="0" y="17"/>
                      </a:cxn>
                      <a:cxn ang="0">
                        <a:pos x="16" y="32"/>
                      </a:cxn>
                      <a:cxn ang="0">
                        <a:pos x="18" y="67"/>
                      </a:cxn>
                      <a:cxn ang="0">
                        <a:pos x="27" y="71"/>
                      </a:cxn>
                      <a:cxn ang="0">
                        <a:pos x="60" y="49"/>
                      </a:cxn>
                      <a:cxn ang="0">
                        <a:pos x="63" y="7"/>
                      </a:cxn>
                      <a:cxn ang="0">
                        <a:pos x="39" y="0"/>
                      </a:cxn>
                    </a:cxnLst>
                    <a:rect l="0" t="0" r="r" b="b"/>
                    <a:pathLst>
                      <a:path w="64" h="72">
                        <a:moveTo>
                          <a:pt x="39" y="0"/>
                        </a:moveTo>
                        <a:lnTo>
                          <a:pt x="0" y="17"/>
                        </a:lnTo>
                        <a:lnTo>
                          <a:pt x="16" y="32"/>
                        </a:lnTo>
                        <a:lnTo>
                          <a:pt x="18" y="67"/>
                        </a:lnTo>
                        <a:lnTo>
                          <a:pt x="27" y="71"/>
                        </a:lnTo>
                        <a:lnTo>
                          <a:pt x="60" y="49"/>
                        </a:lnTo>
                        <a:lnTo>
                          <a:pt x="63" y="7"/>
                        </a:lnTo>
                        <a:lnTo>
                          <a:pt x="39" y="0"/>
                        </a:lnTo>
                      </a:path>
                    </a:pathLst>
                  </a:custGeom>
                  <a:solidFill>
                    <a:srgbClr val="FFFFFF"/>
                  </a:solidFill>
                  <a:ln w="12700" cap="rnd" cmpd="sng">
                    <a:solidFill>
                      <a:srgbClr val="E1F2F3"/>
                    </a:solidFill>
                    <a:prstDash val="solid"/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ja-JP" altLang="en-US">
                      <a:solidFill>
                        <a:srgbClr val="000000"/>
                      </a:solidFill>
                    </a:endParaRPr>
                  </a:p>
                </p:txBody>
              </p:sp>
            </p:grpSp>
            <p:sp>
              <p:nvSpPr>
                <p:cNvPr id="116847" name="Freeform 111"/>
                <p:cNvSpPr>
                  <a:spLocks/>
                </p:cNvSpPr>
                <p:nvPr/>
              </p:nvSpPr>
              <p:spPr bwMode="auto">
                <a:xfrm>
                  <a:off x="2582" y="2702"/>
                  <a:ext cx="36" cy="37"/>
                </a:xfrm>
                <a:custGeom>
                  <a:avLst/>
                  <a:gdLst/>
                  <a:ahLst/>
                  <a:cxnLst>
                    <a:cxn ang="0">
                      <a:pos x="0" y="19"/>
                    </a:cxn>
                    <a:cxn ang="0">
                      <a:pos x="14" y="0"/>
                    </a:cxn>
                    <a:cxn ang="0">
                      <a:pos x="35" y="19"/>
                    </a:cxn>
                    <a:cxn ang="0">
                      <a:pos x="18" y="36"/>
                    </a:cxn>
                    <a:cxn ang="0">
                      <a:pos x="0" y="19"/>
                    </a:cxn>
                  </a:cxnLst>
                  <a:rect l="0" t="0" r="r" b="b"/>
                  <a:pathLst>
                    <a:path w="36" h="37">
                      <a:moveTo>
                        <a:pt x="0" y="19"/>
                      </a:moveTo>
                      <a:lnTo>
                        <a:pt x="14" y="0"/>
                      </a:lnTo>
                      <a:lnTo>
                        <a:pt x="35" y="19"/>
                      </a:lnTo>
                      <a:lnTo>
                        <a:pt x="18" y="36"/>
                      </a:lnTo>
                      <a:lnTo>
                        <a:pt x="0" y="19"/>
                      </a:lnTo>
                    </a:path>
                  </a:pathLst>
                </a:custGeom>
                <a:solidFill>
                  <a:srgbClr val="FFFFFF"/>
                </a:solidFill>
                <a:ln w="12700" cap="rnd" cmpd="sng">
                  <a:solidFill>
                    <a:srgbClr val="E1F2F3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ja-JP" altLang="en-US">
                    <a:solidFill>
                      <a:srgbClr val="000000"/>
                    </a:solidFill>
                  </a:endParaRPr>
                </a:p>
              </p:txBody>
            </p:sp>
          </p:grpSp>
          <p:grpSp>
            <p:nvGrpSpPr>
              <p:cNvPr id="26" name="Group 112"/>
              <p:cNvGrpSpPr>
                <a:grpSpLocks/>
              </p:cNvGrpSpPr>
              <p:nvPr/>
            </p:nvGrpSpPr>
            <p:grpSpPr bwMode="auto">
              <a:xfrm>
                <a:off x="2544" y="2644"/>
                <a:ext cx="556" cy="375"/>
                <a:chOff x="2544" y="2644"/>
                <a:chExt cx="556" cy="375"/>
              </a:xfrm>
            </p:grpSpPr>
            <p:sp>
              <p:nvSpPr>
                <p:cNvPr id="116849" name="Oval 113"/>
                <p:cNvSpPr>
                  <a:spLocks noChangeArrowheads="1"/>
                </p:cNvSpPr>
                <p:nvPr/>
              </p:nvSpPr>
              <p:spPr bwMode="auto">
                <a:xfrm>
                  <a:off x="2719" y="2656"/>
                  <a:ext cx="131" cy="121"/>
                </a:xfrm>
                <a:prstGeom prst="ellipse">
                  <a:avLst/>
                </a:prstGeom>
                <a:solidFill>
                  <a:srgbClr val="FFFFFF"/>
                </a:solidFill>
                <a:ln w="12700">
                  <a:solidFill>
                    <a:srgbClr val="E1F2F3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ja-JP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6850" name="Oval 114"/>
                <p:cNvSpPr>
                  <a:spLocks noChangeArrowheads="1"/>
                </p:cNvSpPr>
                <p:nvPr/>
              </p:nvSpPr>
              <p:spPr bwMode="auto">
                <a:xfrm>
                  <a:off x="2832" y="2644"/>
                  <a:ext cx="105" cy="98"/>
                </a:xfrm>
                <a:prstGeom prst="ellipse">
                  <a:avLst/>
                </a:prstGeom>
                <a:solidFill>
                  <a:srgbClr val="FFFFFF"/>
                </a:solidFill>
                <a:ln w="12700">
                  <a:solidFill>
                    <a:srgbClr val="E1F2F3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ja-JP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6851" name="Oval 115"/>
                <p:cNvSpPr>
                  <a:spLocks noChangeArrowheads="1"/>
                </p:cNvSpPr>
                <p:nvPr/>
              </p:nvSpPr>
              <p:spPr bwMode="auto">
                <a:xfrm>
                  <a:off x="2932" y="2748"/>
                  <a:ext cx="168" cy="156"/>
                </a:xfrm>
                <a:prstGeom prst="ellipse">
                  <a:avLst/>
                </a:prstGeom>
                <a:solidFill>
                  <a:srgbClr val="FFFFFF"/>
                </a:solidFill>
                <a:ln w="12700">
                  <a:solidFill>
                    <a:srgbClr val="E1F2F3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ja-JP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6852" name="Oval 116"/>
                <p:cNvSpPr>
                  <a:spLocks noChangeArrowheads="1"/>
                </p:cNvSpPr>
                <p:nvPr/>
              </p:nvSpPr>
              <p:spPr bwMode="auto">
                <a:xfrm>
                  <a:off x="2607" y="2817"/>
                  <a:ext cx="193" cy="179"/>
                </a:xfrm>
                <a:prstGeom prst="ellipse">
                  <a:avLst/>
                </a:prstGeom>
                <a:solidFill>
                  <a:srgbClr val="FFFFFF"/>
                </a:solidFill>
                <a:ln w="12700">
                  <a:solidFill>
                    <a:srgbClr val="E1F2F3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ja-JP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6853" name="Oval 117"/>
                <p:cNvSpPr>
                  <a:spLocks noChangeArrowheads="1"/>
                </p:cNvSpPr>
                <p:nvPr/>
              </p:nvSpPr>
              <p:spPr bwMode="auto">
                <a:xfrm>
                  <a:off x="2882" y="2841"/>
                  <a:ext cx="143" cy="131"/>
                </a:xfrm>
                <a:prstGeom prst="ellipse">
                  <a:avLst/>
                </a:prstGeom>
                <a:solidFill>
                  <a:srgbClr val="FFFFFF"/>
                </a:solidFill>
                <a:ln w="12700">
                  <a:solidFill>
                    <a:srgbClr val="E1F2F3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ja-JP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6854" name="Oval 118"/>
                <p:cNvSpPr>
                  <a:spLocks noChangeArrowheads="1"/>
                </p:cNvSpPr>
                <p:nvPr/>
              </p:nvSpPr>
              <p:spPr bwMode="auto">
                <a:xfrm>
                  <a:off x="2557" y="2852"/>
                  <a:ext cx="106" cy="97"/>
                </a:xfrm>
                <a:prstGeom prst="ellipse">
                  <a:avLst/>
                </a:prstGeom>
                <a:solidFill>
                  <a:srgbClr val="FFFFFF"/>
                </a:solidFill>
                <a:ln w="12700">
                  <a:solidFill>
                    <a:srgbClr val="E1F2F3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ja-JP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6855" name="Oval 119"/>
                <p:cNvSpPr>
                  <a:spLocks noChangeArrowheads="1"/>
                </p:cNvSpPr>
                <p:nvPr/>
              </p:nvSpPr>
              <p:spPr bwMode="auto">
                <a:xfrm>
                  <a:off x="2544" y="2771"/>
                  <a:ext cx="106" cy="97"/>
                </a:xfrm>
                <a:prstGeom prst="ellipse">
                  <a:avLst/>
                </a:prstGeom>
                <a:solidFill>
                  <a:srgbClr val="FFFFFF"/>
                </a:solidFill>
                <a:ln w="12700">
                  <a:solidFill>
                    <a:srgbClr val="E1F2F3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ja-JP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6856" name="Oval 120"/>
                <p:cNvSpPr>
                  <a:spLocks noChangeArrowheads="1"/>
                </p:cNvSpPr>
                <p:nvPr/>
              </p:nvSpPr>
              <p:spPr bwMode="auto">
                <a:xfrm>
                  <a:off x="2594" y="2679"/>
                  <a:ext cx="169" cy="155"/>
                </a:xfrm>
                <a:prstGeom prst="ellipse">
                  <a:avLst/>
                </a:prstGeom>
                <a:solidFill>
                  <a:srgbClr val="FFFFFF"/>
                </a:solidFill>
                <a:ln w="12700">
                  <a:solidFill>
                    <a:srgbClr val="E1F2F3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ja-JP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6857" name="Oval 121"/>
                <p:cNvSpPr>
                  <a:spLocks noChangeArrowheads="1"/>
                </p:cNvSpPr>
                <p:nvPr/>
              </p:nvSpPr>
              <p:spPr bwMode="auto">
                <a:xfrm>
                  <a:off x="2744" y="2863"/>
                  <a:ext cx="169" cy="156"/>
                </a:xfrm>
                <a:prstGeom prst="ellipse">
                  <a:avLst/>
                </a:prstGeom>
                <a:solidFill>
                  <a:srgbClr val="FFFFFF"/>
                </a:solidFill>
                <a:ln w="12700">
                  <a:solidFill>
                    <a:srgbClr val="E1F2F3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ja-JP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6858" name="Oval 122"/>
                <p:cNvSpPr>
                  <a:spLocks noChangeArrowheads="1"/>
                </p:cNvSpPr>
                <p:nvPr/>
              </p:nvSpPr>
              <p:spPr bwMode="auto">
                <a:xfrm>
                  <a:off x="2956" y="2690"/>
                  <a:ext cx="132" cy="121"/>
                </a:xfrm>
                <a:prstGeom prst="ellipse">
                  <a:avLst/>
                </a:prstGeom>
                <a:solidFill>
                  <a:srgbClr val="FFFFFF"/>
                </a:solidFill>
                <a:ln w="12700">
                  <a:solidFill>
                    <a:srgbClr val="E1F2F3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ja-JP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6859" name="Oval 123"/>
                <p:cNvSpPr>
                  <a:spLocks noChangeArrowheads="1"/>
                </p:cNvSpPr>
                <p:nvPr/>
              </p:nvSpPr>
              <p:spPr bwMode="auto">
                <a:xfrm>
                  <a:off x="2919" y="2644"/>
                  <a:ext cx="119" cy="109"/>
                </a:xfrm>
                <a:prstGeom prst="ellipse">
                  <a:avLst/>
                </a:prstGeom>
                <a:solidFill>
                  <a:srgbClr val="FFFFFF"/>
                </a:solidFill>
                <a:ln w="12700">
                  <a:solidFill>
                    <a:srgbClr val="E1F2F3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ja-JP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6860" name="Freeform 124"/>
                <p:cNvSpPr>
                  <a:spLocks/>
                </p:cNvSpPr>
                <p:nvPr/>
              </p:nvSpPr>
              <p:spPr bwMode="auto">
                <a:xfrm>
                  <a:off x="2587" y="2671"/>
                  <a:ext cx="486" cy="303"/>
                </a:xfrm>
                <a:custGeom>
                  <a:avLst/>
                  <a:gdLst/>
                  <a:ahLst/>
                  <a:cxnLst>
                    <a:cxn ang="0">
                      <a:pos x="149" y="30"/>
                    </a:cxn>
                    <a:cxn ang="0">
                      <a:pos x="169" y="8"/>
                    </a:cxn>
                    <a:cxn ang="0">
                      <a:pos x="260" y="10"/>
                    </a:cxn>
                    <a:cxn ang="0">
                      <a:pos x="324" y="0"/>
                    </a:cxn>
                    <a:cxn ang="0">
                      <a:pos x="405" y="36"/>
                    </a:cxn>
                    <a:cxn ang="0">
                      <a:pos x="446" y="26"/>
                    </a:cxn>
                    <a:cxn ang="0">
                      <a:pos x="467" y="30"/>
                    </a:cxn>
                    <a:cxn ang="0">
                      <a:pos x="472" y="120"/>
                    </a:cxn>
                    <a:cxn ang="0">
                      <a:pos x="485" y="134"/>
                    </a:cxn>
                    <a:cxn ang="0">
                      <a:pos x="447" y="203"/>
                    </a:cxn>
                    <a:cxn ang="0">
                      <a:pos x="406" y="156"/>
                    </a:cxn>
                    <a:cxn ang="0">
                      <a:pos x="395" y="180"/>
                    </a:cxn>
                    <a:cxn ang="0">
                      <a:pos x="338" y="275"/>
                    </a:cxn>
                    <a:cxn ang="0">
                      <a:pos x="146" y="302"/>
                    </a:cxn>
                    <a:cxn ang="0">
                      <a:pos x="46" y="283"/>
                    </a:cxn>
                    <a:cxn ang="0">
                      <a:pos x="15" y="224"/>
                    </a:cxn>
                    <a:cxn ang="0">
                      <a:pos x="15" y="163"/>
                    </a:cxn>
                    <a:cxn ang="0">
                      <a:pos x="0" y="112"/>
                    </a:cxn>
                    <a:cxn ang="0">
                      <a:pos x="149" y="30"/>
                    </a:cxn>
                  </a:cxnLst>
                  <a:rect l="0" t="0" r="r" b="b"/>
                  <a:pathLst>
                    <a:path w="486" h="303">
                      <a:moveTo>
                        <a:pt x="149" y="30"/>
                      </a:moveTo>
                      <a:lnTo>
                        <a:pt x="169" y="8"/>
                      </a:lnTo>
                      <a:lnTo>
                        <a:pt x="260" y="10"/>
                      </a:lnTo>
                      <a:lnTo>
                        <a:pt x="324" y="0"/>
                      </a:lnTo>
                      <a:lnTo>
                        <a:pt x="405" y="36"/>
                      </a:lnTo>
                      <a:lnTo>
                        <a:pt x="446" y="26"/>
                      </a:lnTo>
                      <a:lnTo>
                        <a:pt x="467" y="30"/>
                      </a:lnTo>
                      <a:lnTo>
                        <a:pt x="472" y="120"/>
                      </a:lnTo>
                      <a:lnTo>
                        <a:pt x="485" y="134"/>
                      </a:lnTo>
                      <a:lnTo>
                        <a:pt x="447" y="203"/>
                      </a:lnTo>
                      <a:lnTo>
                        <a:pt x="406" y="156"/>
                      </a:lnTo>
                      <a:lnTo>
                        <a:pt x="395" y="180"/>
                      </a:lnTo>
                      <a:lnTo>
                        <a:pt x="338" y="275"/>
                      </a:lnTo>
                      <a:lnTo>
                        <a:pt x="146" y="302"/>
                      </a:lnTo>
                      <a:lnTo>
                        <a:pt x="46" y="283"/>
                      </a:lnTo>
                      <a:lnTo>
                        <a:pt x="15" y="224"/>
                      </a:lnTo>
                      <a:lnTo>
                        <a:pt x="15" y="163"/>
                      </a:lnTo>
                      <a:lnTo>
                        <a:pt x="0" y="112"/>
                      </a:lnTo>
                      <a:lnTo>
                        <a:pt x="149" y="30"/>
                      </a:lnTo>
                    </a:path>
                  </a:pathLst>
                </a:custGeom>
                <a:solidFill>
                  <a:srgbClr val="FFFFFF"/>
                </a:solidFill>
                <a:ln w="12700" cap="rnd" cmpd="sng">
                  <a:solidFill>
                    <a:srgbClr val="E1F2F3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ja-JP" altLang="en-US">
                    <a:solidFill>
                      <a:srgbClr val="000000"/>
                    </a:solidFill>
                  </a:endParaRPr>
                </a:p>
              </p:txBody>
            </p:sp>
          </p:grpSp>
        </p:grpSp>
      </p:grpSp>
      <p:grpSp>
        <p:nvGrpSpPr>
          <p:cNvPr id="27" name="Group 125"/>
          <p:cNvGrpSpPr>
            <a:grpSpLocks/>
          </p:cNvGrpSpPr>
          <p:nvPr/>
        </p:nvGrpSpPr>
        <p:grpSpPr bwMode="auto">
          <a:xfrm>
            <a:off x="1187450" y="4076700"/>
            <a:ext cx="3960813" cy="1704975"/>
            <a:chOff x="1020" y="2538"/>
            <a:chExt cx="1500" cy="662"/>
          </a:xfrm>
        </p:grpSpPr>
        <p:grpSp>
          <p:nvGrpSpPr>
            <p:cNvPr id="28" name="Group 126"/>
            <p:cNvGrpSpPr>
              <a:grpSpLocks/>
            </p:cNvGrpSpPr>
            <p:nvPr/>
          </p:nvGrpSpPr>
          <p:grpSpPr bwMode="auto">
            <a:xfrm>
              <a:off x="1020" y="2538"/>
              <a:ext cx="1500" cy="662"/>
              <a:chOff x="1020" y="2538"/>
              <a:chExt cx="1500" cy="662"/>
            </a:xfrm>
          </p:grpSpPr>
          <p:sp>
            <p:nvSpPr>
              <p:cNvPr id="116863" name="Freeform 127"/>
              <p:cNvSpPr>
                <a:spLocks/>
              </p:cNvSpPr>
              <p:nvPr/>
            </p:nvSpPr>
            <p:spPr bwMode="auto">
              <a:xfrm>
                <a:off x="2349" y="2538"/>
                <a:ext cx="51" cy="56"/>
              </a:xfrm>
              <a:custGeom>
                <a:avLst/>
                <a:gdLst/>
                <a:ahLst/>
                <a:cxnLst>
                  <a:cxn ang="0">
                    <a:pos x="33" y="4"/>
                  </a:cxn>
                  <a:cxn ang="0">
                    <a:pos x="41" y="41"/>
                  </a:cxn>
                  <a:cxn ang="0">
                    <a:pos x="33" y="37"/>
                  </a:cxn>
                  <a:cxn ang="0">
                    <a:pos x="30" y="33"/>
                  </a:cxn>
                  <a:cxn ang="0">
                    <a:pos x="22" y="30"/>
                  </a:cxn>
                  <a:cxn ang="0">
                    <a:pos x="15" y="30"/>
                  </a:cxn>
                  <a:cxn ang="0">
                    <a:pos x="0" y="30"/>
                  </a:cxn>
                  <a:cxn ang="0">
                    <a:pos x="4" y="15"/>
                  </a:cxn>
                  <a:cxn ang="0">
                    <a:pos x="7" y="0"/>
                  </a:cxn>
                  <a:cxn ang="0">
                    <a:pos x="22" y="4"/>
                  </a:cxn>
                  <a:cxn ang="0">
                    <a:pos x="33" y="4"/>
                  </a:cxn>
                </a:cxnLst>
                <a:rect l="0" t="0" r="r" b="b"/>
                <a:pathLst>
                  <a:path w="41" h="41">
                    <a:moveTo>
                      <a:pt x="33" y="4"/>
                    </a:moveTo>
                    <a:lnTo>
                      <a:pt x="41" y="41"/>
                    </a:lnTo>
                    <a:lnTo>
                      <a:pt x="33" y="37"/>
                    </a:lnTo>
                    <a:lnTo>
                      <a:pt x="30" y="33"/>
                    </a:lnTo>
                    <a:lnTo>
                      <a:pt x="22" y="30"/>
                    </a:lnTo>
                    <a:lnTo>
                      <a:pt x="15" y="30"/>
                    </a:lnTo>
                    <a:lnTo>
                      <a:pt x="0" y="30"/>
                    </a:lnTo>
                    <a:lnTo>
                      <a:pt x="4" y="15"/>
                    </a:lnTo>
                    <a:lnTo>
                      <a:pt x="7" y="0"/>
                    </a:lnTo>
                    <a:lnTo>
                      <a:pt x="22" y="4"/>
                    </a:lnTo>
                    <a:lnTo>
                      <a:pt x="33" y="4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16864" name="Freeform 128"/>
              <p:cNvSpPr>
                <a:spLocks/>
              </p:cNvSpPr>
              <p:nvPr/>
            </p:nvSpPr>
            <p:spPr bwMode="auto">
              <a:xfrm>
                <a:off x="1020" y="2598"/>
                <a:ext cx="1500" cy="602"/>
              </a:xfrm>
              <a:custGeom>
                <a:avLst/>
                <a:gdLst/>
                <a:ahLst/>
                <a:cxnLst>
                  <a:cxn ang="0">
                    <a:pos x="1116" y="37"/>
                  </a:cxn>
                  <a:cxn ang="0">
                    <a:pos x="1112" y="73"/>
                  </a:cxn>
                  <a:cxn ang="0">
                    <a:pos x="1105" y="95"/>
                  </a:cxn>
                  <a:cxn ang="0">
                    <a:pos x="1116" y="102"/>
                  </a:cxn>
                  <a:cxn ang="0">
                    <a:pos x="1131" y="132"/>
                  </a:cxn>
                  <a:cxn ang="0">
                    <a:pos x="1138" y="186"/>
                  </a:cxn>
                  <a:cxn ang="0">
                    <a:pos x="1138" y="216"/>
                  </a:cxn>
                  <a:cxn ang="0">
                    <a:pos x="1153" y="212"/>
                  </a:cxn>
                  <a:cxn ang="0">
                    <a:pos x="1190" y="212"/>
                  </a:cxn>
                  <a:cxn ang="0">
                    <a:pos x="1201" y="442"/>
                  </a:cxn>
                  <a:cxn ang="0">
                    <a:pos x="0" y="223"/>
                  </a:cxn>
                  <a:cxn ang="0">
                    <a:pos x="70" y="201"/>
                  </a:cxn>
                  <a:cxn ang="0">
                    <a:pos x="222" y="190"/>
                  </a:cxn>
                  <a:cxn ang="0">
                    <a:pos x="341" y="197"/>
                  </a:cxn>
                  <a:cxn ang="0">
                    <a:pos x="411" y="216"/>
                  </a:cxn>
                  <a:cxn ang="0">
                    <a:pos x="471" y="227"/>
                  </a:cxn>
                  <a:cxn ang="0">
                    <a:pos x="486" y="227"/>
                  </a:cxn>
                  <a:cxn ang="0">
                    <a:pos x="563" y="197"/>
                  </a:cxn>
                  <a:cxn ang="0">
                    <a:pos x="678" y="172"/>
                  </a:cxn>
                  <a:cxn ang="0">
                    <a:pos x="719" y="168"/>
                  </a:cxn>
                  <a:cxn ang="0">
                    <a:pos x="849" y="164"/>
                  </a:cxn>
                  <a:cxn ang="0">
                    <a:pos x="890" y="175"/>
                  </a:cxn>
                  <a:cxn ang="0">
                    <a:pos x="934" y="190"/>
                  </a:cxn>
                  <a:cxn ang="0">
                    <a:pos x="986" y="208"/>
                  </a:cxn>
                  <a:cxn ang="0">
                    <a:pos x="982" y="186"/>
                  </a:cxn>
                  <a:cxn ang="0">
                    <a:pos x="986" y="150"/>
                  </a:cxn>
                  <a:cxn ang="0">
                    <a:pos x="1005" y="121"/>
                  </a:cxn>
                  <a:cxn ang="0">
                    <a:pos x="1030" y="91"/>
                  </a:cxn>
                  <a:cxn ang="0">
                    <a:pos x="1045" y="77"/>
                  </a:cxn>
                  <a:cxn ang="0">
                    <a:pos x="1038" y="66"/>
                  </a:cxn>
                  <a:cxn ang="0">
                    <a:pos x="1030" y="48"/>
                  </a:cxn>
                  <a:cxn ang="0">
                    <a:pos x="1038" y="22"/>
                  </a:cxn>
                  <a:cxn ang="0">
                    <a:pos x="1053" y="4"/>
                  </a:cxn>
                  <a:cxn ang="0">
                    <a:pos x="1079" y="0"/>
                  </a:cxn>
                  <a:cxn ang="0">
                    <a:pos x="1105" y="11"/>
                  </a:cxn>
                </a:cxnLst>
                <a:rect l="0" t="0" r="r" b="b"/>
                <a:pathLst>
                  <a:path w="1201" h="442">
                    <a:moveTo>
                      <a:pt x="1112" y="19"/>
                    </a:moveTo>
                    <a:lnTo>
                      <a:pt x="1116" y="37"/>
                    </a:lnTo>
                    <a:lnTo>
                      <a:pt x="1116" y="55"/>
                    </a:lnTo>
                    <a:lnTo>
                      <a:pt x="1112" y="73"/>
                    </a:lnTo>
                    <a:lnTo>
                      <a:pt x="1105" y="91"/>
                    </a:lnTo>
                    <a:lnTo>
                      <a:pt x="1105" y="95"/>
                    </a:lnTo>
                    <a:lnTo>
                      <a:pt x="1108" y="99"/>
                    </a:lnTo>
                    <a:lnTo>
                      <a:pt x="1116" y="102"/>
                    </a:lnTo>
                    <a:lnTo>
                      <a:pt x="1119" y="106"/>
                    </a:lnTo>
                    <a:lnTo>
                      <a:pt x="1131" y="132"/>
                    </a:lnTo>
                    <a:lnTo>
                      <a:pt x="1138" y="157"/>
                    </a:lnTo>
                    <a:lnTo>
                      <a:pt x="1138" y="186"/>
                    </a:lnTo>
                    <a:lnTo>
                      <a:pt x="1134" y="212"/>
                    </a:lnTo>
                    <a:lnTo>
                      <a:pt x="1138" y="216"/>
                    </a:lnTo>
                    <a:lnTo>
                      <a:pt x="1145" y="216"/>
                    </a:lnTo>
                    <a:lnTo>
                      <a:pt x="1153" y="212"/>
                    </a:lnTo>
                    <a:lnTo>
                      <a:pt x="1179" y="212"/>
                    </a:lnTo>
                    <a:lnTo>
                      <a:pt x="1190" y="212"/>
                    </a:lnTo>
                    <a:lnTo>
                      <a:pt x="1201" y="219"/>
                    </a:lnTo>
                    <a:lnTo>
                      <a:pt x="1201" y="442"/>
                    </a:lnTo>
                    <a:lnTo>
                      <a:pt x="0" y="442"/>
                    </a:lnTo>
                    <a:lnTo>
                      <a:pt x="0" y="223"/>
                    </a:lnTo>
                    <a:lnTo>
                      <a:pt x="37" y="212"/>
                    </a:lnTo>
                    <a:lnTo>
                      <a:pt x="70" y="201"/>
                    </a:lnTo>
                    <a:lnTo>
                      <a:pt x="144" y="194"/>
                    </a:lnTo>
                    <a:lnTo>
                      <a:pt x="222" y="190"/>
                    </a:lnTo>
                    <a:lnTo>
                      <a:pt x="300" y="190"/>
                    </a:lnTo>
                    <a:lnTo>
                      <a:pt x="341" y="197"/>
                    </a:lnTo>
                    <a:lnTo>
                      <a:pt x="378" y="205"/>
                    </a:lnTo>
                    <a:lnTo>
                      <a:pt x="411" y="216"/>
                    </a:lnTo>
                    <a:lnTo>
                      <a:pt x="448" y="223"/>
                    </a:lnTo>
                    <a:lnTo>
                      <a:pt x="471" y="227"/>
                    </a:lnTo>
                    <a:lnTo>
                      <a:pt x="482" y="227"/>
                    </a:lnTo>
                    <a:lnTo>
                      <a:pt x="486" y="227"/>
                    </a:lnTo>
                    <a:lnTo>
                      <a:pt x="489" y="223"/>
                    </a:lnTo>
                    <a:lnTo>
                      <a:pt x="563" y="197"/>
                    </a:lnTo>
                    <a:lnTo>
                      <a:pt x="638" y="179"/>
                    </a:lnTo>
                    <a:lnTo>
                      <a:pt x="678" y="172"/>
                    </a:lnTo>
                    <a:lnTo>
                      <a:pt x="697" y="168"/>
                    </a:lnTo>
                    <a:lnTo>
                      <a:pt x="719" y="168"/>
                    </a:lnTo>
                    <a:lnTo>
                      <a:pt x="804" y="161"/>
                    </a:lnTo>
                    <a:lnTo>
                      <a:pt x="849" y="164"/>
                    </a:lnTo>
                    <a:lnTo>
                      <a:pt x="867" y="168"/>
                    </a:lnTo>
                    <a:lnTo>
                      <a:pt x="890" y="175"/>
                    </a:lnTo>
                    <a:lnTo>
                      <a:pt x="912" y="183"/>
                    </a:lnTo>
                    <a:lnTo>
                      <a:pt x="934" y="190"/>
                    </a:lnTo>
                    <a:lnTo>
                      <a:pt x="979" y="208"/>
                    </a:lnTo>
                    <a:lnTo>
                      <a:pt x="986" y="208"/>
                    </a:lnTo>
                    <a:lnTo>
                      <a:pt x="990" y="205"/>
                    </a:lnTo>
                    <a:lnTo>
                      <a:pt x="982" y="186"/>
                    </a:lnTo>
                    <a:lnTo>
                      <a:pt x="982" y="168"/>
                    </a:lnTo>
                    <a:lnTo>
                      <a:pt x="986" y="150"/>
                    </a:lnTo>
                    <a:lnTo>
                      <a:pt x="993" y="135"/>
                    </a:lnTo>
                    <a:lnTo>
                      <a:pt x="1005" y="121"/>
                    </a:lnTo>
                    <a:lnTo>
                      <a:pt x="1016" y="106"/>
                    </a:lnTo>
                    <a:lnTo>
                      <a:pt x="1030" y="91"/>
                    </a:lnTo>
                    <a:lnTo>
                      <a:pt x="1045" y="81"/>
                    </a:lnTo>
                    <a:lnTo>
                      <a:pt x="1045" y="77"/>
                    </a:lnTo>
                    <a:lnTo>
                      <a:pt x="1042" y="70"/>
                    </a:lnTo>
                    <a:lnTo>
                      <a:pt x="1038" y="66"/>
                    </a:lnTo>
                    <a:lnTo>
                      <a:pt x="1034" y="59"/>
                    </a:lnTo>
                    <a:lnTo>
                      <a:pt x="1030" y="48"/>
                    </a:lnTo>
                    <a:lnTo>
                      <a:pt x="1034" y="33"/>
                    </a:lnTo>
                    <a:lnTo>
                      <a:pt x="1038" y="22"/>
                    </a:lnTo>
                    <a:lnTo>
                      <a:pt x="1045" y="8"/>
                    </a:lnTo>
                    <a:lnTo>
                      <a:pt x="1053" y="4"/>
                    </a:lnTo>
                    <a:lnTo>
                      <a:pt x="1060" y="0"/>
                    </a:lnTo>
                    <a:lnTo>
                      <a:pt x="1079" y="0"/>
                    </a:lnTo>
                    <a:lnTo>
                      <a:pt x="1097" y="8"/>
                    </a:lnTo>
                    <a:lnTo>
                      <a:pt x="1105" y="11"/>
                    </a:lnTo>
                    <a:lnTo>
                      <a:pt x="1112" y="19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116865" name="Freeform 129"/>
            <p:cNvSpPr>
              <a:spLocks/>
            </p:cNvSpPr>
            <p:nvPr/>
          </p:nvSpPr>
          <p:spPr bwMode="auto">
            <a:xfrm>
              <a:off x="2325" y="2637"/>
              <a:ext cx="24" cy="30"/>
            </a:xfrm>
            <a:custGeom>
              <a:avLst/>
              <a:gdLst/>
              <a:ahLst/>
              <a:cxnLst>
                <a:cxn ang="0">
                  <a:pos x="19" y="8"/>
                </a:cxn>
                <a:cxn ang="0">
                  <a:pos x="15" y="15"/>
                </a:cxn>
                <a:cxn ang="0">
                  <a:pos x="15" y="19"/>
                </a:cxn>
                <a:cxn ang="0">
                  <a:pos x="11" y="22"/>
                </a:cxn>
                <a:cxn ang="0">
                  <a:pos x="4" y="19"/>
                </a:cxn>
                <a:cxn ang="0">
                  <a:pos x="0" y="11"/>
                </a:cxn>
                <a:cxn ang="0">
                  <a:pos x="0" y="4"/>
                </a:cxn>
                <a:cxn ang="0">
                  <a:pos x="8" y="0"/>
                </a:cxn>
                <a:cxn ang="0">
                  <a:pos x="15" y="4"/>
                </a:cxn>
                <a:cxn ang="0">
                  <a:pos x="19" y="8"/>
                </a:cxn>
              </a:cxnLst>
              <a:rect l="0" t="0" r="r" b="b"/>
              <a:pathLst>
                <a:path w="19" h="22">
                  <a:moveTo>
                    <a:pt x="19" y="8"/>
                  </a:moveTo>
                  <a:lnTo>
                    <a:pt x="15" y="15"/>
                  </a:lnTo>
                  <a:lnTo>
                    <a:pt x="15" y="19"/>
                  </a:lnTo>
                  <a:lnTo>
                    <a:pt x="11" y="22"/>
                  </a:lnTo>
                  <a:lnTo>
                    <a:pt x="4" y="19"/>
                  </a:lnTo>
                  <a:lnTo>
                    <a:pt x="0" y="11"/>
                  </a:lnTo>
                  <a:lnTo>
                    <a:pt x="0" y="4"/>
                  </a:lnTo>
                  <a:lnTo>
                    <a:pt x="8" y="0"/>
                  </a:lnTo>
                  <a:lnTo>
                    <a:pt x="15" y="4"/>
                  </a:lnTo>
                  <a:lnTo>
                    <a:pt x="19" y="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116866" name="Freeform 130"/>
            <p:cNvSpPr>
              <a:spLocks/>
            </p:cNvSpPr>
            <p:nvPr/>
          </p:nvSpPr>
          <p:spPr bwMode="auto">
            <a:xfrm>
              <a:off x="2376" y="2643"/>
              <a:ext cx="24" cy="24"/>
            </a:xfrm>
            <a:custGeom>
              <a:avLst/>
              <a:gdLst/>
              <a:ahLst/>
              <a:cxnLst>
                <a:cxn ang="0">
                  <a:pos x="19" y="7"/>
                </a:cxn>
                <a:cxn ang="0">
                  <a:pos x="19" y="15"/>
                </a:cxn>
                <a:cxn ang="0">
                  <a:pos x="15" y="18"/>
                </a:cxn>
                <a:cxn ang="0">
                  <a:pos x="11" y="18"/>
                </a:cxn>
                <a:cxn ang="0">
                  <a:pos x="8" y="18"/>
                </a:cxn>
                <a:cxn ang="0">
                  <a:pos x="4" y="15"/>
                </a:cxn>
                <a:cxn ang="0">
                  <a:pos x="0" y="11"/>
                </a:cxn>
                <a:cxn ang="0">
                  <a:pos x="0" y="4"/>
                </a:cxn>
                <a:cxn ang="0">
                  <a:pos x="4" y="4"/>
                </a:cxn>
                <a:cxn ang="0">
                  <a:pos x="4" y="0"/>
                </a:cxn>
                <a:cxn ang="0">
                  <a:pos x="15" y="4"/>
                </a:cxn>
                <a:cxn ang="0">
                  <a:pos x="19" y="4"/>
                </a:cxn>
                <a:cxn ang="0">
                  <a:pos x="19" y="7"/>
                </a:cxn>
              </a:cxnLst>
              <a:rect l="0" t="0" r="r" b="b"/>
              <a:pathLst>
                <a:path w="19" h="18">
                  <a:moveTo>
                    <a:pt x="19" y="7"/>
                  </a:moveTo>
                  <a:lnTo>
                    <a:pt x="19" y="15"/>
                  </a:lnTo>
                  <a:lnTo>
                    <a:pt x="15" y="18"/>
                  </a:lnTo>
                  <a:lnTo>
                    <a:pt x="11" y="18"/>
                  </a:lnTo>
                  <a:lnTo>
                    <a:pt x="8" y="18"/>
                  </a:lnTo>
                  <a:lnTo>
                    <a:pt x="4" y="15"/>
                  </a:lnTo>
                  <a:lnTo>
                    <a:pt x="0" y="11"/>
                  </a:lnTo>
                  <a:lnTo>
                    <a:pt x="0" y="4"/>
                  </a:lnTo>
                  <a:lnTo>
                    <a:pt x="4" y="4"/>
                  </a:lnTo>
                  <a:lnTo>
                    <a:pt x="4" y="0"/>
                  </a:lnTo>
                  <a:lnTo>
                    <a:pt x="15" y="4"/>
                  </a:lnTo>
                  <a:lnTo>
                    <a:pt x="19" y="4"/>
                  </a:lnTo>
                  <a:lnTo>
                    <a:pt x="19" y="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116867" name="Freeform 131"/>
            <p:cNvSpPr>
              <a:spLocks/>
            </p:cNvSpPr>
            <p:nvPr/>
          </p:nvSpPr>
          <p:spPr bwMode="auto">
            <a:xfrm>
              <a:off x="2349" y="2682"/>
              <a:ext cx="22" cy="26"/>
            </a:xfrm>
            <a:custGeom>
              <a:avLst/>
              <a:gdLst/>
              <a:ahLst/>
              <a:cxnLst>
                <a:cxn ang="0">
                  <a:pos x="18" y="11"/>
                </a:cxn>
                <a:cxn ang="0">
                  <a:pos x="18" y="15"/>
                </a:cxn>
                <a:cxn ang="0">
                  <a:pos x="18" y="15"/>
                </a:cxn>
                <a:cxn ang="0">
                  <a:pos x="15" y="19"/>
                </a:cxn>
                <a:cxn ang="0">
                  <a:pos x="7" y="19"/>
                </a:cxn>
                <a:cxn ang="0">
                  <a:pos x="0" y="11"/>
                </a:cxn>
                <a:cxn ang="0">
                  <a:pos x="0" y="8"/>
                </a:cxn>
                <a:cxn ang="0">
                  <a:pos x="4" y="4"/>
                </a:cxn>
                <a:cxn ang="0">
                  <a:pos x="11" y="0"/>
                </a:cxn>
                <a:cxn ang="0">
                  <a:pos x="18" y="0"/>
                </a:cxn>
                <a:cxn ang="0">
                  <a:pos x="18" y="4"/>
                </a:cxn>
                <a:cxn ang="0">
                  <a:pos x="18" y="11"/>
                </a:cxn>
              </a:cxnLst>
              <a:rect l="0" t="0" r="r" b="b"/>
              <a:pathLst>
                <a:path w="18" h="19">
                  <a:moveTo>
                    <a:pt x="18" y="11"/>
                  </a:moveTo>
                  <a:lnTo>
                    <a:pt x="18" y="15"/>
                  </a:lnTo>
                  <a:lnTo>
                    <a:pt x="18" y="15"/>
                  </a:lnTo>
                  <a:lnTo>
                    <a:pt x="15" y="19"/>
                  </a:lnTo>
                  <a:lnTo>
                    <a:pt x="7" y="19"/>
                  </a:lnTo>
                  <a:lnTo>
                    <a:pt x="0" y="11"/>
                  </a:lnTo>
                  <a:lnTo>
                    <a:pt x="0" y="8"/>
                  </a:lnTo>
                  <a:lnTo>
                    <a:pt x="4" y="4"/>
                  </a:lnTo>
                  <a:lnTo>
                    <a:pt x="11" y="0"/>
                  </a:lnTo>
                  <a:lnTo>
                    <a:pt x="18" y="0"/>
                  </a:lnTo>
                  <a:lnTo>
                    <a:pt x="18" y="4"/>
                  </a:lnTo>
                  <a:lnTo>
                    <a:pt x="18" y="11"/>
                  </a:lnTo>
                  <a:close/>
                </a:path>
              </a:pathLst>
            </a:custGeom>
            <a:solidFill>
              <a:srgbClr val="8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29" name="Group 132"/>
          <p:cNvGrpSpPr>
            <a:grpSpLocks/>
          </p:cNvGrpSpPr>
          <p:nvPr/>
        </p:nvGrpSpPr>
        <p:grpSpPr bwMode="auto">
          <a:xfrm>
            <a:off x="1582738" y="2063750"/>
            <a:ext cx="3168650" cy="2447925"/>
            <a:chOff x="3787" y="1616"/>
            <a:chExt cx="1431" cy="1218"/>
          </a:xfrm>
        </p:grpSpPr>
        <p:sp>
          <p:nvSpPr>
            <p:cNvPr id="116869" name="Freeform 133"/>
            <p:cNvSpPr>
              <a:spLocks/>
            </p:cNvSpPr>
            <p:nvPr/>
          </p:nvSpPr>
          <p:spPr bwMode="auto">
            <a:xfrm>
              <a:off x="4915" y="2074"/>
              <a:ext cx="92" cy="94"/>
            </a:xfrm>
            <a:custGeom>
              <a:avLst/>
              <a:gdLst/>
              <a:ahLst/>
              <a:cxnLst>
                <a:cxn ang="0">
                  <a:pos x="74" y="25"/>
                </a:cxn>
                <a:cxn ang="0">
                  <a:pos x="71" y="36"/>
                </a:cxn>
                <a:cxn ang="0">
                  <a:pos x="71" y="47"/>
                </a:cxn>
                <a:cxn ang="0">
                  <a:pos x="63" y="58"/>
                </a:cxn>
                <a:cxn ang="0">
                  <a:pos x="56" y="62"/>
                </a:cxn>
                <a:cxn ang="0">
                  <a:pos x="52" y="66"/>
                </a:cxn>
                <a:cxn ang="0">
                  <a:pos x="45" y="69"/>
                </a:cxn>
                <a:cxn ang="0">
                  <a:pos x="37" y="69"/>
                </a:cxn>
                <a:cxn ang="0">
                  <a:pos x="23" y="66"/>
                </a:cxn>
                <a:cxn ang="0">
                  <a:pos x="15" y="58"/>
                </a:cxn>
                <a:cxn ang="0">
                  <a:pos x="8" y="51"/>
                </a:cxn>
                <a:cxn ang="0">
                  <a:pos x="4" y="44"/>
                </a:cxn>
                <a:cxn ang="0">
                  <a:pos x="0" y="33"/>
                </a:cxn>
                <a:cxn ang="0">
                  <a:pos x="4" y="18"/>
                </a:cxn>
                <a:cxn ang="0">
                  <a:pos x="8" y="11"/>
                </a:cxn>
                <a:cxn ang="0">
                  <a:pos x="11" y="7"/>
                </a:cxn>
                <a:cxn ang="0">
                  <a:pos x="19" y="0"/>
                </a:cxn>
                <a:cxn ang="0">
                  <a:pos x="30" y="0"/>
                </a:cxn>
                <a:cxn ang="0">
                  <a:pos x="49" y="0"/>
                </a:cxn>
                <a:cxn ang="0">
                  <a:pos x="56" y="7"/>
                </a:cxn>
                <a:cxn ang="0">
                  <a:pos x="63" y="11"/>
                </a:cxn>
                <a:cxn ang="0">
                  <a:pos x="71" y="18"/>
                </a:cxn>
                <a:cxn ang="0">
                  <a:pos x="74" y="25"/>
                </a:cxn>
              </a:cxnLst>
              <a:rect l="0" t="0" r="r" b="b"/>
              <a:pathLst>
                <a:path w="74" h="69">
                  <a:moveTo>
                    <a:pt x="74" y="25"/>
                  </a:moveTo>
                  <a:lnTo>
                    <a:pt x="71" y="36"/>
                  </a:lnTo>
                  <a:lnTo>
                    <a:pt x="71" y="47"/>
                  </a:lnTo>
                  <a:lnTo>
                    <a:pt x="63" y="58"/>
                  </a:lnTo>
                  <a:lnTo>
                    <a:pt x="56" y="62"/>
                  </a:lnTo>
                  <a:lnTo>
                    <a:pt x="52" y="66"/>
                  </a:lnTo>
                  <a:lnTo>
                    <a:pt x="45" y="69"/>
                  </a:lnTo>
                  <a:lnTo>
                    <a:pt x="37" y="69"/>
                  </a:lnTo>
                  <a:lnTo>
                    <a:pt x="23" y="66"/>
                  </a:lnTo>
                  <a:lnTo>
                    <a:pt x="15" y="58"/>
                  </a:lnTo>
                  <a:lnTo>
                    <a:pt x="8" y="51"/>
                  </a:lnTo>
                  <a:lnTo>
                    <a:pt x="4" y="44"/>
                  </a:lnTo>
                  <a:lnTo>
                    <a:pt x="0" y="33"/>
                  </a:lnTo>
                  <a:lnTo>
                    <a:pt x="4" y="18"/>
                  </a:lnTo>
                  <a:lnTo>
                    <a:pt x="8" y="11"/>
                  </a:lnTo>
                  <a:lnTo>
                    <a:pt x="11" y="7"/>
                  </a:lnTo>
                  <a:lnTo>
                    <a:pt x="19" y="0"/>
                  </a:lnTo>
                  <a:lnTo>
                    <a:pt x="30" y="0"/>
                  </a:lnTo>
                  <a:lnTo>
                    <a:pt x="49" y="0"/>
                  </a:lnTo>
                  <a:lnTo>
                    <a:pt x="56" y="7"/>
                  </a:lnTo>
                  <a:lnTo>
                    <a:pt x="63" y="11"/>
                  </a:lnTo>
                  <a:lnTo>
                    <a:pt x="71" y="18"/>
                  </a:lnTo>
                  <a:lnTo>
                    <a:pt x="74" y="25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116870" name="Freeform 134"/>
            <p:cNvSpPr>
              <a:spLocks/>
            </p:cNvSpPr>
            <p:nvPr/>
          </p:nvSpPr>
          <p:spPr bwMode="auto">
            <a:xfrm>
              <a:off x="4533" y="1616"/>
              <a:ext cx="83" cy="75"/>
            </a:xfrm>
            <a:custGeom>
              <a:avLst/>
              <a:gdLst/>
              <a:ahLst/>
              <a:cxnLst>
                <a:cxn ang="0">
                  <a:pos x="63" y="18"/>
                </a:cxn>
                <a:cxn ang="0">
                  <a:pos x="67" y="26"/>
                </a:cxn>
                <a:cxn ang="0">
                  <a:pos x="67" y="37"/>
                </a:cxn>
                <a:cxn ang="0">
                  <a:pos x="56" y="51"/>
                </a:cxn>
                <a:cxn ang="0">
                  <a:pos x="52" y="55"/>
                </a:cxn>
                <a:cxn ang="0">
                  <a:pos x="45" y="55"/>
                </a:cxn>
                <a:cxn ang="0">
                  <a:pos x="26" y="55"/>
                </a:cxn>
                <a:cxn ang="0">
                  <a:pos x="11" y="48"/>
                </a:cxn>
                <a:cxn ang="0">
                  <a:pos x="0" y="37"/>
                </a:cxn>
                <a:cxn ang="0">
                  <a:pos x="0" y="29"/>
                </a:cxn>
                <a:cxn ang="0">
                  <a:pos x="0" y="22"/>
                </a:cxn>
                <a:cxn ang="0">
                  <a:pos x="11" y="8"/>
                </a:cxn>
                <a:cxn ang="0">
                  <a:pos x="15" y="4"/>
                </a:cxn>
                <a:cxn ang="0">
                  <a:pos x="22" y="0"/>
                </a:cxn>
                <a:cxn ang="0">
                  <a:pos x="34" y="0"/>
                </a:cxn>
                <a:cxn ang="0">
                  <a:pos x="45" y="4"/>
                </a:cxn>
                <a:cxn ang="0">
                  <a:pos x="63" y="18"/>
                </a:cxn>
              </a:cxnLst>
              <a:rect l="0" t="0" r="r" b="b"/>
              <a:pathLst>
                <a:path w="67" h="55">
                  <a:moveTo>
                    <a:pt x="63" y="18"/>
                  </a:moveTo>
                  <a:lnTo>
                    <a:pt x="67" y="26"/>
                  </a:lnTo>
                  <a:lnTo>
                    <a:pt x="67" y="37"/>
                  </a:lnTo>
                  <a:lnTo>
                    <a:pt x="56" y="51"/>
                  </a:lnTo>
                  <a:lnTo>
                    <a:pt x="52" y="55"/>
                  </a:lnTo>
                  <a:lnTo>
                    <a:pt x="45" y="55"/>
                  </a:lnTo>
                  <a:lnTo>
                    <a:pt x="26" y="55"/>
                  </a:lnTo>
                  <a:lnTo>
                    <a:pt x="11" y="48"/>
                  </a:lnTo>
                  <a:lnTo>
                    <a:pt x="0" y="37"/>
                  </a:lnTo>
                  <a:lnTo>
                    <a:pt x="0" y="29"/>
                  </a:lnTo>
                  <a:lnTo>
                    <a:pt x="0" y="22"/>
                  </a:lnTo>
                  <a:lnTo>
                    <a:pt x="11" y="8"/>
                  </a:lnTo>
                  <a:lnTo>
                    <a:pt x="15" y="4"/>
                  </a:lnTo>
                  <a:lnTo>
                    <a:pt x="22" y="0"/>
                  </a:lnTo>
                  <a:lnTo>
                    <a:pt x="34" y="0"/>
                  </a:lnTo>
                  <a:lnTo>
                    <a:pt x="45" y="4"/>
                  </a:lnTo>
                  <a:lnTo>
                    <a:pt x="63" y="1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116871" name="Freeform 135"/>
            <p:cNvSpPr>
              <a:spLocks/>
            </p:cNvSpPr>
            <p:nvPr/>
          </p:nvSpPr>
          <p:spPr bwMode="auto">
            <a:xfrm>
              <a:off x="4112" y="1621"/>
              <a:ext cx="87" cy="90"/>
            </a:xfrm>
            <a:custGeom>
              <a:avLst/>
              <a:gdLst/>
              <a:ahLst/>
              <a:cxnLst>
                <a:cxn ang="0">
                  <a:pos x="67" y="25"/>
                </a:cxn>
                <a:cxn ang="0">
                  <a:pos x="70" y="36"/>
                </a:cxn>
                <a:cxn ang="0">
                  <a:pos x="70" y="44"/>
                </a:cxn>
                <a:cxn ang="0">
                  <a:pos x="67" y="51"/>
                </a:cxn>
                <a:cxn ang="0">
                  <a:pos x="55" y="58"/>
                </a:cxn>
                <a:cxn ang="0">
                  <a:pos x="44" y="66"/>
                </a:cxn>
                <a:cxn ang="0">
                  <a:pos x="30" y="66"/>
                </a:cxn>
                <a:cxn ang="0">
                  <a:pos x="15" y="62"/>
                </a:cxn>
                <a:cxn ang="0">
                  <a:pos x="4" y="51"/>
                </a:cxn>
                <a:cxn ang="0">
                  <a:pos x="0" y="47"/>
                </a:cxn>
                <a:cxn ang="0">
                  <a:pos x="0" y="40"/>
                </a:cxn>
                <a:cxn ang="0">
                  <a:pos x="11" y="14"/>
                </a:cxn>
                <a:cxn ang="0">
                  <a:pos x="15" y="7"/>
                </a:cxn>
                <a:cxn ang="0">
                  <a:pos x="26" y="0"/>
                </a:cxn>
                <a:cxn ang="0">
                  <a:pos x="37" y="0"/>
                </a:cxn>
                <a:cxn ang="0">
                  <a:pos x="48" y="7"/>
                </a:cxn>
                <a:cxn ang="0">
                  <a:pos x="59" y="14"/>
                </a:cxn>
                <a:cxn ang="0">
                  <a:pos x="67" y="25"/>
                </a:cxn>
              </a:cxnLst>
              <a:rect l="0" t="0" r="r" b="b"/>
              <a:pathLst>
                <a:path w="70" h="66">
                  <a:moveTo>
                    <a:pt x="67" y="25"/>
                  </a:moveTo>
                  <a:lnTo>
                    <a:pt x="70" y="36"/>
                  </a:lnTo>
                  <a:lnTo>
                    <a:pt x="70" y="44"/>
                  </a:lnTo>
                  <a:lnTo>
                    <a:pt x="67" y="51"/>
                  </a:lnTo>
                  <a:lnTo>
                    <a:pt x="55" y="58"/>
                  </a:lnTo>
                  <a:lnTo>
                    <a:pt x="44" y="66"/>
                  </a:lnTo>
                  <a:lnTo>
                    <a:pt x="30" y="66"/>
                  </a:lnTo>
                  <a:lnTo>
                    <a:pt x="15" y="62"/>
                  </a:lnTo>
                  <a:lnTo>
                    <a:pt x="4" y="51"/>
                  </a:lnTo>
                  <a:lnTo>
                    <a:pt x="0" y="47"/>
                  </a:lnTo>
                  <a:lnTo>
                    <a:pt x="0" y="40"/>
                  </a:lnTo>
                  <a:lnTo>
                    <a:pt x="11" y="14"/>
                  </a:lnTo>
                  <a:lnTo>
                    <a:pt x="15" y="7"/>
                  </a:lnTo>
                  <a:lnTo>
                    <a:pt x="26" y="0"/>
                  </a:lnTo>
                  <a:lnTo>
                    <a:pt x="37" y="0"/>
                  </a:lnTo>
                  <a:lnTo>
                    <a:pt x="48" y="7"/>
                  </a:lnTo>
                  <a:lnTo>
                    <a:pt x="59" y="14"/>
                  </a:lnTo>
                  <a:lnTo>
                    <a:pt x="67" y="25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116872" name="Freeform 136"/>
            <p:cNvSpPr>
              <a:spLocks/>
            </p:cNvSpPr>
            <p:nvPr/>
          </p:nvSpPr>
          <p:spPr bwMode="auto">
            <a:xfrm>
              <a:off x="4551" y="1631"/>
              <a:ext cx="52" cy="45"/>
            </a:xfrm>
            <a:custGeom>
              <a:avLst/>
              <a:gdLst/>
              <a:ahLst/>
              <a:cxnLst>
                <a:cxn ang="0">
                  <a:pos x="41" y="15"/>
                </a:cxn>
                <a:cxn ang="0">
                  <a:pos x="41" y="22"/>
                </a:cxn>
                <a:cxn ang="0">
                  <a:pos x="37" y="26"/>
                </a:cxn>
                <a:cxn ang="0">
                  <a:pos x="30" y="33"/>
                </a:cxn>
                <a:cxn ang="0">
                  <a:pos x="15" y="33"/>
                </a:cxn>
                <a:cxn ang="0">
                  <a:pos x="7" y="33"/>
                </a:cxn>
                <a:cxn ang="0">
                  <a:pos x="4" y="29"/>
                </a:cxn>
                <a:cxn ang="0">
                  <a:pos x="0" y="26"/>
                </a:cxn>
                <a:cxn ang="0">
                  <a:pos x="0" y="18"/>
                </a:cxn>
                <a:cxn ang="0">
                  <a:pos x="0" y="7"/>
                </a:cxn>
                <a:cxn ang="0">
                  <a:pos x="4" y="4"/>
                </a:cxn>
                <a:cxn ang="0">
                  <a:pos x="7" y="4"/>
                </a:cxn>
                <a:cxn ang="0">
                  <a:pos x="19" y="0"/>
                </a:cxn>
                <a:cxn ang="0">
                  <a:pos x="30" y="4"/>
                </a:cxn>
                <a:cxn ang="0">
                  <a:pos x="37" y="11"/>
                </a:cxn>
                <a:cxn ang="0">
                  <a:pos x="41" y="15"/>
                </a:cxn>
              </a:cxnLst>
              <a:rect l="0" t="0" r="r" b="b"/>
              <a:pathLst>
                <a:path w="41" h="33">
                  <a:moveTo>
                    <a:pt x="41" y="15"/>
                  </a:moveTo>
                  <a:lnTo>
                    <a:pt x="41" y="22"/>
                  </a:lnTo>
                  <a:lnTo>
                    <a:pt x="37" y="26"/>
                  </a:lnTo>
                  <a:lnTo>
                    <a:pt x="30" y="33"/>
                  </a:lnTo>
                  <a:lnTo>
                    <a:pt x="15" y="33"/>
                  </a:lnTo>
                  <a:lnTo>
                    <a:pt x="7" y="33"/>
                  </a:lnTo>
                  <a:lnTo>
                    <a:pt x="4" y="29"/>
                  </a:lnTo>
                  <a:lnTo>
                    <a:pt x="0" y="26"/>
                  </a:lnTo>
                  <a:lnTo>
                    <a:pt x="0" y="18"/>
                  </a:lnTo>
                  <a:lnTo>
                    <a:pt x="0" y="7"/>
                  </a:lnTo>
                  <a:lnTo>
                    <a:pt x="4" y="4"/>
                  </a:lnTo>
                  <a:lnTo>
                    <a:pt x="7" y="4"/>
                  </a:lnTo>
                  <a:lnTo>
                    <a:pt x="19" y="0"/>
                  </a:lnTo>
                  <a:lnTo>
                    <a:pt x="30" y="4"/>
                  </a:lnTo>
                  <a:lnTo>
                    <a:pt x="37" y="11"/>
                  </a:lnTo>
                  <a:lnTo>
                    <a:pt x="41" y="15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116873" name="Freeform 137"/>
            <p:cNvSpPr>
              <a:spLocks/>
            </p:cNvSpPr>
            <p:nvPr/>
          </p:nvSpPr>
          <p:spPr bwMode="auto">
            <a:xfrm>
              <a:off x="4130" y="1636"/>
              <a:ext cx="55" cy="60"/>
            </a:xfrm>
            <a:custGeom>
              <a:avLst/>
              <a:gdLst/>
              <a:ahLst/>
              <a:cxnLst>
                <a:cxn ang="0">
                  <a:pos x="40" y="22"/>
                </a:cxn>
                <a:cxn ang="0">
                  <a:pos x="44" y="29"/>
                </a:cxn>
                <a:cxn ang="0">
                  <a:pos x="40" y="33"/>
                </a:cxn>
                <a:cxn ang="0">
                  <a:pos x="33" y="40"/>
                </a:cxn>
                <a:cxn ang="0">
                  <a:pos x="29" y="44"/>
                </a:cxn>
                <a:cxn ang="0">
                  <a:pos x="11" y="44"/>
                </a:cxn>
                <a:cxn ang="0">
                  <a:pos x="3" y="40"/>
                </a:cxn>
                <a:cxn ang="0">
                  <a:pos x="0" y="33"/>
                </a:cxn>
                <a:cxn ang="0">
                  <a:pos x="0" y="22"/>
                </a:cxn>
                <a:cxn ang="0">
                  <a:pos x="3" y="11"/>
                </a:cxn>
                <a:cxn ang="0">
                  <a:pos x="7" y="3"/>
                </a:cxn>
                <a:cxn ang="0">
                  <a:pos x="18" y="0"/>
                </a:cxn>
                <a:cxn ang="0">
                  <a:pos x="26" y="0"/>
                </a:cxn>
                <a:cxn ang="0">
                  <a:pos x="33" y="7"/>
                </a:cxn>
                <a:cxn ang="0">
                  <a:pos x="37" y="11"/>
                </a:cxn>
                <a:cxn ang="0">
                  <a:pos x="40" y="22"/>
                </a:cxn>
              </a:cxnLst>
              <a:rect l="0" t="0" r="r" b="b"/>
              <a:pathLst>
                <a:path w="44" h="44">
                  <a:moveTo>
                    <a:pt x="40" y="22"/>
                  </a:moveTo>
                  <a:lnTo>
                    <a:pt x="44" y="29"/>
                  </a:lnTo>
                  <a:lnTo>
                    <a:pt x="40" y="33"/>
                  </a:lnTo>
                  <a:lnTo>
                    <a:pt x="33" y="40"/>
                  </a:lnTo>
                  <a:lnTo>
                    <a:pt x="29" y="44"/>
                  </a:lnTo>
                  <a:lnTo>
                    <a:pt x="11" y="44"/>
                  </a:lnTo>
                  <a:lnTo>
                    <a:pt x="3" y="40"/>
                  </a:lnTo>
                  <a:lnTo>
                    <a:pt x="0" y="33"/>
                  </a:lnTo>
                  <a:lnTo>
                    <a:pt x="0" y="22"/>
                  </a:lnTo>
                  <a:lnTo>
                    <a:pt x="3" y="11"/>
                  </a:lnTo>
                  <a:lnTo>
                    <a:pt x="7" y="3"/>
                  </a:lnTo>
                  <a:lnTo>
                    <a:pt x="18" y="0"/>
                  </a:lnTo>
                  <a:lnTo>
                    <a:pt x="26" y="0"/>
                  </a:lnTo>
                  <a:lnTo>
                    <a:pt x="33" y="7"/>
                  </a:lnTo>
                  <a:lnTo>
                    <a:pt x="37" y="11"/>
                  </a:lnTo>
                  <a:lnTo>
                    <a:pt x="40" y="22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116874" name="Freeform 138"/>
            <p:cNvSpPr>
              <a:spLocks/>
            </p:cNvSpPr>
            <p:nvPr/>
          </p:nvSpPr>
          <p:spPr bwMode="auto">
            <a:xfrm>
              <a:off x="3866" y="1760"/>
              <a:ext cx="121" cy="130"/>
            </a:xfrm>
            <a:custGeom>
              <a:avLst/>
              <a:gdLst/>
              <a:ahLst/>
              <a:cxnLst>
                <a:cxn ang="0">
                  <a:pos x="93" y="26"/>
                </a:cxn>
                <a:cxn ang="0">
                  <a:pos x="97" y="55"/>
                </a:cxn>
                <a:cxn ang="0">
                  <a:pos x="97" y="73"/>
                </a:cxn>
                <a:cxn ang="0">
                  <a:pos x="89" y="77"/>
                </a:cxn>
                <a:cxn ang="0">
                  <a:pos x="82" y="84"/>
                </a:cxn>
                <a:cxn ang="0">
                  <a:pos x="78" y="88"/>
                </a:cxn>
                <a:cxn ang="0">
                  <a:pos x="75" y="91"/>
                </a:cxn>
                <a:cxn ang="0">
                  <a:pos x="63" y="95"/>
                </a:cxn>
                <a:cxn ang="0">
                  <a:pos x="37" y="91"/>
                </a:cxn>
                <a:cxn ang="0">
                  <a:pos x="26" y="91"/>
                </a:cxn>
                <a:cxn ang="0">
                  <a:pos x="19" y="84"/>
                </a:cxn>
                <a:cxn ang="0">
                  <a:pos x="11" y="77"/>
                </a:cxn>
                <a:cxn ang="0">
                  <a:pos x="8" y="69"/>
                </a:cxn>
                <a:cxn ang="0">
                  <a:pos x="0" y="55"/>
                </a:cxn>
                <a:cxn ang="0">
                  <a:pos x="4" y="44"/>
                </a:cxn>
                <a:cxn ang="0">
                  <a:pos x="15" y="18"/>
                </a:cxn>
                <a:cxn ang="0">
                  <a:pos x="19" y="11"/>
                </a:cxn>
                <a:cxn ang="0">
                  <a:pos x="26" y="7"/>
                </a:cxn>
                <a:cxn ang="0">
                  <a:pos x="37" y="4"/>
                </a:cxn>
                <a:cxn ang="0">
                  <a:pos x="49" y="0"/>
                </a:cxn>
                <a:cxn ang="0">
                  <a:pos x="63" y="4"/>
                </a:cxn>
                <a:cxn ang="0">
                  <a:pos x="78" y="11"/>
                </a:cxn>
                <a:cxn ang="0">
                  <a:pos x="89" y="15"/>
                </a:cxn>
                <a:cxn ang="0">
                  <a:pos x="93" y="26"/>
                </a:cxn>
              </a:cxnLst>
              <a:rect l="0" t="0" r="r" b="b"/>
              <a:pathLst>
                <a:path w="97" h="95">
                  <a:moveTo>
                    <a:pt x="93" y="26"/>
                  </a:moveTo>
                  <a:lnTo>
                    <a:pt x="97" y="55"/>
                  </a:lnTo>
                  <a:lnTo>
                    <a:pt x="97" y="73"/>
                  </a:lnTo>
                  <a:lnTo>
                    <a:pt x="89" y="77"/>
                  </a:lnTo>
                  <a:lnTo>
                    <a:pt x="82" y="84"/>
                  </a:lnTo>
                  <a:lnTo>
                    <a:pt x="78" y="88"/>
                  </a:lnTo>
                  <a:lnTo>
                    <a:pt x="75" y="91"/>
                  </a:lnTo>
                  <a:lnTo>
                    <a:pt x="63" y="95"/>
                  </a:lnTo>
                  <a:lnTo>
                    <a:pt x="37" y="91"/>
                  </a:lnTo>
                  <a:lnTo>
                    <a:pt x="26" y="91"/>
                  </a:lnTo>
                  <a:lnTo>
                    <a:pt x="19" y="84"/>
                  </a:lnTo>
                  <a:lnTo>
                    <a:pt x="11" y="77"/>
                  </a:lnTo>
                  <a:lnTo>
                    <a:pt x="8" y="69"/>
                  </a:lnTo>
                  <a:lnTo>
                    <a:pt x="0" y="55"/>
                  </a:lnTo>
                  <a:lnTo>
                    <a:pt x="4" y="44"/>
                  </a:lnTo>
                  <a:lnTo>
                    <a:pt x="15" y="18"/>
                  </a:lnTo>
                  <a:lnTo>
                    <a:pt x="19" y="11"/>
                  </a:lnTo>
                  <a:lnTo>
                    <a:pt x="26" y="7"/>
                  </a:lnTo>
                  <a:lnTo>
                    <a:pt x="37" y="4"/>
                  </a:lnTo>
                  <a:lnTo>
                    <a:pt x="49" y="0"/>
                  </a:lnTo>
                  <a:lnTo>
                    <a:pt x="63" y="4"/>
                  </a:lnTo>
                  <a:lnTo>
                    <a:pt x="78" y="11"/>
                  </a:lnTo>
                  <a:lnTo>
                    <a:pt x="89" y="15"/>
                  </a:lnTo>
                  <a:lnTo>
                    <a:pt x="93" y="26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116875" name="Freeform 139"/>
            <p:cNvSpPr>
              <a:spLocks/>
            </p:cNvSpPr>
            <p:nvPr/>
          </p:nvSpPr>
          <p:spPr bwMode="auto">
            <a:xfrm>
              <a:off x="4755" y="1766"/>
              <a:ext cx="92" cy="94"/>
            </a:xfrm>
            <a:custGeom>
              <a:avLst/>
              <a:gdLst/>
              <a:ahLst/>
              <a:cxnLst>
                <a:cxn ang="0">
                  <a:pos x="67" y="11"/>
                </a:cxn>
                <a:cxn ang="0">
                  <a:pos x="71" y="18"/>
                </a:cxn>
                <a:cxn ang="0">
                  <a:pos x="74" y="29"/>
                </a:cxn>
                <a:cxn ang="0">
                  <a:pos x="74" y="36"/>
                </a:cxn>
                <a:cxn ang="0">
                  <a:pos x="74" y="47"/>
                </a:cxn>
                <a:cxn ang="0">
                  <a:pos x="67" y="54"/>
                </a:cxn>
                <a:cxn ang="0">
                  <a:pos x="59" y="62"/>
                </a:cxn>
                <a:cxn ang="0">
                  <a:pos x="41" y="69"/>
                </a:cxn>
                <a:cxn ang="0">
                  <a:pos x="34" y="69"/>
                </a:cxn>
                <a:cxn ang="0">
                  <a:pos x="22" y="65"/>
                </a:cxn>
                <a:cxn ang="0">
                  <a:pos x="8" y="54"/>
                </a:cxn>
                <a:cxn ang="0">
                  <a:pos x="4" y="47"/>
                </a:cxn>
                <a:cxn ang="0">
                  <a:pos x="0" y="36"/>
                </a:cxn>
                <a:cxn ang="0">
                  <a:pos x="0" y="25"/>
                </a:cxn>
                <a:cxn ang="0">
                  <a:pos x="4" y="18"/>
                </a:cxn>
                <a:cxn ang="0">
                  <a:pos x="11" y="11"/>
                </a:cxn>
                <a:cxn ang="0">
                  <a:pos x="19" y="7"/>
                </a:cxn>
                <a:cxn ang="0">
                  <a:pos x="34" y="0"/>
                </a:cxn>
                <a:cxn ang="0">
                  <a:pos x="45" y="0"/>
                </a:cxn>
                <a:cxn ang="0">
                  <a:pos x="52" y="0"/>
                </a:cxn>
                <a:cxn ang="0">
                  <a:pos x="59" y="3"/>
                </a:cxn>
                <a:cxn ang="0">
                  <a:pos x="67" y="11"/>
                </a:cxn>
              </a:cxnLst>
              <a:rect l="0" t="0" r="r" b="b"/>
              <a:pathLst>
                <a:path w="74" h="69">
                  <a:moveTo>
                    <a:pt x="67" y="11"/>
                  </a:moveTo>
                  <a:lnTo>
                    <a:pt x="71" y="18"/>
                  </a:lnTo>
                  <a:lnTo>
                    <a:pt x="74" y="29"/>
                  </a:lnTo>
                  <a:lnTo>
                    <a:pt x="74" y="36"/>
                  </a:lnTo>
                  <a:lnTo>
                    <a:pt x="74" y="47"/>
                  </a:lnTo>
                  <a:lnTo>
                    <a:pt x="67" y="54"/>
                  </a:lnTo>
                  <a:lnTo>
                    <a:pt x="59" y="62"/>
                  </a:lnTo>
                  <a:lnTo>
                    <a:pt x="41" y="69"/>
                  </a:lnTo>
                  <a:lnTo>
                    <a:pt x="34" y="69"/>
                  </a:lnTo>
                  <a:lnTo>
                    <a:pt x="22" y="65"/>
                  </a:lnTo>
                  <a:lnTo>
                    <a:pt x="8" y="54"/>
                  </a:lnTo>
                  <a:lnTo>
                    <a:pt x="4" y="47"/>
                  </a:lnTo>
                  <a:lnTo>
                    <a:pt x="0" y="36"/>
                  </a:lnTo>
                  <a:lnTo>
                    <a:pt x="0" y="25"/>
                  </a:lnTo>
                  <a:lnTo>
                    <a:pt x="4" y="18"/>
                  </a:lnTo>
                  <a:lnTo>
                    <a:pt x="11" y="11"/>
                  </a:lnTo>
                  <a:lnTo>
                    <a:pt x="19" y="7"/>
                  </a:lnTo>
                  <a:lnTo>
                    <a:pt x="34" y="0"/>
                  </a:lnTo>
                  <a:lnTo>
                    <a:pt x="45" y="0"/>
                  </a:lnTo>
                  <a:lnTo>
                    <a:pt x="52" y="0"/>
                  </a:lnTo>
                  <a:lnTo>
                    <a:pt x="59" y="3"/>
                  </a:lnTo>
                  <a:lnTo>
                    <a:pt x="67" y="11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116876" name="Freeform 140"/>
            <p:cNvSpPr>
              <a:spLocks/>
            </p:cNvSpPr>
            <p:nvPr/>
          </p:nvSpPr>
          <p:spPr bwMode="auto">
            <a:xfrm>
              <a:off x="5116" y="1775"/>
              <a:ext cx="97" cy="100"/>
            </a:xfrm>
            <a:custGeom>
              <a:avLst/>
              <a:gdLst/>
              <a:ahLst/>
              <a:cxnLst>
                <a:cxn ang="0">
                  <a:pos x="67" y="7"/>
                </a:cxn>
                <a:cxn ang="0">
                  <a:pos x="74" y="26"/>
                </a:cxn>
                <a:cxn ang="0">
                  <a:pos x="78" y="44"/>
                </a:cxn>
                <a:cxn ang="0">
                  <a:pos x="74" y="51"/>
                </a:cxn>
                <a:cxn ang="0">
                  <a:pos x="71" y="62"/>
                </a:cxn>
                <a:cxn ang="0">
                  <a:pos x="63" y="69"/>
                </a:cxn>
                <a:cxn ang="0">
                  <a:pos x="56" y="73"/>
                </a:cxn>
                <a:cxn ang="0">
                  <a:pos x="41" y="73"/>
                </a:cxn>
                <a:cxn ang="0">
                  <a:pos x="26" y="69"/>
                </a:cxn>
                <a:cxn ang="0">
                  <a:pos x="15" y="62"/>
                </a:cxn>
                <a:cxn ang="0">
                  <a:pos x="4" y="55"/>
                </a:cxn>
                <a:cxn ang="0">
                  <a:pos x="0" y="40"/>
                </a:cxn>
                <a:cxn ang="0">
                  <a:pos x="0" y="26"/>
                </a:cxn>
                <a:cxn ang="0">
                  <a:pos x="4" y="18"/>
                </a:cxn>
                <a:cxn ang="0">
                  <a:pos x="11" y="11"/>
                </a:cxn>
                <a:cxn ang="0">
                  <a:pos x="19" y="7"/>
                </a:cxn>
                <a:cxn ang="0">
                  <a:pos x="26" y="0"/>
                </a:cxn>
                <a:cxn ang="0">
                  <a:pos x="49" y="0"/>
                </a:cxn>
                <a:cxn ang="0">
                  <a:pos x="56" y="4"/>
                </a:cxn>
                <a:cxn ang="0">
                  <a:pos x="67" y="7"/>
                </a:cxn>
              </a:cxnLst>
              <a:rect l="0" t="0" r="r" b="b"/>
              <a:pathLst>
                <a:path w="78" h="73">
                  <a:moveTo>
                    <a:pt x="67" y="7"/>
                  </a:moveTo>
                  <a:lnTo>
                    <a:pt x="74" y="26"/>
                  </a:lnTo>
                  <a:lnTo>
                    <a:pt x="78" y="44"/>
                  </a:lnTo>
                  <a:lnTo>
                    <a:pt x="74" y="51"/>
                  </a:lnTo>
                  <a:lnTo>
                    <a:pt x="71" y="62"/>
                  </a:lnTo>
                  <a:lnTo>
                    <a:pt x="63" y="69"/>
                  </a:lnTo>
                  <a:lnTo>
                    <a:pt x="56" y="73"/>
                  </a:lnTo>
                  <a:lnTo>
                    <a:pt x="41" y="73"/>
                  </a:lnTo>
                  <a:lnTo>
                    <a:pt x="26" y="69"/>
                  </a:lnTo>
                  <a:lnTo>
                    <a:pt x="15" y="62"/>
                  </a:lnTo>
                  <a:lnTo>
                    <a:pt x="4" y="55"/>
                  </a:lnTo>
                  <a:lnTo>
                    <a:pt x="0" y="40"/>
                  </a:lnTo>
                  <a:lnTo>
                    <a:pt x="0" y="26"/>
                  </a:lnTo>
                  <a:lnTo>
                    <a:pt x="4" y="18"/>
                  </a:lnTo>
                  <a:lnTo>
                    <a:pt x="11" y="11"/>
                  </a:lnTo>
                  <a:lnTo>
                    <a:pt x="19" y="7"/>
                  </a:lnTo>
                  <a:lnTo>
                    <a:pt x="26" y="0"/>
                  </a:lnTo>
                  <a:lnTo>
                    <a:pt x="49" y="0"/>
                  </a:lnTo>
                  <a:lnTo>
                    <a:pt x="56" y="4"/>
                  </a:lnTo>
                  <a:lnTo>
                    <a:pt x="67" y="7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116877" name="Freeform 141"/>
            <p:cNvSpPr>
              <a:spLocks/>
            </p:cNvSpPr>
            <p:nvPr/>
          </p:nvSpPr>
          <p:spPr bwMode="auto">
            <a:xfrm>
              <a:off x="3884" y="1781"/>
              <a:ext cx="93" cy="94"/>
            </a:xfrm>
            <a:custGeom>
              <a:avLst/>
              <a:gdLst/>
              <a:ahLst/>
              <a:cxnLst>
                <a:cxn ang="0">
                  <a:pos x="71" y="18"/>
                </a:cxn>
                <a:cxn ang="0">
                  <a:pos x="74" y="32"/>
                </a:cxn>
                <a:cxn ang="0">
                  <a:pos x="74" y="40"/>
                </a:cxn>
                <a:cxn ang="0">
                  <a:pos x="71" y="47"/>
                </a:cxn>
                <a:cxn ang="0">
                  <a:pos x="67" y="54"/>
                </a:cxn>
                <a:cxn ang="0">
                  <a:pos x="60" y="62"/>
                </a:cxn>
                <a:cxn ang="0">
                  <a:pos x="45" y="69"/>
                </a:cxn>
                <a:cxn ang="0">
                  <a:pos x="34" y="69"/>
                </a:cxn>
                <a:cxn ang="0">
                  <a:pos x="22" y="69"/>
                </a:cxn>
                <a:cxn ang="0">
                  <a:pos x="11" y="65"/>
                </a:cxn>
                <a:cxn ang="0">
                  <a:pos x="4" y="54"/>
                </a:cxn>
                <a:cxn ang="0">
                  <a:pos x="0" y="40"/>
                </a:cxn>
                <a:cxn ang="0">
                  <a:pos x="4" y="29"/>
                </a:cxn>
                <a:cxn ang="0">
                  <a:pos x="11" y="14"/>
                </a:cxn>
                <a:cxn ang="0">
                  <a:pos x="19" y="3"/>
                </a:cxn>
                <a:cxn ang="0">
                  <a:pos x="34" y="0"/>
                </a:cxn>
                <a:cxn ang="0">
                  <a:pos x="48" y="0"/>
                </a:cxn>
                <a:cxn ang="0">
                  <a:pos x="56" y="3"/>
                </a:cxn>
                <a:cxn ang="0">
                  <a:pos x="63" y="7"/>
                </a:cxn>
                <a:cxn ang="0">
                  <a:pos x="71" y="11"/>
                </a:cxn>
                <a:cxn ang="0">
                  <a:pos x="71" y="18"/>
                </a:cxn>
              </a:cxnLst>
              <a:rect l="0" t="0" r="r" b="b"/>
              <a:pathLst>
                <a:path w="74" h="69">
                  <a:moveTo>
                    <a:pt x="71" y="18"/>
                  </a:moveTo>
                  <a:lnTo>
                    <a:pt x="74" y="32"/>
                  </a:lnTo>
                  <a:lnTo>
                    <a:pt x="74" y="40"/>
                  </a:lnTo>
                  <a:lnTo>
                    <a:pt x="71" y="47"/>
                  </a:lnTo>
                  <a:lnTo>
                    <a:pt x="67" y="54"/>
                  </a:lnTo>
                  <a:lnTo>
                    <a:pt x="60" y="62"/>
                  </a:lnTo>
                  <a:lnTo>
                    <a:pt x="45" y="69"/>
                  </a:lnTo>
                  <a:lnTo>
                    <a:pt x="34" y="69"/>
                  </a:lnTo>
                  <a:lnTo>
                    <a:pt x="22" y="69"/>
                  </a:lnTo>
                  <a:lnTo>
                    <a:pt x="11" y="65"/>
                  </a:lnTo>
                  <a:lnTo>
                    <a:pt x="4" y="54"/>
                  </a:lnTo>
                  <a:lnTo>
                    <a:pt x="0" y="40"/>
                  </a:lnTo>
                  <a:lnTo>
                    <a:pt x="4" y="29"/>
                  </a:lnTo>
                  <a:lnTo>
                    <a:pt x="11" y="14"/>
                  </a:lnTo>
                  <a:lnTo>
                    <a:pt x="19" y="3"/>
                  </a:lnTo>
                  <a:lnTo>
                    <a:pt x="34" y="0"/>
                  </a:lnTo>
                  <a:lnTo>
                    <a:pt x="48" y="0"/>
                  </a:lnTo>
                  <a:lnTo>
                    <a:pt x="56" y="3"/>
                  </a:lnTo>
                  <a:lnTo>
                    <a:pt x="63" y="7"/>
                  </a:lnTo>
                  <a:lnTo>
                    <a:pt x="71" y="11"/>
                  </a:lnTo>
                  <a:lnTo>
                    <a:pt x="71" y="1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116878" name="Freeform 142"/>
            <p:cNvSpPr>
              <a:spLocks/>
            </p:cNvSpPr>
            <p:nvPr/>
          </p:nvSpPr>
          <p:spPr bwMode="auto">
            <a:xfrm>
              <a:off x="4769" y="1781"/>
              <a:ext cx="65" cy="69"/>
            </a:xfrm>
            <a:custGeom>
              <a:avLst/>
              <a:gdLst/>
              <a:ahLst/>
              <a:cxnLst>
                <a:cxn ang="0">
                  <a:pos x="48" y="14"/>
                </a:cxn>
                <a:cxn ang="0">
                  <a:pos x="52" y="22"/>
                </a:cxn>
                <a:cxn ang="0">
                  <a:pos x="48" y="32"/>
                </a:cxn>
                <a:cxn ang="0">
                  <a:pos x="45" y="40"/>
                </a:cxn>
                <a:cxn ang="0">
                  <a:pos x="37" y="47"/>
                </a:cxn>
                <a:cxn ang="0">
                  <a:pos x="26" y="51"/>
                </a:cxn>
                <a:cxn ang="0">
                  <a:pos x="15" y="47"/>
                </a:cxn>
                <a:cxn ang="0">
                  <a:pos x="4" y="32"/>
                </a:cxn>
                <a:cxn ang="0">
                  <a:pos x="0" y="25"/>
                </a:cxn>
                <a:cxn ang="0">
                  <a:pos x="0" y="18"/>
                </a:cxn>
                <a:cxn ang="0">
                  <a:pos x="4" y="11"/>
                </a:cxn>
                <a:cxn ang="0">
                  <a:pos x="11" y="7"/>
                </a:cxn>
                <a:cxn ang="0">
                  <a:pos x="19" y="3"/>
                </a:cxn>
                <a:cxn ang="0">
                  <a:pos x="26" y="0"/>
                </a:cxn>
                <a:cxn ang="0">
                  <a:pos x="37" y="3"/>
                </a:cxn>
                <a:cxn ang="0">
                  <a:pos x="45" y="7"/>
                </a:cxn>
                <a:cxn ang="0">
                  <a:pos x="48" y="14"/>
                </a:cxn>
              </a:cxnLst>
              <a:rect l="0" t="0" r="r" b="b"/>
              <a:pathLst>
                <a:path w="52" h="51">
                  <a:moveTo>
                    <a:pt x="48" y="14"/>
                  </a:moveTo>
                  <a:lnTo>
                    <a:pt x="52" y="22"/>
                  </a:lnTo>
                  <a:lnTo>
                    <a:pt x="48" y="32"/>
                  </a:lnTo>
                  <a:lnTo>
                    <a:pt x="45" y="40"/>
                  </a:lnTo>
                  <a:lnTo>
                    <a:pt x="37" y="47"/>
                  </a:lnTo>
                  <a:lnTo>
                    <a:pt x="26" y="51"/>
                  </a:lnTo>
                  <a:lnTo>
                    <a:pt x="15" y="47"/>
                  </a:lnTo>
                  <a:lnTo>
                    <a:pt x="4" y="32"/>
                  </a:lnTo>
                  <a:lnTo>
                    <a:pt x="0" y="25"/>
                  </a:lnTo>
                  <a:lnTo>
                    <a:pt x="0" y="18"/>
                  </a:lnTo>
                  <a:lnTo>
                    <a:pt x="4" y="11"/>
                  </a:lnTo>
                  <a:lnTo>
                    <a:pt x="11" y="7"/>
                  </a:lnTo>
                  <a:lnTo>
                    <a:pt x="19" y="3"/>
                  </a:lnTo>
                  <a:lnTo>
                    <a:pt x="26" y="0"/>
                  </a:lnTo>
                  <a:lnTo>
                    <a:pt x="37" y="3"/>
                  </a:lnTo>
                  <a:lnTo>
                    <a:pt x="45" y="7"/>
                  </a:lnTo>
                  <a:lnTo>
                    <a:pt x="48" y="1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116879" name="Freeform 143"/>
            <p:cNvSpPr>
              <a:spLocks/>
            </p:cNvSpPr>
            <p:nvPr/>
          </p:nvSpPr>
          <p:spPr bwMode="auto">
            <a:xfrm>
              <a:off x="4310" y="1785"/>
              <a:ext cx="98" cy="105"/>
            </a:xfrm>
            <a:custGeom>
              <a:avLst/>
              <a:gdLst/>
              <a:ahLst/>
              <a:cxnLst>
                <a:cxn ang="0">
                  <a:pos x="71" y="8"/>
                </a:cxn>
                <a:cxn ang="0">
                  <a:pos x="78" y="19"/>
                </a:cxn>
                <a:cxn ang="0">
                  <a:pos x="78" y="29"/>
                </a:cxn>
                <a:cxn ang="0">
                  <a:pos x="78" y="40"/>
                </a:cxn>
                <a:cxn ang="0">
                  <a:pos x="78" y="51"/>
                </a:cxn>
                <a:cxn ang="0">
                  <a:pos x="71" y="62"/>
                </a:cxn>
                <a:cxn ang="0">
                  <a:pos x="63" y="70"/>
                </a:cxn>
                <a:cxn ang="0">
                  <a:pos x="52" y="73"/>
                </a:cxn>
                <a:cxn ang="0">
                  <a:pos x="41" y="77"/>
                </a:cxn>
                <a:cxn ang="0">
                  <a:pos x="30" y="73"/>
                </a:cxn>
                <a:cxn ang="0">
                  <a:pos x="19" y="66"/>
                </a:cxn>
                <a:cxn ang="0">
                  <a:pos x="8" y="59"/>
                </a:cxn>
                <a:cxn ang="0">
                  <a:pos x="4" y="48"/>
                </a:cxn>
                <a:cxn ang="0">
                  <a:pos x="0" y="37"/>
                </a:cxn>
                <a:cxn ang="0">
                  <a:pos x="4" y="26"/>
                </a:cxn>
                <a:cxn ang="0">
                  <a:pos x="8" y="15"/>
                </a:cxn>
                <a:cxn ang="0">
                  <a:pos x="11" y="8"/>
                </a:cxn>
                <a:cxn ang="0">
                  <a:pos x="37" y="0"/>
                </a:cxn>
                <a:cxn ang="0">
                  <a:pos x="63" y="0"/>
                </a:cxn>
                <a:cxn ang="0">
                  <a:pos x="71" y="8"/>
                </a:cxn>
              </a:cxnLst>
              <a:rect l="0" t="0" r="r" b="b"/>
              <a:pathLst>
                <a:path w="78" h="77">
                  <a:moveTo>
                    <a:pt x="71" y="8"/>
                  </a:moveTo>
                  <a:lnTo>
                    <a:pt x="78" y="19"/>
                  </a:lnTo>
                  <a:lnTo>
                    <a:pt x="78" y="29"/>
                  </a:lnTo>
                  <a:lnTo>
                    <a:pt x="78" y="40"/>
                  </a:lnTo>
                  <a:lnTo>
                    <a:pt x="78" y="51"/>
                  </a:lnTo>
                  <a:lnTo>
                    <a:pt x="71" y="62"/>
                  </a:lnTo>
                  <a:lnTo>
                    <a:pt x="63" y="70"/>
                  </a:lnTo>
                  <a:lnTo>
                    <a:pt x="52" y="73"/>
                  </a:lnTo>
                  <a:lnTo>
                    <a:pt x="41" y="77"/>
                  </a:lnTo>
                  <a:lnTo>
                    <a:pt x="30" y="73"/>
                  </a:lnTo>
                  <a:lnTo>
                    <a:pt x="19" y="66"/>
                  </a:lnTo>
                  <a:lnTo>
                    <a:pt x="8" y="59"/>
                  </a:lnTo>
                  <a:lnTo>
                    <a:pt x="4" y="48"/>
                  </a:lnTo>
                  <a:lnTo>
                    <a:pt x="0" y="37"/>
                  </a:lnTo>
                  <a:lnTo>
                    <a:pt x="4" y="26"/>
                  </a:lnTo>
                  <a:lnTo>
                    <a:pt x="8" y="15"/>
                  </a:lnTo>
                  <a:lnTo>
                    <a:pt x="11" y="8"/>
                  </a:lnTo>
                  <a:lnTo>
                    <a:pt x="37" y="0"/>
                  </a:lnTo>
                  <a:lnTo>
                    <a:pt x="63" y="0"/>
                  </a:lnTo>
                  <a:lnTo>
                    <a:pt x="71" y="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116880" name="Freeform 144"/>
            <p:cNvSpPr>
              <a:spLocks/>
            </p:cNvSpPr>
            <p:nvPr/>
          </p:nvSpPr>
          <p:spPr bwMode="auto">
            <a:xfrm>
              <a:off x="5130" y="1790"/>
              <a:ext cx="70" cy="70"/>
            </a:xfrm>
            <a:custGeom>
              <a:avLst/>
              <a:gdLst/>
              <a:ahLst/>
              <a:cxnLst>
                <a:cxn ang="0">
                  <a:pos x="52" y="22"/>
                </a:cxn>
                <a:cxn ang="0">
                  <a:pos x="56" y="29"/>
                </a:cxn>
                <a:cxn ang="0">
                  <a:pos x="52" y="40"/>
                </a:cxn>
                <a:cxn ang="0">
                  <a:pos x="45" y="47"/>
                </a:cxn>
                <a:cxn ang="0">
                  <a:pos x="38" y="51"/>
                </a:cxn>
                <a:cxn ang="0">
                  <a:pos x="23" y="51"/>
                </a:cxn>
                <a:cxn ang="0">
                  <a:pos x="12" y="47"/>
                </a:cxn>
                <a:cxn ang="0">
                  <a:pos x="8" y="40"/>
                </a:cxn>
                <a:cxn ang="0">
                  <a:pos x="4" y="36"/>
                </a:cxn>
                <a:cxn ang="0">
                  <a:pos x="0" y="29"/>
                </a:cxn>
                <a:cxn ang="0">
                  <a:pos x="0" y="18"/>
                </a:cxn>
                <a:cxn ang="0">
                  <a:pos x="4" y="11"/>
                </a:cxn>
                <a:cxn ang="0">
                  <a:pos x="15" y="4"/>
                </a:cxn>
                <a:cxn ang="0">
                  <a:pos x="26" y="0"/>
                </a:cxn>
                <a:cxn ang="0">
                  <a:pos x="38" y="4"/>
                </a:cxn>
                <a:cxn ang="0">
                  <a:pos x="45" y="4"/>
                </a:cxn>
                <a:cxn ang="0">
                  <a:pos x="49" y="7"/>
                </a:cxn>
                <a:cxn ang="0">
                  <a:pos x="52" y="15"/>
                </a:cxn>
                <a:cxn ang="0">
                  <a:pos x="52" y="22"/>
                </a:cxn>
              </a:cxnLst>
              <a:rect l="0" t="0" r="r" b="b"/>
              <a:pathLst>
                <a:path w="56" h="51">
                  <a:moveTo>
                    <a:pt x="52" y="22"/>
                  </a:moveTo>
                  <a:lnTo>
                    <a:pt x="56" y="29"/>
                  </a:lnTo>
                  <a:lnTo>
                    <a:pt x="52" y="40"/>
                  </a:lnTo>
                  <a:lnTo>
                    <a:pt x="45" y="47"/>
                  </a:lnTo>
                  <a:lnTo>
                    <a:pt x="38" y="51"/>
                  </a:lnTo>
                  <a:lnTo>
                    <a:pt x="23" y="51"/>
                  </a:lnTo>
                  <a:lnTo>
                    <a:pt x="12" y="47"/>
                  </a:lnTo>
                  <a:lnTo>
                    <a:pt x="8" y="40"/>
                  </a:lnTo>
                  <a:lnTo>
                    <a:pt x="4" y="36"/>
                  </a:lnTo>
                  <a:lnTo>
                    <a:pt x="0" y="29"/>
                  </a:lnTo>
                  <a:lnTo>
                    <a:pt x="0" y="18"/>
                  </a:lnTo>
                  <a:lnTo>
                    <a:pt x="4" y="11"/>
                  </a:lnTo>
                  <a:lnTo>
                    <a:pt x="15" y="4"/>
                  </a:lnTo>
                  <a:lnTo>
                    <a:pt x="26" y="0"/>
                  </a:lnTo>
                  <a:lnTo>
                    <a:pt x="38" y="4"/>
                  </a:lnTo>
                  <a:lnTo>
                    <a:pt x="45" y="4"/>
                  </a:lnTo>
                  <a:lnTo>
                    <a:pt x="49" y="7"/>
                  </a:lnTo>
                  <a:lnTo>
                    <a:pt x="52" y="15"/>
                  </a:lnTo>
                  <a:lnTo>
                    <a:pt x="52" y="22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116881" name="Freeform 145"/>
            <p:cNvSpPr>
              <a:spLocks/>
            </p:cNvSpPr>
            <p:nvPr/>
          </p:nvSpPr>
          <p:spPr bwMode="auto">
            <a:xfrm>
              <a:off x="4324" y="1800"/>
              <a:ext cx="70" cy="75"/>
            </a:xfrm>
            <a:custGeom>
              <a:avLst/>
              <a:gdLst/>
              <a:ahLst/>
              <a:cxnLst>
                <a:cxn ang="0">
                  <a:pos x="56" y="11"/>
                </a:cxn>
                <a:cxn ang="0">
                  <a:pos x="56" y="26"/>
                </a:cxn>
                <a:cxn ang="0">
                  <a:pos x="52" y="40"/>
                </a:cxn>
                <a:cxn ang="0">
                  <a:pos x="37" y="51"/>
                </a:cxn>
                <a:cxn ang="0">
                  <a:pos x="30" y="55"/>
                </a:cxn>
                <a:cxn ang="0">
                  <a:pos x="19" y="55"/>
                </a:cxn>
                <a:cxn ang="0">
                  <a:pos x="8" y="44"/>
                </a:cxn>
                <a:cxn ang="0">
                  <a:pos x="0" y="33"/>
                </a:cxn>
                <a:cxn ang="0">
                  <a:pos x="0" y="18"/>
                </a:cxn>
                <a:cxn ang="0">
                  <a:pos x="4" y="11"/>
                </a:cxn>
                <a:cxn ang="0">
                  <a:pos x="8" y="8"/>
                </a:cxn>
                <a:cxn ang="0">
                  <a:pos x="23" y="4"/>
                </a:cxn>
                <a:cxn ang="0">
                  <a:pos x="37" y="0"/>
                </a:cxn>
                <a:cxn ang="0">
                  <a:pos x="41" y="0"/>
                </a:cxn>
                <a:cxn ang="0">
                  <a:pos x="49" y="0"/>
                </a:cxn>
                <a:cxn ang="0">
                  <a:pos x="52" y="8"/>
                </a:cxn>
                <a:cxn ang="0">
                  <a:pos x="56" y="11"/>
                </a:cxn>
              </a:cxnLst>
              <a:rect l="0" t="0" r="r" b="b"/>
              <a:pathLst>
                <a:path w="56" h="55">
                  <a:moveTo>
                    <a:pt x="56" y="11"/>
                  </a:moveTo>
                  <a:lnTo>
                    <a:pt x="56" y="26"/>
                  </a:lnTo>
                  <a:lnTo>
                    <a:pt x="52" y="40"/>
                  </a:lnTo>
                  <a:lnTo>
                    <a:pt x="37" y="51"/>
                  </a:lnTo>
                  <a:lnTo>
                    <a:pt x="30" y="55"/>
                  </a:lnTo>
                  <a:lnTo>
                    <a:pt x="19" y="55"/>
                  </a:lnTo>
                  <a:lnTo>
                    <a:pt x="8" y="44"/>
                  </a:lnTo>
                  <a:lnTo>
                    <a:pt x="0" y="33"/>
                  </a:lnTo>
                  <a:lnTo>
                    <a:pt x="0" y="18"/>
                  </a:lnTo>
                  <a:lnTo>
                    <a:pt x="4" y="11"/>
                  </a:lnTo>
                  <a:lnTo>
                    <a:pt x="8" y="8"/>
                  </a:lnTo>
                  <a:lnTo>
                    <a:pt x="23" y="4"/>
                  </a:lnTo>
                  <a:lnTo>
                    <a:pt x="37" y="0"/>
                  </a:lnTo>
                  <a:lnTo>
                    <a:pt x="41" y="0"/>
                  </a:lnTo>
                  <a:lnTo>
                    <a:pt x="49" y="0"/>
                  </a:lnTo>
                  <a:lnTo>
                    <a:pt x="52" y="8"/>
                  </a:lnTo>
                  <a:lnTo>
                    <a:pt x="56" y="11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116882" name="Freeform 146"/>
            <p:cNvSpPr>
              <a:spLocks/>
            </p:cNvSpPr>
            <p:nvPr/>
          </p:nvSpPr>
          <p:spPr bwMode="auto">
            <a:xfrm>
              <a:off x="4543" y="2079"/>
              <a:ext cx="87" cy="100"/>
            </a:xfrm>
            <a:custGeom>
              <a:avLst/>
              <a:gdLst/>
              <a:ahLst/>
              <a:cxnLst>
                <a:cxn ang="0">
                  <a:pos x="59" y="7"/>
                </a:cxn>
                <a:cxn ang="0">
                  <a:pos x="66" y="21"/>
                </a:cxn>
                <a:cxn ang="0">
                  <a:pos x="70" y="36"/>
                </a:cxn>
                <a:cxn ang="0">
                  <a:pos x="70" y="51"/>
                </a:cxn>
                <a:cxn ang="0">
                  <a:pos x="63" y="65"/>
                </a:cxn>
                <a:cxn ang="0">
                  <a:pos x="59" y="69"/>
                </a:cxn>
                <a:cxn ang="0">
                  <a:pos x="52" y="73"/>
                </a:cxn>
                <a:cxn ang="0">
                  <a:pos x="40" y="73"/>
                </a:cxn>
                <a:cxn ang="0">
                  <a:pos x="14" y="69"/>
                </a:cxn>
                <a:cxn ang="0">
                  <a:pos x="7" y="58"/>
                </a:cxn>
                <a:cxn ang="0">
                  <a:pos x="3" y="47"/>
                </a:cxn>
                <a:cxn ang="0">
                  <a:pos x="0" y="32"/>
                </a:cxn>
                <a:cxn ang="0">
                  <a:pos x="3" y="18"/>
                </a:cxn>
                <a:cxn ang="0">
                  <a:pos x="14" y="3"/>
                </a:cxn>
                <a:cxn ang="0">
                  <a:pos x="26" y="0"/>
                </a:cxn>
                <a:cxn ang="0">
                  <a:pos x="33" y="0"/>
                </a:cxn>
                <a:cxn ang="0">
                  <a:pos x="48" y="0"/>
                </a:cxn>
                <a:cxn ang="0">
                  <a:pos x="59" y="7"/>
                </a:cxn>
              </a:cxnLst>
              <a:rect l="0" t="0" r="r" b="b"/>
              <a:pathLst>
                <a:path w="70" h="73">
                  <a:moveTo>
                    <a:pt x="59" y="7"/>
                  </a:moveTo>
                  <a:lnTo>
                    <a:pt x="66" y="21"/>
                  </a:lnTo>
                  <a:lnTo>
                    <a:pt x="70" y="36"/>
                  </a:lnTo>
                  <a:lnTo>
                    <a:pt x="70" y="51"/>
                  </a:lnTo>
                  <a:lnTo>
                    <a:pt x="63" y="65"/>
                  </a:lnTo>
                  <a:lnTo>
                    <a:pt x="59" y="69"/>
                  </a:lnTo>
                  <a:lnTo>
                    <a:pt x="52" y="73"/>
                  </a:lnTo>
                  <a:lnTo>
                    <a:pt x="40" y="73"/>
                  </a:lnTo>
                  <a:lnTo>
                    <a:pt x="14" y="69"/>
                  </a:lnTo>
                  <a:lnTo>
                    <a:pt x="7" y="58"/>
                  </a:lnTo>
                  <a:lnTo>
                    <a:pt x="3" y="47"/>
                  </a:lnTo>
                  <a:lnTo>
                    <a:pt x="0" y="32"/>
                  </a:lnTo>
                  <a:lnTo>
                    <a:pt x="3" y="18"/>
                  </a:lnTo>
                  <a:lnTo>
                    <a:pt x="14" y="3"/>
                  </a:lnTo>
                  <a:lnTo>
                    <a:pt x="26" y="0"/>
                  </a:lnTo>
                  <a:lnTo>
                    <a:pt x="33" y="0"/>
                  </a:lnTo>
                  <a:lnTo>
                    <a:pt x="48" y="0"/>
                  </a:lnTo>
                  <a:lnTo>
                    <a:pt x="59" y="7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116883" name="Freeform 147"/>
            <p:cNvSpPr>
              <a:spLocks/>
            </p:cNvSpPr>
            <p:nvPr/>
          </p:nvSpPr>
          <p:spPr bwMode="auto">
            <a:xfrm>
              <a:off x="4940" y="2089"/>
              <a:ext cx="65" cy="64"/>
            </a:xfrm>
            <a:custGeom>
              <a:avLst/>
              <a:gdLst/>
              <a:ahLst/>
              <a:cxnLst>
                <a:cxn ang="0">
                  <a:pos x="52" y="14"/>
                </a:cxn>
                <a:cxn ang="0">
                  <a:pos x="52" y="22"/>
                </a:cxn>
                <a:cxn ang="0">
                  <a:pos x="52" y="25"/>
                </a:cxn>
                <a:cxn ang="0">
                  <a:pos x="45" y="40"/>
                </a:cxn>
                <a:cxn ang="0">
                  <a:pos x="41" y="44"/>
                </a:cxn>
                <a:cxn ang="0">
                  <a:pos x="34" y="47"/>
                </a:cxn>
                <a:cxn ang="0">
                  <a:pos x="19" y="47"/>
                </a:cxn>
                <a:cxn ang="0">
                  <a:pos x="12" y="44"/>
                </a:cxn>
                <a:cxn ang="0">
                  <a:pos x="8" y="36"/>
                </a:cxn>
                <a:cxn ang="0">
                  <a:pos x="0" y="25"/>
                </a:cxn>
                <a:cxn ang="0">
                  <a:pos x="0" y="14"/>
                </a:cxn>
                <a:cxn ang="0">
                  <a:pos x="8" y="4"/>
                </a:cxn>
                <a:cxn ang="0">
                  <a:pos x="19" y="0"/>
                </a:cxn>
                <a:cxn ang="0">
                  <a:pos x="30" y="0"/>
                </a:cxn>
                <a:cxn ang="0">
                  <a:pos x="41" y="4"/>
                </a:cxn>
                <a:cxn ang="0">
                  <a:pos x="52" y="14"/>
                </a:cxn>
              </a:cxnLst>
              <a:rect l="0" t="0" r="r" b="b"/>
              <a:pathLst>
                <a:path w="52" h="47">
                  <a:moveTo>
                    <a:pt x="52" y="14"/>
                  </a:moveTo>
                  <a:lnTo>
                    <a:pt x="52" y="22"/>
                  </a:lnTo>
                  <a:lnTo>
                    <a:pt x="52" y="25"/>
                  </a:lnTo>
                  <a:lnTo>
                    <a:pt x="45" y="40"/>
                  </a:lnTo>
                  <a:lnTo>
                    <a:pt x="41" y="44"/>
                  </a:lnTo>
                  <a:lnTo>
                    <a:pt x="34" y="47"/>
                  </a:lnTo>
                  <a:lnTo>
                    <a:pt x="19" y="47"/>
                  </a:lnTo>
                  <a:lnTo>
                    <a:pt x="12" y="44"/>
                  </a:lnTo>
                  <a:lnTo>
                    <a:pt x="8" y="36"/>
                  </a:lnTo>
                  <a:lnTo>
                    <a:pt x="0" y="25"/>
                  </a:lnTo>
                  <a:lnTo>
                    <a:pt x="0" y="14"/>
                  </a:lnTo>
                  <a:lnTo>
                    <a:pt x="8" y="4"/>
                  </a:lnTo>
                  <a:lnTo>
                    <a:pt x="19" y="0"/>
                  </a:lnTo>
                  <a:lnTo>
                    <a:pt x="30" y="0"/>
                  </a:lnTo>
                  <a:lnTo>
                    <a:pt x="41" y="4"/>
                  </a:lnTo>
                  <a:lnTo>
                    <a:pt x="52" y="1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116884" name="Freeform 148"/>
            <p:cNvSpPr>
              <a:spLocks/>
            </p:cNvSpPr>
            <p:nvPr/>
          </p:nvSpPr>
          <p:spPr bwMode="auto">
            <a:xfrm>
              <a:off x="4556" y="2089"/>
              <a:ext cx="60" cy="79"/>
            </a:xfrm>
            <a:custGeom>
              <a:avLst/>
              <a:gdLst/>
              <a:ahLst/>
              <a:cxnLst>
                <a:cxn ang="0">
                  <a:pos x="44" y="18"/>
                </a:cxn>
                <a:cxn ang="0">
                  <a:pos x="48" y="29"/>
                </a:cxn>
                <a:cxn ang="0">
                  <a:pos x="48" y="36"/>
                </a:cxn>
                <a:cxn ang="0">
                  <a:pos x="41" y="55"/>
                </a:cxn>
                <a:cxn ang="0">
                  <a:pos x="26" y="58"/>
                </a:cxn>
                <a:cxn ang="0">
                  <a:pos x="18" y="55"/>
                </a:cxn>
                <a:cxn ang="0">
                  <a:pos x="11" y="51"/>
                </a:cxn>
                <a:cxn ang="0">
                  <a:pos x="3" y="47"/>
                </a:cxn>
                <a:cxn ang="0">
                  <a:pos x="0" y="40"/>
                </a:cxn>
                <a:cxn ang="0">
                  <a:pos x="0" y="25"/>
                </a:cxn>
                <a:cxn ang="0">
                  <a:pos x="3" y="14"/>
                </a:cxn>
                <a:cxn ang="0">
                  <a:pos x="11" y="11"/>
                </a:cxn>
                <a:cxn ang="0">
                  <a:pos x="26" y="0"/>
                </a:cxn>
                <a:cxn ang="0">
                  <a:pos x="33" y="4"/>
                </a:cxn>
                <a:cxn ang="0">
                  <a:pos x="37" y="7"/>
                </a:cxn>
                <a:cxn ang="0">
                  <a:pos x="44" y="18"/>
                </a:cxn>
              </a:cxnLst>
              <a:rect l="0" t="0" r="r" b="b"/>
              <a:pathLst>
                <a:path w="48" h="58">
                  <a:moveTo>
                    <a:pt x="44" y="18"/>
                  </a:moveTo>
                  <a:lnTo>
                    <a:pt x="48" y="29"/>
                  </a:lnTo>
                  <a:lnTo>
                    <a:pt x="48" y="36"/>
                  </a:lnTo>
                  <a:lnTo>
                    <a:pt x="41" y="55"/>
                  </a:lnTo>
                  <a:lnTo>
                    <a:pt x="26" y="58"/>
                  </a:lnTo>
                  <a:lnTo>
                    <a:pt x="18" y="55"/>
                  </a:lnTo>
                  <a:lnTo>
                    <a:pt x="11" y="51"/>
                  </a:lnTo>
                  <a:lnTo>
                    <a:pt x="3" y="47"/>
                  </a:lnTo>
                  <a:lnTo>
                    <a:pt x="0" y="40"/>
                  </a:lnTo>
                  <a:lnTo>
                    <a:pt x="0" y="25"/>
                  </a:lnTo>
                  <a:lnTo>
                    <a:pt x="3" y="14"/>
                  </a:lnTo>
                  <a:lnTo>
                    <a:pt x="11" y="11"/>
                  </a:lnTo>
                  <a:lnTo>
                    <a:pt x="26" y="0"/>
                  </a:lnTo>
                  <a:lnTo>
                    <a:pt x="33" y="4"/>
                  </a:lnTo>
                  <a:lnTo>
                    <a:pt x="37" y="7"/>
                  </a:lnTo>
                  <a:lnTo>
                    <a:pt x="44" y="1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116885" name="Freeform 149"/>
            <p:cNvSpPr>
              <a:spLocks/>
            </p:cNvSpPr>
            <p:nvPr/>
          </p:nvSpPr>
          <p:spPr bwMode="auto">
            <a:xfrm>
              <a:off x="4139" y="2158"/>
              <a:ext cx="98" cy="100"/>
            </a:xfrm>
            <a:custGeom>
              <a:avLst/>
              <a:gdLst/>
              <a:ahLst/>
              <a:cxnLst>
                <a:cxn ang="0">
                  <a:pos x="78" y="18"/>
                </a:cxn>
                <a:cxn ang="0">
                  <a:pos x="78" y="33"/>
                </a:cxn>
                <a:cxn ang="0">
                  <a:pos x="78" y="44"/>
                </a:cxn>
                <a:cxn ang="0">
                  <a:pos x="74" y="51"/>
                </a:cxn>
                <a:cxn ang="0">
                  <a:pos x="67" y="62"/>
                </a:cxn>
                <a:cxn ang="0">
                  <a:pos x="59" y="69"/>
                </a:cxn>
                <a:cxn ang="0">
                  <a:pos x="48" y="73"/>
                </a:cxn>
                <a:cxn ang="0">
                  <a:pos x="41" y="73"/>
                </a:cxn>
                <a:cxn ang="0">
                  <a:pos x="30" y="73"/>
                </a:cxn>
                <a:cxn ang="0">
                  <a:pos x="19" y="66"/>
                </a:cxn>
                <a:cxn ang="0">
                  <a:pos x="8" y="55"/>
                </a:cxn>
                <a:cxn ang="0">
                  <a:pos x="4" y="44"/>
                </a:cxn>
                <a:cxn ang="0">
                  <a:pos x="0" y="33"/>
                </a:cxn>
                <a:cxn ang="0">
                  <a:pos x="4" y="18"/>
                </a:cxn>
                <a:cxn ang="0">
                  <a:pos x="15" y="11"/>
                </a:cxn>
                <a:cxn ang="0">
                  <a:pos x="26" y="4"/>
                </a:cxn>
                <a:cxn ang="0">
                  <a:pos x="37" y="0"/>
                </a:cxn>
                <a:cxn ang="0">
                  <a:pos x="52" y="0"/>
                </a:cxn>
                <a:cxn ang="0">
                  <a:pos x="59" y="0"/>
                </a:cxn>
                <a:cxn ang="0">
                  <a:pos x="67" y="4"/>
                </a:cxn>
                <a:cxn ang="0">
                  <a:pos x="67" y="7"/>
                </a:cxn>
                <a:cxn ang="0">
                  <a:pos x="71" y="11"/>
                </a:cxn>
                <a:cxn ang="0">
                  <a:pos x="74" y="15"/>
                </a:cxn>
                <a:cxn ang="0">
                  <a:pos x="78" y="18"/>
                </a:cxn>
              </a:cxnLst>
              <a:rect l="0" t="0" r="r" b="b"/>
              <a:pathLst>
                <a:path w="78" h="73">
                  <a:moveTo>
                    <a:pt x="78" y="18"/>
                  </a:moveTo>
                  <a:lnTo>
                    <a:pt x="78" y="33"/>
                  </a:lnTo>
                  <a:lnTo>
                    <a:pt x="78" y="44"/>
                  </a:lnTo>
                  <a:lnTo>
                    <a:pt x="74" y="51"/>
                  </a:lnTo>
                  <a:lnTo>
                    <a:pt x="67" y="62"/>
                  </a:lnTo>
                  <a:lnTo>
                    <a:pt x="59" y="69"/>
                  </a:lnTo>
                  <a:lnTo>
                    <a:pt x="48" y="73"/>
                  </a:lnTo>
                  <a:lnTo>
                    <a:pt x="41" y="73"/>
                  </a:lnTo>
                  <a:lnTo>
                    <a:pt x="30" y="73"/>
                  </a:lnTo>
                  <a:lnTo>
                    <a:pt x="19" y="66"/>
                  </a:lnTo>
                  <a:lnTo>
                    <a:pt x="8" y="55"/>
                  </a:lnTo>
                  <a:lnTo>
                    <a:pt x="4" y="44"/>
                  </a:lnTo>
                  <a:lnTo>
                    <a:pt x="0" y="33"/>
                  </a:lnTo>
                  <a:lnTo>
                    <a:pt x="4" y="18"/>
                  </a:lnTo>
                  <a:lnTo>
                    <a:pt x="15" y="11"/>
                  </a:lnTo>
                  <a:lnTo>
                    <a:pt x="26" y="4"/>
                  </a:lnTo>
                  <a:lnTo>
                    <a:pt x="37" y="0"/>
                  </a:lnTo>
                  <a:lnTo>
                    <a:pt x="52" y="0"/>
                  </a:lnTo>
                  <a:lnTo>
                    <a:pt x="59" y="0"/>
                  </a:lnTo>
                  <a:lnTo>
                    <a:pt x="67" y="4"/>
                  </a:lnTo>
                  <a:lnTo>
                    <a:pt x="67" y="7"/>
                  </a:lnTo>
                  <a:lnTo>
                    <a:pt x="71" y="11"/>
                  </a:lnTo>
                  <a:lnTo>
                    <a:pt x="74" y="15"/>
                  </a:lnTo>
                  <a:lnTo>
                    <a:pt x="78" y="1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116886" name="Freeform 150"/>
            <p:cNvSpPr>
              <a:spLocks/>
            </p:cNvSpPr>
            <p:nvPr/>
          </p:nvSpPr>
          <p:spPr bwMode="auto">
            <a:xfrm>
              <a:off x="3787" y="2168"/>
              <a:ext cx="97" cy="99"/>
            </a:xfrm>
            <a:custGeom>
              <a:avLst/>
              <a:gdLst/>
              <a:ahLst/>
              <a:cxnLst>
                <a:cxn ang="0">
                  <a:pos x="67" y="8"/>
                </a:cxn>
                <a:cxn ang="0">
                  <a:pos x="74" y="18"/>
                </a:cxn>
                <a:cxn ang="0">
                  <a:pos x="78" y="26"/>
                </a:cxn>
                <a:cxn ang="0">
                  <a:pos x="78" y="48"/>
                </a:cxn>
                <a:cxn ang="0">
                  <a:pos x="67" y="62"/>
                </a:cxn>
                <a:cxn ang="0">
                  <a:pos x="63" y="66"/>
                </a:cxn>
                <a:cxn ang="0">
                  <a:pos x="56" y="73"/>
                </a:cxn>
                <a:cxn ang="0">
                  <a:pos x="30" y="70"/>
                </a:cxn>
                <a:cxn ang="0">
                  <a:pos x="19" y="70"/>
                </a:cxn>
                <a:cxn ang="0">
                  <a:pos x="11" y="62"/>
                </a:cxn>
                <a:cxn ang="0">
                  <a:pos x="4" y="55"/>
                </a:cxn>
                <a:cxn ang="0">
                  <a:pos x="0" y="48"/>
                </a:cxn>
                <a:cxn ang="0">
                  <a:pos x="0" y="37"/>
                </a:cxn>
                <a:cxn ang="0">
                  <a:pos x="0" y="26"/>
                </a:cxn>
                <a:cxn ang="0">
                  <a:pos x="8" y="18"/>
                </a:cxn>
                <a:cxn ang="0">
                  <a:pos x="15" y="11"/>
                </a:cxn>
                <a:cxn ang="0">
                  <a:pos x="26" y="8"/>
                </a:cxn>
                <a:cxn ang="0">
                  <a:pos x="34" y="0"/>
                </a:cxn>
                <a:cxn ang="0">
                  <a:pos x="52" y="0"/>
                </a:cxn>
                <a:cxn ang="0">
                  <a:pos x="63" y="4"/>
                </a:cxn>
                <a:cxn ang="0">
                  <a:pos x="67" y="8"/>
                </a:cxn>
              </a:cxnLst>
              <a:rect l="0" t="0" r="r" b="b"/>
              <a:pathLst>
                <a:path w="78" h="73">
                  <a:moveTo>
                    <a:pt x="67" y="8"/>
                  </a:moveTo>
                  <a:lnTo>
                    <a:pt x="74" y="18"/>
                  </a:lnTo>
                  <a:lnTo>
                    <a:pt x="78" y="26"/>
                  </a:lnTo>
                  <a:lnTo>
                    <a:pt x="78" y="48"/>
                  </a:lnTo>
                  <a:lnTo>
                    <a:pt x="67" y="62"/>
                  </a:lnTo>
                  <a:lnTo>
                    <a:pt x="63" y="66"/>
                  </a:lnTo>
                  <a:lnTo>
                    <a:pt x="56" y="73"/>
                  </a:lnTo>
                  <a:lnTo>
                    <a:pt x="30" y="70"/>
                  </a:lnTo>
                  <a:lnTo>
                    <a:pt x="19" y="70"/>
                  </a:lnTo>
                  <a:lnTo>
                    <a:pt x="11" y="62"/>
                  </a:lnTo>
                  <a:lnTo>
                    <a:pt x="4" y="55"/>
                  </a:lnTo>
                  <a:lnTo>
                    <a:pt x="0" y="48"/>
                  </a:lnTo>
                  <a:lnTo>
                    <a:pt x="0" y="37"/>
                  </a:lnTo>
                  <a:lnTo>
                    <a:pt x="0" y="26"/>
                  </a:lnTo>
                  <a:lnTo>
                    <a:pt x="8" y="18"/>
                  </a:lnTo>
                  <a:lnTo>
                    <a:pt x="15" y="11"/>
                  </a:lnTo>
                  <a:lnTo>
                    <a:pt x="26" y="8"/>
                  </a:lnTo>
                  <a:lnTo>
                    <a:pt x="34" y="0"/>
                  </a:lnTo>
                  <a:lnTo>
                    <a:pt x="52" y="0"/>
                  </a:lnTo>
                  <a:lnTo>
                    <a:pt x="63" y="4"/>
                  </a:lnTo>
                  <a:lnTo>
                    <a:pt x="67" y="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116887" name="Freeform 151"/>
            <p:cNvSpPr>
              <a:spLocks/>
            </p:cNvSpPr>
            <p:nvPr/>
          </p:nvSpPr>
          <p:spPr bwMode="auto">
            <a:xfrm>
              <a:off x="4153" y="2168"/>
              <a:ext cx="70" cy="75"/>
            </a:xfrm>
            <a:custGeom>
              <a:avLst/>
              <a:gdLst/>
              <a:ahLst/>
              <a:cxnLst>
                <a:cxn ang="0">
                  <a:pos x="56" y="15"/>
                </a:cxn>
                <a:cxn ang="0">
                  <a:pos x="52" y="33"/>
                </a:cxn>
                <a:cxn ang="0">
                  <a:pos x="48" y="40"/>
                </a:cxn>
                <a:cxn ang="0">
                  <a:pos x="45" y="48"/>
                </a:cxn>
                <a:cxn ang="0">
                  <a:pos x="34" y="55"/>
                </a:cxn>
                <a:cxn ang="0">
                  <a:pos x="26" y="55"/>
                </a:cxn>
                <a:cxn ang="0">
                  <a:pos x="19" y="55"/>
                </a:cxn>
                <a:cxn ang="0">
                  <a:pos x="4" y="37"/>
                </a:cxn>
                <a:cxn ang="0">
                  <a:pos x="0" y="29"/>
                </a:cxn>
                <a:cxn ang="0">
                  <a:pos x="0" y="18"/>
                </a:cxn>
                <a:cxn ang="0">
                  <a:pos x="4" y="15"/>
                </a:cxn>
                <a:cxn ang="0">
                  <a:pos x="11" y="8"/>
                </a:cxn>
                <a:cxn ang="0">
                  <a:pos x="22" y="0"/>
                </a:cxn>
                <a:cxn ang="0">
                  <a:pos x="41" y="4"/>
                </a:cxn>
                <a:cxn ang="0">
                  <a:pos x="48" y="8"/>
                </a:cxn>
                <a:cxn ang="0">
                  <a:pos x="56" y="15"/>
                </a:cxn>
              </a:cxnLst>
              <a:rect l="0" t="0" r="r" b="b"/>
              <a:pathLst>
                <a:path w="56" h="55">
                  <a:moveTo>
                    <a:pt x="56" y="15"/>
                  </a:moveTo>
                  <a:lnTo>
                    <a:pt x="52" y="33"/>
                  </a:lnTo>
                  <a:lnTo>
                    <a:pt x="48" y="40"/>
                  </a:lnTo>
                  <a:lnTo>
                    <a:pt x="45" y="48"/>
                  </a:lnTo>
                  <a:lnTo>
                    <a:pt x="34" y="55"/>
                  </a:lnTo>
                  <a:lnTo>
                    <a:pt x="26" y="55"/>
                  </a:lnTo>
                  <a:lnTo>
                    <a:pt x="19" y="55"/>
                  </a:lnTo>
                  <a:lnTo>
                    <a:pt x="4" y="37"/>
                  </a:lnTo>
                  <a:lnTo>
                    <a:pt x="0" y="29"/>
                  </a:lnTo>
                  <a:lnTo>
                    <a:pt x="0" y="18"/>
                  </a:lnTo>
                  <a:lnTo>
                    <a:pt x="4" y="15"/>
                  </a:lnTo>
                  <a:lnTo>
                    <a:pt x="11" y="8"/>
                  </a:lnTo>
                  <a:lnTo>
                    <a:pt x="22" y="0"/>
                  </a:lnTo>
                  <a:lnTo>
                    <a:pt x="41" y="4"/>
                  </a:lnTo>
                  <a:lnTo>
                    <a:pt x="48" y="8"/>
                  </a:lnTo>
                  <a:lnTo>
                    <a:pt x="56" y="15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116888" name="Freeform 152"/>
            <p:cNvSpPr>
              <a:spLocks/>
            </p:cNvSpPr>
            <p:nvPr/>
          </p:nvSpPr>
          <p:spPr bwMode="auto">
            <a:xfrm>
              <a:off x="3797" y="2183"/>
              <a:ext cx="74" cy="69"/>
            </a:xfrm>
            <a:custGeom>
              <a:avLst/>
              <a:gdLst/>
              <a:ahLst/>
              <a:cxnLst>
                <a:cxn ang="0">
                  <a:pos x="59" y="11"/>
                </a:cxn>
                <a:cxn ang="0">
                  <a:pos x="59" y="22"/>
                </a:cxn>
                <a:cxn ang="0">
                  <a:pos x="59" y="37"/>
                </a:cxn>
                <a:cxn ang="0">
                  <a:pos x="55" y="40"/>
                </a:cxn>
                <a:cxn ang="0">
                  <a:pos x="52" y="44"/>
                </a:cxn>
                <a:cxn ang="0">
                  <a:pos x="44" y="51"/>
                </a:cxn>
                <a:cxn ang="0">
                  <a:pos x="33" y="51"/>
                </a:cxn>
                <a:cxn ang="0">
                  <a:pos x="22" y="51"/>
                </a:cxn>
                <a:cxn ang="0">
                  <a:pos x="11" y="44"/>
                </a:cxn>
                <a:cxn ang="0">
                  <a:pos x="7" y="40"/>
                </a:cxn>
                <a:cxn ang="0">
                  <a:pos x="3" y="37"/>
                </a:cxn>
                <a:cxn ang="0">
                  <a:pos x="0" y="26"/>
                </a:cxn>
                <a:cxn ang="0">
                  <a:pos x="3" y="15"/>
                </a:cxn>
                <a:cxn ang="0">
                  <a:pos x="11" y="11"/>
                </a:cxn>
                <a:cxn ang="0">
                  <a:pos x="18" y="4"/>
                </a:cxn>
                <a:cxn ang="0">
                  <a:pos x="29" y="0"/>
                </a:cxn>
                <a:cxn ang="0">
                  <a:pos x="41" y="0"/>
                </a:cxn>
                <a:cxn ang="0">
                  <a:pos x="52" y="4"/>
                </a:cxn>
                <a:cxn ang="0">
                  <a:pos x="55" y="7"/>
                </a:cxn>
                <a:cxn ang="0">
                  <a:pos x="59" y="11"/>
                </a:cxn>
              </a:cxnLst>
              <a:rect l="0" t="0" r="r" b="b"/>
              <a:pathLst>
                <a:path w="59" h="51">
                  <a:moveTo>
                    <a:pt x="59" y="11"/>
                  </a:moveTo>
                  <a:lnTo>
                    <a:pt x="59" y="22"/>
                  </a:lnTo>
                  <a:lnTo>
                    <a:pt x="59" y="37"/>
                  </a:lnTo>
                  <a:lnTo>
                    <a:pt x="55" y="40"/>
                  </a:lnTo>
                  <a:lnTo>
                    <a:pt x="52" y="44"/>
                  </a:lnTo>
                  <a:lnTo>
                    <a:pt x="44" y="51"/>
                  </a:lnTo>
                  <a:lnTo>
                    <a:pt x="33" y="51"/>
                  </a:lnTo>
                  <a:lnTo>
                    <a:pt x="22" y="51"/>
                  </a:lnTo>
                  <a:lnTo>
                    <a:pt x="11" y="44"/>
                  </a:lnTo>
                  <a:lnTo>
                    <a:pt x="7" y="40"/>
                  </a:lnTo>
                  <a:lnTo>
                    <a:pt x="3" y="37"/>
                  </a:lnTo>
                  <a:lnTo>
                    <a:pt x="0" y="26"/>
                  </a:lnTo>
                  <a:lnTo>
                    <a:pt x="3" y="15"/>
                  </a:lnTo>
                  <a:lnTo>
                    <a:pt x="11" y="11"/>
                  </a:lnTo>
                  <a:lnTo>
                    <a:pt x="18" y="4"/>
                  </a:lnTo>
                  <a:lnTo>
                    <a:pt x="29" y="0"/>
                  </a:lnTo>
                  <a:lnTo>
                    <a:pt x="41" y="0"/>
                  </a:lnTo>
                  <a:lnTo>
                    <a:pt x="52" y="4"/>
                  </a:lnTo>
                  <a:lnTo>
                    <a:pt x="55" y="7"/>
                  </a:lnTo>
                  <a:lnTo>
                    <a:pt x="59" y="11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116889" name="Freeform 153"/>
            <p:cNvSpPr>
              <a:spLocks/>
            </p:cNvSpPr>
            <p:nvPr/>
          </p:nvSpPr>
          <p:spPr bwMode="auto">
            <a:xfrm>
              <a:off x="3982" y="2362"/>
              <a:ext cx="92" cy="94"/>
            </a:xfrm>
            <a:custGeom>
              <a:avLst/>
              <a:gdLst/>
              <a:ahLst/>
              <a:cxnLst>
                <a:cxn ang="0">
                  <a:pos x="70" y="21"/>
                </a:cxn>
                <a:cxn ang="0">
                  <a:pos x="74" y="32"/>
                </a:cxn>
                <a:cxn ang="0">
                  <a:pos x="74" y="47"/>
                </a:cxn>
                <a:cxn ang="0">
                  <a:pos x="67" y="54"/>
                </a:cxn>
                <a:cxn ang="0">
                  <a:pos x="59" y="62"/>
                </a:cxn>
                <a:cxn ang="0">
                  <a:pos x="52" y="69"/>
                </a:cxn>
                <a:cxn ang="0">
                  <a:pos x="41" y="69"/>
                </a:cxn>
                <a:cxn ang="0">
                  <a:pos x="30" y="65"/>
                </a:cxn>
                <a:cxn ang="0">
                  <a:pos x="19" y="62"/>
                </a:cxn>
                <a:cxn ang="0">
                  <a:pos x="7" y="54"/>
                </a:cxn>
                <a:cxn ang="0">
                  <a:pos x="4" y="43"/>
                </a:cxn>
                <a:cxn ang="0">
                  <a:pos x="0" y="32"/>
                </a:cxn>
                <a:cxn ang="0">
                  <a:pos x="0" y="25"/>
                </a:cxn>
                <a:cxn ang="0">
                  <a:pos x="4" y="21"/>
                </a:cxn>
                <a:cxn ang="0">
                  <a:pos x="11" y="10"/>
                </a:cxn>
                <a:cxn ang="0">
                  <a:pos x="19" y="7"/>
                </a:cxn>
                <a:cxn ang="0">
                  <a:pos x="41" y="0"/>
                </a:cxn>
                <a:cxn ang="0">
                  <a:pos x="59" y="7"/>
                </a:cxn>
                <a:cxn ang="0">
                  <a:pos x="67" y="14"/>
                </a:cxn>
                <a:cxn ang="0">
                  <a:pos x="70" y="21"/>
                </a:cxn>
              </a:cxnLst>
              <a:rect l="0" t="0" r="r" b="b"/>
              <a:pathLst>
                <a:path w="74" h="69">
                  <a:moveTo>
                    <a:pt x="70" y="21"/>
                  </a:moveTo>
                  <a:lnTo>
                    <a:pt x="74" y="32"/>
                  </a:lnTo>
                  <a:lnTo>
                    <a:pt x="74" y="47"/>
                  </a:lnTo>
                  <a:lnTo>
                    <a:pt x="67" y="54"/>
                  </a:lnTo>
                  <a:lnTo>
                    <a:pt x="59" y="62"/>
                  </a:lnTo>
                  <a:lnTo>
                    <a:pt x="52" y="69"/>
                  </a:lnTo>
                  <a:lnTo>
                    <a:pt x="41" y="69"/>
                  </a:lnTo>
                  <a:lnTo>
                    <a:pt x="30" y="65"/>
                  </a:lnTo>
                  <a:lnTo>
                    <a:pt x="19" y="62"/>
                  </a:lnTo>
                  <a:lnTo>
                    <a:pt x="7" y="54"/>
                  </a:lnTo>
                  <a:lnTo>
                    <a:pt x="4" y="43"/>
                  </a:lnTo>
                  <a:lnTo>
                    <a:pt x="0" y="32"/>
                  </a:lnTo>
                  <a:lnTo>
                    <a:pt x="0" y="25"/>
                  </a:lnTo>
                  <a:lnTo>
                    <a:pt x="4" y="21"/>
                  </a:lnTo>
                  <a:lnTo>
                    <a:pt x="11" y="10"/>
                  </a:lnTo>
                  <a:lnTo>
                    <a:pt x="19" y="7"/>
                  </a:lnTo>
                  <a:lnTo>
                    <a:pt x="41" y="0"/>
                  </a:lnTo>
                  <a:lnTo>
                    <a:pt x="59" y="7"/>
                  </a:lnTo>
                  <a:lnTo>
                    <a:pt x="67" y="14"/>
                  </a:lnTo>
                  <a:lnTo>
                    <a:pt x="70" y="21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116890" name="Freeform 154"/>
            <p:cNvSpPr>
              <a:spLocks/>
            </p:cNvSpPr>
            <p:nvPr/>
          </p:nvSpPr>
          <p:spPr bwMode="auto">
            <a:xfrm>
              <a:off x="4389" y="2376"/>
              <a:ext cx="89" cy="90"/>
            </a:xfrm>
            <a:custGeom>
              <a:avLst/>
              <a:gdLst/>
              <a:ahLst/>
              <a:cxnLst>
                <a:cxn ang="0">
                  <a:pos x="71" y="19"/>
                </a:cxn>
                <a:cxn ang="0">
                  <a:pos x="71" y="33"/>
                </a:cxn>
                <a:cxn ang="0">
                  <a:pos x="71" y="52"/>
                </a:cxn>
                <a:cxn ang="0">
                  <a:pos x="63" y="59"/>
                </a:cxn>
                <a:cxn ang="0">
                  <a:pos x="56" y="63"/>
                </a:cxn>
                <a:cxn ang="0">
                  <a:pos x="45" y="66"/>
                </a:cxn>
                <a:cxn ang="0">
                  <a:pos x="37" y="66"/>
                </a:cxn>
                <a:cxn ang="0">
                  <a:pos x="26" y="63"/>
                </a:cxn>
                <a:cxn ang="0">
                  <a:pos x="15" y="59"/>
                </a:cxn>
                <a:cxn ang="0">
                  <a:pos x="8" y="52"/>
                </a:cxn>
                <a:cxn ang="0">
                  <a:pos x="0" y="41"/>
                </a:cxn>
                <a:cxn ang="0">
                  <a:pos x="0" y="26"/>
                </a:cxn>
                <a:cxn ang="0">
                  <a:pos x="8" y="15"/>
                </a:cxn>
                <a:cxn ang="0">
                  <a:pos x="19" y="8"/>
                </a:cxn>
                <a:cxn ang="0">
                  <a:pos x="30" y="0"/>
                </a:cxn>
                <a:cxn ang="0">
                  <a:pos x="45" y="0"/>
                </a:cxn>
                <a:cxn ang="0">
                  <a:pos x="52" y="4"/>
                </a:cxn>
                <a:cxn ang="0">
                  <a:pos x="63" y="11"/>
                </a:cxn>
                <a:cxn ang="0">
                  <a:pos x="71" y="19"/>
                </a:cxn>
              </a:cxnLst>
              <a:rect l="0" t="0" r="r" b="b"/>
              <a:pathLst>
                <a:path w="71" h="66">
                  <a:moveTo>
                    <a:pt x="71" y="19"/>
                  </a:moveTo>
                  <a:lnTo>
                    <a:pt x="71" y="33"/>
                  </a:lnTo>
                  <a:lnTo>
                    <a:pt x="71" y="52"/>
                  </a:lnTo>
                  <a:lnTo>
                    <a:pt x="63" y="59"/>
                  </a:lnTo>
                  <a:lnTo>
                    <a:pt x="56" y="63"/>
                  </a:lnTo>
                  <a:lnTo>
                    <a:pt x="45" y="66"/>
                  </a:lnTo>
                  <a:lnTo>
                    <a:pt x="37" y="66"/>
                  </a:lnTo>
                  <a:lnTo>
                    <a:pt x="26" y="63"/>
                  </a:lnTo>
                  <a:lnTo>
                    <a:pt x="15" y="59"/>
                  </a:lnTo>
                  <a:lnTo>
                    <a:pt x="8" y="52"/>
                  </a:lnTo>
                  <a:lnTo>
                    <a:pt x="0" y="41"/>
                  </a:lnTo>
                  <a:lnTo>
                    <a:pt x="0" y="26"/>
                  </a:lnTo>
                  <a:lnTo>
                    <a:pt x="8" y="15"/>
                  </a:lnTo>
                  <a:lnTo>
                    <a:pt x="19" y="8"/>
                  </a:lnTo>
                  <a:lnTo>
                    <a:pt x="30" y="0"/>
                  </a:lnTo>
                  <a:lnTo>
                    <a:pt x="45" y="0"/>
                  </a:lnTo>
                  <a:lnTo>
                    <a:pt x="52" y="4"/>
                  </a:lnTo>
                  <a:lnTo>
                    <a:pt x="63" y="11"/>
                  </a:lnTo>
                  <a:lnTo>
                    <a:pt x="71" y="1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116891" name="Freeform 155"/>
            <p:cNvSpPr>
              <a:spLocks/>
            </p:cNvSpPr>
            <p:nvPr/>
          </p:nvSpPr>
          <p:spPr bwMode="auto">
            <a:xfrm>
              <a:off x="3996" y="2376"/>
              <a:ext cx="64" cy="65"/>
            </a:xfrm>
            <a:custGeom>
              <a:avLst/>
              <a:gdLst/>
              <a:ahLst/>
              <a:cxnLst>
                <a:cxn ang="0">
                  <a:pos x="52" y="11"/>
                </a:cxn>
                <a:cxn ang="0">
                  <a:pos x="52" y="37"/>
                </a:cxn>
                <a:cxn ang="0">
                  <a:pos x="48" y="41"/>
                </a:cxn>
                <a:cxn ang="0">
                  <a:pos x="37" y="44"/>
                </a:cxn>
                <a:cxn ang="0">
                  <a:pos x="30" y="48"/>
                </a:cxn>
                <a:cxn ang="0">
                  <a:pos x="22" y="48"/>
                </a:cxn>
                <a:cxn ang="0">
                  <a:pos x="15" y="48"/>
                </a:cxn>
                <a:cxn ang="0">
                  <a:pos x="11" y="44"/>
                </a:cxn>
                <a:cxn ang="0">
                  <a:pos x="4" y="37"/>
                </a:cxn>
                <a:cxn ang="0">
                  <a:pos x="0" y="26"/>
                </a:cxn>
                <a:cxn ang="0">
                  <a:pos x="0" y="19"/>
                </a:cxn>
                <a:cxn ang="0">
                  <a:pos x="4" y="11"/>
                </a:cxn>
                <a:cxn ang="0">
                  <a:pos x="19" y="4"/>
                </a:cxn>
                <a:cxn ang="0">
                  <a:pos x="26" y="0"/>
                </a:cxn>
                <a:cxn ang="0">
                  <a:pos x="34" y="0"/>
                </a:cxn>
                <a:cxn ang="0">
                  <a:pos x="52" y="11"/>
                </a:cxn>
              </a:cxnLst>
              <a:rect l="0" t="0" r="r" b="b"/>
              <a:pathLst>
                <a:path w="52" h="48">
                  <a:moveTo>
                    <a:pt x="52" y="11"/>
                  </a:moveTo>
                  <a:lnTo>
                    <a:pt x="52" y="37"/>
                  </a:lnTo>
                  <a:lnTo>
                    <a:pt x="48" y="41"/>
                  </a:lnTo>
                  <a:lnTo>
                    <a:pt x="37" y="44"/>
                  </a:lnTo>
                  <a:lnTo>
                    <a:pt x="30" y="48"/>
                  </a:lnTo>
                  <a:lnTo>
                    <a:pt x="22" y="48"/>
                  </a:lnTo>
                  <a:lnTo>
                    <a:pt x="15" y="48"/>
                  </a:lnTo>
                  <a:lnTo>
                    <a:pt x="11" y="44"/>
                  </a:lnTo>
                  <a:lnTo>
                    <a:pt x="4" y="37"/>
                  </a:lnTo>
                  <a:lnTo>
                    <a:pt x="0" y="26"/>
                  </a:lnTo>
                  <a:lnTo>
                    <a:pt x="0" y="19"/>
                  </a:lnTo>
                  <a:lnTo>
                    <a:pt x="4" y="11"/>
                  </a:lnTo>
                  <a:lnTo>
                    <a:pt x="19" y="4"/>
                  </a:lnTo>
                  <a:lnTo>
                    <a:pt x="26" y="0"/>
                  </a:lnTo>
                  <a:lnTo>
                    <a:pt x="34" y="0"/>
                  </a:lnTo>
                  <a:lnTo>
                    <a:pt x="52" y="11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116892" name="Freeform 156"/>
            <p:cNvSpPr>
              <a:spLocks/>
            </p:cNvSpPr>
            <p:nvPr/>
          </p:nvSpPr>
          <p:spPr bwMode="auto">
            <a:xfrm>
              <a:off x="4755" y="2376"/>
              <a:ext cx="97" cy="100"/>
            </a:xfrm>
            <a:custGeom>
              <a:avLst/>
              <a:gdLst/>
              <a:ahLst/>
              <a:cxnLst>
                <a:cxn ang="0">
                  <a:pos x="71" y="15"/>
                </a:cxn>
                <a:cxn ang="0">
                  <a:pos x="78" y="22"/>
                </a:cxn>
                <a:cxn ang="0">
                  <a:pos x="78" y="33"/>
                </a:cxn>
                <a:cxn ang="0">
                  <a:pos x="78" y="44"/>
                </a:cxn>
                <a:cxn ang="0">
                  <a:pos x="78" y="52"/>
                </a:cxn>
                <a:cxn ang="0">
                  <a:pos x="71" y="63"/>
                </a:cxn>
                <a:cxn ang="0">
                  <a:pos x="63" y="66"/>
                </a:cxn>
                <a:cxn ang="0">
                  <a:pos x="52" y="73"/>
                </a:cxn>
                <a:cxn ang="0">
                  <a:pos x="41" y="73"/>
                </a:cxn>
                <a:cxn ang="0">
                  <a:pos x="30" y="70"/>
                </a:cxn>
                <a:cxn ang="0">
                  <a:pos x="19" y="63"/>
                </a:cxn>
                <a:cxn ang="0">
                  <a:pos x="8" y="52"/>
                </a:cxn>
                <a:cxn ang="0">
                  <a:pos x="0" y="41"/>
                </a:cxn>
                <a:cxn ang="0">
                  <a:pos x="4" y="26"/>
                </a:cxn>
                <a:cxn ang="0">
                  <a:pos x="11" y="15"/>
                </a:cxn>
                <a:cxn ang="0">
                  <a:pos x="22" y="8"/>
                </a:cxn>
                <a:cxn ang="0">
                  <a:pos x="34" y="0"/>
                </a:cxn>
                <a:cxn ang="0">
                  <a:pos x="45" y="0"/>
                </a:cxn>
                <a:cxn ang="0">
                  <a:pos x="56" y="4"/>
                </a:cxn>
                <a:cxn ang="0">
                  <a:pos x="63" y="8"/>
                </a:cxn>
                <a:cxn ang="0">
                  <a:pos x="71" y="15"/>
                </a:cxn>
              </a:cxnLst>
              <a:rect l="0" t="0" r="r" b="b"/>
              <a:pathLst>
                <a:path w="78" h="73">
                  <a:moveTo>
                    <a:pt x="71" y="15"/>
                  </a:moveTo>
                  <a:lnTo>
                    <a:pt x="78" y="22"/>
                  </a:lnTo>
                  <a:lnTo>
                    <a:pt x="78" y="33"/>
                  </a:lnTo>
                  <a:lnTo>
                    <a:pt x="78" y="44"/>
                  </a:lnTo>
                  <a:lnTo>
                    <a:pt x="78" y="52"/>
                  </a:lnTo>
                  <a:lnTo>
                    <a:pt x="71" y="63"/>
                  </a:lnTo>
                  <a:lnTo>
                    <a:pt x="63" y="66"/>
                  </a:lnTo>
                  <a:lnTo>
                    <a:pt x="52" y="73"/>
                  </a:lnTo>
                  <a:lnTo>
                    <a:pt x="41" y="73"/>
                  </a:lnTo>
                  <a:lnTo>
                    <a:pt x="30" y="70"/>
                  </a:lnTo>
                  <a:lnTo>
                    <a:pt x="19" y="63"/>
                  </a:lnTo>
                  <a:lnTo>
                    <a:pt x="8" y="52"/>
                  </a:lnTo>
                  <a:lnTo>
                    <a:pt x="0" y="41"/>
                  </a:lnTo>
                  <a:lnTo>
                    <a:pt x="4" y="26"/>
                  </a:lnTo>
                  <a:lnTo>
                    <a:pt x="11" y="15"/>
                  </a:lnTo>
                  <a:lnTo>
                    <a:pt x="22" y="8"/>
                  </a:lnTo>
                  <a:lnTo>
                    <a:pt x="34" y="0"/>
                  </a:lnTo>
                  <a:lnTo>
                    <a:pt x="45" y="0"/>
                  </a:lnTo>
                  <a:lnTo>
                    <a:pt x="56" y="4"/>
                  </a:lnTo>
                  <a:lnTo>
                    <a:pt x="63" y="8"/>
                  </a:lnTo>
                  <a:lnTo>
                    <a:pt x="71" y="15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116893" name="Freeform 157"/>
            <p:cNvSpPr>
              <a:spLocks/>
            </p:cNvSpPr>
            <p:nvPr/>
          </p:nvSpPr>
          <p:spPr bwMode="auto">
            <a:xfrm>
              <a:off x="4403" y="2391"/>
              <a:ext cx="61" cy="60"/>
            </a:xfrm>
            <a:custGeom>
              <a:avLst/>
              <a:gdLst/>
              <a:ahLst/>
              <a:cxnLst>
                <a:cxn ang="0">
                  <a:pos x="49" y="15"/>
                </a:cxn>
                <a:cxn ang="0">
                  <a:pos x="49" y="26"/>
                </a:cxn>
                <a:cxn ang="0">
                  <a:pos x="45" y="33"/>
                </a:cxn>
                <a:cxn ang="0">
                  <a:pos x="41" y="41"/>
                </a:cxn>
                <a:cxn ang="0">
                  <a:pos x="34" y="44"/>
                </a:cxn>
                <a:cxn ang="0">
                  <a:pos x="26" y="44"/>
                </a:cxn>
                <a:cxn ang="0">
                  <a:pos x="19" y="44"/>
                </a:cxn>
                <a:cxn ang="0">
                  <a:pos x="12" y="41"/>
                </a:cxn>
                <a:cxn ang="0">
                  <a:pos x="4" y="37"/>
                </a:cxn>
                <a:cxn ang="0">
                  <a:pos x="0" y="30"/>
                </a:cxn>
                <a:cxn ang="0">
                  <a:pos x="0" y="22"/>
                </a:cxn>
                <a:cxn ang="0">
                  <a:pos x="4" y="11"/>
                </a:cxn>
                <a:cxn ang="0">
                  <a:pos x="15" y="4"/>
                </a:cxn>
                <a:cxn ang="0">
                  <a:pos x="30" y="0"/>
                </a:cxn>
                <a:cxn ang="0">
                  <a:pos x="41" y="4"/>
                </a:cxn>
                <a:cxn ang="0">
                  <a:pos x="45" y="8"/>
                </a:cxn>
                <a:cxn ang="0">
                  <a:pos x="49" y="15"/>
                </a:cxn>
              </a:cxnLst>
              <a:rect l="0" t="0" r="r" b="b"/>
              <a:pathLst>
                <a:path w="49" h="44">
                  <a:moveTo>
                    <a:pt x="49" y="15"/>
                  </a:moveTo>
                  <a:lnTo>
                    <a:pt x="49" y="26"/>
                  </a:lnTo>
                  <a:lnTo>
                    <a:pt x="45" y="33"/>
                  </a:lnTo>
                  <a:lnTo>
                    <a:pt x="41" y="41"/>
                  </a:lnTo>
                  <a:lnTo>
                    <a:pt x="34" y="44"/>
                  </a:lnTo>
                  <a:lnTo>
                    <a:pt x="26" y="44"/>
                  </a:lnTo>
                  <a:lnTo>
                    <a:pt x="19" y="44"/>
                  </a:lnTo>
                  <a:lnTo>
                    <a:pt x="12" y="41"/>
                  </a:lnTo>
                  <a:lnTo>
                    <a:pt x="4" y="37"/>
                  </a:lnTo>
                  <a:lnTo>
                    <a:pt x="0" y="30"/>
                  </a:lnTo>
                  <a:lnTo>
                    <a:pt x="0" y="22"/>
                  </a:lnTo>
                  <a:lnTo>
                    <a:pt x="4" y="11"/>
                  </a:lnTo>
                  <a:lnTo>
                    <a:pt x="15" y="4"/>
                  </a:lnTo>
                  <a:lnTo>
                    <a:pt x="30" y="0"/>
                  </a:lnTo>
                  <a:lnTo>
                    <a:pt x="41" y="4"/>
                  </a:lnTo>
                  <a:lnTo>
                    <a:pt x="45" y="8"/>
                  </a:lnTo>
                  <a:lnTo>
                    <a:pt x="49" y="15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116894" name="Freeform 158"/>
            <p:cNvSpPr>
              <a:spLocks/>
            </p:cNvSpPr>
            <p:nvPr/>
          </p:nvSpPr>
          <p:spPr bwMode="auto">
            <a:xfrm>
              <a:off x="4774" y="2391"/>
              <a:ext cx="65" cy="71"/>
            </a:xfrm>
            <a:custGeom>
              <a:avLst/>
              <a:gdLst/>
              <a:ahLst/>
              <a:cxnLst>
                <a:cxn ang="0">
                  <a:pos x="52" y="15"/>
                </a:cxn>
                <a:cxn ang="0">
                  <a:pos x="52" y="30"/>
                </a:cxn>
                <a:cxn ang="0">
                  <a:pos x="48" y="41"/>
                </a:cxn>
                <a:cxn ang="0">
                  <a:pos x="44" y="44"/>
                </a:cxn>
                <a:cxn ang="0">
                  <a:pos x="37" y="48"/>
                </a:cxn>
                <a:cxn ang="0">
                  <a:pos x="26" y="52"/>
                </a:cxn>
                <a:cxn ang="0">
                  <a:pos x="19" y="52"/>
                </a:cxn>
                <a:cxn ang="0">
                  <a:pos x="11" y="44"/>
                </a:cxn>
                <a:cxn ang="0">
                  <a:pos x="4" y="41"/>
                </a:cxn>
                <a:cxn ang="0">
                  <a:pos x="0" y="33"/>
                </a:cxn>
                <a:cxn ang="0">
                  <a:pos x="0" y="22"/>
                </a:cxn>
                <a:cxn ang="0">
                  <a:pos x="7" y="15"/>
                </a:cxn>
                <a:cxn ang="0">
                  <a:pos x="15" y="8"/>
                </a:cxn>
                <a:cxn ang="0">
                  <a:pos x="22" y="0"/>
                </a:cxn>
                <a:cxn ang="0">
                  <a:pos x="33" y="0"/>
                </a:cxn>
                <a:cxn ang="0">
                  <a:pos x="41" y="4"/>
                </a:cxn>
                <a:cxn ang="0">
                  <a:pos x="44" y="8"/>
                </a:cxn>
                <a:cxn ang="0">
                  <a:pos x="52" y="15"/>
                </a:cxn>
              </a:cxnLst>
              <a:rect l="0" t="0" r="r" b="b"/>
              <a:pathLst>
                <a:path w="52" h="52">
                  <a:moveTo>
                    <a:pt x="52" y="15"/>
                  </a:moveTo>
                  <a:lnTo>
                    <a:pt x="52" y="30"/>
                  </a:lnTo>
                  <a:lnTo>
                    <a:pt x="48" y="41"/>
                  </a:lnTo>
                  <a:lnTo>
                    <a:pt x="44" y="44"/>
                  </a:lnTo>
                  <a:lnTo>
                    <a:pt x="37" y="48"/>
                  </a:lnTo>
                  <a:lnTo>
                    <a:pt x="26" y="52"/>
                  </a:lnTo>
                  <a:lnTo>
                    <a:pt x="19" y="52"/>
                  </a:lnTo>
                  <a:lnTo>
                    <a:pt x="11" y="44"/>
                  </a:lnTo>
                  <a:lnTo>
                    <a:pt x="4" y="41"/>
                  </a:lnTo>
                  <a:lnTo>
                    <a:pt x="0" y="33"/>
                  </a:lnTo>
                  <a:lnTo>
                    <a:pt x="0" y="22"/>
                  </a:lnTo>
                  <a:lnTo>
                    <a:pt x="7" y="15"/>
                  </a:lnTo>
                  <a:lnTo>
                    <a:pt x="15" y="8"/>
                  </a:lnTo>
                  <a:lnTo>
                    <a:pt x="22" y="0"/>
                  </a:lnTo>
                  <a:lnTo>
                    <a:pt x="33" y="0"/>
                  </a:lnTo>
                  <a:lnTo>
                    <a:pt x="41" y="4"/>
                  </a:lnTo>
                  <a:lnTo>
                    <a:pt x="44" y="8"/>
                  </a:lnTo>
                  <a:lnTo>
                    <a:pt x="52" y="15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116895" name="Freeform 159"/>
            <p:cNvSpPr>
              <a:spLocks/>
            </p:cNvSpPr>
            <p:nvPr/>
          </p:nvSpPr>
          <p:spPr bwMode="auto">
            <a:xfrm>
              <a:off x="5153" y="2391"/>
              <a:ext cx="65" cy="71"/>
            </a:xfrm>
            <a:custGeom>
              <a:avLst/>
              <a:gdLst/>
              <a:ahLst/>
              <a:cxnLst>
                <a:cxn ang="0">
                  <a:pos x="52" y="22"/>
                </a:cxn>
                <a:cxn ang="0">
                  <a:pos x="52" y="33"/>
                </a:cxn>
                <a:cxn ang="0">
                  <a:pos x="48" y="41"/>
                </a:cxn>
                <a:cxn ang="0">
                  <a:pos x="44" y="44"/>
                </a:cxn>
                <a:cxn ang="0">
                  <a:pos x="37" y="48"/>
                </a:cxn>
                <a:cxn ang="0">
                  <a:pos x="19" y="52"/>
                </a:cxn>
                <a:cxn ang="0">
                  <a:pos x="11" y="48"/>
                </a:cxn>
                <a:cxn ang="0">
                  <a:pos x="4" y="44"/>
                </a:cxn>
                <a:cxn ang="0">
                  <a:pos x="0" y="33"/>
                </a:cxn>
                <a:cxn ang="0">
                  <a:pos x="0" y="26"/>
                </a:cxn>
                <a:cxn ang="0">
                  <a:pos x="4" y="15"/>
                </a:cxn>
                <a:cxn ang="0">
                  <a:pos x="7" y="8"/>
                </a:cxn>
                <a:cxn ang="0">
                  <a:pos x="15" y="4"/>
                </a:cxn>
                <a:cxn ang="0">
                  <a:pos x="19" y="0"/>
                </a:cxn>
                <a:cxn ang="0">
                  <a:pos x="33" y="4"/>
                </a:cxn>
                <a:cxn ang="0">
                  <a:pos x="44" y="11"/>
                </a:cxn>
                <a:cxn ang="0">
                  <a:pos x="52" y="22"/>
                </a:cxn>
              </a:cxnLst>
              <a:rect l="0" t="0" r="r" b="b"/>
              <a:pathLst>
                <a:path w="52" h="52">
                  <a:moveTo>
                    <a:pt x="52" y="22"/>
                  </a:moveTo>
                  <a:lnTo>
                    <a:pt x="52" y="33"/>
                  </a:lnTo>
                  <a:lnTo>
                    <a:pt x="48" y="41"/>
                  </a:lnTo>
                  <a:lnTo>
                    <a:pt x="44" y="44"/>
                  </a:lnTo>
                  <a:lnTo>
                    <a:pt x="37" y="48"/>
                  </a:lnTo>
                  <a:lnTo>
                    <a:pt x="19" y="52"/>
                  </a:lnTo>
                  <a:lnTo>
                    <a:pt x="11" y="48"/>
                  </a:lnTo>
                  <a:lnTo>
                    <a:pt x="4" y="44"/>
                  </a:lnTo>
                  <a:lnTo>
                    <a:pt x="0" y="33"/>
                  </a:lnTo>
                  <a:lnTo>
                    <a:pt x="0" y="26"/>
                  </a:lnTo>
                  <a:lnTo>
                    <a:pt x="4" y="15"/>
                  </a:lnTo>
                  <a:lnTo>
                    <a:pt x="7" y="8"/>
                  </a:lnTo>
                  <a:lnTo>
                    <a:pt x="15" y="4"/>
                  </a:lnTo>
                  <a:lnTo>
                    <a:pt x="19" y="0"/>
                  </a:lnTo>
                  <a:lnTo>
                    <a:pt x="33" y="4"/>
                  </a:lnTo>
                  <a:lnTo>
                    <a:pt x="44" y="11"/>
                  </a:lnTo>
                  <a:lnTo>
                    <a:pt x="52" y="22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116896" name="Freeform 160"/>
            <p:cNvSpPr>
              <a:spLocks/>
            </p:cNvSpPr>
            <p:nvPr/>
          </p:nvSpPr>
          <p:spPr bwMode="auto">
            <a:xfrm>
              <a:off x="3816" y="2610"/>
              <a:ext cx="96" cy="105"/>
            </a:xfrm>
            <a:custGeom>
              <a:avLst/>
              <a:gdLst/>
              <a:ahLst/>
              <a:cxnLst>
                <a:cxn ang="0">
                  <a:pos x="74" y="26"/>
                </a:cxn>
                <a:cxn ang="0">
                  <a:pos x="77" y="33"/>
                </a:cxn>
                <a:cxn ang="0">
                  <a:pos x="77" y="40"/>
                </a:cxn>
                <a:cxn ang="0">
                  <a:pos x="74" y="51"/>
                </a:cxn>
                <a:cxn ang="0">
                  <a:pos x="55" y="69"/>
                </a:cxn>
                <a:cxn ang="0">
                  <a:pos x="48" y="73"/>
                </a:cxn>
                <a:cxn ang="0">
                  <a:pos x="37" y="77"/>
                </a:cxn>
                <a:cxn ang="0">
                  <a:pos x="18" y="73"/>
                </a:cxn>
                <a:cxn ang="0">
                  <a:pos x="3" y="58"/>
                </a:cxn>
                <a:cxn ang="0">
                  <a:pos x="0" y="51"/>
                </a:cxn>
                <a:cxn ang="0">
                  <a:pos x="0" y="40"/>
                </a:cxn>
                <a:cxn ang="0">
                  <a:pos x="3" y="29"/>
                </a:cxn>
                <a:cxn ang="0">
                  <a:pos x="7" y="15"/>
                </a:cxn>
                <a:cxn ang="0">
                  <a:pos x="18" y="7"/>
                </a:cxn>
                <a:cxn ang="0">
                  <a:pos x="26" y="0"/>
                </a:cxn>
                <a:cxn ang="0">
                  <a:pos x="40" y="0"/>
                </a:cxn>
                <a:cxn ang="0">
                  <a:pos x="55" y="7"/>
                </a:cxn>
                <a:cxn ang="0">
                  <a:pos x="66" y="15"/>
                </a:cxn>
                <a:cxn ang="0">
                  <a:pos x="74" y="26"/>
                </a:cxn>
              </a:cxnLst>
              <a:rect l="0" t="0" r="r" b="b"/>
              <a:pathLst>
                <a:path w="77" h="77">
                  <a:moveTo>
                    <a:pt x="74" y="26"/>
                  </a:moveTo>
                  <a:lnTo>
                    <a:pt x="77" y="33"/>
                  </a:lnTo>
                  <a:lnTo>
                    <a:pt x="77" y="40"/>
                  </a:lnTo>
                  <a:lnTo>
                    <a:pt x="74" y="51"/>
                  </a:lnTo>
                  <a:lnTo>
                    <a:pt x="55" y="69"/>
                  </a:lnTo>
                  <a:lnTo>
                    <a:pt x="48" y="73"/>
                  </a:lnTo>
                  <a:lnTo>
                    <a:pt x="37" y="77"/>
                  </a:lnTo>
                  <a:lnTo>
                    <a:pt x="18" y="73"/>
                  </a:lnTo>
                  <a:lnTo>
                    <a:pt x="3" y="58"/>
                  </a:lnTo>
                  <a:lnTo>
                    <a:pt x="0" y="51"/>
                  </a:lnTo>
                  <a:lnTo>
                    <a:pt x="0" y="40"/>
                  </a:lnTo>
                  <a:lnTo>
                    <a:pt x="3" y="29"/>
                  </a:lnTo>
                  <a:lnTo>
                    <a:pt x="7" y="15"/>
                  </a:lnTo>
                  <a:lnTo>
                    <a:pt x="18" y="7"/>
                  </a:lnTo>
                  <a:lnTo>
                    <a:pt x="26" y="0"/>
                  </a:lnTo>
                  <a:lnTo>
                    <a:pt x="40" y="0"/>
                  </a:lnTo>
                  <a:lnTo>
                    <a:pt x="55" y="7"/>
                  </a:lnTo>
                  <a:lnTo>
                    <a:pt x="66" y="15"/>
                  </a:lnTo>
                  <a:lnTo>
                    <a:pt x="74" y="26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116897" name="Freeform 161"/>
            <p:cNvSpPr>
              <a:spLocks/>
            </p:cNvSpPr>
            <p:nvPr/>
          </p:nvSpPr>
          <p:spPr bwMode="auto">
            <a:xfrm>
              <a:off x="4180" y="2616"/>
              <a:ext cx="94" cy="99"/>
            </a:xfrm>
            <a:custGeom>
              <a:avLst/>
              <a:gdLst/>
              <a:ahLst/>
              <a:cxnLst>
                <a:cxn ang="0">
                  <a:pos x="67" y="11"/>
                </a:cxn>
                <a:cxn ang="0">
                  <a:pos x="75" y="18"/>
                </a:cxn>
                <a:cxn ang="0">
                  <a:pos x="75" y="29"/>
                </a:cxn>
                <a:cxn ang="0">
                  <a:pos x="75" y="47"/>
                </a:cxn>
                <a:cxn ang="0">
                  <a:pos x="71" y="58"/>
                </a:cxn>
                <a:cxn ang="0">
                  <a:pos x="63" y="65"/>
                </a:cxn>
                <a:cxn ang="0">
                  <a:pos x="52" y="69"/>
                </a:cxn>
                <a:cxn ang="0">
                  <a:pos x="41" y="73"/>
                </a:cxn>
                <a:cxn ang="0">
                  <a:pos x="30" y="69"/>
                </a:cxn>
                <a:cxn ang="0">
                  <a:pos x="19" y="65"/>
                </a:cxn>
                <a:cxn ang="0">
                  <a:pos x="8" y="58"/>
                </a:cxn>
                <a:cxn ang="0">
                  <a:pos x="0" y="47"/>
                </a:cxn>
                <a:cxn ang="0">
                  <a:pos x="0" y="25"/>
                </a:cxn>
                <a:cxn ang="0">
                  <a:pos x="4" y="18"/>
                </a:cxn>
                <a:cxn ang="0">
                  <a:pos x="12" y="11"/>
                </a:cxn>
                <a:cxn ang="0">
                  <a:pos x="26" y="3"/>
                </a:cxn>
                <a:cxn ang="0">
                  <a:pos x="41" y="0"/>
                </a:cxn>
                <a:cxn ang="0">
                  <a:pos x="56" y="0"/>
                </a:cxn>
                <a:cxn ang="0">
                  <a:pos x="63" y="3"/>
                </a:cxn>
                <a:cxn ang="0">
                  <a:pos x="67" y="11"/>
                </a:cxn>
              </a:cxnLst>
              <a:rect l="0" t="0" r="r" b="b"/>
              <a:pathLst>
                <a:path w="75" h="73">
                  <a:moveTo>
                    <a:pt x="67" y="11"/>
                  </a:moveTo>
                  <a:lnTo>
                    <a:pt x="75" y="18"/>
                  </a:lnTo>
                  <a:lnTo>
                    <a:pt x="75" y="29"/>
                  </a:lnTo>
                  <a:lnTo>
                    <a:pt x="75" y="47"/>
                  </a:lnTo>
                  <a:lnTo>
                    <a:pt x="71" y="58"/>
                  </a:lnTo>
                  <a:lnTo>
                    <a:pt x="63" y="65"/>
                  </a:lnTo>
                  <a:lnTo>
                    <a:pt x="52" y="69"/>
                  </a:lnTo>
                  <a:lnTo>
                    <a:pt x="41" y="73"/>
                  </a:lnTo>
                  <a:lnTo>
                    <a:pt x="30" y="69"/>
                  </a:lnTo>
                  <a:lnTo>
                    <a:pt x="19" y="65"/>
                  </a:lnTo>
                  <a:lnTo>
                    <a:pt x="8" y="58"/>
                  </a:lnTo>
                  <a:lnTo>
                    <a:pt x="0" y="47"/>
                  </a:lnTo>
                  <a:lnTo>
                    <a:pt x="0" y="25"/>
                  </a:lnTo>
                  <a:lnTo>
                    <a:pt x="4" y="18"/>
                  </a:lnTo>
                  <a:lnTo>
                    <a:pt x="12" y="11"/>
                  </a:lnTo>
                  <a:lnTo>
                    <a:pt x="26" y="3"/>
                  </a:lnTo>
                  <a:lnTo>
                    <a:pt x="41" y="0"/>
                  </a:lnTo>
                  <a:lnTo>
                    <a:pt x="56" y="0"/>
                  </a:lnTo>
                  <a:lnTo>
                    <a:pt x="63" y="3"/>
                  </a:lnTo>
                  <a:lnTo>
                    <a:pt x="67" y="11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116898" name="Freeform 162"/>
            <p:cNvSpPr>
              <a:spLocks/>
            </p:cNvSpPr>
            <p:nvPr/>
          </p:nvSpPr>
          <p:spPr bwMode="auto">
            <a:xfrm>
              <a:off x="3829" y="2625"/>
              <a:ext cx="65" cy="75"/>
            </a:xfrm>
            <a:custGeom>
              <a:avLst/>
              <a:gdLst/>
              <a:ahLst/>
              <a:cxnLst>
                <a:cxn ang="0">
                  <a:pos x="52" y="22"/>
                </a:cxn>
                <a:cxn ang="0">
                  <a:pos x="52" y="29"/>
                </a:cxn>
                <a:cxn ang="0">
                  <a:pos x="52" y="36"/>
                </a:cxn>
                <a:cxn ang="0">
                  <a:pos x="40" y="47"/>
                </a:cxn>
                <a:cxn ang="0">
                  <a:pos x="33" y="51"/>
                </a:cxn>
                <a:cxn ang="0">
                  <a:pos x="22" y="55"/>
                </a:cxn>
                <a:cxn ang="0">
                  <a:pos x="7" y="51"/>
                </a:cxn>
                <a:cxn ang="0">
                  <a:pos x="0" y="40"/>
                </a:cxn>
                <a:cxn ang="0">
                  <a:pos x="0" y="29"/>
                </a:cxn>
                <a:cxn ang="0">
                  <a:pos x="3" y="15"/>
                </a:cxn>
                <a:cxn ang="0">
                  <a:pos x="18" y="0"/>
                </a:cxn>
                <a:cxn ang="0">
                  <a:pos x="29" y="0"/>
                </a:cxn>
                <a:cxn ang="0">
                  <a:pos x="37" y="7"/>
                </a:cxn>
                <a:cxn ang="0">
                  <a:pos x="48" y="11"/>
                </a:cxn>
                <a:cxn ang="0">
                  <a:pos x="52" y="22"/>
                </a:cxn>
              </a:cxnLst>
              <a:rect l="0" t="0" r="r" b="b"/>
              <a:pathLst>
                <a:path w="52" h="55">
                  <a:moveTo>
                    <a:pt x="52" y="22"/>
                  </a:moveTo>
                  <a:lnTo>
                    <a:pt x="52" y="29"/>
                  </a:lnTo>
                  <a:lnTo>
                    <a:pt x="52" y="36"/>
                  </a:lnTo>
                  <a:lnTo>
                    <a:pt x="40" y="47"/>
                  </a:lnTo>
                  <a:lnTo>
                    <a:pt x="33" y="51"/>
                  </a:lnTo>
                  <a:lnTo>
                    <a:pt x="22" y="55"/>
                  </a:lnTo>
                  <a:lnTo>
                    <a:pt x="7" y="51"/>
                  </a:lnTo>
                  <a:lnTo>
                    <a:pt x="0" y="40"/>
                  </a:lnTo>
                  <a:lnTo>
                    <a:pt x="0" y="29"/>
                  </a:lnTo>
                  <a:lnTo>
                    <a:pt x="3" y="15"/>
                  </a:lnTo>
                  <a:lnTo>
                    <a:pt x="18" y="0"/>
                  </a:lnTo>
                  <a:lnTo>
                    <a:pt x="29" y="0"/>
                  </a:lnTo>
                  <a:lnTo>
                    <a:pt x="37" y="7"/>
                  </a:lnTo>
                  <a:lnTo>
                    <a:pt x="48" y="11"/>
                  </a:lnTo>
                  <a:lnTo>
                    <a:pt x="52" y="22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116899" name="Freeform 163"/>
            <p:cNvSpPr>
              <a:spLocks/>
            </p:cNvSpPr>
            <p:nvPr/>
          </p:nvSpPr>
          <p:spPr bwMode="auto">
            <a:xfrm>
              <a:off x="4190" y="2631"/>
              <a:ext cx="74" cy="69"/>
            </a:xfrm>
            <a:custGeom>
              <a:avLst/>
              <a:gdLst/>
              <a:ahLst/>
              <a:cxnLst>
                <a:cxn ang="0">
                  <a:pos x="52" y="7"/>
                </a:cxn>
                <a:cxn ang="0">
                  <a:pos x="55" y="11"/>
                </a:cxn>
                <a:cxn ang="0">
                  <a:pos x="59" y="21"/>
                </a:cxn>
                <a:cxn ang="0">
                  <a:pos x="59" y="29"/>
                </a:cxn>
                <a:cxn ang="0">
                  <a:pos x="55" y="36"/>
                </a:cxn>
                <a:cxn ang="0">
                  <a:pos x="52" y="43"/>
                </a:cxn>
                <a:cxn ang="0">
                  <a:pos x="44" y="47"/>
                </a:cxn>
                <a:cxn ang="0">
                  <a:pos x="30" y="51"/>
                </a:cxn>
                <a:cxn ang="0">
                  <a:pos x="18" y="51"/>
                </a:cxn>
                <a:cxn ang="0">
                  <a:pos x="11" y="43"/>
                </a:cxn>
                <a:cxn ang="0">
                  <a:pos x="0" y="29"/>
                </a:cxn>
                <a:cxn ang="0">
                  <a:pos x="7" y="11"/>
                </a:cxn>
                <a:cxn ang="0">
                  <a:pos x="11" y="3"/>
                </a:cxn>
                <a:cxn ang="0">
                  <a:pos x="22" y="0"/>
                </a:cxn>
                <a:cxn ang="0">
                  <a:pos x="37" y="0"/>
                </a:cxn>
                <a:cxn ang="0">
                  <a:pos x="44" y="3"/>
                </a:cxn>
                <a:cxn ang="0">
                  <a:pos x="52" y="7"/>
                </a:cxn>
              </a:cxnLst>
              <a:rect l="0" t="0" r="r" b="b"/>
              <a:pathLst>
                <a:path w="59" h="51">
                  <a:moveTo>
                    <a:pt x="52" y="7"/>
                  </a:moveTo>
                  <a:lnTo>
                    <a:pt x="55" y="11"/>
                  </a:lnTo>
                  <a:lnTo>
                    <a:pt x="59" y="21"/>
                  </a:lnTo>
                  <a:lnTo>
                    <a:pt x="59" y="29"/>
                  </a:lnTo>
                  <a:lnTo>
                    <a:pt x="55" y="36"/>
                  </a:lnTo>
                  <a:lnTo>
                    <a:pt x="52" y="43"/>
                  </a:lnTo>
                  <a:lnTo>
                    <a:pt x="44" y="47"/>
                  </a:lnTo>
                  <a:lnTo>
                    <a:pt x="30" y="51"/>
                  </a:lnTo>
                  <a:lnTo>
                    <a:pt x="18" y="51"/>
                  </a:lnTo>
                  <a:lnTo>
                    <a:pt x="11" y="43"/>
                  </a:lnTo>
                  <a:lnTo>
                    <a:pt x="0" y="29"/>
                  </a:lnTo>
                  <a:lnTo>
                    <a:pt x="7" y="11"/>
                  </a:lnTo>
                  <a:lnTo>
                    <a:pt x="11" y="3"/>
                  </a:lnTo>
                  <a:lnTo>
                    <a:pt x="22" y="0"/>
                  </a:lnTo>
                  <a:lnTo>
                    <a:pt x="37" y="0"/>
                  </a:lnTo>
                  <a:lnTo>
                    <a:pt x="44" y="3"/>
                  </a:lnTo>
                  <a:lnTo>
                    <a:pt x="52" y="7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116900" name="Freeform 164"/>
            <p:cNvSpPr>
              <a:spLocks/>
            </p:cNvSpPr>
            <p:nvPr/>
          </p:nvSpPr>
          <p:spPr bwMode="auto">
            <a:xfrm>
              <a:off x="4575" y="2635"/>
              <a:ext cx="106" cy="105"/>
            </a:xfrm>
            <a:custGeom>
              <a:avLst/>
              <a:gdLst/>
              <a:ahLst/>
              <a:cxnLst>
                <a:cxn ang="0">
                  <a:pos x="81" y="18"/>
                </a:cxn>
                <a:cxn ang="0">
                  <a:pos x="85" y="29"/>
                </a:cxn>
                <a:cxn ang="0">
                  <a:pos x="85" y="37"/>
                </a:cxn>
                <a:cxn ang="0">
                  <a:pos x="81" y="48"/>
                </a:cxn>
                <a:cxn ang="0">
                  <a:pos x="74" y="59"/>
                </a:cxn>
                <a:cxn ang="0">
                  <a:pos x="63" y="70"/>
                </a:cxn>
                <a:cxn ang="0">
                  <a:pos x="48" y="77"/>
                </a:cxn>
                <a:cxn ang="0">
                  <a:pos x="40" y="77"/>
                </a:cxn>
                <a:cxn ang="0">
                  <a:pos x="29" y="73"/>
                </a:cxn>
                <a:cxn ang="0">
                  <a:pos x="18" y="66"/>
                </a:cxn>
                <a:cxn ang="0">
                  <a:pos x="11" y="59"/>
                </a:cxn>
                <a:cxn ang="0">
                  <a:pos x="3" y="48"/>
                </a:cxn>
                <a:cxn ang="0">
                  <a:pos x="0" y="33"/>
                </a:cxn>
                <a:cxn ang="0">
                  <a:pos x="3" y="22"/>
                </a:cxn>
                <a:cxn ang="0">
                  <a:pos x="11" y="15"/>
                </a:cxn>
                <a:cxn ang="0">
                  <a:pos x="18" y="8"/>
                </a:cxn>
                <a:cxn ang="0">
                  <a:pos x="26" y="4"/>
                </a:cxn>
                <a:cxn ang="0">
                  <a:pos x="40" y="0"/>
                </a:cxn>
                <a:cxn ang="0">
                  <a:pos x="59" y="0"/>
                </a:cxn>
                <a:cxn ang="0">
                  <a:pos x="66" y="0"/>
                </a:cxn>
                <a:cxn ang="0">
                  <a:pos x="74" y="4"/>
                </a:cxn>
                <a:cxn ang="0">
                  <a:pos x="77" y="11"/>
                </a:cxn>
                <a:cxn ang="0">
                  <a:pos x="81" y="18"/>
                </a:cxn>
              </a:cxnLst>
              <a:rect l="0" t="0" r="r" b="b"/>
              <a:pathLst>
                <a:path w="85" h="77">
                  <a:moveTo>
                    <a:pt x="81" y="18"/>
                  </a:moveTo>
                  <a:lnTo>
                    <a:pt x="85" y="29"/>
                  </a:lnTo>
                  <a:lnTo>
                    <a:pt x="85" y="37"/>
                  </a:lnTo>
                  <a:lnTo>
                    <a:pt x="81" y="48"/>
                  </a:lnTo>
                  <a:lnTo>
                    <a:pt x="74" y="59"/>
                  </a:lnTo>
                  <a:lnTo>
                    <a:pt x="63" y="70"/>
                  </a:lnTo>
                  <a:lnTo>
                    <a:pt x="48" y="77"/>
                  </a:lnTo>
                  <a:lnTo>
                    <a:pt x="40" y="77"/>
                  </a:lnTo>
                  <a:lnTo>
                    <a:pt x="29" y="73"/>
                  </a:lnTo>
                  <a:lnTo>
                    <a:pt x="18" y="66"/>
                  </a:lnTo>
                  <a:lnTo>
                    <a:pt x="11" y="59"/>
                  </a:lnTo>
                  <a:lnTo>
                    <a:pt x="3" y="48"/>
                  </a:lnTo>
                  <a:lnTo>
                    <a:pt x="0" y="33"/>
                  </a:lnTo>
                  <a:lnTo>
                    <a:pt x="3" y="22"/>
                  </a:lnTo>
                  <a:lnTo>
                    <a:pt x="11" y="15"/>
                  </a:lnTo>
                  <a:lnTo>
                    <a:pt x="18" y="8"/>
                  </a:lnTo>
                  <a:lnTo>
                    <a:pt x="26" y="4"/>
                  </a:lnTo>
                  <a:lnTo>
                    <a:pt x="40" y="0"/>
                  </a:lnTo>
                  <a:lnTo>
                    <a:pt x="59" y="0"/>
                  </a:lnTo>
                  <a:lnTo>
                    <a:pt x="66" y="0"/>
                  </a:lnTo>
                  <a:lnTo>
                    <a:pt x="74" y="4"/>
                  </a:lnTo>
                  <a:lnTo>
                    <a:pt x="77" y="11"/>
                  </a:lnTo>
                  <a:lnTo>
                    <a:pt x="81" y="1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116901" name="Freeform 165"/>
            <p:cNvSpPr>
              <a:spLocks/>
            </p:cNvSpPr>
            <p:nvPr/>
          </p:nvSpPr>
          <p:spPr bwMode="auto">
            <a:xfrm>
              <a:off x="4589" y="2650"/>
              <a:ext cx="78" cy="75"/>
            </a:xfrm>
            <a:custGeom>
              <a:avLst/>
              <a:gdLst/>
              <a:ahLst/>
              <a:cxnLst>
                <a:cxn ang="0">
                  <a:pos x="55" y="4"/>
                </a:cxn>
                <a:cxn ang="0">
                  <a:pos x="59" y="7"/>
                </a:cxn>
                <a:cxn ang="0">
                  <a:pos x="63" y="15"/>
                </a:cxn>
                <a:cxn ang="0">
                  <a:pos x="63" y="29"/>
                </a:cxn>
                <a:cxn ang="0">
                  <a:pos x="52" y="44"/>
                </a:cxn>
                <a:cxn ang="0">
                  <a:pos x="44" y="51"/>
                </a:cxn>
                <a:cxn ang="0">
                  <a:pos x="33" y="55"/>
                </a:cxn>
                <a:cxn ang="0">
                  <a:pos x="22" y="55"/>
                </a:cxn>
                <a:cxn ang="0">
                  <a:pos x="15" y="51"/>
                </a:cxn>
                <a:cxn ang="0">
                  <a:pos x="7" y="44"/>
                </a:cxn>
                <a:cxn ang="0">
                  <a:pos x="0" y="37"/>
                </a:cxn>
                <a:cxn ang="0">
                  <a:pos x="3" y="22"/>
                </a:cxn>
                <a:cxn ang="0">
                  <a:pos x="7" y="11"/>
                </a:cxn>
                <a:cxn ang="0">
                  <a:pos x="18" y="4"/>
                </a:cxn>
                <a:cxn ang="0">
                  <a:pos x="29" y="0"/>
                </a:cxn>
                <a:cxn ang="0">
                  <a:pos x="40" y="0"/>
                </a:cxn>
                <a:cxn ang="0">
                  <a:pos x="52" y="4"/>
                </a:cxn>
                <a:cxn ang="0">
                  <a:pos x="55" y="4"/>
                </a:cxn>
              </a:cxnLst>
              <a:rect l="0" t="0" r="r" b="b"/>
              <a:pathLst>
                <a:path w="63" h="55">
                  <a:moveTo>
                    <a:pt x="55" y="4"/>
                  </a:moveTo>
                  <a:lnTo>
                    <a:pt x="59" y="7"/>
                  </a:lnTo>
                  <a:lnTo>
                    <a:pt x="63" y="15"/>
                  </a:lnTo>
                  <a:lnTo>
                    <a:pt x="63" y="29"/>
                  </a:lnTo>
                  <a:lnTo>
                    <a:pt x="52" y="44"/>
                  </a:lnTo>
                  <a:lnTo>
                    <a:pt x="44" y="51"/>
                  </a:lnTo>
                  <a:lnTo>
                    <a:pt x="33" y="55"/>
                  </a:lnTo>
                  <a:lnTo>
                    <a:pt x="22" y="55"/>
                  </a:lnTo>
                  <a:lnTo>
                    <a:pt x="15" y="51"/>
                  </a:lnTo>
                  <a:lnTo>
                    <a:pt x="7" y="44"/>
                  </a:lnTo>
                  <a:lnTo>
                    <a:pt x="0" y="37"/>
                  </a:lnTo>
                  <a:lnTo>
                    <a:pt x="3" y="22"/>
                  </a:lnTo>
                  <a:lnTo>
                    <a:pt x="7" y="11"/>
                  </a:lnTo>
                  <a:lnTo>
                    <a:pt x="18" y="4"/>
                  </a:lnTo>
                  <a:lnTo>
                    <a:pt x="29" y="0"/>
                  </a:lnTo>
                  <a:lnTo>
                    <a:pt x="40" y="0"/>
                  </a:lnTo>
                  <a:lnTo>
                    <a:pt x="52" y="4"/>
                  </a:lnTo>
                  <a:lnTo>
                    <a:pt x="55" y="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116902" name="Freeform 166"/>
            <p:cNvSpPr>
              <a:spLocks/>
            </p:cNvSpPr>
            <p:nvPr/>
          </p:nvSpPr>
          <p:spPr bwMode="auto">
            <a:xfrm>
              <a:off x="4834" y="2744"/>
              <a:ext cx="88" cy="90"/>
            </a:xfrm>
            <a:custGeom>
              <a:avLst/>
              <a:gdLst/>
              <a:ahLst/>
              <a:cxnLst>
                <a:cxn ang="0">
                  <a:pos x="71" y="19"/>
                </a:cxn>
                <a:cxn ang="0">
                  <a:pos x="71" y="26"/>
                </a:cxn>
                <a:cxn ang="0">
                  <a:pos x="71" y="37"/>
                </a:cxn>
                <a:cxn ang="0">
                  <a:pos x="63" y="55"/>
                </a:cxn>
                <a:cxn ang="0">
                  <a:pos x="56" y="63"/>
                </a:cxn>
                <a:cxn ang="0">
                  <a:pos x="45" y="66"/>
                </a:cxn>
                <a:cxn ang="0">
                  <a:pos x="26" y="63"/>
                </a:cxn>
                <a:cxn ang="0">
                  <a:pos x="11" y="55"/>
                </a:cxn>
                <a:cxn ang="0">
                  <a:pos x="4" y="48"/>
                </a:cxn>
                <a:cxn ang="0">
                  <a:pos x="0" y="41"/>
                </a:cxn>
                <a:cxn ang="0">
                  <a:pos x="0" y="30"/>
                </a:cxn>
                <a:cxn ang="0">
                  <a:pos x="4" y="22"/>
                </a:cxn>
                <a:cxn ang="0">
                  <a:pos x="8" y="15"/>
                </a:cxn>
                <a:cxn ang="0">
                  <a:pos x="15" y="8"/>
                </a:cxn>
                <a:cxn ang="0">
                  <a:pos x="19" y="4"/>
                </a:cxn>
                <a:cxn ang="0">
                  <a:pos x="26" y="4"/>
                </a:cxn>
                <a:cxn ang="0">
                  <a:pos x="34" y="4"/>
                </a:cxn>
                <a:cxn ang="0">
                  <a:pos x="37" y="0"/>
                </a:cxn>
                <a:cxn ang="0">
                  <a:pos x="48" y="0"/>
                </a:cxn>
                <a:cxn ang="0">
                  <a:pos x="56" y="4"/>
                </a:cxn>
                <a:cxn ang="0">
                  <a:pos x="67" y="8"/>
                </a:cxn>
                <a:cxn ang="0">
                  <a:pos x="71" y="19"/>
                </a:cxn>
              </a:cxnLst>
              <a:rect l="0" t="0" r="r" b="b"/>
              <a:pathLst>
                <a:path w="71" h="66">
                  <a:moveTo>
                    <a:pt x="71" y="19"/>
                  </a:moveTo>
                  <a:lnTo>
                    <a:pt x="71" y="26"/>
                  </a:lnTo>
                  <a:lnTo>
                    <a:pt x="71" y="37"/>
                  </a:lnTo>
                  <a:lnTo>
                    <a:pt x="63" y="55"/>
                  </a:lnTo>
                  <a:lnTo>
                    <a:pt x="56" y="63"/>
                  </a:lnTo>
                  <a:lnTo>
                    <a:pt x="45" y="66"/>
                  </a:lnTo>
                  <a:lnTo>
                    <a:pt x="26" y="63"/>
                  </a:lnTo>
                  <a:lnTo>
                    <a:pt x="11" y="55"/>
                  </a:lnTo>
                  <a:lnTo>
                    <a:pt x="4" y="48"/>
                  </a:lnTo>
                  <a:lnTo>
                    <a:pt x="0" y="41"/>
                  </a:lnTo>
                  <a:lnTo>
                    <a:pt x="0" y="30"/>
                  </a:lnTo>
                  <a:lnTo>
                    <a:pt x="4" y="22"/>
                  </a:lnTo>
                  <a:lnTo>
                    <a:pt x="8" y="15"/>
                  </a:lnTo>
                  <a:lnTo>
                    <a:pt x="15" y="8"/>
                  </a:lnTo>
                  <a:lnTo>
                    <a:pt x="19" y="4"/>
                  </a:lnTo>
                  <a:lnTo>
                    <a:pt x="26" y="4"/>
                  </a:lnTo>
                  <a:lnTo>
                    <a:pt x="34" y="4"/>
                  </a:lnTo>
                  <a:lnTo>
                    <a:pt x="37" y="0"/>
                  </a:lnTo>
                  <a:lnTo>
                    <a:pt x="48" y="0"/>
                  </a:lnTo>
                  <a:lnTo>
                    <a:pt x="56" y="4"/>
                  </a:lnTo>
                  <a:lnTo>
                    <a:pt x="67" y="8"/>
                  </a:lnTo>
                  <a:lnTo>
                    <a:pt x="71" y="1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116903" name="Freeform 167"/>
            <p:cNvSpPr>
              <a:spLocks/>
            </p:cNvSpPr>
            <p:nvPr/>
          </p:nvSpPr>
          <p:spPr bwMode="auto">
            <a:xfrm>
              <a:off x="4847" y="2759"/>
              <a:ext cx="65" cy="60"/>
            </a:xfrm>
            <a:custGeom>
              <a:avLst/>
              <a:gdLst/>
              <a:ahLst/>
              <a:cxnLst>
                <a:cxn ang="0">
                  <a:pos x="52" y="15"/>
                </a:cxn>
                <a:cxn ang="0">
                  <a:pos x="49" y="22"/>
                </a:cxn>
                <a:cxn ang="0">
                  <a:pos x="45" y="30"/>
                </a:cxn>
                <a:cxn ang="0">
                  <a:pos x="41" y="37"/>
                </a:cxn>
                <a:cxn ang="0">
                  <a:pos x="34" y="44"/>
                </a:cxn>
                <a:cxn ang="0">
                  <a:pos x="15" y="44"/>
                </a:cxn>
                <a:cxn ang="0">
                  <a:pos x="8" y="41"/>
                </a:cxn>
                <a:cxn ang="0">
                  <a:pos x="4" y="33"/>
                </a:cxn>
                <a:cxn ang="0">
                  <a:pos x="0" y="19"/>
                </a:cxn>
                <a:cxn ang="0">
                  <a:pos x="4" y="11"/>
                </a:cxn>
                <a:cxn ang="0">
                  <a:pos x="8" y="8"/>
                </a:cxn>
                <a:cxn ang="0">
                  <a:pos x="23" y="0"/>
                </a:cxn>
                <a:cxn ang="0">
                  <a:pos x="30" y="0"/>
                </a:cxn>
                <a:cxn ang="0">
                  <a:pos x="37" y="0"/>
                </a:cxn>
                <a:cxn ang="0">
                  <a:pos x="45" y="8"/>
                </a:cxn>
                <a:cxn ang="0">
                  <a:pos x="52" y="15"/>
                </a:cxn>
              </a:cxnLst>
              <a:rect l="0" t="0" r="r" b="b"/>
              <a:pathLst>
                <a:path w="52" h="44">
                  <a:moveTo>
                    <a:pt x="52" y="15"/>
                  </a:moveTo>
                  <a:lnTo>
                    <a:pt x="49" y="22"/>
                  </a:lnTo>
                  <a:lnTo>
                    <a:pt x="45" y="30"/>
                  </a:lnTo>
                  <a:lnTo>
                    <a:pt x="41" y="37"/>
                  </a:lnTo>
                  <a:lnTo>
                    <a:pt x="34" y="44"/>
                  </a:lnTo>
                  <a:lnTo>
                    <a:pt x="15" y="44"/>
                  </a:lnTo>
                  <a:lnTo>
                    <a:pt x="8" y="41"/>
                  </a:lnTo>
                  <a:lnTo>
                    <a:pt x="4" y="33"/>
                  </a:lnTo>
                  <a:lnTo>
                    <a:pt x="0" y="19"/>
                  </a:lnTo>
                  <a:lnTo>
                    <a:pt x="4" y="11"/>
                  </a:lnTo>
                  <a:lnTo>
                    <a:pt x="8" y="8"/>
                  </a:lnTo>
                  <a:lnTo>
                    <a:pt x="23" y="0"/>
                  </a:lnTo>
                  <a:lnTo>
                    <a:pt x="30" y="0"/>
                  </a:lnTo>
                  <a:lnTo>
                    <a:pt x="37" y="0"/>
                  </a:lnTo>
                  <a:lnTo>
                    <a:pt x="45" y="8"/>
                  </a:lnTo>
                  <a:lnTo>
                    <a:pt x="52" y="15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30" name="Group 168"/>
          <p:cNvGrpSpPr>
            <a:grpSpLocks/>
          </p:cNvGrpSpPr>
          <p:nvPr/>
        </p:nvGrpSpPr>
        <p:grpSpPr bwMode="auto">
          <a:xfrm>
            <a:off x="3924300" y="1628775"/>
            <a:ext cx="533400" cy="533400"/>
            <a:chOff x="96" y="3552"/>
            <a:chExt cx="240" cy="240"/>
          </a:xfrm>
        </p:grpSpPr>
        <p:sp>
          <p:nvSpPr>
            <p:cNvPr id="116905" name="AutoShape 169"/>
            <p:cNvSpPr>
              <a:spLocks noChangeArrowheads="1"/>
            </p:cNvSpPr>
            <p:nvPr/>
          </p:nvSpPr>
          <p:spPr bwMode="auto">
            <a:xfrm>
              <a:off x="96" y="3552"/>
              <a:ext cx="240" cy="240"/>
            </a:xfrm>
            <a:prstGeom prst="star16">
              <a:avLst>
                <a:gd name="adj" fmla="val 37500"/>
              </a:avLst>
            </a:prstGeom>
            <a:solidFill>
              <a:srgbClr val="FFFF66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116906" name="Oval 170"/>
            <p:cNvSpPr>
              <a:spLocks noChangeArrowheads="1"/>
            </p:cNvSpPr>
            <p:nvPr/>
          </p:nvSpPr>
          <p:spPr bwMode="auto">
            <a:xfrm>
              <a:off x="144" y="3600"/>
              <a:ext cx="144" cy="144"/>
            </a:xfrm>
            <a:prstGeom prst="ellipse">
              <a:avLst/>
            </a:prstGeom>
            <a:gradFill rotWithShape="0">
              <a:gsLst>
                <a:gs pos="0">
                  <a:srgbClr val="FFFFFF"/>
                </a:gs>
                <a:gs pos="100000">
                  <a:srgbClr val="FFCC00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ja-JP" altLang="en-US">
                <a:solidFill>
                  <a:srgbClr val="000000"/>
                </a:solidFill>
              </a:endParaRPr>
            </a:p>
          </p:txBody>
        </p:sp>
      </p:grpSp>
      <p:sp>
        <p:nvSpPr>
          <p:cNvPr id="116907" name="Text Box 171"/>
          <p:cNvSpPr txBox="1">
            <a:spLocks noChangeArrowheads="1"/>
          </p:cNvSpPr>
          <p:nvPr/>
        </p:nvSpPr>
        <p:spPr bwMode="auto">
          <a:xfrm>
            <a:off x="5590568" y="393584"/>
            <a:ext cx="3096840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ja-JP" altLang="en-US" sz="3600" dirty="0">
                <a:solidFill>
                  <a:srgbClr val="000000"/>
                </a:solidFill>
                <a:latin typeface="HG教科書体" pitchFamily="17" charset="-128"/>
                <a:ea typeface="HG教科書体" pitchFamily="17" charset="-128"/>
              </a:rPr>
              <a:t>高山域での雪と山岳氷河</a:t>
            </a:r>
            <a:endParaRPr lang="en-US" altLang="ja-JP" sz="3600" dirty="0">
              <a:solidFill>
                <a:srgbClr val="000000"/>
              </a:solidFill>
              <a:latin typeface="HG教科書体" pitchFamily="17" charset="-128"/>
              <a:ea typeface="HG教科書体" pitchFamily="17" charset="-128"/>
            </a:endParaRPr>
          </a:p>
          <a:p>
            <a:pPr algn="ctr"/>
            <a:r>
              <a:rPr lang="en-US" altLang="ja-JP" sz="2000" dirty="0">
                <a:solidFill>
                  <a:srgbClr val="000000"/>
                </a:solidFill>
                <a:latin typeface="Comic Sans MS" panose="030F0702030302020204" pitchFamily="66" charset="0"/>
                <a:ea typeface="HG教科書体" pitchFamily="17" charset="-128"/>
              </a:rPr>
              <a:t>Mountain snow </a:t>
            </a:r>
          </a:p>
          <a:p>
            <a:pPr algn="ctr"/>
            <a:r>
              <a:rPr lang="en-US" altLang="ja-JP" sz="2000" dirty="0">
                <a:solidFill>
                  <a:srgbClr val="000000"/>
                </a:solidFill>
                <a:latin typeface="Comic Sans MS" panose="030F0702030302020204" pitchFamily="66" charset="0"/>
                <a:ea typeface="HG教科書体" pitchFamily="17" charset="-128"/>
              </a:rPr>
              <a:t>and glacier</a:t>
            </a:r>
          </a:p>
        </p:txBody>
      </p:sp>
      <p:sp>
        <p:nvSpPr>
          <p:cNvPr id="116908" name="AutoShape 172"/>
          <p:cNvSpPr>
            <a:spLocks noChangeArrowheads="1"/>
          </p:cNvSpPr>
          <p:nvPr/>
        </p:nvSpPr>
        <p:spPr bwMode="auto">
          <a:xfrm flipV="1">
            <a:off x="0" y="5805488"/>
            <a:ext cx="6227763" cy="1052512"/>
          </a:xfrm>
          <a:custGeom>
            <a:avLst/>
            <a:gdLst>
              <a:gd name="G0" fmla="+- 3573 0 0"/>
              <a:gd name="G1" fmla="+- 21600 0 3573"/>
              <a:gd name="G2" fmla="*/ 3573 1 2"/>
              <a:gd name="G3" fmla="+- 21600 0 G2"/>
              <a:gd name="G4" fmla="+/ 3573 21600 2"/>
              <a:gd name="G5" fmla="+/ G1 0 2"/>
              <a:gd name="G6" fmla="*/ 21600 21600 3573"/>
              <a:gd name="G7" fmla="*/ G6 1 2"/>
              <a:gd name="G8" fmla="+- 21600 0 G7"/>
              <a:gd name="G9" fmla="*/ 21600 1 2"/>
              <a:gd name="G10" fmla="+- 3573 0 G9"/>
              <a:gd name="G11" fmla="?: G10 G8 0"/>
              <a:gd name="G12" fmla="?: G10 G7 21600"/>
              <a:gd name="T0" fmla="*/ 19813 w 21600"/>
              <a:gd name="T1" fmla="*/ 10800 h 21600"/>
              <a:gd name="T2" fmla="*/ 10800 w 21600"/>
              <a:gd name="T3" fmla="*/ 21600 h 21600"/>
              <a:gd name="T4" fmla="*/ 1787 w 21600"/>
              <a:gd name="T5" fmla="*/ 10800 h 21600"/>
              <a:gd name="T6" fmla="*/ 10800 w 21600"/>
              <a:gd name="T7" fmla="*/ 0 h 21600"/>
              <a:gd name="T8" fmla="*/ 3587 w 21600"/>
              <a:gd name="T9" fmla="*/ 3587 h 21600"/>
              <a:gd name="T10" fmla="*/ 18013 w 21600"/>
              <a:gd name="T11" fmla="*/ 18013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>
                <a:moveTo>
                  <a:pt x="0" y="0"/>
                </a:moveTo>
                <a:lnTo>
                  <a:pt x="3573" y="21600"/>
                </a:lnTo>
                <a:lnTo>
                  <a:pt x="18027" y="21600"/>
                </a:lnTo>
                <a:lnTo>
                  <a:pt x="21600" y="0"/>
                </a:lnTo>
                <a:close/>
              </a:path>
            </a:pathLst>
          </a:custGeom>
          <a:gradFill rotWithShape="1">
            <a:gsLst>
              <a:gs pos="0">
                <a:srgbClr val="663300"/>
              </a:gs>
              <a:gs pos="100000">
                <a:srgbClr val="996600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ja-JP" altLang="en-US">
              <a:solidFill>
                <a:srgbClr val="000000"/>
              </a:solidFill>
            </a:endParaRPr>
          </a:p>
        </p:txBody>
      </p:sp>
      <p:grpSp>
        <p:nvGrpSpPr>
          <p:cNvPr id="31" name="Group 173"/>
          <p:cNvGrpSpPr>
            <a:grpSpLocks/>
          </p:cNvGrpSpPr>
          <p:nvPr/>
        </p:nvGrpSpPr>
        <p:grpSpPr bwMode="auto">
          <a:xfrm>
            <a:off x="1222375" y="4005263"/>
            <a:ext cx="3960813" cy="1704975"/>
            <a:chOff x="1020" y="2538"/>
            <a:chExt cx="1500" cy="662"/>
          </a:xfrm>
        </p:grpSpPr>
        <p:grpSp>
          <p:nvGrpSpPr>
            <p:cNvPr id="116736" name="Group 174"/>
            <p:cNvGrpSpPr>
              <a:grpSpLocks/>
            </p:cNvGrpSpPr>
            <p:nvPr/>
          </p:nvGrpSpPr>
          <p:grpSpPr bwMode="auto">
            <a:xfrm>
              <a:off x="1020" y="2538"/>
              <a:ext cx="1500" cy="662"/>
              <a:chOff x="1020" y="2538"/>
              <a:chExt cx="1500" cy="662"/>
            </a:xfrm>
          </p:grpSpPr>
          <p:sp>
            <p:nvSpPr>
              <p:cNvPr id="116911" name="Freeform 175"/>
              <p:cNvSpPr>
                <a:spLocks/>
              </p:cNvSpPr>
              <p:nvPr/>
            </p:nvSpPr>
            <p:spPr bwMode="auto">
              <a:xfrm>
                <a:off x="2349" y="2538"/>
                <a:ext cx="51" cy="56"/>
              </a:xfrm>
              <a:custGeom>
                <a:avLst/>
                <a:gdLst/>
                <a:ahLst/>
                <a:cxnLst>
                  <a:cxn ang="0">
                    <a:pos x="33" y="4"/>
                  </a:cxn>
                  <a:cxn ang="0">
                    <a:pos x="41" y="41"/>
                  </a:cxn>
                  <a:cxn ang="0">
                    <a:pos x="33" y="37"/>
                  </a:cxn>
                  <a:cxn ang="0">
                    <a:pos x="30" y="33"/>
                  </a:cxn>
                  <a:cxn ang="0">
                    <a:pos x="22" y="30"/>
                  </a:cxn>
                  <a:cxn ang="0">
                    <a:pos x="15" y="30"/>
                  </a:cxn>
                  <a:cxn ang="0">
                    <a:pos x="0" y="30"/>
                  </a:cxn>
                  <a:cxn ang="0">
                    <a:pos x="4" y="15"/>
                  </a:cxn>
                  <a:cxn ang="0">
                    <a:pos x="7" y="0"/>
                  </a:cxn>
                  <a:cxn ang="0">
                    <a:pos x="22" y="4"/>
                  </a:cxn>
                  <a:cxn ang="0">
                    <a:pos x="33" y="4"/>
                  </a:cxn>
                </a:cxnLst>
                <a:rect l="0" t="0" r="r" b="b"/>
                <a:pathLst>
                  <a:path w="41" h="41">
                    <a:moveTo>
                      <a:pt x="33" y="4"/>
                    </a:moveTo>
                    <a:lnTo>
                      <a:pt x="41" y="41"/>
                    </a:lnTo>
                    <a:lnTo>
                      <a:pt x="33" y="37"/>
                    </a:lnTo>
                    <a:lnTo>
                      <a:pt x="30" y="33"/>
                    </a:lnTo>
                    <a:lnTo>
                      <a:pt x="22" y="30"/>
                    </a:lnTo>
                    <a:lnTo>
                      <a:pt x="15" y="30"/>
                    </a:lnTo>
                    <a:lnTo>
                      <a:pt x="0" y="30"/>
                    </a:lnTo>
                    <a:lnTo>
                      <a:pt x="4" y="15"/>
                    </a:lnTo>
                    <a:lnTo>
                      <a:pt x="7" y="0"/>
                    </a:lnTo>
                    <a:lnTo>
                      <a:pt x="22" y="4"/>
                    </a:lnTo>
                    <a:lnTo>
                      <a:pt x="33" y="4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16912" name="Freeform 176"/>
              <p:cNvSpPr>
                <a:spLocks/>
              </p:cNvSpPr>
              <p:nvPr/>
            </p:nvSpPr>
            <p:spPr bwMode="auto">
              <a:xfrm>
                <a:off x="1020" y="2598"/>
                <a:ext cx="1500" cy="602"/>
              </a:xfrm>
              <a:custGeom>
                <a:avLst/>
                <a:gdLst/>
                <a:ahLst/>
                <a:cxnLst>
                  <a:cxn ang="0">
                    <a:pos x="1116" y="37"/>
                  </a:cxn>
                  <a:cxn ang="0">
                    <a:pos x="1112" y="73"/>
                  </a:cxn>
                  <a:cxn ang="0">
                    <a:pos x="1105" y="95"/>
                  </a:cxn>
                  <a:cxn ang="0">
                    <a:pos x="1116" y="102"/>
                  </a:cxn>
                  <a:cxn ang="0">
                    <a:pos x="1131" y="132"/>
                  </a:cxn>
                  <a:cxn ang="0">
                    <a:pos x="1138" y="186"/>
                  </a:cxn>
                  <a:cxn ang="0">
                    <a:pos x="1138" y="216"/>
                  </a:cxn>
                  <a:cxn ang="0">
                    <a:pos x="1153" y="212"/>
                  </a:cxn>
                  <a:cxn ang="0">
                    <a:pos x="1190" y="212"/>
                  </a:cxn>
                  <a:cxn ang="0">
                    <a:pos x="1201" y="442"/>
                  </a:cxn>
                  <a:cxn ang="0">
                    <a:pos x="0" y="223"/>
                  </a:cxn>
                  <a:cxn ang="0">
                    <a:pos x="70" y="201"/>
                  </a:cxn>
                  <a:cxn ang="0">
                    <a:pos x="222" y="190"/>
                  </a:cxn>
                  <a:cxn ang="0">
                    <a:pos x="341" y="197"/>
                  </a:cxn>
                  <a:cxn ang="0">
                    <a:pos x="411" y="216"/>
                  </a:cxn>
                  <a:cxn ang="0">
                    <a:pos x="471" y="227"/>
                  </a:cxn>
                  <a:cxn ang="0">
                    <a:pos x="486" y="227"/>
                  </a:cxn>
                  <a:cxn ang="0">
                    <a:pos x="563" y="197"/>
                  </a:cxn>
                  <a:cxn ang="0">
                    <a:pos x="678" y="172"/>
                  </a:cxn>
                  <a:cxn ang="0">
                    <a:pos x="719" y="168"/>
                  </a:cxn>
                  <a:cxn ang="0">
                    <a:pos x="849" y="164"/>
                  </a:cxn>
                  <a:cxn ang="0">
                    <a:pos x="890" y="175"/>
                  </a:cxn>
                  <a:cxn ang="0">
                    <a:pos x="934" y="190"/>
                  </a:cxn>
                  <a:cxn ang="0">
                    <a:pos x="986" y="208"/>
                  </a:cxn>
                  <a:cxn ang="0">
                    <a:pos x="982" y="186"/>
                  </a:cxn>
                  <a:cxn ang="0">
                    <a:pos x="986" y="150"/>
                  </a:cxn>
                  <a:cxn ang="0">
                    <a:pos x="1005" y="121"/>
                  </a:cxn>
                  <a:cxn ang="0">
                    <a:pos x="1030" y="91"/>
                  </a:cxn>
                  <a:cxn ang="0">
                    <a:pos x="1045" y="77"/>
                  </a:cxn>
                  <a:cxn ang="0">
                    <a:pos x="1038" y="66"/>
                  </a:cxn>
                  <a:cxn ang="0">
                    <a:pos x="1030" y="48"/>
                  </a:cxn>
                  <a:cxn ang="0">
                    <a:pos x="1038" y="22"/>
                  </a:cxn>
                  <a:cxn ang="0">
                    <a:pos x="1053" y="4"/>
                  </a:cxn>
                  <a:cxn ang="0">
                    <a:pos x="1079" y="0"/>
                  </a:cxn>
                  <a:cxn ang="0">
                    <a:pos x="1105" y="11"/>
                  </a:cxn>
                </a:cxnLst>
                <a:rect l="0" t="0" r="r" b="b"/>
                <a:pathLst>
                  <a:path w="1201" h="442">
                    <a:moveTo>
                      <a:pt x="1112" y="19"/>
                    </a:moveTo>
                    <a:lnTo>
                      <a:pt x="1116" y="37"/>
                    </a:lnTo>
                    <a:lnTo>
                      <a:pt x="1116" y="55"/>
                    </a:lnTo>
                    <a:lnTo>
                      <a:pt x="1112" y="73"/>
                    </a:lnTo>
                    <a:lnTo>
                      <a:pt x="1105" y="91"/>
                    </a:lnTo>
                    <a:lnTo>
                      <a:pt x="1105" y="95"/>
                    </a:lnTo>
                    <a:lnTo>
                      <a:pt x="1108" y="99"/>
                    </a:lnTo>
                    <a:lnTo>
                      <a:pt x="1116" y="102"/>
                    </a:lnTo>
                    <a:lnTo>
                      <a:pt x="1119" y="106"/>
                    </a:lnTo>
                    <a:lnTo>
                      <a:pt x="1131" y="132"/>
                    </a:lnTo>
                    <a:lnTo>
                      <a:pt x="1138" y="157"/>
                    </a:lnTo>
                    <a:lnTo>
                      <a:pt x="1138" y="186"/>
                    </a:lnTo>
                    <a:lnTo>
                      <a:pt x="1134" y="212"/>
                    </a:lnTo>
                    <a:lnTo>
                      <a:pt x="1138" y="216"/>
                    </a:lnTo>
                    <a:lnTo>
                      <a:pt x="1145" y="216"/>
                    </a:lnTo>
                    <a:lnTo>
                      <a:pt x="1153" y="212"/>
                    </a:lnTo>
                    <a:lnTo>
                      <a:pt x="1179" y="212"/>
                    </a:lnTo>
                    <a:lnTo>
                      <a:pt x="1190" y="212"/>
                    </a:lnTo>
                    <a:lnTo>
                      <a:pt x="1201" y="219"/>
                    </a:lnTo>
                    <a:lnTo>
                      <a:pt x="1201" y="442"/>
                    </a:lnTo>
                    <a:lnTo>
                      <a:pt x="0" y="442"/>
                    </a:lnTo>
                    <a:lnTo>
                      <a:pt x="0" y="223"/>
                    </a:lnTo>
                    <a:lnTo>
                      <a:pt x="37" y="212"/>
                    </a:lnTo>
                    <a:lnTo>
                      <a:pt x="70" y="201"/>
                    </a:lnTo>
                    <a:lnTo>
                      <a:pt x="144" y="194"/>
                    </a:lnTo>
                    <a:lnTo>
                      <a:pt x="222" y="190"/>
                    </a:lnTo>
                    <a:lnTo>
                      <a:pt x="300" y="190"/>
                    </a:lnTo>
                    <a:lnTo>
                      <a:pt x="341" y="197"/>
                    </a:lnTo>
                    <a:lnTo>
                      <a:pt x="378" y="205"/>
                    </a:lnTo>
                    <a:lnTo>
                      <a:pt x="411" y="216"/>
                    </a:lnTo>
                    <a:lnTo>
                      <a:pt x="448" y="223"/>
                    </a:lnTo>
                    <a:lnTo>
                      <a:pt x="471" y="227"/>
                    </a:lnTo>
                    <a:lnTo>
                      <a:pt x="482" y="227"/>
                    </a:lnTo>
                    <a:lnTo>
                      <a:pt x="486" y="227"/>
                    </a:lnTo>
                    <a:lnTo>
                      <a:pt x="489" y="223"/>
                    </a:lnTo>
                    <a:lnTo>
                      <a:pt x="563" y="197"/>
                    </a:lnTo>
                    <a:lnTo>
                      <a:pt x="638" y="179"/>
                    </a:lnTo>
                    <a:lnTo>
                      <a:pt x="678" y="172"/>
                    </a:lnTo>
                    <a:lnTo>
                      <a:pt x="697" y="168"/>
                    </a:lnTo>
                    <a:lnTo>
                      <a:pt x="719" y="168"/>
                    </a:lnTo>
                    <a:lnTo>
                      <a:pt x="804" y="161"/>
                    </a:lnTo>
                    <a:lnTo>
                      <a:pt x="849" y="164"/>
                    </a:lnTo>
                    <a:lnTo>
                      <a:pt x="867" y="168"/>
                    </a:lnTo>
                    <a:lnTo>
                      <a:pt x="890" y="175"/>
                    </a:lnTo>
                    <a:lnTo>
                      <a:pt x="912" y="183"/>
                    </a:lnTo>
                    <a:lnTo>
                      <a:pt x="934" y="190"/>
                    </a:lnTo>
                    <a:lnTo>
                      <a:pt x="979" y="208"/>
                    </a:lnTo>
                    <a:lnTo>
                      <a:pt x="986" y="208"/>
                    </a:lnTo>
                    <a:lnTo>
                      <a:pt x="990" y="205"/>
                    </a:lnTo>
                    <a:lnTo>
                      <a:pt x="982" y="186"/>
                    </a:lnTo>
                    <a:lnTo>
                      <a:pt x="982" y="168"/>
                    </a:lnTo>
                    <a:lnTo>
                      <a:pt x="986" y="150"/>
                    </a:lnTo>
                    <a:lnTo>
                      <a:pt x="993" y="135"/>
                    </a:lnTo>
                    <a:lnTo>
                      <a:pt x="1005" y="121"/>
                    </a:lnTo>
                    <a:lnTo>
                      <a:pt x="1016" y="106"/>
                    </a:lnTo>
                    <a:lnTo>
                      <a:pt x="1030" y="91"/>
                    </a:lnTo>
                    <a:lnTo>
                      <a:pt x="1045" y="81"/>
                    </a:lnTo>
                    <a:lnTo>
                      <a:pt x="1045" y="77"/>
                    </a:lnTo>
                    <a:lnTo>
                      <a:pt x="1042" y="70"/>
                    </a:lnTo>
                    <a:lnTo>
                      <a:pt x="1038" y="66"/>
                    </a:lnTo>
                    <a:lnTo>
                      <a:pt x="1034" y="59"/>
                    </a:lnTo>
                    <a:lnTo>
                      <a:pt x="1030" y="48"/>
                    </a:lnTo>
                    <a:lnTo>
                      <a:pt x="1034" y="33"/>
                    </a:lnTo>
                    <a:lnTo>
                      <a:pt x="1038" y="22"/>
                    </a:lnTo>
                    <a:lnTo>
                      <a:pt x="1045" y="8"/>
                    </a:lnTo>
                    <a:lnTo>
                      <a:pt x="1053" y="4"/>
                    </a:lnTo>
                    <a:lnTo>
                      <a:pt x="1060" y="0"/>
                    </a:lnTo>
                    <a:lnTo>
                      <a:pt x="1079" y="0"/>
                    </a:lnTo>
                    <a:lnTo>
                      <a:pt x="1097" y="8"/>
                    </a:lnTo>
                    <a:lnTo>
                      <a:pt x="1105" y="11"/>
                    </a:lnTo>
                    <a:lnTo>
                      <a:pt x="1112" y="19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116913" name="Freeform 177"/>
            <p:cNvSpPr>
              <a:spLocks/>
            </p:cNvSpPr>
            <p:nvPr/>
          </p:nvSpPr>
          <p:spPr bwMode="auto">
            <a:xfrm>
              <a:off x="2325" y="2637"/>
              <a:ext cx="24" cy="30"/>
            </a:xfrm>
            <a:custGeom>
              <a:avLst/>
              <a:gdLst/>
              <a:ahLst/>
              <a:cxnLst>
                <a:cxn ang="0">
                  <a:pos x="19" y="8"/>
                </a:cxn>
                <a:cxn ang="0">
                  <a:pos x="15" y="15"/>
                </a:cxn>
                <a:cxn ang="0">
                  <a:pos x="15" y="19"/>
                </a:cxn>
                <a:cxn ang="0">
                  <a:pos x="11" y="22"/>
                </a:cxn>
                <a:cxn ang="0">
                  <a:pos x="4" y="19"/>
                </a:cxn>
                <a:cxn ang="0">
                  <a:pos x="0" y="11"/>
                </a:cxn>
                <a:cxn ang="0">
                  <a:pos x="0" y="4"/>
                </a:cxn>
                <a:cxn ang="0">
                  <a:pos x="8" y="0"/>
                </a:cxn>
                <a:cxn ang="0">
                  <a:pos x="15" y="4"/>
                </a:cxn>
                <a:cxn ang="0">
                  <a:pos x="19" y="8"/>
                </a:cxn>
              </a:cxnLst>
              <a:rect l="0" t="0" r="r" b="b"/>
              <a:pathLst>
                <a:path w="19" h="22">
                  <a:moveTo>
                    <a:pt x="19" y="8"/>
                  </a:moveTo>
                  <a:lnTo>
                    <a:pt x="15" y="15"/>
                  </a:lnTo>
                  <a:lnTo>
                    <a:pt x="15" y="19"/>
                  </a:lnTo>
                  <a:lnTo>
                    <a:pt x="11" y="22"/>
                  </a:lnTo>
                  <a:lnTo>
                    <a:pt x="4" y="19"/>
                  </a:lnTo>
                  <a:lnTo>
                    <a:pt x="0" y="11"/>
                  </a:lnTo>
                  <a:lnTo>
                    <a:pt x="0" y="4"/>
                  </a:lnTo>
                  <a:lnTo>
                    <a:pt x="8" y="0"/>
                  </a:lnTo>
                  <a:lnTo>
                    <a:pt x="15" y="4"/>
                  </a:lnTo>
                  <a:lnTo>
                    <a:pt x="19" y="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116914" name="Freeform 178"/>
            <p:cNvSpPr>
              <a:spLocks/>
            </p:cNvSpPr>
            <p:nvPr/>
          </p:nvSpPr>
          <p:spPr bwMode="auto">
            <a:xfrm>
              <a:off x="2376" y="2643"/>
              <a:ext cx="24" cy="24"/>
            </a:xfrm>
            <a:custGeom>
              <a:avLst/>
              <a:gdLst/>
              <a:ahLst/>
              <a:cxnLst>
                <a:cxn ang="0">
                  <a:pos x="19" y="7"/>
                </a:cxn>
                <a:cxn ang="0">
                  <a:pos x="19" y="15"/>
                </a:cxn>
                <a:cxn ang="0">
                  <a:pos x="15" y="18"/>
                </a:cxn>
                <a:cxn ang="0">
                  <a:pos x="11" y="18"/>
                </a:cxn>
                <a:cxn ang="0">
                  <a:pos x="8" y="18"/>
                </a:cxn>
                <a:cxn ang="0">
                  <a:pos x="4" y="15"/>
                </a:cxn>
                <a:cxn ang="0">
                  <a:pos x="0" y="11"/>
                </a:cxn>
                <a:cxn ang="0">
                  <a:pos x="0" y="4"/>
                </a:cxn>
                <a:cxn ang="0">
                  <a:pos x="4" y="4"/>
                </a:cxn>
                <a:cxn ang="0">
                  <a:pos x="4" y="0"/>
                </a:cxn>
                <a:cxn ang="0">
                  <a:pos x="15" y="4"/>
                </a:cxn>
                <a:cxn ang="0">
                  <a:pos x="19" y="4"/>
                </a:cxn>
                <a:cxn ang="0">
                  <a:pos x="19" y="7"/>
                </a:cxn>
              </a:cxnLst>
              <a:rect l="0" t="0" r="r" b="b"/>
              <a:pathLst>
                <a:path w="19" h="18">
                  <a:moveTo>
                    <a:pt x="19" y="7"/>
                  </a:moveTo>
                  <a:lnTo>
                    <a:pt x="19" y="15"/>
                  </a:lnTo>
                  <a:lnTo>
                    <a:pt x="15" y="18"/>
                  </a:lnTo>
                  <a:lnTo>
                    <a:pt x="11" y="18"/>
                  </a:lnTo>
                  <a:lnTo>
                    <a:pt x="8" y="18"/>
                  </a:lnTo>
                  <a:lnTo>
                    <a:pt x="4" y="15"/>
                  </a:lnTo>
                  <a:lnTo>
                    <a:pt x="0" y="11"/>
                  </a:lnTo>
                  <a:lnTo>
                    <a:pt x="0" y="4"/>
                  </a:lnTo>
                  <a:lnTo>
                    <a:pt x="4" y="4"/>
                  </a:lnTo>
                  <a:lnTo>
                    <a:pt x="4" y="0"/>
                  </a:lnTo>
                  <a:lnTo>
                    <a:pt x="15" y="4"/>
                  </a:lnTo>
                  <a:lnTo>
                    <a:pt x="19" y="4"/>
                  </a:lnTo>
                  <a:lnTo>
                    <a:pt x="19" y="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116915" name="Freeform 179"/>
            <p:cNvSpPr>
              <a:spLocks/>
            </p:cNvSpPr>
            <p:nvPr/>
          </p:nvSpPr>
          <p:spPr bwMode="auto">
            <a:xfrm>
              <a:off x="2349" y="2682"/>
              <a:ext cx="22" cy="26"/>
            </a:xfrm>
            <a:custGeom>
              <a:avLst/>
              <a:gdLst/>
              <a:ahLst/>
              <a:cxnLst>
                <a:cxn ang="0">
                  <a:pos x="18" y="11"/>
                </a:cxn>
                <a:cxn ang="0">
                  <a:pos x="18" y="15"/>
                </a:cxn>
                <a:cxn ang="0">
                  <a:pos x="18" y="15"/>
                </a:cxn>
                <a:cxn ang="0">
                  <a:pos x="15" y="19"/>
                </a:cxn>
                <a:cxn ang="0">
                  <a:pos x="7" y="19"/>
                </a:cxn>
                <a:cxn ang="0">
                  <a:pos x="0" y="11"/>
                </a:cxn>
                <a:cxn ang="0">
                  <a:pos x="0" y="8"/>
                </a:cxn>
                <a:cxn ang="0">
                  <a:pos x="4" y="4"/>
                </a:cxn>
                <a:cxn ang="0">
                  <a:pos x="11" y="0"/>
                </a:cxn>
                <a:cxn ang="0">
                  <a:pos x="18" y="0"/>
                </a:cxn>
                <a:cxn ang="0">
                  <a:pos x="18" y="4"/>
                </a:cxn>
                <a:cxn ang="0">
                  <a:pos x="18" y="11"/>
                </a:cxn>
              </a:cxnLst>
              <a:rect l="0" t="0" r="r" b="b"/>
              <a:pathLst>
                <a:path w="18" h="19">
                  <a:moveTo>
                    <a:pt x="18" y="11"/>
                  </a:moveTo>
                  <a:lnTo>
                    <a:pt x="18" y="15"/>
                  </a:lnTo>
                  <a:lnTo>
                    <a:pt x="18" y="15"/>
                  </a:lnTo>
                  <a:lnTo>
                    <a:pt x="15" y="19"/>
                  </a:lnTo>
                  <a:lnTo>
                    <a:pt x="7" y="19"/>
                  </a:lnTo>
                  <a:lnTo>
                    <a:pt x="0" y="11"/>
                  </a:lnTo>
                  <a:lnTo>
                    <a:pt x="0" y="8"/>
                  </a:lnTo>
                  <a:lnTo>
                    <a:pt x="4" y="4"/>
                  </a:lnTo>
                  <a:lnTo>
                    <a:pt x="11" y="0"/>
                  </a:lnTo>
                  <a:lnTo>
                    <a:pt x="18" y="0"/>
                  </a:lnTo>
                  <a:lnTo>
                    <a:pt x="18" y="4"/>
                  </a:lnTo>
                  <a:lnTo>
                    <a:pt x="18" y="11"/>
                  </a:lnTo>
                  <a:close/>
                </a:path>
              </a:pathLst>
            </a:custGeom>
            <a:solidFill>
              <a:srgbClr val="8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116737" name="Group 180"/>
          <p:cNvGrpSpPr>
            <a:grpSpLocks/>
          </p:cNvGrpSpPr>
          <p:nvPr/>
        </p:nvGrpSpPr>
        <p:grpSpPr bwMode="auto">
          <a:xfrm>
            <a:off x="142875" y="5121275"/>
            <a:ext cx="6996113" cy="1858963"/>
            <a:chOff x="90" y="3226"/>
            <a:chExt cx="4407" cy="1171"/>
          </a:xfrm>
        </p:grpSpPr>
        <p:grpSp>
          <p:nvGrpSpPr>
            <p:cNvPr id="116738" name="Group 181"/>
            <p:cNvGrpSpPr>
              <a:grpSpLocks/>
            </p:cNvGrpSpPr>
            <p:nvPr/>
          </p:nvGrpSpPr>
          <p:grpSpPr bwMode="auto">
            <a:xfrm rot="2755582">
              <a:off x="4059" y="3475"/>
              <a:ext cx="272" cy="544"/>
              <a:chOff x="4785" y="1434"/>
              <a:chExt cx="272" cy="544"/>
            </a:xfrm>
          </p:grpSpPr>
          <p:sp>
            <p:nvSpPr>
              <p:cNvPr id="116918" name="Oval 182"/>
              <p:cNvSpPr>
                <a:spLocks noChangeArrowheads="1"/>
              </p:cNvSpPr>
              <p:nvPr/>
            </p:nvSpPr>
            <p:spPr bwMode="auto">
              <a:xfrm>
                <a:off x="4830" y="1434"/>
                <a:ext cx="182" cy="272"/>
              </a:xfrm>
              <a:prstGeom prst="ellipse">
                <a:avLst/>
              </a:pr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ja-JP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16919" name="Freeform 183"/>
              <p:cNvSpPr>
                <a:spLocks/>
              </p:cNvSpPr>
              <p:nvPr/>
            </p:nvSpPr>
            <p:spPr bwMode="auto">
              <a:xfrm>
                <a:off x="4870" y="1505"/>
                <a:ext cx="40" cy="48"/>
              </a:xfrm>
              <a:custGeom>
                <a:avLst/>
                <a:gdLst/>
                <a:ahLst/>
                <a:cxnLst>
                  <a:cxn ang="0">
                    <a:pos x="19" y="8"/>
                  </a:cxn>
                  <a:cxn ang="0">
                    <a:pos x="15" y="15"/>
                  </a:cxn>
                  <a:cxn ang="0">
                    <a:pos x="15" y="19"/>
                  </a:cxn>
                  <a:cxn ang="0">
                    <a:pos x="11" y="22"/>
                  </a:cxn>
                  <a:cxn ang="0">
                    <a:pos x="4" y="19"/>
                  </a:cxn>
                  <a:cxn ang="0">
                    <a:pos x="0" y="11"/>
                  </a:cxn>
                  <a:cxn ang="0">
                    <a:pos x="0" y="4"/>
                  </a:cxn>
                  <a:cxn ang="0">
                    <a:pos x="8" y="0"/>
                  </a:cxn>
                  <a:cxn ang="0">
                    <a:pos x="15" y="4"/>
                  </a:cxn>
                  <a:cxn ang="0">
                    <a:pos x="19" y="8"/>
                  </a:cxn>
                </a:cxnLst>
                <a:rect l="0" t="0" r="r" b="b"/>
                <a:pathLst>
                  <a:path w="19" h="22">
                    <a:moveTo>
                      <a:pt x="19" y="8"/>
                    </a:moveTo>
                    <a:lnTo>
                      <a:pt x="15" y="15"/>
                    </a:lnTo>
                    <a:lnTo>
                      <a:pt x="15" y="19"/>
                    </a:lnTo>
                    <a:lnTo>
                      <a:pt x="11" y="22"/>
                    </a:lnTo>
                    <a:lnTo>
                      <a:pt x="4" y="19"/>
                    </a:lnTo>
                    <a:lnTo>
                      <a:pt x="0" y="11"/>
                    </a:lnTo>
                    <a:lnTo>
                      <a:pt x="0" y="4"/>
                    </a:lnTo>
                    <a:lnTo>
                      <a:pt x="8" y="0"/>
                    </a:lnTo>
                    <a:lnTo>
                      <a:pt x="15" y="4"/>
                    </a:lnTo>
                    <a:lnTo>
                      <a:pt x="19" y="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16920" name="Freeform 184"/>
              <p:cNvSpPr>
                <a:spLocks/>
              </p:cNvSpPr>
              <p:nvPr/>
            </p:nvSpPr>
            <p:spPr bwMode="auto">
              <a:xfrm>
                <a:off x="4954" y="1514"/>
                <a:ext cx="40" cy="39"/>
              </a:xfrm>
              <a:custGeom>
                <a:avLst/>
                <a:gdLst/>
                <a:ahLst/>
                <a:cxnLst>
                  <a:cxn ang="0">
                    <a:pos x="19" y="7"/>
                  </a:cxn>
                  <a:cxn ang="0">
                    <a:pos x="19" y="15"/>
                  </a:cxn>
                  <a:cxn ang="0">
                    <a:pos x="15" y="18"/>
                  </a:cxn>
                  <a:cxn ang="0">
                    <a:pos x="11" y="18"/>
                  </a:cxn>
                  <a:cxn ang="0">
                    <a:pos x="8" y="18"/>
                  </a:cxn>
                  <a:cxn ang="0">
                    <a:pos x="4" y="15"/>
                  </a:cxn>
                  <a:cxn ang="0">
                    <a:pos x="0" y="11"/>
                  </a:cxn>
                  <a:cxn ang="0">
                    <a:pos x="0" y="4"/>
                  </a:cxn>
                  <a:cxn ang="0">
                    <a:pos x="4" y="4"/>
                  </a:cxn>
                  <a:cxn ang="0">
                    <a:pos x="4" y="0"/>
                  </a:cxn>
                  <a:cxn ang="0">
                    <a:pos x="15" y="4"/>
                  </a:cxn>
                  <a:cxn ang="0">
                    <a:pos x="19" y="4"/>
                  </a:cxn>
                  <a:cxn ang="0">
                    <a:pos x="19" y="7"/>
                  </a:cxn>
                </a:cxnLst>
                <a:rect l="0" t="0" r="r" b="b"/>
                <a:pathLst>
                  <a:path w="19" h="18">
                    <a:moveTo>
                      <a:pt x="19" y="7"/>
                    </a:moveTo>
                    <a:lnTo>
                      <a:pt x="19" y="15"/>
                    </a:lnTo>
                    <a:lnTo>
                      <a:pt x="15" y="18"/>
                    </a:lnTo>
                    <a:lnTo>
                      <a:pt x="11" y="18"/>
                    </a:lnTo>
                    <a:lnTo>
                      <a:pt x="8" y="18"/>
                    </a:lnTo>
                    <a:lnTo>
                      <a:pt x="4" y="15"/>
                    </a:lnTo>
                    <a:lnTo>
                      <a:pt x="0" y="11"/>
                    </a:lnTo>
                    <a:lnTo>
                      <a:pt x="0" y="4"/>
                    </a:lnTo>
                    <a:lnTo>
                      <a:pt x="4" y="4"/>
                    </a:lnTo>
                    <a:lnTo>
                      <a:pt x="4" y="0"/>
                    </a:lnTo>
                    <a:lnTo>
                      <a:pt x="15" y="4"/>
                    </a:lnTo>
                    <a:lnTo>
                      <a:pt x="19" y="4"/>
                    </a:lnTo>
                    <a:lnTo>
                      <a:pt x="19" y="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16921" name="Freeform 185"/>
              <p:cNvSpPr>
                <a:spLocks/>
              </p:cNvSpPr>
              <p:nvPr/>
            </p:nvSpPr>
            <p:spPr bwMode="auto">
              <a:xfrm>
                <a:off x="4910" y="1578"/>
                <a:ext cx="36" cy="42"/>
              </a:xfrm>
              <a:custGeom>
                <a:avLst/>
                <a:gdLst/>
                <a:ahLst/>
                <a:cxnLst>
                  <a:cxn ang="0">
                    <a:pos x="18" y="11"/>
                  </a:cxn>
                  <a:cxn ang="0">
                    <a:pos x="18" y="15"/>
                  </a:cxn>
                  <a:cxn ang="0">
                    <a:pos x="18" y="15"/>
                  </a:cxn>
                  <a:cxn ang="0">
                    <a:pos x="15" y="19"/>
                  </a:cxn>
                  <a:cxn ang="0">
                    <a:pos x="7" y="19"/>
                  </a:cxn>
                  <a:cxn ang="0">
                    <a:pos x="0" y="11"/>
                  </a:cxn>
                  <a:cxn ang="0">
                    <a:pos x="0" y="8"/>
                  </a:cxn>
                  <a:cxn ang="0">
                    <a:pos x="4" y="4"/>
                  </a:cxn>
                  <a:cxn ang="0">
                    <a:pos x="11" y="0"/>
                  </a:cxn>
                  <a:cxn ang="0">
                    <a:pos x="18" y="0"/>
                  </a:cxn>
                  <a:cxn ang="0">
                    <a:pos x="18" y="4"/>
                  </a:cxn>
                  <a:cxn ang="0">
                    <a:pos x="18" y="11"/>
                  </a:cxn>
                </a:cxnLst>
                <a:rect l="0" t="0" r="r" b="b"/>
                <a:pathLst>
                  <a:path w="18" h="19">
                    <a:moveTo>
                      <a:pt x="18" y="11"/>
                    </a:moveTo>
                    <a:lnTo>
                      <a:pt x="18" y="15"/>
                    </a:lnTo>
                    <a:lnTo>
                      <a:pt x="18" y="15"/>
                    </a:lnTo>
                    <a:lnTo>
                      <a:pt x="15" y="19"/>
                    </a:lnTo>
                    <a:lnTo>
                      <a:pt x="7" y="19"/>
                    </a:lnTo>
                    <a:lnTo>
                      <a:pt x="0" y="11"/>
                    </a:lnTo>
                    <a:lnTo>
                      <a:pt x="0" y="8"/>
                    </a:lnTo>
                    <a:lnTo>
                      <a:pt x="4" y="4"/>
                    </a:lnTo>
                    <a:lnTo>
                      <a:pt x="11" y="0"/>
                    </a:lnTo>
                    <a:lnTo>
                      <a:pt x="18" y="0"/>
                    </a:lnTo>
                    <a:lnTo>
                      <a:pt x="18" y="4"/>
                    </a:lnTo>
                    <a:lnTo>
                      <a:pt x="18" y="11"/>
                    </a:lnTo>
                    <a:close/>
                  </a:path>
                </a:pathLst>
              </a:custGeom>
              <a:solidFill>
                <a:srgbClr val="8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16922" name="Oval 186"/>
              <p:cNvSpPr>
                <a:spLocks noChangeArrowheads="1"/>
              </p:cNvSpPr>
              <p:nvPr/>
            </p:nvSpPr>
            <p:spPr bwMode="auto">
              <a:xfrm>
                <a:off x="4785" y="1661"/>
                <a:ext cx="272" cy="317"/>
              </a:xfrm>
              <a:prstGeom prst="ellipse">
                <a:avLst/>
              </a:pr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ja-JP" altLang="en-US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116923" name="Freeform 187"/>
            <p:cNvSpPr>
              <a:spLocks/>
            </p:cNvSpPr>
            <p:nvPr/>
          </p:nvSpPr>
          <p:spPr bwMode="auto">
            <a:xfrm>
              <a:off x="90" y="3226"/>
              <a:ext cx="4407" cy="1171"/>
            </a:xfrm>
            <a:custGeom>
              <a:avLst/>
              <a:gdLst/>
              <a:ahLst/>
              <a:cxnLst>
                <a:cxn ang="0">
                  <a:pos x="114" y="884"/>
                </a:cxn>
                <a:cxn ang="0">
                  <a:pos x="23" y="658"/>
                </a:cxn>
                <a:cxn ang="0">
                  <a:pos x="250" y="295"/>
                </a:cxn>
                <a:cxn ang="0">
                  <a:pos x="658" y="68"/>
                </a:cxn>
                <a:cxn ang="0">
                  <a:pos x="1429" y="23"/>
                </a:cxn>
                <a:cxn ang="0">
                  <a:pos x="2427" y="68"/>
                </a:cxn>
                <a:cxn ang="0">
                  <a:pos x="3425" y="68"/>
                </a:cxn>
                <a:cxn ang="0">
                  <a:pos x="3924" y="476"/>
                </a:cxn>
                <a:cxn ang="0">
                  <a:pos x="4151" y="839"/>
                </a:cxn>
                <a:cxn ang="0">
                  <a:pos x="4332" y="975"/>
                </a:cxn>
                <a:cxn ang="0">
                  <a:pos x="4332" y="1111"/>
                </a:cxn>
                <a:cxn ang="0">
                  <a:pos x="3879" y="1111"/>
                </a:cxn>
                <a:cxn ang="0">
                  <a:pos x="3516" y="748"/>
                </a:cxn>
                <a:cxn ang="0">
                  <a:pos x="3153" y="431"/>
                </a:cxn>
                <a:cxn ang="0">
                  <a:pos x="3062" y="431"/>
                </a:cxn>
                <a:cxn ang="0">
                  <a:pos x="2336" y="431"/>
                </a:cxn>
                <a:cxn ang="0">
                  <a:pos x="930" y="431"/>
                </a:cxn>
                <a:cxn ang="0">
                  <a:pos x="613" y="431"/>
                </a:cxn>
                <a:cxn ang="0">
                  <a:pos x="431" y="612"/>
                </a:cxn>
                <a:cxn ang="0">
                  <a:pos x="250" y="794"/>
                </a:cxn>
                <a:cxn ang="0">
                  <a:pos x="114" y="884"/>
                </a:cxn>
              </a:cxnLst>
              <a:rect l="0" t="0" r="r" b="b"/>
              <a:pathLst>
                <a:path w="4407" h="1171">
                  <a:moveTo>
                    <a:pt x="114" y="884"/>
                  </a:moveTo>
                  <a:cubicBezTo>
                    <a:pt x="76" y="861"/>
                    <a:pt x="0" y="756"/>
                    <a:pt x="23" y="658"/>
                  </a:cubicBezTo>
                  <a:cubicBezTo>
                    <a:pt x="46" y="560"/>
                    <a:pt x="144" y="393"/>
                    <a:pt x="250" y="295"/>
                  </a:cubicBezTo>
                  <a:cubicBezTo>
                    <a:pt x="356" y="197"/>
                    <a:pt x="462" y="113"/>
                    <a:pt x="658" y="68"/>
                  </a:cubicBezTo>
                  <a:cubicBezTo>
                    <a:pt x="854" y="23"/>
                    <a:pt x="1134" y="23"/>
                    <a:pt x="1429" y="23"/>
                  </a:cubicBezTo>
                  <a:cubicBezTo>
                    <a:pt x="1724" y="23"/>
                    <a:pt x="2094" y="60"/>
                    <a:pt x="2427" y="68"/>
                  </a:cubicBezTo>
                  <a:cubicBezTo>
                    <a:pt x="2760" y="76"/>
                    <a:pt x="3176" y="0"/>
                    <a:pt x="3425" y="68"/>
                  </a:cubicBezTo>
                  <a:cubicBezTo>
                    <a:pt x="3674" y="136"/>
                    <a:pt x="3803" y="348"/>
                    <a:pt x="3924" y="476"/>
                  </a:cubicBezTo>
                  <a:cubicBezTo>
                    <a:pt x="4045" y="604"/>
                    <a:pt x="4083" y="756"/>
                    <a:pt x="4151" y="839"/>
                  </a:cubicBezTo>
                  <a:cubicBezTo>
                    <a:pt x="4219" y="922"/>
                    <a:pt x="4302" y="930"/>
                    <a:pt x="4332" y="975"/>
                  </a:cubicBezTo>
                  <a:cubicBezTo>
                    <a:pt x="4362" y="1020"/>
                    <a:pt x="4407" y="1088"/>
                    <a:pt x="4332" y="1111"/>
                  </a:cubicBezTo>
                  <a:cubicBezTo>
                    <a:pt x="4257" y="1134"/>
                    <a:pt x="4015" y="1171"/>
                    <a:pt x="3879" y="1111"/>
                  </a:cubicBezTo>
                  <a:cubicBezTo>
                    <a:pt x="3743" y="1051"/>
                    <a:pt x="3637" y="861"/>
                    <a:pt x="3516" y="748"/>
                  </a:cubicBezTo>
                  <a:cubicBezTo>
                    <a:pt x="3395" y="635"/>
                    <a:pt x="3229" y="484"/>
                    <a:pt x="3153" y="431"/>
                  </a:cubicBezTo>
                  <a:cubicBezTo>
                    <a:pt x="3077" y="378"/>
                    <a:pt x="3198" y="431"/>
                    <a:pt x="3062" y="431"/>
                  </a:cubicBezTo>
                  <a:cubicBezTo>
                    <a:pt x="2926" y="431"/>
                    <a:pt x="2691" y="431"/>
                    <a:pt x="2336" y="431"/>
                  </a:cubicBezTo>
                  <a:cubicBezTo>
                    <a:pt x="1981" y="431"/>
                    <a:pt x="1217" y="431"/>
                    <a:pt x="930" y="431"/>
                  </a:cubicBezTo>
                  <a:cubicBezTo>
                    <a:pt x="643" y="431"/>
                    <a:pt x="696" y="401"/>
                    <a:pt x="613" y="431"/>
                  </a:cubicBezTo>
                  <a:cubicBezTo>
                    <a:pt x="530" y="461"/>
                    <a:pt x="491" y="552"/>
                    <a:pt x="431" y="612"/>
                  </a:cubicBezTo>
                  <a:cubicBezTo>
                    <a:pt x="371" y="672"/>
                    <a:pt x="303" y="749"/>
                    <a:pt x="250" y="794"/>
                  </a:cubicBezTo>
                  <a:cubicBezTo>
                    <a:pt x="197" y="839"/>
                    <a:pt x="152" y="907"/>
                    <a:pt x="114" y="884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</a:endParaRPr>
            </a:p>
          </p:txBody>
        </p:sp>
      </p:grpSp>
      <p:sp>
        <p:nvSpPr>
          <p:cNvPr id="116924" name="Text Box 188"/>
          <p:cNvSpPr txBox="1">
            <a:spLocks noChangeArrowheads="1"/>
          </p:cNvSpPr>
          <p:nvPr/>
        </p:nvSpPr>
        <p:spPr bwMode="auto">
          <a:xfrm>
            <a:off x="6011863" y="4797425"/>
            <a:ext cx="260680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ja-JP" altLang="en-US" sz="2800" dirty="0">
                <a:solidFill>
                  <a:srgbClr val="FFFFFF"/>
                </a:solidFill>
                <a:latin typeface="HG教科書体" pitchFamily="17" charset="-128"/>
                <a:ea typeface="HG教科書体" pitchFamily="17" charset="-128"/>
              </a:rPr>
              <a:t>山岳氷河 </a:t>
            </a:r>
            <a:r>
              <a:rPr lang="en-US" altLang="ja-JP" sz="2000" dirty="0">
                <a:solidFill>
                  <a:srgbClr val="FFFFFF"/>
                </a:solidFill>
                <a:latin typeface="Comic Sans MS" panose="030F0702030302020204" pitchFamily="66" charset="0"/>
                <a:ea typeface="HG教科書体" pitchFamily="17" charset="-128"/>
              </a:rPr>
              <a:t>glacier</a:t>
            </a:r>
            <a:endParaRPr lang="en-US" altLang="ja-JP" sz="2800" dirty="0">
              <a:solidFill>
                <a:srgbClr val="FFFFFF"/>
              </a:solidFill>
              <a:latin typeface="Comic Sans MS" panose="030F0702030302020204" pitchFamily="66" charset="0"/>
              <a:ea typeface="HG教科書体" pitchFamily="17" charset="-128"/>
            </a:endParaRPr>
          </a:p>
        </p:txBody>
      </p:sp>
      <p:sp>
        <p:nvSpPr>
          <p:cNvPr id="192" name="Text Box 2"/>
          <p:cNvSpPr txBox="1">
            <a:spLocks noChangeArrowheads="1"/>
          </p:cNvSpPr>
          <p:nvPr/>
        </p:nvSpPr>
        <p:spPr bwMode="auto">
          <a:xfrm>
            <a:off x="676701" y="3261153"/>
            <a:ext cx="3712123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r"/>
            <a:r>
              <a:rPr lang="ja-JP" altLang="en-US" sz="24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正楷書体-PRO" pitchFamily="66" charset="-128"/>
                <a:ea typeface="HG正楷書体-PRO" pitchFamily="66" charset="-128"/>
              </a:rPr>
              <a:t>温暖化が山岳氷河の融解と海面上昇を引き起こす</a:t>
            </a:r>
            <a:endParaRPr lang="en-US" altLang="ja-JP" sz="24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G正楷書体-PRO" pitchFamily="66" charset="-128"/>
              <a:ea typeface="HG正楷書体-PRO" pitchFamily="66" charset="-128"/>
            </a:endParaRPr>
          </a:p>
          <a:p>
            <a:pPr algn="r"/>
            <a:r>
              <a:rPr lang="en-US" altLang="ja-JP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HG正楷書体-PRO" pitchFamily="66" charset="-128"/>
              </a:rPr>
              <a:t>Global warming causes melting glacier and sea level rise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42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9.24855E-7 L 0.004 0.06474 " pathEditMode="relative" rAng="0" ptsTypes="AA">
                                      <p:cBhvr>
                                        <p:cTn id="3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0" y="3200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8" dur="1000" fill="hold"/>
                                        <p:tgtEl>
                                          <p:spTgt spid="27"/>
                                        </p:tgtEl>
                                      </p:cBhvr>
                                      <p:by x="10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000"/>
                            </p:stCondLst>
                            <p:childTnLst>
                              <p:par>
                                <p:cTn id="56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167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169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182"/>
          <a:stretch/>
        </p:blipFill>
        <p:spPr>
          <a:xfrm>
            <a:off x="3088132" y="3781293"/>
            <a:ext cx="6003660" cy="2410053"/>
          </a:xfrm>
          <a:prstGeom prst="rect">
            <a:avLst/>
          </a:prstGeom>
        </p:spPr>
      </p:pic>
      <p:sp>
        <p:nvSpPr>
          <p:cNvPr id="3" name="テキスト ボックス 2"/>
          <p:cNvSpPr txBox="1"/>
          <p:nvPr/>
        </p:nvSpPr>
        <p:spPr>
          <a:xfrm>
            <a:off x="4199970" y="6550223"/>
            <a:ext cx="49183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dirty="0">
                <a:latin typeface="Comic Sans MS" panose="030F0702030302020204" pitchFamily="66" charset="0"/>
              </a:rPr>
              <a:t>http://npo-glacier.at.webry.info/200801/article_11.html</a:t>
            </a:r>
            <a:endParaRPr kumimoji="1" lang="ja-JP" altLang="en-US" sz="1400" dirty="0">
              <a:latin typeface="Comic Sans MS" panose="030F0702030302020204" pitchFamily="66" charset="0"/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106369" y="5518427"/>
            <a:ext cx="298176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>
                <a:latin typeface="HG正楷書体-PRO" panose="03000600000000000000" pitchFamily="66" charset="-128"/>
                <a:ea typeface="HG正楷書体-PRO" panose="03000600000000000000" pitchFamily="66" charset="-128"/>
              </a:rPr>
              <a:t>パタゴニア、ウプサラ氷河の末端付近（</a:t>
            </a:r>
            <a:r>
              <a:rPr lang="en-US" altLang="ja-JP" dirty="0">
                <a:latin typeface="HG正楷書体-PRO" panose="03000600000000000000" pitchFamily="66" charset="-128"/>
                <a:ea typeface="HG正楷書体-PRO" panose="03000600000000000000" pitchFamily="66" charset="-128"/>
              </a:rPr>
              <a:t>1993</a:t>
            </a:r>
            <a:r>
              <a:rPr lang="ja-JP" altLang="en-US" dirty="0">
                <a:latin typeface="HG正楷書体-PRO" panose="03000600000000000000" pitchFamily="66" charset="-128"/>
                <a:ea typeface="HG正楷書体-PRO" panose="03000600000000000000" pitchFamily="66" charset="-128"/>
              </a:rPr>
              <a:t>年</a:t>
            </a:r>
            <a:r>
              <a:rPr lang="en-US" altLang="ja-JP" dirty="0">
                <a:latin typeface="HG正楷書体-PRO" panose="03000600000000000000" pitchFamily="66" charset="-128"/>
                <a:ea typeface="HG正楷書体-PRO" panose="03000600000000000000" pitchFamily="66" charset="-128"/>
              </a:rPr>
              <a:t>11</a:t>
            </a:r>
            <a:r>
              <a:rPr lang="ja-JP" altLang="en-US" dirty="0">
                <a:latin typeface="HG正楷書体-PRO" panose="03000600000000000000" pitchFamily="66" charset="-128"/>
                <a:ea typeface="HG正楷書体-PRO" panose="03000600000000000000" pitchFamily="66" charset="-128"/>
              </a:rPr>
              <a:t>月と</a:t>
            </a:r>
            <a:r>
              <a:rPr lang="en-US" altLang="ja-JP" dirty="0">
                <a:latin typeface="HG正楷書体-PRO" panose="03000600000000000000" pitchFamily="66" charset="-128"/>
                <a:ea typeface="HG正楷書体-PRO" panose="03000600000000000000" pitchFamily="66" charset="-128"/>
              </a:rPr>
              <a:t>1999</a:t>
            </a:r>
            <a:r>
              <a:rPr lang="ja-JP" altLang="en-US" dirty="0">
                <a:latin typeface="HG正楷書体-PRO" panose="03000600000000000000" pitchFamily="66" charset="-128"/>
                <a:ea typeface="HG正楷書体-PRO" panose="03000600000000000000" pitchFamily="66" charset="-128"/>
              </a:rPr>
              <a:t>年</a:t>
            </a:r>
            <a:r>
              <a:rPr lang="en-US" altLang="ja-JP" dirty="0">
                <a:latin typeface="HG正楷書体-PRO" panose="03000600000000000000" pitchFamily="66" charset="-128"/>
                <a:ea typeface="HG正楷書体-PRO" panose="03000600000000000000" pitchFamily="66" charset="-128"/>
              </a:rPr>
              <a:t>3</a:t>
            </a:r>
            <a:r>
              <a:rPr lang="ja-JP" altLang="en-US" dirty="0">
                <a:latin typeface="HG正楷書体-PRO" panose="03000600000000000000" pitchFamily="66" charset="-128"/>
                <a:ea typeface="HG正楷書体-PRO" panose="03000600000000000000" pitchFamily="66" charset="-128"/>
              </a:rPr>
              <a:t>月）</a:t>
            </a:r>
            <a:endParaRPr kumimoji="1" lang="ja-JP" altLang="en-US" dirty="0">
              <a:latin typeface="HG正楷書体-PRO" panose="03000600000000000000" pitchFamily="66" charset="-128"/>
              <a:ea typeface="HG正楷書体-PRO" panose="03000600000000000000" pitchFamily="66" charset="-128"/>
            </a:endParaRPr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323528" y="332656"/>
            <a:ext cx="4193432" cy="3119914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>
            <a:off x="0" y="3614221"/>
            <a:ext cx="29206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>
                <a:latin typeface="HG正楷書体-PRO" panose="03000600000000000000" pitchFamily="66" charset="-128"/>
                <a:ea typeface="HG正楷書体-PRO" panose="03000600000000000000" pitchFamily="66" charset="-128"/>
              </a:rPr>
              <a:t>ヒマラヤ、</a:t>
            </a:r>
            <a:r>
              <a:rPr lang="en-US" altLang="ja-JP" dirty="0">
                <a:latin typeface="HG正楷書体-PRO" panose="03000600000000000000" pitchFamily="66" charset="-128"/>
                <a:ea typeface="HG正楷書体-PRO" panose="03000600000000000000" pitchFamily="66" charset="-128"/>
              </a:rPr>
              <a:t>AX010</a:t>
            </a:r>
            <a:r>
              <a:rPr lang="ja-JP" altLang="en-US" dirty="0">
                <a:latin typeface="HG正楷書体-PRO" panose="03000600000000000000" pitchFamily="66" charset="-128"/>
                <a:ea typeface="HG正楷書体-PRO" panose="03000600000000000000" pitchFamily="66" charset="-128"/>
              </a:rPr>
              <a:t>氷河 </a:t>
            </a:r>
            <a:r>
              <a:rPr lang="en-US" altLang="ja-JP" dirty="0">
                <a:latin typeface="HG正楷書体-PRO" panose="03000600000000000000" pitchFamily="66" charset="-128"/>
                <a:ea typeface="HG正楷書体-PRO" panose="03000600000000000000" pitchFamily="66" charset="-128"/>
              </a:rPr>
              <a:t>(</a:t>
            </a:r>
            <a:r>
              <a:rPr lang="ja-JP" altLang="en-US" dirty="0">
                <a:latin typeface="HG正楷書体-PRO" panose="03000600000000000000" pitchFamily="66" charset="-128"/>
                <a:ea typeface="HG正楷書体-PRO" panose="03000600000000000000" pitchFamily="66" charset="-128"/>
              </a:rPr>
              <a:t>名大・雪氷圏変動研究室</a:t>
            </a:r>
            <a:r>
              <a:rPr lang="en-US" altLang="ja-JP" dirty="0">
                <a:latin typeface="HG正楷書体-PRO" panose="03000600000000000000" pitchFamily="66" charset="-128"/>
                <a:ea typeface="HG正楷書体-PRO" panose="03000600000000000000" pitchFamily="66" charset="-128"/>
              </a:rPr>
              <a:t>)</a:t>
            </a:r>
            <a:endParaRPr kumimoji="1" lang="ja-JP" altLang="en-US" dirty="0">
              <a:latin typeface="HG正楷書体-PRO" panose="03000600000000000000" pitchFamily="66" charset="-128"/>
              <a:ea typeface="HG正楷書体-PRO" panose="03000600000000000000" pitchFamily="66" charset="-128"/>
            </a:endParaRPr>
          </a:p>
        </p:txBody>
      </p:sp>
      <p:pic>
        <p:nvPicPr>
          <p:cNvPr id="9" name="図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29"/>
          <a:stretch/>
        </p:blipFill>
        <p:spPr>
          <a:xfrm>
            <a:off x="325800" y="332656"/>
            <a:ext cx="4174192" cy="3119914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927"/>
          <a:stretch/>
        </p:blipFill>
        <p:spPr>
          <a:xfrm>
            <a:off x="3088132" y="3755731"/>
            <a:ext cx="6003660" cy="2577559"/>
          </a:xfrm>
          <a:prstGeom prst="rect">
            <a:avLst/>
          </a:prstGeom>
        </p:spPr>
      </p:pic>
      <p:pic>
        <p:nvPicPr>
          <p:cNvPr id="11" name="図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302"/>
          <a:stretch/>
        </p:blipFill>
        <p:spPr>
          <a:xfrm>
            <a:off x="4932040" y="1237751"/>
            <a:ext cx="3592196" cy="2301047"/>
          </a:xfrm>
          <a:prstGeom prst="rect">
            <a:avLst/>
          </a:prstGeom>
        </p:spPr>
      </p:pic>
      <p:pic>
        <p:nvPicPr>
          <p:cNvPr id="12" name="図 1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64"/>
          <a:stretch/>
        </p:blipFill>
        <p:spPr>
          <a:xfrm>
            <a:off x="4932040" y="1237751"/>
            <a:ext cx="3592196" cy="2359539"/>
          </a:xfrm>
          <a:prstGeom prst="rect">
            <a:avLst/>
          </a:prstGeom>
        </p:spPr>
      </p:pic>
      <p:sp>
        <p:nvSpPr>
          <p:cNvPr id="13" name="テキスト ボックス 12"/>
          <p:cNvSpPr txBox="1"/>
          <p:nvPr/>
        </p:nvSpPr>
        <p:spPr>
          <a:xfrm>
            <a:off x="4499992" y="512199"/>
            <a:ext cx="48245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dirty="0">
                <a:latin typeface="HG正楷書体-PRO" panose="03000600000000000000" pitchFamily="66" charset="-128"/>
                <a:ea typeface="HG正楷書体-PRO" panose="03000600000000000000" pitchFamily="66" charset="-128"/>
              </a:rPr>
              <a:t>スイス、アレッチ氷河（</a:t>
            </a:r>
            <a:r>
              <a:rPr lang="en-US" altLang="ja-JP" dirty="0">
                <a:latin typeface="HG正楷書体-PRO" panose="03000600000000000000" pitchFamily="66" charset="-128"/>
                <a:ea typeface="HG正楷書体-PRO" panose="03000600000000000000" pitchFamily="66" charset="-128"/>
              </a:rPr>
              <a:t>1890</a:t>
            </a:r>
            <a:r>
              <a:rPr lang="ja-JP" altLang="en-US" dirty="0">
                <a:latin typeface="HG正楷書体-PRO" panose="03000600000000000000" pitchFamily="66" charset="-128"/>
                <a:ea typeface="HG正楷書体-PRO" panose="03000600000000000000" pitchFamily="66" charset="-128"/>
              </a:rPr>
              <a:t>年と</a:t>
            </a:r>
            <a:r>
              <a:rPr lang="en-US" altLang="ja-JP" dirty="0">
                <a:latin typeface="HG正楷書体-PRO" panose="03000600000000000000" pitchFamily="66" charset="-128"/>
                <a:ea typeface="HG正楷書体-PRO" panose="03000600000000000000" pitchFamily="66" charset="-128"/>
              </a:rPr>
              <a:t>2005</a:t>
            </a:r>
            <a:r>
              <a:rPr lang="ja-JP" altLang="en-US" dirty="0">
                <a:latin typeface="HG正楷書体-PRO" panose="03000600000000000000" pitchFamily="66" charset="-128"/>
                <a:ea typeface="HG正楷書体-PRO" panose="03000600000000000000" pitchFamily="66" charset="-128"/>
              </a:rPr>
              <a:t>年）</a:t>
            </a:r>
            <a:r>
              <a:rPr lang="en-US" altLang="ja-JP" dirty="0">
                <a:latin typeface="HG正楷書体-PRO" panose="03000600000000000000" pitchFamily="66" charset="-128"/>
                <a:ea typeface="HG正楷書体-PRO" panose="03000600000000000000" pitchFamily="66" charset="-128"/>
              </a:rPr>
              <a:t>Nature News, 2010 </a:t>
            </a:r>
            <a:endParaRPr kumimoji="1" lang="ja-JP" altLang="en-US" dirty="0">
              <a:latin typeface="HG正楷書体-PRO" panose="03000600000000000000" pitchFamily="66" charset="-128"/>
              <a:ea typeface="HG正楷書体-PRO" panose="03000600000000000000" pitchFamily="66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24373062"/>
      </p:ext>
    </p:extLst>
  </p:cSld>
  <p:clrMapOvr>
    <a:masterClrMapping/>
  </p:clrMapOvr>
  <p:transition spd="med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58" y="1162131"/>
            <a:ext cx="8925059" cy="4832592"/>
          </a:xfrm>
          <a:prstGeom prst="rect">
            <a:avLst/>
          </a:prstGeom>
        </p:spPr>
      </p:pic>
      <p:pic>
        <p:nvPicPr>
          <p:cNvPr id="3" name="図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517" y="1390162"/>
            <a:ext cx="4562856" cy="17708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3538" y="3504507"/>
            <a:ext cx="4575048" cy="24902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テキスト ボックス 4"/>
          <p:cNvSpPr txBox="1"/>
          <p:nvPr/>
        </p:nvSpPr>
        <p:spPr>
          <a:xfrm>
            <a:off x="219780" y="27438"/>
            <a:ext cx="890981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1" lang="ja-JP" altLang="en-US" sz="3200" dirty="0">
                <a:solidFill>
                  <a:srgbClr val="002060"/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  <a:cs typeface="Times New Roman" pitchFamily="18" charset="0"/>
              </a:rPr>
              <a:t>平均的な重力変化率 </a:t>
            </a:r>
            <a:r>
              <a:rPr kumimoji="1" lang="en-US" altLang="ja-JP" sz="3200" dirty="0">
                <a:solidFill>
                  <a:srgbClr val="002060"/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  <a:cs typeface="Times New Roman" pitchFamily="18" charset="0"/>
              </a:rPr>
              <a:t>2004-2014 </a:t>
            </a:r>
            <a:r>
              <a:rPr kumimoji="1" lang="en-US" altLang="ja-JP" sz="2400" dirty="0">
                <a:solidFill>
                  <a:srgbClr val="002060"/>
                </a:solidFill>
                <a:latin typeface="Comic Sans MS" panose="030F0702030302020204" pitchFamily="66" charset="0"/>
                <a:ea typeface="HG正楷書体-PRO" panose="03000600000000000000" pitchFamily="66" charset="-128"/>
                <a:cs typeface="Times New Roman" pitchFamily="18" charset="0"/>
              </a:rPr>
              <a:t>Average </a:t>
            </a:r>
            <a:r>
              <a:rPr kumimoji="1" lang="en-US" altLang="ja-JP" sz="2400" dirty="0">
                <a:solidFill>
                  <a:srgbClr val="002060"/>
                </a:solidFill>
                <a:latin typeface="Symbol" panose="05050102010706020507" pitchFamily="18" charset="2"/>
                <a:ea typeface="HG正楷書体-PRO" panose="03000600000000000000" pitchFamily="66" charset="-128"/>
                <a:cs typeface="Times New Roman" pitchFamily="18" charset="0"/>
              </a:rPr>
              <a:t>D</a:t>
            </a:r>
            <a:r>
              <a:rPr kumimoji="1" lang="en-US" altLang="ja-JP" sz="2400" dirty="0">
                <a:solidFill>
                  <a:srgbClr val="002060"/>
                </a:solidFill>
                <a:latin typeface="Comic Sans MS" panose="030F0702030302020204" pitchFamily="66" charset="0"/>
                <a:ea typeface="HG正楷書体-PRO" panose="03000600000000000000" pitchFamily="66" charset="-128"/>
                <a:cs typeface="Times New Roman" pitchFamily="18" charset="0"/>
              </a:rPr>
              <a:t>g rate</a:t>
            </a:r>
            <a:endParaRPr kumimoji="1" lang="en-US" altLang="ja-JP" sz="3200" dirty="0">
              <a:solidFill>
                <a:srgbClr val="002060"/>
              </a:solidFill>
              <a:latin typeface="Comic Sans MS" panose="030F0702030302020204" pitchFamily="66" charset="0"/>
              <a:ea typeface="HG正楷書体-PRO" panose="03000600000000000000" pitchFamily="66" charset="-128"/>
              <a:cs typeface="Times New Roman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2800" dirty="0">
                <a:solidFill>
                  <a:srgbClr val="C00000"/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  <a:cs typeface="Times New Roman" pitchFamily="18" charset="0"/>
              </a:rPr>
              <a:t>(</a:t>
            </a:r>
            <a:r>
              <a:rPr kumimoji="1" lang="ja-JP" altLang="en-US" sz="2800" dirty="0">
                <a:solidFill>
                  <a:srgbClr val="C00000"/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  <a:cs typeface="Times New Roman" pitchFamily="18" charset="0"/>
              </a:rPr>
              <a:t>山岳氷河と大陸氷床の融解 </a:t>
            </a:r>
            <a:r>
              <a:rPr kumimoji="1" lang="en-US" altLang="ja-JP" sz="2000" dirty="0">
                <a:solidFill>
                  <a:srgbClr val="C00000"/>
                </a:solidFill>
                <a:latin typeface="Comic Sans MS" panose="030F0702030302020204" pitchFamily="66" charset="0"/>
                <a:ea typeface="HG正楷書体-PRO" panose="03000600000000000000" pitchFamily="66" charset="-128"/>
                <a:cs typeface="Times New Roman" pitchFamily="18" charset="0"/>
              </a:rPr>
              <a:t>melting ice sheet &amp; glacier</a:t>
            </a:r>
            <a:r>
              <a:rPr kumimoji="1" lang="ja-JP" altLang="en-US" sz="2800" dirty="0">
                <a:solidFill>
                  <a:srgbClr val="C00000"/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  <a:cs typeface="Times New Roman" pitchFamily="18" charset="0"/>
              </a:rPr>
              <a:t>）</a:t>
            </a:r>
            <a:endParaRPr kumimoji="1" lang="en-US" altLang="ja-JP" sz="2800" dirty="0">
              <a:solidFill>
                <a:srgbClr val="C00000"/>
              </a:solidFill>
              <a:latin typeface="HG正楷書体-PRO" panose="03000600000000000000" pitchFamily="66" charset="-128"/>
              <a:ea typeface="HG正楷書体-PRO" panose="03000600000000000000" pitchFamily="66" charset="-128"/>
              <a:cs typeface="Times New Roman" pitchFamily="18" charset="0"/>
            </a:endParaRPr>
          </a:p>
        </p:txBody>
      </p:sp>
      <p:sp>
        <p:nvSpPr>
          <p:cNvPr id="6" name="円/楕円 5"/>
          <p:cNvSpPr/>
          <p:nvPr/>
        </p:nvSpPr>
        <p:spPr>
          <a:xfrm>
            <a:off x="7905996" y="1588215"/>
            <a:ext cx="144000" cy="1440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100000">
                <a:srgbClr val="FFC00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rgbClr val="FFFFFF"/>
              </a:solidFill>
            </a:endParaRPr>
          </a:p>
        </p:txBody>
      </p:sp>
      <p:sp>
        <p:nvSpPr>
          <p:cNvPr id="7" name="円/楕円 6"/>
          <p:cNvSpPr/>
          <p:nvPr/>
        </p:nvSpPr>
        <p:spPr>
          <a:xfrm>
            <a:off x="5431107" y="1706457"/>
            <a:ext cx="144000" cy="1440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100000">
                <a:srgbClr val="FFC00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rgbClr val="FFFFFF"/>
              </a:solidFill>
            </a:endParaRPr>
          </a:p>
        </p:txBody>
      </p:sp>
      <p:sp>
        <p:nvSpPr>
          <p:cNvPr id="8" name="正方形/長方形 7"/>
          <p:cNvSpPr/>
          <p:nvPr/>
        </p:nvSpPr>
        <p:spPr>
          <a:xfrm>
            <a:off x="7549204" y="4932608"/>
            <a:ext cx="1039382" cy="9144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rgbClr val="FFFFFF"/>
              </a:solidFill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5677164" y="6153514"/>
            <a:ext cx="3063659" cy="584775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2013</a:t>
            </a:r>
            <a:r>
              <a:rPr kumimoji="1" lang="ja-JP" altLang="en-US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年から</a:t>
            </a:r>
            <a:r>
              <a:rPr lang="ja-JP" altLang="en-US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怪しい振る舞い</a:t>
            </a:r>
            <a:endParaRPr kumimoji="1" lang="en-US" altLang="ja-JP" dirty="0">
              <a:solidFill>
                <a:srgbClr val="FF00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lang="en-US" altLang="ja-JP" sz="1400" dirty="0">
                <a:solidFill>
                  <a:srgbClr val="FF0000"/>
                </a:solidFill>
                <a:latin typeface="Comic Sans MS" panose="030F0702030302020204" pitchFamily="66" charset="0"/>
                <a:ea typeface="メイリオ" panose="020B0604030504040204" pitchFamily="50" charset="-128"/>
              </a:rPr>
              <a:t>Strange behavior since 2013</a:t>
            </a:r>
            <a:endParaRPr kumimoji="1" lang="en-US" altLang="ja-JP" sz="1400" dirty="0">
              <a:solidFill>
                <a:srgbClr val="FF0000"/>
              </a:solidFill>
              <a:latin typeface="Comic Sans MS" panose="030F0702030302020204" pitchFamily="66" charset="0"/>
              <a:ea typeface="メイリオ" panose="020B0604030504040204" pitchFamily="50" charset="-128"/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3149276" y="2775720"/>
            <a:ext cx="5439310" cy="1384995"/>
          </a:xfrm>
          <a:prstGeom prst="rect">
            <a:avLst/>
          </a:prstGeom>
          <a:solidFill>
            <a:schemeClr val="accent2"/>
          </a:solidFill>
          <a:effectLst>
            <a:outerShdw blurRad="127000" dist="1270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2800" dirty="0">
                <a:solidFill>
                  <a:srgbClr val="FFFFFF"/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GRACE</a:t>
            </a:r>
            <a:r>
              <a:rPr lang="ja-JP" altLang="en-US" sz="2800" dirty="0">
                <a:solidFill>
                  <a:srgbClr val="FFFFFF"/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の利点　</a:t>
            </a:r>
            <a:r>
              <a:rPr lang="en-US" altLang="ja-JP" sz="2000" dirty="0">
                <a:solidFill>
                  <a:schemeClr val="accent6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  <a:ea typeface="HG正楷書体-PRO" panose="03000600000000000000" pitchFamily="66" charset="-128"/>
              </a:rPr>
              <a:t>Benefit of GRACE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2800" dirty="0">
                <a:solidFill>
                  <a:srgbClr val="FFFFFF"/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1. </a:t>
            </a:r>
            <a:r>
              <a:rPr lang="ja-JP" altLang="en-US" sz="2800" dirty="0">
                <a:solidFill>
                  <a:srgbClr val="FFFFFF"/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行かなくてもよい</a:t>
            </a:r>
            <a:r>
              <a:rPr lang="en-US" altLang="ja-JP" sz="2000" dirty="0">
                <a:solidFill>
                  <a:schemeClr val="accent6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  <a:ea typeface="HG正楷書体-PRO" panose="03000600000000000000" pitchFamily="66" charset="-128"/>
              </a:rPr>
              <a:t>   No field works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2800" dirty="0">
                <a:solidFill>
                  <a:srgbClr val="FFFFFF"/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2. </a:t>
            </a:r>
            <a:r>
              <a:rPr lang="ja-JP" altLang="en-US" sz="2800" dirty="0">
                <a:solidFill>
                  <a:srgbClr val="FFFFFF"/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広域を把握できる</a:t>
            </a:r>
            <a:r>
              <a:rPr lang="en-US" altLang="ja-JP" sz="2000" dirty="0">
                <a:solidFill>
                  <a:srgbClr val="FFFFFF"/>
                </a:solidFill>
                <a:latin typeface="Comic Sans MS" panose="030F0702030302020204" pitchFamily="66" charset="0"/>
                <a:ea typeface="HG正楷書体-PRO" panose="03000600000000000000" pitchFamily="66" charset="-128"/>
              </a:rPr>
              <a:t>   </a:t>
            </a:r>
            <a:r>
              <a:rPr lang="en-US" altLang="ja-JP" sz="2000" dirty="0">
                <a:solidFill>
                  <a:schemeClr val="accent6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  <a:ea typeface="HG正楷書体-PRO" panose="03000600000000000000" pitchFamily="66" charset="-128"/>
              </a:rPr>
              <a:t>Large region</a:t>
            </a:r>
            <a:endParaRPr lang="en-US" altLang="ja-JP" sz="2000" dirty="0">
              <a:solidFill>
                <a:schemeClr val="accent6">
                  <a:lumMod val="20000"/>
                  <a:lumOff val="80000"/>
                </a:schemeClr>
              </a:solidFill>
              <a:latin typeface="HG正楷書体-PRO" panose="03000600000000000000" pitchFamily="66" charset="-128"/>
              <a:ea typeface="HG正楷書体-PRO" panose="03000600000000000000" pitchFamily="66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31834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3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8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/>
      <p:bldP spid="10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3rd_pole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4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3" name="Text Box 3"/>
          <p:cNvSpPr txBox="1">
            <a:spLocks noChangeArrowheads="1"/>
          </p:cNvSpPr>
          <p:nvPr/>
        </p:nvSpPr>
        <p:spPr bwMode="auto">
          <a:xfrm>
            <a:off x="0" y="0"/>
            <a:ext cx="360521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>
                <a:solidFill>
                  <a:prstClr val="white"/>
                </a:solidFill>
                <a:latin typeface="Comic Sans MS" pitchFamily="66" charset="0"/>
                <a:ea typeface="ＭＳ Ｐゴシック"/>
              </a:rPr>
              <a:t>From Nature, Vol.454, page 393</a:t>
            </a:r>
          </a:p>
        </p:txBody>
      </p:sp>
      <p:sp>
        <p:nvSpPr>
          <p:cNvPr id="5124" name="Text Box 4"/>
          <p:cNvSpPr txBox="1">
            <a:spLocks noChangeArrowheads="1"/>
          </p:cNvSpPr>
          <p:nvPr/>
        </p:nvSpPr>
        <p:spPr bwMode="auto">
          <a:xfrm>
            <a:off x="4745550" y="1781725"/>
            <a:ext cx="1415772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ja-JP" altLang="en-US" sz="2400" dirty="0">
                <a:solidFill>
                  <a:prstClr val="white"/>
                </a:solidFill>
                <a:latin typeface="HG教科書体" pitchFamily="17" charset="-128"/>
                <a:ea typeface="HG教科書体" pitchFamily="17" charset="-128"/>
              </a:rPr>
              <a:t>山岳氷河</a:t>
            </a:r>
            <a:endParaRPr lang="en-US" altLang="ja-JP" sz="2400" dirty="0">
              <a:solidFill>
                <a:prstClr val="white"/>
              </a:solidFill>
              <a:latin typeface="HG教科書体" pitchFamily="17" charset="-128"/>
              <a:ea typeface="HG教科書体" pitchFamily="17" charset="-128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dirty="0">
                <a:solidFill>
                  <a:prstClr val="white"/>
                </a:solidFill>
                <a:latin typeface="Comic Sans MS" panose="030F0702030302020204" pitchFamily="66" charset="0"/>
                <a:ea typeface="HG教科書体" pitchFamily="17" charset="-128"/>
              </a:rPr>
              <a:t>glacier</a:t>
            </a:r>
          </a:p>
        </p:txBody>
      </p:sp>
      <p:sp>
        <p:nvSpPr>
          <p:cNvPr id="5125" name="Line 5"/>
          <p:cNvSpPr>
            <a:spLocks noChangeShapeType="1"/>
          </p:cNvSpPr>
          <p:nvPr/>
        </p:nvSpPr>
        <p:spPr bwMode="auto">
          <a:xfrm>
            <a:off x="6205748" y="2069484"/>
            <a:ext cx="649288" cy="2159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ja-JP" altLang="en-US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108550" name="Text Box 6"/>
          <p:cNvSpPr txBox="1">
            <a:spLocks noChangeArrowheads="1"/>
          </p:cNvSpPr>
          <p:nvPr/>
        </p:nvSpPr>
        <p:spPr bwMode="auto">
          <a:xfrm>
            <a:off x="5580112" y="3687415"/>
            <a:ext cx="243047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ja-JP" altLang="en-US" sz="2400" dirty="0">
                <a:solidFill>
                  <a:prstClr val="white"/>
                </a:solidFill>
                <a:latin typeface="HG教科書体" pitchFamily="17" charset="-128"/>
                <a:ea typeface="HG教科書体" pitchFamily="17" charset="-128"/>
              </a:rPr>
              <a:t>氷河湖 </a:t>
            </a:r>
            <a:r>
              <a:rPr lang="en-US" altLang="ja-JP" dirty="0">
                <a:solidFill>
                  <a:prstClr val="white"/>
                </a:solidFill>
                <a:latin typeface="Comic Sans MS" panose="030F0702030302020204" pitchFamily="66" charset="0"/>
                <a:ea typeface="HG教科書体" pitchFamily="17" charset="-128"/>
              </a:rPr>
              <a:t>glacial lake</a:t>
            </a:r>
            <a:endParaRPr lang="en-US" altLang="ja-JP" sz="2400" dirty="0">
              <a:solidFill>
                <a:prstClr val="white"/>
              </a:solidFill>
              <a:latin typeface="Comic Sans MS" panose="030F0702030302020204" pitchFamily="66" charset="0"/>
              <a:ea typeface="HG教科書体" pitchFamily="17" charset="-128"/>
            </a:endParaRPr>
          </a:p>
        </p:txBody>
      </p:sp>
      <p:sp>
        <p:nvSpPr>
          <p:cNvPr id="108551" name="Line 7"/>
          <p:cNvSpPr>
            <a:spLocks noChangeShapeType="1"/>
          </p:cNvSpPr>
          <p:nvPr/>
        </p:nvSpPr>
        <p:spPr bwMode="auto">
          <a:xfrm>
            <a:off x="6300788" y="4149725"/>
            <a:ext cx="73025" cy="574675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ja-JP" altLang="en-US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108552" name="Text Box 8"/>
          <p:cNvSpPr txBox="1">
            <a:spLocks noChangeArrowheads="1"/>
          </p:cNvSpPr>
          <p:nvPr/>
        </p:nvSpPr>
        <p:spPr bwMode="auto">
          <a:xfrm>
            <a:off x="395536" y="2373034"/>
            <a:ext cx="3591682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ja-JP" altLang="en-US" sz="2800" dirty="0">
                <a:solidFill>
                  <a:srgbClr val="FF7C80"/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ヒマラヤの氷河が</a:t>
            </a:r>
            <a:r>
              <a:rPr lang="en-US" altLang="ja-JP" sz="2800" dirty="0">
                <a:solidFill>
                  <a:srgbClr val="FF7C80"/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2035</a:t>
            </a:r>
            <a:r>
              <a:rPr lang="ja-JP" altLang="en-US" sz="2800" dirty="0">
                <a:solidFill>
                  <a:srgbClr val="FF7C80"/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年までに消失？</a:t>
            </a:r>
            <a:endParaRPr lang="en-US" altLang="ja-JP" sz="2800" dirty="0">
              <a:solidFill>
                <a:srgbClr val="FF7C80"/>
              </a:solidFill>
              <a:latin typeface="HG正楷書体-PRO" panose="03000600000000000000" pitchFamily="66" charset="-128"/>
              <a:ea typeface="HG正楷書体-PRO" panose="03000600000000000000" pitchFamily="66" charset="-128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2000" dirty="0">
                <a:solidFill>
                  <a:srgbClr val="FF7C80"/>
                </a:solidFill>
                <a:latin typeface="Comic Sans MS" panose="030F0702030302020204" pitchFamily="66" charset="0"/>
                <a:ea typeface="HG正楷書体-PRO" panose="03000600000000000000" pitchFamily="66" charset="-128"/>
              </a:rPr>
              <a:t>Himalayan glaciers may disappear by 2035? </a:t>
            </a:r>
          </a:p>
        </p:txBody>
      </p:sp>
      <p:sp>
        <p:nvSpPr>
          <p:cNvPr id="2" name="正方形/長方形 1"/>
          <p:cNvSpPr/>
          <p:nvPr/>
        </p:nvSpPr>
        <p:spPr>
          <a:xfrm>
            <a:off x="3843978" y="675276"/>
            <a:ext cx="4617298" cy="3672408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Oval 8"/>
          <p:cNvSpPr>
            <a:spLocks noChangeArrowheads="1"/>
          </p:cNvSpPr>
          <p:nvPr/>
        </p:nvSpPr>
        <p:spPr bwMode="auto">
          <a:xfrm>
            <a:off x="6106038" y="1904721"/>
            <a:ext cx="936625" cy="936625"/>
          </a:xfrm>
          <a:prstGeom prst="ellipse">
            <a:avLst/>
          </a:prstGeom>
          <a:gradFill rotWithShape="1">
            <a:gsLst>
              <a:gs pos="0">
                <a:srgbClr val="BBE0E3"/>
              </a:gs>
              <a:gs pos="100000">
                <a:schemeClr val="accent5">
                  <a:lumMod val="50000"/>
                </a:schemeClr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ja-JP" altLang="en-US" sz="2000">
              <a:solidFill>
                <a:srgbClr val="000000"/>
              </a:solidFill>
            </a:endParaRPr>
          </a:p>
        </p:txBody>
      </p:sp>
      <p:sp>
        <p:nvSpPr>
          <p:cNvPr id="11" name="Oval 9"/>
          <p:cNvSpPr>
            <a:spLocks noChangeArrowheads="1"/>
          </p:cNvSpPr>
          <p:nvPr/>
        </p:nvSpPr>
        <p:spPr bwMode="auto">
          <a:xfrm rot="981042">
            <a:off x="6106038" y="2049183"/>
            <a:ext cx="215900" cy="4318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FF0000">
                  <a:alpha val="19000"/>
                </a:srgbClr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ja-JP" altLang="en-US" sz="2000">
              <a:solidFill>
                <a:srgbClr val="000000"/>
              </a:solidFill>
            </a:endParaRPr>
          </a:p>
        </p:txBody>
      </p:sp>
      <p:sp>
        <p:nvSpPr>
          <p:cNvPr id="12" name="Oval 12"/>
          <p:cNvSpPr>
            <a:spLocks noChangeArrowheads="1"/>
          </p:cNvSpPr>
          <p:nvPr/>
        </p:nvSpPr>
        <p:spPr bwMode="auto">
          <a:xfrm rot="906320">
            <a:off x="6466400" y="1904721"/>
            <a:ext cx="431800" cy="144462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FF0000">
                  <a:alpha val="19000"/>
                </a:srgbClr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ja-JP" altLang="en-US" sz="2000">
              <a:solidFill>
                <a:srgbClr val="000000"/>
              </a:solidFill>
            </a:endParaRPr>
          </a:p>
        </p:txBody>
      </p:sp>
      <p:sp>
        <p:nvSpPr>
          <p:cNvPr id="13" name="Text Box 13"/>
          <p:cNvSpPr txBox="1">
            <a:spLocks noChangeArrowheads="1"/>
          </p:cNvSpPr>
          <p:nvPr/>
        </p:nvSpPr>
        <p:spPr bwMode="auto">
          <a:xfrm>
            <a:off x="6232701" y="1144341"/>
            <a:ext cx="2108269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2000" dirty="0">
                <a:solidFill>
                  <a:srgbClr val="FFFFFF"/>
                </a:solidFill>
                <a:latin typeface="Comic Sans MS" pitchFamily="66" charset="0"/>
              </a:rPr>
              <a:t>1</a:t>
            </a:r>
            <a:r>
              <a:rPr lang="en-US" altLang="ja-JP" sz="2000" baseline="30000" dirty="0">
                <a:solidFill>
                  <a:srgbClr val="FFFFFF"/>
                </a:solidFill>
                <a:latin typeface="Comic Sans MS" pitchFamily="66" charset="0"/>
              </a:rPr>
              <a:t>st</a:t>
            </a:r>
            <a:r>
              <a:rPr lang="en-US" altLang="ja-JP" sz="2000" dirty="0">
                <a:solidFill>
                  <a:srgbClr val="FFFFFF"/>
                </a:solidFill>
                <a:latin typeface="Comic Sans MS" pitchFamily="66" charset="0"/>
              </a:rPr>
              <a:t> pole</a:t>
            </a:r>
            <a:r>
              <a:rPr lang="ja-JP" altLang="en-US" sz="2000" dirty="0">
                <a:solidFill>
                  <a:srgbClr val="00B0F0"/>
                </a:solidFill>
                <a:latin typeface="Comic Sans MS" pitchFamily="66" charset="0"/>
              </a:rPr>
              <a:t>　</a:t>
            </a:r>
            <a:endParaRPr lang="en-US" altLang="ja-JP" sz="2000" dirty="0">
              <a:solidFill>
                <a:srgbClr val="00B0F0"/>
              </a:solidFill>
              <a:latin typeface="Comic Sans MS" pitchFamily="66" charset="0"/>
            </a:endParaRPr>
          </a:p>
          <a:p>
            <a:r>
              <a:rPr lang="en-US" altLang="ja-JP" sz="2000" dirty="0">
                <a:solidFill>
                  <a:srgbClr val="00B0F0"/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(</a:t>
            </a:r>
            <a:r>
              <a:rPr lang="ja-JP" altLang="en-US" sz="2000" dirty="0">
                <a:solidFill>
                  <a:srgbClr val="00B0F0"/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北極 </a:t>
            </a:r>
            <a:r>
              <a:rPr lang="en-US" altLang="ja-JP" dirty="0">
                <a:solidFill>
                  <a:srgbClr val="00B0F0"/>
                </a:solidFill>
                <a:latin typeface="Comic Sans MS" panose="030F0702030302020204" pitchFamily="66" charset="0"/>
                <a:ea typeface="HG正楷書体-PRO" panose="03000600000000000000" pitchFamily="66" charset="-128"/>
              </a:rPr>
              <a:t>North pole</a:t>
            </a:r>
            <a:r>
              <a:rPr lang="en-US" altLang="ja-JP" sz="2000" dirty="0">
                <a:solidFill>
                  <a:srgbClr val="00B0F0"/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)</a:t>
            </a:r>
            <a:endParaRPr lang="en-US" altLang="ja-JP" dirty="0">
              <a:solidFill>
                <a:srgbClr val="00B0F0"/>
              </a:solidFill>
              <a:latin typeface="HG正楷書体-PRO" panose="03000600000000000000" pitchFamily="66" charset="-128"/>
              <a:ea typeface="HG正楷書体-PRO" panose="03000600000000000000" pitchFamily="66" charset="-128"/>
            </a:endParaRPr>
          </a:p>
        </p:txBody>
      </p:sp>
      <p:sp>
        <p:nvSpPr>
          <p:cNvPr id="14" name="Text Box 14"/>
          <p:cNvSpPr txBox="1">
            <a:spLocks noChangeArrowheads="1"/>
          </p:cNvSpPr>
          <p:nvPr/>
        </p:nvSpPr>
        <p:spPr bwMode="auto">
          <a:xfrm>
            <a:off x="5748848" y="3047729"/>
            <a:ext cx="2093843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2000" dirty="0">
                <a:solidFill>
                  <a:srgbClr val="FFFFFF"/>
                </a:solidFill>
                <a:latin typeface="Comic Sans MS" pitchFamily="66" charset="0"/>
              </a:rPr>
              <a:t>2</a:t>
            </a:r>
            <a:r>
              <a:rPr lang="en-US" altLang="ja-JP" sz="2000" baseline="30000" dirty="0">
                <a:solidFill>
                  <a:srgbClr val="FFFFFF"/>
                </a:solidFill>
                <a:latin typeface="Comic Sans MS" pitchFamily="66" charset="0"/>
              </a:rPr>
              <a:t>nd</a:t>
            </a:r>
            <a:r>
              <a:rPr lang="en-US" altLang="ja-JP" sz="2000" dirty="0">
                <a:solidFill>
                  <a:srgbClr val="FFFFFF"/>
                </a:solidFill>
                <a:latin typeface="Comic Sans MS" pitchFamily="66" charset="0"/>
              </a:rPr>
              <a:t> pole </a:t>
            </a:r>
          </a:p>
          <a:p>
            <a:r>
              <a:rPr lang="en-US" altLang="ja-JP" sz="2000" dirty="0">
                <a:solidFill>
                  <a:srgbClr val="00B0F0"/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(</a:t>
            </a:r>
            <a:r>
              <a:rPr lang="ja-JP" altLang="en-US" sz="2000" dirty="0">
                <a:solidFill>
                  <a:srgbClr val="00B0F0"/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南極 </a:t>
            </a:r>
            <a:r>
              <a:rPr lang="en-US" altLang="ja-JP" dirty="0">
                <a:solidFill>
                  <a:srgbClr val="00B0F0"/>
                </a:solidFill>
                <a:latin typeface="Comic Sans MS" panose="030F0702030302020204" pitchFamily="66" charset="0"/>
                <a:ea typeface="HG正楷書体-PRO" panose="03000600000000000000" pitchFamily="66" charset="-128"/>
              </a:rPr>
              <a:t>South pole</a:t>
            </a:r>
            <a:r>
              <a:rPr lang="en-US" altLang="ja-JP" sz="2000" dirty="0">
                <a:solidFill>
                  <a:srgbClr val="00B0F0"/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)</a:t>
            </a:r>
            <a:endParaRPr lang="en-US" altLang="ja-JP" dirty="0">
              <a:solidFill>
                <a:srgbClr val="00B0F0"/>
              </a:solidFill>
              <a:latin typeface="HG正楷書体-PRO" panose="03000600000000000000" pitchFamily="66" charset="-128"/>
              <a:ea typeface="HG正楷書体-PRO" panose="03000600000000000000" pitchFamily="66" charset="-128"/>
            </a:endParaRPr>
          </a:p>
        </p:txBody>
      </p:sp>
      <p:sp>
        <p:nvSpPr>
          <p:cNvPr id="15" name="Text Box 15"/>
          <p:cNvSpPr txBox="1">
            <a:spLocks noChangeArrowheads="1"/>
          </p:cNvSpPr>
          <p:nvPr/>
        </p:nvSpPr>
        <p:spPr bwMode="auto">
          <a:xfrm>
            <a:off x="3884395" y="1976158"/>
            <a:ext cx="2236510" cy="1046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r"/>
            <a:r>
              <a:rPr lang="en-US" altLang="ja-JP" sz="2000" dirty="0">
                <a:solidFill>
                  <a:srgbClr val="FFFFFF"/>
                </a:solidFill>
                <a:latin typeface="Comic Sans MS" pitchFamily="66" charset="0"/>
              </a:rPr>
              <a:t>3</a:t>
            </a:r>
            <a:r>
              <a:rPr lang="en-US" altLang="ja-JP" sz="2000" baseline="30000" dirty="0">
                <a:solidFill>
                  <a:srgbClr val="FFFFFF"/>
                </a:solidFill>
                <a:latin typeface="Comic Sans MS" pitchFamily="66" charset="0"/>
              </a:rPr>
              <a:t>rd</a:t>
            </a:r>
            <a:r>
              <a:rPr lang="en-US" altLang="ja-JP" sz="2000" dirty="0">
                <a:solidFill>
                  <a:srgbClr val="FFFFFF"/>
                </a:solidFill>
                <a:latin typeface="Comic Sans MS" pitchFamily="66" charset="0"/>
              </a:rPr>
              <a:t> pole</a:t>
            </a:r>
          </a:p>
          <a:p>
            <a:pPr algn="r"/>
            <a:r>
              <a:rPr lang="en-US" altLang="ja-JP" sz="2400" dirty="0">
                <a:solidFill>
                  <a:srgbClr val="FF7C80"/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(</a:t>
            </a:r>
            <a:r>
              <a:rPr lang="ja-JP" altLang="en-US" sz="2400" dirty="0">
                <a:solidFill>
                  <a:srgbClr val="FF7C80"/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アジア高山域</a:t>
            </a:r>
            <a:r>
              <a:rPr lang="en-US" altLang="ja-JP" sz="2400" dirty="0">
                <a:solidFill>
                  <a:srgbClr val="FF7C80"/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)</a:t>
            </a:r>
          </a:p>
          <a:p>
            <a:pPr algn="r"/>
            <a:r>
              <a:rPr lang="en-US" altLang="ja-JP" dirty="0">
                <a:solidFill>
                  <a:srgbClr val="FF7C80"/>
                </a:solidFill>
                <a:latin typeface="Comic Sans MS" panose="030F0702030302020204" pitchFamily="66" charset="0"/>
                <a:ea typeface="HG正楷書体-PRO" panose="03000600000000000000" pitchFamily="66" charset="-128"/>
              </a:rPr>
              <a:t>High mountain Asia</a:t>
            </a:r>
          </a:p>
        </p:txBody>
      </p:sp>
      <p:sp>
        <p:nvSpPr>
          <p:cNvPr id="16" name="Line 16"/>
          <p:cNvSpPr>
            <a:spLocks noChangeShapeType="1"/>
          </p:cNvSpPr>
          <p:nvPr/>
        </p:nvSpPr>
        <p:spPr bwMode="auto">
          <a:xfrm flipV="1">
            <a:off x="6466400" y="2841346"/>
            <a:ext cx="0" cy="287337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ja-JP" altLang="en-US" sz="200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085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085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4" grpId="0"/>
      <p:bldP spid="5125" grpId="0" animBg="1"/>
      <p:bldP spid="108552" grpId="0"/>
      <p:bldP spid="2" grpId="0" animBg="1"/>
      <p:bldP spid="2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/>
      <p:bldP spid="13" grpId="1"/>
      <p:bldP spid="14" grpId="0"/>
      <p:bldP spid="14" grpId="1"/>
      <p:bldP spid="15" grpId="0"/>
      <p:bldP spid="15" grpId="1"/>
      <p:bldP spid="16" grpId="0" animBg="1"/>
      <p:bldP spid="16" grpId="1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21426" y="0"/>
            <a:ext cx="9365426" cy="685800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3396914" y="1484784"/>
            <a:ext cx="5747086" cy="1384995"/>
          </a:xfrm>
          <a:prstGeom prst="rect">
            <a:avLst/>
          </a:prstGeom>
          <a:solidFill>
            <a:srgbClr val="BFBFBF">
              <a:alpha val="50980"/>
            </a:srgbClr>
          </a:solidFill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G正楷書体-PRO" panose="03000600000000000000" pitchFamily="66" charset="-128"/>
                <a:ea typeface="HG正楷書体-PRO" panose="03000600000000000000" pitchFamily="66" charset="-128"/>
              </a:rPr>
              <a:t>氷河面積合計 </a:t>
            </a:r>
            <a:r>
              <a:rPr kumimoji="1" lang="en-US" altLang="zh-CN" sz="24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 panose="030F0702030302020204" pitchFamily="66" charset="0"/>
              </a:rPr>
              <a:t>&gt;</a:t>
            </a:r>
            <a:r>
              <a:rPr kumimoji="1" lang="zh-CN" alt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 panose="030F0702030302020204" pitchFamily="66" charset="0"/>
              </a:rPr>
              <a:t> </a:t>
            </a:r>
            <a:r>
              <a:rPr kumimoji="1" lang="en-US" altLang="zh-CN" sz="24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 panose="030F0702030302020204" pitchFamily="66" charset="0"/>
              </a:rPr>
              <a:t>120,000</a:t>
            </a:r>
            <a:r>
              <a:rPr kumimoji="1" lang="zh-CN" alt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 panose="030F0702030302020204" pitchFamily="66" charset="0"/>
              </a:rPr>
              <a:t> </a:t>
            </a:r>
            <a:r>
              <a:rPr kumimoji="1" lang="en-US" altLang="zh-CN" sz="24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 panose="030F0702030302020204" pitchFamily="66" charset="0"/>
              </a:rPr>
              <a:t>km</a:t>
            </a:r>
            <a:r>
              <a:rPr kumimoji="1" lang="en-US" altLang="zh-CN" sz="2400" b="0" i="0" u="none" strike="noStrike" kern="0" cap="none" spc="0" normalizeH="0" baseline="30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 panose="030F0702030302020204" pitchFamily="66" charset="0"/>
              </a:rPr>
              <a:t>2</a:t>
            </a:r>
            <a:endParaRPr kumimoji="1" lang="en-US" altLang="zh-CN" sz="2800" b="0" i="0" u="none" strike="noStrike" kern="0" cap="none" spc="0" normalizeH="0" baseline="3000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omic Sans MS" panose="030F0702030302020204" pitchFamily="66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2800" kern="0" dirty="0">
                <a:solidFill>
                  <a:schemeClr val="bg1"/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多くの大河の源流 </a:t>
            </a:r>
            <a:r>
              <a:rPr lang="en-US" altLang="ja-JP" sz="2000" kern="0" dirty="0">
                <a:solidFill>
                  <a:schemeClr val="bg1"/>
                </a:solidFill>
                <a:latin typeface="Comic Sans MS" panose="030F0702030302020204" pitchFamily="66" charset="0"/>
                <a:ea typeface="HG正楷書体-PRO" panose="03000600000000000000" pitchFamily="66" charset="-128"/>
              </a:rPr>
              <a:t>origin of major rivers</a:t>
            </a:r>
            <a:endParaRPr lang="en-US" altLang="zh-CN" sz="2800" kern="0" dirty="0">
              <a:solidFill>
                <a:schemeClr val="bg1"/>
              </a:solidFill>
              <a:latin typeface="Comic Sans MS" panose="030F0702030302020204" pitchFamily="66" charset="0"/>
              <a:ea typeface="HG正楷書体-PRO" panose="03000600000000000000" pitchFamily="66" charset="-128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ja-JP" altLang="en-US" sz="2800" kern="0" dirty="0">
                <a:solidFill>
                  <a:schemeClr val="bg1"/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十億人へ影響 </a:t>
            </a:r>
            <a:r>
              <a:rPr lang="en-US" altLang="ja-JP" sz="2000" kern="0" dirty="0">
                <a:solidFill>
                  <a:schemeClr val="bg1"/>
                </a:solidFill>
                <a:latin typeface="Comic Sans MS" panose="030F0702030302020204" pitchFamily="66" charset="0"/>
                <a:ea typeface="HG正楷書体-PRO" panose="03000600000000000000" pitchFamily="66" charset="-128"/>
              </a:rPr>
              <a:t>influence one billion people</a:t>
            </a:r>
            <a:endParaRPr lang="zh-CN" altLang="en-US" sz="2000" kern="0" dirty="0">
              <a:solidFill>
                <a:schemeClr val="bg1"/>
              </a:solidFill>
              <a:latin typeface="Comic Sans MS" panose="030F0702030302020204" pitchFamily="66" charset="0"/>
              <a:ea typeface="HG正楷書体-PRO" panose="03000600000000000000" pitchFamily="66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8173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図 9" descr="20100206_mainichi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957233" y="116632"/>
            <a:ext cx="6624736" cy="125020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3" name="グループ化 2"/>
          <p:cNvGrpSpPr/>
          <p:nvPr/>
        </p:nvGrpSpPr>
        <p:grpSpPr>
          <a:xfrm>
            <a:off x="323528" y="404664"/>
            <a:ext cx="3267411" cy="6178562"/>
            <a:chOff x="5640947" y="399492"/>
            <a:chExt cx="3267411" cy="6178562"/>
          </a:xfrm>
        </p:grpSpPr>
        <p:pic>
          <p:nvPicPr>
            <p:cNvPr id="4" name="図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40947" y="399492"/>
              <a:ext cx="3267411" cy="617856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5" name="テキスト ボックス 4"/>
            <p:cNvSpPr txBox="1"/>
            <p:nvPr/>
          </p:nvSpPr>
          <p:spPr>
            <a:xfrm>
              <a:off x="6395034" y="5354548"/>
              <a:ext cx="225574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omic Sans MS" panose="030F0702030302020204" pitchFamily="66" charset="0"/>
                </a:rPr>
                <a:t>Matsuo &amp; Heki (2014)</a:t>
              </a:r>
              <a:endParaRPr kumimoji="1" lang="ja-JP" alt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</a:endParaRPr>
            </a:p>
          </p:txBody>
        </p:sp>
      </p:grpSp>
    </p:spTree>
  </p:cSld>
  <p:clrMapOvr>
    <a:masterClrMapping/>
  </p:clrMapOvr>
  <p:transition spd="med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2.22222E-6 L 4.72222E-6 -0.8409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20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テキスト ボックス 9"/>
          <p:cNvSpPr txBox="1"/>
          <p:nvPr/>
        </p:nvSpPr>
        <p:spPr>
          <a:xfrm>
            <a:off x="683568" y="351251"/>
            <a:ext cx="77048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4400" dirty="0">
                <a:latin typeface="HG正楷書体-PRO" panose="03000600000000000000" pitchFamily="66" charset="-128"/>
                <a:ea typeface="HG正楷書体-PRO" panose="03000600000000000000" pitchFamily="66" charset="-128"/>
              </a:rPr>
              <a:t>地球温暖化の様々な側面</a:t>
            </a:r>
            <a:endParaRPr kumimoji="0" lang="en-US" sz="6000" dirty="0">
              <a:latin typeface="HG正楷書体-PRO" panose="03000600000000000000" pitchFamily="66" charset="-128"/>
              <a:ea typeface="HG正楷書体-PRO" panose="03000600000000000000" pitchFamily="66" charset="-128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395536" y="1416343"/>
            <a:ext cx="828092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4000" dirty="0">
                <a:latin typeface="HG正楷書体-PRO" panose="03000600000000000000" pitchFamily="66" charset="-128"/>
                <a:ea typeface="HG正楷書体-PRO" panose="03000600000000000000" pitchFamily="66" charset="-128"/>
              </a:rPr>
              <a:t>人文科学的側面</a:t>
            </a:r>
            <a:endParaRPr kumimoji="0" lang="en-US" altLang="ja-JP" sz="4000" dirty="0">
              <a:latin typeface="HG正楷書体-PRO" panose="03000600000000000000" pitchFamily="66" charset="-128"/>
              <a:ea typeface="HG正楷書体-PRO" panose="03000600000000000000" pitchFamily="66" charset="-128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3200" dirty="0">
                <a:latin typeface="HG正楷書体-PRO" panose="03000600000000000000" pitchFamily="66" charset="-128"/>
                <a:ea typeface="HG正楷書体-PRO" panose="03000600000000000000" pitchFamily="66" charset="-128"/>
              </a:rPr>
              <a:t>　温暖化した地球に人類がどう適応するか</a:t>
            </a:r>
            <a:endParaRPr kumimoji="0" lang="en-US" altLang="ja-JP" sz="3200" dirty="0">
              <a:latin typeface="HG正楷書体-PRO" panose="03000600000000000000" pitchFamily="66" charset="-128"/>
              <a:ea typeface="HG正楷書体-PRO" panose="03000600000000000000" pitchFamily="66" charset="-128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3200" dirty="0">
                <a:latin typeface="HG正楷書体-PRO" panose="03000600000000000000" pitchFamily="66" charset="-128"/>
                <a:ea typeface="HG正楷書体-PRO" panose="03000600000000000000" pitchFamily="66" charset="-128"/>
              </a:rPr>
              <a:t>　政治がどう人類を導くか</a:t>
            </a:r>
            <a:endParaRPr kumimoji="0" lang="en-US" sz="4400" dirty="0">
              <a:latin typeface="HG正楷書体-PRO" panose="03000600000000000000" pitchFamily="66" charset="-128"/>
              <a:ea typeface="HG正楷書体-PRO" panose="03000600000000000000" pitchFamily="66" charset="-128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330714" y="3429000"/>
            <a:ext cx="612068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4000" dirty="0">
                <a:latin typeface="HG正楷書体-PRO" panose="03000600000000000000" pitchFamily="66" charset="-128"/>
                <a:ea typeface="HG正楷書体-PRO" panose="03000600000000000000" pitchFamily="66" charset="-128"/>
              </a:rPr>
              <a:t>自然科学的側面</a:t>
            </a:r>
            <a:endParaRPr kumimoji="0" lang="en-US" altLang="ja-JP" sz="4000" dirty="0">
              <a:latin typeface="HG正楷書体-PRO" panose="03000600000000000000" pitchFamily="66" charset="-128"/>
              <a:ea typeface="HG正楷書体-PRO" panose="03000600000000000000" pitchFamily="66" charset="-128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3200" dirty="0">
                <a:latin typeface="HG正楷書体-PRO" panose="03000600000000000000" pitchFamily="66" charset="-128"/>
                <a:ea typeface="HG正楷書体-PRO" panose="03000600000000000000" pitchFamily="66" charset="-128"/>
              </a:rPr>
              <a:t>　何が起こっているのか</a:t>
            </a:r>
            <a:endParaRPr kumimoji="0" lang="en-US" altLang="ja-JP" sz="3200" dirty="0">
              <a:latin typeface="HG正楷書体-PRO" panose="03000600000000000000" pitchFamily="66" charset="-128"/>
              <a:ea typeface="HG正楷書体-PRO" panose="03000600000000000000" pitchFamily="66" charset="-128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kumimoji="0" lang="en-US" altLang="ja-JP" sz="3200" dirty="0">
                <a:latin typeface="HG正楷書体-PRO" panose="03000600000000000000" pitchFamily="66" charset="-128"/>
                <a:ea typeface="HG正楷書体-PRO" panose="03000600000000000000" pitchFamily="66" charset="-128"/>
              </a:rPr>
              <a:t>	</a:t>
            </a:r>
            <a:r>
              <a:rPr kumimoji="0" lang="ja-JP" altLang="en-US" sz="2800" dirty="0">
                <a:latin typeface="HG正楷書体-PRO" panose="03000600000000000000" pitchFamily="66" charset="-128"/>
                <a:ea typeface="HG正楷書体-PRO" panose="03000600000000000000" pitchFamily="66" charset="-128"/>
              </a:rPr>
              <a:t>海面上昇、氷河融解の現状</a:t>
            </a:r>
            <a:endParaRPr kumimoji="0" lang="en-US" altLang="ja-JP" sz="3200" dirty="0">
              <a:latin typeface="HG正楷書体-PRO" panose="03000600000000000000" pitchFamily="66" charset="-128"/>
              <a:ea typeface="HG正楷書体-PRO" panose="03000600000000000000" pitchFamily="66" charset="-128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3200" dirty="0">
                <a:latin typeface="HG正楷書体-PRO" panose="03000600000000000000" pitchFamily="66" charset="-128"/>
                <a:ea typeface="HG正楷書体-PRO" panose="03000600000000000000" pitchFamily="66" charset="-128"/>
              </a:rPr>
              <a:t>　何が原因か</a:t>
            </a:r>
            <a:endParaRPr kumimoji="0" lang="en-US" altLang="ja-JP" sz="2800" dirty="0">
              <a:latin typeface="HG正楷書体-PRO" panose="03000600000000000000" pitchFamily="66" charset="-128"/>
              <a:ea typeface="HG正楷書体-PRO" panose="03000600000000000000" pitchFamily="66" charset="-128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kumimoji="0" lang="en-US" altLang="ja-JP" sz="2800" dirty="0">
                <a:latin typeface="HG正楷書体-PRO" panose="03000600000000000000" pitchFamily="66" charset="-128"/>
                <a:ea typeface="HG正楷書体-PRO" panose="03000600000000000000" pitchFamily="66" charset="-128"/>
              </a:rPr>
              <a:t>	</a:t>
            </a:r>
            <a:r>
              <a:rPr kumimoji="0" lang="ja-JP" altLang="en-US" sz="2800" dirty="0">
                <a:latin typeface="HG正楷書体-PRO" panose="03000600000000000000" pitchFamily="66" charset="-128"/>
                <a:ea typeface="HG正楷書体-PRO" panose="03000600000000000000" pitchFamily="66" charset="-128"/>
              </a:rPr>
              <a:t>人類が排出する</a:t>
            </a:r>
            <a:r>
              <a:rPr kumimoji="0" lang="en-US" altLang="ja-JP" sz="2800" dirty="0">
                <a:latin typeface="HG正楷書体-PRO" panose="03000600000000000000" pitchFamily="66" charset="-128"/>
                <a:ea typeface="HG正楷書体-PRO" panose="03000600000000000000" pitchFamily="66" charset="-128"/>
              </a:rPr>
              <a:t>CO</a:t>
            </a:r>
            <a:r>
              <a:rPr kumimoji="0" lang="en-US" altLang="ja-JP" sz="2800" baseline="-25000" dirty="0">
                <a:latin typeface="HG正楷書体-PRO" panose="03000600000000000000" pitchFamily="66" charset="-128"/>
                <a:ea typeface="HG正楷書体-PRO" panose="03000600000000000000" pitchFamily="66" charset="-128"/>
              </a:rPr>
              <a:t>2</a:t>
            </a:r>
            <a:r>
              <a:rPr kumimoji="0" lang="ja-JP" altLang="en-US" sz="2800" dirty="0">
                <a:latin typeface="HG正楷書体-PRO" panose="03000600000000000000" pitchFamily="66" charset="-128"/>
                <a:ea typeface="HG正楷書体-PRO" panose="03000600000000000000" pitchFamily="66" charset="-128"/>
              </a:rPr>
              <a:t>が原因か</a:t>
            </a:r>
            <a:endParaRPr kumimoji="0" lang="en-US" altLang="ja-JP" sz="2800" dirty="0">
              <a:latin typeface="HG正楷書体-PRO" panose="03000600000000000000" pitchFamily="66" charset="-128"/>
              <a:ea typeface="HG正楷書体-PRO" panose="03000600000000000000" pitchFamily="66" charset="-128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kumimoji="0" lang="en-US" sz="2800" dirty="0">
                <a:latin typeface="HG正楷書体-PRO" panose="03000600000000000000" pitchFamily="66" charset="-128"/>
                <a:ea typeface="HG正楷書体-PRO" panose="03000600000000000000" pitchFamily="66" charset="-128"/>
              </a:rPr>
              <a:t>	</a:t>
            </a:r>
            <a:r>
              <a:rPr kumimoji="0" lang="ja-JP" altLang="en-US" sz="2800" dirty="0">
                <a:latin typeface="HG正楷書体-PRO" panose="03000600000000000000" pitchFamily="66" charset="-128"/>
                <a:ea typeface="HG正楷書体-PRO" panose="03000600000000000000" pitchFamily="66" charset="-128"/>
              </a:rPr>
              <a:t>今後どう推移するか</a:t>
            </a:r>
            <a:endParaRPr kumimoji="0" lang="en-US" sz="2800" dirty="0">
              <a:latin typeface="HG正楷書体-PRO" panose="03000600000000000000" pitchFamily="66" charset="-128"/>
              <a:ea typeface="HG正楷書体-PRO" panose="03000600000000000000" pitchFamily="66" charset="-128"/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5868144" y="4475440"/>
            <a:ext cx="30603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3200" dirty="0">
                <a:solidFill>
                  <a:srgbClr val="0070C0"/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測地学</a:t>
            </a:r>
            <a:r>
              <a:rPr lang="en-US" altLang="ja-JP" sz="3200" dirty="0">
                <a:solidFill>
                  <a:srgbClr val="0070C0"/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 </a:t>
            </a:r>
            <a:r>
              <a:rPr lang="en-US" altLang="ja-JP" sz="2000" dirty="0">
                <a:solidFill>
                  <a:srgbClr val="0070C0"/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(Geodesy)</a:t>
            </a:r>
            <a:endParaRPr lang="en-US" altLang="ja-JP" sz="3200" dirty="0">
              <a:solidFill>
                <a:srgbClr val="0070C0"/>
              </a:solidFill>
              <a:latin typeface="HG正楷書体-PRO" panose="03000600000000000000" pitchFamily="66" charset="-128"/>
              <a:ea typeface="HG正楷書体-PRO" panose="03000600000000000000" pitchFamily="66" charset="-128"/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5981491" y="5891213"/>
            <a:ext cx="31683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3200" dirty="0">
                <a:solidFill>
                  <a:srgbClr val="0070C0"/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気候学</a:t>
            </a:r>
            <a:r>
              <a:rPr lang="en-US" altLang="ja-JP" sz="3200" dirty="0">
                <a:solidFill>
                  <a:srgbClr val="0070C0"/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 </a:t>
            </a:r>
            <a:r>
              <a:rPr lang="en-US" altLang="ja-JP" sz="2000" dirty="0">
                <a:solidFill>
                  <a:srgbClr val="0070C0"/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(Climatology)</a:t>
            </a:r>
            <a:endParaRPr lang="en-US" altLang="ja-JP" sz="3200" dirty="0">
              <a:solidFill>
                <a:srgbClr val="0070C0"/>
              </a:solidFill>
              <a:latin typeface="HG正楷書体-PRO" panose="03000600000000000000" pitchFamily="66" charset="-128"/>
              <a:ea typeface="HG正楷書体-PRO" panose="03000600000000000000" pitchFamily="66" charset="-128"/>
            </a:endParaRPr>
          </a:p>
        </p:txBody>
      </p:sp>
      <p:sp>
        <p:nvSpPr>
          <p:cNvPr id="2" name="正方形/長方形 1"/>
          <p:cNvSpPr/>
          <p:nvPr/>
        </p:nvSpPr>
        <p:spPr>
          <a:xfrm>
            <a:off x="755576" y="4102041"/>
            <a:ext cx="7992888" cy="98314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60721" y="3945650"/>
            <a:ext cx="8605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4000" dirty="0">
                <a:solidFill>
                  <a:srgbClr val="0070C0"/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①</a:t>
            </a:r>
            <a:endParaRPr lang="en-US" altLang="ja-JP" sz="4000" dirty="0">
              <a:solidFill>
                <a:srgbClr val="0070C0"/>
              </a:solidFill>
              <a:latin typeface="HG正楷書体-PRO" panose="03000600000000000000" pitchFamily="66" charset="-128"/>
              <a:ea typeface="HG正楷書体-PRO" panose="03000600000000000000" pitchFamily="66" charset="-128"/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72000" y="4938577"/>
            <a:ext cx="8605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4000" dirty="0">
                <a:solidFill>
                  <a:srgbClr val="0070C0"/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②</a:t>
            </a:r>
            <a:endParaRPr lang="en-US" altLang="ja-JP" sz="4000" dirty="0">
              <a:solidFill>
                <a:srgbClr val="0070C0"/>
              </a:solidFill>
              <a:latin typeface="HG正楷書体-PRO" panose="03000600000000000000" pitchFamily="66" charset="-128"/>
              <a:ea typeface="HG正楷書体-PRO" panose="03000600000000000000" pitchFamily="66" charset="-128"/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107504" y="2159835"/>
            <a:ext cx="8605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4000" dirty="0">
                <a:solidFill>
                  <a:srgbClr val="0070C0"/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③</a:t>
            </a:r>
            <a:endParaRPr lang="en-US" altLang="ja-JP" sz="4000" dirty="0">
              <a:solidFill>
                <a:srgbClr val="0070C0"/>
              </a:solidFill>
              <a:latin typeface="HG正楷書体-PRO" panose="03000600000000000000" pitchFamily="66" charset="-128"/>
              <a:ea typeface="HG正楷書体-PRO" panose="03000600000000000000" pitchFamily="66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309912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8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3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4" grpId="0"/>
      <p:bldP spid="15" grpId="0"/>
      <p:bldP spid="2" grpId="0" animBg="1"/>
      <p:bldP spid="8" grpId="0"/>
      <p:bldP spid="9" grpId="0"/>
      <p:bldP spid="13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642" y="188640"/>
            <a:ext cx="7200800" cy="66080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テキスト ボックス 6"/>
          <p:cNvSpPr txBox="1"/>
          <p:nvPr/>
        </p:nvSpPr>
        <p:spPr>
          <a:xfrm>
            <a:off x="4684212" y="2859071"/>
            <a:ext cx="3910045" cy="830997"/>
          </a:xfrm>
          <a:prstGeom prst="rect">
            <a:avLst/>
          </a:prstGeom>
          <a:solidFill>
            <a:srgbClr val="0070C0"/>
          </a:solidFill>
          <a:effectLst>
            <a:outerShdw blurRad="127000" dist="1270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800" b="0" i="0" u="none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uLnTx/>
                <a:uFillTx/>
                <a:latin typeface="HG正楷書体-PRO" panose="03000600000000000000" pitchFamily="66" charset="-128"/>
                <a:ea typeface="HG正楷書体-PRO" panose="03000600000000000000" pitchFamily="66" charset="-128"/>
                <a:cs typeface="Times New Roman" pitchFamily="18" charset="0"/>
              </a:rPr>
              <a:t>2300</a:t>
            </a:r>
            <a:r>
              <a:rPr kumimoji="0" lang="ja-JP" alt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uLnTx/>
                <a:uFillTx/>
                <a:latin typeface="HG正楷書体-PRO" panose="03000600000000000000" pitchFamily="66" charset="-128"/>
                <a:ea typeface="HG正楷書体-PRO" panose="03000600000000000000" pitchFamily="66" charset="-128"/>
                <a:cs typeface="Times New Roman" pitchFamily="18" charset="0"/>
              </a:rPr>
              <a:t>年頃までは大丈夫</a:t>
            </a:r>
            <a:endParaRPr kumimoji="0" lang="en-US" altLang="ja-JP" sz="2800" b="0" i="0" u="none" strike="noStrike" kern="0" cap="none" spc="0" normalizeH="0" baseline="0" noProof="0" dirty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uLnTx/>
              <a:uFillTx/>
              <a:latin typeface="HG正楷書体-PRO" panose="03000600000000000000" pitchFamily="66" charset="-128"/>
              <a:ea typeface="HG正楷書体-PRO" panose="03000600000000000000" pitchFamily="66" charset="-128"/>
              <a:cs typeface="Times New Roman" pitchFamily="18" charset="0"/>
            </a:endParaRP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000" kern="0" dirty="0">
                <a:solidFill>
                  <a:schemeClr val="accent5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  <a:ea typeface="HG正楷書体-PRO" panose="03000600000000000000" pitchFamily="66" charset="-128"/>
                <a:cs typeface="Times New Roman" pitchFamily="18" charset="0"/>
              </a:rPr>
              <a:t>It would last until ~2300AD</a:t>
            </a:r>
            <a:endParaRPr kumimoji="0" lang="en-US" altLang="ja-JP" sz="2000" b="0" i="0" u="none" strike="noStrike" kern="0" cap="none" spc="0" normalizeH="0" baseline="0" noProof="0" dirty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uLnTx/>
              <a:uFillTx/>
              <a:latin typeface="Comic Sans MS" panose="030F0702030302020204" pitchFamily="66" charset="0"/>
              <a:ea typeface="HG正楷書体-PRO" panose="03000600000000000000" pitchFamily="66" charset="-128"/>
              <a:cs typeface="Times New Roman" pitchFamily="18" charset="0"/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270166" y="509771"/>
            <a:ext cx="4920236" cy="830997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ja-JP" altLang="en-US" sz="2400" dirty="0">
                <a:solidFill>
                  <a:srgbClr val="FF0000"/>
                </a:solidFill>
                <a:latin typeface="HG教科書体" pitchFamily="17" charset="-128"/>
                <a:ea typeface="HG教科書体" pitchFamily="17" charset="-128"/>
              </a:rPr>
              <a:t>気候変動政府間パネルがヒマラヤの氷河融解に関する誤りを謝罪</a:t>
            </a:r>
            <a:endParaRPr lang="en-US" altLang="ja-JP" sz="2400" dirty="0">
              <a:solidFill>
                <a:srgbClr val="FF0000"/>
              </a:solidFill>
              <a:latin typeface="HG教科書体" pitchFamily="17" charset="-128"/>
              <a:ea typeface="HG教科書体" pitchFamily="1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3421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14314" y="47026"/>
            <a:ext cx="2520000" cy="33218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文本框 5"/>
          <p:cNvSpPr txBox="1"/>
          <p:nvPr/>
        </p:nvSpPr>
        <p:spPr>
          <a:xfrm>
            <a:off x="3431912" y="2184847"/>
            <a:ext cx="2007281" cy="1077218"/>
          </a:xfrm>
          <a:prstGeom prst="rect">
            <a:avLst/>
          </a:prstGeom>
          <a:solidFill>
            <a:srgbClr val="AFABAB">
              <a:alpha val="50196"/>
            </a:srgbClr>
          </a:solidFill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mic Sans MS" panose="030F0702030302020204" pitchFamily="66" charset="0"/>
              </a:rPr>
              <a:t>Jacob</a:t>
            </a:r>
            <a:r>
              <a:rPr kumimoji="1" lang="zh-CN" altLang="en-US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mic Sans MS" panose="030F0702030302020204" pitchFamily="66" charset="0"/>
              </a:rPr>
              <a:t> </a:t>
            </a:r>
            <a:r>
              <a:rPr kumimoji="1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mic Sans MS" panose="030F0702030302020204" pitchFamily="66" charset="0"/>
              </a:rPr>
              <a:t>et</a:t>
            </a:r>
            <a:r>
              <a:rPr kumimoji="1" lang="zh-CN" altLang="en-US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mic Sans MS" panose="030F0702030302020204" pitchFamily="66" charset="0"/>
              </a:rPr>
              <a:t> </a:t>
            </a:r>
            <a:r>
              <a:rPr kumimoji="1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mic Sans MS" panose="030F0702030302020204" pitchFamily="66" charset="0"/>
              </a:rPr>
              <a:t>al.,</a:t>
            </a:r>
            <a:r>
              <a:rPr kumimoji="1" lang="zh-CN" altLang="en-US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mic Sans MS" panose="030F0702030302020204" pitchFamily="66" charset="0"/>
              </a:rPr>
              <a:t> </a:t>
            </a:r>
            <a:r>
              <a:rPr kumimoji="1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mic Sans MS" panose="030F0702030302020204" pitchFamily="66" charset="0"/>
              </a:rPr>
              <a:t>2012,</a:t>
            </a:r>
            <a:r>
              <a:rPr kumimoji="1" lang="zh-CN" altLang="en-US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mic Sans MS" panose="030F0702030302020204" pitchFamily="66" charset="0"/>
              </a:rPr>
              <a:t> </a:t>
            </a:r>
            <a:endParaRPr kumimoji="1" lang="en-US" altLang="zh-CN" sz="1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omic Sans MS" panose="030F0702030302020204" pitchFamily="66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mic Sans MS" panose="030F0702030302020204" pitchFamily="66" charset="0"/>
              </a:rPr>
              <a:t>Nature</a:t>
            </a:r>
            <a:r>
              <a:rPr kumimoji="1" lang="zh-CN" altLang="en-US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mic Sans MS" panose="030F0702030302020204" pitchFamily="66" charset="0"/>
              </a:rPr>
              <a:t> </a:t>
            </a:r>
            <a:endParaRPr kumimoji="1" lang="en-US" altLang="zh-CN" sz="1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omic Sans MS" panose="030F0702030302020204" pitchFamily="66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mic Sans MS" panose="030F0702030302020204" pitchFamily="66" charset="0"/>
              </a:rPr>
              <a:t>498</a:t>
            </a:r>
            <a:r>
              <a:rPr kumimoji="1" lang="zh-CN" altLang="en-US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mic Sans MS" panose="030F0702030302020204" pitchFamily="66" charset="0"/>
              </a:rPr>
              <a:t> </a:t>
            </a:r>
            <a:r>
              <a:rPr kumimoji="1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mic Sans MS" panose="030F0702030302020204" pitchFamily="66" charset="0"/>
              </a:rPr>
              <a:t>citations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</a:rPr>
              <a:t>-4 ±20 Gt/</a:t>
            </a:r>
            <a:r>
              <a:rPr kumimoji="1" lang="en-US" altLang="zh-C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</a:rPr>
              <a:t>yr</a:t>
            </a:r>
            <a:endParaRPr kumimoji="1" lang="zh-CN" altLang="en-US" sz="16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</a:endParaRPr>
          </a:p>
        </p:txBody>
      </p:sp>
      <p:grpSp>
        <p:nvGrpSpPr>
          <p:cNvPr id="13" name="组 12"/>
          <p:cNvGrpSpPr/>
          <p:nvPr/>
        </p:nvGrpSpPr>
        <p:grpSpPr>
          <a:xfrm>
            <a:off x="6236051" y="3555520"/>
            <a:ext cx="2603291" cy="3302480"/>
            <a:chOff x="696371" y="2886466"/>
            <a:chExt cx="2520000" cy="3196819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6371" y="2886466"/>
              <a:ext cx="2520000" cy="319681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7" name="文本框 6"/>
            <p:cNvSpPr txBox="1"/>
            <p:nvPr/>
          </p:nvSpPr>
          <p:spPr>
            <a:xfrm>
              <a:off x="696371" y="4940079"/>
              <a:ext cx="2093575" cy="1042753"/>
            </a:xfrm>
            <a:prstGeom prst="rect">
              <a:avLst/>
            </a:prstGeom>
            <a:solidFill>
              <a:srgbClr val="AFABAB">
                <a:alpha val="50196"/>
              </a:srgbClr>
            </a:solidFill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zh-CN" sz="16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omic Sans MS" panose="030F0702030302020204" pitchFamily="66" charset="0"/>
                </a:rPr>
                <a:t>Gardner</a:t>
              </a:r>
              <a:r>
                <a:rPr kumimoji="1" lang="zh-CN" alt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omic Sans MS" panose="030F0702030302020204" pitchFamily="66" charset="0"/>
                </a:rPr>
                <a:t> </a:t>
              </a:r>
              <a:r>
                <a:rPr kumimoji="1" lang="en-US" altLang="zh-CN" sz="16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omic Sans MS" panose="030F0702030302020204" pitchFamily="66" charset="0"/>
                </a:rPr>
                <a:t>et</a:t>
              </a:r>
              <a:r>
                <a:rPr kumimoji="1" lang="zh-CN" alt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omic Sans MS" panose="030F0702030302020204" pitchFamily="66" charset="0"/>
                </a:rPr>
                <a:t> </a:t>
              </a:r>
              <a:r>
                <a:rPr kumimoji="1" lang="en-US" altLang="zh-CN" sz="16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omic Sans MS" panose="030F0702030302020204" pitchFamily="66" charset="0"/>
                </a:rPr>
                <a:t>al,</a:t>
              </a:r>
              <a:r>
                <a:rPr kumimoji="1" lang="zh-CN" alt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omic Sans MS" panose="030F0702030302020204" pitchFamily="66" charset="0"/>
                </a:rPr>
                <a:t> </a:t>
              </a:r>
              <a:r>
                <a:rPr kumimoji="1" lang="en-US" altLang="zh-CN" sz="16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omic Sans MS" panose="030F0702030302020204" pitchFamily="66" charset="0"/>
                </a:rPr>
                <a:t>2013,</a:t>
              </a:r>
              <a:r>
                <a:rPr kumimoji="1" lang="zh-CN" alt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omic Sans MS" panose="030F0702030302020204" pitchFamily="66" charset="0"/>
                </a:rPr>
                <a:t> </a:t>
              </a:r>
              <a:endParaRPr kumimoji="1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mic Sans MS" panose="030F0702030302020204" pitchFamily="66" charset="0"/>
              </a:endParaRP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zh-CN" sz="16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omic Sans MS" panose="030F0702030302020204" pitchFamily="66" charset="0"/>
                </a:rPr>
                <a:t>Science</a:t>
              </a:r>
              <a:r>
                <a:rPr kumimoji="1" lang="ja-JP" alt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omic Sans MS" panose="030F0702030302020204" pitchFamily="66" charset="0"/>
                </a:rPr>
                <a:t>　</a:t>
              </a:r>
              <a:endParaRPr kumimoji="1" lang="en-US" altLang="ja-JP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mic Sans MS" panose="030F0702030302020204" pitchFamily="66" charset="0"/>
              </a:endParaRP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zh-CN" sz="16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omic Sans MS" panose="030F0702030302020204" pitchFamily="66" charset="0"/>
                </a:rPr>
                <a:t>450</a:t>
              </a:r>
              <a:r>
                <a:rPr kumimoji="1" lang="zh-CN" alt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omic Sans MS" panose="030F0702030302020204" pitchFamily="66" charset="0"/>
                </a:rPr>
                <a:t> </a:t>
              </a:r>
              <a:r>
                <a:rPr kumimoji="1" lang="en-US" altLang="zh-CN" sz="16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omic Sans MS" panose="030F0702030302020204" pitchFamily="66" charset="0"/>
                </a:rPr>
                <a:t>citations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omic Sans MS" panose="030F0702030302020204" pitchFamily="66" charset="0"/>
                </a:rPr>
                <a:t>-26±12 Gt/</a:t>
              </a:r>
              <a:r>
                <a:rPr kumimoji="0" lang="en-US" altLang="zh-CN" sz="1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omic Sans MS" panose="030F0702030302020204" pitchFamily="66" charset="0"/>
                </a:rPr>
                <a:t>yr</a:t>
              </a:r>
              <a:endParaRPr kumimoji="1" lang="zh-CN" alt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</a:endParaRPr>
            </a:p>
          </p:txBody>
        </p:sp>
      </p:grpSp>
      <p:grpSp>
        <p:nvGrpSpPr>
          <p:cNvPr id="14" name="组 13"/>
          <p:cNvGrpSpPr/>
          <p:nvPr/>
        </p:nvGrpSpPr>
        <p:grpSpPr>
          <a:xfrm>
            <a:off x="3417245" y="3555520"/>
            <a:ext cx="2520000" cy="3302480"/>
            <a:chOff x="5699466" y="3347134"/>
            <a:chExt cx="2520000" cy="3302480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99466" y="3347134"/>
              <a:ext cx="2520000" cy="330248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9" name="文本框 8"/>
            <p:cNvSpPr txBox="1"/>
            <p:nvPr/>
          </p:nvSpPr>
          <p:spPr>
            <a:xfrm>
              <a:off x="5699466" y="5726284"/>
              <a:ext cx="2342308" cy="830997"/>
            </a:xfrm>
            <a:prstGeom prst="rect">
              <a:avLst/>
            </a:prstGeom>
            <a:solidFill>
              <a:srgbClr val="AFABAB">
                <a:alpha val="50196"/>
              </a:srgbClr>
            </a:solidFill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zh-CN" sz="16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omic Sans MS" panose="030F0702030302020204" pitchFamily="66" charset="0"/>
                </a:rPr>
                <a:t>Yao</a:t>
              </a:r>
              <a:r>
                <a:rPr kumimoji="1" lang="zh-CN" alt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omic Sans MS" panose="030F0702030302020204" pitchFamily="66" charset="0"/>
                </a:rPr>
                <a:t> </a:t>
              </a:r>
              <a:r>
                <a:rPr kumimoji="1" lang="en-US" altLang="zh-CN" sz="16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omic Sans MS" panose="030F0702030302020204" pitchFamily="66" charset="0"/>
                </a:rPr>
                <a:t>et</a:t>
              </a:r>
              <a:r>
                <a:rPr kumimoji="1" lang="zh-CN" alt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omic Sans MS" panose="030F0702030302020204" pitchFamily="66" charset="0"/>
                </a:rPr>
                <a:t> </a:t>
              </a:r>
              <a:r>
                <a:rPr kumimoji="1" lang="en-US" altLang="zh-CN" sz="16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omic Sans MS" panose="030F0702030302020204" pitchFamily="66" charset="0"/>
                </a:rPr>
                <a:t>al,</a:t>
              </a:r>
              <a:r>
                <a:rPr kumimoji="1" lang="zh-CN" alt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omic Sans MS" panose="030F0702030302020204" pitchFamily="66" charset="0"/>
                </a:rPr>
                <a:t> </a:t>
              </a:r>
              <a:r>
                <a:rPr kumimoji="1" lang="en-US" altLang="zh-CN" sz="16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omic Sans MS" panose="030F0702030302020204" pitchFamily="66" charset="0"/>
                </a:rPr>
                <a:t>2012,</a:t>
              </a:r>
              <a:r>
                <a:rPr kumimoji="1" lang="zh-CN" alt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omic Sans MS" panose="030F0702030302020204" pitchFamily="66" charset="0"/>
                </a:rPr>
                <a:t> </a:t>
              </a:r>
              <a:endParaRPr kumimoji="1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mic Sans MS" panose="030F0702030302020204" pitchFamily="66" charset="0"/>
              </a:endParaRP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zh-CN" sz="16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omic Sans MS" panose="030F0702030302020204" pitchFamily="66" charset="0"/>
                </a:rPr>
                <a:t>Nature</a:t>
              </a:r>
              <a:r>
                <a:rPr kumimoji="1" lang="zh-CN" alt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omic Sans MS" panose="030F0702030302020204" pitchFamily="66" charset="0"/>
                </a:rPr>
                <a:t> </a:t>
              </a:r>
              <a:r>
                <a:rPr kumimoji="1" lang="en-US" altLang="zh-CN" sz="16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omic Sans MS" panose="030F0702030302020204" pitchFamily="66" charset="0"/>
                </a:rPr>
                <a:t>climate</a:t>
              </a:r>
              <a:r>
                <a:rPr kumimoji="1" lang="zh-CN" alt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omic Sans MS" panose="030F0702030302020204" pitchFamily="66" charset="0"/>
                </a:rPr>
                <a:t> </a:t>
              </a:r>
              <a:r>
                <a:rPr kumimoji="1" lang="en-US" altLang="zh-CN" sz="16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omic Sans MS" panose="030F0702030302020204" pitchFamily="66" charset="0"/>
                </a:rPr>
                <a:t>change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zh-CN" sz="16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omic Sans MS" panose="030F0702030302020204" pitchFamily="66" charset="0"/>
                </a:rPr>
                <a:t>511</a:t>
              </a:r>
              <a:r>
                <a:rPr kumimoji="1" lang="zh-CN" alt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omic Sans MS" panose="030F0702030302020204" pitchFamily="66" charset="0"/>
                </a:rPr>
                <a:t> </a:t>
              </a:r>
              <a:r>
                <a:rPr kumimoji="1" lang="en-US" altLang="zh-CN" sz="16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omic Sans MS" panose="030F0702030302020204" pitchFamily="66" charset="0"/>
                </a:rPr>
                <a:t>citations</a:t>
              </a:r>
              <a:endParaRPr kumimoji="1" lang="zh-CN" altLang="en-US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mic Sans MS" panose="030F0702030302020204" pitchFamily="66" charset="0"/>
              </a:endParaRPr>
            </a:p>
          </p:txBody>
        </p:sp>
      </p:grpSp>
      <p:grpSp>
        <p:nvGrpSpPr>
          <p:cNvPr id="12" name="组 11"/>
          <p:cNvGrpSpPr/>
          <p:nvPr/>
        </p:nvGrpSpPr>
        <p:grpSpPr>
          <a:xfrm>
            <a:off x="598438" y="3555520"/>
            <a:ext cx="2520000" cy="3304248"/>
            <a:chOff x="2816368" y="946232"/>
            <a:chExt cx="2520000" cy="3304248"/>
          </a:xfrm>
        </p:grpSpPr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16368" y="946232"/>
              <a:ext cx="2520000" cy="330424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1" name="文本框 10"/>
            <p:cNvSpPr txBox="1"/>
            <p:nvPr/>
          </p:nvSpPr>
          <p:spPr>
            <a:xfrm>
              <a:off x="2823742" y="3067193"/>
              <a:ext cx="1837362" cy="1077218"/>
            </a:xfrm>
            <a:prstGeom prst="rect">
              <a:avLst/>
            </a:prstGeom>
            <a:solidFill>
              <a:srgbClr val="AFABAB">
                <a:alpha val="50196"/>
              </a:srgbClr>
            </a:solidFill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zh-CN" sz="1600" b="0" i="0" u="none" strike="noStrike" kern="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omic Sans MS" panose="030F0702030302020204" pitchFamily="66" charset="0"/>
                </a:rPr>
                <a:t>Kaab</a:t>
              </a:r>
              <a:r>
                <a:rPr kumimoji="1" lang="zh-CN" alt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omic Sans MS" panose="030F0702030302020204" pitchFamily="66" charset="0"/>
                </a:rPr>
                <a:t> </a:t>
              </a:r>
              <a:r>
                <a:rPr kumimoji="1" lang="en-US" altLang="zh-CN" sz="16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omic Sans MS" panose="030F0702030302020204" pitchFamily="66" charset="0"/>
                </a:rPr>
                <a:t>et</a:t>
              </a:r>
              <a:r>
                <a:rPr kumimoji="1" lang="zh-CN" alt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omic Sans MS" panose="030F0702030302020204" pitchFamily="66" charset="0"/>
                </a:rPr>
                <a:t> </a:t>
              </a:r>
              <a:r>
                <a:rPr kumimoji="1" lang="en-US" altLang="zh-CN" sz="16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omic Sans MS" panose="030F0702030302020204" pitchFamily="66" charset="0"/>
                </a:rPr>
                <a:t>al,</a:t>
              </a:r>
              <a:r>
                <a:rPr kumimoji="1" lang="zh-CN" alt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omic Sans MS" panose="030F0702030302020204" pitchFamily="66" charset="0"/>
                </a:rPr>
                <a:t> </a:t>
              </a:r>
              <a:r>
                <a:rPr kumimoji="1" lang="en-US" altLang="zh-CN" sz="16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omic Sans MS" panose="030F0702030302020204" pitchFamily="66" charset="0"/>
                </a:rPr>
                <a:t>2012,</a:t>
              </a:r>
              <a:r>
                <a:rPr kumimoji="1" lang="zh-CN" alt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omic Sans MS" panose="030F0702030302020204" pitchFamily="66" charset="0"/>
                </a:rPr>
                <a:t> </a:t>
              </a:r>
              <a:endParaRPr kumimoji="1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mic Sans MS" panose="030F0702030302020204" pitchFamily="66" charset="0"/>
              </a:endParaRP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zh-CN" sz="16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omic Sans MS" panose="030F0702030302020204" pitchFamily="66" charset="0"/>
                </a:rPr>
                <a:t>Nature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zh-CN" sz="16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omic Sans MS" panose="030F0702030302020204" pitchFamily="66" charset="0"/>
                </a:rPr>
                <a:t>356</a:t>
              </a:r>
              <a:r>
                <a:rPr kumimoji="1" lang="zh-CN" alt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omic Sans MS" panose="030F0702030302020204" pitchFamily="66" charset="0"/>
                </a:rPr>
                <a:t> </a:t>
              </a:r>
              <a:r>
                <a:rPr kumimoji="1" lang="en-US" altLang="zh-CN" sz="16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omic Sans MS" panose="030F0702030302020204" pitchFamily="66" charset="0"/>
                </a:rPr>
                <a:t>citations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altLang="zh-CN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omic Sans MS" panose="030F0702030302020204" pitchFamily="66" charset="0"/>
                </a:rPr>
                <a:t>-12.8±3.5 </a:t>
              </a:r>
              <a:r>
                <a:rPr kumimoji="0" lang="tr-TR" altLang="zh-CN" sz="1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omic Sans MS" panose="030F0702030302020204" pitchFamily="66" charset="0"/>
                </a:rPr>
                <a:t>Gt</a:t>
              </a:r>
              <a:r>
                <a:rPr kumimoji="0" lang="tr-TR" altLang="zh-CN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omic Sans MS" panose="030F0702030302020204" pitchFamily="66" charset="0"/>
                </a:rPr>
                <a:t>/</a:t>
              </a:r>
              <a:r>
                <a:rPr kumimoji="0" lang="tr-TR" altLang="zh-CN" sz="1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omic Sans MS" panose="030F0702030302020204" pitchFamily="66" charset="0"/>
                </a:rPr>
                <a:t>yr</a:t>
              </a:r>
              <a:endParaRPr kumimoji="0" lang="tr-TR" altLang="zh-CN" sz="1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</a:endParaRPr>
            </a:p>
          </p:txBody>
        </p:sp>
      </p:grpSp>
      <p:grpSp>
        <p:nvGrpSpPr>
          <p:cNvPr id="17" name="组 16"/>
          <p:cNvGrpSpPr/>
          <p:nvPr/>
        </p:nvGrpSpPr>
        <p:grpSpPr>
          <a:xfrm>
            <a:off x="242820" y="30695"/>
            <a:ext cx="2520001" cy="3354481"/>
            <a:chOff x="150223" y="69704"/>
            <a:chExt cx="2520001" cy="3354481"/>
          </a:xfrm>
        </p:grpSpPr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0224" y="69704"/>
              <a:ext cx="2520000" cy="335448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6" name="文本框 15"/>
            <p:cNvSpPr txBox="1"/>
            <p:nvPr/>
          </p:nvSpPr>
          <p:spPr>
            <a:xfrm>
              <a:off x="150223" y="2223856"/>
              <a:ext cx="2161169" cy="1077218"/>
            </a:xfrm>
            <a:prstGeom prst="rect">
              <a:avLst/>
            </a:prstGeom>
            <a:solidFill>
              <a:srgbClr val="AFABAB">
                <a:alpha val="50196"/>
              </a:srgbClr>
            </a:solidFill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zh-CN" sz="1600" b="0" i="0" u="none" strike="noStrike" kern="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omic Sans MS" panose="030F0702030302020204" pitchFamily="66" charset="0"/>
                </a:rPr>
                <a:t>Mastuo</a:t>
              </a:r>
              <a:r>
                <a:rPr kumimoji="1" lang="en-US" altLang="zh-CN" sz="16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omic Sans MS" panose="030F0702030302020204" pitchFamily="66" charset="0"/>
                </a:rPr>
                <a:t> &amp; Heki,</a:t>
              </a:r>
              <a:r>
                <a:rPr kumimoji="1" lang="zh-CN" alt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omic Sans MS" panose="030F0702030302020204" pitchFamily="66" charset="0"/>
                </a:rPr>
                <a:t> </a:t>
              </a:r>
              <a:r>
                <a:rPr kumimoji="1" lang="en-US" altLang="zh-CN" sz="16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omic Sans MS" panose="030F0702030302020204" pitchFamily="66" charset="0"/>
                </a:rPr>
                <a:t>2010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zh-CN" sz="16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omic Sans MS" panose="030F0702030302020204" pitchFamily="66" charset="0"/>
                </a:rPr>
                <a:t>EPSL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zh-CN" sz="16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omic Sans MS" panose="030F0702030302020204" pitchFamily="66" charset="0"/>
                </a:rPr>
                <a:t>132</a:t>
              </a:r>
              <a:r>
                <a:rPr kumimoji="1" lang="zh-CN" alt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omic Sans MS" panose="030F0702030302020204" pitchFamily="66" charset="0"/>
                </a:rPr>
                <a:t> </a:t>
              </a:r>
              <a:r>
                <a:rPr kumimoji="1" lang="en-US" altLang="zh-CN" sz="16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omic Sans MS" panose="030F0702030302020204" pitchFamily="66" charset="0"/>
                </a:rPr>
                <a:t>citations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omic Sans MS" panose="030F0702030302020204" pitchFamily="66" charset="0"/>
                </a:rPr>
                <a:t>-47±12 Gt/</a:t>
              </a:r>
              <a:r>
                <a:rPr kumimoji="0" lang="en-US" altLang="zh-CN" sz="1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omic Sans MS" panose="030F0702030302020204" pitchFamily="66" charset="0"/>
                </a:rPr>
                <a:t>yr</a:t>
              </a:r>
              <a:endParaRPr kumimoji="1" lang="zh-CN" alt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</a:endParaRPr>
            </a:p>
          </p:txBody>
        </p:sp>
      </p:grpSp>
      <p:cxnSp>
        <p:nvCxnSpPr>
          <p:cNvPr id="19" name="直线箭头连接符 18"/>
          <p:cNvCxnSpPr>
            <a:stCxn id="4" idx="2"/>
            <a:endCxn id="10" idx="0"/>
          </p:cNvCxnSpPr>
          <p:nvPr/>
        </p:nvCxnSpPr>
        <p:spPr>
          <a:xfrm flipH="1">
            <a:off x="1858438" y="3368844"/>
            <a:ext cx="2515876" cy="18667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线箭头连接符 19"/>
          <p:cNvCxnSpPr>
            <a:stCxn id="4" idx="2"/>
            <a:endCxn id="8" idx="0"/>
          </p:cNvCxnSpPr>
          <p:nvPr/>
        </p:nvCxnSpPr>
        <p:spPr>
          <a:xfrm>
            <a:off x="4374314" y="3368844"/>
            <a:ext cx="302931" cy="18667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线箭头连接符 22"/>
          <p:cNvCxnSpPr>
            <a:stCxn id="4" idx="2"/>
            <a:endCxn id="5" idx="0"/>
          </p:cNvCxnSpPr>
          <p:nvPr/>
        </p:nvCxnSpPr>
        <p:spPr>
          <a:xfrm>
            <a:off x="4374314" y="3368844"/>
            <a:ext cx="3163383" cy="18667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线箭头连接符 25"/>
          <p:cNvCxnSpPr>
            <a:stCxn id="15" idx="3"/>
          </p:cNvCxnSpPr>
          <p:nvPr/>
        </p:nvCxnSpPr>
        <p:spPr>
          <a:xfrm flipV="1">
            <a:off x="2762821" y="1700808"/>
            <a:ext cx="441027" cy="712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矩形 28"/>
          <p:cNvSpPr/>
          <p:nvPr/>
        </p:nvSpPr>
        <p:spPr>
          <a:xfrm>
            <a:off x="5756791" y="1061463"/>
            <a:ext cx="3549009" cy="166199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G正楷書体-PRO" panose="03000600000000000000" pitchFamily="66" charset="-128"/>
                <a:ea typeface="HG正楷書体-PRO" panose="03000600000000000000" pitchFamily="66" charset="-128"/>
              </a:rPr>
              <a:t>アジア高山域の氷河減少</a:t>
            </a:r>
            <a:r>
              <a:rPr lang="ja-JP" altLang="en-US" sz="2800" kern="0" dirty="0">
                <a:solidFill>
                  <a:sysClr val="windowText" lastClr="000000"/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に関する論文</a:t>
            </a:r>
            <a:endParaRPr lang="en-US" altLang="ja-JP" sz="2800" kern="0" dirty="0">
              <a:solidFill>
                <a:sysClr val="windowText" lastClr="000000"/>
              </a:solidFill>
              <a:latin typeface="HG正楷書体-PRO" panose="03000600000000000000" pitchFamily="66" charset="-128"/>
              <a:ea typeface="HG正楷書体-PRO" panose="03000600000000000000" pitchFamily="66" charset="-128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mic Sans MS" panose="030F0702030302020204" pitchFamily="66" charset="0"/>
                <a:ea typeface="HG正楷書体-PRO" panose="03000600000000000000" pitchFamily="66" charset="-128"/>
              </a:rPr>
              <a:t>Papers on HMA glacier</a:t>
            </a:r>
            <a:r>
              <a:rPr kumimoji="1" lang="en-US" altLang="ja-JP" b="0" i="0" u="none" strike="noStrike" kern="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mic Sans MS" panose="030F0702030302020204" pitchFamily="66" charset="0"/>
                <a:ea typeface="HG正楷書体-PRO" panose="03000600000000000000" pitchFamily="66" charset="-128"/>
              </a:rPr>
              <a:t> melting</a:t>
            </a:r>
            <a:endParaRPr kumimoji="1" lang="en-US" altLang="ja-JP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omic Sans MS" panose="030F0702030302020204" pitchFamily="66" charset="0"/>
              <a:ea typeface="HG正楷書体-PRO" panose="03000600000000000000" pitchFamily="66" charset="-128"/>
            </a:endParaRPr>
          </a:p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G正楷書体-PRO" panose="03000600000000000000" pitchFamily="66" charset="-128"/>
                <a:ea typeface="HG正楷書体-PRO" panose="03000600000000000000" pitchFamily="66" charset="-128"/>
              </a:rPr>
              <a:t>(S. Yi</a:t>
            </a:r>
            <a:r>
              <a:rPr kumimoji="1" lang="ja-JP" alt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G正楷書体-PRO" panose="03000600000000000000" pitchFamily="66" charset="-128"/>
                <a:ea typeface="HG正楷書体-PRO" panose="03000600000000000000" pitchFamily="66" charset="-128"/>
              </a:rPr>
              <a:t>のまとめ）</a:t>
            </a:r>
            <a:endParaRPr kumimoji="1" lang="zh-CN" altLang="en-US" sz="2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HG正楷書体-PRO" panose="03000600000000000000" pitchFamily="66" charset="-128"/>
              <a:ea typeface="HG正楷書体-PRO" panose="03000600000000000000" pitchFamily="66" charset="-128"/>
            </a:endParaRPr>
          </a:p>
        </p:txBody>
      </p:sp>
      <p:grpSp>
        <p:nvGrpSpPr>
          <p:cNvPr id="21" name="グループ化 20"/>
          <p:cNvGrpSpPr/>
          <p:nvPr/>
        </p:nvGrpSpPr>
        <p:grpSpPr>
          <a:xfrm>
            <a:off x="48986" y="679438"/>
            <a:ext cx="3267411" cy="6178562"/>
            <a:chOff x="5640947" y="399492"/>
            <a:chExt cx="3267411" cy="6178562"/>
          </a:xfrm>
        </p:grpSpPr>
        <p:pic>
          <p:nvPicPr>
            <p:cNvPr id="22" name="図 21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40947" y="399492"/>
              <a:ext cx="3267411" cy="617856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4" name="テキスト ボックス 23"/>
            <p:cNvSpPr txBox="1"/>
            <p:nvPr/>
          </p:nvSpPr>
          <p:spPr>
            <a:xfrm>
              <a:off x="6395034" y="5354548"/>
              <a:ext cx="225574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omic Sans MS" panose="030F0702030302020204" pitchFamily="66" charset="0"/>
                </a:rPr>
                <a:t>Matsuo &amp; Heki (2014)</a:t>
              </a:r>
              <a:endParaRPr kumimoji="1" lang="ja-JP" alt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</a:endParaRPr>
            </a:p>
          </p:txBody>
        </p:sp>
      </p:grpSp>
      <p:sp>
        <p:nvSpPr>
          <p:cNvPr id="25" name="テキスト ボックス 24"/>
          <p:cNvSpPr txBox="1"/>
          <p:nvPr/>
        </p:nvSpPr>
        <p:spPr>
          <a:xfrm>
            <a:off x="398170" y="2738872"/>
            <a:ext cx="1569660" cy="369332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G正楷書体-PRO" panose="03000600000000000000" pitchFamily="66" charset="-128"/>
                <a:ea typeface="HG正楷書体-PRO" panose="03000600000000000000" pitchFamily="66" charset="-128"/>
              </a:rPr>
              <a:t>地下水の枯渇</a:t>
            </a:r>
            <a:endParaRPr kumimoji="1" lang="en-US" altLang="ja-JP" sz="1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HG正楷書体-PRO" panose="03000600000000000000" pitchFamily="66" charset="-128"/>
              <a:ea typeface="HG正楷書体-PRO" panose="03000600000000000000" pitchFamily="66" charset="-128"/>
            </a:endParaRPr>
          </a:p>
        </p:txBody>
      </p:sp>
      <p:sp>
        <p:nvSpPr>
          <p:cNvPr id="27" name="正方形/長方形 26"/>
          <p:cNvSpPr/>
          <p:nvPr/>
        </p:nvSpPr>
        <p:spPr>
          <a:xfrm>
            <a:off x="1115087" y="2293564"/>
            <a:ext cx="409406" cy="460555"/>
          </a:xfrm>
          <a:prstGeom prst="rect">
            <a:avLst/>
          </a:prstGeom>
          <a:noFill/>
          <a:ln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097247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5" grpId="0"/>
      <p:bldP spid="27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2628925" y="2924944"/>
            <a:ext cx="142875" cy="503238"/>
            <a:chOff x="2517" y="1752"/>
            <a:chExt cx="136" cy="408"/>
          </a:xfrm>
        </p:grpSpPr>
        <p:sp>
          <p:nvSpPr>
            <p:cNvPr id="323587" name="Rectangle 3"/>
            <p:cNvSpPr>
              <a:spLocks noChangeArrowheads="1"/>
            </p:cNvSpPr>
            <p:nvPr/>
          </p:nvSpPr>
          <p:spPr bwMode="auto">
            <a:xfrm>
              <a:off x="2562" y="1979"/>
              <a:ext cx="46" cy="181"/>
            </a:xfrm>
            <a:prstGeom prst="rect">
              <a:avLst/>
            </a:prstGeom>
            <a:solidFill>
              <a:srgbClr val="9966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ja-JP" altLang="en-US" sz="2000">
                <a:solidFill>
                  <a:srgbClr val="000000"/>
                </a:solidFill>
                <a:latin typeface="Calibri"/>
                <a:ea typeface="ＭＳ Ｐゴシック" panose="020B0600070205080204" pitchFamily="50" charset="-128"/>
              </a:endParaRPr>
            </a:p>
          </p:txBody>
        </p:sp>
        <p:sp>
          <p:nvSpPr>
            <p:cNvPr id="323588" name="Oval 4"/>
            <p:cNvSpPr>
              <a:spLocks noChangeArrowheads="1"/>
            </p:cNvSpPr>
            <p:nvPr/>
          </p:nvSpPr>
          <p:spPr bwMode="auto">
            <a:xfrm>
              <a:off x="2517" y="1752"/>
              <a:ext cx="136" cy="318"/>
            </a:xfrm>
            <a:prstGeom prst="ellipse">
              <a:avLst/>
            </a:prstGeom>
            <a:solidFill>
              <a:srgbClr val="0066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ja-JP" altLang="en-US" sz="2000">
                <a:solidFill>
                  <a:srgbClr val="000000"/>
                </a:solidFill>
                <a:latin typeface="Calibri"/>
                <a:ea typeface="ＭＳ Ｐゴシック" panose="020B0600070205080204" pitchFamily="50" charset="-128"/>
              </a:endParaRPr>
            </a:p>
          </p:txBody>
        </p:sp>
      </p:grpSp>
      <p:sp>
        <p:nvSpPr>
          <p:cNvPr id="323601" name="Text Box 17"/>
          <p:cNvSpPr txBox="1">
            <a:spLocks noChangeArrowheads="1"/>
          </p:cNvSpPr>
          <p:nvPr/>
        </p:nvSpPr>
        <p:spPr bwMode="auto">
          <a:xfrm>
            <a:off x="2987824" y="2746906"/>
            <a:ext cx="488306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ja-JP" altLang="en-US" sz="2000" dirty="0">
                <a:solidFill>
                  <a:srgbClr val="CC3300"/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灌漑で育てる農作物 </a:t>
            </a:r>
            <a:r>
              <a:rPr lang="en-US" altLang="ja-JP" sz="1600" dirty="0">
                <a:solidFill>
                  <a:srgbClr val="CC3300"/>
                </a:solidFill>
                <a:latin typeface="Comic Sans MS" panose="030F0702030302020204" pitchFamily="66" charset="0"/>
                <a:ea typeface="HG正楷書体-PRO" panose="03000600000000000000" pitchFamily="66" charset="-128"/>
              </a:rPr>
              <a:t>agriculture by irrigation</a:t>
            </a:r>
            <a:endParaRPr lang="en-US" altLang="ja-JP" sz="2000" dirty="0">
              <a:solidFill>
                <a:srgbClr val="CC3300"/>
              </a:solidFill>
              <a:latin typeface="Comic Sans MS" panose="030F0702030302020204" pitchFamily="66" charset="0"/>
              <a:ea typeface="HG正楷書体-PRO" panose="03000600000000000000" pitchFamily="66" charset="-128"/>
            </a:endParaRPr>
          </a:p>
        </p:txBody>
      </p:sp>
      <p:sp>
        <p:nvSpPr>
          <p:cNvPr id="323608" name="Freeform 24"/>
          <p:cNvSpPr>
            <a:spLocks/>
          </p:cNvSpPr>
          <p:nvPr/>
        </p:nvSpPr>
        <p:spPr bwMode="auto">
          <a:xfrm>
            <a:off x="-450850" y="3195638"/>
            <a:ext cx="9855200" cy="4049712"/>
          </a:xfrm>
          <a:custGeom>
            <a:avLst/>
            <a:gdLst>
              <a:gd name="connsiteX0" fmla="*/ 457 w 10000"/>
              <a:gd name="connsiteY0" fmla="*/ 762 h 10000"/>
              <a:gd name="connsiteX1" fmla="*/ 546 w 10000"/>
              <a:gd name="connsiteY1" fmla="*/ 147 h 10000"/>
              <a:gd name="connsiteX2" fmla="*/ 1297 w 10000"/>
              <a:gd name="connsiteY2" fmla="*/ 46 h 10000"/>
              <a:gd name="connsiteX3" fmla="*/ 1956 w 10000"/>
              <a:gd name="connsiteY3" fmla="*/ 236 h 10000"/>
              <a:gd name="connsiteX4" fmla="*/ 2759 w 10000"/>
              <a:gd name="connsiteY4" fmla="*/ 429 h 10000"/>
              <a:gd name="connsiteX5" fmla="*/ 3489 w 10000"/>
              <a:gd name="connsiteY5" fmla="*/ 429 h 10000"/>
              <a:gd name="connsiteX6" fmla="*/ 4950 w 10000"/>
              <a:gd name="connsiteY6" fmla="*/ 619 h 10000"/>
              <a:gd name="connsiteX7" fmla="*/ 6631 w 10000"/>
              <a:gd name="connsiteY7" fmla="*/ 754 h 10000"/>
              <a:gd name="connsiteX8" fmla="*/ 7361 w 10000"/>
              <a:gd name="connsiteY8" fmla="*/ 2719 h 10000"/>
              <a:gd name="connsiteX9" fmla="*/ 8384 w 10000"/>
              <a:gd name="connsiteY9" fmla="*/ 3291 h 10000"/>
              <a:gd name="connsiteX10" fmla="*/ 9177 w 10000"/>
              <a:gd name="connsiteY10" fmla="*/ 4343 h 10000"/>
              <a:gd name="connsiteX11" fmla="*/ 9773 w 10000"/>
              <a:gd name="connsiteY11" fmla="*/ 5202 h 10000"/>
              <a:gd name="connsiteX12" fmla="*/ 9810 w 10000"/>
              <a:gd name="connsiteY12" fmla="*/ 9074 h 10000"/>
              <a:gd name="connsiteX13" fmla="*/ 9604 w 10000"/>
              <a:gd name="connsiteY13" fmla="*/ 9882 h 10000"/>
              <a:gd name="connsiteX14" fmla="*/ 7436 w 10000"/>
              <a:gd name="connsiteY14" fmla="*/ 9781 h 10000"/>
              <a:gd name="connsiteX15" fmla="*/ 1165 w 10000"/>
              <a:gd name="connsiteY15" fmla="*/ 9844 h 10000"/>
              <a:gd name="connsiteX16" fmla="*/ 443 w 10000"/>
              <a:gd name="connsiteY16" fmla="*/ 9074 h 10000"/>
              <a:gd name="connsiteX17" fmla="*/ 443 w 10000"/>
              <a:gd name="connsiteY17" fmla="*/ 4726 h 10000"/>
              <a:gd name="connsiteX18" fmla="*/ 457 w 10000"/>
              <a:gd name="connsiteY18" fmla="*/ 762 h 10000"/>
              <a:gd name="connsiteX0" fmla="*/ 457 w 10000"/>
              <a:gd name="connsiteY0" fmla="*/ 762 h 10000"/>
              <a:gd name="connsiteX1" fmla="*/ 546 w 10000"/>
              <a:gd name="connsiteY1" fmla="*/ 147 h 10000"/>
              <a:gd name="connsiteX2" fmla="*/ 1297 w 10000"/>
              <a:gd name="connsiteY2" fmla="*/ 46 h 10000"/>
              <a:gd name="connsiteX3" fmla="*/ 1956 w 10000"/>
              <a:gd name="connsiteY3" fmla="*/ 236 h 10000"/>
              <a:gd name="connsiteX4" fmla="*/ 2759 w 10000"/>
              <a:gd name="connsiteY4" fmla="*/ 429 h 10000"/>
              <a:gd name="connsiteX5" fmla="*/ 3489 w 10000"/>
              <a:gd name="connsiteY5" fmla="*/ 429 h 10000"/>
              <a:gd name="connsiteX6" fmla="*/ 4950 w 10000"/>
              <a:gd name="connsiteY6" fmla="*/ 619 h 10000"/>
              <a:gd name="connsiteX7" fmla="*/ 6631 w 10000"/>
              <a:gd name="connsiteY7" fmla="*/ 754 h 10000"/>
              <a:gd name="connsiteX8" fmla="*/ 7581 w 10000"/>
              <a:gd name="connsiteY8" fmla="*/ 932 h 10000"/>
              <a:gd name="connsiteX9" fmla="*/ 8384 w 10000"/>
              <a:gd name="connsiteY9" fmla="*/ 3291 h 10000"/>
              <a:gd name="connsiteX10" fmla="*/ 9177 w 10000"/>
              <a:gd name="connsiteY10" fmla="*/ 4343 h 10000"/>
              <a:gd name="connsiteX11" fmla="*/ 9773 w 10000"/>
              <a:gd name="connsiteY11" fmla="*/ 5202 h 10000"/>
              <a:gd name="connsiteX12" fmla="*/ 9810 w 10000"/>
              <a:gd name="connsiteY12" fmla="*/ 9074 h 10000"/>
              <a:gd name="connsiteX13" fmla="*/ 9604 w 10000"/>
              <a:gd name="connsiteY13" fmla="*/ 9882 h 10000"/>
              <a:gd name="connsiteX14" fmla="*/ 7436 w 10000"/>
              <a:gd name="connsiteY14" fmla="*/ 9781 h 10000"/>
              <a:gd name="connsiteX15" fmla="*/ 1165 w 10000"/>
              <a:gd name="connsiteY15" fmla="*/ 9844 h 10000"/>
              <a:gd name="connsiteX16" fmla="*/ 443 w 10000"/>
              <a:gd name="connsiteY16" fmla="*/ 9074 h 10000"/>
              <a:gd name="connsiteX17" fmla="*/ 443 w 10000"/>
              <a:gd name="connsiteY17" fmla="*/ 4726 h 10000"/>
              <a:gd name="connsiteX18" fmla="*/ 457 w 10000"/>
              <a:gd name="connsiteY18" fmla="*/ 762 h 10000"/>
              <a:gd name="connsiteX0" fmla="*/ 457 w 10000"/>
              <a:gd name="connsiteY0" fmla="*/ 762 h 10000"/>
              <a:gd name="connsiteX1" fmla="*/ 546 w 10000"/>
              <a:gd name="connsiteY1" fmla="*/ 147 h 10000"/>
              <a:gd name="connsiteX2" fmla="*/ 1297 w 10000"/>
              <a:gd name="connsiteY2" fmla="*/ 46 h 10000"/>
              <a:gd name="connsiteX3" fmla="*/ 1956 w 10000"/>
              <a:gd name="connsiteY3" fmla="*/ 236 h 10000"/>
              <a:gd name="connsiteX4" fmla="*/ 2759 w 10000"/>
              <a:gd name="connsiteY4" fmla="*/ 429 h 10000"/>
              <a:gd name="connsiteX5" fmla="*/ 3489 w 10000"/>
              <a:gd name="connsiteY5" fmla="*/ 429 h 10000"/>
              <a:gd name="connsiteX6" fmla="*/ 4950 w 10000"/>
              <a:gd name="connsiteY6" fmla="*/ 619 h 10000"/>
              <a:gd name="connsiteX7" fmla="*/ 6631 w 10000"/>
              <a:gd name="connsiteY7" fmla="*/ 754 h 10000"/>
              <a:gd name="connsiteX8" fmla="*/ 7581 w 10000"/>
              <a:gd name="connsiteY8" fmla="*/ 932 h 10000"/>
              <a:gd name="connsiteX9" fmla="*/ 8750 w 10000"/>
              <a:gd name="connsiteY9" fmla="*/ 1110 h 10000"/>
              <a:gd name="connsiteX10" fmla="*/ 9177 w 10000"/>
              <a:gd name="connsiteY10" fmla="*/ 4343 h 10000"/>
              <a:gd name="connsiteX11" fmla="*/ 9773 w 10000"/>
              <a:gd name="connsiteY11" fmla="*/ 5202 h 10000"/>
              <a:gd name="connsiteX12" fmla="*/ 9810 w 10000"/>
              <a:gd name="connsiteY12" fmla="*/ 9074 h 10000"/>
              <a:gd name="connsiteX13" fmla="*/ 9604 w 10000"/>
              <a:gd name="connsiteY13" fmla="*/ 9882 h 10000"/>
              <a:gd name="connsiteX14" fmla="*/ 7436 w 10000"/>
              <a:gd name="connsiteY14" fmla="*/ 9781 h 10000"/>
              <a:gd name="connsiteX15" fmla="*/ 1165 w 10000"/>
              <a:gd name="connsiteY15" fmla="*/ 9844 h 10000"/>
              <a:gd name="connsiteX16" fmla="*/ 443 w 10000"/>
              <a:gd name="connsiteY16" fmla="*/ 9074 h 10000"/>
              <a:gd name="connsiteX17" fmla="*/ 443 w 10000"/>
              <a:gd name="connsiteY17" fmla="*/ 4726 h 10000"/>
              <a:gd name="connsiteX18" fmla="*/ 457 w 10000"/>
              <a:gd name="connsiteY18" fmla="*/ 762 h 10000"/>
              <a:gd name="connsiteX0" fmla="*/ 457 w 10000"/>
              <a:gd name="connsiteY0" fmla="*/ 762 h 10000"/>
              <a:gd name="connsiteX1" fmla="*/ 546 w 10000"/>
              <a:gd name="connsiteY1" fmla="*/ 147 h 10000"/>
              <a:gd name="connsiteX2" fmla="*/ 1297 w 10000"/>
              <a:gd name="connsiteY2" fmla="*/ 46 h 10000"/>
              <a:gd name="connsiteX3" fmla="*/ 1956 w 10000"/>
              <a:gd name="connsiteY3" fmla="*/ 236 h 10000"/>
              <a:gd name="connsiteX4" fmla="*/ 2759 w 10000"/>
              <a:gd name="connsiteY4" fmla="*/ 429 h 10000"/>
              <a:gd name="connsiteX5" fmla="*/ 3489 w 10000"/>
              <a:gd name="connsiteY5" fmla="*/ 429 h 10000"/>
              <a:gd name="connsiteX6" fmla="*/ 4950 w 10000"/>
              <a:gd name="connsiteY6" fmla="*/ 619 h 10000"/>
              <a:gd name="connsiteX7" fmla="*/ 6631 w 10000"/>
              <a:gd name="connsiteY7" fmla="*/ 754 h 10000"/>
              <a:gd name="connsiteX8" fmla="*/ 7581 w 10000"/>
              <a:gd name="connsiteY8" fmla="*/ 932 h 10000"/>
              <a:gd name="connsiteX9" fmla="*/ 8750 w 10000"/>
              <a:gd name="connsiteY9" fmla="*/ 1110 h 10000"/>
              <a:gd name="connsiteX10" fmla="*/ 9736 w 10000"/>
              <a:gd name="connsiteY10" fmla="*/ 1287 h 10000"/>
              <a:gd name="connsiteX11" fmla="*/ 9773 w 10000"/>
              <a:gd name="connsiteY11" fmla="*/ 5202 h 10000"/>
              <a:gd name="connsiteX12" fmla="*/ 9810 w 10000"/>
              <a:gd name="connsiteY12" fmla="*/ 9074 h 10000"/>
              <a:gd name="connsiteX13" fmla="*/ 9604 w 10000"/>
              <a:gd name="connsiteY13" fmla="*/ 9882 h 10000"/>
              <a:gd name="connsiteX14" fmla="*/ 7436 w 10000"/>
              <a:gd name="connsiteY14" fmla="*/ 9781 h 10000"/>
              <a:gd name="connsiteX15" fmla="*/ 1165 w 10000"/>
              <a:gd name="connsiteY15" fmla="*/ 9844 h 10000"/>
              <a:gd name="connsiteX16" fmla="*/ 443 w 10000"/>
              <a:gd name="connsiteY16" fmla="*/ 9074 h 10000"/>
              <a:gd name="connsiteX17" fmla="*/ 443 w 10000"/>
              <a:gd name="connsiteY17" fmla="*/ 4726 h 10000"/>
              <a:gd name="connsiteX18" fmla="*/ 457 w 10000"/>
              <a:gd name="connsiteY18" fmla="*/ 762 h 10000"/>
              <a:gd name="connsiteX0" fmla="*/ 457 w 10000"/>
              <a:gd name="connsiteY0" fmla="*/ 762 h 10000"/>
              <a:gd name="connsiteX1" fmla="*/ 546 w 10000"/>
              <a:gd name="connsiteY1" fmla="*/ 147 h 10000"/>
              <a:gd name="connsiteX2" fmla="*/ 1297 w 10000"/>
              <a:gd name="connsiteY2" fmla="*/ 46 h 10000"/>
              <a:gd name="connsiteX3" fmla="*/ 1956 w 10000"/>
              <a:gd name="connsiteY3" fmla="*/ 236 h 10000"/>
              <a:gd name="connsiteX4" fmla="*/ 2759 w 10000"/>
              <a:gd name="connsiteY4" fmla="*/ 429 h 10000"/>
              <a:gd name="connsiteX5" fmla="*/ 3489 w 10000"/>
              <a:gd name="connsiteY5" fmla="*/ 429 h 10000"/>
              <a:gd name="connsiteX6" fmla="*/ 4950 w 10000"/>
              <a:gd name="connsiteY6" fmla="*/ 619 h 10000"/>
              <a:gd name="connsiteX7" fmla="*/ 6631 w 10000"/>
              <a:gd name="connsiteY7" fmla="*/ 754 h 10000"/>
              <a:gd name="connsiteX8" fmla="*/ 7581 w 10000"/>
              <a:gd name="connsiteY8" fmla="*/ 932 h 10000"/>
              <a:gd name="connsiteX9" fmla="*/ 9261 w 10000"/>
              <a:gd name="connsiteY9" fmla="*/ 1110 h 10000"/>
              <a:gd name="connsiteX10" fmla="*/ 9736 w 10000"/>
              <a:gd name="connsiteY10" fmla="*/ 1287 h 10000"/>
              <a:gd name="connsiteX11" fmla="*/ 9773 w 10000"/>
              <a:gd name="connsiteY11" fmla="*/ 5202 h 10000"/>
              <a:gd name="connsiteX12" fmla="*/ 9810 w 10000"/>
              <a:gd name="connsiteY12" fmla="*/ 9074 h 10000"/>
              <a:gd name="connsiteX13" fmla="*/ 9604 w 10000"/>
              <a:gd name="connsiteY13" fmla="*/ 9882 h 10000"/>
              <a:gd name="connsiteX14" fmla="*/ 7436 w 10000"/>
              <a:gd name="connsiteY14" fmla="*/ 9781 h 10000"/>
              <a:gd name="connsiteX15" fmla="*/ 1165 w 10000"/>
              <a:gd name="connsiteY15" fmla="*/ 9844 h 10000"/>
              <a:gd name="connsiteX16" fmla="*/ 443 w 10000"/>
              <a:gd name="connsiteY16" fmla="*/ 9074 h 10000"/>
              <a:gd name="connsiteX17" fmla="*/ 443 w 10000"/>
              <a:gd name="connsiteY17" fmla="*/ 4726 h 10000"/>
              <a:gd name="connsiteX18" fmla="*/ 457 w 10000"/>
              <a:gd name="connsiteY18" fmla="*/ 762 h 10000"/>
              <a:gd name="connsiteX0" fmla="*/ 457 w 10000"/>
              <a:gd name="connsiteY0" fmla="*/ 762 h 10000"/>
              <a:gd name="connsiteX1" fmla="*/ 546 w 10000"/>
              <a:gd name="connsiteY1" fmla="*/ 147 h 10000"/>
              <a:gd name="connsiteX2" fmla="*/ 1297 w 10000"/>
              <a:gd name="connsiteY2" fmla="*/ 46 h 10000"/>
              <a:gd name="connsiteX3" fmla="*/ 1956 w 10000"/>
              <a:gd name="connsiteY3" fmla="*/ 236 h 10000"/>
              <a:gd name="connsiteX4" fmla="*/ 2759 w 10000"/>
              <a:gd name="connsiteY4" fmla="*/ 429 h 10000"/>
              <a:gd name="connsiteX5" fmla="*/ 3489 w 10000"/>
              <a:gd name="connsiteY5" fmla="*/ 429 h 10000"/>
              <a:gd name="connsiteX6" fmla="*/ 4950 w 10000"/>
              <a:gd name="connsiteY6" fmla="*/ 619 h 10000"/>
              <a:gd name="connsiteX7" fmla="*/ 6631 w 10000"/>
              <a:gd name="connsiteY7" fmla="*/ 754 h 10000"/>
              <a:gd name="connsiteX8" fmla="*/ 7581 w 10000"/>
              <a:gd name="connsiteY8" fmla="*/ 932 h 10000"/>
              <a:gd name="connsiteX9" fmla="*/ 9261 w 10000"/>
              <a:gd name="connsiteY9" fmla="*/ 1110 h 10000"/>
              <a:gd name="connsiteX10" fmla="*/ 9736 w 10000"/>
              <a:gd name="connsiteY10" fmla="*/ 1110 h 10000"/>
              <a:gd name="connsiteX11" fmla="*/ 9773 w 10000"/>
              <a:gd name="connsiteY11" fmla="*/ 5202 h 10000"/>
              <a:gd name="connsiteX12" fmla="*/ 9810 w 10000"/>
              <a:gd name="connsiteY12" fmla="*/ 9074 h 10000"/>
              <a:gd name="connsiteX13" fmla="*/ 9604 w 10000"/>
              <a:gd name="connsiteY13" fmla="*/ 9882 h 10000"/>
              <a:gd name="connsiteX14" fmla="*/ 7436 w 10000"/>
              <a:gd name="connsiteY14" fmla="*/ 9781 h 10000"/>
              <a:gd name="connsiteX15" fmla="*/ 1165 w 10000"/>
              <a:gd name="connsiteY15" fmla="*/ 9844 h 10000"/>
              <a:gd name="connsiteX16" fmla="*/ 443 w 10000"/>
              <a:gd name="connsiteY16" fmla="*/ 9074 h 10000"/>
              <a:gd name="connsiteX17" fmla="*/ 443 w 10000"/>
              <a:gd name="connsiteY17" fmla="*/ 4726 h 10000"/>
              <a:gd name="connsiteX18" fmla="*/ 457 w 10000"/>
              <a:gd name="connsiteY18" fmla="*/ 762 h 10000"/>
              <a:gd name="connsiteX0" fmla="*/ 457 w 10000"/>
              <a:gd name="connsiteY0" fmla="*/ 762 h 10000"/>
              <a:gd name="connsiteX1" fmla="*/ 546 w 10000"/>
              <a:gd name="connsiteY1" fmla="*/ 147 h 10000"/>
              <a:gd name="connsiteX2" fmla="*/ 1297 w 10000"/>
              <a:gd name="connsiteY2" fmla="*/ 46 h 10000"/>
              <a:gd name="connsiteX3" fmla="*/ 1956 w 10000"/>
              <a:gd name="connsiteY3" fmla="*/ 236 h 10000"/>
              <a:gd name="connsiteX4" fmla="*/ 2759 w 10000"/>
              <a:gd name="connsiteY4" fmla="*/ 429 h 10000"/>
              <a:gd name="connsiteX5" fmla="*/ 3489 w 10000"/>
              <a:gd name="connsiteY5" fmla="*/ 429 h 10000"/>
              <a:gd name="connsiteX6" fmla="*/ 4950 w 10000"/>
              <a:gd name="connsiteY6" fmla="*/ 619 h 10000"/>
              <a:gd name="connsiteX7" fmla="*/ 6631 w 10000"/>
              <a:gd name="connsiteY7" fmla="*/ 754 h 10000"/>
              <a:gd name="connsiteX8" fmla="*/ 7581 w 10000"/>
              <a:gd name="connsiteY8" fmla="*/ 932 h 10000"/>
              <a:gd name="connsiteX9" fmla="*/ 9261 w 10000"/>
              <a:gd name="connsiteY9" fmla="*/ 1110 h 10000"/>
              <a:gd name="connsiteX10" fmla="*/ 9736 w 10000"/>
              <a:gd name="connsiteY10" fmla="*/ 1110 h 10000"/>
              <a:gd name="connsiteX11" fmla="*/ 9773 w 10000"/>
              <a:gd name="connsiteY11" fmla="*/ 5202 h 10000"/>
              <a:gd name="connsiteX12" fmla="*/ 9810 w 10000"/>
              <a:gd name="connsiteY12" fmla="*/ 9074 h 10000"/>
              <a:gd name="connsiteX13" fmla="*/ 9604 w 10000"/>
              <a:gd name="connsiteY13" fmla="*/ 9882 h 10000"/>
              <a:gd name="connsiteX14" fmla="*/ 7436 w 10000"/>
              <a:gd name="connsiteY14" fmla="*/ 9781 h 10000"/>
              <a:gd name="connsiteX15" fmla="*/ 1165 w 10000"/>
              <a:gd name="connsiteY15" fmla="*/ 9844 h 10000"/>
              <a:gd name="connsiteX16" fmla="*/ 443 w 10000"/>
              <a:gd name="connsiteY16" fmla="*/ 9074 h 10000"/>
              <a:gd name="connsiteX17" fmla="*/ 443 w 10000"/>
              <a:gd name="connsiteY17" fmla="*/ 4726 h 10000"/>
              <a:gd name="connsiteX18" fmla="*/ 457 w 10000"/>
              <a:gd name="connsiteY18" fmla="*/ 762 h 10000"/>
              <a:gd name="connsiteX0" fmla="*/ 457 w 10000"/>
              <a:gd name="connsiteY0" fmla="*/ 762 h 10000"/>
              <a:gd name="connsiteX1" fmla="*/ 546 w 10000"/>
              <a:gd name="connsiteY1" fmla="*/ 147 h 10000"/>
              <a:gd name="connsiteX2" fmla="*/ 1297 w 10000"/>
              <a:gd name="connsiteY2" fmla="*/ 46 h 10000"/>
              <a:gd name="connsiteX3" fmla="*/ 1956 w 10000"/>
              <a:gd name="connsiteY3" fmla="*/ 236 h 10000"/>
              <a:gd name="connsiteX4" fmla="*/ 2759 w 10000"/>
              <a:gd name="connsiteY4" fmla="*/ 429 h 10000"/>
              <a:gd name="connsiteX5" fmla="*/ 3489 w 10000"/>
              <a:gd name="connsiteY5" fmla="*/ 429 h 10000"/>
              <a:gd name="connsiteX6" fmla="*/ 4950 w 10000"/>
              <a:gd name="connsiteY6" fmla="*/ 619 h 10000"/>
              <a:gd name="connsiteX7" fmla="*/ 6631 w 10000"/>
              <a:gd name="connsiteY7" fmla="*/ 754 h 10000"/>
              <a:gd name="connsiteX8" fmla="*/ 7581 w 10000"/>
              <a:gd name="connsiteY8" fmla="*/ 932 h 10000"/>
              <a:gd name="connsiteX9" fmla="*/ 9261 w 10000"/>
              <a:gd name="connsiteY9" fmla="*/ 1110 h 10000"/>
              <a:gd name="connsiteX10" fmla="*/ 9736 w 10000"/>
              <a:gd name="connsiteY10" fmla="*/ 1110 h 10000"/>
              <a:gd name="connsiteX11" fmla="*/ 9773 w 10000"/>
              <a:gd name="connsiteY11" fmla="*/ 5202 h 10000"/>
              <a:gd name="connsiteX12" fmla="*/ 9810 w 10000"/>
              <a:gd name="connsiteY12" fmla="*/ 9074 h 10000"/>
              <a:gd name="connsiteX13" fmla="*/ 9604 w 10000"/>
              <a:gd name="connsiteY13" fmla="*/ 9882 h 10000"/>
              <a:gd name="connsiteX14" fmla="*/ 7436 w 10000"/>
              <a:gd name="connsiteY14" fmla="*/ 9781 h 10000"/>
              <a:gd name="connsiteX15" fmla="*/ 1165 w 10000"/>
              <a:gd name="connsiteY15" fmla="*/ 9844 h 10000"/>
              <a:gd name="connsiteX16" fmla="*/ 443 w 10000"/>
              <a:gd name="connsiteY16" fmla="*/ 9074 h 10000"/>
              <a:gd name="connsiteX17" fmla="*/ 443 w 10000"/>
              <a:gd name="connsiteY17" fmla="*/ 4726 h 10000"/>
              <a:gd name="connsiteX18" fmla="*/ 457 w 10000"/>
              <a:gd name="connsiteY18" fmla="*/ 762 h 10000"/>
              <a:gd name="connsiteX0" fmla="*/ 457 w 10000"/>
              <a:gd name="connsiteY0" fmla="*/ 762 h 10000"/>
              <a:gd name="connsiteX1" fmla="*/ 546 w 10000"/>
              <a:gd name="connsiteY1" fmla="*/ 147 h 10000"/>
              <a:gd name="connsiteX2" fmla="*/ 1297 w 10000"/>
              <a:gd name="connsiteY2" fmla="*/ 46 h 10000"/>
              <a:gd name="connsiteX3" fmla="*/ 1956 w 10000"/>
              <a:gd name="connsiteY3" fmla="*/ 236 h 10000"/>
              <a:gd name="connsiteX4" fmla="*/ 2759 w 10000"/>
              <a:gd name="connsiteY4" fmla="*/ 429 h 10000"/>
              <a:gd name="connsiteX5" fmla="*/ 3489 w 10000"/>
              <a:gd name="connsiteY5" fmla="*/ 429 h 10000"/>
              <a:gd name="connsiteX6" fmla="*/ 4950 w 10000"/>
              <a:gd name="connsiteY6" fmla="*/ 619 h 10000"/>
              <a:gd name="connsiteX7" fmla="*/ 6631 w 10000"/>
              <a:gd name="connsiteY7" fmla="*/ 754 h 10000"/>
              <a:gd name="connsiteX8" fmla="*/ 7581 w 10000"/>
              <a:gd name="connsiteY8" fmla="*/ 932 h 10000"/>
              <a:gd name="connsiteX9" fmla="*/ 9261 w 10000"/>
              <a:gd name="connsiteY9" fmla="*/ 1110 h 10000"/>
              <a:gd name="connsiteX10" fmla="*/ 9736 w 10000"/>
              <a:gd name="connsiteY10" fmla="*/ 1110 h 10000"/>
              <a:gd name="connsiteX11" fmla="*/ 9773 w 10000"/>
              <a:gd name="connsiteY11" fmla="*/ 5202 h 10000"/>
              <a:gd name="connsiteX12" fmla="*/ 9810 w 10000"/>
              <a:gd name="connsiteY12" fmla="*/ 9074 h 10000"/>
              <a:gd name="connsiteX13" fmla="*/ 9604 w 10000"/>
              <a:gd name="connsiteY13" fmla="*/ 9882 h 10000"/>
              <a:gd name="connsiteX14" fmla="*/ 7436 w 10000"/>
              <a:gd name="connsiteY14" fmla="*/ 9781 h 10000"/>
              <a:gd name="connsiteX15" fmla="*/ 1165 w 10000"/>
              <a:gd name="connsiteY15" fmla="*/ 9844 h 10000"/>
              <a:gd name="connsiteX16" fmla="*/ 443 w 10000"/>
              <a:gd name="connsiteY16" fmla="*/ 9074 h 10000"/>
              <a:gd name="connsiteX17" fmla="*/ 443 w 10000"/>
              <a:gd name="connsiteY17" fmla="*/ 4726 h 10000"/>
              <a:gd name="connsiteX18" fmla="*/ 457 w 10000"/>
              <a:gd name="connsiteY18" fmla="*/ 762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0000" h="10000">
                <a:moveTo>
                  <a:pt x="457" y="762"/>
                </a:moveTo>
                <a:cubicBezTo>
                  <a:pt x="475" y="0"/>
                  <a:pt x="406" y="265"/>
                  <a:pt x="546" y="147"/>
                </a:cubicBezTo>
                <a:cubicBezTo>
                  <a:pt x="686" y="29"/>
                  <a:pt x="1062" y="34"/>
                  <a:pt x="1297" y="46"/>
                </a:cubicBezTo>
                <a:cubicBezTo>
                  <a:pt x="1532" y="59"/>
                  <a:pt x="1712" y="173"/>
                  <a:pt x="1956" y="236"/>
                </a:cubicBezTo>
                <a:cubicBezTo>
                  <a:pt x="2199" y="299"/>
                  <a:pt x="2503" y="396"/>
                  <a:pt x="2759" y="429"/>
                </a:cubicBezTo>
                <a:cubicBezTo>
                  <a:pt x="3015" y="463"/>
                  <a:pt x="3123" y="400"/>
                  <a:pt x="3489" y="429"/>
                </a:cubicBezTo>
                <a:cubicBezTo>
                  <a:pt x="3855" y="459"/>
                  <a:pt x="4426" y="565"/>
                  <a:pt x="4950" y="619"/>
                </a:cubicBezTo>
                <a:cubicBezTo>
                  <a:pt x="5474" y="673"/>
                  <a:pt x="6193" y="702"/>
                  <a:pt x="6631" y="754"/>
                </a:cubicBezTo>
                <a:cubicBezTo>
                  <a:pt x="7069" y="806"/>
                  <a:pt x="7143" y="873"/>
                  <a:pt x="7581" y="932"/>
                </a:cubicBezTo>
                <a:cubicBezTo>
                  <a:pt x="8019" y="991"/>
                  <a:pt x="8902" y="1080"/>
                  <a:pt x="9261" y="1110"/>
                </a:cubicBezTo>
                <a:cubicBezTo>
                  <a:pt x="9620" y="1140"/>
                  <a:pt x="9509" y="1128"/>
                  <a:pt x="9736" y="1110"/>
                </a:cubicBezTo>
                <a:cubicBezTo>
                  <a:pt x="9797" y="1578"/>
                  <a:pt x="9761" y="3875"/>
                  <a:pt x="9773" y="5202"/>
                </a:cubicBezTo>
                <a:cubicBezTo>
                  <a:pt x="9785" y="6529"/>
                  <a:pt x="9837" y="8295"/>
                  <a:pt x="9810" y="9074"/>
                </a:cubicBezTo>
                <a:cubicBezTo>
                  <a:pt x="9783" y="9853"/>
                  <a:pt x="10000" y="9764"/>
                  <a:pt x="9604" y="9882"/>
                </a:cubicBezTo>
                <a:cubicBezTo>
                  <a:pt x="9207" y="10000"/>
                  <a:pt x="8842" y="9785"/>
                  <a:pt x="7436" y="9781"/>
                </a:cubicBezTo>
                <a:cubicBezTo>
                  <a:pt x="6029" y="9777"/>
                  <a:pt x="2329" y="9962"/>
                  <a:pt x="1165" y="9844"/>
                </a:cubicBezTo>
                <a:cubicBezTo>
                  <a:pt x="0" y="9726"/>
                  <a:pt x="564" y="9928"/>
                  <a:pt x="443" y="9074"/>
                </a:cubicBezTo>
                <a:cubicBezTo>
                  <a:pt x="322" y="8220"/>
                  <a:pt x="441" y="6111"/>
                  <a:pt x="443" y="4726"/>
                </a:cubicBezTo>
                <a:cubicBezTo>
                  <a:pt x="445" y="3342"/>
                  <a:pt x="440" y="1524"/>
                  <a:pt x="457" y="762"/>
                </a:cubicBezTo>
                <a:close/>
              </a:path>
            </a:pathLst>
          </a:custGeom>
          <a:solidFill>
            <a:srgbClr val="996600"/>
          </a:soli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ja-JP" altLang="en-US" sz="2000">
              <a:solidFill>
                <a:srgbClr val="000000"/>
              </a:solidFill>
              <a:latin typeface="Calibri"/>
              <a:ea typeface="ＭＳ Ｐゴシック" panose="020B0600070205080204" pitchFamily="50" charset="-128"/>
            </a:endParaRPr>
          </a:p>
        </p:txBody>
      </p:sp>
      <p:sp>
        <p:nvSpPr>
          <p:cNvPr id="323615" name="Freeform 31"/>
          <p:cNvSpPr>
            <a:spLocks/>
          </p:cNvSpPr>
          <p:nvPr/>
        </p:nvSpPr>
        <p:spPr bwMode="auto">
          <a:xfrm>
            <a:off x="1187450" y="3284538"/>
            <a:ext cx="2016125" cy="373062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72" y="136"/>
              </a:cxn>
              <a:cxn ang="0">
                <a:pos x="499" y="227"/>
              </a:cxn>
              <a:cxn ang="0">
                <a:pos x="817" y="182"/>
              </a:cxn>
              <a:cxn ang="0">
                <a:pos x="1089" y="91"/>
              </a:cxn>
              <a:cxn ang="0">
                <a:pos x="1270" y="91"/>
              </a:cxn>
            </a:cxnLst>
            <a:rect l="0" t="0" r="r" b="b"/>
            <a:pathLst>
              <a:path w="1270" h="235">
                <a:moveTo>
                  <a:pt x="0" y="0"/>
                </a:moveTo>
                <a:cubicBezTo>
                  <a:pt x="94" y="49"/>
                  <a:pt x="189" y="98"/>
                  <a:pt x="272" y="136"/>
                </a:cubicBezTo>
                <a:cubicBezTo>
                  <a:pt x="355" y="174"/>
                  <a:pt x="408" y="219"/>
                  <a:pt x="499" y="227"/>
                </a:cubicBezTo>
                <a:cubicBezTo>
                  <a:pt x="590" y="235"/>
                  <a:pt x="719" y="205"/>
                  <a:pt x="817" y="182"/>
                </a:cubicBezTo>
                <a:cubicBezTo>
                  <a:pt x="915" y="159"/>
                  <a:pt x="1014" y="106"/>
                  <a:pt x="1089" y="91"/>
                </a:cubicBezTo>
                <a:cubicBezTo>
                  <a:pt x="1164" y="76"/>
                  <a:pt x="1217" y="83"/>
                  <a:pt x="1270" y="91"/>
                </a:cubicBezTo>
              </a:path>
            </a:pathLst>
          </a:custGeom>
          <a:solidFill>
            <a:srgbClr val="333399">
              <a:alpha val="30000"/>
            </a:srgbClr>
          </a:soli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ja-JP" altLang="en-US" sz="2000">
              <a:solidFill>
                <a:srgbClr val="000000"/>
              </a:solidFill>
              <a:latin typeface="Calibri"/>
              <a:ea typeface="ＭＳ Ｐゴシック" panose="020B0600070205080204" pitchFamily="50" charset="-128"/>
            </a:endParaRPr>
          </a:p>
        </p:txBody>
      </p:sp>
      <p:sp>
        <p:nvSpPr>
          <p:cNvPr id="323616" name="Text Box 32"/>
          <p:cNvSpPr txBox="1">
            <a:spLocks noChangeArrowheads="1"/>
          </p:cNvSpPr>
          <p:nvPr/>
        </p:nvSpPr>
        <p:spPr bwMode="auto">
          <a:xfrm>
            <a:off x="1043608" y="2026826"/>
            <a:ext cx="304442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ja-JP" altLang="en-US" sz="2000" dirty="0">
                <a:solidFill>
                  <a:srgbClr val="996600"/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蒸発散 </a:t>
            </a:r>
            <a:r>
              <a:rPr lang="en-US" altLang="ja-JP" dirty="0">
                <a:solidFill>
                  <a:srgbClr val="996600"/>
                </a:solidFill>
                <a:latin typeface="Comic Sans MS" panose="030F0702030302020204" pitchFamily="66" charset="0"/>
                <a:ea typeface="HG正楷書体-PRO" panose="03000600000000000000" pitchFamily="66" charset="-128"/>
              </a:rPr>
              <a:t>evapotranspiration</a:t>
            </a:r>
            <a:endParaRPr lang="en-US" altLang="ja-JP" sz="2000" dirty="0">
              <a:solidFill>
                <a:srgbClr val="996600"/>
              </a:solidFill>
              <a:latin typeface="Comic Sans MS" panose="030F0702030302020204" pitchFamily="66" charset="0"/>
              <a:ea typeface="HG正楷書体-PRO" panose="03000600000000000000" pitchFamily="66" charset="-128"/>
            </a:endParaRPr>
          </a:p>
        </p:txBody>
      </p:sp>
      <p:grpSp>
        <p:nvGrpSpPr>
          <p:cNvPr id="7" name="Group 33"/>
          <p:cNvGrpSpPr>
            <a:grpSpLocks/>
          </p:cNvGrpSpPr>
          <p:nvPr/>
        </p:nvGrpSpPr>
        <p:grpSpPr bwMode="auto">
          <a:xfrm>
            <a:off x="1573684" y="2566169"/>
            <a:ext cx="1054100" cy="358775"/>
            <a:chOff x="711" y="1344"/>
            <a:chExt cx="664" cy="226"/>
          </a:xfrm>
        </p:grpSpPr>
        <p:sp>
          <p:nvSpPr>
            <p:cNvPr id="323618" name="Freeform 34"/>
            <p:cNvSpPr>
              <a:spLocks/>
            </p:cNvSpPr>
            <p:nvPr/>
          </p:nvSpPr>
          <p:spPr bwMode="auto">
            <a:xfrm flipH="1">
              <a:off x="711" y="1344"/>
              <a:ext cx="44" cy="226"/>
            </a:xfrm>
            <a:custGeom>
              <a:avLst/>
              <a:gdLst/>
              <a:ahLst/>
              <a:cxnLst>
                <a:cxn ang="0">
                  <a:pos x="144" y="499"/>
                </a:cxn>
                <a:cxn ang="0">
                  <a:pos x="8" y="363"/>
                </a:cxn>
                <a:cxn ang="0">
                  <a:pos x="190" y="182"/>
                </a:cxn>
                <a:cxn ang="0">
                  <a:pos x="54" y="0"/>
                </a:cxn>
              </a:cxnLst>
              <a:rect l="0" t="0" r="r" b="b"/>
              <a:pathLst>
                <a:path w="198" h="499">
                  <a:moveTo>
                    <a:pt x="144" y="499"/>
                  </a:moveTo>
                  <a:cubicBezTo>
                    <a:pt x="72" y="457"/>
                    <a:pt x="0" y="416"/>
                    <a:pt x="8" y="363"/>
                  </a:cubicBezTo>
                  <a:cubicBezTo>
                    <a:pt x="16" y="310"/>
                    <a:pt x="182" y="242"/>
                    <a:pt x="190" y="182"/>
                  </a:cubicBezTo>
                  <a:cubicBezTo>
                    <a:pt x="198" y="122"/>
                    <a:pt x="54" y="15"/>
                    <a:pt x="54" y="0"/>
                  </a:cubicBezTo>
                </a:path>
              </a:pathLst>
            </a:custGeom>
            <a:noFill/>
            <a:ln w="9525">
              <a:solidFill>
                <a:schemeClr val="hlink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ja-JP" altLang="en-US" sz="2000">
                <a:solidFill>
                  <a:srgbClr val="000000"/>
                </a:solidFill>
                <a:latin typeface="Calibri"/>
                <a:ea typeface="ＭＳ Ｐゴシック" panose="020B0600070205080204" pitchFamily="50" charset="-128"/>
              </a:endParaRPr>
            </a:p>
          </p:txBody>
        </p:sp>
        <p:sp>
          <p:nvSpPr>
            <p:cNvPr id="323619" name="Freeform 35"/>
            <p:cNvSpPr>
              <a:spLocks/>
            </p:cNvSpPr>
            <p:nvPr/>
          </p:nvSpPr>
          <p:spPr bwMode="auto">
            <a:xfrm flipH="1">
              <a:off x="793" y="1344"/>
              <a:ext cx="44" cy="226"/>
            </a:xfrm>
            <a:custGeom>
              <a:avLst/>
              <a:gdLst/>
              <a:ahLst/>
              <a:cxnLst>
                <a:cxn ang="0">
                  <a:pos x="144" y="499"/>
                </a:cxn>
                <a:cxn ang="0">
                  <a:pos x="8" y="363"/>
                </a:cxn>
                <a:cxn ang="0">
                  <a:pos x="190" y="182"/>
                </a:cxn>
                <a:cxn ang="0">
                  <a:pos x="54" y="0"/>
                </a:cxn>
              </a:cxnLst>
              <a:rect l="0" t="0" r="r" b="b"/>
              <a:pathLst>
                <a:path w="198" h="499">
                  <a:moveTo>
                    <a:pt x="144" y="499"/>
                  </a:moveTo>
                  <a:cubicBezTo>
                    <a:pt x="72" y="457"/>
                    <a:pt x="0" y="416"/>
                    <a:pt x="8" y="363"/>
                  </a:cubicBezTo>
                  <a:cubicBezTo>
                    <a:pt x="16" y="310"/>
                    <a:pt x="182" y="242"/>
                    <a:pt x="190" y="182"/>
                  </a:cubicBezTo>
                  <a:cubicBezTo>
                    <a:pt x="198" y="122"/>
                    <a:pt x="54" y="15"/>
                    <a:pt x="54" y="0"/>
                  </a:cubicBezTo>
                </a:path>
              </a:pathLst>
            </a:custGeom>
            <a:noFill/>
            <a:ln w="9525">
              <a:solidFill>
                <a:schemeClr val="hlink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ja-JP" altLang="en-US" sz="2000">
                <a:solidFill>
                  <a:srgbClr val="000000"/>
                </a:solidFill>
                <a:latin typeface="Calibri"/>
                <a:ea typeface="ＭＳ Ｐゴシック" panose="020B0600070205080204" pitchFamily="50" charset="-128"/>
              </a:endParaRPr>
            </a:p>
          </p:txBody>
        </p:sp>
        <p:sp>
          <p:nvSpPr>
            <p:cNvPr id="323620" name="Freeform 36"/>
            <p:cNvSpPr>
              <a:spLocks/>
            </p:cNvSpPr>
            <p:nvPr/>
          </p:nvSpPr>
          <p:spPr bwMode="auto">
            <a:xfrm flipH="1">
              <a:off x="894" y="1344"/>
              <a:ext cx="44" cy="226"/>
            </a:xfrm>
            <a:custGeom>
              <a:avLst/>
              <a:gdLst/>
              <a:ahLst/>
              <a:cxnLst>
                <a:cxn ang="0">
                  <a:pos x="144" y="499"/>
                </a:cxn>
                <a:cxn ang="0">
                  <a:pos x="8" y="363"/>
                </a:cxn>
                <a:cxn ang="0">
                  <a:pos x="190" y="182"/>
                </a:cxn>
                <a:cxn ang="0">
                  <a:pos x="54" y="0"/>
                </a:cxn>
              </a:cxnLst>
              <a:rect l="0" t="0" r="r" b="b"/>
              <a:pathLst>
                <a:path w="198" h="499">
                  <a:moveTo>
                    <a:pt x="144" y="499"/>
                  </a:moveTo>
                  <a:cubicBezTo>
                    <a:pt x="72" y="457"/>
                    <a:pt x="0" y="416"/>
                    <a:pt x="8" y="363"/>
                  </a:cubicBezTo>
                  <a:cubicBezTo>
                    <a:pt x="16" y="310"/>
                    <a:pt x="182" y="242"/>
                    <a:pt x="190" y="182"/>
                  </a:cubicBezTo>
                  <a:cubicBezTo>
                    <a:pt x="198" y="122"/>
                    <a:pt x="54" y="15"/>
                    <a:pt x="54" y="0"/>
                  </a:cubicBezTo>
                </a:path>
              </a:pathLst>
            </a:custGeom>
            <a:noFill/>
            <a:ln w="9525">
              <a:solidFill>
                <a:schemeClr val="hlink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ja-JP" altLang="en-US" sz="2000">
                <a:solidFill>
                  <a:srgbClr val="000000"/>
                </a:solidFill>
                <a:latin typeface="Calibri"/>
                <a:ea typeface="ＭＳ Ｐゴシック" panose="020B0600070205080204" pitchFamily="50" charset="-128"/>
              </a:endParaRPr>
            </a:p>
          </p:txBody>
        </p:sp>
        <p:sp>
          <p:nvSpPr>
            <p:cNvPr id="323621" name="Freeform 37"/>
            <p:cNvSpPr>
              <a:spLocks/>
            </p:cNvSpPr>
            <p:nvPr/>
          </p:nvSpPr>
          <p:spPr bwMode="auto">
            <a:xfrm flipH="1">
              <a:off x="976" y="1344"/>
              <a:ext cx="44" cy="226"/>
            </a:xfrm>
            <a:custGeom>
              <a:avLst/>
              <a:gdLst/>
              <a:ahLst/>
              <a:cxnLst>
                <a:cxn ang="0">
                  <a:pos x="144" y="499"/>
                </a:cxn>
                <a:cxn ang="0">
                  <a:pos x="8" y="363"/>
                </a:cxn>
                <a:cxn ang="0">
                  <a:pos x="190" y="182"/>
                </a:cxn>
                <a:cxn ang="0">
                  <a:pos x="54" y="0"/>
                </a:cxn>
              </a:cxnLst>
              <a:rect l="0" t="0" r="r" b="b"/>
              <a:pathLst>
                <a:path w="198" h="499">
                  <a:moveTo>
                    <a:pt x="144" y="499"/>
                  </a:moveTo>
                  <a:cubicBezTo>
                    <a:pt x="72" y="457"/>
                    <a:pt x="0" y="416"/>
                    <a:pt x="8" y="363"/>
                  </a:cubicBezTo>
                  <a:cubicBezTo>
                    <a:pt x="16" y="310"/>
                    <a:pt x="182" y="242"/>
                    <a:pt x="190" y="182"/>
                  </a:cubicBezTo>
                  <a:cubicBezTo>
                    <a:pt x="198" y="122"/>
                    <a:pt x="54" y="15"/>
                    <a:pt x="54" y="0"/>
                  </a:cubicBezTo>
                </a:path>
              </a:pathLst>
            </a:custGeom>
            <a:noFill/>
            <a:ln w="9525">
              <a:solidFill>
                <a:schemeClr val="hlink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ja-JP" altLang="en-US" sz="2000">
                <a:solidFill>
                  <a:srgbClr val="000000"/>
                </a:solidFill>
                <a:latin typeface="Calibri"/>
                <a:ea typeface="ＭＳ Ｐゴシック" panose="020B0600070205080204" pitchFamily="50" charset="-128"/>
              </a:endParaRPr>
            </a:p>
          </p:txBody>
        </p:sp>
        <p:sp>
          <p:nvSpPr>
            <p:cNvPr id="323622" name="Freeform 38"/>
            <p:cNvSpPr>
              <a:spLocks/>
            </p:cNvSpPr>
            <p:nvPr/>
          </p:nvSpPr>
          <p:spPr bwMode="auto">
            <a:xfrm flipH="1">
              <a:off x="1066" y="1344"/>
              <a:ext cx="44" cy="226"/>
            </a:xfrm>
            <a:custGeom>
              <a:avLst/>
              <a:gdLst/>
              <a:ahLst/>
              <a:cxnLst>
                <a:cxn ang="0">
                  <a:pos x="144" y="499"/>
                </a:cxn>
                <a:cxn ang="0">
                  <a:pos x="8" y="363"/>
                </a:cxn>
                <a:cxn ang="0">
                  <a:pos x="190" y="182"/>
                </a:cxn>
                <a:cxn ang="0">
                  <a:pos x="54" y="0"/>
                </a:cxn>
              </a:cxnLst>
              <a:rect l="0" t="0" r="r" b="b"/>
              <a:pathLst>
                <a:path w="198" h="499">
                  <a:moveTo>
                    <a:pt x="144" y="499"/>
                  </a:moveTo>
                  <a:cubicBezTo>
                    <a:pt x="72" y="457"/>
                    <a:pt x="0" y="416"/>
                    <a:pt x="8" y="363"/>
                  </a:cubicBezTo>
                  <a:cubicBezTo>
                    <a:pt x="16" y="310"/>
                    <a:pt x="182" y="242"/>
                    <a:pt x="190" y="182"/>
                  </a:cubicBezTo>
                  <a:cubicBezTo>
                    <a:pt x="198" y="122"/>
                    <a:pt x="54" y="15"/>
                    <a:pt x="54" y="0"/>
                  </a:cubicBezTo>
                </a:path>
              </a:pathLst>
            </a:custGeom>
            <a:noFill/>
            <a:ln w="9525">
              <a:solidFill>
                <a:schemeClr val="hlink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ja-JP" altLang="en-US" sz="2000">
                <a:solidFill>
                  <a:srgbClr val="000000"/>
                </a:solidFill>
                <a:latin typeface="Calibri"/>
                <a:ea typeface="ＭＳ Ｐゴシック" panose="020B0600070205080204" pitchFamily="50" charset="-128"/>
              </a:endParaRPr>
            </a:p>
          </p:txBody>
        </p:sp>
        <p:sp>
          <p:nvSpPr>
            <p:cNvPr id="323623" name="Freeform 39"/>
            <p:cNvSpPr>
              <a:spLocks/>
            </p:cNvSpPr>
            <p:nvPr/>
          </p:nvSpPr>
          <p:spPr bwMode="auto">
            <a:xfrm flipH="1">
              <a:off x="1148" y="1344"/>
              <a:ext cx="44" cy="226"/>
            </a:xfrm>
            <a:custGeom>
              <a:avLst/>
              <a:gdLst/>
              <a:ahLst/>
              <a:cxnLst>
                <a:cxn ang="0">
                  <a:pos x="144" y="499"/>
                </a:cxn>
                <a:cxn ang="0">
                  <a:pos x="8" y="363"/>
                </a:cxn>
                <a:cxn ang="0">
                  <a:pos x="190" y="182"/>
                </a:cxn>
                <a:cxn ang="0">
                  <a:pos x="54" y="0"/>
                </a:cxn>
              </a:cxnLst>
              <a:rect l="0" t="0" r="r" b="b"/>
              <a:pathLst>
                <a:path w="198" h="499">
                  <a:moveTo>
                    <a:pt x="144" y="499"/>
                  </a:moveTo>
                  <a:cubicBezTo>
                    <a:pt x="72" y="457"/>
                    <a:pt x="0" y="416"/>
                    <a:pt x="8" y="363"/>
                  </a:cubicBezTo>
                  <a:cubicBezTo>
                    <a:pt x="16" y="310"/>
                    <a:pt x="182" y="242"/>
                    <a:pt x="190" y="182"/>
                  </a:cubicBezTo>
                  <a:cubicBezTo>
                    <a:pt x="198" y="122"/>
                    <a:pt x="54" y="15"/>
                    <a:pt x="54" y="0"/>
                  </a:cubicBezTo>
                </a:path>
              </a:pathLst>
            </a:custGeom>
            <a:noFill/>
            <a:ln w="9525">
              <a:solidFill>
                <a:schemeClr val="hlink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ja-JP" altLang="en-US" sz="2000">
                <a:solidFill>
                  <a:srgbClr val="000000"/>
                </a:solidFill>
                <a:latin typeface="Calibri"/>
                <a:ea typeface="ＭＳ Ｐゴシック" panose="020B0600070205080204" pitchFamily="50" charset="-128"/>
              </a:endParaRPr>
            </a:p>
          </p:txBody>
        </p:sp>
        <p:sp>
          <p:nvSpPr>
            <p:cNvPr id="323624" name="Freeform 40"/>
            <p:cNvSpPr>
              <a:spLocks/>
            </p:cNvSpPr>
            <p:nvPr/>
          </p:nvSpPr>
          <p:spPr bwMode="auto">
            <a:xfrm flipH="1">
              <a:off x="1249" y="1344"/>
              <a:ext cx="44" cy="226"/>
            </a:xfrm>
            <a:custGeom>
              <a:avLst/>
              <a:gdLst/>
              <a:ahLst/>
              <a:cxnLst>
                <a:cxn ang="0">
                  <a:pos x="144" y="499"/>
                </a:cxn>
                <a:cxn ang="0">
                  <a:pos x="8" y="363"/>
                </a:cxn>
                <a:cxn ang="0">
                  <a:pos x="190" y="182"/>
                </a:cxn>
                <a:cxn ang="0">
                  <a:pos x="54" y="0"/>
                </a:cxn>
              </a:cxnLst>
              <a:rect l="0" t="0" r="r" b="b"/>
              <a:pathLst>
                <a:path w="198" h="499">
                  <a:moveTo>
                    <a:pt x="144" y="499"/>
                  </a:moveTo>
                  <a:cubicBezTo>
                    <a:pt x="72" y="457"/>
                    <a:pt x="0" y="416"/>
                    <a:pt x="8" y="363"/>
                  </a:cubicBezTo>
                  <a:cubicBezTo>
                    <a:pt x="16" y="310"/>
                    <a:pt x="182" y="242"/>
                    <a:pt x="190" y="182"/>
                  </a:cubicBezTo>
                  <a:cubicBezTo>
                    <a:pt x="198" y="122"/>
                    <a:pt x="54" y="15"/>
                    <a:pt x="54" y="0"/>
                  </a:cubicBezTo>
                </a:path>
              </a:pathLst>
            </a:custGeom>
            <a:noFill/>
            <a:ln w="9525">
              <a:solidFill>
                <a:schemeClr val="hlink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ja-JP" altLang="en-US" sz="2000">
                <a:solidFill>
                  <a:srgbClr val="000000"/>
                </a:solidFill>
                <a:latin typeface="Calibri"/>
                <a:ea typeface="ＭＳ Ｐゴシック" panose="020B0600070205080204" pitchFamily="50" charset="-128"/>
              </a:endParaRPr>
            </a:p>
          </p:txBody>
        </p:sp>
        <p:sp>
          <p:nvSpPr>
            <p:cNvPr id="323625" name="Freeform 41"/>
            <p:cNvSpPr>
              <a:spLocks/>
            </p:cNvSpPr>
            <p:nvPr/>
          </p:nvSpPr>
          <p:spPr bwMode="auto">
            <a:xfrm flipH="1">
              <a:off x="1331" y="1344"/>
              <a:ext cx="44" cy="226"/>
            </a:xfrm>
            <a:custGeom>
              <a:avLst/>
              <a:gdLst/>
              <a:ahLst/>
              <a:cxnLst>
                <a:cxn ang="0">
                  <a:pos x="144" y="499"/>
                </a:cxn>
                <a:cxn ang="0">
                  <a:pos x="8" y="363"/>
                </a:cxn>
                <a:cxn ang="0">
                  <a:pos x="190" y="182"/>
                </a:cxn>
                <a:cxn ang="0">
                  <a:pos x="54" y="0"/>
                </a:cxn>
              </a:cxnLst>
              <a:rect l="0" t="0" r="r" b="b"/>
              <a:pathLst>
                <a:path w="198" h="499">
                  <a:moveTo>
                    <a:pt x="144" y="499"/>
                  </a:moveTo>
                  <a:cubicBezTo>
                    <a:pt x="72" y="457"/>
                    <a:pt x="0" y="416"/>
                    <a:pt x="8" y="363"/>
                  </a:cubicBezTo>
                  <a:cubicBezTo>
                    <a:pt x="16" y="310"/>
                    <a:pt x="182" y="242"/>
                    <a:pt x="190" y="182"/>
                  </a:cubicBezTo>
                  <a:cubicBezTo>
                    <a:pt x="198" y="122"/>
                    <a:pt x="54" y="15"/>
                    <a:pt x="54" y="0"/>
                  </a:cubicBezTo>
                </a:path>
              </a:pathLst>
            </a:custGeom>
            <a:noFill/>
            <a:ln w="9525">
              <a:solidFill>
                <a:schemeClr val="hlink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ja-JP" altLang="en-US" sz="2000">
                <a:solidFill>
                  <a:srgbClr val="000000"/>
                </a:solidFill>
                <a:latin typeface="Calibri"/>
                <a:ea typeface="ＭＳ Ｐゴシック" panose="020B0600070205080204" pitchFamily="50" charset="-128"/>
              </a:endParaRPr>
            </a:p>
          </p:txBody>
        </p:sp>
      </p:grpSp>
      <p:sp>
        <p:nvSpPr>
          <p:cNvPr id="323627" name="AutoShape 43"/>
          <p:cNvSpPr>
            <a:spLocks noChangeArrowheads="1"/>
          </p:cNvSpPr>
          <p:nvPr/>
        </p:nvSpPr>
        <p:spPr bwMode="auto">
          <a:xfrm>
            <a:off x="7812360" y="692696"/>
            <a:ext cx="358775" cy="360363"/>
          </a:xfrm>
          <a:prstGeom prst="sun">
            <a:avLst>
              <a:gd name="adj" fmla="val 25000"/>
            </a:avLst>
          </a:prstGeom>
          <a:solidFill>
            <a:srgbClr val="FFFF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ja-JP" altLang="en-US" sz="2000">
              <a:solidFill>
                <a:srgbClr val="000000"/>
              </a:solidFill>
              <a:latin typeface="Calibri"/>
              <a:ea typeface="ＭＳ Ｐゴシック" panose="020B0600070205080204" pitchFamily="50" charset="-128"/>
            </a:endParaRPr>
          </a:p>
        </p:txBody>
      </p:sp>
      <p:sp>
        <p:nvSpPr>
          <p:cNvPr id="323592" name="Rectangle 8"/>
          <p:cNvSpPr>
            <a:spLocks noChangeArrowheads="1"/>
          </p:cNvSpPr>
          <p:nvPr/>
        </p:nvSpPr>
        <p:spPr bwMode="auto">
          <a:xfrm>
            <a:off x="0" y="4869160"/>
            <a:ext cx="9144000" cy="360040"/>
          </a:xfrm>
          <a:prstGeom prst="rect">
            <a:avLst/>
          </a:prstGeom>
          <a:solidFill>
            <a:srgbClr val="333399">
              <a:alpha val="34118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ja-JP" altLang="en-US" sz="2400" dirty="0">
                <a:solidFill>
                  <a:srgbClr val="F79646">
                    <a:lumMod val="75000"/>
                  </a:srgbClr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水脈 </a:t>
            </a:r>
            <a:r>
              <a:rPr lang="en-US" altLang="ja-JP" sz="2000" dirty="0">
                <a:solidFill>
                  <a:srgbClr val="F79646">
                    <a:lumMod val="75000"/>
                  </a:srgbClr>
                </a:solidFill>
                <a:latin typeface="Comic Sans MS" panose="030F0702030302020204" pitchFamily="66" charset="0"/>
                <a:ea typeface="HG正楷書体-PRO" panose="03000600000000000000" pitchFamily="66" charset="-128"/>
              </a:rPr>
              <a:t>Aquifer</a:t>
            </a:r>
            <a:endParaRPr lang="ja-JP" altLang="en-US" sz="2400" dirty="0">
              <a:solidFill>
                <a:srgbClr val="F79646">
                  <a:lumMod val="75000"/>
                </a:srgbClr>
              </a:solidFill>
              <a:latin typeface="Comic Sans MS" panose="030F0702030302020204" pitchFamily="66" charset="0"/>
              <a:ea typeface="HG正楷書体-PRO" panose="03000600000000000000" pitchFamily="66" charset="-128"/>
            </a:endParaRPr>
          </a:p>
        </p:txBody>
      </p:sp>
      <p:sp>
        <p:nvSpPr>
          <p:cNvPr id="323626" name="Text Box 42"/>
          <p:cNvSpPr txBox="1">
            <a:spLocks noChangeArrowheads="1"/>
          </p:cNvSpPr>
          <p:nvPr/>
        </p:nvSpPr>
        <p:spPr bwMode="auto">
          <a:xfrm>
            <a:off x="539552" y="264513"/>
            <a:ext cx="5929828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ja-JP" altLang="en-US" sz="3200" dirty="0">
                <a:solidFill>
                  <a:srgbClr val="F79646">
                    <a:lumMod val="75000"/>
                  </a:srgbClr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過剰な灌漑による地下水の枯渇</a:t>
            </a:r>
            <a:endParaRPr lang="en-US" altLang="ja-JP" sz="3200" dirty="0">
              <a:solidFill>
                <a:srgbClr val="F79646">
                  <a:lumMod val="75000"/>
                </a:srgbClr>
              </a:solidFill>
              <a:latin typeface="HG正楷書体-PRO" panose="03000600000000000000" pitchFamily="66" charset="-128"/>
              <a:ea typeface="HG正楷書体-PRO" panose="03000600000000000000" pitchFamily="66" charset="-128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2000" dirty="0">
                <a:solidFill>
                  <a:srgbClr val="F79646">
                    <a:lumMod val="75000"/>
                  </a:srgbClr>
                </a:solidFill>
                <a:latin typeface="Comic Sans MS" panose="030F0702030302020204" pitchFamily="66" charset="0"/>
                <a:ea typeface="HG正楷書体-PRO" panose="03000600000000000000" pitchFamily="66" charset="-128"/>
              </a:rPr>
              <a:t>Groundwater depletion due to heavy irrigation</a:t>
            </a:r>
          </a:p>
        </p:txBody>
      </p:sp>
      <p:sp>
        <p:nvSpPr>
          <p:cNvPr id="45" name="正方形/長方形 44"/>
          <p:cNvSpPr/>
          <p:nvPr/>
        </p:nvSpPr>
        <p:spPr>
          <a:xfrm>
            <a:off x="2051720" y="3356992"/>
            <a:ext cx="45719" cy="1656184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</a:schemeClr>
              </a:gs>
              <a:gs pos="50000">
                <a:schemeClr val="accent3">
                  <a:lumMod val="95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46" name="正方形/長方形 45"/>
          <p:cNvSpPr/>
          <p:nvPr/>
        </p:nvSpPr>
        <p:spPr>
          <a:xfrm>
            <a:off x="2051720" y="3356992"/>
            <a:ext cx="45719" cy="1656184"/>
          </a:xfrm>
          <a:prstGeom prst="rect">
            <a:avLst/>
          </a:prstGeom>
          <a:solidFill>
            <a:srgbClr val="333399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47" name="Text Box 17"/>
          <p:cNvSpPr txBox="1">
            <a:spLocks noChangeArrowheads="1"/>
          </p:cNvSpPr>
          <p:nvPr/>
        </p:nvSpPr>
        <p:spPr bwMode="auto">
          <a:xfrm>
            <a:off x="4355976" y="3645024"/>
            <a:ext cx="325121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ja-JP" altLang="en-US" sz="2800" dirty="0">
                <a:solidFill>
                  <a:srgbClr val="FFC000"/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乾燥地域 </a:t>
            </a:r>
            <a:r>
              <a:rPr lang="en-US" altLang="ja-JP" sz="2400" dirty="0">
                <a:solidFill>
                  <a:srgbClr val="FFC000"/>
                </a:solidFill>
                <a:latin typeface="Comic Sans MS" panose="030F0702030302020204" pitchFamily="66" charset="0"/>
                <a:ea typeface="HG正楷書体-PRO" panose="03000600000000000000" pitchFamily="66" charset="-128"/>
              </a:rPr>
              <a:t>Dry region</a:t>
            </a:r>
            <a:endParaRPr lang="en-US" altLang="ja-JP" sz="2800" dirty="0">
              <a:solidFill>
                <a:srgbClr val="FFC000"/>
              </a:solidFill>
              <a:latin typeface="Comic Sans MS" panose="030F0702030302020204" pitchFamily="66" charset="0"/>
              <a:ea typeface="HG正楷書体-PRO" panose="03000600000000000000" pitchFamily="66" charset="-128"/>
            </a:endParaRPr>
          </a:p>
        </p:txBody>
      </p:sp>
      <p:sp>
        <p:nvSpPr>
          <p:cNvPr id="48" name="Text Box 17"/>
          <p:cNvSpPr txBox="1">
            <a:spLocks noChangeArrowheads="1"/>
          </p:cNvSpPr>
          <p:nvPr/>
        </p:nvSpPr>
        <p:spPr bwMode="auto">
          <a:xfrm>
            <a:off x="2123728" y="4005064"/>
            <a:ext cx="156966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ja-JP" altLang="en-US" sz="2800" dirty="0">
                <a:solidFill>
                  <a:srgbClr val="00B0F0"/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井戸 </a:t>
            </a:r>
            <a:r>
              <a:rPr lang="en-US" altLang="ja-JP" sz="2400" dirty="0">
                <a:solidFill>
                  <a:srgbClr val="00B0F0"/>
                </a:solidFill>
                <a:latin typeface="Comic Sans MS" panose="030F0702030302020204" pitchFamily="66" charset="0"/>
                <a:ea typeface="HG正楷書体-PRO" panose="03000600000000000000" pitchFamily="66" charset="-128"/>
              </a:rPr>
              <a:t>well</a:t>
            </a:r>
            <a:endParaRPr lang="en-US" altLang="ja-JP" sz="2800" dirty="0">
              <a:solidFill>
                <a:srgbClr val="00B0F0"/>
              </a:solidFill>
              <a:latin typeface="Comic Sans MS" panose="030F0702030302020204" pitchFamily="66" charset="0"/>
              <a:ea typeface="HG正楷書体-PRO" panose="03000600000000000000" pitchFamily="66" charset="-128"/>
            </a:endParaRPr>
          </a:p>
        </p:txBody>
      </p:sp>
      <p:grpSp>
        <p:nvGrpSpPr>
          <p:cNvPr id="34" name="グループ化 33"/>
          <p:cNvGrpSpPr/>
          <p:nvPr/>
        </p:nvGrpSpPr>
        <p:grpSpPr>
          <a:xfrm>
            <a:off x="1619672" y="2996952"/>
            <a:ext cx="916151" cy="384630"/>
            <a:chOff x="7760305" y="3260395"/>
            <a:chExt cx="916151" cy="384630"/>
          </a:xfrm>
        </p:grpSpPr>
        <p:sp>
          <p:nvSpPr>
            <p:cNvPr id="28" name="フリーフォーム 27"/>
            <p:cNvSpPr/>
            <p:nvPr/>
          </p:nvSpPr>
          <p:spPr>
            <a:xfrm>
              <a:off x="7760305" y="3352800"/>
              <a:ext cx="106438" cy="232229"/>
            </a:xfrm>
            <a:custGeom>
              <a:avLst/>
              <a:gdLst>
                <a:gd name="connsiteX0" fmla="*/ 106438 w 106438"/>
                <a:gd name="connsiteY0" fmla="*/ 232229 h 232229"/>
                <a:gd name="connsiteX1" fmla="*/ 91924 w 106438"/>
                <a:gd name="connsiteY1" fmla="*/ 116114 h 232229"/>
                <a:gd name="connsiteX2" fmla="*/ 19352 w 106438"/>
                <a:gd name="connsiteY2" fmla="*/ 0 h 232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6438" h="232229">
                  <a:moveTo>
                    <a:pt x="106438" y="232229"/>
                  </a:moveTo>
                  <a:cubicBezTo>
                    <a:pt x="106438" y="193524"/>
                    <a:pt x="106438" y="154819"/>
                    <a:pt x="91924" y="116114"/>
                  </a:cubicBezTo>
                  <a:cubicBezTo>
                    <a:pt x="77410" y="77409"/>
                    <a:pt x="0" y="2419"/>
                    <a:pt x="19352" y="0"/>
                  </a:cubicBezTo>
                </a:path>
              </a:pathLst>
            </a:custGeom>
            <a:ln w="3810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29" name="フリーフォーム 28"/>
            <p:cNvSpPr/>
            <p:nvPr/>
          </p:nvSpPr>
          <p:spPr>
            <a:xfrm>
              <a:off x="7912705" y="3356992"/>
              <a:ext cx="106438" cy="232229"/>
            </a:xfrm>
            <a:custGeom>
              <a:avLst/>
              <a:gdLst>
                <a:gd name="connsiteX0" fmla="*/ 106438 w 106438"/>
                <a:gd name="connsiteY0" fmla="*/ 232229 h 232229"/>
                <a:gd name="connsiteX1" fmla="*/ 91924 w 106438"/>
                <a:gd name="connsiteY1" fmla="*/ 116114 h 232229"/>
                <a:gd name="connsiteX2" fmla="*/ 19352 w 106438"/>
                <a:gd name="connsiteY2" fmla="*/ 0 h 232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6438" h="232229">
                  <a:moveTo>
                    <a:pt x="106438" y="232229"/>
                  </a:moveTo>
                  <a:cubicBezTo>
                    <a:pt x="106438" y="193524"/>
                    <a:pt x="106438" y="154819"/>
                    <a:pt x="91924" y="116114"/>
                  </a:cubicBezTo>
                  <a:cubicBezTo>
                    <a:pt x="77410" y="77409"/>
                    <a:pt x="0" y="2419"/>
                    <a:pt x="19352" y="0"/>
                  </a:cubicBezTo>
                </a:path>
              </a:pathLst>
            </a:custGeom>
            <a:ln w="3810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30" name="フリーフォーム 29"/>
            <p:cNvSpPr/>
            <p:nvPr/>
          </p:nvSpPr>
          <p:spPr>
            <a:xfrm>
              <a:off x="8100392" y="3260395"/>
              <a:ext cx="99523" cy="384629"/>
            </a:xfrm>
            <a:custGeom>
              <a:avLst/>
              <a:gdLst>
                <a:gd name="connsiteX0" fmla="*/ 106438 w 106438"/>
                <a:gd name="connsiteY0" fmla="*/ 232229 h 232229"/>
                <a:gd name="connsiteX1" fmla="*/ 91924 w 106438"/>
                <a:gd name="connsiteY1" fmla="*/ 116114 h 232229"/>
                <a:gd name="connsiteX2" fmla="*/ 19352 w 106438"/>
                <a:gd name="connsiteY2" fmla="*/ 0 h 232229"/>
                <a:gd name="connsiteX0" fmla="*/ 26658 w 99523"/>
                <a:gd name="connsiteY0" fmla="*/ 384629 h 384629"/>
                <a:gd name="connsiteX1" fmla="*/ 12144 w 99523"/>
                <a:gd name="connsiteY1" fmla="*/ 268514 h 384629"/>
                <a:gd name="connsiteX2" fmla="*/ 99523 w 99523"/>
                <a:gd name="connsiteY2" fmla="*/ 0 h 3846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9523" h="384629">
                  <a:moveTo>
                    <a:pt x="26658" y="384629"/>
                  </a:moveTo>
                  <a:cubicBezTo>
                    <a:pt x="26658" y="345924"/>
                    <a:pt x="0" y="332619"/>
                    <a:pt x="12144" y="268514"/>
                  </a:cubicBezTo>
                  <a:cubicBezTo>
                    <a:pt x="24288" y="204409"/>
                    <a:pt x="80171" y="2419"/>
                    <a:pt x="99523" y="0"/>
                  </a:cubicBezTo>
                </a:path>
              </a:pathLst>
            </a:custGeom>
            <a:ln w="3810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31" name="フリーフォーム 30"/>
            <p:cNvSpPr/>
            <p:nvPr/>
          </p:nvSpPr>
          <p:spPr>
            <a:xfrm>
              <a:off x="8217893" y="3429001"/>
              <a:ext cx="98523" cy="216024"/>
            </a:xfrm>
            <a:custGeom>
              <a:avLst/>
              <a:gdLst>
                <a:gd name="connsiteX0" fmla="*/ 106438 w 106438"/>
                <a:gd name="connsiteY0" fmla="*/ 232229 h 232229"/>
                <a:gd name="connsiteX1" fmla="*/ 91924 w 106438"/>
                <a:gd name="connsiteY1" fmla="*/ 116114 h 232229"/>
                <a:gd name="connsiteX2" fmla="*/ 19352 w 106438"/>
                <a:gd name="connsiteY2" fmla="*/ 0 h 232229"/>
                <a:gd name="connsiteX0" fmla="*/ 26515 w 98523"/>
                <a:gd name="connsiteY0" fmla="*/ 216024 h 216024"/>
                <a:gd name="connsiteX1" fmla="*/ 12001 w 98523"/>
                <a:gd name="connsiteY1" fmla="*/ 99909 h 216024"/>
                <a:gd name="connsiteX2" fmla="*/ 98523 w 98523"/>
                <a:gd name="connsiteY2" fmla="*/ 0 h 2160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8523" h="216024">
                  <a:moveTo>
                    <a:pt x="26515" y="216024"/>
                  </a:moveTo>
                  <a:cubicBezTo>
                    <a:pt x="26515" y="177319"/>
                    <a:pt x="0" y="135913"/>
                    <a:pt x="12001" y="99909"/>
                  </a:cubicBezTo>
                  <a:cubicBezTo>
                    <a:pt x="24002" y="63905"/>
                    <a:pt x="79171" y="2419"/>
                    <a:pt x="98523" y="0"/>
                  </a:cubicBezTo>
                </a:path>
              </a:pathLst>
            </a:custGeom>
            <a:ln w="3810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32" name="フリーフォーム 31"/>
            <p:cNvSpPr/>
            <p:nvPr/>
          </p:nvSpPr>
          <p:spPr>
            <a:xfrm>
              <a:off x="8376423" y="3429001"/>
              <a:ext cx="84009" cy="216024"/>
            </a:xfrm>
            <a:custGeom>
              <a:avLst/>
              <a:gdLst>
                <a:gd name="connsiteX0" fmla="*/ 106438 w 106438"/>
                <a:gd name="connsiteY0" fmla="*/ 232229 h 232229"/>
                <a:gd name="connsiteX1" fmla="*/ 91924 w 106438"/>
                <a:gd name="connsiteY1" fmla="*/ 116114 h 232229"/>
                <a:gd name="connsiteX2" fmla="*/ 19352 w 106438"/>
                <a:gd name="connsiteY2" fmla="*/ 0 h 232229"/>
                <a:gd name="connsiteX0" fmla="*/ 26515 w 98523"/>
                <a:gd name="connsiteY0" fmla="*/ 216024 h 216024"/>
                <a:gd name="connsiteX1" fmla="*/ 12001 w 98523"/>
                <a:gd name="connsiteY1" fmla="*/ 99909 h 216024"/>
                <a:gd name="connsiteX2" fmla="*/ 98523 w 98523"/>
                <a:gd name="connsiteY2" fmla="*/ 0 h 216024"/>
                <a:gd name="connsiteX0" fmla="*/ 0 w 84009"/>
                <a:gd name="connsiteY0" fmla="*/ 216024 h 216024"/>
                <a:gd name="connsiteX1" fmla="*/ 72008 w 84009"/>
                <a:gd name="connsiteY1" fmla="*/ 72007 h 216024"/>
                <a:gd name="connsiteX2" fmla="*/ 72008 w 84009"/>
                <a:gd name="connsiteY2" fmla="*/ 0 h 2160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4009" h="216024">
                  <a:moveTo>
                    <a:pt x="0" y="216024"/>
                  </a:moveTo>
                  <a:cubicBezTo>
                    <a:pt x="0" y="177319"/>
                    <a:pt x="60007" y="108011"/>
                    <a:pt x="72008" y="72007"/>
                  </a:cubicBezTo>
                  <a:cubicBezTo>
                    <a:pt x="84009" y="36003"/>
                    <a:pt x="52656" y="2419"/>
                    <a:pt x="72008" y="0"/>
                  </a:cubicBezTo>
                </a:path>
              </a:pathLst>
            </a:custGeom>
            <a:ln w="3810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33" name="フリーフォーム 32"/>
            <p:cNvSpPr/>
            <p:nvPr/>
          </p:nvSpPr>
          <p:spPr>
            <a:xfrm>
              <a:off x="8577933" y="3429000"/>
              <a:ext cx="98523" cy="216024"/>
            </a:xfrm>
            <a:custGeom>
              <a:avLst/>
              <a:gdLst>
                <a:gd name="connsiteX0" fmla="*/ 106438 w 106438"/>
                <a:gd name="connsiteY0" fmla="*/ 232229 h 232229"/>
                <a:gd name="connsiteX1" fmla="*/ 91924 w 106438"/>
                <a:gd name="connsiteY1" fmla="*/ 116114 h 232229"/>
                <a:gd name="connsiteX2" fmla="*/ 19352 w 106438"/>
                <a:gd name="connsiteY2" fmla="*/ 0 h 232229"/>
                <a:gd name="connsiteX0" fmla="*/ 26515 w 98523"/>
                <a:gd name="connsiteY0" fmla="*/ 216024 h 216024"/>
                <a:gd name="connsiteX1" fmla="*/ 12001 w 98523"/>
                <a:gd name="connsiteY1" fmla="*/ 99909 h 216024"/>
                <a:gd name="connsiteX2" fmla="*/ 98523 w 98523"/>
                <a:gd name="connsiteY2" fmla="*/ 0 h 2160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8523" h="216024">
                  <a:moveTo>
                    <a:pt x="26515" y="216024"/>
                  </a:moveTo>
                  <a:cubicBezTo>
                    <a:pt x="26515" y="177319"/>
                    <a:pt x="0" y="135913"/>
                    <a:pt x="12001" y="99909"/>
                  </a:cubicBezTo>
                  <a:cubicBezTo>
                    <a:pt x="24002" y="63905"/>
                    <a:pt x="79171" y="2419"/>
                    <a:pt x="98523" y="0"/>
                  </a:cubicBezTo>
                </a:path>
              </a:pathLst>
            </a:custGeom>
            <a:ln w="3810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ja-JP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35" name="Group 9"/>
          <p:cNvGrpSpPr>
            <a:grpSpLocks/>
          </p:cNvGrpSpPr>
          <p:nvPr/>
        </p:nvGrpSpPr>
        <p:grpSpPr bwMode="auto">
          <a:xfrm>
            <a:off x="7164388" y="1844824"/>
            <a:ext cx="1400175" cy="765175"/>
            <a:chOff x="1292" y="1356"/>
            <a:chExt cx="882" cy="482"/>
          </a:xfrm>
        </p:grpSpPr>
        <p:sp>
          <p:nvSpPr>
            <p:cNvPr id="36" name="AutoShape 10"/>
            <p:cNvSpPr>
              <a:spLocks noChangeAspect="1" noChangeArrowheads="1" noTextEdit="1"/>
            </p:cNvSpPr>
            <p:nvPr/>
          </p:nvSpPr>
          <p:spPr bwMode="auto">
            <a:xfrm>
              <a:off x="1292" y="1356"/>
              <a:ext cx="882" cy="4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ja-JP" altLang="en-US" sz="2000">
                <a:solidFill>
                  <a:srgbClr val="000000"/>
                </a:solidFill>
                <a:latin typeface="Calibri"/>
                <a:ea typeface="ＭＳ Ｐゴシック" panose="020B0600070205080204" pitchFamily="50" charset="-128"/>
              </a:endParaRPr>
            </a:p>
          </p:txBody>
        </p:sp>
        <p:sp>
          <p:nvSpPr>
            <p:cNvPr id="37" name="Freeform 11"/>
            <p:cNvSpPr>
              <a:spLocks/>
            </p:cNvSpPr>
            <p:nvPr/>
          </p:nvSpPr>
          <p:spPr bwMode="auto">
            <a:xfrm>
              <a:off x="1303" y="1384"/>
              <a:ext cx="844" cy="441"/>
            </a:xfrm>
            <a:custGeom>
              <a:avLst/>
              <a:gdLst/>
              <a:ahLst/>
              <a:cxnLst>
                <a:cxn ang="0">
                  <a:pos x="757" y="38"/>
                </a:cxn>
                <a:cxn ang="0">
                  <a:pos x="867" y="10"/>
                </a:cxn>
                <a:cxn ang="0">
                  <a:pos x="963" y="20"/>
                </a:cxn>
                <a:cxn ang="0">
                  <a:pos x="981" y="68"/>
                </a:cxn>
                <a:cxn ang="0">
                  <a:pos x="1045" y="74"/>
                </a:cxn>
                <a:cxn ang="0">
                  <a:pos x="1072" y="101"/>
                </a:cxn>
                <a:cxn ang="0">
                  <a:pos x="1065" y="157"/>
                </a:cxn>
                <a:cxn ang="0">
                  <a:pos x="1111" y="167"/>
                </a:cxn>
                <a:cxn ang="0">
                  <a:pos x="1136" y="188"/>
                </a:cxn>
                <a:cxn ang="0">
                  <a:pos x="1131" y="218"/>
                </a:cxn>
                <a:cxn ang="0">
                  <a:pos x="1149" y="238"/>
                </a:cxn>
                <a:cxn ang="0">
                  <a:pos x="1189" y="279"/>
                </a:cxn>
                <a:cxn ang="0">
                  <a:pos x="1182" y="322"/>
                </a:cxn>
                <a:cxn ang="0">
                  <a:pos x="1166" y="342"/>
                </a:cxn>
                <a:cxn ang="0">
                  <a:pos x="1177" y="406"/>
                </a:cxn>
                <a:cxn ang="0">
                  <a:pos x="1136" y="438"/>
                </a:cxn>
                <a:cxn ang="0">
                  <a:pos x="1108" y="487"/>
                </a:cxn>
                <a:cxn ang="0">
                  <a:pos x="1060" y="517"/>
                </a:cxn>
                <a:cxn ang="0">
                  <a:pos x="1024" y="525"/>
                </a:cxn>
                <a:cxn ang="0">
                  <a:pos x="999" y="555"/>
                </a:cxn>
                <a:cxn ang="0">
                  <a:pos x="930" y="563"/>
                </a:cxn>
                <a:cxn ang="0">
                  <a:pos x="910" y="537"/>
                </a:cxn>
                <a:cxn ang="0">
                  <a:pos x="872" y="575"/>
                </a:cxn>
                <a:cxn ang="0">
                  <a:pos x="793" y="608"/>
                </a:cxn>
                <a:cxn ang="0">
                  <a:pos x="747" y="591"/>
                </a:cxn>
                <a:cxn ang="0">
                  <a:pos x="684" y="608"/>
                </a:cxn>
                <a:cxn ang="0">
                  <a:pos x="597" y="588"/>
                </a:cxn>
                <a:cxn ang="0">
                  <a:pos x="541" y="588"/>
                </a:cxn>
                <a:cxn ang="0">
                  <a:pos x="511" y="565"/>
                </a:cxn>
                <a:cxn ang="0">
                  <a:pos x="414" y="568"/>
                </a:cxn>
                <a:cxn ang="0">
                  <a:pos x="389" y="545"/>
                </a:cxn>
                <a:cxn ang="0">
                  <a:pos x="341" y="535"/>
                </a:cxn>
                <a:cxn ang="0">
                  <a:pos x="292" y="542"/>
                </a:cxn>
                <a:cxn ang="0">
                  <a:pos x="252" y="540"/>
                </a:cxn>
                <a:cxn ang="0">
                  <a:pos x="221" y="540"/>
                </a:cxn>
                <a:cxn ang="0">
                  <a:pos x="163" y="542"/>
                </a:cxn>
                <a:cxn ang="0">
                  <a:pos x="122" y="504"/>
                </a:cxn>
                <a:cxn ang="0">
                  <a:pos x="82" y="494"/>
                </a:cxn>
                <a:cxn ang="0">
                  <a:pos x="74" y="471"/>
                </a:cxn>
                <a:cxn ang="0">
                  <a:pos x="21" y="451"/>
                </a:cxn>
                <a:cxn ang="0">
                  <a:pos x="0" y="403"/>
                </a:cxn>
                <a:cxn ang="0">
                  <a:pos x="31" y="362"/>
                </a:cxn>
                <a:cxn ang="0">
                  <a:pos x="61" y="335"/>
                </a:cxn>
                <a:cxn ang="0">
                  <a:pos x="74" y="291"/>
                </a:cxn>
                <a:cxn ang="0">
                  <a:pos x="125" y="266"/>
                </a:cxn>
                <a:cxn ang="0">
                  <a:pos x="120" y="231"/>
                </a:cxn>
                <a:cxn ang="0">
                  <a:pos x="173" y="172"/>
                </a:cxn>
                <a:cxn ang="0">
                  <a:pos x="224" y="165"/>
                </a:cxn>
                <a:cxn ang="0">
                  <a:pos x="244" y="157"/>
                </a:cxn>
                <a:cxn ang="0">
                  <a:pos x="259" y="142"/>
                </a:cxn>
                <a:cxn ang="0">
                  <a:pos x="280" y="86"/>
                </a:cxn>
                <a:cxn ang="0">
                  <a:pos x="353" y="63"/>
                </a:cxn>
                <a:cxn ang="0">
                  <a:pos x="407" y="68"/>
                </a:cxn>
                <a:cxn ang="0">
                  <a:pos x="422" y="33"/>
                </a:cxn>
                <a:cxn ang="0">
                  <a:pos x="458" y="20"/>
                </a:cxn>
                <a:cxn ang="0">
                  <a:pos x="521" y="61"/>
                </a:cxn>
                <a:cxn ang="0">
                  <a:pos x="613" y="3"/>
                </a:cxn>
                <a:cxn ang="0">
                  <a:pos x="681" y="15"/>
                </a:cxn>
              </a:cxnLst>
              <a:rect l="0" t="0" r="r" b="b"/>
              <a:pathLst>
                <a:path w="1192" h="608">
                  <a:moveTo>
                    <a:pt x="714" y="51"/>
                  </a:moveTo>
                  <a:lnTo>
                    <a:pt x="719" y="48"/>
                  </a:lnTo>
                  <a:lnTo>
                    <a:pt x="727" y="46"/>
                  </a:lnTo>
                  <a:lnTo>
                    <a:pt x="735" y="43"/>
                  </a:lnTo>
                  <a:lnTo>
                    <a:pt x="742" y="41"/>
                  </a:lnTo>
                  <a:lnTo>
                    <a:pt x="750" y="38"/>
                  </a:lnTo>
                  <a:lnTo>
                    <a:pt x="757" y="38"/>
                  </a:lnTo>
                  <a:lnTo>
                    <a:pt x="768" y="41"/>
                  </a:lnTo>
                  <a:lnTo>
                    <a:pt x="775" y="43"/>
                  </a:lnTo>
                  <a:lnTo>
                    <a:pt x="796" y="53"/>
                  </a:lnTo>
                  <a:lnTo>
                    <a:pt x="811" y="38"/>
                  </a:lnTo>
                  <a:lnTo>
                    <a:pt x="829" y="25"/>
                  </a:lnTo>
                  <a:lnTo>
                    <a:pt x="846" y="18"/>
                  </a:lnTo>
                  <a:lnTo>
                    <a:pt x="867" y="10"/>
                  </a:lnTo>
                  <a:lnTo>
                    <a:pt x="887" y="5"/>
                  </a:lnTo>
                  <a:lnTo>
                    <a:pt x="907" y="5"/>
                  </a:lnTo>
                  <a:lnTo>
                    <a:pt x="928" y="5"/>
                  </a:lnTo>
                  <a:lnTo>
                    <a:pt x="945" y="10"/>
                  </a:lnTo>
                  <a:lnTo>
                    <a:pt x="953" y="13"/>
                  </a:lnTo>
                  <a:lnTo>
                    <a:pt x="958" y="18"/>
                  </a:lnTo>
                  <a:lnTo>
                    <a:pt x="963" y="20"/>
                  </a:lnTo>
                  <a:lnTo>
                    <a:pt x="966" y="25"/>
                  </a:lnTo>
                  <a:lnTo>
                    <a:pt x="971" y="30"/>
                  </a:lnTo>
                  <a:lnTo>
                    <a:pt x="973" y="38"/>
                  </a:lnTo>
                  <a:lnTo>
                    <a:pt x="976" y="43"/>
                  </a:lnTo>
                  <a:lnTo>
                    <a:pt x="978" y="51"/>
                  </a:lnTo>
                  <a:lnTo>
                    <a:pt x="978" y="61"/>
                  </a:lnTo>
                  <a:lnTo>
                    <a:pt x="981" y="68"/>
                  </a:lnTo>
                  <a:lnTo>
                    <a:pt x="989" y="71"/>
                  </a:lnTo>
                  <a:lnTo>
                    <a:pt x="999" y="71"/>
                  </a:lnTo>
                  <a:lnTo>
                    <a:pt x="1009" y="71"/>
                  </a:lnTo>
                  <a:lnTo>
                    <a:pt x="1019" y="68"/>
                  </a:lnTo>
                  <a:lnTo>
                    <a:pt x="1029" y="68"/>
                  </a:lnTo>
                  <a:lnTo>
                    <a:pt x="1037" y="74"/>
                  </a:lnTo>
                  <a:lnTo>
                    <a:pt x="1045" y="74"/>
                  </a:lnTo>
                  <a:lnTo>
                    <a:pt x="1050" y="76"/>
                  </a:lnTo>
                  <a:lnTo>
                    <a:pt x="1055" y="79"/>
                  </a:lnTo>
                  <a:lnTo>
                    <a:pt x="1060" y="84"/>
                  </a:lnTo>
                  <a:lnTo>
                    <a:pt x="1062" y="86"/>
                  </a:lnTo>
                  <a:lnTo>
                    <a:pt x="1067" y="91"/>
                  </a:lnTo>
                  <a:lnTo>
                    <a:pt x="1070" y="96"/>
                  </a:lnTo>
                  <a:lnTo>
                    <a:pt x="1072" y="101"/>
                  </a:lnTo>
                  <a:lnTo>
                    <a:pt x="1075" y="109"/>
                  </a:lnTo>
                  <a:lnTo>
                    <a:pt x="1078" y="119"/>
                  </a:lnTo>
                  <a:lnTo>
                    <a:pt x="1075" y="127"/>
                  </a:lnTo>
                  <a:lnTo>
                    <a:pt x="1075" y="134"/>
                  </a:lnTo>
                  <a:lnTo>
                    <a:pt x="1072" y="142"/>
                  </a:lnTo>
                  <a:lnTo>
                    <a:pt x="1070" y="152"/>
                  </a:lnTo>
                  <a:lnTo>
                    <a:pt x="1065" y="157"/>
                  </a:lnTo>
                  <a:lnTo>
                    <a:pt x="1062" y="167"/>
                  </a:lnTo>
                  <a:lnTo>
                    <a:pt x="1070" y="165"/>
                  </a:lnTo>
                  <a:lnTo>
                    <a:pt x="1078" y="165"/>
                  </a:lnTo>
                  <a:lnTo>
                    <a:pt x="1085" y="162"/>
                  </a:lnTo>
                  <a:lnTo>
                    <a:pt x="1093" y="165"/>
                  </a:lnTo>
                  <a:lnTo>
                    <a:pt x="1100" y="165"/>
                  </a:lnTo>
                  <a:lnTo>
                    <a:pt x="1111" y="167"/>
                  </a:lnTo>
                  <a:lnTo>
                    <a:pt x="1116" y="170"/>
                  </a:lnTo>
                  <a:lnTo>
                    <a:pt x="1123" y="172"/>
                  </a:lnTo>
                  <a:lnTo>
                    <a:pt x="1126" y="175"/>
                  </a:lnTo>
                  <a:lnTo>
                    <a:pt x="1128" y="177"/>
                  </a:lnTo>
                  <a:lnTo>
                    <a:pt x="1131" y="180"/>
                  </a:lnTo>
                  <a:lnTo>
                    <a:pt x="1133" y="185"/>
                  </a:lnTo>
                  <a:lnTo>
                    <a:pt x="1136" y="188"/>
                  </a:lnTo>
                  <a:lnTo>
                    <a:pt x="1136" y="190"/>
                  </a:lnTo>
                  <a:lnTo>
                    <a:pt x="1139" y="193"/>
                  </a:lnTo>
                  <a:lnTo>
                    <a:pt x="1139" y="198"/>
                  </a:lnTo>
                  <a:lnTo>
                    <a:pt x="1136" y="203"/>
                  </a:lnTo>
                  <a:lnTo>
                    <a:pt x="1136" y="208"/>
                  </a:lnTo>
                  <a:lnTo>
                    <a:pt x="1133" y="213"/>
                  </a:lnTo>
                  <a:lnTo>
                    <a:pt x="1131" y="218"/>
                  </a:lnTo>
                  <a:lnTo>
                    <a:pt x="1128" y="223"/>
                  </a:lnTo>
                  <a:lnTo>
                    <a:pt x="1126" y="228"/>
                  </a:lnTo>
                  <a:lnTo>
                    <a:pt x="1123" y="233"/>
                  </a:lnTo>
                  <a:lnTo>
                    <a:pt x="1121" y="238"/>
                  </a:lnTo>
                  <a:lnTo>
                    <a:pt x="1131" y="236"/>
                  </a:lnTo>
                  <a:lnTo>
                    <a:pt x="1141" y="238"/>
                  </a:lnTo>
                  <a:lnTo>
                    <a:pt x="1149" y="238"/>
                  </a:lnTo>
                  <a:lnTo>
                    <a:pt x="1159" y="241"/>
                  </a:lnTo>
                  <a:lnTo>
                    <a:pt x="1164" y="246"/>
                  </a:lnTo>
                  <a:lnTo>
                    <a:pt x="1174" y="251"/>
                  </a:lnTo>
                  <a:lnTo>
                    <a:pt x="1179" y="259"/>
                  </a:lnTo>
                  <a:lnTo>
                    <a:pt x="1187" y="266"/>
                  </a:lnTo>
                  <a:lnTo>
                    <a:pt x="1189" y="271"/>
                  </a:lnTo>
                  <a:lnTo>
                    <a:pt x="1189" y="279"/>
                  </a:lnTo>
                  <a:lnTo>
                    <a:pt x="1192" y="284"/>
                  </a:lnTo>
                  <a:lnTo>
                    <a:pt x="1192" y="291"/>
                  </a:lnTo>
                  <a:lnTo>
                    <a:pt x="1192" y="299"/>
                  </a:lnTo>
                  <a:lnTo>
                    <a:pt x="1192" y="307"/>
                  </a:lnTo>
                  <a:lnTo>
                    <a:pt x="1189" y="312"/>
                  </a:lnTo>
                  <a:lnTo>
                    <a:pt x="1184" y="317"/>
                  </a:lnTo>
                  <a:lnTo>
                    <a:pt x="1182" y="322"/>
                  </a:lnTo>
                  <a:lnTo>
                    <a:pt x="1182" y="324"/>
                  </a:lnTo>
                  <a:lnTo>
                    <a:pt x="1179" y="327"/>
                  </a:lnTo>
                  <a:lnTo>
                    <a:pt x="1177" y="332"/>
                  </a:lnTo>
                  <a:lnTo>
                    <a:pt x="1174" y="335"/>
                  </a:lnTo>
                  <a:lnTo>
                    <a:pt x="1172" y="337"/>
                  </a:lnTo>
                  <a:lnTo>
                    <a:pt x="1169" y="340"/>
                  </a:lnTo>
                  <a:lnTo>
                    <a:pt x="1166" y="342"/>
                  </a:lnTo>
                  <a:lnTo>
                    <a:pt x="1169" y="350"/>
                  </a:lnTo>
                  <a:lnTo>
                    <a:pt x="1174" y="360"/>
                  </a:lnTo>
                  <a:lnTo>
                    <a:pt x="1177" y="367"/>
                  </a:lnTo>
                  <a:lnTo>
                    <a:pt x="1179" y="378"/>
                  </a:lnTo>
                  <a:lnTo>
                    <a:pt x="1179" y="388"/>
                  </a:lnTo>
                  <a:lnTo>
                    <a:pt x="1179" y="395"/>
                  </a:lnTo>
                  <a:lnTo>
                    <a:pt x="1177" y="406"/>
                  </a:lnTo>
                  <a:lnTo>
                    <a:pt x="1174" y="413"/>
                  </a:lnTo>
                  <a:lnTo>
                    <a:pt x="1169" y="421"/>
                  </a:lnTo>
                  <a:lnTo>
                    <a:pt x="1161" y="426"/>
                  </a:lnTo>
                  <a:lnTo>
                    <a:pt x="1156" y="431"/>
                  </a:lnTo>
                  <a:lnTo>
                    <a:pt x="1149" y="433"/>
                  </a:lnTo>
                  <a:lnTo>
                    <a:pt x="1141" y="436"/>
                  </a:lnTo>
                  <a:lnTo>
                    <a:pt x="1136" y="438"/>
                  </a:lnTo>
                  <a:lnTo>
                    <a:pt x="1128" y="441"/>
                  </a:lnTo>
                  <a:lnTo>
                    <a:pt x="1121" y="441"/>
                  </a:lnTo>
                  <a:lnTo>
                    <a:pt x="1118" y="451"/>
                  </a:lnTo>
                  <a:lnTo>
                    <a:pt x="1116" y="461"/>
                  </a:lnTo>
                  <a:lnTo>
                    <a:pt x="1116" y="469"/>
                  </a:lnTo>
                  <a:lnTo>
                    <a:pt x="1113" y="476"/>
                  </a:lnTo>
                  <a:lnTo>
                    <a:pt x="1108" y="487"/>
                  </a:lnTo>
                  <a:lnTo>
                    <a:pt x="1103" y="494"/>
                  </a:lnTo>
                  <a:lnTo>
                    <a:pt x="1098" y="499"/>
                  </a:lnTo>
                  <a:lnTo>
                    <a:pt x="1088" y="504"/>
                  </a:lnTo>
                  <a:lnTo>
                    <a:pt x="1080" y="509"/>
                  </a:lnTo>
                  <a:lnTo>
                    <a:pt x="1075" y="512"/>
                  </a:lnTo>
                  <a:lnTo>
                    <a:pt x="1067" y="514"/>
                  </a:lnTo>
                  <a:lnTo>
                    <a:pt x="1060" y="517"/>
                  </a:lnTo>
                  <a:lnTo>
                    <a:pt x="1052" y="517"/>
                  </a:lnTo>
                  <a:lnTo>
                    <a:pt x="1045" y="517"/>
                  </a:lnTo>
                  <a:lnTo>
                    <a:pt x="1037" y="517"/>
                  </a:lnTo>
                  <a:lnTo>
                    <a:pt x="1029" y="514"/>
                  </a:lnTo>
                  <a:lnTo>
                    <a:pt x="1027" y="517"/>
                  </a:lnTo>
                  <a:lnTo>
                    <a:pt x="1027" y="522"/>
                  </a:lnTo>
                  <a:lnTo>
                    <a:pt x="1024" y="525"/>
                  </a:lnTo>
                  <a:lnTo>
                    <a:pt x="1024" y="527"/>
                  </a:lnTo>
                  <a:lnTo>
                    <a:pt x="1022" y="530"/>
                  </a:lnTo>
                  <a:lnTo>
                    <a:pt x="1022" y="535"/>
                  </a:lnTo>
                  <a:lnTo>
                    <a:pt x="1019" y="537"/>
                  </a:lnTo>
                  <a:lnTo>
                    <a:pt x="1017" y="540"/>
                  </a:lnTo>
                  <a:lnTo>
                    <a:pt x="1009" y="547"/>
                  </a:lnTo>
                  <a:lnTo>
                    <a:pt x="999" y="555"/>
                  </a:lnTo>
                  <a:lnTo>
                    <a:pt x="989" y="560"/>
                  </a:lnTo>
                  <a:lnTo>
                    <a:pt x="978" y="565"/>
                  </a:lnTo>
                  <a:lnTo>
                    <a:pt x="968" y="568"/>
                  </a:lnTo>
                  <a:lnTo>
                    <a:pt x="958" y="570"/>
                  </a:lnTo>
                  <a:lnTo>
                    <a:pt x="945" y="570"/>
                  </a:lnTo>
                  <a:lnTo>
                    <a:pt x="935" y="565"/>
                  </a:lnTo>
                  <a:lnTo>
                    <a:pt x="930" y="563"/>
                  </a:lnTo>
                  <a:lnTo>
                    <a:pt x="928" y="560"/>
                  </a:lnTo>
                  <a:lnTo>
                    <a:pt x="923" y="558"/>
                  </a:lnTo>
                  <a:lnTo>
                    <a:pt x="920" y="553"/>
                  </a:lnTo>
                  <a:lnTo>
                    <a:pt x="917" y="550"/>
                  </a:lnTo>
                  <a:lnTo>
                    <a:pt x="915" y="545"/>
                  </a:lnTo>
                  <a:lnTo>
                    <a:pt x="912" y="540"/>
                  </a:lnTo>
                  <a:lnTo>
                    <a:pt x="910" y="537"/>
                  </a:lnTo>
                  <a:lnTo>
                    <a:pt x="907" y="537"/>
                  </a:lnTo>
                  <a:lnTo>
                    <a:pt x="902" y="537"/>
                  </a:lnTo>
                  <a:lnTo>
                    <a:pt x="900" y="537"/>
                  </a:lnTo>
                  <a:lnTo>
                    <a:pt x="895" y="542"/>
                  </a:lnTo>
                  <a:lnTo>
                    <a:pt x="890" y="555"/>
                  </a:lnTo>
                  <a:lnTo>
                    <a:pt x="882" y="565"/>
                  </a:lnTo>
                  <a:lnTo>
                    <a:pt x="872" y="575"/>
                  </a:lnTo>
                  <a:lnTo>
                    <a:pt x="862" y="583"/>
                  </a:lnTo>
                  <a:lnTo>
                    <a:pt x="849" y="588"/>
                  </a:lnTo>
                  <a:lnTo>
                    <a:pt x="836" y="593"/>
                  </a:lnTo>
                  <a:lnTo>
                    <a:pt x="821" y="598"/>
                  </a:lnTo>
                  <a:lnTo>
                    <a:pt x="811" y="606"/>
                  </a:lnTo>
                  <a:lnTo>
                    <a:pt x="801" y="606"/>
                  </a:lnTo>
                  <a:lnTo>
                    <a:pt x="793" y="608"/>
                  </a:lnTo>
                  <a:lnTo>
                    <a:pt x="785" y="606"/>
                  </a:lnTo>
                  <a:lnTo>
                    <a:pt x="778" y="606"/>
                  </a:lnTo>
                  <a:lnTo>
                    <a:pt x="770" y="603"/>
                  </a:lnTo>
                  <a:lnTo>
                    <a:pt x="762" y="601"/>
                  </a:lnTo>
                  <a:lnTo>
                    <a:pt x="757" y="598"/>
                  </a:lnTo>
                  <a:lnTo>
                    <a:pt x="750" y="593"/>
                  </a:lnTo>
                  <a:lnTo>
                    <a:pt x="747" y="591"/>
                  </a:lnTo>
                  <a:lnTo>
                    <a:pt x="747" y="588"/>
                  </a:lnTo>
                  <a:lnTo>
                    <a:pt x="745" y="585"/>
                  </a:lnTo>
                  <a:lnTo>
                    <a:pt x="742" y="583"/>
                  </a:lnTo>
                  <a:lnTo>
                    <a:pt x="729" y="591"/>
                  </a:lnTo>
                  <a:lnTo>
                    <a:pt x="714" y="598"/>
                  </a:lnTo>
                  <a:lnTo>
                    <a:pt x="699" y="603"/>
                  </a:lnTo>
                  <a:lnTo>
                    <a:pt x="684" y="608"/>
                  </a:lnTo>
                  <a:lnTo>
                    <a:pt x="668" y="608"/>
                  </a:lnTo>
                  <a:lnTo>
                    <a:pt x="653" y="608"/>
                  </a:lnTo>
                  <a:lnTo>
                    <a:pt x="638" y="603"/>
                  </a:lnTo>
                  <a:lnTo>
                    <a:pt x="623" y="598"/>
                  </a:lnTo>
                  <a:lnTo>
                    <a:pt x="613" y="583"/>
                  </a:lnTo>
                  <a:lnTo>
                    <a:pt x="605" y="585"/>
                  </a:lnTo>
                  <a:lnTo>
                    <a:pt x="597" y="588"/>
                  </a:lnTo>
                  <a:lnTo>
                    <a:pt x="587" y="591"/>
                  </a:lnTo>
                  <a:lnTo>
                    <a:pt x="580" y="593"/>
                  </a:lnTo>
                  <a:lnTo>
                    <a:pt x="572" y="593"/>
                  </a:lnTo>
                  <a:lnTo>
                    <a:pt x="564" y="596"/>
                  </a:lnTo>
                  <a:lnTo>
                    <a:pt x="554" y="593"/>
                  </a:lnTo>
                  <a:lnTo>
                    <a:pt x="547" y="591"/>
                  </a:lnTo>
                  <a:lnTo>
                    <a:pt x="541" y="588"/>
                  </a:lnTo>
                  <a:lnTo>
                    <a:pt x="536" y="585"/>
                  </a:lnTo>
                  <a:lnTo>
                    <a:pt x="531" y="583"/>
                  </a:lnTo>
                  <a:lnTo>
                    <a:pt x="526" y="580"/>
                  </a:lnTo>
                  <a:lnTo>
                    <a:pt x="521" y="578"/>
                  </a:lnTo>
                  <a:lnTo>
                    <a:pt x="519" y="573"/>
                  </a:lnTo>
                  <a:lnTo>
                    <a:pt x="513" y="570"/>
                  </a:lnTo>
                  <a:lnTo>
                    <a:pt x="511" y="565"/>
                  </a:lnTo>
                  <a:lnTo>
                    <a:pt x="498" y="570"/>
                  </a:lnTo>
                  <a:lnTo>
                    <a:pt x="486" y="573"/>
                  </a:lnTo>
                  <a:lnTo>
                    <a:pt x="470" y="575"/>
                  </a:lnTo>
                  <a:lnTo>
                    <a:pt x="455" y="575"/>
                  </a:lnTo>
                  <a:lnTo>
                    <a:pt x="440" y="573"/>
                  </a:lnTo>
                  <a:lnTo>
                    <a:pt x="427" y="570"/>
                  </a:lnTo>
                  <a:lnTo>
                    <a:pt x="414" y="568"/>
                  </a:lnTo>
                  <a:lnTo>
                    <a:pt x="402" y="560"/>
                  </a:lnTo>
                  <a:lnTo>
                    <a:pt x="399" y="558"/>
                  </a:lnTo>
                  <a:lnTo>
                    <a:pt x="397" y="555"/>
                  </a:lnTo>
                  <a:lnTo>
                    <a:pt x="394" y="553"/>
                  </a:lnTo>
                  <a:lnTo>
                    <a:pt x="392" y="550"/>
                  </a:lnTo>
                  <a:lnTo>
                    <a:pt x="389" y="547"/>
                  </a:lnTo>
                  <a:lnTo>
                    <a:pt x="389" y="545"/>
                  </a:lnTo>
                  <a:lnTo>
                    <a:pt x="386" y="540"/>
                  </a:lnTo>
                  <a:lnTo>
                    <a:pt x="386" y="537"/>
                  </a:lnTo>
                  <a:lnTo>
                    <a:pt x="379" y="537"/>
                  </a:lnTo>
                  <a:lnTo>
                    <a:pt x="369" y="537"/>
                  </a:lnTo>
                  <a:lnTo>
                    <a:pt x="359" y="537"/>
                  </a:lnTo>
                  <a:lnTo>
                    <a:pt x="351" y="537"/>
                  </a:lnTo>
                  <a:lnTo>
                    <a:pt x="341" y="535"/>
                  </a:lnTo>
                  <a:lnTo>
                    <a:pt x="333" y="532"/>
                  </a:lnTo>
                  <a:lnTo>
                    <a:pt x="325" y="530"/>
                  </a:lnTo>
                  <a:lnTo>
                    <a:pt x="318" y="525"/>
                  </a:lnTo>
                  <a:lnTo>
                    <a:pt x="313" y="530"/>
                  </a:lnTo>
                  <a:lnTo>
                    <a:pt x="305" y="535"/>
                  </a:lnTo>
                  <a:lnTo>
                    <a:pt x="300" y="540"/>
                  </a:lnTo>
                  <a:lnTo>
                    <a:pt x="292" y="542"/>
                  </a:lnTo>
                  <a:lnTo>
                    <a:pt x="287" y="545"/>
                  </a:lnTo>
                  <a:lnTo>
                    <a:pt x="280" y="547"/>
                  </a:lnTo>
                  <a:lnTo>
                    <a:pt x="272" y="547"/>
                  </a:lnTo>
                  <a:lnTo>
                    <a:pt x="264" y="545"/>
                  </a:lnTo>
                  <a:lnTo>
                    <a:pt x="259" y="542"/>
                  </a:lnTo>
                  <a:lnTo>
                    <a:pt x="257" y="542"/>
                  </a:lnTo>
                  <a:lnTo>
                    <a:pt x="252" y="540"/>
                  </a:lnTo>
                  <a:lnTo>
                    <a:pt x="249" y="537"/>
                  </a:lnTo>
                  <a:lnTo>
                    <a:pt x="247" y="535"/>
                  </a:lnTo>
                  <a:lnTo>
                    <a:pt x="244" y="532"/>
                  </a:lnTo>
                  <a:lnTo>
                    <a:pt x="239" y="530"/>
                  </a:lnTo>
                  <a:lnTo>
                    <a:pt x="237" y="527"/>
                  </a:lnTo>
                  <a:lnTo>
                    <a:pt x="229" y="535"/>
                  </a:lnTo>
                  <a:lnTo>
                    <a:pt x="221" y="540"/>
                  </a:lnTo>
                  <a:lnTo>
                    <a:pt x="214" y="542"/>
                  </a:lnTo>
                  <a:lnTo>
                    <a:pt x="206" y="545"/>
                  </a:lnTo>
                  <a:lnTo>
                    <a:pt x="196" y="547"/>
                  </a:lnTo>
                  <a:lnTo>
                    <a:pt x="188" y="547"/>
                  </a:lnTo>
                  <a:lnTo>
                    <a:pt x="178" y="547"/>
                  </a:lnTo>
                  <a:lnTo>
                    <a:pt x="168" y="547"/>
                  </a:lnTo>
                  <a:lnTo>
                    <a:pt x="163" y="542"/>
                  </a:lnTo>
                  <a:lnTo>
                    <a:pt x="155" y="537"/>
                  </a:lnTo>
                  <a:lnTo>
                    <a:pt x="148" y="532"/>
                  </a:lnTo>
                  <a:lnTo>
                    <a:pt x="143" y="530"/>
                  </a:lnTo>
                  <a:lnTo>
                    <a:pt x="135" y="522"/>
                  </a:lnTo>
                  <a:lnTo>
                    <a:pt x="130" y="517"/>
                  </a:lnTo>
                  <a:lnTo>
                    <a:pt x="125" y="509"/>
                  </a:lnTo>
                  <a:lnTo>
                    <a:pt x="122" y="504"/>
                  </a:lnTo>
                  <a:lnTo>
                    <a:pt x="115" y="502"/>
                  </a:lnTo>
                  <a:lnTo>
                    <a:pt x="110" y="502"/>
                  </a:lnTo>
                  <a:lnTo>
                    <a:pt x="102" y="502"/>
                  </a:lnTo>
                  <a:lnTo>
                    <a:pt x="97" y="499"/>
                  </a:lnTo>
                  <a:lnTo>
                    <a:pt x="89" y="499"/>
                  </a:lnTo>
                  <a:lnTo>
                    <a:pt x="87" y="497"/>
                  </a:lnTo>
                  <a:lnTo>
                    <a:pt x="82" y="494"/>
                  </a:lnTo>
                  <a:lnTo>
                    <a:pt x="76" y="489"/>
                  </a:lnTo>
                  <a:lnTo>
                    <a:pt x="76" y="487"/>
                  </a:lnTo>
                  <a:lnTo>
                    <a:pt x="76" y="482"/>
                  </a:lnTo>
                  <a:lnTo>
                    <a:pt x="74" y="479"/>
                  </a:lnTo>
                  <a:lnTo>
                    <a:pt x="74" y="476"/>
                  </a:lnTo>
                  <a:lnTo>
                    <a:pt x="74" y="474"/>
                  </a:lnTo>
                  <a:lnTo>
                    <a:pt x="74" y="471"/>
                  </a:lnTo>
                  <a:lnTo>
                    <a:pt x="71" y="469"/>
                  </a:lnTo>
                  <a:lnTo>
                    <a:pt x="69" y="466"/>
                  </a:lnTo>
                  <a:lnTo>
                    <a:pt x="59" y="466"/>
                  </a:lnTo>
                  <a:lnTo>
                    <a:pt x="49" y="464"/>
                  </a:lnTo>
                  <a:lnTo>
                    <a:pt x="38" y="461"/>
                  </a:lnTo>
                  <a:lnTo>
                    <a:pt x="31" y="456"/>
                  </a:lnTo>
                  <a:lnTo>
                    <a:pt x="21" y="451"/>
                  </a:lnTo>
                  <a:lnTo>
                    <a:pt x="15" y="444"/>
                  </a:lnTo>
                  <a:lnTo>
                    <a:pt x="8" y="436"/>
                  </a:lnTo>
                  <a:lnTo>
                    <a:pt x="3" y="426"/>
                  </a:lnTo>
                  <a:lnTo>
                    <a:pt x="0" y="421"/>
                  </a:lnTo>
                  <a:lnTo>
                    <a:pt x="0" y="413"/>
                  </a:lnTo>
                  <a:lnTo>
                    <a:pt x="0" y="408"/>
                  </a:lnTo>
                  <a:lnTo>
                    <a:pt x="0" y="403"/>
                  </a:lnTo>
                  <a:lnTo>
                    <a:pt x="3" y="395"/>
                  </a:lnTo>
                  <a:lnTo>
                    <a:pt x="5" y="390"/>
                  </a:lnTo>
                  <a:lnTo>
                    <a:pt x="8" y="385"/>
                  </a:lnTo>
                  <a:lnTo>
                    <a:pt x="13" y="380"/>
                  </a:lnTo>
                  <a:lnTo>
                    <a:pt x="18" y="375"/>
                  </a:lnTo>
                  <a:lnTo>
                    <a:pt x="23" y="367"/>
                  </a:lnTo>
                  <a:lnTo>
                    <a:pt x="31" y="362"/>
                  </a:lnTo>
                  <a:lnTo>
                    <a:pt x="38" y="360"/>
                  </a:lnTo>
                  <a:lnTo>
                    <a:pt x="46" y="355"/>
                  </a:lnTo>
                  <a:lnTo>
                    <a:pt x="54" y="352"/>
                  </a:lnTo>
                  <a:lnTo>
                    <a:pt x="61" y="347"/>
                  </a:lnTo>
                  <a:lnTo>
                    <a:pt x="69" y="347"/>
                  </a:lnTo>
                  <a:lnTo>
                    <a:pt x="64" y="340"/>
                  </a:lnTo>
                  <a:lnTo>
                    <a:pt x="61" y="335"/>
                  </a:lnTo>
                  <a:lnTo>
                    <a:pt x="61" y="327"/>
                  </a:lnTo>
                  <a:lnTo>
                    <a:pt x="61" y="322"/>
                  </a:lnTo>
                  <a:lnTo>
                    <a:pt x="61" y="317"/>
                  </a:lnTo>
                  <a:lnTo>
                    <a:pt x="61" y="309"/>
                  </a:lnTo>
                  <a:lnTo>
                    <a:pt x="64" y="304"/>
                  </a:lnTo>
                  <a:lnTo>
                    <a:pt x="66" y="297"/>
                  </a:lnTo>
                  <a:lnTo>
                    <a:pt x="74" y="291"/>
                  </a:lnTo>
                  <a:lnTo>
                    <a:pt x="79" y="286"/>
                  </a:lnTo>
                  <a:lnTo>
                    <a:pt x="87" y="281"/>
                  </a:lnTo>
                  <a:lnTo>
                    <a:pt x="94" y="279"/>
                  </a:lnTo>
                  <a:lnTo>
                    <a:pt x="99" y="274"/>
                  </a:lnTo>
                  <a:lnTo>
                    <a:pt x="107" y="269"/>
                  </a:lnTo>
                  <a:lnTo>
                    <a:pt x="115" y="266"/>
                  </a:lnTo>
                  <a:lnTo>
                    <a:pt x="125" y="266"/>
                  </a:lnTo>
                  <a:lnTo>
                    <a:pt x="122" y="261"/>
                  </a:lnTo>
                  <a:lnTo>
                    <a:pt x="122" y="256"/>
                  </a:lnTo>
                  <a:lnTo>
                    <a:pt x="120" y="251"/>
                  </a:lnTo>
                  <a:lnTo>
                    <a:pt x="120" y="246"/>
                  </a:lnTo>
                  <a:lnTo>
                    <a:pt x="117" y="241"/>
                  </a:lnTo>
                  <a:lnTo>
                    <a:pt x="117" y="236"/>
                  </a:lnTo>
                  <a:lnTo>
                    <a:pt x="120" y="231"/>
                  </a:lnTo>
                  <a:lnTo>
                    <a:pt x="122" y="226"/>
                  </a:lnTo>
                  <a:lnTo>
                    <a:pt x="125" y="213"/>
                  </a:lnTo>
                  <a:lnTo>
                    <a:pt x="130" y="203"/>
                  </a:lnTo>
                  <a:lnTo>
                    <a:pt x="137" y="193"/>
                  </a:lnTo>
                  <a:lnTo>
                    <a:pt x="148" y="185"/>
                  </a:lnTo>
                  <a:lnTo>
                    <a:pt x="160" y="177"/>
                  </a:lnTo>
                  <a:lnTo>
                    <a:pt x="173" y="172"/>
                  </a:lnTo>
                  <a:lnTo>
                    <a:pt x="183" y="167"/>
                  </a:lnTo>
                  <a:lnTo>
                    <a:pt x="198" y="162"/>
                  </a:lnTo>
                  <a:lnTo>
                    <a:pt x="204" y="162"/>
                  </a:lnTo>
                  <a:lnTo>
                    <a:pt x="209" y="162"/>
                  </a:lnTo>
                  <a:lnTo>
                    <a:pt x="214" y="162"/>
                  </a:lnTo>
                  <a:lnTo>
                    <a:pt x="219" y="162"/>
                  </a:lnTo>
                  <a:lnTo>
                    <a:pt x="224" y="165"/>
                  </a:lnTo>
                  <a:lnTo>
                    <a:pt x="229" y="165"/>
                  </a:lnTo>
                  <a:lnTo>
                    <a:pt x="234" y="167"/>
                  </a:lnTo>
                  <a:lnTo>
                    <a:pt x="239" y="170"/>
                  </a:lnTo>
                  <a:lnTo>
                    <a:pt x="242" y="167"/>
                  </a:lnTo>
                  <a:lnTo>
                    <a:pt x="242" y="162"/>
                  </a:lnTo>
                  <a:lnTo>
                    <a:pt x="244" y="160"/>
                  </a:lnTo>
                  <a:lnTo>
                    <a:pt x="244" y="157"/>
                  </a:lnTo>
                  <a:lnTo>
                    <a:pt x="244" y="152"/>
                  </a:lnTo>
                  <a:lnTo>
                    <a:pt x="247" y="150"/>
                  </a:lnTo>
                  <a:lnTo>
                    <a:pt x="247" y="147"/>
                  </a:lnTo>
                  <a:lnTo>
                    <a:pt x="249" y="144"/>
                  </a:lnTo>
                  <a:lnTo>
                    <a:pt x="252" y="142"/>
                  </a:lnTo>
                  <a:lnTo>
                    <a:pt x="257" y="142"/>
                  </a:lnTo>
                  <a:lnTo>
                    <a:pt x="259" y="142"/>
                  </a:lnTo>
                  <a:lnTo>
                    <a:pt x="262" y="139"/>
                  </a:lnTo>
                  <a:lnTo>
                    <a:pt x="262" y="129"/>
                  </a:lnTo>
                  <a:lnTo>
                    <a:pt x="264" y="119"/>
                  </a:lnTo>
                  <a:lnTo>
                    <a:pt x="267" y="109"/>
                  </a:lnTo>
                  <a:lnTo>
                    <a:pt x="270" y="101"/>
                  </a:lnTo>
                  <a:lnTo>
                    <a:pt x="275" y="94"/>
                  </a:lnTo>
                  <a:lnTo>
                    <a:pt x="280" y="86"/>
                  </a:lnTo>
                  <a:lnTo>
                    <a:pt x="287" y="81"/>
                  </a:lnTo>
                  <a:lnTo>
                    <a:pt x="298" y="76"/>
                  </a:lnTo>
                  <a:lnTo>
                    <a:pt x="305" y="71"/>
                  </a:lnTo>
                  <a:lnTo>
                    <a:pt x="318" y="68"/>
                  </a:lnTo>
                  <a:lnTo>
                    <a:pt x="328" y="66"/>
                  </a:lnTo>
                  <a:lnTo>
                    <a:pt x="341" y="63"/>
                  </a:lnTo>
                  <a:lnTo>
                    <a:pt x="353" y="63"/>
                  </a:lnTo>
                  <a:lnTo>
                    <a:pt x="364" y="66"/>
                  </a:lnTo>
                  <a:lnTo>
                    <a:pt x="376" y="68"/>
                  </a:lnTo>
                  <a:lnTo>
                    <a:pt x="386" y="76"/>
                  </a:lnTo>
                  <a:lnTo>
                    <a:pt x="404" y="89"/>
                  </a:lnTo>
                  <a:lnTo>
                    <a:pt x="404" y="81"/>
                  </a:lnTo>
                  <a:lnTo>
                    <a:pt x="404" y="76"/>
                  </a:lnTo>
                  <a:lnTo>
                    <a:pt x="407" y="68"/>
                  </a:lnTo>
                  <a:lnTo>
                    <a:pt x="409" y="63"/>
                  </a:lnTo>
                  <a:lnTo>
                    <a:pt x="409" y="58"/>
                  </a:lnTo>
                  <a:lnTo>
                    <a:pt x="412" y="51"/>
                  </a:lnTo>
                  <a:lnTo>
                    <a:pt x="414" y="46"/>
                  </a:lnTo>
                  <a:lnTo>
                    <a:pt x="417" y="43"/>
                  </a:lnTo>
                  <a:lnTo>
                    <a:pt x="419" y="38"/>
                  </a:lnTo>
                  <a:lnTo>
                    <a:pt x="422" y="33"/>
                  </a:lnTo>
                  <a:lnTo>
                    <a:pt x="425" y="30"/>
                  </a:lnTo>
                  <a:lnTo>
                    <a:pt x="430" y="28"/>
                  </a:lnTo>
                  <a:lnTo>
                    <a:pt x="432" y="25"/>
                  </a:lnTo>
                  <a:lnTo>
                    <a:pt x="437" y="23"/>
                  </a:lnTo>
                  <a:lnTo>
                    <a:pt x="440" y="20"/>
                  </a:lnTo>
                  <a:lnTo>
                    <a:pt x="445" y="20"/>
                  </a:lnTo>
                  <a:lnTo>
                    <a:pt x="458" y="20"/>
                  </a:lnTo>
                  <a:lnTo>
                    <a:pt x="468" y="23"/>
                  </a:lnTo>
                  <a:lnTo>
                    <a:pt x="480" y="25"/>
                  </a:lnTo>
                  <a:lnTo>
                    <a:pt x="491" y="28"/>
                  </a:lnTo>
                  <a:lnTo>
                    <a:pt x="501" y="33"/>
                  </a:lnTo>
                  <a:lnTo>
                    <a:pt x="508" y="41"/>
                  </a:lnTo>
                  <a:lnTo>
                    <a:pt x="516" y="51"/>
                  </a:lnTo>
                  <a:lnTo>
                    <a:pt x="521" y="61"/>
                  </a:lnTo>
                  <a:lnTo>
                    <a:pt x="524" y="61"/>
                  </a:lnTo>
                  <a:lnTo>
                    <a:pt x="536" y="46"/>
                  </a:lnTo>
                  <a:lnTo>
                    <a:pt x="549" y="30"/>
                  </a:lnTo>
                  <a:lnTo>
                    <a:pt x="562" y="20"/>
                  </a:lnTo>
                  <a:lnTo>
                    <a:pt x="577" y="10"/>
                  </a:lnTo>
                  <a:lnTo>
                    <a:pt x="595" y="5"/>
                  </a:lnTo>
                  <a:lnTo>
                    <a:pt x="613" y="3"/>
                  </a:lnTo>
                  <a:lnTo>
                    <a:pt x="630" y="0"/>
                  </a:lnTo>
                  <a:lnTo>
                    <a:pt x="648" y="3"/>
                  </a:lnTo>
                  <a:lnTo>
                    <a:pt x="656" y="5"/>
                  </a:lnTo>
                  <a:lnTo>
                    <a:pt x="661" y="8"/>
                  </a:lnTo>
                  <a:lnTo>
                    <a:pt x="668" y="10"/>
                  </a:lnTo>
                  <a:lnTo>
                    <a:pt x="674" y="13"/>
                  </a:lnTo>
                  <a:lnTo>
                    <a:pt x="681" y="15"/>
                  </a:lnTo>
                  <a:lnTo>
                    <a:pt x="686" y="18"/>
                  </a:lnTo>
                  <a:lnTo>
                    <a:pt x="694" y="23"/>
                  </a:lnTo>
                  <a:lnTo>
                    <a:pt x="699" y="28"/>
                  </a:lnTo>
                  <a:lnTo>
                    <a:pt x="714" y="51"/>
                  </a:lnTo>
                  <a:close/>
                </a:path>
              </a:pathLst>
            </a:custGeom>
            <a:solidFill>
              <a:srgbClr val="00DEDE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ja-JP" altLang="en-US" sz="2000">
                <a:solidFill>
                  <a:srgbClr val="000000"/>
                </a:solidFill>
                <a:latin typeface="Calibri"/>
                <a:ea typeface="ＭＳ Ｐゴシック" panose="020B0600070205080204" pitchFamily="50" charset="-128"/>
              </a:endParaRPr>
            </a:p>
          </p:txBody>
        </p:sp>
        <p:sp>
          <p:nvSpPr>
            <p:cNvPr id="38" name="Freeform 12"/>
            <p:cNvSpPr>
              <a:spLocks/>
            </p:cNvSpPr>
            <p:nvPr/>
          </p:nvSpPr>
          <p:spPr bwMode="auto">
            <a:xfrm>
              <a:off x="1308" y="1389"/>
              <a:ext cx="833" cy="432"/>
            </a:xfrm>
            <a:custGeom>
              <a:avLst/>
              <a:gdLst/>
              <a:ahLst/>
              <a:cxnLst>
                <a:cxn ang="0">
                  <a:pos x="711" y="63"/>
                </a:cxn>
                <a:cxn ang="0">
                  <a:pos x="790" y="60"/>
                </a:cxn>
                <a:cxn ang="0">
                  <a:pos x="846" y="12"/>
                </a:cxn>
                <a:cxn ang="0">
                  <a:pos x="953" y="60"/>
                </a:cxn>
                <a:cxn ang="0">
                  <a:pos x="897" y="96"/>
                </a:cxn>
                <a:cxn ang="0">
                  <a:pos x="963" y="71"/>
                </a:cxn>
                <a:cxn ang="0">
                  <a:pos x="1003" y="96"/>
                </a:cxn>
                <a:cxn ang="0">
                  <a:pos x="1024" y="71"/>
                </a:cxn>
                <a:cxn ang="0">
                  <a:pos x="1057" y="136"/>
                </a:cxn>
                <a:cxn ang="0">
                  <a:pos x="1072" y="162"/>
                </a:cxn>
                <a:cxn ang="0">
                  <a:pos x="1118" y="207"/>
                </a:cxn>
                <a:cxn ang="0">
                  <a:pos x="1120" y="238"/>
                </a:cxn>
                <a:cxn ang="0">
                  <a:pos x="1169" y="311"/>
                </a:cxn>
                <a:cxn ang="0">
                  <a:pos x="1146" y="337"/>
                </a:cxn>
                <a:cxn ang="0">
                  <a:pos x="1148" y="413"/>
                </a:cxn>
                <a:cxn ang="0">
                  <a:pos x="1103" y="438"/>
                </a:cxn>
                <a:cxn ang="0">
                  <a:pos x="1029" y="501"/>
                </a:cxn>
                <a:cxn ang="0">
                  <a:pos x="978" y="547"/>
                </a:cxn>
                <a:cxn ang="0">
                  <a:pos x="915" y="522"/>
                </a:cxn>
                <a:cxn ang="0">
                  <a:pos x="899" y="522"/>
                </a:cxn>
                <a:cxn ang="0">
                  <a:pos x="859" y="522"/>
                </a:cxn>
                <a:cxn ang="0">
                  <a:pos x="813" y="588"/>
                </a:cxn>
                <a:cxn ang="0">
                  <a:pos x="744" y="567"/>
                </a:cxn>
                <a:cxn ang="0">
                  <a:pos x="795" y="514"/>
                </a:cxn>
                <a:cxn ang="0">
                  <a:pos x="770" y="517"/>
                </a:cxn>
                <a:cxn ang="0">
                  <a:pos x="749" y="519"/>
                </a:cxn>
                <a:cxn ang="0">
                  <a:pos x="658" y="595"/>
                </a:cxn>
                <a:cxn ang="0">
                  <a:pos x="653" y="552"/>
                </a:cxn>
                <a:cxn ang="0">
                  <a:pos x="673" y="539"/>
                </a:cxn>
                <a:cxn ang="0">
                  <a:pos x="630" y="517"/>
                </a:cxn>
                <a:cxn ang="0">
                  <a:pos x="620" y="555"/>
                </a:cxn>
                <a:cxn ang="0">
                  <a:pos x="513" y="555"/>
                </a:cxn>
                <a:cxn ang="0">
                  <a:pos x="607" y="489"/>
                </a:cxn>
                <a:cxn ang="0">
                  <a:pos x="505" y="499"/>
                </a:cxn>
                <a:cxn ang="0">
                  <a:pos x="546" y="522"/>
                </a:cxn>
                <a:cxn ang="0">
                  <a:pos x="394" y="542"/>
                </a:cxn>
                <a:cxn ang="0">
                  <a:pos x="427" y="501"/>
                </a:cxn>
                <a:cxn ang="0">
                  <a:pos x="305" y="504"/>
                </a:cxn>
                <a:cxn ang="0">
                  <a:pos x="292" y="496"/>
                </a:cxn>
                <a:cxn ang="0">
                  <a:pos x="256" y="529"/>
                </a:cxn>
                <a:cxn ang="0">
                  <a:pos x="226" y="499"/>
                </a:cxn>
                <a:cxn ang="0">
                  <a:pos x="218" y="501"/>
                </a:cxn>
                <a:cxn ang="0">
                  <a:pos x="140" y="517"/>
                </a:cxn>
                <a:cxn ang="0">
                  <a:pos x="132" y="438"/>
                </a:cxn>
                <a:cxn ang="0">
                  <a:pos x="107" y="471"/>
                </a:cxn>
                <a:cxn ang="0">
                  <a:pos x="41" y="451"/>
                </a:cxn>
                <a:cxn ang="0">
                  <a:pos x="35" y="354"/>
                </a:cxn>
                <a:cxn ang="0">
                  <a:pos x="58" y="314"/>
                </a:cxn>
                <a:cxn ang="0">
                  <a:pos x="124" y="271"/>
                </a:cxn>
                <a:cxn ang="0">
                  <a:pos x="117" y="220"/>
                </a:cxn>
                <a:cxn ang="0">
                  <a:pos x="229" y="169"/>
                </a:cxn>
                <a:cxn ang="0">
                  <a:pos x="254" y="147"/>
                </a:cxn>
                <a:cxn ang="0">
                  <a:pos x="307" y="63"/>
                </a:cxn>
                <a:cxn ang="0">
                  <a:pos x="391" y="101"/>
                </a:cxn>
                <a:cxn ang="0">
                  <a:pos x="361" y="152"/>
                </a:cxn>
                <a:cxn ang="0">
                  <a:pos x="414" y="104"/>
                </a:cxn>
                <a:cxn ang="0">
                  <a:pos x="475" y="96"/>
                </a:cxn>
                <a:cxn ang="0">
                  <a:pos x="544" y="81"/>
                </a:cxn>
                <a:cxn ang="0">
                  <a:pos x="572" y="86"/>
                </a:cxn>
                <a:cxn ang="0">
                  <a:pos x="523" y="53"/>
                </a:cxn>
                <a:cxn ang="0">
                  <a:pos x="676" y="17"/>
                </a:cxn>
              </a:cxnLst>
              <a:rect l="0" t="0" r="r" b="b"/>
              <a:pathLst>
                <a:path w="1176" h="595">
                  <a:moveTo>
                    <a:pt x="696" y="40"/>
                  </a:moveTo>
                  <a:lnTo>
                    <a:pt x="696" y="45"/>
                  </a:lnTo>
                  <a:lnTo>
                    <a:pt x="699" y="50"/>
                  </a:lnTo>
                  <a:lnTo>
                    <a:pt x="701" y="55"/>
                  </a:lnTo>
                  <a:lnTo>
                    <a:pt x="704" y="58"/>
                  </a:lnTo>
                  <a:lnTo>
                    <a:pt x="704" y="63"/>
                  </a:lnTo>
                  <a:lnTo>
                    <a:pt x="706" y="68"/>
                  </a:lnTo>
                  <a:lnTo>
                    <a:pt x="706" y="73"/>
                  </a:lnTo>
                  <a:lnTo>
                    <a:pt x="706" y="78"/>
                  </a:lnTo>
                  <a:lnTo>
                    <a:pt x="709" y="81"/>
                  </a:lnTo>
                  <a:lnTo>
                    <a:pt x="711" y="78"/>
                  </a:lnTo>
                  <a:lnTo>
                    <a:pt x="711" y="76"/>
                  </a:lnTo>
                  <a:lnTo>
                    <a:pt x="711" y="71"/>
                  </a:lnTo>
                  <a:lnTo>
                    <a:pt x="711" y="68"/>
                  </a:lnTo>
                  <a:lnTo>
                    <a:pt x="711" y="63"/>
                  </a:lnTo>
                  <a:lnTo>
                    <a:pt x="711" y="58"/>
                  </a:lnTo>
                  <a:lnTo>
                    <a:pt x="711" y="55"/>
                  </a:lnTo>
                  <a:lnTo>
                    <a:pt x="711" y="53"/>
                  </a:lnTo>
                  <a:lnTo>
                    <a:pt x="716" y="48"/>
                  </a:lnTo>
                  <a:lnTo>
                    <a:pt x="721" y="43"/>
                  </a:lnTo>
                  <a:lnTo>
                    <a:pt x="729" y="40"/>
                  </a:lnTo>
                  <a:lnTo>
                    <a:pt x="734" y="38"/>
                  </a:lnTo>
                  <a:lnTo>
                    <a:pt x="742" y="38"/>
                  </a:lnTo>
                  <a:lnTo>
                    <a:pt x="749" y="38"/>
                  </a:lnTo>
                  <a:lnTo>
                    <a:pt x="754" y="38"/>
                  </a:lnTo>
                  <a:lnTo>
                    <a:pt x="762" y="38"/>
                  </a:lnTo>
                  <a:lnTo>
                    <a:pt x="770" y="43"/>
                  </a:lnTo>
                  <a:lnTo>
                    <a:pt x="777" y="48"/>
                  </a:lnTo>
                  <a:lnTo>
                    <a:pt x="785" y="53"/>
                  </a:lnTo>
                  <a:lnTo>
                    <a:pt x="790" y="60"/>
                  </a:lnTo>
                  <a:lnTo>
                    <a:pt x="793" y="68"/>
                  </a:lnTo>
                  <a:lnTo>
                    <a:pt x="798" y="78"/>
                  </a:lnTo>
                  <a:lnTo>
                    <a:pt x="800" y="86"/>
                  </a:lnTo>
                  <a:lnTo>
                    <a:pt x="803" y="96"/>
                  </a:lnTo>
                  <a:lnTo>
                    <a:pt x="803" y="88"/>
                  </a:lnTo>
                  <a:lnTo>
                    <a:pt x="803" y="81"/>
                  </a:lnTo>
                  <a:lnTo>
                    <a:pt x="803" y="76"/>
                  </a:lnTo>
                  <a:lnTo>
                    <a:pt x="800" y="71"/>
                  </a:lnTo>
                  <a:lnTo>
                    <a:pt x="798" y="63"/>
                  </a:lnTo>
                  <a:lnTo>
                    <a:pt x="795" y="55"/>
                  </a:lnTo>
                  <a:lnTo>
                    <a:pt x="795" y="50"/>
                  </a:lnTo>
                  <a:lnTo>
                    <a:pt x="798" y="43"/>
                  </a:lnTo>
                  <a:lnTo>
                    <a:pt x="810" y="30"/>
                  </a:lnTo>
                  <a:lnTo>
                    <a:pt x="828" y="20"/>
                  </a:lnTo>
                  <a:lnTo>
                    <a:pt x="846" y="12"/>
                  </a:lnTo>
                  <a:lnTo>
                    <a:pt x="864" y="7"/>
                  </a:lnTo>
                  <a:lnTo>
                    <a:pt x="882" y="2"/>
                  </a:lnTo>
                  <a:lnTo>
                    <a:pt x="902" y="2"/>
                  </a:lnTo>
                  <a:lnTo>
                    <a:pt x="920" y="5"/>
                  </a:lnTo>
                  <a:lnTo>
                    <a:pt x="940" y="10"/>
                  </a:lnTo>
                  <a:lnTo>
                    <a:pt x="945" y="15"/>
                  </a:lnTo>
                  <a:lnTo>
                    <a:pt x="950" y="20"/>
                  </a:lnTo>
                  <a:lnTo>
                    <a:pt x="953" y="25"/>
                  </a:lnTo>
                  <a:lnTo>
                    <a:pt x="958" y="30"/>
                  </a:lnTo>
                  <a:lnTo>
                    <a:pt x="960" y="38"/>
                  </a:lnTo>
                  <a:lnTo>
                    <a:pt x="963" y="45"/>
                  </a:lnTo>
                  <a:lnTo>
                    <a:pt x="963" y="50"/>
                  </a:lnTo>
                  <a:lnTo>
                    <a:pt x="963" y="60"/>
                  </a:lnTo>
                  <a:lnTo>
                    <a:pt x="958" y="60"/>
                  </a:lnTo>
                  <a:lnTo>
                    <a:pt x="953" y="60"/>
                  </a:lnTo>
                  <a:lnTo>
                    <a:pt x="945" y="63"/>
                  </a:lnTo>
                  <a:lnTo>
                    <a:pt x="940" y="63"/>
                  </a:lnTo>
                  <a:lnTo>
                    <a:pt x="932" y="66"/>
                  </a:lnTo>
                  <a:lnTo>
                    <a:pt x="925" y="68"/>
                  </a:lnTo>
                  <a:lnTo>
                    <a:pt x="920" y="71"/>
                  </a:lnTo>
                  <a:lnTo>
                    <a:pt x="915" y="73"/>
                  </a:lnTo>
                  <a:lnTo>
                    <a:pt x="909" y="76"/>
                  </a:lnTo>
                  <a:lnTo>
                    <a:pt x="907" y="78"/>
                  </a:lnTo>
                  <a:lnTo>
                    <a:pt x="902" y="81"/>
                  </a:lnTo>
                  <a:lnTo>
                    <a:pt x="899" y="83"/>
                  </a:lnTo>
                  <a:lnTo>
                    <a:pt x="897" y="86"/>
                  </a:lnTo>
                  <a:lnTo>
                    <a:pt x="894" y="88"/>
                  </a:lnTo>
                  <a:lnTo>
                    <a:pt x="894" y="93"/>
                  </a:lnTo>
                  <a:lnTo>
                    <a:pt x="894" y="98"/>
                  </a:lnTo>
                  <a:lnTo>
                    <a:pt x="897" y="96"/>
                  </a:lnTo>
                  <a:lnTo>
                    <a:pt x="899" y="96"/>
                  </a:lnTo>
                  <a:lnTo>
                    <a:pt x="902" y="93"/>
                  </a:lnTo>
                  <a:lnTo>
                    <a:pt x="904" y="91"/>
                  </a:lnTo>
                  <a:lnTo>
                    <a:pt x="907" y="88"/>
                  </a:lnTo>
                  <a:lnTo>
                    <a:pt x="909" y="86"/>
                  </a:lnTo>
                  <a:lnTo>
                    <a:pt x="912" y="83"/>
                  </a:lnTo>
                  <a:lnTo>
                    <a:pt x="915" y="81"/>
                  </a:lnTo>
                  <a:lnTo>
                    <a:pt x="920" y="78"/>
                  </a:lnTo>
                  <a:lnTo>
                    <a:pt x="925" y="76"/>
                  </a:lnTo>
                  <a:lnTo>
                    <a:pt x="930" y="73"/>
                  </a:lnTo>
                  <a:lnTo>
                    <a:pt x="937" y="71"/>
                  </a:lnTo>
                  <a:lnTo>
                    <a:pt x="943" y="71"/>
                  </a:lnTo>
                  <a:lnTo>
                    <a:pt x="950" y="71"/>
                  </a:lnTo>
                  <a:lnTo>
                    <a:pt x="955" y="71"/>
                  </a:lnTo>
                  <a:lnTo>
                    <a:pt x="963" y="71"/>
                  </a:lnTo>
                  <a:lnTo>
                    <a:pt x="963" y="73"/>
                  </a:lnTo>
                  <a:lnTo>
                    <a:pt x="965" y="76"/>
                  </a:lnTo>
                  <a:lnTo>
                    <a:pt x="968" y="76"/>
                  </a:lnTo>
                  <a:lnTo>
                    <a:pt x="970" y="76"/>
                  </a:lnTo>
                  <a:lnTo>
                    <a:pt x="973" y="73"/>
                  </a:lnTo>
                  <a:lnTo>
                    <a:pt x="973" y="73"/>
                  </a:lnTo>
                  <a:lnTo>
                    <a:pt x="976" y="73"/>
                  </a:lnTo>
                  <a:lnTo>
                    <a:pt x="978" y="73"/>
                  </a:lnTo>
                  <a:lnTo>
                    <a:pt x="981" y="73"/>
                  </a:lnTo>
                  <a:lnTo>
                    <a:pt x="983" y="73"/>
                  </a:lnTo>
                  <a:lnTo>
                    <a:pt x="988" y="76"/>
                  </a:lnTo>
                  <a:lnTo>
                    <a:pt x="993" y="81"/>
                  </a:lnTo>
                  <a:lnTo>
                    <a:pt x="996" y="86"/>
                  </a:lnTo>
                  <a:lnTo>
                    <a:pt x="1001" y="91"/>
                  </a:lnTo>
                  <a:lnTo>
                    <a:pt x="1003" y="96"/>
                  </a:lnTo>
                  <a:lnTo>
                    <a:pt x="1006" y="101"/>
                  </a:lnTo>
                  <a:lnTo>
                    <a:pt x="1009" y="106"/>
                  </a:lnTo>
                  <a:lnTo>
                    <a:pt x="1014" y="114"/>
                  </a:lnTo>
                  <a:lnTo>
                    <a:pt x="1014" y="106"/>
                  </a:lnTo>
                  <a:lnTo>
                    <a:pt x="1014" y="101"/>
                  </a:lnTo>
                  <a:lnTo>
                    <a:pt x="1011" y="96"/>
                  </a:lnTo>
                  <a:lnTo>
                    <a:pt x="1011" y="91"/>
                  </a:lnTo>
                  <a:lnTo>
                    <a:pt x="1006" y="86"/>
                  </a:lnTo>
                  <a:lnTo>
                    <a:pt x="1003" y="78"/>
                  </a:lnTo>
                  <a:lnTo>
                    <a:pt x="998" y="73"/>
                  </a:lnTo>
                  <a:lnTo>
                    <a:pt x="996" y="68"/>
                  </a:lnTo>
                  <a:lnTo>
                    <a:pt x="1003" y="68"/>
                  </a:lnTo>
                  <a:lnTo>
                    <a:pt x="1011" y="68"/>
                  </a:lnTo>
                  <a:lnTo>
                    <a:pt x="1016" y="68"/>
                  </a:lnTo>
                  <a:lnTo>
                    <a:pt x="1024" y="71"/>
                  </a:lnTo>
                  <a:lnTo>
                    <a:pt x="1029" y="71"/>
                  </a:lnTo>
                  <a:lnTo>
                    <a:pt x="1034" y="73"/>
                  </a:lnTo>
                  <a:lnTo>
                    <a:pt x="1042" y="78"/>
                  </a:lnTo>
                  <a:lnTo>
                    <a:pt x="1047" y="81"/>
                  </a:lnTo>
                  <a:lnTo>
                    <a:pt x="1052" y="83"/>
                  </a:lnTo>
                  <a:lnTo>
                    <a:pt x="1054" y="88"/>
                  </a:lnTo>
                  <a:lnTo>
                    <a:pt x="1054" y="91"/>
                  </a:lnTo>
                  <a:lnTo>
                    <a:pt x="1057" y="96"/>
                  </a:lnTo>
                  <a:lnTo>
                    <a:pt x="1059" y="98"/>
                  </a:lnTo>
                  <a:lnTo>
                    <a:pt x="1059" y="104"/>
                  </a:lnTo>
                  <a:lnTo>
                    <a:pt x="1059" y="109"/>
                  </a:lnTo>
                  <a:lnTo>
                    <a:pt x="1062" y="114"/>
                  </a:lnTo>
                  <a:lnTo>
                    <a:pt x="1059" y="121"/>
                  </a:lnTo>
                  <a:lnTo>
                    <a:pt x="1059" y="129"/>
                  </a:lnTo>
                  <a:lnTo>
                    <a:pt x="1057" y="136"/>
                  </a:lnTo>
                  <a:lnTo>
                    <a:pt x="1052" y="144"/>
                  </a:lnTo>
                  <a:lnTo>
                    <a:pt x="1049" y="152"/>
                  </a:lnTo>
                  <a:lnTo>
                    <a:pt x="1044" y="159"/>
                  </a:lnTo>
                  <a:lnTo>
                    <a:pt x="1039" y="164"/>
                  </a:lnTo>
                  <a:lnTo>
                    <a:pt x="1034" y="172"/>
                  </a:lnTo>
                  <a:lnTo>
                    <a:pt x="1037" y="174"/>
                  </a:lnTo>
                  <a:lnTo>
                    <a:pt x="1039" y="177"/>
                  </a:lnTo>
                  <a:lnTo>
                    <a:pt x="1044" y="174"/>
                  </a:lnTo>
                  <a:lnTo>
                    <a:pt x="1047" y="174"/>
                  </a:lnTo>
                  <a:lnTo>
                    <a:pt x="1049" y="172"/>
                  </a:lnTo>
                  <a:lnTo>
                    <a:pt x="1052" y="169"/>
                  </a:lnTo>
                  <a:lnTo>
                    <a:pt x="1054" y="167"/>
                  </a:lnTo>
                  <a:lnTo>
                    <a:pt x="1059" y="167"/>
                  </a:lnTo>
                  <a:lnTo>
                    <a:pt x="1064" y="164"/>
                  </a:lnTo>
                  <a:lnTo>
                    <a:pt x="1072" y="162"/>
                  </a:lnTo>
                  <a:lnTo>
                    <a:pt x="1080" y="162"/>
                  </a:lnTo>
                  <a:lnTo>
                    <a:pt x="1087" y="162"/>
                  </a:lnTo>
                  <a:lnTo>
                    <a:pt x="1095" y="162"/>
                  </a:lnTo>
                  <a:lnTo>
                    <a:pt x="1103" y="164"/>
                  </a:lnTo>
                  <a:lnTo>
                    <a:pt x="1108" y="167"/>
                  </a:lnTo>
                  <a:lnTo>
                    <a:pt x="1115" y="172"/>
                  </a:lnTo>
                  <a:lnTo>
                    <a:pt x="1118" y="174"/>
                  </a:lnTo>
                  <a:lnTo>
                    <a:pt x="1118" y="180"/>
                  </a:lnTo>
                  <a:lnTo>
                    <a:pt x="1120" y="182"/>
                  </a:lnTo>
                  <a:lnTo>
                    <a:pt x="1120" y="187"/>
                  </a:lnTo>
                  <a:lnTo>
                    <a:pt x="1120" y="190"/>
                  </a:lnTo>
                  <a:lnTo>
                    <a:pt x="1120" y="195"/>
                  </a:lnTo>
                  <a:lnTo>
                    <a:pt x="1120" y="197"/>
                  </a:lnTo>
                  <a:lnTo>
                    <a:pt x="1120" y="202"/>
                  </a:lnTo>
                  <a:lnTo>
                    <a:pt x="1118" y="207"/>
                  </a:lnTo>
                  <a:lnTo>
                    <a:pt x="1115" y="213"/>
                  </a:lnTo>
                  <a:lnTo>
                    <a:pt x="1113" y="218"/>
                  </a:lnTo>
                  <a:lnTo>
                    <a:pt x="1108" y="223"/>
                  </a:lnTo>
                  <a:lnTo>
                    <a:pt x="1105" y="228"/>
                  </a:lnTo>
                  <a:lnTo>
                    <a:pt x="1100" y="230"/>
                  </a:lnTo>
                  <a:lnTo>
                    <a:pt x="1095" y="235"/>
                  </a:lnTo>
                  <a:lnTo>
                    <a:pt x="1092" y="240"/>
                  </a:lnTo>
                  <a:lnTo>
                    <a:pt x="1095" y="243"/>
                  </a:lnTo>
                  <a:lnTo>
                    <a:pt x="1098" y="243"/>
                  </a:lnTo>
                  <a:lnTo>
                    <a:pt x="1103" y="243"/>
                  </a:lnTo>
                  <a:lnTo>
                    <a:pt x="1105" y="243"/>
                  </a:lnTo>
                  <a:lnTo>
                    <a:pt x="1108" y="240"/>
                  </a:lnTo>
                  <a:lnTo>
                    <a:pt x="1113" y="238"/>
                  </a:lnTo>
                  <a:lnTo>
                    <a:pt x="1115" y="238"/>
                  </a:lnTo>
                  <a:lnTo>
                    <a:pt x="1120" y="238"/>
                  </a:lnTo>
                  <a:lnTo>
                    <a:pt x="1128" y="238"/>
                  </a:lnTo>
                  <a:lnTo>
                    <a:pt x="1136" y="238"/>
                  </a:lnTo>
                  <a:lnTo>
                    <a:pt x="1143" y="238"/>
                  </a:lnTo>
                  <a:lnTo>
                    <a:pt x="1151" y="243"/>
                  </a:lnTo>
                  <a:lnTo>
                    <a:pt x="1156" y="245"/>
                  </a:lnTo>
                  <a:lnTo>
                    <a:pt x="1164" y="251"/>
                  </a:lnTo>
                  <a:lnTo>
                    <a:pt x="1169" y="256"/>
                  </a:lnTo>
                  <a:lnTo>
                    <a:pt x="1174" y="263"/>
                  </a:lnTo>
                  <a:lnTo>
                    <a:pt x="1174" y="271"/>
                  </a:lnTo>
                  <a:lnTo>
                    <a:pt x="1174" y="276"/>
                  </a:lnTo>
                  <a:lnTo>
                    <a:pt x="1176" y="283"/>
                  </a:lnTo>
                  <a:lnTo>
                    <a:pt x="1176" y="291"/>
                  </a:lnTo>
                  <a:lnTo>
                    <a:pt x="1174" y="299"/>
                  </a:lnTo>
                  <a:lnTo>
                    <a:pt x="1171" y="304"/>
                  </a:lnTo>
                  <a:lnTo>
                    <a:pt x="1169" y="311"/>
                  </a:lnTo>
                  <a:lnTo>
                    <a:pt x="1164" y="316"/>
                  </a:lnTo>
                  <a:lnTo>
                    <a:pt x="1161" y="319"/>
                  </a:lnTo>
                  <a:lnTo>
                    <a:pt x="1158" y="324"/>
                  </a:lnTo>
                  <a:lnTo>
                    <a:pt x="1156" y="324"/>
                  </a:lnTo>
                  <a:lnTo>
                    <a:pt x="1153" y="327"/>
                  </a:lnTo>
                  <a:lnTo>
                    <a:pt x="1148" y="327"/>
                  </a:lnTo>
                  <a:lnTo>
                    <a:pt x="1146" y="327"/>
                  </a:lnTo>
                  <a:lnTo>
                    <a:pt x="1143" y="327"/>
                  </a:lnTo>
                  <a:lnTo>
                    <a:pt x="1138" y="324"/>
                  </a:lnTo>
                  <a:lnTo>
                    <a:pt x="1136" y="324"/>
                  </a:lnTo>
                  <a:lnTo>
                    <a:pt x="1133" y="321"/>
                  </a:lnTo>
                  <a:lnTo>
                    <a:pt x="1131" y="324"/>
                  </a:lnTo>
                  <a:lnTo>
                    <a:pt x="1136" y="327"/>
                  </a:lnTo>
                  <a:lnTo>
                    <a:pt x="1141" y="332"/>
                  </a:lnTo>
                  <a:lnTo>
                    <a:pt x="1146" y="337"/>
                  </a:lnTo>
                  <a:lnTo>
                    <a:pt x="1151" y="342"/>
                  </a:lnTo>
                  <a:lnTo>
                    <a:pt x="1156" y="347"/>
                  </a:lnTo>
                  <a:lnTo>
                    <a:pt x="1161" y="354"/>
                  </a:lnTo>
                  <a:lnTo>
                    <a:pt x="1161" y="359"/>
                  </a:lnTo>
                  <a:lnTo>
                    <a:pt x="1164" y="367"/>
                  </a:lnTo>
                  <a:lnTo>
                    <a:pt x="1164" y="370"/>
                  </a:lnTo>
                  <a:lnTo>
                    <a:pt x="1164" y="375"/>
                  </a:lnTo>
                  <a:lnTo>
                    <a:pt x="1164" y="380"/>
                  </a:lnTo>
                  <a:lnTo>
                    <a:pt x="1166" y="385"/>
                  </a:lnTo>
                  <a:lnTo>
                    <a:pt x="1164" y="390"/>
                  </a:lnTo>
                  <a:lnTo>
                    <a:pt x="1164" y="395"/>
                  </a:lnTo>
                  <a:lnTo>
                    <a:pt x="1161" y="400"/>
                  </a:lnTo>
                  <a:lnTo>
                    <a:pt x="1158" y="405"/>
                  </a:lnTo>
                  <a:lnTo>
                    <a:pt x="1153" y="410"/>
                  </a:lnTo>
                  <a:lnTo>
                    <a:pt x="1148" y="413"/>
                  </a:lnTo>
                  <a:lnTo>
                    <a:pt x="1143" y="418"/>
                  </a:lnTo>
                  <a:lnTo>
                    <a:pt x="1138" y="420"/>
                  </a:lnTo>
                  <a:lnTo>
                    <a:pt x="1133" y="423"/>
                  </a:lnTo>
                  <a:lnTo>
                    <a:pt x="1125" y="425"/>
                  </a:lnTo>
                  <a:lnTo>
                    <a:pt x="1120" y="425"/>
                  </a:lnTo>
                  <a:lnTo>
                    <a:pt x="1113" y="425"/>
                  </a:lnTo>
                  <a:lnTo>
                    <a:pt x="1110" y="423"/>
                  </a:lnTo>
                  <a:lnTo>
                    <a:pt x="1108" y="420"/>
                  </a:lnTo>
                  <a:lnTo>
                    <a:pt x="1105" y="418"/>
                  </a:lnTo>
                  <a:lnTo>
                    <a:pt x="1105" y="418"/>
                  </a:lnTo>
                  <a:lnTo>
                    <a:pt x="1103" y="423"/>
                  </a:lnTo>
                  <a:lnTo>
                    <a:pt x="1103" y="425"/>
                  </a:lnTo>
                  <a:lnTo>
                    <a:pt x="1103" y="430"/>
                  </a:lnTo>
                  <a:lnTo>
                    <a:pt x="1103" y="436"/>
                  </a:lnTo>
                  <a:lnTo>
                    <a:pt x="1103" y="438"/>
                  </a:lnTo>
                  <a:lnTo>
                    <a:pt x="1105" y="443"/>
                  </a:lnTo>
                  <a:lnTo>
                    <a:pt x="1105" y="448"/>
                  </a:lnTo>
                  <a:lnTo>
                    <a:pt x="1105" y="453"/>
                  </a:lnTo>
                  <a:lnTo>
                    <a:pt x="1103" y="461"/>
                  </a:lnTo>
                  <a:lnTo>
                    <a:pt x="1098" y="471"/>
                  </a:lnTo>
                  <a:lnTo>
                    <a:pt x="1092" y="479"/>
                  </a:lnTo>
                  <a:lnTo>
                    <a:pt x="1085" y="484"/>
                  </a:lnTo>
                  <a:lnTo>
                    <a:pt x="1077" y="489"/>
                  </a:lnTo>
                  <a:lnTo>
                    <a:pt x="1070" y="494"/>
                  </a:lnTo>
                  <a:lnTo>
                    <a:pt x="1062" y="499"/>
                  </a:lnTo>
                  <a:lnTo>
                    <a:pt x="1052" y="501"/>
                  </a:lnTo>
                  <a:lnTo>
                    <a:pt x="1047" y="504"/>
                  </a:lnTo>
                  <a:lnTo>
                    <a:pt x="1042" y="504"/>
                  </a:lnTo>
                  <a:lnTo>
                    <a:pt x="1034" y="501"/>
                  </a:lnTo>
                  <a:lnTo>
                    <a:pt x="1029" y="501"/>
                  </a:lnTo>
                  <a:lnTo>
                    <a:pt x="1024" y="499"/>
                  </a:lnTo>
                  <a:lnTo>
                    <a:pt x="1019" y="499"/>
                  </a:lnTo>
                  <a:lnTo>
                    <a:pt x="1014" y="496"/>
                  </a:lnTo>
                  <a:lnTo>
                    <a:pt x="1009" y="499"/>
                  </a:lnTo>
                  <a:lnTo>
                    <a:pt x="1011" y="504"/>
                  </a:lnTo>
                  <a:lnTo>
                    <a:pt x="1011" y="506"/>
                  </a:lnTo>
                  <a:lnTo>
                    <a:pt x="1009" y="512"/>
                  </a:lnTo>
                  <a:lnTo>
                    <a:pt x="1009" y="517"/>
                  </a:lnTo>
                  <a:lnTo>
                    <a:pt x="1006" y="522"/>
                  </a:lnTo>
                  <a:lnTo>
                    <a:pt x="1003" y="524"/>
                  </a:lnTo>
                  <a:lnTo>
                    <a:pt x="1001" y="529"/>
                  </a:lnTo>
                  <a:lnTo>
                    <a:pt x="1001" y="532"/>
                  </a:lnTo>
                  <a:lnTo>
                    <a:pt x="993" y="537"/>
                  </a:lnTo>
                  <a:lnTo>
                    <a:pt x="986" y="542"/>
                  </a:lnTo>
                  <a:lnTo>
                    <a:pt x="978" y="547"/>
                  </a:lnTo>
                  <a:lnTo>
                    <a:pt x="973" y="552"/>
                  </a:lnTo>
                  <a:lnTo>
                    <a:pt x="965" y="555"/>
                  </a:lnTo>
                  <a:lnTo>
                    <a:pt x="958" y="557"/>
                  </a:lnTo>
                  <a:lnTo>
                    <a:pt x="948" y="557"/>
                  </a:lnTo>
                  <a:lnTo>
                    <a:pt x="940" y="555"/>
                  </a:lnTo>
                  <a:lnTo>
                    <a:pt x="935" y="552"/>
                  </a:lnTo>
                  <a:lnTo>
                    <a:pt x="930" y="550"/>
                  </a:lnTo>
                  <a:lnTo>
                    <a:pt x="925" y="547"/>
                  </a:lnTo>
                  <a:lnTo>
                    <a:pt x="922" y="542"/>
                  </a:lnTo>
                  <a:lnTo>
                    <a:pt x="917" y="539"/>
                  </a:lnTo>
                  <a:lnTo>
                    <a:pt x="915" y="534"/>
                  </a:lnTo>
                  <a:lnTo>
                    <a:pt x="912" y="529"/>
                  </a:lnTo>
                  <a:lnTo>
                    <a:pt x="912" y="524"/>
                  </a:lnTo>
                  <a:lnTo>
                    <a:pt x="912" y="522"/>
                  </a:lnTo>
                  <a:lnTo>
                    <a:pt x="915" y="522"/>
                  </a:lnTo>
                  <a:lnTo>
                    <a:pt x="917" y="519"/>
                  </a:lnTo>
                  <a:lnTo>
                    <a:pt x="920" y="517"/>
                  </a:lnTo>
                  <a:lnTo>
                    <a:pt x="922" y="514"/>
                  </a:lnTo>
                  <a:lnTo>
                    <a:pt x="925" y="514"/>
                  </a:lnTo>
                  <a:lnTo>
                    <a:pt x="925" y="512"/>
                  </a:lnTo>
                  <a:lnTo>
                    <a:pt x="927" y="509"/>
                  </a:lnTo>
                  <a:lnTo>
                    <a:pt x="922" y="506"/>
                  </a:lnTo>
                  <a:lnTo>
                    <a:pt x="920" y="506"/>
                  </a:lnTo>
                  <a:lnTo>
                    <a:pt x="920" y="506"/>
                  </a:lnTo>
                  <a:lnTo>
                    <a:pt x="917" y="509"/>
                  </a:lnTo>
                  <a:lnTo>
                    <a:pt x="915" y="512"/>
                  </a:lnTo>
                  <a:lnTo>
                    <a:pt x="912" y="517"/>
                  </a:lnTo>
                  <a:lnTo>
                    <a:pt x="907" y="517"/>
                  </a:lnTo>
                  <a:lnTo>
                    <a:pt x="907" y="519"/>
                  </a:lnTo>
                  <a:lnTo>
                    <a:pt x="899" y="522"/>
                  </a:lnTo>
                  <a:lnTo>
                    <a:pt x="894" y="522"/>
                  </a:lnTo>
                  <a:lnTo>
                    <a:pt x="889" y="522"/>
                  </a:lnTo>
                  <a:lnTo>
                    <a:pt x="884" y="522"/>
                  </a:lnTo>
                  <a:lnTo>
                    <a:pt x="879" y="522"/>
                  </a:lnTo>
                  <a:lnTo>
                    <a:pt x="874" y="519"/>
                  </a:lnTo>
                  <a:lnTo>
                    <a:pt x="869" y="517"/>
                  </a:lnTo>
                  <a:lnTo>
                    <a:pt x="864" y="514"/>
                  </a:lnTo>
                  <a:lnTo>
                    <a:pt x="861" y="512"/>
                  </a:lnTo>
                  <a:lnTo>
                    <a:pt x="859" y="506"/>
                  </a:lnTo>
                  <a:lnTo>
                    <a:pt x="856" y="506"/>
                  </a:lnTo>
                  <a:lnTo>
                    <a:pt x="856" y="509"/>
                  </a:lnTo>
                  <a:lnTo>
                    <a:pt x="856" y="514"/>
                  </a:lnTo>
                  <a:lnTo>
                    <a:pt x="856" y="517"/>
                  </a:lnTo>
                  <a:lnTo>
                    <a:pt x="856" y="519"/>
                  </a:lnTo>
                  <a:lnTo>
                    <a:pt x="859" y="522"/>
                  </a:lnTo>
                  <a:lnTo>
                    <a:pt x="861" y="524"/>
                  </a:lnTo>
                  <a:lnTo>
                    <a:pt x="864" y="524"/>
                  </a:lnTo>
                  <a:lnTo>
                    <a:pt x="869" y="527"/>
                  </a:lnTo>
                  <a:lnTo>
                    <a:pt x="869" y="529"/>
                  </a:lnTo>
                  <a:lnTo>
                    <a:pt x="874" y="529"/>
                  </a:lnTo>
                  <a:lnTo>
                    <a:pt x="876" y="529"/>
                  </a:lnTo>
                  <a:lnTo>
                    <a:pt x="879" y="529"/>
                  </a:lnTo>
                  <a:lnTo>
                    <a:pt x="876" y="539"/>
                  </a:lnTo>
                  <a:lnTo>
                    <a:pt x="871" y="550"/>
                  </a:lnTo>
                  <a:lnTo>
                    <a:pt x="864" y="557"/>
                  </a:lnTo>
                  <a:lnTo>
                    <a:pt x="854" y="565"/>
                  </a:lnTo>
                  <a:lnTo>
                    <a:pt x="843" y="572"/>
                  </a:lnTo>
                  <a:lnTo>
                    <a:pt x="833" y="577"/>
                  </a:lnTo>
                  <a:lnTo>
                    <a:pt x="823" y="583"/>
                  </a:lnTo>
                  <a:lnTo>
                    <a:pt x="813" y="588"/>
                  </a:lnTo>
                  <a:lnTo>
                    <a:pt x="808" y="588"/>
                  </a:lnTo>
                  <a:lnTo>
                    <a:pt x="800" y="590"/>
                  </a:lnTo>
                  <a:lnTo>
                    <a:pt x="793" y="593"/>
                  </a:lnTo>
                  <a:lnTo>
                    <a:pt x="785" y="593"/>
                  </a:lnTo>
                  <a:lnTo>
                    <a:pt x="777" y="593"/>
                  </a:lnTo>
                  <a:lnTo>
                    <a:pt x="770" y="590"/>
                  </a:lnTo>
                  <a:lnTo>
                    <a:pt x="765" y="590"/>
                  </a:lnTo>
                  <a:lnTo>
                    <a:pt x="760" y="588"/>
                  </a:lnTo>
                  <a:lnTo>
                    <a:pt x="754" y="585"/>
                  </a:lnTo>
                  <a:lnTo>
                    <a:pt x="752" y="583"/>
                  </a:lnTo>
                  <a:lnTo>
                    <a:pt x="749" y="580"/>
                  </a:lnTo>
                  <a:lnTo>
                    <a:pt x="747" y="577"/>
                  </a:lnTo>
                  <a:lnTo>
                    <a:pt x="744" y="575"/>
                  </a:lnTo>
                  <a:lnTo>
                    <a:pt x="744" y="572"/>
                  </a:lnTo>
                  <a:lnTo>
                    <a:pt x="744" y="567"/>
                  </a:lnTo>
                  <a:lnTo>
                    <a:pt x="744" y="565"/>
                  </a:lnTo>
                  <a:lnTo>
                    <a:pt x="749" y="562"/>
                  </a:lnTo>
                  <a:lnTo>
                    <a:pt x="752" y="557"/>
                  </a:lnTo>
                  <a:lnTo>
                    <a:pt x="757" y="552"/>
                  </a:lnTo>
                  <a:lnTo>
                    <a:pt x="760" y="550"/>
                  </a:lnTo>
                  <a:lnTo>
                    <a:pt x="762" y="545"/>
                  </a:lnTo>
                  <a:lnTo>
                    <a:pt x="762" y="539"/>
                  </a:lnTo>
                  <a:lnTo>
                    <a:pt x="765" y="534"/>
                  </a:lnTo>
                  <a:lnTo>
                    <a:pt x="767" y="529"/>
                  </a:lnTo>
                  <a:lnTo>
                    <a:pt x="770" y="527"/>
                  </a:lnTo>
                  <a:lnTo>
                    <a:pt x="775" y="524"/>
                  </a:lnTo>
                  <a:lnTo>
                    <a:pt x="780" y="522"/>
                  </a:lnTo>
                  <a:lnTo>
                    <a:pt x="785" y="519"/>
                  </a:lnTo>
                  <a:lnTo>
                    <a:pt x="790" y="517"/>
                  </a:lnTo>
                  <a:lnTo>
                    <a:pt x="795" y="514"/>
                  </a:lnTo>
                  <a:lnTo>
                    <a:pt x="798" y="512"/>
                  </a:lnTo>
                  <a:lnTo>
                    <a:pt x="803" y="506"/>
                  </a:lnTo>
                  <a:lnTo>
                    <a:pt x="800" y="506"/>
                  </a:lnTo>
                  <a:lnTo>
                    <a:pt x="798" y="506"/>
                  </a:lnTo>
                  <a:lnTo>
                    <a:pt x="795" y="506"/>
                  </a:lnTo>
                  <a:lnTo>
                    <a:pt x="793" y="506"/>
                  </a:lnTo>
                  <a:lnTo>
                    <a:pt x="790" y="509"/>
                  </a:lnTo>
                  <a:lnTo>
                    <a:pt x="788" y="509"/>
                  </a:lnTo>
                  <a:lnTo>
                    <a:pt x="785" y="512"/>
                  </a:lnTo>
                  <a:lnTo>
                    <a:pt x="785" y="514"/>
                  </a:lnTo>
                  <a:lnTo>
                    <a:pt x="780" y="514"/>
                  </a:lnTo>
                  <a:lnTo>
                    <a:pt x="777" y="514"/>
                  </a:lnTo>
                  <a:lnTo>
                    <a:pt x="775" y="514"/>
                  </a:lnTo>
                  <a:lnTo>
                    <a:pt x="772" y="517"/>
                  </a:lnTo>
                  <a:lnTo>
                    <a:pt x="770" y="517"/>
                  </a:lnTo>
                  <a:lnTo>
                    <a:pt x="767" y="517"/>
                  </a:lnTo>
                  <a:lnTo>
                    <a:pt x="765" y="517"/>
                  </a:lnTo>
                  <a:lnTo>
                    <a:pt x="762" y="517"/>
                  </a:lnTo>
                  <a:lnTo>
                    <a:pt x="757" y="514"/>
                  </a:lnTo>
                  <a:lnTo>
                    <a:pt x="754" y="512"/>
                  </a:lnTo>
                  <a:lnTo>
                    <a:pt x="752" y="509"/>
                  </a:lnTo>
                  <a:lnTo>
                    <a:pt x="752" y="506"/>
                  </a:lnTo>
                  <a:lnTo>
                    <a:pt x="749" y="506"/>
                  </a:lnTo>
                  <a:lnTo>
                    <a:pt x="747" y="506"/>
                  </a:lnTo>
                  <a:lnTo>
                    <a:pt x="747" y="509"/>
                  </a:lnTo>
                  <a:lnTo>
                    <a:pt x="744" y="512"/>
                  </a:lnTo>
                  <a:lnTo>
                    <a:pt x="744" y="512"/>
                  </a:lnTo>
                  <a:lnTo>
                    <a:pt x="744" y="514"/>
                  </a:lnTo>
                  <a:lnTo>
                    <a:pt x="747" y="517"/>
                  </a:lnTo>
                  <a:lnTo>
                    <a:pt x="749" y="519"/>
                  </a:lnTo>
                  <a:lnTo>
                    <a:pt x="752" y="522"/>
                  </a:lnTo>
                  <a:lnTo>
                    <a:pt x="754" y="524"/>
                  </a:lnTo>
                  <a:lnTo>
                    <a:pt x="757" y="527"/>
                  </a:lnTo>
                  <a:lnTo>
                    <a:pt x="757" y="529"/>
                  </a:lnTo>
                  <a:lnTo>
                    <a:pt x="757" y="532"/>
                  </a:lnTo>
                  <a:lnTo>
                    <a:pt x="754" y="537"/>
                  </a:lnTo>
                  <a:lnTo>
                    <a:pt x="749" y="550"/>
                  </a:lnTo>
                  <a:lnTo>
                    <a:pt x="739" y="560"/>
                  </a:lnTo>
                  <a:lnTo>
                    <a:pt x="729" y="570"/>
                  </a:lnTo>
                  <a:lnTo>
                    <a:pt x="719" y="577"/>
                  </a:lnTo>
                  <a:lnTo>
                    <a:pt x="706" y="585"/>
                  </a:lnTo>
                  <a:lnTo>
                    <a:pt x="691" y="590"/>
                  </a:lnTo>
                  <a:lnTo>
                    <a:pt x="678" y="593"/>
                  </a:lnTo>
                  <a:lnTo>
                    <a:pt x="663" y="595"/>
                  </a:lnTo>
                  <a:lnTo>
                    <a:pt x="658" y="595"/>
                  </a:lnTo>
                  <a:lnTo>
                    <a:pt x="650" y="595"/>
                  </a:lnTo>
                  <a:lnTo>
                    <a:pt x="645" y="595"/>
                  </a:lnTo>
                  <a:lnTo>
                    <a:pt x="638" y="593"/>
                  </a:lnTo>
                  <a:lnTo>
                    <a:pt x="633" y="593"/>
                  </a:lnTo>
                  <a:lnTo>
                    <a:pt x="627" y="590"/>
                  </a:lnTo>
                  <a:lnTo>
                    <a:pt x="622" y="585"/>
                  </a:lnTo>
                  <a:lnTo>
                    <a:pt x="617" y="583"/>
                  </a:lnTo>
                  <a:lnTo>
                    <a:pt x="615" y="577"/>
                  </a:lnTo>
                  <a:lnTo>
                    <a:pt x="615" y="575"/>
                  </a:lnTo>
                  <a:lnTo>
                    <a:pt x="615" y="570"/>
                  </a:lnTo>
                  <a:lnTo>
                    <a:pt x="615" y="567"/>
                  </a:lnTo>
                  <a:lnTo>
                    <a:pt x="622" y="560"/>
                  </a:lnTo>
                  <a:lnTo>
                    <a:pt x="633" y="555"/>
                  </a:lnTo>
                  <a:lnTo>
                    <a:pt x="643" y="552"/>
                  </a:lnTo>
                  <a:lnTo>
                    <a:pt x="653" y="552"/>
                  </a:lnTo>
                  <a:lnTo>
                    <a:pt x="663" y="550"/>
                  </a:lnTo>
                  <a:lnTo>
                    <a:pt x="676" y="547"/>
                  </a:lnTo>
                  <a:lnTo>
                    <a:pt x="686" y="545"/>
                  </a:lnTo>
                  <a:lnTo>
                    <a:pt x="694" y="537"/>
                  </a:lnTo>
                  <a:lnTo>
                    <a:pt x="696" y="534"/>
                  </a:lnTo>
                  <a:lnTo>
                    <a:pt x="696" y="534"/>
                  </a:lnTo>
                  <a:lnTo>
                    <a:pt x="696" y="532"/>
                  </a:lnTo>
                  <a:lnTo>
                    <a:pt x="696" y="529"/>
                  </a:lnTo>
                  <a:lnTo>
                    <a:pt x="691" y="529"/>
                  </a:lnTo>
                  <a:lnTo>
                    <a:pt x="688" y="532"/>
                  </a:lnTo>
                  <a:lnTo>
                    <a:pt x="686" y="532"/>
                  </a:lnTo>
                  <a:lnTo>
                    <a:pt x="683" y="534"/>
                  </a:lnTo>
                  <a:lnTo>
                    <a:pt x="678" y="537"/>
                  </a:lnTo>
                  <a:lnTo>
                    <a:pt x="676" y="539"/>
                  </a:lnTo>
                  <a:lnTo>
                    <a:pt x="673" y="539"/>
                  </a:lnTo>
                  <a:lnTo>
                    <a:pt x="671" y="542"/>
                  </a:lnTo>
                  <a:lnTo>
                    <a:pt x="666" y="542"/>
                  </a:lnTo>
                  <a:lnTo>
                    <a:pt x="658" y="545"/>
                  </a:lnTo>
                  <a:lnTo>
                    <a:pt x="653" y="545"/>
                  </a:lnTo>
                  <a:lnTo>
                    <a:pt x="648" y="545"/>
                  </a:lnTo>
                  <a:lnTo>
                    <a:pt x="643" y="545"/>
                  </a:lnTo>
                  <a:lnTo>
                    <a:pt x="638" y="542"/>
                  </a:lnTo>
                  <a:lnTo>
                    <a:pt x="633" y="539"/>
                  </a:lnTo>
                  <a:lnTo>
                    <a:pt x="630" y="537"/>
                  </a:lnTo>
                  <a:lnTo>
                    <a:pt x="627" y="532"/>
                  </a:lnTo>
                  <a:lnTo>
                    <a:pt x="627" y="529"/>
                  </a:lnTo>
                  <a:lnTo>
                    <a:pt x="627" y="524"/>
                  </a:lnTo>
                  <a:lnTo>
                    <a:pt x="630" y="522"/>
                  </a:lnTo>
                  <a:lnTo>
                    <a:pt x="630" y="519"/>
                  </a:lnTo>
                  <a:lnTo>
                    <a:pt x="630" y="517"/>
                  </a:lnTo>
                  <a:lnTo>
                    <a:pt x="627" y="514"/>
                  </a:lnTo>
                  <a:lnTo>
                    <a:pt x="625" y="514"/>
                  </a:lnTo>
                  <a:lnTo>
                    <a:pt x="622" y="514"/>
                  </a:lnTo>
                  <a:lnTo>
                    <a:pt x="620" y="519"/>
                  </a:lnTo>
                  <a:lnTo>
                    <a:pt x="620" y="522"/>
                  </a:lnTo>
                  <a:lnTo>
                    <a:pt x="620" y="524"/>
                  </a:lnTo>
                  <a:lnTo>
                    <a:pt x="620" y="527"/>
                  </a:lnTo>
                  <a:lnTo>
                    <a:pt x="620" y="529"/>
                  </a:lnTo>
                  <a:lnTo>
                    <a:pt x="620" y="534"/>
                  </a:lnTo>
                  <a:lnTo>
                    <a:pt x="620" y="537"/>
                  </a:lnTo>
                  <a:lnTo>
                    <a:pt x="620" y="542"/>
                  </a:lnTo>
                  <a:lnTo>
                    <a:pt x="625" y="545"/>
                  </a:lnTo>
                  <a:lnTo>
                    <a:pt x="627" y="547"/>
                  </a:lnTo>
                  <a:lnTo>
                    <a:pt x="627" y="552"/>
                  </a:lnTo>
                  <a:lnTo>
                    <a:pt x="620" y="555"/>
                  </a:lnTo>
                  <a:lnTo>
                    <a:pt x="612" y="560"/>
                  </a:lnTo>
                  <a:lnTo>
                    <a:pt x="602" y="565"/>
                  </a:lnTo>
                  <a:lnTo>
                    <a:pt x="594" y="570"/>
                  </a:lnTo>
                  <a:lnTo>
                    <a:pt x="587" y="575"/>
                  </a:lnTo>
                  <a:lnTo>
                    <a:pt x="579" y="577"/>
                  </a:lnTo>
                  <a:lnTo>
                    <a:pt x="569" y="580"/>
                  </a:lnTo>
                  <a:lnTo>
                    <a:pt x="559" y="580"/>
                  </a:lnTo>
                  <a:lnTo>
                    <a:pt x="554" y="577"/>
                  </a:lnTo>
                  <a:lnTo>
                    <a:pt x="546" y="577"/>
                  </a:lnTo>
                  <a:lnTo>
                    <a:pt x="539" y="575"/>
                  </a:lnTo>
                  <a:lnTo>
                    <a:pt x="533" y="572"/>
                  </a:lnTo>
                  <a:lnTo>
                    <a:pt x="528" y="570"/>
                  </a:lnTo>
                  <a:lnTo>
                    <a:pt x="521" y="565"/>
                  </a:lnTo>
                  <a:lnTo>
                    <a:pt x="516" y="560"/>
                  </a:lnTo>
                  <a:lnTo>
                    <a:pt x="513" y="555"/>
                  </a:lnTo>
                  <a:lnTo>
                    <a:pt x="523" y="550"/>
                  </a:lnTo>
                  <a:lnTo>
                    <a:pt x="531" y="542"/>
                  </a:lnTo>
                  <a:lnTo>
                    <a:pt x="539" y="534"/>
                  </a:lnTo>
                  <a:lnTo>
                    <a:pt x="546" y="529"/>
                  </a:lnTo>
                  <a:lnTo>
                    <a:pt x="554" y="522"/>
                  </a:lnTo>
                  <a:lnTo>
                    <a:pt x="564" y="514"/>
                  </a:lnTo>
                  <a:lnTo>
                    <a:pt x="574" y="512"/>
                  </a:lnTo>
                  <a:lnTo>
                    <a:pt x="587" y="512"/>
                  </a:lnTo>
                  <a:lnTo>
                    <a:pt x="589" y="509"/>
                  </a:lnTo>
                  <a:lnTo>
                    <a:pt x="592" y="506"/>
                  </a:lnTo>
                  <a:lnTo>
                    <a:pt x="597" y="504"/>
                  </a:lnTo>
                  <a:lnTo>
                    <a:pt x="600" y="499"/>
                  </a:lnTo>
                  <a:lnTo>
                    <a:pt x="602" y="496"/>
                  </a:lnTo>
                  <a:lnTo>
                    <a:pt x="607" y="494"/>
                  </a:lnTo>
                  <a:lnTo>
                    <a:pt x="607" y="489"/>
                  </a:lnTo>
                  <a:lnTo>
                    <a:pt x="610" y="484"/>
                  </a:lnTo>
                  <a:lnTo>
                    <a:pt x="605" y="484"/>
                  </a:lnTo>
                  <a:lnTo>
                    <a:pt x="602" y="486"/>
                  </a:lnTo>
                  <a:lnTo>
                    <a:pt x="600" y="489"/>
                  </a:lnTo>
                  <a:lnTo>
                    <a:pt x="600" y="491"/>
                  </a:lnTo>
                  <a:lnTo>
                    <a:pt x="597" y="494"/>
                  </a:lnTo>
                  <a:lnTo>
                    <a:pt x="597" y="496"/>
                  </a:lnTo>
                  <a:lnTo>
                    <a:pt x="594" y="499"/>
                  </a:lnTo>
                  <a:lnTo>
                    <a:pt x="592" y="501"/>
                  </a:lnTo>
                  <a:lnTo>
                    <a:pt x="579" y="504"/>
                  </a:lnTo>
                  <a:lnTo>
                    <a:pt x="564" y="506"/>
                  </a:lnTo>
                  <a:lnTo>
                    <a:pt x="549" y="506"/>
                  </a:lnTo>
                  <a:lnTo>
                    <a:pt x="536" y="506"/>
                  </a:lnTo>
                  <a:lnTo>
                    <a:pt x="521" y="504"/>
                  </a:lnTo>
                  <a:lnTo>
                    <a:pt x="505" y="499"/>
                  </a:lnTo>
                  <a:lnTo>
                    <a:pt x="493" y="489"/>
                  </a:lnTo>
                  <a:lnTo>
                    <a:pt x="483" y="479"/>
                  </a:lnTo>
                  <a:lnTo>
                    <a:pt x="480" y="481"/>
                  </a:lnTo>
                  <a:lnTo>
                    <a:pt x="480" y="481"/>
                  </a:lnTo>
                  <a:lnTo>
                    <a:pt x="480" y="484"/>
                  </a:lnTo>
                  <a:lnTo>
                    <a:pt x="480" y="486"/>
                  </a:lnTo>
                  <a:lnTo>
                    <a:pt x="488" y="494"/>
                  </a:lnTo>
                  <a:lnTo>
                    <a:pt x="495" y="501"/>
                  </a:lnTo>
                  <a:lnTo>
                    <a:pt x="503" y="506"/>
                  </a:lnTo>
                  <a:lnTo>
                    <a:pt x="513" y="509"/>
                  </a:lnTo>
                  <a:lnTo>
                    <a:pt x="523" y="512"/>
                  </a:lnTo>
                  <a:lnTo>
                    <a:pt x="533" y="512"/>
                  </a:lnTo>
                  <a:lnTo>
                    <a:pt x="541" y="514"/>
                  </a:lnTo>
                  <a:lnTo>
                    <a:pt x="551" y="514"/>
                  </a:lnTo>
                  <a:lnTo>
                    <a:pt x="546" y="522"/>
                  </a:lnTo>
                  <a:lnTo>
                    <a:pt x="541" y="529"/>
                  </a:lnTo>
                  <a:lnTo>
                    <a:pt x="533" y="534"/>
                  </a:lnTo>
                  <a:lnTo>
                    <a:pt x="526" y="539"/>
                  </a:lnTo>
                  <a:lnTo>
                    <a:pt x="518" y="545"/>
                  </a:lnTo>
                  <a:lnTo>
                    <a:pt x="511" y="547"/>
                  </a:lnTo>
                  <a:lnTo>
                    <a:pt x="503" y="552"/>
                  </a:lnTo>
                  <a:lnTo>
                    <a:pt x="495" y="555"/>
                  </a:lnTo>
                  <a:lnTo>
                    <a:pt x="483" y="557"/>
                  </a:lnTo>
                  <a:lnTo>
                    <a:pt x="470" y="560"/>
                  </a:lnTo>
                  <a:lnTo>
                    <a:pt x="455" y="562"/>
                  </a:lnTo>
                  <a:lnTo>
                    <a:pt x="442" y="562"/>
                  </a:lnTo>
                  <a:lnTo>
                    <a:pt x="427" y="560"/>
                  </a:lnTo>
                  <a:lnTo>
                    <a:pt x="414" y="555"/>
                  </a:lnTo>
                  <a:lnTo>
                    <a:pt x="404" y="550"/>
                  </a:lnTo>
                  <a:lnTo>
                    <a:pt x="394" y="542"/>
                  </a:lnTo>
                  <a:lnTo>
                    <a:pt x="391" y="537"/>
                  </a:lnTo>
                  <a:lnTo>
                    <a:pt x="391" y="534"/>
                  </a:lnTo>
                  <a:lnTo>
                    <a:pt x="389" y="532"/>
                  </a:lnTo>
                  <a:lnTo>
                    <a:pt x="389" y="532"/>
                  </a:lnTo>
                  <a:lnTo>
                    <a:pt x="389" y="529"/>
                  </a:lnTo>
                  <a:lnTo>
                    <a:pt x="389" y="527"/>
                  </a:lnTo>
                  <a:lnTo>
                    <a:pt x="394" y="524"/>
                  </a:lnTo>
                  <a:lnTo>
                    <a:pt x="401" y="522"/>
                  </a:lnTo>
                  <a:lnTo>
                    <a:pt x="406" y="519"/>
                  </a:lnTo>
                  <a:lnTo>
                    <a:pt x="411" y="517"/>
                  </a:lnTo>
                  <a:lnTo>
                    <a:pt x="417" y="514"/>
                  </a:lnTo>
                  <a:lnTo>
                    <a:pt x="422" y="509"/>
                  </a:lnTo>
                  <a:lnTo>
                    <a:pt x="427" y="506"/>
                  </a:lnTo>
                  <a:lnTo>
                    <a:pt x="429" y="501"/>
                  </a:lnTo>
                  <a:lnTo>
                    <a:pt x="427" y="501"/>
                  </a:lnTo>
                  <a:lnTo>
                    <a:pt x="422" y="504"/>
                  </a:lnTo>
                  <a:lnTo>
                    <a:pt x="419" y="506"/>
                  </a:lnTo>
                  <a:lnTo>
                    <a:pt x="417" y="509"/>
                  </a:lnTo>
                  <a:lnTo>
                    <a:pt x="414" y="509"/>
                  </a:lnTo>
                  <a:lnTo>
                    <a:pt x="411" y="512"/>
                  </a:lnTo>
                  <a:lnTo>
                    <a:pt x="401" y="517"/>
                  </a:lnTo>
                  <a:lnTo>
                    <a:pt x="391" y="519"/>
                  </a:lnTo>
                  <a:lnTo>
                    <a:pt x="378" y="522"/>
                  </a:lnTo>
                  <a:lnTo>
                    <a:pt x="366" y="522"/>
                  </a:lnTo>
                  <a:lnTo>
                    <a:pt x="353" y="522"/>
                  </a:lnTo>
                  <a:lnTo>
                    <a:pt x="340" y="519"/>
                  </a:lnTo>
                  <a:lnTo>
                    <a:pt x="328" y="517"/>
                  </a:lnTo>
                  <a:lnTo>
                    <a:pt x="317" y="514"/>
                  </a:lnTo>
                  <a:lnTo>
                    <a:pt x="310" y="509"/>
                  </a:lnTo>
                  <a:lnTo>
                    <a:pt x="305" y="504"/>
                  </a:lnTo>
                  <a:lnTo>
                    <a:pt x="302" y="499"/>
                  </a:lnTo>
                  <a:lnTo>
                    <a:pt x="300" y="491"/>
                  </a:lnTo>
                  <a:lnTo>
                    <a:pt x="297" y="486"/>
                  </a:lnTo>
                  <a:lnTo>
                    <a:pt x="297" y="479"/>
                  </a:lnTo>
                  <a:lnTo>
                    <a:pt x="295" y="474"/>
                  </a:lnTo>
                  <a:lnTo>
                    <a:pt x="295" y="466"/>
                  </a:lnTo>
                  <a:lnTo>
                    <a:pt x="292" y="468"/>
                  </a:lnTo>
                  <a:lnTo>
                    <a:pt x="290" y="471"/>
                  </a:lnTo>
                  <a:lnTo>
                    <a:pt x="287" y="476"/>
                  </a:lnTo>
                  <a:lnTo>
                    <a:pt x="287" y="479"/>
                  </a:lnTo>
                  <a:lnTo>
                    <a:pt x="287" y="484"/>
                  </a:lnTo>
                  <a:lnTo>
                    <a:pt x="290" y="486"/>
                  </a:lnTo>
                  <a:lnTo>
                    <a:pt x="290" y="491"/>
                  </a:lnTo>
                  <a:lnTo>
                    <a:pt x="290" y="494"/>
                  </a:lnTo>
                  <a:lnTo>
                    <a:pt x="292" y="496"/>
                  </a:lnTo>
                  <a:lnTo>
                    <a:pt x="292" y="499"/>
                  </a:lnTo>
                  <a:lnTo>
                    <a:pt x="295" y="501"/>
                  </a:lnTo>
                  <a:lnTo>
                    <a:pt x="295" y="504"/>
                  </a:lnTo>
                  <a:lnTo>
                    <a:pt x="297" y="506"/>
                  </a:lnTo>
                  <a:lnTo>
                    <a:pt x="300" y="509"/>
                  </a:lnTo>
                  <a:lnTo>
                    <a:pt x="300" y="512"/>
                  </a:lnTo>
                  <a:lnTo>
                    <a:pt x="302" y="514"/>
                  </a:lnTo>
                  <a:lnTo>
                    <a:pt x="297" y="519"/>
                  </a:lnTo>
                  <a:lnTo>
                    <a:pt x="292" y="524"/>
                  </a:lnTo>
                  <a:lnTo>
                    <a:pt x="287" y="527"/>
                  </a:lnTo>
                  <a:lnTo>
                    <a:pt x="282" y="529"/>
                  </a:lnTo>
                  <a:lnTo>
                    <a:pt x="274" y="529"/>
                  </a:lnTo>
                  <a:lnTo>
                    <a:pt x="269" y="529"/>
                  </a:lnTo>
                  <a:lnTo>
                    <a:pt x="262" y="529"/>
                  </a:lnTo>
                  <a:lnTo>
                    <a:pt x="256" y="529"/>
                  </a:lnTo>
                  <a:lnTo>
                    <a:pt x="254" y="527"/>
                  </a:lnTo>
                  <a:lnTo>
                    <a:pt x="251" y="527"/>
                  </a:lnTo>
                  <a:lnTo>
                    <a:pt x="249" y="524"/>
                  </a:lnTo>
                  <a:lnTo>
                    <a:pt x="246" y="522"/>
                  </a:lnTo>
                  <a:lnTo>
                    <a:pt x="244" y="522"/>
                  </a:lnTo>
                  <a:lnTo>
                    <a:pt x="241" y="519"/>
                  </a:lnTo>
                  <a:lnTo>
                    <a:pt x="239" y="517"/>
                  </a:lnTo>
                  <a:lnTo>
                    <a:pt x="239" y="517"/>
                  </a:lnTo>
                  <a:lnTo>
                    <a:pt x="236" y="514"/>
                  </a:lnTo>
                  <a:lnTo>
                    <a:pt x="239" y="512"/>
                  </a:lnTo>
                  <a:lnTo>
                    <a:pt x="236" y="509"/>
                  </a:lnTo>
                  <a:lnTo>
                    <a:pt x="234" y="506"/>
                  </a:lnTo>
                  <a:lnTo>
                    <a:pt x="231" y="506"/>
                  </a:lnTo>
                  <a:lnTo>
                    <a:pt x="229" y="501"/>
                  </a:lnTo>
                  <a:lnTo>
                    <a:pt x="226" y="499"/>
                  </a:lnTo>
                  <a:lnTo>
                    <a:pt x="226" y="494"/>
                  </a:lnTo>
                  <a:lnTo>
                    <a:pt x="226" y="489"/>
                  </a:lnTo>
                  <a:lnTo>
                    <a:pt x="226" y="486"/>
                  </a:lnTo>
                  <a:lnTo>
                    <a:pt x="226" y="481"/>
                  </a:lnTo>
                  <a:lnTo>
                    <a:pt x="226" y="476"/>
                  </a:lnTo>
                  <a:lnTo>
                    <a:pt x="223" y="476"/>
                  </a:lnTo>
                  <a:lnTo>
                    <a:pt x="221" y="476"/>
                  </a:lnTo>
                  <a:lnTo>
                    <a:pt x="218" y="476"/>
                  </a:lnTo>
                  <a:lnTo>
                    <a:pt x="218" y="479"/>
                  </a:lnTo>
                  <a:lnTo>
                    <a:pt x="216" y="481"/>
                  </a:lnTo>
                  <a:lnTo>
                    <a:pt x="216" y="484"/>
                  </a:lnTo>
                  <a:lnTo>
                    <a:pt x="216" y="489"/>
                  </a:lnTo>
                  <a:lnTo>
                    <a:pt x="216" y="494"/>
                  </a:lnTo>
                  <a:lnTo>
                    <a:pt x="216" y="496"/>
                  </a:lnTo>
                  <a:lnTo>
                    <a:pt x="218" y="501"/>
                  </a:lnTo>
                  <a:lnTo>
                    <a:pt x="218" y="506"/>
                  </a:lnTo>
                  <a:lnTo>
                    <a:pt x="221" y="509"/>
                  </a:lnTo>
                  <a:lnTo>
                    <a:pt x="221" y="514"/>
                  </a:lnTo>
                  <a:lnTo>
                    <a:pt x="223" y="517"/>
                  </a:lnTo>
                  <a:lnTo>
                    <a:pt x="216" y="522"/>
                  </a:lnTo>
                  <a:lnTo>
                    <a:pt x="211" y="527"/>
                  </a:lnTo>
                  <a:lnTo>
                    <a:pt x="203" y="529"/>
                  </a:lnTo>
                  <a:lnTo>
                    <a:pt x="196" y="532"/>
                  </a:lnTo>
                  <a:lnTo>
                    <a:pt x="188" y="534"/>
                  </a:lnTo>
                  <a:lnTo>
                    <a:pt x="180" y="534"/>
                  </a:lnTo>
                  <a:lnTo>
                    <a:pt x="173" y="534"/>
                  </a:lnTo>
                  <a:lnTo>
                    <a:pt x="165" y="534"/>
                  </a:lnTo>
                  <a:lnTo>
                    <a:pt x="157" y="529"/>
                  </a:lnTo>
                  <a:lnTo>
                    <a:pt x="147" y="524"/>
                  </a:lnTo>
                  <a:lnTo>
                    <a:pt x="140" y="517"/>
                  </a:lnTo>
                  <a:lnTo>
                    <a:pt x="135" y="512"/>
                  </a:lnTo>
                  <a:lnTo>
                    <a:pt x="127" y="504"/>
                  </a:lnTo>
                  <a:lnTo>
                    <a:pt x="122" y="499"/>
                  </a:lnTo>
                  <a:lnTo>
                    <a:pt x="117" y="489"/>
                  </a:lnTo>
                  <a:lnTo>
                    <a:pt x="114" y="481"/>
                  </a:lnTo>
                  <a:lnTo>
                    <a:pt x="114" y="474"/>
                  </a:lnTo>
                  <a:lnTo>
                    <a:pt x="114" y="468"/>
                  </a:lnTo>
                  <a:lnTo>
                    <a:pt x="114" y="463"/>
                  </a:lnTo>
                  <a:lnTo>
                    <a:pt x="117" y="458"/>
                  </a:lnTo>
                  <a:lnTo>
                    <a:pt x="117" y="453"/>
                  </a:lnTo>
                  <a:lnTo>
                    <a:pt x="119" y="451"/>
                  </a:lnTo>
                  <a:lnTo>
                    <a:pt x="122" y="446"/>
                  </a:lnTo>
                  <a:lnTo>
                    <a:pt x="124" y="441"/>
                  </a:lnTo>
                  <a:lnTo>
                    <a:pt x="129" y="438"/>
                  </a:lnTo>
                  <a:lnTo>
                    <a:pt x="132" y="438"/>
                  </a:lnTo>
                  <a:lnTo>
                    <a:pt x="135" y="436"/>
                  </a:lnTo>
                  <a:lnTo>
                    <a:pt x="137" y="433"/>
                  </a:lnTo>
                  <a:lnTo>
                    <a:pt x="132" y="430"/>
                  </a:lnTo>
                  <a:lnTo>
                    <a:pt x="129" y="430"/>
                  </a:lnTo>
                  <a:lnTo>
                    <a:pt x="124" y="433"/>
                  </a:lnTo>
                  <a:lnTo>
                    <a:pt x="122" y="436"/>
                  </a:lnTo>
                  <a:lnTo>
                    <a:pt x="119" y="438"/>
                  </a:lnTo>
                  <a:lnTo>
                    <a:pt x="117" y="441"/>
                  </a:lnTo>
                  <a:lnTo>
                    <a:pt x="114" y="446"/>
                  </a:lnTo>
                  <a:lnTo>
                    <a:pt x="112" y="448"/>
                  </a:lnTo>
                  <a:lnTo>
                    <a:pt x="109" y="453"/>
                  </a:lnTo>
                  <a:lnTo>
                    <a:pt x="109" y="458"/>
                  </a:lnTo>
                  <a:lnTo>
                    <a:pt x="109" y="461"/>
                  </a:lnTo>
                  <a:lnTo>
                    <a:pt x="107" y="466"/>
                  </a:lnTo>
                  <a:lnTo>
                    <a:pt x="107" y="471"/>
                  </a:lnTo>
                  <a:lnTo>
                    <a:pt x="107" y="476"/>
                  </a:lnTo>
                  <a:lnTo>
                    <a:pt x="107" y="481"/>
                  </a:lnTo>
                  <a:lnTo>
                    <a:pt x="107" y="486"/>
                  </a:lnTo>
                  <a:lnTo>
                    <a:pt x="104" y="486"/>
                  </a:lnTo>
                  <a:lnTo>
                    <a:pt x="99" y="486"/>
                  </a:lnTo>
                  <a:lnTo>
                    <a:pt x="94" y="486"/>
                  </a:lnTo>
                  <a:lnTo>
                    <a:pt x="91" y="486"/>
                  </a:lnTo>
                  <a:lnTo>
                    <a:pt x="86" y="486"/>
                  </a:lnTo>
                  <a:lnTo>
                    <a:pt x="81" y="484"/>
                  </a:lnTo>
                  <a:lnTo>
                    <a:pt x="79" y="481"/>
                  </a:lnTo>
                  <a:lnTo>
                    <a:pt x="76" y="476"/>
                  </a:lnTo>
                  <a:lnTo>
                    <a:pt x="74" y="456"/>
                  </a:lnTo>
                  <a:lnTo>
                    <a:pt x="61" y="456"/>
                  </a:lnTo>
                  <a:lnTo>
                    <a:pt x="51" y="453"/>
                  </a:lnTo>
                  <a:lnTo>
                    <a:pt x="41" y="451"/>
                  </a:lnTo>
                  <a:lnTo>
                    <a:pt x="30" y="448"/>
                  </a:lnTo>
                  <a:lnTo>
                    <a:pt x="23" y="441"/>
                  </a:lnTo>
                  <a:lnTo>
                    <a:pt x="13" y="436"/>
                  </a:lnTo>
                  <a:lnTo>
                    <a:pt x="7" y="425"/>
                  </a:lnTo>
                  <a:lnTo>
                    <a:pt x="2" y="418"/>
                  </a:lnTo>
                  <a:lnTo>
                    <a:pt x="0" y="408"/>
                  </a:lnTo>
                  <a:lnTo>
                    <a:pt x="0" y="400"/>
                  </a:lnTo>
                  <a:lnTo>
                    <a:pt x="2" y="392"/>
                  </a:lnTo>
                  <a:lnTo>
                    <a:pt x="2" y="385"/>
                  </a:lnTo>
                  <a:lnTo>
                    <a:pt x="5" y="377"/>
                  </a:lnTo>
                  <a:lnTo>
                    <a:pt x="10" y="372"/>
                  </a:lnTo>
                  <a:lnTo>
                    <a:pt x="15" y="367"/>
                  </a:lnTo>
                  <a:lnTo>
                    <a:pt x="23" y="362"/>
                  </a:lnTo>
                  <a:lnTo>
                    <a:pt x="30" y="357"/>
                  </a:lnTo>
                  <a:lnTo>
                    <a:pt x="35" y="354"/>
                  </a:lnTo>
                  <a:lnTo>
                    <a:pt x="43" y="352"/>
                  </a:lnTo>
                  <a:lnTo>
                    <a:pt x="51" y="349"/>
                  </a:lnTo>
                  <a:lnTo>
                    <a:pt x="56" y="347"/>
                  </a:lnTo>
                  <a:lnTo>
                    <a:pt x="63" y="347"/>
                  </a:lnTo>
                  <a:lnTo>
                    <a:pt x="71" y="347"/>
                  </a:lnTo>
                  <a:lnTo>
                    <a:pt x="79" y="349"/>
                  </a:lnTo>
                  <a:lnTo>
                    <a:pt x="76" y="344"/>
                  </a:lnTo>
                  <a:lnTo>
                    <a:pt x="76" y="342"/>
                  </a:lnTo>
                  <a:lnTo>
                    <a:pt x="71" y="337"/>
                  </a:lnTo>
                  <a:lnTo>
                    <a:pt x="68" y="334"/>
                  </a:lnTo>
                  <a:lnTo>
                    <a:pt x="63" y="332"/>
                  </a:lnTo>
                  <a:lnTo>
                    <a:pt x="61" y="329"/>
                  </a:lnTo>
                  <a:lnTo>
                    <a:pt x="58" y="324"/>
                  </a:lnTo>
                  <a:lnTo>
                    <a:pt x="58" y="319"/>
                  </a:lnTo>
                  <a:lnTo>
                    <a:pt x="58" y="314"/>
                  </a:lnTo>
                  <a:lnTo>
                    <a:pt x="58" y="309"/>
                  </a:lnTo>
                  <a:lnTo>
                    <a:pt x="61" y="304"/>
                  </a:lnTo>
                  <a:lnTo>
                    <a:pt x="61" y="299"/>
                  </a:lnTo>
                  <a:lnTo>
                    <a:pt x="63" y="294"/>
                  </a:lnTo>
                  <a:lnTo>
                    <a:pt x="66" y="289"/>
                  </a:lnTo>
                  <a:lnTo>
                    <a:pt x="71" y="286"/>
                  </a:lnTo>
                  <a:lnTo>
                    <a:pt x="76" y="283"/>
                  </a:lnTo>
                  <a:lnTo>
                    <a:pt x="81" y="278"/>
                  </a:lnTo>
                  <a:lnTo>
                    <a:pt x="86" y="276"/>
                  </a:lnTo>
                  <a:lnTo>
                    <a:pt x="91" y="271"/>
                  </a:lnTo>
                  <a:lnTo>
                    <a:pt x="99" y="268"/>
                  </a:lnTo>
                  <a:lnTo>
                    <a:pt x="107" y="268"/>
                  </a:lnTo>
                  <a:lnTo>
                    <a:pt x="112" y="266"/>
                  </a:lnTo>
                  <a:lnTo>
                    <a:pt x="119" y="268"/>
                  </a:lnTo>
                  <a:lnTo>
                    <a:pt x="124" y="271"/>
                  </a:lnTo>
                  <a:lnTo>
                    <a:pt x="127" y="271"/>
                  </a:lnTo>
                  <a:lnTo>
                    <a:pt x="129" y="271"/>
                  </a:lnTo>
                  <a:lnTo>
                    <a:pt x="129" y="268"/>
                  </a:lnTo>
                  <a:lnTo>
                    <a:pt x="132" y="268"/>
                  </a:lnTo>
                  <a:lnTo>
                    <a:pt x="135" y="266"/>
                  </a:lnTo>
                  <a:lnTo>
                    <a:pt x="132" y="263"/>
                  </a:lnTo>
                  <a:lnTo>
                    <a:pt x="129" y="258"/>
                  </a:lnTo>
                  <a:lnTo>
                    <a:pt x="127" y="256"/>
                  </a:lnTo>
                  <a:lnTo>
                    <a:pt x="122" y="251"/>
                  </a:lnTo>
                  <a:lnTo>
                    <a:pt x="122" y="248"/>
                  </a:lnTo>
                  <a:lnTo>
                    <a:pt x="119" y="243"/>
                  </a:lnTo>
                  <a:lnTo>
                    <a:pt x="117" y="238"/>
                  </a:lnTo>
                  <a:lnTo>
                    <a:pt x="117" y="233"/>
                  </a:lnTo>
                  <a:lnTo>
                    <a:pt x="117" y="230"/>
                  </a:lnTo>
                  <a:lnTo>
                    <a:pt x="117" y="220"/>
                  </a:lnTo>
                  <a:lnTo>
                    <a:pt x="119" y="213"/>
                  </a:lnTo>
                  <a:lnTo>
                    <a:pt x="122" y="205"/>
                  </a:lnTo>
                  <a:lnTo>
                    <a:pt x="124" y="200"/>
                  </a:lnTo>
                  <a:lnTo>
                    <a:pt x="127" y="192"/>
                  </a:lnTo>
                  <a:lnTo>
                    <a:pt x="132" y="187"/>
                  </a:lnTo>
                  <a:lnTo>
                    <a:pt x="137" y="182"/>
                  </a:lnTo>
                  <a:lnTo>
                    <a:pt x="145" y="177"/>
                  </a:lnTo>
                  <a:lnTo>
                    <a:pt x="152" y="172"/>
                  </a:lnTo>
                  <a:lnTo>
                    <a:pt x="165" y="167"/>
                  </a:lnTo>
                  <a:lnTo>
                    <a:pt x="175" y="164"/>
                  </a:lnTo>
                  <a:lnTo>
                    <a:pt x="185" y="162"/>
                  </a:lnTo>
                  <a:lnTo>
                    <a:pt x="196" y="159"/>
                  </a:lnTo>
                  <a:lnTo>
                    <a:pt x="208" y="159"/>
                  </a:lnTo>
                  <a:lnTo>
                    <a:pt x="218" y="162"/>
                  </a:lnTo>
                  <a:lnTo>
                    <a:pt x="229" y="169"/>
                  </a:lnTo>
                  <a:lnTo>
                    <a:pt x="231" y="172"/>
                  </a:lnTo>
                  <a:lnTo>
                    <a:pt x="236" y="174"/>
                  </a:lnTo>
                  <a:lnTo>
                    <a:pt x="239" y="174"/>
                  </a:lnTo>
                  <a:lnTo>
                    <a:pt x="244" y="174"/>
                  </a:lnTo>
                  <a:lnTo>
                    <a:pt x="241" y="172"/>
                  </a:lnTo>
                  <a:lnTo>
                    <a:pt x="241" y="167"/>
                  </a:lnTo>
                  <a:lnTo>
                    <a:pt x="241" y="162"/>
                  </a:lnTo>
                  <a:lnTo>
                    <a:pt x="241" y="159"/>
                  </a:lnTo>
                  <a:lnTo>
                    <a:pt x="241" y="154"/>
                  </a:lnTo>
                  <a:lnTo>
                    <a:pt x="244" y="149"/>
                  </a:lnTo>
                  <a:lnTo>
                    <a:pt x="244" y="147"/>
                  </a:lnTo>
                  <a:lnTo>
                    <a:pt x="249" y="144"/>
                  </a:lnTo>
                  <a:lnTo>
                    <a:pt x="249" y="144"/>
                  </a:lnTo>
                  <a:lnTo>
                    <a:pt x="251" y="144"/>
                  </a:lnTo>
                  <a:lnTo>
                    <a:pt x="254" y="147"/>
                  </a:lnTo>
                  <a:lnTo>
                    <a:pt x="254" y="149"/>
                  </a:lnTo>
                  <a:lnTo>
                    <a:pt x="256" y="149"/>
                  </a:lnTo>
                  <a:lnTo>
                    <a:pt x="259" y="152"/>
                  </a:lnTo>
                  <a:lnTo>
                    <a:pt x="259" y="152"/>
                  </a:lnTo>
                  <a:lnTo>
                    <a:pt x="264" y="149"/>
                  </a:lnTo>
                  <a:lnTo>
                    <a:pt x="262" y="139"/>
                  </a:lnTo>
                  <a:lnTo>
                    <a:pt x="262" y="129"/>
                  </a:lnTo>
                  <a:lnTo>
                    <a:pt x="262" y="119"/>
                  </a:lnTo>
                  <a:lnTo>
                    <a:pt x="264" y="109"/>
                  </a:lnTo>
                  <a:lnTo>
                    <a:pt x="267" y="96"/>
                  </a:lnTo>
                  <a:lnTo>
                    <a:pt x="272" y="88"/>
                  </a:lnTo>
                  <a:lnTo>
                    <a:pt x="279" y="78"/>
                  </a:lnTo>
                  <a:lnTo>
                    <a:pt x="287" y="73"/>
                  </a:lnTo>
                  <a:lnTo>
                    <a:pt x="297" y="68"/>
                  </a:lnTo>
                  <a:lnTo>
                    <a:pt x="307" y="63"/>
                  </a:lnTo>
                  <a:lnTo>
                    <a:pt x="320" y="60"/>
                  </a:lnTo>
                  <a:lnTo>
                    <a:pt x="333" y="60"/>
                  </a:lnTo>
                  <a:lnTo>
                    <a:pt x="343" y="60"/>
                  </a:lnTo>
                  <a:lnTo>
                    <a:pt x="356" y="63"/>
                  </a:lnTo>
                  <a:lnTo>
                    <a:pt x="366" y="68"/>
                  </a:lnTo>
                  <a:lnTo>
                    <a:pt x="378" y="76"/>
                  </a:lnTo>
                  <a:lnTo>
                    <a:pt x="381" y="76"/>
                  </a:lnTo>
                  <a:lnTo>
                    <a:pt x="384" y="78"/>
                  </a:lnTo>
                  <a:lnTo>
                    <a:pt x="386" y="81"/>
                  </a:lnTo>
                  <a:lnTo>
                    <a:pt x="389" y="83"/>
                  </a:lnTo>
                  <a:lnTo>
                    <a:pt x="391" y="86"/>
                  </a:lnTo>
                  <a:lnTo>
                    <a:pt x="394" y="91"/>
                  </a:lnTo>
                  <a:lnTo>
                    <a:pt x="396" y="93"/>
                  </a:lnTo>
                  <a:lnTo>
                    <a:pt x="399" y="96"/>
                  </a:lnTo>
                  <a:lnTo>
                    <a:pt x="391" y="101"/>
                  </a:lnTo>
                  <a:lnTo>
                    <a:pt x="384" y="106"/>
                  </a:lnTo>
                  <a:lnTo>
                    <a:pt x="373" y="114"/>
                  </a:lnTo>
                  <a:lnTo>
                    <a:pt x="368" y="121"/>
                  </a:lnTo>
                  <a:lnTo>
                    <a:pt x="361" y="129"/>
                  </a:lnTo>
                  <a:lnTo>
                    <a:pt x="356" y="139"/>
                  </a:lnTo>
                  <a:lnTo>
                    <a:pt x="353" y="147"/>
                  </a:lnTo>
                  <a:lnTo>
                    <a:pt x="353" y="159"/>
                  </a:lnTo>
                  <a:lnTo>
                    <a:pt x="356" y="162"/>
                  </a:lnTo>
                  <a:lnTo>
                    <a:pt x="356" y="159"/>
                  </a:lnTo>
                  <a:lnTo>
                    <a:pt x="356" y="162"/>
                  </a:lnTo>
                  <a:lnTo>
                    <a:pt x="358" y="162"/>
                  </a:lnTo>
                  <a:lnTo>
                    <a:pt x="358" y="159"/>
                  </a:lnTo>
                  <a:lnTo>
                    <a:pt x="361" y="157"/>
                  </a:lnTo>
                  <a:lnTo>
                    <a:pt x="361" y="154"/>
                  </a:lnTo>
                  <a:lnTo>
                    <a:pt x="361" y="152"/>
                  </a:lnTo>
                  <a:lnTo>
                    <a:pt x="361" y="149"/>
                  </a:lnTo>
                  <a:lnTo>
                    <a:pt x="361" y="147"/>
                  </a:lnTo>
                  <a:lnTo>
                    <a:pt x="361" y="144"/>
                  </a:lnTo>
                  <a:lnTo>
                    <a:pt x="363" y="144"/>
                  </a:lnTo>
                  <a:lnTo>
                    <a:pt x="366" y="136"/>
                  </a:lnTo>
                  <a:lnTo>
                    <a:pt x="368" y="131"/>
                  </a:lnTo>
                  <a:lnTo>
                    <a:pt x="373" y="126"/>
                  </a:lnTo>
                  <a:lnTo>
                    <a:pt x="378" y="121"/>
                  </a:lnTo>
                  <a:lnTo>
                    <a:pt x="381" y="116"/>
                  </a:lnTo>
                  <a:lnTo>
                    <a:pt x="386" y="111"/>
                  </a:lnTo>
                  <a:lnTo>
                    <a:pt x="394" y="109"/>
                  </a:lnTo>
                  <a:lnTo>
                    <a:pt x="399" y="106"/>
                  </a:lnTo>
                  <a:lnTo>
                    <a:pt x="404" y="104"/>
                  </a:lnTo>
                  <a:lnTo>
                    <a:pt x="409" y="104"/>
                  </a:lnTo>
                  <a:lnTo>
                    <a:pt x="414" y="104"/>
                  </a:lnTo>
                  <a:lnTo>
                    <a:pt x="417" y="106"/>
                  </a:lnTo>
                  <a:lnTo>
                    <a:pt x="422" y="109"/>
                  </a:lnTo>
                  <a:lnTo>
                    <a:pt x="427" y="111"/>
                  </a:lnTo>
                  <a:lnTo>
                    <a:pt x="429" y="114"/>
                  </a:lnTo>
                  <a:lnTo>
                    <a:pt x="434" y="116"/>
                  </a:lnTo>
                  <a:lnTo>
                    <a:pt x="437" y="121"/>
                  </a:lnTo>
                  <a:lnTo>
                    <a:pt x="439" y="124"/>
                  </a:lnTo>
                  <a:lnTo>
                    <a:pt x="439" y="124"/>
                  </a:lnTo>
                  <a:lnTo>
                    <a:pt x="442" y="126"/>
                  </a:lnTo>
                  <a:lnTo>
                    <a:pt x="445" y="126"/>
                  </a:lnTo>
                  <a:lnTo>
                    <a:pt x="447" y="124"/>
                  </a:lnTo>
                  <a:lnTo>
                    <a:pt x="452" y="116"/>
                  </a:lnTo>
                  <a:lnTo>
                    <a:pt x="457" y="109"/>
                  </a:lnTo>
                  <a:lnTo>
                    <a:pt x="465" y="101"/>
                  </a:lnTo>
                  <a:lnTo>
                    <a:pt x="475" y="96"/>
                  </a:lnTo>
                  <a:lnTo>
                    <a:pt x="483" y="91"/>
                  </a:lnTo>
                  <a:lnTo>
                    <a:pt x="493" y="86"/>
                  </a:lnTo>
                  <a:lnTo>
                    <a:pt x="500" y="83"/>
                  </a:lnTo>
                  <a:lnTo>
                    <a:pt x="511" y="81"/>
                  </a:lnTo>
                  <a:lnTo>
                    <a:pt x="513" y="81"/>
                  </a:lnTo>
                  <a:lnTo>
                    <a:pt x="513" y="83"/>
                  </a:lnTo>
                  <a:lnTo>
                    <a:pt x="516" y="83"/>
                  </a:lnTo>
                  <a:lnTo>
                    <a:pt x="518" y="86"/>
                  </a:lnTo>
                  <a:lnTo>
                    <a:pt x="518" y="81"/>
                  </a:lnTo>
                  <a:lnTo>
                    <a:pt x="521" y="78"/>
                  </a:lnTo>
                  <a:lnTo>
                    <a:pt x="526" y="78"/>
                  </a:lnTo>
                  <a:lnTo>
                    <a:pt x="531" y="78"/>
                  </a:lnTo>
                  <a:lnTo>
                    <a:pt x="533" y="78"/>
                  </a:lnTo>
                  <a:lnTo>
                    <a:pt x="539" y="78"/>
                  </a:lnTo>
                  <a:lnTo>
                    <a:pt x="544" y="81"/>
                  </a:lnTo>
                  <a:lnTo>
                    <a:pt x="546" y="78"/>
                  </a:lnTo>
                  <a:lnTo>
                    <a:pt x="551" y="81"/>
                  </a:lnTo>
                  <a:lnTo>
                    <a:pt x="556" y="83"/>
                  </a:lnTo>
                  <a:lnTo>
                    <a:pt x="564" y="86"/>
                  </a:lnTo>
                  <a:lnTo>
                    <a:pt x="569" y="88"/>
                  </a:lnTo>
                  <a:lnTo>
                    <a:pt x="572" y="91"/>
                  </a:lnTo>
                  <a:lnTo>
                    <a:pt x="577" y="96"/>
                  </a:lnTo>
                  <a:lnTo>
                    <a:pt x="582" y="98"/>
                  </a:lnTo>
                  <a:lnTo>
                    <a:pt x="584" y="104"/>
                  </a:lnTo>
                  <a:lnTo>
                    <a:pt x="584" y="101"/>
                  </a:lnTo>
                  <a:lnTo>
                    <a:pt x="582" y="96"/>
                  </a:lnTo>
                  <a:lnTo>
                    <a:pt x="579" y="93"/>
                  </a:lnTo>
                  <a:lnTo>
                    <a:pt x="579" y="91"/>
                  </a:lnTo>
                  <a:lnTo>
                    <a:pt x="574" y="88"/>
                  </a:lnTo>
                  <a:lnTo>
                    <a:pt x="572" y="86"/>
                  </a:lnTo>
                  <a:lnTo>
                    <a:pt x="569" y="83"/>
                  </a:lnTo>
                  <a:lnTo>
                    <a:pt x="566" y="81"/>
                  </a:lnTo>
                  <a:lnTo>
                    <a:pt x="561" y="78"/>
                  </a:lnTo>
                  <a:lnTo>
                    <a:pt x="556" y="78"/>
                  </a:lnTo>
                  <a:lnTo>
                    <a:pt x="551" y="76"/>
                  </a:lnTo>
                  <a:lnTo>
                    <a:pt x="544" y="76"/>
                  </a:lnTo>
                  <a:lnTo>
                    <a:pt x="539" y="73"/>
                  </a:lnTo>
                  <a:lnTo>
                    <a:pt x="531" y="73"/>
                  </a:lnTo>
                  <a:lnTo>
                    <a:pt x="523" y="73"/>
                  </a:lnTo>
                  <a:lnTo>
                    <a:pt x="518" y="73"/>
                  </a:lnTo>
                  <a:lnTo>
                    <a:pt x="516" y="68"/>
                  </a:lnTo>
                  <a:lnTo>
                    <a:pt x="518" y="66"/>
                  </a:lnTo>
                  <a:lnTo>
                    <a:pt x="518" y="60"/>
                  </a:lnTo>
                  <a:lnTo>
                    <a:pt x="521" y="58"/>
                  </a:lnTo>
                  <a:lnTo>
                    <a:pt x="523" y="53"/>
                  </a:lnTo>
                  <a:lnTo>
                    <a:pt x="526" y="50"/>
                  </a:lnTo>
                  <a:lnTo>
                    <a:pt x="528" y="45"/>
                  </a:lnTo>
                  <a:lnTo>
                    <a:pt x="531" y="43"/>
                  </a:lnTo>
                  <a:lnTo>
                    <a:pt x="544" y="30"/>
                  </a:lnTo>
                  <a:lnTo>
                    <a:pt x="556" y="22"/>
                  </a:lnTo>
                  <a:lnTo>
                    <a:pt x="569" y="12"/>
                  </a:lnTo>
                  <a:lnTo>
                    <a:pt x="584" y="5"/>
                  </a:lnTo>
                  <a:lnTo>
                    <a:pt x="600" y="0"/>
                  </a:lnTo>
                  <a:lnTo>
                    <a:pt x="615" y="0"/>
                  </a:lnTo>
                  <a:lnTo>
                    <a:pt x="630" y="0"/>
                  </a:lnTo>
                  <a:lnTo>
                    <a:pt x="645" y="5"/>
                  </a:lnTo>
                  <a:lnTo>
                    <a:pt x="653" y="7"/>
                  </a:lnTo>
                  <a:lnTo>
                    <a:pt x="660" y="10"/>
                  </a:lnTo>
                  <a:lnTo>
                    <a:pt x="668" y="12"/>
                  </a:lnTo>
                  <a:lnTo>
                    <a:pt x="676" y="17"/>
                  </a:lnTo>
                  <a:lnTo>
                    <a:pt x="681" y="22"/>
                  </a:lnTo>
                  <a:lnTo>
                    <a:pt x="686" y="27"/>
                  </a:lnTo>
                  <a:lnTo>
                    <a:pt x="691" y="33"/>
                  </a:lnTo>
                  <a:lnTo>
                    <a:pt x="696" y="40"/>
                  </a:lnTo>
                  <a:close/>
                </a:path>
              </a:pathLst>
            </a:custGeom>
            <a:solidFill>
              <a:srgbClr val="FFFFFF"/>
            </a:solidFill>
            <a:ln w="7938">
              <a:solidFill>
                <a:schemeClr val="bg2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ja-JP" altLang="en-US" sz="2000">
                <a:solidFill>
                  <a:srgbClr val="000000"/>
                </a:solidFill>
                <a:latin typeface="Calibri"/>
                <a:ea typeface="ＭＳ Ｐゴシック" panose="020B0600070205080204" pitchFamily="50" charset="-128"/>
              </a:endParaRPr>
            </a:p>
          </p:txBody>
        </p:sp>
        <p:sp>
          <p:nvSpPr>
            <p:cNvPr id="39" name="Freeform 13"/>
            <p:cNvSpPr>
              <a:spLocks/>
            </p:cNvSpPr>
            <p:nvPr/>
          </p:nvSpPr>
          <p:spPr bwMode="auto">
            <a:xfrm>
              <a:off x="1592" y="1402"/>
              <a:ext cx="78" cy="70"/>
            </a:xfrm>
            <a:custGeom>
              <a:avLst/>
              <a:gdLst/>
              <a:ahLst/>
              <a:cxnLst>
                <a:cxn ang="0">
                  <a:pos x="92" y="16"/>
                </a:cxn>
                <a:cxn ang="0">
                  <a:pos x="97" y="21"/>
                </a:cxn>
                <a:cxn ang="0">
                  <a:pos x="99" y="23"/>
                </a:cxn>
                <a:cxn ang="0">
                  <a:pos x="102" y="28"/>
                </a:cxn>
                <a:cxn ang="0">
                  <a:pos x="104" y="33"/>
                </a:cxn>
                <a:cxn ang="0">
                  <a:pos x="107" y="38"/>
                </a:cxn>
                <a:cxn ang="0">
                  <a:pos x="110" y="46"/>
                </a:cxn>
                <a:cxn ang="0">
                  <a:pos x="110" y="51"/>
                </a:cxn>
                <a:cxn ang="0">
                  <a:pos x="110" y="59"/>
                </a:cxn>
                <a:cxn ang="0">
                  <a:pos x="99" y="61"/>
                </a:cxn>
                <a:cxn ang="0">
                  <a:pos x="92" y="64"/>
                </a:cxn>
                <a:cxn ang="0">
                  <a:pos x="82" y="66"/>
                </a:cxn>
                <a:cxn ang="0">
                  <a:pos x="74" y="71"/>
                </a:cxn>
                <a:cxn ang="0">
                  <a:pos x="64" y="76"/>
                </a:cxn>
                <a:cxn ang="0">
                  <a:pos x="56" y="81"/>
                </a:cxn>
                <a:cxn ang="0">
                  <a:pos x="49" y="87"/>
                </a:cxn>
                <a:cxn ang="0">
                  <a:pos x="41" y="97"/>
                </a:cxn>
                <a:cxn ang="0">
                  <a:pos x="38" y="97"/>
                </a:cxn>
                <a:cxn ang="0">
                  <a:pos x="38" y="97"/>
                </a:cxn>
                <a:cxn ang="0">
                  <a:pos x="36" y="94"/>
                </a:cxn>
                <a:cxn ang="0">
                  <a:pos x="36" y="94"/>
                </a:cxn>
                <a:cxn ang="0">
                  <a:pos x="33" y="89"/>
                </a:cxn>
                <a:cxn ang="0">
                  <a:pos x="31" y="89"/>
                </a:cxn>
                <a:cxn ang="0">
                  <a:pos x="28" y="84"/>
                </a:cxn>
                <a:cxn ang="0">
                  <a:pos x="23" y="81"/>
                </a:cxn>
                <a:cxn ang="0">
                  <a:pos x="18" y="81"/>
                </a:cxn>
                <a:cxn ang="0">
                  <a:pos x="13" y="81"/>
                </a:cxn>
                <a:cxn ang="0">
                  <a:pos x="8" y="79"/>
                </a:cxn>
                <a:cxn ang="0">
                  <a:pos x="5" y="76"/>
                </a:cxn>
                <a:cxn ang="0">
                  <a:pos x="3" y="74"/>
                </a:cxn>
                <a:cxn ang="0">
                  <a:pos x="5" y="69"/>
                </a:cxn>
                <a:cxn ang="0">
                  <a:pos x="3" y="69"/>
                </a:cxn>
                <a:cxn ang="0">
                  <a:pos x="0" y="61"/>
                </a:cxn>
                <a:cxn ang="0">
                  <a:pos x="0" y="56"/>
                </a:cxn>
                <a:cxn ang="0">
                  <a:pos x="3" y="49"/>
                </a:cxn>
                <a:cxn ang="0">
                  <a:pos x="3" y="46"/>
                </a:cxn>
                <a:cxn ang="0">
                  <a:pos x="5" y="38"/>
                </a:cxn>
                <a:cxn ang="0">
                  <a:pos x="5" y="33"/>
                </a:cxn>
                <a:cxn ang="0">
                  <a:pos x="8" y="28"/>
                </a:cxn>
                <a:cxn ang="0">
                  <a:pos x="10" y="23"/>
                </a:cxn>
                <a:cxn ang="0">
                  <a:pos x="13" y="18"/>
                </a:cxn>
                <a:cxn ang="0">
                  <a:pos x="16" y="16"/>
                </a:cxn>
                <a:cxn ang="0">
                  <a:pos x="21" y="10"/>
                </a:cxn>
                <a:cxn ang="0">
                  <a:pos x="23" y="8"/>
                </a:cxn>
                <a:cxn ang="0">
                  <a:pos x="28" y="5"/>
                </a:cxn>
                <a:cxn ang="0">
                  <a:pos x="33" y="3"/>
                </a:cxn>
                <a:cxn ang="0">
                  <a:pos x="36" y="0"/>
                </a:cxn>
                <a:cxn ang="0">
                  <a:pos x="41" y="0"/>
                </a:cxn>
                <a:cxn ang="0">
                  <a:pos x="46" y="0"/>
                </a:cxn>
                <a:cxn ang="0">
                  <a:pos x="54" y="0"/>
                </a:cxn>
                <a:cxn ang="0">
                  <a:pos x="61" y="0"/>
                </a:cxn>
                <a:cxn ang="0">
                  <a:pos x="66" y="3"/>
                </a:cxn>
                <a:cxn ang="0">
                  <a:pos x="74" y="5"/>
                </a:cxn>
                <a:cxn ang="0">
                  <a:pos x="82" y="8"/>
                </a:cxn>
                <a:cxn ang="0">
                  <a:pos x="87" y="10"/>
                </a:cxn>
                <a:cxn ang="0">
                  <a:pos x="92" y="16"/>
                </a:cxn>
              </a:cxnLst>
              <a:rect l="0" t="0" r="r" b="b"/>
              <a:pathLst>
                <a:path w="110" h="97">
                  <a:moveTo>
                    <a:pt x="92" y="16"/>
                  </a:moveTo>
                  <a:lnTo>
                    <a:pt x="97" y="21"/>
                  </a:lnTo>
                  <a:lnTo>
                    <a:pt x="99" y="23"/>
                  </a:lnTo>
                  <a:lnTo>
                    <a:pt x="102" y="28"/>
                  </a:lnTo>
                  <a:lnTo>
                    <a:pt x="104" y="33"/>
                  </a:lnTo>
                  <a:lnTo>
                    <a:pt x="107" y="38"/>
                  </a:lnTo>
                  <a:lnTo>
                    <a:pt x="110" y="46"/>
                  </a:lnTo>
                  <a:lnTo>
                    <a:pt x="110" y="51"/>
                  </a:lnTo>
                  <a:lnTo>
                    <a:pt x="110" y="59"/>
                  </a:lnTo>
                  <a:lnTo>
                    <a:pt x="99" y="61"/>
                  </a:lnTo>
                  <a:lnTo>
                    <a:pt x="92" y="64"/>
                  </a:lnTo>
                  <a:lnTo>
                    <a:pt x="82" y="66"/>
                  </a:lnTo>
                  <a:lnTo>
                    <a:pt x="74" y="71"/>
                  </a:lnTo>
                  <a:lnTo>
                    <a:pt x="64" y="76"/>
                  </a:lnTo>
                  <a:lnTo>
                    <a:pt x="56" y="81"/>
                  </a:lnTo>
                  <a:lnTo>
                    <a:pt x="49" y="87"/>
                  </a:lnTo>
                  <a:lnTo>
                    <a:pt x="41" y="97"/>
                  </a:lnTo>
                  <a:lnTo>
                    <a:pt x="38" y="97"/>
                  </a:lnTo>
                  <a:lnTo>
                    <a:pt x="38" y="97"/>
                  </a:lnTo>
                  <a:lnTo>
                    <a:pt x="36" y="94"/>
                  </a:lnTo>
                  <a:lnTo>
                    <a:pt x="36" y="94"/>
                  </a:lnTo>
                  <a:lnTo>
                    <a:pt x="33" y="89"/>
                  </a:lnTo>
                  <a:lnTo>
                    <a:pt x="31" y="89"/>
                  </a:lnTo>
                  <a:lnTo>
                    <a:pt x="28" y="84"/>
                  </a:lnTo>
                  <a:lnTo>
                    <a:pt x="23" y="81"/>
                  </a:lnTo>
                  <a:lnTo>
                    <a:pt x="18" y="81"/>
                  </a:lnTo>
                  <a:lnTo>
                    <a:pt x="13" y="81"/>
                  </a:lnTo>
                  <a:lnTo>
                    <a:pt x="8" y="79"/>
                  </a:lnTo>
                  <a:lnTo>
                    <a:pt x="5" y="76"/>
                  </a:lnTo>
                  <a:lnTo>
                    <a:pt x="3" y="74"/>
                  </a:lnTo>
                  <a:lnTo>
                    <a:pt x="5" y="69"/>
                  </a:lnTo>
                  <a:lnTo>
                    <a:pt x="3" y="69"/>
                  </a:lnTo>
                  <a:lnTo>
                    <a:pt x="0" y="61"/>
                  </a:lnTo>
                  <a:lnTo>
                    <a:pt x="0" y="56"/>
                  </a:lnTo>
                  <a:lnTo>
                    <a:pt x="3" y="49"/>
                  </a:lnTo>
                  <a:lnTo>
                    <a:pt x="3" y="46"/>
                  </a:lnTo>
                  <a:lnTo>
                    <a:pt x="5" y="38"/>
                  </a:lnTo>
                  <a:lnTo>
                    <a:pt x="5" y="33"/>
                  </a:lnTo>
                  <a:lnTo>
                    <a:pt x="8" y="28"/>
                  </a:lnTo>
                  <a:lnTo>
                    <a:pt x="10" y="23"/>
                  </a:lnTo>
                  <a:lnTo>
                    <a:pt x="13" y="18"/>
                  </a:lnTo>
                  <a:lnTo>
                    <a:pt x="16" y="16"/>
                  </a:lnTo>
                  <a:lnTo>
                    <a:pt x="21" y="10"/>
                  </a:lnTo>
                  <a:lnTo>
                    <a:pt x="23" y="8"/>
                  </a:lnTo>
                  <a:lnTo>
                    <a:pt x="28" y="5"/>
                  </a:lnTo>
                  <a:lnTo>
                    <a:pt x="33" y="3"/>
                  </a:lnTo>
                  <a:lnTo>
                    <a:pt x="36" y="0"/>
                  </a:lnTo>
                  <a:lnTo>
                    <a:pt x="41" y="0"/>
                  </a:lnTo>
                  <a:lnTo>
                    <a:pt x="46" y="0"/>
                  </a:lnTo>
                  <a:lnTo>
                    <a:pt x="54" y="0"/>
                  </a:lnTo>
                  <a:lnTo>
                    <a:pt x="61" y="0"/>
                  </a:lnTo>
                  <a:lnTo>
                    <a:pt x="66" y="3"/>
                  </a:lnTo>
                  <a:lnTo>
                    <a:pt x="74" y="5"/>
                  </a:lnTo>
                  <a:lnTo>
                    <a:pt x="82" y="8"/>
                  </a:lnTo>
                  <a:lnTo>
                    <a:pt x="87" y="10"/>
                  </a:lnTo>
                  <a:lnTo>
                    <a:pt x="92" y="16"/>
                  </a:lnTo>
                  <a:close/>
                </a:path>
              </a:pathLst>
            </a:custGeom>
            <a:solidFill>
              <a:srgbClr val="FFFFFF"/>
            </a:solidFill>
            <a:ln w="7938">
              <a:solidFill>
                <a:schemeClr val="bg2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ja-JP" altLang="en-US" sz="2000">
                <a:solidFill>
                  <a:srgbClr val="000000"/>
                </a:solidFill>
                <a:latin typeface="Calibri"/>
                <a:ea typeface="ＭＳ Ｐゴシック" panose="020B0600070205080204" pitchFamily="50" charset="-128"/>
              </a:endParaRPr>
            </a:p>
          </p:txBody>
        </p:sp>
        <p:sp>
          <p:nvSpPr>
            <p:cNvPr id="40" name="Freeform 14"/>
            <p:cNvSpPr>
              <a:spLocks/>
            </p:cNvSpPr>
            <p:nvPr/>
          </p:nvSpPr>
          <p:spPr bwMode="auto">
            <a:xfrm>
              <a:off x="1368" y="1632"/>
              <a:ext cx="21" cy="35"/>
            </a:xfrm>
            <a:custGeom>
              <a:avLst/>
              <a:gdLst/>
              <a:ahLst/>
              <a:cxnLst>
                <a:cxn ang="0">
                  <a:pos x="30" y="5"/>
                </a:cxn>
                <a:cxn ang="0">
                  <a:pos x="25" y="3"/>
                </a:cxn>
                <a:cxn ang="0">
                  <a:pos x="23" y="5"/>
                </a:cxn>
                <a:cxn ang="0">
                  <a:pos x="18" y="5"/>
                </a:cxn>
                <a:cxn ang="0">
                  <a:pos x="15" y="8"/>
                </a:cxn>
                <a:cxn ang="0">
                  <a:pos x="12" y="10"/>
                </a:cxn>
                <a:cxn ang="0">
                  <a:pos x="10" y="13"/>
                </a:cxn>
                <a:cxn ang="0">
                  <a:pos x="7" y="15"/>
                </a:cxn>
                <a:cxn ang="0">
                  <a:pos x="5" y="20"/>
                </a:cxn>
                <a:cxn ang="0">
                  <a:pos x="2" y="23"/>
                </a:cxn>
                <a:cxn ang="0">
                  <a:pos x="2" y="25"/>
                </a:cxn>
                <a:cxn ang="0">
                  <a:pos x="2" y="31"/>
                </a:cxn>
                <a:cxn ang="0">
                  <a:pos x="2" y="33"/>
                </a:cxn>
                <a:cxn ang="0">
                  <a:pos x="2" y="38"/>
                </a:cxn>
                <a:cxn ang="0">
                  <a:pos x="2" y="41"/>
                </a:cxn>
                <a:cxn ang="0">
                  <a:pos x="2" y="43"/>
                </a:cxn>
                <a:cxn ang="0">
                  <a:pos x="5" y="48"/>
                </a:cxn>
                <a:cxn ang="0">
                  <a:pos x="2" y="43"/>
                </a:cxn>
                <a:cxn ang="0">
                  <a:pos x="0" y="41"/>
                </a:cxn>
                <a:cxn ang="0">
                  <a:pos x="0" y="38"/>
                </a:cxn>
                <a:cxn ang="0">
                  <a:pos x="0" y="33"/>
                </a:cxn>
                <a:cxn ang="0">
                  <a:pos x="0" y="28"/>
                </a:cxn>
                <a:cxn ang="0">
                  <a:pos x="0" y="25"/>
                </a:cxn>
                <a:cxn ang="0">
                  <a:pos x="0" y="20"/>
                </a:cxn>
                <a:cxn ang="0">
                  <a:pos x="0" y="18"/>
                </a:cxn>
                <a:cxn ang="0">
                  <a:pos x="2" y="15"/>
                </a:cxn>
                <a:cxn ang="0">
                  <a:pos x="7" y="10"/>
                </a:cxn>
                <a:cxn ang="0">
                  <a:pos x="10" y="8"/>
                </a:cxn>
                <a:cxn ang="0">
                  <a:pos x="12" y="5"/>
                </a:cxn>
                <a:cxn ang="0">
                  <a:pos x="18" y="3"/>
                </a:cxn>
                <a:cxn ang="0">
                  <a:pos x="20" y="0"/>
                </a:cxn>
                <a:cxn ang="0">
                  <a:pos x="25" y="0"/>
                </a:cxn>
                <a:cxn ang="0">
                  <a:pos x="30" y="5"/>
                </a:cxn>
              </a:cxnLst>
              <a:rect l="0" t="0" r="r" b="b"/>
              <a:pathLst>
                <a:path w="30" h="48">
                  <a:moveTo>
                    <a:pt x="30" y="5"/>
                  </a:moveTo>
                  <a:lnTo>
                    <a:pt x="25" y="3"/>
                  </a:lnTo>
                  <a:lnTo>
                    <a:pt x="23" y="5"/>
                  </a:lnTo>
                  <a:lnTo>
                    <a:pt x="18" y="5"/>
                  </a:lnTo>
                  <a:lnTo>
                    <a:pt x="15" y="8"/>
                  </a:lnTo>
                  <a:lnTo>
                    <a:pt x="12" y="10"/>
                  </a:lnTo>
                  <a:lnTo>
                    <a:pt x="10" y="13"/>
                  </a:lnTo>
                  <a:lnTo>
                    <a:pt x="7" y="15"/>
                  </a:lnTo>
                  <a:lnTo>
                    <a:pt x="5" y="20"/>
                  </a:lnTo>
                  <a:lnTo>
                    <a:pt x="2" y="23"/>
                  </a:lnTo>
                  <a:lnTo>
                    <a:pt x="2" y="25"/>
                  </a:lnTo>
                  <a:lnTo>
                    <a:pt x="2" y="31"/>
                  </a:lnTo>
                  <a:lnTo>
                    <a:pt x="2" y="33"/>
                  </a:lnTo>
                  <a:lnTo>
                    <a:pt x="2" y="38"/>
                  </a:lnTo>
                  <a:lnTo>
                    <a:pt x="2" y="41"/>
                  </a:lnTo>
                  <a:lnTo>
                    <a:pt x="2" y="43"/>
                  </a:lnTo>
                  <a:lnTo>
                    <a:pt x="5" y="48"/>
                  </a:lnTo>
                  <a:lnTo>
                    <a:pt x="2" y="43"/>
                  </a:lnTo>
                  <a:lnTo>
                    <a:pt x="0" y="41"/>
                  </a:lnTo>
                  <a:lnTo>
                    <a:pt x="0" y="38"/>
                  </a:lnTo>
                  <a:lnTo>
                    <a:pt x="0" y="33"/>
                  </a:lnTo>
                  <a:lnTo>
                    <a:pt x="0" y="28"/>
                  </a:lnTo>
                  <a:lnTo>
                    <a:pt x="0" y="25"/>
                  </a:lnTo>
                  <a:lnTo>
                    <a:pt x="0" y="20"/>
                  </a:lnTo>
                  <a:lnTo>
                    <a:pt x="0" y="18"/>
                  </a:lnTo>
                  <a:lnTo>
                    <a:pt x="2" y="15"/>
                  </a:lnTo>
                  <a:lnTo>
                    <a:pt x="7" y="10"/>
                  </a:lnTo>
                  <a:lnTo>
                    <a:pt x="10" y="8"/>
                  </a:lnTo>
                  <a:lnTo>
                    <a:pt x="12" y="5"/>
                  </a:lnTo>
                  <a:lnTo>
                    <a:pt x="18" y="3"/>
                  </a:lnTo>
                  <a:lnTo>
                    <a:pt x="20" y="0"/>
                  </a:lnTo>
                  <a:lnTo>
                    <a:pt x="25" y="0"/>
                  </a:lnTo>
                  <a:lnTo>
                    <a:pt x="30" y="5"/>
                  </a:lnTo>
                  <a:close/>
                </a:path>
              </a:pathLst>
            </a:custGeom>
            <a:solidFill>
              <a:srgbClr val="8FFFFF"/>
            </a:solidFill>
            <a:ln w="7938">
              <a:solidFill>
                <a:schemeClr val="bg2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ja-JP" altLang="en-US" sz="2000">
                <a:solidFill>
                  <a:srgbClr val="000000"/>
                </a:solidFill>
                <a:latin typeface="Calibri"/>
                <a:ea typeface="ＭＳ Ｐゴシック" panose="020B0600070205080204" pitchFamily="50" charset="-128"/>
              </a:endParaRPr>
            </a:p>
          </p:txBody>
        </p:sp>
        <p:sp>
          <p:nvSpPr>
            <p:cNvPr id="41" name="Freeform 15"/>
            <p:cNvSpPr>
              <a:spLocks/>
            </p:cNvSpPr>
            <p:nvPr/>
          </p:nvSpPr>
          <p:spPr bwMode="auto">
            <a:xfrm>
              <a:off x="1568" y="1686"/>
              <a:ext cx="36" cy="20"/>
            </a:xfrm>
            <a:custGeom>
              <a:avLst/>
              <a:gdLst/>
              <a:ahLst/>
              <a:cxnLst>
                <a:cxn ang="0">
                  <a:pos x="23" y="25"/>
                </a:cxn>
                <a:cxn ang="0">
                  <a:pos x="25" y="25"/>
                </a:cxn>
                <a:cxn ang="0">
                  <a:pos x="30" y="25"/>
                </a:cxn>
                <a:cxn ang="0">
                  <a:pos x="33" y="22"/>
                </a:cxn>
                <a:cxn ang="0">
                  <a:pos x="35" y="22"/>
                </a:cxn>
                <a:cxn ang="0">
                  <a:pos x="40" y="22"/>
                </a:cxn>
                <a:cxn ang="0">
                  <a:pos x="43" y="20"/>
                </a:cxn>
                <a:cxn ang="0">
                  <a:pos x="45" y="20"/>
                </a:cxn>
                <a:cxn ang="0">
                  <a:pos x="51" y="17"/>
                </a:cxn>
                <a:cxn ang="0">
                  <a:pos x="48" y="20"/>
                </a:cxn>
                <a:cxn ang="0">
                  <a:pos x="45" y="22"/>
                </a:cxn>
                <a:cxn ang="0">
                  <a:pos x="40" y="22"/>
                </a:cxn>
                <a:cxn ang="0">
                  <a:pos x="38" y="25"/>
                </a:cxn>
                <a:cxn ang="0">
                  <a:pos x="33" y="28"/>
                </a:cxn>
                <a:cxn ang="0">
                  <a:pos x="30" y="28"/>
                </a:cxn>
                <a:cxn ang="0">
                  <a:pos x="28" y="28"/>
                </a:cxn>
                <a:cxn ang="0">
                  <a:pos x="23" y="28"/>
                </a:cxn>
                <a:cxn ang="0">
                  <a:pos x="20" y="28"/>
                </a:cxn>
                <a:cxn ang="0">
                  <a:pos x="18" y="25"/>
                </a:cxn>
                <a:cxn ang="0">
                  <a:pos x="12" y="25"/>
                </a:cxn>
                <a:cxn ang="0">
                  <a:pos x="10" y="22"/>
                </a:cxn>
                <a:cxn ang="0">
                  <a:pos x="10" y="17"/>
                </a:cxn>
                <a:cxn ang="0">
                  <a:pos x="7" y="15"/>
                </a:cxn>
                <a:cxn ang="0">
                  <a:pos x="5" y="12"/>
                </a:cxn>
                <a:cxn ang="0">
                  <a:pos x="2" y="10"/>
                </a:cxn>
                <a:cxn ang="0">
                  <a:pos x="0" y="10"/>
                </a:cxn>
                <a:cxn ang="0">
                  <a:pos x="0" y="7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2" y="2"/>
                </a:cxn>
                <a:cxn ang="0">
                  <a:pos x="5" y="5"/>
                </a:cxn>
                <a:cxn ang="0">
                  <a:pos x="5" y="10"/>
                </a:cxn>
                <a:cxn ang="0">
                  <a:pos x="7" y="15"/>
                </a:cxn>
                <a:cxn ang="0">
                  <a:pos x="10" y="17"/>
                </a:cxn>
                <a:cxn ang="0">
                  <a:pos x="12" y="20"/>
                </a:cxn>
                <a:cxn ang="0">
                  <a:pos x="18" y="22"/>
                </a:cxn>
                <a:cxn ang="0">
                  <a:pos x="23" y="25"/>
                </a:cxn>
              </a:cxnLst>
              <a:rect l="0" t="0" r="r" b="b"/>
              <a:pathLst>
                <a:path w="51" h="28">
                  <a:moveTo>
                    <a:pt x="23" y="25"/>
                  </a:moveTo>
                  <a:lnTo>
                    <a:pt x="25" y="25"/>
                  </a:lnTo>
                  <a:lnTo>
                    <a:pt x="30" y="25"/>
                  </a:lnTo>
                  <a:lnTo>
                    <a:pt x="33" y="22"/>
                  </a:lnTo>
                  <a:lnTo>
                    <a:pt x="35" y="22"/>
                  </a:lnTo>
                  <a:lnTo>
                    <a:pt x="40" y="22"/>
                  </a:lnTo>
                  <a:lnTo>
                    <a:pt x="43" y="20"/>
                  </a:lnTo>
                  <a:lnTo>
                    <a:pt x="45" y="20"/>
                  </a:lnTo>
                  <a:lnTo>
                    <a:pt x="51" y="17"/>
                  </a:lnTo>
                  <a:lnTo>
                    <a:pt x="48" y="20"/>
                  </a:lnTo>
                  <a:lnTo>
                    <a:pt x="45" y="22"/>
                  </a:lnTo>
                  <a:lnTo>
                    <a:pt x="40" y="22"/>
                  </a:lnTo>
                  <a:lnTo>
                    <a:pt x="38" y="25"/>
                  </a:lnTo>
                  <a:lnTo>
                    <a:pt x="33" y="28"/>
                  </a:lnTo>
                  <a:lnTo>
                    <a:pt x="30" y="28"/>
                  </a:lnTo>
                  <a:lnTo>
                    <a:pt x="28" y="28"/>
                  </a:lnTo>
                  <a:lnTo>
                    <a:pt x="23" y="28"/>
                  </a:lnTo>
                  <a:lnTo>
                    <a:pt x="20" y="28"/>
                  </a:lnTo>
                  <a:lnTo>
                    <a:pt x="18" y="25"/>
                  </a:lnTo>
                  <a:lnTo>
                    <a:pt x="12" y="25"/>
                  </a:lnTo>
                  <a:lnTo>
                    <a:pt x="10" y="22"/>
                  </a:lnTo>
                  <a:lnTo>
                    <a:pt x="10" y="17"/>
                  </a:lnTo>
                  <a:lnTo>
                    <a:pt x="7" y="15"/>
                  </a:lnTo>
                  <a:lnTo>
                    <a:pt x="5" y="12"/>
                  </a:lnTo>
                  <a:lnTo>
                    <a:pt x="2" y="10"/>
                  </a:lnTo>
                  <a:lnTo>
                    <a:pt x="0" y="10"/>
                  </a:lnTo>
                  <a:lnTo>
                    <a:pt x="0" y="7"/>
                  </a:lnTo>
                  <a:lnTo>
                    <a:pt x="0" y="2"/>
                  </a:lnTo>
                  <a:lnTo>
                    <a:pt x="2" y="0"/>
                  </a:lnTo>
                  <a:lnTo>
                    <a:pt x="2" y="2"/>
                  </a:lnTo>
                  <a:lnTo>
                    <a:pt x="5" y="5"/>
                  </a:lnTo>
                  <a:lnTo>
                    <a:pt x="5" y="10"/>
                  </a:lnTo>
                  <a:lnTo>
                    <a:pt x="7" y="15"/>
                  </a:lnTo>
                  <a:lnTo>
                    <a:pt x="10" y="17"/>
                  </a:lnTo>
                  <a:lnTo>
                    <a:pt x="12" y="20"/>
                  </a:lnTo>
                  <a:lnTo>
                    <a:pt x="18" y="22"/>
                  </a:lnTo>
                  <a:lnTo>
                    <a:pt x="23" y="25"/>
                  </a:lnTo>
                  <a:close/>
                </a:path>
              </a:pathLst>
            </a:custGeom>
            <a:solidFill>
              <a:srgbClr val="8FFFFF"/>
            </a:solidFill>
            <a:ln w="7938">
              <a:solidFill>
                <a:schemeClr val="bg2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ja-JP" altLang="en-US" sz="2000">
                <a:solidFill>
                  <a:srgbClr val="000000"/>
                </a:solidFill>
                <a:latin typeface="Calibri"/>
                <a:ea typeface="ＭＳ Ｐゴシック" panose="020B0600070205080204" pitchFamily="50" charset="-128"/>
              </a:endParaRPr>
            </a:p>
          </p:txBody>
        </p:sp>
        <p:sp>
          <p:nvSpPr>
            <p:cNvPr id="42" name="Freeform 16"/>
            <p:cNvSpPr>
              <a:spLocks/>
            </p:cNvSpPr>
            <p:nvPr/>
          </p:nvSpPr>
          <p:spPr bwMode="auto">
            <a:xfrm>
              <a:off x="1501" y="1694"/>
              <a:ext cx="54" cy="34"/>
            </a:xfrm>
            <a:custGeom>
              <a:avLst/>
              <a:gdLst/>
              <a:ahLst/>
              <a:cxnLst>
                <a:cxn ang="0">
                  <a:pos x="7" y="0"/>
                </a:cxn>
                <a:cxn ang="0">
                  <a:pos x="7" y="3"/>
                </a:cxn>
                <a:cxn ang="0">
                  <a:pos x="7" y="5"/>
                </a:cxn>
                <a:cxn ang="0">
                  <a:pos x="5" y="8"/>
                </a:cxn>
                <a:cxn ang="0">
                  <a:pos x="5" y="13"/>
                </a:cxn>
                <a:cxn ang="0">
                  <a:pos x="5" y="16"/>
                </a:cxn>
                <a:cxn ang="0">
                  <a:pos x="5" y="18"/>
                </a:cxn>
                <a:cxn ang="0">
                  <a:pos x="5" y="21"/>
                </a:cxn>
                <a:cxn ang="0">
                  <a:pos x="7" y="23"/>
                </a:cxn>
                <a:cxn ang="0">
                  <a:pos x="10" y="28"/>
                </a:cxn>
                <a:cxn ang="0">
                  <a:pos x="12" y="33"/>
                </a:cxn>
                <a:cxn ang="0">
                  <a:pos x="18" y="36"/>
                </a:cxn>
                <a:cxn ang="0">
                  <a:pos x="23" y="38"/>
                </a:cxn>
                <a:cxn ang="0">
                  <a:pos x="25" y="41"/>
                </a:cxn>
                <a:cxn ang="0">
                  <a:pos x="30" y="41"/>
                </a:cxn>
                <a:cxn ang="0">
                  <a:pos x="35" y="43"/>
                </a:cxn>
                <a:cxn ang="0">
                  <a:pos x="43" y="43"/>
                </a:cxn>
                <a:cxn ang="0">
                  <a:pos x="45" y="43"/>
                </a:cxn>
                <a:cxn ang="0">
                  <a:pos x="51" y="41"/>
                </a:cxn>
                <a:cxn ang="0">
                  <a:pos x="56" y="38"/>
                </a:cxn>
                <a:cxn ang="0">
                  <a:pos x="58" y="38"/>
                </a:cxn>
                <a:cxn ang="0">
                  <a:pos x="63" y="36"/>
                </a:cxn>
                <a:cxn ang="0">
                  <a:pos x="68" y="33"/>
                </a:cxn>
                <a:cxn ang="0">
                  <a:pos x="71" y="31"/>
                </a:cxn>
                <a:cxn ang="0">
                  <a:pos x="76" y="28"/>
                </a:cxn>
                <a:cxn ang="0">
                  <a:pos x="73" y="31"/>
                </a:cxn>
                <a:cxn ang="0">
                  <a:pos x="73" y="33"/>
                </a:cxn>
                <a:cxn ang="0">
                  <a:pos x="71" y="33"/>
                </a:cxn>
                <a:cxn ang="0">
                  <a:pos x="71" y="36"/>
                </a:cxn>
                <a:cxn ang="0">
                  <a:pos x="66" y="36"/>
                </a:cxn>
                <a:cxn ang="0">
                  <a:pos x="63" y="38"/>
                </a:cxn>
                <a:cxn ang="0">
                  <a:pos x="61" y="38"/>
                </a:cxn>
                <a:cxn ang="0">
                  <a:pos x="58" y="41"/>
                </a:cxn>
                <a:cxn ang="0">
                  <a:pos x="56" y="43"/>
                </a:cxn>
                <a:cxn ang="0">
                  <a:pos x="53" y="43"/>
                </a:cxn>
                <a:cxn ang="0">
                  <a:pos x="51" y="46"/>
                </a:cxn>
                <a:cxn ang="0">
                  <a:pos x="45" y="46"/>
                </a:cxn>
                <a:cxn ang="0">
                  <a:pos x="38" y="46"/>
                </a:cxn>
                <a:cxn ang="0">
                  <a:pos x="33" y="46"/>
                </a:cxn>
                <a:cxn ang="0">
                  <a:pos x="25" y="46"/>
                </a:cxn>
                <a:cxn ang="0">
                  <a:pos x="20" y="43"/>
                </a:cxn>
                <a:cxn ang="0">
                  <a:pos x="15" y="41"/>
                </a:cxn>
                <a:cxn ang="0">
                  <a:pos x="10" y="38"/>
                </a:cxn>
                <a:cxn ang="0">
                  <a:pos x="7" y="33"/>
                </a:cxn>
                <a:cxn ang="0">
                  <a:pos x="2" y="28"/>
                </a:cxn>
                <a:cxn ang="0">
                  <a:pos x="0" y="26"/>
                </a:cxn>
                <a:cxn ang="0">
                  <a:pos x="0" y="23"/>
                </a:cxn>
                <a:cxn ang="0">
                  <a:pos x="0" y="21"/>
                </a:cxn>
                <a:cxn ang="0">
                  <a:pos x="0" y="18"/>
                </a:cxn>
                <a:cxn ang="0">
                  <a:pos x="0" y="16"/>
                </a:cxn>
                <a:cxn ang="0">
                  <a:pos x="0" y="10"/>
                </a:cxn>
                <a:cxn ang="0">
                  <a:pos x="0" y="8"/>
                </a:cxn>
                <a:cxn ang="0">
                  <a:pos x="2" y="5"/>
                </a:cxn>
                <a:cxn ang="0">
                  <a:pos x="2" y="3"/>
                </a:cxn>
                <a:cxn ang="0">
                  <a:pos x="5" y="3"/>
                </a:cxn>
                <a:cxn ang="0">
                  <a:pos x="5" y="0"/>
                </a:cxn>
                <a:cxn ang="0">
                  <a:pos x="7" y="0"/>
                </a:cxn>
              </a:cxnLst>
              <a:rect l="0" t="0" r="r" b="b"/>
              <a:pathLst>
                <a:path w="76" h="46">
                  <a:moveTo>
                    <a:pt x="7" y="0"/>
                  </a:moveTo>
                  <a:lnTo>
                    <a:pt x="7" y="3"/>
                  </a:lnTo>
                  <a:lnTo>
                    <a:pt x="7" y="5"/>
                  </a:lnTo>
                  <a:lnTo>
                    <a:pt x="5" y="8"/>
                  </a:lnTo>
                  <a:lnTo>
                    <a:pt x="5" y="13"/>
                  </a:lnTo>
                  <a:lnTo>
                    <a:pt x="5" y="16"/>
                  </a:lnTo>
                  <a:lnTo>
                    <a:pt x="5" y="18"/>
                  </a:lnTo>
                  <a:lnTo>
                    <a:pt x="5" y="21"/>
                  </a:lnTo>
                  <a:lnTo>
                    <a:pt x="7" y="23"/>
                  </a:lnTo>
                  <a:lnTo>
                    <a:pt x="10" y="28"/>
                  </a:lnTo>
                  <a:lnTo>
                    <a:pt x="12" y="33"/>
                  </a:lnTo>
                  <a:lnTo>
                    <a:pt x="18" y="36"/>
                  </a:lnTo>
                  <a:lnTo>
                    <a:pt x="23" y="38"/>
                  </a:lnTo>
                  <a:lnTo>
                    <a:pt x="25" y="41"/>
                  </a:lnTo>
                  <a:lnTo>
                    <a:pt x="30" y="41"/>
                  </a:lnTo>
                  <a:lnTo>
                    <a:pt x="35" y="43"/>
                  </a:lnTo>
                  <a:lnTo>
                    <a:pt x="43" y="43"/>
                  </a:lnTo>
                  <a:lnTo>
                    <a:pt x="45" y="43"/>
                  </a:lnTo>
                  <a:lnTo>
                    <a:pt x="51" y="41"/>
                  </a:lnTo>
                  <a:lnTo>
                    <a:pt x="56" y="38"/>
                  </a:lnTo>
                  <a:lnTo>
                    <a:pt x="58" y="38"/>
                  </a:lnTo>
                  <a:lnTo>
                    <a:pt x="63" y="36"/>
                  </a:lnTo>
                  <a:lnTo>
                    <a:pt x="68" y="33"/>
                  </a:lnTo>
                  <a:lnTo>
                    <a:pt x="71" y="31"/>
                  </a:lnTo>
                  <a:lnTo>
                    <a:pt x="76" y="28"/>
                  </a:lnTo>
                  <a:lnTo>
                    <a:pt x="73" y="31"/>
                  </a:lnTo>
                  <a:lnTo>
                    <a:pt x="73" y="33"/>
                  </a:lnTo>
                  <a:lnTo>
                    <a:pt x="71" y="33"/>
                  </a:lnTo>
                  <a:lnTo>
                    <a:pt x="71" y="36"/>
                  </a:lnTo>
                  <a:lnTo>
                    <a:pt x="66" y="36"/>
                  </a:lnTo>
                  <a:lnTo>
                    <a:pt x="63" y="38"/>
                  </a:lnTo>
                  <a:lnTo>
                    <a:pt x="61" y="38"/>
                  </a:lnTo>
                  <a:lnTo>
                    <a:pt x="58" y="41"/>
                  </a:lnTo>
                  <a:lnTo>
                    <a:pt x="56" y="43"/>
                  </a:lnTo>
                  <a:lnTo>
                    <a:pt x="53" y="43"/>
                  </a:lnTo>
                  <a:lnTo>
                    <a:pt x="51" y="46"/>
                  </a:lnTo>
                  <a:lnTo>
                    <a:pt x="45" y="46"/>
                  </a:lnTo>
                  <a:lnTo>
                    <a:pt x="38" y="46"/>
                  </a:lnTo>
                  <a:lnTo>
                    <a:pt x="33" y="46"/>
                  </a:lnTo>
                  <a:lnTo>
                    <a:pt x="25" y="46"/>
                  </a:lnTo>
                  <a:lnTo>
                    <a:pt x="20" y="43"/>
                  </a:lnTo>
                  <a:lnTo>
                    <a:pt x="15" y="41"/>
                  </a:lnTo>
                  <a:lnTo>
                    <a:pt x="10" y="38"/>
                  </a:lnTo>
                  <a:lnTo>
                    <a:pt x="7" y="33"/>
                  </a:lnTo>
                  <a:lnTo>
                    <a:pt x="2" y="28"/>
                  </a:lnTo>
                  <a:lnTo>
                    <a:pt x="0" y="26"/>
                  </a:lnTo>
                  <a:lnTo>
                    <a:pt x="0" y="23"/>
                  </a:lnTo>
                  <a:lnTo>
                    <a:pt x="0" y="21"/>
                  </a:lnTo>
                  <a:lnTo>
                    <a:pt x="0" y="18"/>
                  </a:lnTo>
                  <a:lnTo>
                    <a:pt x="0" y="16"/>
                  </a:lnTo>
                  <a:lnTo>
                    <a:pt x="0" y="10"/>
                  </a:lnTo>
                  <a:lnTo>
                    <a:pt x="0" y="8"/>
                  </a:lnTo>
                  <a:lnTo>
                    <a:pt x="2" y="5"/>
                  </a:lnTo>
                  <a:lnTo>
                    <a:pt x="2" y="3"/>
                  </a:lnTo>
                  <a:lnTo>
                    <a:pt x="5" y="3"/>
                  </a:lnTo>
                  <a:lnTo>
                    <a:pt x="5" y="0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8FFFFF"/>
            </a:solidFill>
            <a:ln w="7938">
              <a:solidFill>
                <a:schemeClr val="bg2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ja-JP" altLang="en-US" sz="2000">
                <a:solidFill>
                  <a:srgbClr val="000000"/>
                </a:solidFill>
                <a:latin typeface="Calibri"/>
                <a:ea typeface="ＭＳ Ｐゴシック" panose="020B0600070205080204" pitchFamily="50" charset="-128"/>
              </a:endParaRPr>
            </a:p>
          </p:txBody>
        </p:sp>
      </p:grpSp>
      <p:grpSp>
        <p:nvGrpSpPr>
          <p:cNvPr id="43" name="Group 25"/>
          <p:cNvGrpSpPr>
            <a:grpSpLocks/>
          </p:cNvGrpSpPr>
          <p:nvPr/>
        </p:nvGrpSpPr>
        <p:grpSpPr bwMode="auto">
          <a:xfrm>
            <a:off x="7596188" y="2635399"/>
            <a:ext cx="647700" cy="865188"/>
            <a:chOff x="1565" y="1797"/>
            <a:chExt cx="408" cy="272"/>
          </a:xfrm>
        </p:grpSpPr>
        <p:sp>
          <p:nvSpPr>
            <p:cNvPr id="44" name="Line 26"/>
            <p:cNvSpPr>
              <a:spLocks noChangeShapeType="1"/>
            </p:cNvSpPr>
            <p:nvPr/>
          </p:nvSpPr>
          <p:spPr bwMode="auto">
            <a:xfrm>
              <a:off x="1565" y="1797"/>
              <a:ext cx="0" cy="272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prstDash val="dash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ja-JP" altLang="en-US" sz="2000">
                <a:solidFill>
                  <a:srgbClr val="000000"/>
                </a:solidFill>
                <a:latin typeface="Calibri"/>
                <a:ea typeface="ＭＳ Ｐゴシック" panose="020B0600070205080204" pitchFamily="50" charset="-128"/>
              </a:endParaRPr>
            </a:p>
          </p:txBody>
        </p:sp>
        <p:sp>
          <p:nvSpPr>
            <p:cNvPr id="49" name="Line 27"/>
            <p:cNvSpPr>
              <a:spLocks noChangeShapeType="1"/>
            </p:cNvSpPr>
            <p:nvPr/>
          </p:nvSpPr>
          <p:spPr bwMode="auto">
            <a:xfrm>
              <a:off x="1701" y="1797"/>
              <a:ext cx="0" cy="272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prstDash val="dash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ja-JP" altLang="en-US" sz="2000">
                <a:solidFill>
                  <a:srgbClr val="000000"/>
                </a:solidFill>
                <a:latin typeface="Calibri"/>
                <a:ea typeface="ＭＳ Ｐゴシック" panose="020B0600070205080204" pitchFamily="50" charset="-128"/>
              </a:endParaRPr>
            </a:p>
          </p:txBody>
        </p:sp>
        <p:sp>
          <p:nvSpPr>
            <p:cNvPr id="50" name="Line 28"/>
            <p:cNvSpPr>
              <a:spLocks noChangeShapeType="1"/>
            </p:cNvSpPr>
            <p:nvPr/>
          </p:nvSpPr>
          <p:spPr bwMode="auto">
            <a:xfrm>
              <a:off x="1837" y="1797"/>
              <a:ext cx="0" cy="272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prstDash val="dash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ja-JP" altLang="en-US" sz="2000">
                <a:solidFill>
                  <a:srgbClr val="000000"/>
                </a:solidFill>
                <a:latin typeface="Calibri"/>
                <a:ea typeface="ＭＳ Ｐゴシック" panose="020B0600070205080204" pitchFamily="50" charset="-128"/>
              </a:endParaRPr>
            </a:p>
          </p:txBody>
        </p:sp>
        <p:sp>
          <p:nvSpPr>
            <p:cNvPr id="51" name="Line 29"/>
            <p:cNvSpPr>
              <a:spLocks noChangeShapeType="1"/>
            </p:cNvSpPr>
            <p:nvPr/>
          </p:nvSpPr>
          <p:spPr bwMode="auto">
            <a:xfrm>
              <a:off x="1973" y="1797"/>
              <a:ext cx="0" cy="272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prstDash val="dash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ja-JP" altLang="en-US" sz="2000">
                <a:solidFill>
                  <a:srgbClr val="000000"/>
                </a:solidFill>
                <a:latin typeface="Calibri"/>
                <a:ea typeface="ＭＳ Ｐゴシック" panose="020B0600070205080204" pitchFamily="50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81463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7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235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235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235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235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7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3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3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1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3" dur="2000" fill="hold"/>
                                        <p:tgtEl>
                                          <p:spTgt spid="323592"/>
                                        </p:tgtEl>
                                      </p:cBhvr>
                                      <p:by x="100000" y="7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236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6000"/>
                            </p:stCondLst>
                            <p:childTnLst>
                              <p:par>
                                <p:cTn id="49" presetID="1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1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6500"/>
                            </p:stCondLst>
                            <p:childTnLst>
                              <p:par>
                                <p:cTn id="6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3236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236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236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3236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236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236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3236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236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236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0"/>
                                        <p:tgtEl>
                                          <p:spTgt spid="3236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323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3601" grpId="0"/>
      <p:bldP spid="323615" grpId="0" animBg="1"/>
      <p:bldP spid="323615" grpId="1" animBg="1"/>
      <p:bldP spid="323616" grpId="0"/>
      <p:bldP spid="323627" grpId="0" animBg="1"/>
      <p:bldP spid="323592" grpId="0" animBg="1"/>
      <p:bldP spid="323592" grpId="1" animBg="1"/>
      <p:bldP spid="45" grpId="0" animBg="1"/>
      <p:bldP spid="46" grpId="0" animBg="1"/>
      <p:bldP spid="48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168"/>
          <p:cNvGrpSpPr>
            <a:grpSpLocks/>
          </p:cNvGrpSpPr>
          <p:nvPr/>
        </p:nvGrpSpPr>
        <p:grpSpPr bwMode="auto">
          <a:xfrm>
            <a:off x="3924300" y="1628775"/>
            <a:ext cx="533400" cy="533400"/>
            <a:chOff x="96" y="3552"/>
            <a:chExt cx="240" cy="240"/>
          </a:xfrm>
        </p:grpSpPr>
        <p:sp>
          <p:nvSpPr>
            <p:cNvPr id="116905" name="AutoShape 169"/>
            <p:cNvSpPr>
              <a:spLocks noChangeArrowheads="1"/>
            </p:cNvSpPr>
            <p:nvPr/>
          </p:nvSpPr>
          <p:spPr bwMode="auto">
            <a:xfrm>
              <a:off x="96" y="3552"/>
              <a:ext cx="240" cy="240"/>
            </a:xfrm>
            <a:prstGeom prst="star16">
              <a:avLst>
                <a:gd name="adj" fmla="val 37500"/>
              </a:avLst>
            </a:prstGeom>
            <a:solidFill>
              <a:srgbClr val="FFFF66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116906" name="Oval 170"/>
            <p:cNvSpPr>
              <a:spLocks noChangeArrowheads="1"/>
            </p:cNvSpPr>
            <p:nvPr/>
          </p:nvSpPr>
          <p:spPr bwMode="auto">
            <a:xfrm>
              <a:off x="144" y="3600"/>
              <a:ext cx="144" cy="144"/>
            </a:xfrm>
            <a:prstGeom prst="ellipse">
              <a:avLst/>
            </a:prstGeom>
            <a:gradFill rotWithShape="0">
              <a:gsLst>
                <a:gs pos="0">
                  <a:srgbClr val="FFFFFF"/>
                </a:gs>
                <a:gs pos="100000">
                  <a:srgbClr val="FFCC00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</p:grpSp>
      <p:sp>
        <p:nvSpPr>
          <p:cNvPr id="116907" name="Text Box 171"/>
          <p:cNvSpPr txBox="1">
            <a:spLocks noChangeArrowheads="1"/>
          </p:cNvSpPr>
          <p:nvPr/>
        </p:nvSpPr>
        <p:spPr bwMode="auto">
          <a:xfrm>
            <a:off x="2750722" y="222594"/>
            <a:ext cx="3877985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ja-JP" altLang="en-US" sz="3600" dirty="0">
                <a:solidFill>
                  <a:srgbClr val="000000"/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氷が消えた後は？</a:t>
            </a:r>
            <a:endParaRPr lang="en-US" altLang="ja-JP" sz="3600" dirty="0">
              <a:solidFill>
                <a:srgbClr val="000000"/>
              </a:solidFill>
              <a:latin typeface="HG正楷書体-PRO" panose="03000600000000000000" pitchFamily="66" charset="-128"/>
              <a:ea typeface="HG正楷書体-PRO" panose="03000600000000000000" pitchFamily="66" charset="-128"/>
            </a:endParaRPr>
          </a:p>
          <a:p>
            <a:pPr algn="ctr"/>
            <a:r>
              <a:rPr lang="en-US" altLang="ja-JP" sz="2400" dirty="0">
                <a:solidFill>
                  <a:srgbClr val="000000"/>
                </a:solidFill>
                <a:latin typeface="Comic Sans MS" panose="030F0702030302020204" pitchFamily="66" charset="0"/>
                <a:ea typeface="HG正楷書体-PRO" panose="03000600000000000000" pitchFamily="66" charset="-128"/>
              </a:rPr>
              <a:t>After ices are gone..</a:t>
            </a:r>
          </a:p>
        </p:txBody>
      </p:sp>
      <p:grpSp>
        <p:nvGrpSpPr>
          <p:cNvPr id="116737" name="Group 180"/>
          <p:cNvGrpSpPr>
            <a:grpSpLocks/>
          </p:cNvGrpSpPr>
          <p:nvPr/>
        </p:nvGrpSpPr>
        <p:grpSpPr bwMode="auto">
          <a:xfrm>
            <a:off x="142875" y="5121275"/>
            <a:ext cx="6996113" cy="1858963"/>
            <a:chOff x="90" y="3226"/>
            <a:chExt cx="4407" cy="1171"/>
          </a:xfrm>
        </p:grpSpPr>
        <p:grpSp>
          <p:nvGrpSpPr>
            <p:cNvPr id="116738" name="Group 181"/>
            <p:cNvGrpSpPr>
              <a:grpSpLocks/>
            </p:cNvGrpSpPr>
            <p:nvPr/>
          </p:nvGrpSpPr>
          <p:grpSpPr bwMode="auto">
            <a:xfrm rot="2755582">
              <a:off x="4059" y="3475"/>
              <a:ext cx="272" cy="544"/>
              <a:chOff x="4785" y="1434"/>
              <a:chExt cx="272" cy="544"/>
            </a:xfrm>
          </p:grpSpPr>
          <p:sp>
            <p:nvSpPr>
              <p:cNvPr id="116918" name="Oval 182"/>
              <p:cNvSpPr>
                <a:spLocks noChangeArrowheads="1"/>
              </p:cNvSpPr>
              <p:nvPr/>
            </p:nvSpPr>
            <p:spPr bwMode="auto">
              <a:xfrm>
                <a:off x="4830" y="1434"/>
                <a:ext cx="182" cy="272"/>
              </a:xfrm>
              <a:prstGeom prst="ellipse">
                <a:avLst/>
              </a:pr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ja-JP" altLang="en-US">
                  <a:solidFill>
                    <a:srgbClr val="000000"/>
                  </a:solidFill>
                  <a:latin typeface="Arial"/>
                  <a:ea typeface="ＭＳ Ｐゴシック"/>
                </a:endParaRPr>
              </a:p>
            </p:txBody>
          </p:sp>
          <p:sp>
            <p:nvSpPr>
              <p:cNvPr id="116919" name="Freeform 183"/>
              <p:cNvSpPr>
                <a:spLocks/>
              </p:cNvSpPr>
              <p:nvPr/>
            </p:nvSpPr>
            <p:spPr bwMode="auto">
              <a:xfrm>
                <a:off x="4870" y="1505"/>
                <a:ext cx="40" cy="48"/>
              </a:xfrm>
              <a:custGeom>
                <a:avLst/>
                <a:gdLst/>
                <a:ahLst/>
                <a:cxnLst>
                  <a:cxn ang="0">
                    <a:pos x="19" y="8"/>
                  </a:cxn>
                  <a:cxn ang="0">
                    <a:pos x="15" y="15"/>
                  </a:cxn>
                  <a:cxn ang="0">
                    <a:pos x="15" y="19"/>
                  </a:cxn>
                  <a:cxn ang="0">
                    <a:pos x="11" y="22"/>
                  </a:cxn>
                  <a:cxn ang="0">
                    <a:pos x="4" y="19"/>
                  </a:cxn>
                  <a:cxn ang="0">
                    <a:pos x="0" y="11"/>
                  </a:cxn>
                  <a:cxn ang="0">
                    <a:pos x="0" y="4"/>
                  </a:cxn>
                  <a:cxn ang="0">
                    <a:pos x="8" y="0"/>
                  </a:cxn>
                  <a:cxn ang="0">
                    <a:pos x="15" y="4"/>
                  </a:cxn>
                  <a:cxn ang="0">
                    <a:pos x="19" y="8"/>
                  </a:cxn>
                </a:cxnLst>
                <a:rect l="0" t="0" r="r" b="b"/>
                <a:pathLst>
                  <a:path w="19" h="22">
                    <a:moveTo>
                      <a:pt x="19" y="8"/>
                    </a:moveTo>
                    <a:lnTo>
                      <a:pt x="15" y="15"/>
                    </a:lnTo>
                    <a:lnTo>
                      <a:pt x="15" y="19"/>
                    </a:lnTo>
                    <a:lnTo>
                      <a:pt x="11" y="22"/>
                    </a:lnTo>
                    <a:lnTo>
                      <a:pt x="4" y="19"/>
                    </a:lnTo>
                    <a:lnTo>
                      <a:pt x="0" y="11"/>
                    </a:lnTo>
                    <a:lnTo>
                      <a:pt x="0" y="4"/>
                    </a:lnTo>
                    <a:lnTo>
                      <a:pt x="8" y="0"/>
                    </a:lnTo>
                    <a:lnTo>
                      <a:pt x="15" y="4"/>
                    </a:lnTo>
                    <a:lnTo>
                      <a:pt x="19" y="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>
                  <a:solidFill>
                    <a:srgbClr val="000000"/>
                  </a:solidFill>
                  <a:latin typeface="Arial"/>
                  <a:ea typeface="ＭＳ Ｐゴシック"/>
                </a:endParaRPr>
              </a:p>
            </p:txBody>
          </p:sp>
          <p:sp>
            <p:nvSpPr>
              <p:cNvPr id="116920" name="Freeform 184"/>
              <p:cNvSpPr>
                <a:spLocks/>
              </p:cNvSpPr>
              <p:nvPr/>
            </p:nvSpPr>
            <p:spPr bwMode="auto">
              <a:xfrm>
                <a:off x="4954" y="1514"/>
                <a:ext cx="40" cy="39"/>
              </a:xfrm>
              <a:custGeom>
                <a:avLst/>
                <a:gdLst/>
                <a:ahLst/>
                <a:cxnLst>
                  <a:cxn ang="0">
                    <a:pos x="19" y="7"/>
                  </a:cxn>
                  <a:cxn ang="0">
                    <a:pos x="19" y="15"/>
                  </a:cxn>
                  <a:cxn ang="0">
                    <a:pos x="15" y="18"/>
                  </a:cxn>
                  <a:cxn ang="0">
                    <a:pos x="11" y="18"/>
                  </a:cxn>
                  <a:cxn ang="0">
                    <a:pos x="8" y="18"/>
                  </a:cxn>
                  <a:cxn ang="0">
                    <a:pos x="4" y="15"/>
                  </a:cxn>
                  <a:cxn ang="0">
                    <a:pos x="0" y="11"/>
                  </a:cxn>
                  <a:cxn ang="0">
                    <a:pos x="0" y="4"/>
                  </a:cxn>
                  <a:cxn ang="0">
                    <a:pos x="4" y="4"/>
                  </a:cxn>
                  <a:cxn ang="0">
                    <a:pos x="4" y="0"/>
                  </a:cxn>
                  <a:cxn ang="0">
                    <a:pos x="15" y="4"/>
                  </a:cxn>
                  <a:cxn ang="0">
                    <a:pos x="19" y="4"/>
                  </a:cxn>
                  <a:cxn ang="0">
                    <a:pos x="19" y="7"/>
                  </a:cxn>
                </a:cxnLst>
                <a:rect l="0" t="0" r="r" b="b"/>
                <a:pathLst>
                  <a:path w="19" h="18">
                    <a:moveTo>
                      <a:pt x="19" y="7"/>
                    </a:moveTo>
                    <a:lnTo>
                      <a:pt x="19" y="15"/>
                    </a:lnTo>
                    <a:lnTo>
                      <a:pt x="15" y="18"/>
                    </a:lnTo>
                    <a:lnTo>
                      <a:pt x="11" y="18"/>
                    </a:lnTo>
                    <a:lnTo>
                      <a:pt x="8" y="18"/>
                    </a:lnTo>
                    <a:lnTo>
                      <a:pt x="4" y="15"/>
                    </a:lnTo>
                    <a:lnTo>
                      <a:pt x="0" y="11"/>
                    </a:lnTo>
                    <a:lnTo>
                      <a:pt x="0" y="4"/>
                    </a:lnTo>
                    <a:lnTo>
                      <a:pt x="4" y="4"/>
                    </a:lnTo>
                    <a:lnTo>
                      <a:pt x="4" y="0"/>
                    </a:lnTo>
                    <a:lnTo>
                      <a:pt x="15" y="4"/>
                    </a:lnTo>
                    <a:lnTo>
                      <a:pt x="19" y="4"/>
                    </a:lnTo>
                    <a:lnTo>
                      <a:pt x="19" y="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>
                  <a:solidFill>
                    <a:srgbClr val="000000"/>
                  </a:solidFill>
                  <a:latin typeface="Arial"/>
                  <a:ea typeface="ＭＳ Ｐゴシック"/>
                </a:endParaRPr>
              </a:p>
            </p:txBody>
          </p:sp>
          <p:sp>
            <p:nvSpPr>
              <p:cNvPr id="116921" name="Freeform 185"/>
              <p:cNvSpPr>
                <a:spLocks/>
              </p:cNvSpPr>
              <p:nvPr/>
            </p:nvSpPr>
            <p:spPr bwMode="auto">
              <a:xfrm>
                <a:off x="4910" y="1578"/>
                <a:ext cx="36" cy="42"/>
              </a:xfrm>
              <a:custGeom>
                <a:avLst/>
                <a:gdLst/>
                <a:ahLst/>
                <a:cxnLst>
                  <a:cxn ang="0">
                    <a:pos x="18" y="11"/>
                  </a:cxn>
                  <a:cxn ang="0">
                    <a:pos x="18" y="15"/>
                  </a:cxn>
                  <a:cxn ang="0">
                    <a:pos x="18" y="15"/>
                  </a:cxn>
                  <a:cxn ang="0">
                    <a:pos x="15" y="19"/>
                  </a:cxn>
                  <a:cxn ang="0">
                    <a:pos x="7" y="19"/>
                  </a:cxn>
                  <a:cxn ang="0">
                    <a:pos x="0" y="11"/>
                  </a:cxn>
                  <a:cxn ang="0">
                    <a:pos x="0" y="8"/>
                  </a:cxn>
                  <a:cxn ang="0">
                    <a:pos x="4" y="4"/>
                  </a:cxn>
                  <a:cxn ang="0">
                    <a:pos x="11" y="0"/>
                  </a:cxn>
                  <a:cxn ang="0">
                    <a:pos x="18" y="0"/>
                  </a:cxn>
                  <a:cxn ang="0">
                    <a:pos x="18" y="4"/>
                  </a:cxn>
                  <a:cxn ang="0">
                    <a:pos x="18" y="11"/>
                  </a:cxn>
                </a:cxnLst>
                <a:rect l="0" t="0" r="r" b="b"/>
                <a:pathLst>
                  <a:path w="18" h="19">
                    <a:moveTo>
                      <a:pt x="18" y="11"/>
                    </a:moveTo>
                    <a:lnTo>
                      <a:pt x="18" y="15"/>
                    </a:lnTo>
                    <a:lnTo>
                      <a:pt x="18" y="15"/>
                    </a:lnTo>
                    <a:lnTo>
                      <a:pt x="15" y="19"/>
                    </a:lnTo>
                    <a:lnTo>
                      <a:pt x="7" y="19"/>
                    </a:lnTo>
                    <a:lnTo>
                      <a:pt x="0" y="11"/>
                    </a:lnTo>
                    <a:lnTo>
                      <a:pt x="0" y="8"/>
                    </a:lnTo>
                    <a:lnTo>
                      <a:pt x="4" y="4"/>
                    </a:lnTo>
                    <a:lnTo>
                      <a:pt x="11" y="0"/>
                    </a:lnTo>
                    <a:lnTo>
                      <a:pt x="18" y="0"/>
                    </a:lnTo>
                    <a:lnTo>
                      <a:pt x="18" y="4"/>
                    </a:lnTo>
                    <a:lnTo>
                      <a:pt x="18" y="11"/>
                    </a:lnTo>
                    <a:close/>
                  </a:path>
                </a:pathLst>
              </a:custGeom>
              <a:solidFill>
                <a:srgbClr val="8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>
                  <a:solidFill>
                    <a:srgbClr val="000000"/>
                  </a:solidFill>
                  <a:latin typeface="Arial"/>
                  <a:ea typeface="ＭＳ Ｐゴシック"/>
                </a:endParaRPr>
              </a:p>
            </p:txBody>
          </p:sp>
          <p:sp>
            <p:nvSpPr>
              <p:cNvPr id="116922" name="Oval 186"/>
              <p:cNvSpPr>
                <a:spLocks noChangeArrowheads="1"/>
              </p:cNvSpPr>
              <p:nvPr/>
            </p:nvSpPr>
            <p:spPr bwMode="auto">
              <a:xfrm>
                <a:off x="4785" y="1661"/>
                <a:ext cx="272" cy="317"/>
              </a:xfrm>
              <a:prstGeom prst="ellipse">
                <a:avLst/>
              </a:pr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ja-JP" altLang="en-US">
                  <a:solidFill>
                    <a:srgbClr val="000000"/>
                  </a:solidFill>
                  <a:latin typeface="Arial"/>
                  <a:ea typeface="ＭＳ Ｐゴシック"/>
                </a:endParaRPr>
              </a:p>
            </p:txBody>
          </p:sp>
        </p:grpSp>
        <p:sp>
          <p:nvSpPr>
            <p:cNvPr id="116923" name="Freeform 187"/>
            <p:cNvSpPr>
              <a:spLocks/>
            </p:cNvSpPr>
            <p:nvPr/>
          </p:nvSpPr>
          <p:spPr bwMode="auto">
            <a:xfrm>
              <a:off x="90" y="3226"/>
              <a:ext cx="4407" cy="1171"/>
            </a:xfrm>
            <a:custGeom>
              <a:avLst/>
              <a:gdLst/>
              <a:ahLst/>
              <a:cxnLst>
                <a:cxn ang="0">
                  <a:pos x="114" y="884"/>
                </a:cxn>
                <a:cxn ang="0">
                  <a:pos x="23" y="658"/>
                </a:cxn>
                <a:cxn ang="0">
                  <a:pos x="250" y="295"/>
                </a:cxn>
                <a:cxn ang="0">
                  <a:pos x="658" y="68"/>
                </a:cxn>
                <a:cxn ang="0">
                  <a:pos x="1429" y="23"/>
                </a:cxn>
                <a:cxn ang="0">
                  <a:pos x="2427" y="68"/>
                </a:cxn>
                <a:cxn ang="0">
                  <a:pos x="3425" y="68"/>
                </a:cxn>
                <a:cxn ang="0">
                  <a:pos x="3924" y="476"/>
                </a:cxn>
                <a:cxn ang="0">
                  <a:pos x="4151" y="839"/>
                </a:cxn>
                <a:cxn ang="0">
                  <a:pos x="4332" y="975"/>
                </a:cxn>
                <a:cxn ang="0">
                  <a:pos x="4332" y="1111"/>
                </a:cxn>
                <a:cxn ang="0">
                  <a:pos x="3879" y="1111"/>
                </a:cxn>
                <a:cxn ang="0">
                  <a:pos x="3516" y="748"/>
                </a:cxn>
                <a:cxn ang="0">
                  <a:pos x="3153" y="431"/>
                </a:cxn>
                <a:cxn ang="0">
                  <a:pos x="3062" y="431"/>
                </a:cxn>
                <a:cxn ang="0">
                  <a:pos x="2336" y="431"/>
                </a:cxn>
                <a:cxn ang="0">
                  <a:pos x="930" y="431"/>
                </a:cxn>
                <a:cxn ang="0">
                  <a:pos x="613" y="431"/>
                </a:cxn>
                <a:cxn ang="0">
                  <a:pos x="431" y="612"/>
                </a:cxn>
                <a:cxn ang="0">
                  <a:pos x="250" y="794"/>
                </a:cxn>
                <a:cxn ang="0">
                  <a:pos x="114" y="884"/>
                </a:cxn>
              </a:cxnLst>
              <a:rect l="0" t="0" r="r" b="b"/>
              <a:pathLst>
                <a:path w="4407" h="1171">
                  <a:moveTo>
                    <a:pt x="114" y="884"/>
                  </a:moveTo>
                  <a:cubicBezTo>
                    <a:pt x="76" y="861"/>
                    <a:pt x="0" y="756"/>
                    <a:pt x="23" y="658"/>
                  </a:cubicBezTo>
                  <a:cubicBezTo>
                    <a:pt x="46" y="560"/>
                    <a:pt x="144" y="393"/>
                    <a:pt x="250" y="295"/>
                  </a:cubicBezTo>
                  <a:cubicBezTo>
                    <a:pt x="356" y="197"/>
                    <a:pt x="462" y="113"/>
                    <a:pt x="658" y="68"/>
                  </a:cubicBezTo>
                  <a:cubicBezTo>
                    <a:pt x="854" y="23"/>
                    <a:pt x="1134" y="23"/>
                    <a:pt x="1429" y="23"/>
                  </a:cubicBezTo>
                  <a:cubicBezTo>
                    <a:pt x="1724" y="23"/>
                    <a:pt x="2094" y="60"/>
                    <a:pt x="2427" y="68"/>
                  </a:cubicBezTo>
                  <a:cubicBezTo>
                    <a:pt x="2760" y="76"/>
                    <a:pt x="3176" y="0"/>
                    <a:pt x="3425" y="68"/>
                  </a:cubicBezTo>
                  <a:cubicBezTo>
                    <a:pt x="3674" y="136"/>
                    <a:pt x="3803" y="348"/>
                    <a:pt x="3924" y="476"/>
                  </a:cubicBezTo>
                  <a:cubicBezTo>
                    <a:pt x="4045" y="604"/>
                    <a:pt x="4083" y="756"/>
                    <a:pt x="4151" y="839"/>
                  </a:cubicBezTo>
                  <a:cubicBezTo>
                    <a:pt x="4219" y="922"/>
                    <a:pt x="4302" y="930"/>
                    <a:pt x="4332" y="975"/>
                  </a:cubicBezTo>
                  <a:cubicBezTo>
                    <a:pt x="4362" y="1020"/>
                    <a:pt x="4407" y="1088"/>
                    <a:pt x="4332" y="1111"/>
                  </a:cubicBezTo>
                  <a:cubicBezTo>
                    <a:pt x="4257" y="1134"/>
                    <a:pt x="4015" y="1171"/>
                    <a:pt x="3879" y="1111"/>
                  </a:cubicBezTo>
                  <a:cubicBezTo>
                    <a:pt x="3743" y="1051"/>
                    <a:pt x="3637" y="861"/>
                    <a:pt x="3516" y="748"/>
                  </a:cubicBezTo>
                  <a:cubicBezTo>
                    <a:pt x="3395" y="635"/>
                    <a:pt x="3229" y="484"/>
                    <a:pt x="3153" y="431"/>
                  </a:cubicBezTo>
                  <a:cubicBezTo>
                    <a:pt x="3077" y="378"/>
                    <a:pt x="3198" y="431"/>
                    <a:pt x="3062" y="431"/>
                  </a:cubicBezTo>
                  <a:cubicBezTo>
                    <a:pt x="2926" y="431"/>
                    <a:pt x="2691" y="431"/>
                    <a:pt x="2336" y="431"/>
                  </a:cubicBezTo>
                  <a:cubicBezTo>
                    <a:pt x="1981" y="431"/>
                    <a:pt x="1217" y="431"/>
                    <a:pt x="930" y="431"/>
                  </a:cubicBezTo>
                  <a:cubicBezTo>
                    <a:pt x="643" y="431"/>
                    <a:pt x="696" y="401"/>
                    <a:pt x="613" y="431"/>
                  </a:cubicBezTo>
                  <a:cubicBezTo>
                    <a:pt x="530" y="461"/>
                    <a:pt x="491" y="552"/>
                    <a:pt x="431" y="612"/>
                  </a:cubicBezTo>
                  <a:cubicBezTo>
                    <a:pt x="371" y="672"/>
                    <a:pt x="303" y="749"/>
                    <a:pt x="250" y="794"/>
                  </a:cubicBezTo>
                  <a:cubicBezTo>
                    <a:pt x="197" y="839"/>
                    <a:pt x="152" y="907"/>
                    <a:pt x="114" y="884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</p:grpSp>
      <p:sp>
        <p:nvSpPr>
          <p:cNvPr id="116908" name="AutoShape 172"/>
          <p:cNvSpPr>
            <a:spLocks noChangeArrowheads="1"/>
          </p:cNvSpPr>
          <p:nvPr/>
        </p:nvSpPr>
        <p:spPr bwMode="auto">
          <a:xfrm flipV="1">
            <a:off x="-193183" y="5734424"/>
            <a:ext cx="6641142" cy="1445150"/>
          </a:xfrm>
          <a:custGeom>
            <a:avLst/>
            <a:gdLst>
              <a:gd name="G0" fmla="+- 3573 0 0"/>
              <a:gd name="G1" fmla="+- 21600 0 3573"/>
              <a:gd name="G2" fmla="*/ 3573 1 2"/>
              <a:gd name="G3" fmla="+- 21600 0 G2"/>
              <a:gd name="G4" fmla="+/ 3573 21600 2"/>
              <a:gd name="G5" fmla="+/ G1 0 2"/>
              <a:gd name="G6" fmla="*/ 21600 21600 3573"/>
              <a:gd name="G7" fmla="*/ G6 1 2"/>
              <a:gd name="G8" fmla="+- 21600 0 G7"/>
              <a:gd name="G9" fmla="*/ 21600 1 2"/>
              <a:gd name="G10" fmla="+- 3573 0 G9"/>
              <a:gd name="G11" fmla="?: G10 G8 0"/>
              <a:gd name="G12" fmla="?: G10 G7 21600"/>
              <a:gd name="T0" fmla="*/ 19813 w 21600"/>
              <a:gd name="T1" fmla="*/ 10800 h 21600"/>
              <a:gd name="T2" fmla="*/ 10800 w 21600"/>
              <a:gd name="T3" fmla="*/ 21600 h 21600"/>
              <a:gd name="T4" fmla="*/ 1787 w 21600"/>
              <a:gd name="T5" fmla="*/ 10800 h 21600"/>
              <a:gd name="T6" fmla="*/ 10800 w 21600"/>
              <a:gd name="T7" fmla="*/ 0 h 21600"/>
              <a:gd name="T8" fmla="*/ 3587 w 21600"/>
              <a:gd name="T9" fmla="*/ 3587 h 21600"/>
              <a:gd name="T10" fmla="*/ 18013 w 21600"/>
              <a:gd name="T11" fmla="*/ 18013 h 21600"/>
              <a:gd name="connsiteX0" fmla="*/ 0 w 21600"/>
              <a:gd name="connsiteY0" fmla="*/ 0 h 21600"/>
              <a:gd name="connsiteX1" fmla="*/ 3573 w 21600"/>
              <a:gd name="connsiteY1" fmla="*/ 21600 h 21600"/>
              <a:gd name="connsiteX2" fmla="*/ 18027 w 21600"/>
              <a:gd name="connsiteY2" fmla="*/ 21600 h 21600"/>
              <a:gd name="connsiteX3" fmla="*/ 21600 w 21600"/>
              <a:gd name="connsiteY3" fmla="*/ 0 h 21600"/>
              <a:gd name="connsiteX4" fmla="*/ 0 w 21600"/>
              <a:gd name="connsiteY4" fmla="*/ 0 h 21600"/>
              <a:gd name="connsiteX0" fmla="*/ 0 w 21600"/>
              <a:gd name="connsiteY0" fmla="*/ 0 h 21600"/>
              <a:gd name="connsiteX1" fmla="*/ 3573 w 21600"/>
              <a:gd name="connsiteY1" fmla="*/ 21600 h 21600"/>
              <a:gd name="connsiteX2" fmla="*/ 18027 w 21600"/>
              <a:gd name="connsiteY2" fmla="*/ 21600 h 21600"/>
              <a:gd name="connsiteX3" fmla="*/ 21600 w 21600"/>
              <a:gd name="connsiteY3" fmla="*/ 0 h 21600"/>
              <a:gd name="connsiteX4" fmla="*/ 0 w 21600"/>
              <a:gd name="connsiteY4" fmla="*/ 0 h 21600"/>
              <a:gd name="connsiteX0" fmla="*/ 0 w 21600"/>
              <a:gd name="connsiteY0" fmla="*/ 0 h 21600"/>
              <a:gd name="connsiteX1" fmla="*/ 3573 w 21600"/>
              <a:gd name="connsiteY1" fmla="*/ 21600 h 21600"/>
              <a:gd name="connsiteX2" fmla="*/ 18027 w 21600"/>
              <a:gd name="connsiteY2" fmla="*/ 21600 h 21600"/>
              <a:gd name="connsiteX3" fmla="*/ 21600 w 21600"/>
              <a:gd name="connsiteY3" fmla="*/ 0 h 21600"/>
              <a:gd name="connsiteX4" fmla="*/ 0 w 21600"/>
              <a:gd name="connsiteY4" fmla="*/ 0 h 21600"/>
              <a:gd name="connsiteX0" fmla="*/ 0 w 21600"/>
              <a:gd name="connsiteY0" fmla="*/ 0 h 21600"/>
              <a:gd name="connsiteX1" fmla="*/ 3741 w 21600"/>
              <a:gd name="connsiteY1" fmla="*/ 20790 h 21600"/>
              <a:gd name="connsiteX2" fmla="*/ 18027 w 21600"/>
              <a:gd name="connsiteY2" fmla="*/ 21600 h 21600"/>
              <a:gd name="connsiteX3" fmla="*/ 21600 w 21600"/>
              <a:gd name="connsiteY3" fmla="*/ 0 h 21600"/>
              <a:gd name="connsiteX4" fmla="*/ 0 w 21600"/>
              <a:gd name="connsiteY4" fmla="*/ 0 h 21600"/>
              <a:gd name="connsiteX0" fmla="*/ 0 w 21600"/>
              <a:gd name="connsiteY0" fmla="*/ 0 h 21600"/>
              <a:gd name="connsiteX1" fmla="*/ 3741 w 21600"/>
              <a:gd name="connsiteY1" fmla="*/ 20790 h 21600"/>
              <a:gd name="connsiteX2" fmla="*/ 18027 w 21600"/>
              <a:gd name="connsiteY2" fmla="*/ 21600 h 21600"/>
              <a:gd name="connsiteX3" fmla="*/ 21600 w 21600"/>
              <a:gd name="connsiteY3" fmla="*/ 0 h 21600"/>
              <a:gd name="connsiteX4" fmla="*/ 0 w 21600"/>
              <a:gd name="connsiteY4" fmla="*/ 0 h 21600"/>
              <a:gd name="connsiteX0" fmla="*/ 0 w 21600"/>
              <a:gd name="connsiteY0" fmla="*/ 0 h 21961"/>
              <a:gd name="connsiteX1" fmla="*/ 3741 w 21600"/>
              <a:gd name="connsiteY1" fmla="*/ 20790 h 21961"/>
              <a:gd name="connsiteX2" fmla="*/ 18027 w 21600"/>
              <a:gd name="connsiteY2" fmla="*/ 21600 h 21961"/>
              <a:gd name="connsiteX3" fmla="*/ 21600 w 21600"/>
              <a:gd name="connsiteY3" fmla="*/ 0 h 21961"/>
              <a:gd name="connsiteX4" fmla="*/ 0 w 21600"/>
              <a:gd name="connsiteY4" fmla="*/ 0 h 21961"/>
              <a:gd name="connsiteX0" fmla="*/ 0 w 21600"/>
              <a:gd name="connsiteY0" fmla="*/ 0 h 22352"/>
              <a:gd name="connsiteX1" fmla="*/ 4034 w 21600"/>
              <a:gd name="connsiteY1" fmla="*/ 21397 h 22352"/>
              <a:gd name="connsiteX2" fmla="*/ 18027 w 21600"/>
              <a:gd name="connsiteY2" fmla="*/ 21600 h 22352"/>
              <a:gd name="connsiteX3" fmla="*/ 21600 w 21600"/>
              <a:gd name="connsiteY3" fmla="*/ 0 h 22352"/>
              <a:gd name="connsiteX4" fmla="*/ 0 w 21600"/>
              <a:gd name="connsiteY4" fmla="*/ 0 h 22352"/>
              <a:gd name="connsiteX0" fmla="*/ 0 w 21600"/>
              <a:gd name="connsiteY0" fmla="*/ 0 h 22352"/>
              <a:gd name="connsiteX1" fmla="*/ 4034 w 21600"/>
              <a:gd name="connsiteY1" fmla="*/ 21397 h 22352"/>
              <a:gd name="connsiteX2" fmla="*/ 18027 w 21600"/>
              <a:gd name="connsiteY2" fmla="*/ 21600 h 22352"/>
              <a:gd name="connsiteX3" fmla="*/ 21600 w 21600"/>
              <a:gd name="connsiteY3" fmla="*/ 0 h 22352"/>
              <a:gd name="connsiteX4" fmla="*/ 0 w 21600"/>
              <a:gd name="connsiteY4" fmla="*/ 0 h 22352"/>
              <a:gd name="connsiteX0" fmla="*/ 0 w 21600"/>
              <a:gd name="connsiteY0" fmla="*/ 0 h 22519"/>
              <a:gd name="connsiteX1" fmla="*/ 4034 w 21600"/>
              <a:gd name="connsiteY1" fmla="*/ 21397 h 22519"/>
              <a:gd name="connsiteX2" fmla="*/ 18027 w 21600"/>
              <a:gd name="connsiteY2" fmla="*/ 21600 h 22519"/>
              <a:gd name="connsiteX3" fmla="*/ 21600 w 21600"/>
              <a:gd name="connsiteY3" fmla="*/ 0 h 22519"/>
              <a:gd name="connsiteX4" fmla="*/ 0 w 21600"/>
              <a:gd name="connsiteY4" fmla="*/ 0 h 22519"/>
              <a:gd name="connsiteX0" fmla="*/ 0 w 21600"/>
              <a:gd name="connsiteY0" fmla="*/ 0 h 22519"/>
              <a:gd name="connsiteX1" fmla="*/ 4034 w 21600"/>
              <a:gd name="connsiteY1" fmla="*/ 21397 h 22519"/>
              <a:gd name="connsiteX2" fmla="*/ 18027 w 21600"/>
              <a:gd name="connsiteY2" fmla="*/ 21600 h 22519"/>
              <a:gd name="connsiteX3" fmla="*/ 21600 w 21600"/>
              <a:gd name="connsiteY3" fmla="*/ 0 h 22519"/>
              <a:gd name="connsiteX4" fmla="*/ 0 w 21600"/>
              <a:gd name="connsiteY4" fmla="*/ 0 h 22519"/>
              <a:gd name="connsiteX0" fmla="*/ 0 w 21600"/>
              <a:gd name="connsiteY0" fmla="*/ 0 h 22519"/>
              <a:gd name="connsiteX1" fmla="*/ 4034 w 21600"/>
              <a:gd name="connsiteY1" fmla="*/ 21397 h 22519"/>
              <a:gd name="connsiteX2" fmla="*/ 18027 w 21600"/>
              <a:gd name="connsiteY2" fmla="*/ 21600 h 22519"/>
              <a:gd name="connsiteX3" fmla="*/ 21600 w 21600"/>
              <a:gd name="connsiteY3" fmla="*/ 0 h 22519"/>
              <a:gd name="connsiteX4" fmla="*/ 0 w 21600"/>
              <a:gd name="connsiteY4" fmla="*/ 0 h 22519"/>
              <a:gd name="connsiteX0" fmla="*/ 0 w 21600"/>
              <a:gd name="connsiteY0" fmla="*/ 0 h 22717"/>
              <a:gd name="connsiteX1" fmla="*/ 4034 w 21600"/>
              <a:gd name="connsiteY1" fmla="*/ 21397 h 22717"/>
              <a:gd name="connsiteX2" fmla="*/ 18027 w 21600"/>
              <a:gd name="connsiteY2" fmla="*/ 21600 h 22717"/>
              <a:gd name="connsiteX3" fmla="*/ 21600 w 21600"/>
              <a:gd name="connsiteY3" fmla="*/ 0 h 22717"/>
              <a:gd name="connsiteX4" fmla="*/ 0 w 21600"/>
              <a:gd name="connsiteY4" fmla="*/ 0 h 22717"/>
              <a:gd name="connsiteX0" fmla="*/ 0 w 21600"/>
              <a:gd name="connsiteY0" fmla="*/ 0 h 22717"/>
              <a:gd name="connsiteX1" fmla="*/ 4034 w 21600"/>
              <a:gd name="connsiteY1" fmla="*/ 21397 h 22717"/>
              <a:gd name="connsiteX2" fmla="*/ 18027 w 21600"/>
              <a:gd name="connsiteY2" fmla="*/ 21600 h 22717"/>
              <a:gd name="connsiteX3" fmla="*/ 21600 w 21600"/>
              <a:gd name="connsiteY3" fmla="*/ 0 h 22717"/>
              <a:gd name="connsiteX4" fmla="*/ 0 w 21600"/>
              <a:gd name="connsiteY4" fmla="*/ 0 h 227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600" h="22717">
                <a:moveTo>
                  <a:pt x="0" y="0"/>
                </a:moveTo>
                <a:cubicBezTo>
                  <a:pt x="1191" y="7200"/>
                  <a:pt x="3137" y="18448"/>
                  <a:pt x="4034" y="21397"/>
                </a:cubicBezTo>
                <a:cubicBezTo>
                  <a:pt x="6758" y="23422"/>
                  <a:pt x="16434" y="22814"/>
                  <a:pt x="18027" y="21600"/>
                </a:cubicBezTo>
                <a:cubicBezTo>
                  <a:pt x="19051" y="17032"/>
                  <a:pt x="20409" y="7200"/>
                  <a:pt x="21600" y="0"/>
                </a:cubicBezTo>
                <a:lnTo>
                  <a:pt x="0" y="0"/>
                </a:lnTo>
                <a:close/>
              </a:path>
            </a:pathLst>
          </a:custGeom>
          <a:gradFill rotWithShape="1">
            <a:gsLst>
              <a:gs pos="0">
                <a:srgbClr val="663300"/>
              </a:gs>
              <a:gs pos="100000">
                <a:srgbClr val="996600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ja-JP" altLang="en-US" dirty="0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32" name="テキスト ボックス 31"/>
          <p:cNvSpPr txBox="1"/>
          <p:nvPr/>
        </p:nvSpPr>
        <p:spPr>
          <a:xfrm>
            <a:off x="2634444" y="6106749"/>
            <a:ext cx="24593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ja-JP" altLang="en-US" sz="2000" dirty="0">
                <a:solidFill>
                  <a:srgbClr val="FFFFFF"/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固体地球 </a:t>
            </a:r>
            <a:r>
              <a:rPr lang="en-US" altLang="ja-JP" dirty="0">
                <a:solidFill>
                  <a:srgbClr val="FFFFFF"/>
                </a:solidFill>
                <a:latin typeface="Comic Sans MS" panose="030F0702030302020204" pitchFamily="66" charset="0"/>
                <a:ea typeface="HG正楷書体-PRO" panose="03000600000000000000" pitchFamily="66" charset="-128"/>
              </a:rPr>
              <a:t>solid earth</a:t>
            </a:r>
            <a:endParaRPr lang="ja-JP" altLang="en-US" sz="2000" dirty="0">
              <a:solidFill>
                <a:srgbClr val="FFFFFF"/>
              </a:solidFill>
              <a:latin typeface="Comic Sans MS" panose="030F0702030302020204" pitchFamily="66" charset="0"/>
              <a:ea typeface="HG正楷書体-PRO" panose="03000600000000000000" pitchFamily="66" charset="-128"/>
            </a:endParaRPr>
          </a:p>
        </p:txBody>
      </p:sp>
      <p:sp>
        <p:nvSpPr>
          <p:cNvPr id="17" name="Text Box 171"/>
          <p:cNvSpPr txBox="1">
            <a:spLocks noChangeArrowheads="1"/>
          </p:cNvSpPr>
          <p:nvPr/>
        </p:nvSpPr>
        <p:spPr bwMode="auto">
          <a:xfrm>
            <a:off x="883403" y="3474081"/>
            <a:ext cx="5514651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altLang="ja-JP" sz="3200" dirty="0">
                <a:solidFill>
                  <a:srgbClr val="FFFFFF"/>
                </a:solidFill>
                <a:latin typeface="Comic Sans MS" panose="030F0702030302020204" pitchFamily="66" charset="0"/>
                <a:ea typeface="HG正楷書体-PRO" panose="03000600000000000000" pitchFamily="66" charset="-128"/>
              </a:rPr>
              <a:t>Glacial isostatic adjustment</a:t>
            </a:r>
          </a:p>
          <a:p>
            <a:pPr algn="ctr"/>
            <a:r>
              <a:rPr lang="en-US" altLang="ja-JP" sz="3200" dirty="0">
                <a:solidFill>
                  <a:srgbClr val="FFFFFF"/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(</a:t>
            </a:r>
            <a:r>
              <a:rPr lang="ja-JP" altLang="en-US" sz="3200" dirty="0">
                <a:solidFill>
                  <a:srgbClr val="FFFFFF"/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後氷期回復</a:t>
            </a:r>
            <a:r>
              <a:rPr lang="en-US" altLang="ja-JP" sz="3200" dirty="0">
                <a:solidFill>
                  <a:srgbClr val="FFFFFF"/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856343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7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2000"/>
                                        <p:tgtEl>
                                          <p:spTgt spid="1167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/>
                                        <p:tgtEl>
                                          <p:spTgt spid="1167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/>
                                        <p:tgtEl>
                                          <p:spTgt spid="1167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/>
                                        <p:tgtEl>
                                          <p:spTgt spid="1167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67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42" presetClass="path" presetSubtype="0" accel="25000" decel="2500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-3.88889E-6 4.81481E-6 L 0.0073 -0.04723 " pathEditMode="relative" rAng="0" ptsTypes="AA">
                                      <p:cBhvr>
                                        <p:cTn id="17" dur="3000" fill="hold"/>
                                        <p:tgtEl>
                                          <p:spTgt spid="1169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5" y="-2361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42" presetClass="path" presetSubtype="0" accel="50000" decel="5000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5.55556E-7 4.07407E-6 L 0.00694 -0.04375 " pathEditMode="relative" rAng="0" ptsTypes="AA">
                                      <p:cBhvr>
                                        <p:cTn id="19" dur="3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7" y="-2199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34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6908" grpId="0" animBg="1"/>
      <p:bldP spid="32" grpId="0"/>
      <p:bldP spid="17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58" y="1162131"/>
            <a:ext cx="8925059" cy="4832592"/>
          </a:xfrm>
          <a:prstGeom prst="rect">
            <a:avLst/>
          </a:prstGeom>
        </p:spPr>
      </p:pic>
      <p:pic>
        <p:nvPicPr>
          <p:cNvPr id="3" name="図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5393" y="3129385"/>
            <a:ext cx="4535424" cy="17769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505" y="2053223"/>
            <a:ext cx="4507992" cy="17647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テキスト ボックス 5"/>
          <p:cNvSpPr txBox="1"/>
          <p:nvPr/>
        </p:nvSpPr>
        <p:spPr>
          <a:xfrm>
            <a:off x="179512" y="83982"/>
            <a:ext cx="903324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3200" dirty="0">
                <a:solidFill>
                  <a:srgbClr val="002060"/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  <a:cs typeface="Times New Roman" pitchFamily="18" charset="0"/>
              </a:rPr>
              <a:t>平均的な重力変化率 </a:t>
            </a:r>
            <a:r>
              <a:rPr lang="en-US" altLang="ja-JP" sz="3200" dirty="0">
                <a:solidFill>
                  <a:srgbClr val="002060"/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  <a:cs typeface="Times New Roman" pitchFamily="18" charset="0"/>
              </a:rPr>
              <a:t>2004-2014 </a:t>
            </a:r>
            <a:r>
              <a:rPr lang="en-US" altLang="ja-JP" sz="2400" dirty="0">
                <a:solidFill>
                  <a:srgbClr val="002060"/>
                </a:solidFill>
                <a:latin typeface="Comic Sans MS" panose="030F0702030302020204" pitchFamily="66" charset="0"/>
                <a:ea typeface="HG正楷書体-PRO" panose="03000600000000000000" pitchFamily="66" charset="-128"/>
                <a:cs typeface="Times New Roman" pitchFamily="18" charset="0"/>
              </a:rPr>
              <a:t>Average </a:t>
            </a:r>
            <a:r>
              <a:rPr lang="en-US" altLang="ja-JP" sz="2400" dirty="0">
                <a:solidFill>
                  <a:srgbClr val="002060"/>
                </a:solidFill>
                <a:latin typeface="Symbol" panose="05050102010706020507" pitchFamily="18" charset="2"/>
                <a:ea typeface="HG正楷書体-PRO" panose="03000600000000000000" pitchFamily="66" charset="-128"/>
                <a:cs typeface="Times New Roman" pitchFamily="18" charset="0"/>
              </a:rPr>
              <a:t>D</a:t>
            </a:r>
            <a:r>
              <a:rPr lang="en-US" altLang="ja-JP" sz="2400" dirty="0">
                <a:solidFill>
                  <a:srgbClr val="002060"/>
                </a:solidFill>
                <a:latin typeface="Comic Sans MS" panose="030F0702030302020204" pitchFamily="66" charset="0"/>
                <a:ea typeface="HG正楷書体-PRO" panose="03000600000000000000" pitchFamily="66" charset="-128"/>
                <a:cs typeface="Times New Roman" pitchFamily="18" charset="0"/>
              </a:rPr>
              <a:t>g rate</a:t>
            </a:r>
            <a:endParaRPr lang="en-US" altLang="ja-JP" sz="2400" dirty="0">
              <a:solidFill>
                <a:srgbClr val="002060"/>
              </a:solidFill>
              <a:latin typeface="HG正楷書体-PRO" panose="03000600000000000000" pitchFamily="66" charset="-128"/>
              <a:ea typeface="HG正楷書体-PRO" panose="03000600000000000000" pitchFamily="66" charset="-128"/>
              <a:cs typeface="Times New Roman" pitchFamily="18" charset="0"/>
            </a:endParaRPr>
          </a:p>
          <a:p>
            <a:pPr algn="ctr"/>
            <a:r>
              <a:rPr lang="ja-JP" altLang="en-US" sz="2400" dirty="0">
                <a:solidFill>
                  <a:srgbClr val="FF0000"/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  <a:cs typeface="Times New Roman" pitchFamily="18" charset="0"/>
              </a:rPr>
              <a:t>後氷期回復 </a:t>
            </a:r>
            <a:r>
              <a:rPr lang="en-US" altLang="ja-JP" sz="2400" dirty="0">
                <a:solidFill>
                  <a:srgbClr val="FF0000"/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  <a:cs typeface="Times New Roman" pitchFamily="18" charset="0"/>
              </a:rPr>
              <a:t>(GIA) : </a:t>
            </a:r>
            <a:r>
              <a:rPr lang="ja-JP" altLang="en-US" sz="2400" dirty="0">
                <a:solidFill>
                  <a:srgbClr val="FF0000"/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  <a:cs typeface="Times New Roman" pitchFamily="18" charset="0"/>
              </a:rPr>
              <a:t>二万年前の温暖化（間氷期の始まり）の記憶</a:t>
            </a:r>
            <a:endParaRPr lang="en-US" altLang="ja-JP" sz="2400" dirty="0">
              <a:solidFill>
                <a:srgbClr val="FF0000"/>
              </a:solidFill>
              <a:latin typeface="HG正楷書体-PRO" panose="03000600000000000000" pitchFamily="66" charset="-128"/>
              <a:ea typeface="HG正楷書体-PRO" panose="03000600000000000000" pitchFamily="66" charset="-128"/>
              <a:cs typeface="Times New Roman" pitchFamily="18" charset="0"/>
            </a:endParaRPr>
          </a:p>
        </p:txBody>
      </p:sp>
      <p:sp>
        <p:nvSpPr>
          <p:cNvPr id="7" name="円/楕円 6"/>
          <p:cNvSpPr/>
          <p:nvPr/>
        </p:nvSpPr>
        <p:spPr>
          <a:xfrm>
            <a:off x="771101" y="1672932"/>
            <a:ext cx="144000" cy="1440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100000">
                <a:srgbClr val="FFC00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ja-JP" altLang="en-US">
              <a:solidFill>
                <a:srgbClr val="FFFFFF"/>
              </a:solidFill>
            </a:endParaRPr>
          </a:p>
        </p:txBody>
      </p:sp>
      <p:sp>
        <p:nvSpPr>
          <p:cNvPr id="8" name="円/楕円 7"/>
          <p:cNvSpPr/>
          <p:nvPr/>
        </p:nvSpPr>
        <p:spPr>
          <a:xfrm>
            <a:off x="6435659" y="1714832"/>
            <a:ext cx="144000" cy="1440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100000">
                <a:srgbClr val="FFC00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ja-JP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0887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3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テキスト ボックス 9"/>
          <p:cNvSpPr txBox="1"/>
          <p:nvPr/>
        </p:nvSpPr>
        <p:spPr>
          <a:xfrm>
            <a:off x="683568" y="351251"/>
            <a:ext cx="77048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4400" dirty="0">
                <a:latin typeface="HG正楷書体-PRO" panose="03000600000000000000" pitchFamily="66" charset="-128"/>
                <a:ea typeface="HG正楷書体-PRO" panose="03000600000000000000" pitchFamily="66" charset="-128"/>
              </a:rPr>
              <a:t>中間まとめ：重力</a:t>
            </a:r>
            <a:endParaRPr kumimoji="0" lang="en-US" sz="6000" dirty="0">
              <a:latin typeface="HG正楷書体-PRO" panose="03000600000000000000" pitchFamily="66" charset="-128"/>
              <a:ea typeface="HG正楷書体-PRO" panose="03000600000000000000" pitchFamily="66" charset="-128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395536" y="1416343"/>
            <a:ext cx="828092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4000" dirty="0">
                <a:latin typeface="HG正楷書体-PRO" panose="03000600000000000000" pitchFamily="66" charset="-128"/>
                <a:ea typeface="HG正楷書体-PRO" panose="03000600000000000000" pitchFamily="66" charset="-128"/>
              </a:rPr>
              <a:t>衛星で測る重力</a:t>
            </a:r>
            <a:endParaRPr kumimoji="0" lang="en-US" altLang="ja-JP" sz="4000" dirty="0">
              <a:latin typeface="HG正楷書体-PRO" panose="03000600000000000000" pitchFamily="66" charset="-128"/>
              <a:ea typeface="HG正楷書体-PRO" panose="03000600000000000000" pitchFamily="66" charset="-128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3200" dirty="0">
                <a:latin typeface="HG正楷書体-PRO" panose="03000600000000000000" pitchFamily="66" charset="-128"/>
                <a:ea typeface="HG正楷書体-PRO" panose="03000600000000000000" pitchFamily="66" charset="-128"/>
              </a:rPr>
              <a:t>　</a:t>
            </a:r>
            <a:r>
              <a:rPr kumimoji="0" lang="ja-JP" altLang="en-US" sz="3200" dirty="0">
                <a:solidFill>
                  <a:srgbClr val="0070C0"/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空間変化（</a:t>
            </a:r>
            <a:r>
              <a:rPr kumimoji="0" lang="en-US" altLang="ja-JP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HG正楷書体-PRO" panose="03000600000000000000" pitchFamily="66" charset="-128"/>
                <a:cs typeface="Times New Roman" panose="02020603050405020304" pitchFamily="18" charset="0"/>
              </a:rPr>
              <a:t>mgal</a:t>
            </a:r>
            <a:r>
              <a:rPr kumimoji="0" lang="en-US" altLang="ja-JP" sz="3200" dirty="0">
                <a:solidFill>
                  <a:srgbClr val="0070C0"/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 </a:t>
            </a:r>
            <a:r>
              <a:rPr kumimoji="0" lang="ja-JP" altLang="en-US" sz="3200" dirty="0">
                <a:solidFill>
                  <a:srgbClr val="0070C0"/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百万分の一のちがい）</a:t>
            </a:r>
            <a:endParaRPr kumimoji="0" lang="en-US" altLang="ja-JP" sz="3200" dirty="0">
              <a:solidFill>
                <a:srgbClr val="0070C0"/>
              </a:solidFill>
              <a:latin typeface="HG正楷書体-PRO" panose="03000600000000000000" pitchFamily="66" charset="-128"/>
              <a:ea typeface="HG正楷書体-PRO" panose="03000600000000000000" pitchFamily="66" charset="-128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3200" dirty="0">
                <a:solidFill>
                  <a:srgbClr val="0070C0"/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　時間変化（</a:t>
            </a:r>
            <a:r>
              <a:rPr kumimoji="0" lang="en-US" altLang="ja-JP" sz="3200" dirty="0" err="1">
                <a:solidFill>
                  <a:srgbClr val="0070C0"/>
                </a:solidFill>
                <a:latin typeface="Symbol" panose="05050102010706020507" pitchFamily="18" charset="2"/>
                <a:ea typeface="HG正楷書体-PRO" panose="03000600000000000000" pitchFamily="66" charset="-128"/>
              </a:rPr>
              <a:t>m</a:t>
            </a:r>
            <a:r>
              <a:rPr kumimoji="0" lang="en-US" altLang="ja-JP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HG正楷書体-PRO" panose="03000600000000000000" pitchFamily="66" charset="-128"/>
                <a:cs typeface="Times New Roman" panose="02020603050405020304" pitchFamily="18" charset="0"/>
              </a:rPr>
              <a:t>gal</a:t>
            </a:r>
            <a:r>
              <a:rPr kumimoji="0" lang="en-US" altLang="ja-JP" sz="3200" dirty="0">
                <a:solidFill>
                  <a:srgbClr val="0070C0"/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 </a:t>
            </a:r>
            <a:r>
              <a:rPr kumimoji="0" lang="ja-JP" altLang="en-US" sz="3200" dirty="0">
                <a:solidFill>
                  <a:srgbClr val="0070C0"/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十億分の一の変化）</a:t>
            </a:r>
            <a:endParaRPr kumimoji="0" lang="en-US" sz="4400" dirty="0">
              <a:solidFill>
                <a:srgbClr val="0070C0"/>
              </a:solidFill>
              <a:latin typeface="HG正楷書体-PRO" panose="03000600000000000000" pitchFamily="66" charset="-128"/>
              <a:ea typeface="HG正楷書体-PRO" panose="03000600000000000000" pitchFamily="66" charset="-128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357062" y="3144265"/>
            <a:ext cx="831939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4000" dirty="0">
                <a:latin typeface="HG正楷書体-PRO" panose="03000600000000000000" pitchFamily="66" charset="-128"/>
                <a:ea typeface="HG正楷書体-PRO" panose="03000600000000000000" pitchFamily="66" charset="-128"/>
              </a:rPr>
              <a:t>重力変化が語る水や氷の動き</a:t>
            </a:r>
            <a:endParaRPr kumimoji="0" lang="en-US" altLang="ja-JP" sz="4000" dirty="0">
              <a:latin typeface="HG正楷書体-PRO" panose="03000600000000000000" pitchFamily="66" charset="-128"/>
              <a:ea typeface="HG正楷書体-PRO" panose="03000600000000000000" pitchFamily="66" charset="-128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kumimoji="0" lang="en-US" altLang="ja-JP" sz="3200" dirty="0">
                <a:latin typeface="HG正楷書体-PRO" panose="03000600000000000000" pitchFamily="66" charset="-128"/>
                <a:ea typeface="HG正楷書体-PRO" panose="03000600000000000000" pitchFamily="66" charset="-128"/>
              </a:rPr>
              <a:t>	</a:t>
            </a:r>
            <a:r>
              <a:rPr kumimoji="0" lang="ja-JP" altLang="en-US" sz="3200" dirty="0">
                <a:solidFill>
                  <a:srgbClr val="0070C0"/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重力季節変化にみる雨や雪</a:t>
            </a:r>
            <a:endParaRPr kumimoji="0" lang="en-US" altLang="ja-JP" sz="3200" dirty="0">
              <a:solidFill>
                <a:srgbClr val="0070C0"/>
              </a:solidFill>
              <a:latin typeface="HG正楷書体-PRO" panose="03000600000000000000" pitchFamily="66" charset="-128"/>
              <a:ea typeface="HG正楷書体-PRO" panose="03000600000000000000" pitchFamily="66" charset="-128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kumimoji="0" lang="en-US" altLang="ja-JP" sz="3200" dirty="0">
                <a:latin typeface="HG正楷書体-PRO" panose="03000600000000000000" pitchFamily="66" charset="-128"/>
                <a:ea typeface="HG正楷書体-PRO" panose="03000600000000000000" pitchFamily="66" charset="-128"/>
              </a:rPr>
              <a:t>		</a:t>
            </a:r>
            <a:r>
              <a:rPr kumimoji="0" lang="ja-JP" altLang="en-US" sz="2800" dirty="0">
                <a:solidFill>
                  <a:schemeClr val="accent3">
                    <a:lumMod val="75000"/>
                  </a:schemeClr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水資源</a:t>
            </a:r>
            <a:r>
              <a:rPr kumimoji="0" lang="en-US" altLang="ja-JP" sz="2800" dirty="0">
                <a:solidFill>
                  <a:schemeClr val="accent3">
                    <a:lumMod val="75000"/>
                  </a:schemeClr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(</a:t>
            </a:r>
            <a:r>
              <a:rPr kumimoji="0" lang="ja-JP" altLang="en-US" sz="2800" dirty="0">
                <a:solidFill>
                  <a:schemeClr val="accent3">
                    <a:lumMod val="75000"/>
                  </a:schemeClr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地下水や土壌水分）の把握</a:t>
            </a:r>
            <a:endParaRPr kumimoji="0" lang="en-US" altLang="ja-JP" sz="3200" dirty="0">
              <a:solidFill>
                <a:schemeClr val="accent3">
                  <a:lumMod val="75000"/>
                </a:schemeClr>
              </a:solidFill>
              <a:latin typeface="HG正楷書体-PRO" panose="03000600000000000000" pitchFamily="66" charset="-128"/>
              <a:ea typeface="HG正楷書体-PRO" panose="03000600000000000000" pitchFamily="66" charset="-128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kumimoji="0" lang="en-US" altLang="ja-JP" sz="3200" dirty="0">
                <a:latin typeface="HG正楷書体-PRO" panose="03000600000000000000" pitchFamily="66" charset="-128"/>
                <a:ea typeface="HG正楷書体-PRO" panose="03000600000000000000" pitchFamily="66" charset="-128"/>
              </a:rPr>
              <a:t>	</a:t>
            </a:r>
            <a:r>
              <a:rPr kumimoji="0" lang="ja-JP" altLang="en-US" sz="3200" dirty="0">
                <a:solidFill>
                  <a:srgbClr val="0070C0"/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重力経年変化にみる気候変動</a:t>
            </a:r>
            <a:endParaRPr kumimoji="0" lang="en-US" altLang="ja-JP" sz="3200" dirty="0">
              <a:solidFill>
                <a:srgbClr val="0070C0"/>
              </a:solidFill>
              <a:latin typeface="HG正楷書体-PRO" panose="03000600000000000000" pitchFamily="66" charset="-128"/>
              <a:ea typeface="HG正楷書体-PRO" panose="03000600000000000000" pitchFamily="66" charset="-128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kumimoji="0" lang="en-US" altLang="ja-JP" sz="2800" dirty="0">
                <a:latin typeface="HG正楷書体-PRO" panose="03000600000000000000" pitchFamily="66" charset="-128"/>
                <a:ea typeface="HG正楷書体-PRO" panose="03000600000000000000" pitchFamily="66" charset="-128"/>
              </a:rPr>
              <a:t>		</a:t>
            </a:r>
            <a:r>
              <a:rPr kumimoji="0" lang="ja-JP" altLang="en-US" sz="2800" dirty="0">
                <a:solidFill>
                  <a:schemeClr val="accent3">
                    <a:lumMod val="75000"/>
                  </a:schemeClr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大陸氷床や山岳氷河の融解と重力減少</a:t>
            </a:r>
            <a:r>
              <a:rPr kumimoji="0" lang="en-US" sz="2800" dirty="0">
                <a:solidFill>
                  <a:schemeClr val="accent3">
                    <a:lumMod val="75000"/>
                  </a:schemeClr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		</a:t>
            </a:r>
            <a:r>
              <a:rPr kumimoji="0" lang="ja-JP" altLang="en-US" sz="2800" dirty="0">
                <a:solidFill>
                  <a:schemeClr val="accent3">
                    <a:lumMod val="75000"/>
                  </a:schemeClr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最終氷期の記憶</a:t>
            </a:r>
            <a:endParaRPr kumimoji="0" lang="en-US" sz="2800" dirty="0">
              <a:solidFill>
                <a:schemeClr val="accent3">
                  <a:lumMod val="75000"/>
                </a:schemeClr>
              </a:solidFill>
              <a:latin typeface="HG正楷書体-PRO" panose="03000600000000000000" pitchFamily="66" charset="-128"/>
              <a:ea typeface="HG正楷書体-PRO" panose="03000600000000000000" pitchFamily="66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24738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">
              <a:srgbClr val="00B0F0"/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フリーフォーム: 図形 4"/>
          <p:cNvSpPr/>
          <p:nvPr/>
        </p:nvSpPr>
        <p:spPr>
          <a:xfrm>
            <a:off x="5423647" y="3630706"/>
            <a:ext cx="3729318" cy="421341"/>
          </a:xfrm>
          <a:custGeom>
            <a:avLst/>
            <a:gdLst>
              <a:gd name="connsiteX0" fmla="*/ 3693459 w 3693459"/>
              <a:gd name="connsiteY0" fmla="*/ 26894 h 421341"/>
              <a:gd name="connsiteX1" fmla="*/ 2716306 w 3693459"/>
              <a:gd name="connsiteY1" fmla="*/ 0 h 421341"/>
              <a:gd name="connsiteX2" fmla="*/ 53788 w 3693459"/>
              <a:gd name="connsiteY2" fmla="*/ 53788 h 421341"/>
              <a:gd name="connsiteX3" fmla="*/ 0 w 3693459"/>
              <a:gd name="connsiteY3" fmla="*/ 421341 h 421341"/>
              <a:gd name="connsiteX4" fmla="*/ 3693459 w 3693459"/>
              <a:gd name="connsiteY4" fmla="*/ 394447 h 421341"/>
              <a:gd name="connsiteX5" fmla="*/ 3693459 w 3693459"/>
              <a:gd name="connsiteY5" fmla="*/ 26894 h 421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93459" h="421341">
                <a:moveTo>
                  <a:pt x="3693459" y="26894"/>
                </a:moveTo>
                <a:lnTo>
                  <a:pt x="2716306" y="0"/>
                </a:lnTo>
                <a:lnTo>
                  <a:pt x="53788" y="53788"/>
                </a:lnTo>
                <a:lnTo>
                  <a:pt x="0" y="421341"/>
                </a:lnTo>
                <a:lnTo>
                  <a:pt x="3693459" y="394447"/>
                </a:lnTo>
                <a:lnTo>
                  <a:pt x="3693459" y="26894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フリーフォーム: 図形 3"/>
          <p:cNvSpPr/>
          <p:nvPr/>
        </p:nvSpPr>
        <p:spPr>
          <a:xfrm>
            <a:off x="2599765" y="4034118"/>
            <a:ext cx="6553200" cy="2823882"/>
          </a:xfrm>
          <a:custGeom>
            <a:avLst/>
            <a:gdLst>
              <a:gd name="connsiteX0" fmla="*/ 6535270 w 6553200"/>
              <a:gd name="connsiteY0" fmla="*/ 0 h 2823882"/>
              <a:gd name="connsiteX1" fmla="*/ 3962400 w 6553200"/>
              <a:gd name="connsiteY1" fmla="*/ 17929 h 2823882"/>
              <a:gd name="connsiteX2" fmla="*/ 2805953 w 6553200"/>
              <a:gd name="connsiteY2" fmla="*/ 17929 h 2823882"/>
              <a:gd name="connsiteX3" fmla="*/ 2644588 w 6553200"/>
              <a:gd name="connsiteY3" fmla="*/ 394447 h 2823882"/>
              <a:gd name="connsiteX4" fmla="*/ 977153 w 6553200"/>
              <a:gd name="connsiteY4" fmla="*/ 1075764 h 2823882"/>
              <a:gd name="connsiteX5" fmla="*/ 0 w 6553200"/>
              <a:gd name="connsiteY5" fmla="*/ 2823882 h 2823882"/>
              <a:gd name="connsiteX6" fmla="*/ 6553200 w 6553200"/>
              <a:gd name="connsiteY6" fmla="*/ 2823882 h 2823882"/>
              <a:gd name="connsiteX7" fmla="*/ 6535270 w 6553200"/>
              <a:gd name="connsiteY7" fmla="*/ 0 h 28238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553200" h="2823882">
                <a:moveTo>
                  <a:pt x="6535270" y="0"/>
                </a:moveTo>
                <a:lnTo>
                  <a:pt x="3962400" y="17929"/>
                </a:lnTo>
                <a:lnTo>
                  <a:pt x="2805953" y="17929"/>
                </a:lnTo>
                <a:lnTo>
                  <a:pt x="2644588" y="394447"/>
                </a:lnTo>
                <a:lnTo>
                  <a:pt x="977153" y="1075764"/>
                </a:lnTo>
                <a:lnTo>
                  <a:pt x="0" y="2823882"/>
                </a:lnTo>
                <a:lnTo>
                  <a:pt x="6553200" y="2823882"/>
                </a:lnTo>
                <a:cubicBezTo>
                  <a:pt x="6550212" y="1897529"/>
                  <a:pt x="6547223" y="971176"/>
                  <a:pt x="6535270" y="0"/>
                </a:cubicBezTo>
                <a:close/>
              </a:path>
            </a:pathLst>
          </a:custGeom>
          <a:solidFill>
            <a:srgbClr val="9966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/>
          <p:cNvSpPr txBox="1"/>
          <p:nvPr/>
        </p:nvSpPr>
        <p:spPr>
          <a:xfrm>
            <a:off x="1043608" y="476672"/>
            <a:ext cx="7160935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3200" dirty="0">
                <a:latin typeface="HG正楷書体-PRO" panose="03000600000000000000" pitchFamily="66" charset="-128"/>
                <a:ea typeface="HG正楷書体-PRO" panose="03000600000000000000" pitchFamily="66" charset="-128"/>
              </a:rPr>
              <a:t>測地学で地球温暖化の何が見えるか？</a:t>
            </a:r>
            <a:endParaRPr lang="en-US" altLang="ja-JP" sz="3200" dirty="0">
              <a:latin typeface="HG正楷書体-PRO" panose="03000600000000000000" pitchFamily="66" charset="-128"/>
              <a:ea typeface="HG正楷書体-PRO" panose="03000600000000000000" pitchFamily="66" charset="-128"/>
            </a:endParaRPr>
          </a:p>
          <a:p>
            <a:pPr algn="ctr"/>
            <a:r>
              <a:rPr lang="en-US" altLang="ja-JP" sz="2400" dirty="0">
                <a:latin typeface="Comic Sans MS" panose="030F0702030302020204" pitchFamily="66" charset="0"/>
                <a:ea typeface="HG正楷書体-PRO" panose="03000600000000000000" pitchFamily="66" charset="-128"/>
              </a:rPr>
              <a:t>How can geodesy observe global warming</a:t>
            </a:r>
          </a:p>
          <a:p>
            <a:endParaRPr kumimoji="1" lang="ja-JP" altLang="en-US" sz="3200" dirty="0">
              <a:latin typeface="HG正楷書体-PRO" panose="03000600000000000000" pitchFamily="66" charset="-128"/>
              <a:ea typeface="HG正楷書体-PRO" panose="03000600000000000000" pitchFamily="66" charset="-128"/>
            </a:endParaRPr>
          </a:p>
        </p:txBody>
      </p:sp>
      <p:sp>
        <p:nvSpPr>
          <p:cNvPr id="3" name="正方形/長方形 2"/>
          <p:cNvSpPr/>
          <p:nvPr/>
        </p:nvSpPr>
        <p:spPr>
          <a:xfrm>
            <a:off x="0" y="4437112"/>
            <a:ext cx="9144000" cy="2420888"/>
          </a:xfrm>
          <a:prstGeom prst="rect">
            <a:avLst/>
          </a:prstGeom>
          <a:solidFill>
            <a:srgbClr val="4F81BD">
              <a:alpha val="5686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155023" y="3371330"/>
            <a:ext cx="207858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800" dirty="0">
                <a:solidFill>
                  <a:srgbClr val="FF0000"/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2. </a:t>
            </a:r>
            <a:r>
              <a:rPr lang="ja-JP" altLang="en-US" sz="2800" dirty="0">
                <a:solidFill>
                  <a:srgbClr val="FF0000"/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海面上昇</a:t>
            </a:r>
            <a:endParaRPr lang="en-US" altLang="ja-JP" sz="2800" dirty="0">
              <a:solidFill>
                <a:srgbClr val="FF0000"/>
              </a:solidFill>
              <a:latin typeface="HG正楷書体-PRO" panose="03000600000000000000" pitchFamily="66" charset="-128"/>
              <a:ea typeface="HG正楷書体-PRO" panose="03000600000000000000" pitchFamily="66" charset="-128"/>
            </a:endParaRPr>
          </a:p>
          <a:p>
            <a:pPr algn="ctr"/>
            <a:r>
              <a:rPr lang="en-US" altLang="ja-JP" sz="2000" dirty="0">
                <a:solidFill>
                  <a:srgbClr val="FF0000"/>
                </a:solidFill>
                <a:latin typeface="Comic Sans MS" panose="030F0702030302020204" pitchFamily="66" charset="0"/>
                <a:ea typeface="HG正楷書体-PRO" panose="03000600000000000000" pitchFamily="66" charset="-128"/>
              </a:rPr>
              <a:t>Sea level rise</a:t>
            </a:r>
            <a:endParaRPr lang="ja-JP" altLang="en-US" sz="2000" dirty="0">
              <a:solidFill>
                <a:srgbClr val="FF0000"/>
              </a:solidFill>
              <a:latin typeface="Comic Sans MS" panose="030F0702030302020204" pitchFamily="66" charset="0"/>
              <a:ea typeface="HG正楷書体-PRO" panose="03000600000000000000" pitchFamily="66" charset="-128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5292080" y="2753828"/>
            <a:ext cx="3454792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800" dirty="0">
                <a:solidFill>
                  <a:srgbClr val="FF0000"/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1. </a:t>
            </a:r>
            <a:r>
              <a:rPr lang="ja-JP" altLang="en-US" sz="2800" dirty="0">
                <a:solidFill>
                  <a:srgbClr val="FF0000"/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氷河・氷床の融解</a:t>
            </a:r>
            <a:endParaRPr lang="en-US" altLang="ja-JP" sz="2800" dirty="0">
              <a:solidFill>
                <a:srgbClr val="FF0000"/>
              </a:solidFill>
              <a:latin typeface="HG正楷書体-PRO" panose="03000600000000000000" pitchFamily="66" charset="-128"/>
              <a:ea typeface="HG正楷書体-PRO" panose="03000600000000000000" pitchFamily="66" charset="-128"/>
            </a:endParaRPr>
          </a:p>
          <a:p>
            <a:pPr algn="ctr"/>
            <a:r>
              <a:rPr lang="en-US" altLang="ja-JP" sz="2000" dirty="0">
                <a:solidFill>
                  <a:srgbClr val="FF0000"/>
                </a:solidFill>
                <a:latin typeface="Comic Sans MS" panose="030F0702030302020204" pitchFamily="66" charset="0"/>
                <a:ea typeface="HG正楷書体-PRO" panose="03000600000000000000" pitchFamily="66" charset="-128"/>
              </a:rPr>
              <a:t>Melting ice</a:t>
            </a:r>
            <a:endParaRPr lang="ja-JP" altLang="en-US" sz="2000" dirty="0">
              <a:solidFill>
                <a:srgbClr val="FF0000"/>
              </a:solidFill>
              <a:latin typeface="Comic Sans MS" panose="030F0702030302020204" pitchFamily="66" charset="0"/>
              <a:ea typeface="HG正楷書体-PRO" panose="03000600000000000000" pitchFamily="66" charset="-128"/>
            </a:endParaRPr>
          </a:p>
          <a:p>
            <a:endParaRPr kumimoji="1" lang="ja-JP" altLang="en-US" sz="2800" dirty="0">
              <a:solidFill>
                <a:srgbClr val="FF0000"/>
              </a:solidFill>
              <a:latin typeface="HG正楷書体-PRO" panose="03000600000000000000" pitchFamily="66" charset="-128"/>
              <a:ea typeface="HG正楷書体-PRO" panose="03000600000000000000" pitchFamily="66" charset="-128"/>
            </a:endParaRPr>
          </a:p>
        </p:txBody>
      </p:sp>
      <p:grpSp>
        <p:nvGrpSpPr>
          <p:cNvPr id="54" name="グループ化 53"/>
          <p:cNvGrpSpPr/>
          <p:nvPr/>
        </p:nvGrpSpPr>
        <p:grpSpPr>
          <a:xfrm>
            <a:off x="1043608" y="1695791"/>
            <a:ext cx="3205246" cy="667838"/>
            <a:chOff x="1068254" y="1667863"/>
            <a:chExt cx="3205246" cy="667838"/>
          </a:xfrm>
        </p:grpSpPr>
        <p:grpSp>
          <p:nvGrpSpPr>
            <p:cNvPr id="10" name="Group 44"/>
            <p:cNvGrpSpPr>
              <a:grpSpLocks/>
            </p:cNvGrpSpPr>
            <p:nvPr/>
          </p:nvGrpSpPr>
          <p:grpSpPr bwMode="auto">
            <a:xfrm rot="1852634">
              <a:off x="3257111" y="1927639"/>
              <a:ext cx="284796" cy="302624"/>
              <a:chOff x="1399" y="3067"/>
              <a:chExt cx="348" cy="403"/>
            </a:xfrm>
          </p:grpSpPr>
          <p:sp>
            <p:nvSpPr>
              <p:cNvPr id="27" name="Oval 45"/>
              <p:cNvSpPr>
                <a:spLocks noChangeArrowheads="1"/>
              </p:cNvSpPr>
              <p:nvPr/>
            </p:nvSpPr>
            <p:spPr bwMode="auto">
              <a:xfrm>
                <a:off x="1429" y="3067"/>
                <a:ext cx="318" cy="318"/>
              </a:xfrm>
              <a:prstGeom prst="ellipse">
                <a:avLst/>
              </a:prstGeom>
              <a:gradFill rotWithShape="1">
                <a:gsLst>
                  <a:gs pos="0">
                    <a:srgbClr val="BBE0E3"/>
                  </a:gs>
                  <a:gs pos="100000">
                    <a:srgbClr val="0070C0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en-US" altLang="ja-JP" sz="2000" baseline="30000" dirty="0">
                  <a:solidFill>
                    <a:srgbClr val="002060"/>
                  </a:solidFill>
                  <a:latin typeface="Comic Sans MS" pitchFamily="66" charset="0"/>
                </a:endParaRPr>
              </a:p>
            </p:txBody>
          </p:sp>
          <p:sp>
            <p:nvSpPr>
              <p:cNvPr id="28" name="Oval 46"/>
              <p:cNvSpPr>
                <a:spLocks noChangeArrowheads="1"/>
              </p:cNvSpPr>
              <p:nvPr/>
            </p:nvSpPr>
            <p:spPr bwMode="auto">
              <a:xfrm>
                <a:off x="1574" y="3299"/>
                <a:ext cx="159" cy="159"/>
              </a:xfrm>
              <a:prstGeom prst="ellipse">
                <a:avLst/>
              </a:prstGeom>
              <a:gradFill rotWithShape="1">
                <a:gsLst>
                  <a:gs pos="0">
                    <a:srgbClr val="BBE0E3"/>
                  </a:gs>
                  <a:gs pos="100000">
                    <a:srgbClr val="0070C0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en-US" altLang="ja-JP" sz="1400" baseline="30000" dirty="0">
                  <a:solidFill>
                    <a:srgbClr val="333399"/>
                  </a:solidFill>
                  <a:latin typeface="Comic Sans MS" pitchFamily="66" charset="0"/>
                </a:endParaRPr>
              </a:p>
            </p:txBody>
          </p:sp>
          <p:sp>
            <p:nvSpPr>
              <p:cNvPr id="29" name="Oval 47"/>
              <p:cNvSpPr>
                <a:spLocks noChangeArrowheads="1"/>
              </p:cNvSpPr>
              <p:nvPr/>
            </p:nvSpPr>
            <p:spPr bwMode="auto">
              <a:xfrm>
                <a:off x="1399" y="3305"/>
                <a:ext cx="159" cy="165"/>
              </a:xfrm>
              <a:prstGeom prst="ellipse">
                <a:avLst/>
              </a:prstGeom>
              <a:gradFill rotWithShape="1">
                <a:gsLst>
                  <a:gs pos="0">
                    <a:srgbClr val="BBE0E3"/>
                  </a:gs>
                  <a:gs pos="100000">
                    <a:srgbClr val="0070C0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en-US" altLang="ja-JP" sz="1200" baseline="30000" dirty="0">
                  <a:solidFill>
                    <a:srgbClr val="333399"/>
                  </a:solidFill>
                  <a:latin typeface="Comic Sans MS" pitchFamily="66" charset="0"/>
                </a:endParaRPr>
              </a:p>
            </p:txBody>
          </p:sp>
        </p:grpSp>
        <p:grpSp>
          <p:nvGrpSpPr>
            <p:cNvPr id="33" name="Group 44"/>
            <p:cNvGrpSpPr>
              <a:grpSpLocks/>
            </p:cNvGrpSpPr>
            <p:nvPr/>
          </p:nvGrpSpPr>
          <p:grpSpPr bwMode="auto">
            <a:xfrm rot="167911">
              <a:off x="3879207" y="1773308"/>
              <a:ext cx="394293" cy="438454"/>
              <a:chOff x="1410" y="3067"/>
              <a:chExt cx="337" cy="391"/>
            </a:xfrm>
          </p:grpSpPr>
          <p:sp>
            <p:nvSpPr>
              <p:cNvPr id="34" name="Oval 45"/>
              <p:cNvSpPr>
                <a:spLocks noChangeArrowheads="1"/>
              </p:cNvSpPr>
              <p:nvPr/>
            </p:nvSpPr>
            <p:spPr bwMode="auto">
              <a:xfrm>
                <a:off x="1429" y="3067"/>
                <a:ext cx="318" cy="318"/>
              </a:xfrm>
              <a:prstGeom prst="ellipse">
                <a:avLst/>
              </a:prstGeom>
              <a:gradFill rotWithShape="1">
                <a:gsLst>
                  <a:gs pos="0">
                    <a:srgbClr val="BBE0E3"/>
                  </a:gs>
                  <a:gs pos="100000">
                    <a:srgbClr val="0070C0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1" lang="en-US" altLang="ja-JP" sz="1600" dirty="0">
                    <a:solidFill>
                      <a:srgbClr val="002060"/>
                    </a:solidFill>
                    <a:latin typeface="Comic Sans MS" pitchFamily="66" charset="0"/>
                  </a:rPr>
                  <a:t>O</a:t>
                </a:r>
                <a:endParaRPr kumimoji="1" lang="en-US" altLang="ja-JP" sz="1600" baseline="30000" dirty="0">
                  <a:solidFill>
                    <a:srgbClr val="002060"/>
                  </a:solidFill>
                  <a:latin typeface="Comic Sans MS" pitchFamily="66" charset="0"/>
                </a:endParaRPr>
              </a:p>
            </p:txBody>
          </p:sp>
          <p:sp>
            <p:nvSpPr>
              <p:cNvPr id="35" name="Oval 46"/>
              <p:cNvSpPr>
                <a:spLocks noChangeArrowheads="1"/>
              </p:cNvSpPr>
              <p:nvPr/>
            </p:nvSpPr>
            <p:spPr bwMode="auto">
              <a:xfrm>
                <a:off x="1574" y="3299"/>
                <a:ext cx="159" cy="159"/>
              </a:xfrm>
              <a:prstGeom prst="ellipse">
                <a:avLst/>
              </a:prstGeom>
              <a:gradFill rotWithShape="1">
                <a:gsLst>
                  <a:gs pos="0">
                    <a:srgbClr val="BBE0E3"/>
                  </a:gs>
                  <a:gs pos="100000">
                    <a:srgbClr val="0070C0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1" lang="en-US" altLang="ja-JP" sz="1100" dirty="0">
                    <a:solidFill>
                      <a:srgbClr val="333399"/>
                    </a:solidFill>
                    <a:latin typeface="Comic Sans MS" pitchFamily="66" charset="0"/>
                  </a:rPr>
                  <a:t>H</a:t>
                </a:r>
                <a:endParaRPr kumimoji="1" lang="en-US" altLang="ja-JP" sz="1100" baseline="30000" dirty="0">
                  <a:solidFill>
                    <a:srgbClr val="333399"/>
                  </a:solidFill>
                  <a:latin typeface="Comic Sans MS" pitchFamily="66" charset="0"/>
                </a:endParaRPr>
              </a:p>
            </p:txBody>
          </p:sp>
          <p:sp>
            <p:nvSpPr>
              <p:cNvPr id="36" name="Oval 47"/>
              <p:cNvSpPr>
                <a:spLocks noChangeArrowheads="1"/>
              </p:cNvSpPr>
              <p:nvPr/>
            </p:nvSpPr>
            <p:spPr bwMode="auto">
              <a:xfrm>
                <a:off x="1410" y="3288"/>
                <a:ext cx="159" cy="165"/>
              </a:xfrm>
              <a:prstGeom prst="ellipse">
                <a:avLst/>
              </a:prstGeom>
              <a:gradFill rotWithShape="1">
                <a:gsLst>
                  <a:gs pos="0">
                    <a:srgbClr val="BBE0E3"/>
                  </a:gs>
                  <a:gs pos="100000">
                    <a:srgbClr val="0070C0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1" lang="en-US" altLang="ja-JP" sz="1100" dirty="0">
                    <a:solidFill>
                      <a:srgbClr val="333399"/>
                    </a:solidFill>
                    <a:latin typeface="Comic Sans MS" pitchFamily="66" charset="0"/>
                  </a:rPr>
                  <a:t>H</a:t>
                </a:r>
                <a:endParaRPr kumimoji="1" lang="en-US" altLang="ja-JP" sz="1200" baseline="30000" dirty="0">
                  <a:solidFill>
                    <a:srgbClr val="333399"/>
                  </a:solidFill>
                  <a:latin typeface="Comic Sans MS" pitchFamily="66" charset="0"/>
                </a:endParaRPr>
              </a:p>
            </p:txBody>
          </p:sp>
        </p:grpSp>
        <p:grpSp>
          <p:nvGrpSpPr>
            <p:cNvPr id="37" name="Group 44"/>
            <p:cNvGrpSpPr>
              <a:grpSpLocks/>
            </p:cNvGrpSpPr>
            <p:nvPr/>
          </p:nvGrpSpPr>
          <p:grpSpPr bwMode="auto">
            <a:xfrm rot="18330886">
              <a:off x="1994534" y="1643966"/>
              <a:ext cx="507158" cy="554952"/>
              <a:chOff x="1399" y="3067"/>
              <a:chExt cx="348" cy="403"/>
            </a:xfrm>
          </p:grpSpPr>
          <p:sp>
            <p:nvSpPr>
              <p:cNvPr id="38" name="Oval 45"/>
              <p:cNvSpPr>
                <a:spLocks noChangeArrowheads="1"/>
              </p:cNvSpPr>
              <p:nvPr/>
            </p:nvSpPr>
            <p:spPr bwMode="auto">
              <a:xfrm>
                <a:off x="1429" y="3067"/>
                <a:ext cx="318" cy="318"/>
              </a:xfrm>
              <a:prstGeom prst="ellipse">
                <a:avLst/>
              </a:prstGeom>
              <a:gradFill rotWithShape="1">
                <a:gsLst>
                  <a:gs pos="0">
                    <a:srgbClr val="BBE0E3"/>
                  </a:gs>
                  <a:gs pos="100000">
                    <a:srgbClr val="0070C0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1" lang="en-US" altLang="ja-JP" sz="2000" dirty="0">
                    <a:solidFill>
                      <a:srgbClr val="002060"/>
                    </a:solidFill>
                    <a:latin typeface="Comic Sans MS" pitchFamily="66" charset="0"/>
                  </a:rPr>
                  <a:t>O</a:t>
                </a:r>
                <a:endParaRPr kumimoji="1" lang="en-US" altLang="ja-JP" sz="2000" baseline="30000" dirty="0">
                  <a:solidFill>
                    <a:srgbClr val="002060"/>
                  </a:solidFill>
                  <a:latin typeface="Comic Sans MS" pitchFamily="66" charset="0"/>
                </a:endParaRPr>
              </a:p>
            </p:txBody>
          </p:sp>
          <p:sp>
            <p:nvSpPr>
              <p:cNvPr id="39" name="Oval 46"/>
              <p:cNvSpPr>
                <a:spLocks noChangeArrowheads="1"/>
              </p:cNvSpPr>
              <p:nvPr/>
            </p:nvSpPr>
            <p:spPr bwMode="auto">
              <a:xfrm>
                <a:off x="1574" y="3299"/>
                <a:ext cx="159" cy="159"/>
              </a:xfrm>
              <a:prstGeom prst="ellipse">
                <a:avLst/>
              </a:prstGeom>
              <a:gradFill rotWithShape="1">
                <a:gsLst>
                  <a:gs pos="0">
                    <a:srgbClr val="BBE0E3"/>
                  </a:gs>
                  <a:gs pos="100000">
                    <a:srgbClr val="0070C0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1" lang="en-US" altLang="ja-JP" sz="1400" dirty="0">
                    <a:solidFill>
                      <a:srgbClr val="333399"/>
                    </a:solidFill>
                    <a:latin typeface="Comic Sans MS" pitchFamily="66" charset="0"/>
                  </a:rPr>
                  <a:t>H</a:t>
                </a:r>
                <a:endParaRPr kumimoji="1" lang="en-US" altLang="ja-JP" sz="1400" baseline="30000" dirty="0">
                  <a:solidFill>
                    <a:srgbClr val="333399"/>
                  </a:solidFill>
                  <a:latin typeface="Comic Sans MS" pitchFamily="66" charset="0"/>
                </a:endParaRPr>
              </a:p>
            </p:txBody>
          </p:sp>
          <p:sp>
            <p:nvSpPr>
              <p:cNvPr id="40" name="Oval 47"/>
              <p:cNvSpPr>
                <a:spLocks noChangeArrowheads="1"/>
              </p:cNvSpPr>
              <p:nvPr/>
            </p:nvSpPr>
            <p:spPr bwMode="auto">
              <a:xfrm>
                <a:off x="1399" y="3305"/>
                <a:ext cx="159" cy="165"/>
              </a:xfrm>
              <a:prstGeom prst="ellipse">
                <a:avLst/>
              </a:prstGeom>
              <a:gradFill rotWithShape="1">
                <a:gsLst>
                  <a:gs pos="0">
                    <a:srgbClr val="BBE0E3"/>
                  </a:gs>
                  <a:gs pos="100000">
                    <a:srgbClr val="0070C0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1" lang="en-US" altLang="ja-JP" sz="1200" dirty="0">
                    <a:solidFill>
                      <a:srgbClr val="333399"/>
                    </a:solidFill>
                    <a:latin typeface="Comic Sans MS" pitchFamily="66" charset="0"/>
                  </a:rPr>
                  <a:t>H</a:t>
                </a:r>
                <a:endParaRPr kumimoji="1" lang="en-US" altLang="ja-JP" sz="1200" baseline="30000" dirty="0">
                  <a:solidFill>
                    <a:srgbClr val="333399"/>
                  </a:solidFill>
                  <a:latin typeface="Comic Sans MS" pitchFamily="66" charset="0"/>
                </a:endParaRPr>
              </a:p>
            </p:txBody>
          </p:sp>
        </p:grpSp>
        <p:grpSp>
          <p:nvGrpSpPr>
            <p:cNvPr id="41" name="Group 44"/>
            <p:cNvGrpSpPr>
              <a:grpSpLocks/>
            </p:cNvGrpSpPr>
            <p:nvPr/>
          </p:nvGrpSpPr>
          <p:grpSpPr bwMode="auto">
            <a:xfrm rot="20447404">
              <a:off x="1068254" y="1887863"/>
              <a:ext cx="284796" cy="302624"/>
              <a:chOff x="1399" y="3067"/>
              <a:chExt cx="348" cy="403"/>
            </a:xfrm>
          </p:grpSpPr>
          <p:sp>
            <p:nvSpPr>
              <p:cNvPr id="42" name="Oval 45"/>
              <p:cNvSpPr>
                <a:spLocks noChangeArrowheads="1"/>
              </p:cNvSpPr>
              <p:nvPr/>
            </p:nvSpPr>
            <p:spPr bwMode="auto">
              <a:xfrm>
                <a:off x="1429" y="3067"/>
                <a:ext cx="318" cy="318"/>
              </a:xfrm>
              <a:prstGeom prst="ellipse">
                <a:avLst/>
              </a:prstGeom>
              <a:gradFill rotWithShape="1">
                <a:gsLst>
                  <a:gs pos="0">
                    <a:srgbClr val="BBE0E3"/>
                  </a:gs>
                  <a:gs pos="100000">
                    <a:srgbClr val="0070C0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en-US" altLang="ja-JP" sz="2000" baseline="30000" dirty="0">
                  <a:solidFill>
                    <a:srgbClr val="002060"/>
                  </a:solidFill>
                  <a:latin typeface="Comic Sans MS" pitchFamily="66" charset="0"/>
                </a:endParaRPr>
              </a:p>
            </p:txBody>
          </p:sp>
          <p:sp>
            <p:nvSpPr>
              <p:cNvPr id="43" name="Oval 46"/>
              <p:cNvSpPr>
                <a:spLocks noChangeArrowheads="1"/>
              </p:cNvSpPr>
              <p:nvPr/>
            </p:nvSpPr>
            <p:spPr bwMode="auto">
              <a:xfrm>
                <a:off x="1574" y="3299"/>
                <a:ext cx="159" cy="159"/>
              </a:xfrm>
              <a:prstGeom prst="ellipse">
                <a:avLst/>
              </a:prstGeom>
              <a:gradFill rotWithShape="1">
                <a:gsLst>
                  <a:gs pos="0">
                    <a:srgbClr val="BBE0E3"/>
                  </a:gs>
                  <a:gs pos="100000">
                    <a:srgbClr val="0070C0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en-US" altLang="ja-JP" sz="1400" baseline="30000" dirty="0">
                  <a:solidFill>
                    <a:srgbClr val="333399"/>
                  </a:solidFill>
                  <a:latin typeface="Comic Sans MS" pitchFamily="66" charset="0"/>
                </a:endParaRPr>
              </a:p>
            </p:txBody>
          </p:sp>
          <p:sp>
            <p:nvSpPr>
              <p:cNvPr id="44" name="Oval 47"/>
              <p:cNvSpPr>
                <a:spLocks noChangeArrowheads="1"/>
              </p:cNvSpPr>
              <p:nvPr/>
            </p:nvSpPr>
            <p:spPr bwMode="auto">
              <a:xfrm>
                <a:off x="1399" y="3305"/>
                <a:ext cx="159" cy="165"/>
              </a:xfrm>
              <a:prstGeom prst="ellipse">
                <a:avLst/>
              </a:prstGeom>
              <a:gradFill rotWithShape="1">
                <a:gsLst>
                  <a:gs pos="0">
                    <a:srgbClr val="BBE0E3"/>
                  </a:gs>
                  <a:gs pos="100000">
                    <a:srgbClr val="0070C0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en-US" altLang="ja-JP" sz="1200" baseline="30000" dirty="0">
                  <a:solidFill>
                    <a:srgbClr val="333399"/>
                  </a:solidFill>
                  <a:latin typeface="Comic Sans MS" pitchFamily="66" charset="0"/>
                </a:endParaRPr>
              </a:p>
            </p:txBody>
          </p:sp>
        </p:grpSp>
        <p:grpSp>
          <p:nvGrpSpPr>
            <p:cNvPr id="45" name="Group 44"/>
            <p:cNvGrpSpPr>
              <a:grpSpLocks/>
            </p:cNvGrpSpPr>
            <p:nvPr/>
          </p:nvGrpSpPr>
          <p:grpSpPr bwMode="auto">
            <a:xfrm rot="631729">
              <a:off x="1459616" y="2095577"/>
              <a:ext cx="211909" cy="240124"/>
              <a:chOff x="1399" y="3067"/>
              <a:chExt cx="348" cy="403"/>
            </a:xfrm>
          </p:grpSpPr>
          <p:sp>
            <p:nvSpPr>
              <p:cNvPr id="46" name="Oval 45"/>
              <p:cNvSpPr>
                <a:spLocks noChangeArrowheads="1"/>
              </p:cNvSpPr>
              <p:nvPr/>
            </p:nvSpPr>
            <p:spPr bwMode="auto">
              <a:xfrm>
                <a:off x="1429" y="3067"/>
                <a:ext cx="318" cy="318"/>
              </a:xfrm>
              <a:prstGeom prst="ellipse">
                <a:avLst/>
              </a:prstGeom>
              <a:gradFill rotWithShape="1">
                <a:gsLst>
                  <a:gs pos="0">
                    <a:srgbClr val="BBE0E3"/>
                  </a:gs>
                  <a:gs pos="100000">
                    <a:srgbClr val="0070C0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en-US" altLang="ja-JP" sz="2000" baseline="30000" dirty="0">
                  <a:solidFill>
                    <a:srgbClr val="002060"/>
                  </a:solidFill>
                  <a:latin typeface="Comic Sans MS" pitchFamily="66" charset="0"/>
                </a:endParaRPr>
              </a:p>
            </p:txBody>
          </p:sp>
          <p:sp>
            <p:nvSpPr>
              <p:cNvPr id="47" name="Oval 46"/>
              <p:cNvSpPr>
                <a:spLocks noChangeArrowheads="1"/>
              </p:cNvSpPr>
              <p:nvPr/>
            </p:nvSpPr>
            <p:spPr bwMode="auto">
              <a:xfrm>
                <a:off x="1574" y="3299"/>
                <a:ext cx="159" cy="159"/>
              </a:xfrm>
              <a:prstGeom prst="ellipse">
                <a:avLst/>
              </a:prstGeom>
              <a:gradFill rotWithShape="1">
                <a:gsLst>
                  <a:gs pos="0">
                    <a:srgbClr val="BBE0E3"/>
                  </a:gs>
                  <a:gs pos="100000">
                    <a:srgbClr val="0070C0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en-US" altLang="ja-JP" sz="1400" baseline="30000" dirty="0">
                  <a:solidFill>
                    <a:srgbClr val="333399"/>
                  </a:solidFill>
                  <a:latin typeface="Comic Sans MS" pitchFamily="66" charset="0"/>
                </a:endParaRPr>
              </a:p>
            </p:txBody>
          </p:sp>
          <p:sp>
            <p:nvSpPr>
              <p:cNvPr id="48" name="Oval 47"/>
              <p:cNvSpPr>
                <a:spLocks noChangeArrowheads="1"/>
              </p:cNvSpPr>
              <p:nvPr/>
            </p:nvSpPr>
            <p:spPr bwMode="auto">
              <a:xfrm>
                <a:off x="1399" y="3305"/>
                <a:ext cx="159" cy="165"/>
              </a:xfrm>
              <a:prstGeom prst="ellipse">
                <a:avLst/>
              </a:prstGeom>
              <a:gradFill rotWithShape="1">
                <a:gsLst>
                  <a:gs pos="0">
                    <a:srgbClr val="BBE0E3"/>
                  </a:gs>
                  <a:gs pos="100000">
                    <a:srgbClr val="0070C0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en-US" altLang="ja-JP" sz="1200" baseline="30000" dirty="0">
                  <a:solidFill>
                    <a:srgbClr val="333399"/>
                  </a:solidFill>
                  <a:latin typeface="Comic Sans MS" pitchFamily="66" charset="0"/>
                </a:endParaRPr>
              </a:p>
            </p:txBody>
          </p:sp>
        </p:grpSp>
        <p:grpSp>
          <p:nvGrpSpPr>
            <p:cNvPr id="49" name="Group 44"/>
            <p:cNvGrpSpPr>
              <a:grpSpLocks/>
            </p:cNvGrpSpPr>
            <p:nvPr/>
          </p:nvGrpSpPr>
          <p:grpSpPr bwMode="auto">
            <a:xfrm rot="20794673">
              <a:off x="2710330" y="1668072"/>
              <a:ext cx="211909" cy="240124"/>
              <a:chOff x="1399" y="3067"/>
              <a:chExt cx="348" cy="403"/>
            </a:xfrm>
          </p:grpSpPr>
          <p:sp>
            <p:nvSpPr>
              <p:cNvPr id="50" name="Oval 45"/>
              <p:cNvSpPr>
                <a:spLocks noChangeArrowheads="1"/>
              </p:cNvSpPr>
              <p:nvPr/>
            </p:nvSpPr>
            <p:spPr bwMode="auto">
              <a:xfrm>
                <a:off x="1429" y="3067"/>
                <a:ext cx="318" cy="318"/>
              </a:xfrm>
              <a:prstGeom prst="ellipse">
                <a:avLst/>
              </a:prstGeom>
              <a:gradFill rotWithShape="1">
                <a:gsLst>
                  <a:gs pos="0">
                    <a:srgbClr val="BBE0E3"/>
                  </a:gs>
                  <a:gs pos="100000">
                    <a:srgbClr val="0070C0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en-US" altLang="ja-JP" sz="2000" baseline="30000" dirty="0">
                  <a:solidFill>
                    <a:srgbClr val="002060"/>
                  </a:solidFill>
                  <a:latin typeface="Comic Sans MS" pitchFamily="66" charset="0"/>
                </a:endParaRPr>
              </a:p>
            </p:txBody>
          </p:sp>
          <p:sp>
            <p:nvSpPr>
              <p:cNvPr id="51" name="Oval 46"/>
              <p:cNvSpPr>
                <a:spLocks noChangeArrowheads="1"/>
              </p:cNvSpPr>
              <p:nvPr/>
            </p:nvSpPr>
            <p:spPr bwMode="auto">
              <a:xfrm>
                <a:off x="1574" y="3299"/>
                <a:ext cx="159" cy="159"/>
              </a:xfrm>
              <a:prstGeom prst="ellipse">
                <a:avLst/>
              </a:prstGeom>
              <a:gradFill rotWithShape="1">
                <a:gsLst>
                  <a:gs pos="0">
                    <a:srgbClr val="BBE0E3"/>
                  </a:gs>
                  <a:gs pos="100000">
                    <a:srgbClr val="0070C0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en-US" altLang="ja-JP" sz="1400" baseline="30000" dirty="0">
                  <a:solidFill>
                    <a:srgbClr val="333399"/>
                  </a:solidFill>
                  <a:latin typeface="Comic Sans MS" pitchFamily="66" charset="0"/>
                </a:endParaRPr>
              </a:p>
            </p:txBody>
          </p:sp>
          <p:sp>
            <p:nvSpPr>
              <p:cNvPr id="52" name="Oval 47"/>
              <p:cNvSpPr>
                <a:spLocks noChangeArrowheads="1"/>
              </p:cNvSpPr>
              <p:nvPr/>
            </p:nvSpPr>
            <p:spPr bwMode="auto">
              <a:xfrm>
                <a:off x="1399" y="3305"/>
                <a:ext cx="159" cy="165"/>
              </a:xfrm>
              <a:prstGeom prst="ellipse">
                <a:avLst/>
              </a:prstGeom>
              <a:gradFill rotWithShape="1">
                <a:gsLst>
                  <a:gs pos="0">
                    <a:srgbClr val="BBE0E3"/>
                  </a:gs>
                  <a:gs pos="100000">
                    <a:srgbClr val="0070C0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en-US" altLang="ja-JP" sz="1200" baseline="30000" dirty="0">
                  <a:solidFill>
                    <a:srgbClr val="333399"/>
                  </a:solidFill>
                  <a:latin typeface="Comic Sans MS" pitchFamily="66" charset="0"/>
                </a:endParaRPr>
              </a:p>
            </p:txBody>
          </p:sp>
        </p:grpSp>
      </p:grpSp>
      <p:sp>
        <p:nvSpPr>
          <p:cNvPr id="53" name="テキスト ボックス 52"/>
          <p:cNvSpPr txBox="1"/>
          <p:nvPr/>
        </p:nvSpPr>
        <p:spPr>
          <a:xfrm>
            <a:off x="4658063" y="1621653"/>
            <a:ext cx="3294492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>
                <a:solidFill>
                  <a:srgbClr val="FF0000"/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3. </a:t>
            </a:r>
            <a:r>
              <a:rPr lang="ja-JP" altLang="en-US" sz="2400" dirty="0">
                <a:solidFill>
                  <a:srgbClr val="FF0000"/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大気水蒸気量の変化</a:t>
            </a:r>
            <a:endParaRPr lang="en-US" altLang="ja-JP" sz="2400" dirty="0">
              <a:solidFill>
                <a:srgbClr val="FF0000"/>
              </a:solidFill>
              <a:latin typeface="HG正楷書体-PRO" panose="03000600000000000000" pitchFamily="66" charset="-128"/>
              <a:ea typeface="HG正楷書体-PRO" panose="03000600000000000000" pitchFamily="66" charset="-128"/>
            </a:endParaRPr>
          </a:p>
          <a:p>
            <a:pPr algn="ctr"/>
            <a:r>
              <a:rPr lang="en-US" altLang="ja-JP" dirty="0">
                <a:solidFill>
                  <a:srgbClr val="FF0000"/>
                </a:solidFill>
                <a:latin typeface="Comic Sans MS" panose="030F0702030302020204" pitchFamily="66" charset="0"/>
                <a:ea typeface="HG正楷書体-PRO" panose="03000600000000000000" pitchFamily="66" charset="-128"/>
              </a:rPr>
              <a:t>Change in water vapor</a:t>
            </a:r>
            <a:endParaRPr lang="ja-JP" altLang="en-US" dirty="0">
              <a:solidFill>
                <a:srgbClr val="FF0000"/>
              </a:solidFill>
              <a:latin typeface="Comic Sans MS" panose="030F0702030302020204" pitchFamily="66" charset="0"/>
              <a:ea typeface="HG正楷書体-PRO" panose="03000600000000000000" pitchFamily="66" charset="-128"/>
            </a:endParaRPr>
          </a:p>
        </p:txBody>
      </p:sp>
      <p:grpSp>
        <p:nvGrpSpPr>
          <p:cNvPr id="55" name="Group 58"/>
          <p:cNvGrpSpPr>
            <a:grpSpLocks/>
          </p:cNvGrpSpPr>
          <p:nvPr/>
        </p:nvGrpSpPr>
        <p:grpSpPr bwMode="auto">
          <a:xfrm flipH="1">
            <a:off x="4937201" y="3413293"/>
            <a:ext cx="71437" cy="1109662"/>
            <a:chOff x="3288" y="436"/>
            <a:chExt cx="136" cy="3130"/>
          </a:xfrm>
        </p:grpSpPr>
        <p:sp>
          <p:nvSpPr>
            <p:cNvPr id="56" name="Rectangle 59"/>
            <p:cNvSpPr>
              <a:spLocks noChangeArrowheads="1"/>
            </p:cNvSpPr>
            <p:nvPr/>
          </p:nvSpPr>
          <p:spPr bwMode="auto">
            <a:xfrm>
              <a:off x="3288" y="436"/>
              <a:ext cx="136" cy="3130"/>
            </a:xfrm>
            <a:prstGeom prst="rect">
              <a:avLst/>
            </a:prstGeom>
            <a:gradFill rotWithShape="1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 w="9525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/>
              <a:endParaRPr lang="ja-JP" altLang="en-US"/>
            </a:p>
          </p:txBody>
        </p:sp>
        <p:grpSp>
          <p:nvGrpSpPr>
            <p:cNvPr id="57" name="Group 60"/>
            <p:cNvGrpSpPr>
              <a:grpSpLocks/>
            </p:cNvGrpSpPr>
            <p:nvPr/>
          </p:nvGrpSpPr>
          <p:grpSpPr bwMode="auto">
            <a:xfrm>
              <a:off x="3289" y="709"/>
              <a:ext cx="45" cy="2584"/>
              <a:chOff x="2608" y="709"/>
              <a:chExt cx="45" cy="2584"/>
            </a:xfrm>
          </p:grpSpPr>
          <p:sp>
            <p:nvSpPr>
              <p:cNvPr id="58" name="Line 61"/>
              <p:cNvSpPr>
                <a:spLocks noChangeShapeType="1"/>
              </p:cNvSpPr>
              <p:nvPr/>
            </p:nvSpPr>
            <p:spPr bwMode="auto">
              <a:xfrm>
                <a:off x="2608" y="709"/>
                <a:ext cx="45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59" name="Line 62"/>
              <p:cNvSpPr>
                <a:spLocks noChangeShapeType="1"/>
              </p:cNvSpPr>
              <p:nvPr/>
            </p:nvSpPr>
            <p:spPr bwMode="auto">
              <a:xfrm>
                <a:off x="2608" y="845"/>
                <a:ext cx="45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60" name="Line 63"/>
              <p:cNvSpPr>
                <a:spLocks noChangeShapeType="1"/>
              </p:cNvSpPr>
              <p:nvPr/>
            </p:nvSpPr>
            <p:spPr bwMode="auto">
              <a:xfrm>
                <a:off x="2608" y="1253"/>
                <a:ext cx="45" cy="0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61" name="Line 64"/>
              <p:cNvSpPr>
                <a:spLocks noChangeShapeType="1"/>
              </p:cNvSpPr>
              <p:nvPr/>
            </p:nvSpPr>
            <p:spPr bwMode="auto">
              <a:xfrm>
                <a:off x="2608" y="981"/>
                <a:ext cx="45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62" name="Line 65"/>
              <p:cNvSpPr>
                <a:spLocks noChangeShapeType="1"/>
              </p:cNvSpPr>
              <p:nvPr/>
            </p:nvSpPr>
            <p:spPr bwMode="auto">
              <a:xfrm>
                <a:off x="2608" y="1117"/>
                <a:ext cx="45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63" name="Line 66"/>
              <p:cNvSpPr>
                <a:spLocks noChangeShapeType="1"/>
              </p:cNvSpPr>
              <p:nvPr/>
            </p:nvSpPr>
            <p:spPr bwMode="auto">
              <a:xfrm>
                <a:off x="2608" y="1389"/>
                <a:ext cx="45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64" name="Line 67"/>
              <p:cNvSpPr>
                <a:spLocks noChangeShapeType="1"/>
              </p:cNvSpPr>
              <p:nvPr/>
            </p:nvSpPr>
            <p:spPr bwMode="auto">
              <a:xfrm>
                <a:off x="2608" y="1525"/>
                <a:ext cx="45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65" name="Line 68"/>
              <p:cNvSpPr>
                <a:spLocks noChangeShapeType="1"/>
              </p:cNvSpPr>
              <p:nvPr/>
            </p:nvSpPr>
            <p:spPr bwMode="auto">
              <a:xfrm>
                <a:off x="2608" y="1933"/>
                <a:ext cx="45" cy="0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66" name="Line 69"/>
              <p:cNvSpPr>
                <a:spLocks noChangeShapeType="1"/>
              </p:cNvSpPr>
              <p:nvPr/>
            </p:nvSpPr>
            <p:spPr bwMode="auto">
              <a:xfrm>
                <a:off x="2608" y="1661"/>
                <a:ext cx="45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67" name="Line 70"/>
              <p:cNvSpPr>
                <a:spLocks noChangeShapeType="1"/>
              </p:cNvSpPr>
              <p:nvPr/>
            </p:nvSpPr>
            <p:spPr bwMode="auto">
              <a:xfrm>
                <a:off x="2608" y="1797"/>
                <a:ext cx="45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68" name="Line 71"/>
              <p:cNvSpPr>
                <a:spLocks noChangeShapeType="1"/>
              </p:cNvSpPr>
              <p:nvPr/>
            </p:nvSpPr>
            <p:spPr bwMode="auto">
              <a:xfrm>
                <a:off x="2608" y="2069"/>
                <a:ext cx="45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69" name="Line 72"/>
              <p:cNvSpPr>
                <a:spLocks noChangeShapeType="1"/>
              </p:cNvSpPr>
              <p:nvPr/>
            </p:nvSpPr>
            <p:spPr bwMode="auto">
              <a:xfrm>
                <a:off x="2608" y="2205"/>
                <a:ext cx="45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70" name="Line 73"/>
              <p:cNvSpPr>
                <a:spLocks noChangeShapeType="1"/>
              </p:cNvSpPr>
              <p:nvPr/>
            </p:nvSpPr>
            <p:spPr bwMode="auto">
              <a:xfrm>
                <a:off x="2608" y="2613"/>
                <a:ext cx="45" cy="0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71" name="Line 74"/>
              <p:cNvSpPr>
                <a:spLocks noChangeShapeType="1"/>
              </p:cNvSpPr>
              <p:nvPr/>
            </p:nvSpPr>
            <p:spPr bwMode="auto">
              <a:xfrm>
                <a:off x="2608" y="2341"/>
                <a:ext cx="45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72" name="Line 75"/>
              <p:cNvSpPr>
                <a:spLocks noChangeShapeType="1"/>
              </p:cNvSpPr>
              <p:nvPr/>
            </p:nvSpPr>
            <p:spPr bwMode="auto">
              <a:xfrm>
                <a:off x="2608" y="2477"/>
                <a:ext cx="45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73" name="Line 76"/>
              <p:cNvSpPr>
                <a:spLocks noChangeShapeType="1"/>
              </p:cNvSpPr>
              <p:nvPr/>
            </p:nvSpPr>
            <p:spPr bwMode="auto">
              <a:xfrm>
                <a:off x="2608" y="2749"/>
                <a:ext cx="45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74" name="Line 77"/>
              <p:cNvSpPr>
                <a:spLocks noChangeShapeType="1"/>
              </p:cNvSpPr>
              <p:nvPr/>
            </p:nvSpPr>
            <p:spPr bwMode="auto">
              <a:xfrm>
                <a:off x="2608" y="2885"/>
                <a:ext cx="45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75" name="Line 78"/>
              <p:cNvSpPr>
                <a:spLocks noChangeShapeType="1"/>
              </p:cNvSpPr>
              <p:nvPr/>
            </p:nvSpPr>
            <p:spPr bwMode="auto">
              <a:xfrm>
                <a:off x="2608" y="3293"/>
                <a:ext cx="45" cy="0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76" name="Line 79"/>
              <p:cNvSpPr>
                <a:spLocks noChangeShapeType="1"/>
              </p:cNvSpPr>
              <p:nvPr/>
            </p:nvSpPr>
            <p:spPr bwMode="auto">
              <a:xfrm>
                <a:off x="2608" y="3021"/>
                <a:ext cx="45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77" name="Line 80"/>
              <p:cNvSpPr>
                <a:spLocks noChangeShapeType="1"/>
              </p:cNvSpPr>
              <p:nvPr/>
            </p:nvSpPr>
            <p:spPr bwMode="auto">
              <a:xfrm>
                <a:off x="2608" y="3157"/>
                <a:ext cx="45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</p:grpSp>
      </p:grpSp>
      <p:sp>
        <p:nvSpPr>
          <p:cNvPr id="78" name="Text Box 81"/>
          <p:cNvSpPr txBox="1">
            <a:spLocks noChangeArrowheads="1"/>
          </p:cNvSpPr>
          <p:nvPr/>
        </p:nvSpPr>
        <p:spPr bwMode="auto">
          <a:xfrm>
            <a:off x="3173970" y="3011859"/>
            <a:ext cx="1723549" cy="1138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r" eaLnBrk="1" hangingPunct="1"/>
            <a:r>
              <a:rPr lang="ja-JP" altLang="en-US" sz="2400" dirty="0">
                <a:solidFill>
                  <a:srgbClr val="336600"/>
                </a:solidFill>
                <a:latin typeface="Comic Sans MS" panose="030F0702030302020204" pitchFamily="66" charset="0"/>
                <a:ea typeface="ＭＳ 明朝" panose="02020609040205080304" pitchFamily="17" charset="-128"/>
              </a:rPr>
              <a:t>験潮儀</a:t>
            </a:r>
            <a:endParaRPr lang="en-US" altLang="ja-JP" sz="2400" dirty="0">
              <a:solidFill>
                <a:srgbClr val="336600"/>
              </a:solidFill>
              <a:latin typeface="Comic Sans MS" panose="030F0702030302020204" pitchFamily="66" charset="0"/>
              <a:ea typeface="ＭＳ 明朝" panose="02020609040205080304" pitchFamily="17" charset="-128"/>
            </a:endParaRPr>
          </a:p>
          <a:p>
            <a:pPr algn="r" eaLnBrk="1" hangingPunct="1"/>
            <a:r>
              <a:rPr lang="ja-JP" altLang="en-US" sz="2400" dirty="0">
                <a:solidFill>
                  <a:srgbClr val="336600"/>
                </a:solidFill>
                <a:latin typeface="Comic Sans MS" panose="030F0702030302020204" pitchFamily="66" charset="0"/>
                <a:ea typeface="ＭＳ 明朝" panose="02020609040205080304" pitchFamily="17" charset="-128"/>
              </a:rPr>
              <a:t>（潮位計）</a:t>
            </a:r>
            <a:endParaRPr lang="en-US" altLang="ja-JP" sz="2400" dirty="0">
              <a:solidFill>
                <a:srgbClr val="336600"/>
              </a:solidFill>
              <a:latin typeface="Comic Sans MS" panose="030F0702030302020204" pitchFamily="66" charset="0"/>
              <a:ea typeface="ＭＳ 明朝" panose="02020609040205080304" pitchFamily="17" charset="-128"/>
            </a:endParaRPr>
          </a:p>
          <a:p>
            <a:pPr algn="r" eaLnBrk="1" hangingPunct="1"/>
            <a:r>
              <a:rPr lang="en-US" altLang="ja-JP" sz="2000" dirty="0">
                <a:solidFill>
                  <a:srgbClr val="336600"/>
                </a:solidFill>
                <a:latin typeface="Comic Sans MS" panose="030F0702030302020204" pitchFamily="66" charset="0"/>
                <a:ea typeface="ＭＳ 明朝" panose="02020609040205080304" pitchFamily="17" charset="-128"/>
              </a:rPr>
              <a:t>Tide gauge</a:t>
            </a:r>
          </a:p>
        </p:txBody>
      </p:sp>
      <p:sp>
        <p:nvSpPr>
          <p:cNvPr id="79" name="Text Box 42"/>
          <p:cNvSpPr txBox="1">
            <a:spLocks noChangeArrowheads="1"/>
          </p:cNvSpPr>
          <p:nvPr/>
        </p:nvSpPr>
        <p:spPr bwMode="auto">
          <a:xfrm>
            <a:off x="3582028" y="5099614"/>
            <a:ext cx="553549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/>
            <a:r>
              <a:rPr lang="en-US" altLang="ja-JP" sz="2800" dirty="0">
                <a:solidFill>
                  <a:schemeClr val="bg1"/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370 Gt</a:t>
            </a:r>
            <a:r>
              <a:rPr lang="ja-JP" altLang="en-US" sz="2800" dirty="0">
                <a:solidFill>
                  <a:schemeClr val="bg1"/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の氷水で </a:t>
            </a:r>
            <a:r>
              <a:rPr lang="en-US" altLang="ja-JP" sz="2800" dirty="0">
                <a:solidFill>
                  <a:schemeClr val="bg1"/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1mm</a:t>
            </a:r>
            <a:r>
              <a:rPr lang="ja-JP" altLang="en-US" sz="2800" dirty="0">
                <a:solidFill>
                  <a:schemeClr val="bg1"/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の海面上昇</a:t>
            </a:r>
            <a:endParaRPr lang="en-US" altLang="ja-JP" sz="2800" dirty="0">
              <a:solidFill>
                <a:schemeClr val="bg1"/>
              </a:solidFill>
              <a:latin typeface="HG正楷書体-PRO" panose="03000600000000000000" pitchFamily="66" charset="-128"/>
              <a:ea typeface="HG正楷書体-PRO" panose="03000600000000000000" pitchFamily="66" charset="-128"/>
            </a:endParaRPr>
          </a:p>
          <a:p>
            <a:pPr algn="ctr" eaLnBrk="1" hangingPunct="1"/>
            <a:r>
              <a:rPr lang="ja-JP" altLang="en-US" sz="2800" dirty="0">
                <a:solidFill>
                  <a:srgbClr val="FFFF00"/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（収支は合っているか？）</a:t>
            </a:r>
          </a:p>
        </p:txBody>
      </p:sp>
      <p:sp>
        <p:nvSpPr>
          <p:cNvPr id="80" name="Text Box 42"/>
          <p:cNvSpPr txBox="1">
            <a:spLocks noChangeArrowheads="1"/>
          </p:cNvSpPr>
          <p:nvPr/>
        </p:nvSpPr>
        <p:spPr bwMode="auto">
          <a:xfrm>
            <a:off x="2941807" y="6328109"/>
            <a:ext cx="626469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/>
            <a:r>
              <a:rPr lang="en-US" altLang="ja-JP" dirty="0">
                <a:solidFill>
                  <a:schemeClr val="bg1"/>
                </a:solidFill>
                <a:latin typeface="Comic Sans MS" panose="030F0702030302020204" pitchFamily="66" charset="0"/>
                <a:ea typeface="HG正楷書体-PRO" panose="03000600000000000000" pitchFamily="66" charset="-128"/>
              </a:rPr>
              <a:t>370 Gt</a:t>
            </a:r>
            <a:r>
              <a:rPr lang="ja-JP" altLang="en-US" dirty="0">
                <a:solidFill>
                  <a:schemeClr val="bg1"/>
                </a:solidFill>
                <a:latin typeface="Comic Sans MS" panose="030F0702030302020204" pitchFamily="66" charset="0"/>
                <a:ea typeface="HG正楷書体-PRO" panose="03000600000000000000" pitchFamily="66" charset="-128"/>
              </a:rPr>
              <a:t> </a:t>
            </a:r>
            <a:r>
              <a:rPr lang="en-US" altLang="ja-JP" dirty="0">
                <a:solidFill>
                  <a:schemeClr val="bg1"/>
                </a:solidFill>
                <a:latin typeface="Comic Sans MS" panose="030F0702030302020204" pitchFamily="66" charset="0"/>
                <a:ea typeface="HG正楷書体-PRO" panose="03000600000000000000" pitchFamily="66" charset="-128"/>
              </a:rPr>
              <a:t>water causes 1mm</a:t>
            </a:r>
            <a:r>
              <a:rPr lang="ja-JP" altLang="en-US" dirty="0">
                <a:solidFill>
                  <a:schemeClr val="bg1"/>
                </a:solidFill>
                <a:latin typeface="Comic Sans MS" panose="030F0702030302020204" pitchFamily="66" charset="0"/>
                <a:ea typeface="HG正楷書体-PRO" panose="03000600000000000000" pitchFamily="66" charset="-128"/>
              </a:rPr>
              <a:t> </a:t>
            </a:r>
            <a:r>
              <a:rPr lang="en-US" altLang="ja-JP" dirty="0">
                <a:solidFill>
                  <a:schemeClr val="bg1"/>
                </a:solidFill>
                <a:latin typeface="Comic Sans MS" panose="030F0702030302020204" pitchFamily="66" charset="0"/>
                <a:ea typeface="HG正楷書体-PRO" panose="03000600000000000000" pitchFamily="66" charset="-128"/>
              </a:rPr>
              <a:t>SLR:  </a:t>
            </a:r>
            <a:r>
              <a:rPr lang="en-US" altLang="ja-JP" dirty="0">
                <a:solidFill>
                  <a:srgbClr val="FFFF00"/>
                </a:solidFill>
                <a:latin typeface="Comic Sans MS" panose="030F0702030302020204" pitchFamily="66" charset="0"/>
                <a:ea typeface="HG正楷書体-PRO" panose="03000600000000000000" pitchFamily="66" charset="-128"/>
              </a:rPr>
              <a:t>Are 1 and 2 consistent?</a:t>
            </a:r>
            <a:endParaRPr lang="ja-JP" altLang="en-US" dirty="0">
              <a:solidFill>
                <a:srgbClr val="FFFF00"/>
              </a:solidFill>
              <a:latin typeface="Comic Sans MS" panose="030F0702030302020204" pitchFamily="66" charset="0"/>
              <a:ea typeface="HG正楷書体-PRO" panose="03000600000000000000" pitchFamily="66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08142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3000" fill="hold"/>
                                        <p:tgtEl>
                                          <p:spTgt spid="3"/>
                                        </p:tgtEl>
                                      </p:cBhvr>
                                      <p:by x="10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42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3.7037E-6 L 0.00226 0.02824 " pathEditMode="relative" rAng="0" ptsTypes="AA">
                                      <p:cBhvr>
                                        <p:cTn id="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" y="1412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7" presetClass="entr" presetSubtype="0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1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" grpId="0" animBg="1"/>
      <p:bldP spid="6" grpId="0"/>
      <p:bldP spid="7" grpId="0"/>
      <p:bldP spid="7" grpId="1"/>
      <p:bldP spid="53" grpId="0"/>
      <p:bldP spid="53" grpId="1"/>
      <p:bldP spid="78" grpId="0"/>
      <p:bldP spid="79" grpId="0"/>
      <p:bldP spid="80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GPSvs検潮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213"/>
          <a:stretch/>
        </p:blipFill>
        <p:spPr bwMode="auto">
          <a:xfrm>
            <a:off x="323528" y="1316820"/>
            <a:ext cx="4103687" cy="4135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48" name="Text Box 4"/>
          <p:cNvSpPr txBox="1">
            <a:spLocks noChangeArrowheads="1"/>
          </p:cNvSpPr>
          <p:nvPr/>
        </p:nvSpPr>
        <p:spPr bwMode="auto">
          <a:xfrm>
            <a:off x="755576" y="177421"/>
            <a:ext cx="8084264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ja-JP" altLang="en-US" sz="2800" dirty="0">
                <a:latin typeface="HG正楷書体-PRO" panose="03000600000000000000" pitchFamily="66" charset="-128"/>
                <a:ea typeface="HG正楷書体-PRO" panose="03000600000000000000" pitchFamily="66" charset="-128"/>
              </a:rPr>
              <a:t>日本の検潮儀（験潮）は地殻上下変動を見る道具</a:t>
            </a:r>
            <a:endParaRPr lang="en-US" altLang="ja-JP" sz="2800" dirty="0">
              <a:latin typeface="HG正楷書体-PRO" panose="03000600000000000000" pitchFamily="66" charset="-128"/>
              <a:ea typeface="HG正楷書体-PRO" panose="03000600000000000000" pitchFamily="66" charset="-128"/>
            </a:endParaRPr>
          </a:p>
          <a:p>
            <a:pPr algn="ctr"/>
            <a:r>
              <a:rPr lang="en-US" altLang="ja-JP" sz="2000" dirty="0">
                <a:latin typeface="Comic Sans MS" panose="030F0702030302020204" pitchFamily="66" charset="0"/>
                <a:ea typeface="HG正楷書体-PRO" panose="03000600000000000000" pitchFamily="66" charset="-128"/>
              </a:rPr>
              <a:t>Tide gauges is a tool to measure crustal uplift in Japan</a:t>
            </a:r>
          </a:p>
        </p:txBody>
      </p:sp>
      <p:pic>
        <p:nvPicPr>
          <p:cNvPr id="9" name="Picture 12" descr="鮎川験潮改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4982" y="4365104"/>
            <a:ext cx="5807075" cy="22399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4860032" y="2159466"/>
            <a:ext cx="3816424" cy="1877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ja-JP" altLang="en-US" sz="2800" dirty="0">
                <a:latin typeface="HG正楷書体-PRO" panose="03000600000000000000" pitchFamily="66" charset="-128"/>
                <a:ea typeface="HG正楷書体-PRO" panose="03000600000000000000" pitchFamily="66" charset="-128"/>
              </a:rPr>
              <a:t>鮎川における長年の</a:t>
            </a:r>
            <a:endParaRPr lang="en-US" altLang="ja-JP" sz="2800" dirty="0">
              <a:latin typeface="HG正楷書体-PRO" panose="03000600000000000000" pitchFamily="66" charset="-128"/>
              <a:ea typeface="HG正楷書体-PRO" panose="03000600000000000000" pitchFamily="66" charset="-128"/>
            </a:endParaRPr>
          </a:p>
          <a:p>
            <a:r>
              <a:rPr lang="ja-JP" altLang="en-US" sz="2800" dirty="0">
                <a:latin typeface="HG正楷書体-PRO" panose="03000600000000000000" pitchFamily="66" charset="-128"/>
                <a:ea typeface="HG正楷書体-PRO" panose="03000600000000000000" pitchFamily="66" charset="-128"/>
              </a:rPr>
              <a:t>海面上昇は沈降を表す</a:t>
            </a:r>
            <a:endParaRPr lang="en-US" altLang="ja-JP" sz="2800" dirty="0">
              <a:latin typeface="HG正楷書体-PRO" panose="03000600000000000000" pitchFamily="66" charset="-128"/>
              <a:ea typeface="HG正楷書体-PRO" panose="03000600000000000000" pitchFamily="66" charset="-128"/>
            </a:endParaRPr>
          </a:p>
          <a:p>
            <a:endParaRPr lang="en-US" altLang="ja-JP" sz="2000" dirty="0">
              <a:latin typeface="Comic Sans MS" panose="030F0702030302020204" pitchFamily="66" charset="0"/>
              <a:ea typeface="HG正楷書体-PRO" panose="03000600000000000000" pitchFamily="66" charset="-128"/>
            </a:endParaRPr>
          </a:p>
          <a:p>
            <a:r>
              <a:rPr lang="en-US" altLang="ja-JP" sz="2000" dirty="0">
                <a:latin typeface="Comic Sans MS" panose="030F0702030302020204" pitchFamily="66" charset="0"/>
                <a:ea typeface="HG正楷書体-PRO" panose="03000600000000000000" pitchFamily="66" charset="-128"/>
              </a:rPr>
              <a:t>Secular SLR in </a:t>
            </a:r>
            <a:r>
              <a:rPr lang="en-US" altLang="ja-JP" sz="2000" dirty="0" err="1">
                <a:latin typeface="Comic Sans MS" panose="030F0702030302020204" pitchFamily="66" charset="0"/>
                <a:ea typeface="HG正楷書体-PRO" panose="03000600000000000000" pitchFamily="66" charset="-128"/>
              </a:rPr>
              <a:t>Ayukawa</a:t>
            </a:r>
            <a:r>
              <a:rPr lang="en-US" altLang="ja-JP" sz="2000" dirty="0">
                <a:latin typeface="Comic Sans MS" panose="030F0702030302020204" pitchFamily="66" charset="0"/>
                <a:ea typeface="HG正楷書体-PRO" panose="03000600000000000000" pitchFamily="66" charset="-128"/>
              </a:rPr>
              <a:t> reflects crustal subsidence</a:t>
            </a:r>
          </a:p>
        </p:txBody>
      </p:sp>
    </p:spTree>
    <p:extLst>
      <p:ext uri="{BB962C8B-B14F-4D97-AF65-F5344CB8AC3E}">
        <p14:creationId xmlns:p14="http://schemas.microsoft.com/office/powerpoint/2010/main" val="3663938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4608513" y="360363"/>
            <a:ext cx="4572000" cy="6381750"/>
            <a:chOff x="2880" y="300"/>
            <a:chExt cx="2880" cy="4020"/>
          </a:xfrm>
        </p:grpSpPr>
        <p:sp>
          <p:nvSpPr>
            <p:cNvPr id="5134" name="Rectangle 3"/>
            <p:cNvSpPr>
              <a:spLocks noChangeArrowheads="1"/>
            </p:cNvSpPr>
            <p:nvPr/>
          </p:nvSpPr>
          <p:spPr bwMode="auto">
            <a:xfrm>
              <a:off x="3152" y="1797"/>
              <a:ext cx="2608" cy="2523"/>
            </a:xfrm>
            <a:prstGeom prst="rect">
              <a:avLst/>
            </a:prstGeom>
            <a:solidFill>
              <a:schemeClr val="bg2"/>
            </a:solidFill>
            <a:ln w="9525">
              <a:miter lim="800000"/>
              <a:headEnd/>
              <a:tailEnd/>
            </a:ln>
            <a:scene3d>
              <a:camera prst="legacyObliqueTopLeft"/>
              <a:lightRig rig="legacyFlat3" dir="t"/>
            </a:scene3d>
            <a:sp3d extrusionH="1801800" prstMaterial="legacyMatte">
              <a:bevelT w="13500" h="13500" prst="angle"/>
              <a:bevelB w="13500" h="13500" prst="angle"/>
              <a:extrusionClr>
                <a:schemeClr val="bg2"/>
              </a:extrusionClr>
              <a:contourClr>
                <a:schemeClr val="bg2"/>
              </a:contourClr>
            </a:sp3d>
          </p:spPr>
          <p:txBody>
            <a:bodyPr wrap="none" anchor="ctr">
              <a:flatTx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/>
              <a:endParaRPr lang="ja-JP" altLang="en-US"/>
            </a:p>
          </p:txBody>
        </p:sp>
        <p:grpSp>
          <p:nvGrpSpPr>
            <p:cNvPr id="5135" name="Group 4"/>
            <p:cNvGrpSpPr>
              <a:grpSpLocks/>
            </p:cNvGrpSpPr>
            <p:nvPr/>
          </p:nvGrpSpPr>
          <p:grpSpPr bwMode="auto">
            <a:xfrm>
              <a:off x="2880" y="1117"/>
              <a:ext cx="136" cy="3130"/>
              <a:chOff x="3288" y="436"/>
              <a:chExt cx="136" cy="3130"/>
            </a:xfrm>
          </p:grpSpPr>
          <p:sp>
            <p:nvSpPr>
              <p:cNvPr id="5143" name="Rectangle 5"/>
              <p:cNvSpPr>
                <a:spLocks noChangeArrowheads="1"/>
              </p:cNvSpPr>
              <p:nvPr/>
            </p:nvSpPr>
            <p:spPr bwMode="auto">
              <a:xfrm>
                <a:off x="3288" y="436"/>
                <a:ext cx="136" cy="3130"/>
              </a:xfrm>
              <a:prstGeom prst="rect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chemeClr val="bg2"/>
                  </a:gs>
                </a:gsLst>
                <a:lin ang="0" scaled="1"/>
              </a:gradFill>
              <a:ln w="9525">
                <a:solidFill>
                  <a:schemeClr val="bg2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9pPr>
              </a:lstStyle>
              <a:p>
                <a:pPr eaLnBrk="1" hangingPunct="1"/>
                <a:endParaRPr lang="ja-JP" altLang="en-US"/>
              </a:p>
            </p:txBody>
          </p:sp>
          <p:grpSp>
            <p:nvGrpSpPr>
              <p:cNvPr id="5144" name="Group 6"/>
              <p:cNvGrpSpPr>
                <a:grpSpLocks/>
              </p:cNvGrpSpPr>
              <p:nvPr/>
            </p:nvGrpSpPr>
            <p:grpSpPr bwMode="auto">
              <a:xfrm>
                <a:off x="3289" y="709"/>
                <a:ext cx="45" cy="2584"/>
                <a:chOff x="2608" y="709"/>
                <a:chExt cx="45" cy="2584"/>
              </a:xfrm>
            </p:grpSpPr>
            <p:sp>
              <p:nvSpPr>
                <p:cNvPr id="5145" name="Line 7"/>
                <p:cNvSpPr>
                  <a:spLocks noChangeShapeType="1"/>
                </p:cNvSpPr>
                <p:nvPr/>
              </p:nvSpPr>
              <p:spPr bwMode="auto">
                <a:xfrm>
                  <a:off x="2608" y="709"/>
                  <a:ext cx="45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5146" name="Line 8"/>
                <p:cNvSpPr>
                  <a:spLocks noChangeShapeType="1"/>
                </p:cNvSpPr>
                <p:nvPr/>
              </p:nvSpPr>
              <p:spPr bwMode="auto">
                <a:xfrm>
                  <a:off x="2608" y="845"/>
                  <a:ext cx="45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5147" name="Line 9"/>
                <p:cNvSpPr>
                  <a:spLocks noChangeShapeType="1"/>
                </p:cNvSpPr>
                <p:nvPr/>
              </p:nvSpPr>
              <p:spPr bwMode="auto">
                <a:xfrm>
                  <a:off x="2608" y="1253"/>
                  <a:ext cx="45" cy="0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5148" name="Line 10"/>
                <p:cNvSpPr>
                  <a:spLocks noChangeShapeType="1"/>
                </p:cNvSpPr>
                <p:nvPr/>
              </p:nvSpPr>
              <p:spPr bwMode="auto">
                <a:xfrm>
                  <a:off x="2608" y="981"/>
                  <a:ext cx="45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5149" name="Line 11"/>
                <p:cNvSpPr>
                  <a:spLocks noChangeShapeType="1"/>
                </p:cNvSpPr>
                <p:nvPr/>
              </p:nvSpPr>
              <p:spPr bwMode="auto">
                <a:xfrm>
                  <a:off x="2608" y="1117"/>
                  <a:ext cx="45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5150" name="Line 12"/>
                <p:cNvSpPr>
                  <a:spLocks noChangeShapeType="1"/>
                </p:cNvSpPr>
                <p:nvPr/>
              </p:nvSpPr>
              <p:spPr bwMode="auto">
                <a:xfrm>
                  <a:off x="2608" y="1389"/>
                  <a:ext cx="45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5151" name="Line 13"/>
                <p:cNvSpPr>
                  <a:spLocks noChangeShapeType="1"/>
                </p:cNvSpPr>
                <p:nvPr/>
              </p:nvSpPr>
              <p:spPr bwMode="auto">
                <a:xfrm>
                  <a:off x="2608" y="1525"/>
                  <a:ext cx="45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5152" name="Line 14"/>
                <p:cNvSpPr>
                  <a:spLocks noChangeShapeType="1"/>
                </p:cNvSpPr>
                <p:nvPr/>
              </p:nvSpPr>
              <p:spPr bwMode="auto">
                <a:xfrm>
                  <a:off x="2608" y="1933"/>
                  <a:ext cx="45" cy="0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5153" name="Line 15"/>
                <p:cNvSpPr>
                  <a:spLocks noChangeShapeType="1"/>
                </p:cNvSpPr>
                <p:nvPr/>
              </p:nvSpPr>
              <p:spPr bwMode="auto">
                <a:xfrm>
                  <a:off x="2608" y="1661"/>
                  <a:ext cx="45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5154" name="Line 16"/>
                <p:cNvSpPr>
                  <a:spLocks noChangeShapeType="1"/>
                </p:cNvSpPr>
                <p:nvPr/>
              </p:nvSpPr>
              <p:spPr bwMode="auto">
                <a:xfrm>
                  <a:off x="2608" y="1797"/>
                  <a:ext cx="45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5155" name="Line 17"/>
                <p:cNvSpPr>
                  <a:spLocks noChangeShapeType="1"/>
                </p:cNvSpPr>
                <p:nvPr/>
              </p:nvSpPr>
              <p:spPr bwMode="auto">
                <a:xfrm>
                  <a:off x="2608" y="2069"/>
                  <a:ext cx="45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5156" name="Line 18"/>
                <p:cNvSpPr>
                  <a:spLocks noChangeShapeType="1"/>
                </p:cNvSpPr>
                <p:nvPr/>
              </p:nvSpPr>
              <p:spPr bwMode="auto">
                <a:xfrm>
                  <a:off x="2608" y="2205"/>
                  <a:ext cx="45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5157" name="Line 19"/>
                <p:cNvSpPr>
                  <a:spLocks noChangeShapeType="1"/>
                </p:cNvSpPr>
                <p:nvPr/>
              </p:nvSpPr>
              <p:spPr bwMode="auto">
                <a:xfrm>
                  <a:off x="2608" y="2613"/>
                  <a:ext cx="45" cy="0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5158" name="Line 20"/>
                <p:cNvSpPr>
                  <a:spLocks noChangeShapeType="1"/>
                </p:cNvSpPr>
                <p:nvPr/>
              </p:nvSpPr>
              <p:spPr bwMode="auto">
                <a:xfrm>
                  <a:off x="2608" y="2341"/>
                  <a:ext cx="45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5159" name="Line 21"/>
                <p:cNvSpPr>
                  <a:spLocks noChangeShapeType="1"/>
                </p:cNvSpPr>
                <p:nvPr/>
              </p:nvSpPr>
              <p:spPr bwMode="auto">
                <a:xfrm>
                  <a:off x="2608" y="2477"/>
                  <a:ext cx="45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5160" name="Line 22"/>
                <p:cNvSpPr>
                  <a:spLocks noChangeShapeType="1"/>
                </p:cNvSpPr>
                <p:nvPr/>
              </p:nvSpPr>
              <p:spPr bwMode="auto">
                <a:xfrm>
                  <a:off x="2608" y="2749"/>
                  <a:ext cx="45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5161" name="Line 23"/>
                <p:cNvSpPr>
                  <a:spLocks noChangeShapeType="1"/>
                </p:cNvSpPr>
                <p:nvPr/>
              </p:nvSpPr>
              <p:spPr bwMode="auto">
                <a:xfrm>
                  <a:off x="2608" y="2885"/>
                  <a:ext cx="45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5162" name="Line 24"/>
                <p:cNvSpPr>
                  <a:spLocks noChangeShapeType="1"/>
                </p:cNvSpPr>
                <p:nvPr/>
              </p:nvSpPr>
              <p:spPr bwMode="auto">
                <a:xfrm>
                  <a:off x="2608" y="3293"/>
                  <a:ext cx="45" cy="0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5163" name="Line 25"/>
                <p:cNvSpPr>
                  <a:spLocks noChangeShapeType="1"/>
                </p:cNvSpPr>
                <p:nvPr/>
              </p:nvSpPr>
              <p:spPr bwMode="auto">
                <a:xfrm>
                  <a:off x="2608" y="3021"/>
                  <a:ext cx="45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5164" name="Line 26"/>
                <p:cNvSpPr>
                  <a:spLocks noChangeShapeType="1"/>
                </p:cNvSpPr>
                <p:nvPr/>
              </p:nvSpPr>
              <p:spPr bwMode="auto">
                <a:xfrm>
                  <a:off x="2608" y="3157"/>
                  <a:ext cx="45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</p:grpSp>
        </p:grpSp>
        <p:grpSp>
          <p:nvGrpSpPr>
            <p:cNvPr id="5136" name="Group 27"/>
            <p:cNvGrpSpPr>
              <a:grpSpLocks/>
            </p:cNvGrpSpPr>
            <p:nvPr/>
          </p:nvGrpSpPr>
          <p:grpSpPr bwMode="auto">
            <a:xfrm rot="21554161" flipH="1">
              <a:off x="3787" y="300"/>
              <a:ext cx="499" cy="1354"/>
              <a:chOff x="1474" y="1979"/>
              <a:chExt cx="590" cy="1447"/>
            </a:xfrm>
          </p:grpSpPr>
          <p:sp>
            <p:nvSpPr>
              <p:cNvPr id="5137" name="AutoShape 28"/>
              <p:cNvSpPr>
                <a:spLocks noChangeArrowheads="1"/>
              </p:cNvSpPr>
              <p:nvPr/>
            </p:nvSpPr>
            <p:spPr bwMode="auto">
              <a:xfrm>
                <a:off x="1474" y="3239"/>
                <a:ext cx="590" cy="187"/>
              </a:xfrm>
              <a:prstGeom prst="cube">
                <a:avLst>
                  <a:gd name="adj" fmla="val 77394"/>
                </a:avLst>
              </a:prstGeom>
              <a:solidFill>
                <a:schemeClr val="bg2"/>
              </a:solidFill>
              <a:ln w="12700">
                <a:solidFill>
                  <a:srgbClr val="5F5F5F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9pPr>
              </a:lstStyle>
              <a:p>
                <a:pPr eaLnBrk="1" hangingPunct="1"/>
                <a:endParaRPr lang="ja-JP" altLang="en-US"/>
              </a:p>
            </p:txBody>
          </p:sp>
          <p:sp>
            <p:nvSpPr>
              <p:cNvPr id="72733" name="AutoShape 29"/>
              <p:cNvSpPr>
                <a:spLocks noChangeArrowheads="1"/>
              </p:cNvSpPr>
              <p:nvPr/>
            </p:nvSpPr>
            <p:spPr bwMode="auto">
              <a:xfrm>
                <a:off x="1696" y="2803"/>
                <a:ext cx="213" cy="515"/>
              </a:xfrm>
              <a:prstGeom prst="cube">
                <a:avLst>
                  <a:gd name="adj" fmla="val 28292"/>
                </a:avLst>
              </a:prstGeom>
              <a:gradFill rotWithShape="0">
                <a:gsLst>
                  <a:gs pos="0">
                    <a:schemeClr val="bg2"/>
                  </a:gs>
                  <a:gs pos="100000">
                    <a:schemeClr val="bg2">
                      <a:gamma/>
                      <a:shade val="69804"/>
                      <a:invGamma/>
                    </a:schemeClr>
                  </a:gs>
                </a:gsLst>
                <a:lin ang="0" scaled="1"/>
              </a:gradFill>
              <a:ln w="12700">
                <a:solidFill>
                  <a:srgbClr val="5F5F5F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ja-JP" altLang="en-US">
                  <a:latin typeface="Arial" charset="0"/>
                  <a:ea typeface="ＭＳ Ｐゴシック" charset="-128"/>
                </a:endParaRPr>
              </a:p>
            </p:txBody>
          </p:sp>
          <p:sp>
            <p:nvSpPr>
              <p:cNvPr id="72734" name="Arc 30"/>
              <p:cNvSpPr>
                <a:spLocks/>
              </p:cNvSpPr>
              <p:nvPr/>
            </p:nvSpPr>
            <p:spPr bwMode="auto">
              <a:xfrm>
                <a:off x="1680" y="1979"/>
                <a:ext cx="247" cy="167"/>
              </a:xfrm>
              <a:custGeom>
                <a:avLst/>
                <a:gdLst>
                  <a:gd name="G0" fmla="+- 21587 0 0"/>
                  <a:gd name="G1" fmla="+- 21600 0 0"/>
                  <a:gd name="G2" fmla="+- 21600 0 0"/>
                  <a:gd name="T0" fmla="*/ 0 w 43153"/>
                  <a:gd name="T1" fmla="*/ 20849 h 21600"/>
                  <a:gd name="T2" fmla="*/ 43153 w 43153"/>
                  <a:gd name="T3" fmla="*/ 20391 h 21600"/>
                  <a:gd name="T4" fmla="*/ 21587 w 43153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3153" h="21600" fill="none" extrusionOk="0">
                    <a:moveTo>
                      <a:pt x="0" y="20849"/>
                    </a:moveTo>
                    <a:cubicBezTo>
                      <a:pt x="404" y="9218"/>
                      <a:pt x="9949" y="-1"/>
                      <a:pt x="21587" y="0"/>
                    </a:cubicBezTo>
                    <a:cubicBezTo>
                      <a:pt x="33046" y="0"/>
                      <a:pt x="42511" y="8949"/>
                      <a:pt x="43153" y="20390"/>
                    </a:cubicBezTo>
                  </a:path>
                  <a:path w="43153" h="21600" stroke="0" extrusionOk="0">
                    <a:moveTo>
                      <a:pt x="0" y="20849"/>
                    </a:moveTo>
                    <a:cubicBezTo>
                      <a:pt x="404" y="9218"/>
                      <a:pt x="9949" y="-1"/>
                      <a:pt x="21587" y="0"/>
                    </a:cubicBezTo>
                    <a:cubicBezTo>
                      <a:pt x="33046" y="0"/>
                      <a:pt x="42511" y="8949"/>
                      <a:pt x="43153" y="20390"/>
                    </a:cubicBezTo>
                    <a:lnTo>
                      <a:pt x="21587" y="2160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2"/>
                  </a:gs>
                </a:gsLst>
                <a:path path="shape">
                  <a:fillToRect l="50000" t="50000" r="50000" b="50000"/>
                </a:path>
              </a:gradFill>
              <a:ln w="9525" cap="rnd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ja-JP" altLang="en-US">
                  <a:latin typeface="Arial" charset="0"/>
                  <a:ea typeface="ＭＳ Ｐゴシック" charset="-128"/>
                </a:endParaRPr>
              </a:p>
            </p:txBody>
          </p:sp>
          <p:sp>
            <p:nvSpPr>
              <p:cNvPr id="72735" name="AutoShape 31"/>
              <p:cNvSpPr>
                <a:spLocks noChangeArrowheads="1"/>
              </p:cNvSpPr>
              <p:nvPr/>
            </p:nvSpPr>
            <p:spPr bwMode="auto">
              <a:xfrm rot="-10800000" flipH="1" flipV="1">
                <a:off x="1679" y="2142"/>
                <a:ext cx="246" cy="187"/>
              </a:xfrm>
              <a:custGeom>
                <a:avLst/>
                <a:gdLst>
                  <a:gd name="G0" fmla="+- 5399 0 0"/>
                  <a:gd name="G1" fmla="+- 21600 0 5399"/>
                  <a:gd name="G2" fmla="*/ 5399 1 2"/>
                  <a:gd name="G3" fmla="+- 21600 0 G2"/>
                  <a:gd name="G4" fmla="+/ 5399 21600 2"/>
                  <a:gd name="G5" fmla="+/ G1 0 2"/>
                  <a:gd name="G6" fmla="*/ 21600 21600 5399"/>
                  <a:gd name="G7" fmla="*/ G6 1 2"/>
                  <a:gd name="G8" fmla="+- 21600 0 G7"/>
                  <a:gd name="G9" fmla="*/ 21600 1 2"/>
                  <a:gd name="G10" fmla="+- 5399 0 G9"/>
                  <a:gd name="G11" fmla="?: G10 G8 0"/>
                  <a:gd name="G12" fmla="?: G10 G7 21600"/>
                  <a:gd name="T0" fmla="*/ 18900 w 21600"/>
                  <a:gd name="T1" fmla="*/ 10800 h 21600"/>
                  <a:gd name="T2" fmla="*/ 10800 w 21600"/>
                  <a:gd name="T3" fmla="*/ 21600 h 21600"/>
                  <a:gd name="T4" fmla="*/ 2700 w 21600"/>
                  <a:gd name="T5" fmla="*/ 10800 h 21600"/>
                  <a:gd name="T6" fmla="*/ 10800 w 21600"/>
                  <a:gd name="T7" fmla="*/ 0 h 21600"/>
                  <a:gd name="T8" fmla="*/ 4500 w 21600"/>
                  <a:gd name="T9" fmla="*/ 4500 h 21600"/>
                  <a:gd name="T10" fmla="*/ 17100 w 21600"/>
                  <a:gd name="T11" fmla="*/ 171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5399" y="21600"/>
                    </a:lnTo>
                    <a:lnTo>
                      <a:pt x="16201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bg2">
                      <a:gamma/>
                      <a:shade val="46275"/>
                      <a:invGamma/>
                    </a:schemeClr>
                  </a:gs>
                  <a:gs pos="50000">
                    <a:schemeClr val="bg2"/>
                  </a:gs>
                  <a:gs pos="100000">
                    <a:schemeClr val="bg2">
                      <a:gamma/>
                      <a:shade val="46275"/>
                      <a:invGamma/>
                    </a:schemeClr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ja-JP" altLang="en-US">
                  <a:latin typeface="Arial" charset="0"/>
                  <a:ea typeface="ＭＳ Ｐゴシック" charset="-128"/>
                </a:endParaRPr>
              </a:p>
            </p:txBody>
          </p:sp>
          <p:sp>
            <p:nvSpPr>
              <p:cNvPr id="72736" name="Rectangle 32"/>
              <p:cNvSpPr>
                <a:spLocks noChangeArrowheads="1"/>
              </p:cNvSpPr>
              <p:nvPr/>
            </p:nvSpPr>
            <p:spPr bwMode="auto">
              <a:xfrm>
                <a:off x="1739" y="2329"/>
                <a:ext cx="130" cy="492"/>
              </a:xfrm>
              <a:prstGeom prst="rect">
                <a:avLst/>
              </a:prstGeom>
              <a:gradFill rotWithShape="0">
                <a:gsLst>
                  <a:gs pos="0">
                    <a:schemeClr val="bg2">
                      <a:gamma/>
                      <a:shade val="69804"/>
                      <a:invGamma/>
                    </a:schemeClr>
                  </a:gs>
                  <a:gs pos="50000">
                    <a:schemeClr val="bg2"/>
                  </a:gs>
                  <a:gs pos="100000">
                    <a:schemeClr val="bg2">
                      <a:gamma/>
                      <a:shade val="69804"/>
                      <a:invGamma/>
                    </a:schemeClr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ja-JP" altLang="en-US">
                  <a:latin typeface="Arial" charset="0"/>
                  <a:ea typeface="ＭＳ Ｐゴシック" charset="-128"/>
                </a:endParaRPr>
              </a:p>
            </p:txBody>
          </p:sp>
          <p:sp>
            <p:nvSpPr>
              <p:cNvPr id="5142" name="Rectangle 33"/>
              <p:cNvSpPr>
                <a:spLocks noChangeArrowheads="1"/>
              </p:cNvSpPr>
              <p:nvPr/>
            </p:nvSpPr>
            <p:spPr bwMode="auto">
              <a:xfrm>
                <a:off x="1730" y="2912"/>
                <a:ext cx="87" cy="111"/>
              </a:xfrm>
              <a:prstGeom prst="rect">
                <a:avLst/>
              </a:prstGeom>
              <a:solidFill>
                <a:schemeClr val="bg2"/>
              </a:solidFill>
              <a:ln w="12700">
                <a:solidFill>
                  <a:srgbClr val="5F5F5F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9pPr>
              </a:lstStyle>
              <a:p>
                <a:pPr eaLnBrk="1" hangingPunct="1"/>
                <a:endParaRPr lang="ja-JP" altLang="en-US"/>
              </a:p>
            </p:txBody>
          </p:sp>
        </p:grpSp>
      </p:grpSp>
      <p:grpSp>
        <p:nvGrpSpPr>
          <p:cNvPr id="6" name="Group 34"/>
          <p:cNvGrpSpPr>
            <a:grpSpLocks/>
          </p:cNvGrpSpPr>
          <p:nvPr/>
        </p:nvGrpSpPr>
        <p:grpSpPr bwMode="auto">
          <a:xfrm>
            <a:off x="-684213" y="3357563"/>
            <a:ext cx="9828213" cy="4032250"/>
            <a:chOff x="-431" y="2115"/>
            <a:chExt cx="6191" cy="2540"/>
          </a:xfrm>
        </p:grpSpPr>
        <p:sp>
          <p:nvSpPr>
            <p:cNvPr id="5132" name="AutoShape 35"/>
            <p:cNvSpPr>
              <a:spLocks noChangeArrowheads="1"/>
            </p:cNvSpPr>
            <p:nvPr/>
          </p:nvSpPr>
          <p:spPr bwMode="auto">
            <a:xfrm flipH="1">
              <a:off x="-431" y="2115"/>
              <a:ext cx="3629" cy="431"/>
            </a:xfrm>
            <a:prstGeom prst="parallelogram">
              <a:avLst>
                <a:gd name="adj" fmla="val 94569"/>
              </a:avLst>
            </a:prstGeom>
            <a:solidFill>
              <a:srgbClr val="009999">
                <a:alpha val="7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/>
              <a:endParaRPr lang="ja-JP" altLang="en-US"/>
            </a:p>
          </p:txBody>
        </p:sp>
        <p:sp>
          <p:nvSpPr>
            <p:cNvPr id="5133" name="Rectangle 36"/>
            <p:cNvSpPr>
              <a:spLocks noChangeArrowheads="1"/>
            </p:cNvSpPr>
            <p:nvPr/>
          </p:nvSpPr>
          <p:spPr bwMode="auto">
            <a:xfrm>
              <a:off x="0" y="2523"/>
              <a:ext cx="5760" cy="2132"/>
            </a:xfrm>
            <a:prstGeom prst="rect">
              <a:avLst/>
            </a:prstGeom>
            <a:solidFill>
              <a:srgbClr val="009999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/>
              <a:endParaRPr lang="ja-JP" altLang="en-US"/>
            </a:p>
          </p:txBody>
        </p:sp>
      </p:grpSp>
      <p:sp>
        <p:nvSpPr>
          <p:cNvPr id="72741" name="Line 37"/>
          <p:cNvSpPr>
            <a:spLocks noChangeShapeType="1"/>
          </p:cNvSpPr>
          <p:nvPr/>
        </p:nvSpPr>
        <p:spPr bwMode="auto">
          <a:xfrm>
            <a:off x="6804025" y="1125538"/>
            <a:ext cx="0" cy="574675"/>
          </a:xfrm>
          <a:prstGeom prst="line">
            <a:avLst/>
          </a:prstGeom>
          <a:noFill/>
          <a:ln w="57150">
            <a:solidFill>
              <a:srgbClr val="9966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72742" name="Line 38"/>
          <p:cNvSpPr>
            <a:spLocks noChangeShapeType="1"/>
          </p:cNvSpPr>
          <p:nvPr/>
        </p:nvSpPr>
        <p:spPr bwMode="auto">
          <a:xfrm>
            <a:off x="4211638" y="2349500"/>
            <a:ext cx="0" cy="719138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72743" name="Text Box 39"/>
          <p:cNvSpPr txBox="1">
            <a:spLocks noChangeArrowheads="1"/>
          </p:cNvSpPr>
          <p:nvPr/>
        </p:nvSpPr>
        <p:spPr bwMode="auto">
          <a:xfrm>
            <a:off x="0" y="3971925"/>
            <a:ext cx="4288353" cy="89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/>
            <a:r>
              <a:rPr lang="ja-JP" altLang="en-US" sz="3200" dirty="0">
                <a:solidFill>
                  <a:srgbClr val="CCFFFF"/>
                </a:solidFill>
                <a:latin typeface="Comic Sans MS" panose="030F0702030302020204" pitchFamily="66" charset="0"/>
                <a:ea typeface="HG正楷書体-PRO" panose="03000600000000000000" pitchFamily="66" charset="-128"/>
              </a:rPr>
              <a:t>温暖化による海面上昇</a:t>
            </a:r>
            <a:endParaRPr lang="en-US" altLang="ja-JP" sz="3200" dirty="0">
              <a:solidFill>
                <a:srgbClr val="CCFFFF"/>
              </a:solidFill>
              <a:latin typeface="Comic Sans MS" panose="030F0702030302020204" pitchFamily="66" charset="0"/>
              <a:ea typeface="HG正楷書体-PRO" panose="03000600000000000000" pitchFamily="66" charset="-128"/>
            </a:endParaRPr>
          </a:p>
          <a:p>
            <a:pPr algn="ctr" eaLnBrk="1" hangingPunct="1"/>
            <a:r>
              <a:rPr lang="en-US" altLang="ja-JP" sz="2000" dirty="0">
                <a:solidFill>
                  <a:srgbClr val="CCFFFF"/>
                </a:solidFill>
                <a:latin typeface="Comic Sans MS" panose="030F0702030302020204" pitchFamily="66" charset="0"/>
                <a:ea typeface="HG正楷書体-PRO" panose="03000600000000000000" pitchFamily="66" charset="-128"/>
              </a:rPr>
              <a:t>True SLR by warming</a:t>
            </a:r>
            <a:endParaRPr lang="ja-JP" altLang="en-US" sz="2000" dirty="0">
              <a:solidFill>
                <a:srgbClr val="CCFFFF"/>
              </a:solidFill>
              <a:latin typeface="Comic Sans MS" panose="030F0702030302020204" pitchFamily="66" charset="0"/>
              <a:ea typeface="HG正楷書体-PRO" panose="03000600000000000000" pitchFamily="66" charset="-128"/>
            </a:endParaRPr>
          </a:p>
        </p:txBody>
      </p:sp>
      <p:sp>
        <p:nvSpPr>
          <p:cNvPr id="72744" name="Text Box 40"/>
          <p:cNvSpPr txBox="1">
            <a:spLocks noChangeArrowheads="1"/>
          </p:cNvSpPr>
          <p:nvPr/>
        </p:nvSpPr>
        <p:spPr bwMode="auto">
          <a:xfrm>
            <a:off x="4319" y="176176"/>
            <a:ext cx="576879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/>
            <a:r>
              <a:rPr lang="ja-JP" altLang="en-US" sz="3600" dirty="0">
                <a:latin typeface="HG正楷書体-PRO" panose="03000600000000000000" pitchFamily="66" charset="-128"/>
                <a:ea typeface="HG正楷書体-PRO" panose="03000600000000000000" pitchFamily="66" charset="-128"/>
              </a:rPr>
              <a:t>沈降それとも海面上昇？</a:t>
            </a:r>
            <a:endParaRPr lang="en-US" altLang="ja-JP" sz="3600" dirty="0">
              <a:latin typeface="HG正楷書体-PRO" panose="03000600000000000000" pitchFamily="66" charset="-128"/>
              <a:ea typeface="HG正楷書体-PRO" panose="03000600000000000000" pitchFamily="66" charset="-128"/>
            </a:endParaRPr>
          </a:p>
          <a:p>
            <a:pPr algn="ctr" eaLnBrk="1" hangingPunct="1"/>
            <a:r>
              <a:rPr lang="en-US" altLang="ja-JP" sz="2400" dirty="0">
                <a:latin typeface="Comic Sans MS" panose="030F0702030302020204" pitchFamily="66" charset="0"/>
                <a:ea typeface="HG正楷書体-PRO" panose="03000600000000000000" pitchFamily="66" charset="-128"/>
              </a:rPr>
              <a:t>Crustal subsidence or SLR?</a:t>
            </a:r>
            <a:endParaRPr lang="ja-JP" altLang="en-US" sz="2400" dirty="0">
              <a:latin typeface="Comic Sans MS" panose="030F0702030302020204" pitchFamily="66" charset="0"/>
              <a:ea typeface="HG正楷書体-PRO" panose="03000600000000000000" pitchFamily="66" charset="-128"/>
            </a:endParaRPr>
          </a:p>
        </p:txBody>
      </p:sp>
      <p:sp>
        <p:nvSpPr>
          <p:cNvPr id="72746" name="Text Box 42"/>
          <p:cNvSpPr txBox="1">
            <a:spLocks noChangeArrowheads="1"/>
          </p:cNvSpPr>
          <p:nvPr/>
        </p:nvSpPr>
        <p:spPr bwMode="auto">
          <a:xfrm>
            <a:off x="1564760" y="2268108"/>
            <a:ext cx="2646878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/>
            <a:r>
              <a:rPr lang="ja-JP" altLang="en-US" sz="2400" dirty="0">
                <a:solidFill>
                  <a:srgbClr val="FF0000"/>
                </a:solidFill>
                <a:latin typeface="Comic Sans MS" panose="030F0702030302020204" pitchFamily="66" charset="0"/>
                <a:ea typeface="HG正楷書体-PRO" panose="03000600000000000000" pitchFamily="66" charset="-128"/>
              </a:rPr>
              <a:t>みかけの海面上昇</a:t>
            </a:r>
            <a:endParaRPr lang="en-US" altLang="ja-JP" sz="2400" dirty="0">
              <a:solidFill>
                <a:srgbClr val="FF0000"/>
              </a:solidFill>
              <a:latin typeface="Comic Sans MS" panose="030F0702030302020204" pitchFamily="66" charset="0"/>
              <a:ea typeface="HG正楷書体-PRO" panose="03000600000000000000" pitchFamily="66" charset="-128"/>
            </a:endParaRPr>
          </a:p>
          <a:p>
            <a:pPr eaLnBrk="1" hangingPunct="1"/>
            <a:r>
              <a:rPr lang="en-US" altLang="ja-JP" sz="2000" dirty="0">
                <a:solidFill>
                  <a:srgbClr val="FF0000"/>
                </a:solidFill>
                <a:latin typeface="Comic Sans MS" panose="030F0702030302020204" pitchFamily="66" charset="0"/>
                <a:ea typeface="HG正楷書体-PRO" panose="03000600000000000000" pitchFamily="66" charset="-128"/>
              </a:rPr>
              <a:t>Apparent SLR</a:t>
            </a:r>
            <a:endParaRPr lang="ja-JP" altLang="en-US" sz="2000" dirty="0">
              <a:solidFill>
                <a:srgbClr val="FF0000"/>
              </a:solidFill>
              <a:latin typeface="Comic Sans MS" panose="030F0702030302020204" pitchFamily="66" charset="0"/>
              <a:ea typeface="HG正楷書体-PRO" panose="03000600000000000000" pitchFamily="66" charset="-128"/>
            </a:endParaRPr>
          </a:p>
        </p:txBody>
      </p:sp>
      <p:sp>
        <p:nvSpPr>
          <p:cNvPr id="72747" name="Text Box 43"/>
          <p:cNvSpPr txBox="1">
            <a:spLocks noChangeArrowheads="1"/>
          </p:cNvSpPr>
          <p:nvPr/>
        </p:nvSpPr>
        <p:spPr bwMode="auto">
          <a:xfrm>
            <a:off x="6877050" y="1177925"/>
            <a:ext cx="219803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/>
            <a:r>
              <a:rPr lang="ja-JP" altLang="en-US" sz="2400" dirty="0">
                <a:solidFill>
                  <a:srgbClr val="996600"/>
                </a:solidFill>
                <a:latin typeface="Comic Sans MS" panose="030F0702030302020204" pitchFamily="66" charset="0"/>
                <a:ea typeface="HG正楷書体-PRO" panose="03000600000000000000" pitchFamily="66" charset="-128"/>
              </a:rPr>
              <a:t>沈降 </a:t>
            </a:r>
            <a:r>
              <a:rPr lang="en-US" altLang="ja-JP" sz="2000" dirty="0">
                <a:solidFill>
                  <a:srgbClr val="996600"/>
                </a:solidFill>
                <a:latin typeface="Comic Sans MS" panose="030F0702030302020204" pitchFamily="66" charset="0"/>
                <a:ea typeface="HG正楷書体-PRO" panose="03000600000000000000" pitchFamily="66" charset="-128"/>
              </a:rPr>
              <a:t>subsidence</a:t>
            </a:r>
            <a:endParaRPr lang="ja-JP" altLang="en-US" sz="2400" dirty="0">
              <a:solidFill>
                <a:srgbClr val="996600"/>
              </a:solidFill>
              <a:latin typeface="Comic Sans MS" panose="030F0702030302020204" pitchFamily="66" charset="0"/>
              <a:ea typeface="HG正楷書体-PRO" panose="03000600000000000000" pitchFamily="66" charset="-128"/>
            </a:endParaRPr>
          </a:p>
        </p:txBody>
      </p:sp>
      <p:sp>
        <p:nvSpPr>
          <p:cNvPr id="72748" name="Line 44"/>
          <p:cNvSpPr>
            <a:spLocks noChangeShapeType="1"/>
          </p:cNvSpPr>
          <p:nvPr/>
        </p:nvSpPr>
        <p:spPr bwMode="auto">
          <a:xfrm>
            <a:off x="468313" y="3500438"/>
            <a:ext cx="0" cy="358775"/>
          </a:xfrm>
          <a:prstGeom prst="line">
            <a:avLst/>
          </a:prstGeom>
          <a:noFill/>
          <a:ln w="57150">
            <a:solidFill>
              <a:schemeClr val="accent2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7727315" y="2035900"/>
            <a:ext cx="1169551" cy="4606389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pPr eaLnBrk="1" hangingPunct="1"/>
            <a:r>
              <a:rPr lang="ja-JP" altLang="en-US" sz="3200" dirty="0">
                <a:solidFill>
                  <a:srgbClr val="002060"/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日本の検潮データは不適</a:t>
            </a:r>
            <a:endParaRPr lang="en-US" altLang="ja-JP" sz="3200" dirty="0">
              <a:solidFill>
                <a:srgbClr val="002060"/>
              </a:solidFill>
              <a:latin typeface="HG正楷書体-PRO" panose="03000600000000000000" pitchFamily="66" charset="-128"/>
              <a:ea typeface="HG正楷書体-PRO" panose="03000600000000000000" pitchFamily="66" charset="-128"/>
            </a:endParaRPr>
          </a:p>
          <a:p>
            <a:pPr eaLnBrk="1" hangingPunct="1"/>
            <a:r>
              <a:rPr lang="ja-JP" altLang="en-US" sz="3200" dirty="0">
                <a:solidFill>
                  <a:srgbClr val="002060"/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（地殻変動が大きい）</a:t>
            </a:r>
            <a:endParaRPr kumimoji="1" lang="ja-JP" altLang="en-US" sz="3200" dirty="0"/>
          </a:p>
        </p:txBody>
      </p:sp>
    </p:spTree>
    <p:extLst>
      <p:ext uri="{BB962C8B-B14F-4D97-AF65-F5344CB8AC3E}">
        <p14:creationId xmlns:p14="http://schemas.microsoft.com/office/powerpoint/2010/main" val="89454394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4.56647E-6 L 0.00591 0.06612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5" y="3306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727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727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727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72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727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81481E-6 L -0.00191 -0.05254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" y="-2639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3" dur="2000" fill="hold"/>
                                        <p:tgtEl>
                                          <p:spTgt spid="72742"/>
                                        </p:tgtEl>
                                      </p:cBhvr>
                                      <p:by x="10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727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727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743" grpId="0"/>
      <p:bldP spid="72744" grpId="0"/>
      <p:bldP spid="72746" grpId="0"/>
      <p:bldP spid="72747" grpId="0"/>
      <p:bldP spid="3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274638"/>
            <a:ext cx="5616873" cy="6407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-28382" y="2902212"/>
            <a:ext cx="3529013" cy="1152128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en-US" altLang="ja-JP" dirty="0">
                <a:solidFill>
                  <a:srgbClr val="FF3300"/>
                </a:solidFill>
                <a:latin typeface="Times New Roman" panose="02020603050405020304" pitchFamily="18" charset="0"/>
                <a:ea typeface="HG丸ｺﾞｼｯｸM-PRO" panose="020F0600000000000000" pitchFamily="50" charset="-128"/>
              </a:rPr>
              <a:t>1.5±0.5mm/</a:t>
            </a:r>
            <a:r>
              <a:rPr lang="ja-JP" altLang="en-US" dirty="0">
                <a:solidFill>
                  <a:srgbClr val="FF3300"/>
                </a:solidFill>
                <a:latin typeface="Times New Roman" panose="02020603050405020304" pitchFamily="18" charset="0"/>
                <a:ea typeface="HG丸ｺﾞｼｯｸM-PRO" panose="020F0600000000000000" pitchFamily="50" charset="-128"/>
              </a:rPr>
              <a:t>年</a:t>
            </a:r>
            <a:r>
              <a:rPr lang="en-US" altLang="ja-JP" sz="28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 </a:t>
            </a:r>
            <a:r>
              <a:rPr lang="en-US" altLang="ja-JP" sz="2400" dirty="0">
                <a:latin typeface="Comic Sans MS" panose="030F0702030302020204" pitchFamily="66" charset="0"/>
                <a:ea typeface="HG丸ｺﾞｼｯｸM-PRO" panose="020F0600000000000000" pitchFamily="50" charset="-128"/>
              </a:rPr>
              <a:t>(Douglas et al., 2001)</a:t>
            </a:r>
            <a:endParaRPr lang="en-US" altLang="ja-JP" sz="2800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title"/>
          </p:nvPr>
        </p:nvSpPr>
        <p:spPr>
          <a:xfrm>
            <a:off x="147958" y="510029"/>
            <a:ext cx="3023567" cy="2088232"/>
          </a:xfrm>
          <a:noFill/>
        </p:spPr>
        <p:txBody>
          <a:bodyPr anchor="t">
            <a:normAutofit fontScale="90000"/>
          </a:bodyPr>
          <a:lstStyle/>
          <a:p>
            <a:pPr eaLnBrk="1" hangingPunct="1"/>
            <a:r>
              <a:rPr lang="ja-JP" altLang="en-US" sz="3800" dirty="0">
                <a:latin typeface="Comic Sans MS" panose="030F0702030302020204" pitchFamily="66" charset="0"/>
                <a:ea typeface="HG正楷書体-PRO" panose="03000600000000000000" pitchFamily="66" charset="-128"/>
              </a:rPr>
              <a:t>検潮儀による海水準変動</a:t>
            </a:r>
            <a:br>
              <a:rPr lang="en-US" altLang="ja-JP" sz="3800" dirty="0">
                <a:latin typeface="Comic Sans MS" panose="030F0702030302020204" pitchFamily="66" charset="0"/>
                <a:ea typeface="HG正楷書体-PRO" panose="03000600000000000000" pitchFamily="66" charset="-128"/>
              </a:rPr>
            </a:br>
            <a:r>
              <a:rPr lang="en-US" altLang="ja-JP" sz="2700" dirty="0">
                <a:latin typeface="Comic Sans MS" panose="030F0702030302020204" pitchFamily="66" charset="0"/>
                <a:ea typeface="HG正楷書体-PRO" panose="03000600000000000000" pitchFamily="66" charset="-128"/>
              </a:rPr>
              <a:t>SLR observed by tide gauges</a:t>
            </a:r>
            <a:br>
              <a:rPr lang="ja-JP" altLang="en-US" sz="3800" dirty="0">
                <a:latin typeface="Comic Sans MS" panose="030F0702030302020204" pitchFamily="66" charset="0"/>
                <a:ea typeface="HG正楷書体-PRO" panose="03000600000000000000" pitchFamily="66" charset="-128"/>
              </a:rPr>
            </a:br>
            <a:endParaRPr lang="ja-JP" altLang="en-US" sz="3800" dirty="0">
              <a:latin typeface="Comic Sans MS" panose="030F0702030302020204" pitchFamily="66" charset="0"/>
              <a:ea typeface="HG正楷書体-PRO" panose="03000600000000000000" pitchFamily="66" charset="-128"/>
            </a:endParaRPr>
          </a:p>
        </p:txBody>
      </p:sp>
      <p:sp>
        <p:nvSpPr>
          <p:cNvPr id="9221" name="Text Box 6"/>
          <p:cNvSpPr txBox="1">
            <a:spLocks noChangeArrowheads="1"/>
          </p:cNvSpPr>
          <p:nvPr/>
        </p:nvSpPr>
        <p:spPr bwMode="auto">
          <a:xfrm>
            <a:off x="3469699" y="3275692"/>
            <a:ext cx="549503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ja-JP" altLang="en-US" dirty="0">
                <a:latin typeface="HG正楷書体-PRO" panose="03000600000000000000" pitchFamily="66" charset="-128"/>
                <a:ea typeface="HG正楷書体-PRO" panose="03000600000000000000" pitchFamily="66" charset="-128"/>
              </a:rPr>
              <a:t>検潮儀の分布</a:t>
            </a:r>
            <a:r>
              <a:rPr lang="ja-JP" altLang="en-US" dirty="0">
                <a:latin typeface="Times New Roman" panose="02020603050405020304" pitchFamily="18" charset="0"/>
              </a:rPr>
              <a:t>　</a:t>
            </a:r>
            <a:r>
              <a:rPr lang="en-US" altLang="ja-JP" dirty="0">
                <a:latin typeface="Times New Roman" panose="02020603050405020304" pitchFamily="18" charset="0"/>
              </a:rPr>
              <a:t>(Woodworth and Player, 2003)</a:t>
            </a:r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3635896" y="188640"/>
            <a:ext cx="4815027" cy="369332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ja-JP" dirty="0">
                <a:latin typeface="HG正楷書体-PRO" panose="03000600000000000000" pitchFamily="66" charset="-128"/>
                <a:ea typeface="HG正楷書体-PRO" panose="03000600000000000000" pitchFamily="66" charset="-128"/>
              </a:rPr>
              <a:t>60</a:t>
            </a:r>
            <a:r>
              <a:rPr lang="ja-JP" altLang="en-US" dirty="0">
                <a:latin typeface="HG正楷書体-PRO" panose="03000600000000000000" pitchFamily="66" charset="-128"/>
                <a:ea typeface="HG正楷書体-PRO" panose="03000600000000000000" pitchFamily="66" charset="-128"/>
              </a:rPr>
              <a:t>年以上の観測データのある検潮儀 </a:t>
            </a:r>
            <a:r>
              <a:rPr lang="en-US" altLang="ja-JP" dirty="0">
                <a:latin typeface="HG正楷書体-PRO" panose="03000600000000000000" pitchFamily="66" charset="-128"/>
                <a:ea typeface="HG正楷書体-PRO" panose="03000600000000000000" pitchFamily="66" charset="-128"/>
              </a:rPr>
              <a:t>&gt; 60 </a:t>
            </a:r>
            <a:r>
              <a:rPr lang="en-US" altLang="ja-JP" dirty="0" err="1">
                <a:latin typeface="HG正楷書体-PRO" panose="03000600000000000000" pitchFamily="66" charset="-128"/>
                <a:ea typeface="HG正楷書体-PRO" panose="03000600000000000000" pitchFamily="66" charset="-128"/>
              </a:rPr>
              <a:t>yrs</a:t>
            </a:r>
            <a:r>
              <a:rPr lang="ja-JP" altLang="en-US" dirty="0">
                <a:latin typeface="Times New Roman" panose="02020603050405020304" pitchFamily="18" charset="0"/>
              </a:rPr>
              <a:t>　</a:t>
            </a:r>
            <a:endParaRPr lang="en-US" altLang="ja-JP" dirty="0">
              <a:latin typeface="Times New Roman" panose="02020603050405020304" pitchFamily="18" charset="0"/>
            </a:endParaRPr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3635896" y="3559026"/>
            <a:ext cx="4815027" cy="369332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ja-JP" dirty="0">
                <a:latin typeface="HG正楷書体-PRO" panose="03000600000000000000" pitchFamily="66" charset="-128"/>
                <a:ea typeface="HG正楷書体-PRO" panose="03000600000000000000" pitchFamily="66" charset="-128"/>
              </a:rPr>
              <a:t>30</a:t>
            </a:r>
            <a:r>
              <a:rPr lang="ja-JP" altLang="en-US" dirty="0">
                <a:latin typeface="HG正楷書体-PRO" panose="03000600000000000000" pitchFamily="66" charset="-128"/>
                <a:ea typeface="HG正楷書体-PRO" panose="03000600000000000000" pitchFamily="66" charset="-128"/>
              </a:rPr>
              <a:t>年以上の観測データのある検潮儀 </a:t>
            </a:r>
            <a:r>
              <a:rPr lang="en-US" altLang="ja-JP" dirty="0">
                <a:latin typeface="HG正楷書体-PRO" panose="03000600000000000000" pitchFamily="66" charset="-128"/>
                <a:ea typeface="HG正楷書体-PRO" panose="03000600000000000000" pitchFamily="66" charset="-128"/>
              </a:rPr>
              <a:t>&gt; 30 </a:t>
            </a:r>
            <a:r>
              <a:rPr lang="en-US" altLang="ja-JP" dirty="0" err="1">
                <a:latin typeface="HG正楷書体-PRO" panose="03000600000000000000" pitchFamily="66" charset="-128"/>
                <a:ea typeface="HG正楷書体-PRO" panose="03000600000000000000" pitchFamily="66" charset="-128"/>
              </a:rPr>
              <a:t>yrs</a:t>
            </a:r>
            <a:r>
              <a:rPr lang="ja-JP" altLang="en-US" dirty="0">
                <a:latin typeface="Times New Roman" panose="02020603050405020304" pitchFamily="18" charset="0"/>
              </a:rPr>
              <a:t>　</a:t>
            </a:r>
            <a:endParaRPr lang="en-US" altLang="ja-JP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08470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E8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27024"/>
            <a:ext cx="9144000" cy="5470328"/>
          </a:xfrm>
          <a:prstGeom prst="rect">
            <a:avLst/>
          </a:prstGeom>
        </p:spPr>
      </p:pic>
      <p:sp>
        <p:nvSpPr>
          <p:cNvPr id="3" name="テキスト ボックス 2"/>
          <p:cNvSpPr txBox="1"/>
          <p:nvPr/>
        </p:nvSpPr>
        <p:spPr>
          <a:xfrm>
            <a:off x="683568" y="-24190"/>
            <a:ext cx="8090654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4000" dirty="0">
                <a:solidFill>
                  <a:srgbClr val="000000"/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測地学って何？地球を測る学問？</a:t>
            </a:r>
            <a:endParaRPr lang="en-US" altLang="ja-JP" sz="4000" dirty="0">
              <a:solidFill>
                <a:srgbClr val="000000"/>
              </a:solidFill>
              <a:latin typeface="HG正楷書体-PRO" panose="03000600000000000000" pitchFamily="66" charset="-128"/>
              <a:ea typeface="HG正楷書体-PRO" panose="03000600000000000000" pitchFamily="66" charset="-128"/>
            </a:endParaRPr>
          </a:p>
          <a:p>
            <a:pPr algn="ctr"/>
            <a:r>
              <a:rPr lang="en-US" altLang="ja-JP" sz="2800" dirty="0">
                <a:solidFill>
                  <a:srgbClr val="000000"/>
                </a:solidFill>
                <a:latin typeface="Comic Sans MS" panose="030F0702030302020204" pitchFamily="66" charset="0"/>
                <a:ea typeface="HG正楷書体-PRO" panose="03000600000000000000" pitchFamily="66" charset="-128"/>
              </a:rPr>
              <a:t>What’s geodesy? Measuring the Earth?</a:t>
            </a: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4572000" y="6492418"/>
            <a:ext cx="49197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i="1" dirty="0">
                <a:solidFill>
                  <a:srgbClr val="002060"/>
                </a:solidFill>
                <a:latin typeface="Times New Roman"/>
                <a:ea typeface="ＭＳ Ｐゴシック"/>
                <a:cs typeface="Times New Roman" pitchFamily="18" charset="0"/>
              </a:rPr>
              <a:t>From the brochure of Int. Assoc. Geodesy (IAG)</a:t>
            </a:r>
            <a:endParaRPr lang="ja-JP" altLang="en-US" i="1" dirty="0">
              <a:solidFill>
                <a:srgbClr val="002060"/>
              </a:solidFill>
              <a:latin typeface="Times New Roman"/>
              <a:ea typeface="ＭＳ Ｐゴシック"/>
              <a:cs typeface="Times New Roman" pitchFamily="18" charset="0"/>
            </a:endParaRPr>
          </a:p>
        </p:txBody>
      </p:sp>
      <p:grpSp>
        <p:nvGrpSpPr>
          <p:cNvPr id="8" name="グループ化 7"/>
          <p:cNvGrpSpPr/>
          <p:nvPr/>
        </p:nvGrpSpPr>
        <p:grpSpPr>
          <a:xfrm>
            <a:off x="5724128" y="2564904"/>
            <a:ext cx="2454577" cy="3401061"/>
            <a:chOff x="7590031" y="2492896"/>
            <a:chExt cx="2454577" cy="3401061"/>
          </a:xfrm>
        </p:grpSpPr>
        <p:sp>
          <p:nvSpPr>
            <p:cNvPr id="2" name="正方形/長方形 1"/>
            <p:cNvSpPr/>
            <p:nvPr/>
          </p:nvSpPr>
          <p:spPr>
            <a:xfrm>
              <a:off x="7590031" y="2492896"/>
              <a:ext cx="2454577" cy="3401061"/>
            </a:xfrm>
            <a:prstGeom prst="rect">
              <a:avLst/>
            </a:prstGeom>
            <a:solidFill>
              <a:srgbClr val="8D8B8C"/>
            </a:solidFill>
            <a:ln>
              <a:noFill/>
            </a:ln>
            <a:effectLst>
              <a:outerShdw blurRad="101600" dist="1270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5" name="図 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58032" y="2598663"/>
              <a:ext cx="2079088" cy="2839031"/>
            </a:xfrm>
            <a:prstGeom prst="rect">
              <a:avLst/>
            </a:prstGeom>
          </p:spPr>
        </p:pic>
        <p:sp>
          <p:nvSpPr>
            <p:cNvPr id="6" name="テキスト ボックス 5"/>
            <p:cNvSpPr txBox="1"/>
            <p:nvPr/>
          </p:nvSpPr>
          <p:spPr>
            <a:xfrm>
              <a:off x="7628025" y="5446850"/>
              <a:ext cx="233910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ja-JP" altLang="en-US" i="1" kern="0" dirty="0">
                  <a:solidFill>
                    <a:schemeClr val="bg1"/>
                  </a:solidFill>
                  <a:latin typeface="Times New Roman" panose="02020603050405020304" pitchFamily="18" charset="0"/>
                  <a:ea typeface="メイリオ" panose="020B0604030504040204" pitchFamily="50" charset="-128"/>
                  <a:cs typeface="Times New Roman" panose="02020603050405020304" pitchFamily="18" charset="0"/>
                </a:rPr>
                <a:t>伊能忠敬　</a:t>
              </a:r>
              <a:r>
                <a:rPr kumimoji="0" lang="en-US" altLang="ja-JP" i="1" kern="0" dirty="0">
                  <a:solidFill>
                    <a:schemeClr val="bg1"/>
                  </a:solidFill>
                  <a:latin typeface="Times New Roman" panose="02020603050405020304" pitchFamily="18" charset="0"/>
                  <a:ea typeface="メイリオ" panose="020B0604030504040204" pitchFamily="50" charset="-128"/>
                  <a:cs typeface="Times New Roman" panose="02020603050405020304" pitchFamily="18" charset="0"/>
                </a:rPr>
                <a:t>1745-1818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300509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576" y="1340768"/>
            <a:ext cx="7560840" cy="5040559"/>
          </a:xfrm>
          <a:prstGeom prst="rect">
            <a:avLst/>
          </a:prstGeom>
          <a:ln>
            <a:noFill/>
          </a:ln>
          <a:effectLst/>
        </p:spPr>
      </p:pic>
      <p:sp>
        <p:nvSpPr>
          <p:cNvPr id="4" name="Rectangle 4"/>
          <p:cNvSpPr txBox="1">
            <a:spLocks noChangeArrowheads="1"/>
          </p:cNvSpPr>
          <p:nvPr/>
        </p:nvSpPr>
        <p:spPr>
          <a:xfrm>
            <a:off x="1567891" y="332656"/>
            <a:ext cx="6512274" cy="720080"/>
          </a:xfrm>
          <a:prstGeom prst="rect">
            <a:avLst/>
          </a:prstGeom>
          <a:noFill/>
        </p:spPr>
        <p:txBody>
          <a:bodyPr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kumimoji="0" lang="ja-JP" altLang="en-US" sz="3600" dirty="0">
                <a:latin typeface="HG正楷書体-PRO" panose="03000600000000000000" pitchFamily="66" charset="-128"/>
                <a:ea typeface="HG正楷書体-PRO" panose="03000600000000000000" pitchFamily="66" charset="-128"/>
              </a:rPr>
              <a:t>検潮による海水準変動 </a:t>
            </a:r>
            <a:endParaRPr kumimoji="0" lang="en-US" altLang="ja-JP" sz="3600" dirty="0">
              <a:latin typeface="HG正楷書体-PRO" panose="03000600000000000000" pitchFamily="66" charset="-128"/>
              <a:ea typeface="HG正楷書体-PRO" panose="03000600000000000000" pitchFamily="66" charset="-128"/>
            </a:endParaRPr>
          </a:p>
          <a:p>
            <a:pPr fontAlgn="auto">
              <a:spcAft>
                <a:spcPts val="0"/>
              </a:spcAft>
            </a:pPr>
            <a:r>
              <a:rPr kumimoji="0" lang="en-US" altLang="ja-JP" sz="2400" dirty="0">
                <a:latin typeface="Comic Sans MS" panose="030F0702030302020204" pitchFamily="66" charset="0"/>
                <a:ea typeface="HG正楷書体-PRO" panose="03000600000000000000" pitchFamily="66" charset="-128"/>
              </a:rPr>
              <a:t>SLR observed with tide gauges</a:t>
            </a:r>
            <a:endParaRPr kumimoji="0" lang="ja-JP" altLang="en-US" sz="2400" dirty="0">
              <a:latin typeface="Comic Sans MS" panose="030F0702030302020204" pitchFamily="66" charset="0"/>
              <a:ea typeface="HG正楷書体-PRO" panose="03000600000000000000" pitchFamily="66" charset="-128"/>
            </a:endParaRPr>
          </a:p>
        </p:txBody>
      </p:sp>
      <p:sp>
        <p:nvSpPr>
          <p:cNvPr id="3" name="正方形/長方形 2"/>
          <p:cNvSpPr/>
          <p:nvPr/>
        </p:nvSpPr>
        <p:spPr>
          <a:xfrm>
            <a:off x="6228184" y="2060848"/>
            <a:ext cx="1152128" cy="2304256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6" name="直線矢印コネクタ 5"/>
          <p:cNvCxnSpPr/>
          <p:nvPr/>
        </p:nvCxnSpPr>
        <p:spPr>
          <a:xfrm flipV="1">
            <a:off x="7956376" y="2178442"/>
            <a:ext cx="0" cy="3528392"/>
          </a:xfrm>
          <a:prstGeom prst="straightConnector1">
            <a:avLst/>
          </a:prstGeom>
          <a:ln w="28575"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Box 171"/>
          <p:cNvSpPr txBox="1">
            <a:spLocks noChangeArrowheads="1"/>
          </p:cNvSpPr>
          <p:nvPr/>
        </p:nvSpPr>
        <p:spPr bwMode="auto">
          <a:xfrm>
            <a:off x="7524328" y="1655222"/>
            <a:ext cx="145745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ja-JP" altLang="en-US" sz="2800" dirty="0">
                <a:solidFill>
                  <a:srgbClr val="0070C0"/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約</a:t>
            </a:r>
            <a:r>
              <a:rPr lang="en-US" altLang="ja-JP" sz="2800" dirty="0">
                <a:solidFill>
                  <a:srgbClr val="0070C0"/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20cm</a:t>
            </a:r>
          </a:p>
        </p:txBody>
      </p:sp>
    </p:spTree>
    <p:extLst>
      <p:ext uri="{BB962C8B-B14F-4D97-AF65-F5344CB8AC3E}">
        <p14:creationId xmlns:p14="http://schemas.microsoft.com/office/powerpoint/2010/main" val="633284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8050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/>
          <p:cNvSpPr txBox="1"/>
          <p:nvPr/>
        </p:nvSpPr>
        <p:spPr>
          <a:xfrm>
            <a:off x="7963074" y="1196752"/>
            <a:ext cx="1169551" cy="5016758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pPr eaLnBrk="1" hangingPunct="1"/>
            <a:r>
              <a:rPr lang="ja-JP" altLang="en-US" sz="3200" dirty="0">
                <a:solidFill>
                  <a:srgbClr val="FFC000"/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地殻変動の影響を受けず、</a:t>
            </a:r>
            <a:endParaRPr lang="en-US" altLang="ja-JP" sz="3200" dirty="0">
              <a:solidFill>
                <a:srgbClr val="FFC000"/>
              </a:solidFill>
              <a:latin typeface="HG正楷書体-PRO" panose="03000600000000000000" pitchFamily="66" charset="-128"/>
              <a:ea typeface="HG正楷書体-PRO" panose="03000600000000000000" pitchFamily="66" charset="-128"/>
            </a:endParaRPr>
          </a:p>
          <a:p>
            <a:pPr eaLnBrk="1" hangingPunct="1"/>
            <a:r>
              <a:rPr lang="ja-JP" altLang="en-US" sz="3200" dirty="0">
                <a:solidFill>
                  <a:srgbClr val="FFC000"/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沿岸部に限定されない</a:t>
            </a:r>
            <a:endParaRPr kumimoji="1" lang="ja-JP" altLang="en-US" sz="3200" dirty="0">
              <a:solidFill>
                <a:srgbClr val="FFC000"/>
              </a:solidFill>
            </a:endParaRPr>
          </a:p>
        </p:txBody>
      </p:sp>
      <p:pic>
        <p:nvPicPr>
          <p:cNvPr id="11266" name="Picture 5" descr="t-p_post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0"/>
            <a:ext cx="524668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Rectangle 2"/>
          <p:cNvSpPr>
            <a:spLocks noGrp="1" noChangeArrowheads="1"/>
          </p:cNvSpPr>
          <p:nvPr>
            <p:ph type="title"/>
          </p:nvPr>
        </p:nvSpPr>
        <p:spPr>
          <a:xfrm>
            <a:off x="899592" y="1858808"/>
            <a:ext cx="2952328" cy="1223963"/>
          </a:xfrm>
        </p:spPr>
        <p:txBody>
          <a:bodyPr>
            <a:normAutofit/>
          </a:bodyPr>
          <a:lstStyle/>
          <a:p>
            <a:pPr algn="r" eaLnBrk="1" hangingPunct="1"/>
            <a:r>
              <a:rPr lang="ja-JP" altLang="en-US" sz="2800" dirty="0">
                <a:solidFill>
                  <a:srgbClr val="00B0F0"/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衛星搭載高度計</a:t>
            </a:r>
            <a:br>
              <a:rPr lang="ja-JP" altLang="en-US" sz="2800" dirty="0">
                <a:solidFill>
                  <a:srgbClr val="00B0F0"/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</a:br>
            <a:r>
              <a:rPr lang="en-US" altLang="ja-JP" sz="1800" dirty="0">
                <a:solidFill>
                  <a:srgbClr val="00B0F0"/>
                </a:solidFill>
                <a:latin typeface="Comic Sans MS" panose="030F0702030302020204" pitchFamily="66" charset="0"/>
                <a:ea typeface="HG正楷書体-PRO" panose="03000600000000000000" pitchFamily="66" charset="-128"/>
              </a:rPr>
              <a:t>Radar altimetry</a:t>
            </a:r>
            <a:endParaRPr lang="ja-JP" altLang="en-US" sz="2800" dirty="0">
              <a:solidFill>
                <a:srgbClr val="00B0F0"/>
              </a:solidFill>
              <a:latin typeface="Comic Sans MS" panose="030F0702030302020204" pitchFamily="66" charset="0"/>
              <a:ea typeface="HG正楷書体-PRO" panose="03000600000000000000" pitchFamily="66" charset="-128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1324922" y="-66441"/>
            <a:ext cx="6074779" cy="1077218"/>
          </a:xfrm>
          <a:prstGeom prst="rect">
            <a:avLst/>
          </a:prstGeom>
          <a:solidFill>
            <a:srgbClr val="08050E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ja-JP" altLang="en-US" sz="4000" dirty="0">
                <a:solidFill>
                  <a:srgbClr val="FFFF00"/>
                </a:solidFill>
                <a:latin typeface="HG教科書体" pitchFamily="17" charset="-128"/>
                <a:ea typeface="HG教科書体" pitchFamily="17" charset="-128"/>
              </a:rPr>
              <a:t>海面高を測るための衛星</a:t>
            </a:r>
            <a:endParaRPr lang="en-US" altLang="ja-JP" sz="4000" dirty="0">
              <a:solidFill>
                <a:srgbClr val="FFFF00"/>
              </a:solidFill>
              <a:latin typeface="HG教科書体" pitchFamily="17" charset="-128"/>
              <a:ea typeface="HG教科書体" pitchFamily="17" charset="-128"/>
            </a:endParaRPr>
          </a:p>
          <a:p>
            <a:pPr algn="ctr"/>
            <a:r>
              <a:rPr lang="en-US" altLang="ja-JP" sz="2400" dirty="0">
                <a:solidFill>
                  <a:srgbClr val="FFFF00"/>
                </a:solidFill>
                <a:latin typeface="Comic Sans MS" panose="030F0702030302020204" pitchFamily="66" charset="0"/>
                <a:ea typeface="HG教科書体" pitchFamily="17" charset="-128"/>
              </a:rPr>
              <a:t>Satellite to measure SSH</a:t>
            </a:r>
          </a:p>
        </p:txBody>
      </p:sp>
    </p:spTree>
    <p:extLst>
      <p:ext uri="{BB962C8B-B14F-4D97-AF65-F5344CB8AC3E}">
        <p14:creationId xmlns:p14="http://schemas.microsoft.com/office/powerpoint/2010/main" val="982900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7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7385" y="0"/>
            <a:ext cx="7524328" cy="6858000"/>
          </a:xfrm>
          <a:prstGeom prst="rect">
            <a:avLst/>
          </a:prstGeom>
          <a:effectLst>
            <a:softEdge rad="31750"/>
          </a:effectLst>
        </p:spPr>
      </p:pic>
      <p:sp>
        <p:nvSpPr>
          <p:cNvPr id="4" name="テキスト ボックス 3"/>
          <p:cNvSpPr txBox="1"/>
          <p:nvPr/>
        </p:nvSpPr>
        <p:spPr>
          <a:xfrm>
            <a:off x="1619672" y="6453336"/>
            <a:ext cx="62504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https://eoportal.org/web/eoportal/satellite-missions/j/jason-1</a:t>
            </a:r>
            <a:endParaRPr kumimoji="1" lang="ja-JP" altLang="en-US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107504" y="0"/>
            <a:ext cx="3775393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4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JASON-1</a:t>
            </a:r>
          </a:p>
          <a:p>
            <a:r>
              <a:rPr kumimoji="1" lang="en-US" altLang="ja-JP" sz="24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launched 2001 NASA/CNES</a:t>
            </a:r>
            <a:endParaRPr kumimoji="1" lang="ja-JP" altLang="en-US" sz="2400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Box 171"/>
          <p:cNvSpPr txBox="1">
            <a:spLocks noChangeArrowheads="1"/>
          </p:cNvSpPr>
          <p:nvPr/>
        </p:nvSpPr>
        <p:spPr bwMode="auto">
          <a:xfrm>
            <a:off x="4937194" y="80628"/>
            <a:ext cx="3150221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altLang="ja-JP" sz="2400" dirty="0">
                <a:solidFill>
                  <a:schemeClr val="bg1"/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1. GPS</a:t>
            </a:r>
            <a:r>
              <a:rPr lang="ja-JP" altLang="en-US" sz="2400" dirty="0">
                <a:solidFill>
                  <a:schemeClr val="bg1"/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等で軌道決定</a:t>
            </a:r>
            <a:endParaRPr lang="en-US" altLang="ja-JP" sz="2400" dirty="0">
              <a:solidFill>
                <a:schemeClr val="bg1"/>
              </a:solidFill>
              <a:latin typeface="HG正楷書体-PRO" panose="03000600000000000000" pitchFamily="66" charset="-128"/>
              <a:ea typeface="HG正楷書体-PRO" panose="03000600000000000000" pitchFamily="66" charset="-128"/>
            </a:endParaRPr>
          </a:p>
          <a:p>
            <a:pPr algn="ctr"/>
            <a:r>
              <a:rPr lang="en-US" altLang="ja-JP" dirty="0">
                <a:solidFill>
                  <a:schemeClr val="bg1"/>
                </a:solidFill>
                <a:latin typeface="Comic Sans MS" panose="030F0702030302020204" pitchFamily="66" charset="0"/>
                <a:ea typeface="HG正楷書体-PRO" panose="03000600000000000000" pitchFamily="66" charset="-128"/>
              </a:rPr>
              <a:t>Precise orbit </a:t>
            </a:r>
            <a:r>
              <a:rPr lang="en-US" altLang="ja-JP" dirty="0" err="1">
                <a:solidFill>
                  <a:schemeClr val="bg1"/>
                </a:solidFill>
                <a:latin typeface="Comic Sans MS" panose="030F0702030302020204" pitchFamily="66" charset="0"/>
                <a:ea typeface="HG正楷書体-PRO" panose="03000600000000000000" pitchFamily="66" charset="-128"/>
              </a:rPr>
              <a:t>determinatino</a:t>
            </a:r>
            <a:endParaRPr lang="en-US" altLang="ja-JP" sz="2400" dirty="0">
              <a:solidFill>
                <a:schemeClr val="bg1"/>
              </a:solidFill>
              <a:latin typeface="Comic Sans MS" panose="030F0702030302020204" pitchFamily="66" charset="0"/>
              <a:ea typeface="HG正楷書体-PRO" panose="03000600000000000000" pitchFamily="66" charset="-128"/>
            </a:endParaRPr>
          </a:p>
        </p:txBody>
      </p:sp>
      <p:sp>
        <p:nvSpPr>
          <p:cNvPr id="7" name="Text Box 171"/>
          <p:cNvSpPr txBox="1">
            <a:spLocks noChangeArrowheads="1"/>
          </p:cNvSpPr>
          <p:nvPr/>
        </p:nvSpPr>
        <p:spPr bwMode="auto">
          <a:xfrm>
            <a:off x="107504" y="1892620"/>
            <a:ext cx="4732386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ja-JP" altLang="en-US" sz="2400" dirty="0">
                <a:solidFill>
                  <a:schemeClr val="bg1"/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２</a:t>
            </a:r>
            <a:r>
              <a:rPr lang="en-US" altLang="ja-JP" sz="2400" dirty="0">
                <a:solidFill>
                  <a:schemeClr val="bg1"/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. </a:t>
            </a:r>
            <a:r>
              <a:rPr lang="ja-JP" altLang="en-US" sz="2400" dirty="0">
                <a:solidFill>
                  <a:schemeClr val="bg1"/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衛星の地球楕円体からの高さ</a:t>
            </a:r>
            <a:endParaRPr lang="en-US" altLang="ja-JP" sz="2400" dirty="0">
              <a:solidFill>
                <a:schemeClr val="bg1"/>
              </a:solidFill>
              <a:latin typeface="HG正楷書体-PRO" panose="03000600000000000000" pitchFamily="66" charset="-128"/>
              <a:ea typeface="HG正楷書体-PRO" panose="03000600000000000000" pitchFamily="66" charset="-128"/>
            </a:endParaRPr>
          </a:p>
          <a:p>
            <a:pPr algn="ctr"/>
            <a:r>
              <a:rPr lang="en-US" altLang="ja-JP" dirty="0">
                <a:solidFill>
                  <a:schemeClr val="bg1"/>
                </a:solidFill>
                <a:latin typeface="Comic Sans MS" panose="030F0702030302020204" pitchFamily="66" charset="0"/>
                <a:ea typeface="HG正楷書体-PRO" panose="03000600000000000000" pitchFamily="66" charset="-128"/>
              </a:rPr>
              <a:t>Satellite</a:t>
            </a:r>
            <a:r>
              <a:rPr lang="ja-JP" altLang="en-US" dirty="0">
                <a:solidFill>
                  <a:schemeClr val="bg1"/>
                </a:solidFill>
                <a:latin typeface="Comic Sans MS" panose="030F0702030302020204" pitchFamily="66" charset="0"/>
                <a:ea typeface="HG正楷書体-PRO" panose="03000600000000000000" pitchFamily="66" charset="-128"/>
              </a:rPr>
              <a:t> </a:t>
            </a:r>
            <a:r>
              <a:rPr lang="en-US" altLang="ja-JP" dirty="0">
                <a:solidFill>
                  <a:schemeClr val="bg1"/>
                </a:solidFill>
                <a:latin typeface="Comic Sans MS" panose="030F0702030302020204" pitchFamily="66" charset="0"/>
                <a:ea typeface="HG正楷書体-PRO" panose="03000600000000000000" pitchFamily="66" charset="-128"/>
              </a:rPr>
              <a:t>altitude</a:t>
            </a:r>
            <a:r>
              <a:rPr lang="ja-JP" altLang="en-US" dirty="0">
                <a:solidFill>
                  <a:schemeClr val="bg1"/>
                </a:solidFill>
                <a:latin typeface="Comic Sans MS" panose="030F0702030302020204" pitchFamily="66" charset="0"/>
                <a:ea typeface="HG正楷書体-PRO" panose="03000600000000000000" pitchFamily="66" charset="-128"/>
              </a:rPr>
              <a:t> </a:t>
            </a:r>
            <a:r>
              <a:rPr lang="en-US" altLang="ja-JP" dirty="0">
                <a:solidFill>
                  <a:schemeClr val="bg1"/>
                </a:solidFill>
                <a:latin typeface="Comic Sans MS" panose="030F0702030302020204" pitchFamily="66" charset="0"/>
                <a:ea typeface="HG正楷書体-PRO" panose="03000600000000000000" pitchFamily="66" charset="-128"/>
              </a:rPr>
              <a:t>from</a:t>
            </a:r>
            <a:r>
              <a:rPr lang="ja-JP" altLang="en-US" dirty="0">
                <a:solidFill>
                  <a:schemeClr val="bg1"/>
                </a:solidFill>
                <a:latin typeface="Comic Sans MS" panose="030F0702030302020204" pitchFamily="66" charset="0"/>
                <a:ea typeface="HG正楷書体-PRO" panose="03000600000000000000" pitchFamily="66" charset="-128"/>
              </a:rPr>
              <a:t> </a:t>
            </a:r>
            <a:r>
              <a:rPr lang="en-US" altLang="ja-JP" dirty="0">
                <a:solidFill>
                  <a:schemeClr val="bg1"/>
                </a:solidFill>
                <a:latin typeface="Comic Sans MS" panose="030F0702030302020204" pitchFamily="66" charset="0"/>
                <a:ea typeface="HG正楷書体-PRO" panose="03000600000000000000" pitchFamily="66" charset="-128"/>
              </a:rPr>
              <a:t>reference</a:t>
            </a:r>
            <a:r>
              <a:rPr lang="ja-JP" altLang="en-US" dirty="0">
                <a:solidFill>
                  <a:schemeClr val="bg1"/>
                </a:solidFill>
                <a:latin typeface="Comic Sans MS" panose="030F0702030302020204" pitchFamily="66" charset="0"/>
                <a:ea typeface="HG正楷書体-PRO" panose="03000600000000000000" pitchFamily="66" charset="-128"/>
              </a:rPr>
              <a:t> </a:t>
            </a:r>
            <a:r>
              <a:rPr lang="en-US" altLang="ja-JP" dirty="0">
                <a:solidFill>
                  <a:schemeClr val="bg1"/>
                </a:solidFill>
                <a:latin typeface="Comic Sans MS" panose="030F0702030302020204" pitchFamily="66" charset="0"/>
                <a:ea typeface="HG正楷書体-PRO" panose="03000600000000000000" pitchFamily="66" charset="-128"/>
              </a:rPr>
              <a:t>ellipsoid</a:t>
            </a:r>
            <a:endParaRPr lang="en-US" altLang="ja-JP" sz="2400" dirty="0">
              <a:solidFill>
                <a:schemeClr val="bg1"/>
              </a:solidFill>
              <a:latin typeface="Comic Sans MS" panose="030F0702030302020204" pitchFamily="66" charset="0"/>
              <a:ea typeface="HG正楷書体-PRO" panose="03000600000000000000" pitchFamily="66" charset="-128"/>
            </a:endParaRPr>
          </a:p>
        </p:txBody>
      </p:sp>
      <p:sp>
        <p:nvSpPr>
          <p:cNvPr id="8" name="Text Box 171"/>
          <p:cNvSpPr txBox="1">
            <a:spLocks noChangeArrowheads="1"/>
          </p:cNvSpPr>
          <p:nvPr/>
        </p:nvSpPr>
        <p:spPr bwMode="auto">
          <a:xfrm>
            <a:off x="5231668" y="2448779"/>
            <a:ext cx="391004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altLang="ja-JP" sz="2400" dirty="0">
                <a:solidFill>
                  <a:schemeClr val="bg1"/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3. </a:t>
            </a:r>
            <a:r>
              <a:rPr lang="ja-JP" altLang="en-US" sz="2400" dirty="0">
                <a:solidFill>
                  <a:schemeClr val="bg1"/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衛星と海面の距離を測定</a:t>
            </a:r>
            <a:endParaRPr lang="en-US" altLang="ja-JP" sz="2400" dirty="0">
              <a:solidFill>
                <a:schemeClr val="bg1"/>
              </a:solidFill>
              <a:latin typeface="HG正楷書体-PRO" panose="03000600000000000000" pitchFamily="66" charset="-128"/>
              <a:ea typeface="HG正楷書体-PRO" panose="03000600000000000000" pitchFamily="66" charset="-128"/>
            </a:endParaRPr>
          </a:p>
          <a:p>
            <a:pPr algn="ctr"/>
            <a:r>
              <a:rPr lang="en-US" altLang="ja-JP" dirty="0">
                <a:solidFill>
                  <a:schemeClr val="bg1"/>
                </a:solidFill>
                <a:latin typeface="Comic Sans MS" panose="030F0702030302020204" pitchFamily="66" charset="0"/>
                <a:ea typeface="HG正楷書体-PRO" panose="03000600000000000000" pitchFamily="66" charset="-128"/>
              </a:rPr>
              <a:t>Ranging between satellite and sea</a:t>
            </a:r>
            <a:endParaRPr lang="en-US" altLang="ja-JP" sz="2400" dirty="0">
              <a:solidFill>
                <a:schemeClr val="bg1"/>
              </a:solidFill>
              <a:latin typeface="Comic Sans MS" panose="030F0702030302020204" pitchFamily="66" charset="0"/>
              <a:ea typeface="HG正楷書体-PRO" panose="03000600000000000000" pitchFamily="66" charset="-128"/>
            </a:endParaRPr>
          </a:p>
        </p:txBody>
      </p:sp>
      <p:sp>
        <p:nvSpPr>
          <p:cNvPr id="9" name="Text Box 171"/>
          <p:cNvSpPr txBox="1">
            <a:spLocks noChangeArrowheads="1"/>
          </p:cNvSpPr>
          <p:nvPr/>
        </p:nvSpPr>
        <p:spPr bwMode="auto">
          <a:xfrm>
            <a:off x="5849508" y="4225845"/>
            <a:ext cx="329449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altLang="ja-JP" sz="2400" dirty="0">
                <a:solidFill>
                  <a:schemeClr val="bg1"/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4. </a:t>
            </a:r>
            <a:r>
              <a:rPr lang="ja-JP" altLang="en-US" sz="2400" dirty="0">
                <a:solidFill>
                  <a:schemeClr val="bg1"/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両者の差から海面高</a:t>
            </a:r>
            <a:endParaRPr lang="en-US" altLang="ja-JP" sz="2400" dirty="0">
              <a:solidFill>
                <a:schemeClr val="bg1"/>
              </a:solidFill>
              <a:latin typeface="HG正楷書体-PRO" panose="03000600000000000000" pitchFamily="66" charset="-128"/>
              <a:ea typeface="HG正楷書体-PRO" panose="03000600000000000000" pitchFamily="66" charset="-128"/>
            </a:endParaRPr>
          </a:p>
          <a:p>
            <a:pPr algn="ctr"/>
            <a:r>
              <a:rPr lang="en-US" altLang="ja-JP" dirty="0">
                <a:solidFill>
                  <a:schemeClr val="bg1"/>
                </a:solidFill>
                <a:latin typeface="Comic Sans MS" panose="030F0702030302020204" pitchFamily="66" charset="0"/>
                <a:ea typeface="HG正楷書体-PRO" panose="03000600000000000000" pitchFamily="66" charset="-128"/>
              </a:rPr>
              <a:t>Difference</a:t>
            </a:r>
            <a:r>
              <a:rPr lang="ja-JP" altLang="en-US" dirty="0">
                <a:solidFill>
                  <a:schemeClr val="bg1"/>
                </a:solidFill>
                <a:latin typeface="Comic Sans MS" panose="030F0702030302020204" pitchFamily="66" charset="0"/>
                <a:ea typeface="HG正楷書体-PRO" panose="03000600000000000000" pitchFamily="66" charset="-128"/>
              </a:rPr>
              <a:t> </a:t>
            </a:r>
            <a:r>
              <a:rPr lang="en-US" altLang="ja-JP" dirty="0">
                <a:solidFill>
                  <a:schemeClr val="bg1"/>
                </a:solidFill>
                <a:latin typeface="Comic Sans MS" panose="030F0702030302020204" pitchFamily="66" charset="0"/>
                <a:ea typeface="HG正楷書体-PRO" panose="03000600000000000000" pitchFamily="66" charset="-128"/>
              </a:rPr>
              <a:t>is</a:t>
            </a:r>
            <a:r>
              <a:rPr lang="ja-JP" altLang="en-US" dirty="0">
                <a:solidFill>
                  <a:schemeClr val="bg1"/>
                </a:solidFill>
                <a:latin typeface="Comic Sans MS" panose="030F0702030302020204" pitchFamily="66" charset="0"/>
                <a:ea typeface="HG正楷書体-PRO" panose="03000600000000000000" pitchFamily="66" charset="-128"/>
              </a:rPr>
              <a:t> </a:t>
            </a:r>
            <a:r>
              <a:rPr lang="en-US" altLang="ja-JP" dirty="0">
                <a:solidFill>
                  <a:schemeClr val="bg1"/>
                </a:solidFill>
                <a:latin typeface="Comic Sans MS" panose="030F0702030302020204" pitchFamily="66" charset="0"/>
                <a:ea typeface="HG正楷書体-PRO" panose="03000600000000000000" pitchFamily="66" charset="-128"/>
              </a:rPr>
              <a:t>the</a:t>
            </a:r>
            <a:r>
              <a:rPr lang="ja-JP" altLang="en-US" dirty="0">
                <a:solidFill>
                  <a:schemeClr val="bg1"/>
                </a:solidFill>
                <a:latin typeface="Comic Sans MS" panose="030F0702030302020204" pitchFamily="66" charset="0"/>
                <a:ea typeface="HG正楷書体-PRO" panose="03000600000000000000" pitchFamily="66" charset="-128"/>
              </a:rPr>
              <a:t> </a:t>
            </a:r>
            <a:r>
              <a:rPr lang="en-US" altLang="ja-JP" dirty="0">
                <a:solidFill>
                  <a:schemeClr val="bg1"/>
                </a:solidFill>
                <a:latin typeface="Comic Sans MS" panose="030F0702030302020204" pitchFamily="66" charset="0"/>
                <a:ea typeface="HG正楷書体-PRO" panose="03000600000000000000" pitchFamily="66" charset="-128"/>
              </a:rPr>
              <a:t>SSH</a:t>
            </a:r>
            <a:endParaRPr lang="en-US" altLang="ja-JP" sz="2400" dirty="0">
              <a:solidFill>
                <a:schemeClr val="bg1"/>
              </a:solidFill>
              <a:latin typeface="Comic Sans MS" panose="030F0702030302020204" pitchFamily="66" charset="0"/>
              <a:ea typeface="HG正楷書体-PRO" panose="03000600000000000000" pitchFamily="66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24166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7" y="1340768"/>
            <a:ext cx="8350471" cy="4933298"/>
          </a:xfrm>
          <a:prstGeom prst="rect">
            <a:avLst/>
          </a:prstGeom>
        </p:spPr>
      </p:pic>
      <p:sp>
        <p:nvSpPr>
          <p:cNvPr id="3" name="Rectangle 4"/>
          <p:cNvSpPr txBox="1">
            <a:spLocks noChangeArrowheads="1"/>
          </p:cNvSpPr>
          <p:nvPr/>
        </p:nvSpPr>
        <p:spPr>
          <a:xfrm>
            <a:off x="1115616" y="238773"/>
            <a:ext cx="7145799" cy="1257817"/>
          </a:xfrm>
          <a:prstGeom prst="rect">
            <a:avLst/>
          </a:prstGeom>
          <a:noFill/>
        </p:spPr>
        <p:txBody>
          <a:bodyPr anchor="t">
            <a:normAutofit fontScale="3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kumimoji="0" lang="ja-JP" altLang="en-US" sz="12000" dirty="0">
                <a:latin typeface="Comic Sans MS" panose="030F0702030302020204" pitchFamily="66" charset="0"/>
                <a:ea typeface="HG正楷書体-PRO" panose="03000600000000000000" pitchFamily="66" charset="-128"/>
              </a:rPr>
              <a:t>海面高度計による海水準変動</a:t>
            </a:r>
            <a:endParaRPr kumimoji="0" lang="en-US" altLang="ja-JP" sz="12000" dirty="0">
              <a:latin typeface="Comic Sans MS" panose="030F0702030302020204" pitchFamily="66" charset="0"/>
              <a:ea typeface="HG正楷書体-PRO" panose="03000600000000000000" pitchFamily="66" charset="-128"/>
            </a:endParaRPr>
          </a:p>
          <a:p>
            <a:pPr fontAlgn="auto">
              <a:spcAft>
                <a:spcPts val="0"/>
              </a:spcAft>
            </a:pPr>
            <a:r>
              <a:rPr kumimoji="0" lang="en-US" altLang="ja-JP" sz="7400" dirty="0">
                <a:latin typeface="Comic Sans MS" panose="030F0702030302020204" pitchFamily="66" charset="0"/>
                <a:ea typeface="HG正楷書体-PRO" panose="03000600000000000000" pitchFamily="66" charset="-128"/>
              </a:rPr>
              <a:t>SLR observed with satellite altimetry</a:t>
            </a:r>
            <a:endParaRPr kumimoji="0" lang="ja-JP" altLang="en-US" sz="7400" dirty="0">
              <a:latin typeface="Comic Sans MS" panose="030F0702030302020204" pitchFamily="66" charset="0"/>
              <a:ea typeface="HG正楷書体-PRO" panose="03000600000000000000" pitchFamily="66" charset="-128"/>
            </a:endParaRPr>
          </a:p>
        </p:txBody>
      </p:sp>
      <p:cxnSp>
        <p:nvCxnSpPr>
          <p:cNvPr id="5" name="直線コネクタ 4"/>
          <p:cNvCxnSpPr/>
          <p:nvPr/>
        </p:nvCxnSpPr>
        <p:spPr>
          <a:xfrm flipV="1">
            <a:off x="2771800" y="4149080"/>
            <a:ext cx="576064" cy="1635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線コネクタ 6"/>
          <p:cNvCxnSpPr/>
          <p:nvPr/>
        </p:nvCxnSpPr>
        <p:spPr>
          <a:xfrm>
            <a:off x="2771800" y="5013176"/>
            <a:ext cx="57606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線矢印コネクタ 8"/>
          <p:cNvCxnSpPr/>
          <p:nvPr/>
        </p:nvCxnSpPr>
        <p:spPr>
          <a:xfrm flipV="1">
            <a:off x="3059832" y="4149080"/>
            <a:ext cx="0" cy="864096"/>
          </a:xfrm>
          <a:prstGeom prst="straightConnector1">
            <a:avLst/>
          </a:prstGeom>
          <a:ln w="28575"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Box 171"/>
          <p:cNvSpPr txBox="1">
            <a:spLocks noChangeArrowheads="1"/>
          </p:cNvSpPr>
          <p:nvPr/>
        </p:nvSpPr>
        <p:spPr bwMode="auto">
          <a:xfrm>
            <a:off x="3212413" y="4754500"/>
            <a:ext cx="3903633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ja-JP" altLang="en-US" sz="2800" dirty="0">
                <a:solidFill>
                  <a:srgbClr val="0070C0"/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季節変化（冬に低下）</a:t>
            </a:r>
            <a:endParaRPr lang="en-US" altLang="ja-JP" sz="2800" dirty="0">
              <a:solidFill>
                <a:srgbClr val="0070C0"/>
              </a:solidFill>
              <a:latin typeface="HG正楷書体-PRO" panose="03000600000000000000" pitchFamily="66" charset="-128"/>
              <a:ea typeface="HG正楷書体-PRO" panose="03000600000000000000" pitchFamily="66" charset="-128"/>
            </a:endParaRPr>
          </a:p>
          <a:p>
            <a:pPr algn="ctr"/>
            <a:r>
              <a:rPr lang="en-US" altLang="ja-JP" sz="2000" dirty="0">
                <a:solidFill>
                  <a:srgbClr val="0070C0"/>
                </a:solidFill>
                <a:latin typeface="Comic Sans MS" panose="030F0702030302020204" pitchFamily="66" charset="0"/>
                <a:ea typeface="HG正楷書体-PRO" panose="03000600000000000000" pitchFamily="66" charset="-128"/>
              </a:rPr>
              <a:t>Seasonal change (low in winter)</a:t>
            </a:r>
            <a:endParaRPr lang="en-US" altLang="ja-JP" sz="2800" dirty="0">
              <a:solidFill>
                <a:srgbClr val="0070C0"/>
              </a:solidFill>
              <a:latin typeface="Comic Sans MS" panose="030F0702030302020204" pitchFamily="66" charset="0"/>
              <a:ea typeface="HG正楷書体-PRO" panose="03000600000000000000" pitchFamily="66" charset="-128"/>
            </a:endParaRPr>
          </a:p>
        </p:txBody>
      </p:sp>
      <p:grpSp>
        <p:nvGrpSpPr>
          <p:cNvPr id="4" name="グループ化 3"/>
          <p:cNvGrpSpPr/>
          <p:nvPr/>
        </p:nvGrpSpPr>
        <p:grpSpPr>
          <a:xfrm>
            <a:off x="312566" y="231624"/>
            <a:ext cx="6264697" cy="3362108"/>
            <a:chOff x="312566" y="231624"/>
            <a:chExt cx="6264697" cy="3362108"/>
          </a:xfrm>
        </p:grpSpPr>
        <p:pic>
          <p:nvPicPr>
            <p:cNvPr id="11" name="図 1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2566" y="231624"/>
              <a:ext cx="6264697" cy="336210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4" name="Text Box 171"/>
            <p:cNvSpPr txBox="1">
              <a:spLocks noChangeArrowheads="1"/>
            </p:cNvSpPr>
            <p:nvPr/>
          </p:nvSpPr>
          <p:spPr bwMode="auto">
            <a:xfrm>
              <a:off x="1531505" y="2657358"/>
              <a:ext cx="3632725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ja-JP" altLang="en-US" sz="2400" dirty="0">
                  <a:solidFill>
                    <a:srgbClr val="FFFF00"/>
                  </a:solidFill>
                  <a:latin typeface="HG正楷書体-PRO" panose="03000600000000000000" pitchFamily="66" charset="-128"/>
                  <a:ea typeface="HG正楷書体-PRO" panose="03000600000000000000" pitchFamily="66" charset="-128"/>
                </a:rPr>
                <a:t>二月の重力 </a:t>
              </a:r>
              <a:r>
                <a:rPr lang="en-US" altLang="ja-JP" dirty="0">
                  <a:solidFill>
                    <a:srgbClr val="FFFF00"/>
                  </a:solidFill>
                  <a:latin typeface="Comic Sans MS" panose="030F0702030302020204" pitchFamily="66" charset="0"/>
                  <a:ea typeface="HG正楷書体-PRO" panose="03000600000000000000" pitchFamily="66" charset="-128"/>
                </a:rPr>
                <a:t>February gravity</a:t>
              </a:r>
              <a:endParaRPr lang="en-US" altLang="ja-JP" sz="2400" dirty="0">
                <a:solidFill>
                  <a:srgbClr val="FFFF00"/>
                </a:solidFill>
                <a:latin typeface="Comic Sans MS" panose="030F0702030302020204" pitchFamily="66" charset="0"/>
                <a:ea typeface="HG正楷書体-PRO" panose="03000600000000000000" pitchFamily="66" charset="-128"/>
              </a:endParaRPr>
            </a:p>
          </p:txBody>
        </p:sp>
      </p:grpSp>
      <p:sp>
        <p:nvSpPr>
          <p:cNvPr id="15" name="正方形/長方形 14"/>
          <p:cNvSpPr/>
          <p:nvPr/>
        </p:nvSpPr>
        <p:spPr>
          <a:xfrm>
            <a:off x="539552" y="529416"/>
            <a:ext cx="5544616" cy="676533"/>
          </a:xfrm>
          <a:prstGeom prst="rect">
            <a:avLst/>
          </a:prstGeom>
          <a:noFill/>
          <a:ln w="190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400" dirty="0">
                <a:solidFill>
                  <a:srgbClr val="FFFF00"/>
                </a:solidFill>
                <a:latin typeface="HG教科書体" pitchFamily="17" charset="-128"/>
                <a:ea typeface="HG教科書体" pitchFamily="17" charset="-128"/>
              </a:rPr>
              <a:t>北半球の雪は陸に降る </a:t>
            </a:r>
            <a:r>
              <a:rPr kumimoji="1" lang="en-US" altLang="ja-JP" dirty="0">
                <a:solidFill>
                  <a:srgbClr val="FFFF00"/>
                </a:solidFill>
                <a:latin typeface="Comic Sans MS" panose="030F0702030302020204" pitchFamily="66" charset="0"/>
                <a:ea typeface="HG教科書体" pitchFamily="17" charset="-128"/>
              </a:rPr>
              <a:t>snow</a:t>
            </a:r>
            <a:endParaRPr kumimoji="1" lang="ja-JP" altLang="en-US" sz="2400" dirty="0">
              <a:solidFill>
                <a:srgbClr val="FFFF00"/>
              </a:solidFill>
              <a:latin typeface="Comic Sans MS" panose="030F0702030302020204" pitchFamily="66" charset="0"/>
              <a:ea typeface="HG教科書体" pitchFamily="1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82980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00" y="1339200"/>
            <a:ext cx="8352000" cy="4934199"/>
          </a:xfrm>
          <a:prstGeom prst="rect">
            <a:avLst/>
          </a:prstGeom>
        </p:spPr>
      </p:pic>
      <p:grpSp>
        <p:nvGrpSpPr>
          <p:cNvPr id="6" name="グループ化 5"/>
          <p:cNvGrpSpPr/>
          <p:nvPr/>
        </p:nvGrpSpPr>
        <p:grpSpPr>
          <a:xfrm>
            <a:off x="324000" y="1339200"/>
            <a:ext cx="8348277" cy="4932000"/>
            <a:chOff x="323528" y="1326748"/>
            <a:chExt cx="8348277" cy="4932000"/>
          </a:xfrm>
        </p:grpSpPr>
        <p:pic>
          <p:nvPicPr>
            <p:cNvPr id="4" name="図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3528" y="1326748"/>
              <a:ext cx="8348277" cy="4932000"/>
            </a:xfrm>
            <a:prstGeom prst="rect">
              <a:avLst/>
            </a:prstGeom>
          </p:spPr>
        </p:pic>
        <p:sp>
          <p:nvSpPr>
            <p:cNvPr id="5" name="Text Box 42"/>
            <p:cNvSpPr txBox="1">
              <a:spLocks noChangeArrowheads="1"/>
            </p:cNvSpPr>
            <p:nvPr/>
          </p:nvSpPr>
          <p:spPr bwMode="auto">
            <a:xfrm>
              <a:off x="7091808" y="4928716"/>
              <a:ext cx="1454244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/>
              <a:r>
                <a:rPr lang="ja-JP" altLang="en-US" sz="2400" dirty="0">
                  <a:solidFill>
                    <a:srgbClr val="FF0000"/>
                  </a:solidFill>
                  <a:latin typeface="HG正楷書体-PRO" panose="03000600000000000000" pitchFamily="66" charset="-128"/>
                  <a:ea typeface="HG正楷書体-PRO" panose="03000600000000000000" pitchFamily="66" charset="-128"/>
                </a:rPr>
                <a:t>移動平均</a:t>
              </a:r>
              <a:endParaRPr lang="en-US" altLang="ja-JP" sz="2400" dirty="0">
                <a:solidFill>
                  <a:srgbClr val="FF0000"/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endParaRPr>
            </a:p>
            <a:p>
              <a:pPr eaLnBrk="1" hangingPunct="1"/>
              <a:r>
                <a:rPr lang="en-US" altLang="ja-JP" sz="1600" dirty="0">
                  <a:solidFill>
                    <a:srgbClr val="FF0000"/>
                  </a:solidFill>
                  <a:latin typeface="Comic Sans MS" panose="030F0702030302020204" pitchFamily="66" charset="0"/>
                  <a:ea typeface="HG正楷書体-PRO" panose="03000600000000000000" pitchFamily="66" charset="-128"/>
                </a:rPr>
                <a:t>Running mean</a:t>
              </a:r>
              <a:endParaRPr lang="ja-JP" altLang="en-US" sz="1600" dirty="0">
                <a:solidFill>
                  <a:srgbClr val="FF0000"/>
                </a:solidFill>
                <a:latin typeface="Comic Sans MS" panose="030F0702030302020204" pitchFamily="66" charset="0"/>
                <a:ea typeface="HG正楷書体-PRO" panose="03000600000000000000" pitchFamily="66" charset="-128"/>
              </a:endParaRPr>
            </a:p>
          </p:txBody>
        </p:sp>
      </p:grpSp>
      <p:sp>
        <p:nvSpPr>
          <p:cNvPr id="7" name="Text Box 42"/>
          <p:cNvSpPr txBox="1">
            <a:spLocks noChangeArrowheads="1"/>
          </p:cNvSpPr>
          <p:nvPr/>
        </p:nvSpPr>
        <p:spPr bwMode="auto">
          <a:xfrm>
            <a:off x="971600" y="1556792"/>
            <a:ext cx="233910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/>
            <a:r>
              <a:rPr lang="ja-JP" altLang="en-US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十日毎のデータ</a:t>
            </a:r>
            <a:endParaRPr lang="en-US" altLang="ja-JP" sz="2400" dirty="0">
              <a:solidFill>
                <a:schemeClr val="tx1">
                  <a:lumMod val="50000"/>
                  <a:lumOff val="50000"/>
                </a:schemeClr>
              </a:solidFill>
              <a:latin typeface="HG正楷書体-PRO" panose="03000600000000000000" pitchFamily="66" charset="-128"/>
              <a:ea typeface="HG正楷書体-PRO" panose="03000600000000000000" pitchFamily="66" charset="-128"/>
            </a:endParaRP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957826" y="2018457"/>
            <a:ext cx="6984776" cy="642094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None/>
            </a:pPr>
            <a:r>
              <a:rPr kumimoji="0" lang="ja-JP" altLang="en-US" sz="2800" dirty="0">
                <a:solidFill>
                  <a:srgbClr val="0070C0"/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平均的な傾き</a:t>
            </a:r>
            <a:r>
              <a:rPr kumimoji="0" lang="en-US" altLang="ja-JP" sz="1800" dirty="0">
                <a:solidFill>
                  <a:srgbClr val="0070C0"/>
                </a:solidFill>
                <a:latin typeface="Comic Sans MS" panose="030F0702030302020204" pitchFamily="66" charset="0"/>
                <a:ea typeface="HG正楷書体-PRO" panose="03000600000000000000" pitchFamily="66" charset="-128"/>
              </a:rPr>
              <a:t>average rate</a:t>
            </a:r>
            <a:r>
              <a:rPr kumimoji="0" lang="ja-JP" altLang="en-US" sz="2800" dirty="0">
                <a:solidFill>
                  <a:srgbClr val="0070C0"/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：</a:t>
            </a:r>
            <a:r>
              <a:rPr kumimoji="0" lang="en-US" altLang="ja-JP" sz="2800" dirty="0">
                <a:solidFill>
                  <a:srgbClr val="0070C0"/>
                </a:solidFill>
                <a:latin typeface="Times New Roman" panose="02020603050405020304" pitchFamily="18" charset="0"/>
                <a:ea typeface="HG丸ｺﾞｼｯｸM-PRO" panose="020F0600000000000000" pitchFamily="50" charset="-128"/>
              </a:rPr>
              <a:t>2.92±0.06 mm/</a:t>
            </a:r>
            <a:r>
              <a:rPr kumimoji="0" lang="ja-JP" altLang="en-US" sz="2800" dirty="0">
                <a:solidFill>
                  <a:srgbClr val="0070C0"/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年</a:t>
            </a:r>
            <a:endParaRPr kumimoji="0" lang="en-US" altLang="ja-JP" sz="2800" dirty="0">
              <a:solidFill>
                <a:srgbClr val="0070C0"/>
              </a:solidFill>
              <a:latin typeface="HG正楷書体-PRO" panose="03000600000000000000" pitchFamily="66" charset="-128"/>
              <a:ea typeface="HG正楷書体-PRO" panose="03000600000000000000" pitchFamily="66" charset="-128"/>
            </a:endParaRP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>
          <a:xfrm>
            <a:off x="1299489" y="2539360"/>
            <a:ext cx="5088142" cy="673615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None/>
            </a:pPr>
            <a:r>
              <a:rPr kumimoji="0" lang="ja-JP" altLang="en-US" sz="2200" dirty="0">
                <a:solidFill>
                  <a:srgbClr val="0070C0"/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氷の融解分は</a:t>
            </a:r>
            <a:r>
              <a:rPr kumimoji="0" lang="en-US" altLang="ja-JP" sz="2200" dirty="0">
                <a:solidFill>
                  <a:srgbClr val="0070C0"/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1.2 </a:t>
            </a:r>
            <a:r>
              <a:rPr kumimoji="0" lang="en-US" altLang="ja-JP" sz="2200" dirty="0">
                <a:solidFill>
                  <a:srgbClr val="0070C0"/>
                </a:solidFill>
                <a:latin typeface="Times New Roman" panose="02020603050405020304" pitchFamily="18" charset="0"/>
                <a:ea typeface="HG丸ｺﾞｼｯｸM-PRO" panose="020F0600000000000000" pitchFamily="50" charset="-128"/>
              </a:rPr>
              <a:t>mm/</a:t>
            </a:r>
            <a:r>
              <a:rPr kumimoji="0" lang="ja-JP" altLang="en-US" sz="2200" dirty="0">
                <a:solidFill>
                  <a:srgbClr val="0070C0"/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年</a:t>
            </a:r>
            <a:r>
              <a:rPr kumimoji="0" lang="en-US" altLang="ja-JP" sz="2200" dirty="0">
                <a:solidFill>
                  <a:srgbClr val="0070C0"/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(IPCC, 2007)</a:t>
            </a:r>
          </a:p>
          <a:p>
            <a:pPr marL="0" indent="0" fontAlgn="auto">
              <a:spcAft>
                <a:spcPts val="0"/>
              </a:spcAft>
              <a:buNone/>
            </a:pPr>
            <a:r>
              <a:rPr kumimoji="0" lang="en-US" altLang="ja-JP" sz="1600" dirty="0">
                <a:solidFill>
                  <a:srgbClr val="0070C0"/>
                </a:solidFill>
                <a:latin typeface="Comic Sans MS" panose="030F0702030302020204" pitchFamily="66" charset="0"/>
                <a:ea typeface="HG正楷書体-PRO" panose="03000600000000000000" pitchFamily="66" charset="-128"/>
              </a:rPr>
              <a:t>Ice melting contributes 1.2 mm/</a:t>
            </a:r>
            <a:r>
              <a:rPr kumimoji="0" lang="en-US" altLang="ja-JP" sz="1600" dirty="0" err="1">
                <a:solidFill>
                  <a:srgbClr val="0070C0"/>
                </a:solidFill>
                <a:latin typeface="Comic Sans MS" panose="030F0702030302020204" pitchFamily="66" charset="0"/>
                <a:ea typeface="HG正楷書体-PRO" panose="03000600000000000000" pitchFamily="66" charset="-128"/>
              </a:rPr>
              <a:t>yr</a:t>
            </a:r>
            <a:endParaRPr kumimoji="0" lang="en-US" altLang="ja-JP" sz="1600" dirty="0">
              <a:solidFill>
                <a:srgbClr val="0070C0"/>
              </a:solidFill>
              <a:latin typeface="Comic Sans MS" panose="030F0702030302020204" pitchFamily="66" charset="0"/>
              <a:ea typeface="HG正楷書体-PRO" panose="03000600000000000000" pitchFamily="66" charset="-128"/>
            </a:endParaRPr>
          </a:p>
        </p:txBody>
      </p:sp>
      <p:sp>
        <p:nvSpPr>
          <p:cNvPr id="10" name="Rectangle 4"/>
          <p:cNvSpPr txBox="1">
            <a:spLocks noChangeArrowheads="1"/>
          </p:cNvSpPr>
          <p:nvPr/>
        </p:nvSpPr>
        <p:spPr>
          <a:xfrm>
            <a:off x="324000" y="260648"/>
            <a:ext cx="8819383" cy="1257817"/>
          </a:xfrm>
          <a:prstGeom prst="rect">
            <a:avLst/>
          </a:prstGeom>
          <a:noFill/>
        </p:spPr>
        <p:txBody>
          <a:bodyPr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kumimoji="0" lang="ja-JP" altLang="en-US" sz="3200" dirty="0">
                <a:latin typeface="Comic Sans MS" panose="030F0702030302020204" pitchFamily="66" charset="0"/>
                <a:ea typeface="HG正楷書体-PRO" panose="03000600000000000000" pitchFamily="66" charset="-128"/>
              </a:rPr>
              <a:t>海面高度計による海水準変動（季節変化除去）</a:t>
            </a:r>
            <a:endParaRPr kumimoji="0" lang="en-US" altLang="ja-JP" sz="3200" dirty="0">
              <a:latin typeface="Comic Sans MS" panose="030F0702030302020204" pitchFamily="66" charset="0"/>
              <a:ea typeface="HG正楷書体-PRO" panose="03000600000000000000" pitchFamily="66" charset="-128"/>
            </a:endParaRPr>
          </a:p>
          <a:p>
            <a:pPr fontAlgn="auto">
              <a:spcAft>
                <a:spcPts val="0"/>
              </a:spcAft>
            </a:pPr>
            <a:r>
              <a:rPr kumimoji="0" lang="en-US" altLang="ja-JP" sz="2000" dirty="0">
                <a:latin typeface="Comic Sans MS" panose="030F0702030302020204" pitchFamily="66" charset="0"/>
                <a:ea typeface="HG正楷書体-PRO" panose="03000600000000000000" pitchFamily="66" charset="-128"/>
              </a:rPr>
              <a:t>SLR observed with satellite altimetry</a:t>
            </a:r>
            <a:r>
              <a:rPr kumimoji="0" lang="ja-JP" altLang="en-US" sz="2000" dirty="0">
                <a:latin typeface="Comic Sans MS" panose="030F0702030302020204" pitchFamily="66" charset="0"/>
                <a:ea typeface="HG正楷書体-PRO" panose="03000600000000000000" pitchFamily="66" charset="-128"/>
              </a:rPr>
              <a:t> </a:t>
            </a:r>
            <a:r>
              <a:rPr kumimoji="0" lang="en-US" altLang="ja-JP" sz="2000" dirty="0">
                <a:latin typeface="Comic Sans MS" panose="030F0702030302020204" pitchFamily="66" charset="0"/>
                <a:ea typeface="HG正楷書体-PRO" panose="03000600000000000000" pitchFamily="66" charset="-128"/>
              </a:rPr>
              <a:t>(seasonal removed)</a:t>
            </a:r>
            <a:endParaRPr kumimoji="0" lang="ja-JP" altLang="en-US" sz="2000" dirty="0">
              <a:latin typeface="Comic Sans MS" panose="030F0702030302020204" pitchFamily="66" charset="0"/>
              <a:ea typeface="HG正楷書体-PRO" panose="03000600000000000000" pitchFamily="66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76350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1" build="allAtOnce"/>
      <p:bldP spid="9" grpId="0" build="allAtOnce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4" name="Rectangle 3"/>
          <p:cNvSpPr>
            <a:spLocks noChangeArrowheads="1"/>
          </p:cNvSpPr>
          <p:nvPr/>
        </p:nvSpPr>
        <p:spPr bwMode="auto">
          <a:xfrm>
            <a:off x="5040313" y="2268109"/>
            <a:ext cx="4140200" cy="4474006"/>
          </a:xfrm>
          <a:custGeom>
            <a:avLst/>
            <a:gdLst>
              <a:gd name="connsiteX0" fmla="*/ 0 w 4140200"/>
              <a:gd name="connsiteY0" fmla="*/ 0 h 4005263"/>
              <a:gd name="connsiteX1" fmla="*/ 4140200 w 4140200"/>
              <a:gd name="connsiteY1" fmla="*/ 0 h 4005263"/>
              <a:gd name="connsiteX2" fmla="*/ 4140200 w 4140200"/>
              <a:gd name="connsiteY2" fmla="*/ 4005263 h 4005263"/>
              <a:gd name="connsiteX3" fmla="*/ 0 w 4140200"/>
              <a:gd name="connsiteY3" fmla="*/ 4005263 h 4005263"/>
              <a:gd name="connsiteX4" fmla="*/ 0 w 4140200"/>
              <a:gd name="connsiteY4" fmla="*/ 0 h 4005263"/>
              <a:gd name="connsiteX0" fmla="*/ 8964 w 4140200"/>
              <a:gd name="connsiteY0" fmla="*/ 1048871 h 4005263"/>
              <a:gd name="connsiteX1" fmla="*/ 4140200 w 4140200"/>
              <a:gd name="connsiteY1" fmla="*/ 0 h 4005263"/>
              <a:gd name="connsiteX2" fmla="*/ 4140200 w 4140200"/>
              <a:gd name="connsiteY2" fmla="*/ 4005263 h 4005263"/>
              <a:gd name="connsiteX3" fmla="*/ 0 w 4140200"/>
              <a:gd name="connsiteY3" fmla="*/ 4005263 h 4005263"/>
              <a:gd name="connsiteX4" fmla="*/ 8964 w 4140200"/>
              <a:gd name="connsiteY4" fmla="*/ 1048871 h 4005263"/>
              <a:gd name="connsiteX0" fmla="*/ 26893 w 4140200"/>
              <a:gd name="connsiteY0" fmla="*/ 788895 h 4005263"/>
              <a:gd name="connsiteX1" fmla="*/ 4140200 w 4140200"/>
              <a:gd name="connsiteY1" fmla="*/ 0 h 4005263"/>
              <a:gd name="connsiteX2" fmla="*/ 4140200 w 4140200"/>
              <a:gd name="connsiteY2" fmla="*/ 4005263 h 4005263"/>
              <a:gd name="connsiteX3" fmla="*/ 0 w 4140200"/>
              <a:gd name="connsiteY3" fmla="*/ 4005263 h 4005263"/>
              <a:gd name="connsiteX4" fmla="*/ 26893 w 4140200"/>
              <a:gd name="connsiteY4" fmla="*/ 788895 h 4005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40200" h="4005263">
                <a:moveTo>
                  <a:pt x="26893" y="788895"/>
                </a:moveTo>
                <a:lnTo>
                  <a:pt x="4140200" y="0"/>
                </a:lnTo>
                <a:lnTo>
                  <a:pt x="4140200" y="4005263"/>
                </a:lnTo>
                <a:lnTo>
                  <a:pt x="0" y="4005263"/>
                </a:lnTo>
                <a:lnTo>
                  <a:pt x="26893" y="788895"/>
                </a:lnTo>
                <a:close/>
              </a:path>
            </a:pathLst>
          </a:custGeom>
          <a:solidFill>
            <a:schemeClr val="bg2"/>
          </a:solidFill>
          <a:ln w="9525">
            <a:miter lim="800000"/>
            <a:headEnd/>
            <a:tailEnd/>
          </a:ln>
          <a:scene3d>
            <a:camera prst="legacyObliqueTopLeft"/>
            <a:lightRig rig="legacyFlat3" dir="t"/>
          </a:scene3d>
          <a:sp3d extrusionH="1801800" prstMaterial="legacyMatte">
            <a:bevelT w="13500" h="13500" prst="angle"/>
            <a:bevelB w="13500" h="13500" prst="angle"/>
            <a:extrusionClr>
              <a:schemeClr val="bg2"/>
            </a:extrusionClr>
            <a:contourClr>
              <a:schemeClr val="bg2"/>
            </a:contourClr>
          </a:sp3d>
        </p:spPr>
        <p:txBody>
          <a:bodyPr wrap="none" anchor="ctr">
            <a:flatTx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/>
            <a:endParaRPr lang="ja-JP" altLang="en-US"/>
          </a:p>
        </p:txBody>
      </p:sp>
      <p:grpSp>
        <p:nvGrpSpPr>
          <p:cNvPr id="6" name="Group 34"/>
          <p:cNvGrpSpPr>
            <a:grpSpLocks/>
          </p:cNvGrpSpPr>
          <p:nvPr/>
        </p:nvGrpSpPr>
        <p:grpSpPr bwMode="auto">
          <a:xfrm>
            <a:off x="-684213" y="3357563"/>
            <a:ext cx="9828213" cy="4032250"/>
            <a:chOff x="-431" y="2115"/>
            <a:chExt cx="6191" cy="2540"/>
          </a:xfrm>
        </p:grpSpPr>
        <p:sp>
          <p:nvSpPr>
            <p:cNvPr id="5132" name="AutoShape 35"/>
            <p:cNvSpPr>
              <a:spLocks noChangeArrowheads="1"/>
            </p:cNvSpPr>
            <p:nvPr/>
          </p:nvSpPr>
          <p:spPr bwMode="auto">
            <a:xfrm flipH="1">
              <a:off x="-431" y="2115"/>
              <a:ext cx="3629" cy="431"/>
            </a:xfrm>
            <a:prstGeom prst="parallelogram">
              <a:avLst>
                <a:gd name="adj" fmla="val 94569"/>
              </a:avLst>
            </a:prstGeom>
            <a:solidFill>
              <a:srgbClr val="009999">
                <a:alpha val="7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/>
              <a:endParaRPr lang="ja-JP" altLang="en-US"/>
            </a:p>
          </p:txBody>
        </p:sp>
        <p:sp>
          <p:nvSpPr>
            <p:cNvPr id="5133" name="Rectangle 36"/>
            <p:cNvSpPr>
              <a:spLocks noChangeArrowheads="1"/>
            </p:cNvSpPr>
            <p:nvPr/>
          </p:nvSpPr>
          <p:spPr bwMode="auto">
            <a:xfrm>
              <a:off x="-68" y="2523"/>
              <a:ext cx="5828" cy="2132"/>
            </a:xfrm>
            <a:prstGeom prst="rect">
              <a:avLst/>
            </a:prstGeom>
            <a:solidFill>
              <a:srgbClr val="009999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/>
              <a:endParaRPr lang="ja-JP" altLang="en-US"/>
            </a:p>
          </p:txBody>
        </p:sp>
      </p:grpSp>
      <p:sp>
        <p:nvSpPr>
          <p:cNvPr id="72743" name="Text Box 39"/>
          <p:cNvSpPr txBox="1">
            <a:spLocks noChangeArrowheads="1"/>
          </p:cNvSpPr>
          <p:nvPr/>
        </p:nvSpPr>
        <p:spPr bwMode="auto">
          <a:xfrm>
            <a:off x="0" y="3971925"/>
            <a:ext cx="527740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/>
            <a:r>
              <a:rPr lang="ja-JP" altLang="en-US" sz="3200" dirty="0">
                <a:solidFill>
                  <a:srgbClr val="CCFFFF"/>
                </a:solidFill>
                <a:latin typeface="Comic Sans MS" panose="030F0702030302020204" pitchFamily="66" charset="0"/>
                <a:ea typeface="HG正楷書体-PRO" panose="03000600000000000000" pitchFamily="66" charset="-128"/>
              </a:rPr>
              <a:t>海水量の増加 </a:t>
            </a:r>
            <a:r>
              <a:rPr lang="en-US" altLang="ja-JP" sz="2000" dirty="0">
                <a:solidFill>
                  <a:srgbClr val="CCFFFF"/>
                </a:solidFill>
                <a:latin typeface="Comic Sans MS" panose="030F0702030302020204" pitchFamily="66" charset="0"/>
                <a:ea typeface="HG正楷書体-PRO" panose="03000600000000000000" pitchFamily="66" charset="-128"/>
              </a:rPr>
              <a:t>increase of seawater</a:t>
            </a:r>
            <a:endParaRPr lang="ja-JP" altLang="en-US" sz="3200" dirty="0">
              <a:solidFill>
                <a:srgbClr val="CCFFFF"/>
              </a:solidFill>
              <a:latin typeface="Comic Sans MS" panose="030F0702030302020204" pitchFamily="66" charset="0"/>
              <a:ea typeface="HG正楷書体-PRO" panose="03000600000000000000" pitchFamily="66" charset="-128"/>
            </a:endParaRPr>
          </a:p>
        </p:txBody>
      </p:sp>
      <p:sp>
        <p:nvSpPr>
          <p:cNvPr id="72744" name="Text Box 40"/>
          <p:cNvSpPr txBox="1">
            <a:spLocks noChangeArrowheads="1"/>
          </p:cNvSpPr>
          <p:nvPr/>
        </p:nvSpPr>
        <p:spPr bwMode="auto">
          <a:xfrm>
            <a:off x="827584" y="126455"/>
            <a:ext cx="763284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/>
            <a:r>
              <a:rPr lang="ja-JP" altLang="en-US" sz="3600" dirty="0">
                <a:latin typeface="HG正楷書体-PRO" panose="03000600000000000000" pitchFamily="66" charset="-128"/>
                <a:ea typeface="HG正楷書体-PRO" panose="03000600000000000000" pitchFamily="66" charset="-128"/>
              </a:rPr>
              <a:t>海面上昇の二大原因 </a:t>
            </a:r>
            <a:r>
              <a:rPr lang="en-US" altLang="ja-JP" sz="2400" dirty="0">
                <a:latin typeface="Comic Sans MS" panose="030F0702030302020204" pitchFamily="66" charset="0"/>
                <a:ea typeface="HG正楷書体-PRO" panose="03000600000000000000" pitchFamily="66" charset="-128"/>
              </a:rPr>
              <a:t>Two factors for SLR</a:t>
            </a:r>
            <a:endParaRPr lang="ja-JP" altLang="en-US" sz="2400" dirty="0">
              <a:latin typeface="Comic Sans MS" panose="030F0702030302020204" pitchFamily="66" charset="0"/>
              <a:ea typeface="HG正楷書体-PRO" panose="03000600000000000000" pitchFamily="66" charset="-128"/>
            </a:endParaRPr>
          </a:p>
        </p:txBody>
      </p:sp>
      <p:sp>
        <p:nvSpPr>
          <p:cNvPr id="72746" name="Text Box 42"/>
          <p:cNvSpPr txBox="1">
            <a:spLocks noChangeArrowheads="1"/>
          </p:cNvSpPr>
          <p:nvPr/>
        </p:nvSpPr>
        <p:spPr bwMode="auto">
          <a:xfrm>
            <a:off x="3886757" y="1156032"/>
            <a:ext cx="507703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/>
            <a:r>
              <a:rPr lang="ja-JP" altLang="en-US" sz="2400" dirty="0">
                <a:solidFill>
                  <a:srgbClr val="FF0000"/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〇</a:t>
            </a:r>
            <a:r>
              <a:rPr lang="ja-JP" alt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正楷書体-PRO" panose="03000600000000000000" pitchFamily="66" charset="-128"/>
                <a:ea typeface="HG正楷書体-PRO" panose="03000600000000000000" pitchFamily="66" charset="-128"/>
              </a:rPr>
              <a:t>陸氷が海に移動 </a:t>
            </a:r>
            <a:r>
              <a:rPr lang="en-US" altLang="ja-JP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HG正楷書体-PRO" panose="03000600000000000000" pitchFamily="66" charset="-128"/>
              </a:rPr>
              <a:t>land ice goes to sea</a:t>
            </a:r>
            <a:endParaRPr lang="ja-JP" altLang="en-US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ea typeface="HG正楷書体-PRO" panose="03000600000000000000" pitchFamily="66" charset="-128"/>
            </a:endParaRPr>
          </a:p>
        </p:txBody>
      </p:sp>
      <p:sp>
        <p:nvSpPr>
          <p:cNvPr id="72748" name="Line 44"/>
          <p:cNvSpPr>
            <a:spLocks noChangeShapeType="1"/>
          </p:cNvSpPr>
          <p:nvPr/>
        </p:nvSpPr>
        <p:spPr bwMode="auto">
          <a:xfrm>
            <a:off x="468313" y="3500438"/>
            <a:ext cx="0" cy="358775"/>
          </a:xfrm>
          <a:prstGeom prst="line">
            <a:avLst/>
          </a:prstGeom>
          <a:noFill/>
          <a:ln w="57150">
            <a:solidFill>
              <a:schemeClr val="accent2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3" name="フリーフォーム: 図形 2"/>
          <p:cNvSpPr/>
          <p:nvPr/>
        </p:nvSpPr>
        <p:spPr>
          <a:xfrm>
            <a:off x="4576936" y="2247014"/>
            <a:ext cx="1572726" cy="743567"/>
          </a:xfrm>
          <a:custGeom>
            <a:avLst/>
            <a:gdLst>
              <a:gd name="connsiteX0" fmla="*/ 1554283 w 1572726"/>
              <a:gd name="connsiteY0" fmla="*/ 441174 h 743567"/>
              <a:gd name="connsiteX1" fmla="*/ 1115013 w 1572726"/>
              <a:gd name="connsiteY1" fmla="*/ 701151 h 743567"/>
              <a:gd name="connsiteX2" fmla="*/ 451624 w 1572726"/>
              <a:gd name="connsiteY2" fmla="*/ 719080 h 743567"/>
              <a:gd name="connsiteX3" fmla="*/ 12354 w 1572726"/>
              <a:gd name="connsiteY3" fmla="*/ 459104 h 743567"/>
              <a:gd name="connsiteX4" fmla="*/ 191648 w 1572726"/>
              <a:gd name="connsiteY4" fmla="*/ 199127 h 743567"/>
              <a:gd name="connsiteX5" fmla="*/ 908824 w 1572726"/>
              <a:gd name="connsiteY5" fmla="*/ 1904 h 743567"/>
              <a:gd name="connsiteX6" fmla="*/ 1428777 w 1572726"/>
              <a:gd name="connsiteY6" fmla="*/ 118445 h 743567"/>
              <a:gd name="connsiteX7" fmla="*/ 1554283 w 1572726"/>
              <a:gd name="connsiteY7" fmla="*/ 441174 h 7435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72726" h="743567">
                <a:moveTo>
                  <a:pt x="1554283" y="441174"/>
                </a:moveTo>
                <a:cubicBezTo>
                  <a:pt x="1501989" y="538292"/>
                  <a:pt x="1298789" y="654833"/>
                  <a:pt x="1115013" y="701151"/>
                </a:cubicBezTo>
                <a:cubicBezTo>
                  <a:pt x="931236" y="747469"/>
                  <a:pt x="635400" y="759421"/>
                  <a:pt x="451624" y="719080"/>
                </a:cubicBezTo>
                <a:cubicBezTo>
                  <a:pt x="267848" y="678739"/>
                  <a:pt x="55683" y="545763"/>
                  <a:pt x="12354" y="459104"/>
                </a:cubicBezTo>
                <a:cubicBezTo>
                  <a:pt x="-30975" y="372445"/>
                  <a:pt x="42236" y="275327"/>
                  <a:pt x="191648" y="199127"/>
                </a:cubicBezTo>
                <a:cubicBezTo>
                  <a:pt x="341060" y="122927"/>
                  <a:pt x="702636" y="15351"/>
                  <a:pt x="908824" y="1904"/>
                </a:cubicBezTo>
                <a:cubicBezTo>
                  <a:pt x="1115012" y="-11543"/>
                  <a:pt x="1315224" y="48222"/>
                  <a:pt x="1428777" y="118445"/>
                </a:cubicBezTo>
                <a:cubicBezTo>
                  <a:pt x="1542330" y="188668"/>
                  <a:pt x="1606577" y="344056"/>
                  <a:pt x="1554283" y="441174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67000">
                <a:schemeClr val="bg1">
                  <a:lumMod val="9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6" name="Text Box 42"/>
          <p:cNvSpPr txBox="1">
            <a:spLocks noChangeArrowheads="1"/>
          </p:cNvSpPr>
          <p:nvPr/>
        </p:nvSpPr>
        <p:spPr bwMode="auto">
          <a:xfrm>
            <a:off x="1979712" y="2347678"/>
            <a:ext cx="2105063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/>
            <a:r>
              <a:rPr lang="en-US" altLang="ja-JP" sz="2400" dirty="0">
                <a:solidFill>
                  <a:srgbClr val="FF0000"/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×</a:t>
            </a:r>
            <a:r>
              <a:rPr lang="ja-JP" altLang="en-US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海氷の融解</a:t>
            </a:r>
            <a:endParaRPr lang="en-US" altLang="ja-JP" sz="2400" dirty="0">
              <a:solidFill>
                <a:schemeClr val="tx1">
                  <a:lumMod val="50000"/>
                  <a:lumOff val="50000"/>
                </a:schemeClr>
              </a:solidFill>
              <a:latin typeface="HG正楷書体-PRO" panose="03000600000000000000" pitchFamily="66" charset="-128"/>
              <a:ea typeface="HG正楷書体-PRO" panose="03000600000000000000" pitchFamily="66" charset="-128"/>
            </a:endParaRPr>
          </a:p>
          <a:p>
            <a:pPr eaLnBrk="1" hangingPunct="1"/>
            <a:r>
              <a:rPr lang="en-US" altLang="ja-JP" dirty="0">
                <a:solidFill>
                  <a:schemeClr val="tx1">
                    <a:lumMod val="50000"/>
                    <a:lumOff val="50000"/>
                  </a:schemeClr>
                </a:solidFill>
                <a:latin typeface="Comic Sans MS" panose="030F0702030302020204" pitchFamily="66" charset="0"/>
                <a:ea typeface="HG正楷書体-PRO" panose="03000600000000000000" pitchFamily="66" charset="-128"/>
              </a:rPr>
              <a:t>Melting of sea ice</a:t>
            </a:r>
            <a:endParaRPr lang="ja-JP" altLang="en-US" dirty="0">
              <a:solidFill>
                <a:schemeClr val="tx1">
                  <a:lumMod val="50000"/>
                  <a:lumOff val="50000"/>
                </a:schemeClr>
              </a:solidFill>
              <a:latin typeface="Comic Sans MS" panose="030F0702030302020204" pitchFamily="66" charset="0"/>
              <a:ea typeface="HG正楷書体-PRO" panose="03000600000000000000" pitchFamily="66" charset="-128"/>
            </a:endParaRPr>
          </a:p>
        </p:txBody>
      </p:sp>
      <p:grpSp>
        <p:nvGrpSpPr>
          <p:cNvPr id="4" name="グループ化 3"/>
          <p:cNvGrpSpPr/>
          <p:nvPr/>
        </p:nvGrpSpPr>
        <p:grpSpPr>
          <a:xfrm>
            <a:off x="6228308" y="4940895"/>
            <a:ext cx="215900" cy="1368425"/>
            <a:chOff x="6228308" y="4940895"/>
            <a:chExt cx="215900" cy="1368425"/>
          </a:xfrm>
        </p:grpSpPr>
        <p:sp>
          <p:nvSpPr>
            <p:cNvPr id="47" name="Rectangle 91"/>
            <p:cNvSpPr>
              <a:spLocks noChangeArrowheads="1"/>
            </p:cNvSpPr>
            <p:nvPr/>
          </p:nvSpPr>
          <p:spPr bwMode="auto">
            <a:xfrm>
              <a:off x="6299745" y="4940895"/>
              <a:ext cx="73025" cy="1177925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48" name="Oval 92"/>
            <p:cNvSpPr>
              <a:spLocks noChangeArrowheads="1"/>
            </p:cNvSpPr>
            <p:nvPr/>
          </p:nvSpPr>
          <p:spPr bwMode="auto">
            <a:xfrm>
              <a:off x="6228308" y="6080720"/>
              <a:ext cx="215900" cy="228600"/>
            </a:xfrm>
            <a:prstGeom prst="ellipse">
              <a:avLst/>
            </a:prstGeom>
            <a:solidFill>
              <a:srgbClr val="A50021"/>
            </a:solidFill>
            <a:ln w="9525">
              <a:solidFill>
                <a:schemeClr val="fol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49" name="Rectangle 93"/>
            <p:cNvSpPr>
              <a:spLocks noChangeArrowheads="1"/>
            </p:cNvSpPr>
            <p:nvPr/>
          </p:nvSpPr>
          <p:spPr bwMode="auto">
            <a:xfrm>
              <a:off x="6299745" y="5733256"/>
              <a:ext cx="73025" cy="385563"/>
            </a:xfrm>
            <a:prstGeom prst="rect">
              <a:avLst/>
            </a:prstGeom>
            <a:solidFill>
              <a:srgbClr val="A5002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</p:grpSp>
      <p:sp>
        <p:nvSpPr>
          <p:cNvPr id="50" name="Rectangle 93"/>
          <p:cNvSpPr>
            <a:spLocks noChangeArrowheads="1"/>
          </p:cNvSpPr>
          <p:nvPr/>
        </p:nvSpPr>
        <p:spPr bwMode="auto">
          <a:xfrm>
            <a:off x="6300192" y="5373216"/>
            <a:ext cx="73025" cy="385563"/>
          </a:xfrm>
          <a:prstGeom prst="rect">
            <a:avLst/>
          </a:prstGeom>
          <a:solidFill>
            <a:srgbClr val="A5002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52" name="Text Box 42"/>
          <p:cNvSpPr txBox="1">
            <a:spLocks noChangeArrowheads="1"/>
          </p:cNvSpPr>
          <p:nvPr/>
        </p:nvSpPr>
        <p:spPr bwMode="auto">
          <a:xfrm>
            <a:off x="468313" y="1556635"/>
            <a:ext cx="2339102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/>
            <a:r>
              <a:rPr lang="ja-JP" altLang="en-US" sz="2400" dirty="0">
                <a:solidFill>
                  <a:srgbClr val="FF0000"/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〇</a:t>
            </a:r>
            <a:r>
              <a:rPr lang="ja-JP" altLang="en-US" sz="2400" dirty="0">
                <a:solidFill>
                  <a:srgbClr val="31859C"/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海水の熱膨張</a:t>
            </a:r>
            <a:endParaRPr lang="en-US" altLang="ja-JP" sz="2400" dirty="0">
              <a:solidFill>
                <a:srgbClr val="31859C"/>
              </a:solidFill>
              <a:latin typeface="HG正楷書体-PRO" panose="03000600000000000000" pitchFamily="66" charset="-128"/>
              <a:ea typeface="HG正楷書体-PRO" panose="03000600000000000000" pitchFamily="66" charset="-128"/>
            </a:endParaRPr>
          </a:p>
          <a:p>
            <a:pPr eaLnBrk="1" hangingPunct="1"/>
            <a:r>
              <a:rPr lang="en-US" altLang="ja-JP" dirty="0">
                <a:solidFill>
                  <a:srgbClr val="31859C"/>
                </a:solidFill>
                <a:latin typeface="Comic Sans MS" panose="030F0702030302020204" pitchFamily="66" charset="0"/>
                <a:ea typeface="HG正楷書体-PRO" panose="03000600000000000000" pitchFamily="66" charset="-128"/>
              </a:rPr>
              <a:t>Thermal expansion</a:t>
            </a:r>
            <a:endParaRPr lang="ja-JP" altLang="en-US" dirty="0">
              <a:solidFill>
                <a:srgbClr val="31859C"/>
              </a:solidFill>
              <a:latin typeface="Comic Sans MS" panose="030F0702030302020204" pitchFamily="66" charset="0"/>
              <a:ea typeface="HG正楷書体-PRO" panose="03000600000000000000" pitchFamily="66" charset="-128"/>
            </a:endParaRPr>
          </a:p>
        </p:txBody>
      </p:sp>
      <p:sp>
        <p:nvSpPr>
          <p:cNvPr id="53" name="Text Box 39"/>
          <p:cNvSpPr txBox="1">
            <a:spLocks noChangeArrowheads="1"/>
          </p:cNvSpPr>
          <p:nvPr/>
        </p:nvSpPr>
        <p:spPr bwMode="auto">
          <a:xfrm>
            <a:off x="6533635" y="5405150"/>
            <a:ext cx="1545616" cy="800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/>
            <a:r>
              <a:rPr lang="ja-JP" altLang="en-US" sz="2800" dirty="0">
                <a:solidFill>
                  <a:srgbClr val="CCFFFF"/>
                </a:solidFill>
                <a:latin typeface="Comic Sans MS" panose="030F0702030302020204" pitchFamily="66" charset="0"/>
                <a:ea typeface="HG正楷書体-PRO" panose="03000600000000000000" pitchFamily="66" charset="-128"/>
              </a:rPr>
              <a:t>海水温</a:t>
            </a:r>
            <a:endParaRPr lang="en-US" altLang="ja-JP" sz="2800" dirty="0">
              <a:solidFill>
                <a:srgbClr val="CCFFFF"/>
              </a:solidFill>
              <a:latin typeface="Comic Sans MS" panose="030F0702030302020204" pitchFamily="66" charset="0"/>
              <a:ea typeface="HG正楷書体-PRO" panose="03000600000000000000" pitchFamily="66" charset="-128"/>
            </a:endParaRPr>
          </a:p>
          <a:p>
            <a:pPr eaLnBrk="1" hangingPunct="1"/>
            <a:r>
              <a:rPr lang="en-US" altLang="ja-JP" dirty="0">
                <a:solidFill>
                  <a:srgbClr val="CCFFFF"/>
                </a:solidFill>
                <a:latin typeface="Comic Sans MS" panose="030F0702030302020204" pitchFamily="66" charset="0"/>
                <a:ea typeface="HG正楷書体-PRO" panose="03000600000000000000" pitchFamily="66" charset="-128"/>
              </a:rPr>
              <a:t>temperature</a:t>
            </a:r>
            <a:endParaRPr lang="ja-JP" altLang="en-US" dirty="0">
              <a:solidFill>
                <a:srgbClr val="CCFFFF"/>
              </a:solidFill>
              <a:latin typeface="Comic Sans MS" panose="030F0702030302020204" pitchFamily="66" charset="0"/>
              <a:ea typeface="HG正楷書体-PRO" panose="03000600000000000000" pitchFamily="66" charset="-128"/>
            </a:endParaRPr>
          </a:p>
        </p:txBody>
      </p:sp>
      <p:sp>
        <p:nvSpPr>
          <p:cNvPr id="54" name="Text Box 39"/>
          <p:cNvSpPr txBox="1">
            <a:spLocks noChangeArrowheads="1"/>
          </p:cNvSpPr>
          <p:nvPr/>
        </p:nvSpPr>
        <p:spPr bwMode="auto">
          <a:xfrm>
            <a:off x="6121137" y="3717032"/>
            <a:ext cx="2872902" cy="89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/>
            <a:r>
              <a:rPr lang="ja-JP" altLang="en-US" sz="3200" dirty="0">
                <a:solidFill>
                  <a:srgbClr val="CCFFFF"/>
                </a:solidFill>
                <a:latin typeface="Comic Sans MS" panose="030F0702030302020204" pitchFamily="66" charset="0"/>
                <a:ea typeface="HG正楷書体-PRO" panose="03000600000000000000" pitchFamily="66" charset="-128"/>
              </a:rPr>
              <a:t>海水の膨張</a:t>
            </a:r>
            <a:endParaRPr lang="en-US" altLang="ja-JP" sz="3200" dirty="0">
              <a:solidFill>
                <a:srgbClr val="CCFFFF"/>
              </a:solidFill>
              <a:latin typeface="Comic Sans MS" panose="030F0702030302020204" pitchFamily="66" charset="0"/>
              <a:ea typeface="HG正楷書体-PRO" panose="03000600000000000000" pitchFamily="66" charset="-128"/>
            </a:endParaRPr>
          </a:p>
          <a:p>
            <a:pPr eaLnBrk="1" hangingPunct="1"/>
            <a:r>
              <a:rPr lang="en-US" altLang="ja-JP" sz="2000" dirty="0">
                <a:solidFill>
                  <a:srgbClr val="CCFFFF"/>
                </a:solidFill>
                <a:latin typeface="Comic Sans MS" panose="030F0702030302020204" pitchFamily="66" charset="0"/>
                <a:ea typeface="HG正楷書体-PRO" panose="03000600000000000000" pitchFamily="66" charset="-128"/>
              </a:rPr>
              <a:t>Expansion of seawater</a:t>
            </a:r>
            <a:endParaRPr lang="ja-JP" altLang="en-US" sz="2000" dirty="0">
              <a:solidFill>
                <a:srgbClr val="CCFFFF"/>
              </a:solidFill>
              <a:latin typeface="Comic Sans MS" panose="030F0702030302020204" pitchFamily="66" charset="0"/>
              <a:ea typeface="HG正楷書体-PRO" panose="03000600000000000000" pitchFamily="66" charset="-128"/>
            </a:endParaRPr>
          </a:p>
        </p:txBody>
      </p:sp>
      <p:sp>
        <p:nvSpPr>
          <p:cNvPr id="55" name="Line 44"/>
          <p:cNvSpPr>
            <a:spLocks noChangeShapeType="1"/>
          </p:cNvSpPr>
          <p:nvPr/>
        </p:nvSpPr>
        <p:spPr bwMode="auto">
          <a:xfrm>
            <a:off x="6012160" y="3769686"/>
            <a:ext cx="0" cy="358775"/>
          </a:xfrm>
          <a:prstGeom prst="line">
            <a:avLst/>
          </a:prstGeom>
          <a:noFill/>
          <a:ln w="57150">
            <a:solidFill>
              <a:schemeClr val="accent2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grpSp>
        <p:nvGrpSpPr>
          <p:cNvPr id="7" name="グループ化 6"/>
          <p:cNvGrpSpPr/>
          <p:nvPr/>
        </p:nvGrpSpPr>
        <p:grpSpPr>
          <a:xfrm>
            <a:off x="2890779" y="1176742"/>
            <a:ext cx="965031" cy="961684"/>
            <a:chOff x="3487316" y="1438616"/>
            <a:chExt cx="965031" cy="961684"/>
          </a:xfrm>
        </p:grpSpPr>
        <p:sp>
          <p:nvSpPr>
            <p:cNvPr id="2" name="楕円 1"/>
            <p:cNvSpPr/>
            <p:nvPr/>
          </p:nvSpPr>
          <p:spPr>
            <a:xfrm>
              <a:off x="3516243" y="1446066"/>
              <a:ext cx="936104" cy="936104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" name="円弧 4"/>
            <p:cNvSpPr/>
            <p:nvPr/>
          </p:nvSpPr>
          <p:spPr>
            <a:xfrm>
              <a:off x="3487316" y="1438616"/>
              <a:ext cx="965031" cy="961684"/>
            </a:xfrm>
            <a:prstGeom prst="arc">
              <a:avLst>
                <a:gd name="adj1" fmla="val 16200000"/>
                <a:gd name="adj2" fmla="val 3053184"/>
              </a:avLst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24" name="グループ化 23"/>
          <p:cNvGrpSpPr/>
          <p:nvPr/>
        </p:nvGrpSpPr>
        <p:grpSpPr>
          <a:xfrm>
            <a:off x="1168744" y="2779607"/>
            <a:ext cx="245076" cy="2312648"/>
            <a:chOff x="8139612" y="908720"/>
            <a:chExt cx="245076" cy="2312648"/>
          </a:xfrm>
        </p:grpSpPr>
        <p:sp>
          <p:nvSpPr>
            <p:cNvPr id="25" name="楕円 24"/>
            <p:cNvSpPr/>
            <p:nvPr/>
          </p:nvSpPr>
          <p:spPr>
            <a:xfrm>
              <a:off x="8172876" y="1620104"/>
              <a:ext cx="180000" cy="20764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6" name="正方形/長方形 25"/>
            <p:cNvSpPr/>
            <p:nvPr/>
          </p:nvSpPr>
          <p:spPr>
            <a:xfrm>
              <a:off x="8171424" y="1700816"/>
              <a:ext cx="181452" cy="1368152"/>
            </a:xfrm>
            <a:prstGeom prst="rect">
              <a:avLst/>
            </a:prstGeom>
            <a:gradFill flip="none" rotWithShape="1">
              <a:gsLst>
                <a:gs pos="0">
                  <a:srgbClr val="FFFF00"/>
                </a:gs>
                <a:gs pos="57000">
                  <a:srgbClr val="FFFF00"/>
                </a:gs>
                <a:gs pos="100000">
                  <a:schemeClr val="bg1">
                    <a:lumMod val="65000"/>
                  </a:schemeClr>
                </a:gs>
              </a:gsLst>
              <a:lin ang="0" scaled="1"/>
              <a:tileRect/>
            </a:gra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7" name="正方形/長方形 26"/>
            <p:cNvSpPr/>
            <p:nvPr/>
          </p:nvSpPr>
          <p:spPr>
            <a:xfrm>
              <a:off x="8139612" y="3068968"/>
              <a:ext cx="245076" cy="152400"/>
            </a:xfrm>
            <a:prstGeom prst="rect">
              <a:avLst/>
            </a:prstGeom>
            <a:gradFill flip="none" rotWithShape="1">
              <a:gsLst>
                <a:gs pos="0">
                  <a:srgbClr val="FFFF00"/>
                </a:gs>
                <a:gs pos="57000">
                  <a:srgbClr val="FFFF00"/>
                </a:gs>
                <a:gs pos="100000">
                  <a:schemeClr val="bg1">
                    <a:lumMod val="65000"/>
                  </a:schemeClr>
                </a:gs>
              </a:gsLst>
              <a:lin ang="0" scaled="1"/>
              <a:tileRect/>
            </a:gra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8" name="正方形/長方形 27"/>
            <p:cNvSpPr/>
            <p:nvPr/>
          </p:nvSpPr>
          <p:spPr>
            <a:xfrm>
              <a:off x="8171424" y="2996968"/>
              <a:ext cx="181452" cy="72000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9" name="正方形/長方形 28"/>
            <p:cNvSpPr/>
            <p:nvPr/>
          </p:nvSpPr>
          <p:spPr>
            <a:xfrm>
              <a:off x="8171424" y="1916840"/>
              <a:ext cx="181452" cy="72000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30" name="直線コネクタ 29"/>
            <p:cNvCxnSpPr/>
            <p:nvPr/>
          </p:nvCxnSpPr>
          <p:spPr>
            <a:xfrm flipH="1" flipV="1">
              <a:off x="8262000" y="908720"/>
              <a:ext cx="0" cy="711384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29369797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1.11111E-6 L -0.07673 0.03241 L -0.20017 0.17083 C -0.22829 0.18796 -0.21319 0.13194 -0.24114 0.14884 " pathEditMode="relative" rAng="0" ptsTypes="AA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066" y="870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4" presetClass="path" presetSubtype="0" accel="50000" decel="5000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animMotion origin="layout" path="M 0 -4.81481E-6 L 0.00208 -0.01064 " pathEditMode="relative" rAng="0" ptsTypes="AA">
                                      <p:cBhvr>
                                        <p:cTn id="8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" y="-532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27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727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8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2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727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727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3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7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08 -0.01064 L 0.00608 -0.07361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1" y="-3148"/>
                                    </p:animMotion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4800"/>
                            </p:stCondLst>
                            <p:childTnLst>
                              <p:par>
                                <p:cTn id="6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800" decel="100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800" decel="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800" decel="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800" decel="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743" grpId="0"/>
      <p:bldP spid="72743" grpId="1"/>
      <p:bldP spid="72746" grpId="0"/>
      <p:bldP spid="72748" grpId="0" animBg="1"/>
      <p:bldP spid="3" grpId="0" animBg="1"/>
      <p:bldP spid="3" grpId="1" animBg="1"/>
      <p:bldP spid="46" grpId="0"/>
      <p:bldP spid="50" grpId="1" animBg="1"/>
      <p:bldP spid="52" grpId="0"/>
      <p:bldP spid="53" grpId="0"/>
      <p:bldP spid="54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グループ化 9"/>
          <p:cNvGrpSpPr/>
          <p:nvPr/>
        </p:nvGrpSpPr>
        <p:grpSpPr>
          <a:xfrm>
            <a:off x="916878" y="1988840"/>
            <a:ext cx="7128792" cy="3744416"/>
            <a:chOff x="916878" y="1988840"/>
            <a:chExt cx="7128792" cy="3744416"/>
          </a:xfrm>
        </p:grpSpPr>
        <p:pic>
          <p:nvPicPr>
            <p:cNvPr id="2" name="图片 4"/>
            <p:cNvPicPr/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68168"/>
            <a:stretch/>
          </p:blipFill>
          <p:spPr>
            <a:xfrm>
              <a:off x="916878" y="1988840"/>
              <a:ext cx="7128792" cy="3744416"/>
            </a:xfrm>
            <a:prstGeom prst="rect">
              <a:avLst/>
            </a:prstGeom>
          </p:spPr>
        </p:pic>
        <p:sp>
          <p:nvSpPr>
            <p:cNvPr id="4" name="Rectangle 3"/>
            <p:cNvSpPr txBox="1">
              <a:spLocks noChangeArrowheads="1"/>
            </p:cNvSpPr>
            <p:nvPr/>
          </p:nvSpPr>
          <p:spPr>
            <a:xfrm>
              <a:off x="5429591" y="4039723"/>
              <a:ext cx="2112023" cy="504056"/>
            </a:xfrm>
            <a:prstGeom prst="rect">
              <a:avLst/>
            </a:prstGeom>
            <a:solidFill>
              <a:schemeClr val="bg1"/>
            </a:solidFill>
          </p:spPr>
          <p:txBody>
            <a:bodyPr/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fontAlgn="auto">
                <a:spcAft>
                  <a:spcPts val="0"/>
                </a:spcAft>
                <a:buNone/>
              </a:pPr>
              <a:r>
                <a:rPr kumimoji="0" lang="ja-JP" altLang="en-US" sz="2200" dirty="0">
                  <a:solidFill>
                    <a:srgbClr val="0070C0"/>
                  </a:solidFill>
                  <a:latin typeface="HG正楷書体-PRO" panose="03000600000000000000" pitchFamily="66" charset="-128"/>
                  <a:ea typeface="HG正楷書体-PRO" panose="03000600000000000000" pitchFamily="66" charset="-128"/>
                </a:rPr>
                <a:t>平均</a:t>
              </a:r>
              <a:r>
                <a:rPr kumimoji="0" lang="en-US" altLang="ja-JP" sz="2200" dirty="0">
                  <a:solidFill>
                    <a:srgbClr val="0070C0"/>
                  </a:solidFill>
                  <a:latin typeface="HG正楷書体-PRO" panose="03000600000000000000" pitchFamily="66" charset="-128"/>
                  <a:ea typeface="HG正楷書体-PRO" panose="03000600000000000000" pitchFamily="66" charset="-128"/>
                </a:rPr>
                <a:t>1.1 </a:t>
              </a:r>
              <a:r>
                <a:rPr kumimoji="0" lang="en-US" altLang="ja-JP" sz="2200" dirty="0">
                  <a:solidFill>
                    <a:srgbClr val="0070C0"/>
                  </a:solidFill>
                  <a:latin typeface="Times New Roman" panose="02020603050405020304" pitchFamily="18" charset="0"/>
                  <a:ea typeface="HG丸ｺﾞｼｯｸM-PRO" panose="020F0600000000000000" pitchFamily="50" charset="-128"/>
                </a:rPr>
                <a:t>mm/</a:t>
              </a:r>
              <a:r>
                <a:rPr kumimoji="0" lang="ja-JP" altLang="en-US" sz="2200" dirty="0">
                  <a:solidFill>
                    <a:srgbClr val="0070C0"/>
                  </a:solidFill>
                  <a:latin typeface="HG正楷書体-PRO" panose="03000600000000000000" pitchFamily="66" charset="-128"/>
                  <a:ea typeface="HG正楷書体-PRO" panose="03000600000000000000" pitchFamily="66" charset="-128"/>
                </a:rPr>
                <a:t>年</a:t>
              </a:r>
              <a:endParaRPr kumimoji="0" lang="en-US" altLang="ja-JP" sz="2200" dirty="0">
                <a:solidFill>
                  <a:srgbClr val="0070C0"/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endParaRPr>
            </a:p>
          </p:txBody>
        </p:sp>
        <p:sp>
          <p:nvSpPr>
            <p:cNvPr id="6" name="正方形/長方形 5"/>
            <p:cNvSpPr/>
            <p:nvPr/>
          </p:nvSpPr>
          <p:spPr>
            <a:xfrm>
              <a:off x="4139952" y="2708920"/>
              <a:ext cx="1633311" cy="2880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3" name="Text Box 40"/>
          <p:cNvSpPr txBox="1">
            <a:spLocks noChangeArrowheads="1"/>
          </p:cNvSpPr>
          <p:nvPr/>
        </p:nvSpPr>
        <p:spPr bwMode="auto">
          <a:xfrm>
            <a:off x="-180528" y="52993"/>
            <a:ext cx="9540552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/>
            <a:r>
              <a:rPr lang="ja-JP" altLang="en-US" sz="3400" dirty="0">
                <a:latin typeface="HG正楷書体-PRO" panose="03000600000000000000" pitchFamily="66" charset="-128"/>
                <a:ea typeface="HG正楷書体-PRO" panose="03000600000000000000" pitchFamily="66" charset="-128"/>
              </a:rPr>
              <a:t>海水熱膨張による海面上昇 </a:t>
            </a:r>
            <a:r>
              <a:rPr lang="en-US" altLang="ja-JP" sz="2400" dirty="0">
                <a:latin typeface="Comic Sans MS" panose="030F0702030302020204" pitchFamily="66" charset="0"/>
                <a:ea typeface="HG正楷書体-PRO" panose="03000600000000000000" pitchFamily="66" charset="-128"/>
              </a:rPr>
              <a:t>SLR by thermal expansion</a:t>
            </a:r>
            <a:endParaRPr lang="en-US" altLang="ja-JP" sz="3600" dirty="0">
              <a:latin typeface="Comic Sans MS" panose="030F0702030302020204" pitchFamily="66" charset="0"/>
              <a:ea typeface="HG正楷書体-PRO" panose="03000600000000000000" pitchFamily="66" charset="-128"/>
            </a:endParaRPr>
          </a:p>
          <a:p>
            <a:pPr algn="ctr" eaLnBrk="1" hangingPunct="1"/>
            <a:r>
              <a:rPr lang="ja-JP" altLang="en-US" sz="3200" dirty="0">
                <a:solidFill>
                  <a:srgbClr val="0070C0"/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アルゴフロートによるその場計測 </a:t>
            </a:r>
            <a:r>
              <a:rPr lang="en-US" altLang="ja-JP" sz="2000" dirty="0">
                <a:solidFill>
                  <a:srgbClr val="0070C0"/>
                </a:solidFill>
                <a:latin typeface="Comic Sans MS" panose="030F0702030302020204" pitchFamily="66" charset="0"/>
                <a:ea typeface="HG正楷書体-PRO" panose="03000600000000000000" pitchFamily="66" charset="-128"/>
              </a:rPr>
              <a:t>in-situ measurement</a:t>
            </a:r>
            <a:endParaRPr lang="ja-JP" altLang="en-US" sz="3200" dirty="0">
              <a:solidFill>
                <a:srgbClr val="0070C0"/>
              </a:solidFill>
              <a:latin typeface="Comic Sans MS" panose="030F0702030302020204" pitchFamily="66" charset="0"/>
              <a:ea typeface="HG正楷書体-PRO" panose="03000600000000000000" pitchFamily="66" charset="-128"/>
            </a:endParaRPr>
          </a:p>
        </p:txBody>
      </p:sp>
      <p:grpSp>
        <p:nvGrpSpPr>
          <p:cNvPr id="19" name="グループ化 18"/>
          <p:cNvGrpSpPr/>
          <p:nvPr/>
        </p:nvGrpSpPr>
        <p:grpSpPr>
          <a:xfrm>
            <a:off x="251520" y="3212976"/>
            <a:ext cx="6595651" cy="3332345"/>
            <a:chOff x="2627784" y="3509679"/>
            <a:chExt cx="6069101" cy="2860289"/>
          </a:xfrm>
        </p:grpSpPr>
        <p:pic>
          <p:nvPicPr>
            <p:cNvPr id="9" name="図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27784" y="3509679"/>
              <a:ext cx="6069101" cy="286028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7" name="テキスト ボックス 6"/>
            <p:cNvSpPr txBox="1"/>
            <p:nvPr/>
          </p:nvSpPr>
          <p:spPr>
            <a:xfrm>
              <a:off x="3524447" y="3928622"/>
              <a:ext cx="137249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ja-JP" altLang="en-US" dirty="0">
                  <a:solidFill>
                    <a:schemeClr val="bg1"/>
                  </a:solidFill>
                  <a:latin typeface="HGP教科書体" panose="02020600000000000000" pitchFamily="18" charset="-128"/>
                  <a:ea typeface="HGP教科書体" panose="02020600000000000000" pitchFamily="18" charset="-128"/>
                </a:rPr>
                <a:t>気象庁</a:t>
              </a:r>
              <a:r>
                <a:rPr lang="en-US" altLang="ja-JP" dirty="0">
                  <a:solidFill>
                    <a:schemeClr val="bg1"/>
                  </a:solidFill>
                  <a:latin typeface="HGP教科書体" panose="02020600000000000000" pitchFamily="18" charset="-128"/>
                  <a:ea typeface="HGP教科書体" panose="02020600000000000000" pitchFamily="18" charset="-128"/>
                </a:rPr>
                <a:t>HP</a:t>
              </a:r>
              <a:r>
                <a:rPr lang="ja-JP" altLang="en-US" dirty="0">
                  <a:solidFill>
                    <a:schemeClr val="bg1"/>
                  </a:solidFill>
                  <a:latin typeface="HGP教科書体" panose="02020600000000000000" pitchFamily="18" charset="-128"/>
                  <a:ea typeface="HGP教科書体" panose="02020600000000000000" pitchFamily="18" charset="-128"/>
                </a:rPr>
                <a:t>より</a:t>
              </a:r>
              <a:endParaRPr kumimoji="1" lang="ja-JP" altLang="en-US" dirty="0">
                <a:solidFill>
                  <a:schemeClr val="bg1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</p:txBody>
        </p:sp>
      </p:grpSp>
      <p:grpSp>
        <p:nvGrpSpPr>
          <p:cNvPr id="20" name="グループ化 19"/>
          <p:cNvGrpSpPr/>
          <p:nvPr/>
        </p:nvGrpSpPr>
        <p:grpSpPr>
          <a:xfrm>
            <a:off x="4139952" y="1412776"/>
            <a:ext cx="4727598" cy="4608512"/>
            <a:chOff x="323528" y="332656"/>
            <a:chExt cx="4040758" cy="4100888"/>
          </a:xfrm>
        </p:grpSpPr>
        <p:pic>
          <p:nvPicPr>
            <p:cNvPr id="8" name="図 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3528" y="332656"/>
              <a:ext cx="4040758" cy="410088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8" name="テキスト ボックス 17"/>
            <p:cNvSpPr txBox="1"/>
            <p:nvPr/>
          </p:nvSpPr>
          <p:spPr>
            <a:xfrm>
              <a:off x="340296" y="4039723"/>
              <a:ext cx="137249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ja-JP" altLang="en-US" dirty="0">
                  <a:solidFill>
                    <a:schemeClr val="bg1"/>
                  </a:solidFill>
                  <a:latin typeface="HGP教科書体" panose="02020600000000000000" pitchFamily="18" charset="-128"/>
                  <a:ea typeface="HGP教科書体" panose="02020600000000000000" pitchFamily="18" charset="-128"/>
                </a:rPr>
                <a:t>気象庁</a:t>
              </a:r>
              <a:r>
                <a:rPr lang="en-US" altLang="ja-JP" dirty="0">
                  <a:solidFill>
                    <a:schemeClr val="bg1"/>
                  </a:solidFill>
                  <a:latin typeface="HGP教科書体" panose="02020600000000000000" pitchFamily="18" charset="-128"/>
                  <a:ea typeface="HGP教科書体" panose="02020600000000000000" pitchFamily="18" charset="-128"/>
                </a:rPr>
                <a:t>HP</a:t>
              </a:r>
              <a:r>
                <a:rPr lang="ja-JP" altLang="en-US" dirty="0">
                  <a:solidFill>
                    <a:schemeClr val="bg1"/>
                  </a:solidFill>
                  <a:latin typeface="HGP教科書体" panose="02020600000000000000" pitchFamily="18" charset="-128"/>
                  <a:ea typeface="HGP教科書体" panose="02020600000000000000" pitchFamily="18" charset="-128"/>
                </a:rPr>
                <a:t>より</a:t>
              </a:r>
              <a:endParaRPr kumimoji="1" lang="ja-JP" altLang="en-US" dirty="0">
                <a:solidFill>
                  <a:schemeClr val="bg1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</p:txBody>
        </p:sp>
      </p:grpSp>
      <p:sp>
        <p:nvSpPr>
          <p:cNvPr id="13" name="テキスト ボックス 12"/>
          <p:cNvSpPr txBox="1"/>
          <p:nvPr/>
        </p:nvSpPr>
        <p:spPr>
          <a:xfrm>
            <a:off x="323528" y="146062"/>
            <a:ext cx="6768752" cy="1815882"/>
          </a:xfrm>
          <a:prstGeom prst="rect">
            <a:avLst/>
          </a:prstGeom>
          <a:solidFill>
            <a:schemeClr val="accent2"/>
          </a:solidFill>
          <a:effectLst>
            <a:outerShdw blurRad="127000" dist="1270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ja-JP" altLang="en-US" sz="2800" dirty="0">
                <a:solidFill>
                  <a:srgbClr val="FFFFFF"/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海面変動の三要素 </a:t>
            </a:r>
            <a:r>
              <a:rPr lang="en-US" altLang="ja-JP" sz="2000" dirty="0">
                <a:solidFill>
                  <a:schemeClr val="accent6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  <a:ea typeface="HG正楷書体-PRO" panose="03000600000000000000" pitchFamily="66" charset="-128"/>
              </a:rPr>
              <a:t>3 factors for sea level change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2800" dirty="0">
                <a:solidFill>
                  <a:srgbClr val="FFFFFF"/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1. </a:t>
            </a:r>
            <a:r>
              <a:rPr lang="ja-JP" altLang="en-US" sz="2800" dirty="0">
                <a:solidFill>
                  <a:srgbClr val="FFFFFF"/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融解水の流入</a:t>
            </a:r>
            <a:r>
              <a:rPr lang="en-US" altLang="ja-JP" sz="2000" dirty="0">
                <a:solidFill>
                  <a:schemeClr val="accent6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  <a:ea typeface="HG正楷書体-PRO" panose="03000600000000000000" pitchFamily="66" charset="-128"/>
              </a:rPr>
              <a:t>   meltwater of continental ice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2800" dirty="0">
                <a:solidFill>
                  <a:srgbClr val="FFFFFF"/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2. </a:t>
            </a:r>
            <a:r>
              <a:rPr lang="ja-JP" altLang="en-US" sz="2800" dirty="0">
                <a:solidFill>
                  <a:srgbClr val="FFFFFF"/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海水の熱膨張</a:t>
            </a:r>
            <a:r>
              <a:rPr lang="en-US" altLang="ja-JP" sz="2000" dirty="0">
                <a:solidFill>
                  <a:srgbClr val="FFFFFF"/>
                </a:solidFill>
                <a:latin typeface="Comic Sans MS" panose="030F0702030302020204" pitchFamily="66" charset="0"/>
                <a:ea typeface="HG正楷書体-PRO" panose="03000600000000000000" pitchFamily="66" charset="-128"/>
              </a:rPr>
              <a:t>   </a:t>
            </a:r>
            <a:r>
              <a:rPr lang="en-US" altLang="ja-JP" sz="2000" dirty="0">
                <a:solidFill>
                  <a:schemeClr val="accent6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  <a:ea typeface="HG正楷書体-PRO" panose="03000600000000000000" pitchFamily="66" charset="-128"/>
              </a:rPr>
              <a:t>thermosteric change</a:t>
            </a:r>
            <a:endParaRPr lang="en-US" altLang="ja-JP" sz="2000" dirty="0">
              <a:solidFill>
                <a:schemeClr val="accent6">
                  <a:lumMod val="20000"/>
                  <a:lumOff val="80000"/>
                </a:schemeClr>
              </a:solidFill>
              <a:latin typeface="HG正楷書体-PRO" panose="03000600000000000000" pitchFamily="66" charset="-128"/>
              <a:ea typeface="HG正楷書体-PRO" panose="03000600000000000000" pitchFamily="66" charset="-128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2800" dirty="0">
                <a:solidFill>
                  <a:srgbClr val="FFFFFF"/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3. </a:t>
            </a:r>
            <a:r>
              <a:rPr lang="ja-JP" altLang="en-US" sz="2800" dirty="0">
                <a:solidFill>
                  <a:srgbClr val="FFFFFF"/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陸水の変動</a:t>
            </a:r>
            <a:r>
              <a:rPr lang="ja-JP" altLang="en-US" sz="2000" dirty="0">
                <a:solidFill>
                  <a:srgbClr val="FFFFFF"/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（あとで）</a:t>
            </a:r>
            <a:r>
              <a:rPr lang="en-US" altLang="ja-JP" sz="2000" dirty="0">
                <a:solidFill>
                  <a:schemeClr val="accent6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  <a:ea typeface="HG正楷書体-PRO" panose="03000600000000000000" pitchFamily="66" charset="-128"/>
              </a:rPr>
              <a:t>continental water storage</a:t>
            </a:r>
          </a:p>
        </p:txBody>
      </p:sp>
    </p:spTree>
    <p:extLst>
      <p:ext uri="{BB962C8B-B14F-4D97-AF65-F5344CB8AC3E}">
        <p14:creationId xmlns:p14="http://schemas.microsoft.com/office/powerpoint/2010/main" val="591759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">
              <a:srgbClr val="00B0F0"/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フリーフォーム: 図形 4"/>
          <p:cNvSpPr/>
          <p:nvPr/>
        </p:nvSpPr>
        <p:spPr>
          <a:xfrm>
            <a:off x="5423647" y="3630706"/>
            <a:ext cx="3729318" cy="421341"/>
          </a:xfrm>
          <a:custGeom>
            <a:avLst/>
            <a:gdLst>
              <a:gd name="connsiteX0" fmla="*/ 3693459 w 3693459"/>
              <a:gd name="connsiteY0" fmla="*/ 26894 h 421341"/>
              <a:gd name="connsiteX1" fmla="*/ 2716306 w 3693459"/>
              <a:gd name="connsiteY1" fmla="*/ 0 h 421341"/>
              <a:gd name="connsiteX2" fmla="*/ 53788 w 3693459"/>
              <a:gd name="connsiteY2" fmla="*/ 53788 h 421341"/>
              <a:gd name="connsiteX3" fmla="*/ 0 w 3693459"/>
              <a:gd name="connsiteY3" fmla="*/ 421341 h 421341"/>
              <a:gd name="connsiteX4" fmla="*/ 3693459 w 3693459"/>
              <a:gd name="connsiteY4" fmla="*/ 394447 h 421341"/>
              <a:gd name="connsiteX5" fmla="*/ 3693459 w 3693459"/>
              <a:gd name="connsiteY5" fmla="*/ 26894 h 421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93459" h="421341">
                <a:moveTo>
                  <a:pt x="3693459" y="26894"/>
                </a:moveTo>
                <a:lnTo>
                  <a:pt x="2716306" y="0"/>
                </a:lnTo>
                <a:lnTo>
                  <a:pt x="53788" y="53788"/>
                </a:lnTo>
                <a:lnTo>
                  <a:pt x="0" y="421341"/>
                </a:lnTo>
                <a:lnTo>
                  <a:pt x="3693459" y="394447"/>
                </a:lnTo>
                <a:lnTo>
                  <a:pt x="3693459" y="26894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フリーフォーム: 図形 3"/>
          <p:cNvSpPr/>
          <p:nvPr/>
        </p:nvSpPr>
        <p:spPr>
          <a:xfrm>
            <a:off x="2599765" y="4034118"/>
            <a:ext cx="6553200" cy="2823882"/>
          </a:xfrm>
          <a:custGeom>
            <a:avLst/>
            <a:gdLst>
              <a:gd name="connsiteX0" fmla="*/ 6535270 w 6553200"/>
              <a:gd name="connsiteY0" fmla="*/ 0 h 2823882"/>
              <a:gd name="connsiteX1" fmla="*/ 3962400 w 6553200"/>
              <a:gd name="connsiteY1" fmla="*/ 17929 h 2823882"/>
              <a:gd name="connsiteX2" fmla="*/ 2805953 w 6553200"/>
              <a:gd name="connsiteY2" fmla="*/ 17929 h 2823882"/>
              <a:gd name="connsiteX3" fmla="*/ 2644588 w 6553200"/>
              <a:gd name="connsiteY3" fmla="*/ 394447 h 2823882"/>
              <a:gd name="connsiteX4" fmla="*/ 977153 w 6553200"/>
              <a:gd name="connsiteY4" fmla="*/ 1075764 h 2823882"/>
              <a:gd name="connsiteX5" fmla="*/ 0 w 6553200"/>
              <a:gd name="connsiteY5" fmla="*/ 2823882 h 2823882"/>
              <a:gd name="connsiteX6" fmla="*/ 6553200 w 6553200"/>
              <a:gd name="connsiteY6" fmla="*/ 2823882 h 2823882"/>
              <a:gd name="connsiteX7" fmla="*/ 6535270 w 6553200"/>
              <a:gd name="connsiteY7" fmla="*/ 0 h 28238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553200" h="2823882">
                <a:moveTo>
                  <a:pt x="6535270" y="0"/>
                </a:moveTo>
                <a:lnTo>
                  <a:pt x="3962400" y="17929"/>
                </a:lnTo>
                <a:lnTo>
                  <a:pt x="2805953" y="17929"/>
                </a:lnTo>
                <a:lnTo>
                  <a:pt x="2644588" y="394447"/>
                </a:lnTo>
                <a:lnTo>
                  <a:pt x="977153" y="1075764"/>
                </a:lnTo>
                <a:lnTo>
                  <a:pt x="0" y="2823882"/>
                </a:lnTo>
                <a:lnTo>
                  <a:pt x="6553200" y="2823882"/>
                </a:lnTo>
                <a:cubicBezTo>
                  <a:pt x="6550212" y="1897529"/>
                  <a:pt x="6547223" y="971176"/>
                  <a:pt x="6535270" y="0"/>
                </a:cubicBezTo>
                <a:close/>
              </a:path>
            </a:pathLst>
          </a:custGeom>
          <a:solidFill>
            <a:srgbClr val="9966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正方形/長方形 2"/>
          <p:cNvSpPr/>
          <p:nvPr/>
        </p:nvSpPr>
        <p:spPr>
          <a:xfrm>
            <a:off x="0" y="4437112"/>
            <a:ext cx="9144000" cy="2420888"/>
          </a:xfrm>
          <a:prstGeom prst="rect">
            <a:avLst/>
          </a:prstGeom>
          <a:solidFill>
            <a:srgbClr val="4F81BD">
              <a:alpha val="5686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136944" y="3345234"/>
            <a:ext cx="197682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>
                <a:solidFill>
                  <a:srgbClr val="FF0000"/>
                </a:solidFill>
                <a:latin typeface="Comic Sans MS" panose="030F0702030302020204" pitchFamily="66" charset="0"/>
                <a:ea typeface="HG正楷書体-PRO" panose="03000600000000000000" pitchFamily="66" charset="-128"/>
              </a:rPr>
              <a:t>2. </a:t>
            </a:r>
            <a:r>
              <a:rPr lang="ja-JP" altLang="en-US" sz="2800" dirty="0">
                <a:solidFill>
                  <a:srgbClr val="FF0000"/>
                </a:solidFill>
                <a:latin typeface="Comic Sans MS" panose="030F0702030302020204" pitchFamily="66" charset="0"/>
                <a:ea typeface="HG正楷書体-PRO" panose="03000600000000000000" pitchFamily="66" charset="-128"/>
              </a:rPr>
              <a:t>海面上昇</a:t>
            </a:r>
            <a:endParaRPr lang="en-US" altLang="ja-JP" sz="2800" dirty="0">
              <a:solidFill>
                <a:srgbClr val="FF0000"/>
              </a:solidFill>
              <a:latin typeface="Comic Sans MS" panose="030F0702030302020204" pitchFamily="66" charset="0"/>
              <a:ea typeface="HG正楷書体-PRO" panose="03000600000000000000" pitchFamily="66" charset="-128"/>
            </a:endParaRPr>
          </a:p>
          <a:p>
            <a:r>
              <a:rPr kumimoji="1" lang="en-US" altLang="ja-JP" sz="2000" dirty="0">
                <a:solidFill>
                  <a:srgbClr val="FF0000"/>
                </a:solidFill>
                <a:latin typeface="Comic Sans MS" panose="030F0702030302020204" pitchFamily="66" charset="0"/>
                <a:ea typeface="HG正楷書体-PRO" panose="03000600000000000000" pitchFamily="66" charset="-128"/>
              </a:rPr>
              <a:t>Sea level rise</a:t>
            </a:r>
            <a:endParaRPr kumimoji="1" lang="ja-JP" altLang="en-US" sz="2000" dirty="0">
              <a:solidFill>
                <a:srgbClr val="FF0000"/>
              </a:solidFill>
              <a:latin typeface="Comic Sans MS" panose="030F0702030302020204" pitchFamily="66" charset="0"/>
              <a:ea typeface="HG正楷書体-PRO" panose="03000600000000000000" pitchFamily="66" charset="-128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5554498" y="2844225"/>
            <a:ext cx="336342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>
                <a:solidFill>
                  <a:srgbClr val="FF0000"/>
                </a:solidFill>
                <a:latin typeface="Comic Sans MS" panose="030F0702030302020204" pitchFamily="66" charset="0"/>
                <a:ea typeface="HG正楷書体-PRO" panose="03000600000000000000" pitchFamily="66" charset="-128"/>
              </a:rPr>
              <a:t>1. </a:t>
            </a:r>
            <a:r>
              <a:rPr lang="ja-JP" altLang="en-US" sz="2800" dirty="0">
                <a:solidFill>
                  <a:srgbClr val="FF0000"/>
                </a:solidFill>
                <a:latin typeface="Comic Sans MS" panose="030F0702030302020204" pitchFamily="66" charset="0"/>
                <a:ea typeface="HG正楷書体-PRO" panose="03000600000000000000" pitchFamily="66" charset="-128"/>
              </a:rPr>
              <a:t>氷河・氷床の融解</a:t>
            </a:r>
            <a:endParaRPr lang="en-US" altLang="ja-JP" sz="2800" dirty="0">
              <a:solidFill>
                <a:srgbClr val="FF0000"/>
              </a:solidFill>
              <a:latin typeface="Comic Sans MS" panose="030F0702030302020204" pitchFamily="66" charset="0"/>
              <a:ea typeface="HG正楷書体-PRO" panose="03000600000000000000" pitchFamily="66" charset="-128"/>
            </a:endParaRPr>
          </a:p>
          <a:p>
            <a:r>
              <a:rPr kumimoji="1" lang="en-US" altLang="ja-JP" sz="2000" dirty="0">
                <a:solidFill>
                  <a:srgbClr val="FF0000"/>
                </a:solidFill>
                <a:latin typeface="Comic Sans MS" panose="030F0702030302020204" pitchFamily="66" charset="0"/>
                <a:ea typeface="HG正楷書体-PRO" panose="03000600000000000000" pitchFamily="66" charset="-128"/>
              </a:rPr>
              <a:t>Melting ice</a:t>
            </a:r>
            <a:endParaRPr kumimoji="1" lang="ja-JP" altLang="en-US" sz="2000" dirty="0">
              <a:solidFill>
                <a:srgbClr val="FF0000"/>
              </a:solidFill>
              <a:latin typeface="Comic Sans MS" panose="030F0702030302020204" pitchFamily="66" charset="0"/>
              <a:ea typeface="HG正楷書体-PRO" panose="03000600000000000000" pitchFamily="66" charset="-128"/>
            </a:endParaRPr>
          </a:p>
        </p:txBody>
      </p:sp>
      <p:grpSp>
        <p:nvGrpSpPr>
          <p:cNvPr id="54" name="グループ化 53"/>
          <p:cNvGrpSpPr/>
          <p:nvPr/>
        </p:nvGrpSpPr>
        <p:grpSpPr>
          <a:xfrm>
            <a:off x="1068254" y="1667863"/>
            <a:ext cx="3205246" cy="667838"/>
            <a:chOff x="1068254" y="1667863"/>
            <a:chExt cx="3205246" cy="667838"/>
          </a:xfrm>
        </p:grpSpPr>
        <p:grpSp>
          <p:nvGrpSpPr>
            <p:cNvPr id="10" name="Group 44"/>
            <p:cNvGrpSpPr>
              <a:grpSpLocks/>
            </p:cNvGrpSpPr>
            <p:nvPr/>
          </p:nvGrpSpPr>
          <p:grpSpPr bwMode="auto">
            <a:xfrm rot="1852634">
              <a:off x="3257111" y="1927639"/>
              <a:ext cx="284796" cy="302624"/>
              <a:chOff x="1399" y="3067"/>
              <a:chExt cx="348" cy="403"/>
            </a:xfrm>
          </p:grpSpPr>
          <p:sp>
            <p:nvSpPr>
              <p:cNvPr id="27" name="Oval 45"/>
              <p:cNvSpPr>
                <a:spLocks noChangeArrowheads="1"/>
              </p:cNvSpPr>
              <p:nvPr/>
            </p:nvSpPr>
            <p:spPr bwMode="auto">
              <a:xfrm>
                <a:off x="1429" y="3067"/>
                <a:ext cx="318" cy="318"/>
              </a:xfrm>
              <a:prstGeom prst="ellipse">
                <a:avLst/>
              </a:prstGeom>
              <a:gradFill rotWithShape="1">
                <a:gsLst>
                  <a:gs pos="0">
                    <a:srgbClr val="BBE0E3"/>
                  </a:gs>
                  <a:gs pos="100000">
                    <a:srgbClr val="0070C0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en-US" altLang="ja-JP" sz="2000" baseline="30000" dirty="0">
                  <a:solidFill>
                    <a:srgbClr val="002060"/>
                  </a:solidFill>
                  <a:latin typeface="Comic Sans MS" pitchFamily="66" charset="0"/>
                </a:endParaRPr>
              </a:p>
            </p:txBody>
          </p:sp>
          <p:sp>
            <p:nvSpPr>
              <p:cNvPr id="28" name="Oval 46"/>
              <p:cNvSpPr>
                <a:spLocks noChangeArrowheads="1"/>
              </p:cNvSpPr>
              <p:nvPr/>
            </p:nvSpPr>
            <p:spPr bwMode="auto">
              <a:xfrm>
                <a:off x="1574" y="3299"/>
                <a:ext cx="159" cy="159"/>
              </a:xfrm>
              <a:prstGeom prst="ellipse">
                <a:avLst/>
              </a:prstGeom>
              <a:gradFill rotWithShape="1">
                <a:gsLst>
                  <a:gs pos="0">
                    <a:srgbClr val="BBE0E3"/>
                  </a:gs>
                  <a:gs pos="100000">
                    <a:srgbClr val="0070C0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en-US" altLang="ja-JP" sz="1400" baseline="30000" dirty="0">
                  <a:solidFill>
                    <a:srgbClr val="333399"/>
                  </a:solidFill>
                  <a:latin typeface="Comic Sans MS" pitchFamily="66" charset="0"/>
                </a:endParaRPr>
              </a:p>
            </p:txBody>
          </p:sp>
          <p:sp>
            <p:nvSpPr>
              <p:cNvPr id="29" name="Oval 47"/>
              <p:cNvSpPr>
                <a:spLocks noChangeArrowheads="1"/>
              </p:cNvSpPr>
              <p:nvPr/>
            </p:nvSpPr>
            <p:spPr bwMode="auto">
              <a:xfrm>
                <a:off x="1399" y="3305"/>
                <a:ext cx="159" cy="165"/>
              </a:xfrm>
              <a:prstGeom prst="ellipse">
                <a:avLst/>
              </a:prstGeom>
              <a:gradFill rotWithShape="1">
                <a:gsLst>
                  <a:gs pos="0">
                    <a:srgbClr val="BBE0E3"/>
                  </a:gs>
                  <a:gs pos="100000">
                    <a:srgbClr val="0070C0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en-US" altLang="ja-JP" sz="1200" baseline="30000" dirty="0">
                  <a:solidFill>
                    <a:srgbClr val="333399"/>
                  </a:solidFill>
                  <a:latin typeface="Comic Sans MS" pitchFamily="66" charset="0"/>
                </a:endParaRPr>
              </a:p>
            </p:txBody>
          </p:sp>
        </p:grpSp>
        <p:grpSp>
          <p:nvGrpSpPr>
            <p:cNvPr id="33" name="Group 44"/>
            <p:cNvGrpSpPr>
              <a:grpSpLocks/>
            </p:cNvGrpSpPr>
            <p:nvPr/>
          </p:nvGrpSpPr>
          <p:grpSpPr bwMode="auto">
            <a:xfrm rot="167911">
              <a:off x="3879207" y="1773308"/>
              <a:ext cx="394293" cy="438454"/>
              <a:chOff x="1410" y="3067"/>
              <a:chExt cx="337" cy="391"/>
            </a:xfrm>
          </p:grpSpPr>
          <p:sp>
            <p:nvSpPr>
              <p:cNvPr id="34" name="Oval 45"/>
              <p:cNvSpPr>
                <a:spLocks noChangeArrowheads="1"/>
              </p:cNvSpPr>
              <p:nvPr/>
            </p:nvSpPr>
            <p:spPr bwMode="auto">
              <a:xfrm>
                <a:off x="1429" y="3067"/>
                <a:ext cx="318" cy="318"/>
              </a:xfrm>
              <a:prstGeom prst="ellipse">
                <a:avLst/>
              </a:prstGeom>
              <a:gradFill rotWithShape="1">
                <a:gsLst>
                  <a:gs pos="0">
                    <a:srgbClr val="BBE0E3"/>
                  </a:gs>
                  <a:gs pos="100000">
                    <a:srgbClr val="0070C0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1" lang="en-US" altLang="ja-JP" sz="1600" dirty="0">
                    <a:solidFill>
                      <a:srgbClr val="002060"/>
                    </a:solidFill>
                    <a:latin typeface="Comic Sans MS" pitchFamily="66" charset="0"/>
                  </a:rPr>
                  <a:t>O</a:t>
                </a:r>
                <a:endParaRPr kumimoji="1" lang="en-US" altLang="ja-JP" sz="1600" baseline="30000" dirty="0">
                  <a:solidFill>
                    <a:srgbClr val="002060"/>
                  </a:solidFill>
                  <a:latin typeface="Comic Sans MS" pitchFamily="66" charset="0"/>
                </a:endParaRPr>
              </a:p>
            </p:txBody>
          </p:sp>
          <p:sp>
            <p:nvSpPr>
              <p:cNvPr id="35" name="Oval 46"/>
              <p:cNvSpPr>
                <a:spLocks noChangeArrowheads="1"/>
              </p:cNvSpPr>
              <p:nvPr/>
            </p:nvSpPr>
            <p:spPr bwMode="auto">
              <a:xfrm>
                <a:off x="1574" y="3299"/>
                <a:ext cx="159" cy="159"/>
              </a:xfrm>
              <a:prstGeom prst="ellipse">
                <a:avLst/>
              </a:prstGeom>
              <a:gradFill rotWithShape="1">
                <a:gsLst>
                  <a:gs pos="0">
                    <a:srgbClr val="BBE0E3"/>
                  </a:gs>
                  <a:gs pos="100000">
                    <a:srgbClr val="0070C0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1" lang="en-US" altLang="ja-JP" sz="1100" dirty="0">
                    <a:solidFill>
                      <a:srgbClr val="333399"/>
                    </a:solidFill>
                    <a:latin typeface="Comic Sans MS" pitchFamily="66" charset="0"/>
                  </a:rPr>
                  <a:t>H</a:t>
                </a:r>
                <a:endParaRPr kumimoji="1" lang="en-US" altLang="ja-JP" sz="1100" baseline="30000" dirty="0">
                  <a:solidFill>
                    <a:srgbClr val="333399"/>
                  </a:solidFill>
                  <a:latin typeface="Comic Sans MS" pitchFamily="66" charset="0"/>
                </a:endParaRPr>
              </a:p>
            </p:txBody>
          </p:sp>
          <p:sp>
            <p:nvSpPr>
              <p:cNvPr id="36" name="Oval 47"/>
              <p:cNvSpPr>
                <a:spLocks noChangeArrowheads="1"/>
              </p:cNvSpPr>
              <p:nvPr/>
            </p:nvSpPr>
            <p:spPr bwMode="auto">
              <a:xfrm>
                <a:off x="1410" y="3288"/>
                <a:ext cx="159" cy="165"/>
              </a:xfrm>
              <a:prstGeom prst="ellipse">
                <a:avLst/>
              </a:prstGeom>
              <a:gradFill rotWithShape="1">
                <a:gsLst>
                  <a:gs pos="0">
                    <a:srgbClr val="BBE0E3"/>
                  </a:gs>
                  <a:gs pos="100000">
                    <a:srgbClr val="0070C0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1" lang="en-US" altLang="ja-JP" sz="1100" dirty="0">
                    <a:solidFill>
                      <a:srgbClr val="333399"/>
                    </a:solidFill>
                    <a:latin typeface="Comic Sans MS" pitchFamily="66" charset="0"/>
                  </a:rPr>
                  <a:t>H</a:t>
                </a:r>
                <a:endParaRPr kumimoji="1" lang="en-US" altLang="ja-JP" sz="1200" baseline="30000" dirty="0">
                  <a:solidFill>
                    <a:srgbClr val="333399"/>
                  </a:solidFill>
                  <a:latin typeface="Comic Sans MS" pitchFamily="66" charset="0"/>
                </a:endParaRPr>
              </a:p>
            </p:txBody>
          </p:sp>
        </p:grpSp>
        <p:grpSp>
          <p:nvGrpSpPr>
            <p:cNvPr id="37" name="Group 44"/>
            <p:cNvGrpSpPr>
              <a:grpSpLocks/>
            </p:cNvGrpSpPr>
            <p:nvPr/>
          </p:nvGrpSpPr>
          <p:grpSpPr bwMode="auto">
            <a:xfrm rot="18330886">
              <a:off x="1994534" y="1643966"/>
              <a:ext cx="507158" cy="554952"/>
              <a:chOff x="1399" y="3067"/>
              <a:chExt cx="348" cy="403"/>
            </a:xfrm>
          </p:grpSpPr>
          <p:sp>
            <p:nvSpPr>
              <p:cNvPr id="38" name="Oval 45"/>
              <p:cNvSpPr>
                <a:spLocks noChangeArrowheads="1"/>
              </p:cNvSpPr>
              <p:nvPr/>
            </p:nvSpPr>
            <p:spPr bwMode="auto">
              <a:xfrm>
                <a:off x="1429" y="3067"/>
                <a:ext cx="318" cy="318"/>
              </a:xfrm>
              <a:prstGeom prst="ellipse">
                <a:avLst/>
              </a:prstGeom>
              <a:gradFill rotWithShape="1">
                <a:gsLst>
                  <a:gs pos="0">
                    <a:srgbClr val="BBE0E3"/>
                  </a:gs>
                  <a:gs pos="100000">
                    <a:srgbClr val="0070C0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1" lang="en-US" altLang="ja-JP" sz="2000" dirty="0">
                    <a:solidFill>
                      <a:srgbClr val="002060"/>
                    </a:solidFill>
                    <a:latin typeface="Comic Sans MS" pitchFamily="66" charset="0"/>
                  </a:rPr>
                  <a:t>O</a:t>
                </a:r>
                <a:endParaRPr kumimoji="1" lang="en-US" altLang="ja-JP" sz="2000" baseline="30000" dirty="0">
                  <a:solidFill>
                    <a:srgbClr val="002060"/>
                  </a:solidFill>
                  <a:latin typeface="Comic Sans MS" pitchFamily="66" charset="0"/>
                </a:endParaRPr>
              </a:p>
            </p:txBody>
          </p:sp>
          <p:sp>
            <p:nvSpPr>
              <p:cNvPr id="39" name="Oval 46"/>
              <p:cNvSpPr>
                <a:spLocks noChangeArrowheads="1"/>
              </p:cNvSpPr>
              <p:nvPr/>
            </p:nvSpPr>
            <p:spPr bwMode="auto">
              <a:xfrm>
                <a:off x="1574" y="3299"/>
                <a:ext cx="159" cy="159"/>
              </a:xfrm>
              <a:prstGeom prst="ellipse">
                <a:avLst/>
              </a:prstGeom>
              <a:gradFill rotWithShape="1">
                <a:gsLst>
                  <a:gs pos="0">
                    <a:srgbClr val="BBE0E3"/>
                  </a:gs>
                  <a:gs pos="100000">
                    <a:srgbClr val="0070C0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1" lang="en-US" altLang="ja-JP" sz="1400" dirty="0">
                    <a:solidFill>
                      <a:srgbClr val="333399"/>
                    </a:solidFill>
                    <a:latin typeface="Comic Sans MS" pitchFamily="66" charset="0"/>
                  </a:rPr>
                  <a:t>H</a:t>
                </a:r>
                <a:endParaRPr kumimoji="1" lang="en-US" altLang="ja-JP" sz="1400" baseline="30000" dirty="0">
                  <a:solidFill>
                    <a:srgbClr val="333399"/>
                  </a:solidFill>
                  <a:latin typeface="Comic Sans MS" pitchFamily="66" charset="0"/>
                </a:endParaRPr>
              </a:p>
            </p:txBody>
          </p:sp>
          <p:sp>
            <p:nvSpPr>
              <p:cNvPr id="40" name="Oval 47"/>
              <p:cNvSpPr>
                <a:spLocks noChangeArrowheads="1"/>
              </p:cNvSpPr>
              <p:nvPr/>
            </p:nvSpPr>
            <p:spPr bwMode="auto">
              <a:xfrm>
                <a:off x="1399" y="3305"/>
                <a:ext cx="159" cy="165"/>
              </a:xfrm>
              <a:prstGeom prst="ellipse">
                <a:avLst/>
              </a:prstGeom>
              <a:gradFill rotWithShape="1">
                <a:gsLst>
                  <a:gs pos="0">
                    <a:srgbClr val="BBE0E3"/>
                  </a:gs>
                  <a:gs pos="100000">
                    <a:srgbClr val="0070C0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1" lang="en-US" altLang="ja-JP" sz="1200" dirty="0">
                    <a:solidFill>
                      <a:srgbClr val="333399"/>
                    </a:solidFill>
                    <a:latin typeface="Comic Sans MS" pitchFamily="66" charset="0"/>
                  </a:rPr>
                  <a:t>H</a:t>
                </a:r>
                <a:endParaRPr kumimoji="1" lang="en-US" altLang="ja-JP" sz="1200" baseline="30000" dirty="0">
                  <a:solidFill>
                    <a:srgbClr val="333399"/>
                  </a:solidFill>
                  <a:latin typeface="Comic Sans MS" pitchFamily="66" charset="0"/>
                </a:endParaRPr>
              </a:p>
            </p:txBody>
          </p:sp>
        </p:grpSp>
        <p:grpSp>
          <p:nvGrpSpPr>
            <p:cNvPr id="41" name="Group 44"/>
            <p:cNvGrpSpPr>
              <a:grpSpLocks/>
            </p:cNvGrpSpPr>
            <p:nvPr/>
          </p:nvGrpSpPr>
          <p:grpSpPr bwMode="auto">
            <a:xfrm rot="20447404">
              <a:off x="1068254" y="1887863"/>
              <a:ext cx="284796" cy="302624"/>
              <a:chOff x="1399" y="3067"/>
              <a:chExt cx="348" cy="403"/>
            </a:xfrm>
          </p:grpSpPr>
          <p:sp>
            <p:nvSpPr>
              <p:cNvPr id="42" name="Oval 45"/>
              <p:cNvSpPr>
                <a:spLocks noChangeArrowheads="1"/>
              </p:cNvSpPr>
              <p:nvPr/>
            </p:nvSpPr>
            <p:spPr bwMode="auto">
              <a:xfrm>
                <a:off x="1429" y="3067"/>
                <a:ext cx="318" cy="318"/>
              </a:xfrm>
              <a:prstGeom prst="ellipse">
                <a:avLst/>
              </a:prstGeom>
              <a:gradFill rotWithShape="1">
                <a:gsLst>
                  <a:gs pos="0">
                    <a:srgbClr val="BBE0E3"/>
                  </a:gs>
                  <a:gs pos="100000">
                    <a:srgbClr val="0070C0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en-US" altLang="ja-JP" sz="2000" baseline="30000" dirty="0">
                  <a:solidFill>
                    <a:srgbClr val="002060"/>
                  </a:solidFill>
                  <a:latin typeface="Comic Sans MS" pitchFamily="66" charset="0"/>
                </a:endParaRPr>
              </a:p>
            </p:txBody>
          </p:sp>
          <p:sp>
            <p:nvSpPr>
              <p:cNvPr id="43" name="Oval 46"/>
              <p:cNvSpPr>
                <a:spLocks noChangeArrowheads="1"/>
              </p:cNvSpPr>
              <p:nvPr/>
            </p:nvSpPr>
            <p:spPr bwMode="auto">
              <a:xfrm>
                <a:off x="1574" y="3299"/>
                <a:ext cx="159" cy="159"/>
              </a:xfrm>
              <a:prstGeom prst="ellipse">
                <a:avLst/>
              </a:prstGeom>
              <a:gradFill rotWithShape="1">
                <a:gsLst>
                  <a:gs pos="0">
                    <a:srgbClr val="BBE0E3"/>
                  </a:gs>
                  <a:gs pos="100000">
                    <a:srgbClr val="0070C0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en-US" altLang="ja-JP" sz="1400" baseline="30000" dirty="0">
                  <a:solidFill>
                    <a:srgbClr val="333399"/>
                  </a:solidFill>
                  <a:latin typeface="Comic Sans MS" pitchFamily="66" charset="0"/>
                </a:endParaRPr>
              </a:p>
            </p:txBody>
          </p:sp>
          <p:sp>
            <p:nvSpPr>
              <p:cNvPr id="44" name="Oval 47"/>
              <p:cNvSpPr>
                <a:spLocks noChangeArrowheads="1"/>
              </p:cNvSpPr>
              <p:nvPr/>
            </p:nvSpPr>
            <p:spPr bwMode="auto">
              <a:xfrm>
                <a:off x="1399" y="3305"/>
                <a:ext cx="159" cy="165"/>
              </a:xfrm>
              <a:prstGeom prst="ellipse">
                <a:avLst/>
              </a:prstGeom>
              <a:gradFill rotWithShape="1">
                <a:gsLst>
                  <a:gs pos="0">
                    <a:srgbClr val="BBE0E3"/>
                  </a:gs>
                  <a:gs pos="100000">
                    <a:srgbClr val="0070C0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en-US" altLang="ja-JP" sz="1200" baseline="30000" dirty="0">
                  <a:solidFill>
                    <a:srgbClr val="333399"/>
                  </a:solidFill>
                  <a:latin typeface="Comic Sans MS" pitchFamily="66" charset="0"/>
                </a:endParaRPr>
              </a:p>
            </p:txBody>
          </p:sp>
        </p:grpSp>
        <p:grpSp>
          <p:nvGrpSpPr>
            <p:cNvPr id="45" name="Group 44"/>
            <p:cNvGrpSpPr>
              <a:grpSpLocks/>
            </p:cNvGrpSpPr>
            <p:nvPr/>
          </p:nvGrpSpPr>
          <p:grpSpPr bwMode="auto">
            <a:xfrm rot="631729">
              <a:off x="1459616" y="2095577"/>
              <a:ext cx="211909" cy="240124"/>
              <a:chOff x="1399" y="3067"/>
              <a:chExt cx="348" cy="403"/>
            </a:xfrm>
          </p:grpSpPr>
          <p:sp>
            <p:nvSpPr>
              <p:cNvPr id="46" name="Oval 45"/>
              <p:cNvSpPr>
                <a:spLocks noChangeArrowheads="1"/>
              </p:cNvSpPr>
              <p:nvPr/>
            </p:nvSpPr>
            <p:spPr bwMode="auto">
              <a:xfrm>
                <a:off x="1429" y="3067"/>
                <a:ext cx="318" cy="318"/>
              </a:xfrm>
              <a:prstGeom prst="ellipse">
                <a:avLst/>
              </a:prstGeom>
              <a:gradFill rotWithShape="1">
                <a:gsLst>
                  <a:gs pos="0">
                    <a:srgbClr val="BBE0E3"/>
                  </a:gs>
                  <a:gs pos="100000">
                    <a:srgbClr val="0070C0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en-US" altLang="ja-JP" sz="2000" baseline="30000" dirty="0">
                  <a:solidFill>
                    <a:srgbClr val="002060"/>
                  </a:solidFill>
                  <a:latin typeface="Comic Sans MS" pitchFamily="66" charset="0"/>
                </a:endParaRPr>
              </a:p>
            </p:txBody>
          </p:sp>
          <p:sp>
            <p:nvSpPr>
              <p:cNvPr id="47" name="Oval 46"/>
              <p:cNvSpPr>
                <a:spLocks noChangeArrowheads="1"/>
              </p:cNvSpPr>
              <p:nvPr/>
            </p:nvSpPr>
            <p:spPr bwMode="auto">
              <a:xfrm>
                <a:off x="1574" y="3299"/>
                <a:ext cx="159" cy="159"/>
              </a:xfrm>
              <a:prstGeom prst="ellipse">
                <a:avLst/>
              </a:prstGeom>
              <a:gradFill rotWithShape="1">
                <a:gsLst>
                  <a:gs pos="0">
                    <a:srgbClr val="BBE0E3"/>
                  </a:gs>
                  <a:gs pos="100000">
                    <a:srgbClr val="0070C0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en-US" altLang="ja-JP" sz="1400" baseline="30000" dirty="0">
                  <a:solidFill>
                    <a:srgbClr val="333399"/>
                  </a:solidFill>
                  <a:latin typeface="Comic Sans MS" pitchFamily="66" charset="0"/>
                </a:endParaRPr>
              </a:p>
            </p:txBody>
          </p:sp>
          <p:sp>
            <p:nvSpPr>
              <p:cNvPr id="48" name="Oval 47"/>
              <p:cNvSpPr>
                <a:spLocks noChangeArrowheads="1"/>
              </p:cNvSpPr>
              <p:nvPr/>
            </p:nvSpPr>
            <p:spPr bwMode="auto">
              <a:xfrm>
                <a:off x="1399" y="3305"/>
                <a:ext cx="159" cy="165"/>
              </a:xfrm>
              <a:prstGeom prst="ellipse">
                <a:avLst/>
              </a:prstGeom>
              <a:gradFill rotWithShape="1">
                <a:gsLst>
                  <a:gs pos="0">
                    <a:srgbClr val="BBE0E3"/>
                  </a:gs>
                  <a:gs pos="100000">
                    <a:srgbClr val="0070C0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en-US" altLang="ja-JP" sz="1200" baseline="30000" dirty="0">
                  <a:solidFill>
                    <a:srgbClr val="333399"/>
                  </a:solidFill>
                  <a:latin typeface="Comic Sans MS" pitchFamily="66" charset="0"/>
                </a:endParaRPr>
              </a:p>
            </p:txBody>
          </p:sp>
        </p:grpSp>
        <p:grpSp>
          <p:nvGrpSpPr>
            <p:cNvPr id="49" name="Group 44"/>
            <p:cNvGrpSpPr>
              <a:grpSpLocks/>
            </p:cNvGrpSpPr>
            <p:nvPr/>
          </p:nvGrpSpPr>
          <p:grpSpPr bwMode="auto">
            <a:xfrm rot="20794673">
              <a:off x="2710330" y="1668072"/>
              <a:ext cx="211909" cy="240124"/>
              <a:chOff x="1399" y="3067"/>
              <a:chExt cx="348" cy="403"/>
            </a:xfrm>
          </p:grpSpPr>
          <p:sp>
            <p:nvSpPr>
              <p:cNvPr id="50" name="Oval 45"/>
              <p:cNvSpPr>
                <a:spLocks noChangeArrowheads="1"/>
              </p:cNvSpPr>
              <p:nvPr/>
            </p:nvSpPr>
            <p:spPr bwMode="auto">
              <a:xfrm>
                <a:off x="1429" y="3067"/>
                <a:ext cx="318" cy="318"/>
              </a:xfrm>
              <a:prstGeom prst="ellipse">
                <a:avLst/>
              </a:prstGeom>
              <a:gradFill rotWithShape="1">
                <a:gsLst>
                  <a:gs pos="0">
                    <a:srgbClr val="BBE0E3"/>
                  </a:gs>
                  <a:gs pos="100000">
                    <a:srgbClr val="0070C0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en-US" altLang="ja-JP" sz="2000" baseline="30000" dirty="0">
                  <a:solidFill>
                    <a:srgbClr val="002060"/>
                  </a:solidFill>
                  <a:latin typeface="Comic Sans MS" pitchFamily="66" charset="0"/>
                </a:endParaRPr>
              </a:p>
            </p:txBody>
          </p:sp>
          <p:sp>
            <p:nvSpPr>
              <p:cNvPr id="51" name="Oval 46"/>
              <p:cNvSpPr>
                <a:spLocks noChangeArrowheads="1"/>
              </p:cNvSpPr>
              <p:nvPr/>
            </p:nvSpPr>
            <p:spPr bwMode="auto">
              <a:xfrm>
                <a:off x="1574" y="3299"/>
                <a:ext cx="159" cy="159"/>
              </a:xfrm>
              <a:prstGeom prst="ellipse">
                <a:avLst/>
              </a:prstGeom>
              <a:gradFill rotWithShape="1">
                <a:gsLst>
                  <a:gs pos="0">
                    <a:srgbClr val="BBE0E3"/>
                  </a:gs>
                  <a:gs pos="100000">
                    <a:srgbClr val="0070C0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en-US" altLang="ja-JP" sz="1400" baseline="30000" dirty="0">
                  <a:solidFill>
                    <a:srgbClr val="333399"/>
                  </a:solidFill>
                  <a:latin typeface="Comic Sans MS" pitchFamily="66" charset="0"/>
                </a:endParaRPr>
              </a:p>
            </p:txBody>
          </p:sp>
          <p:sp>
            <p:nvSpPr>
              <p:cNvPr id="52" name="Oval 47"/>
              <p:cNvSpPr>
                <a:spLocks noChangeArrowheads="1"/>
              </p:cNvSpPr>
              <p:nvPr/>
            </p:nvSpPr>
            <p:spPr bwMode="auto">
              <a:xfrm>
                <a:off x="1399" y="3305"/>
                <a:ext cx="159" cy="165"/>
              </a:xfrm>
              <a:prstGeom prst="ellipse">
                <a:avLst/>
              </a:prstGeom>
              <a:gradFill rotWithShape="1">
                <a:gsLst>
                  <a:gs pos="0">
                    <a:srgbClr val="BBE0E3"/>
                  </a:gs>
                  <a:gs pos="100000">
                    <a:srgbClr val="0070C0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en-US" altLang="ja-JP" sz="1200" baseline="30000" dirty="0">
                  <a:solidFill>
                    <a:srgbClr val="333399"/>
                  </a:solidFill>
                  <a:latin typeface="Comic Sans MS" pitchFamily="66" charset="0"/>
                </a:endParaRPr>
              </a:p>
            </p:txBody>
          </p:sp>
        </p:grpSp>
      </p:grpSp>
      <p:sp>
        <p:nvSpPr>
          <p:cNvPr id="53" name="テキスト ボックス 52"/>
          <p:cNvSpPr txBox="1"/>
          <p:nvPr/>
        </p:nvSpPr>
        <p:spPr>
          <a:xfrm>
            <a:off x="4420794" y="1719252"/>
            <a:ext cx="331052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>
                <a:solidFill>
                  <a:srgbClr val="FF0000"/>
                </a:solidFill>
                <a:latin typeface="Comic Sans MS" panose="030F0702030302020204" pitchFamily="66" charset="0"/>
                <a:ea typeface="HG正楷書体-PRO" panose="03000600000000000000" pitchFamily="66" charset="-128"/>
              </a:rPr>
              <a:t>3. </a:t>
            </a:r>
            <a:r>
              <a:rPr lang="ja-JP" altLang="en-US" sz="2400" dirty="0">
                <a:solidFill>
                  <a:srgbClr val="FF0000"/>
                </a:solidFill>
                <a:latin typeface="Comic Sans MS" panose="030F0702030302020204" pitchFamily="66" charset="0"/>
                <a:ea typeface="HG正楷書体-PRO" panose="03000600000000000000" pitchFamily="66" charset="-128"/>
              </a:rPr>
              <a:t>大気水蒸気量の変化</a:t>
            </a:r>
            <a:endParaRPr lang="en-US" altLang="ja-JP" sz="2400" dirty="0">
              <a:solidFill>
                <a:srgbClr val="FF0000"/>
              </a:solidFill>
              <a:latin typeface="Comic Sans MS" panose="030F0702030302020204" pitchFamily="66" charset="0"/>
              <a:ea typeface="HG正楷書体-PRO" panose="03000600000000000000" pitchFamily="66" charset="-128"/>
            </a:endParaRPr>
          </a:p>
          <a:p>
            <a:r>
              <a:rPr kumimoji="1" lang="en-US" altLang="ja-JP" sz="2000" dirty="0">
                <a:solidFill>
                  <a:srgbClr val="FF0000"/>
                </a:solidFill>
                <a:latin typeface="Comic Sans MS" panose="030F0702030302020204" pitchFamily="66" charset="0"/>
                <a:ea typeface="HG正楷書体-PRO" panose="03000600000000000000" pitchFamily="66" charset="-128"/>
              </a:rPr>
              <a:t>Change in water vapor</a:t>
            </a:r>
            <a:endParaRPr kumimoji="1" lang="ja-JP" altLang="en-US" sz="2000" dirty="0">
              <a:solidFill>
                <a:srgbClr val="FF0000"/>
              </a:solidFill>
              <a:latin typeface="Comic Sans MS" panose="030F0702030302020204" pitchFamily="66" charset="0"/>
              <a:ea typeface="HG正楷書体-PRO" panose="03000600000000000000" pitchFamily="66" charset="-128"/>
            </a:endParaRPr>
          </a:p>
        </p:txBody>
      </p:sp>
      <p:grpSp>
        <p:nvGrpSpPr>
          <p:cNvPr id="9" name="グループ化 8"/>
          <p:cNvGrpSpPr/>
          <p:nvPr/>
        </p:nvGrpSpPr>
        <p:grpSpPr>
          <a:xfrm>
            <a:off x="1007515" y="2721767"/>
            <a:ext cx="4785975" cy="1191320"/>
            <a:chOff x="1007515" y="2721767"/>
            <a:chExt cx="4785975" cy="1191320"/>
          </a:xfrm>
        </p:grpSpPr>
        <p:grpSp>
          <p:nvGrpSpPr>
            <p:cNvPr id="81" name="Group 44"/>
            <p:cNvGrpSpPr>
              <a:grpSpLocks/>
            </p:cNvGrpSpPr>
            <p:nvPr/>
          </p:nvGrpSpPr>
          <p:grpSpPr bwMode="auto">
            <a:xfrm rot="167911">
              <a:off x="2703689" y="2886428"/>
              <a:ext cx="1211562" cy="479182"/>
              <a:chOff x="1321" y="3109"/>
              <a:chExt cx="485" cy="212"/>
            </a:xfrm>
          </p:grpSpPr>
          <p:sp>
            <p:nvSpPr>
              <p:cNvPr id="98" name="Oval 45"/>
              <p:cNvSpPr>
                <a:spLocks noChangeArrowheads="1"/>
              </p:cNvSpPr>
              <p:nvPr/>
            </p:nvSpPr>
            <p:spPr bwMode="auto">
              <a:xfrm>
                <a:off x="1471" y="3109"/>
                <a:ext cx="191" cy="212"/>
              </a:xfrm>
              <a:prstGeom prst="ellipse">
                <a:avLst/>
              </a:prstGeom>
              <a:gradFill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100000">
                    <a:srgbClr val="C93D07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1" lang="en-US" altLang="ja-JP" sz="1600" dirty="0">
                    <a:solidFill>
                      <a:srgbClr val="002060"/>
                    </a:solidFill>
                    <a:latin typeface="Comic Sans MS" pitchFamily="66" charset="0"/>
                  </a:rPr>
                  <a:t>C</a:t>
                </a:r>
                <a:endParaRPr kumimoji="1" lang="en-US" altLang="ja-JP" sz="1600" baseline="30000" dirty="0">
                  <a:solidFill>
                    <a:srgbClr val="002060"/>
                  </a:solidFill>
                  <a:latin typeface="Comic Sans MS" pitchFamily="66" charset="0"/>
                </a:endParaRPr>
              </a:p>
            </p:txBody>
          </p:sp>
          <p:sp>
            <p:nvSpPr>
              <p:cNvPr id="99" name="Oval 46"/>
              <p:cNvSpPr>
                <a:spLocks noChangeArrowheads="1"/>
              </p:cNvSpPr>
              <p:nvPr/>
            </p:nvSpPr>
            <p:spPr bwMode="auto">
              <a:xfrm>
                <a:off x="1647" y="3140"/>
                <a:ext cx="159" cy="159"/>
              </a:xfrm>
              <a:prstGeom prst="ellipse">
                <a:avLst/>
              </a:prstGeom>
              <a:gradFill rotWithShape="1">
                <a:gsLst>
                  <a:gs pos="0">
                    <a:srgbClr val="BBE0E3"/>
                  </a:gs>
                  <a:gs pos="100000">
                    <a:srgbClr val="0070C0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1" lang="en-US" altLang="ja-JP" sz="1100" dirty="0">
                    <a:solidFill>
                      <a:srgbClr val="333399"/>
                    </a:solidFill>
                    <a:latin typeface="Comic Sans MS" pitchFamily="66" charset="0"/>
                  </a:rPr>
                  <a:t>O</a:t>
                </a:r>
                <a:endParaRPr kumimoji="1" lang="en-US" altLang="ja-JP" sz="1100" baseline="30000" dirty="0">
                  <a:solidFill>
                    <a:srgbClr val="333399"/>
                  </a:solidFill>
                  <a:latin typeface="Comic Sans MS" pitchFamily="66" charset="0"/>
                </a:endParaRPr>
              </a:p>
            </p:txBody>
          </p:sp>
          <p:sp>
            <p:nvSpPr>
              <p:cNvPr id="100" name="Oval 47"/>
              <p:cNvSpPr>
                <a:spLocks noChangeArrowheads="1"/>
              </p:cNvSpPr>
              <p:nvPr/>
            </p:nvSpPr>
            <p:spPr bwMode="auto">
              <a:xfrm>
                <a:off x="1321" y="3146"/>
                <a:ext cx="159" cy="165"/>
              </a:xfrm>
              <a:prstGeom prst="ellipse">
                <a:avLst/>
              </a:prstGeom>
              <a:gradFill rotWithShape="1">
                <a:gsLst>
                  <a:gs pos="0">
                    <a:srgbClr val="BBE0E3"/>
                  </a:gs>
                  <a:gs pos="100000">
                    <a:srgbClr val="0070C0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1" lang="en-US" altLang="ja-JP" sz="1100" dirty="0">
                    <a:solidFill>
                      <a:srgbClr val="333399"/>
                    </a:solidFill>
                    <a:latin typeface="Comic Sans MS" pitchFamily="66" charset="0"/>
                  </a:rPr>
                  <a:t>O</a:t>
                </a:r>
                <a:endParaRPr kumimoji="1" lang="en-US" altLang="ja-JP" sz="1200" baseline="30000" dirty="0">
                  <a:solidFill>
                    <a:srgbClr val="333399"/>
                  </a:solidFill>
                  <a:latin typeface="Comic Sans MS" pitchFamily="66" charset="0"/>
                </a:endParaRPr>
              </a:p>
            </p:txBody>
          </p:sp>
        </p:grpSp>
        <p:grpSp>
          <p:nvGrpSpPr>
            <p:cNvPr id="104" name="Group 44"/>
            <p:cNvGrpSpPr>
              <a:grpSpLocks/>
            </p:cNvGrpSpPr>
            <p:nvPr/>
          </p:nvGrpSpPr>
          <p:grpSpPr bwMode="auto">
            <a:xfrm rot="20867921">
              <a:off x="5053804" y="2760204"/>
              <a:ext cx="739686" cy="284583"/>
              <a:chOff x="1321" y="3109"/>
              <a:chExt cx="485" cy="212"/>
            </a:xfrm>
          </p:grpSpPr>
          <p:sp>
            <p:nvSpPr>
              <p:cNvPr id="105" name="Oval 45"/>
              <p:cNvSpPr>
                <a:spLocks noChangeArrowheads="1"/>
              </p:cNvSpPr>
              <p:nvPr/>
            </p:nvSpPr>
            <p:spPr bwMode="auto">
              <a:xfrm>
                <a:off x="1471" y="3109"/>
                <a:ext cx="191" cy="212"/>
              </a:xfrm>
              <a:prstGeom prst="ellipse">
                <a:avLst/>
              </a:prstGeom>
              <a:gradFill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100000">
                    <a:srgbClr val="C93D07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1" lang="en-US" altLang="ja-JP" sz="1600" dirty="0">
                    <a:solidFill>
                      <a:srgbClr val="002060"/>
                    </a:solidFill>
                    <a:latin typeface="Comic Sans MS" pitchFamily="66" charset="0"/>
                  </a:rPr>
                  <a:t>C</a:t>
                </a:r>
                <a:endParaRPr kumimoji="1" lang="en-US" altLang="ja-JP" sz="1600" baseline="30000" dirty="0">
                  <a:solidFill>
                    <a:srgbClr val="002060"/>
                  </a:solidFill>
                  <a:latin typeface="Comic Sans MS" pitchFamily="66" charset="0"/>
                </a:endParaRPr>
              </a:p>
            </p:txBody>
          </p:sp>
          <p:sp>
            <p:nvSpPr>
              <p:cNvPr id="106" name="Oval 46"/>
              <p:cNvSpPr>
                <a:spLocks noChangeArrowheads="1"/>
              </p:cNvSpPr>
              <p:nvPr/>
            </p:nvSpPr>
            <p:spPr bwMode="auto">
              <a:xfrm>
                <a:off x="1647" y="3140"/>
                <a:ext cx="159" cy="159"/>
              </a:xfrm>
              <a:prstGeom prst="ellipse">
                <a:avLst/>
              </a:prstGeom>
              <a:gradFill rotWithShape="1">
                <a:gsLst>
                  <a:gs pos="0">
                    <a:srgbClr val="BBE0E3"/>
                  </a:gs>
                  <a:gs pos="100000">
                    <a:srgbClr val="0070C0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1" lang="en-US" altLang="ja-JP" sz="1100" dirty="0">
                    <a:solidFill>
                      <a:srgbClr val="333399"/>
                    </a:solidFill>
                    <a:latin typeface="Comic Sans MS" pitchFamily="66" charset="0"/>
                  </a:rPr>
                  <a:t>O</a:t>
                </a:r>
                <a:endParaRPr kumimoji="1" lang="en-US" altLang="ja-JP" sz="1100" baseline="30000" dirty="0">
                  <a:solidFill>
                    <a:srgbClr val="333399"/>
                  </a:solidFill>
                  <a:latin typeface="Comic Sans MS" pitchFamily="66" charset="0"/>
                </a:endParaRPr>
              </a:p>
            </p:txBody>
          </p:sp>
          <p:sp>
            <p:nvSpPr>
              <p:cNvPr id="107" name="Oval 47"/>
              <p:cNvSpPr>
                <a:spLocks noChangeArrowheads="1"/>
              </p:cNvSpPr>
              <p:nvPr/>
            </p:nvSpPr>
            <p:spPr bwMode="auto">
              <a:xfrm>
                <a:off x="1321" y="3146"/>
                <a:ext cx="159" cy="165"/>
              </a:xfrm>
              <a:prstGeom prst="ellipse">
                <a:avLst/>
              </a:prstGeom>
              <a:gradFill rotWithShape="1">
                <a:gsLst>
                  <a:gs pos="0">
                    <a:srgbClr val="BBE0E3"/>
                  </a:gs>
                  <a:gs pos="100000">
                    <a:srgbClr val="0070C0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1" lang="en-US" altLang="ja-JP" sz="1100" dirty="0">
                    <a:solidFill>
                      <a:srgbClr val="333399"/>
                    </a:solidFill>
                    <a:latin typeface="Comic Sans MS" pitchFamily="66" charset="0"/>
                  </a:rPr>
                  <a:t>O</a:t>
                </a:r>
                <a:endParaRPr kumimoji="1" lang="en-US" altLang="ja-JP" sz="1200" baseline="30000" dirty="0">
                  <a:solidFill>
                    <a:srgbClr val="333399"/>
                  </a:solidFill>
                  <a:latin typeface="Comic Sans MS" pitchFamily="66" charset="0"/>
                </a:endParaRPr>
              </a:p>
            </p:txBody>
          </p:sp>
        </p:grpSp>
        <p:grpSp>
          <p:nvGrpSpPr>
            <p:cNvPr id="108" name="Group 44"/>
            <p:cNvGrpSpPr>
              <a:grpSpLocks/>
            </p:cNvGrpSpPr>
            <p:nvPr/>
          </p:nvGrpSpPr>
          <p:grpSpPr bwMode="auto">
            <a:xfrm rot="308721">
              <a:off x="1007515" y="2995451"/>
              <a:ext cx="692500" cy="276924"/>
              <a:chOff x="1321" y="3109"/>
              <a:chExt cx="485" cy="212"/>
            </a:xfrm>
          </p:grpSpPr>
          <p:sp>
            <p:nvSpPr>
              <p:cNvPr id="109" name="Oval 45"/>
              <p:cNvSpPr>
                <a:spLocks noChangeArrowheads="1"/>
              </p:cNvSpPr>
              <p:nvPr/>
            </p:nvSpPr>
            <p:spPr bwMode="auto">
              <a:xfrm>
                <a:off x="1471" y="3109"/>
                <a:ext cx="191" cy="212"/>
              </a:xfrm>
              <a:prstGeom prst="ellipse">
                <a:avLst/>
              </a:prstGeom>
              <a:gradFill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100000">
                    <a:srgbClr val="C93D07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1" lang="en-US" altLang="ja-JP" sz="1400" dirty="0">
                    <a:solidFill>
                      <a:srgbClr val="002060"/>
                    </a:solidFill>
                    <a:latin typeface="Comic Sans MS" pitchFamily="66" charset="0"/>
                  </a:rPr>
                  <a:t>C</a:t>
                </a:r>
                <a:endParaRPr kumimoji="1" lang="en-US" altLang="ja-JP" sz="1400" baseline="30000" dirty="0">
                  <a:solidFill>
                    <a:srgbClr val="002060"/>
                  </a:solidFill>
                  <a:latin typeface="Comic Sans MS" pitchFamily="66" charset="0"/>
                </a:endParaRPr>
              </a:p>
            </p:txBody>
          </p:sp>
          <p:sp>
            <p:nvSpPr>
              <p:cNvPr id="110" name="Oval 46"/>
              <p:cNvSpPr>
                <a:spLocks noChangeArrowheads="1"/>
              </p:cNvSpPr>
              <p:nvPr/>
            </p:nvSpPr>
            <p:spPr bwMode="auto">
              <a:xfrm>
                <a:off x="1647" y="3140"/>
                <a:ext cx="159" cy="159"/>
              </a:xfrm>
              <a:prstGeom prst="ellipse">
                <a:avLst/>
              </a:prstGeom>
              <a:gradFill rotWithShape="1">
                <a:gsLst>
                  <a:gs pos="0">
                    <a:srgbClr val="BBE0E3"/>
                  </a:gs>
                  <a:gs pos="100000">
                    <a:srgbClr val="0070C0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1" lang="en-US" altLang="ja-JP" sz="1050" dirty="0">
                    <a:solidFill>
                      <a:srgbClr val="333399"/>
                    </a:solidFill>
                    <a:latin typeface="Comic Sans MS" pitchFamily="66" charset="0"/>
                  </a:rPr>
                  <a:t>O</a:t>
                </a:r>
                <a:endParaRPr kumimoji="1" lang="en-US" altLang="ja-JP" sz="1100" baseline="30000" dirty="0">
                  <a:solidFill>
                    <a:srgbClr val="333399"/>
                  </a:solidFill>
                  <a:latin typeface="Comic Sans MS" pitchFamily="66" charset="0"/>
                </a:endParaRPr>
              </a:p>
            </p:txBody>
          </p:sp>
          <p:sp>
            <p:nvSpPr>
              <p:cNvPr id="111" name="Oval 47"/>
              <p:cNvSpPr>
                <a:spLocks noChangeArrowheads="1"/>
              </p:cNvSpPr>
              <p:nvPr/>
            </p:nvSpPr>
            <p:spPr bwMode="auto">
              <a:xfrm>
                <a:off x="1321" y="3146"/>
                <a:ext cx="159" cy="165"/>
              </a:xfrm>
              <a:prstGeom prst="ellipse">
                <a:avLst/>
              </a:prstGeom>
              <a:gradFill rotWithShape="1">
                <a:gsLst>
                  <a:gs pos="0">
                    <a:srgbClr val="BBE0E3"/>
                  </a:gs>
                  <a:gs pos="100000">
                    <a:srgbClr val="0070C0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1" lang="en-US" altLang="ja-JP" sz="1050" dirty="0">
                    <a:solidFill>
                      <a:srgbClr val="333399"/>
                    </a:solidFill>
                    <a:latin typeface="Comic Sans MS" pitchFamily="66" charset="0"/>
                  </a:rPr>
                  <a:t>O</a:t>
                </a:r>
                <a:endParaRPr kumimoji="1" lang="en-US" altLang="ja-JP" sz="1200" baseline="30000" dirty="0">
                  <a:solidFill>
                    <a:srgbClr val="333399"/>
                  </a:solidFill>
                  <a:latin typeface="Comic Sans MS" pitchFamily="66" charset="0"/>
                </a:endParaRPr>
              </a:p>
            </p:txBody>
          </p:sp>
        </p:grpSp>
        <p:grpSp>
          <p:nvGrpSpPr>
            <p:cNvPr id="112" name="Group 44"/>
            <p:cNvGrpSpPr>
              <a:grpSpLocks/>
            </p:cNvGrpSpPr>
            <p:nvPr/>
          </p:nvGrpSpPr>
          <p:grpSpPr bwMode="auto">
            <a:xfrm rot="21258622">
              <a:off x="1997174" y="2721767"/>
              <a:ext cx="373260" cy="145476"/>
              <a:chOff x="1321" y="3109"/>
              <a:chExt cx="485" cy="212"/>
            </a:xfrm>
          </p:grpSpPr>
          <p:sp>
            <p:nvSpPr>
              <p:cNvPr id="113" name="Oval 45"/>
              <p:cNvSpPr>
                <a:spLocks noChangeArrowheads="1"/>
              </p:cNvSpPr>
              <p:nvPr/>
            </p:nvSpPr>
            <p:spPr bwMode="auto">
              <a:xfrm>
                <a:off x="1471" y="3109"/>
                <a:ext cx="191" cy="212"/>
              </a:xfrm>
              <a:prstGeom prst="ellipse">
                <a:avLst/>
              </a:prstGeom>
              <a:gradFill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100000">
                    <a:srgbClr val="C93D07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en-US" altLang="ja-JP" sz="1600" baseline="30000" dirty="0">
                  <a:solidFill>
                    <a:srgbClr val="002060"/>
                  </a:solidFill>
                  <a:latin typeface="Comic Sans MS" pitchFamily="66" charset="0"/>
                </a:endParaRPr>
              </a:p>
            </p:txBody>
          </p:sp>
          <p:sp>
            <p:nvSpPr>
              <p:cNvPr id="114" name="Oval 46"/>
              <p:cNvSpPr>
                <a:spLocks noChangeArrowheads="1"/>
              </p:cNvSpPr>
              <p:nvPr/>
            </p:nvSpPr>
            <p:spPr bwMode="auto">
              <a:xfrm>
                <a:off x="1647" y="3140"/>
                <a:ext cx="159" cy="159"/>
              </a:xfrm>
              <a:prstGeom prst="ellipse">
                <a:avLst/>
              </a:prstGeom>
              <a:gradFill rotWithShape="1">
                <a:gsLst>
                  <a:gs pos="0">
                    <a:srgbClr val="BBE0E3"/>
                  </a:gs>
                  <a:gs pos="100000">
                    <a:srgbClr val="0070C0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en-US" altLang="ja-JP" sz="1100" baseline="30000" dirty="0">
                  <a:solidFill>
                    <a:srgbClr val="333399"/>
                  </a:solidFill>
                  <a:latin typeface="Comic Sans MS" pitchFamily="66" charset="0"/>
                </a:endParaRPr>
              </a:p>
            </p:txBody>
          </p:sp>
          <p:sp>
            <p:nvSpPr>
              <p:cNvPr id="115" name="Oval 47"/>
              <p:cNvSpPr>
                <a:spLocks noChangeArrowheads="1"/>
              </p:cNvSpPr>
              <p:nvPr/>
            </p:nvSpPr>
            <p:spPr bwMode="auto">
              <a:xfrm>
                <a:off x="1321" y="3146"/>
                <a:ext cx="159" cy="165"/>
              </a:xfrm>
              <a:prstGeom prst="ellipse">
                <a:avLst/>
              </a:prstGeom>
              <a:gradFill rotWithShape="1">
                <a:gsLst>
                  <a:gs pos="0">
                    <a:srgbClr val="BBE0E3"/>
                  </a:gs>
                  <a:gs pos="100000">
                    <a:srgbClr val="0070C0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en-US" altLang="ja-JP" sz="1200" baseline="30000" dirty="0">
                  <a:solidFill>
                    <a:srgbClr val="333399"/>
                  </a:solidFill>
                  <a:latin typeface="Comic Sans MS" pitchFamily="66" charset="0"/>
                </a:endParaRPr>
              </a:p>
            </p:txBody>
          </p:sp>
        </p:grpSp>
        <p:grpSp>
          <p:nvGrpSpPr>
            <p:cNvPr id="116" name="Group 44"/>
            <p:cNvGrpSpPr>
              <a:grpSpLocks/>
            </p:cNvGrpSpPr>
            <p:nvPr/>
          </p:nvGrpSpPr>
          <p:grpSpPr bwMode="auto">
            <a:xfrm rot="3734823">
              <a:off x="4265529" y="3448341"/>
              <a:ext cx="373260" cy="145476"/>
              <a:chOff x="1321" y="3109"/>
              <a:chExt cx="485" cy="212"/>
            </a:xfrm>
          </p:grpSpPr>
          <p:sp>
            <p:nvSpPr>
              <p:cNvPr id="117" name="Oval 45"/>
              <p:cNvSpPr>
                <a:spLocks noChangeArrowheads="1"/>
              </p:cNvSpPr>
              <p:nvPr/>
            </p:nvSpPr>
            <p:spPr bwMode="auto">
              <a:xfrm>
                <a:off x="1471" y="3109"/>
                <a:ext cx="191" cy="212"/>
              </a:xfrm>
              <a:prstGeom prst="ellipse">
                <a:avLst/>
              </a:prstGeom>
              <a:gradFill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100000">
                    <a:srgbClr val="C93D07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en-US" altLang="ja-JP" sz="1600" baseline="30000" dirty="0">
                  <a:solidFill>
                    <a:srgbClr val="002060"/>
                  </a:solidFill>
                  <a:latin typeface="Comic Sans MS" pitchFamily="66" charset="0"/>
                </a:endParaRPr>
              </a:p>
            </p:txBody>
          </p:sp>
          <p:sp>
            <p:nvSpPr>
              <p:cNvPr id="118" name="Oval 46"/>
              <p:cNvSpPr>
                <a:spLocks noChangeArrowheads="1"/>
              </p:cNvSpPr>
              <p:nvPr/>
            </p:nvSpPr>
            <p:spPr bwMode="auto">
              <a:xfrm>
                <a:off x="1647" y="3140"/>
                <a:ext cx="159" cy="159"/>
              </a:xfrm>
              <a:prstGeom prst="ellipse">
                <a:avLst/>
              </a:prstGeom>
              <a:gradFill rotWithShape="1">
                <a:gsLst>
                  <a:gs pos="0">
                    <a:srgbClr val="BBE0E3"/>
                  </a:gs>
                  <a:gs pos="100000">
                    <a:srgbClr val="0070C0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en-US" altLang="ja-JP" sz="1100" baseline="30000" dirty="0">
                  <a:solidFill>
                    <a:srgbClr val="333399"/>
                  </a:solidFill>
                  <a:latin typeface="Comic Sans MS" pitchFamily="66" charset="0"/>
                </a:endParaRPr>
              </a:p>
            </p:txBody>
          </p:sp>
          <p:sp>
            <p:nvSpPr>
              <p:cNvPr id="119" name="Oval 47"/>
              <p:cNvSpPr>
                <a:spLocks noChangeArrowheads="1"/>
              </p:cNvSpPr>
              <p:nvPr/>
            </p:nvSpPr>
            <p:spPr bwMode="auto">
              <a:xfrm>
                <a:off x="1321" y="3146"/>
                <a:ext cx="159" cy="165"/>
              </a:xfrm>
              <a:prstGeom prst="ellipse">
                <a:avLst/>
              </a:prstGeom>
              <a:gradFill rotWithShape="1">
                <a:gsLst>
                  <a:gs pos="0">
                    <a:srgbClr val="BBE0E3"/>
                  </a:gs>
                  <a:gs pos="100000">
                    <a:srgbClr val="0070C0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en-US" altLang="ja-JP" sz="1200" baseline="30000" dirty="0">
                  <a:solidFill>
                    <a:srgbClr val="333399"/>
                  </a:solidFill>
                  <a:latin typeface="Comic Sans MS" pitchFamily="66" charset="0"/>
                </a:endParaRPr>
              </a:p>
            </p:txBody>
          </p:sp>
        </p:grpSp>
        <p:sp>
          <p:nvSpPr>
            <p:cNvPr id="120" name="Text Box 42"/>
            <p:cNvSpPr txBox="1">
              <a:spLocks noChangeArrowheads="1"/>
            </p:cNvSpPr>
            <p:nvPr/>
          </p:nvSpPr>
          <p:spPr bwMode="auto">
            <a:xfrm>
              <a:off x="2199335" y="3451422"/>
              <a:ext cx="2287806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/>
              <a:r>
                <a:rPr lang="ja-JP" altLang="en-US" sz="2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HG正楷書体-PRO" panose="03000600000000000000" pitchFamily="66" charset="-128"/>
                  <a:ea typeface="HG正楷書体-PRO" panose="03000600000000000000" pitchFamily="66" charset="-128"/>
                </a:rPr>
                <a:t>二酸化炭素 </a:t>
              </a:r>
              <a:r>
                <a:rPr lang="en-US" altLang="ja-JP" sz="2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omic Sans MS" panose="030F0702030302020204" pitchFamily="66" charset="0"/>
                  <a:ea typeface="HG正楷書体-PRO" panose="03000600000000000000" pitchFamily="66" charset="-128"/>
                </a:rPr>
                <a:t>CO</a:t>
              </a:r>
              <a:r>
                <a:rPr lang="en-US" altLang="ja-JP" sz="2000" baseline="-25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omic Sans MS" panose="030F0702030302020204" pitchFamily="66" charset="0"/>
                  <a:ea typeface="HG正楷書体-PRO" panose="03000600000000000000" pitchFamily="66" charset="-128"/>
                </a:rPr>
                <a:t>2</a:t>
              </a:r>
              <a:endParaRPr lang="ja-JP" altLang="en-US" sz="2400" baseline="-25000" dirty="0">
                <a:solidFill>
                  <a:schemeClr val="tx1">
                    <a:lumMod val="50000"/>
                    <a:lumOff val="50000"/>
                  </a:schemeClr>
                </a:solidFill>
                <a:latin typeface="Comic Sans MS" panose="030F0702030302020204" pitchFamily="66" charset="0"/>
                <a:ea typeface="HG正楷書体-PRO" panose="03000600000000000000" pitchFamily="66" charset="-128"/>
              </a:endParaRPr>
            </a:p>
          </p:txBody>
        </p:sp>
      </p:grpSp>
      <p:sp>
        <p:nvSpPr>
          <p:cNvPr id="121" name="Text Box 42"/>
          <p:cNvSpPr txBox="1">
            <a:spLocks noChangeArrowheads="1"/>
          </p:cNvSpPr>
          <p:nvPr/>
        </p:nvSpPr>
        <p:spPr bwMode="auto">
          <a:xfrm>
            <a:off x="3867052" y="5877272"/>
            <a:ext cx="492955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/>
            <a:r>
              <a:rPr lang="ja-JP" altLang="en-US" sz="2800" dirty="0">
                <a:solidFill>
                  <a:schemeClr val="bg1"/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水蒸気は最大の温室効果ガス</a:t>
            </a:r>
            <a:endParaRPr lang="en-US" altLang="ja-JP" sz="2800" dirty="0">
              <a:solidFill>
                <a:schemeClr val="bg1"/>
              </a:solidFill>
              <a:latin typeface="HG正楷書体-PRO" panose="03000600000000000000" pitchFamily="66" charset="-128"/>
              <a:ea typeface="HG正楷書体-PRO" panose="03000600000000000000" pitchFamily="66" charset="-128"/>
            </a:endParaRPr>
          </a:p>
          <a:p>
            <a:pPr eaLnBrk="1" hangingPunct="1"/>
            <a:r>
              <a:rPr lang="en-US" altLang="ja-JP" sz="2000" dirty="0">
                <a:solidFill>
                  <a:schemeClr val="bg1"/>
                </a:solidFill>
                <a:latin typeface="Comic Sans MS" panose="030F0702030302020204" pitchFamily="66" charset="0"/>
                <a:ea typeface="HG正楷書体-PRO" panose="03000600000000000000" pitchFamily="66" charset="-128"/>
              </a:rPr>
              <a:t>Water vapor is a major greenhouse gas </a:t>
            </a:r>
            <a:endParaRPr lang="ja-JP" altLang="en-US" sz="2000" dirty="0">
              <a:solidFill>
                <a:schemeClr val="bg1"/>
              </a:solidFill>
              <a:latin typeface="Comic Sans MS" panose="030F0702030302020204" pitchFamily="66" charset="0"/>
              <a:ea typeface="HG正楷書体-PRO" panose="03000600000000000000" pitchFamily="66" charset="-128"/>
            </a:endParaRPr>
          </a:p>
        </p:txBody>
      </p:sp>
      <p:sp>
        <p:nvSpPr>
          <p:cNvPr id="57" name="テキスト ボックス 56"/>
          <p:cNvSpPr txBox="1"/>
          <p:nvPr/>
        </p:nvSpPr>
        <p:spPr>
          <a:xfrm>
            <a:off x="1085817" y="323650"/>
            <a:ext cx="7160935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3200" dirty="0">
                <a:latin typeface="HG正楷書体-PRO" panose="03000600000000000000" pitchFamily="66" charset="-128"/>
                <a:ea typeface="HG正楷書体-PRO" panose="03000600000000000000" pitchFamily="66" charset="-128"/>
              </a:rPr>
              <a:t>測地学で地球温暖化の何が見えるか？</a:t>
            </a:r>
            <a:endParaRPr lang="en-US" altLang="ja-JP" sz="3200" dirty="0">
              <a:latin typeface="HG正楷書体-PRO" panose="03000600000000000000" pitchFamily="66" charset="-128"/>
              <a:ea typeface="HG正楷書体-PRO" panose="03000600000000000000" pitchFamily="66" charset="-128"/>
            </a:endParaRPr>
          </a:p>
          <a:p>
            <a:pPr algn="ctr"/>
            <a:r>
              <a:rPr lang="en-US" altLang="ja-JP" sz="2400" dirty="0">
                <a:latin typeface="Comic Sans MS" panose="030F0702030302020204" pitchFamily="66" charset="0"/>
                <a:ea typeface="HG正楷書体-PRO" panose="03000600000000000000" pitchFamily="66" charset="-128"/>
              </a:rPr>
              <a:t>How can geodesy observe global warming</a:t>
            </a:r>
          </a:p>
          <a:p>
            <a:endParaRPr kumimoji="1" lang="ja-JP" altLang="en-US" sz="3200" dirty="0">
              <a:latin typeface="HG正楷書体-PRO" panose="03000600000000000000" pitchFamily="66" charset="-128"/>
              <a:ea typeface="HG正楷書体-PRO" panose="03000600000000000000" pitchFamily="66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00360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3000" fill="hold"/>
                                        <p:tgtEl>
                                          <p:spTgt spid="3"/>
                                        </p:tgtEl>
                                      </p:cBhvr>
                                      <p:by x="10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42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3.7037E-6 L 0.00226 0.02824 " pathEditMode="relative" rAng="0" ptsTypes="AA">
                                      <p:cBhvr>
                                        <p:cTn id="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" y="1412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7" presetClass="entr" presetSubtype="0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1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8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" grpId="0" animBg="1"/>
      <p:bldP spid="6" grpId="0"/>
      <p:bldP spid="6" grpId="1"/>
      <p:bldP spid="7" grpId="0"/>
      <p:bldP spid="7" grpId="1"/>
      <p:bldP spid="53" grpId="0"/>
      <p:bldP spid="121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DEF1F2"/>
            </a:gs>
            <a:gs pos="100000">
              <a:srgbClr val="00B0F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ChangeArrowheads="1"/>
          </p:cNvSpPr>
          <p:nvPr/>
        </p:nvSpPr>
        <p:spPr bwMode="auto">
          <a:xfrm>
            <a:off x="0" y="6381750"/>
            <a:ext cx="9144000" cy="476250"/>
          </a:xfrm>
          <a:prstGeom prst="rect">
            <a:avLst/>
          </a:prstGeom>
          <a:gradFill rotWithShape="1">
            <a:gsLst>
              <a:gs pos="0">
                <a:srgbClr val="00B050"/>
              </a:gs>
              <a:gs pos="100000">
                <a:srgbClr val="92D050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pSp>
        <p:nvGrpSpPr>
          <p:cNvPr id="5123" name="Group 3"/>
          <p:cNvGrpSpPr>
            <a:grpSpLocks/>
          </p:cNvGrpSpPr>
          <p:nvPr/>
        </p:nvGrpSpPr>
        <p:grpSpPr bwMode="auto">
          <a:xfrm rot="-661660">
            <a:off x="3379788" y="5981700"/>
            <a:ext cx="209550" cy="395288"/>
            <a:chOff x="5049" y="3213"/>
            <a:chExt cx="155" cy="308"/>
          </a:xfrm>
        </p:grpSpPr>
        <p:sp>
          <p:nvSpPr>
            <p:cNvPr id="90116" name="AutoShape 4"/>
            <p:cNvSpPr>
              <a:spLocks noChangeArrowheads="1"/>
            </p:cNvSpPr>
            <p:nvPr/>
          </p:nvSpPr>
          <p:spPr bwMode="auto">
            <a:xfrm rot="780000" flipH="1">
              <a:off x="5110" y="3213"/>
              <a:ext cx="94" cy="36"/>
            </a:xfrm>
            <a:prstGeom prst="triangle">
              <a:avLst>
                <a:gd name="adj" fmla="val 49995"/>
              </a:avLst>
            </a:prstGeom>
            <a:gradFill rotWithShape="0">
              <a:gsLst>
                <a:gs pos="0">
                  <a:schemeClr val="bg2">
                    <a:gamma/>
                    <a:shade val="69804"/>
                    <a:invGamma/>
                  </a:schemeClr>
                </a:gs>
                <a:gs pos="50000">
                  <a:schemeClr val="bg2"/>
                </a:gs>
                <a:gs pos="100000">
                  <a:schemeClr val="bg2">
                    <a:gamma/>
                    <a:shade val="69804"/>
                    <a:invGamma/>
                  </a:scheme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0117" name="AutoShape 5"/>
            <p:cNvSpPr>
              <a:spLocks noChangeArrowheads="1"/>
            </p:cNvSpPr>
            <p:nvPr/>
          </p:nvSpPr>
          <p:spPr bwMode="auto">
            <a:xfrm rot="780000" flipH="1">
              <a:off x="5079" y="3226"/>
              <a:ext cx="114" cy="104"/>
            </a:xfrm>
            <a:prstGeom prst="triangle">
              <a:avLst>
                <a:gd name="adj" fmla="val 49995"/>
              </a:avLst>
            </a:prstGeom>
            <a:gradFill rotWithShape="0">
              <a:gsLst>
                <a:gs pos="0">
                  <a:schemeClr val="bg2">
                    <a:gamma/>
                    <a:shade val="69804"/>
                    <a:invGamma/>
                  </a:schemeClr>
                </a:gs>
                <a:gs pos="50000">
                  <a:schemeClr val="bg2"/>
                </a:gs>
                <a:gs pos="100000">
                  <a:schemeClr val="bg2">
                    <a:gamma/>
                    <a:shade val="69804"/>
                    <a:invGamma/>
                  </a:schemeClr>
                </a:gs>
              </a:gsLst>
              <a:lin ang="0" scaled="1"/>
            </a:gra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0118" name="Rectangle 6"/>
            <p:cNvSpPr>
              <a:spLocks noChangeArrowheads="1"/>
            </p:cNvSpPr>
            <p:nvPr/>
          </p:nvSpPr>
          <p:spPr bwMode="auto">
            <a:xfrm rot="780000" flipH="1">
              <a:off x="5096" y="3249"/>
              <a:ext cx="82" cy="124"/>
            </a:xfrm>
            <a:prstGeom prst="rect">
              <a:avLst/>
            </a:prstGeom>
            <a:gradFill rotWithShape="0">
              <a:gsLst>
                <a:gs pos="0">
                  <a:schemeClr val="bg2">
                    <a:gamma/>
                    <a:shade val="69804"/>
                    <a:invGamma/>
                  </a:schemeClr>
                </a:gs>
                <a:gs pos="50000">
                  <a:schemeClr val="bg2"/>
                </a:gs>
                <a:gs pos="100000">
                  <a:schemeClr val="bg2">
                    <a:gamma/>
                    <a:shade val="69804"/>
                    <a:invGamma/>
                  </a:schemeClr>
                </a:gs>
              </a:gsLst>
              <a:lin ang="0" scaled="1"/>
            </a:gra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0119" name="Rectangle 7"/>
            <p:cNvSpPr>
              <a:spLocks noChangeArrowheads="1"/>
            </p:cNvSpPr>
            <p:nvPr/>
          </p:nvSpPr>
          <p:spPr bwMode="auto">
            <a:xfrm rot="780000" flipH="1">
              <a:off x="5049" y="3339"/>
              <a:ext cx="117" cy="182"/>
            </a:xfrm>
            <a:prstGeom prst="rect">
              <a:avLst/>
            </a:prstGeom>
            <a:gradFill rotWithShape="0">
              <a:gsLst>
                <a:gs pos="0">
                  <a:schemeClr val="bg2">
                    <a:gamma/>
                    <a:shade val="69804"/>
                    <a:invGamma/>
                  </a:schemeClr>
                </a:gs>
                <a:gs pos="50000">
                  <a:schemeClr val="bg2"/>
                </a:gs>
                <a:gs pos="100000">
                  <a:schemeClr val="bg2">
                    <a:gamma/>
                    <a:shade val="69804"/>
                    <a:invGamma/>
                  </a:schemeClr>
                </a:gs>
              </a:gsLst>
              <a:lin ang="0" scaled="1"/>
            </a:gra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3" name="Group 8"/>
          <p:cNvGrpSpPr>
            <a:grpSpLocks/>
          </p:cNvGrpSpPr>
          <p:nvPr/>
        </p:nvGrpSpPr>
        <p:grpSpPr bwMode="auto">
          <a:xfrm rot="-239628">
            <a:off x="2987675" y="5461000"/>
            <a:ext cx="828675" cy="754063"/>
            <a:chOff x="3587" y="3334"/>
            <a:chExt cx="613" cy="586"/>
          </a:xfrm>
        </p:grpSpPr>
        <p:sp>
          <p:nvSpPr>
            <p:cNvPr id="5151" name="Arc 9"/>
            <p:cNvSpPr>
              <a:spLocks/>
            </p:cNvSpPr>
            <p:nvPr/>
          </p:nvSpPr>
          <p:spPr bwMode="auto">
            <a:xfrm rot="1316517">
              <a:off x="3738" y="3334"/>
              <a:ext cx="405" cy="539"/>
            </a:xfrm>
            <a:custGeom>
              <a:avLst/>
              <a:gdLst>
                <a:gd name="T0" fmla="*/ 0 w 25514"/>
                <a:gd name="T1" fmla="*/ 0 h 34264"/>
                <a:gd name="T2" fmla="*/ 0 w 25514"/>
                <a:gd name="T3" fmla="*/ 0 h 34264"/>
                <a:gd name="T4" fmla="*/ 0 w 25514"/>
                <a:gd name="T5" fmla="*/ 0 h 34264"/>
                <a:gd name="T6" fmla="*/ 0 60000 65536"/>
                <a:gd name="T7" fmla="*/ 0 60000 65536"/>
                <a:gd name="T8" fmla="*/ 0 60000 65536"/>
                <a:gd name="T9" fmla="*/ 0 w 25514"/>
                <a:gd name="T10" fmla="*/ 0 h 34264"/>
                <a:gd name="T11" fmla="*/ 25514 w 25514"/>
                <a:gd name="T12" fmla="*/ 34264 h 3426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5514" h="34264" fill="none" extrusionOk="0">
                  <a:moveTo>
                    <a:pt x="21412" y="-1"/>
                  </a:moveTo>
                  <a:cubicBezTo>
                    <a:pt x="24078" y="3684"/>
                    <a:pt x="25514" y="8116"/>
                    <a:pt x="25514" y="12664"/>
                  </a:cubicBezTo>
                  <a:cubicBezTo>
                    <a:pt x="25514" y="24593"/>
                    <a:pt x="15843" y="34264"/>
                    <a:pt x="3914" y="34264"/>
                  </a:cubicBezTo>
                  <a:cubicBezTo>
                    <a:pt x="2601" y="34264"/>
                    <a:pt x="1291" y="34144"/>
                    <a:pt x="-1" y="33906"/>
                  </a:cubicBezTo>
                </a:path>
                <a:path w="25514" h="34264" stroke="0" extrusionOk="0">
                  <a:moveTo>
                    <a:pt x="21412" y="-1"/>
                  </a:moveTo>
                  <a:cubicBezTo>
                    <a:pt x="24078" y="3684"/>
                    <a:pt x="25514" y="8116"/>
                    <a:pt x="25514" y="12664"/>
                  </a:cubicBezTo>
                  <a:cubicBezTo>
                    <a:pt x="25514" y="24593"/>
                    <a:pt x="15843" y="34264"/>
                    <a:pt x="3914" y="34264"/>
                  </a:cubicBezTo>
                  <a:cubicBezTo>
                    <a:pt x="2601" y="34264"/>
                    <a:pt x="1291" y="34144"/>
                    <a:pt x="-1" y="33906"/>
                  </a:cubicBezTo>
                  <a:lnTo>
                    <a:pt x="3914" y="12664"/>
                  </a:lnTo>
                  <a:close/>
                </a:path>
              </a:pathLst>
            </a:custGeom>
            <a:solidFill>
              <a:schemeClr val="bg2"/>
            </a:solidFill>
            <a:ln w="12700" cap="rnd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0122" name="Rectangle 10"/>
            <p:cNvSpPr>
              <a:spLocks noChangeArrowheads="1"/>
            </p:cNvSpPr>
            <p:nvPr/>
          </p:nvSpPr>
          <p:spPr bwMode="auto">
            <a:xfrm rot="1557968" flipH="1">
              <a:off x="3981" y="3718"/>
              <a:ext cx="53" cy="132"/>
            </a:xfrm>
            <a:prstGeom prst="rect">
              <a:avLst/>
            </a:prstGeom>
            <a:gradFill rotWithShape="0">
              <a:gsLst>
                <a:gs pos="0">
                  <a:schemeClr val="bg2">
                    <a:gamma/>
                    <a:shade val="69804"/>
                    <a:invGamma/>
                  </a:schemeClr>
                </a:gs>
                <a:gs pos="50000">
                  <a:schemeClr val="bg2"/>
                </a:gs>
                <a:gs pos="100000">
                  <a:schemeClr val="bg2">
                    <a:gamma/>
                    <a:shade val="69804"/>
                    <a:invGamma/>
                  </a:scheme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153" name="Rectangle 11"/>
            <p:cNvSpPr>
              <a:spLocks noChangeArrowheads="1"/>
            </p:cNvSpPr>
            <p:nvPr/>
          </p:nvSpPr>
          <p:spPr bwMode="auto">
            <a:xfrm rot="3417968" flipH="1">
              <a:off x="3955" y="3750"/>
              <a:ext cx="236" cy="103"/>
            </a:xfrm>
            <a:prstGeom prst="rect">
              <a:avLst/>
            </a:prstGeom>
            <a:solidFill>
              <a:srgbClr val="777777"/>
            </a:solidFill>
            <a:ln w="12700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154" name="Oval 12"/>
            <p:cNvSpPr>
              <a:spLocks noChangeArrowheads="1"/>
            </p:cNvSpPr>
            <p:nvPr/>
          </p:nvSpPr>
          <p:spPr bwMode="auto">
            <a:xfrm rot="3357968" flipH="1">
              <a:off x="3987" y="3706"/>
              <a:ext cx="98" cy="109"/>
            </a:xfrm>
            <a:prstGeom prst="ellipse">
              <a:avLst/>
            </a:prstGeom>
            <a:solidFill>
              <a:srgbClr val="777777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155" name="Oval 13"/>
            <p:cNvSpPr>
              <a:spLocks noChangeArrowheads="1"/>
            </p:cNvSpPr>
            <p:nvPr/>
          </p:nvSpPr>
          <p:spPr bwMode="auto">
            <a:xfrm rot="3357968" flipH="1">
              <a:off x="4004" y="3716"/>
              <a:ext cx="66" cy="87"/>
            </a:xfrm>
            <a:prstGeom prst="ellipse">
              <a:avLst/>
            </a:prstGeom>
            <a:gradFill rotWithShape="0">
              <a:gsLst>
                <a:gs pos="0">
                  <a:srgbClr val="393939"/>
                </a:gs>
                <a:gs pos="100000">
                  <a:srgbClr val="4D4D4D"/>
                </a:gs>
              </a:gsLst>
              <a:path path="shape">
                <a:fillToRect l="50000" t="50000" r="50000" b="50000"/>
              </a:path>
            </a:gradFill>
            <a:ln w="12700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156" name="Oval 14"/>
            <p:cNvSpPr>
              <a:spLocks noChangeArrowheads="1"/>
            </p:cNvSpPr>
            <p:nvPr/>
          </p:nvSpPr>
          <p:spPr bwMode="auto">
            <a:xfrm rot="3357968" flipH="1">
              <a:off x="3798" y="3267"/>
              <a:ext cx="192" cy="613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chemeClr val="bg2"/>
                </a:gs>
              </a:gsLst>
              <a:path path="shape">
                <a:fillToRect l="50000" t="50000" r="50000" b="50000"/>
              </a:path>
            </a:gradFill>
            <a:ln w="127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157" name="Oval 15"/>
            <p:cNvSpPr>
              <a:spLocks noChangeArrowheads="1"/>
            </p:cNvSpPr>
            <p:nvPr/>
          </p:nvSpPr>
          <p:spPr bwMode="auto">
            <a:xfrm rot="3357968" flipH="1">
              <a:off x="3899" y="3543"/>
              <a:ext cx="63" cy="127"/>
            </a:xfrm>
            <a:prstGeom prst="ellipse">
              <a:avLst/>
            </a:prstGeom>
            <a:solidFill>
              <a:srgbClr val="777777"/>
            </a:solidFill>
            <a:ln w="12700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0128" name="Rectangle 16"/>
            <p:cNvSpPr>
              <a:spLocks noChangeArrowheads="1"/>
            </p:cNvSpPr>
            <p:nvPr/>
          </p:nvSpPr>
          <p:spPr bwMode="auto">
            <a:xfrm rot="1257968" flipH="1">
              <a:off x="3812" y="3458"/>
              <a:ext cx="229" cy="31"/>
            </a:xfrm>
            <a:prstGeom prst="rect">
              <a:avLst/>
            </a:prstGeom>
            <a:gradFill rotWithShape="0">
              <a:gsLst>
                <a:gs pos="0">
                  <a:schemeClr val="bg2">
                    <a:gamma/>
                    <a:shade val="89804"/>
                    <a:invGamma/>
                  </a:schemeClr>
                </a:gs>
                <a:gs pos="50000">
                  <a:schemeClr val="bg2"/>
                </a:gs>
                <a:gs pos="100000">
                  <a:schemeClr val="bg2">
                    <a:gamma/>
                    <a:shade val="89804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0129" name="Rectangle 17"/>
            <p:cNvSpPr>
              <a:spLocks noChangeArrowheads="1"/>
            </p:cNvSpPr>
            <p:nvPr/>
          </p:nvSpPr>
          <p:spPr bwMode="auto">
            <a:xfrm rot="5037968" flipH="1">
              <a:off x="3708" y="3555"/>
              <a:ext cx="227" cy="12"/>
            </a:xfrm>
            <a:prstGeom prst="rect">
              <a:avLst/>
            </a:prstGeom>
            <a:gradFill rotWithShape="0">
              <a:gsLst>
                <a:gs pos="0">
                  <a:schemeClr val="bg2">
                    <a:gamma/>
                    <a:shade val="89804"/>
                    <a:invGamma/>
                  </a:schemeClr>
                </a:gs>
                <a:gs pos="50000">
                  <a:schemeClr val="bg2"/>
                </a:gs>
                <a:gs pos="100000">
                  <a:schemeClr val="bg2">
                    <a:gamma/>
                    <a:shade val="89804"/>
                    <a:invGamma/>
                  </a:schemeClr>
                </a:gs>
              </a:gsLst>
              <a:lin ang="2700000" scaled="1"/>
            </a:gra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0130" name="Rectangle 18"/>
            <p:cNvSpPr>
              <a:spLocks noChangeArrowheads="1"/>
            </p:cNvSpPr>
            <p:nvPr/>
          </p:nvSpPr>
          <p:spPr bwMode="auto">
            <a:xfrm rot="957968" flipH="1">
              <a:off x="3778" y="3431"/>
              <a:ext cx="12" cy="211"/>
            </a:xfrm>
            <a:prstGeom prst="rect">
              <a:avLst/>
            </a:prstGeom>
            <a:gradFill rotWithShape="0">
              <a:gsLst>
                <a:gs pos="0">
                  <a:schemeClr val="bg2">
                    <a:gamma/>
                    <a:shade val="89804"/>
                    <a:invGamma/>
                  </a:schemeClr>
                </a:gs>
                <a:gs pos="50000">
                  <a:schemeClr val="bg2"/>
                </a:gs>
                <a:gs pos="100000">
                  <a:schemeClr val="bg2">
                    <a:gamma/>
                    <a:shade val="89804"/>
                    <a:invGamma/>
                  </a:schemeClr>
                </a:gs>
              </a:gsLst>
              <a:lin ang="2700000" scaled="1"/>
            </a:gra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161" name="Oval 19"/>
            <p:cNvSpPr>
              <a:spLocks noChangeArrowheads="1"/>
            </p:cNvSpPr>
            <p:nvPr/>
          </p:nvSpPr>
          <p:spPr bwMode="auto">
            <a:xfrm rot="3357968" flipH="1">
              <a:off x="3795" y="3399"/>
              <a:ext cx="69" cy="120"/>
            </a:xfrm>
            <a:prstGeom prst="ellipse">
              <a:avLst/>
            </a:pr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5125" name="Group 20"/>
          <p:cNvGrpSpPr>
            <a:grpSpLocks/>
          </p:cNvGrpSpPr>
          <p:nvPr/>
        </p:nvGrpSpPr>
        <p:grpSpPr bwMode="auto">
          <a:xfrm rot="-661660">
            <a:off x="7199313" y="5592763"/>
            <a:ext cx="461962" cy="935037"/>
            <a:chOff x="5049" y="3213"/>
            <a:chExt cx="155" cy="308"/>
          </a:xfrm>
        </p:grpSpPr>
        <p:sp>
          <p:nvSpPr>
            <p:cNvPr id="90133" name="AutoShape 21"/>
            <p:cNvSpPr>
              <a:spLocks noChangeArrowheads="1"/>
            </p:cNvSpPr>
            <p:nvPr/>
          </p:nvSpPr>
          <p:spPr bwMode="auto">
            <a:xfrm rot="780000" flipH="1">
              <a:off x="5110" y="3213"/>
              <a:ext cx="94" cy="36"/>
            </a:xfrm>
            <a:prstGeom prst="triangle">
              <a:avLst>
                <a:gd name="adj" fmla="val 49995"/>
              </a:avLst>
            </a:prstGeom>
            <a:gradFill rotWithShape="0">
              <a:gsLst>
                <a:gs pos="0">
                  <a:schemeClr val="bg2">
                    <a:gamma/>
                    <a:shade val="69804"/>
                    <a:invGamma/>
                  </a:schemeClr>
                </a:gs>
                <a:gs pos="50000">
                  <a:schemeClr val="bg2"/>
                </a:gs>
                <a:gs pos="100000">
                  <a:schemeClr val="bg2">
                    <a:gamma/>
                    <a:shade val="69804"/>
                    <a:invGamma/>
                  </a:scheme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0134" name="AutoShape 22"/>
            <p:cNvSpPr>
              <a:spLocks noChangeArrowheads="1"/>
            </p:cNvSpPr>
            <p:nvPr/>
          </p:nvSpPr>
          <p:spPr bwMode="auto">
            <a:xfrm rot="780000" flipH="1">
              <a:off x="5084" y="3231"/>
              <a:ext cx="118" cy="106"/>
            </a:xfrm>
            <a:prstGeom prst="triangle">
              <a:avLst>
                <a:gd name="adj" fmla="val 49995"/>
              </a:avLst>
            </a:prstGeom>
            <a:gradFill rotWithShape="0">
              <a:gsLst>
                <a:gs pos="0">
                  <a:schemeClr val="bg2">
                    <a:gamma/>
                    <a:shade val="69804"/>
                    <a:invGamma/>
                  </a:schemeClr>
                </a:gs>
                <a:gs pos="50000">
                  <a:schemeClr val="bg2"/>
                </a:gs>
                <a:gs pos="100000">
                  <a:schemeClr val="bg2">
                    <a:gamma/>
                    <a:shade val="69804"/>
                    <a:invGamma/>
                  </a:schemeClr>
                </a:gs>
              </a:gsLst>
              <a:lin ang="0" scaled="1"/>
            </a:gra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0135" name="Rectangle 23"/>
            <p:cNvSpPr>
              <a:spLocks noChangeArrowheads="1"/>
            </p:cNvSpPr>
            <p:nvPr/>
          </p:nvSpPr>
          <p:spPr bwMode="auto">
            <a:xfrm rot="780000" flipH="1">
              <a:off x="5096" y="3249"/>
              <a:ext cx="82" cy="124"/>
            </a:xfrm>
            <a:prstGeom prst="rect">
              <a:avLst/>
            </a:prstGeom>
            <a:gradFill rotWithShape="0">
              <a:gsLst>
                <a:gs pos="0">
                  <a:schemeClr val="bg2">
                    <a:gamma/>
                    <a:shade val="69804"/>
                    <a:invGamma/>
                  </a:schemeClr>
                </a:gs>
                <a:gs pos="50000">
                  <a:schemeClr val="bg2"/>
                </a:gs>
                <a:gs pos="100000">
                  <a:schemeClr val="bg2">
                    <a:gamma/>
                    <a:shade val="69804"/>
                    <a:invGamma/>
                  </a:schemeClr>
                </a:gs>
              </a:gsLst>
              <a:lin ang="0" scaled="1"/>
            </a:gra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0136" name="Rectangle 24"/>
            <p:cNvSpPr>
              <a:spLocks noChangeArrowheads="1"/>
            </p:cNvSpPr>
            <p:nvPr/>
          </p:nvSpPr>
          <p:spPr bwMode="auto">
            <a:xfrm rot="780000" flipH="1">
              <a:off x="5049" y="3339"/>
              <a:ext cx="118" cy="182"/>
            </a:xfrm>
            <a:prstGeom prst="rect">
              <a:avLst/>
            </a:prstGeom>
            <a:gradFill rotWithShape="0">
              <a:gsLst>
                <a:gs pos="0">
                  <a:schemeClr val="bg2">
                    <a:gamma/>
                    <a:shade val="69804"/>
                    <a:invGamma/>
                  </a:schemeClr>
                </a:gs>
                <a:gs pos="50000">
                  <a:schemeClr val="bg2"/>
                </a:gs>
                <a:gs pos="100000">
                  <a:schemeClr val="bg2">
                    <a:gamma/>
                    <a:shade val="69804"/>
                    <a:invGamma/>
                  </a:schemeClr>
                </a:gs>
              </a:gsLst>
              <a:lin ang="0" scaled="1"/>
            </a:gra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5" name="Group 25"/>
          <p:cNvGrpSpPr>
            <a:grpSpLocks/>
          </p:cNvGrpSpPr>
          <p:nvPr/>
        </p:nvGrpSpPr>
        <p:grpSpPr bwMode="auto">
          <a:xfrm rot="-239628">
            <a:off x="6329363" y="4365625"/>
            <a:ext cx="1828800" cy="1778000"/>
            <a:chOff x="3587" y="3334"/>
            <a:chExt cx="613" cy="586"/>
          </a:xfrm>
        </p:grpSpPr>
        <p:sp>
          <p:nvSpPr>
            <p:cNvPr id="5136" name="Arc 26"/>
            <p:cNvSpPr>
              <a:spLocks/>
            </p:cNvSpPr>
            <p:nvPr/>
          </p:nvSpPr>
          <p:spPr bwMode="auto">
            <a:xfrm rot="1316517">
              <a:off x="3738" y="3334"/>
              <a:ext cx="405" cy="539"/>
            </a:xfrm>
            <a:custGeom>
              <a:avLst/>
              <a:gdLst>
                <a:gd name="T0" fmla="*/ 0 w 25514"/>
                <a:gd name="T1" fmla="*/ 0 h 34264"/>
                <a:gd name="T2" fmla="*/ 0 w 25514"/>
                <a:gd name="T3" fmla="*/ 0 h 34264"/>
                <a:gd name="T4" fmla="*/ 0 w 25514"/>
                <a:gd name="T5" fmla="*/ 0 h 34264"/>
                <a:gd name="T6" fmla="*/ 0 60000 65536"/>
                <a:gd name="T7" fmla="*/ 0 60000 65536"/>
                <a:gd name="T8" fmla="*/ 0 60000 65536"/>
                <a:gd name="T9" fmla="*/ 0 w 25514"/>
                <a:gd name="T10" fmla="*/ 0 h 34264"/>
                <a:gd name="T11" fmla="*/ 25514 w 25514"/>
                <a:gd name="T12" fmla="*/ 34264 h 3426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5514" h="34264" fill="none" extrusionOk="0">
                  <a:moveTo>
                    <a:pt x="21412" y="-1"/>
                  </a:moveTo>
                  <a:cubicBezTo>
                    <a:pt x="24078" y="3684"/>
                    <a:pt x="25514" y="8116"/>
                    <a:pt x="25514" y="12664"/>
                  </a:cubicBezTo>
                  <a:cubicBezTo>
                    <a:pt x="25514" y="24593"/>
                    <a:pt x="15843" y="34264"/>
                    <a:pt x="3914" y="34264"/>
                  </a:cubicBezTo>
                  <a:cubicBezTo>
                    <a:pt x="2601" y="34264"/>
                    <a:pt x="1291" y="34144"/>
                    <a:pt x="-1" y="33906"/>
                  </a:cubicBezTo>
                </a:path>
                <a:path w="25514" h="34264" stroke="0" extrusionOk="0">
                  <a:moveTo>
                    <a:pt x="21412" y="-1"/>
                  </a:moveTo>
                  <a:cubicBezTo>
                    <a:pt x="24078" y="3684"/>
                    <a:pt x="25514" y="8116"/>
                    <a:pt x="25514" y="12664"/>
                  </a:cubicBezTo>
                  <a:cubicBezTo>
                    <a:pt x="25514" y="24593"/>
                    <a:pt x="15843" y="34264"/>
                    <a:pt x="3914" y="34264"/>
                  </a:cubicBezTo>
                  <a:cubicBezTo>
                    <a:pt x="2601" y="34264"/>
                    <a:pt x="1291" y="34144"/>
                    <a:pt x="-1" y="33906"/>
                  </a:cubicBezTo>
                  <a:lnTo>
                    <a:pt x="3914" y="12664"/>
                  </a:lnTo>
                  <a:close/>
                </a:path>
              </a:pathLst>
            </a:custGeom>
            <a:solidFill>
              <a:schemeClr val="bg2"/>
            </a:solidFill>
            <a:ln w="12700" cap="rnd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0139" name="Rectangle 27"/>
            <p:cNvSpPr>
              <a:spLocks noChangeArrowheads="1"/>
            </p:cNvSpPr>
            <p:nvPr/>
          </p:nvSpPr>
          <p:spPr bwMode="auto">
            <a:xfrm rot="1557968" flipH="1">
              <a:off x="3983" y="3734"/>
              <a:ext cx="56" cy="132"/>
            </a:xfrm>
            <a:prstGeom prst="rect">
              <a:avLst/>
            </a:prstGeom>
            <a:gradFill rotWithShape="0">
              <a:gsLst>
                <a:gs pos="0">
                  <a:schemeClr val="bg2">
                    <a:gamma/>
                    <a:shade val="69804"/>
                    <a:invGamma/>
                  </a:schemeClr>
                </a:gs>
                <a:gs pos="50000">
                  <a:schemeClr val="bg2"/>
                </a:gs>
                <a:gs pos="100000">
                  <a:schemeClr val="bg2">
                    <a:gamma/>
                    <a:shade val="69804"/>
                    <a:invGamma/>
                  </a:scheme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138" name="Rectangle 28"/>
            <p:cNvSpPr>
              <a:spLocks noChangeArrowheads="1"/>
            </p:cNvSpPr>
            <p:nvPr/>
          </p:nvSpPr>
          <p:spPr bwMode="auto">
            <a:xfrm rot="3417968" flipH="1">
              <a:off x="3955" y="3750"/>
              <a:ext cx="236" cy="103"/>
            </a:xfrm>
            <a:prstGeom prst="rect">
              <a:avLst/>
            </a:prstGeom>
            <a:solidFill>
              <a:srgbClr val="777777"/>
            </a:solidFill>
            <a:ln w="12700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139" name="Oval 29"/>
            <p:cNvSpPr>
              <a:spLocks noChangeArrowheads="1"/>
            </p:cNvSpPr>
            <p:nvPr/>
          </p:nvSpPr>
          <p:spPr bwMode="auto">
            <a:xfrm rot="3357968" flipH="1">
              <a:off x="3987" y="3706"/>
              <a:ext cx="98" cy="109"/>
            </a:xfrm>
            <a:prstGeom prst="ellipse">
              <a:avLst/>
            </a:prstGeom>
            <a:solidFill>
              <a:srgbClr val="777777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140" name="Oval 30"/>
            <p:cNvSpPr>
              <a:spLocks noChangeArrowheads="1"/>
            </p:cNvSpPr>
            <p:nvPr/>
          </p:nvSpPr>
          <p:spPr bwMode="auto">
            <a:xfrm rot="3357968" flipH="1">
              <a:off x="4004" y="3716"/>
              <a:ext cx="66" cy="87"/>
            </a:xfrm>
            <a:prstGeom prst="ellipse">
              <a:avLst/>
            </a:prstGeom>
            <a:gradFill rotWithShape="0">
              <a:gsLst>
                <a:gs pos="0">
                  <a:srgbClr val="393939"/>
                </a:gs>
                <a:gs pos="100000">
                  <a:srgbClr val="4D4D4D"/>
                </a:gs>
              </a:gsLst>
              <a:path path="shape">
                <a:fillToRect l="50000" t="50000" r="50000" b="50000"/>
              </a:path>
            </a:gradFill>
            <a:ln w="12700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141" name="Oval 31"/>
            <p:cNvSpPr>
              <a:spLocks noChangeArrowheads="1"/>
            </p:cNvSpPr>
            <p:nvPr/>
          </p:nvSpPr>
          <p:spPr bwMode="auto">
            <a:xfrm rot="3357968" flipH="1">
              <a:off x="3798" y="3267"/>
              <a:ext cx="192" cy="613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chemeClr val="bg2"/>
                </a:gs>
              </a:gsLst>
              <a:path path="shape">
                <a:fillToRect l="50000" t="50000" r="50000" b="50000"/>
              </a:path>
            </a:gradFill>
            <a:ln w="127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142" name="Oval 32"/>
            <p:cNvSpPr>
              <a:spLocks noChangeArrowheads="1"/>
            </p:cNvSpPr>
            <p:nvPr/>
          </p:nvSpPr>
          <p:spPr bwMode="auto">
            <a:xfrm rot="3357968" flipH="1">
              <a:off x="3899" y="3543"/>
              <a:ext cx="63" cy="127"/>
            </a:xfrm>
            <a:prstGeom prst="ellipse">
              <a:avLst/>
            </a:prstGeom>
            <a:solidFill>
              <a:srgbClr val="777777"/>
            </a:solidFill>
            <a:ln w="12700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0145" name="Rectangle 33"/>
            <p:cNvSpPr>
              <a:spLocks noChangeArrowheads="1"/>
            </p:cNvSpPr>
            <p:nvPr/>
          </p:nvSpPr>
          <p:spPr bwMode="auto">
            <a:xfrm rot="1257968" flipH="1">
              <a:off x="3813" y="3460"/>
              <a:ext cx="230" cy="30"/>
            </a:xfrm>
            <a:prstGeom prst="rect">
              <a:avLst/>
            </a:prstGeom>
            <a:gradFill rotWithShape="0">
              <a:gsLst>
                <a:gs pos="0">
                  <a:schemeClr val="bg2">
                    <a:gamma/>
                    <a:shade val="89804"/>
                    <a:invGamma/>
                  </a:schemeClr>
                </a:gs>
                <a:gs pos="50000">
                  <a:schemeClr val="bg2"/>
                </a:gs>
                <a:gs pos="100000">
                  <a:schemeClr val="bg2">
                    <a:gamma/>
                    <a:shade val="89804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0146" name="Rectangle 34"/>
            <p:cNvSpPr>
              <a:spLocks noChangeArrowheads="1"/>
            </p:cNvSpPr>
            <p:nvPr/>
          </p:nvSpPr>
          <p:spPr bwMode="auto">
            <a:xfrm rot="5037968" flipH="1">
              <a:off x="3708" y="3543"/>
              <a:ext cx="229" cy="12"/>
            </a:xfrm>
            <a:prstGeom prst="rect">
              <a:avLst/>
            </a:prstGeom>
            <a:gradFill rotWithShape="0">
              <a:gsLst>
                <a:gs pos="0">
                  <a:schemeClr val="bg2">
                    <a:gamma/>
                    <a:shade val="89804"/>
                    <a:invGamma/>
                  </a:schemeClr>
                </a:gs>
                <a:gs pos="50000">
                  <a:schemeClr val="bg2"/>
                </a:gs>
                <a:gs pos="100000">
                  <a:schemeClr val="bg2">
                    <a:gamma/>
                    <a:shade val="89804"/>
                    <a:invGamma/>
                  </a:schemeClr>
                </a:gs>
              </a:gsLst>
              <a:lin ang="2700000" scaled="1"/>
            </a:gra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0147" name="Rectangle 35"/>
            <p:cNvSpPr>
              <a:spLocks noChangeArrowheads="1"/>
            </p:cNvSpPr>
            <p:nvPr/>
          </p:nvSpPr>
          <p:spPr bwMode="auto">
            <a:xfrm rot="957968" flipH="1">
              <a:off x="3780" y="3429"/>
              <a:ext cx="10" cy="211"/>
            </a:xfrm>
            <a:prstGeom prst="rect">
              <a:avLst/>
            </a:prstGeom>
            <a:gradFill rotWithShape="0">
              <a:gsLst>
                <a:gs pos="0">
                  <a:schemeClr val="bg2">
                    <a:gamma/>
                    <a:shade val="89804"/>
                    <a:invGamma/>
                  </a:schemeClr>
                </a:gs>
                <a:gs pos="50000">
                  <a:schemeClr val="bg2"/>
                </a:gs>
                <a:gs pos="100000">
                  <a:schemeClr val="bg2">
                    <a:gamma/>
                    <a:shade val="89804"/>
                    <a:invGamma/>
                  </a:schemeClr>
                </a:gs>
              </a:gsLst>
              <a:lin ang="2700000" scaled="1"/>
            </a:gra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146" name="Oval 36"/>
            <p:cNvSpPr>
              <a:spLocks noChangeArrowheads="1"/>
            </p:cNvSpPr>
            <p:nvPr/>
          </p:nvSpPr>
          <p:spPr bwMode="auto">
            <a:xfrm rot="3357968" flipH="1">
              <a:off x="3795" y="3399"/>
              <a:ext cx="69" cy="120"/>
            </a:xfrm>
            <a:prstGeom prst="ellipse">
              <a:avLst/>
            </a:pr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90149" name="Line 37"/>
          <p:cNvSpPr>
            <a:spLocks noChangeShapeType="1"/>
          </p:cNvSpPr>
          <p:nvPr/>
        </p:nvSpPr>
        <p:spPr bwMode="auto">
          <a:xfrm flipH="1" flipV="1">
            <a:off x="3563938" y="620713"/>
            <a:ext cx="3240087" cy="3887787"/>
          </a:xfrm>
          <a:prstGeom prst="line">
            <a:avLst/>
          </a:prstGeom>
          <a:noFill/>
          <a:ln w="9525">
            <a:solidFill>
              <a:schemeClr val="hlink"/>
            </a:solidFill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0150" name="Line 38"/>
          <p:cNvSpPr>
            <a:spLocks noChangeShapeType="1"/>
          </p:cNvSpPr>
          <p:nvPr/>
        </p:nvSpPr>
        <p:spPr bwMode="auto">
          <a:xfrm flipH="1" flipV="1">
            <a:off x="250825" y="2060575"/>
            <a:ext cx="2808288" cy="3382963"/>
          </a:xfrm>
          <a:prstGeom prst="line">
            <a:avLst/>
          </a:prstGeom>
          <a:noFill/>
          <a:ln w="6350">
            <a:solidFill>
              <a:schemeClr val="hlink"/>
            </a:solidFill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0151" name="Line 39"/>
          <p:cNvSpPr>
            <a:spLocks noChangeShapeType="1"/>
          </p:cNvSpPr>
          <p:nvPr/>
        </p:nvSpPr>
        <p:spPr bwMode="auto">
          <a:xfrm flipH="1" flipV="1">
            <a:off x="5938838" y="188913"/>
            <a:ext cx="1081087" cy="4175125"/>
          </a:xfrm>
          <a:prstGeom prst="line">
            <a:avLst/>
          </a:prstGeom>
          <a:noFill/>
          <a:ln w="9525">
            <a:solidFill>
              <a:schemeClr val="hlink"/>
            </a:solidFill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0152" name="Line 40"/>
          <p:cNvSpPr>
            <a:spLocks noChangeShapeType="1"/>
          </p:cNvSpPr>
          <p:nvPr/>
        </p:nvSpPr>
        <p:spPr bwMode="auto">
          <a:xfrm flipH="1" flipV="1">
            <a:off x="1547813" y="260350"/>
            <a:ext cx="1727200" cy="5038725"/>
          </a:xfrm>
          <a:prstGeom prst="line">
            <a:avLst/>
          </a:prstGeom>
          <a:noFill/>
          <a:ln w="6350">
            <a:solidFill>
              <a:schemeClr val="hlink"/>
            </a:solidFill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0153" name="Line 41"/>
          <p:cNvSpPr>
            <a:spLocks noChangeShapeType="1"/>
          </p:cNvSpPr>
          <p:nvPr/>
        </p:nvSpPr>
        <p:spPr bwMode="auto">
          <a:xfrm flipH="1" flipV="1">
            <a:off x="2051050" y="549275"/>
            <a:ext cx="4608513" cy="4030663"/>
          </a:xfrm>
          <a:prstGeom prst="line">
            <a:avLst/>
          </a:prstGeom>
          <a:noFill/>
          <a:ln w="9525">
            <a:solidFill>
              <a:schemeClr val="hlink"/>
            </a:solidFill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0154" name="Line 42"/>
          <p:cNvSpPr>
            <a:spLocks noChangeShapeType="1"/>
          </p:cNvSpPr>
          <p:nvPr/>
        </p:nvSpPr>
        <p:spPr bwMode="auto">
          <a:xfrm flipH="1" flipV="1">
            <a:off x="323850" y="2997200"/>
            <a:ext cx="2735263" cy="2517775"/>
          </a:xfrm>
          <a:prstGeom prst="line">
            <a:avLst/>
          </a:prstGeom>
          <a:noFill/>
          <a:ln w="6350">
            <a:solidFill>
              <a:schemeClr val="hlink"/>
            </a:solidFill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133" name="Text Box 43"/>
          <p:cNvSpPr txBox="1">
            <a:spLocks noChangeArrowheads="1"/>
          </p:cNvSpPr>
          <p:nvPr/>
        </p:nvSpPr>
        <p:spPr bwMode="auto">
          <a:xfrm>
            <a:off x="928201" y="371730"/>
            <a:ext cx="7471917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800" kern="0" dirty="0">
                <a:solidFill>
                  <a:schemeClr val="accent2"/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GNSS</a:t>
            </a:r>
            <a:r>
              <a:rPr kumimoji="0" lang="ja-JP" altLang="en-US" sz="2800" kern="0" dirty="0">
                <a:solidFill>
                  <a:schemeClr val="accent2"/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や</a:t>
            </a:r>
            <a:r>
              <a:rPr kumimoji="0" lang="en-US" altLang="ja-JP" sz="2800" kern="0" dirty="0">
                <a:solidFill>
                  <a:schemeClr val="accent2"/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VLBI</a:t>
            </a:r>
            <a:r>
              <a:rPr kumimoji="0" lang="ja-JP" altLang="en-US" sz="2800" kern="0" dirty="0">
                <a:solidFill>
                  <a:schemeClr val="accent2"/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でマイクロ波の遅延として計測</a:t>
            </a:r>
            <a:endParaRPr kumimoji="0" lang="en-US" altLang="ja-JP" sz="2800" kern="0" dirty="0">
              <a:solidFill>
                <a:schemeClr val="accent2"/>
              </a:solidFill>
              <a:latin typeface="HG正楷書体-PRO" panose="03000600000000000000" pitchFamily="66" charset="-128"/>
              <a:ea typeface="HG正楷書体-PRO" panose="03000600000000000000" pitchFamily="66" charset="-128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000" b="0" i="0" u="none" strike="noStrike" kern="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omic Sans MS" panose="030F0702030302020204" pitchFamily="66" charset="0"/>
                <a:ea typeface="HG正楷書体-PRO" panose="03000600000000000000" pitchFamily="66" charset="-128"/>
              </a:rPr>
              <a:t>Water vapor measured by delay of microwave in GNSS/VLBI</a:t>
            </a:r>
          </a:p>
        </p:txBody>
      </p:sp>
      <p:grpSp>
        <p:nvGrpSpPr>
          <p:cNvPr id="45" name="Group 45"/>
          <p:cNvGrpSpPr>
            <a:grpSpLocks/>
          </p:cNvGrpSpPr>
          <p:nvPr/>
        </p:nvGrpSpPr>
        <p:grpSpPr bwMode="auto">
          <a:xfrm rot="21577081" flipH="1">
            <a:off x="8574415" y="5931799"/>
            <a:ext cx="215900" cy="566737"/>
            <a:chOff x="1474" y="1979"/>
            <a:chExt cx="590" cy="1447"/>
          </a:xfrm>
        </p:grpSpPr>
        <p:sp>
          <p:nvSpPr>
            <p:cNvPr id="46" name="AutoShape 46"/>
            <p:cNvSpPr>
              <a:spLocks noChangeArrowheads="1"/>
            </p:cNvSpPr>
            <p:nvPr/>
          </p:nvSpPr>
          <p:spPr bwMode="auto">
            <a:xfrm>
              <a:off x="1474" y="3239"/>
              <a:ext cx="590" cy="187"/>
            </a:xfrm>
            <a:prstGeom prst="cube">
              <a:avLst>
                <a:gd name="adj" fmla="val 77394"/>
              </a:avLst>
            </a:prstGeom>
            <a:solidFill>
              <a:schemeClr val="bg2"/>
            </a:solidFill>
            <a:ln w="12700">
              <a:solidFill>
                <a:srgbClr val="5F5F5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7" name="AutoShape 47"/>
            <p:cNvSpPr>
              <a:spLocks noChangeArrowheads="1"/>
            </p:cNvSpPr>
            <p:nvPr/>
          </p:nvSpPr>
          <p:spPr bwMode="auto">
            <a:xfrm>
              <a:off x="1695" y="2803"/>
              <a:ext cx="213" cy="515"/>
            </a:xfrm>
            <a:prstGeom prst="cube">
              <a:avLst>
                <a:gd name="adj" fmla="val 28292"/>
              </a:avLst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9804"/>
                    <a:invGamma/>
                  </a:schemeClr>
                </a:gs>
              </a:gsLst>
              <a:lin ang="0" scaled="1"/>
            </a:gradFill>
            <a:ln w="12700">
              <a:solidFill>
                <a:srgbClr val="5F5F5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8" name="Arc 48"/>
            <p:cNvSpPr>
              <a:spLocks/>
            </p:cNvSpPr>
            <p:nvPr/>
          </p:nvSpPr>
          <p:spPr bwMode="auto">
            <a:xfrm>
              <a:off x="1680" y="1979"/>
              <a:ext cx="247" cy="167"/>
            </a:xfrm>
            <a:custGeom>
              <a:avLst/>
              <a:gdLst>
                <a:gd name="G0" fmla="+- 21587 0 0"/>
                <a:gd name="G1" fmla="+- 21600 0 0"/>
                <a:gd name="G2" fmla="+- 21600 0 0"/>
                <a:gd name="T0" fmla="*/ 0 w 43153"/>
                <a:gd name="T1" fmla="*/ 20849 h 21600"/>
                <a:gd name="T2" fmla="*/ 43153 w 43153"/>
                <a:gd name="T3" fmla="*/ 20391 h 21600"/>
                <a:gd name="T4" fmla="*/ 21587 w 43153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153" h="21600" fill="none" extrusionOk="0">
                  <a:moveTo>
                    <a:pt x="0" y="20849"/>
                  </a:moveTo>
                  <a:cubicBezTo>
                    <a:pt x="404" y="9218"/>
                    <a:pt x="9949" y="-1"/>
                    <a:pt x="21587" y="0"/>
                  </a:cubicBezTo>
                  <a:cubicBezTo>
                    <a:pt x="33046" y="0"/>
                    <a:pt x="42511" y="8949"/>
                    <a:pt x="43153" y="20390"/>
                  </a:cubicBezTo>
                </a:path>
                <a:path w="43153" h="21600" stroke="0" extrusionOk="0">
                  <a:moveTo>
                    <a:pt x="0" y="20849"/>
                  </a:moveTo>
                  <a:cubicBezTo>
                    <a:pt x="404" y="9218"/>
                    <a:pt x="9949" y="-1"/>
                    <a:pt x="21587" y="0"/>
                  </a:cubicBezTo>
                  <a:cubicBezTo>
                    <a:pt x="33046" y="0"/>
                    <a:pt x="42511" y="8949"/>
                    <a:pt x="43153" y="20390"/>
                  </a:cubicBezTo>
                  <a:lnTo>
                    <a:pt x="21587" y="2160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path path="shape">
                <a:fillToRect l="50000" t="50000" r="50000" b="50000"/>
              </a:path>
            </a:gra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9" name="AutoShape 49"/>
            <p:cNvSpPr>
              <a:spLocks noChangeArrowheads="1"/>
            </p:cNvSpPr>
            <p:nvPr/>
          </p:nvSpPr>
          <p:spPr bwMode="auto">
            <a:xfrm rot="-10800000" flipH="1" flipV="1">
              <a:off x="1678" y="2143"/>
              <a:ext cx="247" cy="187"/>
            </a:xfrm>
            <a:custGeom>
              <a:avLst/>
              <a:gdLst>
                <a:gd name="G0" fmla="+- 5399 0 0"/>
                <a:gd name="G1" fmla="+- 21600 0 5399"/>
                <a:gd name="G2" fmla="*/ 5399 1 2"/>
                <a:gd name="G3" fmla="+- 21600 0 G2"/>
                <a:gd name="G4" fmla="+/ 5399 21600 2"/>
                <a:gd name="G5" fmla="+/ G1 0 2"/>
                <a:gd name="G6" fmla="*/ 21600 21600 5399"/>
                <a:gd name="G7" fmla="*/ G6 1 2"/>
                <a:gd name="G8" fmla="+- 21600 0 G7"/>
                <a:gd name="G9" fmla="*/ 21600 1 2"/>
                <a:gd name="G10" fmla="+- 5399 0 G9"/>
                <a:gd name="G11" fmla="?: G10 G8 0"/>
                <a:gd name="G12" fmla="?: G10 G7 21600"/>
                <a:gd name="T0" fmla="*/ 18900 w 21600"/>
                <a:gd name="T1" fmla="*/ 10800 h 21600"/>
                <a:gd name="T2" fmla="*/ 10800 w 21600"/>
                <a:gd name="T3" fmla="*/ 21600 h 21600"/>
                <a:gd name="T4" fmla="*/ 2700 w 21600"/>
                <a:gd name="T5" fmla="*/ 10800 h 21600"/>
                <a:gd name="T6" fmla="*/ 10800 w 21600"/>
                <a:gd name="T7" fmla="*/ 0 h 21600"/>
                <a:gd name="T8" fmla="*/ 4500 w 21600"/>
                <a:gd name="T9" fmla="*/ 4500 h 21600"/>
                <a:gd name="T10" fmla="*/ 17100 w 21600"/>
                <a:gd name="T11" fmla="*/ 171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5399" y="21600"/>
                  </a:lnTo>
                  <a:lnTo>
                    <a:pt x="16201" y="21600"/>
                  </a:lnTo>
                  <a:lnTo>
                    <a:pt x="2160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shade val="46275"/>
                    <a:invGamma/>
                  </a:schemeClr>
                </a:gs>
                <a:gs pos="50000">
                  <a:schemeClr val="bg2"/>
                </a:gs>
                <a:gs pos="100000">
                  <a:schemeClr val="bg2">
                    <a:gamma/>
                    <a:shade val="46275"/>
                    <a:invGamma/>
                  </a:scheme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0" name="Rectangle 50"/>
            <p:cNvSpPr>
              <a:spLocks noChangeArrowheads="1"/>
            </p:cNvSpPr>
            <p:nvPr/>
          </p:nvSpPr>
          <p:spPr bwMode="auto">
            <a:xfrm>
              <a:off x="1739" y="2330"/>
              <a:ext cx="130" cy="491"/>
            </a:xfrm>
            <a:prstGeom prst="rect">
              <a:avLst/>
            </a:prstGeom>
            <a:gradFill rotWithShape="0">
              <a:gsLst>
                <a:gs pos="0">
                  <a:schemeClr val="bg2">
                    <a:gamma/>
                    <a:shade val="69804"/>
                    <a:invGamma/>
                  </a:schemeClr>
                </a:gs>
                <a:gs pos="50000">
                  <a:schemeClr val="bg2"/>
                </a:gs>
                <a:gs pos="100000">
                  <a:schemeClr val="bg2">
                    <a:gamma/>
                    <a:shade val="69804"/>
                    <a:invGamma/>
                  </a:scheme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1" name="Rectangle 51"/>
            <p:cNvSpPr>
              <a:spLocks noChangeArrowheads="1"/>
            </p:cNvSpPr>
            <p:nvPr/>
          </p:nvSpPr>
          <p:spPr bwMode="auto">
            <a:xfrm>
              <a:off x="1730" y="2912"/>
              <a:ext cx="87" cy="111"/>
            </a:xfrm>
            <a:prstGeom prst="rect">
              <a:avLst/>
            </a:prstGeom>
            <a:solidFill>
              <a:schemeClr val="bg2"/>
            </a:solidFill>
            <a:ln w="12700">
              <a:solidFill>
                <a:srgbClr val="5F5F5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52" name="Group 52"/>
          <p:cNvGrpSpPr>
            <a:grpSpLocks/>
          </p:cNvGrpSpPr>
          <p:nvPr/>
        </p:nvGrpSpPr>
        <p:grpSpPr bwMode="auto">
          <a:xfrm rot="21554161" flipH="1">
            <a:off x="4572410" y="5572201"/>
            <a:ext cx="425771" cy="1068718"/>
            <a:chOff x="1474" y="1979"/>
            <a:chExt cx="590" cy="1447"/>
          </a:xfrm>
        </p:grpSpPr>
        <p:sp>
          <p:nvSpPr>
            <p:cNvPr id="53" name="AutoShape 53"/>
            <p:cNvSpPr>
              <a:spLocks noChangeArrowheads="1"/>
            </p:cNvSpPr>
            <p:nvPr/>
          </p:nvSpPr>
          <p:spPr bwMode="auto">
            <a:xfrm>
              <a:off x="1474" y="3239"/>
              <a:ext cx="590" cy="187"/>
            </a:xfrm>
            <a:prstGeom prst="cube">
              <a:avLst>
                <a:gd name="adj" fmla="val 77394"/>
              </a:avLst>
            </a:prstGeom>
            <a:solidFill>
              <a:schemeClr val="bg2"/>
            </a:solidFill>
            <a:ln w="12700">
              <a:solidFill>
                <a:srgbClr val="5F5F5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4" name="AutoShape 54"/>
            <p:cNvSpPr>
              <a:spLocks noChangeArrowheads="1"/>
            </p:cNvSpPr>
            <p:nvPr/>
          </p:nvSpPr>
          <p:spPr bwMode="auto">
            <a:xfrm>
              <a:off x="1695" y="2803"/>
              <a:ext cx="213" cy="515"/>
            </a:xfrm>
            <a:prstGeom prst="cube">
              <a:avLst>
                <a:gd name="adj" fmla="val 28292"/>
              </a:avLst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9804"/>
                    <a:invGamma/>
                  </a:schemeClr>
                </a:gs>
              </a:gsLst>
              <a:lin ang="0" scaled="1"/>
            </a:gradFill>
            <a:ln w="12700">
              <a:solidFill>
                <a:srgbClr val="5F5F5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5" name="Arc 55"/>
            <p:cNvSpPr>
              <a:spLocks/>
            </p:cNvSpPr>
            <p:nvPr/>
          </p:nvSpPr>
          <p:spPr bwMode="auto">
            <a:xfrm>
              <a:off x="1680" y="1979"/>
              <a:ext cx="247" cy="167"/>
            </a:xfrm>
            <a:custGeom>
              <a:avLst/>
              <a:gdLst>
                <a:gd name="G0" fmla="+- 21587 0 0"/>
                <a:gd name="G1" fmla="+- 21600 0 0"/>
                <a:gd name="G2" fmla="+- 21600 0 0"/>
                <a:gd name="T0" fmla="*/ 0 w 43153"/>
                <a:gd name="T1" fmla="*/ 20849 h 21600"/>
                <a:gd name="T2" fmla="*/ 43153 w 43153"/>
                <a:gd name="T3" fmla="*/ 20391 h 21600"/>
                <a:gd name="T4" fmla="*/ 21587 w 43153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153" h="21600" fill="none" extrusionOk="0">
                  <a:moveTo>
                    <a:pt x="0" y="20849"/>
                  </a:moveTo>
                  <a:cubicBezTo>
                    <a:pt x="404" y="9218"/>
                    <a:pt x="9949" y="-1"/>
                    <a:pt x="21587" y="0"/>
                  </a:cubicBezTo>
                  <a:cubicBezTo>
                    <a:pt x="33046" y="0"/>
                    <a:pt x="42511" y="8949"/>
                    <a:pt x="43153" y="20390"/>
                  </a:cubicBezTo>
                </a:path>
                <a:path w="43153" h="21600" stroke="0" extrusionOk="0">
                  <a:moveTo>
                    <a:pt x="0" y="20849"/>
                  </a:moveTo>
                  <a:cubicBezTo>
                    <a:pt x="404" y="9218"/>
                    <a:pt x="9949" y="-1"/>
                    <a:pt x="21587" y="0"/>
                  </a:cubicBezTo>
                  <a:cubicBezTo>
                    <a:pt x="33046" y="0"/>
                    <a:pt x="42511" y="8949"/>
                    <a:pt x="43153" y="20390"/>
                  </a:cubicBezTo>
                  <a:lnTo>
                    <a:pt x="21587" y="2160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path path="shape">
                <a:fillToRect l="50000" t="50000" r="50000" b="50000"/>
              </a:path>
            </a:gra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6" name="AutoShape 56"/>
            <p:cNvSpPr>
              <a:spLocks noChangeArrowheads="1"/>
            </p:cNvSpPr>
            <p:nvPr/>
          </p:nvSpPr>
          <p:spPr bwMode="auto">
            <a:xfrm rot="-10800000" flipH="1" flipV="1">
              <a:off x="1678" y="2143"/>
              <a:ext cx="247" cy="187"/>
            </a:xfrm>
            <a:custGeom>
              <a:avLst/>
              <a:gdLst>
                <a:gd name="G0" fmla="+- 5399 0 0"/>
                <a:gd name="G1" fmla="+- 21600 0 5399"/>
                <a:gd name="G2" fmla="*/ 5399 1 2"/>
                <a:gd name="G3" fmla="+- 21600 0 G2"/>
                <a:gd name="G4" fmla="+/ 5399 21600 2"/>
                <a:gd name="G5" fmla="+/ G1 0 2"/>
                <a:gd name="G6" fmla="*/ 21600 21600 5399"/>
                <a:gd name="G7" fmla="*/ G6 1 2"/>
                <a:gd name="G8" fmla="+- 21600 0 G7"/>
                <a:gd name="G9" fmla="*/ 21600 1 2"/>
                <a:gd name="G10" fmla="+- 5399 0 G9"/>
                <a:gd name="G11" fmla="?: G10 G8 0"/>
                <a:gd name="G12" fmla="?: G10 G7 21600"/>
                <a:gd name="T0" fmla="*/ 18900 w 21600"/>
                <a:gd name="T1" fmla="*/ 10800 h 21600"/>
                <a:gd name="T2" fmla="*/ 10800 w 21600"/>
                <a:gd name="T3" fmla="*/ 21600 h 21600"/>
                <a:gd name="T4" fmla="*/ 2700 w 21600"/>
                <a:gd name="T5" fmla="*/ 10800 h 21600"/>
                <a:gd name="T6" fmla="*/ 10800 w 21600"/>
                <a:gd name="T7" fmla="*/ 0 h 21600"/>
                <a:gd name="T8" fmla="*/ 4500 w 21600"/>
                <a:gd name="T9" fmla="*/ 4500 h 21600"/>
                <a:gd name="T10" fmla="*/ 17100 w 21600"/>
                <a:gd name="T11" fmla="*/ 171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5399" y="21600"/>
                  </a:lnTo>
                  <a:lnTo>
                    <a:pt x="16201" y="21600"/>
                  </a:lnTo>
                  <a:lnTo>
                    <a:pt x="2160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shade val="46275"/>
                    <a:invGamma/>
                  </a:schemeClr>
                </a:gs>
                <a:gs pos="50000">
                  <a:schemeClr val="bg2"/>
                </a:gs>
                <a:gs pos="100000">
                  <a:schemeClr val="bg2">
                    <a:gamma/>
                    <a:shade val="46275"/>
                    <a:invGamma/>
                  </a:scheme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7" name="Rectangle 57"/>
            <p:cNvSpPr>
              <a:spLocks noChangeArrowheads="1"/>
            </p:cNvSpPr>
            <p:nvPr/>
          </p:nvSpPr>
          <p:spPr bwMode="auto">
            <a:xfrm>
              <a:off x="1739" y="2330"/>
              <a:ext cx="130" cy="491"/>
            </a:xfrm>
            <a:prstGeom prst="rect">
              <a:avLst/>
            </a:prstGeom>
            <a:gradFill rotWithShape="0">
              <a:gsLst>
                <a:gs pos="0">
                  <a:schemeClr val="bg2">
                    <a:gamma/>
                    <a:shade val="69804"/>
                    <a:invGamma/>
                  </a:schemeClr>
                </a:gs>
                <a:gs pos="50000">
                  <a:schemeClr val="bg2"/>
                </a:gs>
                <a:gs pos="100000">
                  <a:schemeClr val="bg2">
                    <a:gamma/>
                    <a:shade val="69804"/>
                    <a:invGamma/>
                  </a:scheme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8" name="Rectangle 58"/>
            <p:cNvSpPr>
              <a:spLocks noChangeArrowheads="1"/>
            </p:cNvSpPr>
            <p:nvPr/>
          </p:nvSpPr>
          <p:spPr bwMode="auto">
            <a:xfrm>
              <a:off x="1730" y="2912"/>
              <a:ext cx="87" cy="111"/>
            </a:xfrm>
            <a:prstGeom prst="rect">
              <a:avLst/>
            </a:prstGeom>
            <a:solidFill>
              <a:schemeClr val="bg2"/>
            </a:solidFill>
            <a:ln w="12700">
              <a:solidFill>
                <a:srgbClr val="5F5F5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59" name="Group 66"/>
          <p:cNvGrpSpPr>
            <a:grpSpLocks/>
          </p:cNvGrpSpPr>
          <p:nvPr/>
        </p:nvGrpSpPr>
        <p:grpSpPr bwMode="auto">
          <a:xfrm rot="21577081" flipH="1">
            <a:off x="1213127" y="5933383"/>
            <a:ext cx="215900" cy="566737"/>
            <a:chOff x="1474" y="1979"/>
            <a:chExt cx="590" cy="1447"/>
          </a:xfrm>
        </p:grpSpPr>
        <p:sp>
          <p:nvSpPr>
            <p:cNvPr id="60" name="AutoShape 67"/>
            <p:cNvSpPr>
              <a:spLocks noChangeArrowheads="1"/>
            </p:cNvSpPr>
            <p:nvPr/>
          </p:nvSpPr>
          <p:spPr bwMode="auto">
            <a:xfrm>
              <a:off x="1474" y="3239"/>
              <a:ext cx="590" cy="187"/>
            </a:xfrm>
            <a:prstGeom prst="cube">
              <a:avLst>
                <a:gd name="adj" fmla="val 77394"/>
              </a:avLst>
            </a:prstGeom>
            <a:solidFill>
              <a:schemeClr val="bg2"/>
            </a:solidFill>
            <a:ln w="12700">
              <a:solidFill>
                <a:srgbClr val="5F5F5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1" name="AutoShape 68"/>
            <p:cNvSpPr>
              <a:spLocks noChangeArrowheads="1"/>
            </p:cNvSpPr>
            <p:nvPr/>
          </p:nvSpPr>
          <p:spPr bwMode="auto">
            <a:xfrm>
              <a:off x="1695" y="2803"/>
              <a:ext cx="213" cy="515"/>
            </a:xfrm>
            <a:prstGeom prst="cube">
              <a:avLst>
                <a:gd name="adj" fmla="val 28292"/>
              </a:avLst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9804"/>
                    <a:invGamma/>
                  </a:schemeClr>
                </a:gs>
              </a:gsLst>
              <a:lin ang="0" scaled="1"/>
            </a:gradFill>
            <a:ln w="12700">
              <a:solidFill>
                <a:srgbClr val="5F5F5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2" name="Arc 69"/>
            <p:cNvSpPr>
              <a:spLocks/>
            </p:cNvSpPr>
            <p:nvPr/>
          </p:nvSpPr>
          <p:spPr bwMode="auto">
            <a:xfrm>
              <a:off x="1680" y="1979"/>
              <a:ext cx="247" cy="167"/>
            </a:xfrm>
            <a:custGeom>
              <a:avLst/>
              <a:gdLst>
                <a:gd name="G0" fmla="+- 21587 0 0"/>
                <a:gd name="G1" fmla="+- 21600 0 0"/>
                <a:gd name="G2" fmla="+- 21600 0 0"/>
                <a:gd name="T0" fmla="*/ 0 w 43153"/>
                <a:gd name="T1" fmla="*/ 20849 h 21600"/>
                <a:gd name="T2" fmla="*/ 43153 w 43153"/>
                <a:gd name="T3" fmla="*/ 20391 h 21600"/>
                <a:gd name="T4" fmla="*/ 21587 w 43153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153" h="21600" fill="none" extrusionOk="0">
                  <a:moveTo>
                    <a:pt x="0" y="20849"/>
                  </a:moveTo>
                  <a:cubicBezTo>
                    <a:pt x="404" y="9218"/>
                    <a:pt x="9949" y="-1"/>
                    <a:pt x="21587" y="0"/>
                  </a:cubicBezTo>
                  <a:cubicBezTo>
                    <a:pt x="33046" y="0"/>
                    <a:pt x="42511" y="8949"/>
                    <a:pt x="43153" y="20390"/>
                  </a:cubicBezTo>
                </a:path>
                <a:path w="43153" h="21600" stroke="0" extrusionOk="0">
                  <a:moveTo>
                    <a:pt x="0" y="20849"/>
                  </a:moveTo>
                  <a:cubicBezTo>
                    <a:pt x="404" y="9218"/>
                    <a:pt x="9949" y="-1"/>
                    <a:pt x="21587" y="0"/>
                  </a:cubicBezTo>
                  <a:cubicBezTo>
                    <a:pt x="33046" y="0"/>
                    <a:pt x="42511" y="8949"/>
                    <a:pt x="43153" y="20390"/>
                  </a:cubicBezTo>
                  <a:lnTo>
                    <a:pt x="21587" y="2160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path path="shape">
                <a:fillToRect l="50000" t="50000" r="50000" b="50000"/>
              </a:path>
            </a:gra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3" name="AutoShape 70"/>
            <p:cNvSpPr>
              <a:spLocks noChangeArrowheads="1"/>
            </p:cNvSpPr>
            <p:nvPr/>
          </p:nvSpPr>
          <p:spPr bwMode="auto">
            <a:xfrm rot="-10800000" flipH="1" flipV="1">
              <a:off x="1678" y="2143"/>
              <a:ext cx="247" cy="187"/>
            </a:xfrm>
            <a:custGeom>
              <a:avLst/>
              <a:gdLst>
                <a:gd name="G0" fmla="+- 5399 0 0"/>
                <a:gd name="G1" fmla="+- 21600 0 5399"/>
                <a:gd name="G2" fmla="*/ 5399 1 2"/>
                <a:gd name="G3" fmla="+- 21600 0 G2"/>
                <a:gd name="G4" fmla="+/ 5399 21600 2"/>
                <a:gd name="G5" fmla="+/ G1 0 2"/>
                <a:gd name="G6" fmla="*/ 21600 21600 5399"/>
                <a:gd name="G7" fmla="*/ G6 1 2"/>
                <a:gd name="G8" fmla="+- 21600 0 G7"/>
                <a:gd name="G9" fmla="*/ 21600 1 2"/>
                <a:gd name="G10" fmla="+- 5399 0 G9"/>
                <a:gd name="G11" fmla="?: G10 G8 0"/>
                <a:gd name="G12" fmla="?: G10 G7 21600"/>
                <a:gd name="T0" fmla="*/ 18900 w 21600"/>
                <a:gd name="T1" fmla="*/ 10800 h 21600"/>
                <a:gd name="T2" fmla="*/ 10800 w 21600"/>
                <a:gd name="T3" fmla="*/ 21600 h 21600"/>
                <a:gd name="T4" fmla="*/ 2700 w 21600"/>
                <a:gd name="T5" fmla="*/ 10800 h 21600"/>
                <a:gd name="T6" fmla="*/ 10800 w 21600"/>
                <a:gd name="T7" fmla="*/ 0 h 21600"/>
                <a:gd name="T8" fmla="*/ 4500 w 21600"/>
                <a:gd name="T9" fmla="*/ 4500 h 21600"/>
                <a:gd name="T10" fmla="*/ 17100 w 21600"/>
                <a:gd name="T11" fmla="*/ 171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5399" y="21600"/>
                  </a:lnTo>
                  <a:lnTo>
                    <a:pt x="16201" y="21600"/>
                  </a:lnTo>
                  <a:lnTo>
                    <a:pt x="2160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shade val="46275"/>
                    <a:invGamma/>
                  </a:schemeClr>
                </a:gs>
                <a:gs pos="50000">
                  <a:schemeClr val="bg2"/>
                </a:gs>
                <a:gs pos="100000">
                  <a:schemeClr val="bg2">
                    <a:gamma/>
                    <a:shade val="46275"/>
                    <a:invGamma/>
                  </a:scheme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4" name="Rectangle 71"/>
            <p:cNvSpPr>
              <a:spLocks noChangeArrowheads="1"/>
            </p:cNvSpPr>
            <p:nvPr/>
          </p:nvSpPr>
          <p:spPr bwMode="auto">
            <a:xfrm>
              <a:off x="1739" y="2330"/>
              <a:ext cx="130" cy="491"/>
            </a:xfrm>
            <a:prstGeom prst="rect">
              <a:avLst/>
            </a:prstGeom>
            <a:gradFill rotWithShape="0">
              <a:gsLst>
                <a:gs pos="0">
                  <a:schemeClr val="bg2">
                    <a:gamma/>
                    <a:shade val="69804"/>
                    <a:invGamma/>
                  </a:schemeClr>
                </a:gs>
                <a:gs pos="50000">
                  <a:schemeClr val="bg2"/>
                </a:gs>
                <a:gs pos="100000">
                  <a:schemeClr val="bg2">
                    <a:gamma/>
                    <a:shade val="69804"/>
                    <a:invGamma/>
                  </a:scheme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5" name="Rectangle 72"/>
            <p:cNvSpPr>
              <a:spLocks noChangeArrowheads="1"/>
            </p:cNvSpPr>
            <p:nvPr/>
          </p:nvSpPr>
          <p:spPr bwMode="auto">
            <a:xfrm>
              <a:off x="1730" y="2912"/>
              <a:ext cx="87" cy="111"/>
            </a:xfrm>
            <a:prstGeom prst="rect">
              <a:avLst/>
            </a:prstGeom>
            <a:solidFill>
              <a:schemeClr val="bg2"/>
            </a:solidFill>
            <a:ln w="12700">
              <a:solidFill>
                <a:srgbClr val="5F5F5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66" name="Group 69"/>
          <p:cNvGrpSpPr>
            <a:grpSpLocks/>
          </p:cNvGrpSpPr>
          <p:nvPr/>
        </p:nvGrpSpPr>
        <p:grpSpPr bwMode="auto">
          <a:xfrm rot="-1142420">
            <a:off x="-627529" y="2088213"/>
            <a:ext cx="542925" cy="185737"/>
            <a:chOff x="3255" y="1705"/>
            <a:chExt cx="549" cy="225"/>
          </a:xfrm>
        </p:grpSpPr>
        <p:sp>
          <p:nvSpPr>
            <p:cNvPr id="67" name="Freeform 70"/>
            <p:cNvSpPr>
              <a:spLocks/>
            </p:cNvSpPr>
            <p:nvPr/>
          </p:nvSpPr>
          <p:spPr bwMode="auto">
            <a:xfrm>
              <a:off x="3431" y="1839"/>
              <a:ext cx="157" cy="75"/>
            </a:xfrm>
            <a:custGeom>
              <a:avLst/>
              <a:gdLst/>
              <a:ahLst/>
              <a:cxnLst>
                <a:cxn ang="0">
                  <a:pos x="19" y="2"/>
                </a:cxn>
                <a:cxn ang="0">
                  <a:pos x="25" y="2"/>
                </a:cxn>
                <a:cxn ang="0">
                  <a:pos x="31" y="1"/>
                </a:cxn>
                <a:cxn ang="0">
                  <a:pos x="37" y="0"/>
                </a:cxn>
                <a:cxn ang="0">
                  <a:pos x="44" y="0"/>
                </a:cxn>
                <a:cxn ang="0">
                  <a:pos x="51" y="0"/>
                </a:cxn>
                <a:cxn ang="0">
                  <a:pos x="57" y="0"/>
                </a:cxn>
                <a:cxn ang="0">
                  <a:pos x="63" y="1"/>
                </a:cxn>
                <a:cxn ang="0">
                  <a:pos x="71" y="2"/>
                </a:cxn>
                <a:cxn ang="0">
                  <a:pos x="79" y="2"/>
                </a:cxn>
                <a:cxn ang="0">
                  <a:pos x="87" y="4"/>
                </a:cxn>
                <a:cxn ang="0">
                  <a:pos x="97" y="6"/>
                </a:cxn>
                <a:cxn ang="0">
                  <a:pos x="107" y="9"/>
                </a:cxn>
                <a:cxn ang="0">
                  <a:pos x="115" y="12"/>
                </a:cxn>
                <a:cxn ang="0">
                  <a:pos x="125" y="16"/>
                </a:cxn>
                <a:cxn ang="0">
                  <a:pos x="135" y="20"/>
                </a:cxn>
                <a:cxn ang="0">
                  <a:pos x="143" y="25"/>
                </a:cxn>
                <a:cxn ang="0">
                  <a:pos x="156" y="32"/>
                </a:cxn>
                <a:cxn ang="0">
                  <a:pos x="137" y="74"/>
                </a:cxn>
                <a:cxn ang="0">
                  <a:pos x="130" y="69"/>
                </a:cxn>
                <a:cxn ang="0">
                  <a:pos x="119" y="64"/>
                </a:cxn>
                <a:cxn ang="0">
                  <a:pos x="109" y="59"/>
                </a:cxn>
                <a:cxn ang="0">
                  <a:pos x="99" y="55"/>
                </a:cxn>
                <a:cxn ang="0">
                  <a:pos x="90" y="51"/>
                </a:cxn>
                <a:cxn ang="0">
                  <a:pos x="82" y="49"/>
                </a:cxn>
                <a:cxn ang="0">
                  <a:pos x="74" y="47"/>
                </a:cxn>
                <a:cxn ang="0">
                  <a:pos x="66" y="45"/>
                </a:cxn>
                <a:cxn ang="0">
                  <a:pos x="59" y="44"/>
                </a:cxn>
                <a:cxn ang="0">
                  <a:pos x="51" y="43"/>
                </a:cxn>
                <a:cxn ang="0">
                  <a:pos x="44" y="42"/>
                </a:cxn>
                <a:cxn ang="0">
                  <a:pos x="38" y="42"/>
                </a:cxn>
                <a:cxn ang="0">
                  <a:pos x="32" y="42"/>
                </a:cxn>
                <a:cxn ang="0">
                  <a:pos x="25" y="42"/>
                </a:cxn>
                <a:cxn ang="0">
                  <a:pos x="20" y="42"/>
                </a:cxn>
                <a:cxn ang="0">
                  <a:pos x="14" y="42"/>
                </a:cxn>
                <a:cxn ang="0">
                  <a:pos x="9" y="43"/>
                </a:cxn>
                <a:cxn ang="0">
                  <a:pos x="5" y="43"/>
                </a:cxn>
                <a:cxn ang="0">
                  <a:pos x="0" y="44"/>
                </a:cxn>
                <a:cxn ang="0">
                  <a:pos x="19" y="2"/>
                </a:cxn>
              </a:cxnLst>
              <a:rect l="0" t="0" r="r" b="b"/>
              <a:pathLst>
                <a:path w="157" h="75">
                  <a:moveTo>
                    <a:pt x="19" y="2"/>
                  </a:moveTo>
                  <a:lnTo>
                    <a:pt x="25" y="2"/>
                  </a:lnTo>
                  <a:lnTo>
                    <a:pt x="31" y="1"/>
                  </a:lnTo>
                  <a:lnTo>
                    <a:pt x="37" y="0"/>
                  </a:lnTo>
                  <a:lnTo>
                    <a:pt x="44" y="0"/>
                  </a:lnTo>
                  <a:lnTo>
                    <a:pt x="51" y="0"/>
                  </a:lnTo>
                  <a:lnTo>
                    <a:pt x="57" y="0"/>
                  </a:lnTo>
                  <a:lnTo>
                    <a:pt x="63" y="1"/>
                  </a:lnTo>
                  <a:lnTo>
                    <a:pt x="71" y="2"/>
                  </a:lnTo>
                  <a:lnTo>
                    <a:pt x="79" y="2"/>
                  </a:lnTo>
                  <a:lnTo>
                    <a:pt x="87" y="4"/>
                  </a:lnTo>
                  <a:lnTo>
                    <a:pt x="97" y="6"/>
                  </a:lnTo>
                  <a:lnTo>
                    <a:pt x="107" y="9"/>
                  </a:lnTo>
                  <a:lnTo>
                    <a:pt x="115" y="12"/>
                  </a:lnTo>
                  <a:lnTo>
                    <a:pt x="125" y="16"/>
                  </a:lnTo>
                  <a:lnTo>
                    <a:pt x="135" y="20"/>
                  </a:lnTo>
                  <a:lnTo>
                    <a:pt x="143" y="25"/>
                  </a:lnTo>
                  <a:lnTo>
                    <a:pt x="156" y="32"/>
                  </a:lnTo>
                  <a:lnTo>
                    <a:pt x="137" y="74"/>
                  </a:lnTo>
                  <a:lnTo>
                    <a:pt x="130" y="69"/>
                  </a:lnTo>
                  <a:lnTo>
                    <a:pt x="119" y="64"/>
                  </a:lnTo>
                  <a:lnTo>
                    <a:pt x="109" y="59"/>
                  </a:lnTo>
                  <a:lnTo>
                    <a:pt x="99" y="55"/>
                  </a:lnTo>
                  <a:lnTo>
                    <a:pt x="90" y="51"/>
                  </a:lnTo>
                  <a:lnTo>
                    <a:pt x="82" y="49"/>
                  </a:lnTo>
                  <a:lnTo>
                    <a:pt x="74" y="47"/>
                  </a:lnTo>
                  <a:lnTo>
                    <a:pt x="66" y="45"/>
                  </a:lnTo>
                  <a:lnTo>
                    <a:pt x="59" y="44"/>
                  </a:lnTo>
                  <a:lnTo>
                    <a:pt x="51" y="43"/>
                  </a:lnTo>
                  <a:lnTo>
                    <a:pt x="44" y="42"/>
                  </a:lnTo>
                  <a:lnTo>
                    <a:pt x="38" y="42"/>
                  </a:lnTo>
                  <a:lnTo>
                    <a:pt x="32" y="42"/>
                  </a:lnTo>
                  <a:lnTo>
                    <a:pt x="25" y="42"/>
                  </a:lnTo>
                  <a:lnTo>
                    <a:pt x="20" y="42"/>
                  </a:lnTo>
                  <a:lnTo>
                    <a:pt x="14" y="42"/>
                  </a:lnTo>
                  <a:lnTo>
                    <a:pt x="9" y="43"/>
                  </a:lnTo>
                  <a:lnTo>
                    <a:pt x="5" y="43"/>
                  </a:lnTo>
                  <a:lnTo>
                    <a:pt x="0" y="44"/>
                  </a:lnTo>
                  <a:lnTo>
                    <a:pt x="19" y="2"/>
                  </a:lnTo>
                </a:path>
              </a:pathLst>
            </a:custGeom>
            <a:gradFill rotWithShape="0">
              <a:gsLst>
                <a:gs pos="0">
                  <a:srgbClr val="FFFF00">
                    <a:gamma/>
                    <a:shade val="69804"/>
                    <a:invGamma/>
                  </a:srgbClr>
                </a:gs>
                <a:gs pos="50000">
                  <a:srgbClr val="FFFF00"/>
                </a:gs>
                <a:gs pos="100000">
                  <a:srgbClr val="FFFF00">
                    <a:gamma/>
                    <a:shade val="69804"/>
                    <a:invGamma/>
                  </a:srgbClr>
                </a:gs>
              </a:gsLst>
              <a:lin ang="5400000" scaled="1"/>
            </a:gradFill>
            <a:ln w="12700" cap="rnd" cmpd="sng">
              <a:solidFill>
                <a:schemeClr val="bg2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grpSp>
          <p:nvGrpSpPr>
            <p:cNvPr id="68" name="Group 71"/>
            <p:cNvGrpSpPr>
              <a:grpSpLocks/>
            </p:cNvGrpSpPr>
            <p:nvPr/>
          </p:nvGrpSpPr>
          <p:grpSpPr bwMode="auto">
            <a:xfrm>
              <a:off x="3482" y="1808"/>
              <a:ext cx="97" cy="63"/>
              <a:chOff x="3482" y="1808"/>
              <a:chExt cx="97" cy="63"/>
            </a:xfrm>
          </p:grpSpPr>
          <p:sp>
            <p:nvSpPr>
              <p:cNvPr id="109" name="Line 72"/>
              <p:cNvSpPr>
                <a:spLocks noChangeShapeType="1"/>
              </p:cNvSpPr>
              <p:nvPr/>
            </p:nvSpPr>
            <p:spPr bwMode="auto">
              <a:xfrm flipH="1">
                <a:off x="3483" y="1827"/>
                <a:ext cx="96" cy="28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0" name="Line 73"/>
              <p:cNvSpPr>
                <a:spLocks noChangeShapeType="1"/>
              </p:cNvSpPr>
              <p:nvPr/>
            </p:nvSpPr>
            <p:spPr bwMode="auto">
              <a:xfrm flipH="1" flipV="1">
                <a:off x="3517" y="1809"/>
                <a:ext cx="34" cy="62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1" name="Line 74"/>
              <p:cNvSpPr>
                <a:spLocks noChangeShapeType="1"/>
              </p:cNvSpPr>
              <p:nvPr/>
            </p:nvSpPr>
            <p:spPr bwMode="auto">
              <a:xfrm flipH="1">
                <a:off x="3551" y="1827"/>
                <a:ext cx="28" cy="44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2" name="Line 75"/>
              <p:cNvSpPr>
                <a:spLocks noChangeShapeType="1"/>
              </p:cNvSpPr>
              <p:nvPr/>
            </p:nvSpPr>
            <p:spPr bwMode="auto">
              <a:xfrm flipH="1" flipV="1">
                <a:off x="3482" y="1854"/>
                <a:ext cx="69" cy="17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3" name="Line 76"/>
              <p:cNvSpPr>
                <a:spLocks noChangeShapeType="1"/>
              </p:cNvSpPr>
              <p:nvPr/>
            </p:nvSpPr>
            <p:spPr bwMode="auto">
              <a:xfrm flipV="1">
                <a:off x="3483" y="1808"/>
                <a:ext cx="33" cy="47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  <p:grpSp>
          <p:nvGrpSpPr>
            <p:cNvPr id="69" name="Group 77"/>
            <p:cNvGrpSpPr>
              <a:grpSpLocks/>
            </p:cNvGrpSpPr>
            <p:nvPr/>
          </p:nvGrpSpPr>
          <p:grpSpPr bwMode="auto">
            <a:xfrm>
              <a:off x="3433" y="1795"/>
              <a:ext cx="190" cy="40"/>
              <a:chOff x="3433" y="1795"/>
              <a:chExt cx="190" cy="40"/>
            </a:xfrm>
          </p:grpSpPr>
          <p:sp>
            <p:nvSpPr>
              <p:cNvPr id="107" name="Line 78"/>
              <p:cNvSpPr>
                <a:spLocks noChangeShapeType="1"/>
              </p:cNvSpPr>
              <p:nvPr/>
            </p:nvSpPr>
            <p:spPr bwMode="auto">
              <a:xfrm>
                <a:off x="3434" y="1797"/>
                <a:ext cx="188" cy="38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08" name="Line 79"/>
              <p:cNvSpPr>
                <a:spLocks noChangeShapeType="1"/>
              </p:cNvSpPr>
              <p:nvPr/>
            </p:nvSpPr>
            <p:spPr bwMode="auto">
              <a:xfrm>
                <a:off x="3433" y="1795"/>
                <a:ext cx="190" cy="4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  <p:grpSp>
          <p:nvGrpSpPr>
            <p:cNvPr id="70" name="Group 80"/>
            <p:cNvGrpSpPr>
              <a:grpSpLocks/>
            </p:cNvGrpSpPr>
            <p:nvPr/>
          </p:nvGrpSpPr>
          <p:grpSpPr bwMode="auto">
            <a:xfrm>
              <a:off x="3487" y="1717"/>
              <a:ext cx="109" cy="94"/>
              <a:chOff x="3487" y="1717"/>
              <a:chExt cx="109" cy="94"/>
            </a:xfrm>
          </p:grpSpPr>
          <p:sp>
            <p:nvSpPr>
              <p:cNvPr id="104" name="Freeform 81"/>
              <p:cNvSpPr>
                <a:spLocks/>
              </p:cNvSpPr>
              <p:nvPr/>
            </p:nvSpPr>
            <p:spPr bwMode="auto">
              <a:xfrm>
                <a:off x="3487" y="1717"/>
                <a:ext cx="97" cy="71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96" y="14"/>
                  </a:cxn>
                  <a:cxn ang="0">
                    <a:pos x="84" y="70"/>
                  </a:cxn>
                  <a:cxn ang="0">
                    <a:pos x="0" y="56"/>
                  </a:cxn>
                  <a:cxn ang="0">
                    <a:pos x="12" y="0"/>
                  </a:cxn>
                </a:cxnLst>
                <a:rect l="0" t="0" r="r" b="b"/>
                <a:pathLst>
                  <a:path w="97" h="71">
                    <a:moveTo>
                      <a:pt x="12" y="0"/>
                    </a:moveTo>
                    <a:lnTo>
                      <a:pt x="96" y="14"/>
                    </a:lnTo>
                    <a:lnTo>
                      <a:pt x="84" y="70"/>
                    </a:lnTo>
                    <a:lnTo>
                      <a:pt x="0" y="56"/>
                    </a:lnTo>
                    <a:lnTo>
                      <a:pt x="12" y="0"/>
                    </a:lnTo>
                  </a:path>
                </a:pathLst>
              </a:custGeom>
              <a:solidFill>
                <a:srgbClr val="FFFF00"/>
              </a:solidFill>
              <a:ln w="12700" cap="rnd" cmpd="sng">
                <a:solidFill>
                  <a:schemeClr val="bg2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05" name="Freeform 82"/>
              <p:cNvSpPr>
                <a:spLocks/>
              </p:cNvSpPr>
              <p:nvPr/>
            </p:nvSpPr>
            <p:spPr bwMode="auto">
              <a:xfrm>
                <a:off x="3571" y="1731"/>
                <a:ext cx="25" cy="80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24" y="49"/>
                  </a:cxn>
                  <a:cxn ang="0">
                    <a:pos x="17" y="79"/>
                  </a:cxn>
                  <a:cxn ang="0">
                    <a:pos x="0" y="56"/>
                  </a:cxn>
                  <a:cxn ang="0">
                    <a:pos x="12" y="0"/>
                  </a:cxn>
                </a:cxnLst>
                <a:rect l="0" t="0" r="r" b="b"/>
                <a:pathLst>
                  <a:path w="25" h="80">
                    <a:moveTo>
                      <a:pt x="12" y="0"/>
                    </a:moveTo>
                    <a:lnTo>
                      <a:pt x="24" y="49"/>
                    </a:lnTo>
                    <a:lnTo>
                      <a:pt x="17" y="79"/>
                    </a:lnTo>
                    <a:lnTo>
                      <a:pt x="0" y="56"/>
                    </a:lnTo>
                    <a:lnTo>
                      <a:pt x="12" y="0"/>
                    </a:lnTo>
                  </a:path>
                </a:pathLst>
              </a:custGeom>
              <a:solidFill>
                <a:srgbClr val="FFFF00"/>
              </a:solidFill>
              <a:ln w="12700" cap="rnd" cmpd="sng">
                <a:solidFill>
                  <a:schemeClr val="bg2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06" name="Freeform 83"/>
              <p:cNvSpPr>
                <a:spLocks/>
              </p:cNvSpPr>
              <p:nvPr/>
            </p:nvSpPr>
            <p:spPr bwMode="auto">
              <a:xfrm>
                <a:off x="3487" y="1773"/>
                <a:ext cx="102" cy="3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84" y="14"/>
                  </a:cxn>
                  <a:cxn ang="0">
                    <a:pos x="101" y="36"/>
                  </a:cxn>
                  <a:cxn ang="0">
                    <a:pos x="39" y="23"/>
                  </a:cxn>
                  <a:cxn ang="0">
                    <a:pos x="0" y="0"/>
                  </a:cxn>
                </a:cxnLst>
                <a:rect l="0" t="0" r="r" b="b"/>
                <a:pathLst>
                  <a:path w="102" h="37">
                    <a:moveTo>
                      <a:pt x="0" y="0"/>
                    </a:moveTo>
                    <a:lnTo>
                      <a:pt x="84" y="14"/>
                    </a:lnTo>
                    <a:lnTo>
                      <a:pt x="101" y="36"/>
                    </a:lnTo>
                    <a:lnTo>
                      <a:pt x="39" y="23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FFFF00"/>
              </a:solidFill>
              <a:ln w="12700" cap="rnd" cmpd="sng">
                <a:solidFill>
                  <a:schemeClr val="bg2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  <p:grpSp>
          <p:nvGrpSpPr>
            <p:cNvPr id="71" name="Group 84"/>
            <p:cNvGrpSpPr>
              <a:grpSpLocks/>
            </p:cNvGrpSpPr>
            <p:nvPr/>
          </p:nvGrpSpPr>
          <p:grpSpPr bwMode="auto">
            <a:xfrm>
              <a:off x="3511" y="1734"/>
              <a:ext cx="52" cy="28"/>
              <a:chOff x="3511" y="1734"/>
              <a:chExt cx="52" cy="28"/>
            </a:xfrm>
          </p:grpSpPr>
          <p:sp>
            <p:nvSpPr>
              <p:cNvPr id="102" name="Oval 85"/>
              <p:cNvSpPr>
                <a:spLocks noChangeArrowheads="1"/>
              </p:cNvSpPr>
              <p:nvPr/>
            </p:nvSpPr>
            <p:spPr bwMode="auto">
              <a:xfrm rot="2460000">
                <a:off x="3511" y="1734"/>
                <a:ext cx="20" cy="20"/>
              </a:xfrm>
              <a:prstGeom prst="ellipse">
                <a:avLst/>
              </a:prstGeom>
              <a:gradFill rotWithShape="0">
                <a:gsLst>
                  <a:gs pos="0">
                    <a:schemeClr val="folHlink"/>
                  </a:gs>
                  <a:gs pos="100000">
                    <a:schemeClr val="folHlink">
                      <a:gamma/>
                      <a:shade val="69804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1270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03" name="Oval 86"/>
              <p:cNvSpPr>
                <a:spLocks noChangeArrowheads="1"/>
              </p:cNvSpPr>
              <p:nvPr/>
            </p:nvSpPr>
            <p:spPr bwMode="auto">
              <a:xfrm rot="2460000">
                <a:off x="3544" y="1741"/>
                <a:ext cx="19" cy="21"/>
              </a:xfrm>
              <a:prstGeom prst="ellipse">
                <a:avLst/>
              </a:prstGeom>
              <a:gradFill rotWithShape="0">
                <a:gsLst>
                  <a:gs pos="0">
                    <a:schemeClr val="folHlink"/>
                  </a:gs>
                  <a:gs pos="100000">
                    <a:schemeClr val="folHlink">
                      <a:gamma/>
                      <a:shade val="69804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1270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  <p:grpSp>
          <p:nvGrpSpPr>
            <p:cNvPr id="72" name="Group 87"/>
            <p:cNvGrpSpPr>
              <a:grpSpLocks/>
            </p:cNvGrpSpPr>
            <p:nvPr/>
          </p:nvGrpSpPr>
          <p:grpSpPr bwMode="auto">
            <a:xfrm>
              <a:off x="3255" y="1705"/>
              <a:ext cx="199" cy="152"/>
              <a:chOff x="3255" y="1705"/>
              <a:chExt cx="199" cy="152"/>
            </a:xfrm>
          </p:grpSpPr>
          <p:sp>
            <p:nvSpPr>
              <p:cNvPr id="89" name="Freeform 88"/>
              <p:cNvSpPr>
                <a:spLocks/>
              </p:cNvSpPr>
              <p:nvPr/>
            </p:nvSpPr>
            <p:spPr bwMode="auto">
              <a:xfrm>
                <a:off x="3255" y="1705"/>
                <a:ext cx="199" cy="152"/>
              </a:xfrm>
              <a:custGeom>
                <a:avLst/>
                <a:gdLst/>
                <a:ahLst/>
                <a:cxnLst>
                  <a:cxn ang="0">
                    <a:pos x="24" y="0"/>
                  </a:cxn>
                  <a:cxn ang="0">
                    <a:pos x="198" y="32"/>
                  </a:cxn>
                  <a:cxn ang="0">
                    <a:pos x="175" y="151"/>
                  </a:cxn>
                  <a:cxn ang="0">
                    <a:pos x="0" y="119"/>
                  </a:cxn>
                  <a:cxn ang="0">
                    <a:pos x="24" y="0"/>
                  </a:cxn>
                </a:cxnLst>
                <a:rect l="0" t="0" r="r" b="b"/>
                <a:pathLst>
                  <a:path w="199" h="152">
                    <a:moveTo>
                      <a:pt x="24" y="0"/>
                    </a:moveTo>
                    <a:lnTo>
                      <a:pt x="198" y="32"/>
                    </a:lnTo>
                    <a:lnTo>
                      <a:pt x="175" y="151"/>
                    </a:lnTo>
                    <a:lnTo>
                      <a:pt x="0" y="119"/>
                    </a:lnTo>
                    <a:lnTo>
                      <a:pt x="24" y="0"/>
                    </a:lnTo>
                  </a:path>
                </a:pathLst>
              </a:custGeom>
              <a:solidFill>
                <a:srgbClr val="000066"/>
              </a:solidFill>
              <a:ln w="12700" cap="rnd" cmpd="sng">
                <a:solidFill>
                  <a:schemeClr val="bg2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grpSp>
            <p:nvGrpSpPr>
              <p:cNvPr id="90" name="Group 89"/>
              <p:cNvGrpSpPr>
                <a:grpSpLocks/>
              </p:cNvGrpSpPr>
              <p:nvPr/>
            </p:nvGrpSpPr>
            <p:grpSpPr bwMode="auto">
              <a:xfrm>
                <a:off x="3262" y="1712"/>
                <a:ext cx="185" cy="139"/>
                <a:chOff x="3262" y="1712"/>
                <a:chExt cx="185" cy="139"/>
              </a:xfrm>
            </p:grpSpPr>
            <p:grpSp>
              <p:nvGrpSpPr>
                <p:cNvPr id="91" name="Group 90"/>
                <p:cNvGrpSpPr>
                  <a:grpSpLocks/>
                </p:cNvGrpSpPr>
                <p:nvPr/>
              </p:nvGrpSpPr>
              <p:grpSpPr bwMode="auto">
                <a:xfrm>
                  <a:off x="3285" y="1712"/>
                  <a:ext cx="138" cy="139"/>
                  <a:chOff x="3285" y="1712"/>
                  <a:chExt cx="138" cy="139"/>
                </a:xfrm>
              </p:grpSpPr>
              <p:sp>
                <p:nvSpPr>
                  <p:cNvPr id="97" name="Line 91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400" y="1733"/>
                    <a:ext cx="23" cy="118"/>
                  </a:xfrm>
                  <a:prstGeom prst="line">
                    <a:avLst/>
                  </a:prstGeom>
                  <a:noFill/>
                  <a:ln w="12700">
                    <a:solidFill>
                      <a:schemeClr val="bg2"/>
                    </a:solidFill>
                    <a:round/>
                    <a:headEnd type="none" w="sm" len="sm"/>
                    <a:tailEnd type="none" w="sm" len="sm"/>
                  </a:ln>
                  <a:effectLst/>
                </p:spPr>
                <p:txBody>
                  <a:bodyPr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ja-JP" alt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98" name="Line 92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371" y="1728"/>
                    <a:ext cx="23" cy="116"/>
                  </a:xfrm>
                  <a:prstGeom prst="line">
                    <a:avLst/>
                  </a:prstGeom>
                  <a:noFill/>
                  <a:ln w="12700">
                    <a:solidFill>
                      <a:schemeClr val="bg2"/>
                    </a:solidFill>
                    <a:round/>
                    <a:headEnd type="none" w="sm" len="sm"/>
                    <a:tailEnd type="none" w="sm" len="sm"/>
                  </a:ln>
                  <a:effectLst/>
                </p:spPr>
                <p:txBody>
                  <a:bodyPr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ja-JP" alt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99" name="Line 93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343" y="1721"/>
                    <a:ext cx="23" cy="119"/>
                  </a:xfrm>
                  <a:prstGeom prst="line">
                    <a:avLst/>
                  </a:prstGeom>
                  <a:noFill/>
                  <a:ln w="12700">
                    <a:solidFill>
                      <a:schemeClr val="bg2"/>
                    </a:solidFill>
                    <a:round/>
                    <a:headEnd type="none" w="sm" len="sm"/>
                    <a:tailEnd type="none" w="sm" len="sm"/>
                  </a:ln>
                  <a:effectLst/>
                </p:spPr>
                <p:txBody>
                  <a:bodyPr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ja-JP" alt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100" name="Line 94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313" y="1716"/>
                    <a:ext cx="25" cy="119"/>
                  </a:xfrm>
                  <a:prstGeom prst="line">
                    <a:avLst/>
                  </a:prstGeom>
                  <a:noFill/>
                  <a:ln w="12700">
                    <a:solidFill>
                      <a:schemeClr val="bg2"/>
                    </a:solidFill>
                    <a:round/>
                    <a:headEnd type="none" w="sm" len="sm"/>
                    <a:tailEnd type="none" w="sm" len="sm"/>
                  </a:ln>
                  <a:effectLst/>
                </p:spPr>
                <p:txBody>
                  <a:bodyPr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ja-JP" alt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101" name="Line 95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285" y="1712"/>
                    <a:ext cx="24" cy="117"/>
                  </a:xfrm>
                  <a:prstGeom prst="line">
                    <a:avLst/>
                  </a:prstGeom>
                  <a:noFill/>
                  <a:ln w="12700">
                    <a:solidFill>
                      <a:schemeClr val="bg2"/>
                    </a:solidFill>
                    <a:round/>
                    <a:headEnd type="none" w="sm" len="sm"/>
                    <a:tailEnd type="none" w="sm" len="sm"/>
                  </a:ln>
                  <a:effectLst/>
                </p:spPr>
                <p:txBody>
                  <a:bodyPr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ja-JP" alt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</p:grpSp>
            <p:grpSp>
              <p:nvGrpSpPr>
                <p:cNvPr id="92" name="Group 96"/>
                <p:cNvGrpSpPr>
                  <a:grpSpLocks/>
                </p:cNvGrpSpPr>
                <p:nvPr/>
              </p:nvGrpSpPr>
              <p:grpSpPr bwMode="auto">
                <a:xfrm>
                  <a:off x="3262" y="1731"/>
                  <a:ext cx="185" cy="100"/>
                  <a:chOff x="3262" y="1731"/>
                  <a:chExt cx="185" cy="100"/>
                </a:xfrm>
              </p:grpSpPr>
              <p:sp>
                <p:nvSpPr>
                  <p:cNvPr id="93" name="Line 97"/>
                  <p:cNvSpPr>
                    <a:spLocks noChangeShapeType="1"/>
                  </p:cNvSpPr>
                  <p:nvPr/>
                </p:nvSpPr>
                <p:spPr bwMode="auto">
                  <a:xfrm>
                    <a:off x="3276" y="1731"/>
                    <a:ext cx="171" cy="31"/>
                  </a:xfrm>
                  <a:prstGeom prst="line">
                    <a:avLst/>
                  </a:prstGeom>
                  <a:noFill/>
                  <a:ln w="12700">
                    <a:solidFill>
                      <a:schemeClr val="bg2"/>
                    </a:solidFill>
                    <a:round/>
                    <a:headEnd type="none" w="sm" len="sm"/>
                    <a:tailEnd type="none" w="sm" len="sm"/>
                  </a:ln>
                  <a:effectLst/>
                </p:spPr>
                <p:txBody>
                  <a:bodyPr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ja-JP" alt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94" name="Line 98"/>
                  <p:cNvSpPr>
                    <a:spLocks noChangeShapeType="1"/>
                  </p:cNvSpPr>
                  <p:nvPr/>
                </p:nvSpPr>
                <p:spPr bwMode="auto">
                  <a:xfrm>
                    <a:off x="3272" y="1753"/>
                    <a:ext cx="170" cy="30"/>
                  </a:xfrm>
                  <a:prstGeom prst="line">
                    <a:avLst/>
                  </a:prstGeom>
                  <a:noFill/>
                  <a:ln w="12700">
                    <a:solidFill>
                      <a:schemeClr val="bg2"/>
                    </a:solidFill>
                    <a:round/>
                    <a:headEnd type="none" w="sm" len="sm"/>
                    <a:tailEnd type="none" w="sm" len="sm"/>
                  </a:ln>
                  <a:effectLst/>
                </p:spPr>
                <p:txBody>
                  <a:bodyPr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ja-JP" alt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95" name="Line 99"/>
                  <p:cNvSpPr>
                    <a:spLocks noChangeShapeType="1"/>
                  </p:cNvSpPr>
                  <p:nvPr/>
                </p:nvSpPr>
                <p:spPr bwMode="auto">
                  <a:xfrm>
                    <a:off x="3265" y="1777"/>
                    <a:ext cx="173" cy="31"/>
                  </a:xfrm>
                  <a:prstGeom prst="line">
                    <a:avLst/>
                  </a:prstGeom>
                  <a:noFill/>
                  <a:ln w="12700">
                    <a:solidFill>
                      <a:schemeClr val="bg2"/>
                    </a:solidFill>
                    <a:round/>
                    <a:headEnd type="none" w="sm" len="sm"/>
                    <a:tailEnd type="none" w="sm" len="sm"/>
                  </a:ln>
                  <a:effectLst/>
                </p:spPr>
                <p:txBody>
                  <a:bodyPr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ja-JP" alt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96" name="Line 100"/>
                  <p:cNvSpPr>
                    <a:spLocks noChangeShapeType="1"/>
                  </p:cNvSpPr>
                  <p:nvPr/>
                </p:nvSpPr>
                <p:spPr bwMode="auto">
                  <a:xfrm>
                    <a:off x="3262" y="1800"/>
                    <a:ext cx="172" cy="31"/>
                  </a:xfrm>
                  <a:prstGeom prst="line">
                    <a:avLst/>
                  </a:prstGeom>
                  <a:noFill/>
                  <a:ln w="12700">
                    <a:solidFill>
                      <a:schemeClr val="bg2"/>
                    </a:solidFill>
                    <a:round/>
                    <a:headEnd type="none" w="sm" len="sm"/>
                    <a:tailEnd type="none" w="sm" len="sm"/>
                  </a:ln>
                  <a:effectLst/>
                </p:spPr>
                <p:txBody>
                  <a:bodyPr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ja-JP" alt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</p:grpSp>
          </p:grpSp>
        </p:grpSp>
        <p:grpSp>
          <p:nvGrpSpPr>
            <p:cNvPr id="73" name="Group 101"/>
            <p:cNvGrpSpPr>
              <a:grpSpLocks/>
            </p:cNvGrpSpPr>
            <p:nvPr/>
          </p:nvGrpSpPr>
          <p:grpSpPr bwMode="auto">
            <a:xfrm>
              <a:off x="3605" y="1779"/>
              <a:ext cx="199" cy="151"/>
              <a:chOff x="3605" y="1779"/>
              <a:chExt cx="199" cy="151"/>
            </a:xfrm>
          </p:grpSpPr>
          <p:sp>
            <p:nvSpPr>
              <p:cNvPr id="76" name="Freeform 102"/>
              <p:cNvSpPr>
                <a:spLocks/>
              </p:cNvSpPr>
              <p:nvPr/>
            </p:nvSpPr>
            <p:spPr bwMode="auto">
              <a:xfrm>
                <a:off x="3605" y="1779"/>
                <a:ext cx="199" cy="151"/>
              </a:xfrm>
              <a:custGeom>
                <a:avLst/>
                <a:gdLst/>
                <a:ahLst/>
                <a:cxnLst>
                  <a:cxn ang="0">
                    <a:pos x="23" y="0"/>
                  </a:cxn>
                  <a:cxn ang="0">
                    <a:pos x="198" y="31"/>
                  </a:cxn>
                  <a:cxn ang="0">
                    <a:pos x="175" y="150"/>
                  </a:cxn>
                  <a:cxn ang="0">
                    <a:pos x="0" y="119"/>
                  </a:cxn>
                  <a:cxn ang="0">
                    <a:pos x="23" y="0"/>
                  </a:cxn>
                </a:cxnLst>
                <a:rect l="0" t="0" r="r" b="b"/>
                <a:pathLst>
                  <a:path w="199" h="151">
                    <a:moveTo>
                      <a:pt x="23" y="0"/>
                    </a:moveTo>
                    <a:lnTo>
                      <a:pt x="198" y="31"/>
                    </a:lnTo>
                    <a:lnTo>
                      <a:pt x="175" y="150"/>
                    </a:lnTo>
                    <a:lnTo>
                      <a:pt x="0" y="119"/>
                    </a:lnTo>
                    <a:lnTo>
                      <a:pt x="23" y="0"/>
                    </a:lnTo>
                  </a:path>
                </a:pathLst>
              </a:custGeom>
              <a:solidFill>
                <a:srgbClr val="000066"/>
              </a:solidFill>
              <a:ln w="12700" cap="rnd" cmpd="sng">
                <a:solidFill>
                  <a:schemeClr val="bg2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grpSp>
            <p:nvGrpSpPr>
              <p:cNvPr id="77" name="Group 103"/>
              <p:cNvGrpSpPr>
                <a:grpSpLocks/>
              </p:cNvGrpSpPr>
              <p:nvPr/>
            </p:nvGrpSpPr>
            <p:grpSpPr bwMode="auto">
              <a:xfrm>
                <a:off x="3612" y="1784"/>
                <a:ext cx="185" cy="140"/>
                <a:chOff x="3612" y="1784"/>
                <a:chExt cx="185" cy="140"/>
              </a:xfrm>
            </p:grpSpPr>
            <p:grpSp>
              <p:nvGrpSpPr>
                <p:cNvPr id="78" name="Group 104"/>
                <p:cNvGrpSpPr>
                  <a:grpSpLocks/>
                </p:cNvGrpSpPr>
                <p:nvPr/>
              </p:nvGrpSpPr>
              <p:grpSpPr bwMode="auto">
                <a:xfrm>
                  <a:off x="3635" y="1784"/>
                  <a:ext cx="138" cy="140"/>
                  <a:chOff x="3635" y="1784"/>
                  <a:chExt cx="138" cy="140"/>
                </a:xfrm>
              </p:grpSpPr>
              <p:sp>
                <p:nvSpPr>
                  <p:cNvPr id="84" name="Line 105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750" y="1806"/>
                    <a:ext cx="23" cy="118"/>
                  </a:xfrm>
                  <a:prstGeom prst="line">
                    <a:avLst/>
                  </a:prstGeom>
                  <a:noFill/>
                  <a:ln w="12700">
                    <a:solidFill>
                      <a:schemeClr val="bg2"/>
                    </a:solidFill>
                    <a:round/>
                    <a:headEnd type="none" w="sm" len="sm"/>
                    <a:tailEnd type="none" w="sm" len="sm"/>
                  </a:ln>
                  <a:effectLst/>
                </p:spPr>
                <p:txBody>
                  <a:bodyPr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ja-JP" alt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85" name="Line 106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721" y="1801"/>
                    <a:ext cx="23" cy="117"/>
                  </a:xfrm>
                  <a:prstGeom prst="line">
                    <a:avLst/>
                  </a:prstGeom>
                  <a:noFill/>
                  <a:ln w="12700">
                    <a:solidFill>
                      <a:schemeClr val="bg2"/>
                    </a:solidFill>
                    <a:round/>
                    <a:headEnd type="none" w="sm" len="sm"/>
                    <a:tailEnd type="none" w="sm" len="sm"/>
                  </a:ln>
                  <a:effectLst/>
                </p:spPr>
                <p:txBody>
                  <a:bodyPr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ja-JP" alt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86" name="Line 107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693" y="1795"/>
                    <a:ext cx="22" cy="118"/>
                  </a:xfrm>
                  <a:prstGeom prst="line">
                    <a:avLst/>
                  </a:prstGeom>
                  <a:noFill/>
                  <a:ln w="12700">
                    <a:solidFill>
                      <a:schemeClr val="bg2"/>
                    </a:solidFill>
                    <a:round/>
                    <a:headEnd type="none" w="sm" len="sm"/>
                    <a:tailEnd type="none" w="sm" len="sm"/>
                  </a:ln>
                  <a:effectLst/>
                </p:spPr>
                <p:txBody>
                  <a:bodyPr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ja-JP" alt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87" name="Line 108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664" y="1789"/>
                    <a:ext cx="23" cy="119"/>
                  </a:xfrm>
                  <a:prstGeom prst="line">
                    <a:avLst/>
                  </a:prstGeom>
                  <a:noFill/>
                  <a:ln w="12700">
                    <a:solidFill>
                      <a:schemeClr val="bg2"/>
                    </a:solidFill>
                    <a:round/>
                    <a:headEnd type="none" w="sm" len="sm"/>
                    <a:tailEnd type="none" w="sm" len="sm"/>
                  </a:ln>
                  <a:effectLst/>
                </p:spPr>
                <p:txBody>
                  <a:bodyPr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ja-JP" alt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88" name="Line 109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635" y="1784"/>
                    <a:ext cx="24" cy="118"/>
                  </a:xfrm>
                  <a:prstGeom prst="line">
                    <a:avLst/>
                  </a:prstGeom>
                  <a:noFill/>
                  <a:ln w="12700">
                    <a:solidFill>
                      <a:schemeClr val="bg2"/>
                    </a:solidFill>
                    <a:round/>
                    <a:headEnd type="none" w="sm" len="sm"/>
                    <a:tailEnd type="none" w="sm" len="sm"/>
                  </a:ln>
                  <a:effectLst/>
                </p:spPr>
                <p:txBody>
                  <a:bodyPr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ja-JP" alt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</p:grpSp>
            <p:grpSp>
              <p:nvGrpSpPr>
                <p:cNvPr id="79" name="Group 110"/>
                <p:cNvGrpSpPr>
                  <a:grpSpLocks/>
                </p:cNvGrpSpPr>
                <p:nvPr/>
              </p:nvGrpSpPr>
              <p:grpSpPr bwMode="auto">
                <a:xfrm>
                  <a:off x="3612" y="1802"/>
                  <a:ext cx="185" cy="101"/>
                  <a:chOff x="3612" y="1802"/>
                  <a:chExt cx="185" cy="101"/>
                </a:xfrm>
              </p:grpSpPr>
              <p:sp>
                <p:nvSpPr>
                  <p:cNvPr id="80" name="Line 111"/>
                  <p:cNvSpPr>
                    <a:spLocks noChangeShapeType="1"/>
                  </p:cNvSpPr>
                  <p:nvPr/>
                </p:nvSpPr>
                <p:spPr bwMode="auto">
                  <a:xfrm>
                    <a:off x="3625" y="1802"/>
                    <a:ext cx="172" cy="33"/>
                  </a:xfrm>
                  <a:prstGeom prst="line">
                    <a:avLst/>
                  </a:prstGeom>
                  <a:noFill/>
                  <a:ln w="12700">
                    <a:solidFill>
                      <a:schemeClr val="bg2"/>
                    </a:solidFill>
                    <a:round/>
                    <a:headEnd type="none" w="sm" len="sm"/>
                    <a:tailEnd type="none" w="sm" len="sm"/>
                  </a:ln>
                  <a:effectLst/>
                </p:spPr>
                <p:txBody>
                  <a:bodyPr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ja-JP" alt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81" name="Line 112"/>
                  <p:cNvSpPr>
                    <a:spLocks noChangeShapeType="1"/>
                  </p:cNvSpPr>
                  <p:nvPr/>
                </p:nvSpPr>
                <p:spPr bwMode="auto">
                  <a:xfrm>
                    <a:off x="3621" y="1827"/>
                    <a:ext cx="172" cy="30"/>
                  </a:xfrm>
                  <a:prstGeom prst="line">
                    <a:avLst/>
                  </a:prstGeom>
                  <a:noFill/>
                  <a:ln w="12700">
                    <a:solidFill>
                      <a:schemeClr val="bg2"/>
                    </a:solidFill>
                    <a:round/>
                    <a:headEnd type="none" w="sm" len="sm"/>
                    <a:tailEnd type="none" w="sm" len="sm"/>
                  </a:ln>
                  <a:effectLst/>
                </p:spPr>
                <p:txBody>
                  <a:bodyPr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ja-JP" alt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82" name="Line 113"/>
                  <p:cNvSpPr>
                    <a:spLocks noChangeShapeType="1"/>
                  </p:cNvSpPr>
                  <p:nvPr/>
                </p:nvSpPr>
                <p:spPr bwMode="auto">
                  <a:xfrm>
                    <a:off x="3616" y="1850"/>
                    <a:ext cx="173" cy="31"/>
                  </a:xfrm>
                  <a:prstGeom prst="line">
                    <a:avLst/>
                  </a:prstGeom>
                  <a:noFill/>
                  <a:ln w="12700">
                    <a:solidFill>
                      <a:schemeClr val="bg2"/>
                    </a:solidFill>
                    <a:round/>
                    <a:headEnd type="none" w="sm" len="sm"/>
                    <a:tailEnd type="none" w="sm" len="sm"/>
                  </a:ln>
                  <a:effectLst/>
                </p:spPr>
                <p:txBody>
                  <a:bodyPr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ja-JP" alt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83" name="Line 114"/>
                  <p:cNvSpPr>
                    <a:spLocks noChangeShapeType="1"/>
                  </p:cNvSpPr>
                  <p:nvPr/>
                </p:nvSpPr>
                <p:spPr bwMode="auto">
                  <a:xfrm>
                    <a:off x="3612" y="1873"/>
                    <a:ext cx="172" cy="30"/>
                  </a:xfrm>
                  <a:prstGeom prst="line">
                    <a:avLst/>
                  </a:prstGeom>
                  <a:noFill/>
                  <a:ln w="12700">
                    <a:solidFill>
                      <a:schemeClr val="bg2"/>
                    </a:solidFill>
                    <a:round/>
                    <a:headEnd type="none" w="sm" len="sm"/>
                    <a:tailEnd type="none" w="sm" len="sm"/>
                  </a:ln>
                  <a:effectLst/>
                </p:spPr>
                <p:txBody>
                  <a:bodyPr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ja-JP" alt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Text" lastClr="000000"/>
                      </a:solidFill>
                      <a:effectLst/>
                      <a:uLnTx/>
                      <a:uFillTx/>
                    </a:endParaRPr>
                  </a:p>
                </p:txBody>
              </p:sp>
            </p:grpSp>
          </p:grpSp>
        </p:grpSp>
        <p:sp>
          <p:nvSpPr>
            <p:cNvPr id="74" name="Freeform 115"/>
            <p:cNvSpPr>
              <a:spLocks/>
            </p:cNvSpPr>
            <p:nvPr/>
          </p:nvSpPr>
          <p:spPr bwMode="auto">
            <a:xfrm>
              <a:off x="3465" y="1774"/>
              <a:ext cx="93" cy="81"/>
            </a:xfrm>
            <a:custGeom>
              <a:avLst/>
              <a:gdLst/>
              <a:ahLst/>
              <a:cxnLst>
                <a:cxn ang="0">
                  <a:pos x="68" y="0"/>
                </a:cxn>
                <a:cxn ang="0">
                  <a:pos x="92" y="21"/>
                </a:cxn>
                <a:cxn ang="0">
                  <a:pos x="79" y="26"/>
                </a:cxn>
                <a:cxn ang="0">
                  <a:pos x="69" y="33"/>
                </a:cxn>
                <a:cxn ang="0">
                  <a:pos x="57" y="41"/>
                </a:cxn>
                <a:cxn ang="0">
                  <a:pos x="50" y="47"/>
                </a:cxn>
                <a:cxn ang="0">
                  <a:pos x="42" y="56"/>
                </a:cxn>
                <a:cxn ang="0">
                  <a:pos x="38" y="62"/>
                </a:cxn>
                <a:cxn ang="0">
                  <a:pos x="33" y="68"/>
                </a:cxn>
                <a:cxn ang="0">
                  <a:pos x="29" y="73"/>
                </a:cxn>
                <a:cxn ang="0">
                  <a:pos x="26" y="80"/>
                </a:cxn>
                <a:cxn ang="0">
                  <a:pos x="0" y="57"/>
                </a:cxn>
                <a:cxn ang="0">
                  <a:pos x="3" y="52"/>
                </a:cxn>
                <a:cxn ang="0">
                  <a:pos x="6" y="46"/>
                </a:cxn>
                <a:cxn ang="0">
                  <a:pos x="11" y="41"/>
                </a:cxn>
                <a:cxn ang="0">
                  <a:pos x="15" y="35"/>
                </a:cxn>
                <a:cxn ang="0">
                  <a:pos x="20" y="30"/>
                </a:cxn>
                <a:cxn ang="0">
                  <a:pos x="24" y="26"/>
                </a:cxn>
                <a:cxn ang="0">
                  <a:pos x="29" y="22"/>
                </a:cxn>
                <a:cxn ang="0">
                  <a:pos x="35" y="17"/>
                </a:cxn>
                <a:cxn ang="0">
                  <a:pos x="40" y="13"/>
                </a:cxn>
                <a:cxn ang="0">
                  <a:pos x="48" y="9"/>
                </a:cxn>
                <a:cxn ang="0">
                  <a:pos x="55" y="6"/>
                </a:cxn>
                <a:cxn ang="0">
                  <a:pos x="62" y="3"/>
                </a:cxn>
                <a:cxn ang="0">
                  <a:pos x="68" y="0"/>
                </a:cxn>
              </a:cxnLst>
              <a:rect l="0" t="0" r="r" b="b"/>
              <a:pathLst>
                <a:path w="93" h="81">
                  <a:moveTo>
                    <a:pt x="68" y="0"/>
                  </a:moveTo>
                  <a:lnTo>
                    <a:pt x="92" y="21"/>
                  </a:lnTo>
                  <a:lnTo>
                    <a:pt x="79" y="26"/>
                  </a:lnTo>
                  <a:lnTo>
                    <a:pt x="69" y="33"/>
                  </a:lnTo>
                  <a:lnTo>
                    <a:pt x="57" y="41"/>
                  </a:lnTo>
                  <a:lnTo>
                    <a:pt x="50" y="47"/>
                  </a:lnTo>
                  <a:lnTo>
                    <a:pt x="42" y="56"/>
                  </a:lnTo>
                  <a:lnTo>
                    <a:pt x="38" y="62"/>
                  </a:lnTo>
                  <a:lnTo>
                    <a:pt x="33" y="68"/>
                  </a:lnTo>
                  <a:lnTo>
                    <a:pt x="29" y="73"/>
                  </a:lnTo>
                  <a:lnTo>
                    <a:pt x="26" y="80"/>
                  </a:lnTo>
                  <a:lnTo>
                    <a:pt x="0" y="57"/>
                  </a:lnTo>
                  <a:lnTo>
                    <a:pt x="3" y="52"/>
                  </a:lnTo>
                  <a:lnTo>
                    <a:pt x="6" y="46"/>
                  </a:lnTo>
                  <a:lnTo>
                    <a:pt x="11" y="41"/>
                  </a:lnTo>
                  <a:lnTo>
                    <a:pt x="15" y="35"/>
                  </a:lnTo>
                  <a:lnTo>
                    <a:pt x="20" y="30"/>
                  </a:lnTo>
                  <a:lnTo>
                    <a:pt x="24" y="26"/>
                  </a:lnTo>
                  <a:lnTo>
                    <a:pt x="29" y="22"/>
                  </a:lnTo>
                  <a:lnTo>
                    <a:pt x="35" y="17"/>
                  </a:lnTo>
                  <a:lnTo>
                    <a:pt x="40" y="13"/>
                  </a:lnTo>
                  <a:lnTo>
                    <a:pt x="48" y="9"/>
                  </a:lnTo>
                  <a:lnTo>
                    <a:pt x="55" y="6"/>
                  </a:lnTo>
                  <a:lnTo>
                    <a:pt x="62" y="3"/>
                  </a:lnTo>
                  <a:lnTo>
                    <a:pt x="68" y="0"/>
                  </a:lnTo>
                </a:path>
              </a:pathLst>
            </a:custGeom>
            <a:gradFill rotWithShape="0">
              <a:gsLst>
                <a:gs pos="0">
                  <a:srgbClr val="FFFF00">
                    <a:gamma/>
                    <a:shade val="69804"/>
                    <a:invGamma/>
                  </a:srgbClr>
                </a:gs>
                <a:gs pos="50000">
                  <a:srgbClr val="FFFF00"/>
                </a:gs>
                <a:gs pos="100000">
                  <a:srgbClr val="FFFF00">
                    <a:gamma/>
                    <a:shade val="69804"/>
                    <a:invGamma/>
                  </a:srgbClr>
                </a:gs>
              </a:gsLst>
              <a:lin ang="5400000" scaled="1"/>
            </a:gradFill>
            <a:ln w="12700" cap="rnd" cmpd="sng">
              <a:solidFill>
                <a:schemeClr val="bg2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5" name="Freeform 116"/>
            <p:cNvSpPr>
              <a:spLocks/>
            </p:cNvSpPr>
            <p:nvPr/>
          </p:nvSpPr>
          <p:spPr bwMode="auto">
            <a:xfrm>
              <a:off x="3506" y="1786"/>
              <a:ext cx="108" cy="51"/>
            </a:xfrm>
            <a:custGeom>
              <a:avLst/>
              <a:gdLst/>
              <a:ahLst/>
              <a:cxnLst>
                <a:cxn ang="0">
                  <a:pos x="0" y="25"/>
                </a:cxn>
                <a:cxn ang="0">
                  <a:pos x="5" y="21"/>
                </a:cxn>
                <a:cxn ang="0">
                  <a:pos x="13" y="16"/>
                </a:cxn>
                <a:cxn ang="0">
                  <a:pos x="20" y="12"/>
                </a:cxn>
                <a:cxn ang="0">
                  <a:pos x="29" y="8"/>
                </a:cxn>
                <a:cxn ang="0">
                  <a:pos x="38" y="5"/>
                </a:cxn>
                <a:cxn ang="0">
                  <a:pos x="45" y="3"/>
                </a:cxn>
                <a:cxn ang="0">
                  <a:pos x="53" y="1"/>
                </a:cxn>
                <a:cxn ang="0">
                  <a:pos x="62" y="0"/>
                </a:cxn>
                <a:cxn ang="0">
                  <a:pos x="67" y="0"/>
                </a:cxn>
                <a:cxn ang="0">
                  <a:pos x="73" y="0"/>
                </a:cxn>
                <a:cxn ang="0">
                  <a:pos x="82" y="0"/>
                </a:cxn>
                <a:cxn ang="0">
                  <a:pos x="87" y="1"/>
                </a:cxn>
                <a:cxn ang="0">
                  <a:pos x="93" y="2"/>
                </a:cxn>
                <a:cxn ang="0">
                  <a:pos x="107" y="26"/>
                </a:cxn>
                <a:cxn ang="0">
                  <a:pos x="97" y="26"/>
                </a:cxn>
                <a:cxn ang="0">
                  <a:pos x="90" y="25"/>
                </a:cxn>
                <a:cxn ang="0">
                  <a:pos x="84" y="25"/>
                </a:cxn>
                <a:cxn ang="0">
                  <a:pos x="77" y="25"/>
                </a:cxn>
                <a:cxn ang="0">
                  <a:pos x="71" y="26"/>
                </a:cxn>
                <a:cxn ang="0">
                  <a:pos x="65" y="27"/>
                </a:cxn>
                <a:cxn ang="0">
                  <a:pos x="58" y="29"/>
                </a:cxn>
                <a:cxn ang="0">
                  <a:pos x="51" y="31"/>
                </a:cxn>
                <a:cxn ang="0">
                  <a:pos x="45" y="33"/>
                </a:cxn>
                <a:cxn ang="0">
                  <a:pos x="37" y="35"/>
                </a:cxn>
                <a:cxn ang="0">
                  <a:pos x="30" y="39"/>
                </a:cxn>
                <a:cxn ang="0">
                  <a:pos x="25" y="42"/>
                </a:cxn>
                <a:cxn ang="0">
                  <a:pos x="19" y="46"/>
                </a:cxn>
                <a:cxn ang="0">
                  <a:pos x="14" y="50"/>
                </a:cxn>
                <a:cxn ang="0">
                  <a:pos x="0" y="25"/>
                </a:cxn>
              </a:cxnLst>
              <a:rect l="0" t="0" r="r" b="b"/>
              <a:pathLst>
                <a:path w="108" h="51">
                  <a:moveTo>
                    <a:pt x="0" y="25"/>
                  </a:moveTo>
                  <a:lnTo>
                    <a:pt x="5" y="21"/>
                  </a:lnTo>
                  <a:lnTo>
                    <a:pt x="13" y="16"/>
                  </a:lnTo>
                  <a:lnTo>
                    <a:pt x="20" y="12"/>
                  </a:lnTo>
                  <a:lnTo>
                    <a:pt x="29" y="8"/>
                  </a:lnTo>
                  <a:lnTo>
                    <a:pt x="38" y="5"/>
                  </a:lnTo>
                  <a:lnTo>
                    <a:pt x="45" y="3"/>
                  </a:lnTo>
                  <a:lnTo>
                    <a:pt x="53" y="1"/>
                  </a:lnTo>
                  <a:lnTo>
                    <a:pt x="62" y="0"/>
                  </a:lnTo>
                  <a:lnTo>
                    <a:pt x="67" y="0"/>
                  </a:lnTo>
                  <a:lnTo>
                    <a:pt x="73" y="0"/>
                  </a:lnTo>
                  <a:lnTo>
                    <a:pt x="82" y="0"/>
                  </a:lnTo>
                  <a:lnTo>
                    <a:pt x="87" y="1"/>
                  </a:lnTo>
                  <a:lnTo>
                    <a:pt x="93" y="2"/>
                  </a:lnTo>
                  <a:lnTo>
                    <a:pt x="107" y="26"/>
                  </a:lnTo>
                  <a:lnTo>
                    <a:pt x="97" y="26"/>
                  </a:lnTo>
                  <a:lnTo>
                    <a:pt x="90" y="25"/>
                  </a:lnTo>
                  <a:lnTo>
                    <a:pt x="84" y="25"/>
                  </a:lnTo>
                  <a:lnTo>
                    <a:pt x="77" y="25"/>
                  </a:lnTo>
                  <a:lnTo>
                    <a:pt x="71" y="26"/>
                  </a:lnTo>
                  <a:lnTo>
                    <a:pt x="65" y="27"/>
                  </a:lnTo>
                  <a:lnTo>
                    <a:pt x="58" y="29"/>
                  </a:lnTo>
                  <a:lnTo>
                    <a:pt x="51" y="31"/>
                  </a:lnTo>
                  <a:lnTo>
                    <a:pt x="45" y="33"/>
                  </a:lnTo>
                  <a:lnTo>
                    <a:pt x="37" y="35"/>
                  </a:lnTo>
                  <a:lnTo>
                    <a:pt x="30" y="39"/>
                  </a:lnTo>
                  <a:lnTo>
                    <a:pt x="25" y="42"/>
                  </a:lnTo>
                  <a:lnTo>
                    <a:pt x="19" y="46"/>
                  </a:lnTo>
                  <a:lnTo>
                    <a:pt x="14" y="50"/>
                  </a:lnTo>
                  <a:lnTo>
                    <a:pt x="0" y="25"/>
                  </a:lnTo>
                </a:path>
              </a:pathLst>
            </a:custGeom>
            <a:gradFill rotWithShape="0">
              <a:gsLst>
                <a:gs pos="0">
                  <a:srgbClr val="FFFF00">
                    <a:gamma/>
                    <a:shade val="69804"/>
                    <a:invGamma/>
                  </a:srgbClr>
                </a:gs>
                <a:gs pos="50000">
                  <a:srgbClr val="FFFF00"/>
                </a:gs>
                <a:gs pos="100000">
                  <a:srgbClr val="FFFF00">
                    <a:gamma/>
                    <a:shade val="69804"/>
                    <a:invGamma/>
                  </a:srgbClr>
                </a:gs>
              </a:gsLst>
              <a:lin ang="5400000" scaled="1"/>
            </a:gradFill>
            <a:ln w="12700" cap="rnd" cmpd="sng">
              <a:solidFill>
                <a:schemeClr val="bg2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57847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901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901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47 -0.0148 C 0.0908 -0.05966 0.18559 -0.08601 0.30851 -0.11099 C 0.43142 -0.13596 0.61146 -0.14659 0.7408 -0.16417 C 0.87014 -0.18174 1.01337 -0.20578 1.08507 -0.21665 " pathEditMode="relative" rAng="0" ptsTypes="aaaa">
                                      <p:cBhvr>
                                        <p:cTn id="12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100" y="-10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0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0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0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0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901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901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9184 0.08716 C 0.93681 -0.02128 0.78333 -0.07792 0.6 -0.14428 C 0.41667 -0.21087 0.11806 -0.2763 -0.00868 -0.31099 " pathEditMode="relative" rAng="0" ptsTypes="aaa">
                                      <p:cBhvr>
                                        <p:cTn id="33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5000" y="-199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500"/>
                            </p:stCondLst>
                            <p:childTnLst>
                              <p:par>
                                <p:cTn id="35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1800000">
                                      <p:cBhvr>
                                        <p:cTn id="3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800000">
                                      <p:cBhvr>
                                        <p:cTn id="3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65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0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90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149" grpId="0" animBg="1"/>
      <p:bldP spid="90150" grpId="0" animBg="1"/>
      <p:bldP spid="90151" grpId="0" animBg="1"/>
      <p:bldP spid="90151" grpId="1" animBg="1"/>
      <p:bldP spid="90152" grpId="0" animBg="1"/>
      <p:bldP spid="90152" grpId="1" animBg="1"/>
      <p:bldP spid="90153" grpId="0" animBg="1"/>
      <p:bldP spid="90154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2071670" y="928670"/>
            <a:ext cx="3798888" cy="4114800"/>
            <a:chOff x="818" y="1250"/>
            <a:chExt cx="1763" cy="2032"/>
          </a:xfrm>
        </p:grpSpPr>
        <p:sp>
          <p:nvSpPr>
            <p:cNvPr id="3" name="Freeform 5"/>
            <p:cNvSpPr>
              <a:spLocks/>
            </p:cNvSpPr>
            <p:nvPr/>
          </p:nvSpPr>
          <p:spPr bwMode="auto">
            <a:xfrm>
              <a:off x="2022" y="1250"/>
              <a:ext cx="559" cy="555"/>
            </a:xfrm>
            <a:custGeom>
              <a:avLst/>
              <a:gdLst>
                <a:gd name="T0" fmla="*/ 171 w 559"/>
                <a:gd name="T1" fmla="*/ 9 h 555"/>
                <a:gd name="T2" fmla="*/ 195 w 559"/>
                <a:gd name="T3" fmla="*/ 7 h 555"/>
                <a:gd name="T4" fmla="*/ 303 w 559"/>
                <a:gd name="T5" fmla="*/ 136 h 555"/>
                <a:gd name="T6" fmla="*/ 355 w 559"/>
                <a:gd name="T7" fmla="*/ 167 h 555"/>
                <a:gd name="T8" fmla="*/ 388 w 559"/>
                <a:gd name="T9" fmla="*/ 185 h 555"/>
                <a:gd name="T10" fmla="*/ 421 w 559"/>
                <a:gd name="T11" fmla="*/ 187 h 555"/>
                <a:gd name="T12" fmla="*/ 454 w 559"/>
                <a:gd name="T13" fmla="*/ 195 h 555"/>
                <a:gd name="T14" fmla="*/ 513 w 559"/>
                <a:gd name="T15" fmla="*/ 136 h 555"/>
                <a:gd name="T16" fmla="*/ 511 w 559"/>
                <a:gd name="T17" fmla="*/ 174 h 555"/>
                <a:gd name="T18" fmla="*/ 493 w 559"/>
                <a:gd name="T19" fmla="*/ 204 h 555"/>
                <a:gd name="T20" fmla="*/ 507 w 559"/>
                <a:gd name="T21" fmla="*/ 239 h 555"/>
                <a:gd name="T22" fmla="*/ 522 w 559"/>
                <a:gd name="T23" fmla="*/ 270 h 555"/>
                <a:gd name="T24" fmla="*/ 548 w 559"/>
                <a:gd name="T25" fmla="*/ 242 h 555"/>
                <a:gd name="T26" fmla="*/ 555 w 559"/>
                <a:gd name="T27" fmla="*/ 283 h 555"/>
                <a:gd name="T28" fmla="*/ 478 w 559"/>
                <a:gd name="T29" fmla="*/ 323 h 555"/>
                <a:gd name="T30" fmla="*/ 419 w 559"/>
                <a:gd name="T31" fmla="*/ 332 h 555"/>
                <a:gd name="T32" fmla="*/ 399 w 559"/>
                <a:gd name="T33" fmla="*/ 347 h 555"/>
                <a:gd name="T34" fmla="*/ 368 w 559"/>
                <a:gd name="T35" fmla="*/ 397 h 555"/>
                <a:gd name="T36" fmla="*/ 342 w 559"/>
                <a:gd name="T37" fmla="*/ 430 h 555"/>
                <a:gd name="T38" fmla="*/ 342 w 559"/>
                <a:gd name="T39" fmla="*/ 461 h 555"/>
                <a:gd name="T40" fmla="*/ 270 w 559"/>
                <a:gd name="T41" fmla="*/ 432 h 555"/>
                <a:gd name="T42" fmla="*/ 230 w 559"/>
                <a:gd name="T43" fmla="*/ 404 h 555"/>
                <a:gd name="T44" fmla="*/ 191 w 559"/>
                <a:gd name="T45" fmla="*/ 391 h 555"/>
                <a:gd name="T46" fmla="*/ 160 w 559"/>
                <a:gd name="T47" fmla="*/ 413 h 555"/>
                <a:gd name="T48" fmla="*/ 123 w 559"/>
                <a:gd name="T49" fmla="*/ 441 h 555"/>
                <a:gd name="T50" fmla="*/ 53 w 559"/>
                <a:gd name="T51" fmla="*/ 415 h 555"/>
                <a:gd name="T52" fmla="*/ 66 w 559"/>
                <a:gd name="T53" fmla="*/ 461 h 555"/>
                <a:gd name="T54" fmla="*/ 99 w 559"/>
                <a:gd name="T55" fmla="*/ 461 h 555"/>
                <a:gd name="T56" fmla="*/ 132 w 559"/>
                <a:gd name="T57" fmla="*/ 479 h 555"/>
                <a:gd name="T58" fmla="*/ 127 w 559"/>
                <a:gd name="T59" fmla="*/ 511 h 555"/>
                <a:gd name="T60" fmla="*/ 94 w 559"/>
                <a:gd name="T61" fmla="*/ 507 h 555"/>
                <a:gd name="T62" fmla="*/ 35 w 559"/>
                <a:gd name="T63" fmla="*/ 553 h 555"/>
                <a:gd name="T64" fmla="*/ 40 w 559"/>
                <a:gd name="T65" fmla="*/ 516 h 555"/>
                <a:gd name="T66" fmla="*/ 22 w 559"/>
                <a:gd name="T67" fmla="*/ 463 h 555"/>
                <a:gd name="T68" fmla="*/ 13 w 559"/>
                <a:gd name="T69" fmla="*/ 432 h 555"/>
                <a:gd name="T70" fmla="*/ 13 w 559"/>
                <a:gd name="T71" fmla="*/ 404 h 555"/>
                <a:gd name="T72" fmla="*/ 40 w 559"/>
                <a:gd name="T73" fmla="*/ 375 h 555"/>
                <a:gd name="T74" fmla="*/ 50 w 559"/>
                <a:gd name="T75" fmla="*/ 338 h 555"/>
                <a:gd name="T76" fmla="*/ 53 w 559"/>
                <a:gd name="T77" fmla="*/ 292 h 555"/>
                <a:gd name="T78" fmla="*/ 75 w 559"/>
                <a:gd name="T79" fmla="*/ 310 h 555"/>
                <a:gd name="T80" fmla="*/ 134 w 559"/>
                <a:gd name="T81" fmla="*/ 323 h 555"/>
                <a:gd name="T82" fmla="*/ 151 w 559"/>
                <a:gd name="T83" fmla="*/ 303 h 555"/>
                <a:gd name="T84" fmla="*/ 151 w 559"/>
                <a:gd name="T85" fmla="*/ 261 h 555"/>
                <a:gd name="T86" fmla="*/ 171 w 559"/>
                <a:gd name="T87" fmla="*/ 215 h 555"/>
                <a:gd name="T88" fmla="*/ 175 w 559"/>
                <a:gd name="T89" fmla="*/ 147 h 555"/>
                <a:gd name="T90" fmla="*/ 162 w 559"/>
                <a:gd name="T91" fmla="*/ 77 h 555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559"/>
                <a:gd name="T139" fmla="*/ 0 h 555"/>
                <a:gd name="T140" fmla="*/ 559 w 559"/>
                <a:gd name="T141" fmla="*/ 555 h 555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559" h="555">
                  <a:moveTo>
                    <a:pt x="158" y="16"/>
                  </a:moveTo>
                  <a:lnTo>
                    <a:pt x="160" y="9"/>
                  </a:lnTo>
                  <a:lnTo>
                    <a:pt x="171" y="9"/>
                  </a:lnTo>
                  <a:lnTo>
                    <a:pt x="182" y="0"/>
                  </a:lnTo>
                  <a:lnTo>
                    <a:pt x="186" y="7"/>
                  </a:lnTo>
                  <a:lnTo>
                    <a:pt x="195" y="7"/>
                  </a:lnTo>
                  <a:lnTo>
                    <a:pt x="204" y="24"/>
                  </a:lnTo>
                  <a:lnTo>
                    <a:pt x="219" y="31"/>
                  </a:lnTo>
                  <a:lnTo>
                    <a:pt x="303" y="136"/>
                  </a:lnTo>
                  <a:lnTo>
                    <a:pt x="331" y="165"/>
                  </a:lnTo>
                  <a:lnTo>
                    <a:pt x="340" y="169"/>
                  </a:lnTo>
                  <a:lnTo>
                    <a:pt x="355" y="167"/>
                  </a:lnTo>
                  <a:lnTo>
                    <a:pt x="364" y="167"/>
                  </a:lnTo>
                  <a:lnTo>
                    <a:pt x="377" y="169"/>
                  </a:lnTo>
                  <a:lnTo>
                    <a:pt x="388" y="185"/>
                  </a:lnTo>
                  <a:lnTo>
                    <a:pt x="395" y="191"/>
                  </a:lnTo>
                  <a:lnTo>
                    <a:pt x="406" y="191"/>
                  </a:lnTo>
                  <a:lnTo>
                    <a:pt x="421" y="187"/>
                  </a:lnTo>
                  <a:lnTo>
                    <a:pt x="432" y="185"/>
                  </a:lnTo>
                  <a:lnTo>
                    <a:pt x="445" y="195"/>
                  </a:lnTo>
                  <a:lnTo>
                    <a:pt x="454" y="195"/>
                  </a:lnTo>
                  <a:lnTo>
                    <a:pt x="478" y="185"/>
                  </a:lnTo>
                  <a:lnTo>
                    <a:pt x="498" y="163"/>
                  </a:lnTo>
                  <a:lnTo>
                    <a:pt x="513" y="136"/>
                  </a:lnTo>
                  <a:lnTo>
                    <a:pt x="522" y="132"/>
                  </a:lnTo>
                  <a:lnTo>
                    <a:pt x="524" y="147"/>
                  </a:lnTo>
                  <a:lnTo>
                    <a:pt x="511" y="174"/>
                  </a:lnTo>
                  <a:lnTo>
                    <a:pt x="493" y="182"/>
                  </a:lnTo>
                  <a:lnTo>
                    <a:pt x="491" y="187"/>
                  </a:lnTo>
                  <a:lnTo>
                    <a:pt x="493" y="204"/>
                  </a:lnTo>
                  <a:lnTo>
                    <a:pt x="491" y="220"/>
                  </a:lnTo>
                  <a:lnTo>
                    <a:pt x="498" y="231"/>
                  </a:lnTo>
                  <a:lnTo>
                    <a:pt x="507" y="239"/>
                  </a:lnTo>
                  <a:lnTo>
                    <a:pt x="513" y="244"/>
                  </a:lnTo>
                  <a:lnTo>
                    <a:pt x="515" y="261"/>
                  </a:lnTo>
                  <a:lnTo>
                    <a:pt x="522" y="270"/>
                  </a:lnTo>
                  <a:lnTo>
                    <a:pt x="526" y="272"/>
                  </a:lnTo>
                  <a:lnTo>
                    <a:pt x="535" y="270"/>
                  </a:lnTo>
                  <a:lnTo>
                    <a:pt x="548" y="242"/>
                  </a:lnTo>
                  <a:lnTo>
                    <a:pt x="559" y="257"/>
                  </a:lnTo>
                  <a:lnTo>
                    <a:pt x="559" y="272"/>
                  </a:lnTo>
                  <a:lnTo>
                    <a:pt x="555" y="283"/>
                  </a:lnTo>
                  <a:lnTo>
                    <a:pt x="539" y="290"/>
                  </a:lnTo>
                  <a:lnTo>
                    <a:pt x="500" y="301"/>
                  </a:lnTo>
                  <a:lnTo>
                    <a:pt x="478" y="323"/>
                  </a:lnTo>
                  <a:lnTo>
                    <a:pt x="454" y="332"/>
                  </a:lnTo>
                  <a:lnTo>
                    <a:pt x="436" y="338"/>
                  </a:lnTo>
                  <a:lnTo>
                    <a:pt x="419" y="332"/>
                  </a:lnTo>
                  <a:lnTo>
                    <a:pt x="410" y="332"/>
                  </a:lnTo>
                  <a:lnTo>
                    <a:pt x="406" y="340"/>
                  </a:lnTo>
                  <a:lnTo>
                    <a:pt x="399" y="347"/>
                  </a:lnTo>
                  <a:lnTo>
                    <a:pt x="395" y="356"/>
                  </a:lnTo>
                  <a:lnTo>
                    <a:pt x="388" y="356"/>
                  </a:lnTo>
                  <a:lnTo>
                    <a:pt x="368" y="397"/>
                  </a:lnTo>
                  <a:lnTo>
                    <a:pt x="360" y="411"/>
                  </a:lnTo>
                  <a:lnTo>
                    <a:pt x="351" y="417"/>
                  </a:lnTo>
                  <a:lnTo>
                    <a:pt x="342" y="430"/>
                  </a:lnTo>
                  <a:lnTo>
                    <a:pt x="344" y="450"/>
                  </a:lnTo>
                  <a:lnTo>
                    <a:pt x="347" y="452"/>
                  </a:lnTo>
                  <a:lnTo>
                    <a:pt x="342" y="461"/>
                  </a:lnTo>
                  <a:lnTo>
                    <a:pt x="331" y="465"/>
                  </a:lnTo>
                  <a:lnTo>
                    <a:pt x="281" y="437"/>
                  </a:lnTo>
                  <a:lnTo>
                    <a:pt x="270" y="432"/>
                  </a:lnTo>
                  <a:lnTo>
                    <a:pt x="250" y="422"/>
                  </a:lnTo>
                  <a:lnTo>
                    <a:pt x="237" y="411"/>
                  </a:lnTo>
                  <a:lnTo>
                    <a:pt x="230" y="404"/>
                  </a:lnTo>
                  <a:lnTo>
                    <a:pt x="215" y="395"/>
                  </a:lnTo>
                  <a:lnTo>
                    <a:pt x="200" y="395"/>
                  </a:lnTo>
                  <a:lnTo>
                    <a:pt x="191" y="391"/>
                  </a:lnTo>
                  <a:lnTo>
                    <a:pt x="180" y="391"/>
                  </a:lnTo>
                  <a:lnTo>
                    <a:pt x="171" y="402"/>
                  </a:lnTo>
                  <a:lnTo>
                    <a:pt x="160" y="413"/>
                  </a:lnTo>
                  <a:lnTo>
                    <a:pt x="138" y="417"/>
                  </a:lnTo>
                  <a:lnTo>
                    <a:pt x="134" y="430"/>
                  </a:lnTo>
                  <a:lnTo>
                    <a:pt x="123" y="441"/>
                  </a:lnTo>
                  <a:lnTo>
                    <a:pt x="99" y="413"/>
                  </a:lnTo>
                  <a:lnTo>
                    <a:pt x="66" y="413"/>
                  </a:lnTo>
                  <a:lnTo>
                    <a:pt x="53" y="415"/>
                  </a:lnTo>
                  <a:lnTo>
                    <a:pt x="50" y="430"/>
                  </a:lnTo>
                  <a:lnTo>
                    <a:pt x="57" y="454"/>
                  </a:lnTo>
                  <a:lnTo>
                    <a:pt x="66" y="461"/>
                  </a:lnTo>
                  <a:lnTo>
                    <a:pt x="72" y="461"/>
                  </a:lnTo>
                  <a:lnTo>
                    <a:pt x="79" y="457"/>
                  </a:lnTo>
                  <a:lnTo>
                    <a:pt x="99" y="461"/>
                  </a:lnTo>
                  <a:lnTo>
                    <a:pt x="112" y="476"/>
                  </a:lnTo>
                  <a:lnTo>
                    <a:pt x="121" y="479"/>
                  </a:lnTo>
                  <a:lnTo>
                    <a:pt x="132" y="479"/>
                  </a:lnTo>
                  <a:lnTo>
                    <a:pt x="138" y="492"/>
                  </a:lnTo>
                  <a:lnTo>
                    <a:pt x="138" y="509"/>
                  </a:lnTo>
                  <a:lnTo>
                    <a:pt x="127" y="511"/>
                  </a:lnTo>
                  <a:lnTo>
                    <a:pt x="118" y="507"/>
                  </a:lnTo>
                  <a:lnTo>
                    <a:pt x="101" y="505"/>
                  </a:lnTo>
                  <a:lnTo>
                    <a:pt x="94" y="507"/>
                  </a:lnTo>
                  <a:lnTo>
                    <a:pt x="83" y="516"/>
                  </a:lnTo>
                  <a:lnTo>
                    <a:pt x="46" y="555"/>
                  </a:lnTo>
                  <a:lnTo>
                    <a:pt x="35" y="553"/>
                  </a:lnTo>
                  <a:lnTo>
                    <a:pt x="22" y="531"/>
                  </a:lnTo>
                  <a:lnTo>
                    <a:pt x="22" y="525"/>
                  </a:lnTo>
                  <a:lnTo>
                    <a:pt x="40" y="516"/>
                  </a:lnTo>
                  <a:lnTo>
                    <a:pt x="46" y="501"/>
                  </a:lnTo>
                  <a:lnTo>
                    <a:pt x="40" y="483"/>
                  </a:lnTo>
                  <a:lnTo>
                    <a:pt x="22" y="463"/>
                  </a:lnTo>
                  <a:lnTo>
                    <a:pt x="7" y="450"/>
                  </a:lnTo>
                  <a:lnTo>
                    <a:pt x="0" y="435"/>
                  </a:lnTo>
                  <a:lnTo>
                    <a:pt x="13" y="432"/>
                  </a:lnTo>
                  <a:lnTo>
                    <a:pt x="18" y="419"/>
                  </a:lnTo>
                  <a:lnTo>
                    <a:pt x="18" y="411"/>
                  </a:lnTo>
                  <a:lnTo>
                    <a:pt x="13" y="404"/>
                  </a:lnTo>
                  <a:lnTo>
                    <a:pt x="13" y="393"/>
                  </a:lnTo>
                  <a:lnTo>
                    <a:pt x="26" y="382"/>
                  </a:lnTo>
                  <a:lnTo>
                    <a:pt x="40" y="375"/>
                  </a:lnTo>
                  <a:lnTo>
                    <a:pt x="46" y="371"/>
                  </a:lnTo>
                  <a:lnTo>
                    <a:pt x="50" y="356"/>
                  </a:lnTo>
                  <a:lnTo>
                    <a:pt x="50" y="338"/>
                  </a:lnTo>
                  <a:lnTo>
                    <a:pt x="44" y="325"/>
                  </a:lnTo>
                  <a:lnTo>
                    <a:pt x="44" y="316"/>
                  </a:lnTo>
                  <a:lnTo>
                    <a:pt x="53" y="292"/>
                  </a:lnTo>
                  <a:lnTo>
                    <a:pt x="59" y="290"/>
                  </a:lnTo>
                  <a:lnTo>
                    <a:pt x="68" y="294"/>
                  </a:lnTo>
                  <a:lnTo>
                    <a:pt x="75" y="310"/>
                  </a:lnTo>
                  <a:lnTo>
                    <a:pt x="105" y="321"/>
                  </a:lnTo>
                  <a:lnTo>
                    <a:pt x="127" y="318"/>
                  </a:lnTo>
                  <a:lnTo>
                    <a:pt x="134" y="323"/>
                  </a:lnTo>
                  <a:lnTo>
                    <a:pt x="138" y="318"/>
                  </a:lnTo>
                  <a:lnTo>
                    <a:pt x="151" y="323"/>
                  </a:lnTo>
                  <a:lnTo>
                    <a:pt x="151" y="303"/>
                  </a:lnTo>
                  <a:lnTo>
                    <a:pt x="154" y="285"/>
                  </a:lnTo>
                  <a:lnTo>
                    <a:pt x="154" y="270"/>
                  </a:lnTo>
                  <a:lnTo>
                    <a:pt x="151" y="261"/>
                  </a:lnTo>
                  <a:lnTo>
                    <a:pt x="149" y="250"/>
                  </a:lnTo>
                  <a:lnTo>
                    <a:pt x="154" y="235"/>
                  </a:lnTo>
                  <a:lnTo>
                    <a:pt x="171" y="215"/>
                  </a:lnTo>
                  <a:lnTo>
                    <a:pt x="167" y="187"/>
                  </a:lnTo>
                  <a:lnTo>
                    <a:pt x="173" y="169"/>
                  </a:lnTo>
                  <a:lnTo>
                    <a:pt x="175" y="147"/>
                  </a:lnTo>
                  <a:lnTo>
                    <a:pt x="175" y="121"/>
                  </a:lnTo>
                  <a:lnTo>
                    <a:pt x="171" y="92"/>
                  </a:lnTo>
                  <a:lnTo>
                    <a:pt x="162" y="77"/>
                  </a:lnTo>
                  <a:lnTo>
                    <a:pt x="156" y="62"/>
                  </a:lnTo>
                  <a:lnTo>
                    <a:pt x="158" y="16"/>
                  </a:lnTo>
                  <a:close/>
                </a:path>
              </a:pathLst>
            </a:custGeom>
            <a:solidFill>
              <a:srgbClr val="003300"/>
            </a:solidFill>
            <a:ln w="0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" name="Freeform 6"/>
            <p:cNvSpPr>
              <a:spLocks/>
            </p:cNvSpPr>
            <p:nvPr/>
          </p:nvSpPr>
          <p:spPr bwMode="auto">
            <a:xfrm>
              <a:off x="1070" y="1799"/>
              <a:ext cx="1195" cy="1079"/>
            </a:xfrm>
            <a:custGeom>
              <a:avLst/>
              <a:gdLst>
                <a:gd name="T0" fmla="*/ 336 w 1195"/>
                <a:gd name="T1" fmla="*/ 924 h 1079"/>
                <a:gd name="T2" fmla="*/ 274 w 1195"/>
                <a:gd name="T3" fmla="*/ 932 h 1079"/>
                <a:gd name="T4" fmla="*/ 198 w 1195"/>
                <a:gd name="T5" fmla="*/ 961 h 1079"/>
                <a:gd name="T6" fmla="*/ 167 w 1195"/>
                <a:gd name="T7" fmla="*/ 979 h 1079"/>
                <a:gd name="T8" fmla="*/ 108 w 1195"/>
                <a:gd name="T9" fmla="*/ 979 h 1079"/>
                <a:gd name="T10" fmla="*/ 46 w 1195"/>
                <a:gd name="T11" fmla="*/ 987 h 1079"/>
                <a:gd name="T12" fmla="*/ 16 w 1195"/>
                <a:gd name="T13" fmla="*/ 965 h 1079"/>
                <a:gd name="T14" fmla="*/ 49 w 1195"/>
                <a:gd name="T15" fmla="*/ 921 h 1079"/>
                <a:gd name="T16" fmla="*/ 125 w 1195"/>
                <a:gd name="T17" fmla="*/ 895 h 1079"/>
                <a:gd name="T18" fmla="*/ 213 w 1195"/>
                <a:gd name="T19" fmla="*/ 821 h 1079"/>
                <a:gd name="T20" fmla="*/ 281 w 1195"/>
                <a:gd name="T21" fmla="*/ 779 h 1079"/>
                <a:gd name="T22" fmla="*/ 321 w 1195"/>
                <a:gd name="T23" fmla="*/ 790 h 1079"/>
                <a:gd name="T24" fmla="*/ 456 w 1195"/>
                <a:gd name="T25" fmla="*/ 779 h 1079"/>
                <a:gd name="T26" fmla="*/ 496 w 1195"/>
                <a:gd name="T27" fmla="*/ 779 h 1079"/>
                <a:gd name="T28" fmla="*/ 522 w 1195"/>
                <a:gd name="T29" fmla="*/ 783 h 1079"/>
                <a:gd name="T30" fmla="*/ 566 w 1195"/>
                <a:gd name="T31" fmla="*/ 783 h 1079"/>
                <a:gd name="T32" fmla="*/ 568 w 1195"/>
                <a:gd name="T33" fmla="*/ 737 h 1079"/>
                <a:gd name="T34" fmla="*/ 654 w 1195"/>
                <a:gd name="T35" fmla="*/ 634 h 1079"/>
                <a:gd name="T36" fmla="*/ 689 w 1195"/>
                <a:gd name="T37" fmla="*/ 540 h 1079"/>
                <a:gd name="T38" fmla="*/ 682 w 1195"/>
                <a:gd name="T39" fmla="*/ 573 h 1079"/>
                <a:gd name="T40" fmla="*/ 682 w 1195"/>
                <a:gd name="T41" fmla="*/ 612 h 1079"/>
                <a:gd name="T42" fmla="*/ 728 w 1195"/>
                <a:gd name="T43" fmla="*/ 610 h 1079"/>
                <a:gd name="T44" fmla="*/ 880 w 1195"/>
                <a:gd name="T45" fmla="*/ 489 h 1079"/>
                <a:gd name="T46" fmla="*/ 943 w 1195"/>
                <a:gd name="T47" fmla="*/ 384 h 1079"/>
                <a:gd name="T48" fmla="*/ 996 w 1195"/>
                <a:gd name="T49" fmla="*/ 276 h 1079"/>
                <a:gd name="T50" fmla="*/ 954 w 1195"/>
                <a:gd name="T51" fmla="*/ 206 h 1079"/>
                <a:gd name="T52" fmla="*/ 974 w 1195"/>
                <a:gd name="T53" fmla="*/ 125 h 1079"/>
                <a:gd name="T54" fmla="*/ 992 w 1195"/>
                <a:gd name="T55" fmla="*/ 105 h 1079"/>
                <a:gd name="T56" fmla="*/ 1011 w 1195"/>
                <a:gd name="T57" fmla="*/ 55 h 1079"/>
                <a:gd name="T58" fmla="*/ 1053 w 1195"/>
                <a:gd name="T59" fmla="*/ 61 h 1079"/>
                <a:gd name="T60" fmla="*/ 1068 w 1195"/>
                <a:gd name="T61" fmla="*/ 70 h 1079"/>
                <a:gd name="T62" fmla="*/ 1103 w 1195"/>
                <a:gd name="T63" fmla="*/ 24 h 1079"/>
                <a:gd name="T64" fmla="*/ 1075 w 1195"/>
                <a:gd name="T65" fmla="*/ 0 h 1079"/>
                <a:gd name="T66" fmla="*/ 1106 w 1195"/>
                <a:gd name="T67" fmla="*/ 11 h 1079"/>
                <a:gd name="T68" fmla="*/ 1119 w 1195"/>
                <a:gd name="T69" fmla="*/ 39 h 1079"/>
                <a:gd name="T70" fmla="*/ 1195 w 1195"/>
                <a:gd name="T71" fmla="*/ 237 h 1079"/>
                <a:gd name="T72" fmla="*/ 1152 w 1195"/>
                <a:gd name="T73" fmla="*/ 412 h 1079"/>
                <a:gd name="T74" fmla="*/ 1106 w 1195"/>
                <a:gd name="T75" fmla="*/ 410 h 1079"/>
                <a:gd name="T76" fmla="*/ 1068 w 1195"/>
                <a:gd name="T77" fmla="*/ 641 h 1079"/>
                <a:gd name="T78" fmla="*/ 1097 w 1195"/>
                <a:gd name="T79" fmla="*/ 766 h 1079"/>
                <a:gd name="T80" fmla="*/ 1005 w 1195"/>
                <a:gd name="T81" fmla="*/ 858 h 1079"/>
                <a:gd name="T82" fmla="*/ 1009 w 1195"/>
                <a:gd name="T83" fmla="*/ 768 h 1079"/>
                <a:gd name="T84" fmla="*/ 970 w 1195"/>
                <a:gd name="T85" fmla="*/ 829 h 1079"/>
                <a:gd name="T86" fmla="*/ 926 w 1195"/>
                <a:gd name="T87" fmla="*/ 827 h 1079"/>
                <a:gd name="T88" fmla="*/ 910 w 1195"/>
                <a:gd name="T89" fmla="*/ 884 h 1079"/>
                <a:gd name="T90" fmla="*/ 886 w 1195"/>
                <a:gd name="T91" fmla="*/ 917 h 1079"/>
                <a:gd name="T92" fmla="*/ 886 w 1195"/>
                <a:gd name="T93" fmla="*/ 849 h 1079"/>
                <a:gd name="T94" fmla="*/ 840 w 1195"/>
                <a:gd name="T95" fmla="*/ 862 h 1079"/>
                <a:gd name="T96" fmla="*/ 766 w 1195"/>
                <a:gd name="T97" fmla="*/ 900 h 1079"/>
                <a:gd name="T98" fmla="*/ 737 w 1195"/>
                <a:gd name="T99" fmla="*/ 906 h 1079"/>
                <a:gd name="T100" fmla="*/ 691 w 1195"/>
                <a:gd name="T101" fmla="*/ 915 h 1079"/>
                <a:gd name="T102" fmla="*/ 709 w 1195"/>
                <a:gd name="T103" fmla="*/ 889 h 1079"/>
                <a:gd name="T104" fmla="*/ 676 w 1195"/>
                <a:gd name="T105" fmla="*/ 867 h 1079"/>
                <a:gd name="T106" fmla="*/ 654 w 1195"/>
                <a:gd name="T107" fmla="*/ 871 h 1079"/>
                <a:gd name="T108" fmla="*/ 636 w 1195"/>
                <a:gd name="T109" fmla="*/ 913 h 1079"/>
                <a:gd name="T110" fmla="*/ 628 w 1195"/>
                <a:gd name="T111" fmla="*/ 970 h 1079"/>
                <a:gd name="T112" fmla="*/ 535 w 1195"/>
                <a:gd name="T113" fmla="*/ 1079 h 1079"/>
                <a:gd name="T114" fmla="*/ 487 w 1195"/>
                <a:gd name="T115" fmla="*/ 1018 h 1079"/>
                <a:gd name="T116" fmla="*/ 494 w 1195"/>
                <a:gd name="T117" fmla="*/ 985 h 1079"/>
                <a:gd name="T118" fmla="*/ 485 w 1195"/>
                <a:gd name="T119" fmla="*/ 941 h 1079"/>
                <a:gd name="T120" fmla="*/ 463 w 1195"/>
                <a:gd name="T121" fmla="*/ 910 h 1079"/>
                <a:gd name="T122" fmla="*/ 430 w 1195"/>
                <a:gd name="T123" fmla="*/ 891 h 1079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195"/>
                <a:gd name="T187" fmla="*/ 0 h 1079"/>
                <a:gd name="T188" fmla="*/ 1195 w 1195"/>
                <a:gd name="T189" fmla="*/ 1079 h 1079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195" h="1079">
                  <a:moveTo>
                    <a:pt x="364" y="926"/>
                  </a:moveTo>
                  <a:lnTo>
                    <a:pt x="336" y="932"/>
                  </a:lnTo>
                  <a:lnTo>
                    <a:pt x="336" y="924"/>
                  </a:lnTo>
                  <a:lnTo>
                    <a:pt x="325" y="917"/>
                  </a:lnTo>
                  <a:lnTo>
                    <a:pt x="305" y="932"/>
                  </a:lnTo>
                  <a:lnTo>
                    <a:pt x="274" y="932"/>
                  </a:lnTo>
                  <a:lnTo>
                    <a:pt x="259" y="950"/>
                  </a:lnTo>
                  <a:lnTo>
                    <a:pt x="231" y="950"/>
                  </a:lnTo>
                  <a:lnTo>
                    <a:pt x="198" y="961"/>
                  </a:lnTo>
                  <a:lnTo>
                    <a:pt x="200" y="939"/>
                  </a:lnTo>
                  <a:lnTo>
                    <a:pt x="180" y="937"/>
                  </a:lnTo>
                  <a:lnTo>
                    <a:pt x="167" y="979"/>
                  </a:lnTo>
                  <a:lnTo>
                    <a:pt x="145" y="1000"/>
                  </a:lnTo>
                  <a:lnTo>
                    <a:pt x="121" y="1000"/>
                  </a:lnTo>
                  <a:lnTo>
                    <a:pt x="108" y="979"/>
                  </a:lnTo>
                  <a:lnTo>
                    <a:pt x="90" y="974"/>
                  </a:lnTo>
                  <a:lnTo>
                    <a:pt x="82" y="983"/>
                  </a:lnTo>
                  <a:lnTo>
                    <a:pt x="46" y="987"/>
                  </a:lnTo>
                  <a:lnTo>
                    <a:pt x="44" y="972"/>
                  </a:lnTo>
                  <a:lnTo>
                    <a:pt x="0" y="976"/>
                  </a:lnTo>
                  <a:lnTo>
                    <a:pt x="16" y="965"/>
                  </a:lnTo>
                  <a:lnTo>
                    <a:pt x="20" y="957"/>
                  </a:lnTo>
                  <a:lnTo>
                    <a:pt x="18" y="935"/>
                  </a:lnTo>
                  <a:lnTo>
                    <a:pt x="49" y="921"/>
                  </a:lnTo>
                  <a:lnTo>
                    <a:pt x="66" y="932"/>
                  </a:lnTo>
                  <a:lnTo>
                    <a:pt x="95" y="897"/>
                  </a:lnTo>
                  <a:lnTo>
                    <a:pt x="125" y="895"/>
                  </a:lnTo>
                  <a:lnTo>
                    <a:pt x="149" y="867"/>
                  </a:lnTo>
                  <a:lnTo>
                    <a:pt x="169" y="849"/>
                  </a:lnTo>
                  <a:lnTo>
                    <a:pt x="213" y="821"/>
                  </a:lnTo>
                  <a:lnTo>
                    <a:pt x="215" y="801"/>
                  </a:lnTo>
                  <a:lnTo>
                    <a:pt x="264" y="788"/>
                  </a:lnTo>
                  <a:lnTo>
                    <a:pt x="281" y="779"/>
                  </a:lnTo>
                  <a:lnTo>
                    <a:pt x="281" y="801"/>
                  </a:lnTo>
                  <a:lnTo>
                    <a:pt x="292" y="801"/>
                  </a:lnTo>
                  <a:lnTo>
                    <a:pt x="321" y="790"/>
                  </a:lnTo>
                  <a:lnTo>
                    <a:pt x="329" y="794"/>
                  </a:lnTo>
                  <a:lnTo>
                    <a:pt x="410" y="777"/>
                  </a:lnTo>
                  <a:lnTo>
                    <a:pt x="456" y="779"/>
                  </a:lnTo>
                  <a:lnTo>
                    <a:pt x="496" y="766"/>
                  </a:lnTo>
                  <a:lnTo>
                    <a:pt x="503" y="777"/>
                  </a:lnTo>
                  <a:lnTo>
                    <a:pt x="496" y="779"/>
                  </a:lnTo>
                  <a:lnTo>
                    <a:pt x="496" y="801"/>
                  </a:lnTo>
                  <a:lnTo>
                    <a:pt x="511" y="801"/>
                  </a:lnTo>
                  <a:lnTo>
                    <a:pt x="522" y="783"/>
                  </a:lnTo>
                  <a:lnTo>
                    <a:pt x="540" y="801"/>
                  </a:lnTo>
                  <a:lnTo>
                    <a:pt x="566" y="790"/>
                  </a:lnTo>
                  <a:lnTo>
                    <a:pt x="566" y="783"/>
                  </a:lnTo>
                  <a:lnTo>
                    <a:pt x="588" y="770"/>
                  </a:lnTo>
                  <a:lnTo>
                    <a:pt x="579" y="755"/>
                  </a:lnTo>
                  <a:lnTo>
                    <a:pt x="568" y="737"/>
                  </a:lnTo>
                  <a:lnTo>
                    <a:pt x="581" y="709"/>
                  </a:lnTo>
                  <a:lnTo>
                    <a:pt x="619" y="678"/>
                  </a:lnTo>
                  <a:lnTo>
                    <a:pt x="654" y="634"/>
                  </a:lnTo>
                  <a:lnTo>
                    <a:pt x="649" y="577"/>
                  </a:lnTo>
                  <a:lnTo>
                    <a:pt x="671" y="542"/>
                  </a:lnTo>
                  <a:lnTo>
                    <a:pt x="689" y="540"/>
                  </a:lnTo>
                  <a:lnTo>
                    <a:pt x="724" y="524"/>
                  </a:lnTo>
                  <a:lnTo>
                    <a:pt x="704" y="562"/>
                  </a:lnTo>
                  <a:lnTo>
                    <a:pt x="682" y="573"/>
                  </a:lnTo>
                  <a:lnTo>
                    <a:pt x="678" y="586"/>
                  </a:lnTo>
                  <a:lnTo>
                    <a:pt x="689" y="590"/>
                  </a:lnTo>
                  <a:lnTo>
                    <a:pt x="682" y="612"/>
                  </a:lnTo>
                  <a:lnTo>
                    <a:pt x="687" y="627"/>
                  </a:lnTo>
                  <a:lnTo>
                    <a:pt x="709" y="634"/>
                  </a:lnTo>
                  <a:lnTo>
                    <a:pt x="728" y="610"/>
                  </a:lnTo>
                  <a:lnTo>
                    <a:pt x="823" y="573"/>
                  </a:lnTo>
                  <a:lnTo>
                    <a:pt x="875" y="513"/>
                  </a:lnTo>
                  <a:lnTo>
                    <a:pt x="880" y="489"/>
                  </a:lnTo>
                  <a:lnTo>
                    <a:pt x="921" y="458"/>
                  </a:lnTo>
                  <a:lnTo>
                    <a:pt x="930" y="443"/>
                  </a:lnTo>
                  <a:lnTo>
                    <a:pt x="943" y="384"/>
                  </a:lnTo>
                  <a:lnTo>
                    <a:pt x="970" y="353"/>
                  </a:lnTo>
                  <a:lnTo>
                    <a:pt x="976" y="305"/>
                  </a:lnTo>
                  <a:lnTo>
                    <a:pt x="996" y="276"/>
                  </a:lnTo>
                  <a:lnTo>
                    <a:pt x="994" y="228"/>
                  </a:lnTo>
                  <a:lnTo>
                    <a:pt x="974" y="221"/>
                  </a:lnTo>
                  <a:lnTo>
                    <a:pt x="954" y="206"/>
                  </a:lnTo>
                  <a:lnTo>
                    <a:pt x="967" y="199"/>
                  </a:lnTo>
                  <a:lnTo>
                    <a:pt x="987" y="156"/>
                  </a:lnTo>
                  <a:lnTo>
                    <a:pt x="974" y="125"/>
                  </a:lnTo>
                  <a:lnTo>
                    <a:pt x="972" y="112"/>
                  </a:lnTo>
                  <a:lnTo>
                    <a:pt x="976" y="105"/>
                  </a:lnTo>
                  <a:lnTo>
                    <a:pt x="992" y="105"/>
                  </a:lnTo>
                  <a:lnTo>
                    <a:pt x="1009" y="81"/>
                  </a:lnTo>
                  <a:lnTo>
                    <a:pt x="1013" y="66"/>
                  </a:lnTo>
                  <a:lnTo>
                    <a:pt x="1011" y="55"/>
                  </a:lnTo>
                  <a:lnTo>
                    <a:pt x="1013" y="37"/>
                  </a:lnTo>
                  <a:lnTo>
                    <a:pt x="1040" y="33"/>
                  </a:lnTo>
                  <a:lnTo>
                    <a:pt x="1053" y="61"/>
                  </a:lnTo>
                  <a:lnTo>
                    <a:pt x="1051" y="83"/>
                  </a:lnTo>
                  <a:lnTo>
                    <a:pt x="1064" y="81"/>
                  </a:lnTo>
                  <a:lnTo>
                    <a:pt x="1068" y="70"/>
                  </a:lnTo>
                  <a:lnTo>
                    <a:pt x="1101" y="79"/>
                  </a:lnTo>
                  <a:lnTo>
                    <a:pt x="1112" y="50"/>
                  </a:lnTo>
                  <a:lnTo>
                    <a:pt x="1103" y="24"/>
                  </a:lnTo>
                  <a:lnTo>
                    <a:pt x="1062" y="37"/>
                  </a:lnTo>
                  <a:lnTo>
                    <a:pt x="1068" y="11"/>
                  </a:lnTo>
                  <a:lnTo>
                    <a:pt x="1075" y="0"/>
                  </a:lnTo>
                  <a:lnTo>
                    <a:pt x="1086" y="0"/>
                  </a:lnTo>
                  <a:lnTo>
                    <a:pt x="1097" y="6"/>
                  </a:lnTo>
                  <a:lnTo>
                    <a:pt x="1106" y="11"/>
                  </a:lnTo>
                  <a:lnTo>
                    <a:pt x="1123" y="4"/>
                  </a:lnTo>
                  <a:lnTo>
                    <a:pt x="1130" y="15"/>
                  </a:lnTo>
                  <a:lnTo>
                    <a:pt x="1119" y="39"/>
                  </a:lnTo>
                  <a:lnTo>
                    <a:pt x="1119" y="85"/>
                  </a:lnTo>
                  <a:lnTo>
                    <a:pt x="1156" y="125"/>
                  </a:lnTo>
                  <a:lnTo>
                    <a:pt x="1195" y="237"/>
                  </a:lnTo>
                  <a:lnTo>
                    <a:pt x="1174" y="333"/>
                  </a:lnTo>
                  <a:lnTo>
                    <a:pt x="1152" y="351"/>
                  </a:lnTo>
                  <a:lnTo>
                    <a:pt x="1152" y="412"/>
                  </a:lnTo>
                  <a:lnTo>
                    <a:pt x="1141" y="417"/>
                  </a:lnTo>
                  <a:lnTo>
                    <a:pt x="1134" y="390"/>
                  </a:lnTo>
                  <a:lnTo>
                    <a:pt x="1106" y="410"/>
                  </a:lnTo>
                  <a:lnTo>
                    <a:pt x="1112" y="540"/>
                  </a:lnTo>
                  <a:lnTo>
                    <a:pt x="1090" y="614"/>
                  </a:lnTo>
                  <a:lnTo>
                    <a:pt x="1068" y="641"/>
                  </a:lnTo>
                  <a:lnTo>
                    <a:pt x="1079" y="722"/>
                  </a:lnTo>
                  <a:lnTo>
                    <a:pt x="1099" y="737"/>
                  </a:lnTo>
                  <a:lnTo>
                    <a:pt x="1097" y="766"/>
                  </a:lnTo>
                  <a:lnTo>
                    <a:pt x="1062" y="788"/>
                  </a:lnTo>
                  <a:lnTo>
                    <a:pt x="1062" y="818"/>
                  </a:lnTo>
                  <a:lnTo>
                    <a:pt x="1005" y="858"/>
                  </a:lnTo>
                  <a:lnTo>
                    <a:pt x="987" y="827"/>
                  </a:lnTo>
                  <a:lnTo>
                    <a:pt x="1013" y="774"/>
                  </a:lnTo>
                  <a:lnTo>
                    <a:pt x="1009" y="768"/>
                  </a:lnTo>
                  <a:lnTo>
                    <a:pt x="961" y="792"/>
                  </a:lnTo>
                  <a:lnTo>
                    <a:pt x="976" y="823"/>
                  </a:lnTo>
                  <a:lnTo>
                    <a:pt x="970" y="829"/>
                  </a:lnTo>
                  <a:lnTo>
                    <a:pt x="961" y="821"/>
                  </a:lnTo>
                  <a:lnTo>
                    <a:pt x="937" y="816"/>
                  </a:lnTo>
                  <a:lnTo>
                    <a:pt x="926" y="827"/>
                  </a:lnTo>
                  <a:lnTo>
                    <a:pt x="921" y="869"/>
                  </a:lnTo>
                  <a:lnTo>
                    <a:pt x="921" y="880"/>
                  </a:lnTo>
                  <a:lnTo>
                    <a:pt x="910" y="884"/>
                  </a:lnTo>
                  <a:lnTo>
                    <a:pt x="913" y="893"/>
                  </a:lnTo>
                  <a:lnTo>
                    <a:pt x="908" y="910"/>
                  </a:lnTo>
                  <a:lnTo>
                    <a:pt x="886" y="917"/>
                  </a:lnTo>
                  <a:lnTo>
                    <a:pt x="878" y="904"/>
                  </a:lnTo>
                  <a:lnTo>
                    <a:pt x="875" y="884"/>
                  </a:lnTo>
                  <a:lnTo>
                    <a:pt x="886" y="849"/>
                  </a:lnTo>
                  <a:lnTo>
                    <a:pt x="875" y="849"/>
                  </a:lnTo>
                  <a:lnTo>
                    <a:pt x="867" y="860"/>
                  </a:lnTo>
                  <a:lnTo>
                    <a:pt x="840" y="862"/>
                  </a:lnTo>
                  <a:lnTo>
                    <a:pt x="823" y="902"/>
                  </a:lnTo>
                  <a:lnTo>
                    <a:pt x="774" y="910"/>
                  </a:lnTo>
                  <a:lnTo>
                    <a:pt x="766" y="900"/>
                  </a:lnTo>
                  <a:lnTo>
                    <a:pt x="755" y="893"/>
                  </a:lnTo>
                  <a:lnTo>
                    <a:pt x="744" y="900"/>
                  </a:lnTo>
                  <a:lnTo>
                    <a:pt x="737" y="906"/>
                  </a:lnTo>
                  <a:lnTo>
                    <a:pt x="733" y="917"/>
                  </a:lnTo>
                  <a:lnTo>
                    <a:pt x="693" y="921"/>
                  </a:lnTo>
                  <a:lnTo>
                    <a:pt x="691" y="915"/>
                  </a:lnTo>
                  <a:lnTo>
                    <a:pt x="724" y="904"/>
                  </a:lnTo>
                  <a:lnTo>
                    <a:pt x="726" y="895"/>
                  </a:lnTo>
                  <a:lnTo>
                    <a:pt x="709" y="889"/>
                  </a:lnTo>
                  <a:lnTo>
                    <a:pt x="671" y="895"/>
                  </a:lnTo>
                  <a:lnTo>
                    <a:pt x="676" y="875"/>
                  </a:lnTo>
                  <a:lnTo>
                    <a:pt x="676" y="867"/>
                  </a:lnTo>
                  <a:lnTo>
                    <a:pt x="667" y="856"/>
                  </a:lnTo>
                  <a:lnTo>
                    <a:pt x="647" y="860"/>
                  </a:lnTo>
                  <a:lnTo>
                    <a:pt x="654" y="871"/>
                  </a:lnTo>
                  <a:lnTo>
                    <a:pt x="643" y="878"/>
                  </a:lnTo>
                  <a:lnTo>
                    <a:pt x="632" y="900"/>
                  </a:lnTo>
                  <a:lnTo>
                    <a:pt x="636" y="913"/>
                  </a:lnTo>
                  <a:lnTo>
                    <a:pt x="676" y="948"/>
                  </a:lnTo>
                  <a:lnTo>
                    <a:pt x="663" y="965"/>
                  </a:lnTo>
                  <a:lnTo>
                    <a:pt x="628" y="970"/>
                  </a:lnTo>
                  <a:lnTo>
                    <a:pt x="579" y="1042"/>
                  </a:lnTo>
                  <a:lnTo>
                    <a:pt x="555" y="1077"/>
                  </a:lnTo>
                  <a:lnTo>
                    <a:pt x="535" y="1079"/>
                  </a:lnTo>
                  <a:lnTo>
                    <a:pt x="535" y="1066"/>
                  </a:lnTo>
                  <a:lnTo>
                    <a:pt x="513" y="1053"/>
                  </a:lnTo>
                  <a:lnTo>
                    <a:pt x="487" y="1018"/>
                  </a:lnTo>
                  <a:lnTo>
                    <a:pt x="481" y="1011"/>
                  </a:lnTo>
                  <a:lnTo>
                    <a:pt x="478" y="987"/>
                  </a:lnTo>
                  <a:lnTo>
                    <a:pt x="494" y="985"/>
                  </a:lnTo>
                  <a:lnTo>
                    <a:pt x="498" y="972"/>
                  </a:lnTo>
                  <a:lnTo>
                    <a:pt x="485" y="968"/>
                  </a:lnTo>
                  <a:lnTo>
                    <a:pt x="485" y="941"/>
                  </a:lnTo>
                  <a:lnTo>
                    <a:pt x="531" y="926"/>
                  </a:lnTo>
                  <a:lnTo>
                    <a:pt x="527" y="900"/>
                  </a:lnTo>
                  <a:lnTo>
                    <a:pt x="463" y="910"/>
                  </a:lnTo>
                  <a:lnTo>
                    <a:pt x="456" y="915"/>
                  </a:lnTo>
                  <a:lnTo>
                    <a:pt x="456" y="895"/>
                  </a:lnTo>
                  <a:lnTo>
                    <a:pt x="430" y="891"/>
                  </a:lnTo>
                  <a:lnTo>
                    <a:pt x="375" y="906"/>
                  </a:lnTo>
                  <a:lnTo>
                    <a:pt x="364" y="926"/>
                  </a:lnTo>
                  <a:close/>
                </a:path>
              </a:pathLst>
            </a:custGeom>
            <a:solidFill>
              <a:srgbClr val="003300"/>
            </a:solidFill>
            <a:ln w="0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" name="Freeform 7"/>
            <p:cNvSpPr>
              <a:spLocks/>
            </p:cNvSpPr>
            <p:nvPr/>
          </p:nvSpPr>
          <p:spPr bwMode="auto">
            <a:xfrm>
              <a:off x="1228" y="2738"/>
              <a:ext cx="277" cy="211"/>
            </a:xfrm>
            <a:custGeom>
              <a:avLst/>
              <a:gdLst>
                <a:gd name="T0" fmla="*/ 268 w 277"/>
                <a:gd name="T1" fmla="*/ 88 h 211"/>
                <a:gd name="T2" fmla="*/ 246 w 277"/>
                <a:gd name="T3" fmla="*/ 103 h 211"/>
                <a:gd name="T4" fmla="*/ 217 w 277"/>
                <a:gd name="T5" fmla="*/ 143 h 211"/>
                <a:gd name="T6" fmla="*/ 195 w 277"/>
                <a:gd name="T7" fmla="*/ 143 h 211"/>
                <a:gd name="T8" fmla="*/ 189 w 277"/>
                <a:gd name="T9" fmla="*/ 129 h 211"/>
                <a:gd name="T10" fmla="*/ 178 w 277"/>
                <a:gd name="T11" fmla="*/ 121 h 211"/>
                <a:gd name="T12" fmla="*/ 160 w 277"/>
                <a:gd name="T13" fmla="*/ 121 h 211"/>
                <a:gd name="T14" fmla="*/ 143 w 277"/>
                <a:gd name="T15" fmla="*/ 121 h 211"/>
                <a:gd name="T16" fmla="*/ 121 w 277"/>
                <a:gd name="T17" fmla="*/ 138 h 211"/>
                <a:gd name="T18" fmla="*/ 101 w 277"/>
                <a:gd name="T19" fmla="*/ 160 h 211"/>
                <a:gd name="T20" fmla="*/ 88 w 277"/>
                <a:gd name="T21" fmla="*/ 180 h 211"/>
                <a:gd name="T22" fmla="*/ 90 w 277"/>
                <a:gd name="T23" fmla="*/ 202 h 211"/>
                <a:gd name="T24" fmla="*/ 73 w 277"/>
                <a:gd name="T25" fmla="*/ 211 h 211"/>
                <a:gd name="T26" fmla="*/ 13 w 277"/>
                <a:gd name="T27" fmla="*/ 165 h 211"/>
                <a:gd name="T28" fmla="*/ 29 w 277"/>
                <a:gd name="T29" fmla="*/ 156 h 211"/>
                <a:gd name="T30" fmla="*/ 33 w 277"/>
                <a:gd name="T31" fmla="*/ 138 h 211"/>
                <a:gd name="T32" fmla="*/ 24 w 277"/>
                <a:gd name="T33" fmla="*/ 127 h 211"/>
                <a:gd name="T34" fmla="*/ 0 w 277"/>
                <a:gd name="T35" fmla="*/ 123 h 211"/>
                <a:gd name="T36" fmla="*/ 40 w 277"/>
                <a:gd name="T37" fmla="*/ 99 h 211"/>
                <a:gd name="T38" fmla="*/ 51 w 277"/>
                <a:gd name="T39" fmla="*/ 61 h 211"/>
                <a:gd name="T40" fmla="*/ 75 w 277"/>
                <a:gd name="T41" fmla="*/ 35 h 211"/>
                <a:gd name="T42" fmla="*/ 90 w 277"/>
                <a:gd name="T43" fmla="*/ 44 h 211"/>
                <a:gd name="T44" fmla="*/ 101 w 277"/>
                <a:gd name="T45" fmla="*/ 48 h 211"/>
                <a:gd name="T46" fmla="*/ 127 w 277"/>
                <a:gd name="T47" fmla="*/ 55 h 211"/>
                <a:gd name="T48" fmla="*/ 152 w 277"/>
                <a:gd name="T49" fmla="*/ 50 h 211"/>
                <a:gd name="T50" fmla="*/ 160 w 277"/>
                <a:gd name="T51" fmla="*/ 26 h 211"/>
                <a:gd name="T52" fmla="*/ 173 w 277"/>
                <a:gd name="T53" fmla="*/ 13 h 211"/>
                <a:gd name="T54" fmla="*/ 217 w 277"/>
                <a:gd name="T55" fmla="*/ 0 h 211"/>
                <a:gd name="T56" fmla="*/ 228 w 277"/>
                <a:gd name="T57" fmla="*/ 22 h 211"/>
                <a:gd name="T58" fmla="*/ 268 w 277"/>
                <a:gd name="T59" fmla="*/ 29 h 211"/>
                <a:gd name="T60" fmla="*/ 266 w 277"/>
                <a:gd name="T61" fmla="*/ 46 h 211"/>
                <a:gd name="T62" fmla="*/ 274 w 277"/>
                <a:gd name="T63" fmla="*/ 70 h 211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277"/>
                <a:gd name="T97" fmla="*/ 0 h 211"/>
                <a:gd name="T98" fmla="*/ 277 w 277"/>
                <a:gd name="T99" fmla="*/ 211 h 211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277" h="211">
                  <a:moveTo>
                    <a:pt x="277" y="68"/>
                  </a:moveTo>
                  <a:lnTo>
                    <a:pt x="268" y="88"/>
                  </a:lnTo>
                  <a:lnTo>
                    <a:pt x="261" y="94"/>
                  </a:lnTo>
                  <a:lnTo>
                    <a:pt x="246" y="103"/>
                  </a:lnTo>
                  <a:lnTo>
                    <a:pt x="239" y="108"/>
                  </a:lnTo>
                  <a:lnTo>
                    <a:pt x="217" y="143"/>
                  </a:lnTo>
                  <a:lnTo>
                    <a:pt x="195" y="145"/>
                  </a:lnTo>
                  <a:lnTo>
                    <a:pt x="195" y="143"/>
                  </a:lnTo>
                  <a:lnTo>
                    <a:pt x="191" y="140"/>
                  </a:lnTo>
                  <a:lnTo>
                    <a:pt x="189" y="129"/>
                  </a:lnTo>
                  <a:lnTo>
                    <a:pt x="184" y="125"/>
                  </a:lnTo>
                  <a:lnTo>
                    <a:pt x="178" y="121"/>
                  </a:lnTo>
                  <a:lnTo>
                    <a:pt x="171" y="125"/>
                  </a:lnTo>
                  <a:lnTo>
                    <a:pt x="160" y="121"/>
                  </a:lnTo>
                  <a:lnTo>
                    <a:pt x="149" y="123"/>
                  </a:lnTo>
                  <a:lnTo>
                    <a:pt x="143" y="121"/>
                  </a:lnTo>
                  <a:lnTo>
                    <a:pt x="125" y="127"/>
                  </a:lnTo>
                  <a:lnTo>
                    <a:pt x="121" y="138"/>
                  </a:lnTo>
                  <a:lnTo>
                    <a:pt x="119" y="143"/>
                  </a:lnTo>
                  <a:lnTo>
                    <a:pt x="101" y="160"/>
                  </a:lnTo>
                  <a:lnTo>
                    <a:pt x="95" y="169"/>
                  </a:lnTo>
                  <a:lnTo>
                    <a:pt x="88" y="180"/>
                  </a:lnTo>
                  <a:lnTo>
                    <a:pt x="90" y="189"/>
                  </a:lnTo>
                  <a:lnTo>
                    <a:pt x="90" y="202"/>
                  </a:lnTo>
                  <a:lnTo>
                    <a:pt x="84" y="211"/>
                  </a:lnTo>
                  <a:lnTo>
                    <a:pt x="73" y="211"/>
                  </a:lnTo>
                  <a:lnTo>
                    <a:pt x="18" y="176"/>
                  </a:lnTo>
                  <a:lnTo>
                    <a:pt x="13" y="165"/>
                  </a:lnTo>
                  <a:lnTo>
                    <a:pt x="18" y="160"/>
                  </a:lnTo>
                  <a:lnTo>
                    <a:pt x="29" y="156"/>
                  </a:lnTo>
                  <a:lnTo>
                    <a:pt x="33" y="147"/>
                  </a:lnTo>
                  <a:lnTo>
                    <a:pt x="33" y="138"/>
                  </a:lnTo>
                  <a:lnTo>
                    <a:pt x="31" y="132"/>
                  </a:lnTo>
                  <a:lnTo>
                    <a:pt x="24" y="127"/>
                  </a:lnTo>
                  <a:lnTo>
                    <a:pt x="5" y="127"/>
                  </a:lnTo>
                  <a:lnTo>
                    <a:pt x="0" y="123"/>
                  </a:lnTo>
                  <a:lnTo>
                    <a:pt x="22" y="103"/>
                  </a:lnTo>
                  <a:lnTo>
                    <a:pt x="40" y="99"/>
                  </a:lnTo>
                  <a:lnTo>
                    <a:pt x="51" y="92"/>
                  </a:lnTo>
                  <a:lnTo>
                    <a:pt x="51" y="61"/>
                  </a:lnTo>
                  <a:lnTo>
                    <a:pt x="57" y="53"/>
                  </a:lnTo>
                  <a:lnTo>
                    <a:pt x="75" y="35"/>
                  </a:lnTo>
                  <a:lnTo>
                    <a:pt x="84" y="33"/>
                  </a:lnTo>
                  <a:lnTo>
                    <a:pt x="90" y="44"/>
                  </a:lnTo>
                  <a:lnTo>
                    <a:pt x="99" y="53"/>
                  </a:lnTo>
                  <a:lnTo>
                    <a:pt x="101" y="48"/>
                  </a:lnTo>
                  <a:lnTo>
                    <a:pt x="110" y="48"/>
                  </a:lnTo>
                  <a:lnTo>
                    <a:pt x="127" y="55"/>
                  </a:lnTo>
                  <a:lnTo>
                    <a:pt x="138" y="55"/>
                  </a:lnTo>
                  <a:lnTo>
                    <a:pt x="152" y="50"/>
                  </a:lnTo>
                  <a:lnTo>
                    <a:pt x="160" y="44"/>
                  </a:lnTo>
                  <a:lnTo>
                    <a:pt x="160" y="26"/>
                  </a:lnTo>
                  <a:lnTo>
                    <a:pt x="165" y="18"/>
                  </a:lnTo>
                  <a:lnTo>
                    <a:pt x="173" y="13"/>
                  </a:lnTo>
                  <a:lnTo>
                    <a:pt x="184" y="9"/>
                  </a:lnTo>
                  <a:lnTo>
                    <a:pt x="217" y="0"/>
                  </a:lnTo>
                  <a:lnTo>
                    <a:pt x="222" y="4"/>
                  </a:lnTo>
                  <a:lnTo>
                    <a:pt x="228" y="22"/>
                  </a:lnTo>
                  <a:lnTo>
                    <a:pt x="252" y="22"/>
                  </a:lnTo>
                  <a:lnTo>
                    <a:pt x="268" y="29"/>
                  </a:lnTo>
                  <a:lnTo>
                    <a:pt x="272" y="40"/>
                  </a:lnTo>
                  <a:lnTo>
                    <a:pt x="266" y="46"/>
                  </a:lnTo>
                  <a:lnTo>
                    <a:pt x="263" y="53"/>
                  </a:lnTo>
                  <a:lnTo>
                    <a:pt x="274" y="70"/>
                  </a:lnTo>
                  <a:lnTo>
                    <a:pt x="277" y="68"/>
                  </a:lnTo>
                  <a:close/>
                </a:path>
              </a:pathLst>
            </a:custGeom>
            <a:solidFill>
              <a:srgbClr val="003300"/>
            </a:solidFill>
            <a:ln w="0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" name="Freeform 8"/>
            <p:cNvSpPr>
              <a:spLocks/>
            </p:cNvSpPr>
            <p:nvPr/>
          </p:nvSpPr>
          <p:spPr bwMode="auto">
            <a:xfrm>
              <a:off x="930" y="2780"/>
              <a:ext cx="276" cy="384"/>
            </a:xfrm>
            <a:custGeom>
              <a:avLst/>
              <a:gdLst>
                <a:gd name="T0" fmla="*/ 149 w 276"/>
                <a:gd name="T1" fmla="*/ 342 h 384"/>
                <a:gd name="T2" fmla="*/ 151 w 276"/>
                <a:gd name="T3" fmla="*/ 366 h 384"/>
                <a:gd name="T4" fmla="*/ 132 w 276"/>
                <a:gd name="T5" fmla="*/ 384 h 384"/>
                <a:gd name="T6" fmla="*/ 105 w 276"/>
                <a:gd name="T7" fmla="*/ 382 h 384"/>
                <a:gd name="T8" fmla="*/ 112 w 276"/>
                <a:gd name="T9" fmla="*/ 360 h 384"/>
                <a:gd name="T10" fmla="*/ 116 w 276"/>
                <a:gd name="T11" fmla="*/ 320 h 384"/>
                <a:gd name="T12" fmla="*/ 105 w 276"/>
                <a:gd name="T13" fmla="*/ 311 h 384"/>
                <a:gd name="T14" fmla="*/ 90 w 276"/>
                <a:gd name="T15" fmla="*/ 342 h 384"/>
                <a:gd name="T16" fmla="*/ 64 w 276"/>
                <a:gd name="T17" fmla="*/ 357 h 384"/>
                <a:gd name="T18" fmla="*/ 66 w 276"/>
                <a:gd name="T19" fmla="*/ 342 h 384"/>
                <a:gd name="T20" fmla="*/ 53 w 276"/>
                <a:gd name="T21" fmla="*/ 292 h 384"/>
                <a:gd name="T22" fmla="*/ 66 w 276"/>
                <a:gd name="T23" fmla="*/ 283 h 384"/>
                <a:gd name="T24" fmla="*/ 57 w 276"/>
                <a:gd name="T25" fmla="*/ 267 h 384"/>
                <a:gd name="T26" fmla="*/ 66 w 276"/>
                <a:gd name="T27" fmla="*/ 241 h 384"/>
                <a:gd name="T28" fmla="*/ 94 w 276"/>
                <a:gd name="T29" fmla="*/ 235 h 384"/>
                <a:gd name="T30" fmla="*/ 97 w 276"/>
                <a:gd name="T31" fmla="*/ 204 h 384"/>
                <a:gd name="T32" fmla="*/ 107 w 276"/>
                <a:gd name="T33" fmla="*/ 191 h 384"/>
                <a:gd name="T34" fmla="*/ 101 w 276"/>
                <a:gd name="T35" fmla="*/ 166 h 384"/>
                <a:gd name="T36" fmla="*/ 90 w 276"/>
                <a:gd name="T37" fmla="*/ 160 h 384"/>
                <a:gd name="T38" fmla="*/ 99 w 276"/>
                <a:gd name="T39" fmla="*/ 145 h 384"/>
                <a:gd name="T40" fmla="*/ 90 w 276"/>
                <a:gd name="T41" fmla="*/ 101 h 384"/>
                <a:gd name="T42" fmla="*/ 66 w 276"/>
                <a:gd name="T43" fmla="*/ 101 h 384"/>
                <a:gd name="T44" fmla="*/ 70 w 276"/>
                <a:gd name="T45" fmla="*/ 118 h 384"/>
                <a:gd name="T46" fmla="*/ 72 w 276"/>
                <a:gd name="T47" fmla="*/ 151 h 384"/>
                <a:gd name="T48" fmla="*/ 68 w 276"/>
                <a:gd name="T49" fmla="*/ 180 h 384"/>
                <a:gd name="T50" fmla="*/ 50 w 276"/>
                <a:gd name="T51" fmla="*/ 175 h 384"/>
                <a:gd name="T52" fmla="*/ 22 w 276"/>
                <a:gd name="T53" fmla="*/ 169 h 384"/>
                <a:gd name="T54" fmla="*/ 7 w 276"/>
                <a:gd name="T55" fmla="*/ 134 h 384"/>
                <a:gd name="T56" fmla="*/ 0 w 276"/>
                <a:gd name="T57" fmla="*/ 118 h 384"/>
                <a:gd name="T58" fmla="*/ 22 w 276"/>
                <a:gd name="T59" fmla="*/ 114 h 384"/>
                <a:gd name="T60" fmla="*/ 29 w 276"/>
                <a:gd name="T61" fmla="*/ 98 h 384"/>
                <a:gd name="T62" fmla="*/ 4 w 276"/>
                <a:gd name="T63" fmla="*/ 83 h 384"/>
                <a:gd name="T64" fmla="*/ 29 w 276"/>
                <a:gd name="T65" fmla="*/ 70 h 384"/>
                <a:gd name="T66" fmla="*/ 44 w 276"/>
                <a:gd name="T67" fmla="*/ 57 h 384"/>
                <a:gd name="T68" fmla="*/ 53 w 276"/>
                <a:gd name="T69" fmla="*/ 41 h 384"/>
                <a:gd name="T70" fmla="*/ 94 w 276"/>
                <a:gd name="T71" fmla="*/ 46 h 384"/>
                <a:gd name="T72" fmla="*/ 107 w 276"/>
                <a:gd name="T73" fmla="*/ 11 h 384"/>
                <a:gd name="T74" fmla="*/ 129 w 276"/>
                <a:gd name="T75" fmla="*/ 0 h 384"/>
                <a:gd name="T76" fmla="*/ 171 w 276"/>
                <a:gd name="T77" fmla="*/ 8 h 384"/>
                <a:gd name="T78" fmla="*/ 167 w 276"/>
                <a:gd name="T79" fmla="*/ 35 h 384"/>
                <a:gd name="T80" fmla="*/ 184 w 276"/>
                <a:gd name="T81" fmla="*/ 50 h 384"/>
                <a:gd name="T82" fmla="*/ 224 w 276"/>
                <a:gd name="T83" fmla="*/ 57 h 384"/>
                <a:gd name="T84" fmla="*/ 250 w 276"/>
                <a:gd name="T85" fmla="*/ 70 h 384"/>
                <a:gd name="T86" fmla="*/ 237 w 276"/>
                <a:gd name="T87" fmla="*/ 79 h 384"/>
                <a:gd name="T88" fmla="*/ 215 w 276"/>
                <a:gd name="T89" fmla="*/ 94 h 384"/>
                <a:gd name="T90" fmla="*/ 248 w 276"/>
                <a:gd name="T91" fmla="*/ 96 h 384"/>
                <a:gd name="T92" fmla="*/ 272 w 276"/>
                <a:gd name="T93" fmla="*/ 125 h 384"/>
                <a:gd name="T94" fmla="*/ 265 w 276"/>
                <a:gd name="T95" fmla="*/ 151 h 384"/>
                <a:gd name="T96" fmla="*/ 243 w 276"/>
                <a:gd name="T97" fmla="*/ 182 h 384"/>
                <a:gd name="T98" fmla="*/ 241 w 276"/>
                <a:gd name="T99" fmla="*/ 202 h 384"/>
                <a:gd name="T100" fmla="*/ 215 w 276"/>
                <a:gd name="T101" fmla="*/ 239 h 384"/>
                <a:gd name="T102" fmla="*/ 206 w 276"/>
                <a:gd name="T103" fmla="*/ 267 h 384"/>
                <a:gd name="T104" fmla="*/ 193 w 276"/>
                <a:gd name="T105" fmla="*/ 298 h 384"/>
                <a:gd name="T106" fmla="*/ 184 w 276"/>
                <a:gd name="T107" fmla="*/ 342 h 384"/>
                <a:gd name="T108" fmla="*/ 164 w 276"/>
                <a:gd name="T109" fmla="*/ 342 h 384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276"/>
                <a:gd name="T166" fmla="*/ 0 h 384"/>
                <a:gd name="T167" fmla="*/ 276 w 276"/>
                <a:gd name="T168" fmla="*/ 384 h 384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276" h="384">
                  <a:moveTo>
                    <a:pt x="164" y="342"/>
                  </a:moveTo>
                  <a:lnTo>
                    <a:pt x="149" y="342"/>
                  </a:lnTo>
                  <a:lnTo>
                    <a:pt x="149" y="351"/>
                  </a:lnTo>
                  <a:lnTo>
                    <a:pt x="151" y="366"/>
                  </a:lnTo>
                  <a:lnTo>
                    <a:pt x="145" y="377"/>
                  </a:lnTo>
                  <a:lnTo>
                    <a:pt x="132" y="384"/>
                  </a:lnTo>
                  <a:lnTo>
                    <a:pt x="107" y="384"/>
                  </a:lnTo>
                  <a:lnTo>
                    <a:pt x="105" y="382"/>
                  </a:lnTo>
                  <a:lnTo>
                    <a:pt x="107" y="373"/>
                  </a:lnTo>
                  <a:lnTo>
                    <a:pt x="112" y="360"/>
                  </a:lnTo>
                  <a:lnTo>
                    <a:pt x="116" y="338"/>
                  </a:lnTo>
                  <a:lnTo>
                    <a:pt x="116" y="320"/>
                  </a:lnTo>
                  <a:lnTo>
                    <a:pt x="112" y="311"/>
                  </a:lnTo>
                  <a:lnTo>
                    <a:pt x="105" y="311"/>
                  </a:lnTo>
                  <a:lnTo>
                    <a:pt x="94" y="329"/>
                  </a:lnTo>
                  <a:lnTo>
                    <a:pt x="90" y="342"/>
                  </a:lnTo>
                  <a:lnTo>
                    <a:pt x="88" y="371"/>
                  </a:lnTo>
                  <a:lnTo>
                    <a:pt x="64" y="357"/>
                  </a:lnTo>
                  <a:lnTo>
                    <a:pt x="61" y="351"/>
                  </a:lnTo>
                  <a:lnTo>
                    <a:pt x="66" y="342"/>
                  </a:lnTo>
                  <a:lnTo>
                    <a:pt x="59" y="298"/>
                  </a:lnTo>
                  <a:lnTo>
                    <a:pt x="53" y="292"/>
                  </a:lnTo>
                  <a:lnTo>
                    <a:pt x="61" y="287"/>
                  </a:lnTo>
                  <a:lnTo>
                    <a:pt x="66" y="283"/>
                  </a:lnTo>
                  <a:lnTo>
                    <a:pt x="66" y="276"/>
                  </a:lnTo>
                  <a:lnTo>
                    <a:pt x="57" y="267"/>
                  </a:lnTo>
                  <a:lnTo>
                    <a:pt x="59" y="245"/>
                  </a:lnTo>
                  <a:lnTo>
                    <a:pt x="66" y="241"/>
                  </a:lnTo>
                  <a:lnTo>
                    <a:pt x="83" y="241"/>
                  </a:lnTo>
                  <a:lnTo>
                    <a:pt x="94" y="235"/>
                  </a:lnTo>
                  <a:lnTo>
                    <a:pt x="97" y="224"/>
                  </a:lnTo>
                  <a:lnTo>
                    <a:pt x="97" y="204"/>
                  </a:lnTo>
                  <a:lnTo>
                    <a:pt x="99" y="202"/>
                  </a:lnTo>
                  <a:lnTo>
                    <a:pt x="107" y="191"/>
                  </a:lnTo>
                  <a:lnTo>
                    <a:pt x="107" y="177"/>
                  </a:lnTo>
                  <a:lnTo>
                    <a:pt x="101" y="166"/>
                  </a:lnTo>
                  <a:lnTo>
                    <a:pt x="97" y="160"/>
                  </a:lnTo>
                  <a:lnTo>
                    <a:pt x="90" y="160"/>
                  </a:lnTo>
                  <a:lnTo>
                    <a:pt x="97" y="151"/>
                  </a:lnTo>
                  <a:lnTo>
                    <a:pt x="99" y="145"/>
                  </a:lnTo>
                  <a:lnTo>
                    <a:pt x="94" y="107"/>
                  </a:lnTo>
                  <a:lnTo>
                    <a:pt x="90" y="101"/>
                  </a:lnTo>
                  <a:lnTo>
                    <a:pt x="70" y="94"/>
                  </a:lnTo>
                  <a:lnTo>
                    <a:pt x="66" y="101"/>
                  </a:lnTo>
                  <a:lnTo>
                    <a:pt x="68" y="107"/>
                  </a:lnTo>
                  <a:lnTo>
                    <a:pt x="70" y="118"/>
                  </a:lnTo>
                  <a:lnTo>
                    <a:pt x="68" y="138"/>
                  </a:lnTo>
                  <a:lnTo>
                    <a:pt x="72" y="151"/>
                  </a:lnTo>
                  <a:lnTo>
                    <a:pt x="72" y="173"/>
                  </a:lnTo>
                  <a:lnTo>
                    <a:pt x="68" y="180"/>
                  </a:lnTo>
                  <a:lnTo>
                    <a:pt x="61" y="180"/>
                  </a:lnTo>
                  <a:lnTo>
                    <a:pt x="50" y="175"/>
                  </a:lnTo>
                  <a:lnTo>
                    <a:pt x="24" y="175"/>
                  </a:lnTo>
                  <a:lnTo>
                    <a:pt x="22" y="169"/>
                  </a:lnTo>
                  <a:lnTo>
                    <a:pt x="22" y="160"/>
                  </a:lnTo>
                  <a:lnTo>
                    <a:pt x="7" y="134"/>
                  </a:lnTo>
                  <a:lnTo>
                    <a:pt x="0" y="127"/>
                  </a:lnTo>
                  <a:lnTo>
                    <a:pt x="0" y="118"/>
                  </a:lnTo>
                  <a:lnTo>
                    <a:pt x="7" y="114"/>
                  </a:lnTo>
                  <a:lnTo>
                    <a:pt x="22" y="114"/>
                  </a:lnTo>
                  <a:lnTo>
                    <a:pt x="29" y="107"/>
                  </a:lnTo>
                  <a:lnTo>
                    <a:pt x="29" y="98"/>
                  </a:lnTo>
                  <a:lnTo>
                    <a:pt x="9" y="90"/>
                  </a:lnTo>
                  <a:lnTo>
                    <a:pt x="4" y="83"/>
                  </a:lnTo>
                  <a:lnTo>
                    <a:pt x="7" y="68"/>
                  </a:lnTo>
                  <a:lnTo>
                    <a:pt x="29" y="70"/>
                  </a:lnTo>
                  <a:lnTo>
                    <a:pt x="39" y="70"/>
                  </a:lnTo>
                  <a:lnTo>
                    <a:pt x="44" y="57"/>
                  </a:lnTo>
                  <a:lnTo>
                    <a:pt x="46" y="50"/>
                  </a:lnTo>
                  <a:lnTo>
                    <a:pt x="53" y="41"/>
                  </a:lnTo>
                  <a:lnTo>
                    <a:pt x="81" y="41"/>
                  </a:lnTo>
                  <a:lnTo>
                    <a:pt x="94" y="46"/>
                  </a:lnTo>
                  <a:lnTo>
                    <a:pt x="110" y="33"/>
                  </a:lnTo>
                  <a:lnTo>
                    <a:pt x="107" y="11"/>
                  </a:lnTo>
                  <a:lnTo>
                    <a:pt x="116" y="4"/>
                  </a:lnTo>
                  <a:lnTo>
                    <a:pt x="129" y="0"/>
                  </a:lnTo>
                  <a:lnTo>
                    <a:pt x="136" y="6"/>
                  </a:lnTo>
                  <a:lnTo>
                    <a:pt x="171" y="8"/>
                  </a:lnTo>
                  <a:lnTo>
                    <a:pt x="171" y="24"/>
                  </a:lnTo>
                  <a:lnTo>
                    <a:pt x="167" y="35"/>
                  </a:lnTo>
                  <a:lnTo>
                    <a:pt x="171" y="48"/>
                  </a:lnTo>
                  <a:lnTo>
                    <a:pt x="184" y="50"/>
                  </a:lnTo>
                  <a:lnTo>
                    <a:pt x="195" y="57"/>
                  </a:lnTo>
                  <a:lnTo>
                    <a:pt x="224" y="57"/>
                  </a:lnTo>
                  <a:lnTo>
                    <a:pt x="237" y="50"/>
                  </a:lnTo>
                  <a:lnTo>
                    <a:pt x="250" y="70"/>
                  </a:lnTo>
                  <a:lnTo>
                    <a:pt x="243" y="77"/>
                  </a:lnTo>
                  <a:lnTo>
                    <a:pt x="237" y="79"/>
                  </a:lnTo>
                  <a:lnTo>
                    <a:pt x="226" y="79"/>
                  </a:lnTo>
                  <a:lnTo>
                    <a:pt x="215" y="94"/>
                  </a:lnTo>
                  <a:lnTo>
                    <a:pt x="237" y="94"/>
                  </a:lnTo>
                  <a:lnTo>
                    <a:pt x="248" y="96"/>
                  </a:lnTo>
                  <a:lnTo>
                    <a:pt x="254" y="105"/>
                  </a:lnTo>
                  <a:lnTo>
                    <a:pt x="272" y="125"/>
                  </a:lnTo>
                  <a:lnTo>
                    <a:pt x="276" y="140"/>
                  </a:lnTo>
                  <a:lnTo>
                    <a:pt x="265" y="151"/>
                  </a:lnTo>
                  <a:lnTo>
                    <a:pt x="263" y="164"/>
                  </a:lnTo>
                  <a:lnTo>
                    <a:pt x="243" y="182"/>
                  </a:lnTo>
                  <a:lnTo>
                    <a:pt x="246" y="191"/>
                  </a:lnTo>
                  <a:lnTo>
                    <a:pt x="241" y="202"/>
                  </a:lnTo>
                  <a:lnTo>
                    <a:pt x="235" y="208"/>
                  </a:lnTo>
                  <a:lnTo>
                    <a:pt x="215" y="239"/>
                  </a:lnTo>
                  <a:lnTo>
                    <a:pt x="211" y="256"/>
                  </a:lnTo>
                  <a:lnTo>
                    <a:pt x="206" y="267"/>
                  </a:lnTo>
                  <a:lnTo>
                    <a:pt x="195" y="283"/>
                  </a:lnTo>
                  <a:lnTo>
                    <a:pt x="193" y="298"/>
                  </a:lnTo>
                  <a:lnTo>
                    <a:pt x="189" y="329"/>
                  </a:lnTo>
                  <a:lnTo>
                    <a:pt x="184" y="342"/>
                  </a:lnTo>
                  <a:lnTo>
                    <a:pt x="173" y="353"/>
                  </a:lnTo>
                  <a:lnTo>
                    <a:pt x="164" y="342"/>
                  </a:lnTo>
                  <a:close/>
                </a:path>
              </a:pathLst>
            </a:custGeom>
            <a:solidFill>
              <a:srgbClr val="003300"/>
            </a:solidFill>
            <a:ln w="0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" name="Freeform 9"/>
            <p:cNvSpPr>
              <a:spLocks/>
            </p:cNvSpPr>
            <p:nvPr/>
          </p:nvSpPr>
          <p:spPr bwMode="auto">
            <a:xfrm>
              <a:off x="2134" y="1292"/>
              <a:ext cx="20" cy="22"/>
            </a:xfrm>
            <a:custGeom>
              <a:avLst/>
              <a:gdLst>
                <a:gd name="T0" fmla="*/ 9 w 20"/>
                <a:gd name="T1" fmla="*/ 0 h 22"/>
                <a:gd name="T2" fmla="*/ 0 w 20"/>
                <a:gd name="T3" fmla="*/ 4 h 22"/>
                <a:gd name="T4" fmla="*/ 0 w 20"/>
                <a:gd name="T5" fmla="*/ 17 h 22"/>
                <a:gd name="T6" fmla="*/ 11 w 20"/>
                <a:gd name="T7" fmla="*/ 22 h 22"/>
                <a:gd name="T8" fmla="*/ 20 w 20"/>
                <a:gd name="T9" fmla="*/ 22 h 22"/>
                <a:gd name="T10" fmla="*/ 17 w 20"/>
                <a:gd name="T11" fmla="*/ 6 h 22"/>
                <a:gd name="T12" fmla="*/ 9 w 20"/>
                <a:gd name="T13" fmla="*/ 0 h 2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0"/>
                <a:gd name="T22" fmla="*/ 0 h 22"/>
                <a:gd name="T23" fmla="*/ 20 w 20"/>
                <a:gd name="T24" fmla="*/ 22 h 22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0" h="22">
                  <a:moveTo>
                    <a:pt x="9" y="0"/>
                  </a:moveTo>
                  <a:lnTo>
                    <a:pt x="0" y="4"/>
                  </a:lnTo>
                  <a:lnTo>
                    <a:pt x="0" y="17"/>
                  </a:lnTo>
                  <a:lnTo>
                    <a:pt x="11" y="22"/>
                  </a:lnTo>
                  <a:lnTo>
                    <a:pt x="20" y="22"/>
                  </a:lnTo>
                  <a:lnTo>
                    <a:pt x="17" y="6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003300"/>
            </a:solidFill>
            <a:ln w="0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" name="Freeform 10"/>
            <p:cNvSpPr>
              <a:spLocks/>
            </p:cNvSpPr>
            <p:nvPr/>
          </p:nvSpPr>
          <p:spPr bwMode="auto">
            <a:xfrm>
              <a:off x="1875" y="2222"/>
              <a:ext cx="44" cy="73"/>
            </a:xfrm>
            <a:custGeom>
              <a:avLst/>
              <a:gdLst>
                <a:gd name="T0" fmla="*/ 20 w 44"/>
                <a:gd name="T1" fmla="*/ 44 h 73"/>
                <a:gd name="T2" fmla="*/ 7 w 44"/>
                <a:gd name="T3" fmla="*/ 46 h 73"/>
                <a:gd name="T4" fmla="*/ 0 w 44"/>
                <a:gd name="T5" fmla="*/ 46 h 73"/>
                <a:gd name="T6" fmla="*/ 0 w 44"/>
                <a:gd name="T7" fmla="*/ 35 h 73"/>
                <a:gd name="T8" fmla="*/ 22 w 44"/>
                <a:gd name="T9" fmla="*/ 7 h 73"/>
                <a:gd name="T10" fmla="*/ 42 w 44"/>
                <a:gd name="T11" fmla="*/ 0 h 73"/>
                <a:gd name="T12" fmla="*/ 33 w 44"/>
                <a:gd name="T13" fmla="*/ 20 h 73"/>
                <a:gd name="T14" fmla="*/ 26 w 44"/>
                <a:gd name="T15" fmla="*/ 33 h 73"/>
                <a:gd name="T16" fmla="*/ 44 w 44"/>
                <a:gd name="T17" fmla="*/ 29 h 73"/>
                <a:gd name="T18" fmla="*/ 44 w 44"/>
                <a:gd name="T19" fmla="*/ 40 h 73"/>
                <a:gd name="T20" fmla="*/ 37 w 44"/>
                <a:gd name="T21" fmla="*/ 51 h 73"/>
                <a:gd name="T22" fmla="*/ 26 w 44"/>
                <a:gd name="T23" fmla="*/ 66 h 73"/>
                <a:gd name="T24" fmla="*/ 18 w 44"/>
                <a:gd name="T25" fmla="*/ 73 h 73"/>
                <a:gd name="T26" fmla="*/ 11 w 44"/>
                <a:gd name="T27" fmla="*/ 68 h 73"/>
                <a:gd name="T28" fmla="*/ 11 w 44"/>
                <a:gd name="T29" fmla="*/ 62 h 73"/>
                <a:gd name="T30" fmla="*/ 20 w 44"/>
                <a:gd name="T31" fmla="*/ 44 h 73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44"/>
                <a:gd name="T49" fmla="*/ 0 h 73"/>
                <a:gd name="T50" fmla="*/ 44 w 44"/>
                <a:gd name="T51" fmla="*/ 73 h 73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44" h="73">
                  <a:moveTo>
                    <a:pt x="20" y="44"/>
                  </a:moveTo>
                  <a:lnTo>
                    <a:pt x="7" y="46"/>
                  </a:lnTo>
                  <a:lnTo>
                    <a:pt x="0" y="46"/>
                  </a:lnTo>
                  <a:lnTo>
                    <a:pt x="0" y="35"/>
                  </a:lnTo>
                  <a:lnTo>
                    <a:pt x="22" y="7"/>
                  </a:lnTo>
                  <a:lnTo>
                    <a:pt x="42" y="0"/>
                  </a:lnTo>
                  <a:lnTo>
                    <a:pt x="33" y="20"/>
                  </a:lnTo>
                  <a:lnTo>
                    <a:pt x="26" y="33"/>
                  </a:lnTo>
                  <a:lnTo>
                    <a:pt x="44" y="29"/>
                  </a:lnTo>
                  <a:lnTo>
                    <a:pt x="44" y="40"/>
                  </a:lnTo>
                  <a:lnTo>
                    <a:pt x="37" y="51"/>
                  </a:lnTo>
                  <a:lnTo>
                    <a:pt x="26" y="66"/>
                  </a:lnTo>
                  <a:lnTo>
                    <a:pt x="18" y="73"/>
                  </a:lnTo>
                  <a:lnTo>
                    <a:pt x="11" y="68"/>
                  </a:lnTo>
                  <a:lnTo>
                    <a:pt x="11" y="62"/>
                  </a:lnTo>
                  <a:lnTo>
                    <a:pt x="20" y="44"/>
                  </a:lnTo>
                  <a:close/>
                </a:path>
              </a:pathLst>
            </a:custGeom>
            <a:solidFill>
              <a:srgbClr val="003300"/>
            </a:solidFill>
            <a:ln w="0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" name="Freeform 11"/>
            <p:cNvSpPr>
              <a:spLocks/>
            </p:cNvSpPr>
            <p:nvPr/>
          </p:nvSpPr>
          <p:spPr bwMode="auto">
            <a:xfrm>
              <a:off x="1349" y="2483"/>
              <a:ext cx="28" cy="29"/>
            </a:xfrm>
            <a:custGeom>
              <a:avLst/>
              <a:gdLst>
                <a:gd name="T0" fmla="*/ 6 w 28"/>
                <a:gd name="T1" fmla="*/ 0 h 29"/>
                <a:gd name="T2" fmla="*/ 0 w 28"/>
                <a:gd name="T3" fmla="*/ 7 h 29"/>
                <a:gd name="T4" fmla="*/ 0 w 28"/>
                <a:gd name="T5" fmla="*/ 18 h 29"/>
                <a:gd name="T6" fmla="*/ 6 w 28"/>
                <a:gd name="T7" fmla="*/ 29 h 29"/>
                <a:gd name="T8" fmla="*/ 13 w 28"/>
                <a:gd name="T9" fmla="*/ 29 h 29"/>
                <a:gd name="T10" fmla="*/ 24 w 28"/>
                <a:gd name="T11" fmla="*/ 22 h 29"/>
                <a:gd name="T12" fmla="*/ 28 w 28"/>
                <a:gd name="T13" fmla="*/ 16 h 29"/>
                <a:gd name="T14" fmla="*/ 24 w 28"/>
                <a:gd name="T15" fmla="*/ 5 h 29"/>
                <a:gd name="T16" fmla="*/ 6 w 28"/>
                <a:gd name="T17" fmla="*/ 0 h 2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8"/>
                <a:gd name="T28" fmla="*/ 0 h 29"/>
                <a:gd name="T29" fmla="*/ 28 w 28"/>
                <a:gd name="T30" fmla="*/ 29 h 2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8" h="29">
                  <a:moveTo>
                    <a:pt x="6" y="0"/>
                  </a:moveTo>
                  <a:lnTo>
                    <a:pt x="0" y="7"/>
                  </a:lnTo>
                  <a:lnTo>
                    <a:pt x="0" y="18"/>
                  </a:lnTo>
                  <a:lnTo>
                    <a:pt x="6" y="29"/>
                  </a:lnTo>
                  <a:lnTo>
                    <a:pt x="13" y="29"/>
                  </a:lnTo>
                  <a:lnTo>
                    <a:pt x="24" y="22"/>
                  </a:lnTo>
                  <a:lnTo>
                    <a:pt x="28" y="16"/>
                  </a:lnTo>
                  <a:lnTo>
                    <a:pt x="24" y="5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3300"/>
            </a:solidFill>
            <a:ln w="0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" name="Freeform 12"/>
            <p:cNvSpPr>
              <a:spLocks/>
            </p:cNvSpPr>
            <p:nvPr/>
          </p:nvSpPr>
          <p:spPr bwMode="auto">
            <a:xfrm>
              <a:off x="1511" y="2714"/>
              <a:ext cx="26" cy="44"/>
            </a:xfrm>
            <a:custGeom>
              <a:avLst/>
              <a:gdLst>
                <a:gd name="T0" fmla="*/ 26 w 26"/>
                <a:gd name="T1" fmla="*/ 0 h 44"/>
                <a:gd name="T2" fmla="*/ 26 w 26"/>
                <a:gd name="T3" fmla="*/ 17 h 44"/>
                <a:gd name="T4" fmla="*/ 22 w 26"/>
                <a:gd name="T5" fmla="*/ 35 h 44"/>
                <a:gd name="T6" fmla="*/ 15 w 26"/>
                <a:gd name="T7" fmla="*/ 42 h 44"/>
                <a:gd name="T8" fmla="*/ 5 w 26"/>
                <a:gd name="T9" fmla="*/ 44 h 44"/>
                <a:gd name="T10" fmla="*/ 0 w 26"/>
                <a:gd name="T11" fmla="*/ 35 h 44"/>
                <a:gd name="T12" fmla="*/ 5 w 26"/>
                <a:gd name="T13" fmla="*/ 20 h 44"/>
                <a:gd name="T14" fmla="*/ 9 w 26"/>
                <a:gd name="T15" fmla="*/ 13 h 44"/>
                <a:gd name="T16" fmla="*/ 26 w 26"/>
                <a:gd name="T17" fmla="*/ 0 h 4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6"/>
                <a:gd name="T28" fmla="*/ 0 h 44"/>
                <a:gd name="T29" fmla="*/ 26 w 26"/>
                <a:gd name="T30" fmla="*/ 44 h 4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6" h="44">
                  <a:moveTo>
                    <a:pt x="26" y="0"/>
                  </a:moveTo>
                  <a:lnTo>
                    <a:pt x="26" y="17"/>
                  </a:lnTo>
                  <a:lnTo>
                    <a:pt x="22" y="35"/>
                  </a:lnTo>
                  <a:lnTo>
                    <a:pt x="15" y="42"/>
                  </a:lnTo>
                  <a:lnTo>
                    <a:pt x="5" y="44"/>
                  </a:lnTo>
                  <a:lnTo>
                    <a:pt x="0" y="35"/>
                  </a:lnTo>
                  <a:lnTo>
                    <a:pt x="5" y="20"/>
                  </a:lnTo>
                  <a:lnTo>
                    <a:pt x="9" y="13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rgbClr val="003300"/>
            </a:solidFill>
            <a:ln w="0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" name="Freeform 13"/>
            <p:cNvSpPr>
              <a:spLocks/>
            </p:cNvSpPr>
            <p:nvPr/>
          </p:nvSpPr>
          <p:spPr bwMode="auto">
            <a:xfrm>
              <a:off x="871" y="2881"/>
              <a:ext cx="17" cy="35"/>
            </a:xfrm>
            <a:custGeom>
              <a:avLst/>
              <a:gdLst>
                <a:gd name="T0" fmla="*/ 6 w 17"/>
                <a:gd name="T1" fmla="*/ 35 h 35"/>
                <a:gd name="T2" fmla="*/ 0 w 17"/>
                <a:gd name="T3" fmla="*/ 15 h 35"/>
                <a:gd name="T4" fmla="*/ 17 w 17"/>
                <a:gd name="T5" fmla="*/ 0 h 35"/>
                <a:gd name="T6" fmla="*/ 17 w 17"/>
                <a:gd name="T7" fmla="*/ 17 h 35"/>
                <a:gd name="T8" fmla="*/ 6 w 17"/>
                <a:gd name="T9" fmla="*/ 35 h 3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35"/>
                <a:gd name="T17" fmla="*/ 17 w 17"/>
                <a:gd name="T18" fmla="*/ 35 h 3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35">
                  <a:moveTo>
                    <a:pt x="6" y="35"/>
                  </a:moveTo>
                  <a:lnTo>
                    <a:pt x="0" y="15"/>
                  </a:lnTo>
                  <a:lnTo>
                    <a:pt x="17" y="0"/>
                  </a:lnTo>
                  <a:lnTo>
                    <a:pt x="17" y="17"/>
                  </a:lnTo>
                  <a:lnTo>
                    <a:pt x="6" y="35"/>
                  </a:lnTo>
                  <a:close/>
                </a:path>
              </a:pathLst>
            </a:custGeom>
            <a:solidFill>
              <a:srgbClr val="003300"/>
            </a:solidFill>
            <a:ln w="0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" name="Freeform 14"/>
            <p:cNvSpPr>
              <a:spLocks/>
            </p:cNvSpPr>
            <p:nvPr/>
          </p:nvSpPr>
          <p:spPr bwMode="auto">
            <a:xfrm>
              <a:off x="818" y="2918"/>
              <a:ext cx="35" cy="31"/>
            </a:xfrm>
            <a:custGeom>
              <a:avLst/>
              <a:gdLst>
                <a:gd name="T0" fmla="*/ 0 w 35"/>
                <a:gd name="T1" fmla="*/ 11 h 31"/>
                <a:gd name="T2" fmla="*/ 2 w 35"/>
                <a:gd name="T3" fmla="*/ 2 h 31"/>
                <a:gd name="T4" fmla="*/ 35 w 35"/>
                <a:gd name="T5" fmla="*/ 0 h 31"/>
                <a:gd name="T6" fmla="*/ 35 w 35"/>
                <a:gd name="T7" fmla="*/ 20 h 31"/>
                <a:gd name="T8" fmla="*/ 31 w 35"/>
                <a:gd name="T9" fmla="*/ 26 h 31"/>
                <a:gd name="T10" fmla="*/ 20 w 35"/>
                <a:gd name="T11" fmla="*/ 31 h 31"/>
                <a:gd name="T12" fmla="*/ 9 w 35"/>
                <a:gd name="T13" fmla="*/ 28 h 31"/>
                <a:gd name="T14" fmla="*/ 0 w 35"/>
                <a:gd name="T15" fmla="*/ 11 h 3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35"/>
                <a:gd name="T25" fmla="*/ 0 h 31"/>
                <a:gd name="T26" fmla="*/ 35 w 35"/>
                <a:gd name="T27" fmla="*/ 31 h 31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35" h="31">
                  <a:moveTo>
                    <a:pt x="0" y="11"/>
                  </a:moveTo>
                  <a:lnTo>
                    <a:pt x="2" y="2"/>
                  </a:lnTo>
                  <a:lnTo>
                    <a:pt x="35" y="0"/>
                  </a:lnTo>
                  <a:lnTo>
                    <a:pt x="35" y="20"/>
                  </a:lnTo>
                  <a:lnTo>
                    <a:pt x="31" y="26"/>
                  </a:lnTo>
                  <a:lnTo>
                    <a:pt x="20" y="31"/>
                  </a:lnTo>
                  <a:lnTo>
                    <a:pt x="9" y="28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003300"/>
            </a:solidFill>
            <a:ln w="0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" name="Freeform 15"/>
            <p:cNvSpPr>
              <a:spLocks/>
            </p:cNvSpPr>
            <p:nvPr/>
          </p:nvSpPr>
          <p:spPr bwMode="auto">
            <a:xfrm>
              <a:off x="969" y="2968"/>
              <a:ext cx="49" cy="47"/>
            </a:xfrm>
            <a:custGeom>
              <a:avLst/>
              <a:gdLst>
                <a:gd name="T0" fmla="*/ 29 w 49"/>
                <a:gd name="T1" fmla="*/ 0 h 47"/>
                <a:gd name="T2" fmla="*/ 25 w 49"/>
                <a:gd name="T3" fmla="*/ 14 h 47"/>
                <a:gd name="T4" fmla="*/ 49 w 49"/>
                <a:gd name="T5" fmla="*/ 11 h 47"/>
                <a:gd name="T6" fmla="*/ 49 w 49"/>
                <a:gd name="T7" fmla="*/ 20 h 47"/>
                <a:gd name="T8" fmla="*/ 47 w 49"/>
                <a:gd name="T9" fmla="*/ 25 h 47"/>
                <a:gd name="T10" fmla="*/ 31 w 49"/>
                <a:gd name="T11" fmla="*/ 29 h 47"/>
                <a:gd name="T12" fmla="*/ 22 w 49"/>
                <a:gd name="T13" fmla="*/ 36 h 47"/>
                <a:gd name="T14" fmla="*/ 16 w 49"/>
                <a:gd name="T15" fmla="*/ 44 h 47"/>
                <a:gd name="T16" fmla="*/ 7 w 49"/>
                <a:gd name="T17" fmla="*/ 47 h 47"/>
                <a:gd name="T18" fmla="*/ 0 w 49"/>
                <a:gd name="T19" fmla="*/ 44 h 47"/>
                <a:gd name="T20" fmla="*/ 0 w 49"/>
                <a:gd name="T21" fmla="*/ 36 h 47"/>
                <a:gd name="T22" fmla="*/ 5 w 49"/>
                <a:gd name="T23" fmla="*/ 31 h 47"/>
                <a:gd name="T24" fmla="*/ 7 w 49"/>
                <a:gd name="T25" fmla="*/ 25 h 47"/>
                <a:gd name="T26" fmla="*/ 9 w 49"/>
                <a:gd name="T27" fmla="*/ 11 h 47"/>
                <a:gd name="T28" fmla="*/ 18 w 49"/>
                <a:gd name="T29" fmla="*/ 3 h 47"/>
                <a:gd name="T30" fmla="*/ 29 w 49"/>
                <a:gd name="T31" fmla="*/ 0 h 47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49"/>
                <a:gd name="T49" fmla="*/ 0 h 47"/>
                <a:gd name="T50" fmla="*/ 49 w 49"/>
                <a:gd name="T51" fmla="*/ 47 h 47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49" h="47">
                  <a:moveTo>
                    <a:pt x="29" y="0"/>
                  </a:moveTo>
                  <a:lnTo>
                    <a:pt x="25" y="14"/>
                  </a:lnTo>
                  <a:lnTo>
                    <a:pt x="49" y="11"/>
                  </a:lnTo>
                  <a:lnTo>
                    <a:pt x="49" y="20"/>
                  </a:lnTo>
                  <a:lnTo>
                    <a:pt x="47" y="25"/>
                  </a:lnTo>
                  <a:lnTo>
                    <a:pt x="31" y="29"/>
                  </a:lnTo>
                  <a:lnTo>
                    <a:pt x="22" y="36"/>
                  </a:lnTo>
                  <a:lnTo>
                    <a:pt x="16" y="44"/>
                  </a:lnTo>
                  <a:lnTo>
                    <a:pt x="7" y="47"/>
                  </a:lnTo>
                  <a:lnTo>
                    <a:pt x="0" y="44"/>
                  </a:lnTo>
                  <a:lnTo>
                    <a:pt x="0" y="36"/>
                  </a:lnTo>
                  <a:lnTo>
                    <a:pt x="5" y="31"/>
                  </a:lnTo>
                  <a:lnTo>
                    <a:pt x="7" y="25"/>
                  </a:lnTo>
                  <a:lnTo>
                    <a:pt x="9" y="11"/>
                  </a:lnTo>
                  <a:lnTo>
                    <a:pt x="18" y="3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003300"/>
            </a:solidFill>
            <a:ln w="0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4" name="Freeform 16"/>
            <p:cNvSpPr>
              <a:spLocks/>
            </p:cNvSpPr>
            <p:nvPr/>
          </p:nvSpPr>
          <p:spPr bwMode="auto">
            <a:xfrm>
              <a:off x="1053" y="3197"/>
              <a:ext cx="28" cy="65"/>
            </a:xfrm>
            <a:custGeom>
              <a:avLst/>
              <a:gdLst>
                <a:gd name="T0" fmla="*/ 26 w 28"/>
                <a:gd name="T1" fmla="*/ 0 h 65"/>
                <a:gd name="T2" fmla="*/ 28 w 28"/>
                <a:gd name="T3" fmla="*/ 26 h 65"/>
                <a:gd name="T4" fmla="*/ 17 w 28"/>
                <a:gd name="T5" fmla="*/ 48 h 65"/>
                <a:gd name="T6" fmla="*/ 13 w 28"/>
                <a:gd name="T7" fmla="*/ 59 h 65"/>
                <a:gd name="T8" fmla="*/ 6 w 28"/>
                <a:gd name="T9" fmla="*/ 65 h 65"/>
                <a:gd name="T10" fmla="*/ 2 w 28"/>
                <a:gd name="T11" fmla="*/ 65 h 65"/>
                <a:gd name="T12" fmla="*/ 0 w 28"/>
                <a:gd name="T13" fmla="*/ 63 h 65"/>
                <a:gd name="T14" fmla="*/ 0 w 28"/>
                <a:gd name="T15" fmla="*/ 41 h 65"/>
                <a:gd name="T16" fmla="*/ 26 w 28"/>
                <a:gd name="T17" fmla="*/ 0 h 6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8"/>
                <a:gd name="T28" fmla="*/ 0 h 65"/>
                <a:gd name="T29" fmla="*/ 28 w 28"/>
                <a:gd name="T30" fmla="*/ 65 h 6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8" h="65">
                  <a:moveTo>
                    <a:pt x="26" y="0"/>
                  </a:moveTo>
                  <a:lnTo>
                    <a:pt x="28" y="26"/>
                  </a:lnTo>
                  <a:lnTo>
                    <a:pt x="17" y="48"/>
                  </a:lnTo>
                  <a:lnTo>
                    <a:pt x="13" y="59"/>
                  </a:lnTo>
                  <a:lnTo>
                    <a:pt x="6" y="65"/>
                  </a:lnTo>
                  <a:lnTo>
                    <a:pt x="2" y="65"/>
                  </a:lnTo>
                  <a:lnTo>
                    <a:pt x="0" y="63"/>
                  </a:lnTo>
                  <a:lnTo>
                    <a:pt x="0" y="41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rgbClr val="003300"/>
            </a:solidFill>
            <a:ln w="0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5" name="Freeform 17"/>
            <p:cNvSpPr>
              <a:spLocks/>
            </p:cNvSpPr>
            <p:nvPr/>
          </p:nvSpPr>
          <p:spPr bwMode="auto">
            <a:xfrm>
              <a:off x="991" y="3238"/>
              <a:ext cx="38" cy="44"/>
            </a:xfrm>
            <a:custGeom>
              <a:avLst/>
              <a:gdLst>
                <a:gd name="T0" fmla="*/ 25 w 38"/>
                <a:gd name="T1" fmla="*/ 44 h 44"/>
                <a:gd name="T2" fmla="*/ 5 w 38"/>
                <a:gd name="T3" fmla="*/ 29 h 44"/>
                <a:gd name="T4" fmla="*/ 0 w 38"/>
                <a:gd name="T5" fmla="*/ 22 h 44"/>
                <a:gd name="T6" fmla="*/ 3 w 38"/>
                <a:gd name="T7" fmla="*/ 16 h 44"/>
                <a:gd name="T8" fmla="*/ 22 w 38"/>
                <a:gd name="T9" fmla="*/ 0 h 44"/>
                <a:gd name="T10" fmla="*/ 20 w 38"/>
                <a:gd name="T11" fmla="*/ 7 h 44"/>
                <a:gd name="T12" fmla="*/ 33 w 38"/>
                <a:gd name="T13" fmla="*/ 7 h 44"/>
                <a:gd name="T14" fmla="*/ 36 w 38"/>
                <a:gd name="T15" fmla="*/ 11 h 44"/>
                <a:gd name="T16" fmla="*/ 38 w 38"/>
                <a:gd name="T17" fmla="*/ 24 h 44"/>
                <a:gd name="T18" fmla="*/ 36 w 38"/>
                <a:gd name="T19" fmla="*/ 33 h 44"/>
                <a:gd name="T20" fmla="*/ 25 w 38"/>
                <a:gd name="T21" fmla="*/ 44 h 44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38"/>
                <a:gd name="T34" fmla="*/ 0 h 44"/>
                <a:gd name="T35" fmla="*/ 38 w 38"/>
                <a:gd name="T36" fmla="*/ 44 h 44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38" h="44">
                  <a:moveTo>
                    <a:pt x="25" y="44"/>
                  </a:moveTo>
                  <a:lnTo>
                    <a:pt x="5" y="29"/>
                  </a:lnTo>
                  <a:lnTo>
                    <a:pt x="0" y="22"/>
                  </a:lnTo>
                  <a:lnTo>
                    <a:pt x="3" y="16"/>
                  </a:lnTo>
                  <a:lnTo>
                    <a:pt x="22" y="0"/>
                  </a:lnTo>
                  <a:lnTo>
                    <a:pt x="20" y="7"/>
                  </a:lnTo>
                  <a:lnTo>
                    <a:pt x="33" y="7"/>
                  </a:lnTo>
                  <a:lnTo>
                    <a:pt x="36" y="11"/>
                  </a:lnTo>
                  <a:lnTo>
                    <a:pt x="38" y="24"/>
                  </a:lnTo>
                  <a:lnTo>
                    <a:pt x="36" y="33"/>
                  </a:lnTo>
                  <a:lnTo>
                    <a:pt x="25" y="44"/>
                  </a:lnTo>
                  <a:close/>
                </a:path>
              </a:pathLst>
            </a:custGeom>
            <a:solidFill>
              <a:srgbClr val="003300"/>
            </a:solidFill>
            <a:ln w="0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16" name="Text Box 5"/>
          <p:cNvSpPr txBox="1">
            <a:spLocks noChangeArrowheads="1"/>
          </p:cNvSpPr>
          <p:nvPr/>
        </p:nvSpPr>
        <p:spPr bwMode="auto">
          <a:xfrm>
            <a:off x="1085565" y="90055"/>
            <a:ext cx="7160935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3200" b="0" i="0" u="none" strike="noStrike" kern="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HG正楷書体-PRO" panose="03000600000000000000" pitchFamily="66" charset="-128"/>
                <a:ea typeface="HG正楷書体-PRO" panose="03000600000000000000" pitchFamily="66" charset="-128"/>
              </a:rPr>
              <a:t>稚内における大気遅延：様々な時間窓</a:t>
            </a:r>
            <a:endParaRPr kumimoji="0" lang="en-US" altLang="ja-JP" sz="3200" b="0" i="0" u="none" strike="noStrike" kern="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HG正楷書体-PRO" panose="03000600000000000000" pitchFamily="66" charset="-128"/>
              <a:ea typeface="HG正楷書体-PRO" panose="03000600000000000000" pitchFamily="66" charset="-128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000" kern="0" dirty="0">
                <a:solidFill>
                  <a:schemeClr val="accent2"/>
                </a:solidFill>
                <a:latin typeface="Comic Sans MS" panose="030F0702030302020204" pitchFamily="66" charset="0"/>
                <a:ea typeface="HG正楷書体-PRO" panose="03000600000000000000" pitchFamily="66" charset="-128"/>
              </a:rPr>
              <a:t>Atmospheric delay in </a:t>
            </a:r>
            <a:r>
              <a:rPr kumimoji="0" lang="en-US" altLang="ja-JP" sz="2000" kern="0" dirty="0" err="1">
                <a:solidFill>
                  <a:schemeClr val="accent2"/>
                </a:solidFill>
                <a:latin typeface="Comic Sans MS" panose="030F0702030302020204" pitchFamily="66" charset="0"/>
                <a:ea typeface="HG正楷書体-PRO" panose="03000600000000000000" pitchFamily="66" charset="-128"/>
              </a:rPr>
              <a:t>Wakkanai</a:t>
            </a:r>
            <a:r>
              <a:rPr kumimoji="0" lang="en-US" altLang="ja-JP" sz="2000" kern="0" dirty="0">
                <a:solidFill>
                  <a:schemeClr val="accent2"/>
                </a:solidFill>
                <a:latin typeface="Comic Sans MS" panose="030F0702030302020204" pitchFamily="66" charset="0"/>
                <a:ea typeface="HG正楷書体-PRO" panose="03000600000000000000" pitchFamily="66" charset="-128"/>
              </a:rPr>
              <a:t> in various time windows</a:t>
            </a:r>
            <a:endParaRPr kumimoji="0" lang="en-US" altLang="ja-JP" sz="2000" b="0" i="0" u="none" strike="noStrike" kern="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Comic Sans MS" panose="030F0702030302020204" pitchFamily="66" charset="0"/>
              <a:ea typeface="HG正楷書体-PRO" panose="03000600000000000000" pitchFamily="66" charset="-128"/>
            </a:endParaRPr>
          </a:p>
        </p:txBody>
      </p:sp>
      <p:sp>
        <p:nvSpPr>
          <p:cNvPr id="17" name="円/楕円 16"/>
          <p:cNvSpPr/>
          <p:nvPr/>
        </p:nvSpPr>
        <p:spPr>
          <a:xfrm>
            <a:off x="5000628" y="928670"/>
            <a:ext cx="142876" cy="142876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0000">
                <a:srgbClr val="FF0000"/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pSp>
        <p:nvGrpSpPr>
          <p:cNvPr id="21" name="グループ化 20"/>
          <p:cNvGrpSpPr/>
          <p:nvPr/>
        </p:nvGrpSpPr>
        <p:grpSpPr>
          <a:xfrm>
            <a:off x="247490" y="3974117"/>
            <a:ext cx="8682228" cy="2383841"/>
            <a:chOff x="247490" y="3974117"/>
            <a:chExt cx="8682228" cy="2383841"/>
          </a:xfrm>
        </p:grpSpPr>
        <p:pic>
          <p:nvPicPr>
            <p:cNvPr id="18" name="図 17" descr="POST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47490" y="3974117"/>
              <a:ext cx="8682228" cy="238384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9" name="Text Box 5"/>
            <p:cNvSpPr txBox="1">
              <a:spLocks noChangeArrowheads="1"/>
            </p:cNvSpPr>
            <p:nvPr/>
          </p:nvSpPr>
          <p:spPr bwMode="auto">
            <a:xfrm>
              <a:off x="4929190" y="5429264"/>
              <a:ext cx="3866764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omic Sans MS" pitchFamily="66" charset="0"/>
                </a:rPr>
                <a:t>15 days in summer (every 3 hr)</a:t>
              </a:r>
            </a:p>
          </p:txBody>
        </p:sp>
      </p:grpSp>
      <p:grpSp>
        <p:nvGrpSpPr>
          <p:cNvPr id="25" name="グループ化 24"/>
          <p:cNvGrpSpPr/>
          <p:nvPr/>
        </p:nvGrpSpPr>
        <p:grpSpPr>
          <a:xfrm>
            <a:off x="206227" y="3974117"/>
            <a:ext cx="8652053" cy="2383841"/>
            <a:chOff x="277665" y="1838313"/>
            <a:chExt cx="8652053" cy="2383841"/>
          </a:xfrm>
        </p:grpSpPr>
        <p:pic>
          <p:nvPicPr>
            <p:cNvPr id="20" name="図 19" descr="POST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77665" y="1838313"/>
              <a:ext cx="8652053" cy="238384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3" name="Text Box 5"/>
            <p:cNvSpPr txBox="1">
              <a:spLocks noChangeArrowheads="1"/>
            </p:cNvSpPr>
            <p:nvPr/>
          </p:nvSpPr>
          <p:spPr bwMode="auto">
            <a:xfrm>
              <a:off x="5857884" y="3357562"/>
              <a:ext cx="1059906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omic Sans MS" pitchFamily="66" charset="0"/>
                </a:rPr>
                <a:t>~1 year</a:t>
              </a:r>
            </a:p>
          </p:txBody>
        </p:sp>
      </p:grpSp>
      <p:grpSp>
        <p:nvGrpSpPr>
          <p:cNvPr id="30" name="グループ化 29"/>
          <p:cNvGrpSpPr/>
          <p:nvPr/>
        </p:nvGrpSpPr>
        <p:grpSpPr>
          <a:xfrm>
            <a:off x="134789" y="3974117"/>
            <a:ext cx="8652053" cy="2383841"/>
            <a:chOff x="277665" y="3974117"/>
            <a:chExt cx="8652053" cy="2383841"/>
          </a:xfrm>
        </p:grpSpPr>
        <p:pic>
          <p:nvPicPr>
            <p:cNvPr id="26" name="図 25" descr="POST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77665" y="3974117"/>
              <a:ext cx="8652053" cy="238384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8" name="テキスト ボックス 27"/>
            <p:cNvSpPr txBox="1"/>
            <p:nvPr/>
          </p:nvSpPr>
          <p:spPr>
            <a:xfrm>
              <a:off x="5857884" y="5572140"/>
              <a:ext cx="98296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omic Sans MS" pitchFamily="66" charset="0"/>
                </a:rPr>
                <a:t>5 years</a:t>
              </a:r>
              <a:endParaRPr kumimoji="1" lang="ja-JP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itchFamily="66" charset="0"/>
              </a:endParaRPr>
            </a:p>
          </p:txBody>
        </p:sp>
      </p:grpSp>
      <p:grpSp>
        <p:nvGrpSpPr>
          <p:cNvPr id="31" name="グループ化 30"/>
          <p:cNvGrpSpPr/>
          <p:nvPr/>
        </p:nvGrpSpPr>
        <p:grpSpPr>
          <a:xfrm>
            <a:off x="277665" y="3974117"/>
            <a:ext cx="8652053" cy="2383841"/>
            <a:chOff x="285720" y="857232"/>
            <a:chExt cx="8652053" cy="2383841"/>
          </a:xfrm>
        </p:grpSpPr>
        <p:pic>
          <p:nvPicPr>
            <p:cNvPr id="27" name="図 26" descr="POST.jp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85720" y="857232"/>
              <a:ext cx="8652053" cy="238384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9" name="テキスト ボックス 28"/>
            <p:cNvSpPr txBox="1"/>
            <p:nvPr/>
          </p:nvSpPr>
          <p:spPr>
            <a:xfrm>
              <a:off x="6143636" y="928670"/>
              <a:ext cx="122501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omic Sans MS" pitchFamily="66" charset="0"/>
                </a:rPr>
                <a:t>~13</a:t>
              </a:r>
              <a:r>
                <a:rPr kumimoji="1" lang="en-US" altLang="ja-JP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omic Sans MS" pitchFamily="66" charset="0"/>
                </a:rPr>
                <a:t> years</a:t>
              </a:r>
              <a:endParaRPr kumimoji="1" lang="ja-JP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itchFamily="66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76929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1"/>
                                        </p:tgtEl>
                                      </p:cBhvr>
                                      <p:by x="5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</p:cBhvr>
                                      <p:by x="25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4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63" y="0"/>
            <a:ext cx="9145521" cy="6803580"/>
          </a:xfrm>
          <a:prstGeom prst="rect">
            <a:avLst/>
          </a:prstGeom>
        </p:spPr>
      </p:pic>
      <p:cxnSp>
        <p:nvCxnSpPr>
          <p:cNvPr id="10" name="直線矢印コネクタ 9"/>
          <p:cNvCxnSpPr/>
          <p:nvPr/>
        </p:nvCxnSpPr>
        <p:spPr>
          <a:xfrm flipV="1">
            <a:off x="3988971" y="2924944"/>
            <a:ext cx="727045" cy="144016"/>
          </a:xfrm>
          <a:prstGeom prst="straightConnector1">
            <a:avLst/>
          </a:prstGeom>
          <a:ln>
            <a:solidFill>
              <a:schemeClr val="bg1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テキスト ボックス 11"/>
          <p:cNvSpPr txBox="1"/>
          <p:nvPr/>
        </p:nvSpPr>
        <p:spPr>
          <a:xfrm>
            <a:off x="4352493" y="1628800"/>
            <a:ext cx="4774897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3200" kern="0" dirty="0">
                <a:solidFill>
                  <a:schemeClr val="bg1"/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鎖国日本での測地学：</a:t>
            </a:r>
            <a:endParaRPr kumimoji="0" lang="en-US" altLang="ja-JP" sz="3200" kern="0" dirty="0">
              <a:solidFill>
                <a:schemeClr val="bg1"/>
              </a:solidFill>
              <a:latin typeface="HG正楷書体-PRO" panose="03000600000000000000" pitchFamily="66" charset="-128"/>
              <a:ea typeface="HG正楷書体-PRO" panose="03000600000000000000" pitchFamily="66" charset="-128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3200" kern="0" dirty="0">
                <a:solidFill>
                  <a:schemeClr val="bg1"/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出島経由でオランダから</a:t>
            </a:r>
            <a:endParaRPr kumimoji="0" lang="en-US" altLang="ja-JP" sz="3200" kern="0" dirty="0">
              <a:solidFill>
                <a:schemeClr val="bg1"/>
              </a:solidFill>
              <a:latin typeface="HG正楷書体-PRO" panose="03000600000000000000" pitchFamily="66" charset="-128"/>
              <a:ea typeface="HG正楷書体-PRO" panose="03000600000000000000" pitchFamily="66" charset="-128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0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 panose="030F0702030302020204" pitchFamily="66" charset="0"/>
                <a:ea typeface="HG正楷書体-PRO" panose="03000600000000000000" pitchFamily="66" charset="-128"/>
              </a:rPr>
              <a:t>Geodesy in closed Japan: Importing knowledge from</a:t>
            </a:r>
            <a:r>
              <a:rPr kumimoji="0" lang="en-US" altLang="ja-JP" sz="2000" b="0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 panose="030F0702030302020204" pitchFamily="66" charset="0"/>
                <a:ea typeface="HG正楷書体-PRO" panose="03000600000000000000" pitchFamily="66" charset="-128"/>
              </a:rPr>
              <a:t> Dutch traders</a:t>
            </a:r>
            <a:endParaRPr kumimoji="0" lang="en-US" altLang="ja-JP" sz="20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omic Sans MS" panose="030F0702030302020204" pitchFamily="66" charset="0"/>
              <a:ea typeface="HG正楷書体-PRO" panose="03000600000000000000" pitchFamily="66" charset="-128"/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62796" y="34489"/>
            <a:ext cx="330250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2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</a:rPr>
              <a:t>http://m-mikio.world.coocan.jp/dejima.html</a:t>
            </a:r>
            <a:endParaRPr kumimoji="1" lang="ja-JP" altLang="en-US" sz="1200" b="0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54742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>
            <a:grpSpLocks/>
          </p:cNvGrpSpPr>
          <p:nvPr/>
        </p:nvGrpSpPr>
        <p:grpSpPr bwMode="auto">
          <a:xfrm>
            <a:off x="2071670" y="928670"/>
            <a:ext cx="3798888" cy="4114800"/>
            <a:chOff x="818" y="1250"/>
            <a:chExt cx="1763" cy="2032"/>
          </a:xfrm>
        </p:grpSpPr>
        <p:sp>
          <p:nvSpPr>
            <p:cNvPr id="5" name="Freeform 5"/>
            <p:cNvSpPr>
              <a:spLocks/>
            </p:cNvSpPr>
            <p:nvPr/>
          </p:nvSpPr>
          <p:spPr bwMode="auto">
            <a:xfrm>
              <a:off x="2022" y="1250"/>
              <a:ext cx="559" cy="555"/>
            </a:xfrm>
            <a:custGeom>
              <a:avLst/>
              <a:gdLst>
                <a:gd name="T0" fmla="*/ 171 w 559"/>
                <a:gd name="T1" fmla="*/ 9 h 555"/>
                <a:gd name="T2" fmla="*/ 195 w 559"/>
                <a:gd name="T3" fmla="*/ 7 h 555"/>
                <a:gd name="T4" fmla="*/ 303 w 559"/>
                <a:gd name="T5" fmla="*/ 136 h 555"/>
                <a:gd name="T6" fmla="*/ 355 w 559"/>
                <a:gd name="T7" fmla="*/ 167 h 555"/>
                <a:gd name="T8" fmla="*/ 388 w 559"/>
                <a:gd name="T9" fmla="*/ 185 h 555"/>
                <a:gd name="T10" fmla="*/ 421 w 559"/>
                <a:gd name="T11" fmla="*/ 187 h 555"/>
                <a:gd name="T12" fmla="*/ 454 w 559"/>
                <a:gd name="T13" fmla="*/ 195 h 555"/>
                <a:gd name="T14" fmla="*/ 513 w 559"/>
                <a:gd name="T15" fmla="*/ 136 h 555"/>
                <a:gd name="T16" fmla="*/ 511 w 559"/>
                <a:gd name="T17" fmla="*/ 174 h 555"/>
                <a:gd name="T18" fmla="*/ 493 w 559"/>
                <a:gd name="T19" fmla="*/ 204 h 555"/>
                <a:gd name="T20" fmla="*/ 507 w 559"/>
                <a:gd name="T21" fmla="*/ 239 h 555"/>
                <a:gd name="T22" fmla="*/ 522 w 559"/>
                <a:gd name="T23" fmla="*/ 270 h 555"/>
                <a:gd name="T24" fmla="*/ 548 w 559"/>
                <a:gd name="T25" fmla="*/ 242 h 555"/>
                <a:gd name="T26" fmla="*/ 555 w 559"/>
                <a:gd name="T27" fmla="*/ 283 h 555"/>
                <a:gd name="T28" fmla="*/ 478 w 559"/>
                <a:gd name="T29" fmla="*/ 323 h 555"/>
                <a:gd name="T30" fmla="*/ 419 w 559"/>
                <a:gd name="T31" fmla="*/ 332 h 555"/>
                <a:gd name="T32" fmla="*/ 399 w 559"/>
                <a:gd name="T33" fmla="*/ 347 h 555"/>
                <a:gd name="T34" fmla="*/ 368 w 559"/>
                <a:gd name="T35" fmla="*/ 397 h 555"/>
                <a:gd name="T36" fmla="*/ 342 w 559"/>
                <a:gd name="T37" fmla="*/ 430 h 555"/>
                <a:gd name="T38" fmla="*/ 342 w 559"/>
                <a:gd name="T39" fmla="*/ 461 h 555"/>
                <a:gd name="T40" fmla="*/ 270 w 559"/>
                <a:gd name="T41" fmla="*/ 432 h 555"/>
                <a:gd name="T42" fmla="*/ 230 w 559"/>
                <a:gd name="T43" fmla="*/ 404 h 555"/>
                <a:gd name="T44" fmla="*/ 191 w 559"/>
                <a:gd name="T45" fmla="*/ 391 h 555"/>
                <a:gd name="T46" fmla="*/ 160 w 559"/>
                <a:gd name="T47" fmla="*/ 413 h 555"/>
                <a:gd name="T48" fmla="*/ 123 w 559"/>
                <a:gd name="T49" fmla="*/ 441 h 555"/>
                <a:gd name="T50" fmla="*/ 53 w 559"/>
                <a:gd name="T51" fmla="*/ 415 h 555"/>
                <a:gd name="T52" fmla="*/ 66 w 559"/>
                <a:gd name="T53" fmla="*/ 461 h 555"/>
                <a:gd name="T54" fmla="*/ 99 w 559"/>
                <a:gd name="T55" fmla="*/ 461 h 555"/>
                <a:gd name="T56" fmla="*/ 132 w 559"/>
                <a:gd name="T57" fmla="*/ 479 h 555"/>
                <a:gd name="T58" fmla="*/ 127 w 559"/>
                <a:gd name="T59" fmla="*/ 511 h 555"/>
                <a:gd name="T60" fmla="*/ 94 w 559"/>
                <a:gd name="T61" fmla="*/ 507 h 555"/>
                <a:gd name="T62" fmla="*/ 35 w 559"/>
                <a:gd name="T63" fmla="*/ 553 h 555"/>
                <a:gd name="T64" fmla="*/ 40 w 559"/>
                <a:gd name="T65" fmla="*/ 516 h 555"/>
                <a:gd name="T66" fmla="*/ 22 w 559"/>
                <a:gd name="T67" fmla="*/ 463 h 555"/>
                <a:gd name="T68" fmla="*/ 13 w 559"/>
                <a:gd name="T69" fmla="*/ 432 h 555"/>
                <a:gd name="T70" fmla="*/ 13 w 559"/>
                <a:gd name="T71" fmla="*/ 404 h 555"/>
                <a:gd name="T72" fmla="*/ 40 w 559"/>
                <a:gd name="T73" fmla="*/ 375 h 555"/>
                <a:gd name="T74" fmla="*/ 50 w 559"/>
                <a:gd name="T75" fmla="*/ 338 h 555"/>
                <a:gd name="T76" fmla="*/ 53 w 559"/>
                <a:gd name="T77" fmla="*/ 292 h 555"/>
                <a:gd name="T78" fmla="*/ 75 w 559"/>
                <a:gd name="T79" fmla="*/ 310 h 555"/>
                <a:gd name="T80" fmla="*/ 134 w 559"/>
                <a:gd name="T81" fmla="*/ 323 h 555"/>
                <a:gd name="T82" fmla="*/ 151 w 559"/>
                <a:gd name="T83" fmla="*/ 303 h 555"/>
                <a:gd name="T84" fmla="*/ 151 w 559"/>
                <a:gd name="T85" fmla="*/ 261 h 555"/>
                <a:gd name="T86" fmla="*/ 171 w 559"/>
                <a:gd name="T87" fmla="*/ 215 h 555"/>
                <a:gd name="T88" fmla="*/ 175 w 559"/>
                <a:gd name="T89" fmla="*/ 147 h 555"/>
                <a:gd name="T90" fmla="*/ 162 w 559"/>
                <a:gd name="T91" fmla="*/ 77 h 555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559"/>
                <a:gd name="T139" fmla="*/ 0 h 555"/>
                <a:gd name="T140" fmla="*/ 559 w 559"/>
                <a:gd name="T141" fmla="*/ 555 h 555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559" h="555">
                  <a:moveTo>
                    <a:pt x="158" y="16"/>
                  </a:moveTo>
                  <a:lnTo>
                    <a:pt x="160" y="9"/>
                  </a:lnTo>
                  <a:lnTo>
                    <a:pt x="171" y="9"/>
                  </a:lnTo>
                  <a:lnTo>
                    <a:pt x="182" y="0"/>
                  </a:lnTo>
                  <a:lnTo>
                    <a:pt x="186" y="7"/>
                  </a:lnTo>
                  <a:lnTo>
                    <a:pt x="195" y="7"/>
                  </a:lnTo>
                  <a:lnTo>
                    <a:pt x="204" y="24"/>
                  </a:lnTo>
                  <a:lnTo>
                    <a:pt x="219" y="31"/>
                  </a:lnTo>
                  <a:lnTo>
                    <a:pt x="303" y="136"/>
                  </a:lnTo>
                  <a:lnTo>
                    <a:pt x="331" y="165"/>
                  </a:lnTo>
                  <a:lnTo>
                    <a:pt x="340" y="169"/>
                  </a:lnTo>
                  <a:lnTo>
                    <a:pt x="355" y="167"/>
                  </a:lnTo>
                  <a:lnTo>
                    <a:pt x="364" y="167"/>
                  </a:lnTo>
                  <a:lnTo>
                    <a:pt x="377" y="169"/>
                  </a:lnTo>
                  <a:lnTo>
                    <a:pt x="388" y="185"/>
                  </a:lnTo>
                  <a:lnTo>
                    <a:pt x="395" y="191"/>
                  </a:lnTo>
                  <a:lnTo>
                    <a:pt x="406" y="191"/>
                  </a:lnTo>
                  <a:lnTo>
                    <a:pt x="421" y="187"/>
                  </a:lnTo>
                  <a:lnTo>
                    <a:pt x="432" y="185"/>
                  </a:lnTo>
                  <a:lnTo>
                    <a:pt x="445" y="195"/>
                  </a:lnTo>
                  <a:lnTo>
                    <a:pt x="454" y="195"/>
                  </a:lnTo>
                  <a:lnTo>
                    <a:pt x="478" y="185"/>
                  </a:lnTo>
                  <a:lnTo>
                    <a:pt x="498" y="163"/>
                  </a:lnTo>
                  <a:lnTo>
                    <a:pt x="513" y="136"/>
                  </a:lnTo>
                  <a:lnTo>
                    <a:pt x="522" y="132"/>
                  </a:lnTo>
                  <a:lnTo>
                    <a:pt x="524" y="147"/>
                  </a:lnTo>
                  <a:lnTo>
                    <a:pt x="511" y="174"/>
                  </a:lnTo>
                  <a:lnTo>
                    <a:pt x="493" y="182"/>
                  </a:lnTo>
                  <a:lnTo>
                    <a:pt x="491" y="187"/>
                  </a:lnTo>
                  <a:lnTo>
                    <a:pt x="493" y="204"/>
                  </a:lnTo>
                  <a:lnTo>
                    <a:pt x="491" y="220"/>
                  </a:lnTo>
                  <a:lnTo>
                    <a:pt x="498" y="231"/>
                  </a:lnTo>
                  <a:lnTo>
                    <a:pt x="507" y="239"/>
                  </a:lnTo>
                  <a:lnTo>
                    <a:pt x="513" y="244"/>
                  </a:lnTo>
                  <a:lnTo>
                    <a:pt x="515" y="261"/>
                  </a:lnTo>
                  <a:lnTo>
                    <a:pt x="522" y="270"/>
                  </a:lnTo>
                  <a:lnTo>
                    <a:pt x="526" y="272"/>
                  </a:lnTo>
                  <a:lnTo>
                    <a:pt x="535" y="270"/>
                  </a:lnTo>
                  <a:lnTo>
                    <a:pt x="548" y="242"/>
                  </a:lnTo>
                  <a:lnTo>
                    <a:pt x="559" y="257"/>
                  </a:lnTo>
                  <a:lnTo>
                    <a:pt x="559" y="272"/>
                  </a:lnTo>
                  <a:lnTo>
                    <a:pt x="555" y="283"/>
                  </a:lnTo>
                  <a:lnTo>
                    <a:pt x="539" y="290"/>
                  </a:lnTo>
                  <a:lnTo>
                    <a:pt x="500" y="301"/>
                  </a:lnTo>
                  <a:lnTo>
                    <a:pt x="478" y="323"/>
                  </a:lnTo>
                  <a:lnTo>
                    <a:pt x="454" y="332"/>
                  </a:lnTo>
                  <a:lnTo>
                    <a:pt x="436" y="338"/>
                  </a:lnTo>
                  <a:lnTo>
                    <a:pt x="419" y="332"/>
                  </a:lnTo>
                  <a:lnTo>
                    <a:pt x="410" y="332"/>
                  </a:lnTo>
                  <a:lnTo>
                    <a:pt x="406" y="340"/>
                  </a:lnTo>
                  <a:lnTo>
                    <a:pt x="399" y="347"/>
                  </a:lnTo>
                  <a:lnTo>
                    <a:pt x="395" y="356"/>
                  </a:lnTo>
                  <a:lnTo>
                    <a:pt x="388" y="356"/>
                  </a:lnTo>
                  <a:lnTo>
                    <a:pt x="368" y="397"/>
                  </a:lnTo>
                  <a:lnTo>
                    <a:pt x="360" y="411"/>
                  </a:lnTo>
                  <a:lnTo>
                    <a:pt x="351" y="417"/>
                  </a:lnTo>
                  <a:lnTo>
                    <a:pt x="342" y="430"/>
                  </a:lnTo>
                  <a:lnTo>
                    <a:pt x="344" y="450"/>
                  </a:lnTo>
                  <a:lnTo>
                    <a:pt x="347" y="452"/>
                  </a:lnTo>
                  <a:lnTo>
                    <a:pt x="342" y="461"/>
                  </a:lnTo>
                  <a:lnTo>
                    <a:pt x="331" y="465"/>
                  </a:lnTo>
                  <a:lnTo>
                    <a:pt x="281" y="437"/>
                  </a:lnTo>
                  <a:lnTo>
                    <a:pt x="270" y="432"/>
                  </a:lnTo>
                  <a:lnTo>
                    <a:pt x="250" y="422"/>
                  </a:lnTo>
                  <a:lnTo>
                    <a:pt x="237" y="411"/>
                  </a:lnTo>
                  <a:lnTo>
                    <a:pt x="230" y="404"/>
                  </a:lnTo>
                  <a:lnTo>
                    <a:pt x="215" y="395"/>
                  </a:lnTo>
                  <a:lnTo>
                    <a:pt x="200" y="395"/>
                  </a:lnTo>
                  <a:lnTo>
                    <a:pt x="191" y="391"/>
                  </a:lnTo>
                  <a:lnTo>
                    <a:pt x="180" y="391"/>
                  </a:lnTo>
                  <a:lnTo>
                    <a:pt x="171" y="402"/>
                  </a:lnTo>
                  <a:lnTo>
                    <a:pt x="160" y="413"/>
                  </a:lnTo>
                  <a:lnTo>
                    <a:pt x="138" y="417"/>
                  </a:lnTo>
                  <a:lnTo>
                    <a:pt x="134" y="430"/>
                  </a:lnTo>
                  <a:lnTo>
                    <a:pt x="123" y="441"/>
                  </a:lnTo>
                  <a:lnTo>
                    <a:pt x="99" y="413"/>
                  </a:lnTo>
                  <a:lnTo>
                    <a:pt x="66" y="413"/>
                  </a:lnTo>
                  <a:lnTo>
                    <a:pt x="53" y="415"/>
                  </a:lnTo>
                  <a:lnTo>
                    <a:pt x="50" y="430"/>
                  </a:lnTo>
                  <a:lnTo>
                    <a:pt x="57" y="454"/>
                  </a:lnTo>
                  <a:lnTo>
                    <a:pt x="66" y="461"/>
                  </a:lnTo>
                  <a:lnTo>
                    <a:pt x="72" y="461"/>
                  </a:lnTo>
                  <a:lnTo>
                    <a:pt x="79" y="457"/>
                  </a:lnTo>
                  <a:lnTo>
                    <a:pt x="99" y="461"/>
                  </a:lnTo>
                  <a:lnTo>
                    <a:pt x="112" y="476"/>
                  </a:lnTo>
                  <a:lnTo>
                    <a:pt x="121" y="479"/>
                  </a:lnTo>
                  <a:lnTo>
                    <a:pt x="132" y="479"/>
                  </a:lnTo>
                  <a:lnTo>
                    <a:pt x="138" y="492"/>
                  </a:lnTo>
                  <a:lnTo>
                    <a:pt x="138" y="509"/>
                  </a:lnTo>
                  <a:lnTo>
                    <a:pt x="127" y="511"/>
                  </a:lnTo>
                  <a:lnTo>
                    <a:pt x="118" y="507"/>
                  </a:lnTo>
                  <a:lnTo>
                    <a:pt x="101" y="505"/>
                  </a:lnTo>
                  <a:lnTo>
                    <a:pt x="94" y="507"/>
                  </a:lnTo>
                  <a:lnTo>
                    <a:pt x="83" y="516"/>
                  </a:lnTo>
                  <a:lnTo>
                    <a:pt x="46" y="555"/>
                  </a:lnTo>
                  <a:lnTo>
                    <a:pt x="35" y="553"/>
                  </a:lnTo>
                  <a:lnTo>
                    <a:pt x="22" y="531"/>
                  </a:lnTo>
                  <a:lnTo>
                    <a:pt x="22" y="525"/>
                  </a:lnTo>
                  <a:lnTo>
                    <a:pt x="40" y="516"/>
                  </a:lnTo>
                  <a:lnTo>
                    <a:pt x="46" y="501"/>
                  </a:lnTo>
                  <a:lnTo>
                    <a:pt x="40" y="483"/>
                  </a:lnTo>
                  <a:lnTo>
                    <a:pt x="22" y="463"/>
                  </a:lnTo>
                  <a:lnTo>
                    <a:pt x="7" y="450"/>
                  </a:lnTo>
                  <a:lnTo>
                    <a:pt x="0" y="435"/>
                  </a:lnTo>
                  <a:lnTo>
                    <a:pt x="13" y="432"/>
                  </a:lnTo>
                  <a:lnTo>
                    <a:pt x="18" y="419"/>
                  </a:lnTo>
                  <a:lnTo>
                    <a:pt x="18" y="411"/>
                  </a:lnTo>
                  <a:lnTo>
                    <a:pt x="13" y="404"/>
                  </a:lnTo>
                  <a:lnTo>
                    <a:pt x="13" y="393"/>
                  </a:lnTo>
                  <a:lnTo>
                    <a:pt x="26" y="382"/>
                  </a:lnTo>
                  <a:lnTo>
                    <a:pt x="40" y="375"/>
                  </a:lnTo>
                  <a:lnTo>
                    <a:pt x="46" y="371"/>
                  </a:lnTo>
                  <a:lnTo>
                    <a:pt x="50" y="356"/>
                  </a:lnTo>
                  <a:lnTo>
                    <a:pt x="50" y="338"/>
                  </a:lnTo>
                  <a:lnTo>
                    <a:pt x="44" y="325"/>
                  </a:lnTo>
                  <a:lnTo>
                    <a:pt x="44" y="316"/>
                  </a:lnTo>
                  <a:lnTo>
                    <a:pt x="53" y="292"/>
                  </a:lnTo>
                  <a:lnTo>
                    <a:pt x="59" y="290"/>
                  </a:lnTo>
                  <a:lnTo>
                    <a:pt x="68" y="294"/>
                  </a:lnTo>
                  <a:lnTo>
                    <a:pt x="75" y="310"/>
                  </a:lnTo>
                  <a:lnTo>
                    <a:pt x="105" y="321"/>
                  </a:lnTo>
                  <a:lnTo>
                    <a:pt x="127" y="318"/>
                  </a:lnTo>
                  <a:lnTo>
                    <a:pt x="134" y="323"/>
                  </a:lnTo>
                  <a:lnTo>
                    <a:pt x="138" y="318"/>
                  </a:lnTo>
                  <a:lnTo>
                    <a:pt x="151" y="323"/>
                  </a:lnTo>
                  <a:lnTo>
                    <a:pt x="151" y="303"/>
                  </a:lnTo>
                  <a:lnTo>
                    <a:pt x="154" y="285"/>
                  </a:lnTo>
                  <a:lnTo>
                    <a:pt x="154" y="270"/>
                  </a:lnTo>
                  <a:lnTo>
                    <a:pt x="151" y="261"/>
                  </a:lnTo>
                  <a:lnTo>
                    <a:pt x="149" y="250"/>
                  </a:lnTo>
                  <a:lnTo>
                    <a:pt x="154" y="235"/>
                  </a:lnTo>
                  <a:lnTo>
                    <a:pt x="171" y="215"/>
                  </a:lnTo>
                  <a:lnTo>
                    <a:pt x="167" y="187"/>
                  </a:lnTo>
                  <a:lnTo>
                    <a:pt x="173" y="169"/>
                  </a:lnTo>
                  <a:lnTo>
                    <a:pt x="175" y="147"/>
                  </a:lnTo>
                  <a:lnTo>
                    <a:pt x="175" y="121"/>
                  </a:lnTo>
                  <a:lnTo>
                    <a:pt x="171" y="92"/>
                  </a:lnTo>
                  <a:lnTo>
                    <a:pt x="162" y="77"/>
                  </a:lnTo>
                  <a:lnTo>
                    <a:pt x="156" y="62"/>
                  </a:lnTo>
                  <a:lnTo>
                    <a:pt x="158" y="16"/>
                  </a:lnTo>
                  <a:close/>
                </a:path>
              </a:pathLst>
            </a:custGeom>
            <a:solidFill>
              <a:srgbClr val="003300"/>
            </a:solidFill>
            <a:ln w="0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" name="Freeform 6"/>
            <p:cNvSpPr>
              <a:spLocks/>
            </p:cNvSpPr>
            <p:nvPr/>
          </p:nvSpPr>
          <p:spPr bwMode="auto">
            <a:xfrm>
              <a:off x="1070" y="1799"/>
              <a:ext cx="1195" cy="1079"/>
            </a:xfrm>
            <a:custGeom>
              <a:avLst/>
              <a:gdLst>
                <a:gd name="T0" fmla="*/ 336 w 1195"/>
                <a:gd name="T1" fmla="*/ 924 h 1079"/>
                <a:gd name="T2" fmla="*/ 274 w 1195"/>
                <a:gd name="T3" fmla="*/ 932 h 1079"/>
                <a:gd name="T4" fmla="*/ 198 w 1195"/>
                <a:gd name="T5" fmla="*/ 961 h 1079"/>
                <a:gd name="T6" fmla="*/ 167 w 1195"/>
                <a:gd name="T7" fmla="*/ 979 h 1079"/>
                <a:gd name="T8" fmla="*/ 108 w 1195"/>
                <a:gd name="T9" fmla="*/ 979 h 1079"/>
                <a:gd name="T10" fmla="*/ 46 w 1195"/>
                <a:gd name="T11" fmla="*/ 987 h 1079"/>
                <a:gd name="T12" fmla="*/ 16 w 1195"/>
                <a:gd name="T13" fmla="*/ 965 h 1079"/>
                <a:gd name="T14" fmla="*/ 49 w 1195"/>
                <a:gd name="T15" fmla="*/ 921 h 1079"/>
                <a:gd name="T16" fmla="*/ 125 w 1195"/>
                <a:gd name="T17" fmla="*/ 895 h 1079"/>
                <a:gd name="T18" fmla="*/ 213 w 1195"/>
                <a:gd name="T19" fmla="*/ 821 h 1079"/>
                <a:gd name="T20" fmla="*/ 281 w 1195"/>
                <a:gd name="T21" fmla="*/ 779 h 1079"/>
                <a:gd name="T22" fmla="*/ 321 w 1195"/>
                <a:gd name="T23" fmla="*/ 790 h 1079"/>
                <a:gd name="T24" fmla="*/ 456 w 1195"/>
                <a:gd name="T25" fmla="*/ 779 h 1079"/>
                <a:gd name="T26" fmla="*/ 496 w 1195"/>
                <a:gd name="T27" fmla="*/ 779 h 1079"/>
                <a:gd name="T28" fmla="*/ 522 w 1195"/>
                <a:gd name="T29" fmla="*/ 783 h 1079"/>
                <a:gd name="T30" fmla="*/ 566 w 1195"/>
                <a:gd name="T31" fmla="*/ 783 h 1079"/>
                <a:gd name="T32" fmla="*/ 568 w 1195"/>
                <a:gd name="T33" fmla="*/ 737 h 1079"/>
                <a:gd name="T34" fmla="*/ 654 w 1195"/>
                <a:gd name="T35" fmla="*/ 634 h 1079"/>
                <a:gd name="T36" fmla="*/ 689 w 1195"/>
                <a:gd name="T37" fmla="*/ 540 h 1079"/>
                <a:gd name="T38" fmla="*/ 682 w 1195"/>
                <a:gd name="T39" fmla="*/ 573 h 1079"/>
                <a:gd name="T40" fmla="*/ 682 w 1195"/>
                <a:gd name="T41" fmla="*/ 612 h 1079"/>
                <a:gd name="T42" fmla="*/ 728 w 1195"/>
                <a:gd name="T43" fmla="*/ 610 h 1079"/>
                <a:gd name="T44" fmla="*/ 880 w 1195"/>
                <a:gd name="T45" fmla="*/ 489 h 1079"/>
                <a:gd name="T46" fmla="*/ 943 w 1195"/>
                <a:gd name="T47" fmla="*/ 384 h 1079"/>
                <a:gd name="T48" fmla="*/ 996 w 1195"/>
                <a:gd name="T49" fmla="*/ 276 h 1079"/>
                <a:gd name="T50" fmla="*/ 954 w 1195"/>
                <a:gd name="T51" fmla="*/ 206 h 1079"/>
                <a:gd name="T52" fmla="*/ 974 w 1195"/>
                <a:gd name="T53" fmla="*/ 125 h 1079"/>
                <a:gd name="T54" fmla="*/ 992 w 1195"/>
                <a:gd name="T55" fmla="*/ 105 h 1079"/>
                <a:gd name="T56" fmla="*/ 1011 w 1195"/>
                <a:gd name="T57" fmla="*/ 55 h 1079"/>
                <a:gd name="T58" fmla="*/ 1053 w 1195"/>
                <a:gd name="T59" fmla="*/ 61 h 1079"/>
                <a:gd name="T60" fmla="*/ 1068 w 1195"/>
                <a:gd name="T61" fmla="*/ 70 h 1079"/>
                <a:gd name="T62" fmla="*/ 1103 w 1195"/>
                <a:gd name="T63" fmla="*/ 24 h 1079"/>
                <a:gd name="T64" fmla="*/ 1075 w 1195"/>
                <a:gd name="T65" fmla="*/ 0 h 1079"/>
                <a:gd name="T66" fmla="*/ 1106 w 1195"/>
                <a:gd name="T67" fmla="*/ 11 h 1079"/>
                <a:gd name="T68" fmla="*/ 1119 w 1195"/>
                <a:gd name="T69" fmla="*/ 39 h 1079"/>
                <a:gd name="T70" fmla="*/ 1195 w 1195"/>
                <a:gd name="T71" fmla="*/ 237 h 1079"/>
                <a:gd name="T72" fmla="*/ 1152 w 1195"/>
                <a:gd name="T73" fmla="*/ 412 h 1079"/>
                <a:gd name="T74" fmla="*/ 1106 w 1195"/>
                <a:gd name="T75" fmla="*/ 410 h 1079"/>
                <a:gd name="T76" fmla="*/ 1068 w 1195"/>
                <a:gd name="T77" fmla="*/ 641 h 1079"/>
                <a:gd name="T78" fmla="*/ 1097 w 1195"/>
                <a:gd name="T79" fmla="*/ 766 h 1079"/>
                <a:gd name="T80" fmla="*/ 1005 w 1195"/>
                <a:gd name="T81" fmla="*/ 858 h 1079"/>
                <a:gd name="T82" fmla="*/ 1009 w 1195"/>
                <a:gd name="T83" fmla="*/ 768 h 1079"/>
                <a:gd name="T84" fmla="*/ 970 w 1195"/>
                <a:gd name="T85" fmla="*/ 829 h 1079"/>
                <a:gd name="T86" fmla="*/ 926 w 1195"/>
                <a:gd name="T87" fmla="*/ 827 h 1079"/>
                <a:gd name="T88" fmla="*/ 910 w 1195"/>
                <a:gd name="T89" fmla="*/ 884 h 1079"/>
                <a:gd name="T90" fmla="*/ 886 w 1195"/>
                <a:gd name="T91" fmla="*/ 917 h 1079"/>
                <a:gd name="T92" fmla="*/ 886 w 1195"/>
                <a:gd name="T93" fmla="*/ 849 h 1079"/>
                <a:gd name="T94" fmla="*/ 840 w 1195"/>
                <a:gd name="T95" fmla="*/ 862 h 1079"/>
                <a:gd name="T96" fmla="*/ 766 w 1195"/>
                <a:gd name="T97" fmla="*/ 900 h 1079"/>
                <a:gd name="T98" fmla="*/ 737 w 1195"/>
                <a:gd name="T99" fmla="*/ 906 h 1079"/>
                <a:gd name="T100" fmla="*/ 691 w 1195"/>
                <a:gd name="T101" fmla="*/ 915 h 1079"/>
                <a:gd name="T102" fmla="*/ 709 w 1195"/>
                <a:gd name="T103" fmla="*/ 889 h 1079"/>
                <a:gd name="T104" fmla="*/ 676 w 1195"/>
                <a:gd name="T105" fmla="*/ 867 h 1079"/>
                <a:gd name="T106" fmla="*/ 654 w 1195"/>
                <a:gd name="T107" fmla="*/ 871 h 1079"/>
                <a:gd name="T108" fmla="*/ 636 w 1195"/>
                <a:gd name="T109" fmla="*/ 913 h 1079"/>
                <a:gd name="T110" fmla="*/ 628 w 1195"/>
                <a:gd name="T111" fmla="*/ 970 h 1079"/>
                <a:gd name="T112" fmla="*/ 535 w 1195"/>
                <a:gd name="T113" fmla="*/ 1079 h 1079"/>
                <a:gd name="T114" fmla="*/ 487 w 1195"/>
                <a:gd name="T115" fmla="*/ 1018 h 1079"/>
                <a:gd name="T116" fmla="*/ 494 w 1195"/>
                <a:gd name="T117" fmla="*/ 985 h 1079"/>
                <a:gd name="T118" fmla="*/ 485 w 1195"/>
                <a:gd name="T119" fmla="*/ 941 h 1079"/>
                <a:gd name="T120" fmla="*/ 463 w 1195"/>
                <a:gd name="T121" fmla="*/ 910 h 1079"/>
                <a:gd name="T122" fmla="*/ 430 w 1195"/>
                <a:gd name="T123" fmla="*/ 891 h 1079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195"/>
                <a:gd name="T187" fmla="*/ 0 h 1079"/>
                <a:gd name="T188" fmla="*/ 1195 w 1195"/>
                <a:gd name="T189" fmla="*/ 1079 h 1079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195" h="1079">
                  <a:moveTo>
                    <a:pt x="364" y="926"/>
                  </a:moveTo>
                  <a:lnTo>
                    <a:pt x="336" y="932"/>
                  </a:lnTo>
                  <a:lnTo>
                    <a:pt x="336" y="924"/>
                  </a:lnTo>
                  <a:lnTo>
                    <a:pt x="325" y="917"/>
                  </a:lnTo>
                  <a:lnTo>
                    <a:pt x="305" y="932"/>
                  </a:lnTo>
                  <a:lnTo>
                    <a:pt x="274" y="932"/>
                  </a:lnTo>
                  <a:lnTo>
                    <a:pt x="259" y="950"/>
                  </a:lnTo>
                  <a:lnTo>
                    <a:pt x="231" y="950"/>
                  </a:lnTo>
                  <a:lnTo>
                    <a:pt x="198" y="961"/>
                  </a:lnTo>
                  <a:lnTo>
                    <a:pt x="200" y="939"/>
                  </a:lnTo>
                  <a:lnTo>
                    <a:pt x="180" y="937"/>
                  </a:lnTo>
                  <a:lnTo>
                    <a:pt x="167" y="979"/>
                  </a:lnTo>
                  <a:lnTo>
                    <a:pt x="145" y="1000"/>
                  </a:lnTo>
                  <a:lnTo>
                    <a:pt x="121" y="1000"/>
                  </a:lnTo>
                  <a:lnTo>
                    <a:pt x="108" y="979"/>
                  </a:lnTo>
                  <a:lnTo>
                    <a:pt x="90" y="974"/>
                  </a:lnTo>
                  <a:lnTo>
                    <a:pt x="82" y="983"/>
                  </a:lnTo>
                  <a:lnTo>
                    <a:pt x="46" y="987"/>
                  </a:lnTo>
                  <a:lnTo>
                    <a:pt x="44" y="972"/>
                  </a:lnTo>
                  <a:lnTo>
                    <a:pt x="0" y="976"/>
                  </a:lnTo>
                  <a:lnTo>
                    <a:pt x="16" y="965"/>
                  </a:lnTo>
                  <a:lnTo>
                    <a:pt x="20" y="957"/>
                  </a:lnTo>
                  <a:lnTo>
                    <a:pt x="18" y="935"/>
                  </a:lnTo>
                  <a:lnTo>
                    <a:pt x="49" y="921"/>
                  </a:lnTo>
                  <a:lnTo>
                    <a:pt x="66" y="932"/>
                  </a:lnTo>
                  <a:lnTo>
                    <a:pt x="95" y="897"/>
                  </a:lnTo>
                  <a:lnTo>
                    <a:pt x="125" y="895"/>
                  </a:lnTo>
                  <a:lnTo>
                    <a:pt x="149" y="867"/>
                  </a:lnTo>
                  <a:lnTo>
                    <a:pt x="169" y="849"/>
                  </a:lnTo>
                  <a:lnTo>
                    <a:pt x="213" y="821"/>
                  </a:lnTo>
                  <a:lnTo>
                    <a:pt x="215" y="801"/>
                  </a:lnTo>
                  <a:lnTo>
                    <a:pt x="264" y="788"/>
                  </a:lnTo>
                  <a:lnTo>
                    <a:pt x="281" y="779"/>
                  </a:lnTo>
                  <a:lnTo>
                    <a:pt x="281" y="801"/>
                  </a:lnTo>
                  <a:lnTo>
                    <a:pt x="292" y="801"/>
                  </a:lnTo>
                  <a:lnTo>
                    <a:pt x="321" y="790"/>
                  </a:lnTo>
                  <a:lnTo>
                    <a:pt x="329" y="794"/>
                  </a:lnTo>
                  <a:lnTo>
                    <a:pt x="410" y="777"/>
                  </a:lnTo>
                  <a:lnTo>
                    <a:pt x="456" y="779"/>
                  </a:lnTo>
                  <a:lnTo>
                    <a:pt x="496" y="766"/>
                  </a:lnTo>
                  <a:lnTo>
                    <a:pt x="503" y="777"/>
                  </a:lnTo>
                  <a:lnTo>
                    <a:pt x="496" y="779"/>
                  </a:lnTo>
                  <a:lnTo>
                    <a:pt x="496" y="801"/>
                  </a:lnTo>
                  <a:lnTo>
                    <a:pt x="511" y="801"/>
                  </a:lnTo>
                  <a:lnTo>
                    <a:pt x="522" y="783"/>
                  </a:lnTo>
                  <a:lnTo>
                    <a:pt x="540" y="801"/>
                  </a:lnTo>
                  <a:lnTo>
                    <a:pt x="566" y="790"/>
                  </a:lnTo>
                  <a:lnTo>
                    <a:pt x="566" y="783"/>
                  </a:lnTo>
                  <a:lnTo>
                    <a:pt x="588" y="770"/>
                  </a:lnTo>
                  <a:lnTo>
                    <a:pt x="579" y="755"/>
                  </a:lnTo>
                  <a:lnTo>
                    <a:pt x="568" y="737"/>
                  </a:lnTo>
                  <a:lnTo>
                    <a:pt x="581" y="709"/>
                  </a:lnTo>
                  <a:lnTo>
                    <a:pt x="619" y="678"/>
                  </a:lnTo>
                  <a:lnTo>
                    <a:pt x="654" y="634"/>
                  </a:lnTo>
                  <a:lnTo>
                    <a:pt x="649" y="577"/>
                  </a:lnTo>
                  <a:lnTo>
                    <a:pt x="671" y="542"/>
                  </a:lnTo>
                  <a:lnTo>
                    <a:pt x="689" y="540"/>
                  </a:lnTo>
                  <a:lnTo>
                    <a:pt x="724" y="524"/>
                  </a:lnTo>
                  <a:lnTo>
                    <a:pt x="704" y="562"/>
                  </a:lnTo>
                  <a:lnTo>
                    <a:pt x="682" y="573"/>
                  </a:lnTo>
                  <a:lnTo>
                    <a:pt x="678" y="586"/>
                  </a:lnTo>
                  <a:lnTo>
                    <a:pt x="689" y="590"/>
                  </a:lnTo>
                  <a:lnTo>
                    <a:pt x="682" y="612"/>
                  </a:lnTo>
                  <a:lnTo>
                    <a:pt x="687" y="627"/>
                  </a:lnTo>
                  <a:lnTo>
                    <a:pt x="709" y="634"/>
                  </a:lnTo>
                  <a:lnTo>
                    <a:pt x="728" y="610"/>
                  </a:lnTo>
                  <a:lnTo>
                    <a:pt x="823" y="573"/>
                  </a:lnTo>
                  <a:lnTo>
                    <a:pt x="875" y="513"/>
                  </a:lnTo>
                  <a:lnTo>
                    <a:pt x="880" y="489"/>
                  </a:lnTo>
                  <a:lnTo>
                    <a:pt x="921" y="458"/>
                  </a:lnTo>
                  <a:lnTo>
                    <a:pt x="930" y="443"/>
                  </a:lnTo>
                  <a:lnTo>
                    <a:pt x="943" y="384"/>
                  </a:lnTo>
                  <a:lnTo>
                    <a:pt x="970" y="353"/>
                  </a:lnTo>
                  <a:lnTo>
                    <a:pt x="976" y="305"/>
                  </a:lnTo>
                  <a:lnTo>
                    <a:pt x="996" y="276"/>
                  </a:lnTo>
                  <a:lnTo>
                    <a:pt x="994" y="228"/>
                  </a:lnTo>
                  <a:lnTo>
                    <a:pt x="974" y="221"/>
                  </a:lnTo>
                  <a:lnTo>
                    <a:pt x="954" y="206"/>
                  </a:lnTo>
                  <a:lnTo>
                    <a:pt x="967" y="199"/>
                  </a:lnTo>
                  <a:lnTo>
                    <a:pt x="987" y="156"/>
                  </a:lnTo>
                  <a:lnTo>
                    <a:pt x="974" y="125"/>
                  </a:lnTo>
                  <a:lnTo>
                    <a:pt x="972" y="112"/>
                  </a:lnTo>
                  <a:lnTo>
                    <a:pt x="976" y="105"/>
                  </a:lnTo>
                  <a:lnTo>
                    <a:pt x="992" y="105"/>
                  </a:lnTo>
                  <a:lnTo>
                    <a:pt x="1009" y="81"/>
                  </a:lnTo>
                  <a:lnTo>
                    <a:pt x="1013" y="66"/>
                  </a:lnTo>
                  <a:lnTo>
                    <a:pt x="1011" y="55"/>
                  </a:lnTo>
                  <a:lnTo>
                    <a:pt x="1013" y="37"/>
                  </a:lnTo>
                  <a:lnTo>
                    <a:pt x="1040" y="33"/>
                  </a:lnTo>
                  <a:lnTo>
                    <a:pt x="1053" y="61"/>
                  </a:lnTo>
                  <a:lnTo>
                    <a:pt x="1051" y="83"/>
                  </a:lnTo>
                  <a:lnTo>
                    <a:pt x="1064" y="81"/>
                  </a:lnTo>
                  <a:lnTo>
                    <a:pt x="1068" y="70"/>
                  </a:lnTo>
                  <a:lnTo>
                    <a:pt x="1101" y="79"/>
                  </a:lnTo>
                  <a:lnTo>
                    <a:pt x="1112" y="50"/>
                  </a:lnTo>
                  <a:lnTo>
                    <a:pt x="1103" y="24"/>
                  </a:lnTo>
                  <a:lnTo>
                    <a:pt x="1062" y="37"/>
                  </a:lnTo>
                  <a:lnTo>
                    <a:pt x="1068" y="11"/>
                  </a:lnTo>
                  <a:lnTo>
                    <a:pt x="1075" y="0"/>
                  </a:lnTo>
                  <a:lnTo>
                    <a:pt x="1086" y="0"/>
                  </a:lnTo>
                  <a:lnTo>
                    <a:pt x="1097" y="6"/>
                  </a:lnTo>
                  <a:lnTo>
                    <a:pt x="1106" y="11"/>
                  </a:lnTo>
                  <a:lnTo>
                    <a:pt x="1123" y="4"/>
                  </a:lnTo>
                  <a:lnTo>
                    <a:pt x="1130" y="15"/>
                  </a:lnTo>
                  <a:lnTo>
                    <a:pt x="1119" y="39"/>
                  </a:lnTo>
                  <a:lnTo>
                    <a:pt x="1119" y="85"/>
                  </a:lnTo>
                  <a:lnTo>
                    <a:pt x="1156" y="125"/>
                  </a:lnTo>
                  <a:lnTo>
                    <a:pt x="1195" y="237"/>
                  </a:lnTo>
                  <a:lnTo>
                    <a:pt x="1174" y="333"/>
                  </a:lnTo>
                  <a:lnTo>
                    <a:pt x="1152" y="351"/>
                  </a:lnTo>
                  <a:lnTo>
                    <a:pt x="1152" y="412"/>
                  </a:lnTo>
                  <a:lnTo>
                    <a:pt x="1141" y="417"/>
                  </a:lnTo>
                  <a:lnTo>
                    <a:pt x="1134" y="390"/>
                  </a:lnTo>
                  <a:lnTo>
                    <a:pt x="1106" y="410"/>
                  </a:lnTo>
                  <a:lnTo>
                    <a:pt x="1112" y="540"/>
                  </a:lnTo>
                  <a:lnTo>
                    <a:pt x="1090" y="614"/>
                  </a:lnTo>
                  <a:lnTo>
                    <a:pt x="1068" y="641"/>
                  </a:lnTo>
                  <a:lnTo>
                    <a:pt x="1079" y="722"/>
                  </a:lnTo>
                  <a:lnTo>
                    <a:pt x="1099" y="737"/>
                  </a:lnTo>
                  <a:lnTo>
                    <a:pt x="1097" y="766"/>
                  </a:lnTo>
                  <a:lnTo>
                    <a:pt x="1062" y="788"/>
                  </a:lnTo>
                  <a:lnTo>
                    <a:pt x="1062" y="818"/>
                  </a:lnTo>
                  <a:lnTo>
                    <a:pt x="1005" y="858"/>
                  </a:lnTo>
                  <a:lnTo>
                    <a:pt x="987" y="827"/>
                  </a:lnTo>
                  <a:lnTo>
                    <a:pt x="1013" y="774"/>
                  </a:lnTo>
                  <a:lnTo>
                    <a:pt x="1009" y="768"/>
                  </a:lnTo>
                  <a:lnTo>
                    <a:pt x="961" y="792"/>
                  </a:lnTo>
                  <a:lnTo>
                    <a:pt x="976" y="823"/>
                  </a:lnTo>
                  <a:lnTo>
                    <a:pt x="970" y="829"/>
                  </a:lnTo>
                  <a:lnTo>
                    <a:pt x="961" y="821"/>
                  </a:lnTo>
                  <a:lnTo>
                    <a:pt x="937" y="816"/>
                  </a:lnTo>
                  <a:lnTo>
                    <a:pt x="926" y="827"/>
                  </a:lnTo>
                  <a:lnTo>
                    <a:pt x="921" y="869"/>
                  </a:lnTo>
                  <a:lnTo>
                    <a:pt x="921" y="880"/>
                  </a:lnTo>
                  <a:lnTo>
                    <a:pt x="910" y="884"/>
                  </a:lnTo>
                  <a:lnTo>
                    <a:pt x="913" y="893"/>
                  </a:lnTo>
                  <a:lnTo>
                    <a:pt x="908" y="910"/>
                  </a:lnTo>
                  <a:lnTo>
                    <a:pt x="886" y="917"/>
                  </a:lnTo>
                  <a:lnTo>
                    <a:pt x="878" y="904"/>
                  </a:lnTo>
                  <a:lnTo>
                    <a:pt x="875" y="884"/>
                  </a:lnTo>
                  <a:lnTo>
                    <a:pt x="886" y="849"/>
                  </a:lnTo>
                  <a:lnTo>
                    <a:pt x="875" y="849"/>
                  </a:lnTo>
                  <a:lnTo>
                    <a:pt x="867" y="860"/>
                  </a:lnTo>
                  <a:lnTo>
                    <a:pt x="840" y="862"/>
                  </a:lnTo>
                  <a:lnTo>
                    <a:pt x="823" y="902"/>
                  </a:lnTo>
                  <a:lnTo>
                    <a:pt x="774" y="910"/>
                  </a:lnTo>
                  <a:lnTo>
                    <a:pt x="766" y="900"/>
                  </a:lnTo>
                  <a:lnTo>
                    <a:pt x="755" y="893"/>
                  </a:lnTo>
                  <a:lnTo>
                    <a:pt x="744" y="900"/>
                  </a:lnTo>
                  <a:lnTo>
                    <a:pt x="737" y="906"/>
                  </a:lnTo>
                  <a:lnTo>
                    <a:pt x="733" y="917"/>
                  </a:lnTo>
                  <a:lnTo>
                    <a:pt x="693" y="921"/>
                  </a:lnTo>
                  <a:lnTo>
                    <a:pt x="691" y="915"/>
                  </a:lnTo>
                  <a:lnTo>
                    <a:pt x="724" y="904"/>
                  </a:lnTo>
                  <a:lnTo>
                    <a:pt x="726" y="895"/>
                  </a:lnTo>
                  <a:lnTo>
                    <a:pt x="709" y="889"/>
                  </a:lnTo>
                  <a:lnTo>
                    <a:pt x="671" y="895"/>
                  </a:lnTo>
                  <a:lnTo>
                    <a:pt x="676" y="875"/>
                  </a:lnTo>
                  <a:lnTo>
                    <a:pt x="676" y="867"/>
                  </a:lnTo>
                  <a:lnTo>
                    <a:pt x="667" y="856"/>
                  </a:lnTo>
                  <a:lnTo>
                    <a:pt x="647" y="860"/>
                  </a:lnTo>
                  <a:lnTo>
                    <a:pt x="654" y="871"/>
                  </a:lnTo>
                  <a:lnTo>
                    <a:pt x="643" y="878"/>
                  </a:lnTo>
                  <a:lnTo>
                    <a:pt x="632" y="900"/>
                  </a:lnTo>
                  <a:lnTo>
                    <a:pt x="636" y="913"/>
                  </a:lnTo>
                  <a:lnTo>
                    <a:pt x="676" y="948"/>
                  </a:lnTo>
                  <a:lnTo>
                    <a:pt x="663" y="965"/>
                  </a:lnTo>
                  <a:lnTo>
                    <a:pt x="628" y="970"/>
                  </a:lnTo>
                  <a:lnTo>
                    <a:pt x="579" y="1042"/>
                  </a:lnTo>
                  <a:lnTo>
                    <a:pt x="555" y="1077"/>
                  </a:lnTo>
                  <a:lnTo>
                    <a:pt x="535" y="1079"/>
                  </a:lnTo>
                  <a:lnTo>
                    <a:pt x="535" y="1066"/>
                  </a:lnTo>
                  <a:lnTo>
                    <a:pt x="513" y="1053"/>
                  </a:lnTo>
                  <a:lnTo>
                    <a:pt x="487" y="1018"/>
                  </a:lnTo>
                  <a:lnTo>
                    <a:pt x="481" y="1011"/>
                  </a:lnTo>
                  <a:lnTo>
                    <a:pt x="478" y="987"/>
                  </a:lnTo>
                  <a:lnTo>
                    <a:pt x="494" y="985"/>
                  </a:lnTo>
                  <a:lnTo>
                    <a:pt x="498" y="972"/>
                  </a:lnTo>
                  <a:lnTo>
                    <a:pt x="485" y="968"/>
                  </a:lnTo>
                  <a:lnTo>
                    <a:pt x="485" y="941"/>
                  </a:lnTo>
                  <a:lnTo>
                    <a:pt x="531" y="926"/>
                  </a:lnTo>
                  <a:lnTo>
                    <a:pt x="527" y="900"/>
                  </a:lnTo>
                  <a:lnTo>
                    <a:pt x="463" y="910"/>
                  </a:lnTo>
                  <a:lnTo>
                    <a:pt x="456" y="915"/>
                  </a:lnTo>
                  <a:lnTo>
                    <a:pt x="456" y="895"/>
                  </a:lnTo>
                  <a:lnTo>
                    <a:pt x="430" y="891"/>
                  </a:lnTo>
                  <a:lnTo>
                    <a:pt x="375" y="906"/>
                  </a:lnTo>
                  <a:lnTo>
                    <a:pt x="364" y="926"/>
                  </a:lnTo>
                  <a:close/>
                </a:path>
              </a:pathLst>
            </a:custGeom>
            <a:solidFill>
              <a:srgbClr val="003300"/>
            </a:solidFill>
            <a:ln w="0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" name="Freeform 7"/>
            <p:cNvSpPr>
              <a:spLocks/>
            </p:cNvSpPr>
            <p:nvPr/>
          </p:nvSpPr>
          <p:spPr bwMode="auto">
            <a:xfrm>
              <a:off x="1228" y="2738"/>
              <a:ext cx="277" cy="211"/>
            </a:xfrm>
            <a:custGeom>
              <a:avLst/>
              <a:gdLst>
                <a:gd name="T0" fmla="*/ 268 w 277"/>
                <a:gd name="T1" fmla="*/ 88 h 211"/>
                <a:gd name="T2" fmla="*/ 246 w 277"/>
                <a:gd name="T3" fmla="*/ 103 h 211"/>
                <a:gd name="T4" fmla="*/ 217 w 277"/>
                <a:gd name="T5" fmla="*/ 143 h 211"/>
                <a:gd name="T6" fmla="*/ 195 w 277"/>
                <a:gd name="T7" fmla="*/ 143 h 211"/>
                <a:gd name="T8" fmla="*/ 189 w 277"/>
                <a:gd name="T9" fmla="*/ 129 h 211"/>
                <a:gd name="T10" fmla="*/ 178 w 277"/>
                <a:gd name="T11" fmla="*/ 121 h 211"/>
                <a:gd name="T12" fmla="*/ 160 w 277"/>
                <a:gd name="T13" fmla="*/ 121 h 211"/>
                <a:gd name="T14" fmla="*/ 143 w 277"/>
                <a:gd name="T15" fmla="*/ 121 h 211"/>
                <a:gd name="T16" fmla="*/ 121 w 277"/>
                <a:gd name="T17" fmla="*/ 138 h 211"/>
                <a:gd name="T18" fmla="*/ 101 w 277"/>
                <a:gd name="T19" fmla="*/ 160 h 211"/>
                <a:gd name="T20" fmla="*/ 88 w 277"/>
                <a:gd name="T21" fmla="*/ 180 h 211"/>
                <a:gd name="T22" fmla="*/ 90 w 277"/>
                <a:gd name="T23" fmla="*/ 202 h 211"/>
                <a:gd name="T24" fmla="*/ 73 w 277"/>
                <a:gd name="T25" fmla="*/ 211 h 211"/>
                <a:gd name="T26" fmla="*/ 13 w 277"/>
                <a:gd name="T27" fmla="*/ 165 h 211"/>
                <a:gd name="T28" fmla="*/ 29 w 277"/>
                <a:gd name="T29" fmla="*/ 156 h 211"/>
                <a:gd name="T30" fmla="*/ 33 w 277"/>
                <a:gd name="T31" fmla="*/ 138 h 211"/>
                <a:gd name="T32" fmla="*/ 24 w 277"/>
                <a:gd name="T33" fmla="*/ 127 h 211"/>
                <a:gd name="T34" fmla="*/ 0 w 277"/>
                <a:gd name="T35" fmla="*/ 123 h 211"/>
                <a:gd name="T36" fmla="*/ 40 w 277"/>
                <a:gd name="T37" fmla="*/ 99 h 211"/>
                <a:gd name="T38" fmla="*/ 51 w 277"/>
                <a:gd name="T39" fmla="*/ 61 h 211"/>
                <a:gd name="T40" fmla="*/ 75 w 277"/>
                <a:gd name="T41" fmla="*/ 35 h 211"/>
                <a:gd name="T42" fmla="*/ 90 w 277"/>
                <a:gd name="T43" fmla="*/ 44 h 211"/>
                <a:gd name="T44" fmla="*/ 101 w 277"/>
                <a:gd name="T45" fmla="*/ 48 h 211"/>
                <a:gd name="T46" fmla="*/ 127 w 277"/>
                <a:gd name="T47" fmla="*/ 55 h 211"/>
                <a:gd name="T48" fmla="*/ 152 w 277"/>
                <a:gd name="T49" fmla="*/ 50 h 211"/>
                <a:gd name="T50" fmla="*/ 160 w 277"/>
                <a:gd name="T51" fmla="*/ 26 h 211"/>
                <a:gd name="T52" fmla="*/ 173 w 277"/>
                <a:gd name="T53" fmla="*/ 13 h 211"/>
                <a:gd name="T54" fmla="*/ 217 w 277"/>
                <a:gd name="T55" fmla="*/ 0 h 211"/>
                <a:gd name="T56" fmla="*/ 228 w 277"/>
                <a:gd name="T57" fmla="*/ 22 h 211"/>
                <a:gd name="T58" fmla="*/ 268 w 277"/>
                <a:gd name="T59" fmla="*/ 29 h 211"/>
                <a:gd name="T60" fmla="*/ 266 w 277"/>
                <a:gd name="T61" fmla="*/ 46 h 211"/>
                <a:gd name="T62" fmla="*/ 274 w 277"/>
                <a:gd name="T63" fmla="*/ 70 h 211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277"/>
                <a:gd name="T97" fmla="*/ 0 h 211"/>
                <a:gd name="T98" fmla="*/ 277 w 277"/>
                <a:gd name="T99" fmla="*/ 211 h 211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277" h="211">
                  <a:moveTo>
                    <a:pt x="277" y="68"/>
                  </a:moveTo>
                  <a:lnTo>
                    <a:pt x="268" y="88"/>
                  </a:lnTo>
                  <a:lnTo>
                    <a:pt x="261" y="94"/>
                  </a:lnTo>
                  <a:lnTo>
                    <a:pt x="246" y="103"/>
                  </a:lnTo>
                  <a:lnTo>
                    <a:pt x="239" y="108"/>
                  </a:lnTo>
                  <a:lnTo>
                    <a:pt x="217" y="143"/>
                  </a:lnTo>
                  <a:lnTo>
                    <a:pt x="195" y="145"/>
                  </a:lnTo>
                  <a:lnTo>
                    <a:pt x="195" y="143"/>
                  </a:lnTo>
                  <a:lnTo>
                    <a:pt x="191" y="140"/>
                  </a:lnTo>
                  <a:lnTo>
                    <a:pt x="189" y="129"/>
                  </a:lnTo>
                  <a:lnTo>
                    <a:pt x="184" y="125"/>
                  </a:lnTo>
                  <a:lnTo>
                    <a:pt x="178" y="121"/>
                  </a:lnTo>
                  <a:lnTo>
                    <a:pt x="171" y="125"/>
                  </a:lnTo>
                  <a:lnTo>
                    <a:pt x="160" y="121"/>
                  </a:lnTo>
                  <a:lnTo>
                    <a:pt x="149" y="123"/>
                  </a:lnTo>
                  <a:lnTo>
                    <a:pt x="143" y="121"/>
                  </a:lnTo>
                  <a:lnTo>
                    <a:pt x="125" y="127"/>
                  </a:lnTo>
                  <a:lnTo>
                    <a:pt x="121" y="138"/>
                  </a:lnTo>
                  <a:lnTo>
                    <a:pt x="119" y="143"/>
                  </a:lnTo>
                  <a:lnTo>
                    <a:pt x="101" y="160"/>
                  </a:lnTo>
                  <a:lnTo>
                    <a:pt x="95" y="169"/>
                  </a:lnTo>
                  <a:lnTo>
                    <a:pt x="88" y="180"/>
                  </a:lnTo>
                  <a:lnTo>
                    <a:pt x="90" y="189"/>
                  </a:lnTo>
                  <a:lnTo>
                    <a:pt x="90" y="202"/>
                  </a:lnTo>
                  <a:lnTo>
                    <a:pt x="84" y="211"/>
                  </a:lnTo>
                  <a:lnTo>
                    <a:pt x="73" y="211"/>
                  </a:lnTo>
                  <a:lnTo>
                    <a:pt x="18" y="176"/>
                  </a:lnTo>
                  <a:lnTo>
                    <a:pt x="13" y="165"/>
                  </a:lnTo>
                  <a:lnTo>
                    <a:pt x="18" y="160"/>
                  </a:lnTo>
                  <a:lnTo>
                    <a:pt x="29" y="156"/>
                  </a:lnTo>
                  <a:lnTo>
                    <a:pt x="33" y="147"/>
                  </a:lnTo>
                  <a:lnTo>
                    <a:pt x="33" y="138"/>
                  </a:lnTo>
                  <a:lnTo>
                    <a:pt x="31" y="132"/>
                  </a:lnTo>
                  <a:lnTo>
                    <a:pt x="24" y="127"/>
                  </a:lnTo>
                  <a:lnTo>
                    <a:pt x="5" y="127"/>
                  </a:lnTo>
                  <a:lnTo>
                    <a:pt x="0" y="123"/>
                  </a:lnTo>
                  <a:lnTo>
                    <a:pt x="22" y="103"/>
                  </a:lnTo>
                  <a:lnTo>
                    <a:pt x="40" y="99"/>
                  </a:lnTo>
                  <a:lnTo>
                    <a:pt x="51" y="92"/>
                  </a:lnTo>
                  <a:lnTo>
                    <a:pt x="51" y="61"/>
                  </a:lnTo>
                  <a:lnTo>
                    <a:pt x="57" y="53"/>
                  </a:lnTo>
                  <a:lnTo>
                    <a:pt x="75" y="35"/>
                  </a:lnTo>
                  <a:lnTo>
                    <a:pt x="84" y="33"/>
                  </a:lnTo>
                  <a:lnTo>
                    <a:pt x="90" y="44"/>
                  </a:lnTo>
                  <a:lnTo>
                    <a:pt x="99" y="53"/>
                  </a:lnTo>
                  <a:lnTo>
                    <a:pt x="101" y="48"/>
                  </a:lnTo>
                  <a:lnTo>
                    <a:pt x="110" y="48"/>
                  </a:lnTo>
                  <a:lnTo>
                    <a:pt x="127" y="55"/>
                  </a:lnTo>
                  <a:lnTo>
                    <a:pt x="138" y="55"/>
                  </a:lnTo>
                  <a:lnTo>
                    <a:pt x="152" y="50"/>
                  </a:lnTo>
                  <a:lnTo>
                    <a:pt x="160" y="44"/>
                  </a:lnTo>
                  <a:lnTo>
                    <a:pt x="160" y="26"/>
                  </a:lnTo>
                  <a:lnTo>
                    <a:pt x="165" y="18"/>
                  </a:lnTo>
                  <a:lnTo>
                    <a:pt x="173" y="13"/>
                  </a:lnTo>
                  <a:lnTo>
                    <a:pt x="184" y="9"/>
                  </a:lnTo>
                  <a:lnTo>
                    <a:pt x="217" y="0"/>
                  </a:lnTo>
                  <a:lnTo>
                    <a:pt x="222" y="4"/>
                  </a:lnTo>
                  <a:lnTo>
                    <a:pt x="228" y="22"/>
                  </a:lnTo>
                  <a:lnTo>
                    <a:pt x="252" y="22"/>
                  </a:lnTo>
                  <a:lnTo>
                    <a:pt x="268" y="29"/>
                  </a:lnTo>
                  <a:lnTo>
                    <a:pt x="272" y="40"/>
                  </a:lnTo>
                  <a:lnTo>
                    <a:pt x="266" y="46"/>
                  </a:lnTo>
                  <a:lnTo>
                    <a:pt x="263" y="53"/>
                  </a:lnTo>
                  <a:lnTo>
                    <a:pt x="274" y="70"/>
                  </a:lnTo>
                  <a:lnTo>
                    <a:pt x="277" y="68"/>
                  </a:lnTo>
                  <a:close/>
                </a:path>
              </a:pathLst>
            </a:custGeom>
            <a:solidFill>
              <a:srgbClr val="003300"/>
            </a:solidFill>
            <a:ln w="0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" name="Freeform 8"/>
            <p:cNvSpPr>
              <a:spLocks/>
            </p:cNvSpPr>
            <p:nvPr/>
          </p:nvSpPr>
          <p:spPr bwMode="auto">
            <a:xfrm>
              <a:off x="930" y="2780"/>
              <a:ext cx="276" cy="384"/>
            </a:xfrm>
            <a:custGeom>
              <a:avLst/>
              <a:gdLst>
                <a:gd name="T0" fmla="*/ 149 w 276"/>
                <a:gd name="T1" fmla="*/ 342 h 384"/>
                <a:gd name="T2" fmla="*/ 151 w 276"/>
                <a:gd name="T3" fmla="*/ 366 h 384"/>
                <a:gd name="T4" fmla="*/ 132 w 276"/>
                <a:gd name="T5" fmla="*/ 384 h 384"/>
                <a:gd name="T6" fmla="*/ 105 w 276"/>
                <a:gd name="T7" fmla="*/ 382 h 384"/>
                <a:gd name="T8" fmla="*/ 112 w 276"/>
                <a:gd name="T9" fmla="*/ 360 h 384"/>
                <a:gd name="T10" fmla="*/ 116 w 276"/>
                <a:gd name="T11" fmla="*/ 320 h 384"/>
                <a:gd name="T12" fmla="*/ 105 w 276"/>
                <a:gd name="T13" fmla="*/ 311 h 384"/>
                <a:gd name="T14" fmla="*/ 90 w 276"/>
                <a:gd name="T15" fmla="*/ 342 h 384"/>
                <a:gd name="T16" fmla="*/ 64 w 276"/>
                <a:gd name="T17" fmla="*/ 357 h 384"/>
                <a:gd name="T18" fmla="*/ 66 w 276"/>
                <a:gd name="T19" fmla="*/ 342 h 384"/>
                <a:gd name="T20" fmla="*/ 53 w 276"/>
                <a:gd name="T21" fmla="*/ 292 h 384"/>
                <a:gd name="T22" fmla="*/ 66 w 276"/>
                <a:gd name="T23" fmla="*/ 283 h 384"/>
                <a:gd name="T24" fmla="*/ 57 w 276"/>
                <a:gd name="T25" fmla="*/ 267 h 384"/>
                <a:gd name="T26" fmla="*/ 66 w 276"/>
                <a:gd name="T27" fmla="*/ 241 h 384"/>
                <a:gd name="T28" fmla="*/ 94 w 276"/>
                <a:gd name="T29" fmla="*/ 235 h 384"/>
                <a:gd name="T30" fmla="*/ 97 w 276"/>
                <a:gd name="T31" fmla="*/ 204 h 384"/>
                <a:gd name="T32" fmla="*/ 107 w 276"/>
                <a:gd name="T33" fmla="*/ 191 h 384"/>
                <a:gd name="T34" fmla="*/ 101 w 276"/>
                <a:gd name="T35" fmla="*/ 166 h 384"/>
                <a:gd name="T36" fmla="*/ 90 w 276"/>
                <a:gd name="T37" fmla="*/ 160 h 384"/>
                <a:gd name="T38" fmla="*/ 99 w 276"/>
                <a:gd name="T39" fmla="*/ 145 h 384"/>
                <a:gd name="T40" fmla="*/ 90 w 276"/>
                <a:gd name="T41" fmla="*/ 101 h 384"/>
                <a:gd name="T42" fmla="*/ 66 w 276"/>
                <a:gd name="T43" fmla="*/ 101 h 384"/>
                <a:gd name="T44" fmla="*/ 70 w 276"/>
                <a:gd name="T45" fmla="*/ 118 h 384"/>
                <a:gd name="T46" fmla="*/ 72 w 276"/>
                <a:gd name="T47" fmla="*/ 151 h 384"/>
                <a:gd name="T48" fmla="*/ 68 w 276"/>
                <a:gd name="T49" fmla="*/ 180 h 384"/>
                <a:gd name="T50" fmla="*/ 50 w 276"/>
                <a:gd name="T51" fmla="*/ 175 h 384"/>
                <a:gd name="T52" fmla="*/ 22 w 276"/>
                <a:gd name="T53" fmla="*/ 169 h 384"/>
                <a:gd name="T54" fmla="*/ 7 w 276"/>
                <a:gd name="T55" fmla="*/ 134 h 384"/>
                <a:gd name="T56" fmla="*/ 0 w 276"/>
                <a:gd name="T57" fmla="*/ 118 h 384"/>
                <a:gd name="T58" fmla="*/ 22 w 276"/>
                <a:gd name="T59" fmla="*/ 114 h 384"/>
                <a:gd name="T60" fmla="*/ 29 w 276"/>
                <a:gd name="T61" fmla="*/ 98 h 384"/>
                <a:gd name="T62" fmla="*/ 4 w 276"/>
                <a:gd name="T63" fmla="*/ 83 h 384"/>
                <a:gd name="T64" fmla="*/ 29 w 276"/>
                <a:gd name="T65" fmla="*/ 70 h 384"/>
                <a:gd name="T66" fmla="*/ 44 w 276"/>
                <a:gd name="T67" fmla="*/ 57 h 384"/>
                <a:gd name="T68" fmla="*/ 53 w 276"/>
                <a:gd name="T69" fmla="*/ 41 h 384"/>
                <a:gd name="T70" fmla="*/ 94 w 276"/>
                <a:gd name="T71" fmla="*/ 46 h 384"/>
                <a:gd name="T72" fmla="*/ 107 w 276"/>
                <a:gd name="T73" fmla="*/ 11 h 384"/>
                <a:gd name="T74" fmla="*/ 129 w 276"/>
                <a:gd name="T75" fmla="*/ 0 h 384"/>
                <a:gd name="T76" fmla="*/ 171 w 276"/>
                <a:gd name="T77" fmla="*/ 8 h 384"/>
                <a:gd name="T78" fmla="*/ 167 w 276"/>
                <a:gd name="T79" fmla="*/ 35 h 384"/>
                <a:gd name="T80" fmla="*/ 184 w 276"/>
                <a:gd name="T81" fmla="*/ 50 h 384"/>
                <a:gd name="T82" fmla="*/ 224 w 276"/>
                <a:gd name="T83" fmla="*/ 57 h 384"/>
                <a:gd name="T84" fmla="*/ 250 w 276"/>
                <a:gd name="T85" fmla="*/ 70 h 384"/>
                <a:gd name="T86" fmla="*/ 237 w 276"/>
                <a:gd name="T87" fmla="*/ 79 h 384"/>
                <a:gd name="T88" fmla="*/ 215 w 276"/>
                <a:gd name="T89" fmla="*/ 94 h 384"/>
                <a:gd name="T90" fmla="*/ 248 w 276"/>
                <a:gd name="T91" fmla="*/ 96 h 384"/>
                <a:gd name="T92" fmla="*/ 272 w 276"/>
                <a:gd name="T93" fmla="*/ 125 h 384"/>
                <a:gd name="T94" fmla="*/ 265 w 276"/>
                <a:gd name="T95" fmla="*/ 151 h 384"/>
                <a:gd name="T96" fmla="*/ 243 w 276"/>
                <a:gd name="T97" fmla="*/ 182 h 384"/>
                <a:gd name="T98" fmla="*/ 241 w 276"/>
                <a:gd name="T99" fmla="*/ 202 h 384"/>
                <a:gd name="T100" fmla="*/ 215 w 276"/>
                <a:gd name="T101" fmla="*/ 239 h 384"/>
                <a:gd name="T102" fmla="*/ 206 w 276"/>
                <a:gd name="T103" fmla="*/ 267 h 384"/>
                <a:gd name="T104" fmla="*/ 193 w 276"/>
                <a:gd name="T105" fmla="*/ 298 h 384"/>
                <a:gd name="T106" fmla="*/ 184 w 276"/>
                <a:gd name="T107" fmla="*/ 342 h 384"/>
                <a:gd name="T108" fmla="*/ 164 w 276"/>
                <a:gd name="T109" fmla="*/ 342 h 384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276"/>
                <a:gd name="T166" fmla="*/ 0 h 384"/>
                <a:gd name="T167" fmla="*/ 276 w 276"/>
                <a:gd name="T168" fmla="*/ 384 h 384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276" h="384">
                  <a:moveTo>
                    <a:pt x="164" y="342"/>
                  </a:moveTo>
                  <a:lnTo>
                    <a:pt x="149" y="342"/>
                  </a:lnTo>
                  <a:lnTo>
                    <a:pt x="149" y="351"/>
                  </a:lnTo>
                  <a:lnTo>
                    <a:pt x="151" y="366"/>
                  </a:lnTo>
                  <a:lnTo>
                    <a:pt x="145" y="377"/>
                  </a:lnTo>
                  <a:lnTo>
                    <a:pt x="132" y="384"/>
                  </a:lnTo>
                  <a:lnTo>
                    <a:pt x="107" y="384"/>
                  </a:lnTo>
                  <a:lnTo>
                    <a:pt x="105" y="382"/>
                  </a:lnTo>
                  <a:lnTo>
                    <a:pt x="107" y="373"/>
                  </a:lnTo>
                  <a:lnTo>
                    <a:pt x="112" y="360"/>
                  </a:lnTo>
                  <a:lnTo>
                    <a:pt x="116" y="338"/>
                  </a:lnTo>
                  <a:lnTo>
                    <a:pt x="116" y="320"/>
                  </a:lnTo>
                  <a:lnTo>
                    <a:pt x="112" y="311"/>
                  </a:lnTo>
                  <a:lnTo>
                    <a:pt x="105" y="311"/>
                  </a:lnTo>
                  <a:lnTo>
                    <a:pt x="94" y="329"/>
                  </a:lnTo>
                  <a:lnTo>
                    <a:pt x="90" y="342"/>
                  </a:lnTo>
                  <a:lnTo>
                    <a:pt x="88" y="371"/>
                  </a:lnTo>
                  <a:lnTo>
                    <a:pt x="64" y="357"/>
                  </a:lnTo>
                  <a:lnTo>
                    <a:pt x="61" y="351"/>
                  </a:lnTo>
                  <a:lnTo>
                    <a:pt x="66" y="342"/>
                  </a:lnTo>
                  <a:lnTo>
                    <a:pt x="59" y="298"/>
                  </a:lnTo>
                  <a:lnTo>
                    <a:pt x="53" y="292"/>
                  </a:lnTo>
                  <a:lnTo>
                    <a:pt x="61" y="287"/>
                  </a:lnTo>
                  <a:lnTo>
                    <a:pt x="66" y="283"/>
                  </a:lnTo>
                  <a:lnTo>
                    <a:pt x="66" y="276"/>
                  </a:lnTo>
                  <a:lnTo>
                    <a:pt x="57" y="267"/>
                  </a:lnTo>
                  <a:lnTo>
                    <a:pt x="59" y="245"/>
                  </a:lnTo>
                  <a:lnTo>
                    <a:pt x="66" y="241"/>
                  </a:lnTo>
                  <a:lnTo>
                    <a:pt x="83" y="241"/>
                  </a:lnTo>
                  <a:lnTo>
                    <a:pt x="94" y="235"/>
                  </a:lnTo>
                  <a:lnTo>
                    <a:pt x="97" y="224"/>
                  </a:lnTo>
                  <a:lnTo>
                    <a:pt x="97" y="204"/>
                  </a:lnTo>
                  <a:lnTo>
                    <a:pt x="99" y="202"/>
                  </a:lnTo>
                  <a:lnTo>
                    <a:pt x="107" y="191"/>
                  </a:lnTo>
                  <a:lnTo>
                    <a:pt x="107" y="177"/>
                  </a:lnTo>
                  <a:lnTo>
                    <a:pt x="101" y="166"/>
                  </a:lnTo>
                  <a:lnTo>
                    <a:pt x="97" y="160"/>
                  </a:lnTo>
                  <a:lnTo>
                    <a:pt x="90" y="160"/>
                  </a:lnTo>
                  <a:lnTo>
                    <a:pt x="97" y="151"/>
                  </a:lnTo>
                  <a:lnTo>
                    <a:pt x="99" y="145"/>
                  </a:lnTo>
                  <a:lnTo>
                    <a:pt x="94" y="107"/>
                  </a:lnTo>
                  <a:lnTo>
                    <a:pt x="90" y="101"/>
                  </a:lnTo>
                  <a:lnTo>
                    <a:pt x="70" y="94"/>
                  </a:lnTo>
                  <a:lnTo>
                    <a:pt x="66" y="101"/>
                  </a:lnTo>
                  <a:lnTo>
                    <a:pt x="68" y="107"/>
                  </a:lnTo>
                  <a:lnTo>
                    <a:pt x="70" y="118"/>
                  </a:lnTo>
                  <a:lnTo>
                    <a:pt x="68" y="138"/>
                  </a:lnTo>
                  <a:lnTo>
                    <a:pt x="72" y="151"/>
                  </a:lnTo>
                  <a:lnTo>
                    <a:pt x="72" y="173"/>
                  </a:lnTo>
                  <a:lnTo>
                    <a:pt x="68" y="180"/>
                  </a:lnTo>
                  <a:lnTo>
                    <a:pt x="61" y="180"/>
                  </a:lnTo>
                  <a:lnTo>
                    <a:pt x="50" y="175"/>
                  </a:lnTo>
                  <a:lnTo>
                    <a:pt x="24" y="175"/>
                  </a:lnTo>
                  <a:lnTo>
                    <a:pt x="22" y="169"/>
                  </a:lnTo>
                  <a:lnTo>
                    <a:pt x="22" y="160"/>
                  </a:lnTo>
                  <a:lnTo>
                    <a:pt x="7" y="134"/>
                  </a:lnTo>
                  <a:lnTo>
                    <a:pt x="0" y="127"/>
                  </a:lnTo>
                  <a:lnTo>
                    <a:pt x="0" y="118"/>
                  </a:lnTo>
                  <a:lnTo>
                    <a:pt x="7" y="114"/>
                  </a:lnTo>
                  <a:lnTo>
                    <a:pt x="22" y="114"/>
                  </a:lnTo>
                  <a:lnTo>
                    <a:pt x="29" y="107"/>
                  </a:lnTo>
                  <a:lnTo>
                    <a:pt x="29" y="98"/>
                  </a:lnTo>
                  <a:lnTo>
                    <a:pt x="9" y="90"/>
                  </a:lnTo>
                  <a:lnTo>
                    <a:pt x="4" y="83"/>
                  </a:lnTo>
                  <a:lnTo>
                    <a:pt x="7" y="68"/>
                  </a:lnTo>
                  <a:lnTo>
                    <a:pt x="29" y="70"/>
                  </a:lnTo>
                  <a:lnTo>
                    <a:pt x="39" y="70"/>
                  </a:lnTo>
                  <a:lnTo>
                    <a:pt x="44" y="57"/>
                  </a:lnTo>
                  <a:lnTo>
                    <a:pt x="46" y="50"/>
                  </a:lnTo>
                  <a:lnTo>
                    <a:pt x="53" y="41"/>
                  </a:lnTo>
                  <a:lnTo>
                    <a:pt x="81" y="41"/>
                  </a:lnTo>
                  <a:lnTo>
                    <a:pt x="94" y="46"/>
                  </a:lnTo>
                  <a:lnTo>
                    <a:pt x="110" y="33"/>
                  </a:lnTo>
                  <a:lnTo>
                    <a:pt x="107" y="11"/>
                  </a:lnTo>
                  <a:lnTo>
                    <a:pt x="116" y="4"/>
                  </a:lnTo>
                  <a:lnTo>
                    <a:pt x="129" y="0"/>
                  </a:lnTo>
                  <a:lnTo>
                    <a:pt x="136" y="6"/>
                  </a:lnTo>
                  <a:lnTo>
                    <a:pt x="171" y="8"/>
                  </a:lnTo>
                  <a:lnTo>
                    <a:pt x="171" y="24"/>
                  </a:lnTo>
                  <a:lnTo>
                    <a:pt x="167" y="35"/>
                  </a:lnTo>
                  <a:lnTo>
                    <a:pt x="171" y="48"/>
                  </a:lnTo>
                  <a:lnTo>
                    <a:pt x="184" y="50"/>
                  </a:lnTo>
                  <a:lnTo>
                    <a:pt x="195" y="57"/>
                  </a:lnTo>
                  <a:lnTo>
                    <a:pt x="224" y="57"/>
                  </a:lnTo>
                  <a:lnTo>
                    <a:pt x="237" y="50"/>
                  </a:lnTo>
                  <a:lnTo>
                    <a:pt x="250" y="70"/>
                  </a:lnTo>
                  <a:lnTo>
                    <a:pt x="243" y="77"/>
                  </a:lnTo>
                  <a:lnTo>
                    <a:pt x="237" y="79"/>
                  </a:lnTo>
                  <a:lnTo>
                    <a:pt x="226" y="79"/>
                  </a:lnTo>
                  <a:lnTo>
                    <a:pt x="215" y="94"/>
                  </a:lnTo>
                  <a:lnTo>
                    <a:pt x="237" y="94"/>
                  </a:lnTo>
                  <a:lnTo>
                    <a:pt x="248" y="96"/>
                  </a:lnTo>
                  <a:lnTo>
                    <a:pt x="254" y="105"/>
                  </a:lnTo>
                  <a:lnTo>
                    <a:pt x="272" y="125"/>
                  </a:lnTo>
                  <a:lnTo>
                    <a:pt x="276" y="140"/>
                  </a:lnTo>
                  <a:lnTo>
                    <a:pt x="265" y="151"/>
                  </a:lnTo>
                  <a:lnTo>
                    <a:pt x="263" y="164"/>
                  </a:lnTo>
                  <a:lnTo>
                    <a:pt x="243" y="182"/>
                  </a:lnTo>
                  <a:lnTo>
                    <a:pt x="246" y="191"/>
                  </a:lnTo>
                  <a:lnTo>
                    <a:pt x="241" y="202"/>
                  </a:lnTo>
                  <a:lnTo>
                    <a:pt x="235" y="208"/>
                  </a:lnTo>
                  <a:lnTo>
                    <a:pt x="215" y="239"/>
                  </a:lnTo>
                  <a:lnTo>
                    <a:pt x="211" y="256"/>
                  </a:lnTo>
                  <a:lnTo>
                    <a:pt x="206" y="267"/>
                  </a:lnTo>
                  <a:lnTo>
                    <a:pt x="195" y="283"/>
                  </a:lnTo>
                  <a:lnTo>
                    <a:pt x="193" y="298"/>
                  </a:lnTo>
                  <a:lnTo>
                    <a:pt x="189" y="329"/>
                  </a:lnTo>
                  <a:lnTo>
                    <a:pt x="184" y="342"/>
                  </a:lnTo>
                  <a:lnTo>
                    <a:pt x="173" y="353"/>
                  </a:lnTo>
                  <a:lnTo>
                    <a:pt x="164" y="342"/>
                  </a:lnTo>
                  <a:close/>
                </a:path>
              </a:pathLst>
            </a:custGeom>
            <a:solidFill>
              <a:srgbClr val="003300"/>
            </a:solidFill>
            <a:ln w="0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" name="Freeform 9"/>
            <p:cNvSpPr>
              <a:spLocks/>
            </p:cNvSpPr>
            <p:nvPr/>
          </p:nvSpPr>
          <p:spPr bwMode="auto">
            <a:xfrm>
              <a:off x="2134" y="1292"/>
              <a:ext cx="20" cy="22"/>
            </a:xfrm>
            <a:custGeom>
              <a:avLst/>
              <a:gdLst>
                <a:gd name="T0" fmla="*/ 9 w 20"/>
                <a:gd name="T1" fmla="*/ 0 h 22"/>
                <a:gd name="T2" fmla="*/ 0 w 20"/>
                <a:gd name="T3" fmla="*/ 4 h 22"/>
                <a:gd name="T4" fmla="*/ 0 w 20"/>
                <a:gd name="T5" fmla="*/ 17 h 22"/>
                <a:gd name="T6" fmla="*/ 11 w 20"/>
                <a:gd name="T7" fmla="*/ 22 h 22"/>
                <a:gd name="T8" fmla="*/ 20 w 20"/>
                <a:gd name="T9" fmla="*/ 22 h 22"/>
                <a:gd name="T10" fmla="*/ 17 w 20"/>
                <a:gd name="T11" fmla="*/ 6 h 22"/>
                <a:gd name="T12" fmla="*/ 9 w 20"/>
                <a:gd name="T13" fmla="*/ 0 h 2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0"/>
                <a:gd name="T22" fmla="*/ 0 h 22"/>
                <a:gd name="T23" fmla="*/ 20 w 20"/>
                <a:gd name="T24" fmla="*/ 22 h 22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0" h="22">
                  <a:moveTo>
                    <a:pt x="9" y="0"/>
                  </a:moveTo>
                  <a:lnTo>
                    <a:pt x="0" y="4"/>
                  </a:lnTo>
                  <a:lnTo>
                    <a:pt x="0" y="17"/>
                  </a:lnTo>
                  <a:lnTo>
                    <a:pt x="11" y="22"/>
                  </a:lnTo>
                  <a:lnTo>
                    <a:pt x="20" y="22"/>
                  </a:lnTo>
                  <a:lnTo>
                    <a:pt x="17" y="6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003300"/>
            </a:solidFill>
            <a:ln w="0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" name="Freeform 10"/>
            <p:cNvSpPr>
              <a:spLocks/>
            </p:cNvSpPr>
            <p:nvPr/>
          </p:nvSpPr>
          <p:spPr bwMode="auto">
            <a:xfrm>
              <a:off x="1875" y="2222"/>
              <a:ext cx="44" cy="73"/>
            </a:xfrm>
            <a:custGeom>
              <a:avLst/>
              <a:gdLst>
                <a:gd name="T0" fmla="*/ 20 w 44"/>
                <a:gd name="T1" fmla="*/ 44 h 73"/>
                <a:gd name="T2" fmla="*/ 7 w 44"/>
                <a:gd name="T3" fmla="*/ 46 h 73"/>
                <a:gd name="T4" fmla="*/ 0 w 44"/>
                <a:gd name="T5" fmla="*/ 46 h 73"/>
                <a:gd name="T6" fmla="*/ 0 w 44"/>
                <a:gd name="T7" fmla="*/ 35 h 73"/>
                <a:gd name="T8" fmla="*/ 22 w 44"/>
                <a:gd name="T9" fmla="*/ 7 h 73"/>
                <a:gd name="T10" fmla="*/ 42 w 44"/>
                <a:gd name="T11" fmla="*/ 0 h 73"/>
                <a:gd name="T12" fmla="*/ 33 w 44"/>
                <a:gd name="T13" fmla="*/ 20 h 73"/>
                <a:gd name="T14" fmla="*/ 26 w 44"/>
                <a:gd name="T15" fmla="*/ 33 h 73"/>
                <a:gd name="T16" fmla="*/ 44 w 44"/>
                <a:gd name="T17" fmla="*/ 29 h 73"/>
                <a:gd name="T18" fmla="*/ 44 w 44"/>
                <a:gd name="T19" fmla="*/ 40 h 73"/>
                <a:gd name="T20" fmla="*/ 37 w 44"/>
                <a:gd name="T21" fmla="*/ 51 h 73"/>
                <a:gd name="T22" fmla="*/ 26 w 44"/>
                <a:gd name="T23" fmla="*/ 66 h 73"/>
                <a:gd name="T24" fmla="*/ 18 w 44"/>
                <a:gd name="T25" fmla="*/ 73 h 73"/>
                <a:gd name="T26" fmla="*/ 11 w 44"/>
                <a:gd name="T27" fmla="*/ 68 h 73"/>
                <a:gd name="T28" fmla="*/ 11 w 44"/>
                <a:gd name="T29" fmla="*/ 62 h 73"/>
                <a:gd name="T30" fmla="*/ 20 w 44"/>
                <a:gd name="T31" fmla="*/ 44 h 73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44"/>
                <a:gd name="T49" fmla="*/ 0 h 73"/>
                <a:gd name="T50" fmla="*/ 44 w 44"/>
                <a:gd name="T51" fmla="*/ 73 h 73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44" h="73">
                  <a:moveTo>
                    <a:pt x="20" y="44"/>
                  </a:moveTo>
                  <a:lnTo>
                    <a:pt x="7" y="46"/>
                  </a:lnTo>
                  <a:lnTo>
                    <a:pt x="0" y="46"/>
                  </a:lnTo>
                  <a:lnTo>
                    <a:pt x="0" y="35"/>
                  </a:lnTo>
                  <a:lnTo>
                    <a:pt x="22" y="7"/>
                  </a:lnTo>
                  <a:lnTo>
                    <a:pt x="42" y="0"/>
                  </a:lnTo>
                  <a:lnTo>
                    <a:pt x="33" y="20"/>
                  </a:lnTo>
                  <a:lnTo>
                    <a:pt x="26" y="33"/>
                  </a:lnTo>
                  <a:lnTo>
                    <a:pt x="44" y="29"/>
                  </a:lnTo>
                  <a:lnTo>
                    <a:pt x="44" y="40"/>
                  </a:lnTo>
                  <a:lnTo>
                    <a:pt x="37" y="51"/>
                  </a:lnTo>
                  <a:lnTo>
                    <a:pt x="26" y="66"/>
                  </a:lnTo>
                  <a:lnTo>
                    <a:pt x="18" y="73"/>
                  </a:lnTo>
                  <a:lnTo>
                    <a:pt x="11" y="68"/>
                  </a:lnTo>
                  <a:lnTo>
                    <a:pt x="11" y="62"/>
                  </a:lnTo>
                  <a:lnTo>
                    <a:pt x="20" y="44"/>
                  </a:lnTo>
                  <a:close/>
                </a:path>
              </a:pathLst>
            </a:custGeom>
            <a:solidFill>
              <a:srgbClr val="003300"/>
            </a:solidFill>
            <a:ln w="0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" name="Freeform 11"/>
            <p:cNvSpPr>
              <a:spLocks/>
            </p:cNvSpPr>
            <p:nvPr/>
          </p:nvSpPr>
          <p:spPr bwMode="auto">
            <a:xfrm>
              <a:off x="1349" y="2483"/>
              <a:ext cx="28" cy="29"/>
            </a:xfrm>
            <a:custGeom>
              <a:avLst/>
              <a:gdLst>
                <a:gd name="T0" fmla="*/ 6 w 28"/>
                <a:gd name="T1" fmla="*/ 0 h 29"/>
                <a:gd name="T2" fmla="*/ 0 w 28"/>
                <a:gd name="T3" fmla="*/ 7 h 29"/>
                <a:gd name="T4" fmla="*/ 0 w 28"/>
                <a:gd name="T5" fmla="*/ 18 h 29"/>
                <a:gd name="T6" fmla="*/ 6 w 28"/>
                <a:gd name="T7" fmla="*/ 29 h 29"/>
                <a:gd name="T8" fmla="*/ 13 w 28"/>
                <a:gd name="T9" fmla="*/ 29 h 29"/>
                <a:gd name="T10" fmla="*/ 24 w 28"/>
                <a:gd name="T11" fmla="*/ 22 h 29"/>
                <a:gd name="T12" fmla="*/ 28 w 28"/>
                <a:gd name="T13" fmla="*/ 16 h 29"/>
                <a:gd name="T14" fmla="*/ 24 w 28"/>
                <a:gd name="T15" fmla="*/ 5 h 29"/>
                <a:gd name="T16" fmla="*/ 6 w 28"/>
                <a:gd name="T17" fmla="*/ 0 h 2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8"/>
                <a:gd name="T28" fmla="*/ 0 h 29"/>
                <a:gd name="T29" fmla="*/ 28 w 28"/>
                <a:gd name="T30" fmla="*/ 29 h 2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8" h="29">
                  <a:moveTo>
                    <a:pt x="6" y="0"/>
                  </a:moveTo>
                  <a:lnTo>
                    <a:pt x="0" y="7"/>
                  </a:lnTo>
                  <a:lnTo>
                    <a:pt x="0" y="18"/>
                  </a:lnTo>
                  <a:lnTo>
                    <a:pt x="6" y="29"/>
                  </a:lnTo>
                  <a:lnTo>
                    <a:pt x="13" y="29"/>
                  </a:lnTo>
                  <a:lnTo>
                    <a:pt x="24" y="22"/>
                  </a:lnTo>
                  <a:lnTo>
                    <a:pt x="28" y="16"/>
                  </a:lnTo>
                  <a:lnTo>
                    <a:pt x="24" y="5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3300"/>
            </a:solidFill>
            <a:ln w="0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" name="Freeform 12"/>
            <p:cNvSpPr>
              <a:spLocks/>
            </p:cNvSpPr>
            <p:nvPr/>
          </p:nvSpPr>
          <p:spPr bwMode="auto">
            <a:xfrm>
              <a:off x="1511" y="2714"/>
              <a:ext cx="26" cy="44"/>
            </a:xfrm>
            <a:custGeom>
              <a:avLst/>
              <a:gdLst>
                <a:gd name="T0" fmla="*/ 26 w 26"/>
                <a:gd name="T1" fmla="*/ 0 h 44"/>
                <a:gd name="T2" fmla="*/ 26 w 26"/>
                <a:gd name="T3" fmla="*/ 17 h 44"/>
                <a:gd name="T4" fmla="*/ 22 w 26"/>
                <a:gd name="T5" fmla="*/ 35 h 44"/>
                <a:gd name="T6" fmla="*/ 15 w 26"/>
                <a:gd name="T7" fmla="*/ 42 h 44"/>
                <a:gd name="T8" fmla="*/ 5 w 26"/>
                <a:gd name="T9" fmla="*/ 44 h 44"/>
                <a:gd name="T10" fmla="*/ 0 w 26"/>
                <a:gd name="T11" fmla="*/ 35 h 44"/>
                <a:gd name="T12" fmla="*/ 5 w 26"/>
                <a:gd name="T13" fmla="*/ 20 h 44"/>
                <a:gd name="T14" fmla="*/ 9 w 26"/>
                <a:gd name="T15" fmla="*/ 13 h 44"/>
                <a:gd name="T16" fmla="*/ 26 w 26"/>
                <a:gd name="T17" fmla="*/ 0 h 4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6"/>
                <a:gd name="T28" fmla="*/ 0 h 44"/>
                <a:gd name="T29" fmla="*/ 26 w 26"/>
                <a:gd name="T30" fmla="*/ 44 h 4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6" h="44">
                  <a:moveTo>
                    <a:pt x="26" y="0"/>
                  </a:moveTo>
                  <a:lnTo>
                    <a:pt x="26" y="17"/>
                  </a:lnTo>
                  <a:lnTo>
                    <a:pt x="22" y="35"/>
                  </a:lnTo>
                  <a:lnTo>
                    <a:pt x="15" y="42"/>
                  </a:lnTo>
                  <a:lnTo>
                    <a:pt x="5" y="44"/>
                  </a:lnTo>
                  <a:lnTo>
                    <a:pt x="0" y="35"/>
                  </a:lnTo>
                  <a:lnTo>
                    <a:pt x="5" y="20"/>
                  </a:lnTo>
                  <a:lnTo>
                    <a:pt x="9" y="13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rgbClr val="003300"/>
            </a:solidFill>
            <a:ln w="0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" name="Freeform 13"/>
            <p:cNvSpPr>
              <a:spLocks/>
            </p:cNvSpPr>
            <p:nvPr/>
          </p:nvSpPr>
          <p:spPr bwMode="auto">
            <a:xfrm>
              <a:off x="871" y="2881"/>
              <a:ext cx="17" cy="35"/>
            </a:xfrm>
            <a:custGeom>
              <a:avLst/>
              <a:gdLst>
                <a:gd name="T0" fmla="*/ 6 w 17"/>
                <a:gd name="T1" fmla="*/ 35 h 35"/>
                <a:gd name="T2" fmla="*/ 0 w 17"/>
                <a:gd name="T3" fmla="*/ 15 h 35"/>
                <a:gd name="T4" fmla="*/ 17 w 17"/>
                <a:gd name="T5" fmla="*/ 0 h 35"/>
                <a:gd name="T6" fmla="*/ 17 w 17"/>
                <a:gd name="T7" fmla="*/ 17 h 35"/>
                <a:gd name="T8" fmla="*/ 6 w 17"/>
                <a:gd name="T9" fmla="*/ 35 h 3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35"/>
                <a:gd name="T17" fmla="*/ 17 w 17"/>
                <a:gd name="T18" fmla="*/ 35 h 3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35">
                  <a:moveTo>
                    <a:pt x="6" y="35"/>
                  </a:moveTo>
                  <a:lnTo>
                    <a:pt x="0" y="15"/>
                  </a:lnTo>
                  <a:lnTo>
                    <a:pt x="17" y="0"/>
                  </a:lnTo>
                  <a:lnTo>
                    <a:pt x="17" y="17"/>
                  </a:lnTo>
                  <a:lnTo>
                    <a:pt x="6" y="35"/>
                  </a:lnTo>
                  <a:close/>
                </a:path>
              </a:pathLst>
            </a:custGeom>
            <a:solidFill>
              <a:srgbClr val="003300"/>
            </a:solidFill>
            <a:ln w="0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4" name="Freeform 14"/>
            <p:cNvSpPr>
              <a:spLocks/>
            </p:cNvSpPr>
            <p:nvPr/>
          </p:nvSpPr>
          <p:spPr bwMode="auto">
            <a:xfrm>
              <a:off x="818" y="2918"/>
              <a:ext cx="35" cy="31"/>
            </a:xfrm>
            <a:custGeom>
              <a:avLst/>
              <a:gdLst>
                <a:gd name="T0" fmla="*/ 0 w 35"/>
                <a:gd name="T1" fmla="*/ 11 h 31"/>
                <a:gd name="T2" fmla="*/ 2 w 35"/>
                <a:gd name="T3" fmla="*/ 2 h 31"/>
                <a:gd name="T4" fmla="*/ 35 w 35"/>
                <a:gd name="T5" fmla="*/ 0 h 31"/>
                <a:gd name="T6" fmla="*/ 35 w 35"/>
                <a:gd name="T7" fmla="*/ 20 h 31"/>
                <a:gd name="T8" fmla="*/ 31 w 35"/>
                <a:gd name="T9" fmla="*/ 26 h 31"/>
                <a:gd name="T10" fmla="*/ 20 w 35"/>
                <a:gd name="T11" fmla="*/ 31 h 31"/>
                <a:gd name="T12" fmla="*/ 9 w 35"/>
                <a:gd name="T13" fmla="*/ 28 h 31"/>
                <a:gd name="T14" fmla="*/ 0 w 35"/>
                <a:gd name="T15" fmla="*/ 11 h 3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35"/>
                <a:gd name="T25" fmla="*/ 0 h 31"/>
                <a:gd name="T26" fmla="*/ 35 w 35"/>
                <a:gd name="T27" fmla="*/ 31 h 31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35" h="31">
                  <a:moveTo>
                    <a:pt x="0" y="11"/>
                  </a:moveTo>
                  <a:lnTo>
                    <a:pt x="2" y="2"/>
                  </a:lnTo>
                  <a:lnTo>
                    <a:pt x="35" y="0"/>
                  </a:lnTo>
                  <a:lnTo>
                    <a:pt x="35" y="20"/>
                  </a:lnTo>
                  <a:lnTo>
                    <a:pt x="31" y="26"/>
                  </a:lnTo>
                  <a:lnTo>
                    <a:pt x="20" y="31"/>
                  </a:lnTo>
                  <a:lnTo>
                    <a:pt x="9" y="28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003300"/>
            </a:solidFill>
            <a:ln w="0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5" name="Freeform 15"/>
            <p:cNvSpPr>
              <a:spLocks/>
            </p:cNvSpPr>
            <p:nvPr/>
          </p:nvSpPr>
          <p:spPr bwMode="auto">
            <a:xfrm>
              <a:off x="969" y="2968"/>
              <a:ext cx="49" cy="47"/>
            </a:xfrm>
            <a:custGeom>
              <a:avLst/>
              <a:gdLst>
                <a:gd name="T0" fmla="*/ 29 w 49"/>
                <a:gd name="T1" fmla="*/ 0 h 47"/>
                <a:gd name="T2" fmla="*/ 25 w 49"/>
                <a:gd name="T3" fmla="*/ 14 h 47"/>
                <a:gd name="T4" fmla="*/ 49 w 49"/>
                <a:gd name="T5" fmla="*/ 11 h 47"/>
                <a:gd name="T6" fmla="*/ 49 w 49"/>
                <a:gd name="T7" fmla="*/ 20 h 47"/>
                <a:gd name="T8" fmla="*/ 47 w 49"/>
                <a:gd name="T9" fmla="*/ 25 h 47"/>
                <a:gd name="T10" fmla="*/ 31 w 49"/>
                <a:gd name="T11" fmla="*/ 29 h 47"/>
                <a:gd name="T12" fmla="*/ 22 w 49"/>
                <a:gd name="T13" fmla="*/ 36 h 47"/>
                <a:gd name="T14" fmla="*/ 16 w 49"/>
                <a:gd name="T15" fmla="*/ 44 h 47"/>
                <a:gd name="T16" fmla="*/ 7 w 49"/>
                <a:gd name="T17" fmla="*/ 47 h 47"/>
                <a:gd name="T18" fmla="*/ 0 w 49"/>
                <a:gd name="T19" fmla="*/ 44 h 47"/>
                <a:gd name="T20" fmla="*/ 0 w 49"/>
                <a:gd name="T21" fmla="*/ 36 h 47"/>
                <a:gd name="T22" fmla="*/ 5 w 49"/>
                <a:gd name="T23" fmla="*/ 31 h 47"/>
                <a:gd name="T24" fmla="*/ 7 w 49"/>
                <a:gd name="T25" fmla="*/ 25 h 47"/>
                <a:gd name="T26" fmla="*/ 9 w 49"/>
                <a:gd name="T27" fmla="*/ 11 h 47"/>
                <a:gd name="T28" fmla="*/ 18 w 49"/>
                <a:gd name="T29" fmla="*/ 3 h 47"/>
                <a:gd name="T30" fmla="*/ 29 w 49"/>
                <a:gd name="T31" fmla="*/ 0 h 47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49"/>
                <a:gd name="T49" fmla="*/ 0 h 47"/>
                <a:gd name="T50" fmla="*/ 49 w 49"/>
                <a:gd name="T51" fmla="*/ 47 h 47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49" h="47">
                  <a:moveTo>
                    <a:pt x="29" y="0"/>
                  </a:moveTo>
                  <a:lnTo>
                    <a:pt x="25" y="14"/>
                  </a:lnTo>
                  <a:lnTo>
                    <a:pt x="49" y="11"/>
                  </a:lnTo>
                  <a:lnTo>
                    <a:pt x="49" y="20"/>
                  </a:lnTo>
                  <a:lnTo>
                    <a:pt x="47" y="25"/>
                  </a:lnTo>
                  <a:lnTo>
                    <a:pt x="31" y="29"/>
                  </a:lnTo>
                  <a:lnTo>
                    <a:pt x="22" y="36"/>
                  </a:lnTo>
                  <a:lnTo>
                    <a:pt x="16" y="44"/>
                  </a:lnTo>
                  <a:lnTo>
                    <a:pt x="7" y="47"/>
                  </a:lnTo>
                  <a:lnTo>
                    <a:pt x="0" y="44"/>
                  </a:lnTo>
                  <a:lnTo>
                    <a:pt x="0" y="36"/>
                  </a:lnTo>
                  <a:lnTo>
                    <a:pt x="5" y="31"/>
                  </a:lnTo>
                  <a:lnTo>
                    <a:pt x="7" y="25"/>
                  </a:lnTo>
                  <a:lnTo>
                    <a:pt x="9" y="11"/>
                  </a:lnTo>
                  <a:lnTo>
                    <a:pt x="18" y="3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003300"/>
            </a:solidFill>
            <a:ln w="0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6" name="Freeform 16"/>
            <p:cNvSpPr>
              <a:spLocks/>
            </p:cNvSpPr>
            <p:nvPr/>
          </p:nvSpPr>
          <p:spPr bwMode="auto">
            <a:xfrm>
              <a:off x="1053" y="3197"/>
              <a:ext cx="28" cy="65"/>
            </a:xfrm>
            <a:custGeom>
              <a:avLst/>
              <a:gdLst>
                <a:gd name="T0" fmla="*/ 26 w 28"/>
                <a:gd name="T1" fmla="*/ 0 h 65"/>
                <a:gd name="T2" fmla="*/ 28 w 28"/>
                <a:gd name="T3" fmla="*/ 26 h 65"/>
                <a:gd name="T4" fmla="*/ 17 w 28"/>
                <a:gd name="T5" fmla="*/ 48 h 65"/>
                <a:gd name="T6" fmla="*/ 13 w 28"/>
                <a:gd name="T7" fmla="*/ 59 h 65"/>
                <a:gd name="T8" fmla="*/ 6 w 28"/>
                <a:gd name="T9" fmla="*/ 65 h 65"/>
                <a:gd name="T10" fmla="*/ 2 w 28"/>
                <a:gd name="T11" fmla="*/ 65 h 65"/>
                <a:gd name="T12" fmla="*/ 0 w 28"/>
                <a:gd name="T13" fmla="*/ 63 h 65"/>
                <a:gd name="T14" fmla="*/ 0 w 28"/>
                <a:gd name="T15" fmla="*/ 41 h 65"/>
                <a:gd name="T16" fmla="*/ 26 w 28"/>
                <a:gd name="T17" fmla="*/ 0 h 6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8"/>
                <a:gd name="T28" fmla="*/ 0 h 65"/>
                <a:gd name="T29" fmla="*/ 28 w 28"/>
                <a:gd name="T30" fmla="*/ 65 h 6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8" h="65">
                  <a:moveTo>
                    <a:pt x="26" y="0"/>
                  </a:moveTo>
                  <a:lnTo>
                    <a:pt x="28" y="26"/>
                  </a:lnTo>
                  <a:lnTo>
                    <a:pt x="17" y="48"/>
                  </a:lnTo>
                  <a:lnTo>
                    <a:pt x="13" y="59"/>
                  </a:lnTo>
                  <a:lnTo>
                    <a:pt x="6" y="65"/>
                  </a:lnTo>
                  <a:lnTo>
                    <a:pt x="2" y="65"/>
                  </a:lnTo>
                  <a:lnTo>
                    <a:pt x="0" y="63"/>
                  </a:lnTo>
                  <a:lnTo>
                    <a:pt x="0" y="41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rgbClr val="003300"/>
            </a:solidFill>
            <a:ln w="0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7" name="Freeform 17"/>
            <p:cNvSpPr>
              <a:spLocks/>
            </p:cNvSpPr>
            <p:nvPr/>
          </p:nvSpPr>
          <p:spPr bwMode="auto">
            <a:xfrm>
              <a:off x="991" y="3238"/>
              <a:ext cx="38" cy="44"/>
            </a:xfrm>
            <a:custGeom>
              <a:avLst/>
              <a:gdLst>
                <a:gd name="T0" fmla="*/ 25 w 38"/>
                <a:gd name="T1" fmla="*/ 44 h 44"/>
                <a:gd name="T2" fmla="*/ 5 w 38"/>
                <a:gd name="T3" fmla="*/ 29 h 44"/>
                <a:gd name="T4" fmla="*/ 0 w 38"/>
                <a:gd name="T5" fmla="*/ 22 h 44"/>
                <a:gd name="T6" fmla="*/ 3 w 38"/>
                <a:gd name="T7" fmla="*/ 16 h 44"/>
                <a:gd name="T8" fmla="*/ 22 w 38"/>
                <a:gd name="T9" fmla="*/ 0 h 44"/>
                <a:gd name="T10" fmla="*/ 20 w 38"/>
                <a:gd name="T11" fmla="*/ 7 h 44"/>
                <a:gd name="T12" fmla="*/ 33 w 38"/>
                <a:gd name="T13" fmla="*/ 7 h 44"/>
                <a:gd name="T14" fmla="*/ 36 w 38"/>
                <a:gd name="T15" fmla="*/ 11 h 44"/>
                <a:gd name="T16" fmla="*/ 38 w 38"/>
                <a:gd name="T17" fmla="*/ 24 h 44"/>
                <a:gd name="T18" fmla="*/ 36 w 38"/>
                <a:gd name="T19" fmla="*/ 33 h 44"/>
                <a:gd name="T20" fmla="*/ 25 w 38"/>
                <a:gd name="T21" fmla="*/ 44 h 44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38"/>
                <a:gd name="T34" fmla="*/ 0 h 44"/>
                <a:gd name="T35" fmla="*/ 38 w 38"/>
                <a:gd name="T36" fmla="*/ 44 h 44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38" h="44">
                  <a:moveTo>
                    <a:pt x="25" y="44"/>
                  </a:moveTo>
                  <a:lnTo>
                    <a:pt x="5" y="29"/>
                  </a:lnTo>
                  <a:lnTo>
                    <a:pt x="0" y="22"/>
                  </a:lnTo>
                  <a:lnTo>
                    <a:pt x="3" y="16"/>
                  </a:lnTo>
                  <a:lnTo>
                    <a:pt x="22" y="0"/>
                  </a:lnTo>
                  <a:lnTo>
                    <a:pt x="20" y="7"/>
                  </a:lnTo>
                  <a:lnTo>
                    <a:pt x="33" y="7"/>
                  </a:lnTo>
                  <a:lnTo>
                    <a:pt x="36" y="11"/>
                  </a:lnTo>
                  <a:lnTo>
                    <a:pt x="38" y="24"/>
                  </a:lnTo>
                  <a:lnTo>
                    <a:pt x="36" y="33"/>
                  </a:lnTo>
                  <a:lnTo>
                    <a:pt x="25" y="44"/>
                  </a:lnTo>
                  <a:close/>
                </a:path>
              </a:pathLst>
            </a:custGeom>
            <a:solidFill>
              <a:srgbClr val="003300"/>
            </a:solidFill>
            <a:ln w="0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18" name="円/楕円 16"/>
          <p:cNvSpPr/>
          <p:nvPr/>
        </p:nvSpPr>
        <p:spPr>
          <a:xfrm>
            <a:off x="4950465" y="942282"/>
            <a:ext cx="142876" cy="142876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0000">
                <a:srgbClr val="FF0000"/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9" name="円/楕円 16"/>
          <p:cNvSpPr/>
          <p:nvPr/>
        </p:nvSpPr>
        <p:spPr>
          <a:xfrm>
            <a:off x="4645148" y="3429000"/>
            <a:ext cx="142876" cy="142876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0000">
                <a:srgbClr val="FF0000"/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20" name="図 1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366" y="1415578"/>
            <a:ext cx="8748464" cy="24575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1" name="円/楕円 16"/>
          <p:cNvSpPr/>
          <p:nvPr/>
        </p:nvSpPr>
        <p:spPr>
          <a:xfrm>
            <a:off x="2413951" y="4695057"/>
            <a:ext cx="142876" cy="142876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0000">
                <a:srgbClr val="FF0000"/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79" y="4026920"/>
            <a:ext cx="8858280" cy="24884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図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91" y="209610"/>
            <a:ext cx="8838368" cy="24828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95679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5" dur="2000" fill="hold"/>
                                        <p:tgtEl>
                                          <p:spTgt spid="20"/>
                                        </p:tgtEl>
                                      </p:cBhvr>
                                      <p:by x="25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1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"/>
          <p:cNvPicPr/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038" b="66692"/>
          <a:stretch/>
        </p:blipFill>
        <p:spPr>
          <a:xfrm>
            <a:off x="480423" y="2708919"/>
            <a:ext cx="8136904" cy="36724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テキスト ボックス 2"/>
          <p:cNvSpPr txBox="1"/>
          <p:nvPr/>
        </p:nvSpPr>
        <p:spPr>
          <a:xfrm>
            <a:off x="2843808" y="3212975"/>
            <a:ext cx="19816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rgbClr val="FF0000"/>
                </a:solidFill>
                <a:latin typeface="+mn-lt"/>
              </a:rPr>
              <a:t>Hiatus</a:t>
            </a:r>
            <a:r>
              <a:rPr kumimoji="1" lang="ja-JP" altLang="en-US" sz="2000" dirty="0">
                <a:solidFill>
                  <a:srgbClr val="FF0000"/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（停滞）</a:t>
            </a:r>
            <a:endParaRPr kumimoji="1" lang="ja-JP" altLang="en-US" dirty="0">
              <a:solidFill>
                <a:srgbClr val="FF0000"/>
              </a:solidFill>
              <a:latin typeface="HG正楷書体-PRO" panose="03000600000000000000" pitchFamily="66" charset="-128"/>
              <a:ea typeface="HG正楷書体-PRO" panose="03000600000000000000" pitchFamily="66" charset="-128"/>
            </a:endParaRPr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116632"/>
            <a:ext cx="2002536" cy="28803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テキスト ボックス 5"/>
          <p:cNvSpPr txBox="1"/>
          <p:nvPr/>
        </p:nvSpPr>
        <p:spPr>
          <a:xfrm>
            <a:off x="6642" y="320169"/>
            <a:ext cx="567687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4000" dirty="0">
                <a:solidFill>
                  <a:srgbClr val="000000"/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気温上昇の停滞と</a:t>
            </a:r>
            <a:endParaRPr lang="en-US" altLang="ja-JP" sz="4000" dirty="0">
              <a:solidFill>
                <a:srgbClr val="000000"/>
              </a:solidFill>
              <a:latin typeface="HG正楷書体-PRO" panose="03000600000000000000" pitchFamily="66" charset="-128"/>
              <a:ea typeface="HG正楷書体-PRO" panose="03000600000000000000" pitchFamily="66" charset="-128"/>
            </a:endParaRPr>
          </a:p>
          <a:p>
            <a:pPr algn="ctr"/>
            <a:r>
              <a:rPr lang="ja-JP" altLang="en-US" sz="4000" dirty="0">
                <a:solidFill>
                  <a:srgbClr val="000000"/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水蒸気量の変化</a:t>
            </a:r>
            <a:endParaRPr lang="en-US" altLang="ja-JP" sz="4000" dirty="0">
              <a:solidFill>
                <a:srgbClr val="000000"/>
              </a:solidFill>
              <a:latin typeface="HG正楷書体-PRO" panose="03000600000000000000" pitchFamily="66" charset="-128"/>
              <a:ea typeface="HG正楷書体-PRO" panose="03000600000000000000" pitchFamily="66" charset="-128"/>
            </a:endParaRPr>
          </a:p>
          <a:p>
            <a:pPr algn="ctr"/>
            <a:r>
              <a:rPr lang="en-US" altLang="ja-JP" sz="2400" dirty="0">
                <a:solidFill>
                  <a:srgbClr val="000000"/>
                </a:solidFill>
                <a:latin typeface="Comic Sans MS" panose="030F0702030302020204" pitchFamily="66" charset="0"/>
                <a:ea typeface="HG正楷書体-PRO" panose="03000600000000000000" pitchFamily="66" charset="-128"/>
              </a:rPr>
              <a:t>Hiatus in </a:t>
            </a:r>
            <a:r>
              <a:rPr lang="en-US" altLang="ja-JP" sz="2400" dirty="0" err="1">
                <a:solidFill>
                  <a:srgbClr val="000000"/>
                </a:solidFill>
                <a:latin typeface="Comic Sans MS" panose="030F0702030302020204" pitchFamily="66" charset="0"/>
                <a:ea typeface="HG正楷書体-PRO" panose="03000600000000000000" pitchFamily="66" charset="-128"/>
              </a:rPr>
              <a:t>gloal</a:t>
            </a:r>
            <a:r>
              <a:rPr lang="en-US" altLang="ja-JP" sz="2400" dirty="0">
                <a:solidFill>
                  <a:srgbClr val="000000"/>
                </a:solidFill>
                <a:latin typeface="Comic Sans MS" panose="030F0702030302020204" pitchFamily="66" charset="0"/>
                <a:ea typeface="HG正楷書体-PRO" panose="03000600000000000000" pitchFamily="66" charset="-128"/>
              </a:rPr>
              <a:t> warming and water vapor changes</a:t>
            </a:r>
          </a:p>
        </p:txBody>
      </p:sp>
    </p:spTree>
    <p:extLst>
      <p:ext uri="{BB962C8B-B14F-4D97-AF65-F5344CB8AC3E}">
        <p14:creationId xmlns:p14="http://schemas.microsoft.com/office/powerpoint/2010/main" val="1930014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">
              <a:srgbClr val="00B0F0"/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フリーフォーム: 図形 4"/>
          <p:cNvSpPr/>
          <p:nvPr/>
        </p:nvSpPr>
        <p:spPr>
          <a:xfrm>
            <a:off x="5423647" y="3630706"/>
            <a:ext cx="3729318" cy="421341"/>
          </a:xfrm>
          <a:custGeom>
            <a:avLst/>
            <a:gdLst>
              <a:gd name="connsiteX0" fmla="*/ 3693459 w 3693459"/>
              <a:gd name="connsiteY0" fmla="*/ 26894 h 421341"/>
              <a:gd name="connsiteX1" fmla="*/ 2716306 w 3693459"/>
              <a:gd name="connsiteY1" fmla="*/ 0 h 421341"/>
              <a:gd name="connsiteX2" fmla="*/ 53788 w 3693459"/>
              <a:gd name="connsiteY2" fmla="*/ 53788 h 421341"/>
              <a:gd name="connsiteX3" fmla="*/ 0 w 3693459"/>
              <a:gd name="connsiteY3" fmla="*/ 421341 h 421341"/>
              <a:gd name="connsiteX4" fmla="*/ 3693459 w 3693459"/>
              <a:gd name="connsiteY4" fmla="*/ 394447 h 421341"/>
              <a:gd name="connsiteX5" fmla="*/ 3693459 w 3693459"/>
              <a:gd name="connsiteY5" fmla="*/ 26894 h 421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93459" h="421341">
                <a:moveTo>
                  <a:pt x="3693459" y="26894"/>
                </a:moveTo>
                <a:lnTo>
                  <a:pt x="2716306" y="0"/>
                </a:lnTo>
                <a:lnTo>
                  <a:pt x="53788" y="53788"/>
                </a:lnTo>
                <a:lnTo>
                  <a:pt x="0" y="421341"/>
                </a:lnTo>
                <a:lnTo>
                  <a:pt x="3693459" y="394447"/>
                </a:lnTo>
                <a:lnTo>
                  <a:pt x="3693459" y="26894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フリーフォーム: 図形 3"/>
          <p:cNvSpPr/>
          <p:nvPr/>
        </p:nvSpPr>
        <p:spPr>
          <a:xfrm>
            <a:off x="2599765" y="4034118"/>
            <a:ext cx="6553200" cy="2823882"/>
          </a:xfrm>
          <a:custGeom>
            <a:avLst/>
            <a:gdLst>
              <a:gd name="connsiteX0" fmla="*/ 6535270 w 6553200"/>
              <a:gd name="connsiteY0" fmla="*/ 0 h 2823882"/>
              <a:gd name="connsiteX1" fmla="*/ 3962400 w 6553200"/>
              <a:gd name="connsiteY1" fmla="*/ 17929 h 2823882"/>
              <a:gd name="connsiteX2" fmla="*/ 2805953 w 6553200"/>
              <a:gd name="connsiteY2" fmla="*/ 17929 h 2823882"/>
              <a:gd name="connsiteX3" fmla="*/ 2644588 w 6553200"/>
              <a:gd name="connsiteY3" fmla="*/ 394447 h 2823882"/>
              <a:gd name="connsiteX4" fmla="*/ 977153 w 6553200"/>
              <a:gd name="connsiteY4" fmla="*/ 1075764 h 2823882"/>
              <a:gd name="connsiteX5" fmla="*/ 0 w 6553200"/>
              <a:gd name="connsiteY5" fmla="*/ 2823882 h 2823882"/>
              <a:gd name="connsiteX6" fmla="*/ 6553200 w 6553200"/>
              <a:gd name="connsiteY6" fmla="*/ 2823882 h 2823882"/>
              <a:gd name="connsiteX7" fmla="*/ 6535270 w 6553200"/>
              <a:gd name="connsiteY7" fmla="*/ 0 h 28238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553200" h="2823882">
                <a:moveTo>
                  <a:pt x="6535270" y="0"/>
                </a:moveTo>
                <a:lnTo>
                  <a:pt x="3962400" y="17929"/>
                </a:lnTo>
                <a:lnTo>
                  <a:pt x="2805953" y="17929"/>
                </a:lnTo>
                <a:lnTo>
                  <a:pt x="2644588" y="394447"/>
                </a:lnTo>
                <a:lnTo>
                  <a:pt x="977153" y="1075764"/>
                </a:lnTo>
                <a:lnTo>
                  <a:pt x="0" y="2823882"/>
                </a:lnTo>
                <a:lnTo>
                  <a:pt x="6553200" y="2823882"/>
                </a:lnTo>
                <a:cubicBezTo>
                  <a:pt x="6550212" y="1897529"/>
                  <a:pt x="6547223" y="971176"/>
                  <a:pt x="6535270" y="0"/>
                </a:cubicBezTo>
                <a:close/>
              </a:path>
            </a:pathLst>
          </a:custGeom>
          <a:solidFill>
            <a:srgbClr val="9966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/>
          <p:cNvSpPr txBox="1"/>
          <p:nvPr/>
        </p:nvSpPr>
        <p:spPr>
          <a:xfrm>
            <a:off x="1575870" y="226330"/>
            <a:ext cx="580319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3600" dirty="0">
                <a:latin typeface="HG正楷書体-PRO" panose="03000600000000000000" pitchFamily="66" charset="-128"/>
                <a:ea typeface="HG正楷書体-PRO" panose="03000600000000000000" pitchFamily="66" charset="-128"/>
              </a:rPr>
              <a:t>研究者を惑わす停滞や逆転</a:t>
            </a:r>
            <a:endParaRPr lang="en-US" altLang="ja-JP" sz="3600" dirty="0">
              <a:latin typeface="HG正楷書体-PRO" panose="03000600000000000000" pitchFamily="66" charset="-128"/>
              <a:ea typeface="HG正楷書体-PRO" panose="03000600000000000000" pitchFamily="66" charset="-128"/>
            </a:endParaRPr>
          </a:p>
          <a:p>
            <a:r>
              <a:rPr kumimoji="1" lang="en-US" altLang="ja-JP" sz="2400" dirty="0">
                <a:latin typeface="Comic Sans MS" panose="030F0702030302020204" pitchFamily="66" charset="0"/>
                <a:ea typeface="HG正楷書体-PRO" panose="03000600000000000000" pitchFamily="66" charset="-128"/>
              </a:rPr>
              <a:t>Hiatus and reversal puzzle researchers</a:t>
            </a:r>
            <a:endParaRPr kumimoji="1" lang="ja-JP" altLang="en-US" sz="2400" dirty="0">
              <a:latin typeface="Comic Sans MS" panose="030F0702030302020204" pitchFamily="66" charset="0"/>
              <a:ea typeface="HG正楷書体-PRO" panose="03000600000000000000" pitchFamily="66" charset="-128"/>
            </a:endParaRPr>
          </a:p>
        </p:txBody>
      </p:sp>
      <p:sp>
        <p:nvSpPr>
          <p:cNvPr id="3" name="正方形/長方形 2"/>
          <p:cNvSpPr/>
          <p:nvPr/>
        </p:nvSpPr>
        <p:spPr>
          <a:xfrm>
            <a:off x="0" y="4437112"/>
            <a:ext cx="9144000" cy="2420888"/>
          </a:xfrm>
          <a:prstGeom prst="rect">
            <a:avLst/>
          </a:prstGeom>
          <a:solidFill>
            <a:srgbClr val="4F81BD">
              <a:alpha val="5686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130537" y="3548988"/>
            <a:ext cx="40655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800" dirty="0">
                <a:solidFill>
                  <a:srgbClr val="FF0000"/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2. </a:t>
            </a:r>
            <a:r>
              <a:rPr lang="ja-JP" altLang="en-US" sz="2800" dirty="0">
                <a:solidFill>
                  <a:srgbClr val="FF0000"/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海面上昇 </a:t>
            </a:r>
            <a:r>
              <a:rPr lang="en-US" altLang="ja-JP" sz="2400" dirty="0">
                <a:solidFill>
                  <a:srgbClr val="FF0000"/>
                </a:solidFill>
                <a:latin typeface="Comic Sans MS" panose="030F0702030302020204" pitchFamily="66" charset="0"/>
                <a:ea typeface="HG正楷書体-PRO" panose="03000600000000000000" pitchFamily="66" charset="-128"/>
              </a:rPr>
              <a:t>Sea level rise</a:t>
            </a:r>
            <a:endParaRPr lang="ja-JP" altLang="en-US" sz="2400" dirty="0">
              <a:solidFill>
                <a:srgbClr val="FF0000"/>
              </a:solidFill>
              <a:latin typeface="Comic Sans MS" panose="030F0702030302020204" pitchFamily="66" charset="0"/>
              <a:ea typeface="HG正楷書体-PRO" panose="03000600000000000000" pitchFamily="66" charset="-128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5560910" y="2738154"/>
            <a:ext cx="3454792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800" dirty="0">
                <a:solidFill>
                  <a:srgbClr val="FF0000"/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1. </a:t>
            </a:r>
            <a:r>
              <a:rPr lang="ja-JP" altLang="en-US" sz="2800" dirty="0">
                <a:solidFill>
                  <a:srgbClr val="FF0000"/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氷河・氷床の融解</a:t>
            </a:r>
            <a:endParaRPr lang="en-US" altLang="ja-JP" sz="2800" dirty="0">
              <a:solidFill>
                <a:srgbClr val="FF0000"/>
              </a:solidFill>
              <a:latin typeface="HG正楷書体-PRO" panose="03000600000000000000" pitchFamily="66" charset="-128"/>
              <a:ea typeface="HG正楷書体-PRO" panose="03000600000000000000" pitchFamily="66" charset="-128"/>
            </a:endParaRPr>
          </a:p>
          <a:p>
            <a:r>
              <a:rPr lang="en-US" altLang="ja-JP" sz="2400" dirty="0">
                <a:solidFill>
                  <a:srgbClr val="FF0000"/>
                </a:solidFill>
                <a:latin typeface="Comic Sans MS" panose="030F0702030302020204" pitchFamily="66" charset="0"/>
                <a:ea typeface="HG正楷書体-PRO" panose="03000600000000000000" pitchFamily="66" charset="-128"/>
              </a:rPr>
              <a:t>Ice melting</a:t>
            </a:r>
            <a:endParaRPr kumimoji="1" lang="ja-JP" altLang="en-US" sz="2400" dirty="0">
              <a:solidFill>
                <a:srgbClr val="FF0000"/>
              </a:solidFill>
              <a:latin typeface="Comic Sans MS" panose="030F0702030302020204" pitchFamily="66" charset="0"/>
              <a:ea typeface="HG正楷書体-PRO" panose="03000600000000000000" pitchFamily="66" charset="-128"/>
            </a:endParaRPr>
          </a:p>
        </p:txBody>
      </p:sp>
      <p:grpSp>
        <p:nvGrpSpPr>
          <p:cNvPr id="54" name="グループ化 53"/>
          <p:cNvGrpSpPr/>
          <p:nvPr/>
        </p:nvGrpSpPr>
        <p:grpSpPr>
          <a:xfrm>
            <a:off x="1068254" y="1667863"/>
            <a:ext cx="3205246" cy="667838"/>
            <a:chOff x="1068254" y="1667863"/>
            <a:chExt cx="3205246" cy="667838"/>
          </a:xfrm>
        </p:grpSpPr>
        <p:grpSp>
          <p:nvGrpSpPr>
            <p:cNvPr id="10" name="Group 44"/>
            <p:cNvGrpSpPr>
              <a:grpSpLocks/>
            </p:cNvGrpSpPr>
            <p:nvPr/>
          </p:nvGrpSpPr>
          <p:grpSpPr bwMode="auto">
            <a:xfrm rot="1852634">
              <a:off x="3257111" y="1927639"/>
              <a:ext cx="284796" cy="302624"/>
              <a:chOff x="1399" y="3067"/>
              <a:chExt cx="348" cy="403"/>
            </a:xfrm>
          </p:grpSpPr>
          <p:sp>
            <p:nvSpPr>
              <p:cNvPr id="27" name="Oval 45"/>
              <p:cNvSpPr>
                <a:spLocks noChangeArrowheads="1"/>
              </p:cNvSpPr>
              <p:nvPr/>
            </p:nvSpPr>
            <p:spPr bwMode="auto">
              <a:xfrm>
                <a:off x="1429" y="3067"/>
                <a:ext cx="318" cy="318"/>
              </a:xfrm>
              <a:prstGeom prst="ellipse">
                <a:avLst/>
              </a:prstGeom>
              <a:gradFill rotWithShape="1">
                <a:gsLst>
                  <a:gs pos="0">
                    <a:srgbClr val="BBE0E3"/>
                  </a:gs>
                  <a:gs pos="100000">
                    <a:srgbClr val="0070C0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en-US" altLang="ja-JP" sz="2000" baseline="30000" dirty="0">
                  <a:solidFill>
                    <a:srgbClr val="002060"/>
                  </a:solidFill>
                  <a:latin typeface="Comic Sans MS" pitchFamily="66" charset="0"/>
                </a:endParaRPr>
              </a:p>
            </p:txBody>
          </p:sp>
          <p:sp>
            <p:nvSpPr>
              <p:cNvPr id="28" name="Oval 46"/>
              <p:cNvSpPr>
                <a:spLocks noChangeArrowheads="1"/>
              </p:cNvSpPr>
              <p:nvPr/>
            </p:nvSpPr>
            <p:spPr bwMode="auto">
              <a:xfrm>
                <a:off x="1574" y="3299"/>
                <a:ext cx="159" cy="159"/>
              </a:xfrm>
              <a:prstGeom prst="ellipse">
                <a:avLst/>
              </a:prstGeom>
              <a:gradFill rotWithShape="1">
                <a:gsLst>
                  <a:gs pos="0">
                    <a:srgbClr val="BBE0E3"/>
                  </a:gs>
                  <a:gs pos="100000">
                    <a:srgbClr val="0070C0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en-US" altLang="ja-JP" sz="1400" baseline="30000" dirty="0">
                  <a:solidFill>
                    <a:srgbClr val="333399"/>
                  </a:solidFill>
                  <a:latin typeface="Comic Sans MS" pitchFamily="66" charset="0"/>
                </a:endParaRPr>
              </a:p>
            </p:txBody>
          </p:sp>
          <p:sp>
            <p:nvSpPr>
              <p:cNvPr id="29" name="Oval 47"/>
              <p:cNvSpPr>
                <a:spLocks noChangeArrowheads="1"/>
              </p:cNvSpPr>
              <p:nvPr/>
            </p:nvSpPr>
            <p:spPr bwMode="auto">
              <a:xfrm>
                <a:off x="1399" y="3305"/>
                <a:ext cx="159" cy="165"/>
              </a:xfrm>
              <a:prstGeom prst="ellipse">
                <a:avLst/>
              </a:prstGeom>
              <a:gradFill rotWithShape="1">
                <a:gsLst>
                  <a:gs pos="0">
                    <a:srgbClr val="BBE0E3"/>
                  </a:gs>
                  <a:gs pos="100000">
                    <a:srgbClr val="0070C0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en-US" altLang="ja-JP" sz="1200" baseline="30000" dirty="0">
                  <a:solidFill>
                    <a:srgbClr val="333399"/>
                  </a:solidFill>
                  <a:latin typeface="Comic Sans MS" pitchFamily="66" charset="0"/>
                </a:endParaRPr>
              </a:p>
            </p:txBody>
          </p:sp>
        </p:grpSp>
        <p:grpSp>
          <p:nvGrpSpPr>
            <p:cNvPr id="33" name="Group 44"/>
            <p:cNvGrpSpPr>
              <a:grpSpLocks/>
            </p:cNvGrpSpPr>
            <p:nvPr/>
          </p:nvGrpSpPr>
          <p:grpSpPr bwMode="auto">
            <a:xfrm rot="167911">
              <a:off x="3879207" y="1773308"/>
              <a:ext cx="394293" cy="438454"/>
              <a:chOff x="1410" y="3067"/>
              <a:chExt cx="337" cy="391"/>
            </a:xfrm>
          </p:grpSpPr>
          <p:sp>
            <p:nvSpPr>
              <p:cNvPr id="34" name="Oval 45"/>
              <p:cNvSpPr>
                <a:spLocks noChangeArrowheads="1"/>
              </p:cNvSpPr>
              <p:nvPr/>
            </p:nvSpPr>
            <p:spPr bwMode="auto">
              <a:xfrm>
                <a:off x="1429" y="3067"/>
                <a:ext cx="318" cy="318"/>
              </a:xfrm>
              <a:prstGeom prst="ellipse">
                <a:avLst/>
              </a:prstGeom>
              <a:gradFill rotWithShape="1">
                <a:gsLst>
                  <a:gs pos="0">
                    <a:srgbClr val="BBE0E3"/>
                  </a:gs>
                  <a:gs pos="100000">
                    <a:srgbClr val="0070C0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1" lang="en-US" altLang="ja-JP" sz="1600" dirty="0">
                    <a:solidFill>
                      <a:srgbClr val="002060"/>
                    </a:solidFill>
                    <a:latin typeface="Comic Sans MS" pitchFamily="66" charset="0"/>
                  </a:rPr>
                  <a:t>O</a:t>
                </a:r>
                <a:endParaRPr kumimoji="1" lang="en-US" altLang="ja-JP" sz="1600" baseline="30000" dirty="0">
                  <a:solidFill>
                    <a:srgbClr val="002060"/>
                  </a:solidFill>
                  <a:latin typeface="Comic Sans MS" pitchFamily="66" charset="0"/>
                </a:endParaRPr>
              </a:p>
            </p:txBody>
          </p:sp>
          <p:sp>
            <p:nvSpPr>
              <p:cNvPr id="35" name="Oval 46"/>
              <p:cNvSpPr>
                <a:spLocks noChangeArrowheads="1"/>
              </p:cNvSpPr>
              <p:nvPr/>
            </p:nvSpPr>
            <p:spPr bwMode="auto">
              <a:xfrm>
                <a:off x="1574" y="3299"/>
                <a:ext cx="159" cy="159"/>
              </a:xfrm>
              <a:prstGeom prst="ellipse">
                <a:avLst/>
              </a:prstGeom>
              <a:gradFill rotWithShape="1">
                <a:gsLst>
                  <a:gs pos="0">
                    <a:srgbClr val="BBE0E3"/>
                  </a:gs>
                  <a:gs pos="100000">
                    <a:srgbClr val="0070C0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1" lang="en-US" altLang="ja-JP" sz="1100" dirty="0">
                    <a:solidFill>
                      <a:srgbClr val="333399"/>
                    </a:solidFill>
                    <a:latin typeface="Comic Sans MS" pitchFamily="66" charset="0"/>
                  </a:rPr>
                  <a:t>H</a:t>
                </a:r>
                <a:endParaRPr kumimoji="1" lang="en-US" altLang="ja-JP" sz="1100" baseline="30000" dirty="0">
                  <a:solidFill>
                    <a:srgbClr val="333399"/>
                  </a:solidFill>
                  <a:latin typeface="Comic Sans MS" pitchFamily="66" charset="0"/>
                </a:endParaRPr>
              </a:p>
            </p:txBody>
          </p:sp>
          <p:sp>
            <p:nvSpPr>
              <p:cNvPr id="36" name="Oval 47"/>
              <p:cNvSpPr>
                <a:spLocks noChangeArrowheads="1"/>
              </p:cNvSpPr>
              <p:nvPr/>
            </p:nvSpPr>
            <p:spPr bwMode="auto">
              <a:xfrm>
                <a:off x="1410" y="3288"/>
                <a:ext cx="159" cy="165"/>
              </a:xfrm>
              <a:prstGeom prst="ellipse">
                <a:avLst/>
              </a:prstGeom>
              <a:gradFill rotWithShape="1">
                <a:gsLst>
                  <a:gs pos="0">
                    <a:srgbClr val="BBE0E3"/>
                  </a:gs>
                  <a:gs pos="100000">
                    <a:srgbClr val="0070C0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1" lang="en-US" altLang="ja-JP" sz="1100" dirty="0">
                    <a:solidFill>
                      <a:srgbClr val="333399"/>
                    </a:solidFill>
                    <a:latin typeface="Comic Sans MS" pitchFamily="66" charset="0"/>
                  </a:rPr>
                  <a:t>H</a:t>
                </a:r>
                <a:endParaRPr kumimoji="1" lang="en-US" altLang="ja-JP" sz="1200" baseline="30000" dirty="0">
                  <a:solidFill>
                    <a:srgbClr val="333399"/>
                  </a:solidFill>
                  <a:latin typeface="Comic Sans MS" pitchFamily="66" charset="0"/>
                </a:endParaRPr>
              </a:p>
            </p:txBody>
          </p:sp>
        </p:grpSp>
        <p:grpSp>
          <p:nvGrpSpPr>
            <p:cNvPr id="37" name="Group 44"/>
            <p:cNvGrpSpPr>
              <a:grpSpLocks/>
            </p:cNvGrpSpPr>
            <p:nvPr/>
          </p:nvGrpSpPr>
          <p:grpSpPr bwMode="auto">
            <a:xfrm rot="18330886">
              <a:off x="1994534" y="1643966"/>
              <a:ext cx="507158" cy="554952"/>
              <a:chOff x="1399" y="3067"/>
              <a:chExt cx="348" cy="403"/>
            </a:xfrm>
          </p:grpSpPr>
          <p:sp>
            <p:nvSpPr>
              <p:cNvPr id="38" name="Oval 45"/>
              <p:cNvSpPr>
                <a:spLocks noChangeArrowheads="1"/>
              </p:cNvSpPr>
              <p:nvPr/>
            </p:nvSpPr>
            <p:spPr bwMode="auto">
              <a:xfrm>
                <a:off x="1429" y="3067"/>
                <a:ext cx="318" cy="318"/>
              </a:xfrm>
              <a:prstGeom prst="ellipse">
                <a:avLst/>
              </a:prstGeom>
              <a:gradFill rotWithShape="1">
                <a:gsLst>
                  <a:gs pos="0">
                    <a:srgbClr val="BBE0E3"/>
                  </a:gs>
                  <a:gs pos="100000">
                    <a:srgbClr val="0070C0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1" lang="en-US" altLang="ja-JP" sz="2000" dirty="0">
                    <a:solidFill>
                      <a:srgbClr val="002060"/>
                    </a:solidFill>
                    <a:latin typeface="Comic Sans MS" pitchFamily="66" charset="0"/>
                  </a:rPr>
                  <a:t>O</a:t>
                </a:r>
                <a:endParaRPr kumimoji="1" lang="en-US" altLang="ja-JP" sz="2000" baseline="30000" dirty="0">
                  <a:solidFill>
                    <a:srgbClr val="002060"/>
                  </a:solidFill>
                  <a:latin typeface="Comic Sans MS" pitchFamily="66" charset="0"/>
                </a:endParaRPr>
              </a:p>
            </p:txBody>
          </p:sp>
          <p:sp>
            <p:nvSpPr>
              <p:cNvPr id="39" name="Oval 46"/>
              <p:cNvSpPr>
                <a:spLocks noChangeArrowheads="1"/>
              </p:cNvSpPr>
              <p:nvPr/>
            </p:nvSpPr>
            <p:spPr bwMode="auto">
              <a:xfrm>
                <a:off x="1574" y="3299"/>
                <a:ext cx="159" cy="159"/>
              </a:xfrm>
              <a:prstGeom prst="ellipse">
                <a:avLst/>
              </a:prstGeom>
              <a:gradFill rotWithShape="1">
                <a:gsLst>
                  <a:gs pos="0">
                    <a:srgbClr val="BBE0E3"/>
                  </a:gs>
                  <a:gs pos="100000">
                    <a:srgbClr val="0070C0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1" lang="en-US" altLang="ja-JP" sz="1400" dirty="0">
                    <a:solidFill>
                      <a:srgbClr val="333399"/>
                    </a:solidFill>
                    <a:latin typeface="Comic Sans MS" pitchFamily="66" charset="0"/>
                  </a:rPr>
                  <a:t>H</a:t>
                </a:r>
                <a:endParaRPr kumimoji="1" lang="en-US" altLang="ja-JP" sz="1400" baseline="30000" dirty="0">
                  <a:solidFill>
                    <a:srgbClr val="333399"/>
                  </a:solidFill>
                  <a:latin typeface="Comic Sans MS" pitchFamily="66" charset="0"/>
                </a:endParaRPr>
              </a:p>
            </p:txBody>
          </p:sp>
          <p:sp>
            <p:nvSpPr>
              <p:cNvPr id="40" name="Oval 47"/>
              <p:cNvSpPr>
                <a:spLocks noChangeArrowheads="1"/>
              </p:cNvSpPr>
              <p:nvPr/>
            </p:nvSpPr>
            <p:spPr bwMode="auto">
              <a:xfrm>
                <a:off x="1399" y="3305"/>
                <a:ext cx="159" cy="165"/>
              </a:xfrm>
              <a:prstGeom prst="ellipse">
                <a:avLst/>
              </a:prstGeom>
              <a:gradFill rotWithShape="1">
                <a:gsLst>
                  <a:gs pos="0">
                    <a:srgbClr val="BBE0E3"/>
                  </a:gs>
                  <a:gs pos="100000">
                    <a:srgbClr val="0070C0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1" lang="en-US" altLang="ja-JP" sz="1200" dirty="0">
                    <a:solidFill>
                      <a:srgbClr val="333399"/>
                    </a:solidFill>
                    <a:latin typeface="Comic Sans MS" pitchFamily="66" charset="0"/>
                  </a:rPr>
                  <a:t>H</a:t>
                </a:r>
                <a:endParaRPr kumimoji="1" lang="en-US" altLang="ja-JP" sz="1200" baseline="30000" dirty="0">
                  <a:solidFill>
                    <a:srgbClr val="333399"/>
                  </a:solidFill>
                  <a:latin typeface="Comic Sans MS" pitchFamily="66" charset="0"/>
                </a:endParaRPr>
              </a:p>
            </p:txBody>
          </p:sp>
        </p:grpSp>
        <p:grpSp>
          <p:nvGrpSpPr>
            <p:cNvPr id="41" name="Group 44"/>
            <p:cNvGrpSpPr>
              <a:grpSpLocks/>
            </p:cNvGrpSpPr>
            <p:nvPr/>
          </p:nvGrpSpPr>
          <p:grpSpPr bwMode="auto">
            <a:xfrm rot="20447404">
              <a:off x="1068254" y="1887863"/>
              <a:ext cx="284796" cy="302624"/>
              <a:chOff x="1399" y="3067"/>
              <a:chExt cx="348" cy="403"/>
            </a:xfrm>
          </p:grpSpPr>
          <p:sp>
            <p:nvSpPr>
              <p:cNvPr id="42" name="Oval 45"/>
              <p:cNvSpPr>
                <a:spLocks noChangeArrowheads="1"/>
              </p:cNvSpPr>
              <p:nvPr/>
            </p:nvSpPr>
            <p:spPr bwMode="auto">
              <a:xfrm>
                <a:off x="1429" y="3067"/>
                <a:ext cx="318" cy="318"/>
              </a:xfrm>
              <a:prstGeom prst="ellipse">
                <a:avLst/>
              </a:prstGeom>
              <a:gradFill rotWithShape="1">
                <a:gsLst>
                  <a:gs pos="0">
                    <a:srgbClr val="BBE0E3"/>
                  </a:gs>
                  <a:gs pos="100000">
                    <a:srgbClr val="0070C0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en-US" altLang="ja-JP" sz="2000" baseline="30000" dirty="0">
                  <a:solidFill>
                    <a:srgbClr val="002060"/>
                  </a:solidFill>
                  <a:latin typeface="Comic Sans MS" pitchFamily="66" charset="0"/>
                </a:endParaRPr>
              </a:p>
            </p:txBody>
          </p:sp>
          <p:sp>
            <p:nvSpPr>
              <p:cNvPr id="43" name="Oval 46"/>
              <p:cNvSpPr>
                <a:spLocks noChangeArrowheads="1"/>
              </p:cNvSpPr>
              <p:nvPr/>
            </p:nvSpPr>
            <p:spPr bwMode="auto">
              <a:xfrm>
                <a:off x="1574" y="3299"/>
                <a:ext cx="159" cy="159"/>
              </a:xfrm>
              <a:prstGeom prst="ellipse">
                <a:avLst/>
              </a:prstGeom>
              <a:gradFill rotWithShape="1">
                <a:gsLst>
                  <a:gs pos="0">
                    <a:srgbClr val="BBE0E3"/>
                  </a:gs>
                  <a:gs pos="100000">
                    <a:srgbClr val="0070C0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en-US" altLang="ja-JP" sz="1400" baseline="30000" dirty="0">
                  <a:solidFill>
                    <a:srgbClr val="333399"/>
                  </a:solidFill>
                  <a:latin typeface="Comic Sans MS" pitchFamily="66" charset="0"/>
                </a:endParaRPr>
              </a:p>
            </p:txBody>
          </p:sp>
          <p:sp>
            <p:nvSpPr>
              <p:cNvPr id="44" name="Oval 47"/>
              <p:cNvSpPr>
                <a:spLocks noChangeArrowheads="1"/>
              </p:cNvSpPr>
              <p:nvPr/>
            </p:nvSpPr>
            <p:spPr bwMode="auto">
              <a:xfrm>
                <a:off x="1399" y="3305"/>
                <a:ext cx="159" cy="165"/>
              </a:xfrm>
              <a:prstGeom prst="ellipse">
                <a:avLst/>
              </a:prstGeom>
              <a:gradFill rotWithShape="1">
                <a:gsLst>
                  <a:gs pos="0">
                    <a:srgbClr val="BBE0E3"/>
                  </a:gs>
                  <a:gs pos="100000">
                    <a:srgbClr val="0070C0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en-US" altLang="ja-JP" sz="1200" baseline="30000" dirty="0">
                  <a:solidFill>
                    <a:srgbClr val="333399"/>
                  </a:solidFill>
                  <a:latin typeface="Comic Sans MS" pitchFamily="66" charset="0"/>
                </a:endParaRPr>
              </a:p>
            </p:txBody>
          </p:sp>
        </p:grpSp>
        <p:grpSp>
          <p:nvGrpSpPr>
            <p:cNvPr id="45" name="Group 44"/>
            <p:cNvGrpSpPr>
              <a:grpSpLocks/>
            </p:cNvGrpSpPr>
            <p:nvPr/>
          </p:nvGrpSpPr>
          <p:grpSpPr bwMode="auto">
            <a:xfrm rot="631729">
              <a:off x="1459616" y="2095577"/>
              <a:ext cx="211909" cy="240124"/>
              <a:chOff x="1399" y="3067"/>
              <a:chExt cx="348" cy="403"/>
            </a:xfrm>
          </p:grpSpPr>
          <p:sp>
            <p:nvSpPr>
              <p:cNvPr id="46" name="Oval 45"/>
              <p:cNvSpPr>
                <a:spLocks noChangeArrowheads="1"/>
              </p:cNvSpPr>
              <p:nvPr/>
            </p:nvSpPr>
            <p:spPr bwMode="auto">
              <a:xfrm>
                <a:off x="1429" y="3067"/>
                <a:ext cx="318" cy="318"/>
              </a:xfrm>
              <a:prstGeom prst="ellipse">
                <a:avLst/>
              </a:prstGeom>
              <a:gradFill rotWithShape="1">
                <a:gsLst>
                  <a:gs pos="0">
                    <a:srgbClr val="BBE0E3"/>
                  </a:gs>
                  <a:gs pos="100000">
                    <a:srgbClr val="0070C0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en-US" altLang="ja-JP" sz="2000" baseline="30000" dirty="0">
                  <a:solidFill>
                    <a:srgbClr val="002060"/>
                  </a:solidFill>
                  <a:latin typeface="Comic Sans MS" pitchFamily="66" charset="0"/>
                </a:endParaRPr>
              </a:p>
            </p:txBody>
          </p:sp>
          <p:sp>
            <p:nvSpPr>
              <p:cNvPr id="47" name="Oval 46"/>
              <p:cNvSpPr>
                <a:spLocks noChangeArrowheads="1"/>
              </p:cNvSpPr>
              <p:nvPr/>
            </p:nvSpPr>
            <p:spPr bwMode="auto">
              <a:xfrm>
                <a:off x="1574" y="3299"/>
                <a:ext cx="159" cy="159"/>
              </a:xfrm>
              <a:prstGeom prst="ellipse">
                <a:avLst/>
              </a:prstGeom>
              <a:gradFill rotWithShape="1">
                <a:gsLst>
                  <a:gs pos="0">
                    <a:srgbClr val="BBE0E3"/>
                  </a:gs>
                  <a:gs pos="100000">
                    <a:srgbClr val="0070C0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en-US" altLang="ja-JP" sz="1400" baseline="30000" dirty="0">
                  <a:solidFill>
                    <a:srgbClr val="333399"/>
                  </a:solidFill>
                  <a:latin typeface="Comic Sans MS" pitchFamily="66" charset="0"/>
                </a:endParaRPr>
              </a:p>
            </p:txBody>
          </p:sp>
          <p:sp>
            <p:nvSpPr>
              <p:cNvPr id="48" name="Oval 47"/>
              <p:cNvSpPr>
                <a:spLocks noChangeArrowheads="1"/>
              </p:cNvSpPr>
              <p:nvPr/>
            </p:nvSpPr>
            <p:spPr bwMode="auto">
              <a:xfrm>
                <a:off x="1399" y="3305"/>
                <a:ext cx="159" cy="165"/>
              </a:xfrm>
              <a:prstGeom prst="ellipse">
                <a:avLst/>
              </a:prstGeom>
              <a:gradFill rotWithShape="1">
                <a:gsLst>
                  <a:gs pos="0">
                    <a:srgbClr val="BBE0E3"/>
                  </a:gs>
                  <a:gs pos="100000">
                    <a:srgbClr val="0070C0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en-US" altLang="ja-JP" sz="1200" baseline="30000" dirty="0">
                  <a:solidFill>
                    <a:srgbClr val="333399"/>
                  </a:solidFill>
                  <a:latin typeface="Comic Sans MS" pitchFamily="66" charset="0"/>
                </a:endParaRPr>
              </a:p>
            </p:txBody>
          </p:sp>
        </p:grpSp>
        <p:grpSp>
          <p:nvGrpSpPr>
            <p:cNvPr id="49" name="Group 44"/>
            <p:cNvGrpSpPr>
              <a:grpSpLocks/>
            </p:cNvGrpSpPr>
            <p:nvPr/>
          </p:nvGrpSpPr>
          <p:grpSpPr bwMode="auto">
            <a:xfrm rot="20794673">
              <a:off x="2710330" y="1668072"/>
              <a:ext cx="211909" cy="240124"/>
              <a:chOff x="1399" y="3067"/>
              <a:chExt cx="348" cy="403"/>
            </a:xfrm>
          </p:grpSpPr>
          <p:sp>
            <p:nvSpPr>
              <p:cNvPr id="50" name="Oval 45"/>
              <p:cNvSpPr>
                <a:spLocks noChangeArrowheads="1"/>
              </p:cNvSpPr>
              <p:nvPr/>
            </p:nvSpPr>
            <p:spPr bwMode="auto">
              <a:xfrm>
                <a:off x="1429" y="3067"/>
                <a:ext cx="318" cy="318"/>
              </a:xfrm>
              <a:prstGeom prst="ellipse">
                <a:avLst/>
              </a:prstGeom>
              <a:gradFill rotWithShape="1">
                <a:gsLst>
                  <a:gs pos="0">
                    <a:srgbClr val="BBE0E3"/>
                  </a:gs>
                  <a:gs pos="100000">
                    <a:srgbClr val="0070C0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en-US" altLang="ja-JP" sz="2000" baseline="30000" dirty="0">
                  <a:solidFill>
                    <a:srgbClr val="002060"/>
                  </a:solidFill>
                  <a:latin typeface="Comic Sans MS" pitchFamily="66" charset="0"/>
                </a:endParaRPr>
              </a:p>
            </p:txBody>
          </p:sp>
          <p:sp>
            <p:nvSpPr>
              <p:cNvPr id="51" name="Oval 46"/>
              <p:cNvSpPr>
                <a:spLocks noChangeArrowheads="1"/>
              </p:cNvSpPr>
              <p:nvPr/>
            </p:nvSpPr>
            <p:spPr bwMode="auto">
              <a:xfrm>
                <a:off x="1574" y="3299"/>
                <a:ext cx="159" cy="159"/>
              </a:xfrm>
              <a:prstGeom prst="ellipse">
                <a:avLst/>
              </a:prstGeom>
              <a:gradFill rotWithShape="1">
                <a:gsLst>
                  <a:gs pos="0">
                    <a:srgbClr val="BBE0E3"/>
                  </a:gs>
                  <a:gs pos="100000">
                    <a:srgbClr val="0070C0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en-US" altLang="ja-JP" sz="1400" baseline="30000" dirty="0">
                  <a:solidFill>
                    <a:srgbClr val="333399"/>
                  </a:solidFill>
                  <a:latin typeface="Comic Sans MS" pitchFamily="66" charset="0"/>
                </a:endParaRPr>
              </a:p>
            </p:txBody>
          </p:sp>
          <p:sp>
            <p:nvSpPr>
              <p:cNvPr id="52" name="Oval 47"/>
              <p:cNvSpPr>
                <a:spLocks noChangeArrowheads="1"/>
              </p:cNvSpPr>
              <p:nvPr/>
            </p:nvSpPr>
            <p:spPr bwMode="auto">
              <a:xfrm>
                <a:off x="1399" y="3305"/>
                <a:ext cx="159" cy="165"/>
              </a:xfrm>
              <a:prstGeom prst="ellipse">
                <a:avLst/>
              </a:prstGeom>
              <a:gradFill rotWithShape="1">
                <a:gsLst>
                  <a:gs pos="0">
                    <a:srgbClr val="BBE0E3"/>
                  </a:gs>
                  <a:gs pos="100000">
                    <a:srgbClr val="0070C0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en-US" altLang="ja-JP" sz="1200" baseline="30000" dirty="0">
                  <a:solidFill>
                    <a:srgbClr val="333399"/>
                  </a:solidFill>
                  <a:latin typeface="Comic Sans MS" pitchFamily="66" charset="0"/>
                </a:endParaRPr>
              </a:p>
            </p:txBody>
          </p:sp>
        </p:grpSp>
      </p:grpSp>
      <p:sp>
        <p:nvSpPr>
          <p:cNvPr id="53" name="テキスト ボックス 52"/>
          <p:cNvSpPr txBox="1"/>
          <p:nvPr/>
        </p:nvSpPr>
        <p:spPr>
          <a:xfrm>
            <a:off x="4420794" y="1719252"/>
            <a:ext cx="329449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>
                <a:solidFill>
                  <a:srgbClr val="FF0000"/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3. </a:t>
            </a:r>
            <a:r>
              <a:rPr lang="ja-JP" altLang="en-US" sz="2400" dirty="0">
                <a:solidFill>
                  <a:srgbClr val="FF0000"/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大気水蒸気量の変化</a:t>
            </a:r>
            <a:endParaRPr lang="en-US" altLang="ja-JP" sz="2400" dirty="0">
              <a:solidFill>
                <a:srgbClr val="FF0000"/>
              </a:solidFill>
              <a:latin typeface="HG正楷書体-PRO" panose="03000600000000000000" pitchFamily="66" charset="-128"/>
              <a:ea typeface="HG正楷書体-PRO" panose="03000600000000000000" pitchFamily="66" charset="-128"/>
            </a:endParaRPr>
          </a:p>
          <a:p>
            <a:pPr algn="ctr"/>
            <a:r>
              <a:rPr lang="en-US" altLang="ja-JP" sz="2000" dirty="0">
                <a:solidFill>
                  <a:srgbClr val="FF0000"/>
                </a:solidFill>
                <a:latin typeface="Comic Sans MS" panose="030F0702030302020204" pitchFamily="66" charset="0"/>
                <a:ea typeface="HG正楷書体-PRO" panose="03000600000000000000" pitchFamily="66" charset="-128"/>
              </a:rPr>
              <a:t>Change in water vapor</a:t>
            </a:r>
            <a:endParaRPr lang="ja-JP" altLang="en-US" sz="2000" dirty="0">
              <a:solidFill>
                <a:srgbClr val="FF0000"/>
              </a:solidFill>
              <a:latin typeface="Comic Sans MS" panose="030F0702030302020204" pitchFamily="66" charset="0"/>
              <a:ea typeface="HG正楷書体-PRO" panose="03000600000000000000" pitchFamily="66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12256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3000" fill="hold"/>
                                        <p:tgtEl>
                                          <p:spTgt spid="3"/>
                                        </p:tgtEl>
                                      </p:cBhvr>
                                      <p:by x="10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42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3.7037E-6 L 0.00226 0.02824 " pathEditMode="relative" rAng="0" ptsTypes="AA">
                                      <p:cBhvr>
                                        <p:cTn id="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" y="1412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7" presetClass="entr" presetSubtype="0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1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/>
      <p:bldP spid="3" grpId="0" animBg="1"/>
      <p:bldP spid="6" grpId="0"/>
      <p:bldP spid="7" grpId="0"/>
      <p:bldP spid="53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420888"/>
            <a:ext cx="8377775" cy="4204784"/>
          </a:xfrm>
          <a:prstGeom prst="rect">
            <a:avLst/>
          </a:prstGeom>
        </p:spPr>
      </p:pic>
      <p:sp>
        <p:nvSpPr>
          <p:cNvPr id="8" name="Rectangle 4"/>
          <p:cNvSpPr txBox="1">
            <a:spLocks noChangeArrowheads="1"/>
          </p:cNvSpPr>
          <p:nvPr/>
        </p:nvSpPr>
        <p:spPr>
          <a:xfrm>
            <a:off x="263970" y="258024"/>
            <a:ext cx="5040560" cy="720080"/>
          </a:xfrm>
          <a:prstGeom prst="rect">
            <a:avLst/>
          </a:prstGeom>
          <a:noFill/>
        </p:spPr>
        <p:txBody>
          <a:bodyPr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kumimoji="0" lang="ja-JP" altLang="en-US" sz="2800" dirty="0">
                <a:latin typeface="HG正楷書体-PRO" panose="03000600000000000000" pitchFamily="66" charset="-128"/>
                <a:ea typeface="HG正楷書体-PRO" panose="03000600000000000000" pitchFamily="66" charset="-128"/>
              </a:rPr>
              <a:t>海面高度計による海水準変動</a:t>
            </a:r>
            <a:endParaRPr kumimoji="0" lang="en-US" altLang="ja-JP" sz="2800" dirty="0">
              <a:latin typeface="HG正楷書体-PRO" panose="03000600000000000000" pitchFamily="66" charset="-128"/>
              <a:ea typeface="HG正楷書体-PRO" panose="03000600000000000000" pitchFamily="66" charset="-128"/>
            </a:endParaRPr>
          </a:p>
          <a:p>
            <a:pPr fontAlgn="auto">
              <a:spcAft>
                <a:spcPts val="0"/>
              </a:spcAft>
            </a:pPr>
            <a:r>
              <a:rPr kumimoji="0" lang="en-US" altLang="ja-JP" sz="2000" dirty="0">
                <a:latin typeface="Comic Sans MS" panose="030F0702030302020204" pitchFamily="66" charset="0"/>
                <a:ea typeface="HG正楷書体-PRO" panose="03000600000000000000" pitchFamily="66" charset="-128"/>
              </a:rPr>
              <a:t>SLR from Satellite Altimetry</a:t>
            </a:r>
            <a:endParaRPr kumimoji="0" lang="ja-JP" altLang="en-US" sz="2000" dirty="0">
              <a:latin typeface="Comic Sans MS" panose="030F0702030302020204" pitchFamily="66" charset="0"/>
              <a:ea typeface="HG正楷書体-PRO" panose="03000600000000000000" pitchFamily="66" charset="-128"/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 rot="16200000">
            <a:off x="2041521" y="4338614"/>
            <a:ext cx="1116124" cy="369332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kumimoji="1" lang="en-US" altLang="ja-JP" dirty="0">
                <a:solidFill>
                  <a:srgbClr val="FF0000"/>
                </a:solidFill>
                <a:latin typeface="Comic Sans MS" panose="030F0702030302020204" pitchFamily="66" charset="0"/>
                <a:ea typeface="メイリオ" panose="020B0604030504040204" pitchFamily="50" charset="-128"/>
              </a:rPr>
              <a:t>El Niño</a:t>
            </a:r>
          </a:p>
        </p:txBody>
      </p:sp>
      <p:sp>
        <p:nvSpPr>
          <p:cNvPr id="11" name="テキスト ボックス 10"/>
          <p:cNvSpPr txBox="1"/>
          <p:nvPr/>
        </p:nvSpPr>
        <p:spPr>
          <a:xfrm rot="16200000">
            <a:off x="6306678" y="4514214"/>
            <a:ext cx="1116124" cy="369332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kumimoji="1" lang="en-US" altLang="ja-JP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  <a:ea typeface="メイリオ" panose="020B0604030504040204" pitchFamily="50" charset="-128"/>
              </a:rPr>
              <a:t>La Niña</a:t>
            </a: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4769870" y="5255765"/>
            <a:ext cx="4355976" cy="615553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dirty="0">
                <a:solidFill>
                  <a:srgbClr val="0070C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ラニーニャで世界の海水準が</a:t>
            </a:r>
            <a:r>
              <a:rPr kumimoji="1" lang="en-US" altLang="ja-JP" dirty="0">
                <a:solidFill>
                  <a:srgbClr val="0070C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7 mm</a:t>
            </a:r>
            <a:r>
              <a:rPr kumimoji="1" lang="ja-JP" altLang="en-US" dirty="0">
                <a:solidFill>
                  <a:srgbClr val="0070C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低下</a:t>
            </a:r>
            <a:endParaRPr kumimoji="1" lang="en-US" altLang="ja-JP" dirty="0">
              <a:solidFill>
                <a:srgbClr val="0070C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en-US" altLang="ja-JP" sz="1600" dirty="0">
                <a:solidFill>
                  <a:srgbClr val="0070C0"/>
                </a:solidFill>
                <a:latin typeface="Comic Sans MS" panose="030F0702030302020204" pitchFamily="66" charset="0"/>
                <a:ea typeface="メイリオ" panose="020B0604030504040204" pitchFamily="50" charset="-128"/>
              </a:rPr>
              <a:t>La Nina caused sea level drop by 7 mm</a:t>
            </a:r>
            <a:endParaRPr kumimoji="1" lang="en-US" altLang="ja-JP" sz="1600" dirty="0">
              <a:solidFill>
                <a:srgbClr val="0070C0"/>
              </a:solidFill>
              <a:latin typeface="Comic Sans MS" panose="030F0702030302020204" pitchFamily="66" charset="0"/>
              <a:ea typeface="メイリオ" panose="020B0604030504040204" pitchFamily="50" charset="-128"/>
            </a:endParaRPr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9725" y="749150"/>
            <a:ext cx="2420698" cy="24357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4" name="グループ化 3"/>
          <p:cNvGrpSpPr/>
          <p:nvPr/>
        </p:nvGrpSpPr>
        <p:grpSpPr>
          <a:xfrm>
            <a:off x="1343317" y="1340768"/>
            <a:ext cx="3277322" cy="4665017"/>
            <a:chOff x="4603846" y="1773883"/>
            <a:chExt cx="3277322" cy="4665017"/>
          </a:xfrm>
        </p:grpSpPr>
        <p:pic>
          <p:nvPicPr>
            <p:cNvPr id="2" name="図 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03846" y="1773883"/>
              <a:ext cx="3277322" cy="466501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3" name="正方形/長方形 2"/>
            <p:cNvSpPr/>
            <p:nvPr/>
          </p:nvSpPr>
          <p:spPr>
            <a:xfrm>
              <a:off x="4664177" y="2146926"/>
              <a:ext cx="665795" cy="347037"/>
            </a:xfrm>
            <a:prstGeom prst="rect">
              <a:avLst/>
            </a:prstGeom>
            <a:solidFill>
              <a:srgbClr val="F1F1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3" name="Rectangle 4"/>
            <p:cNvSpPr txBox="1">
              <a:spLocks noChangeArrowheads="1"/>
            </p:cNvSpPr>
            <p:nvPr/>
          </p:nvSpPr>
          <p:spPr>
            <a:xfrm>
              <a:off x="4896000" y="2052000"/>
              <a:ext cx="493894" cy="482012"/>
            </a:xfrm>
            <a:prstGeom prst="rect">
              <a:avLst/>
            </a:prstGeom>
            <a:noFill/>
            <a:effectLst>
              <a:softEdge rad="31750"/>
            </a:effectLst>
          </p:spPr>
          <p:txBody>
            <a:bodyPr anchor="t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r" fontAlgn="auto">
                <a:spcAft>
                  <a:spcPts val="0"/>
                </a:spcAft>
              </a:pPr>
              <a:r>
                <a:rPr kumimoji="0" lang="ja-JP" altLang="en-US" sz="2800" dirty="0">
                  <a:solidFill>
                    <a:srgbClr val="C24657"/>
                  </a:solidFill>
                  <a:latin typeface="HGSｺﾞｼｯｸE" panose="020B0900000000000000" pitchFamily="50" charset="-128"/>
                  <a:ea typeface="HGSｺﾞｼｯｸE" panose="020B0900000000000000" pitchFamily="50" charset="-128"/>
                </a:rPr>
                <a:t>ミ</a:t>
              </a:r>
            </a:p>
          </p:txBody>
        </p:sp>
      </p:grpSp>
      <p:pic>
        <p:nvPicPr>
          <p:cNvPr id="7" name="図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967" y="2121797"/>
            <a:ext cx="7890423" cy="45066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60508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52520" cy="6957392"/>
          </a:xfrm>
          <a:prstGeom prst="rect">
            <a:avLst/>
          </a:prstGeom>
        </p:spPr>
      </p:pic>
      <p:pic>
        <p:nvPicPr>
          <p:cNvPr id="3" name="図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478569"/>
            <a:ext cx="3490044" cy="31992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楕円 3"/>
          <p:cNvSpPr/>
          <p:nvPr/>
        </p:nvSpPr>
        <p:spPr>
          <a:xfrm>
            <a:off x="2699792" y="4725144"/>
            <a:ext cx="144016" cy="144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5173472"/>
            <a:ext cx="5460413" cy="16441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30581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ChangeArrowheads="1"/>
          </p:cNvSpPr>
          <p:nvPr/>
        </p:nvSpPr>
        <p:spPr bwMode="auto">
          <a:xfrm>
            <a:off x="647700" y="188913"/>
            <a:ext cx="7921625" cy="3476625"/>
          </a:xfrm>
          <a:prstGeom prst="rect">
            <a:avLst/>
          </a:prstGeom>
          <a:gradFill rotWithShape="1">
            <a:gsLst>
              <a:gs pos="0">
                <a:srgbClr val="DCEFF0"/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ja-JP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50" charset="-128"/>
              <a:cs typeface="+mn-cs"/>
            </a:endParaRPr>
          </a:p>
        </p:txBody>
      </p:sp>
      <p:grpSp>
        <p:nvGrpSpPr>
          <p:cNvPr id="8195" name="Group 3"/>
          <p:cNvGrpSpPr>
            <a:grpSpLocks noChangeAspect="1"/>
          </p:cNvGrpSpPr>
          <p:nvPr/>
        </p:nvGrpSpPr>
        <p:grpSpPr bwMode="auto">
          <a:xfrm>
            <a:off x="611188" y="2800350"/>
            <a:ext cx="8001000" cy="3292475"/>
            <a:chOff x="412" y="166"/>
            <a:chExt cx="5036" cy="2073"/>
          </a:xfrm>
        </p:grpSpPr>
        <p:sp>
          <p:nvSpPr>
            <p:cNvPr id="8241" name="Rectangle 4"/>
            <p:cNvSpPr>
              <a:spLocks noChangeAspect="1" noChangeArrowheads="1"/>
            </p:cNvSpPr>
            <p:nvPr/>
          </p:nvSpPr>
          <p:spPr bwMode="auto">
            <a:xfrm>
              <a:off x="457" y="438"/>
              <a:ext cx="4854" cy="167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8242" name="Freeform 5"/>
            <p:cNvSpPr>
              <a:spLocks noChangeAspect="1"/>
            </p:cNvSpPr>
            <p:nvPr/>
          </p:nvSpPr>
          <p:spPr bwMode="auto">
            <a:xfrm>
              <a:off x="930" y="436"/>
              <a:ext cx="4302" cy="1779"/>
            </a:xfrm>
            <a:custGeom>
              <a:avLst/>
              <a:gdLst>
                <a:gd name="T0" fmla="*/ 26 w 4302"/>
                <a:gd name="T1" fmla="*/ 1718 h 1779"/>
                <a:gd name="T2" fmla="*/ 275 w 4302"/>
                <a:gd name="T3" fmla="*/ 914 h 1779"/>
                <a:gd name="T4" fmla="*/ 1346 w 4302"/>
                <a:gd name="T5" fmla="*/ 707 h 1779"/>
                <a:gd name="T6" fmla="*/ 2048 w 4302"/>
                <a:gd name="T7" fmla="*/ 455 h 1779"/>
                <a:gd name="T8" fmla="*/ 2939 w 4302"/>
                <a:gd name="T9" fmla="*/ 122 h 1779"/>
                <a:gd name="T10" fmla="*/ 3866 w 4302"/>
                <a:gd name="T11" fmla="*/ 77 h 1779"/>
                <a:gd name="T12" fmla="*/ 4063 w 4302"/>
                <a:gd name="T13" fmla="*/ 584 h 1779"/>
                <a:gd name="T14" fmla="*/ 3911 w 4302"/>
                <a:gd name="T15" fmla="*/ 1598 h 1779"/>
                <a:gd name="T16" fmla="*/ 1715 w 4302"/>
                <a:gd name="T17" fmla="*/ 1670 h 1779"/>
                <a:gd name="T18" fmla="*/ 446 w 4302"/>
                <a:gd name="T19" fmla="*/ 1661 h 1779"/>
                <a:gd name="T20" fmla="*/ 26 w 4302"/>
                <a:gd name="T21" fmla="*/ 1718 h 177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4302" h="1779">
                  <a:moveTo>
                    <a:pt x="26" y="1718"/>
                  </a:moveTo>
                  <a:cubicBezTo>
                    <a:pt x="0" y="1578"/>
                    <a:pt x="55" y="1082"/>
                    <a:pt x="275" y="914"/>
                  </a:cubicBezTo>
                  <a:cubicBezTo>
                    <a:pt x="495" y="746"/>
                    <a:pt x="1051" y="783"/>
                    <a:pt x="1346" y="707"/>
                  </a:cubicBezTo>
                  <a:cubicBezTo>
                    <a:pt x="1641" y="631"/>
                    <a:pt x="1783" y="552"/>
                    <a:pt x="2048" y="455"/>
                  </a:cubicBezTo>
                  <a:cubicBezTo>
                    <a:pt x="2313" y="358"/>
                    <a:pt x="2636" y="185"/>
                    <a:pt x="2939" y="122"/>
                  </a:cubicBezTo>
                  <a:cubicBezTo>
                    <a:pt x="3242" y="59"/>
                    <a:pt x="3679" y="0"/>
                    <a:pt x="3866" y="77"/>
                  </a:cubicBezTo>
                  <a:cubicBezTo>
                    <a:pt x="4053" y="154"/>
                    <a:pt x="4056" y="331"/>
                    <a:pt x="4063" y="584"/>
                  </a:cubicBezTo>
                  <a:cubicBezTo>
                    <a:pt x="4070" y="837"/>
                    <a:pt x="4302" y="1417"/>
                    <a:pt x="3911" y="1598"/>
                  </a:cubicBezTo>
                  <a:cubicBezTo>
                    <a:pt x="3520" y="1779"/>
                    <a:pt x="2292" y="1660"/>
                    <a:pt x="1715" y="1670"/>
                  </a:cubicBezTo>
                  <a:cubicBezTo>
                    <a:pt x="1138" y="1680"/>
                    <a:pt x="727" y="1653"/>
                    <a:pt x="446" y="1661"/>
                  </a:cubicBezTo>
                  <a:cubicBezTo>
                    <a:pt x="165" y="1669"/>
                    <a:pt x="114" y="1706"/>
                    <a:pt x="26" y="1718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8243" name="Freeform 6"/>
            <p:cNvSpPr>
              <a:spLocks noChangeAspect="1"/>
            </p:cNvSpPr>
            <p:nvPr/>
          </p:nvSpPr>
          <p:spPr bwMode="auto">
            <a:xfrm>
              <a:off x="820" y="565"/>
              <a:ext cx="4300" cy="1670"/>
            </a:xfrm>
            <a:custGeom>
              <a:avLst/>
              <a:gdLst>
                <a:gd name="T0" fmla="*/ 0 w 4300"/>
                <a:gd name="T1" fmla="*/ 1551 h 1670"/>
                <a:gd name="T2" fmla="*/ 318 w 4300"/>
                <a:gd name="T3" fmla="*/ 1098 h 1670"/>
                <a:gd name="T4" fmla="*/ 1633 w 4300"/>
                <a:gd name="T5" fmla="*/ 871 h 1670"/>
                <a:gd name="T6" fmla="*/ 2419 w 4300"/>
                <a:gd name="T7" fmla="*/ 560 h 1670"/>
                <a:gd name="T8" fmla="*/ 3076 w 4300"/>
                <a:gd name="T9" fmla="*/ 245 h 1670"/>
                <a:gd name="T10" fmla="*/ 3778 w 4300"/>
                <a:gd name="T11" fmla="*/ 29 h 1670"/>
                <a:gd name="T12" fmla="*/ 4037 w 4300"/>
                <a:gd name="T13" fmla="*/ 417 h 1670"/>
                <a:gd name="T14" fmla="*/ 3895 w 4300"/>
                <a:gd name="T15" fmla="*/ 1478 h 1670"/>
                <a:gd name="T16" fmla="*/ 1609 w 4300"/>
                <a:gd name="T17" fmla="*/ 1568 h 1670"/>
                <a:gd name="T18" fmla="*/ 403 w 4300"/>
                <a:gd name="T19" fmla="*/ 1586 h 1670"/>
                <a:gd name="T20" fmla="*/ 0 w 4300"/>
                <a:gd name="T21" fmla="*/ 1551 h 167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4300" h="1670">
                  <a:moveTo>
                    <a:pt x="0" y="1551"/>
                  </a:moveTo>
                  <a:cubicBezTo>
                    <a:pt x="15" y="1476"/>
                    <a:pt x="46" y="1211"/>
                    <a:pt x="318" y="1098"/>
                  </a:cubicBezTo>
                  <a:cubicBezTo>
                    <a:pt x="590" y="985"/>
                    <a:pt x="1283" y="961"/>
                    <a:pt x="1633" y="871"/>
                  </a:cubicBezTo>
                  <a:cubicBezTo>
                    <a:pt x="1983" y="781"/>
                    <a:pt x="2178" y="664"/>
                    <a:pt x="2419" y="560"/>
                  </a:cubicBezTo>
                  <a:cubicBezTo>
                    <a:pt x="2660" y="456"/>
                    <a:pt x="2850" y="333"/>
                    <a:pt x="3076" y="245"/>
                  </a:cubicBezTo>
                  <a:cubicBezTo>
                    <a:pt x="3302" y="157"/>
                    <a:pt x="3618" y="0"/>
                    <a:pt x="3778" y="29"/>
                  </a:cubicBezTo>
                  <a:cubicBezTo>
                    <a:pt x="3938" y="58"/>
                    <a:pt x="4018" y="176"/>
                    <a:pt x="4037" y="417"/>
                  </a:cubicBezTo>
                  <a:cubicBezTo>
                    <a:pt x="4056" y="658"/>
                    <a:pt x="4300" y="1286"/>
                    <a:pt x="3895" y="1478"/>
                  </a:cubicBezTo>
                  <a:cubicBezTo>
                    <a:pt x="3490" y="1670"/>
                    <a:pt x="2191" y="1550"/>
                    <a:pt x="1609" y="1568"/>
                  </a:cubicBezTo>
                  <a:cubicBezTo>
                    <a:pt x="1027" y="1586"/>
                    <a:pt x="671" y="1589"/>
                    <a:pt x="403" y="1586"/>
                  </a:cubicBezTo>
                  <a:cubicBezTo>
                    <a:pt x="135" y="1583"/>
                    <a:pt x="84" y="1558"/>
                    <a:pt x="0" y="155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8244" name="Freeform 7"/>
            <p:cNvSpPr>
              <a:spLocks noChangeAspect="1"/>
            </p:cNvSpPr>
            <p:nvPr/>
          </p:nvSpPr>
          <p:spPr bwMode="auto">
            <a:xfrm>
              <a:off x="412" y="166"/>
              <a:ext cx="1543" cy="2073"/>
            </a:xfrm>
            <a:custGeom>
              <a:avLst/>
              <a:gdLst>
                <a:gd name="T0" fmla="*/ 109 w 1543"/>
                <a:gd name="T1" fmla="*/ 48 h 2073"/>
                <a:gd name="T2" fmla="*/ 28 w 1543"/>
                <a:gd name="T3" fmla="*/ 291 h 2073"/>
                <a:gd name="T4" fmla="*/ 55 w 1543"/>
                <a:gd name="T5" fmla="*/ 1794 h 2073"/>
                <a:gd name="T6" fmla="*/ 217 w 1543"/>
                <a:gd name="T7" fmla="*/ 1965 h 2073"/>
                <a:gd name="T8" fmla="*/ 1333 w 1543"/>
                <a:gd name="T9" fmla="*/ 1965 h 2073"/>
                <a:gd name="T10" fmla="*/ 1477 w 1543"/>
                <a:gd name="T11" fmla="*/ 1812 h 2073"/>
                <a:gd name="T12" fmla="*/ 1216 w 1543"/>
                <a:gd name="T13" fmla="*/ 804 h 2073"/>
                <a:gd name="T14" fmla="*/ 685 w 1543"/>
                <a:gd name="T15" fmla="*/ 228 h 2073"/>
                <a:gd name="T16" fmla="*/ 109 w 1543"/>
                <a:gd name="T17" fmla="*/ 48 h 207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543" h="2073">
                  <a:moveTo>
                    <a:pt x="109" y="48"/>
                  </a:moveTo>
                  <a:cubicBezTo>
                    <a:pt x="0" y="58"/>
                    <a:pt x="37" y="0"/>
                    <a:pt x="28" y="291"/>
                  </a:cubicBezTo>
                  <a:cubicBezTo>
                    <a:pt x="19" y="582"/>
                    <a:pt x="23" y="1515"/>
                    <a:pt x="55" y="1794"/>
                  </a:cubicBezTo>
                  <a:cubicBezTo>
                    <a:pt x="87" y="2073"/>
                    <a:pt x="4" y="1937"/>
                    <a:pt x="217" y="1965"/>
                  </a:cubicBezTo>
                  <a:cubicBezTo>
                    <a:pt x="430" y="1993"/>
                    <a:pt x="1123" y="1990"/>
                    <a:pt x="1333" y="1965"/>
                  </a:cubicBezTo>
                  <a:cubicBezTo>
                    <a:pt x="1543" y="1940"/>
                    <a:pt x="1496" y="2005"/>
                    <a:pt x="1477" y="1812"/>
                  </a:cubicBezTo>
                  <a:cubicBezTo>
                    <a:pt x="1458" y="1619"/>
                    <a:pt x="1348" y="1068"/>
                    <a:pt x="1216" y="804"/>
                  </a:cubicBezTo>
                  <a:cubicBezTo>
                    <a:pt x="1084" y="540"/>
                    <a:pt x="869" y="354"/>
                    <a:pt x="685" y="228"/>
                  </a:cubicBezTo>
                  <a:cubicBezTo>
                    <a:pt x="501" y="102"/>
                    <a:pt x="218" y="48"/>
                    <a:pt x="109" y="48"/>
                  </a:cubicBezTo>
                  <a:close/>
                </a:path>
              </a:pathLst>
            </a:custGeom>
            <a:solidFill>
              <a:srgbClr val="6633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8245" name="Freeform 8"/>
            <p:cNvSpPr>
              <a:spLocks noChangeAspect="1"/>
            </p:cNvSpPr>
            <p:nvPr/>
          </p:nvSpPr>
          <p:spPr bwMode="auto">
            <a:xfrm flipH="1">
              <a:off x="3905" y="166"/>
              <a:ext cx="1543" cy="2073"/>
            </a:xfrm>
            <a:custGeom>
              <a:avLst/>
              <a:gdLst>
                <a:gd name="T0" fmla="*/ 109 w 1543"/>
                <a:gd name="T1" fmla="*/ 48 h 2073"/>
                <a:gd name="T2" fmla="*/ 28 w 1543"/>
                <a:gd name="T3" fmla="*/ 291 h 2073"/>
                <a:gd name="T4" fmla="*/ 55 w 1543"/>
                <a:gd name="T5" fmla="*/ 1794 h 2073"/>
                <a:gd name="T6" fmla="*/ 217 w 1543"/>
                <a:gd name="T7" fmla="*/ 1965 h 2073"/>
                <a:gd name="T8" fmla="*/ 1333 w 1543"/>
                <a:gd name="T9" fmla="*/ 1965 h 2073"/>
                <a:gd name="T10" fmla="*/ 1477 w 1543"/>
                <a:gd name="T11" fmla="*/ 1812 h 2073"/>
                <a:gd name="T12" fmla="*/ 1216 w 1543"/>
                <a:gd name="T13" fmla="*/ 804 h 2073"/>
                <a:gd name="T14" fmla="*/ 685 w 1543"/>
                <a:gd name="T15" fmla="*/ 228 h 2073"/>
                <a:gd name="T16" fmla="*/ 109 w 1543"/>
                <a:gd name="T17" fmla="*/ 48 h 207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543" h="2073">
                  <a:moveTo>
                    <a:pt x="109" y="48"/>
                  </a:moveTo>
                  <a:cubicBezTo>
                    <a:pt x="0" y="58"/>
                    <a:pt x="37" y="0"/>
                    <a:pt x="28" y="291"/>
                  </a:cubicBezTo>
                  <a:cubicBezTo>
                    <a:pt x="19" y="582"/>
                    <a:pt x="23" y="1515"/>
                    <a:pt x="55" y="1794"/>
                  </a:cubicBezTo>
                  <a:cubicBezTo>
                    <a:pt x="87" y="2073"/>
                    <a:pt x="4" y="1937"/>
                    <a:pt x="217" y="1965"/>
                  </a:cubicBezTo>
                  <a:cubicBezTo>
                    <a:pt x="430" y="1993"/>
                    <a:pt x="1123" y="1990"/>
                    <a:pt x="1333" y="1965"/>
                  </a:cubicBezTo>
                  <a:cubicBezTo>
                    <a:pt x="1543" y="1940"/>
                    <a:pt x="1496" y="2005"/>
                    <a:pt x="1477" y="1812"/>
                  </a:cubicBezTo>
                  <a:cubicBezTo>
                    <a:pt x="1458" y="1619"/>
                    <a:pt x="1348" y="1068"/>
                    <a:pt x="1216" y="804"/>
                  </a:cubicBezTo>
                  <a:cubicBezTo>
                    <a:pt x="1084" y="540"/>
                    <a:pt x="869" y="354"/>
                    <a:pt x="685" y="228"/>
                  </a:cubicBezTo>
                  <a:cubicBezTo>
                    <a:pt x="501" y="102"/>
                    <a:pt x="218" y="48"/>
                    <a:pt x="109" y="48"/>
                  </a:cubicBezTo>
                  <a:close/>
                </a:path>
              </a:pathLst>
            </a:custGeom>
            <a:solidFill>
              <a:srgbClr val="6633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endParaRPr>
            </a:p>
          </p:txBody>
        </p:sp>
      </p:grpSp>
      <p:grpSp>
        <p:nvGrpSpPr>
          <p:cNvPr id="6153" name="Group 9"/>
          <p:cNvGrpSpPr>
            <a:grpSpLocks/>
          </p:cNvGrpSpPr>
          <p:nvPr/>
        </p:nvGrpSpPr>
        <p:grpSpPr bwMode="auto">
          <a:xfrm>
            <a:off x="2051050" y="2152650"/>
            <a:ext cx="1400175" cy="765175"/>
            <a:chOff x="204" y="2931"/>
            <a:chExt cx="1245" cy="664"/>
          </a:xfrm>
        </p:grpSpPr>
        <p:sp>
          <p:nvSpPr>
            <p:cNvPr id="8230" name="AutoShape 10"/>
            <p:cNvSpPr>
              <a:spLocks noChangeAspect="1" noChangeArrowheads="1" noTextEdit="1"/>
            </p:cNvSpPr>
            <p:nvPr/>
          </p:nvSpPr>
          <p:spPr bwMode="auto">
            <a:xfrm>
              <a:off x="204" y="2931"/>
              <a:ext cx="1245" cy="6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8231" name="Freeform 11"/>
            <p:cNvSpPr>
              <a:spLocks/>
            </p:cNvSpPr>
            <p:nvPr/>
          </p:nvSpPr>
          <p:spPr bwMode="auto">
            <a:xfrm>
              <a:off x="219" y="2969"/>
              <a:ext cx="1192" cy="608"/>
            </a:xfrm>
            <a:custGeom>
              <a:avLst/>
              <a:gdLst>
                <a:gd name="T0" fmla="*/ 757 w 1192"/>
                <a:gd name="T1" fmla="*/ 38 h 608"/>
                <a:gd name="T2" fmla="*/ 867 w 1192"/>
                <a:gd name="T3" fmla="*/ 10 h 608"/>
                <a:gd name="T4" fmla="*/ 963 w 1192"/>
                <a:gd name="T5" fmla="*/ 20 h 608"/>
                <a:gd name="T6" fmla="*/ 981 w 1192"/>
                <a:gd name="T7" fmla="*/ 68 h 608"/>
                <a:gd name="T8" fmla="*/ 1045 w 1192"/>
                <a:gd name="T9" fmla="*/ 74 h 608"/>
                <a:gd name="T10" fmla="*/ 1072 w 1192"/>
                <a:gd name="T11" fmla="*/ 101 h 608"/>
                <a:gd name="T12" fmla="*/ 1065 w 1192"/>
                <a:gd name="T13" fmla="*/ 157 h 608"/>
                <a:gd name="T14" fmla="*/ 1111 w 1192"/>
                <a:gd name="T15" fmla="*/ 167 h 608"/>
                <a:gd name="T16" fmla="*/ 1136 w 1192"/>
                <a:gd name="T17" fmla="*/ 188 h 608"/>
                <a:gd name="T18" fmla="*/ 1131 w 1192"/>
                <a:gd name="T19" fmla="*/ 218 h 608"/>
                <a:gd name="T20" fmla="*/ 1149 w 1192"/>
                <a:gd name="T21" fmla="*/ 238 h 608"/>
                <a:gd name="T22" fmla="*/ 1189 w 1192"/>
                <a:gd name="T23" fmla="*/ 279 h 608"/>
                <a:gd name="T24" fmla="*/ 1182 w 1192"/>
                <a:gd name="T25" fmla="*/ 322 h 608"/>
                <a:gd name="T26" fmla="*/ 1166 w 1192"/>
                <a:gd name="T27" fmla="*/ 342 h 608"/>
                <a:gd name="T28" fmla="*/ 1177 w 1192"/>
                <a:gd name="T29" fmla="*/ 406 h 608"/>
                <a:gd name="T30" fmla="*/ 1136 w 1192"/>
                <a:gd name="T31" fmla="*/ 438 h 608"/>
                <a:gd name="T32" fmla="*/ 1108 w 1192"/>
                <a:gd name="T33" fmla="*/ 487 h 608"/>
                <a:gd name="T34" fmla="*/ 1060 w 1192"/>
                <a:gd name="T35" fmla="*/ 517 h 608"/>
                <a:gd name="T36" fmla="*/ 1024 w 1192"/>
                <a:gd name="T37" fmla="*/ 525 h 608"/>
                <a:gd name="T38" fmla="*/ 999 w 1192"/>
                <a:gd name="T39" fmla="*/ 555 h 608"/>
                <a:gd name="T40" fmla="*/ 930 w 1192"/>
                <a:gd name="T41" fmla="*/ 563 h 608"/>
                <a:gd name="T42" fmla="*/ 910 w 1192"/>
                <a:gd name="T43" fmla="*/ 537 h 608"/>
                <a:gd name="T44" fmla="*/ 872 w 1192"/>
                <a:gd name="T45" fmla="*/ 575 h 608"/>
                <a:gd name="T46" fmla="*/ 793 w 1192"/>
                <a:gd name="T47" fmla="*/ 608 h 608"/>
                <a:gd name="T48" fmla="*/ 747 w 1192"/>
                <a:gd name="T49" fmla="*/ 591 h 608"/>
                <a:gd name="T50" fmla="*/ 684 w 1192"/>
                <a:gd name="T51" fmla="*/ 608 h 608"/>
                <a:gd name="T52" fmla="*/ 597 w 1192"/>
                <a:gd name="T53" fmla="*/ 588 h 608"/>
                <a:gd name="T54" fmla="*/ 541 w 1192"/>
                <a:gd name="T55" fmla="*/ 588 h 608"/>
                <a:gd name="T56" fmla="*/ 511 w 1192"/>
                <a:gd name="T57" fmla="*/ 565 h 608"/>
                <a:gd name="T58" fmla="*/ 414 w 1192"/>
                <a:gd name="T59" fmla="*/ 568 h 608"/>
                <a:gd name="T60" fmla="*/ 389 w 1192"/>
                <a:gd name="T61" fmla="*/ 545 h 608"/>
                <a:gd name="T62" fmla="*/ 341 w 1192"/>
                <a:gd name="T63" fmla="*/ 535 h 608"/>
                <a:gd name="T64" fmla="*/ 292 w 1192"/>
                <a:gd name="T65" fmla="*/ 542 h 608"/>
                <a:gd name="T66" fmla="*/ 252 w 1192"/>
                <a:gd name="T67" fmla="*/ 540 h 608"/>
                <a:gd name="T68" fmla="*/ 221 w 1192"/>
                <a:gd name="T69" fmla="*/ 540 h 608"/>
                <a:gd name="T70" fmla="*/ 163 w 1192"/>
                <a:gd name="T71" fmla="*/ 542 h 608"/>
                <a:gd name="T72" fmla="*/ 122 w 1192"/>
                <a:gd name="T73" fmla="*/ 504 h 608"/>
                <a:gd name="T74" fmla="*/ 82 w 1192"/>
                <a:gd name="T75" fmla="*/ 494 h 608"/>
                <a:gd name="T76" fmla="*/ 74 w 1192"/>
                <a:gd name="T77" fmla="*/ 471 h 608"/>
                <a:gd name="T78" fmla="*/ 21 w 1192"/>
                <a:gd name="T79" fmla="*/ 451 h 608"/>
                <a:gd name="T80" fmla="*/ 0 w 1192"/>
                <a:gd name="T81" fmla="*/ 403 h 608"/>
                <a:gd name="T82" fmla="*/ 31 w 1192"/>
                <a:gd name="T83" fmla="*/ 362 h 608"/>
                <a:gd name="T84" fmla="*/ 61 w 1192"/>
                <a:gd name="T85" fmla="*/ 335 h 608"/>
                <a:gd name="T86" fmla="*/ 74 w 1192"/>
                <a:gd name="T87" fmla="*/ 291 h 608"/>
                <a:gd name="T88" fmla="*/ 125 w 1192"/>
                <a:gd name="T89" fmla="*/ 266 h 608"/>
                <a:gd name="T90" fmla="*/ 120 w 1192"/>
                <a:gd name="T91" fmla="*/ 231 h 608"/>
                <a:gd name="T92" fmla="*/ 173 w 1192"/>
                <a:gd name="T93" fmla="*/ 172 h 608"/>
                <a:gd name="T94" fmla="*/ 224 w 1192"/>
                <a:gd name="T95" fmla="*/ 165 h 608"/>
                <a:gd name="T96" fmla="*/ 244 w 1192"/>
                <a:gd name="T97" fmla="*/ 157 h 608"/>
                <a:gd name="T98" fmla="*/ 259 w 1192"/>
                <a:gd name="T99" fmla="*/ 142 h 608"/>
                <a:gd name="T100" fmla="*/ 280 w 1192"/>
                <a:gd name="T101" fmla="*/ 86 h 608"/>
                <a:gd name="T102" fmla="*/ 353 w 1192"/>
                <a:gd name="T103" fmla="*/ 63 h 608"/>
                <a:gd name="T104" fmla="*/ 407 w 1192"/>
                <a:gd name="T105" fmla="*/ 68 h 608"/>
                <a:gd name="T106" fmla="*/ 422 w 1192"/>
                <a:gd name="T107" fmla="*/ 33 h 608"/>
                <a:gd name="T108" fmla="*/ 458 w 1192"/>
                <a:gd name="T109" fmla="*/ 20 h 608"/>
                <a:gd name="T110" fmla="*/ 521 w 1192"/>
                <a:gd name="T111" fmla="*/ 61 h 608"/>
                <a:gd name="T112" fmla="*/ 613 w 1192"/>
                <a:gd name="T113" fmla="*/ 3 h 608"/>
                <a:gd name="T114" fmla="*/ 681 w 1192"/>
                <a:gd name="T115" fmla="*/ 15 h 608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1192" h="608">
                  <a:moveTo>
                    <a:pt x="714" y="51"/>
                  </a:moveTo>
                  <a:lnTo>
                    <a:pt x="719" y="48"/>
                  </a:lnTo>
                  <a:lnTo>
                    <a:pt x="727" y="46"/>
                  </a:lnTo>
                  <a:lnTo>
                    <a:pt x="735" y="43"/>
                  </a:lnTo>
                  <a:lnTo>
                    <a:pt x="742" y="41"/>
                  </a:lnTo>
                  <a:lnTo>
                    <a:pt x="750" y="38"/>
                  </a:lnTo>
                  <a:lnTo>
                    <a:pt x="757" y="38"/>
                  </a:lnTo>
                  <a:lnTo>
                    <a:pt x="768" y="41"/>
                  </a:lnTo>
                  <a:lnTo>
                    <a:pt x="775" y="43"/>
                  </a:lnTo>
                  <a:lnTo>
                    <a:pt x="796" y="53"/>
                  </a:lnTo>
                  <a:lnTo>
                    <a:pt x="811" y="38"/>
                  </a:lnTo>
                  <a:lnTo>
                    <a:pt x="829" y="25"/>
                  </a:lnTo>
                  <a:lnTo>
                    <a:pt x="846" y="18"/>
                  </a:lnTo>
                  <a:lnTo>
                    <a:pt x="867" y="10"/>
                  </a:lnTo>
                  <a:lnTo>
                    <a:pt x="887" y="5"/>
                  </a:lnTo>
                  <a:lnTo>
                    <a:pt x="907" y="5"/>
                  </a:lnTo>
                  <a:lnTo>
                    <a:pt x="928" y="5"/>
                  </a:lnTo>
                  <a:lnTo>
                    <a:pt x="945" y="10"/>
                  </a:lnTo>
                  <a:lnTo>
                    <a:pt x="953" y="13"/>
                  </a:lnTo>
                  <a:lnTo>
                    <a:pt x="958" y="18"/>
                  </a:lnTo>
                  <a:lnTo>
                    <a:pt x="963" y="20"/>
                  </a:lnTo>
                  <a:lnTo>
                    <a:pt x="966" y="25"/>
                  </a:lnTo>
                  <a:lnTo>
                    <a:pt x="971" y="30"/>
                  </a:lnTo>
                  <a:lnTo>
                    <a:pt x="973" y="38"/>
                  </a:lnTo>
                  <a:lnTo>
                    <a:pt x="976" y="43"/>
                  </a:lnTo>
                  <a:lnTo>
                    <a:pt x="978" y="51"/>
                  </a:lnTo>
                  <a:lnTo>
                    <a:pt x="978" y="61"/>
                  </a:lnTo>
                  <a:lnTo>
                    <a:pt x="981" y="68"/>
                  </a:lnTo>
                  <a:lnTo>
                    <a:pt x="989" y="71"/>
                  </a:lnTo>
                  <a:lnTo>
                    <a:pt x="999" y="71"/>
                  </a:lnTo>
                  <a:lnTo>
                    <a:pt x="1009" y="71"/>
                  </a:lnTo>
                  <a:lnTo>
                    <a:pt x="1019" y="68"/>
                  </a:lnTo>
                  <a:lnTo>
                    <a:pt x="1029" y="68"/>
                  </a:lnTo>
                  <a:lnTo>
                    <a:pt x="1037" y="74"/>
                  </a:lnTo>
                  <a:lnTo>
                    <a:pt x="1045" y="74"/>
                  </a:lnTo>
                  <a:lnTo>
                    <a:pt x="1050" y="76"/>
                  </a:lnTo>
                  <a:lnTo>
                    <a:pt x="1055" y="79"/>
                  </a:lnTo>
                  <a:lnTo>
                    <a:pt x="1060" y="84"/>
                  </a:lnTo>
                  <a:lnTo>
                    <a:pt x="1062" y="86"/>
                  </a:lnTo>
                  <a:lnTo>
                    <a:pt x="1067" y="91"/>
                  </a:lnTo>
                  <a:lnTo>
                    <a:pt x="1070" y="96"/>
                  </a:lnTo>
                  <a:lnTo>
                    <a:pt x="1072" y="101"/>
                  </a:lnTo>
                  <a:lnTo>
                    <a:pt x="1075" y="109"/>
                  </a:lnTo>
                  <a:lnTo>
                    <a:pt x="1078" y="119"/>
                  </a:lnTo>
                  <a:lnTo>
                    <a:pt x="1075" y="127"/>
                  </a:lnTo>
                  <a:lnTo>
                    <a:pt x="1075" y="134"/>
                  </a:lnTo>
                  <a:lnTo>
                    <a:pt x="1072" y="142"/>
                  </a:lnTo>
                  <a:lnTo>
                    <a:pt x="1070" y="152"/>
                  </a:lnTo>
                  <a:lnTo>
                    <a:pt x="1065" y="157"/>
                  </a:lnTo>
                  <a:lnTo>
                    <a:pt x="1062" y="167"/>
                  </a:lnTo>
                  <a:lnTo>
                    <a:pt x="1070" y="165"/>
                  </a:lnTo>
                  <a:lnTo>
                    <a:pt x="1078" y="165"/>
                  </a:lnTo>
                  <a:lnTo>
                    <a:pt x="1085" y="162"/>
                  </a:lnTo>
                  <a:lnTo>
                    <a:pt x="1093" y="165"/>
                  </a:lnTo>
                  <a:lnTo>
                    <a:pt x="1100" y="165"/>
                  </a:lnTo>
                  <a:lnTo>
                    <a:pt x="1111" y="167"/>
                  </a:lnTo>
                  <a:lnTo>
                    <a:pt x="1116" y="170"/>
                  </a:lnTo>
                  <a:lnTo>
                    <a:pt x="1123" y="172"/>
                  </a:lnTo>
                  <a:lnTo>
                    <a:pt x="1126" y="175"/>
                  </a:lnTo>
                  <a:lnTo>
                    <a:pt x="1128" y="177"/>
                  </a:lnTo>
                  <a:lnTo>
                    <a:pt x="1131" y="180"/>
                  </a:lnTo>
                  <a:lnTo>
                    <a:pt x="1133" y="185"/>
                  </a:lnTo>
                  <a:lnTo>
                    <a:pt x="1136" y="188"/>
                  </a:lnTo>
                  <a:lnTo>
                    <a:pt x="1136" y="190"/>
                  </a:lnTo>
                  <a:lnTo>
                    <a:pt x="1139" y="193"/>
                  </a:lnTo>
                  <a:lnTo>
                    <a:pt x="1139" y="198"/>
                  </a:lnTo>
                  <a:lnTo>
                    <a:pt x="1136" y="203"/>
                  </a:lnTo>
                  <a:lnTo>
                    <a:pt x="1136" y="208"/>
                  </a:lnTo>
                  <a:lnTo>
                    <a:pt x="1133" y="213"/>
                  </a:lnTo>
                  <a:lnTo>
                    <a:pt x="1131" y="218"/>
                  </a:lnTo>
                  <a:lnTo>
                    <a:pt x="1128" y="223"/>
                  </a:lnTo>
                  <a:lnTo>
                    <a:pt x="1126" y="228"/>
                  </a:lnTo>
                  <a:lnTo>
                    <a:pt x="1123" y="233"/>
                  </a:lnTo>
                  <a:lnTo>
                    <a:pt x="1121" y="238"/>
                  </a:lnTo>
                  <a:lnTo>
                    <a:pt x="1131" y="236"/>
                  </a:lnTo>
                  <a:lnTo>
                    <a:pt x="1141" y="238"/>
                  </a:lnTo>
                  <a:lnTo>
                    <a:pt x="1149" y="238"/>
                  </a:lnTo>
                  <a:lnTo>
                    <a:pt x="1159" y="241"/>
                  </a:lnTo>
                  <a:lnTo>
                    <a:pt x="1164" y="246"/>
                  </a:lnTo>
                  <a:lnTo>
                    <a:pt x="1174" y="251"/>
                  </a:lnTo>
                  <a:lnTo>
                    <a:pt x="1179" y="259"/>
                  </a:lnTo>
                  <a:lnTo>
                    <a:pt x="1187" y="266"/>
                  </a:lnTo>
                  <a:lnTo>
                    <a:pt x="1189" y="271"/>
                  </a:lnTo>
                  <a:lnTo>
                    <a:pt x="1189" y="279"/>
                  </a:lnTo>
                  <a:lnTo>
                    <a:pt x="1192" y="284"/>
                  </a:lnTo>
                  <a:lnTo>
                    <a:pt x="1192" y="291"/>
                  </a:lnTo>
                  <a:lnTo>
                    <a:pt x="1192" y="299"/>
                  </a:lnTo>
                  <a:lnTo>
                    <a:pt x="1192" y="307"/>
                  </a:lnTo>
                  <a:lnTo>
                    <a:pt x="1189" y="312"/>
                  </a:lnTo>
                  <a:lnTo>
                    <a:pt x="1184" y="317"/>
                  </a:lnTo>
                  <a:lnTo>
                    <a:pt x="1182" y="322"/>
                  </a:lnTo>
                  <a:lnTo>
                    <a:pt x="1182" y="324"/>
                  </a:lnTo>
                  <a:lnTo>
                    <a:pt x="1179" y="327"/>
                  </a:lnTo>
                  <a:lnTo>
                    <a:pt x="1177" y="332"/>
                  </a:lnTo>
                  <a:lnTo>
                    <a:pt x="1174" y="335"/>
                  </a:lnTo>
                  <a:lnTo>
                    <a:pt x="1172" y="337"/>
                  </a:lnTo>
                  <a:lnTo>
                    <a:pt x="1169" y="340"/>
                  </a:lnTo>
                  <a:lnTo>
                    <a:pt x="1166" y="342"/>
                  </a:lnTo>
                  <a:lnTo>
                    <a:pt x="1169" y="350"/>
                  </a:lnTo>
                  <a:lnTo>
                    <a:pt x="1174" y="360"/>
                  </a:lnTo>
                  <a:lnTo>
                    <a:pt x="1177" y="367"/>
                  </a:lnTo>
                  <a:lnTo>
                    <a:pt x="1179" y="378"/>
                  </a:lnTo>
                  <a:lnTo>
                    <a:pt x="1179" y="388"/>
                  </a:lnTo>
                  <a:lnTo>
                    <a:pt x="1179" y="395"/>
                  </a:lnTo>
                  <a:lnTo>
                    <a:pt x="1177" y="406"/>
                  </a:lnTo>
                  <a:lnTo>
                    <a:pt x="1174" y="413"/>
                  </a:lnTo>
                  <a:lnTo>
                    <a:pt x="1169" y="421"/>
                  </a:lnTo>
                  <a:lnTo>
                    <a:pt x="1161" y="426"/>
                  </a:lnTo>
                  <a:lnTo>
                    <a:pt x="1156" y="431"/>
                  </a:lnTo>
                  <a:lnTo>
                    <a:pt x="1149" y="433"/>
                  </a:lnTo>
                  <a:lnTo>
                    <a:pt x="1141" y="436"/>
                  </a:lnTo>
                  <a:lnTo>
                    <a:pt x="1136" y="438"/>
                  </a:lnTo>
                  <a:lnTo>
                    <a:pt x="1128" y="441"/>
                  </a:lnTo>
                  <a:lnTo>
                    <a:pt x="1121" y="441"/>
                  </a:lnTo>
                  <a:lnTo>
                    <a:pt x="1118" y="451"/>
                  </a:lnTo>
                  <a:lnTo>
                    <a:pt x="1116" y="461"/>
                  </a:lnTo>
                  <a:lnTo>
                    <a:pt x="1116" y="469"/>
                  </a:lnTo>
                  <a:lnTo>
                    <a:pt x="1113" y="476"/>
                  </a:lnTo>
                  <a:lnTo>
                    <a:pt x="1108" y="487"/>
                  </a:lnTo>
                  <a:lnTo>
                    <a:pt x="1103" y="494"/>
                  </a:lnTo>
                  <a:lnTo>
                    <a:pt x="1098" y="499"/>
                  </a:lnTo>
                  <a:lnTo>
                    <a:pt x="1088" y="504"/>
                  </a:lnTo>
                  <a:lnTo>
                    <a:pt x="1080" y="509"/>
                  </a:lnTo>
                  <a:lnTo>
                    <a:pt x="1075" y="512"/>
                  </a:lnTo>
                  <a:lnTo>
                    <a:pt x="1067" y="514"/>
                  </a:lnTo>
                  <a:lnTo>
                    <a:pt x="1060" y="517"/>
                  </a:lnTo>
                  <a:lnTo>
                    <a:pt x="1052" y="517"/>
                  </a:lnTo>
                  <a:lnTo>
                    <a:pt x="1045" y="517"/>
                  </a:lnTo>
                  <a:lnTo>
                    <a:pt x="1037" y="517"/>
                  </a:lnTo>
                  <a:lnTo>
                    <a:pt x="1029" y="514"/>
                  </a:lnTo>
                  <a:lnTo>
                    <a:pt x="1027" y="517"/>
                  </a:lnTo>
                  <a:lnTo>
                    <a:pt x="1027" y="522"/>
                  </a:lnTo>
                  <a:lnTo>
                    <a:pt x="1024" y="525"/>
                  </a:lnTo>
                  <a:lnTo>
                    <a:pt x="1024" y="527"/>
                  </a:lnTo>
                  <a:lnTo>
                    <a:pt x="1022" y="530"/>
                  </a:lnTo>
                  <a:lnTo>
                    <a:pt x="1022" y="535"/>
                  </a:lnTo>
                  <a:lnTo>
                    <a:pt x="1019" y="537"/>
                  </a:lnTo>
                  <a:lnTo>
                    <a:pt x="1017" y="540"/>
                  </a:lnTo>
                  <a:lnTo>
                    <a:pt x="1009" y="547"/>
                  </a:lnTo>
                  <a:lnTo>
                    <a:pt x="999" y="555"/>
                  </a:lnTo>
                  <a:lnTo>
                    <a:pt x="989" y="560"/>
                  </a:lnTo>
                  <a:lnTo>
                    <a:pt x="978" y="565"/>
                  </a:lnTo>
                  <a:lnTo>
                    <a:pt x="968" y="568"/>
                  </a:lnTo>
                  <a:lnTo>
                    <a:pt x="958" y="570"/>
                  </a:lnTo>
                  <a:lnTo>
                    <a:pt x="945" y="570"/>
                  </a:lnTo>
                  <a:lnTo>
                    <a:pt x="935" y="565"/>
                  </a:lnTo>
                  <a:lnTo>
                    <a:pt x="930" y="563"/>
                  </a:lnTo>
                  <a:lnTo>
                    <a:pt x="928" y="560"/>
                  </a:lnTo>
                  <a:lnTo>
                    <a:pt x="923" y="558"/>
                  </a:lnTo>
                  <a:lnTo>
                    <a:pt x="920" y="553"/>
                  </a:lnTo>
                  <a:lnTo>
                    <a:pt x="917" y="550"/>
                  </a:lnTo>
                  <a:lnTo>
                    <a:pt x="915" y="545"/>
                  </a:lnTo>
                  <a:lnTo>
                    <a:pt x="912" y="540"/>
                  </a:lnTo>
                  <a:lnTo>
                    <a:pt x="910" y="537"/>
                  </a:lnTo>
                  <a:lnTo>
                    <a:pt x="907" y="537"/>
                  </a:lnTo>
                  <a:lnTo>
                    <a:pt x="902" y="537"/>
                  </a:lnTo>
                  <a:lnTo>
                    <a:pt x="900" y="537"/>
                  </a:lnTo>
                  <a:lnTo>
                    <a:pt x="895" y="542"/>
                  </a:lnTo>
                  <a:lnTo>
                    <a:pt x="890" y="555"/>
                  </a:lnTo>
                  <a:lnTo>
                    <a:pt x="882" y="565"/>
                  </a:lnTo>
                  <a:lnTo>
                    <a:pt x="872" y="575"/>
                  </a:lnTo>
                  <a:lnTo>
                    <a:pt x="862" y="583"/>
                  </a:lnTo>
                  <a:lnTo>
                    <a:pt x="849" y="588"/>
                  </a:lnTo>
                  <a:lnTo>
                    <a:pt x="836" y="593"/>
                  </a:lnTo>
                  <a:lnTo>
                    <a:pt x="821" y="598"/>
                  </a:lnTo>
                  <a:lnTo>
                    <a:pt x="811" y="606"/>
                  </a:lnTo>
                  <a:lnTo>
                    <a:pt x="801" y="606"/>
                  </a:lnTo>
                  <a:lnTo>
                    <a:pt x="793" y="608"/>
                  </a:lnTo>
                  <a:lnTo>
                    <a:pt x="785" y="606"/>
                  </a:lnTo>
                  <a:lnTo>
                    <a:pt x="778" y="606"/>
                  </a:lnTo>
                  <a:lnTo>
                    <a:pt x="770" y="603"/>
                  </a:lnTo>
                  <a:lnTo>
                    <a:pt x="762" y="601"/>
                  </a:lnTo>
                  <a:lnTo>
                    <a:pt x="757" y="598"/>
                  </a:lnTo>
                  <a:lnTo>
                    <a:pt x="750" y="593"/>
                  </a:lnTo>
                  <a:lnTo>
                    <a:pt x="747" y="591"/>
                  </a:lnTo>
                  <a:lnTo>
                    <a:pt x="747" y="588"/>
                  </a:lnTo>
                  <a:lnTo>
                    <a:pt x="745" y="585"/>
                  </a:lnTo>
                  <a:lnTo>
                    <a:pt x="742" y="583"/>
                  </a:lnTo>
                  <a:lnTo>
                    <a:pt x="729" y="591"/>
                  </a:lnTo>
                  <a:lnTo>
                    <a:pt x="714" y="598"/>
                  </a:lnTo>
                  <a:lnTo>
                    <a:pt x="699" y="603"/>
                  </a:lnTo>
                  <a:lnTo>
                    <a:pt x="684" y="608"/>
                  </a:lnTo>
                  <a:lnTo>
                    <a:pt x="668" y="608"/>
                  </a:lnTo>
                  <a:lnTo>
                    <a:pt x="653" y="608"/>
                  </a:lnTo>
                  <a:lnTo>
                    <a:pt x="638" y="603"/>
                  </a:lnTo>
                  <a:lnTo>
                    <a:pt x="623" y="598"/>
                  </a:lnTo>
                  <a:lnTo>
                    <a:pt x="613" y="583"/>
                  </a:lnTo>
                  <a:lnTo>
                    <a:pt x="605" y="585"/>
                  </a:lnTo>
                  <a:lnTo>
                    <a:pt x="597" y="588"/>
                  </a:lnTo>
                  <a:lnTo>
                    <a:pt x="587" y="591"/>
                  </a:lnTo>
                  <a:lnTo>
                    <a:pt x="580" y="593"/>
                  </a:lnTo>
                  <a:lnTo>
                    <a:pt x="572" y="593"/>
                  </a:lnTo>
                  <a:lnTo>
                    <a:pt x="564" y="596"/>
                  </a:lnTo>
                  <a:lnTo>
                    <a:pt x="554" y="593"/>
                  </a:lnTo>
                  <a:lnTo>
                    <a:pt x="547" y="591"/>
                  </a:lnTo>
                  <a:lnTo>
                    <a:pt x="541" y="588"/>
                  </a:lnTo>
                  <a:lnTo>
                    <a:pt x="536" y="585"/>
                  </a:lnTo>
                  <a:lnTo>
                    <a:pt x="531" y="583"/>
                  </a:lnTo>
                  <a:lnTo>
                    <a:pt x="526" y="580"/>
                  </a:lnTo>
                  <a:lnTo>
                    <a:pt x="521" y="578"/>
                  </a:lnTo>
                  <a:lnTo>
                    <a:pt x="519" y="573"/>
                  </a:lnTo>
                  <a:lnTo>
                    <a:pt x="513" y="570"/>
                  </a:lnTo>
                  <a:lnTo>
                    <a:pt x="511" y="565"/>
                  </a:lnTo>
                  <a:lnTo>
                    <a:pt x="498" y="570"/>
                  </a:lnTo>
                  <a:lnTo>
                    <a:pt x="486" y="573"/>
                  </a:lnTo>
                  <a:lnTo>
                    <a:pt x="470" y="575"/>
                  </a:lnTo>
                  <a:lnTo>
                    <a:pt x="455" y="575"/>
                  </a:lnTo>
                  <a:lnTo>
                    <a:pt x="440" y="573"/>
                  </a:lnTo>
                  <a:lnTo>
                    <a:pt x="427" y="570"/>
                  </a:lnTo>
                  <a:lnTo>
                    <a:pt x="414" y="568"/>
                  </a:lnTo>
                  <a:lnTo>
                    <a:pt x="402" y="560"/>
                  </a:lnTo>
                  <a:lnTo>
                    <a:pt x="399" y="558"/>
                  </a:lnTo>
                  <a:lnTo>
                    <a:pt x="397" y="555"/>
                  </a:lnTo>
                  <a:lnTo>
                    <a:pt x="394" y="553"/>
                  </a:lnTo>
                  <a:lnTo>
                    <a:pt x="392" y="550"/>
                  </a:lnTo>
                  <a:lnTo>
                    <a:pt x="389" y="547"/>
                  </a:lnTo>
                  <a:lnTo>
                    <a:pt x="389" y="545"/>
                  </a:lnTo>
                  <a:lnTo>
                    <a:pt x="386" y="540"/>
                  </a:lnTo>
                  <a:lnTo>
                    <a:pt x="386" y="537"/>
                  </a:lnTo>
                  <a:lnTo>
                    <a:pt x="379" y="537"/>
                  </a:lnTo>
                  <a:lnTo>
                    <a:pt x="369" y="537"/>
                  </a:lnTo>
                  <a:lnTo>
                    <a:pt x="359" y="537"/>
                  </a:lnTo>
                  <a:lnTo>
                    <a:pt x="351" y="537"/>
                  </a:lnTo>
                  <a:lnTo>
                    <a:pt x="341" y="535"/>
                  </a:lnTo>
                  <a:lnTo>
                    <a:pt x="333" y="532"/>
                  </a:lnTo>
                  <a:lnTo>
                    <a:pt x="325" y="530"/>
                  </a:lnTo>
                  <a:lnTo>
                    <a:pt x="318" y="525"/>
                  </a:lnTo>
                  <a:lnTo>
                    <a:pt x="313" y="530"/>
                  </a:lnTo>
                  <a:lnTo>
                    <a:pt x="305" y="535"/>
                  </a:lnTo>
                  <a:lnTo>
                    <a:pt x="300" y="540"/>
                  </a:lnTo>
                  <a:lnTo>
                    <a:pt x="292" y="542"/>
                  </a:lnTo>
                  <a:lnTo>
                    <a:pt x="287" y="545"/>
                  </a:lnTo>
                  <a:lnTo>
                    <a:pt x="280" y="547"/>
                  </a:lnTo>
                  <a:lnTo>
                    <a:pt x="272" y="547"/>
                  </a:lnTo>
                  <a:lnTo>
                    <a:pt x="264" y="545"/>
                  </a:lnTo>
                  <a:lnTo>
                    <a:pt x="259" y="542"/>
                  </a:lnTo>
                  <a:lnTo>
                    <a:pt x="257" y="542"/>
                  </a:lnTo>
                  <a:lnTo>
                    <a:pt x="252" y="540"/>
                  </a:lnTo>
                  <a:lnTo>
                    <a:pt x="249" y="537"/>
                  </a:lnTo>
                  <a:lnTo>
                    <a:pt x="247" y="535"/>
                  </a:lnTo>
                  <a:lnTo>
                    <a:pt x="244" y="532"/>
                  </a:lnTo>
                  <a:lnTo>
                    <a:pt x="239" y="530"/>
                  </a:lnTo>
                  <a:lnTo>
                    <a:pt x="237" y="527"/>
                  </a:lnTo>
                  <a:lnTo>
                    <a:pt x="229" y="535"/>
                  </a:lnTo>
                  <a:lnTo>
                    <a:pt x="221" y="540"/>
                  </a:lnTo>
                  <a:lnTo>
                    <a:pt x="214" y="542"/>
                  </a:lnTo>
                  <a:lnTo>
                    <a:pt x="206" y="545"/>
                  </a:lnTo>
                  <a:lnTo>
                    <a:pt x="196" y="547"/>
                  </a:lnTo>
                  <a:lnTo>
                    <a:pt x="188" y="547"/>
                  </a:lnTo>
                  <a:lnTo>
                    <a:pt x="178" y="547"/>
                  </a:lnTo>
                  <a:lnTo>
                    <a:pt x="168" y="547"/>
                  </a:lnTo>
                  <a:lnTo>
                    <a:pt x="163" y="542"/>
                  </a:lnTo>
                  <a:lnTo>
                    <a:pt x="155" y="537"/>
                  </a:lnTo>
                  <a:lnTo>
                    <a:pt x="148" y="532"/>
                  </a:lnTo>
                  <a:lnTo>
                    <a:pt x="143" y="530"/>
                  </a:lnTo>
                  <a:lnTo>
                    <a:pt x="135" y="522"/>
                  </a:lnTo>
                  <a:lnTo>
                    <a:pt x="130" y="517"/>
                  </a:lnTo>
                  <a:lnTo>
                    <a:pt x="125" y="509"/>
                  </a:lnTo>
                  <a:lnTo>
                    <a:pt x="122" y="504"/>
                  </a:lnTo>
                  <a:lnTo>
                    <a:pt x="115" y="502"/>
                  </a:lnTo>
                  <a:lnTo>
                    <a:pt x="110" y="502"/>
                  </a:lnTo>
                  <a:lnTo>
                    <a:pt x="102" y="502"/>
                  </a:lnTo>
                  <a:lnTo>
                    <a:pt x="97" y="499"/>
                  </a:lnTo>
                  <a:lnTo>
                    <a:pt x="89" y="499"/>
                  </a:lnTo>
                  <a:lnTo>
                    <a:pt x="87" y="497"/>
                  </a:lnTo>
                  <a:lnTo>
                    <a:pt x="82" y="494"/>
                  </a:lnTo>
                  <a:lnTo>
                    <a:pt x="76" y="489"/>
                  </a:lnTo>
                  <a:lnTo>
                    <a:pt x="76" y="487"/>
                  </a:lnTo>
                  <a:lnTo>
                    <a:pt x="76" y="482"/>
                  </a:lnTo>
                  <a:lnTo>
                    <a:pt x="74" y="479"/>
                  </a:lnTo>
                  <a:lnTo>
                    <a:pt x="74" y="476"/>
                  </a:lnTo>
                  <a:lnTo>
                    <a:pt x="74" y="474"/>
                  </a:lnTo>
                  <a:lnTo>
                    <a:pt x="74" y="471"/>
                  </a:lnTo>
                  <a:lnTo>
                    <a:pt x="71" y="469"/>
                  </a:lnTo>
                  <a:lnTo>
                    <a:pt x="69" y="466"/>
                  </a:lnTo>
                  <a:lnTo>
                    <a:pt x="59" y="466"/>
                  </a:lnTo>
                  <a:lnTo>
                    <a:pt x="49" y="464"/>
                  </a:lnTo>
                  <a:lnTo>
                    <a:pt x="38" y="461"/>
                  </a:lnTo>
                  <a:lnTo>
                    <a:pt x="31" y="456"/>
                  </a:lnTo>
                  <a:lnTo>
                    <a:pt x="21" y="451"/>
                  </a:lnTo>
                  <a:lnTo>
                    <a:pt x="15" y="444"/>
                  </a:lnTo>
                  <a:lnTo>
                    <a:pt x="8" y="436"/>
                  </a:lnTo>
                  <a:lnTo>
                    <a:pt x="3" y="426"/>
                  </a:lnTo>
                  <a:lnTo>
                    <a:pt x="0" y="421"/>
                  </a:lnTo>
                  <a:lnTo>
                    <a:pt x="0" y="413"/>
                  </a:lnTo>
                  <a:lnTo>
                    <a:pt x="0" y="408"/>
                  </a:lnTo>
                  <a:lnTo>
                    <a:pt x="0" y="403"/>
                  </a:lnTo>
                  <a:lnTo>
                    <a:pt x="3" y="395"/>
                  </a:lnTo>
                  <a:lnTo>
                    <a:pt x="5" y="390"/>
                  </a:lnTo>
                  <a:lnTo>
                    <a:pt x="8" y="385"/>
                  </a:lnTo>
                  <a:lnTo>
                    <a:pt x="13" y="380"/>
                  </a:lnTo>
                  <a:lnTo>
                    <a:pt x="18" y="375"/>
                  </a:lnTo>
                  <a:lnTo>
                    <a:pt x="23" y="367"/>
                  </a:lnTo>
                  <a:lnTo>
                    <a:pt x="31" y="362"/>
                  </a:lnTo>
                  <a:lnTo>
                    <a:pt x="38" y="360"/>
                  </a:lnTo>
                  <a:lnTo>
                    <a:pt x="46" y="355"/>
                  </a:lnTo>
                  <a:lnTo>
                    <a:pt x="54" y="352"/>
                  </a:lnTo>
                  <a:lnTo>
                    <a:pt x="61" y="347"/>
                  </a:lnTo>
                  <a:lnTo>
                    <a:pt x="69" y="347"/>
                  </a:lnTo>
                  <a:lnTo>
                    <a:pt x="64" y="340"/>
                  </a:lnTo>
                  <a:lnTo>
                    <a:pt x="61" y="335"/>
                  </a:lnTo>
                  <a:lnTo>
                    <a:pt x="61" y="327"/>
                  </a:lnTo>
                  <a:lnTo>
                    <a:pt x="61" y="322"/>
                  </a:lnTo>
                  <a:lnTo>
                    <a:pt x="61" y="317"/>
                  </a:lnTo>
                  <a:lnTo>
                    <a:pt x="61" y="309"/>
                  </a:lnTo>
                  <a:lnTo>
                    <a:pt x="64" y="304"/>
                  </a:lnTo>
                  <a:lnTo>
                    <a:pt x="66" y="297"/>
                  </a:lnTo>
                  <a:lnTo>
                    <a:pt x="74" y="291"/>
                  </a:lnTo>
                  <a:lnTo>
                    <a:pt x="79" y="286"/>
                  </a:lnTo>
                  <a:lnTo>
                    <a:pt x="87" y="281"/>
                  </a:lnTo>
                  <a:lnTo>
                    <a:pt x="94" y="279"/>
                  </a:lnTo>
                  <a:lnTo>
                    <a:pt x="99" y="274"/>
                  </a:lnTo>
                  <a:lnTo>
                    <a:pt x="107" y="269"/>
                  </a:lnTo>
                  <a:lnTo>
                    <a:pt x="115" y="266"/>
                  </a:lnTo>
                  <a:lnTo>
                    <a:pt x="125" y="266"/>
                  </a:lnTo>
                  <a:lnTo>
                    <a:pt x="122" y="261"/>
                  </a:lnTo>
                  <a:lnTo>
                    <a:pt x="122" y="256"/>
                  </a:lnTo>
                  <a:lnTo>
                    <a:pt x="120" y="251"/>
                  </a:lnTo>
                  <a:lnTo>
                    <a:pt x="120" y="246"/>
                  </a:lnTo>
                  <a:lnTo>
                    <a:pt x="117" y="241"/>
                  </a:lnTo>
                  <a:lnTo>
                    <a:pt x="117" y="236"/>
                  </a:lnTo>
                  <a:lnTo>
                    <a:pt x="120" y="231"/>
                  </a:lnTo>
                  <a:lnTo>
                    <a:pt x="122" y="226"/>
                  </a:lnTo>
                  <a:lnTo>
                    <a:pt x="125" y="213"/>
                  </a:lnTo>
                  <a:lnTo>
                    <a:pt x="130" y="203"/>
                  </a:lnTo>
                  <a:lnTo>
                    <a:pt x="137" y="193"/>
                  </a:lnTo>
                  <a:lnTo>
                    <a:pt x="148" y="185"/>
                  </a:lnTo>
                  <a:lnTo>
                    <a:pt x="160" y="177"/>
                  </a:lnTo>
                  <a:lnTo>
                    <a:pt x="173" y="172"/>
                  </a:lnTo>
                  <a:lnTo>
                    <a:pt x="183" y="167"/>
                  </a:lnTo>
                  <a:lnTo>
                    <a:pt x="198" y="162"/>
                  </a:lnTo>
                  <a:lnTo>
                    <a:pt x="204" y="162"/>
                  </a:lnTo>
                  <a:lnTo>
                    <a:pt x="209" y="162"/>
                  </a:lnTo>
                  <a:lnTo>
                    <a:pt x="214" y="162"/>
                  </a:lnTo>
                  <a:lnTo>
                    <a:pt x="219" y="162"/>
                  </a:lnTo>
                  <a:lnTo>
                    <a:pt x="224" y="165"/>
                  </a:lnTo>
                  <a:lnTo>
                    <a:pt x="229" y="165"/>
                  </a:lnTo>
                  <a:lnTo>
                    <a:pt x="234" y="167"/>
                  </a:lnTo>
                  <a:lnTo>
                    <a:pt x="239" y="170"/>
                  </a:lnTo>
                  <a:lnTo>
                    <a:pt x="242" y="167"/>
                  </a:lnTo>
                  <a:lnTo>
                    <a:pt x="242" y="162"/>
                  </a:lnTo>
                  <a:lnTo>
                    <a:pt x="244" y="160"/>
                  </a:lnTo>
                  <a:lnTo>
                    <a:pt x="244" y="157"/>
                  </a:lnTo>
                  <a:lnTo>
                    <a:pt x="244" y="152"/>
                  </a:lnTo>
                  <a:lnTo>
                    <a:pt x="247" y="150"/>
                  </a:lnTo>
                  <a:lnTo>
                    <a:pt x="247" y="147"/>
                  </a:lnTo>
                  <a:lnTo>
                    <a:pt x="249" y="144"/>
                  </a:lnTo>
                  <a:lnTo>
                    <a:pt x="252" y="142"/>
                  </a:lnTo>
                  <a:lnTo>
                    <a:pt x="257" y="142"/>
                  </a:lnTo>
                  <a:lnTo>
                    <a:pt x="259" y="142"/>
                  </a:lnTo>
                  <a:lnTo>
                    <a:pt x="262" y="139"/>
                  </a:lnTo>
                  <a:lnTo>
                    <a:pt x="262" y="129"/>
                  </a:lnTo>
                  <a:lnTo>
                    <a:pt x="264" y="119"/>
                  </a:lnTo>
                  <a:lnTo>
                    <a:pt x="267" y="109"/>
                  </a:lnTo>
                  <a:lnTo>
                    <a:pt x="270" y="101"/>
                  </a:lnTo>
                  <a:lnTo>
                    <a:pt x="275" y="94"/>
                  </a:lnTo>
                  <a:lnTo>
                    <a:pt x="280" y="86"/>
                  </a:lnTo>
                  <a:lnTo>
                    <a:pt x="287" y="81"/>
                  </a:lnTo>
                  <a:lnTo>
                    <a:pt x="298" y="76"/>
                  </a:lnTo>
                  <a:lnTo>
                    <a:pt x="305" y="71"/>
                  </a:lnTo>
                  <a:lnTo>
                    <a:pt x="318" y="68"/>
                  </a:lnTo>
                  <a:lnTo>
                    <a:pt x="328" y="66"/>
                  </a:lnTo>
                  <a:lnTo>
                    <a:pt x="341" y="63"/>
                  </a:lnTo>
                  <a:lnTo>
                    <a:pt x="353" y="63"/>
                  </a:lnTo>
                  <a:lnTo>
                    <a:pt x="364" y="66"/>
                  </a:lnTo>
                  <a:lnTo>
                    <a:pt x="376" y="68"/>
                  </a:lnTo>
                  <a:lnTo>
                    <a:pt x="386" y="76"/>
                  </a:lnTo>
                  <a:lnTo>
                    <a:pt x="404" y="89"/>
                  </a:lnTo>
                  <a:lnTo>
                    <a:pt x="404" y="81"/>
                  </a:lnTo>
                  <a:lnTo>
                    <a:pt x="404" y="76"/>
                  </a:lnTo>
                  <a:lnTo>
                    <a:pt x="407" y="68"/>
                  </a:lnTo>
                  <a:lnTo>
                    <a:pt x="409" y="63"/>
                  </a:lnTo>
                  <a:lnTo>
                    <a:pt x="409" y="58"/>
                  </a:lnTo>
                  <a:lnTo>
                    <a:pt x="412" y="51"/>
                  </a:lnTo>
                  <a:lnTo>
                    <a:pt x="414" y="46"/>
                  </a:lnTo>
                  <a:lnTo>
                    <a:pt x="417" y="43"/>
                  </a:lnTo>
                  <a:lnTo>
                    <a:pt x="419" y="38"/>
                  </a:lnTo>
                  <a:lnTo>
                    <a:pt x="422" y="33"/>
                  </a:lnTo>
                  <a:lnTo>
                    <a:pt x="425" y="30"/>
                  </a:lnTo>
                  <a:lnTo>
                    <a:pt x="430" y="28"/>
                  </a:lnTo>
                  <a:lnTo>
                    <a:pt x="432" y="25"/>
                  </a:lnTo>
                  <a:lnTo>
                    <a:pt x="437" y="23"/>
                  </a:lnTo>
                  <a:lnTo>
                    <a:pt x="440" y="20"/>
                  </a:lnTo>
                  <a:lnTo>
                    <a:pt x="445" y="20"/>
                  </a:lnTo>
                  <a:lnTo>
                    <a:pt x="458" y="20"/>
                  </a:lnTo>
                  <a:lnTo>
                    <a:pt x="468" y="23"/>
                  </a:lnTo>
                  <a:lnTo>
                    <a:pt x="480" y="25"/>
                  </a:lnTo>
                  <a:lnTo>
                    <a:pt x="491" y="28"/>
                  </a:lnTo>
                  <a:lnTo>
                    <a:pt x="501" y="33"/>
                  </a:lnTo>
                  <a:lnTo>
                    <a:pt x="508" y="41"/>
                  </a:lnTo>
                  <a:lnTo>
                    <a:pt x="516" y="51"/>
                  </a:lnTo>
                  <a:lnTo>
                    <a:pt x="521" y="61"/>
                  </a:lnTo>
                  <a:lnTo>
                    <a:pt x="524" y="61"/>
                  </a:lnTo>
                  <a:lnTo>
                    <a:pt x="536" y="46"/>
                  </a:lnTo>
                  <a:lnTo>
                    <a:pt x="549" y="30"/>
                  </a:lnTo>
                  <a:lnTo>
                    <a:pt x="562" y="20"/>
                  </a:lnTo>
                  <a:lnTo>
                    <a:pt x="577" y="10"/>
                  </a:lnTo>
                  <a:lnTo>
                    <a:pt x="595" y="5"/>
                  </a:lnTo>
                  <a:lnTo>
                    <a:pt x="613" y="3"/>
                  </a:lnTo>
                  <a:lnTo>
                    <a:pt x="630" y="0"/>
                  </a:lnTo>
                  <a:lnTo>
                    <a:pt x="648" y="3"/>
                  </a:lnTo>
                  <a:lnTo>
                    <a:pt x="656" y="5"/>
                  </a:lnTo>
                  <a:lnTo>
                    <a:pt x="661" y="8"/>
                  </a:lnTo>
                  <a:lnTo>
                    <a:pt x="668" y="10"/>
                  </a:lnTo>
                  <a:lnTo>
                    <a:pt x="674" y="13"/>
                  </a:lnTo>
                  <a:lnTo>
                    <a:pt x="681" y="15"/>
                  </a:lnTo>
                  <a:lnTo>
                    <a:pt x="686" y="18"/>
                  </a:lnTo>
                  <a:lnTo>
                    <a:pt x="694" y="23"/>
                  </a:lnTo>
                  <a:lnTo>
                    <a:pt x="699" y="28"/>
                  </a:lnTo>
                  <a:lnTo>
                    <a:pt x="714" y="51"/>
                  </a:lnTo>
                  <a:close/>
                </a:path>
              </a:pathLst>
            </a:custGeom>
            <a:solidFill>
              <a:srgbClr val="00DE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8232" name="Freeform 12"/>
            <p:cNvSpPr>
              <a:spLocks/>
            </p:cNvSpPr>
            <p:nvPr/>
          </p:nvSpPr>
          <p:spPr bwMode="auto">
            <a:xfrm>
              <a:off x="227" y="2977"/>
              <a:ext cx="1176" cy="595"/>
            </a:xfrm>
            <a:custGeom>
              <a:avLst/>
              <a:gdLst>
                <a:gd name="T0" fmla="*/ 711 w 1176"/>
                <a:gd name="T1" fmla="*/ 63 h 595"/>
                <a:gd name="T2" fmla="*/ 790 w 1176"/>
                <a:gd name="T3" fmla="*/ 60 h 595"/>
                <a:gd name="T4" fmla="*/ 846 w 1176"/>
                <a:gd name="T5" fmla="*/ 12 h 595"/>
                <a:gd name="T6" fmla="*/ 953 w 1176"/>
                <a:gd name="T7" fmla="*/ 60 h 595"/>
                <a:gd name="T8" fmla="*/ 897 w 1176"/>
                <a:gd name="T9" fmla="*/ 96 h 595"/>
                <a:gd name="T10" fmla="*/ 963 w 1176"/>
                <a:gd name="T11" fmla="*/ 71 h 595"/>
                <a:gd name="T12" fmla="*/ 1003 w 1176"/>
                <a:gd name="T13" fmla="*/ 96 h 595"/>
                <a:gd name="T14" fmla="*/ 1024 w 1176"/>
                <a:gd name="T15" fmla="*/ 71 h 595"/>
                <a:gd name="T16" fmla="*/ 1057 w 1176"/>
                <a:gd name="T17" fmla="*/ 136 h 595"/>
                <a:gd name="T18" fmla="*/ 1072 w 1176"/>
                <a:gd name="T19" fmla="*/ 162 h 595"/>
                <a:gd name="T20" fmla="*/ 1118 w 1176"/>
                <a:gd name="T21" fmla="*/ 207 h 595"/>
                <a:gd name="T22" fmla="*/ 1120 w 1176"/>
                <a:gd name="T23" fmla="*/ 238 h 595"/>
                <a:gd name="T24" fmla="*/ 1169 w 1176"/>
                <a:gd name="T25" fmla="*/ 311 h 595"/>
                <a:gd name="T26" fmla="*/ 1146 w 1176"/>
                <a:gd name="T27" fmla="*/ 337 h 595"/>
                <a:gd name="T28" fmla="*/ 1148 w 1176"/>
                <a:gd name="T29" fmla="*/ 413 h 595"/>
                <a:gd name="T30" fmla="*/ 1103 w 1176"/>
                <a:gd name="T31" fmla="*/ 438 h 595"/>
                <a:gd name="T32" fmla="*/ 1029 w 1176"/>
                <a:gd name="T33" fmla="*/ 501 h 595"/>
                <a:gd name="T34" fmla="*/ 978 w 1176"/>
                <a:gd name="T35" fmla="*/ 547 h 595"/>
                <a:gd name="T36" fmla="*/ 915 w 1176"/>
                <a:gd name="T37" fmla="*/ 522 h 595"/>
                <a:gd name="T38" fmla="*/ 899 w 1176"/>
                <a:gd name="T39" fmla="*/ 522 h 595"/>
                <a:gd name="T40" fmla="*/ 859 w 1176"/>
                <a:gd name="T41" fmla="*/ 522 h 595"/>
                <a:gd name="T42" fmla="*/ 813 w 1176"/>
                <a:gd name="T43" fmla="*/ 588 h 595"/>
                <a:gd name="T44" fmla="*/ 744 w 1176"/>
                <a:gd name="T45" fmla="*/ 567 h 595"/>
                <a:gd name="T46" fmla="*/ 795 w 1176"/>
                <a:gd name="T47" fmla="*/ 514 h 595"/>
                <a:gd name="T48" fmla="*/ 770 w 1176"/>
                <a:gd name="T49" fmla="*/ 517 h 595"/>
                <a:gd name="T50" fmla="*/ 749 w 1176"/>
                <a:gd name="T51" fmla="*/ 519 h 595"/>
                <a:gd name="T52" fmla="*/ 658 w 1176"/>
                <a:gd name="T53" fmla="*/ 595 h 595"/>
                <a:gd name="T54" fmla="*/ 653 w 1176"/>
                <a:gd name="T55" fmla="*/ 552 h 595"/>
                <a:gd name="T56" fmla="*/ 673 w 1176"/>
                <a:gd name="T57" fmla="*/ 539 h 595"/>
                <a:gd name="T58" fmla="*/ 630 w 1176"/>
                <a:gd name="T59" fmla="*/ 517 h 595"/>
                <a:gd name="T60" fmla="*/ 620 w 1176"/>
                <a:gd name="T61" fmla="*/ 555 h 595"/>
                <a:gd name="T62" fmla="*/ 513 w 1176"/>
                <a:gd name="T63" fmla="*/ 555 h 595"/>
                <a:gd name="T64" fmla="*/ 607 w 1176"/>
                <a:gd name="T65" fmla="*/ 489 h 595"/>
                <a:gd name="T66" fmla="*/ 505 w 1176"/>
                <a:gd name="T67" fmla="*/ 499 h 595"/>
                <a:gd name="T68" fmla="*/ 546 w 1176"/>
                <a:gd name="T69" fmla="*/ 522 h 595"/>
                <a:gd name="T70" fmla="*/ 394 w 1176"/>
                <a:gd name="T71" fmla="*/ 542 h 595"/>
                <a:gd name="T72" fmla="*/ 427 w 1176"/>
                <a:gd name="T73" fmla="*/ 501 h 595"/>
                <a:gd name="T74" fmla="*/ 305 w 1176"/>
                <a:gd name="T75" fmla="*/ 504 h 595"/>
                <a:gd name="T76" fmla="*/ 292 w 1176"/>
                <a:gd name="T77" fmla="*/ 496 h 595"/>
                <a:gd name="T78" fmla="*/ 256 w 1176"/>
                <a:gd name="T79" fmla="*/ 529 h 595"/>
                <a:gd name="T80" fmla="*/ 226 w 1176"/>
                <a:gd name="T81" fmla="*/ 499 h 595"/>
                <a:gd name="T82" fmla="*/ 218 w 1176"/>
                <a:gd name="T83" fmla="*/ 501 h 595"/>
                <a:gd name="T84" fmla="*/ 140 w 1176"/>
                <a:gd name="T85" fmla="*/ 517 h 595"/>
                <a:gd name="T86" fmla="*/ 132 w 1176"/>
                <a:gd name="T87" fmla="*/ 438 h 595"/>
                <a:gd name="T88" fmla="*/ 107 w 1176"/>
                <a:gd name="T89" fmla="*/ 471 h 595"/>
                <a:gd name="T90" fmla="*/ 41 w 1176"/>
                <a:gd name="T91" fmla="*/ 451 h 595"/>
                <a:gd name="T92" fmla="*/ 35 w 1176"/>
                <a:gd name="T93" fmla="*/ 354 h 595"/>
                <a:gd name="T94" fmla="*/ 58 w 1176"/>
                <a:gd name="T95" fmla="*/ 314 h 595"/>
                <a:gd name="T96" fmla="*/ 124 w 1176"/>
                <a:gd name="T97" fmla="*/ 271 h 595"/>
                <a:gd name="T98" fmla="*/ 117 w 1176"/>
                <a:gd name="T99" fmla="*/ 220 h 595"/>
                <a:gd name="T100" fmla="*/ 229 w 1176"/>
                <a:gd name="T101" fmla="*/ 169 h 595"/>
                <a:gd name="T102" fmla="*/ 254 w 1176"/>
                <a:gd name="T103" fmla="*/ 147 h 595"/>
                <a:gd name="T104" fmla="*/ 307 w 1176"/>
                <a:gd name="T105" fmla="*/ 63 h 595"/>
                <a:gd name="T106" fmla="*/ 391 w 1176"/>
                <a:gd name="T107" fmla="*/ 101 h 595"/>
                <a:gd name="T108" fmla="*/ 361 w 1176"/>
                <a:gd name="T109" fmla="*/ 152 h 595"/>
                <a:gd name="T110" fmla="*/ 414 w 1176"/>
                <a:gd name="T111" fmla="*/ 104 h 595"/>
                <a:gd name="T112" fmla="*/ 475 w 1176"/>
                <a:gd name="T113" fmla="*/ 96 h 595"/>
                <a:gd name="T114" fmla="*/ 544 w 1176"/>
                <a:gd name="T115" fmla="*/ 81 h 595"/>
                <a:gd name="T116" fmla="*/ 572 w 1176"/>
                <a:gd name="T117" fmla="*/ 86 h 595"/>
                <a:gd name="T118" fmla="*/ 523 w 1176"/>
                <a:gd name="T119" fmla="*/ 53 h 595"/>
                <a:gd name="T120" fmla="*/ 676 w 1176"/>
                <a:gd name="T121" fmla="*/ 17 h 595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1176" h="595">
                  <a:moveTo>
                    <a:pt x="696" y="40"/>
                  </a:moveTo>
                  <a:lnTo>
                    <a:pt x="696" y="45"/>
                  </a:lnTo>
                  <a:lnTo>
                    <a:pt x="699" y="50"/>
                  </a:lnTo>
                  <a:lnTo>
                    <a:pt x="701" y="55"/>
                  </a:lnTo>
                  <a:lnTo>
                    <a:pt x="704" y="58"/>
                  </a:lnTo>
                  <a:lnTo>
                    <a:pt x="704" y="63"/>
                  </a:lnTo>
                  <a:lnTo>
                    <a:pt x="706" y="68"/>
                  </a:lnTo>
                  <a:lnTo>
                    <a:pt x="706" y="73"/>
                  </a:lnTo>
                  <a:lnTo>
                    <a:pt x="706" y="78"/>
                  </a:lnTo>
                  <a:lnTo>
                    <a:pt x="709" y="81"/>
                  </a:lnTo>
                  <a:lnTo>
                    <a:pt x="711" y="78"/>
                  </a:lnTo>
                  <a:lnTo>
                    <a:pt x="711" y="76"/>
                  </a:lnTo>
                  <a:lnTo>
                    <a:pt x="711" y="71"/>
                  </a:lnTo>
                  <a:lnTo>
                    <a:pt x="711" y="68"/>
                  </a:lnTo>
                  <a:lnTo>
                    <a:pt x="711" y="63"/>
                  </a:lnTo>
                  <a:lnTo>
                    <a:pt x="711" y="58"/>
                  </a:lnTo>
                  <a:lnTo>
                    <a:pt x="711" y="55"/>
                  </a:lnTo>
                  <a:lnTo>
                    <a:pt x="711" y="53"/>
                  </a:lnTo>
                  <a:lnTo>
                    <a:pt x="716" y="48"/>
                  </a:lnTo>
                  <a:lnTo>
                    <a:pt x="721" y="43"/>
                  </a:lnTo>
                  <a:lnTo>
                    <a:pt x="729" y="40"/>
                  </a:lnTo>
                  <a:lnTo>
                    <a:pt x="734" y="38"/>
                  </a:lnTo>
                  <a:lnTo>
                    <a:pt x="742" y="38"/>
                  </a:lnTo>
                  <a:lnTo>
                    <a:pt x="749" y="38"/>
                  </a:lnTo>
                  <a:lnTo>
                    <a:pt x="754" y="38"/>
                  </a:lnTo>
                  <a:lnTo>
                    <a:pt x="762" y="38"/>
                  </a:lnTo>
                  <a:lnTo>
                    <a:pt x="770" y="43"/>
                  </a:lnTo>
                  <a:lnTo>
                    <a:pt x="777" y="48"/>
                  </a:lnTo>
                  <a:lnTo>
                    <a:pt x="785" y="53"/>
                  </a:lnTo>
                  <a:lnTo>
                    <a:pt x="790" y="60"/>
                  </a:lnTo>
                  <a:lnTo>
                    <a:pt x="793" y="68"/>
                  </a:lnTo>
                  <a:lnTo>
                    <a:pt x="798" y="78"/>
                  </a:lnTo>
                  <a:lnTo>
                    <a:pt x="800" y="86"/>
                  </a:lnTo>
                  <a:lnTo>
                    <a:pt x="803" y="96"/>
                  </a:lnTo>
                  <a:lnTo>
                    <a:pt x="803" y="88"/>
                  </a:lnTo>
                  <a:lnTo>
                    <a:pt x="803" y="81"/>
                  </a:lnTo>
                  <a:lnTo>
                    <a:pt x="803" y="76"/>
                  </a:lnTo>
                  <a:lnTo>
                    <a:pt x="800" y="71"/>
                  </a:lnTo>
                  <a:lnTo>
                    <a:pt x="798" y="63"/>
                  </a:lnTo>
                  <a:lnTo>
                    <a:pt x="795" y="55"/>
                  </a:lnTo>
                  <a:lnTo>
                    <a:pt x="795" y="50"/>
                  </a:lnTo>
                  <a:lnTo>
                    <a:pt x="798" y="43"/>
                  </a:lnTo>
                  <a:lnTo>
                    <a:pt x="810" y="30"/>
                  </a:lnTo>
                  <a:lnTo>
                    <a:pt x="828" y="20"/>
                  </a:lnTo>
                  <a:lnTo>
                    <a:pt x="846" y="12"/>
                  </a:lnTo>
                  <a:lnTo>
                    <a:pt x="864" y="7"/>
                  </a:lnTo>
                  <a:lnTo>
                    <a:pt x="882" y="2"/>
                  </a:lnTo>
                  <a:lnTo>
                    <a:pt x="902" y="2"/>
                  </a:lnTo>
                  <a:lnTo>
                    <a:pt x="920" y="5"/>
                  </a:lnTo>
                  <a:lnTo>
                    <a:pt x="940" y="10"/>
                  </a:lnTo>
                  <a:lnTo>
                    <a:pt x="945" y="15"/>
                  </a:lnTo>
                  <a:lnTo>
                    <a:pt x="950" y="20"/>
                  </a:lnTo>
                  <a:lnTo>
                    <a:pt x="953" y="25"/>
                  </a:lnTo>
                  <a:lnTo>
                    <a:pt x="958" y="30"/>
                  </a:lnTo>
                  <a:lnTo>
                    <a:pt x="960" y="38"/>
                  </a:lnTo>
                  <a:lnTo>
                    <a:pt x="963" y="45"/>
                  </a:lnTo>
                  <a:lnTo>
                    <a:pt x="963" y="50"/>
                  </a:lnTo>
                  <a:lnTo>
                    <a:pt x="963" y="60"/>
                  </a:lnTo>
                  <a:lnTo>
                    <a:pt x="958" y="60"/>
                  </a:lnTo>
                  <a:lnTo>
                    <a:pt x="953" y="60"/>
                  </a:lnTo>
                  <a:lnTo>
                    <a:pt x="945" y="63"/>
                  </a:lnTo>
                  <a:lnTo>
                    <a:pt x="940" y="63"/>
                  </a:lnTo>
                  <a:lnTo>
                    <a:pt x="932" y="66"/>
                  </a:lnTo>
                  <a:lnTo>
                    <a:pt x="925" y="68"/>
                  </a:lnTo>
                  <a:lnTo>
                    <a:pt x="920" y="71"/>
                  </a:lnTo>
                  <a:lnTo>
                    <a:pt x="915" y="73"/>
                  </a:lnTo>
                  <a:lnTo>
                    <a:pt x="909" y="76"/>
                  </a:lnTo>
                  <a:lnTo>
                    <a:pt x="907" y="78"/>
                  </a:lnTo>
                  <a:lnTo>
                    <a:pt x="902" y="81"/>
                  </a:lnTo>
                  <a:lnTo>
                    <a:pt x="899" y="83"/>
                  </a:lnTo>
                  <a:lnTo>
                    <a:pt x="897" y="86"/>
                  </a:lnTo>
                  <a:lnTo>
                    <a:pt x="894" y="88"/>
                  </a:lnTo>
                  <a:lnTo>
                    <a:pt x="894" y="93"/>
                  </a:lnTo>
                  <a:lnTo>
                    <a:pt x="894" y="98"/>
                  </a:lnTo>
                  <a:lnTo>
                    <a:pt x="897" y="96"/>
                  </a:lnTo>
                  <a:lnTo>
                    <a:pt x="899" y="96"/>
                  </a:lnTo>
                  <a:lnTo>
                    <a:pt x="902" y="93"/>
                  </a:lnTo>
                  <a:lnTo>
                    <a:pt x="904" y="91"/>
                  </a:lnTo>
                  <a:lnTo>
                    <a:pt x="907" y="88"/>
                  </a:lnTo>
                  <a:lnTo>
                    <a:pt x="909" y="86"/>
                  </a:lnTo>
                  <a:lnTo>
                    <a:pt x="912" y="83"/>
                  </a:lnTo>
                  <a:lnTo>
                    <a:pt x="915" y="81"/>
                  </a:lnTo>
                  <a:lnTo>
                    <a:pt x="920" y="78"/>
                  </a:lnTo>
                  <a:lnTo>
                    <a:pt x="925" y="76"/>
                  </a:lnTo>
                  <a:lnTo>
                    <a:pt x="930" y="73"/>
                  </a:lnTo>
                  <a:lnTo>
                    <a:pt x="937" y="71"/>
                  </a:lnTo>
                  <a:lnTo>
                    <a:pt x="943" y="71"/>
                  </a:lnTo>
                  <a:lnTo>
                    <a:pt x="950" y="71"/>
                  </a:lnTo>
                  <a:lnTo>
                    <a:pt x="955" y="71"/>
                  </a:lnTo>
                  <a:lnTo>
                    <a:pt x="963" y="71"/>
                  </a:lnTo>
                  <a:lnTo>
                    <a:pt x="963" y="73"/>
                  </a:lnTo>
                  <a:lnTo>
                    <a:pt x="965" y="76"/>
                  </a:lnTo>
                  <a:lnTo>
                    <a:pt x="968" y="76"/>
                  </a:lnTo>
                  <a:lnTo>
                    <a:pt x="970" y="76"/>
                  </a:lnTo>
                  <a:lnTo>
                    <a:pt x="973" y="73"/>
                  </a:lnTo>
                  <a:lnTo>
                    <a:pt x="976" y="73"/>
                  </a:lnTo>
                  <a:lnTo>
                    <a:pt x="978" y="73"/>
                  </a:lnTo>
                  <a:lnTo>
                    <a:pt x="981" y="73"/>
                  </a:lnTo>
                  <a:lnTo>
                    <a:pt x="983" y="73"/>
                  </a:lnTo>
                  <a:lnTo>
                    <a:pt x="988" y="76"/>
                  </a:lnTo>
                  <a:lnTo>
                    <a:pt x="993" y="81"/>
                  </a:lnTo>
                  <a:lnTo>
                    <a:pt x="996" y="86"/>
                  </a:lnTo>
                  <a:lnTo>
                    <a:pt x="1001" y="91"/>
                  </a:lnTo>
                  <a:lnTo>
                    <a:pt x="1003" y="96"/>
                  </a:lnTo>
                  <a:lnTo>
                    <a:pt x="1006" y="101"/>
                  </a:lnTo>
                  <a:lnTo>
                    <a:pt x="1009" y="106"/>
                  </a:lnTo>
                  <a:lnTo>
                    <a:pt x="1014" y="114"/>
                  </a:lnTo>
                  <a:lnTo>
                    <a:pt x="1014" y="106"/>
                  </a:lnTo>
                  <a:lnTo>
                    <a:pt x="1014" y="101"/>
                  </a:lnTo>
                  <a:lnTo>
                    <a:pt x="1011" y="96"/>
                  </a:lnTo>
                  <a:lnTo>
                    <a:pt x="1011" y="91"/>
                  </a:lnTo>
                  <a:lnTo>
                    <a:pt x="1006" y="86"/>
                  </a:lnTo>
                  <a:lnTo>
                    <a:pt x="1003" y="78"/>
                  </a:lnTo>
                  <a:lnTo>
                    <a:pt x="998" y="73"/>
                  </a:lnTo>
                  <a:lnTo>
                    <a:pt x="996" y="68"/>
                  </a:lnTo>
                  <a:lnTo>
                    <a:pt x="1003" y="68"/>
                  </a:lnTo>
                  <a:lnTo>
                    <a:pt x="1011" y="68"/>
                  </a:lnTo>
                  <a:lnTo>
                    <a:pt x="1016" y="68"/>
                  </a:lnTo>
                  <a:lnTo>
                    <a:pt x="1024" y="71"/>
                  </a:lnTo>
                  <a:lnTo>
                    <a:pt x="1029" y="71"/>
                  </a:lnTo>
                  <a:lnTo>
                    <a:pt x="1034" y="73"/>
                  </a:lnTo>
                  <a:lnTo>
                    <a:pt x="1042" y="78"/>
                  </a:lnTo>
                  <a:lnTo>
                    <a:pt x="1047" y="81"/>
                  </a:lnTo>
                  <a:lnTo>
                    <a:pt x="1052" y="83"/>
                  </a:lnTo>
                  <a:lnTo>
                    <a:pt x="1054" y="88"/>
                  </a:lnTo>
                  <a:lnTo>
                    <a:pt x="1054" y="91"/>
                  </a:lnTo>
                  <a:lnTo>
                    <a:pt x="1057" y="96"/>
                  </a:lnTo>
                  <a:lnTo>
                    <a:pt x="1059" y="98"/>
                  </a:lnTo>
                  <a:lnTo>
                    <a:pt x="1059" y="104"/>
                  </a:lnTo>
                  <a:lnTo>
                    <a:pt x="1059" y="109"/>
                  </a:lnTo>
                  <a:lnTo>
                    <a:pt x="1062" y="114"/>
                  </a:lnTo>
                  <a:lnTo>
                    <a:pt x="1059" y="121"/>
                  </a:lnTo>
                  <a:lnTo>
                    <a:pt x="1059" y="129"/>
                  </a:lnTo>
                  <a:lnTo>
                    <a:pt x="1057" y="136"/>
                  </a:lnTo>
                  <a:lnTo>
                    <a:pt x="1052" y="144"/>
                  </a:lnTo>
                  <a:lnTo>
                    <a:pt x="1049" y="152"/>
                  </a:lnTo>
                  <a:lnTo>
                    <a:pt x="1044" y="159"/>
                  </a:lnTo>
                  <a:lnTo>
                    <a:pt x="1039" y="164"/>
                  </a:lnTo>
                  <a:lnTo>
                    <a:pt x="1034" y="172"/>
                  </a:lnTo>
                  <a:lnTo>
                    <a:pt x="1037" y="174"/>
                  </a:lnTo>
                  <a:lnTo>
                    <a:pt x="1039" y="177"/>
                  </a:lnTo>
                  <a:lnTo>
                    <a:pt x="1044" y="174"/>
                  </a:lnTo>
                  <a:lnTo>
                    <a:pt x="1047" y="174"/>
                  </a:lnTo>
                  <a:lnTo>
                    <a:pt x="1049" y="172"/>
                  </a:lnTo>
                  <a:lnTo>
                    <a:pt x="1052" y="169"/>
                  </a:lnTo>
                  <a:lnTo>
                    <a:pt x="1054" y="167"/>
                  </a:lnTo>
                  <a:lnTo>
                    <a:pt x="1059" y="167"/>
                  </a:lnTo>
                  <a:lnTo>
                    <a:pt x="1064" y="164"/>
                  </a:lnTo>
                  <a:lnTo>
                    <a:pt x="1072" y="162"/>
                  </a:lnTo>
                  <a:lnTo>
                    <a:pt x="1080" y="162"/>
                  </a:lnTo>
                  <a:lnTo>
                    <a:pt x="1087" y="162"/>
                  </a:lnTo>
                  <a:lnTo>
                    <a:pt x="1095" y="162"/>
                  </a:lnTo>
                  <a:lnTo>
                    <a:pt x="1103" y="164"/>
                  </a:lnTo>
                  <a:lnTo>
                    <a:pt x="1108" y="167"/>
                  </a:lnTo>
                  <a:lnTo>
                    <a:pt x="1115" y="172"/>
                  </a:lnTo>
                  <a:lnTo>
                    <a:pt x="1118" y="174"/>
                  </a:lnTo>
                  <a:lnTo>
                    <a:pt x="1118" y="180"/>
                  </a:lnTo>
                  <a:lnTo>
                    <a:pt x="1120" y="182"/>
                  </a:lnTo>
                  <a:lnTo>
                    <a:pt x="1120" y="187"/>
                  </a:lnTo>
                  <a:lnTo>
                    <a:pt x="1120" y="190"/>
                  </a:lnTo>
                  <a:lnTo>
                    <a:pt x="1120" y="195"/>
                  </a:lnTo>
                  <a:lnTo>
                    <a:pt x="1120" y="197"/>
                  </a:lnTo>
                  <a:lnTo>
                    <a:pt x="1120" y="202"/>
                  </a:lnTo>
                  <a:lnTo>
                    <a:pt x="1118" y="207"/>
                  </a:lnTo>
                  <a:lnTo>
                    <a:pt x="1115" y="213"/>
                  </a:lnTo>
                  <a:lnTo>
                    <a:pt x="1113" y="218"/>
                  </a:lnTo>
                  <a:lnTo>
                    <a:pt x="1108" y="223"/>
                  </a:lnTo>
                  <a:lnTo>
                    <a:pt x="1105" y="228"/>
                  </a:lnTo>
                  <a:lnTo>
                    <a:pt x="1100" y="230"/>
                  </a:lnTo>
                  <a:lnTo>
                    <a:pt x="1095" y="235"/>
                  </a:lnTo>
                  <a:lnTo>
                    <a:pt x="1092" y="240"/>
                  </a:lnTo>
                  <a:lnTo>
                    <a:pt x="1095" y="243"/>
                  </a:lnTo>
                  <a:lnTo>
                    <a:pt x="1098" y="243"/>
                  </a:lnTo>
                  <a:lnTo>
                    <a:pt x="1103" y="243"/>
                  </a:lnTo>
                  <a:lnTo>
                    <a:pt x="1105" y="243"/>
                  </a:lnTo>
                  <a:lnTo>
                    <a:pt x="1108" y="240"/>
                  </a:lnTo>
                  <a:lnTo>
                    <a:pt x="1113" y="238"/>
                  </a:lnTo>
                  <a:lnTo>
                    <a:pt x="1115" y="238"/>
                  </a:lnTo>
                  <a:lnTo>
                    <a:pt x="1120" y="238"/>
                  </a:lnTo>
                  <a:lnTo>
                    <a:pt x="1128" y="238"/>
                  </a:lnTo>
                  <a:lnTo>
                    <a:pt x="1136" y="238"/>
                  </a:lnTo>
                  <a:lnTo>
                    <a:pt x="1143" y="238"/>
                  </a:lnTo>
                  <a:lnTo>
                    <a:pt x="1151" y="243"/>
                  </a:lnTo>
                  <a:lnTo>
                    <a:pt x="1156" y="245"/>
                  </a:lnTo>
                  <a:lnTo>
                    <a:pt x="1164" y="251"/>
                  </a:lnTo>
                  <a:lnTo>
                    <a:pt x="1169" y="256"/>
                  </a:lnTo>
                  <a:lnTo>
                    <a:pt x="1174" y="263"/>
                  </a:lnTo>
                  <a:lnTo>
                    <a:pt x="1174" y="271"/>
                  </a:lnTo>
                  <a:lnTo>
                    <a:pt x="1174" y="276"/>
                  </a:lnTo>
                  <a:lnTo>
                    <a:pt x="1176" y="283"/>
                  </a:lnTo>
                  <a:lnTo>
                    <a:pt x="1176" y="291"/>
                  </a:lnTo>
                  <a:lnTo>
                    <a:pt x="1174" y="299"/>
                  </a:lnTo>
                  <a:lnTo>
                    <a:pt x="1171" y="304"/>
                  </a:lnTo>
                  <a:lnTo>
                    <a:pt x="1169" y="311"/>
                  </a:lnTo>
                  <a:lnTo>
                    <a:pt x="1164" y="316"/>
                  </a:lnTo>
                  <a:lnTo>
                    <a:pt x="1161" y="319"/>
                  </a:lnTo>
                  <a:lnTo>
                    <a:pt x="1158" y="324"/>
                  </a:lnTo>
                  <a:lnTo>
                    <a:pt x="1156" y="324"/>
                  </a:lnTo>
                  <a:lnTo>
                    <a:pt x="1153" y="327"/>
                  </a:lnTo>
                  <a:lnTo>
                    <a:pt x="1148" y="327"/>
                  </a:lnTo>
                  <a:lnTo>
                    <a:pt x="1146" y="327"/>
                  </a:lnTo>
                  <a:lnTo>
                    <a:pt x="1143" y="327"/>
                  </a:lnTo>
                  <a:lnTo>
                    <a:pt x="1138" y="324"/>
                  </a:lnTo>
                  <a:lnTo>
                    <a:pt x="1136" y="324"/>
                  </a:lnTo>
                  <a:lnTo>
                    <a:pt x="1133" y="321"/>
                  </a:lnTo>
                  <a:lnTo>
                    <a:pt x="1131" y="324"/>
                  </a:lnTo>
                  <a:lnTo>
                    <a:pt x="1136" y="327"/>
                  </a:lnTo>
                  <a:lnTo>
                    <a:pt x="1141" y="332"/>
                  </a:lnTo>
                  <a:lnTo>
                    <a:pt x="1146" y="337"/>
                  </a:lnTo>
                  <a:lnTo>
                    <a:pt x="1151" y="342"/>
                  </a:lnTo>
                  <a:lnTo>
                    <a:pt x="1156" y="347"/>
                  </a:lnTo>
                  <a:lnTo>
                    <a:pt x="1161" y="354"/>
                  </a:lnTo>
                  <a:lnTo>
                    <a:pt x="1161" y="359"/>
                  </a:lnTo>
                  <a:lnTo>
                    <a:pt x="1164" y="367"/>
                  </a:lnTo>
                  <a:lnTo>
                    <a:pt x="1164" y="370"/>
                  </a:lnTo>
                  <a:lnTo>
                    <a:pt x="1164" y="375"/>
                  </a:lnTo>
                  <a:lnTo>
                    <a:pt x="1164" y="380"/>
                  </a:lnTo>
                  <a:lnTo>
                    <a:pt x="1166" y="385"/>
                  </a:lnTo>
                  <a:lnTo>
                    <a:pt x="1164" y="390"/>
                  </a:lnTo>
                  <a:lnTo>
                    <a:pt x="1164" y="395"/>
                  </a:lnTo>
                  <a:lnTo>
                    <a:pt x="1161" y="400"/>
                  </a:lnTo>
                  <a:lnTo>
                    <a:pt x="1158" y="405"/>
                  </a:lnTo>
                  <a:lnTo>
                    <a:pt x="1153" y="410"/>
                  </a:lnTo>
                  <a:lnTo>
                    <a:pt x="1148" y="413"/>
                  </a:lnTo>
                  <a:lnTo>
                    <a:pt x="1143" y="418"/>
                  </a:lnTo>
                  <a:lnTo>
                    <a:pt x="1138" y="420"/>
                  </a:lnTo>
                  <a:lnTo>
                    <a:pt x="1133" y="423"/>
                  </a:lnTo>
                  <a:lnTo>
                    <a:pt x="1125" y="425"/>
                  </a:lnTo>
                  <a:lnTo>
                    <a:pt x="1120" y="425"/>
                  </a:lnTo>
                  <a:lnTo>
                    <a:pt x="1113" y="425"/>
                  </a:lnTo>
                  <a:lnTo>
                    <a:pt x="1110" y="423"/>
                  </a:lnTo>
                  <a:lnTo>
                    <a:pt x="1108" y="420"/>
                  </a:lnTo>
                  <a:lnTo>
                    <a:pt x="1105" y="418"/>
                  </a:lnTo>
                  <a:lnTo>
                    <a:pt x="1103" y="423"/>
                  </a:lnTo>
                  <a:lnTo>
                    <a:pt x="1103" y="425"/>
                  </a:lnTo>
                  <a:lnTo>
                    <a:pt x="1103" y="430"/>
                  </a:lnTo>
                  <a:lnTo>
                    <a:pt x="1103" y="436"/>
                  </a:lnTo>
                  <a:lnTo>
                    <a:pt x="1103" y="438"/>
                  </a:lnTo>
                  <a:lnTo>
                    <a:pt x="1105" y="443"/>
                  </a:lnTo>
                  <a:lnTo>
                    <a:pt x="1105" y="448"/>
                  </a:lnTo>
                  <a:lnTo>
                    <a:pt x="1105" y="453"/>
                  </a:lnTo>
                  <a:lnTo>
                    <a:pt x="1103" y="461"/>
                  </a:lnTo>
                  <a:lnTo>
                    <a:pt x="1098" y="471"/>
                  </a:lnTo>
                  <a:lnTo>
                    <a:pt x="1092" y="479"/>
                  </a:lnTo>
                  <a:lnTo>
                    <a:pt x="1085" y="484"/>
                  </a:lnTo>
                  <a:lnTo>
                    <a:pt x="1077" y="489"/>
                  </a:lnTo>
                  <a:lnTo>
                    <a:pt x="1070" y="494"/>
                  </a:lnTo>
                  <a:lnTo>
                    <a:pt x="1062" y="499"/>
                  </a:lnTo>
                  <a:lnTo>
                    <a:pt x="1052" y="501"/>
                  </a:lnTo>
                  <a:lnTo>
                    <a:pt x="1047" y="504"/>
                  </a:lnTo>
                  <a:lnTo>
                    <a:pt x="1042" y="504"/>
                  </a:lnTo>
                  <a:lnTo>
                    <a:pt x="1034" y="501"/>
                  </a:lnTo>
                  <a:lnTo>
                    <a:pt x="1029" y="501"/>
                  </a:lnTo>
                  <a:lnTo>
                    <a:pt x="1024" y="499"/>
                  </a:lnTo>
                  <a:lnTo>
                    <a:pt x="1019" y="499"/>
                  </a:lnTo>
                  <a:lnTo>
                    <a:pt x="1014" y="496"/>
                  </a:lnTo>
                  <a:lnTo>
                    <a:pt x="1009" y="499"/>
                  </a:lnTo>
                  <a:lnTo>
                    <a:pt x="1011" y="504"/>
                  </a:lnTo>
                  <a:lnTo>
                    <a:pt x="1011" y="506"/>
                  </a:lnTo>
                  <a:lnTo>
                    <a:pt x="1009" y="512"/>
                  </a:lnTo>
                  <a:lnTo>
                    <a:pt x="1009" y="517"/>
                  </a:lnTo>
                  <a:lnTo>
                    <a:pt x="1006" y="522"/>
                  </a:lnTo>
                  <a:lnTo>
                    <a:pt x="1003" y="524"/>
                  </a:lnTo>
                  <a:lnTo>
                    <a:pt x="1001" y="529"/>
                  </a:lnTo>
                  <a:lnTo>
                    <a:pt x="1001" y="532"/>
                  </a:lnTo>
                  <a:lnTo>
                    <a:pt x="993" y="537"/>
                  </a:lnTo>
                  <a:lnTo>
                    <a:pt x="986" y="542"/>
                  </a:lnTo>
                  <a:lnTo>
                    <a:pt x="978" y="547"/>
                  </a:lnTo>
                  <a:lnTo>
                    <a:pt x="973" y="552"/>
                  </a:lnTo>
                  <a:lnTo>
                    <a:pt x="965" y="555"/>
                  </a:lnTo>
                  <a:lnTo>
                    <a:pt x="958" y="557"/>
                  </a:lnTo>
                  <a:lnTo>
                    <a:pt x="948" y="557"/>
                  </a:lnTo>
                  <a:lnTo>
                    <a:pt x="940" y="555"/>
                  </a:lnTo>
                  <a:lnTo>
                    <a:pt x="935" y="552"/>
                  </a:lnTo>
                  <a:lnTo>
                    <a:pt x="930" y="550"/>
                  </a:lnTo>
                  <a:lnTo>
                    <a:pt x="925" y="547"/>
                  </a:lnTo>
                  <a:lnTo>
                    <a:pt x="922" y="542"/>
                  </a:lnTo>
                  <a:lnTo>
                    <a:pt x="917" y="539"/>
                  </a:lnTo>
                  <a:lnTo>
                    <a:pt x="915" y="534"/>
                  </a:lnTo>
                  <a:lnTo>
                    <a:pt x="912" y="529"/>
                  </a:lnTo>
                  <a:lnTo>
                    <a:pt x="912" y="524"/>
                  </a:lnTo>
                  <a:lnTo>
                    <a:pt x="912" y="522"/>
                  </a:lnTo>
                  <a:lnTo>
                    <a:pt x="915" y="522"/>
                  </a:lnTo>
                  <a:lnTo>
                    <a:pt x="917" y="519"/>
                  </a:lnTo>
                  <a:lnTo>
                    <a:pt x="920" y="517"/>
                  </a:lnTo>
                  <a:lnTo>
                    <a:pt x="922" y="514"/>
                  </a:lnTo>
                  <a:lnTo>
                    <a:pt x="925" y="514"/>
                  </a:lnTo>
                  <a:lnTo>
                    <a:pt x="925" y="512"/>
                  </a:lnTo>
                  <a:lnTo>
                    <a:pt x="927" y="509"/>
                  </a:lnTo>
                  <a:lnTo>
                    <a:pt x="922" y="506"/>
                  </a:lnTo>
                  <a:lnTo>
                    <a:pt x="920" y="506"/>
                  </a:lnTo>
                  <a:lnTo>
                    <a:pt x="917" y="509"/>
                  </a:lnTo>
                  <a:lnTo>
                    <a:pt x="915" y="512"/>
                  </a:lnTo>
                  <a:lnTo>
                    <a:pt x="912" y="517"/>
                  </a:lnTo>
                  <a:lnTo>
                    <a:pt x="907" y="517"/>
                  </a:lnTo>
                  <a:lnTo>
                    <a:pt x="907" y="519"/>
                  </a:lnTo>
                  <a:lnTo>
                    <a:pt x="899" y="522"/>
                  </a:lnTo>
                  <a:lnTo>
                    <a:pt x="894" y="522"/>
                  </a:lnTo>
                  <a:lnTo>
                    <a:pt x="889" y="522"/>
                  </a:lnTo>
                  <a:lnTo>
                    <a:pt x="884" y="522"/>
                  </a:lnTo>
                  <a:lnTo>
                    <a:pt x="879" y="522"/>
                  </a:lnTo>
                  <a:lnTo>
                    <a:pt x="874" y="519"/>
                  </a:lnTo>
                  <a:lnTo>
                    <a:pt x="869" y="517"/>
                  </a:lnTo>
                  <a:lnTo>
                    <a:pt x="864" y="514"/>
                  </a:lnTo>
                  <a:lnTo>
                    <a:pt x="861" y="512"/>
                  </a:lnTo>
                  <a:lnTo>
                    <a:pt x="859" y="506"/>
                  </a:lnTo>
                  <a:lnTo>
                    <a:pt x="856" y="506"/>
                  </a:lnTo>
                  <a:lnTo>
                    <a:pt x="856" y="509"/>
                  </a:lnTo>
                  <a:lnTo>
                    <a:pt x="856" y="514"/>
                  </a:lnTo>
                  <a:lnTo>
                    <a:pt x="856" y="517"/>
                  </a:lnTo>
                  <a:lnTo>
                    <a:pt x="856" y="519"/>
                  </a:lnTo>
                  <a:lnTo>
                    <a:pt x="859" y="522"/>
                  </a:lnTo>
                  <a:lnTo>
                    <a:pt x="861" y="524"/>
                  </a:lnTo>
                  <a:lnTo>
                    <a:pt x="864" y="524"/>
                  </a:lnTo>
                  <a:lnTo>
                    <a:pt x="869" y="527"/>
                  </a:lnTo>
                  <a:lnTo>
                    <a:pt x="869" y="529"/>
                  </a:lnTo>
                  <a:lnTo>
                    <a:pt x="874" y="529"/>
                  </a:lnTo>
                  <a:lnTo>
                    <a:pt x="876" y="529"/>
                  </a:lnTo>
                  <a:lnTo>
                    <a:pt x="879" y="529"/>
                  </a:lnTo>
                  <a:lnTo>
                    <a:pt x="876" y="539"/>
                  </a:lnTo>
                  <a:lnTo>
                    <a:pt x="871" y="550"/>
                  </a:lnTo>
                  <a:lnTo>
                    <a:pt x="864" y="557"/>
                  </a:lnTo>
                  <a:lnTo>
                    <a:pt x="854" y="565"/>
                  </a:lnTo>
                  <a:lnTo>
                    <a:pt x="843" y="572"/>
                  </a:lnTo>
                  <a:lnTo>
                    <a:pt x="833" y="577"/>
                  </a:lnTo>
                  <a:lnTo>
                    <a:pt x="823" y="583"/>
                  </a:lnTo>
                  <a:lnTo>
                    <a:pt x="813" y="588"/>
                  </a:lnTo>
                  <a:lnTo>
                    <a:pt x="808" y="588"/>
                  </a:lnTo>
                  <a:lnTo>
                    <a:pt x="800" y="590"/>
                  </a:lnTo>
                  <a:lnTo>
                    <a:pt x="793" y="593"/>
                  </a:lnTo>
                  <a:lnTo>
                    <a:pt x="785" y="593"/>
                  </a:lnTo>
                  <a:lnTo>
                    <a:pt x="777" y="593"/>
                  </a:lnTo>
                  <a:lnTo>
                    <a:pt x="770" y="590"/>
                  </a:lnTo>
                  <a:lnTo>
                    <a:pt x="765" y="590"/>
                  </a:lnTo>
                  <a:lnTo>
                    <a:pt x="760" y="588"/>
                  </a:lnTo>
                  <a:lnTo>
                    <a:pt x="754" y="585"/>
                  </a:lnTo>
                  <a:lnTo>
                    <a:pt x="752" y="583"/>
                  </a:lnTo>
                  <a:lnTo>
                    <a:pt x="749" y="580"/>
                  </a:lnTo>
                  <a:lnTo>
                    <a:pt x="747" y="577"/>
                  </a:lnTo>
                  <a:lnTo>
                    <a:pt x="744" y="575"/>
                  </a:lnTo>
                  <a:lnTo>
                    <a:pt x="744" y="572"/>
                  </a:lnTo>
                  <a:lnTo>
                    <a:pt x="744" y="567"/>
                  </a:lnTo>
                  <a:lnTo>
                    <a:pt x="744" y="565"/>
                  </a:lnTo>
                  <a:lnTo>
                    <a:pt x="749" y="562"/>
                  </a:lnTo>
                  <a:lnTo>
                    <a:pt x="752" y="557"/>
                  </a:lnTo>
                  <a:lnTo>
                    <a:pt x="757" y="552"/>
                  </a:lnTo>
                  <a:lnTo>
                    <a:pt x="760" y="550"/>
                  </a:lnTo>
                  <a:lnTo>
                    <a:pt x="762" y="545"/>
                  </a:lnTo>
                  <a:lnTo>
                    <a:pt x="762" y="539"/>
                  </a:lnTo>
                  <a:lnTo>
                    <a:pt x="765" y="534"/>
                  </a:lnTo>
                  <a:lnTo>
                    <a:pt x="767" y="529"/>
                  </a:lnTo>
                  <a:lnTo>
                    <a:pt x="770" y="527"/>
                  </a:lnTo>
                  <a:lnTo>
                    <a:pt x="775" y="524"/>
                  </a:lnTo>
                  <a:lnTo>
                    <a:pt x="780" y="522"/>
                  </a:lnTo>
                  <a:lnTo>
                    <a:pt x="785" y="519"/>
                  </a:lnTo>
                  <a:lnTo>
                    <a:pt x="790" y="517"/>
                  </a:lnTo>
                  <a:lnTo>
                    <a:pt x="795" y="514"/>
                  </a:lnTo>
                  <a:lnTo>
                    <a:pt x="798" y="512"/>
                  </a:lnTo>
                  <a:lnTo>
                    <a:pt x="803" y="506"/>
                  </a:lnTo>
                  <a:lnTo>
                    <a:pt x="800" y="506"/>
                  </a:lnTo>
                  <a:lnTo>
                    <a:pt x="798" y="506"/>
                  </a:lnTo>
                  <a:lnTo>
                    <a:pt x="795" y="506"/>
                  </a:lnTo>
                  <a:lnTo>
                    <a:pt x="793" y="506"/>
                  </a:lnTo>
                  <a:lnTo>
                    <a:pt x="790" y="509"/>
                  </a:lnTo>
                  <a:lnTo>
                    <a:pt x="788" y="509"/>
                  </a:lnTo>
                  <a:lnTo>
                    <a:pt x="785" y="512"/>
                  </a:lnTo>
                  <a:lnTo>
                    <a:pt x="785" y="514"/>
                  </a:lnTo>
                  <a:lnTo>
                    <a:pt x="780" y="514"/>
                  </a:lnTo>
                  <a:lnTo>
                    <a:pt x="777" y="514"/>
                  </a:lnTo>
                  <a:lnTo>
                    <a:pt x="775" y="514"/>
                  </a:lnTo>
                  <a:lnTo>
                    <a:pt x="772" y="517"/>
                  </a:lnTo>
                  <a:lnTo>
                    <a:pt x="770" y="517"/>
                  </a:lnTo>
                  <a:lnTo>
                    <a:pt x="767" y="517"/>
                  </a:lnTo>
                  <a:lnTo>
                    <a:pt x="765" y="517"/>
                  </a:lnTo>
                  <a:lnTo>
                    <a:pt x="762" y="517"/>
                  </a:lnTo>
                  <a:lnTo>
                    <a:pt x="757" y="514"/>
                  </a:lnTo>
                  <a:lnTo>
                    <a:pt x="754" y="512"/>
                  </a:lnTo>
                  <a:lnTo>
                    <a:pt x="752" y="509"/>
                  </a:lnTo>
                  <a:lnTo>
                    <a:pt x="752" y="506"/>
                  </a:lnTo>
                  <a:lnTo>
                    <a:pt x="749" y="506"/>
                  </a:lnTo>
                  <a:lnTo>
                    <a:pt x="747" y="506"/>
                  </a:lnTo>
                  <a:lnTo>
                    <a:pt x="747" y="509"/>
                  </a:lnTo>
                  <a:lnTo>
                    <a:pt x="744" y="512"/>
                  </a:lnTo>
                  <a:lnTo>
                    <a:pt x="744" y="514"/>
                  </a:lnTo>
                  <a:lnTo>
                    <a:pt x="747" y="517"/>
                  </a:lnTo>
                  <a:lnTo>
                    <a:pt x="749" y="519"/>
                  </a:lnTo>
                  <a:lnTo>
                    <a:pt x="752" y="522"/>
                  </a:lnTo>
                  <a:lnTo>
                    <a:pt x="754" y="524"/>
                  </a:lnTo>
                  <a:lnTo>
                    <a:pt x="757" y="527"/>
                  </a:lnTo>
                  <a:lnTo>
                    <a:pt x="757" y="529"/>
                  </a:lnTo>
                  <a:lnTo>
                    <a:pt x="757" y="532"/>
                  </a:lnTo>
                  <a:lnTo>
                    <a:pt x="754" y="537"/>
                  </a:lnTo>
                  <a:lnTo>
                    <a:pt x="749" y="550"/>
                  </a:lnTo>
                  <a:lnTo>
                    <a:pt x="739" y="560"/>
                  </a:lnTo>
                  <a:lnTo>
                    <a:pt x="729" y="570"/>
                  </a:lnTo>
                  <a:lnTo>
                    <a:pt x="719" y="577"/>
                  </a:lnTo>
                  <a:lnTo>
                    <a:pt x="706" y="585"/>
                  </a:lnTo>
                  <a:lnTo>
                    <a:pt x="691" y="590"/>
                  </a:lnTo>
                  <a:lnTo>
                    <a:pt x="678" y="593"/>
                  </a:lnTo>
                  <a:lnTo>
                    <a:pt x="663" y="595"/>
                  </a:lnTo>
                  <a:lnTo>
                    <a:pt x="658" y="595"/>
                  </a:lnTo>
                  <a:lnTo>
                    <a:pt x="650" y="595"/>
                  </a:lnTo>
                  <a:lnTo>
                    <a:pt x="645" y="595"/>
                  </a:lnTo>
                  <a:lnTo>
                    <a:pt x="638" y="593"/>
                  </a:lnTo>
                  <a:lnTo>
                    <a:pt x="633" y="593"/>
                  </a:lnTo>
                  <a:lnTo>
                    <a:pt x="627" y="590"/>
                  </a:lnTo>
                  <a:lnTo>
                    <a:pt x="622" y="585"/>
                  </a:lnTo>
                  <a:lnTo>
                    <a:pt x="617" y="583"/>
                  </a:lnTo>
                  <a:lnTo>
                    <a:pt x="615" y="577"/>
                  </a:lnTo>
                  <a:lnTo>
                    <a:pt x="615" y="575"/>
                  </a:lnTo>
                  <a:lnTo>
                    <a:pt x="615" y="570"/>
                  </a:lnTo>
                  <a:lnTo>
                    <a:pt x="615" y="567"/>
                  </a:lnTo>
                  <a:lnTo>
                    <a:pt x="622" y="560"/>
                  </a:lnTo>
                  <a:lnTo>
                    <a:pt x="633" y="555"/>
                  </a:lnTo>
                  <a:lnTo>
                    <a:pt x="643" y="552"/>
                  </a:lnTo>
                  <a:lnTo>
                    <a:pt x="653" y="552"/>
                  </a:lnTo>
                  <a:lnTo>
                    <a:pt x="663" y="550"/>
                  </a:lnTo>
                  <a:lnTo>
                    <a:pt x="676" y="547"/>
                  </a:lnTo>
                  <a:lnTo>
                    <a:pt x="686" y="545"/>
                  </a:lnTo>
                  <a:lnTo>
                    <a:pt x="694" y="537"/>
                  </a:lnTo>
                  <a:lnTo>
                    <a:pt x="696" y="534"/>
                  </a:lnTo>
                  <a:lnTo>
                    <a:pt x="696" y="532"/>
                  </a:lnTo>
                  <a:lnTo>
                    <a:pt x="696" y="529"/>
                  </a:lnTo>
                  <a:lnTo>
                    <a:pt x="691" y="529"/>
                  </a:lnTo>
                  <a:lnTo>
                    <a:pt x="688" y="532"/>
                  </a:lnTo>
                  <a:lnTo>
                    <a:pt x="686" y="532"/>
                  </a:lnTo>
                  <a:lnTo>
                    <a:pt x="683" y="534"/>
                  </a:lnTo>
                  <a:lnTo>
                    <a:pt x="678" y="537"/>
                  </a:lnTo>
                  <a:lnTo>
                    <a:pt x="676" y="539"/>
                  </a:lnTo>
                  <a:lnTo>
                    <a:pt x="673" y="539"/>
                  </a:lnTo>
                  <a:lnTo>
                    <a:pt x="671" y="542"/>
                  </a:lnTo>
                  <a:lnTo>
                    <a:pt x="666" y="542"/>
                  </a:lnTo>
                  <a:lnTo>
                    <a:pt x="658" y="545"/>
                  </a:lnTo>
                  <a:lnTo>
                    <a:pt x="653" y="545"/>
                  </a:lnTo>
                  <a:lnTo>
                    <a:pt x="648" y="545"/>
                  </a:lnTo>
                  <a:lnTo>
                    <a:pt x="643" y="545"/>
                  </a:lnTo>
                  <a:lnTo>
                    <a:pt x="638" y="542"/>
                  </a:lnTo>
                  <a:lnTo>
                    <a:pt x="633" y="539"/>
                  </a:lnTo>
                  <a:lnTo>
                    <a:pt x="630" y="537"/>
                  </a:lnTo>
                  <a:lnTo>
                    <a:pt x="627" y="532"/>
                  </a:lnTo>
                  <a:lnTo>
                    <a:pt x="627" y="529"/>
                  </a:lnTo>
                  <a:lnTo>
                    <a:pt x="627" y="524"/>
                  </a:lnTo>
                  <a:lnTo>
                    <a:pt x="630" y="522"/>
                  </a:lnTo>
                  <a:lnTo>
                    <a:pt x="630" y="519"/>
                  </a:lnTo>
                  <a:lnTo>
                    <a:pt x="630" y="517"/>
                  </a:lnTo>
                  <a:lnTo>
                    <a:pt x="627" y="514"/>
                  </a:lnTo>
                  <a:lnTo>
                    <a:pt x="625" y="514"/>
                  </a:lnTo>
                  <a:lnTo>
                    <a:pt x="622" y="514"/>
                  </a:lnTo>
                  <a:lnTo>
                    <a:pt x="620" y="519"/>
                  </a:lnTo>
                  <a:lnTo>
                    <a:pt x="620" y="522"/>
                  </a:lnTo>
                  <a:lnTo>
                    <a:pt x="620" y="524"/>
                  </a:lnTo>
                  <a:lnTo>
                    <a:pt x="620" y="527"/>
                  </a:lnTo>
                  <a:lnTo>
                    <a:pt x="620" y="529"/>
                  </a:lnTo>
                  <a:lnTo>
                    <a:pt x="620" y="534"/>
                  </a:lnTo>
                  <a:lnTo>
                    <a:pt x="620" y="537"/>
                  </a:lnTo>
                  <a:lnTo>
                    <a:pt x="620" y="542"/>
                  </a:lnTo>
                  <a:lnTo>
                    <a:pt x="625" y="545"/>
                  </a:lnTo>
                  <a:lnTo>
                    <a:pt x="627" y="547"/>
                  </a:lnTo>
                  <a:lnTo>
                    <a:pt x="627" y="552"/>
                  </a:lnTo>
                  <a:lnTo>
                    <a:pt x="620" y="555"/>
                  </a:lnTo>
                  <a:lnTo>
                    <a:pt x="612" y="560"/>
                  </a:lnTo>
                  <a:lnTo>
                    <a:pt x="602" y="565"/>
                  </a:lnTo>
                  <a:lnTo>
                    <a:pt x="594" y="570"/>
                  </a:lnTo>
                  <a:lnTo>
                    <a:pt x="587" y="575"/>
                  </a:lnTo>
                  <a:lnTo>
                    <a:pt x="579" y="577"/>
                  </a:lnTo>
                  <a:lnTo>
                    <a:pt x="569" y="580"/>
                  </a:lnTo>
                  <a:lnTo>
                    <a:pt x="559" y="580"/>
                  </a:lnTo>
                  <a:lnTo>
                    <a:pt x="554" y="577"/>
                  </a:lnTo>
                  <a:lnTo>
                    <a:pt x="546" y="577"/>
                  </a:lnTo>
                  <a:lnTo>
                    <a:pt x="539" y="575"/>
                  </a:lnTo>
                  <a:lnTo>
                    <a:pt x="533" y="572"/>
                  </a:lnTo>
                  <a:lnTo>
                    <a:pt x="528" y="570"/>
                  </a:lnTo>
                  <a:lnTo>
                    <a:pt x="521" y="565"/>
                  </a:lnTo>
                  <a:lnTo>
                    <a:pt x="516" y="560"/>
                  </a:lnTo>
                  <a:lnTo>
                    <a:pt x="513" y="555"/>
                  </a:lnTo>
                  <a:lnTo>
                    <a:pt x="523" y="550"/>
                  </a:lnTo>
                  <a:lnTo>
                    <a:pt x="531" y="542"/>
                  </a:lnTo>
                  <a:lnTo>
                    <a:pt x="539" y="534"/>
                  </a:lnTo>
                  <a:lnTo>
                    <a:pt x="546" y="529"/>
                  </a:lnTo>
                  <a:lnTo>
                    <a:pt x="554" y="522"/>
                  </a:lnTo>
                  <a:lnTo>
                    <a:pt x="564" y="514"/>
                  </a:lnTo>
                  <a:lnTo>
                    <a:pt x="574" y="512"/>
                  </a:lnTo>
                  <a:lnTo>
                    <a:pt x="587" y="512"/>
                  </a:lnTo>
                  <a:lnTo>
                    <a:pt x="589" y="509"/>
                  </a:lnTo>
                  <a:lnTo>
                    <a:pt x="592" y="506"/>
                  </a:lnTo>
                  <a:lnTo>
                    <a:pt x="597" y="504"/>
                  </a:lnTo>
                  <a:lnTo>
                    <a:pt x="600" y="499"/>
                  </a:lnTo>
                  <a:lnTo>
                    <a:pt x="602" y="496"/>
                  </a:lnTo>
                  <a:lnTo>
                    <a:pt x="607" y="494"/>
                  </a:lnTo>
                  <a:lnTo>
                    <a:pt x="607" y="489"/>
                  </a:lnTo>
                  <a:lnTo>
                    <a:pt x="610" y="484"/>
                  </a:lnTo>
                  <a:lnTo>
                    <a:pt x="605" y="484"/>
                  </a:lnTo>
                  <a:lnTo>
                    <a:pt x="602" y="486"/>
                  </a:lnTo>
                  <a:lnTo>
                    <a:pt x="600" y="489"/>
                  </a:lnTo>
                  <a:lnTo>
                    <a:pt x="600" y="491"/>
                  </a:lnTo>
                  <a:lnTo>
                    <a:pt x="597" y="494"/>
                  </a:lnTo>
                  <a:lnTo>
                    <a:pt x="597" y="496"/>
                  </a:lnTo>
                  <a:lnTo>
                    <a:pt x="594" y="499"/>
                  </a:lnTo>
                  <a:lnTo>
                    <a:pt x="592" y="501"/>
                  </a:lnTo>
                  <a:lnTo>
                    <a:pt x="579" y="504"/>
                  </a:lnTo>
                  <a:lnTo>
                    <a:pt x="564" y="506"/>
                  </a:lnTo>
                  <a:lnTo>
                    <a:pt x="549" y="506"/>
                  </a:lnTo>
                  <a:lnTo>
                    <a:pt x="536" y="506"/>
                  </a:lnTo>
                  <a:lnTo>
                    <a:pt x="521" y="504"/>
                  </a:lnTo>
                  <a:lnTo>
                    <a:pt x="505" y="499"/>
                  </a:lnTo>
                  <a:lnTo>
                    <a:pt x="493" y="489"/>
                  </a:lnTo>
                  <a:lnTo>
                    <a:pt x="483" y="479"/>
                  </a:lnTo>
                  <a:lnTo>
                    <a:pt x="480" y="481"/>
                  </a:lnTo>
                  <a:lnTo>
                    <a:pt x="480" y="484"/>
                  </a:lnTo>
                  <a:lnTo>
                    <a:pt x="480" y="486"/>
                  </a:lnTo>
                  <a:lnTo>
                    <a:pt x="488" y="494"/>
                  </a:lnTo>
                  <a:lnTo>
                    <a:pt x="495" y="501"/>
                  </a:lnTo>
                  <a:lnTo>
                    <a:pt x="503" y="506"/>
                  </a:lnTo>
                  <a:lnTo>
                    <a:pt x="513" y="509"/>
                  </a:lnTo>
                  <a:lnTo>
                    <a:pt x="523" y="512"/>
                  </a:lnTo>
                  <a:lnTo>
                    <a:pt x="533" y="512"/>
                  </a:lnTo>
                  <a:lnTo>
                    <a:pt x="541" y="514"/>
                  </a:lnTo>
                  <a:lnTo>
                    <a:pt x="551" y="514"/>
                  </a:lnTo>
                  <a:lnTo>
                    <a:pt x="546" y="522"/>
                  </a:lnTo>
                  <a:lnTo>
                    <a:pt x="541" y="529"/>
                  </a:lnTo>
                  <a:lnTo>
                    <a:pt x="533" y="534"/>
                  </a:lnTo>
                  <a:lnTo>
                    <a:pt x="526" y="539"/>
                  </a:lnTo>
                  <a:lnTo>
                    <a:pt x="518" y="545"/>
                  </a:lnTo>
                  <a:lnTo>
                    <a:pt x="511" y="547"/>
                  </a:lnTo>
                  <a:lnTo>
                    <a:pt x="503" y="552"/>
                  </a:lnTo>
                  <a:lnTo>
                    <a:pt x="495" y="555"/>
                  </a:lnTo>
                  <a:lnTo>
                    <a:pt x="483" y="557"/>
                  </a:lnTo>
                  <a:lnTo>
                    <a:pt x="470" y="560"/>
                  </a:lnTo>
                  <a:lnTo>
                    <a:pt x="455" y="562"/>
                  </a:lnTo>
                  <a:lnTo>
                    <a:pt x="442" y="562"/>
                  </a:lnTo>
                  <a:lnTo>
                    <a:pt x="427" y="560"/>
                  </a:lnTo>
                  <a:lnTo>
                    <a:pt x="414" y="555"/>
                  </a:lnTo>
                  <a:lnTo>
                    <a:pt x="404" y="550"/>
                  </a:lnTo>
                  <a:lnTo>
                    <a:pt x="394" y="542"/>
                  </a:lnTo>
                  <a:lnTo>
                    <a:pt x="391" y="537"/>
                  </a:lnTo>
                  <a:lnTo>
                    <a:pt x="391" y="534"/>
                  </a:lnTo>
                  <a:lnTo>
                    <a:pt x="389" y="532"/>
                  </a:lnTo>
                  <a:lnTo>
                    <a:pt x="389" y="529"/>
                  </a:lnTo>
                  <a:lnTo>
                    <a:pt x="389" y="527"/>
                  </a:lnTo>
                  <a:lnTo>
                    <a:pt x="394" y="524"/>
                  </a:lnTo>
                  <a:lnTo>
                    <a:pt x="401" y="522"/>
                  </a:lnTo>
                  <a:lnTo>
                    <a:pt x="406" y="519"/>
                  </a:lnTo>
                  <a:lnTo>
                    <a:pt x="411" y="517"/>
                  </a:lnTo>
                  <a:lnTo>
                    <a:pt x="417" y="514"/>
                  </a:lnTo>
                  <a:lnTo>
                    <a:pt x="422" y="509"/>
                  </a:lnTo>
                  <a:lnTo>
                    <a:pt x="427" y="506"/>
                  </a:lnTo>
                  <a:lnTo>
                    <a:pt x="429" y="501"/>
                  </a:lnTo>
                  <a:lnTo>
                    <a:pt x="427" y="501"/>
                  </a:lnTo>
                  <a:lnTo>
                    <a:pt x="422" y="504"/>
                  </a:lnTo>
                  <a:lnTo>
                    <a:pt x="419" y="506"/>
                  </a:lnTo>
                  <a:lnTo>
                    <a:pt x="417" y="509"/>
                  </a:lnTo>
                  <a:lnTo>
                    <a:pt x="414" y="509"/>
                  </a:lnTo>
                  <a:lnTo>
                    <a:pt x="411" y="512"/>
                  </a:lnTo>
                  <a:lnTo>
                    <a:pt x="401" y="517"/>
                  </a:lnTo>
                  <a:lnTo>
                    <a:pt x="391" y="519"/>
                  </a:lnTo>
                  <a:lnTo>
                    <a:pt x="378" y="522"/>
                  </a:lnTo>
                  <a:lnTo>
                    <a:pt x="366" y="522"/>
                  </a:lnTo>
                  <a:lnTo>
                    <a:pt x="353" y="522"/>
                  </a:lnTo>
                  <a:lnTo>
                    <a:pt x="340" y="519"/>
                  </a:lnTo>
                  <a:lnTo>
                    <a:pt x="328" y="517"/>
                  </a:lnTo>
                  <a:lnTo>
                    <a:pt x="317" y="514"/>
                  </a:lnTo>
                  <a:lnTo>
                    <a:pt x="310" y="509"/>
                  </a:lnTo>
                  <a:lnTo>
                    <a:pt x="305" y="504"/>
                  </a:lnTo>
                  <a:lnTo>
                    <a:pt x="302" y="499"/>
                  </a:lnTo>
                  <a:lnTo>
                    <a:pt x="300" y="491"/>
                  </a:lnTo>
                  <a:lnTo>
                    <a:pt x="297" y="486"/>
                  </a:lnTo>
                  <a:lnTo>
                    <a:pt x="297" y="479"/>
                  </a:lnTo>
                  <a:lnTo>
                    <a:pt x="295" y="474"/>
                  </a:lnTo>
                  <a:lnTo>
                    <a:pt x="295" y="466"/>
                  </a:lnTo>
                  <a:lnTo>
                    <a:pt x="292" y="468"/>
                  </a:lnTo>
                  <a:lnTo>
                    <a:pt x="290" y="471"/>
                  </a:lnTo>
                  <a:lnTo>
                    <a:pt x="287" y="476"/>
                  </a:lnTo>
                  <a:lnTo>
                    <a:pt x="287" y="479"/>
                  </a:lnTo>
                  <a:lnTo>
                    <a:pt x="287" y="484"/>
                  </a:lnTo>
                  <a:lnTo>
                    <a:pt x="290" y="486"/>
                  </a:lnTo>
                  <a:lnTo>
                    <a:pt x="290" y="491"/>
                  </a:lnTo>
                  <a:lnTo>
                    <a:pt x="290" y="494"/>
                  </a:lnTo>
                  <a:lnTo>
                    <a:pt x="292" y="496"/>
                  </a:lnTo>
                  <a:lnTo>
                    <a:pt x="292" y="499"/>
                  </a:lnTo>
                  <a:lnTo>
                    <a:pt x="295" y="501"/>
                  </a:lnTo>
                  <a:lnTo>
                    <a:pt x="295" y="504"/>
                  </a:lnTo>
                  <a:lnTo>
                    <a:pt x="297" y="506"/>
                  </a:lnTo>
                  <a:lnTo>
                    <a:pt x="300" y="509"/>
                  </a:lnTo>
                  <a:lnTo>
                    <a:pt x="300" y="512"/>
                  </a:lnTo>
                  <a:lnTo>
                    <a:pt x="302" y="514"/>
                  </a:lnTo>
                  <a:lnTo>
                    <a:pt x="297" y="519"/>
                  </a:lnTo>
                  <a:lnTo>
                    <a:pt x="292" y="524"/>
                  </a:lnTo>
                  <a:lnTo>
                    <a:pt x="287" y="527"/>
                  </a:lnTo>
                  <a:lnTo>
                    <a:pt x="282" y="529"/>
                  </a:lnTo>
                  <a:lnTo>
                    <a:pt x="274" y="529"/>
                  </a:lnTo>
                  <a:lnTo>
                    <a:pt x="269" y="529"/>
                  </a:lnTo>
                  <a:lnTo>
                    <a:pt x="262" y="529"/>
                  </a:lnTo>
                  <a:lnTo>
                    <a:pt x="256" y="529"/>
                  </a:lnTo>
                  <a:lnTo>
                    <a:pt x="254" y="527"/>
                  </a:lnTo>
                  <a:lnTo>
                    <a:pt x="251" y="527"/>
                  </a:lnTo>
                  <a:lnTo>
                    <a:pt x="249" y="524"/>
                  </a:lnTo>
                  <a:lnTo>
                    <a:pt x="246" y="522"/>
                  </a:lnTo>
                  <a:lnTo>
                    <a:pt x="244" y="522"/>
                  </a:lnTo>
                  <a:lnTo>
                    <a:pt x="241" y="519"/>
                  </a:lnTo>
                  <a:lnTo>
                    <a:pt x="239" y="517"/>
                  </a:lnTo>
                  <a:lnTo>
                    <a:pt x="236" y="514"/>
                  </a:lnTo>
                  <a:lnTo>
                    <a:pt x="239" y="512"/>
                  </a:lnTo>
                  <a:lnTo>
                    <a:pt x="236" y="509"/>
                  </a:lnTo>
                  <a:lnTo>
                    <a:pt x="234" y="506"/>
                  </a:lnTo>
                  <a:lnTo>
                    <a:pt x="231" y="506"/>
                  </a:lnTo>
                  <a:lnTo>
                    <a:pt x="229" y="501"/>
                  </a:lnTo>
                  <a:lnTo>
                    <a:pt x="226" y="499"/>
                  </a:lnTo>
                  <a:lnTo>
                    <a:pt x="226" y="494"/>
                  </a:lnTo>
                  <a:lnTo>
                    <a:pt x="226" y="489"/>
                  </a:lnTo>
                  <a:lnTo>
                    <a:pt x="226" y="486"/>
                  </a:lnTo>
                  <a:lnTo>
                    <a:pt x="226" y="481"/>
                  </a:lnTo>
                  <a:lnTo>
                    <a:pt x="226" y="476"/>
                  </a:lnTo>
                  <a:lnTo>
                    <a:pt x="223" y="476"/>
                  </a:lnTo>
                  <a:lnTo>
                    <a:pt x="221" y="476"/>
                  </a:lnTo>
                  <a:lnTo>
                    <a:pt x="218" y="476"/>
                  </a:lnTo>
                  <a:lnTo>
                    <a:pt x="218" y="479"/>
                  </a:lnTo>
                  <a:lnTo>
                    <a:pt x="216" y="481"/>
                  </a:lnTo>
                  <a:lnTo>
                    <a:pt x="216" y="484"/>
                  </a:lnTo>
                  <a:lnTo>
                    <a:pt x="216" y="489"/>
                  </a:lnTo>
                  <a:lnTo>
                    <a:pt x="216" y="494"/>
                  </a:lnTo>
                  <a:lnTo>
                    <a:pt x="216" y="496"/>
                  </a:lnTo>
                  <a:lnTo>
                    <a:pt x="218" y="501"/>
                  </a:lnTo>
                  <a:lnTo>
                    <a:pt x="218" y="506"/>
                  </a:lnTo>
                  <a:lnTo>
                    <a:pt x="221" y="509"/>
                  </a:lnTo>
                  <a:lnTo>
                    <a:pt x="221" y="514"/>
                  </a:lnTo>
                  <a:lnTo>
                    <a:pt x="223" y="517"/>
                  </a:lnTo>
                  <a:lnTo>
                    <a:pt x="216" y="522"/>
                  </a:lnTo>
                  <a:lnTo>
                    <a:pt x="211" y="527"/>
                  </a:lnTo>
                  <a:lnTo>
                    <a:pt x="203" y="529"/>
                  </a:lnTo>
                  <a:lnTo>
                    <a:pt x="196" y="532"/>
                  </a:lnTo>
                  <a:lnTo>
                    <a:pt x="188" y="534"/>
                  </a:lnTo>
                  <a:lnTo>
                    <a:pt x="180" y="534"/>
                  </a:lnTo>
                  <a:lnTo>
                    <a:pt x="173" y="534"/>
                  </a:lnTo>
                  <a:lnTo>
                    <a:pt x="165" y="534"/>
                  </a:lnTo>
                  <a:lnTo>
                    <a:pt x="157" y="529"/>
                  </a:lnTo>
                  <a:lnTo>
                    <a:pt x="147" y="524"/>
                  </a:lnTo>
                  <a:lnTo>
                    <a:pt x="140" y="517"/>
                  </a:lnTo>
                  <a:lnTo>
                    <a:pt x="135" y="512"/>
                  </a:lnTo>
                  <a:lnTo>
                    <a:pt x="127" y="504"/>
                  </a:lnTo>
                  <a:lnTo>
                    <a:pt x="122" y="499"/>
                  </a:lnTo>
                  <a:lnTo>
                    <a:pt x="117" y="489"/>
                  </a:lnTo>
                  <a:lnTo>
                    <a:pt x="114" y="481"/>
                  </a:lnTo>
                  <a:lnTo>
                    <a:pt x="114" y="474"/>
                  </a:lnTo>
                  <a:lnTo>
                    <a:pt x="114" y="468"/>
                  </a:lnTo>
                  <a:lnTo>
                    <a:pt x="114" y="463"/>
                  </a:lnTo>
                  <a:lnTo>
                    <a:pt x="117" y="458"/>
                  </a:lnTo>
                  <a:lnTo>
                    <a:pt x="117" y="453"/>
                  </a:lnTo>
                  <a:lnTo>
                    <a:pt x="119" y="451"/>
                  </a:lnTo>
                  <a:lnTo>
                    <a:pt x="122" y="446"/>
                  </a:lnTo>
                  <a:lnTo>
                    <a:pt x="124" y="441"/>
                  </a:lnTo>
                  <a:lnTo>
                    <a:pt x="129" y="438"/>
                  </a:lnTo>
                  <a:lnTo>
                    <a:pt x="132" y="438"/>
                  </a:lnTo>
                  <a:lnTo>
                    <a:pt x="135" y="436"/>
                  </a:lnTo>
                  <a:lnTo>
                    <a:pt x="137" y="433"/>
                  </a:lnTo>
                  <a:lnTo>
                    <a:pt x="132" y="430"/>
                  </a:lnTo>
                  <a:lnTo>
                    <a:pt x="129" y="430"/>
                  </a:lnTo>
                  <a:lnTo>
                    <a:pt x="124" y="433"/>
                  </a:lnTo>
                  <a:lnTo>
                    <a:pt x="122" y="436"/>
                  </a:lnTo>
                  <a:lnTo>
                    <a:pt x="119" y="438"/>
                  </a:lnTo>
                  <a:lnTo>
                    <a:pt x="117" y="441"/>
                  </a:lnTo>
                  <a:lnTo>
                    <a:pt x="114" y="446"/>
                  </a:lnTo>
                  <a:lnTo>
                    <a:pt x="112" y="448"/>
                  </a:lnTo>
                  <a:lnTo>
                    <a:pt x="109" y="453"/>
                  </a:lnTo>
                  <a:lnTo>
                    <a:pt x="109" y="458"/>
                  </a:lnTo>
                  <a:lnTo>
                    <a:pt x="109" y="461"/>
                  </a:lnTo>
                  <a:lnTo>
                    <a:pt x="107" y="466"/>
                  </a:lnTo>
                  <a:lnTo>
                    <a:pt x="107" y="471"/>
                  </a:lnTo>
                  <a:lnTo>
                    <a:pt x="107" y="476"/>
                  </a:lnTo>
                  <a:lnTo>
                    <a:pt x="107" y="481"/>
                  </a:lnTo>
                  <a:lnTo>
                    <a:pt x="107" y="486"/>
                  </a:lnTo>
                  <a:lnTo>
                    <a:pt x="104" y="486"/>
                  </a:lnTo>
                  <a:lnTo>
                    <a:pt x="99" y="486"/>
                  </a:lnTo>
                  <a:lnTo>
                    <a:pt x="94" y="486"/>
                  </a:lnTo>
                  <a:lnTo>
                    <a:pt x="91" y="486"/>
                  </a:lnTo>
                  <a:lnTo>
                    <a:pt x="86" y="486"/>
                  </a:lnTo>
                  <a:lnTo>
                    <a:pt x="81" y="484"/>
                  </a:lnTo>
                  <a:lnTo>
                    <a:pt x="79" y="481"/>
                  </a:lnTo>
                  <a:lnTo>
                    <a:pt x="76" y="476"/>
                  </a:lnTo>
                  <a:lnTo>
                    <a:pt x="74" y="456"/>
                  </a:lnTo>
                  <a:lnTo>
                    <a:pt x="61" y="456"/>
                  </a:lnTo>
                  <a:lnTo>
                    <a:pt x="51" y="453"/>
                  </a:lnTo>
                  <a:lnTo>
                    <a:pt x="41" y="451"/>
                  </a:lnTo>
                  <a:lnTo>
                    <a:pt x="30" y="448"/>
                  </a:lnTo>
                  <a:lnTo>
                    <a:pt x="23" y="441"/>
                  </a:lnTo>
                  <a:lnTo>
                    <a:pt x="13" y="436"/>
                  </a:lnTo>
                  <a:lnTo>
                    <a:pt x="7" y="425"/>
                  </a:lnTo>
                  <a:lnTo>
                    <a:pt x="2" y="418"/>
                  </a:lnTo>
                  <a:lnTo>
                    <a:pt x="0" y="408"/>
                  </a:lnTo>
                  <a:lnTo>
                    <a:pt x="0" y="400"/>
                  </a:lnTo>
                  <a:lnTo>
                    <a:pt x="2" y="392"/>
                  </a:lnTo>
                  <a:lnTo>
                    <a:pt x="2" y="385"/>
                  </a:lnTo>
                  <a:lnTo>
                    <a:pt x="5" y="377"/>
                  </a:lnTo>
                  <a:lnTo>
                    <a:pt x="10" y="372"/>
                  </a:lnTo>
                  <a:lnTo>
                    <a:pt x="15" y="367"/>
                  </a:lnTo>
                  <a:lnTo>
                    <a:pt x="23" y="362"/>
                  </a:lnTo>
                  <a:lnTo>
                    <a:pt x="30" y="357"/>
                  </a:lnTo>
                  <a:lnTo>
                    <a:pt x="35" y="354"/>
                  </a:lnTo>
                  <a:lnTo>
                    <a:pt x="43" y="352"/>
                  </a:lnTo>
                  <a:lnTo>
                    <a:pt x="51" y="349"/>
                  </a:lnTo>
                  <a:lnTo>
                    <a:pt x="56" y="347"/>
                  </a:lnTo>
                  <a:lnTo>
                    <a:pt x="63" y="347"/>
                  </a:lnTo>
                  <a:lnTo>
                    <a:pt x="71" y="347"/>
                  </a:lnTo>
                  <a:lnTo>
                    <a:pt x="79" y="349"/>
                  </a:lnTo>
                  <a:lnTo>
                    <a:pt x="76" y="344"/>
                  </a:lnTo>
                  <a:lnTo>
                    <a:pt x="76" y="342"/>
                  </a:lnTo>
                  <a:lnTo>
                    <a:pt x="71" y="337"/>
                  </a:lnTo>
                  <a:lnTo>
                    <a:pt x="68" y="334"/>
                  </a:lnTo>
                  <a:lnTo>
                    <a:pt x="63" y="332"/>
                  </a:lnTo>
                  <a:lnTo>
                    <a:pt x="61" y="329"/>
                  </a:lnTo>
                  <a:lnTo>
                    <a:pt x="58" y="324"/>
                  </a:lnTo>
                  <a:lnTo>
                    <a:pt x="58" y="319"/>
                  </a:lnTo>
                  <a:lnTo>
                    <a:pt x="58" y="314"/>
                  </a:lnTo>
                  <a:lnTo>
                    <a:pt x="58" y="309"/>
                  </a:lnTo>
                  <a:lnTo>
                    <a:pt x="61" y="304"/>
                  </a:lnTo>
                  <a:lnTo>
                    <a:pt x="61" y="299"/>
                  </a:lnTo>
                  <a:lnTo>
                    <a:pt x="63" y="294"/>
                  </a:lnTo>
                  <a:lnTo>
                    <a:pt x="66" y="289"/>
                  </a:lnTo>
                  <a:lnTo>
                    <a:pt x="71" y="286"/>
                  </a:lnTo>
                  <a:lnTo>
                    <a:pt x="76" y="283"/>
                  </a:lnTo>
                  <a:lnTo>
                    <a:pt x="81" y="278"/>
                  </a:lnTo>
                  <a:lnTo>
                    <a:pt x="86" y="276"/>
                  </a:lnTo>
                  <a:lnTo>
                    <a:pt x="91" y="271"/>
                  </a:lnTo>
                  <a:lnTo>
                    <a:pt x="99" y="268"/>
                  </a:lnTo>
                  <a:lnTo>
                    <a:pt x="107" y="268"/>
                  </a:lnTo>
                  <a:lnTo>
                    <a:pt x="112" y="266"/>
                  </a:lnTo>
                  <a:lnTo>
                    <a:pt x="119" y="268"/>
                  </a:lnTo>
                  <a:lnTo>
                    <a:pt x="124" y="271"/>
                  </a:lnTo>
                  <a:lnTo>
                    <a:pt x="127" y="271"/>
                  </a:lnTo>
                  <a:lnTo>
                    <a:pt x="129" y="271"/>
                  </a:lnTo>
                  <a:lnTo>
                    <a:pt x="129" y="268"/>
                  </a:lnTo>
                  <a:lnTo>
                    <a:pt x="132" y="268"/>
                  </a:lnTo>
                  <a:lnTo>
                    <a:pt x="135" y="266"/>
                  </a:lnTo>
                  <a:lnTo>
                    <a:pt x="132" y="263"/>
                  </a:lnTo>
                  <a:lnTo>
                    <a:pt x="129" y="258"/>
                  </a:lnTo>
                  <a:lnTo>
                    <a:pt x="127" y="256"/>
                  </a:lnTo>
                  <a:lnTo>
                    <a:pt x="122" y="251"/>
                  </a:lnTo>
                  <a:lnTo>
                    <a:pt x="122" y="248"/>
                  </a:lnTo>
                  <a:lnTo>
                    <a:pt x="119" y="243"/>
                  </a:lnTo>
                  <a:lnTo>
                    <a:pt x="117" y="238"/>
                  </a:lnTo>
                  <a:lnTo>
                    <a:pt x="117" y="233"/>
                  </a:lnTo>
                  <a:lnTo>
                    <a:pt x="117" y="230"/>
                  </a:lnTo>
                  <a:lnTo>
                    <a:pt x="117" y="220"/>
                  </a:lnTo>
                  <a:lnTo>
                    <a:pt x="119" y="213"/>
                  </a:lnTo>
                  <a:lnTo>
                    <a:pt x="122" y="205"/>
                  </a:lnTo>
                  <a:lnTo>
                    <a:pt x="124" y="200"/>
                  </a:lnTo>
                  <a:lnTo>
                    <a:pt x="127" y="192"/>
                  </a:lnTo>
                  <a:lnTo>
                    <a:pt x="132" y="187"/>
                  </a:lnTo>
                  <a:lnTo>
                    <a:pt x="137" y="182"/>
                  </a:lnTo>
                  <a:lnTo>
                    <a:pt x="145" y="177"/>
                  </a:lnTo>
                  <a:lnTo>
                    <a:pt x="152" y="172"/>
                  </a:lnTo>
                  <a:lnTo>
                    <a:pt x="165" y="167"/>
                  </a:lnTo>
                  <a:lnTo>
                    <a:pt x="175" y="164"/>
                  </a:lnTo>
                  <a:lnTo>
                    <a:pt x="185" y="162"/>
                  </a:lnTo>
                  <a:lnTo>
                    <a:pt x="196" y="159"/>
                  </a:lnTo>
                  <a:lnTo>
                    <a:pt x="208" y="159"/>
                  </a:lnTo>
                  <a:lnTo>
                    <a:pt x="218" y="162"/>
                  </a:lnTo>
                  <a:lnTo>
                    <a:pt x="229" y="169"/>
                  </a:lnTo>
                  <a:lnTo>
                    <a:pt x="231" y="172"/>
                  </a:lnTo>
                  <a:lnTo>
                    <a:pt x="236" y="174"/>
                  </a:lnTo>
                  <a:lnTo>
                    <a:pt x="239" y="174"/>
                  </a:lnTo>
                  <a:lnTo>
                    <a:pt x="244" y="174"/>
                  </a:lnTo>
                  <a:lnTo>
                    <a:pt x="241" y="172"/>
                  </a:lnTo>
                  <a:lnTo>
                    <a:pt x="241" y="167"/>
                  </a:lnTo>
                  <a:lnTo>
                    <a:pt x="241" y="162"/>
                  </a:lnTo>
                  <a:lnTo>
                    <a:pt x="241" y="159"/>
                  </a:lnTo>
                  <a:lnTo>
                    <a:pt x="241" y="154"/>
                  </a:lnTo>
                  <a:lnTo>
                    <a:pt x="244" y="149"/>
                  </a:lnTo>
                  <a:lnTo>
                    <a:pt x="244" y="147"/>
                  </a:lnTo>
                  <a:lnTo>
                    <a:pt x="249" y="144"/>
                  </a:lnTo>
                  <a:lnTo>
                    <a:pt x="251" y="144"/>
                  </a:lnTo>
                  <a:lnTo>
                    <a:pt x="254" y="147"/>
                  </a:lnTo>
                  <a:lnTo>
                    <a:pt x="254" y="149"/>
                  </a:lnTo>
                  <a:lnTo>
                    <a:pt x="256" y="149"/>
                  </a:lnTo>
                  <a:lnTo>
                    <a:pt x="259" y="152"/>
                  </a:lnTo>
                  <a:lnTo>
                    <a:pt x="264" y="149"/>
                  </a:lnTo>
                  <a:lnTo>
                    <a:pt x="262" y="139"/>
                  </a:lnTo>
                  <a:lnTo>
                    <a:pt x="262" y="129"/>
                  </a:lnTo>
                  <a:lnTo>
                    <a:pt x="262" y="119"/>
                  </a:lnTo>
                  <a:lnTo>
                    <a:pt x="264" y="109"/>
                  </a:lnTo>
                  <a:lnTo>
                    <a:pt x="267" y="96"/>
                  </a:lnTo>
                  <a:lnTo>
                    <a:pt x="272" y="88"/>
                  </a:lnTo>
                  <a:lnTo>
                    <a:pt x="279" y="78"/>
                  </a:lnTo>
                  <a:lnTo>
                    <a:pt x="287" y="73"/>
                  </a:lnTo>
                  <a:lnTo>
                    <a:pt x="297" y="68"/>
                  </a:lnTo>
                  <a:lnTo>
                    <a:pt x="307" y="63"/>
                  </a:lnTo>
                  <a:lnTo>
                    <a:pt x="320" y="60"/>
                  </a:lnTo>
                  <a:lnTo>
                    <a:pt x="333" y="60"/>
                  </a:lnTo>
                  <a:lnTo>
                    <a:pt x="343" y="60"/>
                  </a:lnTo>
                  <a:lnTo>
                    <a:pt x="356" y="63"/>
                  </a:lnTo>
                  <a:lnTo>
                    <a:pt x="366" y="68"/>
                  </a:lnTo>
                  <a:lnTo>
                    <a:pt x="378" y="76"/>
                  </a:lnTo>
                  <a:lnTo>
                    <a:pt x="381" y="76"/>
                  </a:lnTo>
                  <a:lnTo>
                    <a:pt x="384" y="78"/>
                  </a:lnTo>
                  <a:lnTo>
                    <a:pt x="386" y="81"/>
                  </a:lnTo>
                  <a:lnTo>
                    <a:pt x="389" y="83"/>
                  </a:lnTo>
                  <a:lnTo>
                    <a:pt x="391" y="86"/>
                  </a:lnTo>
                  <a:lnTo>
                    <a:pt x="394" y="91"/>
                  </a:lnTo>
                  <a:lnTo>
                    <a:pt x="396" y="93"/>
                  </a:lnTo>
                  <a:lnTo>
                    <a:pt x="399" y="96"/>
                  </a:lnTo>
                  <a:lnTo>
                    <a:pt x="391" y="101"/>
                  </a:lnTo>
                  <a:lnTo>
                    <a:pt x="384" y="106"/>
                  </a:lnTo>
                  <a:lnTo>
                    <a:pt x="373" y="114"/>
                  </a:lnTo>
                  <a:lnTo>
                    <a:pt x="368" y="121"/>
                  </a:lnTo>
                  <a:lnTo>
                    <a:pt x="361" y="129"/>
                  </a:lnTo>
                  <a:lnTo>
                    <a:pt x="356" y="139"/>
                  </a:lnTo>
                  <a:lnTo>
                    <a:pt x="353" y="147"/>
                  </a:lnTo>
                  <a:lnTo>
                    <a:pt x="353" y="159"/>
                  </a:lnTo>
                  <a:lnTo>
                    <a:pt x="356" y="162"/>
                  </a:lnTo>
                  <a:lnTo>
                    <a:pt x="356" y="159"/>
                  </a:lnTo>
                  <a:lnTo>
                    <a:pt x="356" y="162"/>
                  </a:lnTo>
                  <a:lnTo>
                    <a:pt x="358" y="162"/>
                  </a:lnTo>
                  <a:lnTo>
                    <a:pt x="358" y="159"/>
                  </a:lnTo>
                  <a:lnTo>
                    <a:pt x="361" y="157"/>
                  </a:lnTo>
                  <a:lnTo>
                    <a:pt x="361" y="154"/>
                  </a:lnTo>
                  <a:lnTo>
                    <a:pt x="361" y="152"/>
                  </a:lnTo>
                  <a:lnTo>
                    <a:pt x="361" y="149"/>
                  </a:lnTo>
                  <a:lnTo>
                    <a:pt x="361" y="147"/>
                  </a:lnTo>
                  <a:lnTo>
                    <a:pt x="361" y="144"/>
                  </a:lnTo>
                  <a:lnTo>
                    <a:pt x="363" y="144"/>
                  </a:lnTo>
                  <a:lnTo>
                    <a:pt x="366" y="136"/>
                  </a:lnTo>
                  <a:lnTo>
                    <a:pt x="368" y="131"/>
                  </a:lnTo>
                  <a:lnTo>
                    <a:pt x="373" y="126"/>
                  </a:lnTo>
                  <a:lnTo>
                    <a:pt x="378" y="121"/>
                  </a:lnTo>
                  <a:lnTo>
                    <a:pt x="381" y="116"/>
                  </a:lnTo>
                  <a:lnTo>
                    <a:pt x="386" y="111"/>
                  </a:lnTo>
                  <a:lnTo>
                    <a:pt x="394" y="109"/>
                  </a:lnTo>
                  <a:lnTo>
                    <a:pt x="399" y="106"/>
                  </a:lnTo>
                  <a:lnTo>
                    <a:pt x="404" y="104"/>
                  </a:lnTo>
                  <a:lnTo>
                    <a:pt x="409" y="104"/>
                  </a:lnTo>
                  <a:lnTo>
                    <a:pt x="414" y="104"/>
                  </a:lnTo>
                  <a:lnTo>
                    <a:pt x="417" y="106"/>
                  </a:lnTo>
                  <a:lnTo>
                    <a:pt x="422" y="109"/>
                  </a:lnTo>
                  <a:lnTo>
                    <a:pt x="427" y="111"/>
                  </a:lnTo>
                  <a:lnTo>
                    <a:pt x="429" y="114"/>
                  </a:lnTo>
                  <a:lnTo>
                    <a:pt x="434" y="116"/>
                  </a:lnTo>
                  <a:lnTo>
                    <a:pt x="437" y="121"/>
                  </a:lnTo>
                  <a:lnTo>
                    <a:pt x="439" y="124"/>
                  </a:lnTo>
                  <a:lnTo>
                    <a:pt x="442" y="126"/>
                  </a:lnTo>
                  <a:lnTo>
                    <a:pt x="445" y="126"/>
                  </a:lnTo>
                  <a:lnTo>
                    <a:pt x="447" y="124"/>
                  </a:lnTo>
                  <a:lnTo>
                    <a:pt x="452" y="116"/>
                  </a:lnTo>
                  <a:lnTo>
                    <a:pt x="457" y="109"/>
                  </a:lnTo>
                  <a:lnTo>
                    <a:pt x="465" y="101"/>
                  </a:lnTo>
                  <a:lnTo>
                    <a:pt x="475" y="96"/>
                  </a:lnTo>
                  <a:lnTo>
                    <a:pt x="483" y="91"/>
                  </a:lnTo>
                  <a:lnTo>
                    <a:pt x="493" y="86"/>
                  </a:lnTo>
                  <a:lnTo>
                    <a:pt x="500" y="83"/>
                  </a:lnTo>
                  <a:lnTo>
                    <a:pt x="511" y="81"/>
                  </a:lnTo>
                  <a:lnTo>
                    <a:pt x="513" y="81"/>
                  </a:lnTo>
                  <a:lnTo>
                    <a:pt x="513" y="83"/>
                  </a:lnTo>
                  <a:lnTo>
                    <a:pt x="516" y="83"/>
                  </a:lnTo>
                  <a:lnTo>
                    <a:pt x="518" y="86"/>
                  </a:lnTo>
                  <a:lnTo>
                    <a:pt x="518" y="81"/>
                  </a:lnTo>
                  <a:lnTo>
                    <a:pt x="521" y="78"/>
                  </a:lnTo>
                  <a:lnTo>
                    <a:pt x="526" y="78"/>
                  </a:lnTo>
                  <a:lnTo>
                    <a:pt x="531" y="78"/>
                  </a:lnTo>
                  <a:lnTo>
                    <a:pt x="533" y="78"/>
                  </a:lnTo>
                  <a:lnTo>
                    <a:pt x="539" y="78"/>
                  </a:lnTo>
                  <a:lnTo>
                    <a:pt x="544" y="81"/>
                  </a:lnTo>
                  <a:lnTo>
                    <a:pt x="546" y="78"/>
                  </a:lnTo>
                  <a:lnTo>
                    <a:pt x="551" y="81"/>
                  </a:lnTo>
                  <a:lnTo>
                    <a:pt x="556" y="83"/>
                  </a:lnTo>
                  <a:lnTo>
                    <a:pt x="564" y="86"/>
                  </a:lnTo>
                  <a:lnTo>
                    <a:pt x="569" y="88"/>
                  </a:lnTo>
                  <a:lnTo>
                    <a:pt x="572" y="91"/>
                  </a:lnTo>
                  <a:lnTo>
                    <a:pt x="577" y="96"/>
                  </a:lnTo>
                  <a:lnTo>
                    <a:pt x="582" y="98"/>
                  </a:lnTo>
                  <a:lnTo>
                    <a:pt x="584" y="104"/>
                  </a:lnTo>
                  <a:lnTo>
                    <a:pt x="584" y="101"/>
                  </a:lnTo>
                  <a:lnTo>
                    <a:pt x="582" y="96"/>
                  </a:lnTo>
                  <a:lnTo>
                    <a:pt x="579" y="93"/>
                  </a:lnTo>
                  <a:lnTo>
                    <a:pt x="579" y="91"/>
                  </a:lnTo>
                  <a:lnTo>
                    <a:pt x="574" y="88"/>
                  </a:lnTo>
                  <a:lnTo>
                    <a:pt x="572" y="86"/>
                  </a:lnTo>
                  <a:lnTo>
                    <a:pt x="569" y="83"/>
                  </a:lnTo>
                  <a:lnTo>
                    <a:pt x="566" y="81"/>
                  </a:lnTo>
                  <a:lnTo>
                    <a:pt x="561" y="78"/>
                  </a:lnTo>
                  <a:lnTo>
                    <a:pt x="556" y="78"/>
                  </a:lnTo>
                  <a:lnTo>
                    <a:pt x="551" y="76"/>
                  </a:lnTo>
                  <a:lnTo>
                    <a:pt x="544" y="76"/>
                  </a:lnTo>
                  <a:lnTo>
                    <a:pt x="539" y="73"/>
                  </a:lnTo>
                  <a:lnTo>
                    <a:pt x="531" y="73"/>
                  </a:lnTo>
                  <a:lnTo>
                    <a:pt x="523" y="73"/>
                  </a:lnTo>
                  <a:lnTo>
                    <a:pt x="518" y="73"/>
                  </a:lnTo>
                  <a:lnTo>
                    <a:pt x="516" y="68"/>
                  </a:lnTo>
                  <a:lnTo>
                    <a:pt x="518" y="66"/>
                  </a:lnTo>
                  <a:lnTo>
                    <a:pt x="518" y="60"/>
                  </a:lnTo>
                  <a:lnTo>
                    <a:pt x="521" y="58"/>
                  </a:lnTo>
                  <a:lnTo>
                    <a:pt x="523" y="53"/>
                  </a:lnTo>
                  <a:lnTo>
                    <a:pt x="526" y="50"/>
                  </a:lnTo>
                  <a:lnTo>
                    <a:pt x="528" y="45"/>
                  </a:lnTo>
                  <a:lnTo>
                    <a:pt x="531" y="43"/>
                  </a:lnTo>
                  <a:lnTo>
                    <a:pt x="544" y="30"/>
                  </a:lnTo>
                  <a:lnTo>
                    <a:pt x="556" y="22"/>
                  </a:lnTo>
                  <a:lnTo>
                    <a:pt x="569" y="12"/>
                  </a:lnTo>
                  <a:lnTo>
                    <a:pt x="584" y="5"/>
                  </a:lnTo>
                  <a:lnTo>
                    <a:pt x="600" y="0"/>
                  </a:lnTo>
                  <a:lnTo>
                    <a:pt x="615" y="0"/>
                  </a:lnTo>
                  <a:lnTo>
                    <a:pt x="630" y="0"/>
                  </a:lnTo>
                  <a:lnTo>
                    <a:pt x="645" y="5"/>
                  </a:lnTo>
                  <a:lnTo>
                    <a:pt x="653" y="7"/>
                  </a:lnTo>
                  <a:lnTo>
                    <a:pt x="660" y="10"/>
                  </a:lnTo>
                  <a:lnTo>
                    <a:pt x="668" y="12"/>
                  </a:lnTo>
                  <a:lnTo>
                    <a:pt x="676" y="17"/>
                  </a:lnTo>
                  <a:lnTo>
                    <a:pt x="681" y="22"/>
                  </a:lnTo>
                  <a:lnTo>
                    <a:pt x="686" y="27"/>
                  </a:lnTo>
                  <a:lnTo>
                    <a:pt x="691" y="33"/>
                  </a:lnTo>
                  <a:lnTo>
                    <a:pt x="696" y="40"/>
                  </a:lnTo>
                  <a:close/>
                </a:path>
              </a:pathLst>
            </a:custGeom>
            <a:solidFill>
              <a:srgbClr val="FFFFFF"/>
            </a:solidFill>
            <a:ln w="7938">
              <a:solidFill>
                <a:srgbClr val="8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8233" name="Freeform 13"/>
            <p:cNvSpPr>
              <a:spLocks/>
            </p:cNvSpPr>
            <p:nvPr/>
          </p:nvSpPr>
          <p:spPr bwMode="auto">
            <a:xfrm>
              <a:off x="628" y="2994"/>
              <a:ext cx="110" cy="97"/>
            </a:xfrm>
            <a:custGeom>
              <a:avLst/>
              <a:gdLst>
                <a:gd name="T0" fmla="*/ 92 w 110"/>
                <a:gd name="T1" fmla="*/ 16 h 97"/>
                <a:gd name="T2" fmla="*/ 97 w 110"/>
                <a:gd name="T3" fmla="*/ 21 h 97"/>
                <a:gd name="T4" fmla="*/ 99 w 110"/>
                <a:gd name="T5" fmla="*/ 23 h 97"/>
                <a:gd name="T6" fmla="*/ 102 w 110"/>
                <a:gd name="T7" fmla="*/ 28 h 97"/>
                <a:gd name="T8" fmla="*/ 104 w 110"/>
                <a:gd name="T9" fmla="*/ 33 h 97"/>
                <a:gd name="T10" fmla="*/ 107 w 110"/>
                <a:gd name="T11" fmla="*/ 38 h 97"/>
                <a:gd name="T12" fmla="*/ 110 w 110"/>
                <a:gd name="T13" fmla="*/ 46 h 97"/>
                <a:gd name="T14" fmla="*/ 110 w 110"/>
                <a:gd name="T15" fmla="*/ 51 h 97"/>
                <a:gd name="T16" fmla="*/ 110 w 110"/>
                <a:gd name="T17" fmla="*/ 59 h 97"/>
                <a:gd name="T18" fmla="*/ 99 w 110"/>
                <a:gd name="T19" fmla="*/ 61 h 97"/>
                <a:gd name="T20" fmla="*/ 92 w 110"/>
                <a:gd name="T21" fmla="*/ 64 h 97"/>
                <a:gd name="T22" fmla="*/ 82 w 110"/>
                <a:gd name="T23" fmla="*/ 66 h 97"/>
                <a:gd name="T24" fmla="*/ 74 w 110"/>
                <a:gd name="T25" fmla="*/ 71 h 97"/>
                <a:gd name="T26" fmla="*/ 64 w 110"/>
                <a:gd name="T27" fmla="*/ 76 h 97"/>
                <a:gd name="T28" fmla="*/ 56 w 110"/>
                <a:gd name="T29" fmla="*/ 81 h 97"/>
                <a:gd name="T30" fmla="*/ 49 w 110"/>
                <a:gd name="T31" fmla="*/ 87 h 97"/>
                <a:gd name="T32" fmla="*/ 41 w 110"/>
                <a:gd name="T33" fmla="*/ 97 h 97"/>
                <a:gd name="T34" fmla="*/ 38 w 110"/>
                <a:gd name="T35" fmla="*/ 97 h 97"/>
                <a:gd name="T36" fmla="*/ 38 w 110"/>
                <a:gd name="T37" fmla="*/ 97 h 97"/>
                <a:gd name="T38" fmla="*/ 36 w 110"/>
                <a:gd name="T39" fmla="*/ 94 h 97"/>
                <a:gd name="T40" fmla="*/ 36 w 110"/>
                <a:gd name="T41" fmla="*/ 94 h 97"/>
                <a:gd name="T42" fmla="*/ 33 w 110"/>
                <a:gd name="T43" fmla="*/ 89 h 97"/>
                <a:gd name="T44" fmla="*/ 31 w 110"/>
                <a:gd name="T45" fmla="*/ 89 h 97"/>
                <a:gd name="T46" fmla="*/ 28 w 110"/>
                <a:gd name="T47" fmla="*/ 84 h 97"/>
                <a:gd name="T48" fmla="*/ 23 w 110"/>
                <a:gd name="T49" fmla="*/ 81 h 97"/>
                <a:gd name="T50" fmla="*/ 18 w 110"/>
                <a:gd name="T51" fmla="*/ 81 h 97"/>
                <a:gd name="T52" fmla="*/ 13 w 110"/>
                <a:gd name="T53" fmla="*/ 81 h 97"/>
                <a:gd name="T54" fmla="*/ 8 w 110"/>
                <a:gd name="T55" fmla="*/ 79 h 97"/>
                <a:gd name="T56" fmla="*/ 5 w 110"/>
                <a:gd name="T57" fmla="*/ 76 h 97"/>
                <a:gd name="T58" fmla="*/ 3 w 110"/>
                <a:gd name="T59" fmla="*/ 74 h 97"/>
                <a:gd name="T60" fmla="*/ 5 w 110"/>
                <a:gd name="T61" fmla="*/ 69 h 97"/>
                <a:gd name="T62" fmla="*/ 3 w 110"/>
                <a:gd name="T63" fmla="*/ 69 h 97"/>
                <a:gd name="T64" fmla="*/ 0 w 110"/>
                <a:gd name="T65" fmla="*/ 61 h 97"/>
                <a:gd name="T66" fmla="*/ 0 w 110"/>
                <a:gd name="T67" fmla="*/ 56 h 97"/>
                <a:gd name="T68" fmla="*/ 3 w 110"/>
                <a:gd name="T69" fmla="*/ 49 h 97"/>
                <a:gd name="T70" fmla="*/ 3 w 110"/>
                <a:gd name="T71" fmla="*/ 46 h 97"/>
                <a:gd name="T72" fmla="*/ 5 w 110"/>
                <a:gd name="T73" fmla="*/ 38 h 97"/>
                <a:gd name="T74" fmla="*/ 5 w 110"/>
                <a:gd name="T75" fmla="*/ 33 h 97"/>
                <a:gd name="T76" fmla="*/ 8 w 110"/>
                <a:gd name="T77" fmla="*/ 28 h 97"/>
                <a:gd name="T78" fmla="*/ 10 w 110"/>
                <a:gd name="T79" fmla="*/ 23 h 97"/>
                <a:gd name="T80" fmla="*/ 13 w 110"/>
                <a:gd name="T81" fmla="*/ 18 h 97"/>
                <a:gd name="T82" fmla="*/ 16 w 110"/>
                <a:gd name="T83" fmla="*/ 16 h 97"/>
                <a:gd name="T84" fmla="*/ 21 w 110"/>
                <a:gd name="T85" fmla="*/ 10 h 97"/>
                <a:gd name="T86" fmla="*/ 23 w 110"/>
                <a:gd name="T87" fmla="*/ 8 h 97"/>
                <a:gd name="T88" fmla="*/ 28 w 110"/>
                <a:gd name="T89" fmla="*/ 5 h 97"/>
                <a:gd name="T90" fmla="*/ 33 w 110"/>
                <a:gd name="T91" fmla="*/ 3 h 97"/>
                <a:gd name="T92" fmla="*/ 36 w 110"/>
                <a:gd name="T93" fmla="*/ 0 h 97"/>
                <a:gd name="T94" fmla="*/ 41 w 110"/>
                <a:gd name="T95" fmla="*/ 0 h 97"/>
                <a:gd name="T96" fmla="*/ 46 w 110"/>
                <a:gd name="T97" fmla="*/ 0 h 97"/>
                <a:gd name="T98" fmla="*/ 54 w 110"/>
                <a:gd name="T99" fmla="*/ 0 h 97"/>
                <a:gd name="T100" fmla="*/ 61 w 110"/>
                <a:gd name="T101" fmla="*/ 0 h 97"/>
                <a:gd name="T102" fmla="*/ 66 w 110"/>
                <a:gd name="T103" fmla="*/ 3 h 97"/>
                <a:gd name="T104" fmla="*/ 74 w 110"/>
                <a:gd name="T105" fmla="*/ 5 h 97"/>
                <a:gd name="T106" fmla="*/ 82 w 110"/>
                <a:gd name="T107" fmla="*/ 8 h 97"/>
                <a:gd name="T108" fmla="*/ 87 w 110"/>
                <a:gd name="T109" fmla="*/ 10 h 97"/>
                <a:gd name="T110" fmla="*/ 92 w 110"/>
                <a:gd name="T111" fmla="*/ 16 h 97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110" h="97">
                  <a:moveTo>
                    <a:pt x="92" y="16"/>
                  </a:moveTo>
                  <a:lnTo>
                    <a:pt x="97" y="21"/>
                  </a:lnTo>
                  <a:lnTo>
                    <a:pt x="99" y="23"/>
                  </a:lnTo>
                  <a:lnTo>
                    <a:pt x="102" y="28"/>
                  </a:lnTo>
                  <a:lnTo>
                    <a:pt x="104" y="33"/>
                  </a:lnTo>
                  <a:lnTo>
                    <a:pt x="107" y="38"/>
                  </a:lnTo>
                  <a:lnTo>
                    <a:pt x="110" y="46"/>
                  </a:lnTo>
                  <a:lnTo>
                    <a:pt x="110" y="51"/>
                  </a:lnTo>
                  <a:lnTo>
                    <a:pt x="110" y="59"/>
                  </a:lnTo>
                  <a:lnTo>
                    <a:pt x="99" y="61"/>
                  </a:lnTo>
                  <a:lnTo>
                    <a:pt x="92" y="64"/>
                  </a:lnTo>
                  <a:lnTo>
                    <a:pt x="82" y="66"/>
                  </a:lnTo>
                  <a:lnTo>
                    <a:pt x="74" y="71"/>
                  </a:lnTo>
                  <a:lnTo>
                    <a:pt x="64" y="76"/>
                  </a:lnTo>
                  <a:lnTo>
                    <a:pt x="56" y="81"/>
                  </a:lnTo>
                  <a:lnTo>
                    <a:pt x="49" y="87"/>
                  </a:lnTo>
                  <a:lnTo>
                    <a:pt x="41" y="97"/>
                  </a:lnTo>
                  <a:lnTo>
                    <a:pt x="38" y="97"/>
                  </a:lnTo>
                  <a:lnTo>
                    <a:pt x="36" y="94"/>
                  </a:lnTo>
                  <a:lnTo>
                    <a:pt x="33" y="89"/>
                  </a:lnTo>
                  <a:lnTo>
                    <a:pt x="31" y="89"/>
                  </a:lnTo>
                  <a:lnTo>
                    <a:pt x="28" y="84"/>
                  </a:lnTo>
                  <a:lnTo>
                    <a:pt x="23" y="81"/>
                  </a:lnTo>
                  <a:lnTo>
                    <a:pt x="18" y="81"/>
                  </a:lnTo>
                  <a:lnTo>
                    <a:pt x="13" y="81"/>
                  </a:lnTo>
                  <a:lnTo>
                    <a:pt x="8" y="79"/>
                  </a:lnTo>
                  <a:lnTo>
                    <a:pt x="5" y="76"/>
                  </a:lnTo>
                  <a:lnTo>
                    <a:pt x="3" y="74"/>
                  </a:lnTo>
                  <a:lnTo>
                    <a:pt x="5" y="69"/>
                  </a:lnTo>
                  <a:lnTo>
                    <a:pt x="3" y="69"/>
                  </a:lnTo>
                  <a:lnTo>
                    <a:pt x="0" y="61"/>
                  </a:lnTo>
                  <a:lnTo>
                    <a:pt x="0" y="56"/>
                  </a:lnTo>
                  <a:lnTo>
                    <a:pt x="3" y="49"/>
                  </a:lnTo>
                  <a:lnTo>
                    <a:pt x="3" y="46"/>
                  </a:lnTo>
                  <a:lnTo>
                    <a:pt x="5" y="38"/>
                  </a:lnTo>
                  <a:lnTo>
                    <a:pt x="5" y="33"/>
                  </a:lnTo>
                  <a:lnTo>
                    <a:pt x="8" y="28"/>
                  </a:lnTo>
                  <a:lnTo>
                    <a:pt x="10" y="23"/>
                  </a:lnTo>
                  <a:lnTo>
                    <a:pt x="13" y="18"/>
                  </a:lnTo>
                  <a:lnTo>
                    <a:pt x="16" y="16"/>
                  </a:lnTo>
                  <a:lnTo>
                    <a:pt x="21" y="10"/>
                  </a:lnTo>
                  <a:lnTo>
                    <a:pt x="23" y="8"/>
                  </a:lnTo>
                  <a:lnTo>
                    <a:pt x="28" y="5"/>
                  </a:lnTo>
                  <a:lnTo>
                    <a:pt x="33" y="3"/>
                  </a:lnTo>
                  <a:lnTo>
                    <a:pt x="36" y="0"/>
                  </a:lnTo>
                  <a:lnTo>
                    <a:pt x="41" y="0"/>
                  </a:lnTo>
                  <a:lnTo>
                    <a:pt x="46" y="0"/>
                  </a:lnTo>
                  <a:lnTo>
                    <a:pt x="54" y="0"/>
                  </a:lnTo>
                  <a:lnTo>
                    <a:pt x="61" y="0"/>
                  </a:lnTo>
                  <a:lnTo>
                    <a:pt x="66" y="3"/>
                  </a:lnTo>
                  <a:lnTo>
                    <a:pt x="74" y="5"/>
                  </a:lnTo>
                  <a:lnTo>
                    <a:pt x="82" y="8"/>
                  </a:lnTo>
                  <a:lnTo>
                    <a:pt x="87" y="10"/>
                  </a:lnTo>
                  <a:lnTo>
                    <a:pt x="92" y="16"/>
                  </a:lnTo>
                  <a:close/>
                </a:path>
              </a:pathLst>
            </a:custGeom>
            <a:solidFill>
              <a:srgbClr val="FFFFFF"/>
            </a:solidFill>
            <a:ln w="7938">
              <a:solidFill>
                <a:srgbClr val="8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8234" name="Freeform 14"/>
            <p:cNvSpPr>
              <a:spLocks/>
            </p:cNvSpPr>
            <p:nvPr/>
          </p:nvSpPr>
          <p:spPr bwMode="auto">
            <a:xfrm>
              <a:off x="821" y="3131"/>
              <a:ext cx="120" cy="112"/>
            </a:xfrm>
            <a:custGeom>
              <a:avLst/>
              <a:gdLst>
                <a:gd name="T0" fmla="*/ 92 w 120"/>
                <a:gd name="T1" fmla="*/ 31 h 112"/>
                <a:gd name="T2" fmla="*/ 97 w 120"/>
                <a:gd name="T3" fmla="*/ 41 h 112"/>
                <a:gd name="T4" fmla="*/ 102 w 120"/>
                <a:gd name="T5" fmla="*/ 51 h 112"/>
                <a:gd name="T6" fmla="*/ 105 w 120"/>
                <a:gd name="T7" fmla="*/ 61 h 112"/>
                <a:gd name="T8" fmla="*/ 110 w 120"/>
                <a:gd name="T9" fmla="*/ 71 h 112"/>
                <a:gd name="T10" fmla="*/ 112 w 120"/>
                <a:gd name="T11" fmla="*/ 79 h 112"/>
                <a:gd name="T12" fmla="*/ 115 w 120"/>
                <a:gd name="T13" fmla="*/ 91 h 112"/>
                <a:gd name="T14" fmla="*/ 117 w 120"/>
                <a:gd name="T15" fmla="*/ 102 h 112"/>
                <a:gd name="T16" fmla="*/ 120 w 120"/>
                <a:gd name="T17" fmla="*/ 112 h 112"/>
                <a:gd name="T18" fmla="*/ 112 w 120"/>
                <a:gd name="T19" fmla="*/ 102 h 112"/>
                <a:gd name="T20" fmla="*/ 107 w 120"/>
                <a:gd name="T21" fmla="*/ 94 h 112"/>
                <a:gd name="T22" fmla="*/ 102 w 120"/>
                <a:gd name="T23" fmla="*/ 84 h 112"/>
                <a:gd name="T24" fmla="*/ 97 w 120"/>
                <a:gd name="T25" fmla="*/ 74 h 112"/>
                <a:gd name="T26" fmla="*/ 92 w 120"/>
                <a:gd name="T27" fmla="*/ 64 h 112"/>
                <a:gd name="T28" fmla="*/ 89 w 120"/>
                <a:gd name="T29" fmla="*/ 53 h 112"/>
                <a:gd name="T30" fmla="*/ 82 w 120"/>
                <a:gd name="T31" fmla="*/ 46 h 112"/>
                <a:gd name="T32" fmla="*/ 74 w 120"/>
                <a:gd name="T33" fmla="*/ 36 h 112"/>
                <a:gd name="T34" fmla="*/ 66 w 120"/>
                <a:gd name="T35" fmla="*/ 28 h 112"/>
                <a:gd name="T36" fmla="*/ 56 w 120"/>
                <a:gd name="T37" fmla="*/ 23 h 112"/>
                <a:gd name="T38" fmla="*/ 49 w 120"/>
                <a:gd name="T39" fmla="*/ 20 h 112"/>
                <a:gd name="T40" fmla="*/ 39 w 120"/>
                <a:gd name="T41" fmla="*/ 18 h 112"/>
                <a:gd name="T42" fmla="*/ 31 w 120"/>
                <a:gd name="T43" fmla="*/ 15 h 112"/>
                <a:gd name="T44" fmla="*/ 21 w 120"/>
                <a:gd name="T45" fmla="*/ 15 h 112"/>
                <a:gd name="T46" fmla="*/ 11 w 120"/>
                <a:gd name="T47" fmla="*/ 18 h 112"/>
                <a:gd name="T48" fmla="*/ 0 w 120"/>
                <a:gd name="T49" fmla="*/ 20 h 112"/>
                <a:gd name="T50" fmla="*/ 6 w 120"/>
                <a:gd name="T51" fmla="*/ 13 h 112"/>
                <a:gd name="T52" fmla="*/ 13 w 120"/>
                <a:gd name="T53" fmla="*/ 8 h 112"/>
                <a:gd name="T54" fmla="*/ 21 w 120"/>
                <a:gd name="T55" fmla="*/ 5 h 112"/>
                <a:gd name="T56" fmla="*/ 28 w 120"/>
                <a:gd name="T57" fmla="*/ 3 h 112"/>
                <a:gd name="T58" fmla="*/ 36 w 120"/>
                <a:gd name="T59" fmla="*/ 0 h 112"/>
                <a:gd name="T60" fmla="*/ 44 w 120"/>
                <a:gd name="T61" fmla="*/ 0 h 112"/>
                <a:gd name="T62" fmla="*/ 54 w 120"/>
                <a:gd name="T63" fmla="*/ 3 h 112"/>
                <a:gd name="T64" fmla="*/ 61 w 120"/>
                <a:gd name="T65" fmla="*/ 3 h 112"/>
                <a:gd name="T66" fmla="*/ 66 w 120"/>
                <a:gd name="T67" fmla="*/ 5 h 112"/>
                <a:gd name="T68" fmla="*/ 72 w 120"/>
                <a:gd name="T69" fmla="*/ 8 h 112"/>
                <a:gd name="T70" fmla="*/ 74 w 120"/>
                <a:gd name="T71" fmla="*/ 13 h 112"/>
                <a:gd name="T72" fmla="*/ 79 w 120"/>
                <a:gd name="T73" fmla="*/ 15 h 112"/>
                <a:gd name="T74" fmla="*/ 82 w 120"/>
                <a:gd name="T75" fmla="*/ 20 h 112"/>
                <a:gd name="T76" fmla="*/ 87 w 120"/>
                <a:gd name="T77" fmla="*/ 23 h 112"/>
                <a:gd name="T78" fmla="*/ 89 w 120"/>
                <a:gd name="T79" fmla="*/ 28 h 112"/>
                <a:gd name="T80" fmla="*/ 92 w 120"/>
                <a:gd name="T81" fmla="*/ 31 h 112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20" h="112">
                  <a:moveTo>
                    <a:pt x="92" y="31"/>
                  </a:moveTo>
                  <a:lnTo>
                    <a:pt x="97" y="41"/>
                  </a:lnTo>
                  <a:lnTo>
                    <a:pt x="102" y="51"/>
                  </a:lnTo>
                  <a:lnTo>
                    <a:pt x="105" y="61"/>
                  </a:lnTo>
                  <a:lnTo>
                    <a:pt x="110" y="71"/>
                  </a:lnTo>
                  <a:lnTo>
                    <a:pt x="112" y="79"/>
                  </a:lnTo>
                  <a:lnTo>
                    <a:pt x="115" y="91"/>
                  </a:lnTo>
                  <a:lnTo>
                    <a:pt x="117" y="102"/>
                  </a:lnTo>
                  <a:lnTo>
                    <a:pt x="120" y="112"/>
                  </a:lnTo>
                  <a:lnTo>
                    <a:pt x="112" y="102"/>
                  </a:lnTo>
                  <a:lnTo>
                    <a:pt x="107" y="94"/>
                  </a:lnTo>
                  <a:lnTo>
                    <a:pt x="102" y="84"/>
                  </a:lnTo>
                  <a:lnTo>
                    <a:pt x="97" y="74"/>
                  </a:lnTo>
                  <a:lnTo>
                    <a:pt x="92" y="64"/>
                  </a:lnTo>
                  <a:lnTo>
                    <a:pt x="89" y="53"/>
                  </a:lnTo>
                  <a:lnTo>
                    <a:pt x="82" y="46"/>
                  </a:lnTo>
                  <a:lnTo>
                    <a:pt x="74" y="36"/>
                  </a:lnTo>
                  <a:lnTo>
                    <a:pt x="66" y="28"/>
                  </a:lnTo>
                  <a:lnTo>
                    <a:pt x="56" y="23"/>
                  </a:lnTo>
                  <a:lnTo>
                    <a:pt x="49" y="20"/>
                  </a:lnTo>
                  <a:lnTo>
                    <a:pt x="39" y="18"/>
                  </a:lnTo>
                  <a:lnTo>
                    <a:pt x="31" y="15"/>
                  </a:lnTo>
                  <a:lnTo>
                    <a:pt x="21" y="15"/>
                  </a:lnTo>
                  <a:lnTo>
                    <a:pt x="11" y="18"/>
                  </a:lnTo>
                  <a:lnTo>
                    <a:pt x="0" y="20"/>
                  </a:lnTo>
                  <a:lnTo>
                    <a:pt x="6" y="13"/>
                  </a:lnTo>
                  <a:lnTo>
                    <a:pt x="13" y="8"/>
                  </a:lnTo>
                  <a:lnTo>
                    <a:pt x="21" y="5"/>
                  </a:lnTo>
                  <a:lnTo>
                    <a:pt x="28" y="3"/>
                  </a:lnTo>
                  <a:lnTo>
                    <a:pt x="36" y="0"/>
                  </a:lnTo>
                  <a:lnTo>
                    <a:pt x="44" y="0"/>
                  </a:lnTo>
                  <a:lnTo>
                    <a:pt x="54" y="3"/>
                  </a:lnTo>
                  <a:lnTo>
                    <a:pt x="61" y="3"/>
                  </a:lnTo>
                  <a:lnTo>
                    <a:pt x="66" y="5"/>
                  </a:lnTo>
                  <a:lnTo>
                    <a:pt x="72" y="8"/>
                  </a:lnTo>
                  <a:lnTo>
                    <a:pt x="74" y="13"/>
                  </a:lnTo>
                  <a:lnTo>
                    <a:pt x="79" y="15"/>
                  </a:lnTo>
                  <a:lnTo>
                    <a:pt x="82" y="20"/>
                  </a:lnTo>
                  <a:lnTo>
                    <a:pt x="87" y="23"/>
                  </a:lnTo>
                  <a:lnTo>
                    <a:pt x="89" y="28"/>
                  </a:lnTo>
                  <a:lnTo>
                    <a:pt x="92" y="3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8235" name="Freeform 15"/>
            <p:cNvSpPr>
              <a:spLocks/>
            </p:cNvSpPr>
            <p:nvPr/>
          </p:nvSpPr>
          <p:spPr bwMode="auto">
            <a:xfrm>
              <a:off x="1015" y="3159"/>
              <a:ext cx="104" cy="104"/>
            </a:xfrm>
            <a:custGeom>
              <a:avLst/>
              <a:gdLst>
                <a:gd name="T0" fmla="*/ 0 w 104"/>
                <a:gd name="T1" fmla="*/ 104 h 104"/>
                <a:gd name="T2" fmla="*/ 10 w 104"/>
                <a:gd name="T3" fmla="*/ 96 h 104"/>
                <a:gd name="T4" fmla="*/ 20 w 104"/>
                <a:gd name="T5" fmla="*/ 89 h 104"/>
                <a:gd name="T6" fmla="*/ 30 w 104"/>
                <a:gd name="T7" fmla="*/ 81 h 104"/>
                <a:gd name="T8" fmla="*/ 40 w 104"/>
                <a:gd name="T9" fmla="*/ 74 h 104"/>
                <a:gd name="T10" fmla="*/ 48 w 104"/>
                <a:gd name="T11" fmla="*/ 63 h 104"/>
                <a:gd name="T12" fmla="*/ 55 w 104"/>
                <a:gd name="T13" fmla="*/ 53 h 104"/>
                <a:gd name="T14" fmla="*/ 66 w 104"/>
                <a:gd name="T15" fmla="*/ 41 h 104"/>
                <a:gd name="T16" fmla="*/ 73 w 104"/>
                <a:gd name="T17" fmla="*/ 31 h 104"/>
                <a:gd name="T18" fmla="*/ 76 w 104"/>
                <a:gd name="T19" fmla="*/ 28 h 104"/>
                <a:gd name="T20" fmla="*/ 81 w 104"/>
                <a:gd name="T21" fmla="*/ 23 h 104"/>
                <a:gd name="T22" fmla="*/ 83 w 104"/>
                <a:gd name="T23" fmla="*/ 18 h 104"/>
                <a:gd name="T24" fmla="*/ 86 w 104"/>
                <a:gd name="T25" fmla="*/ 15 h 104"/>
                <a:gd name="T26" fmla="*/ 91 w 104"/>
                <a:gd name="T27" fmla="*/ 10 h 104"/>
                <a:gd name="T28" fmla="*/ 94 w 104"/>
                <a:gd name="T29" fmla="*/ 8 h 104"/>
                <a:gd name="T30" fmla="*/ 99 w 104"/>
                <a:gd name="T31" fmla="*/ 3 h 104"/>
                <a:gd name="T32" fmla="*/ 104 w 104"/>
                <a:gd name="T33" fmla="*/ 0 h 104"/>
                <a:gd name="T34" fmla="*/ 94 w 104"/>
                <a:gd name="T35" fmla="*/ 15 h 104"/>
                <a:gd name="T36" fmla="*/ 83 w 104"/>
                <a:gd name="T37" fmla="*/ 33 h 104"/>
                <a:gd name="T38" fmla="*/ 73 w 104"/>
                <a:gd name="T39" fmla="*/ 48 h 104"/>
                <a:gd name="T40" fmla="*/ 61 w 104"/>
                <a:gd name="T41" fmla="*/ 63 h 104"/>
                <a:gd name="T42" fmla="*/ 48 w 104"/>
                <a:gd name="T43" fmla="*/ 76 h 104"/>
                <a:gd name="T44" fmla="*/ 33 w 104"/>
                <a:gd name="T45" fmla="*/ 89 h 104"/>
                <a:gd name="T46" fmla="*/ 17 w 104"/>
                <a:gd name="T47" fmla="*/ 99 h 104"/>
                <a:gd name="T48" fmla="*/ 0 w 104"/>
                <a:gd name="T49" fmla="*/ 104 h 104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104" h="104">
                  <a:moveTo>
                    <a:pt x="0" y="104"/>
                  </a:moveTo>
                  <a:lnTo>
                    <a:pt x="10" y="96"/>
                  </a:lnTo>
                  <a:lnTo>
                    <a:pt x="20" y="89"/>
                  </a:lnTo>
                  <a:lnTo>
                    <a:pt x="30" y="81"/>
                  </a:lnTo>
                  <a:lnTo>
                    <a:pt x="40" y="74"/>
                  </a:lnTo>
                  <a:lnTo>
                    <a:pt x="48" y="63"/>
                  </a:lnTo>
                  <a:lnTo>
                    <a:pt x="55" y="53"/>
                  </a:lnTo>
                  <a:lnTo>
                    <a:pt x="66" y="41"/>
                  </a:lnTo>
                  <a:lnTo>
                    <a:pt x="73" y="31"/>
                  </a:lnTo>
                  <a:lnTo>
                    <a:pt x="76" y="28"/>
                  </a:lnTo>
                  <a:lnTo>
                    <a:pt x="81" y="23"/>
                  </a:lnTo>
                  <a:lnTo>
                    <a:pt x="83" y="18"/>
                  </a:lnTo>
                  <a:lnTo>
                    <a:pt x="86" y="15"/>
                  </a:lnTo>
                  <a:lnTo>
                    <a:pt x="91" y="10"/>
                  </a:lnTo>
                  <a:lnTo>
                    <a:pt x="94" y="8"/>
                  </a:lnTo>
                  <a:lnTo>
                    <a:pt x="99" y="3"/>
                  </a:lnTo>
                  <a:lnTo>
                    <a:pt x="104" y="0"/>
                  </a:lnTo>
                  <a:lnTo>
                    <a:pt x="94" y="15"/>
                  </a:lnTo>
                  <a:lnTo>
                    <a:pt x="83" y="33"/>
                  </a:lnTo>
                  <a:lnTo>
                    <a:pt x="73" y="48"/>
                  </a:lnTo>
                  <a:lnTo>
                    <a:pt x="61" y="63"/>
                  </a:lnTo>
                  <a:lnTo>
                    <a:pt x="48" y="76"/>
                  </a:lnTo>
                  <a:lnTo>
                    <a:pt x="33" y="89"/>
                  </a:lnTo>
                  <a:lnTo>
                    <a:pt x="17" y="99"/>
                  </a:lnTo>
                  <a:lnTo>
                    <a:pt x="0" y="1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8236" name="Freeform 16"/>
            <p:cNvSpPr>
              <a:spLocks/>
            </p:cNvSpPr>
            <p:nvPr/>
          </p:nvSpPr>
          <p:spPr bwMode="auto">
            <a:xfrm>
              <a:off x="877" y="3225"/>
              <a:ext cx="21" cy="20"/>
            </a:xfrm>
            <a:custGeom>
              <a:avLst/>
              <a:gdLst>
                <a:gd name="T0" fmla="*/ 21 w 21"/>
                <a:gd name="T1" fmla="*/ 5 h 20"/>
                <a:gd name="T2" fmla="*/ 18 w 21"/>
                <a:gd name="T3" fmla="*/ 8 h 20"/>
                <a:gd name="T4" fmla="*/ 18 w 21"/>
                <a:gd name="T5" fmla="*/ 10 h 20"/>
                <a:gd name="T6" fmla="*/ 18 w 21"/>
                <a:gd name="T7" fmla="*/ 13 h 20"/>
                <a:gd name="T8" fmla="*/ 18 w 21"/>
                <a:gd name="T9" fmla="*/ 15 h 20"/>
                <a:gd name="T10" fmla="*/ 16 w 21"/>
                <a:gd name="T11" fmla="*/ 18 h 20"/>
                <a:gd name="T12" fmla="*/ 16 w 21"/>
                <a:gd name="T13" fmla="*/ 18 h 20"/>
                <a:gd name="T14" fmla="*/ 13 w 21"/>
                <a:gd name="T15" fmla="*/ 20 h 20"/>
                <a:gd name="T16" fmla="*/ 10 w 21"/>
                <a:gd name="T17" fmla="*/ 20 h 20"/>
                <a:gd name="T18" fmla="*/ 5 w 21"/>
                <a:gd name="T19" fmla="*/ 18 h 20"/>
                <a:gd name="T20" fmla="*/ 3 w 21"/>
                <a:gd name="T21" fmla="*/ 18 h 20"/>
                <a:gd name="T22" fmla="*/ 0 w 21"/>
                <a:gd name="T23" fmla="*/ 13 h 20"/>
                <a:gd name="T24" fmla="*/ 0 w 21"/>
                <a:gd name="T25" fmla="*/ 10 h 20"/>
                <a:gd name="T26" fmla="*/ 0 w 21"/>
                <a:gd name="T27" fmla="*/ 8 h 20"/>
                <a:gd name="T28" fmla="*/ 0 w 21"/>
                <a:gd name="T29" fmla="*/ 8 h 20"/>
                <a:gd name="T30" fmla="*/ 0 w 21"/>
                <a:gd name="T31" fmla="*/ 5 h 20"/>
                <a:gd name="T32" fmla="*/ 3 w 21"/>
                <a:gd name="T33" fmla="*/ 5 h 20"/>
                <a:gd name="T34" fmla="*/ 8 w 21"/>
                <a:gd name="T35" fmla="*/ 3 h 20"/>
                <a:gd name="T36" fmla="*/ 10 w 21"/>
                <a:gd name="T37" fmla="*/ 0 h 20"/>
                <a:gd name="T38" fmla="*/ 13 w 21"/>
                <a:gd name="T39" fmla="*/ 0 h 20"/>
                <a:gd name="T40" fmla="*/ 16 w 21"/>
                <a:gd name="T41" fmla="*/ 0 h 20"/>
                <a:gd name="T42" fmla="*/ 18 w 21"/>
                <a:gd name="T43" fmla="*/ 3 h 20"/>
                <a:gd name="T44" fmla="*/ 21 w 21"/>
                <a:gd name="T45" fmla="*/ 5 h 20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21" h="20">
                  <a:moveTo>
                    <a:pt x="21" y="5"/>
                  </a:moveTo>
                  <a:lnTo>
                    <a:pt x="18" y="8"/>
                  </a:lnTo>
                  <a:lnTo>
                    <a:pt x="18" y="10"/>
                  </a:lnTo>
                  <a:lnTo>
                    <a:pt x="18" y="13"/>
                  </a:lnTo>
                  <a:lnTo>
                    <a:pt x="18" y="15"/>
                  </a:lnTo>
                  <a:lnTo>
                    <a:pt x="16" y="18"/>
                  </a:lnTo>
                  <a:lnTo>
                    <a:pt x="13" y="20"/>
                  </a:lnTo>
                  <a:lnTo>
                    <a:pt x="10" y="20"/>
                  </a:lnTo>
                  <a:lnTo>
                    <a:pt x="5" y="18"/>
                  </a:lnTo>
                  <a:lnTo>
                    <a:pt x="3" y="18"/>
                  </a:lnTo>
                  <a:lnTo>
                    <a:pt x="0" y="13"/>
                  </a:lnTo>
                  <a:lnTo>
                    <a:pt x="0" y="10"/>
                  </a:lnTo>
                  <a:lnTo>
                    <a:pt x="0" y="8"/>
                  </a:lnTo>
                  <a:lnTo>
                    <a:pt x="0" y="5"/>
                  </a:lnTo>
                  <a:lnTo>
                    <a:pt x="3" y="5"/>
                  </a:lnTo>
                  <a:lnTo>
                    <a:pt x="8" y="3"/>
                  </a:lnTo>
                  <a:lnTo>
                    <a:pt x="10" y="0"/>
                  </a:lnTo>
                  <a:lnTo>
                    <a:pt x="13" y="0"/>
                  </a:lnTo>
                  <a:lnTo>
                    <a:pt x="16" y="0"/>
                  </a:lnTo>
                  <a:lnTo>
                    <a:pt x="18" y="3"/>
                  </a:lnTo>
                  <a:lnTo>
                    <a:pt x="21" y="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8237" name="Freeform 17"/>
            <p:cNvSpPr>
              <a:spLocks/>
            </p:cNvSpPr>
            <p:nvPr/>
          </p:nvSpPr>
          <p:spPr bwMode="auto">
            <a:xfrm>
              <a:off x="1083" y="3240"/>
              <a:ext cx="13" cy="15"/>
            </a:xfrm>
            <a:custGeom>
              <a:avLst/>
              <a:gdLst>
                <a:gd name="T0" fmla="*/ 13 w 13"/>
                <a:gd name="T1" fmla="*/ 10 h 15"/>
                <a:gd name="T2" fmla="*/ 8 w 13"/>
                <a:gd name="T3" fmla="*/ 10 h 15"/>
                <a:gd name="T4" fmla="*/ 5 w 13"/>
                <a:gd name="T5" fmla="*/ 13 h 15"/>
                <a:gd name="T6" fmla="*/ 3 w 13"/>
                <a:gd name="T7" fmla="*/ 13 h 15"/>
                <a:gd name="T8" fmla="*/ 0 w 13"/>
                <a:gd name="T9" fmla="*/ 15 h 15"/>
                <a:gd name="T10" fmla="*/ 0 w 13"/>
                <a:gd name="T11" fmla="*/ 10 h 15"/>
                <a:gd name="T12" fmla="*/ 0 w 13"/>
                <a:gd name="T13" fmla="*/ 8 h 15"/>
                <a:gd name="T14" fmla="*/ 3 w 13"/>
                <a:gd name="T15" fmla="*/ 5 h 15"/>
                <a:gd name="T16" fmla="*/ 5 w 13"/>
                <a:gd name="T17" fmla="*/ 3 h 15"/>
                <a:gd name="T18" fmla="*/ 8 w 13"/>
                <a:gd name="T19" fmla="*/ 0 h 15"/>
                <a:gd name="T20" fmla="*/ 10 w 13"/>
                <a:gd name="T21" fmla="*/ 0 h 15"/>
                <a:gd name="T22" fmla="*/ 10 w 13"/>
                <a:gd name="T23" fmla="*/ 3 h 15"/>
                <a:gd name="T24" fmla="*/ 13 w 13"/>
                <a:gd name="T25" fmla="*/ 3 h 15"/>
                <a:gd name="T26" fmla="*/ 13 w 13"/>
                <a:gd name="T27" fmla="*/ 5 h 15"/>
                <a:gd name="T28" fmla="*/ 13 w 13"/>
                <a:gd name="T29" fmla="*/ 5 h 15"/>
                <a:gd name="T30" fmla="*/ 13 w 13"/>
                <a:gd name="T31" fmla="*/ 8 h 15"/>
                <a:gd name="T32" fmla="*/ 13 w 13"/>
                <a:gd name="T33" fmla="*/ 10 h 1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3" h="15">
                  <a:moveTo>
                    <a:pt x="13" y="10"/>
                  </a:moveTo>
                  <a:lnTo>
                    <a:pt x="8" y="10"/>
                  </a:lnTo>
                  <a:lnTo>
                    <a:pt x="5" y="13"/>
                  </a:lnTo>
                  <a:lnTo>
                    <a:pt x="3" y="13"/>
                  </a:lnTo>
                  <a:lnTo>
                    <a:pt x="0" y="15"/>
                  </a:lnTo>
                  <a:lnTo>
                    <a:pt x="0" y="10"/>
                  </a:lnTo>
                  <a:lnTo>
                    <a:pt x="0" y="8"/>
                  </a:lnTo>
                  <a:lnTo>
                    <a:pt x="3" y="5"/>
                  </a:lnTo>
                  <a:lnTo>
                    <a:pt x="5" y="3"/>
                  </a:lnTo>
                  <a:lnTo>
                    <a:pt x="8" y="0"/>
                  </a:lnTo>
                  <a:lnTo>
                    <a:pt x="10" y="0"/>
                  </a:lnTo>
                  <a:lnTo>
                    <a:pt x="10" y="3"/>
                  </a:lnTo>
                  <a:lnTo>
                    <a:pt x="13" y="3"/>
                  </a:lnTo>
                  <a:lnTo>
                    <a:pt x="13" y="5"/>
                  </a:lnTo>
                  <a:lnTo>
                    <a:pt x="13" y="8"/>
                  </a:lnTo>
                  <a:lnTo>
                    <a:pt x="13" y="1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8238" name="Freeform 18"/>
            <p:cNvSpPr>
              <a:spLocks/>
            </p:cNvSpPr>
            <p:nvPr/>
          </p:nvSpPr>
          <p:spPr bwMode="auto">
            <a:xfrm>
              <a:off x="311" y="3311"/>
              <a:ext cx="30" cy="48"/>
            </a:xfrm>
            <a:custGeom>
              <a:avLst/>
              <a:gdLst>
                <a:gd name="T0" fmla="*/ 30 w 30"/>
                <a:gd name="T1" fmla="*/ 5 h 48"/>
                <a:gd name="T2" fmla="*/ 25 w 30"/>
                <a:gd name="T3" fmla="*/ 3 h 48"/>
                <a:gd name="T4" fmla="*/ 23 w 30"/>
                <a:gd name="T5" fmla="*/ 5 h 48"/>
                <a:gd name="T6" fmla="*/ 18 w 30"/>
                <a:gd name="T7" fmla="*/ 5 h 48"/>
                <a:gd name="T8" fmla="*/ 15 w 30"/>
                <a:gd name="T9" fmla="*/ 8 h 48"/>
                <a:gd name="T10" fmla="*/ 12 w 30"/>
                <a:gd name="T11" fmla="*/ 10 h 48"/>
                <a:gd name="T12" fmla="*/ 10 w 30"/>
                <a:gd name="T13" fmla="*/ 13 h 48"/>
                <a:gd name="T14" fmla="*/ 7 w 30"/>
                <a:gd name="T15" fmla="*/ 15 h 48"/>
                <a:gd name="T16" fmla="*/ 5 w 30"/>
                <a:gd name="T17" fmla="*/ 20 h 48"/>
                <a:gd name="T18" fmla="*/ 2 w 30"/>
                <a:gd name="T19" fmla="*/ 23 h 48"/>
                <a:gd name="T20" fmla="*/ 2 w 30"/>
                <a:gd name="T21" fmla="*/ 25 h 48"/>
                <a:gd name="T22" fmla="*/ 2 w 30"/>
                <a:gd name="T23" fmla="*/ 31 h 48"/>
                <a:gd name="T24" fmla="*/ 2 w 30"/>
                <a:gd name="T25" fmla="*/ 33 h 48"/>
                <a:gd name="T26" fmla="*/ 2 w 30"/>
                <a:gd name="T27" fmla="*/ 38 h 48"/>
                <a:gd name="T28" fmla="*/ 2 w 30"/>
                <a:gd name="T29" fmla="*/ 41 h 48"/>
                <a:gd name="T30" fmla="*/ 2 w 30"/>
                <a:gd name="T31" fmla="*/ 43 h 48"/>
                <a:gd name="T32" fmla="*/ 5 w 30"/>
                <a:gd name="T33" fmla="*/ 48 h 48"/>
                <a:gd name="T34" fmla="*/ 2 w 30"/>
                <a:gd name="T35" fmla="*/ 43 h 48"/>
                <a:gd name="T36" fmla="*/ 0 w 30"/>
                <a:gd name="T37" fmla="*/ 41 h 48"/>
                <a:gd name="T38" fmla="*/ 0 w 30"/>
                <a:gd name="T39" fmla="*/ 38 h 48"/>
                <a:gd name="T40" fmla="*/ 0 w 30"/>
                <a:gd name="T41" fmla="*/ 33 h 48"/>
                <a:gd name="T42" fmla="*/ 0 w 30"/>
                <a:gd name="T43" fmla="*/ 28 h 48"/>
                <a:gd name="T44" fmla="*/ 0 w 30"/>
                <a:gd name="T45" fmla="*/ 25 h 48"/>
                <a:gd name="T46" fmla="*/ 0 w 30"/>
                <a:gd name="T47" fmla="*/ 20 h 48"/>
                <a:gd name="T48" fmla="*/ 0 w 30"/>
                <a:gd name="T49" fmla="*/ 18 h 48"/>
                <a:gd name="T50" fmla="*/ 2 w 30"/>
                <a:gd name="T51" fmla="*/ 15 h 48"/>
                <a:gd name="T52" fmla="*/ 7 w 30"/>
                <a:gd name="T53" fmla="*/ 10 h 48"/>
                <a:gd name="T54" fmla="*/ 10 w 30"/>
                <a:gd name="T55" fmla="*/ 8 h 48"/>
                <a:gd name="T56" fmla="*/ 12 w 30"/>
                <a:gd name="T57" fmla="*/ 5 h 48"/>
                <a:gd name="T58" fmla="*/ 18 w 30"/>
                <a:gd name="T59" fmla="*/ 3 h 48"/>
                <a:gd name="T60" fmla="*/ 20 w 30"/>
                <a:gd name="T61" fmla="*/ 0 h 48"/>
                <a:gd name="T62" fmla="*/ 25 w 30"/>
                <a:gd name="T63" fmla="*/ 0 h 48"/>
                <a:gd name="T64" fmla="*/ 30 w 30"/>
                <a:gd name="T65" fmla="*/ 5 h 48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30" h="48">
                  <a:moveTo>
                    <a:pt x="30" y="5"/>
                  </a:moveTo>
                  <a:lnTo>
                    <a:pt x="25" y="3"/>
                  </a:lnTo>
                  <a:lnTo>
                    <a:pt x="23" y="5"/>
                  </a:lnTo>
                  <a:lnTo>
                    <a:pt x="18" y="5"/>
                  </a:lnTo>
                  <a:lnTo>
                    <a:pt x="15" y="8"/>
                  </a:lnTo>
                  <a:lnTo>
                    <a:pt x="12" y="10"/>
                  </a:lnTo>
                  <a:lnTo>
                    <a:pt x="10" y="13"/>
                  </a:lnTo>
                  <a:lnTo>
                    <a:pt x="7" y="15"/>
                  </a:lnTo>
                  <a:lnTo>
                    <a:pt x="5" y="20"/>
                  </a:lnTo>
                  <a:lnTo>
                    <a:pt x="2" y="23"/>
                  </a:lnTo>
                  <a:lnTo>
                    <a:pt x="2" y="25"/>
                  </a:lnTo>
                  <a:lnTo>
                    <a:pt x="2" y="31"/>
                  </a:lnTo>
                  <a:lnTo>
                    <a:pt x="2" y="33"/>
                  </a:lnTo>
                  <a:lnTo>
                    <a:pt x="2" y="38"/>
                  </a:lnTo>
                  <a:lnTo>
                    <a:pt x="2" y="41"/>
                  </a:lnTo>
                  <a:lnTo>
                    <a:pt x="2" y="43"/>
                  </a:lnTo>
                  <a:lnTo>
                    <a:pt x="5" y="48"/>
                  </a:lnTo>
                  <a:lnTo>
                    <a:pt x="2" y="43"/>
                  </a:lnTo>
                  <a:lnTo>
                    <a:pt x="0" y="41"/>
                  </a:lnTo>
                  <a:lnTo>
                    <a:pt x="0" y="38"/>
                  </a:lnTo>
                  <a:lnTo>
                    <a:pt x="0" y="33"/>
                  </a:lnTo>
                  <a:lnTo>
                    <a:pt x="0" y="28"/>
                  </a:lnTo>
                  <a:lnTo>
                    <a:pt x="0" y="25"/>
                  </a:lnTo>
                  <a:lnTo>
                    <a:pt x="0" y="20"/>
                  </a:lnTo>
                  <a:lnTo>
                    <a:pt x="0" y="18"/>
                  </a:lnTo>
                  <a:lnTo>
                    <a:pt x="2" y="15"/>
                  </a:lnTo>
                  <a:lnTo>
                    <a:pt x="7" y="10"/>
                  </a:lnTo>
                  <a:lnTo>
                    <a:pt x="10" y="8"/>
                  </a:lnTo>
                  <a:lnTo>
                    <a:pt x="12" y="5"/>
                  </a:lnTo>
                  <a:lnTo>
                    <a:pt x="18" y="3"/>
                  </a:lnTo>
                  <a:lnTo>
                    <a:pt x="20" y="0"/>
                  </a:lnTo>
                  <a:lnTo>
                    <a:pt x="25" y="0"/>
                  </a:lnTo>
                  <a:lnTo>
                    <a:pt x="30" y="5"/>
                  </a:lnTo>
                  <a:close/>
                </a:path>
              </a:pathLst>
            </a:custGeom>
            <a:solidFill>
              <a:srgbClr val="8FFFFF"/>
            </a:solidFill>
            <a:ln w="7938">
              <a:solidFill>
                <a:srgbClr val="8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8239" name="Freeform 19"/>
            <p:cNvSpPr>
              <a:spLocks/>
            </p:cNvSpPr>
            <p:nvPr/>
          </p:nvSpPr>
          <p:spPr bwMode="auto">
            <a:xfrm>
              <a:off x="593" y="3385"/>
              <a:ext cx="51" cy="28"/>
            </a:xfrm>
            <a:custGeom>
              <a:avLst/>
              <a:gdLst>
                <a:gd name="T0" fmla="*/ 23 w 51"/>
                <a:gd name="T1" fmla="*/ 25 h 28"/>
                <a:gd name="T2" fmla="*/ 25 w 51"/>
                <a:gd name="T3" fmla="*/ 25 h 28"/>
                <a:gd name="T4" fmla="*/ 30 w 51"/>
                <a:gd name="T5" fmla="*/ 25 h 28"/>
                <a:gd name="T6" fmla="*/ 33 w 51"/>
                <a:gd name="T7" fmla="*/ 22 h 28"/>
                <a:gd name="T8" fmla="*/ 35 w 51"/>
                <a:gd name="T9" fmla="*/ 22 h 28"/>
                <a:gd name="T10" fmla="*/ 40 w 51"/>
                <a:gd name="T11" fmla="*/ 22 h 28"/>
                <a:gd name="T12" fmla="*/ 43 w 51"/>
                <a:gd name="T13" fmla="*/ 20 h 28"/>
                <a:gd name="T14" fmla="*/ 45 w 51"/>
                <a:gd name="T15" fmla="*/ 20 h 28"/>
                <a:gd name="T16" fmla="*/ 51 w 51"/>
                <a:gd name="T17" fmla="*/ 17 h 28"/>
                <a:gd name="T18" fmla="*/ 48 w 51"/>
                <a:gd name="T19" fmla="*/ 20 h 28"/>
                <a:gd name="T20" fmla="*/ 45 w 51"/>
                <a:gd name="T21" fmla="*/ 22 h 28"/>
                <a:gd name="T22" fmla="*/ 40 w 51"/>
                <a:gd name="T23" fmla="*/ 22 h 28"/>
                <a:gd name="T24" fmla="*/ 38 w 51"/>
                <a:gd name="T25" fmla="*/ 25 h 28"/>
                <a:gd name="T26" fmla="*/ 33 w 51"/>
                <a:gd name="T27" fmla="*/ 28 h 28"/>
                <a:gd name="T28" fmla="*/ 30 w 51"/>
                <a:gd name="T29" fmla="*/ 28 h 28"/>
                <a:gd name="T30" fmla="*/ 28 w 51"/>
                <a:gd name="T31" fmla="*/ 28 h 28"/>
                <a:gd name="T32" fmla="*/ 23 w 51"/>
                <a:gd name="T33" fmla="*/ 28 h 28"/>
                <a:gd name="T34" fmla="*/ 20 w 51"/>
                <a:gd name="T35" fmla="*/ 28 h 28"/>
                <a:gd name="T36" fmla="*/ 18 w 51"/>
                <a:gd name="T37" fmla="*/ 25 h 28"/>
                <a:gd name="T38" fmla="*/ 12 w 51"/>
                <a:gd name="T39" fmla="*/ 25 h 28"/>
                <a:gd name="T40" fmla="*/ 10 w 51"/>
                <a:gd name="T41" fmla="*/ 22 h 28"/>
                <a:gd name="T42" fmla="*/ 10 w 51"/>
                <a:gd name="T43" fmla="*/ 17 h 28"/>
                <a:gd name="T44" fmla="*/ 7 w 51"/>
                <a:gd name="T45" fmla="*/ 15 h 28"/>
                <a:gd name="T46" fmla="*/ 5 w 51"/>
                <a:gd name="T47" fmla="*/ 12 h 28"/>
                <a:gd name="T48" fmla="*/ 2 w 51"/>
                <a:gd name="T49" fmla="*/ 10 h 28"/>
                <a:gd name="T50" fmla="*/ 0 w 51"/>
                <a:gd name="T51" fmla="*/ 10 h 28"/>
                <a:gd name="T52" fmla="*/ 0 w 51"/>
                <a:gd name="T53" fmla="*/ 7 h 28"/>
                <a:gd name="T54" fmla="*/ 0 w 51"/>
                <a:gd name="T55" fmla="*/ 2 h 28"/>
                <a:gd name="T56" fmla="*/ 2 w 51"/>
                <a:gd name="T57" fmla="*/ 0 h 28"/>
                <a:gd name="T58" fmla="*/ 2 w 51"/>
                <a:gd name="T59" fmla="*/ 2 h 28"/>
                <a:gd name="T60" fmla="*/ 5 w 51"/>
                <a:gd name="T61" fmla="*/ 5 h 28"/>
                <a:gd name="T62" fmla="*/ 5 w 51"/>
                <a:gd name="T63" fmla="*/ 10 h 28"/>
                <a:gd name="T64" fmla="*/ 7 w 51"/>
                <a:gd name="T65" fmla="*/ 15 h 28"/>
                <a:gd name="T66" fmla="*/ 10 w 51"/>
                <a:gd name="T67" fmla="*/ 17 h 28"/>
                <a:gd name="T68" fmla="*/ 12 w 51"/>
                <a:gd name="T69" fmla="*/ 20 h 28"/>
                <a:gd name="T70" fmla="*/ 18 w 51"/>
                <a:gd name="T71" fmla="*/ 22 h 28"/>
                <a:gd name="T72" fmla="*/ 23 w 51"/>
                <a:gd name="T73" fmla="*/ 25 h 28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51" h="28">
                  <a:moveTo>
                    <a:pt x="23" y="25"/>
                  </a:moveTo>
                  <a:lnTo>
                    <a:pt x="25" y="25"/>
                  </a:lnTo>
                  <a:lnTo>
                    <a:pt x="30" y="25"/>
                  </a:lnTo>
                  <a:lnTo>
                    <a:pt x="33" y="22"/>
                  </a:lnTo>
                  <a:lnTo>
                    <a:pt x="35" y="22"/>
                  </a:lnTo>
                  <a:lnTo>
                    <a:pt x="40" y="22"/>
                  </a:lnTo>
                  <a:lnTo>
                    <a:pt x="43" y="20"/>
                  </a:lnTo>
                  <a:lnTo>
                    <a:pt x="45" y="20"/>
                  </a:lnTo>
                  <a:lnTo>
                    <a:pt x="51" y="17"/>
                  </a:lnTo>
                  <a:lnTo>
                    <a:pt x="48" y="20"/>
                  </a:lnTo>
                  <a:lnTo>
                    <a:pt x="45" y="22"/>
                  </a:lnTo>
                  <a:lnTo>
                    <a:pt x="40" y="22"/>
                  </a:lnTo>
                  <a:lnTo>
                    <a:pt x="38" y="25"/>
                  </a:lnTo>
                  <a:lnTo>
                    <a:pt x="33" y="28"/>
                  </a:lnTo>
                  <a:lnTo>
                    <a:pt x="30" y="28"/>
                  </a:lnTo>
                  <a:lnTo>
                    <a:pt x="28" y="28"/>
                  </a:lnTo>
                  <a:lnTo>
                    <a:pt x="23" y="28"/>
                  </a:lnTo>
                  <a:lnTo>
                    <a:pt x="20" y="28"/>
                  </a:lnTo>
                  <a:lnTo>
                    <a:pt x="18" y="25"/>
                  </a:lnTo>
                  <a:lnTo>
                    <a:pt x="12" y="25"/>
                  </a:lnTo>
                  <a:lnTo>
                    <a:pt x="10" y="22"/>
                  </a:lnTo>
                  <a:lnTo>
                    <a:pt x="10" y="17"/>
                  </a:lnTo>
                  <a:lnTo>
                    <a:pt x="7" y="15"/>
                  </a:lnTo>
                  <a:lnTo>
                    <a:pt x="5" y="12"/>
                  </a:lnTo>
                  <a:lnTo>
                    <a:pt x="2" y="10"/>
                  </a:lnTo>
                  <a:lnTo>
                    <a:pt x="0" y="10"/>
                  </a:lnTo>
                  <a:lnTo>
                    <a:pt x="0" y="7"/>
                  </a:lnTo>
                  <a:lnTo>
                    <a:pt x="0" y="2"/>
                  </a:lnTo>
                  <a:lnTo>
                    <a:pt x="2" y="0"/>
                  </a:lnTo>
                  <a:lnTo>
                    <a:pt x="2" y="2"/>
                  </a:lnTo>
                  <a:lnTo>
                    <a:pt x="5" y="5"/>
                  </a:lnTo>
                  <a:lnTo>
                    <a:pt x="5" y="10"/>
                  </a:lnTo>
                  <a:lnTo>
                    <a:pt x="7" y="15"/>
                  </a:lnTo>
                  <a:lnTo>
                    <a:pt x="10" y="17"/>
                  </a:lnTo>
                  <a:lnTo>
                    <a:pt x="12" y="20"/>
                  </a:lnTo>
                  <a:lnTo>
                    <a:pt x="18" y="22"/>
                  </a:lnTo>
                  <a:lnTo>
                    <a:pt x="23" y="25"/>
                  </a:lnTo>
                  <a:close/>
                </a:path>
              </a:pathLst>
            </a:custGeom>
            <a:solidFill>
              <a:srgbClr val="8FFFFF"/>
            </a:solidFill>
            <a:ln w="7938">
              <a:solidFill>
                <a:srgbClr val="8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8240" name="Freeform 20"/>
            <p:cNvSpPr>
              <a:spLocks/>
            </p:cNvSpPr>
            <p:nvPr/>
          </p:nvSpPr>
          <p:spPr bwMode="auto">
            <a:xfrm>
              <a:off x="499" y="3397"/>
              <a:ext cx="76" cy="46"/>
            </a:xfrm>
            <a:custGeom>
              <a:avLst/>
              <a:gdLst>
                <a:gd name="T0" fmla="*/ 7 w 76"/>
                <a:gd name="T1" fmla="*/ 0 h 46"/>
                <a:gd name="T2" fmla="*/ 7 w 76"/>
                <a:gd name="T3" fmla="*/ 3 h 46"/>
                <a:gd name="T4" fmla="*/ 7 w 76"/>
                <a:gd name="T5" fmla="*/ 5 h 46"/>
                <a:gd name="T6" fmla="*/ 5 w 76"/>
                <a:gd name="T7" fmla="*/ 8 h 46"/>
                <a:gd name="T8" fmla="*/ 5 w 76"/>
                <a:gd name="T9" fmla="*/ 13 h 46"/>
                <a:gd name="T10" fmla="*/ 5 w 76"/>
                <a:gd name="T11" fmla="*/ 16 h 46"/>
                <a:gd name="T12" fmla="*/ 5 w 76"/>
                <a:gd name="T13" fmla="*/ 18 h 46"/>
                <a:gd name="T14" fmla="*/ 5 w 76"/>
                <a:gd name="T15" fmla="*/ 21 h 46"/>
                <a:gd name="T16" fmla="*/ 7 w 76"/>
                <a:gd name="T17" fmla="*/ 23 h 46"/>
                <a:gd name="T18" fmla="*/ 10 w 76"/>
                <a:gd name="T19" fmla="*/ 28 h 46"/>
                <a:gd name="T20" fmla="*/ 12 w 76"/>
                <a:gd name="T21" fmla="*/ 33 h 46"/>
                <a:gd name="T22" fmla="*/ 18 w 76"/>
                <a:gd name="T23" fmla="*/ 36 h 46"/>
                <a:gd name="T24" fmla="*/ 23 w 76"/>
                <a:gd name="T25" fmla="*/ 38 h 46"/>
                <a:gd name="T26" fmla="*/ 25 w 76"/>
                <a:gd name="T27" fmla="*/ 41 h 46"/>
                <a:gd name="T28" fmla="*/ 30 w 76"/>
                <a:gd name="T29" fmla="*/ 41 h 46"/>
                <a:gd name="T30" fmla="*/ 35 w 76"/>
                <a:gd name="T31" fmla="*/ 43 h 46"/>
                <a:gd name="T32" fmla="*/ 43 w 76"/>
                <a:gd name="T33" fmla="*/ 43 h 46"/>
                <a:gd name="T34" fmla="*/ 45 w 76"/>
                <a:gd name="T35" fmla="*/ 43 h 46"/>
                <a:gd name="T36" fmla="*/ 51 w 76"/>
                <a:gd name="T37" fmla="*/ 41 h 46"/>
                <a:gd name="T38" fmla="*/ 56 w 76"/>
                <a:gd name="T39" fmla="*/ 38 h 46"/>
                <a:gd name="T40" fmla="*/ 58 w 76"/>
                <a:gd name="T41" fmla="*/ 38 h 46"/>
                <a:gd name="T42" fmla="*/ 63 w 76"/>
                <a:gd name="T43" fmla="*/ 36 h 46"/>
                <a:gd name="T44" fmla="*/ 68 w 76"/>
                <a:gd name="T45" fmla="*/ 33 h 46"/>
                <a:gd name="T46" fmla="*/ 71 w 76"/>
                <a:gd name="T47" fmla="*/ 31 h 46"/>
                <a:gd name="T48" fmla="*/ 76 w 76"/>
                <a:gd name="T49" fmla="*/ 28 h 46"/>
                <a:gd name="T50" fmla="*/ 73 w 76"/>
                <a:gd name="T51" fmla="*/ 31 h 46"/>
                <a:gd name="T52" fmla="*/ 73 w 76"/>
                <a:gd name="T53" fmla="*/ 33 h 46"/>
                <a:gd name="T54" fmla="*/ 71 w 76"/>
                <a:gd name="T55" fmla="*/ 33 h 46"/>
                <a:gd name="T56" fmla="*/ 71 w 76"/>
                <a:gd name="T57" fmla="*/ 36 h 46"/>
                <a:gd name="T58" fmla="*/ 66 w 76"/>
                <a:gd name="T59" fmla="*/ 36 h 46"/>
                <a:gd name="T60" fmla="*/ 63 w 76"/>
                <a:gd name="T61" fmla="*/ 38 h 46"/>
                <a:gd name="T62" fmla="*/ 61 w 76"/>
                <a:gd name="T63" fmla="*/ 38 h 46"/>
                <a:gd name="T64" fmla="*/ 58 w 76"/>
                <a:gd name="T65" fmla="*/ 41 h 46"/>
                <a:gd name="T66" fmla="*/ 56 w 76"/>
                <a:gd name="T67" fmla="*/ 43 h 46"/>
                <a:gd name="T68" fmla="*/ 53 w 76"/>
                <a:gd name="T69" fmla="*/ 43 h 46"/>
                <a:gd name="T70" fmla="*/ 51 w 76"/>
                <a:gd name="T71" fmla="*/ 46 h 46"/>
                <a:gd name="T72" fmla="*/ 45 w 76"/>
                <a:gd name="T73" fmla="*/ 46 h 46"/>
                <a:gd name="T74" fmla="*/ 38 w 76"/>
                <a:gd name="T75" fmla="*/ 46 h 46"/>
                <a:gd name="T76" fmla="*/ 33 w 76"/>
                <a:gd name="T77" fmla="*/ 46 h 46"/>
                <a:gd name="T78" fmla="*/ 25 w 76"/>
                <a:gd name="T79" fmla="*/ 46 h 46"/>
                <a:gd name="T80" fmla="*/ 20 w 76"/>
                <a:gd name="T81" fmla="*/ 43 h 46"/>
                <a:gd name="T82" fmla="*/ 15 w 76"/>
                <a:gd name="T83" fmla="*/ 41 h 46"/>
                <a:gd name="T84" fmla="*/ 10 w 76"/>
                <a:gd name="T85" fmla="*/ 38 h 46"/>
                <a:gd name="T86" fmla="*/ 7 w 76"/>
                <a:gd name="T87" fmla="*/ 33 h 46"/>
                <a:gd name="T88" fmla="*/ 2 w 76"/>
                <a:gd name="T89" fmla="*/ 28 h 46"/>
                <a:gd name="T90" fmla="*/ 0 w 76"/>
                <a:gd name="T91" fmla="*/ 26 h 46"/>
                <a:gd name="T92" fmla="*/ 0 w 76"/>
                <a:gd name="T93" fmla="*/ 23 h 46"/>
                <a:gd name="T94" fmla="*/ 0 w 76"/>
                <a:gd name="T95" fmla="*/ 21 h 46"/>
                <a:gd name="T96" fmla="*/ 0 w 76"/>
                <a:gd name="T97" fmla="*/ 18 h 46"/>
                <a:gd name="T98" fmla="*/ 0 w 76"/>
                <a:gd name="T99" fmla="*/ 16 h 46"/>
                <a:gd name="T100" fmla="*/ 0 w 76"/>
                <a:gd name="T101" fmla="*/ 10 h 46"/>
                <a:gd name="T102" fmla="*/ 0 w 76"/>
                <a:gd name="T103" fmla="*/ 8 h 46"/>
                <a:gd name="T104" fmla="*/ 2 w 76"/>
                <a:gd name="T105" fmla="*/ 5 h 46"/>
                <a:gd name="T106" fmla="*/ 2 w 76"/>
                <a:gd name="T107" fmla="*/ 3 h 46"/>
                <a:gd name="T108" fmla="*/ 5 w 76"/>
                <a:gd name="T109" fmla="*/ 3 h 46"/>
                <a:gd name="T110" fmla="*/ 5 w 76"/>
                <a:gd name="T111" fmla="*/ 0 h 46"/>
                <a:gd name="T112" fmla="*/ 7 w 76"/>
                <a:gd name="T113" fmla="*/ 0 h 4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76" h="46">
                  <a:moveTo>
                    <a:pt x="7" y="0"/>
                  </a:moveTo>
                  <a:lnTo>
                    <a:pt x="7" y="3"/>
                  </a:lnTo>
                  <a:lnTo>
                    <a:pt x="7" y="5"/>
                  </a:lnTo>
                  <a:lnTo>
                    <a:pt x="5" y="8"/>
                  </a:lnTo>
                  <a:lnTo>
                    <a:pt x="5" y="13"/>
                  </a:lnTo>
                  <a:lnTo>
                    <a:pt x="5" y="16"/>
                  </a:lnTo>
                  <a:lnTo>
                    <a:pt x="5" y="18"/>
                  </a:lnTo>
                  <a:lnTo>
                    <a:pt x="5" y="21"/>
                  </a:lnTo>
                  <a:lnTo>
                    <a:pt x="7" y="23"/>
                  </a:lnTo>
                  <a:lnTo>
                    <a:pt x="10" y="28"/>
                  </a:lnTo>
                  <a:lnTo>
                    <a:pt x="12" y="33"/>
                  </a:lnTo>
                  <a:lnTo>
                    <a:pt x="18" y="36"/>
                  </a:lnTo>
                  <a:lnTo>
                    <a:pt x="23" y="38"/>
                  </a:lnTo>
                  <a:lnTo>
                    <a:pt x="25" y="41"/>
                  </a:lnTo>
                  <a:lnTo>
                    <a:pt x="30" y="41"/>
                  </a:lnTo>
                  <a:lnTo>
                    <a:pt x="35" y="43"/>
                  </a:lnTo>
                  <a:lnTo>
                    <a:pt x="43" y="43"/>
                  </a:lnTo>
                  <a:lnTo>
                    <a:pt x="45" y="43"/>
                  </a:lnTo>
                  <a:lnTo>
                    <a:pt x="51" y="41"/>
                  </a:lnTo>
                  <a:lnTo>
                    <a:pt x="56" y="38"/>
                  </a:lnTo>
                  <a:lnTo>
                    <a:pt x="58" y="38"/>
                  </a:lnTo>
                  <a:lnTo>
                    <a:pt x="63" y="36"/>
                  </a:lnTo>
                  <a:lnTo>
                    <a:pt x="68" y="33"/>
                  </a:lnTo>
                  <a:lnTo>
                    <a:pt x="71" y="31"/>
                  </a:lnTo>
                  <a:lnTo>
                    <a:pt x="76" y="28"/>
                  </a:lnTo>
                  <a:lnTo>
                    <a:pt x="73" y="31"/>
                  </a:lnTo>
                  <a:lnTo>
                    <a:pt x="73" y="33"/>
                  </a:lnTo>
                  <a:lnTo>
                    <a:pt x="71" y="33"/>
                  </a:lnTo>
                  <a:lnTo>
                    <a:pt x="71" y="36"/>
                  </a:lnTo>
                  <a:lnTo>
                    <a:pt x="66" y="36"/>
                  </a:lnTo>
                  <a:lnTo>
                    <a:pt x="63" y="38"/>
                  </a:lnTo>
                  <a:lnTo>
                    <a:pt x="61" y="38"/>
                  </a:lnTo>
                  <a:lnTo>
                    <a:pt x="58" y="41"/>
                  </a:lnTo>
                  <a:lnTo>
                    <a:pt x="56" y="43"/>
                  </a:lnTo>
                  <a:lnTo>
                    <a:pt x="53" y="43"/>
                  </a:lnTo>
                  <a:lnTo>
                    <a:pt x="51" y="46"/>
                  </a:lnTo>
                  <a:lnTo>
                    <a:pt x="45" y="46"/>
                  </a:lnTo>
                  <a:lnTo>
                    <a:pt x="38" y="46"/>
                  </a:lnTo>
                  <a:lnTo>
                    <a:pt x="33" y="46"/>
                  </a:lnTo>
                  <a:lnTo>
                    <a:pt x="25" y="46"/>
                  </a:lnTo>
                  <a:lnTo>
                    <a:pt x="20" y="43"/>
                  </a:lnTo>
                  <a:lnTo>
                    <a:pt x="15" y="41"/>
                  </a:lnTo>
                  <a:lnTo>
                    <a:pt x="10" y="38"/>
                  </a:lnTo>
                  <a:lnTo>
                    <a:pt x="7" y="33"/>
                  </a:lnTo>
                  <a:lnTo>
                    <a:pt x="2" y="28"/>
                  </a:lnTo>
                  <a:lnTo>
                    <a:pt x="0" y="26"/>
                  </a:lnTo>
                  <a:lnTo>
                    <a:pt x="0" y="23"/>
                  </a:lnTo>
                  <a:lnTo>
                    <a:pt x="0" y="21"/>
                  </a:lnTo>
                  <a:lnTo>
                    <a:pt x="0" y="18"/>
                  </a:lnTo>
                  <a:lnTo>
                    <a:pt x="0" y="16"/>
                  </a:lnTo>
                  <a:lnTo>
                    <a:pt x="0" y="10"/>
                  </a:lnTo>
                  <a:lnTo>
                    <a:pt x="0" y="8"/>
                  </a:lnTo>
                  <a:lnTo>
                    <a:pt x="2" y="5"/>
                  </a:lnTo>
                  <a:lnTo>
                    <a:pt x="2" y="3"/>
                  </a:lnTo>
                  <a:lnTo>
                    <a:pt x="5" y="3"/>
                  </a:lnTo>
                  <a:lnTo>
                    <a:pt x="5" y="0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8FFFFF"/>
            </a:solidFill>
            <a:ln w="7938">
              <a:solidFill>
                <a:srgbClr val="8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endParaRPr>
            </a:p>
          </p:txBody>
        </p:sp>
      </p:grpSp>
      <p:grpSp>
        <p:nvGrpSpPr>
          <p:cNvPr id="8197" name="Group 21"/>
          <p:cNvGrpSpPr>
            <a:grpSpLocks/>
          </p:cNvGrpSpPr>
          <p:nvPr/>
        </p:nvGrpSpPr>
        <p:grpSpPr bwMode="auto">
          <a:xfrm>
            <a:off x="3203575" y="3592513"/>
            <a:ext cx="3024188" cy="1439862"/>
            <a:chOff x="2109" y="1933"/>
            <a:chExt cx="1905" cy="907"/>
          </a:xfrm>
        </p:grpSpPr>
        <p:sp>
          <p:nvSpPr>
            <p:cNvPr id="8227" name="AutoShape 22"/>
            <p:cNvSpPr>
              <a:spLocks noChangeArrowheads="1"/>
            </p:cNvSpPr>
            <p:nvPr/>
          </p:nvSpPr>
          <p:spPr bwMode="auto">
            <a:xfrm>
              <a:off x="3833" y="2568"/>
              <a:ext cx="181" cy="272"/>
            </a:xfrm>
            <a:prstGeom prst="upArrow">
              <a:avLst>
                <a:gd name="adj1" fmla="val 40333"/>
                <a:gd name="adj2" fmla="val 77351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8228" name="AutoShape 23"/>
            <p:cNvSpPr>
              <a:spLocks noChangeArrowheads="1"/>
            </p:cNvSpPr>
            <p:nvPr/>
          </p:nvSpPr>
          <p:spPr bwMode="auto">
            <a:xfrm rot="-5400000">
              <a:off x="2880" y="1888"/>
              <a:ext cx="181" cy="272"/>
            </a:xfrm>
            <a:prstGeom prst="upArrow">
              <a:avLst>
                <a:gd name="adj1" fmla="val 40333"/>
                <a:gd name="adj2" fmla="val 77351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8229" name="AutoShape 24"/>
            <p:cNvSpPr>
              <a:spLocks noChangeArrowheads="1"/>
            </p:cNvSpPr>
            <p:nvPr/>
          </p:nvSpPr>
          <p:spPr bwMode="auto">
            <a:xfrm flipV="1">
              <a:off x="2109" y="2341"/>
              <a:ext cx="181" cy="272"/>
            </a:xfrm>
            <a:prstGeom prst="upArrow">
              <a:avLst>
                <a:gd name="adj1" fmla="val 40333"/>
                <a:gd name="adj2" fmla="val 77351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endParaRPr>
            </a:p>
          </p:txBody>
        </p:sp>
      </p:grpSp>
      <p:sp>
        <p:nvSpPr>
          <p:cNvPr id="6169" name="Line 25"/>
          <p:cNvSpPr>
            <a:spLocks noChangeShapeType="1"/>
          </p:cNvSpPr>
          <p:nvPr/>
        </p:nvSpPr>
        <p:spPr bwMode="auto">
          <a:xfrm flipH="1">
            <a:off x="3635375" y="2944813"/>
            <a:ext cx="2159000" cy="0"/>
          </a:xfrm>
          <a:prstGeom prst="line">
            <a:avLst/>
          </a:prstGeom>
          <a:noFill/>
          <a:ln w="76200">
            <a:solidFill>
              <a:srgbClr val="DCEFF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50" charset="-128"/>
              <a:cs typeface="+mn-cs"/>
            </a:endParaRPr>
          </a:p>
        </p:txBody>
      </p:sp>
      <p:grpSp>
        <p:nvGrpSpPr>
          <p:cNvPr id="6170" name="Group 26"/>
          <p:cNvGrpSpPr>
            <a:grpSpLocks noChangeAspect="1"/>
          </p:cNvGrpSpPr>
          <p:nvPr/>
        </p:nvGrpSpPr>
        <p:grpSpPr bwMode="auto">
          <a:xfrm>
            <a:off x="611188" y="2800350"/>
            <a:ext cx="8001000" cy="3292475"/>
            <a:chOff x="385" y="2169"/>
            <a:chExt cx="5036" cy="2073"/>
          </a:xfrm>
        </p:grpSpPr>
        <p:sp>
          <p:nvSpPr>
            <p:cNvPr id="8222" name="Rectangle 27"/>
            <p:cNvSpPr>
              <a:spLocks noChangeAspect="1" noChangeArrowheads="1"/>
            </p:cNvSpPr>
            <p:nvPr/>
          </p:nvSpPr>
          <p:spPr bwMode="auto">
            <a:xfrm>
              <a:off x="430" y="2441"/>
              <a:ext cx="4854" cy="167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8223" name="Freeform 28"/>
            <p:cNvSpPr>
              <a:spLocks noChangeAspect="1"/>
            </p:cNvSpPr>
            <p:nvPr/>
          </p:nvSpPr>
          <p:spPr bwMode="auto">
            <a:xfrm>
              <a:off x="903" y="2832"/>
              <a:ext cx="4302" cy="1386"/>
            </a:xfrm>
            <a:custGeom>
              <a:avLst/>
              <a:gdLst>
                <a:gd name="T0" fmla="*/ 26 w 4302"/>
                <a:gd name="T1" fmla="*/ 1325 h 1386"/>
                <a:gd name="T2" fmla="*/ 275 w 4302"/>
                <a:gd name="T3" fmla="*/ 521 h 1386"/>
                <a:gd name="T4" fmla="*/ 1346 w 4302"/>
                <a:gd name="T5" fmla="*/ 314 h 1386"/>
                <a:gd name="T6" fmla="*/ 2166 w 4302"/>
                <a:gd name="T7" fmla="*/ 183 h 1386"/>
                <a:gd name="T8" fmla="*/ 3057 w 4302"/>
                <a:gd name="T9" fmla="*/ 21 h 1386"/>
                <a:gd name="T10" fmla="*/ 3930 w 4302"/>
                <a:gd name="T11" fmla="*/ 57 h 1386"/>
                <a:gd name="T12" fmla="*/ 4063 w 4302"/>
                <a:gd name="T13" fmla="*/ 191 h 1386"/>
                <a:gd name="T14" fmla="*/ 3911 w 4302"/>
                <a:gd name="T15" fmla="*/ 1205 h 1386"/>
                <a:gd name="T16" fmla="*/ 1715 w 4302"/>
                <a:gd name="T17" fmla="*/ 1277 h 1386"/>
                <a:gd name="T18" fmla="*/ 446 w 4302"/>
                <a:gd name="T19" fmla="*/ 1268 h 1386"/>
                <a:gd name="T20" fmla="*/ 26 w 4302"/>
                <a:gd name="T21" fmla="*/ 1325 h 138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4302" h="1386">
                  <a:moveTo>
                    <a:pt x="26" y="1325"/>
                  </a:moveTo>
                  <a:cubicBezTo>
                    <a:pt x="0" y="1185"/>
                    <a:pt x="55" y="689"/>
                    <a:pt x="275" y="521"/>
                  </a:cubicBezTo>
                  <a:cubicBezTo>
                    <a:pt x="495" y="353"/>
                    <a:pt x="1031" y="370"/>
                    <a:pt x="1346" y="314"/>
                  </a:cubicBezTo>
                  <a:cubicBezTo>
                    <a:pt x="1661" y="258"/>
                    <a:pt x="1881" y="232"/>
                    <a:pt x="2166" y="183"/>
                  </a:cubicBezTo>
                  <a:cubicBezTo>
                    <a:pt x="2451" y="134"/>
                    <a:pt x="2763" y="42"/>
                    <a:pt x="3057" y="21"/>
                  </a:cubicBezTo>
                  <a:cubicBezTo>
                    <a:pt x="3351" y="0"/>
                    <a:pt x="3762" y="29"/>
                    <a:pt x="3930" y="57"/>
                  </a:cubicBezTo>
                  <a:cubicBezTo>
                    <a:pt x="4098" y="85"/>
                    <a:pt x="4066" y="0"/>
                    <a:pt x="4063" y="191"/>
                  </a:cubicBezTo>
                  <a:cubicBezTo>
                    <a:pt x="4060" y="382"/>
                    <a:pt x="4302" y="1024"/>
                    <a:pt x="3911" y="1205"/>
                  </a:cubicBezTo>
                  <a:cubicBezTo>
                    <a:pt x="3520" y="1386"/>
                    <a:pt x="2292" y="1267"/>
                    <a:pt x="1715" y="1277"/>
                  </a:cubicBezTo>
                  <a:cubicBezTo>
                    <a:pt x="1138" y="1287"/>
                    <a:pt x="727" y="1260"/>
                    <a:pt x="446" y="1268"/>
                  </a:cubicBezTo>
                  <a:cubicBezTo>
                    <a:pt x="165" y="1276"/>
                    <a:pt x="114" y="1313"/>
                    <a:pt x="26" y="1325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8224" name="Freeform 29"/>
            <p:cNvSpPr>
              <a:spLocks noChangeAspect="1"/>
            </p:cNvSpPr>
            <p:nvPr/>
          </p:nvSpPr>
          <p:spPr bwMode="auto">
            <a:xfrm>
              <a:off x="793" y="2906"/>
              <a:ext cx="4288" cy="1252"/>
            </a:xfrm>
            <a:custGeom>
              <a:avLst/>
              <a:gdLst>
                <a:gd name="T0" fmla="*/ 0 w 4288"/>
                <a:gd name="T1" fmla="*/ 1213 h 1252"/>
                <a:gd name="T2" fmla="*/ 318 w 4288"/>
                <a:gd name="T3" fmla="*/ 760 h 1252"/>
                <a:gd name="T4" fmla="*/ 1633 w 4288"/>
                <a:gd name="T5" fmla="*/ 533 h 1252"/>
                <a:gd name="T6" fmla="*/ 2456 w 4288"/>
                <a:gd name="T7" fmla="*/ 370 h 1252"/>
                <a:gd name="T8" fmla="*/ 3140 w 4288"/>
                <a:gd name="T9" fmla="*/ 172 h 1252"/>
                <a:gd name="T10" fmla="*/ 3860 w 4288"/>
                <a:gd name="T11" fmla="*/ 64 h 1252"/>
                <a:gd name="T12" fmla="*/ 3968 w 4288"/>
                <a:gd name="T13" fmla="*/ 559 h 1252"/>
                <a:gd name="T14" fmla="*/ 3895 w 4288"/>
                <a:gd name="T15" fmla="*/ 1140 h 1252"/>
                <a:gd name="T16" fmla="*/ 1609 w 4288"/>
                <a:gd name="T17" fmla="*/ 1230 h 1252"/>
                <a:gd name="T18" fmla="*/ 403 w 4288"/>
                <a:gd name="T19" fmla="*/ 1248 h 1252"/>
                <a:gd name="T20" fmla="*/ 0 w 4288"/>
                <a:gd name="T21" fmla="*/ 1213 h 125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4288" h="1252">
                  <a:moveTo>
                    <a:pt x="0" y="1213"/>
                  </a:moveTo>
                  <a:cubicBezTo>
                    <a:pt x="15" y="1138"/>
                    <a:pt x="46" y="873"/>
                    <a:pt x="318" y="760"/>
                  </a:cubicBezTo>
                  <a:cubicBezTo>
                    <a:pt x="590" y="647"/>
                    <a:pt x="1277" y="598"/>
                    <a:pt x="1633" y="533"/>
                  </a:cubicBezTo>
                  <a:cubicBezTo>
                    <a:pt x="1989" y="468"/>
                    <a:pt x="2205" y="430"/>
                    <a:pt x="2456" y="370"/>
                  </a:cubicBezTo>
                  <a:cubicBezTo>
                    <a:pt x="2707" y="310"/>
                    <a:pt x="2906" y="223"/>
                    <a:pt x="3140" y="172"/>
                  </a:cubicBezTo>
                  <a:cubicBezTo>
                    <a:pt x="3374" y="121"/>
                    <a:pt x="3722" y="0"/>
                    <a:pt x="3860" y="64"/>
                  </a:cubicBezTo>
                  <a:cubicBezTo>
                    <a:pt x="3998" y="128"/>
                    <a:pt x="3962" y="380"/>
                    <a:pt x="3968" y="559"/>
                  </a:cubicBezTo>
                  <a:cubicBezTo>
                    <a:pt x="3974" y="738"/>
                    <a:pt x="4288" y="1028"/>
                    <a:pt x="3895" y="1140"/>
                  </a:cubicBezTo>
                  <a:cubicBezTo>
                    <a:pt x="3502" y="1252"/>
                    <a:pt x="2191" y="1212"/>
                    <a:pt x="1609" y="1230"/>
                  </a:cubicBezTo>
                  <a:cubicBezTo>
                    <a:pt x="1027" y="1248"/>
                    <a:pt x="671" y="1251"/>
                    <a:pt x="403" y="1248"/>
                  </a:cubicBezTo>
                  <a:cubicBezTo>
                    <a:pt x="135" y="1245"/>
                    <a:pt x="84" y="1220"/>
                    <a:pt x="0" y="121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8225" name="Freeform 30"/>
            <p:cNvSpPr>
              <a:spLocks noChangeAspect="1"/>
            </p:cNvSpPr>
            <p:nvPr/>
          </p:nvSpPr>
          <p:spPr bwMode="auto">
            <a:xfrm>
              <a:off x="385" y="2169"/>
              <a:ext cx="1543" cy="2073"/>
            </a:xfrm>
            <a:custGeom>
              <a:avLst/>
              <a:gdLst>
                <a:gd name="T0" fmla="*/ 109 w 1543"/>
                <a:gd name="T1" fmla="*/ 48 h 2073"/>
                <a:gd name="T2" fmla="*/ 28 w 1543"/>
                <a:gd name="T3" fmla="*/ 291 h 2073"/>
                <a:gd name="T4" fmla="*/ 55 w 1543"/>
                <a:gd name="T5" fmla="*/ 1794 h 2073"/>
                <a:gd name="T6" fmla="*/ 217 w 1543"/>
                <a:gd name="T7" fmla="*/ 1965 h 2073"/>
                <a:gd name="T8" fmla="*/ 1333 w 1543"/>
                <a:gd name="T9" fmla="*/ 1965 h 2073"/>
                <a:gd name="T10" fmla="*/ 1477 w 1543"/>
                <a:gd name="T11" fmla="*/ 1812 h 2073"/>
                <a:gd name="T12" fmla="*/ 1216 w 1543"/>
                <a:gd name="T13" fmla="*/ 804 h 2073"/>
                <a:gd name="T14" fmla="*/ 685 w 1543"/>
                <a:gd name="T15" fmla="*/ 228 h 2073"/>
                <a:gd name="T16" fmla="*/ 109 w 1543"/>
                <a:gd name="T17" fmla="*/ 48 h 207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543" h="2073">
                  <a:moveTo>
                    <a:pt x="109" y="48"/>
                  </a:moveTo>
                  <a:cubicBezTo>
                    <a:pt x="0" y="58"/>
                    <a:pt x="37" y="0"/>
                    <a:pt x="28" y="291"/>
                  </a:cubicBezTo>
                  <a:cubicBezTo>
                    <a:pt x="19" y="582"/>
                    <a:pt x="23" y="1515"/>
                    <a:pt x="55" y="1794"/>
                  </a:cubicBezTo>
                  <a:cubicBezTo>
                    <a:pt x="87" y="2073"/>
                    <a:pt x="4" y="1937"/>
                    <a:pt x="217" y="1965"/>
                  </a:cubicBezTo>
                  <a:cubicBezTo>
                    <a:pt x="430" y="1993"/>
                    <a:pt x="1123" y="1990"/>
                    <a:pt x="1333" y="1965"/>
                  </a:cubicBezTo>
                  <a:cubicBezTo>
                    <a:pt x="1543" y="1940"/>
                    <a:pt x="1496" y="2005"/>
                    <a:pt x="1477" y="1812"/>
                  </a:cubicBezTo>
                  <a:cubicBezTo>
                    <a:pt x="1458" y="1619"/>
                    <a:pt x="1348" y="1068"/>
                    <a:pt x="1216" y="804"/>
                  </a:cubicBezTo>
                  <a:cubicBezTo>
                    <a:pt x="1084" y="540"/>
                    <a:pt x="869" y="354"/>
                    <a:pt x="685" y="228"/>
                  </a:cubicBezTo>
                  <a:cubicBezTo>
                    <a:pt x="501" y="102"/>
                    <a:pt x="218" y="48"/>
                    <a:pt x="109" y="48"/>
                  </a:cubicBezTo>
                  <a:close/>
                </a:path>
              </a:pathLst>
            </a:custGeom>
            <a:solidFill>
              <a:srgbClr val="6633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8226" name="Freeform 31"/>
            <p:cNvSpPr>
              <a:spLocks noChangeAspect="1"/>
            </p:cNvSpPr>
            <p:nvPr/>
          </p:nvSpPr>
          <p:spPr bwMode="auto">
            <a:xfrm flipH="1">
              <a:off x="3878" y="2169"/>
              <a:ext cx="1543" cy="2073"/>
            </a:xfrm>
            <a:custGeom>
              <a:avLst/>
              <a:gdLst>
                <a:gd name="T0" fmla="*/ 109 w 1543"/>
                <a:gd name="T1" fmla="*/ 48 h 2073"/>
                <a:gd name="T2" fmla="*/ 28 w 1543"/>
                <a:gd name="T3" fmla="*/ 291 h 2073"/>
                <a:gd name="T4" fmla="*/ 55 w 1543"/>
                <a:gd name="T5" fmla="*/ 1794 h 2073"/>
                <a:gd name="T6" fmla="*/ 217 w 1543"/>
                <a:gd name="T7" fmla="*/ 1965 h 2073"/>
                <a:gd name="T8" fmla="*/ 1333 w 1543"/>
                <a:gd name="T9" fmla="*/ 1965 h 2073"/>
                <a:gd name="T10" fmla="*/ 1477 w 1543"/>
                <a:gd name="T11" fmla="*/ 1812 h 2073"/>
                <a:gd name="T12" fmla="*/ 1216 w 1543"/>
                <a:gd name="T13" fmla="*/ 804 h 2073"/>
                <a:gd name="T14" fmla="*/ 685 w 1543"/>
                <a:gd name="T15" fmla="*/ 228 h 2073"/>
                <a:gd name="T16" fmla="*/ 109 w 1543"/>
                <a:gd name="T17" fmla="*/ 48 h 207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543" h="2073">
                  <a:moveTo>
                    <a:pt x="109" y="48"/>
                  </a:moveTo>
                  <a:cubicBezTo>
                    <a:pt x="0" y="58"/>
                    <a:pt x="37" y="0"/>
                    <a:pt x="28" y="291"/>
                  </a:cubicBezTo>
                  <a:cubicBezTo>
                    <a:pt x="19" y="582"/>
                    <a:pt x="23" y="1515"/>
                    <a:pt x="55" y="1794"/>
                  </a:cubicBezTo>
                  <a:cubicBezTo>
                    <a:pt x="87" y="2073"/>
                    <a:pt x="4" y="1937"/>
                    <a:pt x="217" y="1965"/>
                  </a:cubicBezTo>
                  <a:cubicBezTo>
                    <a:pt x="430" y="1993"/>
                    <a:pt x="1123" y="1990"/>
                    <a:pt x="1333" y="1965"/>
                  </a:cubicBezTo>
                  <a:cubicBezTo>
                    <a:pt x="1543" y="1940"/>
                    <a:pt x="1496" y="2005"/>
                    <a:pt x="1477" y="1812"/>
                  </a:cubicBezTo>
                  <a:cubicBezTo>
                    <a:pt x="1458" y="1619"/>
                    <a:pt x="1348" y="1068"/>
                    <a:pt x="1216" y="804"/>
                  </a:cubicBezTo>
                  <a:cubicBezTo>
                    <a:pt x="1084" y="540"/>
                    <a:pt x="869" y="354"/>
                    <a:pt x="685" y="228"/>
                  </a:cubicBezTo>
                  <a:cubicBezTo>
                    <a:pt x="501" y="102"/>
                    <a:pt x="218" y="48"/>
                    <a:pt x="109" y="48"/>
                  </a:cubicBezTo>
                  <a:close/>
                </a:path>
              </a:pathLst>
            </a:custGeom>
            <a:solidFill>
              <a:srgbClr val="6633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endParaRPr>
            </a:p>
          </p:txBody>
        </p:sp>
      </p:grpSp>
      <p:grpSp>
        <p:nvGrpSpPr>
          <p:cNvPr id="6176" name="Group 32"/>
          <p:cNvGrpSpPr>
            <a:grpSpLocks/>
          </p:cNvGrpSpPr>
          <p:nvPr/>
        </p:nvGrpSpPr>
        <p:grpSpPr bwMode="auto">
          <a:xfrm>
            <a:off x="3275013" y="3521075"/>
            <a:ext cx="2952750" cy="1511300"/>
            <a:chOff x="2154" y="1888"/>
            <a:chExt cx="1860" cy="952"/>
          </a:xfrm>
        </p:grpSpPr>
        <p:sp>
          <p:nvSpPr>
            <p:cNvPr id="8219" name="AutoShape 33"/>
            <p:cNvSpPr>
              <a:spLocks noChangeArrowheads="1"/>
            </p:cNvSpPr>
            <p:nvPr/>
          </p:nvSpPr>
          <p:spPr bwMode="auto">
            <a:xfrm flipH="1">
              <a:off x="2154" y="2205"/>
              <a:ext cx="181" cy="272"/>
            </a:xfrm>
            <a:prstGeom prst="upArrow">
              <a:avLst>
                <a:gd name="adj1" fmla="val 40333"/>
                <a:gd name="adj2" fmla="val 77351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8220" name="AutoShape 34"/>
            <p:cNvSpPr>
              <a:spLocks noChangeArrowheads="1"/>
            </p:cNvSpPr>
            <p:nvPr/>
          </p:nvSpPr>
          <p:spPr bwMode="auto">
            <a:xfrm rot="5400000" flipH="1">
              <a:off x="3106" y="1843"/>
              <a:ext cx="181" cy="272"/>
            </a:xfrm>
            <a:prstGeom prst="upArrow">
              <a:avLst>
                <a:gd name="adj1" fmla="val 40333"/>
                <a:gd name="adj2" fmla="val 77351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8221" name="AutoShape 35"/>
            <p:cNvSpPr>
              <a:spLocks noChangeArrowheads="1"/>
            </p:cNvSpPr>
            <p:nvPr/>
          </p:nvSpPr>
          <p:spPr bwMode="auto">
            <a:xfrm flipH="1" flipV="1">
              <a:off x="3833" y="2568"/>
              <a:ext cx="181" cy="272"/>
            </a:xfrm>
            <a:prstGeom prst="upArrow">
              <a:avLst>
                <a:gd name="adj1" fmla="val 40333"/>
                <a:gd name="adj2" fmla="val 77351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endParaRPr>
            </a:p>
          </p:txBody>
        </p:sp>
      </p:grpSp>
      <p:sp>
        <p:nvSpPr>
          <p:cNvPr id="6180" name="Text Box 36"/>
          <p:cNvSpPr txBox="1">
            <a:spLocks noChangeArrowheads="1"/>
          </p:cNvSpPr>
          <p:nvPr/>
        </p:nvSpPr>
        <p:spPr bwMode="auto">
          <a:xfrm>
            <a:off x="3635375" y="260350"/>
            <a:ext cx="265970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G正楷書体-PRO" panose="03000600000000000000" pitchFamily="66" charset="-128"/>
                <a:ea typeface="HG正楷書体-PRO" panose="03000600000000000000" pitchFamily="66" charset="-128"/>
              </a:rPr>
              <a:t>通常</a:t>
            </a: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ＭＳ Ｐゴシック" panose="020B0600070205080204" pitchFamily="50" charset="-128"/>
                <a:cs typeface="+mn-cs"/>
              </a:rPr>
              <a:t>　</a:t>
            </a:r>
            <a:r>
              <a:rPr kumimoji="1" lang="en-US" altLang="ja-JP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ＭＳ Ｐゴシック" panose="020B0600070205080204" pitchFamily="50" charset="-128"/>
                <a:cs typeface="+mn-cs"/>
              </a:rPr>
              <a:t>Normal</a:t>
            </a:r>
          </a:p>
        </p:txBody>
      </p:sp>
      <p:sp>
        <p:nvSpPr>
          <p:cNvPr id="6181" name="Text Box 37"/>
          <p:cNvSpPr txBox="1">
            <a:spLocks noChangeArrowheads="1"/>
          </p:cNvSpPr>
          <p:nvPr/>
        </p:nvSpPr>
        <p:spPr bwMode="auto">
          <a:xfrm>
            <a:off x="2695234" y="299969"/>
            <a:ext cx="440857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G正楷書体-PRO" panose="03000600000000000000" pitchFamily="66" charset="-128"/>
                <a:ea typeface="HG正楷書体-PRO" panose="03000600000000000000" pitchFamily="66" charset="-128"/>
              </a:rPr>
              <a:t>エルニーニョ</a:t>
            </a: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ＭＳ Ｐゴシック" panose="020B0600070205080204" pitchFamily="50" charset="-128"/>
                <a:cs typeface="+mn-cs"/>
              </a:rPr>
              <a:t>　</a:t>
            </a:r>
            <a:r>
              <a:rPr kumimoji="1" lang="en-US" altLang="ja-JP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ＭＳ Ｐゴシック" panose="020B0600070205080204" pitchFamily="50" charset="-128"/>
                <a:cs typeface="+mn-cs"/>
              </a:rPr>
              <a:t>El  Niño</a:t>
            </a:r>
          </a:p>
        </p:txBody>
      </p:sp>
      <p:sp>
        <p:nvSpPr>
          <p:cNvPr id="8203" name="Text Box 38"/>
          <p:cNvSpPr txBox="1">
            <a:spLocks noChangeArrowheads="1"/>
          </p:cNvSpPr>
          <p:nvPr/>
        </p:nvSpPr>
        <p:spPr bwMode="auto">
          <a:xfrm>
            <a:off x="3491880" y="2502970"/>
            <a:ext cx="2305439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DCEFF0"/>
                </a:solidFill>
                <a:effectLst/>
                <a:uLnTx/>
                <a:uFillTx/>
                <a:latin typeface="HG正楷書体-PRO" panose="03000600000000000000" pitchFamily="66" charset="-128"/>
                <a:ea typeface="HG正楷書体-PRO" panose="03000600000000000000" pitchFamily="66" charset="-128"/>
              </a:rPr>
              <a:t>貿易風</a:t>
            </a: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DCEFF0"/>
                </a:solidFill>
                <a:effectLst/>
                <a:uLnTx/>
                <a:uFillTx/>
                <a:latin typeface="Comic Sans MS" panose="030F0702030302020204" pitchFamily="66" charset="0"/>
                <a:ea typeface="ＭＳ Ｐゴシック" panose="020B0600070205080204" pitchFamily="50" charset="-128"/>
                <a:cs typeface="+mn-cs"/>
              </a:rPr>
              <a:t>　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DCEFF0"/>
                </a:solidFill>
                <a:effectLst/>
                <a:uLnTx/>
                <a:uFillTx/>
                <a:latin typeface="Comic Sans MS" panose="030F0702030302020204" pitchFamily="66" charset="0"/>
                <a:ea typeface="ＭＳ Ｐゴシック" panose="020B0600070205080204" pitchFamily="50" charset="-128"/>
                <a:cs typeface="+mn-cs"/>
              </a:rPr>
              <a:t>Trade wind</a:t>
            </a:r>
          </a:p>
        </p:txBody>
      </p:sp>
      <p:sp>
        <p:nvSpPr>
          <p:cNvPr id="8204" name="Text Box 39"/>
          <p:cNvSpPr txBox="1">
            <a:spLocks noChangeArrowheads="1"/>
          </p:cNvSpPr>
          <p:nvPr/>
        </p:nvSpPr>
        <p:spPr bwMode="auto">
          <a:xfrm>
            <a:off x="2535238" y="3381375"/>
            <a:ext cx="7461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Comic Sans MS" panose="030F0702030302020204" pitchFamily="66" charset="0"/>
                <a:ea typeface="ＭＳ Ｐゴシック" panose="020B0600070205080204" pitchFamily="50" charset="-128"/>
                <a:cs typeface="+mn-cs"/>
              </a:rPr>
              <a:t>warm</a:t>
            </a:r>
          </a:p>
        </p:txBody>
      </p:sp>
      <p:sp>
        <p:nvSpPr>
          <p:cNvPr id="8205" name="Text Box 40"/>
          <p:cNvSpPr txBox="1">
            <a:spLocks noChangeArrowheads="1"/>
          </p:cNvSpPr>
          <p:nvPr/>
        </p:nvSpPr>
        <p:spPr bwMode="auto">
          <a:xfrm>
            <a:off x="3276600" y="5300663"/>
            <a:ext cx="61912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>
                <a:ln>
                  <a:noFill/>
                </a:ln>
                <a:solidFill>
                  <a:srgbClr val="DCEFF0"/>
                </a:solidFill>
                <a:effectLst/>
                <a:uLnTx/>
                <a:uFillTx/>
                <a:latin typeface="Comic Sans MS" panose="030F0702030302020204" pitchFamily="66" charset="0"/>
                <a:ea typeface="ＭＳ Ｐゴシック" panose="020B0600070205080204" pitchFamily="50" charset="-128"/>
                <a:cs typeface="+mn-cs"/>
              </a:rPr>
              <a:t>cold</a:t>
            </a:r>
          </a:p>
        </p:txBody>
      </p:sp>
      <p:sp>
        <p:nvSpPr>
          <p:cNvPr id="6185" name="Text Box 41"/>
          <p:cNvSpPr txBox="1">
            <a:spLocks noChangeArrowheads="1"/>
          </p:cNvSpPr>
          <p:nvPr/>
        </p:nvSpPr>
        <p:spPr bwMode="auto">
          <a:xfrm>
            <a:off x="2268538" y="6237288"/>
            <a:ext cx="461486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ＭＳ Ｐゴシック" panose="020B0600070205080204" pitchFamily="50" charset="-128"/>
                <a:cs typeface="+mn-cs"/>
              </a:rPr>
              <a:t>ENSO (El Niño, Southern Oscillation)</a:t>
            </a:r>
          </a:p>
        </p:txBody>
      </p:sp>
      <p:grpSp>
        <p:nvGrpSpPr>
          <p:cNvPr id="6186" name="Group 42"/>
          <p:cNvGrpSpPr>
            <a:grpSpLocks/>
          </p:cNvGrpSpPr>
          <p:nvPr/>
        </p:nvGrpSpPr>
        <p:grpSpPr bwMode="auto">
          <a:xfrm>
            <a:off x="2484438" y="2852738"/>
            <a:ext cx="647700" cy="431800"/>
            <a:chOff x="1565" y="1797"/>
            <a:chExt cx="408" cy="272"/>
          </a:xfrm>
        </p:grpSpPr>
        <p:sp>
          <p:nvSpPr>
            <p:cNvPr id="8215" name="Line 43"/>
            <p:cNvSpPr>
              <a:spLocks noChangeShapeType="1"/>
            </p:cNvSpPr>
            <p:nvPr/>
          </p:nvSpPr>
          <p:spPr bwMode="auto">
            <a:xfrm>
              <a:off x="1565" y="1797"/>
              <a:ext cx="0" cy="272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8216" name="Line 44"/>
            <p:cNvSpPr>
              <a:spLocks noChangeShapeType="1"/>
            </p:cNvSpPr>
            <p:nvPr/>
          </p:nvSpPr>
          <p:spPr bwMode="auto">
            <a:xfrm>
              <a:off x="1701" y="1797"/>
              <a:ext cx="0" cy="272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8217" name="Line 45"/>
            <p:cNvSpPr>
              <a:spLocks noChangeShapeType="1"/>
            </p:cNvSpPr>
            <p:nvPr/>
          </p:nvSpPr>
          <p:spPr bwMode="auto">
            <a:xfrm>
              <a:off x="1837" y="1797"/>
              <a:ext cx="0" cy="272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8218" name="Line 46"/>
            <p:cNvSpPr>
              <a:spLocks noChangeShapeType="1"/>
            </p:cNvSpPr>
            <p:nvPr/>
          </p:nvSpPr>
          <p:spPr bwMode="auto">
            <a:xfrm>
              <a:off x="1973" y="1797"/>
              <a:ext cx="0" cy="272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endParaRPr>
            </a:p>
          </p:txBody>
        </p:sp>
      </p:grpSp>
      <p:grpSp>
        <p:nvGrpSpPr>
          <p:cNvPr id="6191" name="Group 47"/>
          <p:cNvGrpSpPr>
            <a:grpSpLocks/>
          </p:cNvGrpSpPr>
          <p:nvPr/>
        </p:nvGrpSpPr>
        <p:grpSpPr bwMode="auto">
          <a:xfrm>
            <a:off x="6011863" y="2781300"/>
            <a:ext cx="647700" cy="431800"/>
            <a:chOff x="1565" y="1797"/>
            <a:chExt cx="408" cy="272"/>
          </a:xfrm>
        </p:grpSpPr>
        <p:sp>
          <p:nvSpPr>
            <p:cNvPr id="8211" name="Line 48"/>
            <p:cNvSpPr>
              <a:spLocks noChangeShapeType="1"/>
            </p:cNvSpPr>
            <p:nvPr/>
          </p:nvSpPr>
          <p:spPr bwMode="auto">
            <a:xfrm>
              <a:off x="1565" y="1797"/>
              <a:ext cx="0" cy="272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8212" name="Line 49"/>
            <p:cNvSpPr>
              <a:spLocks noChangeShapeType="1"/>
            </p:cNvSpPr>
            <p:nvPr/>
          </p:nvSpPr>
          <p:spPr bwMode="auto">
            <a:xfrm>
              <a:off x="1701" y="1797"/>
              <a:ext cx="0" cy="272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8213" name="Line 50"/>
            <p:cNvSpPr>
              <a:spLocks noChangeShapeType="1"/>
            </p:cNvSpPr>
            <p:nvPr/>
          </p:nvSpPr>
          <p:spPr bwMode="auto">
            <a:xfrm>
              <a:off x="1837" y="1797"/>
              <a:ext cx="0" cy="272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8214" name="Line 51"/>
            <p:cNvSpPr>
              <a:spLocks noChangeShapeType="1"/>
            </p:cNvSpPr>
            <p:nvPr/>
          </p:nvSpPr>
          <p:spPr bwMode="auto">
            <a:xfrm>
              <a:off x="1973" y="1797"/>
              <a:ext cx="0" cy="272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endParaRPr>
            </a:p>
          </p:txBody>
        </p:sp>
      </p:grpSp>
      <p:sp>
        <p:nvSpPr>
          <p:cNvPr id="8209" name="Text Box 52"/>
          <p:cNvSpPr txBox="1">
            <a:spLocks noChangeArrowheads="1"/>
          </p:cNvSpPr>
          <p:nvPr/>
        </p:nvSpPr>
        <p:spPr bwMode="auto">
          <a:xfrm>
            <a:off x="7326899" y="3405033"/>
            <a:ext cx="87716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G正楷書体-PRO" panose="03000600000000000000" pitchFamily="66" charset="-128"/>
                <a:ea typeface="HG正楷書体-PRO" panose="03000600000000000000" pitchFamily="66" charset="-128"/>
              </a:rPr>
              <a:t>ペルー</a:t>
            </a:r>
            <a:endParaRPr kumimoji="1" lang="en-US" altLang="ja-JP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G正楷書体-PRO" panose="03000600000000000000" pitchFamily="66" charset="-128"/>
              <a:ea typeface="HG正楷書体-PRO" panose="03000600000000000000" pitchFamily="66" charset="-128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ea typeface="ＭＳ Ｐゴシック" panose="020B0600070205080204" pitchFamily="50" charset="-128"/>
                <a:cs typeface="+mn-cs"/>
              </a:rPr>
              <a:t>Peru</a:t>
            </a:r>
          </a:p>
        </p:txBody>
      </p:sp>
      <p:sp>
        <p:nvSpPr>
          <p:cNvPr id="8210" name="Text Box 53"/>
          <p:cNvSpPr txBox="1">
            <a:spLocks noChangeArrowheads="1"/>
          </p:cNvSpPr>
          <p:nvPr/>
        </p:nvSpPr>
        <p:spPr bwMode="auto">
          <a:xfrm>
            <a:off x="676634" y="3429636"/>
            <a:ext cx="156966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G正楷書体-PRO" panose="03000600000000000000" pitchFamily="66" charset="-128"/>
                <a:ea typeface="HG正楷書体-PRO" panose="03000600000000000000" pitchFamily="66" charset="-128"/>
              </a:rPr>
              <a:t>インドネシア</a:t>
            </a:r>
            <a:endParaRPr kumimoji="1" lang="en-US" altLang="ja-JP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G正楷書体-PRO" panose="03000600000000000000" pitchFamily="66" charset="-128"/>
              <a:ea typeface="HG正楷書体-PRO" panose="03000600000000000000" pitchFamily="66" charset="-128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ea typeface="ＭＳ Ｐゴシック" panose="020B0600070205080204" pitchFamily="50" charset="-128"/>
                <a:cs typeface="+mn-cs"/>
              </a:rPr>
              <a:t>Indonesia</a:t>
            </a:r>
          </a:p>
        </p:txBody>
      </p:sp>
    </p:spTree>
    <p:extLst>
      <p:ext uri="{BB962C8B-B14F-4D97-AF65-F5344CB8AC3E}">
        <p14:creationId xmlns:p14="http://schemas.microsoft.com/office/powerpoint/2010/main" val="3640435457"/>
      </p:ext>
    </p:extLst>
  </p:cSld>
  <p:clrMapOvr>
    <a:masterClrMapping/>
  </p:clrMapOvr>
  <p:transition spd="med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1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1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616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6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4.07407E-6 L 0.39601 -0.00625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61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792" y="-324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6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20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6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3" presetID="17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1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1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1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1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6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80" grpId="0"/>
      <p:bldP spid="6181" grpId="0"/>
      <p:bldP spid="6185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ChangeArrowheads="1"/>
          </p:cNvSpPr>
          <p:nvPr/>
        </p:nvSpPr>
        <p:spPr bwMode="auto">
          <a:xfrm>
            <a:off x="647700" y="188913"/>
            <a:ext cx="7921625" cy="3476625"/>
          </a:xfrm>
          <a:prstGeom prst="rect">
            <a:avLst/>
          </a:prstGeom>
          <a:gradFill rotWithShape="1">
            <a:gsLst>
              <a:gs pos="0">
                <a:srgbClr val="DCEFF0"/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ja-JP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50" charset="-128"/>
              <a:cs typeface="+mn-cs"/>
            </a:endParaRPr>
          </a:p>
        </p:txBody>
      </p:sp>
      <p:grpSp>
        <p:nvGrpSpPr>
          <p:cNvPr id="8195" name="Group 3"/>
          <p:cNvGrpSpPr>
            <a:grpSpLocks noChangeAspect="1"/>
          </p:cNvGrpSpPr>
          <p:nvPr/>
        </p:nvGrpSpPr>
        <p:grpSpPr bwMode="auto">
          <a:xfrm>
            <a:off x="611188" y="2800350"/>
            <a:ext cx="8001000" cy="3292475"/>
            <a:chOff x="412" y="166"/>
            <a:chExt cx="5036" cy="2073"/>
          </a:xfrm>
        </p:grpSpPr>
        <p:sp>
          <p:nvSpPr>
            <p:cNvPr id="8241" name="Rectangle 4"/>
            <p:cNvSpPr>
              <a:spLocks noChangeAspect="1" noChangeArrowheads="1"/>
            </p:cNvSpPr>
            <p:nvPr/>
          </p:nvSpPr>
          <p:spPr bwMode="auto">
            <a:xfrm>
              <a:off x="457" y="438"/>
              <a:ext cx="4854" cy="167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8242" name="Freeform 5"/>
            <p:cNvSpPr>
              <a:spLocks noChangeAspect="1"/>
            </p:cNvSpPr>
            <p:nvPr/>
          </p:nvSpPr>
          <p:spPr bwMode="auto">
            <a:xfrm>
              <a:off x="930" y="436"/>
              <a:ext cx="4302" cy="1779"/>
            </a:xfrm>
            <a:custGeom>
              <a:avLst/>
              <a:gdLst>
                <a:gd name="T0" fmla="*/ 26 w 4302"/>
                <a:gd name="T1" fmla="*/ 1718 h 1779"/>
                <a:gd name="T2" fmla="*/ 275 w 4302"/>
                <a:gd name="T3" fmla="*/ 914 h 1779"/>
                <a:gd name="T4" fmla="*/ 1346 w 4302"/>
                <a:gd name="T5" fmla="*/ 707 h 1779"/>
                <a:gd name="T6" fmla="*/ 2048 w 4302"/>
                <a:gd name="T7" fmla="*/ 455 h 1779"/>
                <a:gd name="T8" fmla="*/ 2939 w 4302"/>
                <a:gd name="T9" fmla="*/ 122 h 1779"/>
                <a:gd name="T10" fmla="*/ 3866 w 4302"/>
                <a:gd name="T11" fmla="*/ 77 h 1779"/>
                <a:gd name="T12" fmla="*/ 4063 w 4302"/>
                <a:gd name="T13" fmla="*/ 584 h 1779"/>
                <a:gd name="T14" fmla="*/ 3911 w 4302"/>
                <a:gd name="T15" fmla="*/ 1598 h 1779"/>
                <a:gd name="T16" fmla="*/ 1715 w 4302"/>
                <a:gd name="T17" fmla="*/ 1670 h 1779"/>
                <a:gd name="T18" fmla="*/ 446 w 4302"/>
                <a:gd name="T19" fmla="*/ 1661 h 1779"/>
                <a:gd name="T20" fmla="*/ 26 w 4302"/>
                <a:gd name="T21" fmla="*/ 1718 h 177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4302" h="1779">
                  <a:moveTo>
                    <a:pt x="26" y="1718"/>
                  </a:moveTo>
                  <a:cubicBezTo>
                    <a:pt x="0" y="1578"/>
                    <a:pt x="55" y="1082"/>
                    <a:pt x="275" y="914"/>
                  </a:cubicBezTo>
                  <a:cubicBezTo>
                    <a:pt x="495" y="746"/>
                    <a:pt x="1051" y="783"/>
                    <a:pt x="1346" y="707"/>
                  </a:cubicBezTo>
                  <a:cubicBezTo>
                    <a:pt x="1641" y="631"/>
                    <a:pt x="1783" y="552"/>
                    <a:pt x="2048" y="455"/>
                  </a:cubicBezTo>
                  <a:cubicBezTo>
                    <a:pt x="2313" y="358"/>
                    <a:pt x="2636" y="185"/>
                    <a:pt x="2939" y="122"/>
                  </a:cubicBezTo>
                  <a:cubicBezTo>
                    <a:pt x="3242" y="59"/>
                    <a:pt x="3679" y="0"/>
                    <a:pt x="3866" y="77"/>
                  </a:cubicBezTo>
                  <a:cubicBezTo>
                    <a:pt x="4053" y="154"/>
                    <a:pt x="4056" y="331"/>
                    <a:pt x="4063" y="584"/>
                  </a:cubicBezTo>
                  <a:cubicBezTo>
                    <a:pt x="4070" y="837"/>
                    <a:pt x="4302" y="1417"/>
                    <a:pt x="3911" y="1598"/>
                  </a:cubicBezTo>
                  <a:cubicBezTo>
                    <a:pt x="3520" y="1779"/>
                    <a:pt x="2292" y="1660"/>
                    <a:pt x="1715" y="1670"/>
                  </a:cubicBezTo>
                  <a:cubicBezTo>
                    <a:pt x="1138" y="1680"/>
                    <a:pt x="727" y="1653"/>
                    <a:pt x="446" y="1661"/>
                  </a:cubicBezTo>
                  <a:cubicBezTo>
                    <a:pt x="165" y="1669"/>
                    <a:pt x="114" y="1706"/>
                    <a:pt x="26" y="1718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8243" name="Freeform 6"/>
            <p:cNvSpPr>
              <a:spLocks noChangeAspect="1"/>
            </p:cNvSpPr>
            <p:nvPr/>
          </p:nvSpPr>
          <p:spPr bwMode="auto">
            <a:xfrm>
              <a:off x="820" y="565"/>
              <a:ext cx="4300" cy="1670"/>
            </a:xfrm>
            <a:custGeom>
              <a:avLst/>
              <a:gdLst>
                <a:gd name="T0" fmla="*/ 0 w 4300"/>
                <a:gd name="T1" fmla="*/ 1551 h 1670"/>
                <a:gd name="T2" fmla="*/ 318 w 4300"/>
                <a:gd name="T3" fmla="*/ 1098 h 1670"/>
                <a:gd name="T4" fmla="*/ 1633 w 4300"/>
                <a:gd name="T5" fmla="*/ 871 h 1670"/>
                <a:gd name="T6" fmla="*/ 2419 w 4300"/>
                <a:gd name="T7" fmla="*/ 560 h 1670"/>
                <a:gd name="T8" fmla="*/ 3076 w 4300"/>
                <a:gd name="T9" fmla="*/ 245 h 1670"/>
                <a:gd name="T10" fmla="*/ 3778 w 4300"/>
                <a:gd name="T11" fmla="*/ 29 h 1670"/>
                <a:gd name="T12" fmla="*/ 4037 w 4300"/>
                <a:gd name="T13" fmla="*/ 417 h 1670"/>
                <a:gd name="T14" fmla="*/ 3895 w 4300"/>
                <a:gd name="T15" fmla="*/ 1478 h 1670"/>
                <a:gd name="T16" fmla="*/ 1609 w 4300"/>
                <a:gd name="T17" fmla="*/ 1568 h 1670"/>
                <a:gd name="T18" fmla="*/ 403 w 4300"/>
                <a:gd name="T19" fmla="*/ 1586 h 1670"/>
                <a:gd name="T20" fmla="*/ 0 w 4300"/>
                <a:gd name="T21" fmla="*/ 1551 h 167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4300" h="1670">
                  <a:moveTo>
                    <a:pt x="0" y="1551"/>
                  </a:moveTo>
                  <a:cubicBezTo>
                    <a:pt x="15" y="1476"/>
                    <a:pt x="46" y="1211"/>
                    <a:pt x="318" y="1098"/>
                  </a:cubicBezTo>
                  <a:cubicBezTo>
                    <a:pt x="590" y="985"/>
                    <a:pt x="1283" y="961"/>
                    <a:pt x="1633" y="871"/>
                  </a:cubicBezTo>
                  <a:cubicBezTo>
                    <a:pt x="1983" y="781"/>
                    <a:pt x="2178" y="664"/>
                    <a:pt x="2419" y="560"/>
                  </a:cubicBezTo>
                  <a:cubicBezTo>
                    <a:pt x="2660" y="456"/>
                    <a:pt x="2850" y="333"/>
                    <a:pt x="3076" y="245"/>
                  </a:cubicBezTo>
                  <a:cubicBezTo>
                    <a:pt x="3302" y="157"/>
                    <a:pt x="3618" y="0"/>
                    <a:pt x="3778" y="29"/>
                  </a:cubicBezTo>
                  <a:cubicBezTo>
                    <a:pt x="3938" y="58"/>
                    <a:pt x="4018" y="176"/>
                    <a:pt x="4037" y="417"/>
                  </a:cubicBezTo>
                  <a:cubicBezTo>
                    <a:pt x="4056" y="658"/>
                    <a:pt x="4300" y="1286"/>
                    <a:pt x="3895" y="1478"/>
                  </a:cubicBezTo>
                  <a:cubicBezTo>
                    <a:pt x="3490" y="1670"/>
                    <a:pt x="2191" y="1550"/>
                    <a:pt x="1609" y="1568"/>
                  </a:cubicBezTo>
                  <a:cubicBezTo>
                    <a:pt x="1027" y="1586"/>
                    <a:pt x="671" y="1589"/>
                    <a:pt x="403" y="1586"/>
                  </a:cubicBezTo>
                  <a:cubicBezTo>
                    <a:pt x="135" y="1583"/>
                    <a:pt x="84" y="1558"/>
                    <a:pt x="0" y="155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8244" name="Freeform 7"/>
            <p:cNvSpPr>
              <a:spLocks noChangeAspect="1"/>
            </p:cNvSpPr>
            <p:nvPr/>
          </p:nvSpPr>
          <p:spPr bwMode="auto">
            <a:xfrm>
              <a:off x="412" y="166"/>
              <a:ext cx="1543" cy="2073"/>
            </a:xfrm>
            <a:custGeom>
              <a:avLst/>
              <a:gdLst>
                <a:gd name="T0" fmla="*/ 109 w 1543"/>
                <a:gd name="T1" fmla="*/ 48 h 2073"/>
                <a:gd name="T2" fmla="*/ 28 w 1543"/>
                <a:gd name="T3" fmla="*/ 291 h 2073"/>
                <a:gd name="T4" fmla="*/ 55 w 1543"/>
                <a:gd name="T5" fmla="*/ 1794 h 2073"/>
                <a:gd name="T6" fmla="*/ 217 w 1543"/>
                <a:gd name="T7" fmla="*/ 1965 h 2073"/>
                <a:gd name="T8" fmla="*/ 1333 w 1543"/>
                <a:gd name="T9" fmla="*/ 1965 h 2073"/>
                <a:gd name="T10" fmla="*/ 1477 w 1543"/>
                <a:gd name="T11" fmla="*/ 1812 h 2073"/>
                <a:gd name="T12" fmla="*/ 1216 w 1543"/>
                <a:gd name="T13" fmla="*/ 804 h 2073"/>
                <a:gd name="T14" fmla="*/ 685 w 1543"/>
                <a:gd name="T15" fmla="*/ 228 h 2073"/>
                <a:gd name="T16" fmla="*/ 109 w 1543"/>
                <a:gd name="T17" fmla="*/ 48 h 207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543" h="2073">
                  <a:moveTo>
                    <a:pt x="109" y="48"/>
                  </a:moveTo>
                  <a:cubicBezTo>
                    <a:pt x="0" y="58"/>
                    <a:pt x="37" y="0"/>
                    <a:pt x="28" y="291"/>
                  </a:cubicBezTo>
                  <a:cubicBezTo>
                    <a:pt x="19" y="582"/>
                    <a:pt x="23" y="1515"/>
                    <a:pt x="55" y="1794"/>
                  </a:cubicBezTo>
                  <a:cubicBezTo>
                    <a:pt x="87" y="2073"/>
                    <a:pt x="4" y="1937"/>
                    <a:pt x="217" y="1965"/>
                  </a:cubicBezTo>
                  <a:cubicBezTo>
                    <a:pt x="430" y="1993"/>
                    <a:pt x="1123" y="1990"/>
                    <a:pt x="1333" y="1965"/>
                  </a:cubicBezTo>
                  <a:cubicBezTo>
                    <a:pt x="1543" y="1940"/>
                    <a:pt x="1496" y="2005"/>
                    <a:pt x="1477" y="1812"/>
                  </a:cubicBezTo>
                  <a:cubicBezTo>
                    <a:pt x="1458" y="1619"/>
                    <a:pt x="1348" y="1068"/>
                    <a:pt x="1216" y="804"/>
                  </a:cubicBezTo>
                  <a:cubicBezTo>
                    <a:pt x="1084" y="540"/>
                    <a:pt x="869" y="354"/>
                    <a:pt x="685" y="228"/>
                  </a:cubicBezTo>
                  <a:cubicBezTo>
                    <a:pt x="501" y="102"/>
                    <a:pt x="218" y="48"/>
                    <a:pt x="109" y="48"/>
                  </a:cubicBezTo>
                  <a:close/>
                </a:path>
              </a:pathLst>
            </a:custGeom>
            <a:solidFill>
              <a:srgbClr val="6633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8245" name="Freeform 8"/>
            <p:cNvSpPr>
              <a:spLocks noChangeAspect="1"/>
            </p:cNvSpPr>
            <p:nvPr/>
          </p:nvSpPr>
          <p:spPr bwMode="auto">
            <a:xfrm flipH="1">
              <a:off x="3905" y="166"/>
              <a:ext cx="1543" cy="2073"/>
            </a:xfrm>
            <a:custGeom>
              <a:avLst/>
              <a:gdLst>
                <a:gd name="T0" fmla="*/ 109 w 1543"/>
                <a:gd name="T1" fmla="*/ 48 h 2073"/>
                <a:gd name="T2" fmla="*/ 28 w 1543"/>
                <a:gd name="T3" fmla="*/ 291 h 2073"/>
                <a:gd name="T4" fmla="*/ 55 w 1543"/>
                <a:gd name="T5" fmla="*/ 1794 h 2073"/>
                <a:gd name="T6" fmla="*/ 217 w 1543"/>
                <a:gd name="T7" fmla="*/ 1965 h 2073"/>
                <a:gd name="T8" fmla="*/ 1333 w 1543"/>
                <a:gd name="T9" fmla="*/ 1965 h 2073"/>
                <a:gd name="T10" fmla="*/ 1477 w 1543"/>
                <a:gd name="T11" fmla="*/ 1812 h 2073"/>
                <a:gd name="T12" fmla="*/ 1216 w 1543"/>
                <a:gd name="T13" fmla="*/ 804 h 2073"/>
                <a:gd name="T14" fmla="*/ 685 w 1543"/>
                <a:gd name="T15" fmla="*/ 228 h 2073"/>
                <a:gd name="T16" fmla="*/ 109 w 1543"/>
                <a:gd name="T17" fmla="*/ 48 h 207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543" h="2073">
                  <a:moveTo>
                    <a:pt x="109" y="48"/>
                  </a:moveTo>
                  <a:cubicBezTo>
                    <a:pt x="0" y="58"/>
                    <a:pt x="37" y="0"/>
                    <a:pt x="28" y="291"/>
                  </a:cubicBezTo>
                  <a:cubicBezTo>
                    <a:pt x="19" y="582"/>
                    <a:pt x="23" y="1515"/>
                    <a:pt x="55" y="1794"/>
                  </a:cubicBezTo>
                  <a:cubicBezTo>
                    <a:pt x="87" y="2073"/>
                    <a:pt x="4" y="1937"/>
                    <a:pt x="217" y="1965"/>
                  </a:cubicBezTo>
                  <a:cubicBezTo>
                    <a:pt x="430" y="1993"/>
                    <a:pt x="1123" y="1990"/>
                    <a:pt x="1333" y="1965"/>
                  </a:cubicBezTo>
                  <a:cubicBezTo>
                    <a:pt x="1543" y="1940"/>
                    <a:pt x="1496" y="2005"/>
                    <a:pt x="1477" y="1812"/>
                  </a:cubicBezTo>
                  <a:cubicBezTo>
                    <a:pt x="1458" y="1619"/>
                    <a:pt x="1348" y="1068"/>
                    <a:pt x="1216" y="804"/>
                  </a:cubicBezTo>
                  <a:cubicBezTo>
                    <a:pt x="1084" y="540"/>
                    <a:pt x="869" y="354"/>
                    <a:pt x="685" y="228"/>
                  </a:cubicBezTo>
                  <a:cubicBezTo>
                    <a:pt x="501" y="102"/>
                    <a:pt x="218" y="48"/>
                    <a:pt x="109" y="48"/>
                  </a:cubicBezTo>
                  <a:close/>
                </a:path>
              </a:pathLst>
            </a:custGeom>
            <a:solidFill>
              <a:srgbClr val="6633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endParaRPr>
            </a:p>
          </p:txBody>
        </p:sp>
      </p:grpSp>
      <p:grpSp>
        <p:nvGrpSpPr>
          <p:cNvPr id="6153" name="Group 9"/>
          <p:cNvGrpSpPr>
            <a:grpSpLocks/>
          </p:cNvGrpSpPr>
          <p:nvPr/>
        </p:nvGrpSpPr>
        <p:grpSpPr bwMode="auto">
          <a:xfrm>
            <a:off x="2051050" y="2152650"/>
            <a:ext cx="1400175" cy="765175"/>
            <a:chOff x="204" y="2931"/>
            <a:chExt cx="1245" cy="664"/>
          </a:xfrm>
        </p:grpSpPr>
        <p:sp>
          <p:nvSpPr>
            <p:cNvPr id="8230" name="AutoShape 10"/>
            <p:cNvSpPr>
              <a:spLocks noChangeAspect="1" noChangeArrowheads="1" noTextEdit="1"/>
            </p:cNvSpPr>
            <p:nvPr/>
          </p:nvSpPr>
          <p:spPr bwMode="auto">
            <a:xfrm>
              <a:off x="204" y="2931"/>
              <a:ext cx="1245" cy="6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8231" name="Freeform 11"/>
            <p:cNvSpPr>
              <a:spLocks/>
            </p:cNvSpPr>
            <p:nvPr/>
          </p:nvSpPr>
          <p:spPr bwMode="auto">
            <a:xfrm>
              <a:off x="219" y="2969"/>
              <a:ext cx="1192" cy="608"/>
            </a:xfrm>
            <a:custGeom>
              <a:avLst/>
              <a:gdLst>
                <a:gd name="T0" fmla="*/ 757 w 1192"/>
                <a:gd name="T1" fmla="*/ 38 h 608"/>
                <a:gd name="T2" fmla="*/ 867 w 1192"/>
                <a:gd name="T3" fmla="*/ 10 h 608"/>
                <a:gd name="T4" fmla="*/ 963 w 1192"/>
                <a:gd name="T5" fmla="*/ 20 h 608"/>
                <a:gd name="T6" fmla="*/ 981 w 1192"/>
                <a:gd name="T7" fmla="*/ 68 h 608"/>
                <a:gd name="T8" fmla="*/ 1045 w 1192"/>
                <a:gd name="T9" fmla="*/ 74 h 608"/>
                <a:gd name="T10" fmla="*/ 1072 w 1192"/>
                <a:gd name="T11" fmla="*/ 101 h 608"/>
                <a:gd name="T12" fmla="*/ 1065 w 1192"/>
                <a:gd name="T13" fmla="*/ 157 h 608"/>
                <a:gd name="T14" fmla="*/ 1111 w 1192"/>
                <a:gd name="T15" fmla="*/ 167 h 608"/>
                <a:gd name="T16" fmla="*/ 1136 w 1192"/>
                <a:gd name="T17" fmla="*/ 188 h 608"/>
                <a:gd name="T18" fmla="*/ 1131 w 1192"/>
                <a:gd name="T19" fmla="*/ 218 h 608"/>
                <a:gd name="T20" fmla="*/ 1149 w 1192"/>
                <a:gd name="T21" fmla="*/ 238 h 608"/>
                <a:gd name="T22" fmla="*/ 1189 w 1192"/>
                <a:gd name="T23" fmla="*/ 279 h 608"/>
                <a:gd name="T24" fmla="*/ 1182 w 1192"/>
                <a:gd name="T25" fmla="*/ 322 h 608"/>
                <a:gd name="T26" fmla="*/ 1166 w 1192"/>
                <a:gd name="T27" fmla="*/ 342 h 608"/>
                <a:gd name="T28" fmla="*/ 1177 w 1192"/>
                <a:gd name="T29" fmla="*/ 406 h 608"/>
                <a:gd name="T30" fmla="*/ 1136 w 1192"/>
                <a:gd name="T31" fmla="*/ 438 h 608"/>
                <a:gd name="T32" fmla="*/ 1108 w 1192"/>
                <a:gd name="T33" fmla="*/ 487 h 608"/>
                <a:gd name="T34" fmla="*/ 1060 w 1192"/>
                <a:gd name="T35" fmla="*/ 517 h 608"/>
                <a:gd name="T36" fmla="*/ 1024 w 1192"/>
                <a:gd name="T37" fmla="*/ 525 h 608"/>
                <a:gd name="T38" fmla="*/ 999 w 1192"/>
                <a:gd name="T39" fmla="*/ 555 h 608"/>
                <a:gd name="T40" fmla="*/ 930 w 1192"/>
                <a:gd name="T41" fmla="*/ 563 h 608"/>
                <a:gd name="T42" fmla="*/ 910 w 1192"/>
                <a:gd name="T43" fmla="*/ 537 h 608"/>
                <a:gd name="T44" fmla="*/ 872 w 1192"/>
                <a:gd name="T45" fmla="*/ 575 h 608"/>
                <a:gd name="T46" fmla="*/ 793 w 1192"/>
                <a:gd name="T47" fmla="*/ 608 h 608"/>
                <a:gd name="T48" fmla="*/ 747 w 1192"/>
                <a:gd name="T49" fmla="*/ 591 h 608"/>
                <a:gd name="T50" fmla="*/ 684 w 1192"/>
                <a:gd name="T51" fmla="*/ 608 h 608"/>
                <a:gd name="T52" fmla="*/ 597 w 1192"/>
                <a:gd name="T53" fmla="*/ 588 h 608"/>
                <a:gd name="T54" fmla="*/ 541 w 1192"/>
                <a:gd name="T55" fmla="*/ 588 h 608"/>
                <a:gd name="T56" fmla="*/ 511 w 1192"/>
                <a:gd name="T57" fmla="*/ 565 h 608"/>
                <a:gd name="T58" fmla="*/ 414 w 1192"/>
                <a:gd name="T59" fmla="*/ 568 h 608"/>
                <a:gd name="T60" fmla="*/ 389 w 1192"/>
                <a:gd name="T61" fmla="*/ 545 h 608"/>
                <a:gd name="T62" fmla="*/ 341 w 1192"/>
                <a:gd name="T63" fmla="*/ 535 h 608"/>
                <a:gd name="T64" fmla="*/ 292 w 1192"/>
                <a:gd name="T65" fmla="*/ 542 h 608"/>
                <a:gd name="T66" fmla="*/ 252 w 1192"/>
                <a:gd name="T67" fmla="*/ 540 h 608"/>
                <a:gd name="T68" fmla="*/ 221 w 1192"/>
                <a:gd name="T69" fmla="*/ 540 h 608"/>
                <a:gd name="T70" fmla="*/ 163 w 1192"/>
                <a:gd name="T71" fmla="*/ 542 h 608"/>
                <a:gd name="T72" fmla="*/ 122 w 1192"/>
                <a:gd name="T73" fmla="*/ 504 h 608"/>
                <a:gd name="T74" fmla="*/ 82 w 1192"/>
                <a:gd name="T75" fmla="*/ 494 h 608"/>
                <a:gd name="T76" fmla="*/ 74 w 1192"/>
                <a:gd name="T77" fmla="*/ 471 h 608"/>
                <a:gd name="T78" fmla="*/ 21 w 1192"/>
                <a:gd name="T79" fmla="*/ 451 h 608"/>
                <a:gd name="T80" fmla="*/ 0 w 1192"/>
                <a:gd name="T81" fmla="*/ 403 h 608"/>
                <a:gd name="T82" fmla="*/ 31 w 1192"/>
                <a:gd name="T83" fmla="*/ 362 h 608"/>
                <a:gd name="T84" fmla="*/ 61 w 1192"/>
                <a:gd name="T85" fmla="*/ 335 h 608"/>
                <a:gd name="T86" fmla="*/ 74 w 1192"/>
                <a:gd name="T87" fmla="*/ 291 h 608"/>
                <a:gd name="T88" fmla="*/ 125 w 1192"/>
                <a:gd name="T89" fmla="*/ 266 h 608"/>
                <a:gd name="T90" fmla="*/ 120 w 1192"/>
                <a:gd name="T91" fmla="*/ 231 h 608"/>
                <a:gd name="T92" fmla="*/ 173 w 1192"/>
                <a:gd name="T93" fmla="*/ 172 h 608"/>
                <a:gd name="T94" fmla="*/ 224 w 1192"/>
                <a:gd name="T95" fmla="*/ 165 h 608"/>
                <a:gd name="T96" fmla="*/ 244 w 1192"/>
                <a:gd name="T97" fmla="*/ 157 h 608"/>
                <a:gd name="T98" fmla="*/ 259 w 1192"/>
                <a:gd name="T99" fmla="*/ 142 h 608"/>
                <a:gd name="T100" fmla="*/ 280 w 1192"/>
                <a:gd name="T101" fmla="*/ 86 h 608"/>
                <a:gd name="T102" fmla="*/ 353 w 1192"/>
                <a:gd name="T103" fmla="*/ 63 h 608"/>
                <a:gd name="T104" fmla="*/ 407 w 1192"/>
                <a:gd name="T105" fmla="*/ 68 h 608"/>
                <a:gd name="T106" fmla="*/ 422 w 1192"/>
                <a:gd name="T107" fmla="*/ 33 h 608"/>
                <a:gd name="T108" fmla="*/ 458 w 1192"/>
                <a:gd name="T109" fmla="*/ 20 h 608"/>
                <a:gd name="T110" fmla="*/ 521 w 1192"/>
                <a:gd name="T111" fmla="*/ 61 h 608"/>
                <a:gd name="T112" fmla="*/ 613 w 1192"/>
                <a:gd name="T113" fmla="*/ 3 h 608"/>
                <a:gd name="T114" fmla="*/ 681 w 1192"/>
                <a:gd name="T115" fmla="*/ 15 h 608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1192" h="608">
                  <a:moveTo>
                    <a:pt x="714" y="51"/>
                  </a:moveTo>
                  <a:lnTo>
                    <a:pt x="719" y="48"/>
                  </a:lnTo>
                  <a:lnTo>
                    <a:pt x="727" y="46"/>
                  </a:lnTo>
                  <a:lnTo>
                    <a:pt x="735" y="43"/>
                  </a:lnTo>
                  <a:lnTo>
                    <a:pt x="742" y="41"/>
                  </a:lnTo>
                  <a:lnTo>
                    <a:pt x="750" y="38"/>
                  </a:lnTo>
                  <a:lnTo>
                    <a:pt x="757" y="38"/>
                  </a:lnTo>
                  <a:lnTo>
                    <a:pt x="768" y="41"/>
                  </a:lnTo>
                  <a:lnTo>
                    <a:pt x="775" y="43"/>
                  </a:lnTo>
                  <a:lnTo>
                    <a:pt x="796" y="53"/>
                  </a:lnTo>
                  <a:lnTo>
                    <a:pt x="811" y="38"/>
                  </a:lnTo>
                  <a:lnTo>
                    <a:pt x="829" y="25"/>
                  </a:lnTo>
                  <a:lnTo>
                    <a:pt x="846" y="18"/>
                  </a:lnTo>
                  <a:lnTo>
                    <a:pt x="867" y="10"/>
                  </a:lnTo>
                  <a:lnTo>
                    <a:pt x="887" y="5"/>
                  </a:lnTo>
                  <a:lnTo>
                    <a:pt x="907" y="5"/>
                  </a:lnTo>
                  <a:lnTo>
                    <a:pt x="928" y="5"/>
                  </a:lnTo>
                  <a:lnTo>
                    <a:pt x="945" y="10"/>
                  </a:lnTo>
                  <a:lnTo>
                    <a:pt x="953" y="13"/>
                  </a:lnTo>
                  <a:lnTo>
                    <a:pt x="958" y="18"/>
                  </a:lnTo>
                  <a:lnTo>
                    <a:pt x="963" y="20"/>
                  </a:lnTo>
                  <a:lnTo>
                    <a:pt x="966" y="25"/>
                  </a:lnTo>
                  <a:lnTo>
                    <a:pt x="971" y="30"/>
                  </a:lnTo>
                  <a:lnTo>
                    <a:pt x="973" y="38"/>
                  </a:lnTo>
                  <a:lnTo>
                    <a:pt x="976" y="43"/>
                  </a:lnTo>
                  <a:lnTo>
                    <a:pt x="978" y="51"/>
                  </a:lnTo>
                  <a:lnTo>
                    <a:pt x="978" y="61"/>
                  </a:lnTo>
                  <a:lnTo>
                    <a:pt x="981" y="68"/>
                  </a:lnTo>
                  <a:lnTo>
                    <a:pt x="989" y="71"/>
                  </a:lnTo>
                  <a:lnTo>
                    <a:pt x="999" y="71"/>
                  </a:lnTo>
                  <a:lnTo>
                    <a:pt x="1009" y="71"/>
                  </a:lnTo>
                  <a:lnTo>
                    <a:pt x="1019" y="68"/>
                  </a:lnTo>
                  <a:lnTo>
                    <a:pt x="1029" y="68"/>
                  </a:lnTo>
                  <a:lnTo>
                    <a:pt x="1037" y="74"/>
                  </a:lnTo>
                  <a:lnTo>
                    <a:pt x="1045" y="74"/>
                  </a:lnTo>
                  <a:lnTo>
                    <a:pt x="1050" y="76"/>
                  </a:lnTo>
                  <a:lnTo>
                    <a:pt x="1055" y="79"/>
                  </a:lnTo>
                  <a:lnTo>
                    <a:pt x="1060" y="84"/>
                  </a:lnTo>
                  <a:lnTo>
                    <a:pt x="1062" y="86"/>
                  </a:lnTo>
                  <a:lnTo>
                    <a:pt x="1067" y="91"/>
                  </a:lnTo>
                  <a:lnTo>
                    <a:pt x="1070" y="96"/>
                  </a:lnTo>
                  <a:lnTo>
                    <a:pt x="1072" y="101"/>
                  </a:lnTo>
                  <a:lnTo>
                    <a:pt x="1075" y="109"/>
                  </a:lnTo>
                  <a:lnTo>
                    <a:pt x="1078" y="119"/>
                  </a:lnTo>
                  <a:lnTo>
                    <a:pt x="1075" y="127"/>
                  </a:lnTo>
                  <a:lnTo>
                    <a:pt x="1075" y="134"/>
                  </a:lnTo>
                  <a:lnTo>
                    <a:pt x="1072" y="142"/>
                  </a:lnTo>
                  <a:lnTo>
                    <a:pt x="1070" y="152"/>
                  </a:lnTo>
                  <a:lnTo>
                    <a:pt x="1065" y="157"/>
                  </a:lnTo>
                  <a:lnTo>
                    <a:pt x="1062" y="167"/>
                  </a:lnTo>
                  <a:lnTo>
                    <a:pt x="1070" y="165"/>
                  </a:lnTo>
                  <a:lnTo>
                    <a:pt x="1078" y="165"/>
                  </a:lnTo>
                  <a:lnTo>
                    <a:pt x="1085" y="162"/>
                  </a:lnTo>
                  <a:lnTo>
                    <a:pt x="1093" y="165"/>
                  </a:lnTo>
                  <a:lnTo>
                    <a:pt x="1100" y="165"/>
                  </a:lnTo>
                  <a:lnTo>
                    <a:pt x="1111" y="167"/>
                  </a:lnTo>
                  <a:lnTo>
                    <a:pt x="1116" y="170"/>
                  </a:lnTo>
                  <a:lnTo>
                    <a:pt x="1123" y="172"/>
                  </a:lnTo>
                  <a:lnTo>
                    <a:pt x="1126" y="175"/>
                  </a:lnTo>
                  <a:lnTo>
                    <a:pt x="1128" y="177"/>
                  </a:lnTo>
                  <a:lnTo>
                    <a:pt x="1131" y="180"/>
                  </a:lnTo>
                  <a:lnTo>
                    <a:pt x="1133" y="185"/>
                  </a:lnTo>
                  <a:lnTo>
                    <a:pt x="1136" y="188"/>
                  </a:lnTo>
                  <a:lnTo>
                    <a:pt x="1136" y="190"/>
                  </a:lnTo>
                  <a:lnTo>
                    <a:pt x="1139" y="193"/>
                  </a:lnTo>
                  <a:lnTo>
                    <a:pt x="1139" y="198"/>
                  </a:lnTo>
                  <a:lnTo>
                    <a:pt x="1136" y="203"/>
                  </a:lnTo>
                  <a:lnTo>
                    <a:pt x="1136" y="208"/>
                  </a:lnTo>
                  <a:lnTo>
                    <a:pt x="1133" y="213"/>
                  </a:lnTo>
                  <a:lnTo>
                    <a:pt x="1131" y="218"/>
                  </a:lnTo>
                  <a:lnTo>
                    <a:pt x="1128" y="223"/>
                  </a:lnTo>
                  <a:lnTo>
                    <a:pt x="1126" y="228"/>
                  </a:lnTo>
                  <a:lnTo>
                    <a:pt x="1123" y="233"/>
                  </a:lnTo>
                  <a:lnTo>
                    <a:pt x="1121" y="238"/>
                  </a:lnTo>
                  <a:lnTo>
                    <a:pt x="1131" y="236"/>
                  </a:lnTo>
                  <a:lnTo>
                    <a:pt x="1141" y="238"/>
                  </a:lnTo>
                  <a:lnTo>
                    <a:pt x="1149" y="238"/>
                  </a:lnTo>
                  <a:lnTo>
                    <a:pt x="1159" y="241"/>
                  </a:lnTo>
                  <a:lnTo>
                    <a:pt x="1164" y="246"/>
                  </a:lnTo>
                  <a:lnTo>
                    <a:pt x="1174" y="251"/>
                  </a:lnTo>
                  <a:lnTo>
                    <a:pt x="1179" y="259"/>
                  </a:lnTo>
                  <a:lnTo>
                    <a:pt x="1187" y="266"/>
                  </a:lnTo>
                  <a:lnTo>
                    <a:pt x="1189" y="271"/>
                  </a:lnTo>
                  <a:lnTo>
                    <a:pt x="1189" y="279"/>
                  </a:lnTo>
                  <a:lnTo>
                    <a:pt x="1192" y="284"/>
                  </a:lnTo>
                  <a:lnTo>
                    <a:pt x="1192" y="291"/>
                  </a:lnTo>
                  <a:lnTo>
                    <a:pt x="1192" y="299"/>
                  </a:lnTo>
                  <a:lnTo>
                    <a:pt x="1192" y="307"/>
                  </a:lnTo>
                  <a:lnTo>
                    <a:pt x="1189" y="312"/>
                  </a:lnTo>
                  <a:lnTo>
                    <a:pt x="1184" y="317"/>
                  </a:lnTo>
                  <a:lnTo>
                    <a:pt x="1182" y="322"/>
                  </a:lnTo>
                  <a:lnTo>
                    <a:pt x="1182" y="324"/>
                  </a:lnTo>
                  <a:lnTo>
                    <a:pt x="1179" y="327"/>
                  </a:lnTo>
                  <a:lnTo>
                    <a:pt x="1177" y="332"/>
                  </a:lnTo>
                  <a:lnTo>
                    <a:pt x="1174" y="335"/>
                  </a:lnTo>
                  <a:lnTo>
                    <a:pt x="1172" y="337"/>
                  </a:lnTo>
                  <a:lnTo>
                    <a:pt x="1169" y="340"/>
                  </a:lnTo>
                  <a:lnTo>
                    <a:pt x="1166" y="342"/>
                  </a:lnTo>
                  <a:lnTo>
                    <a:pt x="1169" y="350"/>
                  </a:lnTo>
                  <a:lnTo>
                    <a:pt x="1174" y="360"/>
                  </a:lnTo>
                  <a:lnTo>
                    <a:pt x="1177" y="367"/>
                  </a:lnTo>
                  <a:lnTo>
                    <a:pt x="1179" y="378"/>
                  </a:lnTo>
                  <a:lnTo>
                    <a:pt x="1179" y="388"/>
                  </a:lnTo>
                  <a:lnTo>
                    <a:pt x="1179" y="395"/>
                  </a:lnTo>
                  <a:lnTo>
                    <a:pt x="1177" y="406"/>
                  </a:lnTo>
                  <a:lnTo>
                    <a:pt x="1174" y="413"/>
                  </a:lnTo>
                  <a:lnTo>
                    <a:pt x="1169" y="421"/>
                  </a:lnTo>
                  <a:lnTo>
                    <a:pt x="1161" y="426"/>
                  </a:lnTo>
                  <a:lnTo>
                    <a:pt x="1156" y="431"/>
                  </a:lnTo>
                  <a:lnTo>
                    <a:pt x="1149" y="433"/>
                  </a:lnTo>
                  <a:lnTo>
                    <a:pt x="1141" y="436"/>
                  </a:lnTo>
                  <a:lnTo>
                    <a:pt x="1136" y="438"/>
                  </a:lnTo>
                  <a:lnTo>
                    <a:pt x="1128" y="441"/>
                  </a:lnTo>
                  <a:lnTo>
                    <a:pt x="1121" y="441"/>
                  </a:lnTo>
                  <a:lnTo>
                    <a:pt x="1118" y="451"/>
                  </a:lnTo>
                  <a:lnTo>
                    <a:pt x="1116" y="461"/>
                  </a:lnTo>
                  <a:lnTo>
                    <a:pt x="1116" y="469"/>
                  </a:lnTo>
                  <a:lnTo>
                    <a:pt x="1113" y="476"/>
                  </a:lnTo>
                  <a:lnTo>
                    <a:pt x="1108" y="487"/>
                  </a:lnTo>
                  <a:lnTo>
                    <a:pt x="1103" y="494"/>
                  </a:lnTo>
                  <a:lnTo>
                    <a:pt x="1098" y="499"/>
                  </a:lnTo>
                  <a:lnTo>
                    <a:pt x="1088" y="504"/>
                  </a:lnTo>
                  <a:lnTo>
                    <a:pt x="1080" y="509"/>
                  </a:lnTo>
                  <a:lnTo>
                    <a:pt x="1075" y="512"/>
                  </a:lnTo>
                  <a:lnTo>
                    <a:pt x="1067" y="514"/>
                  </a:lnTo>
                  <a:lnTo>
                    <a:pt x="1060" y="517"/>
                  </a:lnTo>
                  <a:lnTo>
                    <a:pt x="1052" y="517"/>
                  </a:lnTo>
                  <a:lnTo>
                    <a:pt x="1045" y="517"/>
                  </a:lnTo>
                  <a:lnTo>
                    <a:pt x="1037" y="517"/>
                  </a:lnTo>
                  <a:lnTo>
                    <a:pt x="1029" y="514"/>
                  </a:lnTo>
                  <a:lnTo>
                    <a:pt x="1027" y="517"/>
                  </a:lnTo>
                  <a:lnTo>
                    <a:pt x="1027" y="522"/>
                  </a:lnTo>
                  <a:lnTo>
                    <a:pt x="1024" y="525"/>
                  </a:lnTo>
                  <a:lnTo>
                    <a:pt x="1024" y="527"/>
                  </a:lnTo>
                  <a:lnTo>
                    <a:pt x="1022" y="530"/>
                  </a:lnTo>
                  <a:lnTo>
                    <a:pt x="1022" y="535"/>
                  </a:lnTo>
                  <a:lnTo>
                    <a:pt x="1019" y="537"/>
                  </a:lnTo>
                  <a:lnTo>
                    <a:pt x="1017" y="540"/>
                  </a:lnTo>
                  <a:lnTo>
                    <a:pt x="1009" y="547"/>
                  </a:lnTo>
                  <a:lnTo>
                    <a:pt x="999" y="555"/>
                  </a:lnTo>
                  <a:lnTo>
                    <a:pt x="989" y="560"/>
                  </a:lnTo>
                  <a:lnTo>
                    <a:pt x="978" y="565"/>
                  </a:lnTo>
                  <a:lnTo>
                    <a:pt x="968" y="568"/>
                  </a:lnTo>
                  <a:lnTo>
                    <a:pt x="958" y="570"/>
                  </a:lnTo>
                  <a:lnTo>
                    <a:pt x="945" y="570"/>
                  </a:lnTo>
                  <a:lnTo>
                    <a:pt x="935" y="565"/>
                  </a:lnTo>
                  <a:lnTo>
                    <a:pt x="930" y="563"/>
                  </a:lnTo>
                  <a:lnTo>
                    <a:pt x="928" y="560"/>
                  </a:lnTo>
                  <a:lnTo>
                    <a:pt x="923" y="558"/>
                  </a:lnTo>
                  <a:lnTo>
                    <a:pt x="920" y="553"/>
                  </a:lnTo>
                  <a:lnTo>
                    <a:pt x="917" y="550"/>
                  </a:lnTo>
                  <a:lnTo>
                    <a:pt x="915" y="545"/>
                  </a:lnTo>
                  <a:lnTo>
                    <a:pt x="912" y="540"/>
                  </a:lnTo>
                  <a:lnTo>
                    <a:pt x="910" y="537"/>
                  </a:lnTo>
                  <a:lnTo>
                    <a:pt x="907" y="537"/>
                  </a:lnTo>
                  <a:lnTo>
                    <a:pt x="902" y="537"/>
                  </a:lnTo>
                  <a:lnTo>
                    <a:pt x="900" y="537"/>
                  </a:lnTo>
                  <a:lnTo>
                    <a:pt x="895" y="542"/>
                  </a:lnTo>
                  <a:lnTo>
                    <a:pt x="890" y="555"/>
                  </a:lnTo>
                  <a:lnTo>
                    <a:pt x="882" y="565"/>
                  </a:lnTo>
                  <a:lnTo>
                    <a:pt x="872" y="575"/>
                  </a:lnTo>
                  <a:lnTo>
                    <a:pt x="862" y="583"/>
                  </a:lnTo>
                  <a:lnTo>
                    <a:pt x="849" y="588"/>
                  </a:lnTo>
                  <a:lnTo>
                    <a:pt x="836" y="593"/>
                  </a:lnTo>
                  <a:lnTo>
                    <a:pt x="821" y="598"/>
                  </a:lnTo>
                  <a:lnTo>
                    <a:pt x="811" y="606"/>
                  </a:lnTo>
                  <a:lnTo>
                    <a:pt x="801" y="606"/>
                  </a:lnTo>
                  <a:lnTo>
                    <a:pt x="793" y="608"/>
                  </a:lnTo>
                  <a:lnTo>
                    <a:pt x="785" y="606"/>
                  </a:lnTo>
                  <a:lnTo>
                    <a:pt x="778" y="606"/>
                  </a:lnTo>
                  <a:lnTo>
                    <a:pt x="770" y="603"/>
                  </a:lnTo>
                  <a:lnTo>
                    <a:pt x="762" y="601"/>
                  </a:lnTo>
                  <a:lnTo>
                    <a:pt x="757" y="598"/>
                  </a:lnTo>
                  <a:lnTo>
                    <a:pt x="750" y="593"/>
                  </a:lnTo>
                  <a:lnTo>
                    <a:pt x="747" y="591"/>
                  </a:lnTo>
                  <a:lnTo>
                    <a:pt x="747" y="588"/>
                  </a:lnTo>
                  <a:lnTo>
                    <a:pt x="745" y="585"/>
                  </a:lnTo>
                  <a:lnTo>
                    <a:pt x="742" y="583"/>
                  </a:lnTo>
                  <a:lnTo>
                    <a:pt x="729" y="591"/>
                  </a:lnTo>
                  <a:lnTo>
                    <a:pt x="714" y="598"/>
                  </a:lnTo>
                  <a:lnTo>
                    <a:pt x="699" y="603"/>
                  </a:lnTo>
                  <a:lnTo>
                    <a:pt x="684" y="608"/>
                  </a:lnTo>
                  <a:lnTo>
                    <a:pt x="668" y="608"/>
                  </a:lnTo>
                  <a:lnTo>
                    <a:pt x="653" y="608"/>
                  </a:lnTo>
                  <a:lnTo>
                    <a:pt x="638" y="603"/>
                  </a:lnTo>
                  <a:lnTo>
                    <a:pt x="623" y="598"/>
                  </a:lnTo>
                  <a:lnTo>
                    <a:pt x="613" y="583"/>
                  </a:lnTo>
                  <a:lnTo>
                    <a:pt x="605" y="585"/>
                  </a:lnTo>
                  <a:lnTo>
                    <a:pt x="597" y="588"/>
                  </a:lnTo>
                  <a:lnTo>
                    <a:pt x="587" y="591"/>
                  </a:lnTo>
                  <a:lnTo>
                    <a:pt x="580" y="593"/>
                  </a:lnTo>
                  <a:lnTo>
                    <a:pt x="572" y="593"/>
                  </a:lnTo>
                  <a:lnTo>
                    <a:pt x="564" y="596"/>
                  </a:lnTo>
                  <a:lnTo>
                    <a:pt x="554" y="593"/>
                  </a:lnTo>
                  <a:lnTo>
                    <a:pt x="547" y="591"/>
                  </a:lnTo>
                  <a:lnTo>
                    <a:pt x="541" y="588"/>
                  </a:lnTo>
                  <a:lnTo>
                    <a:pt x="536" y="585"/>
                  </a:lnTo>
                  <a:lnTo>
                    <a:pt x="531" y="583"/>
                  </a:lnTo>
                  <a:lnTo>
                    <a:pt x="526" y="580"/>
                  </a:lnTo>
                  <a:lnTo>
                    <a:pt x="521" y="578"/>
                  </a:lnTo>
                  <a:lnTo>
                    <a:pt x="519" y="573"/>
                  </a:lnTo>
                  <a:lnTo>
                    <a:pt x="513" y="570"/>
                  </a:lnTo>
                  <a:lnTo>
                    <a:pt x="511" y="565"/>
                  </a:lnTo>
                  <a:lnTo>
                    <a:pt x="498" y="570"/>
                  </a:lnTo>
                  <a:lnTo>
                    <a:pt x="486" y="573"/>
                  </a:lnTo>
                  <a:lnTo>
                    <a:pt x="470" y="575"/>
                  </a:lnTo>
                  <a:lnTo>
                    <a:pt x="455" y="575"/>
                  </a:lnTo>
                  <a:lnTo>
                    <a:pt x="440" y="573"/>
                  </a:lnTo>
                  <a:lnTo>
                    <a:pt x="427" y="570"/>
                  </a:lnTo>
                  <a:lnTo>
                    <a:pt x="414" y="568"/>
                  </a:lnTo>
                  <a:lnTo>
                    <a:pt x="402" y="560"/>
                  </a:lnTo>
                  <a:lnTo>
                    <a:pt x="399" y="558"/>
                  </a:lnTo>
                  <a:lnTo>
                    <a:pt x="397" y="555"/>
                  </a:lnTo>
                  <a:lnTo>
                    <a:pt x="394" y="553"/>
                  </a:lnTo>
                  <a:lnTo>
                    <a:pt x="392" y="550"/>
                  </a:lnTo>
                  <a:lnTo>
                    <a:pt x="389" y="547"/>
                  </a:lnTo>
                  <a:lnTo>
                    <a:pt x="389" y="545"/>
                  </a:lnTo>
                  <a:lnTo>
                    <a:pt x="386" y="540"/>
                  </a:lnTo>
                  <a:lnTo>
                    <a:pt x="386" y="537"/>
                  </a:lnTo>
                  <a:lnTo>
                    <a:pt x="379" y="537"/>
                  </a:lnTo>
                  <a:lnTo>
                    <a:pt x="369" y="537"/>
                  </a:lnTo>
                  <a:lnTo>
                    <a:pt x="359" y="537"/>
                  </a:lnTo>
                  <a:lnTo>
                    <a:pt x="351" y="537"/>
                  </a:lnTo>
                  <a:lnTo>
                    <a:pt x="341" y="535"/>
                  </a:lnTo>
                  <a:lnTo>
                    <a:pt x="333" y="532"/>
                  </a:lnTo>
                  <a:lnTo>
                    <a:pt x="325" y="530"/>
                  </a:lnTo>
                  <a:lnTo>
                    <a:pt x="318" y="525"/>
                  </a:lnTo>
                  <a:lnTo>
                    <a:pt x="313" y="530"/>
                  </a:lnTo>
                  <a:lnTo>
                    <a:pt x="305" y="535"/>
                  </a:lnTo>
                  <a:lnTo>
                    <a:pt x="300" y="540"/>
                  </a:lnTo>
                  <a:lnTo>
                    <a:pt x="292" y="542"/>
                  </a:lnTo>
                  <a:lnTo>
                    <a:pt x="287" y="545"/>
                  </a:lnTo>
                  <a:lnTo>
                    <a:pt x="280" y="547"/>
                  </a:lnTo>
                  <a:lnTo>
                    <a:pt x="272" y="547"/>
                  </a:lnTo>
                  <a:lnTo>
                    <a:pt x="264" y="545"/>
                  </a:lnTo>
                  <a:lnTo>
                    <a:pt x="259" y="542"/>
                  </a:lnTo>
                  <a:lnTo>
                    <a:pt x="257" y="542"/>
                  </a:lnTo>
                  <a:lnTo>
                    <a:pt x="252" y="540"/>
                  </a:lnTo>
                  <a:lnTo>
                    <a:pt x="249" y="537"/>
                  </a:lnTo>
                  <a:lnTo>
                    <a:pt x="247" y="535"/>
                  </a:lnTo>
                  <a:lnTo>
                    <a:pt x="244" y="532"/>
                  </a:lnTo>
                  <a:lnTo>
                    <a:pt x="239" y="530"/>
                  </a:lnTo>
                  <a:lnTo>
                    <a:pt x="237" y="527"/>
                  </a:lnTo>
                  <a:lnTo>
                    <a:pt x="229" y="535"/>
                  </a:lnTo>
                  <a:lnTo>
                    <a:pt x="221" y="540"/>
                  </a:lnTo>
                  <a:lnTo>
                    <a:pt x="214" y="542"/>
                  </a:lnTo>
                  <a:lnTo>
                    <a:pt x="206" y="545"/>
                  </a:lnTo>
                  <a:lnTo>
                    <a:pt x="196" y="547"/>
                  </a:lnTo>
                  <a:lnTo>
                    <a:pt x="188" y="547"/>
                  </a:lnTo>
                  <a:lnTo>
                    <a:pt x="178" y="547"/>
                  </a:lnTo>
                  <a:lnTo>
                    <a:pt x="168" y="547"/>
                  </a:lnTo>
                  <a:lnTo>
                    <a:pt x="163" y="542"/>
                  </a:lnTo>
                  <a:lnTo>
                    <a:pt x="155" y="537"/>
                  </a:lnTo>
                  <a:lnTo>
                    <a:pt x="148" y="532"/>
                  </a:lnTo>
                  <a:lnTo>
                    <a:pt x="143" y="530"/>
                  </a:lnTo>
                  <a:lnTo>
                    <a:pt x="135" y="522"/>
                  </a:lnTo>
                  <a:lnTo>
                    <a:pt x="130" y="517"/>
                  </a:lnTo>
                  <a:lnTo>
                    <a:pt x="125" y="509"/>
                  </a:lnTo>
                  <a:lnTo>
                    <a:pt x="122" y="504"/>
                  </a:lnTo>
                  <a:lnTo>
                    <a:pt x="115" y="502"/>
                  </a:lnTo>
                  <a:lnTo>
                    <a:pt x="110" y="502"/>
                  </a:lnTo>
                  <a:lnTo>
                    <a:pt x="102" y="502"/>
                  </a:lnTo>
                  <a:lnTo>
                    <a:pt x="97" y="499"/>
                  </a:lnTo>
                  <a:lnTo>
                    <a:pt x="89" y="499"/>
                  </a:lnTo>
                  <a:lnTo>
                    <a:pt x="87" y="497"/>
                  </a:lnTo>
                  <a:lnTo>
                    <a:pt x="82" y="494"/>
                  </a:lnTo>
                  <a:lnTo>
                    <a:pt x="76" y="489"/>
                  </a:lnTo>
                  <a:lnTo>
                    <a:pt x="76" y="487"/>
                  </a:lnTo>
                  <a:lnTo>
                    <a:pt x="76" y="482"/>
                  </a:lnTo>
                  <a:lnTo>
                    <a:pt x="74" y="479"/>
                  </a:lnTo>
                  <a:lnTo>
                    <a:pt x="74" y="476"/>
                  </a:lnTo>
                  <a:lnTo>
                    <a:pt x="74" y="474"/>
                  </a:lnTo>
                  <a:lnTo>
                    <a:pt x="74" y="471"/>
                  </a:lnTo>
                  <a:lnTo>
                    <a:pt x="71" y="469"/>
                  </a:lnTo>
                  <a:lnTo>
                    <a:pt x="69" y="466"/>
                  </a:lnTo>
                  <a:lnTo>
                    <a:pt x="59" y="466"/>
                  </a:lnTo>
                  <a:lnTo>
                    <a:pt x="49" y="464"/>
                  </a:lnTo>
                  <a:lnTo>
                    <a:pt x="38" y="461"/>
                  </a:lnTo>
                  <a:lnTo>
                    <a:pt x="31" y="456"/>
                  </a:lnTo>
                  <a:lnTo>
                    <a:pt x="21" y="451"/>
                  </a:lnTo>
                  <a:lnTo>
                    <a:pt x="15" y="444"/>
                  </a:lnTo>
                  <a:lnTo>
                    <a:pt x="8" y="436"/>
                  </a:lnTo>
                  <a:lnTo>
                    <a:pt x="3" y="426"/>
                  </a:lnTo>
                  <a:lnTo>
                    <a:pt x="0" y="421"/>
                  </a:lnTo>
                  <a:lnTo>
                    <a:pt x="0" y="413"/>
                  </a:lnTo>
                  <a:lnTo>
                    <a:pt x="0" y="408"/>
                  </a:lnTo>
                  <a:lnTo>
                    <a:pt x="0" y="403"/>
                  </a:lnTo>
                  <a:lnTo>
                    <a:pt x="3" y="395"/>
                  </a:lnTo>
                  <a:lnTo>
                    <a:pt x="5" y="390"/>
                  </a:lnTo>
                  <a:lnTo>
                    <a:pt x="8" y="385"/>
                  </a:lnTo>
                  <a:lnTo>
                    <a:pt x="13" y="380"/>
                  </a:lnTo>
                  <a:lnTo>
                    <a:pt x="18" y="375"/>
                  </a:lnTo>
                  <a:lnTo>
                    <a:pt x="23" y="367"/>
                  </a:lnTo>
                  <a:lnTo>
                    <a:pt x="31" y="362"/>
                  </a:lnTo>
                  <a:lnTo>
                    <a:pt x="38" y="360"/>
                  </a:lnTo>
                  <a:lnTo>
                    <a:pt x="46" y="355"/>
                  </a:lnTo>
                  <a:lnTo>
                    <a:pt x="54" y="352"/>
                  </a:lnTo>
                  <a:lnTo>
                    <a:pt x="61" y="347"/>
                  </a:lnTo>
                  <a:lnTo>
                    <a:pt x="69" y="347"/>
                  </a:lnTo>
                  <a:lnTo>
                    <a:pt x="64" y="340"/>
                  </a:lnTo>
                  <a:lnTo>
                    <a:pt x="61" y="335"/>
                  </a:lnTo>
                  <a:lnTo>
                    <a:pt x="61" y="327"/>
                  </a:lnTo>
                  <a:lnTo>
                    <a:pt x="61" y="322"/>
                  </a:lnTo>
                  <a:lnTo>
                    <a:pt x="61" y="317"/>
                  </a:lnTo>
                  <a:lnTo>
                    <a:pt x="61" y="309"/>
                  </a:lnTo>
                  <a:lnTo>
                    <a:pt x="64" y="304"/>
                  </a:lnTo>
                  <a:lnTo>
                    <a:pt x="66" y="297"/>
                  </a:lnTo>
                  <a:lnTo>
                    <a:pt x="74" y="291"/>
                  </a:lnTo>
                  <a:lnTo>
                    <a:pt x="79" y="286"/>
                  </a:lnTo>
                  <a:lnTo>
                    <a:pt x="87" y="281"/>
                  </a:lnTo>
                  <a:lnTo>
                    <a:pt x="94" y="279"/>
                  </a:lnTo>
                  <a:lnTo>
                    <a:pt x="99" y="274"/>
                  </a:lnTo>
                  <a:lnTo>
                    <a:pt x="107" y="269"/>
                  </a:lnTo>
                  <a:lnTo>
                    <a:pt x="115" y="266"/>
                  </a:lnTo>
                  <a:lnTo>
                    <a:pt x="125" y="266"/>
                  </a:lnTo>
                  <a:lnTo>
                    <a:pt x="122" y="261"/>
                  </a:lnTo>
                  <a:lnTo>
                    <a:pt x="122" y="256"/>
                  </a:lnTo>
                  <a:lnTo>
                    <a:pt x="120" y="251"/>
                  </a:lnTo>
                  <a:lnTo>
                    <a:pt x="120" y="246"/>
                  </a:lnTo>
                  <a:lnTo>
                    <a:pt x="117" y="241"/>
                  </a:lnTo>
                  <a:lnTo>
                    <a:pt x="117" y="236"/>
                  </a:lnTo>
                  <a:lnTo>
                    <a:pt x="120" y="231"/>
                  </a:lnTo>
                  <a:lnTo>
                    <a:pt x="122" y="226"/>
                  </a:lnTo>
                  <a:lnTo>
                    <a:pt x="125" y="213"/>
                  </a:lnTo>
                  <a:lnTo>
                    <a:pt x="130" y="203"/>
                  </a:lnTo>
                  <a:lnTo>
                    <a:pt x="137" y="193"/>
                  </a:lnTo>
                  <a:lnTo>
                    <a:pt x="148" y="185"/>
                  </a:lnTo>
                  <a:lnTo>
                    <a:pt x="160" y="177"/>
                  </a:lnTo>
                  <a:lnTo>
                    <a:pt x="173" y="172"/>
                  </a:lnTo>
                  <a:lnTo>
                    <a:pt x="183" y="167"/>
                  </a:lnTo>
                  <a:lnTo>
                    <a:pt x="198" y="162"/>
                  </a:lnTo>
                  <a:lnTo>
                    <a:pt x="204" y="162"/>
                  </a:lnTo>
                  <a:lnTo>
                    <a:pt x="209" y="162"/>
                  </a:lnTo>
                  <a:lnTo>
                    <a:pt x="214" y="162"/>
                  </a:lnTo>
                  <a:lnTo>
                    <a:pt x="219" y="162"/>
                  </a:lnTo>
                  <a:lnTo>
                    <a:pt x="224" y="165"/>
                  </a:lnTo>
                  <a:lnTo>
                    <a:pt x="229" y="165"/>
                  </a:lnTo>
                  <a:lnTo>
                    <a:pt x="234" y="167"/>
                  </a:lnTo>
                  <a:lnTo>
                    <a:pt x="239" y="170"/>
                  </a:lnTo>
                  <a:lnTo>
                    <a:pt x="242" y="167"/>
                  </a:lnTo>
                  <a:lnTo>
                    <a:pt x="242" y="162"/>
                  </a:lnTo>
                  <a:lnTo>
                    <a:pt x="244" y="160"/>
                  </a:lnTo>
                  <a:lnTo>
                    <a:pt x="244" y="157"/>
                  </a:lnTo>
                  <a:lnTo>
                    <a:pt x="244" y="152"/>
                  </a:lnTo>
                  <a:lnTo>
                    <a:pt x="247" y="150"/>
                  </a:lnTo>
                  <a:lnTo>
                    <a:pt x="247" y="147"/>
                  </a:lnTo>
                  <a:lnTo>
                    <a:pt x="249" y="144"/>
                  </a:lnTo>
                  <a:lnTo>
                    <a:pt x="252" y="142"/>
                  </a:lnTo>
                  <a:lnTo>
                    <a:pt x="257" y="142"/>
                  </a:lnTo>
                  <a:lnTo>
                    <a:pt x="259" y="142"/>
                  </a:lnTo>
                  <a:lnTo>
                    <a:pt x="262" y="139"/>
                  </a:lnTo>
                  <a:lnTo>
                    <a:pt x="262" y="129"/>
                  </a:lnTo>
                  <a:lnTo>
                    <a:pt x="264" y="119"/>
                  </a:lnTo>
                  <a:lnTo>
                    <a:pt x="267" y="109"/>
                  </a:lnTo>
                  <a:lnTo>
                    <a:pt x="270" y="101"/>
                  </a:lnTo>
                  <a:lnTo>
                    <a:pt x="275" y="94"/>
                  </a:lnTo>
                  <a:lnTo>
                    <a:pt x="280" y="86"/>
                  </a:lnTo>
                  <a:lnTo>
                    <a:pt x="287" y="81"/>
                  </a:lnTo>
                  <a:lnTo>
                    <a:pt x="298" y="76"/>
                  </a:lnTo>
                  <a:lnTo>
                    <a:pt x="305" y="71"/>
                  </a:lnTo>
                  <a:lnTo>
                    <a:pt x="318" y="68"/>
                  </a:lnTo>
                  <a:lnTo>
                    <a:pt x="328" y="66"/>
                  </a:lnTo>
                  <a:lnTo>
                    <a:pt x="341" y="63"/>
                  </a:lnTo>
                  <a:lnTo>
                    <a:pt x="353" y="63"/>
                  </a:lnTo>
                  <a:lnTo>
                    <a:pt x="364" y="66"/>
                  </a:lnTo>
                  <a:lnTo>
                    <a:pt x="376" y="68"/>
                  </a:lnTo>
                  <a:lnTo>
                    <a:pt x="386" y="76"/>
                  </a:lnTo>
                  <a:lnTo>
                    <a:pt x="404" y="89"/>
                  </a:lnTo>
                  <a:lnTo>
                    <a:pt x="404" y="81"/>
                  </a:lnTo>
                  <a:lnTo>
                    <a:pt x="404" y="76"/>
                  </a:lnTo>
                  <a:lnTo>
                    <a:pt x="407" y="68"/>
                  </a:lnTo>
                  <a:lnTo>
                    <a:pt x="409" y="63"/>
                  </a:lnTo>
                  <a:lnTo>
                    <a:pt x="409" y="58"/>
                  </a:lnTo>
                  <a:lnTo>
                    <a:pt x="412" y="51"/>
                  </a:lnTo>
                  <a:lnTo>
                    <a:pt x="414" y="46"/>
                  </a:lnTo>
                  <a:lnTo>
                    <a:pt x="417" y="43"/>
                  </a:lnTo>
                  <a:lnTo>
                    <a:pt x="419" y="38"/>
                  </a:lnTo>
                  <a:lnTo>
                    <a:pt x="422" y="33"/>
                  </a:lnTo>
                  <a:lnTo>
                    <a:pt x="425" y="30"/>
                  </a:lnTo>
                  <a:lnTo>
                    <a:pt x="430" y="28"/>
                  </a:lnTo>
                  <a:lnTo>
                    <a:pt x="432" y="25"/>
                  </a:lnTo>
                  <a:lnTo>
                    <a:pt x="437" y="23"/>
                  </a:lnTo>
                  <a:lnTo>
                    <a:pt x="440" y="20"/>
                  </a:lnTo>
                  <a:lnTo>
                    <a:pt x="445" y="20"/>
                  </a:lnTo>
                  <a:lnTo>
                    <a:pt x="458" y="20"/>
                  </a:lnTo>
                  <a:lnTo>
                    <a:pt x="468" y="23"/>
                  </a:lnTo>
                  <a:lnTo>
                    <a:pt x="480" y="25"/>
                  </a:lnTo>
                  <a:lnTo>
                    <a:pt x="491" y="28"/>
                  </a:lnTo>
                  <a:lnTo>
                    <a:pt x="501" y="33"/>
                  </a:lnTo>
                  <a:lnTo>
                    <a:pt x="508" y="41"/>
                  </a:lnTo>
                  <a:lnTo>
                    <a:pt x="516" y="51"/>
                  </a:lnTo>
                  <a:lnTo>
                    <a:pt x="521" y="61"/>
                  </a:lnTo>
                  <a:lnTo>
                    <a:pt x="524" y="61"/>
                  </a:lnTo>
                  <a:lnTo>
                    <a:pt x="536" y="46"/>
                  </a:lnTo>
                  <a:lnTo>
                    <a:pt x="549" y="30"/>
                  </a:lnTo>
                  <a:lnTo>
                    <a:pt x="562" y="20"/>
                  </a:lnTo>
                  <a:lnTo>
                    <a:pt x="577" y="10"/>
                  </a:lnTo>
                  <a:lnTo>
                    <a:pt x="595" y="5"/>
                  </a:lnTo>
                  <a:lnTo>
                    <a:pt x="613" y="3"/>
                  </a:lnTo>
                  <a:lnTo>
                    <a:pt x="630" y="0"/>
                  </a:lnTo>
                  <a:lnTo>
                    <a:pt x="648" y="3"/>
                  </a:lnTo>
                  <a:lnTo>
                    <a:pt x="656" y="5"/>
                  </a:lnTo>
                  <a:lnTo>
                    <a:pt x="661" y="8"/>
                  </a:lnTo>
                  <a:lnTo>
                    <a:pt x="668" y="10"/>
                  </a:lnTo>
                  <a:lnTo>
                    <a:pt x="674" y="13"/>
                  </a:lnTo>
                  <a:lnTo>
                    <a:pt x="681" y="15"/>
                  </a:lnTo>
                  <a:lnTo>
                    <a:pt x="686" y="18"/>
                  </a:lnTo>
                  <a:lnTo>
                    <a:pt x="694" y="23"/>
                  </a:lnTo>
                  <a:lnTo>
                    <a:pt x="699" y="28"/>
                  </a:lnTo>
                  <a:lnTo>
                    <a:pt x="714" y="51"/>
                  </a:lnTo>
                  <a:close/>
                </a:path>
              </a:pathLst>
            </a:custGeom>
            <a:solidFill>
              <a:srgbClr val="00DE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8232" name="Freeform 12"/>
            <p:cNvSpPr>
              <a:spLocks/>
            </p:cNvSpPr>
            <p:nvPr/>
          </p:nvSpPr>
          <p:spPr bwMode="auto">
            <a:xfrm>
              <a:off x="227" y="2977"/>
              <a:ext cx="1176" cy="595"/>
            </a:xfrm>
            <a:custGeom>
              <a:avLst/>
              <a:gdLst>
                <a:gd name="T0" fmla="*/ 711 w 1176"/>
                <a:gd name="T1" fmla="*/ 63 h 595"/>
                <a:gd name="T2" fmla="*/ 790 w 1176"/>
                <a:gd name="T3" fmla="*/ 60 h 595"/>
                <a:gd name="T4" fmla="*/ 846 w 1176"/>
                <a:gd name="T5" fmla="*/ 12 h 595"/>
                <a:gd name="T6" fmla="*/ 953 w 1176"/>
                <a:gd name="T7" fmla="*/ 60 h 595"/>
                <a:gd name="T8" fmla="*/ 897 w 1176"/>
                <a:gd name="T9" fmla="*/ 96 h 595"/>
                <a:gd name="T10" fmla="*/ 963 w 1176"/>
                <a:gd name="T11" fmla="*/ 71 h 595"/>
                <a:gd name="T12" fmla="*/ 1003 w 1176"/>
                <a:gd name="T13" fmla="*/ 96 h 595"/>
                <a:gd name="T14" fmla="*/ 1024 w 1176"/>
                <a:gd name="T15" fmla="*/ 71 h 595"/>
                <a:gd name="T16" fmla="*/ 1057 w 1176"/>
                <a:gd name="T17" fmla="*/ 136 h 595"/>
                <a:gd name="T18" fmla="*/ 1072 w 1176"/>
                <a:gd name="T19" fmla="*/ 162 h 595"/>
                <a:gd name="T20" fmla="*/ 1118 w 1176"/>
                <a:gd name="T21" fmla="*/ 207 h 595"/>
                <a:gd name="T22" fmla="*/ 1120 w 1176"/>
                <a:gd name="T23" fmla="*/ 238 h 595"/>
                <a:gd name="T24" fmla="*/ 1169 w 1176"/>
                <a:gd name="T25" fmla="*/ 311 h 595"/>
                <a:gd name="T26" fmla="*/ 1146 w 1176"/>
                <a:gd name="T27" fmla="*/ 337 h 595"/>
                <a:gd name="T28" fmla="*/ 1148 w 1176"/>
                <a:gd name="T29" fmla="*/ 413 h 595"/>
                <a:gd name="T30" fmla="*/ 1103 w 1176"/>
                <a:gd name="T31" fmla="*/ 438 h 595"/>
                <a:gd name="T32" fmla="*/ 1029 w 1176"/>
                <a:gd name="T33" fmla="*/ 501 h 595"/>
                <a:gd name="T34" fmla="*/ 978 w 1176"/>
                <a:gd name="T35" fmla="*/ 547 h 595"/>
                <a:gd name="T36" fmla="*/ 915 w 1176"/>
                <a:gd name="T37" fmla="*/ 522 h 595"/>
                <a:gd name="T38" fmla="*/ 899 w 1176"/>
                <a:gd name="T39" fmla="*/ 522 h 595"/>
                <a:gd name="T40" fmla="*/ 859 w 1176"/>
                <a:gd name="T41" fmla="*/ 522 h 595"/>
                <a:gd name="T42" fmla="*/ 813 w 1176"/>
                <a:gd name="T43" fmla="*/ 588 h 595"/>
                <a:gd name="T44" fmla="*/ 744 w 1176"/>
                <a:gd name="T45" fmla="*/ 567 h 595"/>
                <a:gd name="T46" fmla="*/ 795 w 1176"/>
                <a:gd name="T47" fmla="*/ 514 h 595"/>
                <a:gd name="T48" fmla="*/ 770 w 1176"/>
                <a:gd name="T49" fmla="*/ 517 h 595"/>
                <a:gd name="T50" fmla="*/ 749 w 1176"/>
                <a:gd name="T51" fmla="*/ 519 h 595"/>
                <a:gd name="T52" fmla="*/ 658 w 1176"/>
                <a:gd name="T53" fmla="*/ 595 h 595"/>
                <a:gd name="T54" fmla="*/ 653 w 1176"/>
                <a:gd name="T55" fmla="*/ 552 h 595"/>
                <a:gd name="T56" fmla="*/ 673 w 1176"/>
                <a:gd name="T57" fmla="*/ 539 h 595"/>
                <a:gd name="T58" fmla="*/ 630 w 1176"/>
                <a:gd name="T59" fmla="*/ 517 h 595"/>
                <a:gd name="T60" fmla="*/ 620 w 1176"/>
                <a:gd name="T61" fmla="*/ 555 h 595"/>
                <a:gd name="T62" fmla="*/ 513 w 1176"/>
                <a:gd name="T63" fmla="*/ 555 h 595"/>
                <a:gd name="T64" fmla="*/ 607 w 1176"/>
                <a:gd name="T65" fmla="*/ 489 h 595"/>
                <a:gd name="T66" fmla="*/ 505 w 1176"/>
                <a:gd name="T67" fmla="*/ 499 h 595"/>
                <a:gd name="T68" fmla="*/ 546 w 1176"/>
                <a:gd name="T69" fmla="*/ 522 h 595"/>
                <a:gd name="T70" fmla="*/ 394 w 1176"/>
                <a:gd name="T71" fmla="*/ 542 h 595"/>
                <a:gd name="T72" fmla="*/ 427 w 1176"/>
                <a:gd name="T73" fmla="*/ 501 h 595"/>
                <a:gd name="T74" fmla="*/ 305 w 1176"/>
                <a:gd name="T75" fmla="*/ 504 h 595"/>
                <a:gd name="T76" fmla="*/ 292 w 1176"/>
                <a:gd name="T77" fmla="*/ 496 h 595"/>
                <a:gd name="T78" fmla="*/ 256 w 1176"/>
                <a:gd name="T79" fmla="*/ 529 h 595"/>
                <a:gd name="T80" fmla="*/ 226 w 1176"/>
                <a:gd name="T81" fmla="*/ 499 h 595"/>
                <a:gd name="T82" fmla="*/ 218 w 1176"/>
                <a:gd name="T83" fmla="*/ 501 h 595"/>
                <a:gd name="T84" fmla="*/ 140 w 1176"/>
                <a:gd name="T85" fmla="*/ 517 h 595"/>
                <a:gd name="T86" fmla="*/ 132 w 1176"/>
                <a:gd name="T87" fmla="*/ 438 h 595"/>
                <a:gd name="T88" fmla="*/ 107 w 1176"/>
                <a:gd name="T89" fmla="*/ 471 h 595"/>
                <a:gd name="T90" fmla="*/ 41 w 1176"/>
                <a:gd name="T91" fmla="*/ 451 h 595"/>
                <a:gd name="T92" fmla="*/ 35 w 1176"/>
                <a:gd name="T93" fmla="*/ 354 h 595"/>
                <a:gd name="T94" fmla="*/ 58 w 1176"/>
                <a:gd name="T95" fmla="*/ 314 h 595"/>
                <a:gd name="T96" fmla="*/ 124 w 1176"/>
                <a:gd name="T97" fmla="*/ 271 h 595"/>
                <a:gd name="T98" fmla="*/ 117 w 1176"/>
                <a:gd name="T99" fmla="*/ 220 h 595"/>
                <a:gd name="T100" fmla="*/ 229 w 1176"/>
                <a:gd name="T101" fmla="*/ 169 h 595"/>
                <a:gd name="T102" fmla="*/ 254 w 1176"/>
                <a:gd name="T103" fmla="*/ 147 h 595"/>
                <a:gd name="T104" fmla="*/ 307 w 1176"/>
                <a:gd name="T105" fmla="*/ 63 h 595"/>
                <a:gd name="T106" fmla="*/ 391 w 1176"/>
                <a:gd name="T107" fmla="*/ 101 h 595"/>
                <a:gd name="T108" fmla="*/ 361 w 1176"/>
                <a:gd name="T109" fmla="*/ 152 h 595"/>
                <a:gd name="T110" fmla="*/ 414 w 1176"/>
                <a:gd name="T111" fmla="*/ 104 h 595"/>
                <a:gd name="T112" fmla="*/ 475 w 1176"/>
                <a:gd name="T113" fmla="*/ 96 h 595"/>
                <a:gd name="T114" fmla="*/ 544 w 1176"/>
                <a:gd name="T115" fmla="*/ 81 h 595"/>
                <a:gd name="T116" fmla="*/ 572 w 1176"/>
                <a:gd name="T117" fmla="*/ 86 h 595"/>
                <a:gd name="T118" fmla="*/ 523 w 1176"/>
                <a:gd name="T119" fmla="*/ 53 h 595"/>
                <a:gd name="T120" fmla="*/ 676 w 1176"/>
                <a:gd name="T121" fmla="*/ 17 h 595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1176" h="595">
                  <a:moveTo>
                    <a:pt x="696" y="40"/>
                  </a:moveTo>
                  <a:lnTo>
                    <a:pt x="696" y="45"/>
                  </a:lnTo>
                  <a:lnTo>
                    <a:pt x="699" y="50"/>
                  </a:lnTo>
                  <a:lnTo>
                    <a:pt x="701" y="55"/>
                  </a:lnTo>
                  <a:lnTo>
                    <a:pt x="704" y="58"/>
                  </a:lnTo>
                  <a:lnTo>
                    <a:pt x="704" y="63"/>
                  </a:lnTo>
                  <a:lnTo>
                    <a:pt x="706" y="68"/>
                  </a:lnTo>
                  <a:lnTo>
                    <a:pt x="706" y="73"/>
                  </a:lnTo>
                  <a:lnTo>
                    <a:pt x="706" y="78"/>
                  </a:lnTo>
                  <a:lnTo>
                    <a:pt x="709" y="81"/>
                  </a:lnTo>
                  <a:lnTo>
                    <a:pt x="711" y="78"/>
                  </a:lnTo>
                  <a:lnTo>
                    <a:pt x="711" y="76"/>
                  </a:lnTo>
                  <a:lnTo>
                    <a:pt x="711" y="71"/>
                  </a:lnTo>
                  <a:lnTo>
                    <a:pt x="711" y="68"/>
                  </a:lnTo>
                  <a:lnTo>
                    <a:pt x="711" y="63"/>
                  </a:lnTo>
                  <a:lnTo>
                    <a:pt x="711" y="58"/>
                  </a:lnTo>
                  <a:lnTo>
                    <a:pt x="711" y="55"/>
                  </a:lnTo>
                  <a:lnTo>
                    <a:pt x="711" y="53"/>
                  </a:lnTo>
                  <a:lnTo>
                    <a:pt x="716" y="48"/>
                  </a:lnTo>
                  <a:lnTo>
                    <a:pt x="721" y="43"/>
                  </a:lnTo>
                  <a:lnTo>
                    <a:pt x="729" y="40"/>
                  </a:lnTo>
                  <a:lnTo>
                    <a:pt x="734" y="38"/>
                  </a:lnTo>
                  <a:lnTo>
                    <a:pt x="742" y="38"/>
                  </a:lnTo>
                  <a:lnTo>
                    <a:pt x="749" y="38"/>
                  </a:lnTo>
                  <a:lnTo>
                    <a:pt x="754" y="38"/>
                  </a:lnTo>
                  <a:lnTo>
                    <a:pt x="762" y="38"/>
                  </a:lnTo>
                  <a:lnTo>
                    <a:pt x="770" y="43"/>
                  </a:lnTo>
                  <a:lnTo>
                    <a:pt x="777" y="48"/>
                  </a:lnTo>
                  <a:lnTo>
                    <a:pt x="785" y="53"/>
                  </a:lnTo>
                  <a:lnTo>
                    <a:pt x="790" y="60"/>
                  </a:lnTo>
                  <a:lnTo>
                    <a:pt x="793" y="68"/>
                  </a:lnTo>
                  <a:lnTo>
                    <a:pt x="798" y="78"/>
                  </a:lnTo>
                  <a:lnTo>
                    <a:pt x="800" y="86"/>
                  </a:lnTo>
                  <a:lnTo>
                    <a:pt x="803" y="96"/>
                  </a:lnTo>
                  <a:lnTo>
                    <a:pt x="803" y="88"/>
                  </a:lnTo>
                  <a:lnTo>
                    <a:pt x="803" y="81"/>
                  </a:lnTo>
                  <a:lnTo>
                    <a:pt x="803" y="76"/>
                  </a:lnTo>
                  <a:lnTo>
                    <a:pt x="800" y="71"/>
                  </a:lnTo>
                  <a:lnTo>
                    <a:pt x="798" y="63"/>
                  </a:lnTo>
                  <a:lnTo>
                    <a:pt x="795" y="55"/>
                  </a:lnTo>
                  <a:lnTo>
                    <a:pt x="795" y="50"/>
                  </a:lnTo>
                  <a:lnTo>
                    <a:pt x="798" y="43"/>
                  </a:lnTo>
                  <a:lnTo>
                    <a:pt x="810" y="30"/>
                  </a:lnTo>
                  <a:lnTo>
                    <a:pt x="828" y="20"/>
                  </a:lnTo>
                  <a:lnTo>
                    <a:pt x="846" y="12"/>
                  </a:lnTo>
                  <a:lnTo>
                    <a:pt x="864" y="7"/>
                  </a:lnTo>
                  <a:lnTo>
                    <a:pt x="882" y="2"/>
                  </a:lnTo>
                  <a:lnTo>
                    <a:pt x="902" y="2"/>
                  </a:lnTo>
                  <a:lnTo>
                    <a:pt x="920" y="5"/>
                  </a:lnTo>
                  <a:lnTo>
                    <a:pt x="940" y="10"/>
                  </a:lnTo>
                  <a:lnTo>
                    <a:pt x="945" y="15"/>
                  </a:lnTo>
                  <a:lnTo>
                    <a:pt x="950" y="20"/>
                  </a:lnTo>
                  <a:lnTo>
                    <a:pt x="953" y="25"/>
                  </a:lnTo>
                  <a:lnTo>
                    <a:pt x="958" y="30"/>
                  </a:lnTo>
                  <a:lnTo>
                    <a:pt x="960" y="38"/>
                  </a:lnTo>
                  <a:lnTo>
                    <a:pt x="963" y="45"/>
                  </a:lnTo>
                  <a:lnTo>
                    <a:pt x="963" y="50"/>
                  </a:lnTo>
                  <a:lnTo>
                    <a:pt x="963" y="60"/>
                  </a:lnTo>
                  <a:lnTo>
                    <a:pt x="958" y="60"/>
                  </a:lnTo>
                  <a:lnTo>
                    <a:pt x="953" y="60"/>
                  </a:lnTo>
                  <a:lnTo>
                    <a:pt x="945" y="63"/>
                  </a:lnTo>
                  <a:lnTo>
                    <a:pt x="940" y="63"/>
                  </a:lnTo>
                  <a:lnTo>
                    <a:pt x="932" y="66"/>
                  </a:lnTo>
                  <a:lnTo>
                    <a:pt x="925" y="68"/>
                  </a:lnTo>
                  <a:lnTo>
                    <a:pt x="920" y="71"/>
                  </a:lnTo>
                  <a:lnTo>
                    <a:pt x="915" y="73"/>
                  </a:lnTo>
                  <a:lnTo>
                    <a:pt x="909" y="76"/>
                  </a:lnTo>
                  <a:lnTo>
                    <a:pt x="907" y="78"/>
                  </a:lnTo>
                  <a:lnTo>
                    <a:pt x="902" y="81"/>
                  </a:lnTo>
                  <a:lnTo>
                    <a:pt x="899" y="83"/>
                  </a:lnTo>
                  <a:lnTo>
                    <a:pt x="897" y="86"/>
                  </a:lnTo>
                  <a:lnTo>
                    <a:pt x="894" y="88"/>
                  </a:lnTo>
                  <a:lnTo>
                    <a:pt x="894" y="93"/>
                  </a:lnTo>
                  <a:lnTo>
                    <a:pt x="894" y="98"/>
                  </a:lnTo>
                  <a:lnTo>
                    <a:pt x="897" y="96"/>
                  </a:lnTo>
                  <a:lnTo>
                    <a:pt x="899" y="96"/>
                  </a:lnTo>
                  <a:lnTo>
                    <a:pt x="902" y="93"/>
                  </a:lnTo>
                  <a:lnTo>
                    <a:pt x="904" y="91"/>
                  </a:lnTo>
                  <a:lnTo>
                    <a:pt x="907" y="88"/>
                  </a:lnTo>
                  <a:lnTo>
                    <a:pt x="909" y="86"/>
                  </a:lnTo>
                  <a:lnTo>
                    <a:pt x="912" y="83"/>
                  </a:lnTo>
                  <a:lnTo>
                    <a:pt x="915" y="81"/>
                  </a:lnTo>
                  <a:lnTo>
                    <a:pt x="920" y="78"/>
                  </a:lnTo>
                  <a:lnTo>
                    <a:pt x="925" y="76"/>
                  </a:lnTo>
                  <a:lnTo>
                    <a:pt x="930" y="73"/>
                  </a:lnTo>
                  <a:lnTo>
                    <a:pt x="937" y="71"/>
                  </a:lnTo>
                  <a:lnTo>
                    <a:pt x="943" y="71"/>
                  </a:lnTo>
                  <a:lnTo>
                    <a:pt x="950" y="71"/>
                  </a:lnTo>
                  <a:lnTo>
                    <a:pt x="955" y="71"/>
                  </a:lnTo>
                  <a:lnTo>
                    <a:pt x="963" y="71"/>
                  </a:lnTo>
                  <a:lnTo>
                    <a:pt x="963" y="73"/>
                  </a:lnTo>
                  <a:lnTo>
                    <a:pt x="965" y="76"/>
                  </a:lnTo>
                  <a:lnTo>
                    <a:pt x="968" y="76"/>
                  </a:lnTo>
                  <a:lnTo>
                    <a:pt x="970" y="76"/>
                  </a:lnTo>
                  <a:lnTo>
                    <a:pt x="973" y="73"/>
                  </a:lnTo>
                  <a:lnTo>
                    <a:pt x="976" y="73"/>
                  </a:lnTo>
                  <a:lnTo>
                    <a:pt x="978" y="73"/>
                  </a:lnTo>
                  <a:lnTo>
                    <a:pt x="981" y="73"/>
                  </a:lnTo>
                  <a:lnTo>
                    <a:pt x="983" y="73"/>
                  </a:lnTo>
                  <a:lnTo>
                    <a:pt x="988" y="76"/>
                  </a:lnTo>
                  <a:lnTo>
                    <a:pt x="993" y="81"/>
                  </a:lnTo>
                  <a:lnTo>
                    <a:pt x="996" y="86"/>
                  </a:lnTo>
                  <a:lnTo>
                    <a:pt x="1001" y="91"/>
                  </a:lnTo>
                  <a:lnTo>
                    <a:pt x="1003" y="96"/>
                  </a:lnTo>
                  <a:lnTo>
                    <a:pt x="1006" y="101"/>
                  </a:lnTo>
                  <a:lnTo>
                    <a:pt x="1009" y="106"/>
                  </a:lnTo>
                  <a:lnTo>
                    <a:pt x="1014" y="114"/>
                  </a:lnTo>
                  <a:lnTo>
                    <a:pt x="1014" y="106"/>
                  </a:lnTo>
                  <a:lnTo>
                    <a:pt x="1014" y="101"/>
                  </a:lnTo>
                  <a:lnTo>
                    <a:pt x="1011" y="96"/>
                  </a:lnTo>
                  <a:lnTo>
                    <a:pt x="1011" y="91"/>
                  </a:lnTo>
                  <a:lnTo>
                    <a:pt x="1006" y="86"/>
                  </a:lnTo>
                  <a:lnTo>
                    <a:pt x="1003" y="78"/>
                  </a:lnTo>
                  <a:lnTo>
                    <a:pt x="998" y="73"/>
                  </a:lnTo>
                  <a:lnTo>
                    <a:pt x="996" y="68"/>
                  </a:lnTo>
                  <a:lnTo>
                    <a:pt x="1003" y="68"/>
                  </a:lnTo>
                  <a:lnTo>
                    <a:pt x="1011" y="68"/>
                  </a:lnTo>
                  <a:lnTo>
                    <a:pt x="1016" y="68"/>
                  </a:lnTo>
                  <a:lnTo>
                    <a:pt x="1024" y="71"/>
                  </a:lnTo>
                  <a:lnTo>
                    <a:pt x="1029" y="71"/>
                  </a:lnTo>
                  <a:lnTo>
                    <a:pt x="1034" y="73"/>
                  </a:lnTo>
                  <a:lnTo>
                    <a:pt x="1042" y="78"/>
                  </a:lnTo>
                  <a:lnTo>
                    <a:pt x="1047" y="81"/>
                  </a:lnTo>
                  <a:lnTo>
                    <a:pt x="1052" y="83"/>
                  </a:lnTo>
                  <a:lnTo>
                    <a:pt x="1054" y="88"/>
                  </a:lnTo>
                  <a:lnTo>
                    <a:pt x="1054" y="91"/>
                  </a:lnTo>
                  <a:lnTo>
                    <a:pt x="1057" y="96"/>
                  </a:lnTo>
                  <a:lnTo>
                    <a:pt x="1059" y="98"/>
                  </a:lnTo>
                  <a:lnTo>
                    <a:pt x="1059" y="104"/>
                  </a:lnTo>
                  <a:lnTo>
                    <a:pt x="1059" y="109"/>
                  </a:lnTo>
                  <a:lnTo>
                    <a:pt x="1062" y="114"/>
                  </a:lnTo>
                  <a:lnTo>
                    <a:pt x="1059" y="121"/>
                  </a:lnTo>
                  <a:lnTo>
                    <a:pt x="1059" y="129"/>
                  </a:lnTo>
                  <a:lnTo>
                    <a:pt x="1057" y="136"/>
                  </a:lnTo>
                  <a:lnTo>
                    <a:pt x="1052" y="144"/>
                  </a:lnTo>
                  <a:lnTo>
                    <a:pt x="1049" y="152"/>
                  </a:lnTo>
                  <a:lnTo>
                    <a:pt x="1044" y="159"/>
                  </a:lnTo>
                  <a:lnTo>
                    <a:pt x="1039" y="164"/>
                  </a:lnTo>
                  <a:lnTo>
                    <a:pt x="1034" y="172"/>
                  </a:lnTo>
                  <a:lnTo>
                    <a:pt x="1037" y="174"/>
                  </a:lnTo>
                  <a:lnTo>
                    <a:pt x="1039" y="177"/>
                  </a:lnTo>
                  <a:lnTo>
                    <a:pt x="1044" y="174"/>
                  </a:lnTo>
                  <a:lnTo>
                    <a:pt x="1047" y="174"/>
                  </a:lnTo>
                  <a:lnTo>
                    <a:pt x="1049" y="172"/>
                  </a:lnTo>
                  <a:lnTo>
                    <a:pt x="1052" y="169"/>
                  </a:lnTo>
                  <a:lnTo>
                    <a:pt x="1054" y="167"/>
                  </a:lnTo>
                  <a:lnTo>
                    <a:pt x="1059" y="167"/>
                  </a:lnTo>
                  <a:lnTo>
                    <a:pt x="1064" y="164"/>
                  </a:lnTo>
                  <a:lnTo>
                    <a:pt x="1072" y="162"/>
                  </a:lnTo>
                  <a:lnTo>
                    <a:pt x="1080" y="162"/>
                  </a:lnTo>
                  <a:lnTo>
                    <a:pt x="1087" y="162"/>
                  </a:lnTo>
                  <a:lnTo>
                    <a:pt x="1095" y="162"/>
                  </a:lnTo>
                  <a:lnTo>
                    <a:pt x="1103" y="164"/>
                  </a:lnTo>
                  <a:lnTo>
                    <a:pt x="1108" y="167"/>
                  </a:lnTo>
                  <a:lnTo>
                    <a:pt x="1115" y="172"/>
                  </a:lnTo>
                  <a:lnTo>
                    <a:pt x="1118" y="174"/>
                  </a:lnTo>
                  <a:lnTo>
                    <a:pt x="1118" y="180"/>
                  </a:lnTo>
                  <a:lnTo>
                    <a:pt x="1120" y="182"/>
                  </a:lnTo>
                  <a:lnTo>
                    <a:pt x="1120" y="187"/>
                  </a:lnTo>
                  <a:lnTo>
                    <a:pt x="1120" y="190"/>
                  </a:lnTo>
                  <a:lnTo>
                    <a:pt x="1120" y="195"/>
                  </a:lnTo>
                  <a:lnTo>
                    <a:pt x="1120" y="197"/>
                  </a:lnTo>
                  <a:lnTo>
                    <a:pt x="1120" y="202"/>
                  </a:lnTo>
                  <a:lnTo>
                    <a:pt x="1118" y="207"/>
                  </a:lnTo>
                  <a:lnTo>
                    <a:pt x="1115" y="213"/>
                  </a:lnTo>
                  <a:lnTo>
                    <a:pt x="1113" y="218"/>
                  </a:lnTo>
                  <a:lnTo>
                    <a:pt x="1108" y="223"/>
                  </a:lnTo>
                  <a:lnTo>
                    <a:pt x="1105" y="228"/>
                  </a:lnTo>
                  <a:lnTo>
                    <a:pt x="1100" y="230"/>
                  </a:lnTo>
                  <a:lnTo>
                    <a:pt x="1095" y="235"/>
                  </a:lnTo>
                  <a:lnTo>
                    <a:pt x="1092" y="240"/>
                  </a:lnTo>
                  <a:lnTo>
                    <a:pt x="1095" y="243"/>
                  </a:lnTo>
                  <a:lnTo>
                    <a:pt x="1098" y="243"/>
                  </a:lnTo>
                  <a:lnTo>
                    <a:pt x="1103" y="243"/>
                  </a:lnTo>
                  <a:lnTo>
                    <a:pt x="1105" y="243"/>
                  </a:lnTo>
                  <a:lnTo>
                    <a:pt x="1108" y="240"/>
                  </a:lnTo>
                  <a:lnTo>
                    <a:pt x="1113" y="238"/>
                  </a:lnTo>
                  <a:lnTo>
                    <a:pt x="1115" y="238"/>
                  </a:lnTo>
                  <a:lnTo>
                    <a:pt x="1120" y="238"/>
                  </a:lnTo>
                  <a:lnTo>
                    <a:pt x="1128" y="238"/>
                  </a:lnTo>
                  <a:lnTo>
                    <a:pt x="1136" y="238"/>
                  </a:lnTo>
                  <a:lnTo>
                    <a:pt x="1143" y="238"/>
                  </a:lnTo>
                  <a:lnTo>
                    <a:pt x="1151" y="243"/>
                  </a:lnTo>
                  <a:lnTo>
                    <a:pt x="1156" y="245"/>
                  </a:lnTo>
                  <a:lnTo>
                    <a:pt x="1164" y="251"/>
                  </a:lnTo>
                  <a:lnTo>
                    <a:pt x="1169" y="256"/>
                  </a:lnTo>
                  <a:lnTo>
                    <a:pt x="1174" y="263"/>
                  </a:lnTo>
                  <a:lnTo>
                    <a:pt x="1174" y="271"/>
                  </a:lnTo>
                  <a:lnTo>
                    <a:pt x="1174" y="276"/>
                  </a:lnTo>
                  <a:lnTo>
                    <a:pt x="1176" y="283"/>
                  </a:lnTo>
                  <a:lnTo>
                    <a:pt x="1176" y="291"/>
                  </a:lnTo>
                  <a:lnTo>
                    <a:pt x="1174" y="299"/>
                  </a:lnTo>
                  <a:lnTo>
                    <a:pt x="1171" y="304"/>
                  </a:lnTo>
                  <a:lnTo>
                    <a:pt x="1169" y="311"/>
                  </a:lnTo>
                  <a:lnTo>
                    <a:pt x="1164" y="316"/>
                  </a:lnTo>
                  <a:lnTo>
                    <a:pt x="1161" y="319"/>
                  </a:lnTo>
                  <a:lnTo>
                    <a:pt x="1158" y="324"/>
                  </a:lnTo>
                  <a:lnTo>
                    <a:pt x="1156" y="324"/>
                  </a:lnTo>
                  <a:lnTo>
                    <a:pt x="1153" y="327"/>
                  </a:lnTo>
                  <a:lnTo>
                    <a:pt x="1148" y="327"/>
                  </a:lnTo>
                  <a:lnTo>
                    <a:pt x="1146" y="327"/>
                  </a:lnTo>
                  <a:lnTo>
                    <a:pt x="1143" y="327"/>
                  </a:lnTo>
                  <a:lnTo>
                    <a:pt x="1138" y="324"/>
                  </a:lnTo>
                  <a:lnTo>
                    <a:pt x="1136" y="324"/>
                  </a:lnTo>
                  <a:lnTo>
                    <a:pt x="1133" y="321"/>
                  </a:lnTo>
                  <a:lnTo>
                    <a:pt x="1131" y="324"/>
                  </a:lnTo>
                  <a:lnTo>
                    <a:pt x="1136" y="327"/>
                  </a:lnTo>
                  <a:lnTo>
                    <a:pt x="1141" y="332"/>
                  </a:lnTo>
                  <a:lnTo>
                    <a:pt x="1146" y="337"/>
                  </a:lnTo>
                  <a:lnTo>
                    <a:pt x="1151" y="342"/>
                  </a:lnTo>
                  <a:lnTo>
                    <a:pt x="1156" y="347"/>
                  </a:lnTo>
                  <a:lnTo>
                    <a:pt x="1161" y="354"/>
                  </a:lnTo>
                  <a:lnTo>
                    <a:pt x="1161" y="359"/>
                  </a:lnTo>
                  <a:lnTo>
                    <a:pt x="1164" y="367"/>
                  </a:lnTo>
                  <a:lnTo>
                    <a:pt x="1164" y="370"/>
                  </a:lnTo>
                  <a:lnTo>
                    <a:pt x="1164" y="375"/>
                  </a:lnTo>
                  <a:lnTo>
                    <a:pt x="1164" y="380"/>
                  </a:lnTo>
                  <a:lnTo>
                    <a:pt x="1166" y="385"/>
                  </a:lnTo>
                  <a:lnTo>
                    <a:pt x="1164" y="390"/>
                  </a:lnTo>
                  <a:lnTo>
                    <a:pt x="1164" y="395"/>
                  </a:lnTo>
                  <a:lnTo>
                    <a:pt x="1161" y="400"/>
                  </a:lnTo>
                  <a:lnTo>
                    <a:pt x="1158" y="405"/>
                  </a:lnTo>
                  <a:lnTo>
                    <a:pt x="1153" y="410"/>
                  </a:lnTo>
                  <a:lnTo>
                    <a:pt x="1148" y="413"/>
                  </a:lnTo>
                  <a:lnTo>
                    <a:pt x="1143" y="418"/>
                  </a:lnTo>
                  <a:lnTo>
                    <a:pt x="1138" y="420"/>
                  </a:lnTo>
                  <a:lnTo>
                    <a:pt x="1133" y="423"/>
                  </a:lnTo>
                  <a:lnTo>
                    <a:pt x="1125" y="425"/>
                  </a:lnTo>
                  <a:lnTo>
                    <a:pt x="1120" y="425"/>
                  </a:lnTo>
                  <a:lnTo>
                    <a:pt x="1113" y="425"/>
                  </a:lnTo>
                  <a:lnTo>
                    <a:pt x="1110" y="423"/>
                  </a:lnTo>
                  <a:lnTo>
                    <a:pt x="1108" y="420"/>
                  </a:lnTo>
                  <a:lnTo>
                    <a:pt x="1105" y="418"/>
                  </a:lnTo>
                  <a:lnTo>
                    <a:pt x="1103" y="423"/>
                  </a:lnTo>
                  <a:lnTo>
                    <a:pt x="1103" y="425"/>
                  </a:lnTo>
                  <a:lnTo>
                    <a:pt x="1103" y="430"/>
                  </a:lnTo>
                  <a:lnTo>
                    <a:pt x="1103" y="436"/>
                  </a:lnTo>
                  <a:lnTo>
                    <a:pt x="1103" y="438"/>
                  </a:lnTo>
                  <a:lnTo>
                    <a:pt x="1105" y="443"/>
                  </a:lnTo>
                  <a:lnTo>
                    <a:pt x="1105" y="448"/>
                  </a:lnTo>
                  <a:lnTo>
                    <a:pt x="1105" y="453"/>
                  </a:lnTo>
                  <a:lnTo>
                    <a:pt x="1103" y="461"/>
                  </a:lnTo>
                  <a:lnTo>
                    <a:pt x="1098" y="471"/>
                  </a:lnTo>
                  <a:lnTo>
                    <a:pt x="1092" y="479"/>
                  </a:lnTo>
                  <a:lnTo>
                    <a:pt x="1085" y="484"/>
                  </a:lnTo>
                  <a:lnTo>
                    <a:pt x="1077" y="489"/>
                  </a:lnTo>
                  <a:lnTo>
                    <a:pt x="1070" y="494"/>
                  </a:lnTo>
                  <a:lnTo>
                    <a:pt x="1062" y="499"/>
                  </a:lnTo>
                  <a:lnTo>
                    <a:pt x="1052" y="501"/>
                  </a:lnTo>
                  <a:lnTo>
                    <a:pt x="1047" y="504"/>
                  </a:lnTo>
                  <a:lnTo>
                    <a:pt x="1042" y="504"/>
                  </a:lnTo>
                  <a:lnTo>
                    <a:pt x="1034" y="501"/>
                  </a:lnTo>
                  <a:lnTo>
                    <a:pt x="1029" y="501"/>
                  </a:lnTo>
                  <a:lnTo>
                    <a:pt x="1024" y="499"/>
                  </a:lnTo>
                  <a:lnTo>
                    <a:pt x="1019" y="499"/>
                  </a:lnTo>
                  <a:lnTo>
                    <a:pt x="1014" y="496"/>
                  </a:lnTo>
                  <a:lnTo>
                    <a:pt x="1009" y="499"/>
                  </a:lnTo>
                  <a:lnTo>
                    <a:pt x="1011" y="504"/>
                  </a:lnTo>
                  <a:lnTo>
                    <a:pt x="1011" y="506"/>
                  </a:lnTo>
                  <a:lnTo>
                    <a:pt x="1009" y="512"/>
                  </a:lnTo>
                  <a:lnTo>
                    <a:pt x="1009" y="517"/>
                  </a:lnTo>
                  <a:lnTo>
                    <a:pt x="1006" y="522"/>
                  </a:lnTo>
                  <a:lnTo>
                    <a:pt x="1003" y="524"/>
                  </a:lnTo>
                  <a:lnTo>
                    <a:pt x="1001" y="529"/>
                  </a:lnTo>
                  <a:lnTo>
                    <a:pt x="1001" y="532"/>
                  </a:lnTo>
                  <a:lnTo>
                    <a:pt x="993" y="537"/>
                  </a:lnTo>
                  <a:lnTo>
                    <a:pt x="986" y="542"/>
                  </a:lnTo>
                  <a:lnTo>
                    <a:pt x="978" y="547"/>
                  </a:lnTo>
                  <a:lnTo>
                    <a:pt x="973" y="552"/>
                  </a:lnTo>
                  <a:lnTo>
                    <a:pt x="965" y="555"/>
                  </a:lnTo>
                  <a:lnTo>
                    <a:pt x="958" y="557"/>
                  </a:lnTo>
                  <a:lnTo>
                    <a:pt x="948" y="557"/>
                  </a:lnTo>
                  <a:lnTo>
                    <a:pt x="940" y="555"/>
                  </a:lnTo>
                  <a:lnTo>
                    <a:pt x="935" y="552"/>
                  </a:lnTo>
                  <a:lnTo>
                    <a:pt x="930" y="550"/>
                  </a:lnTo>
                  <a:lnTo>
                    <a:pt x="925" y="547"/>
                  </a:lnTo>
                  <a:lnTo>
                    <a:pt x="922" y="542"/>
                  </a:lnTo>
                  <a:lnTo>
                    <a:pt x="917" y="539"/>
                  </a:lnTo>
                  <a:lnTo>
                    <a:pt x="915" y="534"/>
                  </a:lnTo>
                  <a:lnTo>
                    <a:pt x="912" y="529"/>
                  </a:lnTo>
                  <a:lnTo>
                    <a:pt x="912" y="524"/>
                  </a:lnTo>
                  <a:lnTo>
                    <a:pt x="912" y="522"/>
                  </a:lnTo>
                  <a:lnTo>
                    <a:pt x="915" y="522"/>
                  </a:lnTo>
                  <a:lnTo>
                    <a:pt x="917" y="519"/>
                  </a:lnTo>
                  <a:lnTo>
                    <a:pt x="920" y="517"/>
                  </a:lnTo>
                  <a:lnTo>
                    <a:pt x="922" y="514"/>
                  </a:lnTo>
                  <a:lnTo>
                    <a:pt x="925" y="514"/>
                  </a:lnTo>
                  <a:lnTo>
                    <a:pt x="925" y="512"/>
                  </a:lnTo>
                  <a:lnTo>
                    <a:pt x="927" y="509"/>
                  </a:lnTo>
                  <a:lnTo>
                    <a:pt x="922" y="506"/>
                  </a:lnTo>
                  <a:lnTo>
                    <a:pt x="920" y="506"/>
                  </a:lnTo>
                  <a:lnTo>
                    <a:pt x="917" y="509"/>
                  </a:lnTo>
                  <a:lnTo>
                    <a:pt x="915" y="512"/>
                  </a:lnTo>
                  <a:lnTo>
                    <a:pt x="912" y="517"/>
                  </a:lnTo>
                  <a:lnTo>
                    <a:pt x="907" y="517"/>
                  </a:lnTo>
                  <a:lnTo>
                    <a:pt x="907" y="519"/>
                  </a:lnTo>
                  <a:lnTo>
                    <a:pt x="899" y="522"/>
                  </a:lnTo>
                  <a:lnTo>
                    <a:pt x="894" y="522"/>
                  </a:lnTo>
                  <a:lnTo>
                    <a:pt x="889" y="522"/>
                  </a:lnTo>
                  <a:lnTo>
                    <a:pt x="884" y="522"/>
                  </a:lnTo>
                  <a:lnTo>
                    <a:pt x="879" y="522"/>
                  </a:lnTo>
                  <a:lnTo>
                    <a:pt x="874" y="519"/>
                  </a:lnTo>
                  <a:lnTo>
                    <a:pt x="869" y="517"/>
                  </a:lnTo>
                  <a:lnTo>
                    <a:pt x="864" y="514"/>
                  </a:lnTo>
                  <a:lnTo>
                    <a:pt x="861" y="512"/>
                  </a:lnTo>
                  <a:lnTo>
                    <a:pt x="859" y="506"/>
                  </a:lnTo>
                  <a:lnTo>
                    <a:pt x="856" y="506"/>
                  </a:lnTo>
                  <a:lnTo>
                    <a:pt x="856" y="509"/>
                  </a:lnTo>
                  <a:lnTo>
                    <a:pt x="856" y="514"/>
                  </a:lnTo>
                  <a:lnTo>
                    <a:pt x="856" y="517"/>
                  </a:lnTo>
                  <a:lnTo>
                    <a:pt x="856" y="519"/>
                  </a:lnTo>
                  <a:lnTo>
                    <a:pt x="859" y="522"/>
                  </a:lnTo>
                  <a:lnTo>
                    <a:pt x="861" y="524"/>
                  </a:lnTo>
                  <a:lnTo>
                    <a:pt x="864" y="524"/>
                  </a:lnTo>
                  <a:lnTo>
                    <a:pt x="869" y="527"/>
                  </a:lnTo>
                  <a:lnTo>
                    <a:pt x="869" y="529"/>
                  </a:lnTo>
                  <a:lnTo>
                    <a:pt x="874" y="529"/>
                  </a:lnTo>
                  <a:lnTo>
                    <a:pt x="876" y="529"/>
                  </a:lnTo>
                  <a:lnTo>
                    <a:pt x="879" y="529"/>
                  </a:lnTo>
                  <a:lnTo>
                    <a:pt x="876" y="539"/>
                  </a:lnTo>
                  <a:lnTo>
                    <a:pt x="871" y="550"/>
                  </a:lnTo>
                  <a:lnTo>
                    <a:pt x="864" y="557"/>
                  </a:lnTo>
                  <a:lnTo>
                    <a:pt x="854" y="565"/>
                  </a:lnTo>
                  <a:lnTo>
                    <a:pt x="843" y="572"/>
                  </a:lnTo>
                  <a:lnTo>
                    <a:pt x="833" y="577"/>
                  </a:lnTo>
                  <a:lnTo>
                    <a:pt x="823" y="583"/>
                  </a:lnTo>
                  <a:lnTo>
                    <a:pt x="813" y="588"/>
                  </a:lnTo>
                  <a:lnTo>
                    <a:pt x="808" y="588"/>
                  </a:lnTo>
                  <a:lnTo>
                    <a:pt x="800" y="590"/>
                  </a:lnTo>
                  <a:lnTo>
                    <a:pt x="793" y="593"/>
                  </a:lnTo>
                  <a:lnTo>
                    <a:pt x="785" y="593"/>
                  </a:lnTo>
                  <a:lnTo>
                    <a:pt x="777" y="593"/>
                  </a:lnTo>
                  <a:lnTo>
                    <a:pt x="770" y="590"/>
                  </a:lnTo>
                  <a:lnTo>
                    <a:pt x="765" y="590"/>
                  </a:lnTo>
                  <a:lnTo>
                    <a:pt x="760" y="588"/>
                  </a:lnTo>
                  <a:lnTo>
                    <a:pt x="754" y="585"/>
                  </a:lnTo>
                  <a:lnTo>
                    <a:pt x="752" y="583"/>
                  </a:lnTo>
                  <a:lnTo>
                    <a:pt x="749" y="580"/>
                  </a:lnTo>
                  <a:lnTo>
                    <a:pt x="747" y="577"/>
                  </a:lnTo>
                  <a:lnTo>
                    <a:pt x="744" y="575"/>
                  </a:lnTo>
                  <a:lnTo>
                    <a:pt x="744" y="572"/>
                  </a:lnTo>
                  <a:lnTo>
                    <a:pt x="744" y="567"/>
                  </a:lnTo>
                  <a:lnTo>
                    <a:pt x="744" y="565"/>
                  </a:lnTo>
                  <a:lnTo>
                    <a:pt x="749" y="562"/>
                  </a:lnTo>
                  <a:lnTo>
                    <a:pt x="752" y="557"/>
                  </a:lnTo>
                  <a:lnTo>
                    <a:pt x="757" y="552"/>
                  </a:lnTo>
                  <a:lnTo>
                    <a:pt x="760" y="550"/>
                  </a:lnTo>
                  <a:lnTo>
                    <a:pt x="762" y="545"/>
                  </a:lnTo>
                  <a:lnTo>
                    <a:pt x="762" y="539"/>
                  </a:lnTo>
                  <a:lnTo>
                    <a:pt x="765" y="534"/>
                  </a:lnTo>
                  <a:lnTo>
                    <a:pt x="767" y="529"/>
                  </a:lnTo>
                  <a:lnTo>
                    <a:pt x="770" y="527"/>
                  </a:lnTo>
                  <a:lnTo>
                    <a:pt x="775" y="524"/>
                  </a:lnTo>
                  <a:lnTo>
                    <a:pt x="780" y="522"/>
                  </a:lnTo>
                  <a:lnTo>
                    <a:pt x="785" y="519"/>
                  </a:lnTo>
                  <a:lnTo>
                    <a:pt x="790" y="517"/>
                  </a:lnTo>
                  <a:lnTo>
                    <a:pt x="795" y="514"/>
                  </a:lnTo>
                  <a:lnTo>
                    <a:pt x="798" y="512"/>
                  </a:lnTo>
                  <a:lnTo>
                    <a:pt x="803" y="506"/>
                  </a:lnTo>
                  <a:lnTo>
                    <a:pt x="800" y="506"/>
                  </a:lnTo>
                  <a:lnTo>
                    <a:pt x="798" y="506"/>
                  </a:lnTo>
                  <a:lnTo>
                    <a:pt x="795" y="506"/>
                  </a:lnTo>
                  <a:lnTo>
                    <a:pt x="793" y="506"/>
                  </a:lnTo>
                  <a:lnTo>
                    <a:pt x="790" y="509"/>
                  </a:lnTo>
                  <a:lnTo>
                    <a:pt x="788" y="509"/>
                  </a:lnTo>
                  <a:lnTo>
                    <a:pt x="785" y="512"/>
                  </a:lnTo>
                  <a:lnTo>
                    <a:pt x="785" y="514"/>
                  </a:lnTo>
                  <a:lnTo>
                    <a:pt x="780" y="514"/>
                  </a:lnTo>
                  <a:lnTo>
                    <a:pt x="777" y="514"/>
                  </a:lnTo>
                  <a:lnTo>
                    <a:pt x="775" y="514"/>
                  </a:lnTo>
                  <a:lnTo>
                    <a:pt x="772" y="517"/>
                  </a:lnTo>
                  <a:lnTo>
                    <a:pt x="770" y="517"/>
                  </a:lnTo>
                  <a:lnTo>
                    <a:pt x="767" y="517"/>
                  </a:lnTo>
                  <a:lnTo>
                    <a:pt x="765" y="517"/>
                  </a:lnTo>
                  <a:lnTo>
                    <a:pt x="762" y="517"/>
                  </a:lnTo>
                  <a:lnTo>
                    <a:pt x="757" y="514"/>
                  </a:lnTo>
                  <a:lnTo>
                    <a:pt x="754" y="512"/>
                  </a:lnTo>
                  <a:lnTo>
                    <a:pt x="752" y="509"/>
                  </a:lnTo>
                  <a:lnTo>
                    <a:pt x="752" y="506"/>
                  </a:lnTo>
                  <a:lnTo>
                    <a:pt x="749" y="506"/>
                  </a:lnTo>
                  <a:lnTo>
                    <a:pt x="747" y="506"/>
                  </a:lnTo>
                  <a:lnTo>
                    <a:pt x="747" y="509"/>
                  </a:lnTo>
                  <a:lnTo>
                    <a:pt x="744" y="512"/>
                  </a:lnTo>
                  <a:lnTo>
                    <a:pt x="744" y="514"/>
                  </a:lnTo>
                  <a:lnTo>
                    <a:pt x="747" y="517"/>
                  </a:lnTo>
                  <a:lnTo>
                    <a:pt x="749" y="519"/>
                  </a:lnTo>
                  <a:lnTo>
                    <a:pt x="752" y="522"/>
                  </a:lnTo>
                  <a:lnTo>
                    <a:pt x="754" y="524"/>
                  </a:lnTo>
                  <a:lnTo>
                    <a:pt x="757" y="527"/>
                  </a:lnTo>
                  <a:lnTo>
                    <a:pt x="757" y="529"/>
                  </a:lnTo>
                  <a:lnTo>
                    <a:pt x="757" y="532"/>
                  </a:lnTo>
                  <a:lnTo>
                    <a:pt x="754" y="537"/>
                  </a:lnTo>
                  <a:lnTo>
                    <a:pt x="749" y="550"/>
                  </a:lnTo>
                  <a:lnTo>
                    <a:pt x="739" y="560"/>
                  </a:lnTo>
                  <a:lnTo>
                    <a:pt x="729" y="570"/>
                  </a:lnTo>
                  <a:lnTo>
                    <a:pt x="719" y="577"/>
                  </a:lnTo>
                  <a:lnTo>
                    <a:pt x="706" y="585"/>
                  </a:lnTo>
                  <a:lnTo>
                    <a:pt x="691" y="590"/>
                  </a:lnTo>
                  <a:lnTo>
                    <a:pt x="678" y="593"/>
                  </a:lnTo>
                  <a:lnTo>
                    <a:pt x="663" y="595"/>
                  </a:lnTo>
                  <a:lnTo>
                    <a:pt x="658" y="595"/>
                  </a:lnTo>
                  <a:lnTo>
                    <a:pt x="650" y="595"/>
                  </a:lnTo>
                  <a:lnTo>
                    <a:pt x="645" y="595"/>
                  </a:lnTo>
                  <a:lnTo>
                    <a:pt x="638" y="593"/>
                  </a:lnTo>
                  <a:lnTo>
                    <a:pt x="633" y="593"/>
                  </a:lnTo>
                  <a:lnTo>
                    <a:pt x="627" y="590"/>
                  </a:lnTo>
                  <a:lnTo>
                    <a:pt x="622" y="585"/>
                  </a:lnTo>
                  <a:lnTo>
                    <a:pt x="617" y="583"/>
                  </a:lnTo>
                  <a:lnTo>
                    <a:pt x="615" y="577"/>
                  </a:lnTo>
                  <a:lnTo>
                    <a:pt x="615" y="575"/>
                  </a:lnTo>
                  <a:lnTo>
                    <a:pt x="615" y="570"/>
                  </a:lnTo>
                  <a:lnTo>
                    <a:pt x="615" y="567"/>
                  </a:lnTo>
                  <a:lnTo>
                    <a:pt x="622" y="560"/>
                  </a:lnTo>
                  <a:lnTo>
                    <a:pt x="633" y="555"/>
                  </a:lnTo>
                  <a:lnTo>
                    <a:pt x="643" y="552"/>
                  </a:lnTo>
                  <a:lnTo>
                    <a:pt x="653" y="552"/>
                  </a:lnTo>
                  <a:lnTo>
                    <a:pt x="663" y="550"/>
                  </a:lnTo>
                  <a:lnTo>
                    <a:pt x="676" y="547"/>
                  </a:lnTo>
                  <a:lnTo>
                    <a:pt x="686" y="545"/>
                  </a:lnTo>
                  <a:lnTo>
                    <a:pt x="694" y="537"/>
                  </a:lnTo>
                  <a:lnTo>
                    <a:pt x="696" y="534"/>
                  </a:lnTo>
                  <a:lnTo>
                    <a:pt x="696" y="532"/>
                  </a:lnTo>
                  <a:lnTo>
                    <a:pt x="696" y="529"/>
                  </a:lnTo>
                  <a:lnTo>
                    <a:pt x="691" y="529"/>
                  </a:lnTo>
                  <a:lnTo>
                    <a:pt x="688" y="532"/>
                  </a:lnTo>
                  <a:lnTo>
                    <a:pt x="686" y="532"/>
                  </a:lnTo>
                  <a:lnTo>
                    <a:pt x="683" y="534"/>
                  </a:lnTo>
                  <a:lnTo>
                    <a:pt x="678" y="537"/>
                  </a:lnTo>
                  <a:lnTo>
                    <a:pt x="676" y="539"/>
                  </a:lnTo>
                  <a:lnTo>
                    <a:pt x="673" y="539"/>
                  </a:lnTo>
                  <a:lnTo>
                    <a:pt x="671" y="542"/>
                  </a:lnTo>
                  <a:lnTo>
                    <a:pt x="666" y="542"/>
                  </a:lnTo>
                  <a:lnTo>
                    <a:pt x="658" y="545"/>
                  </a:lnTo>
                  <a:lnTo>
                    <a:pt x="653" y="545"/>
                  </a:lnTo>
                  <a:lnTo>
                    <a:pt x="648" y="545"/>
                  </a:lnTo>
                  <a:lnTo>
                    <a:pt x="643" y="545"/>
                  </a:lnTo>
                  <a:lnTo>
                    <a:pt x="638" y="542"/>
                  </a:lnTo>
                  <a:lnTo>
                    <a:pt x="633" y="539"/>
                  </a:lnTo>
                  <a:lnTo>
                    <a:pt x="630" y="537"/>
                  </a:lnTo>
                  <a:lnTo>
                    <a:pt x="627" y="532"/>
                  </a:lnTo>
                  <a:lnTo>
                    <a:pt x="627" y="529"/>
                  </a:lnTo>
                  <a:lnTo>
                    <a:pt x="627" y="524"/>
                  </a:lnTo>
                  <a:lnTo>
                    <a:pt x="630" y="522"/>
                  </a:lnTo>
                  <a:lnTo>
                    <a:pt x="630" y="519"/>
                  </a:lnTo>
                  <a:lnTo>
                    <a:pt x="630" y="517"/>
                  </a:lnTo>
                  <a:lnTo>
                    <a:pt x="627" y="514"/>
                  </a:lnTo>
                  <a:lnTo>
                    <a:pt x="625" y="514"/>
                  </a:lnTo>
                  <a:lnTo>
                    <a:pt x="622" y="514"/>
                  </a:lnTo>
                  <a:lnTo>
                    <a:pt x="620" y="519"/>
                  </a:lnTo>
                  <a:lnTo>
                    <a:pt x="620" y="522"/>
                  </a:lnTo>
                  <a:lnTo>
                    <a:pt x="620" y="524"/>
                  </a:lnTo>
                  <a:lnTo>
                    <a:pt x="620" y="527"/>
                  </a:lnTo>
                  <a:lnTo>
                    <a:pt x="620" y="529"/>
                  </a:lnTo>
                  <a:lnTo>
                    <a:pt x="620" y="534"/>
                  </a:lnTo>
                  <a:lnTo>
                    <a:pt x="620" y="537"/>
                  </a:lnTo>
                  <a:lnTo>
                    <a:pt x="620" y="542"/>
                  </a:lnTo>
                  <a:lnTo>
                    <a:pt x="625" y="545"/>
                  </a:lnTo>
                  <a:lnTo>
                    <a:pt x="627" y="547"/>
                  </a:lnTo>
                  <a:lnTo>
                    <a:pt x="627" y="552"/>
                  </a:lnTo>
                  <a:lnTo>
                    <a:pt x="620" y="555"/>
                  </a:lnTo>
                  <a:lnTo>
                    <a:pt x="612" y="560"/>
                  </a:lnTo>
                  <a:lnTo>
                    <a:pt x="602" y="565"/>
                  </a:lnTo>
                  <a:lnTo>
                    <a:pt x="594" y="570"/>
                  </a:lnTo>
                  <a:lnTo>
                    <a:pt x="587" y="575"/>
                  </a:lnTo>
                  <a:lnTo>
                    <a:pt x="579" y="577"/>
                  </a:lnTo>
                  <a:lnTo>
                    <a:pt x="569" y="580"/>
                  </a:lnTo>
                  <a:lnTo>
                    <a:pt x="559" y="580"/>
                  </a:lnTo>
                  <a:lnTo>
                    <a:pt x="554" y="577"/>
                  </a:lnTo>
                  <a:lnTo>
                    <a:pt x="546" y="577"/>
                  </a:lnTo>
                  <a:lnTo>
                    <a:pt x="539" y="575"/>
                  </a:lnTo>
                  <a:lnTo>
                    <a:pt x="533" y="572"/>
                  </a:lnTo>
                  <a:lnTo>
                    <a:pt x="528" y="570"/>
                  </a:lnTo>
                  <a:lnTo>
                    <a:pt x="521" y="565"/>
                  </a:lnTo>
                  <a:lnTo>
                    <a:pt x="516" y="560"/>
                  </a:lnTo>
                  <a:lnTo>
                    <a:pt x="513" y="555"/>
                  </a:lnTo>
                  <a:lnTo>
                    <a:pt x="523" y="550"/>
                  </a:lnTo>
                  <a:lnTo>
                    <a:pt x="531" y="542"/>
                  </a:lnTo>
                  <a:lnTo>
                    <a:pt x="539" y="534"/>
                  </a:lnTo>
                  <a:lnTo>
                    <a:pt x="546" y="529"/>
                  </a:lnTo>
                  <a:lnTo>
                    <a:pt x="554" y="522"/>
                  </a:lnTo>
                  <a:lnTo>
                    <a:pt x="564" y="514"/>
                  </a:lnTo>
                  <a:lnTo>
                    <a:pt x="574" y="512"/>
                  </a:lnTo>
                  <a:lnTo>
                    <a:pt x="587" y="512"/>
                  </a:lnTo>
                  <a:lnTo>
                    <a:pt x="589" y="509"/>
                  </a:lnTo>
                  <a:lnTo>
                    <a:pt x="592" y="506"/>
                  </a:lnTo>
                  <a:lnTo>
                    <a:pt x="597" y="504"/>
                  </a:lnTo>
                  <a:lnTo>
                    <a:pt x="600" y="499"/>
                  </a:lnTo>
                  <a:lnTo>
                    <a:pt x="602" y="496"/>
                  </a:lnTo>
                  <a:lnTo>
                    <a:pt x="607" y="494"/>
                  </a:lnTo>
                  <a:lnTo>
                    <a:pt x="607" y="489"/>
                  </a:lnTo>
                  <a:lnTo>
                    <a:pt x="610" y="484"/>
                  </a:lnTo>
                  <a:lnTo>
                    <a:pt x="605" y="484"/>
                  </a:lnTo>
                  <a:lnTo>
                    <a:pt x="602" y="486"/>
                  </a:lnTo>
                  <a:lnTo>
                    <a:pt x="600" y="489"/>
                  </a:lnTo>
                  <a:lnTo>
                    <a:pt x="600" y="491"/>
                  </a:lnTo>
                  <a:lnTo>
                    <a:pt x="597" y="494"/>
                  </a:lnTo>
                  <a:lnTo>
                    <a:pt x="597" y="496"/>
                  </a:lnTo>
                  <a:lnTo>
                    <a:pt x="594" y="499"/>
                  </a:lnTo>
                  <a:lnTo>
                    <a:pt x="592" y="501"/>
                  </a:lnTo>
                  <a:lnTo>
                    <a:pt x="579" y="504"/>
                  </a:lnTo>
                  <a:lnTo>
                    <a:pt x="564" y="506"/>
                  </a:lnTo>
                  <a:lnTo>
                    <a:pt x="549" y="506"/>
                  </a:lnTo>
                  <a:lnTo>
                    <a:pt x="536" y="506"/>
                  </a:lnTo>
                  <a:lnTo>
                    <a:pt x="521" y="504"/>
                  </a:lnTo>
                  <a:lnTo>
                    <a:pt x="505" y="499"/>
                  </a:lnTo>
                  <a:lnTo>
                    <a:pt x="493" y="489"/>
                  </a:lnTo>
                  <a:lnTo>
                    <a:pt x="483" y="479"/>
                  </a:lnTo>
                  <a:lnTo>
                    <a:pt x="480" y="481"/>
                  </a:lnTo>
                  <a:lnTo>
                    <a:pt x="480" y="484"/>
                  </a:lnTo>
                  <a:lnTo>
                    <a:pt x="480" y="486"/>
                  </a:lnTo>
                  <a:lnTo>
                    <a:pt x="488" y="494"/>
                  </a:lnTo>
                  <a:lnTo>
                    <a:pt x="495" y="501"/>
                  </a:lnTo>
                  <a:lnTo>
                    <a:pt x="503" y="506"/>
                  </a:lnTo>
                  <a:lnTo>
                    <a:pt x="513" y="509"/>
                  </a:lnTo>
                  <a:lnTo>
                    <a:pt x="523" y="512"/>
                  </a:lnTo>
                  <a:lnTo>
                    <a:pt x="533" y="512"/>
                  </a:lnTo>
                  <a:lnTo>
                    <a:pt x="541" y="514"/>
                  </a:lnTo>
                  <a:lnTo>
                    <a:pt x="551" y="514"/>
                  </a:lnTo>
                  <a:lnTo>
                    <a:pt x="546" y="522"/>
                  </a:lnTo>
                  <a:lnTo>
                    <a:pt x="541" y="529"/>
                  </a:lnTo>
                  <a:lnTo>
                    <a:pt x="533" y="534"/>
                  </a:lnTo>
                  <a:lnTo>
                    <a:pt x="526" y="539"/>
                  </a:lnTo>
                  <a:lnTo>
                    <a:pt x="518" y="545"/>
                  </a:lnTo>
                  <a:lnTo>
                    <a:pt x="511" y="547"/>
                  </a:lnTo>
                  <a:lnTo>
                    <a:pt x="503" y="552"/>
                  </a:lnTo>
                  <a:lnTo>
                    <a:pt x="495" y="555"/>
                  </a:lnTo>
                  <a:lnTo>
                    <a:pt x="483" y="557"/>
                  </a:lnTo>
                  <a:lnTo>
                    <a:pt x="470" y="560"/>
                  </a:lnTo>
                  <a:lnTo>
                    <a:pt x="455" y="562"/>
                  </a:lnTo>
                  <a:lnTo>
                    <a:pt x="442" y="562"/>
                  </a:lnTo>
                  <a:lnTo>
                    <a:pt x="427" y="560"/>
                  </a:lnTo>
                  <a:lnTo>
                    <a:pt x="414" y="555"/>
                  </a:lnTo>
                  <a:lnTo>
                    <a:pt x="404" y="550"/>
                  </a:lnTo>
                  <a:lnTo>
                    <a:pt x="394" y="542"/>
                  </a:lnTo>
                  <a:lnTo>
                    <a:pt x="391" y="537"/>
                  </a:lnTo>
                  <a:lnTo>
                    <a:pt x="391" y="534"/>
                  </a:lnTo>
                  <a:lnTo>
                    <a:pt x="389" y="532"/>
                  </a:lnTo>
                  <a:lnTo>
                    <a:pt x="389" y="529"/>
                  </a:lnTo>
                  <a:lnTo>
                    <a:pt x="389" y="527"/>
                  </a:lnTo>
                  <a:lnTo>
                    <a:pt x="394" y="524"/>
                  </a:lnTo>
                  <a:lnTo>
                    <a:pt x="401" y="522"/>
                  </a:lnTo>
                  <a:lnTo>
                    <a:pt x="406" y="519"/>
                  </a:lnTo>
                  <a:lnTo>
                    <a:pt x="411" y="517"/>
                  </a:lnTo>
                  <a:lnTo>
                    <a:pt x="417" y="514"/>
                  </a:lnTo>
                  <a:lnTo>
                    <a:pt x="422" y="509"/>
                  </a:lnTo>
                  <a:lnTo>
                    <a:pt x="427" y="506"/>
                  </a:lnTo>
                  <a:lnTo>
                    <a:pt x="429" y="501"/>
                  </a:lnTo>
                  <a:lnTo>
                    <a:pt x="427" y="501"/>
                  </a:lnTo>
                  <a:lnTo>
                    <a:pt x="422" y="504"/>
                  </a:lnTo>
                  <a:lnTo>
                    <a:pt x="419" y="506"/>
                  </a:lnTo>
                  <a:lnTo>
                    <a:pt x="417" y="509"/>
                  </a:lnTo>
                  <a:lnTo>
                    <a:pt x="414" y="509"/>
                  </a:lnTo>
                  <a:lnTo>
                    <a:pt x="411" y="512"/>
                  </a:lnTo>
                  <a:lnTo>
                    <a:pt x="401" y="517"/>
                  </a:lnTo>
                  <a:lnTo>
                    <a:pt x="391" y="519"/>
                  </a:lnTo>
                  <a:lnTo>
                    <a:pt x="378" y="522"/>
                  </a:lnTo>
                  <a:lnTo>
                    <a:pt x="366" y="522"/>
                  </a:lnTo>
                  <a:lnTo>
                    <a:pt x="353" y="522"/>
                  </a:lnTo>
                  <a:lnTo>
                    <a:pt x="340" y="519"/>
                  </a:lnTo>
                  <a:lnTo>
                    <a:pt x="328" y="517"/>
                  </a:lnTo>
                  <a:lnTo>
                    <a:pt x="317" y="514"/>
                  </a:lnTo>
                  <a:lnTo>
                    <a:pt x="310" y="509"/>
                  </a:lnTo>
                  <a:lnTo>
                    <a:pt x="305" y="504"/>
                  </a:lnTo>
                  <a:lnTo>
                    <a:pt x="302" y="499"/>
                  </a:lnTo>
                  <a:lnTo>
                    <a:pt x="300" y="491"/>
                  </a:lnTo>
                  <a:lnTo>
                    <a:pt x="297" y="486"/>
                  </a:lnTo>
                  <a:lnTo>
                    <a:pt x="297" y="479"/>
                  </a:lnTo>
                  <a:lnTo>
                    <a:pt x="295" y="474"/>
                  </a:lnTo>
                  <a:lnTo>
                    <a:pt x="295" y="466"/>
                  </a:lnTo>
                  <a:lnTo>
                    <a:pt x="292" y="468"/>
                  </a:lnTo>
                  <a:lnTo>
                    <a:pt x="290" y="471"/>
                  </a:lnTo>
                  <a:lnTo>
                    <a:pt x="287" y="476"/>
                  </a:lnTo>
                  <a:lnTo>
                    <a:pt x="287" y="479"/>
                  </a:lnTo>
                  <a:lnTo>
                    <a:pt x="287" y="484"/>
                  </a:lnTo>
                  <a:lnTo>
                    <a:pt x="290" y="486"/>
                  </a:lnTo>
                  <a:lnTo>
                    <a:pt x="290" y="491"/>
                  </a:lnTo>
                  <a:lnTo>
                    <a:pt x="290" y="494"/>
                  </a:lnTo>
                  <a:lnTo>
                    <a:pt x="292" y="496"/>
                  </a:lnTo>
                  <a:lnTo>
                    <a:pt x="292" y="499"/>
                  </a:lnTo>
                  <a:lnTo>
                    <a:pt x="295" y="501"/>
                  </a:lnTo>
                  <a:lnTo>
                    <a:pt x="295" y="504"/>
                  </a:lnTo>
                  <a:lnTo>
                    <a:pt x="297" y="506"/>
                  </a:lnTo>
                  <a:lnTo>
                    <a:pt x="300" y="509"/>
                  </a:lnTo>
                  <a:lnTo>
                    <a:pt x="300" y="512"/>
                  </a:lnTo>
                  <a:lnTo>
                    <a:pt x="302" y="514"/>
                  </a:lnTo>
                  <a:lnTo>
                    <a:pt x="297" y="519"/>
                  </a:lnTo>
                  <a:lnTo>
                    <a:pt x="292" y="524"/>
                  </a:lnTo>
                  <a:lnTo>
                    <a:pt x="287" y="527"/>
                  </a:lnTo>
                  <a:lnTo>
                    <a:pt x="282" y="529"/>
                  </a:lnTo>
                  <a:lnTo>
                    <a:pt x="274" y="529"/>
                  </a:lnTo>
                  <a:lnTo>
                    <a:pt x="269" y="529"/>
                  </a:lnTo>
                  <a:lnTo>
                    <a:pt x="262" y="529"/>
                  </a:lnTo>
                  <a:lnTo>
                    <a:pt x="256" y="529"/>
                  </a:lnTo>
                  <a:lnTo>
                    <a:pt x="254" y="527"/>
                  </a:lnTo>
                  <a:lnTo>
                    <a:pt x="251" y="527"/>
                  </a:lnTo>
                  <a:lnTo>
                    <a:pt x="249" y="524"/>
                  </a:lnTo>
                  <a:lnTo>
                    <a:pt x="246" y="522"/>
                  </a:lnTo>
                  <a:lnTo>
                    <a:pt x="244" y="522"/>
                  </a:lnTo>
                  <a:lnTo>
                    <a:pt x="241" y="519"/>
                  </a:lnTo>
                  <a:lnTo>
                    <a:pt x="239" y="517"/>
                  </a:lnTo>
                  <a:lnTo>
                    <a:pt x="236" y="514"/>
                  </a:lnTo>
                  <a:lnTo>
                    <a:pt x="239" y="512"/>
                  </a:lnTo>
                  <a:lnTo>
                    <a:pt x="236" y="509"/>
                  </a:lnTo>
                  <a:lnTo>
                    <a:pt x="234" y="506"/>
                  </a:lnTo>
                  <a:lnTo>
                    <a:pt x="231" y="506"/>
                  </a:lnTo>
                  <a:lnTo>
                    <a:pt x="229" y="501"/>
                  </a:lnTo>
                  <a:lnTo>
                    <a:pt x="226" y="499"/>
                  </a:lnTo>
                  <a:lnTo>
                    <a:pt x="226" y="494"/>
                  </a:lnTo>
                  <a:lnTo>
                    <a:pt x="226" y="489"/>
                  </a:lnTo>
                  <a:lnTo>
                    <a:pt x="226" y="486"/>
                  </a:lnTo>
                  <a:lnTo>
                    <a:pt x="226" y="481"/>
                  </a:lnTo>
                  <a:lnTo>
                    <a:pt x="226" y="476"/>
                  </a:lnTo>
                  <a:lnTo>
                    <a:pt x="223" y="476"/>
                  </a:lnTo>
                  <a:lnTo>
                    <a:pt x="221" y="476"/>
                  </a:lnTo>
                  <a:lnTo>
                    <a:pt x="218" y="476"/>
                  </a:lnTo>
                  <a:lnTo>
                    <a:pt x="218" y="479"/>
                  </a:lnTo>
                  <a:lnTo>
                    <a:pt x="216" y="481"/>
                  </a:lnTo>
                  <a:lnTo>
                    <a:pt x="216" y="484"/>
                  </a:lnTo>
                  <a:lnTo>
                    <a:pt x="216" y="489"/>
                  </a:lnTo>
                  <a:lnTo>
                    <a:pt x="216" y="494"/>
                  </a:lnTo>
                  <a:lnTo>
                    <a:pt x="216" y="496"/>
                  </a:lnTo>
                  <a:lnTo>
                    <a:pt x="218" y="501"/>
                  </a:lnTo>
                  <a:lnTo>
                    <a:pt x="218" y="506"/>
                  </a:lnTo>
                  <a:lnTo>
                    <a:pt x="221" y="509"/>
                  </a:lnTo>
                  <a:lnTo>
                    <a:pt x="221" y="514"/>
                  </a:lnTo>
                  <a:lnTo>
                    <a:pt x="223" y="517"/>
                  </a:lnTo>
                  <a:lnTo>
                    <a:pt x="216" y="522"/>
                  </a:lnTo>
                  <a:lnTo>
                    <a:pt x="211" y="527"/>
                  </a:lnTo>
                  <a:lnTo>
                    <a:pt x="203" y="529"/>
                  </a:lnTo>
                  <a:lnTo>
                    <a:pt x="196" y="532"/>
                  </a:lnTo>
                  <a:lnTo>
                    <a:pt x="188" y="534"/>
                  </a:lnTo>
                  <a:lnTo>
                    <a:pt x="180" y="534"/>
                  </a:lnTo>
                  <a:lnTo>
                    <a:pt x="173" y="534"/>
                  </a:lnTo>
                  <a:lnTo>
                    <a:pt x="165" y="534"/>
                  </a:lnTo>
                  <a:lnTo>
                    <a:pt x="157" y="529"/>
                  </a:lnTo>
                  <a:lnTo>
                    <a:pt x="147" y="524"/>
                  </a:lnTo>
                  <a:lnTo>
                    <a:pt x="140" y="517"/>
                  </a:lnTo>
                  <a:lnTo>
                    <a:pt x="135" y="512"/>
                  </a:lnTo>
                  <a:lnTo>
                    <a:pt x="127" y="504"/>
                  </a:lnTo>
                  <a:lnTo>
                    <a:pt x="122" y="499"/>
                  </a:lnTo>
                  <a:lnTo>
                    <a:pt x="117" y="489"/>
                  </a:lnTo>
                  <a:lnTo>
                    <a:pt x="114" y="481"/>
                  </a:lnTo>
                  <a:lnTo>
                    <a:pt x="114" y="474"/>
                  </a:lnTo>
                  <a:lnTo>
                    <a:pt x="114" y="468"/>
                  </a:lnTo>
                  <a:lnTo>
                    <a:pt x="114" y="463"/>
                  </a:lnTo>
                  <a:lnTo>
                    <a:pt x="117" y="458"/>
                  </a:lnTo>
                  <a:lnTo>
                    <a:pt x="117" y="453"/>
                  </a:lnTo>
                  <a:lnTo>
                    <a:pt x="119" y="451"/>
                  </a:lnTo>
                  <a:lnTo>
                    <a:pt x="122" y="446"/>
                  </a:lnTo>
                  <a:lnTo>
                    <a:pt x="124" y="441"/>
                  </a:lnTo>
                  <a:lnTo>
                    <a:pt x="129" y="438"/>
                  </a:lnTo>
                  <a:lnTo>
                    <a:pt x="132" y="438"/>
                  </a:lnTo>
                  <a:lnTo>
                    <a:pt x="135" y="436"/>
                  </a:lnTo>
                  <a:lnTo>
                    <a:pt x="137" y="433"/>
                  </a:lnTo>
                  <a:lnTo>
                    <a:pt x="132" y="430"/>
                  </a:lnTo>
                  <a:lnTo>
                    <a:pt x="129" y="430"/>
                  </a:lnTo>
                  <a:lnTo>
                    <a:pt x="124" y="433"/>
                  </a:lnTo>
                  <a:lnTo>
                    <a:pt x="122" y="436"/>
                  </a:lnTo>
                  <a:lnTo>
                    <a:pt x="119" y="438"/>
                  </a:lnTo>
                  <a:lnTo>
                    <a:pt x="117" y="441"/>
                  </a:lnTo>
                  <a:lnTo>
                    <a:pt x="114" y="446"/>
                  </a:lnTo>
                  <a:lnTo>
                    <a:pt x="112" y="448"/>
                  </a:lnTo>
                  <a:lnTo>
                    <a:pt x="109" y="453"/>
                  </a:lnTo>
                  <a:lnTo>
                    <a:pt x="109" y="458"/>
                  </a:lnTo>
                  <a:lnTo>
                    <a:pt x="109" y="461"/>
                  </a:lnTo>
                  <a:lnTo>
                    <a:pt x="107" y="466"/>
                  </a:lnTo>
                  <a:lnTo>
                    <a:pt x="107" y="471"/>
                  </a:lnTo>
                  <a:lnTo>
                    <a:pt x="107" y="476"/>
                  </a:lnTo>
                  <a:lnTo>
                    <a:pt x="107" y="481"/>
                  </a:lnTo>
                  <a:lnTo>
                    <a:pt x="107" y="486"/>
                  </a:lnTo>
                  <a:lnTo>
                    <a:pt x="104" y="486"/>
                  </a:lnTo>
                  <a:lnTo>
                    <a:pt x="99" y="486"/>
                  </a:lnTo>
                  <a:lnTo>
                    <a:pt x="94" y="486"/>
                  </a:lnTo>
                  <a:lnTo>
                    <a:pt x="91" y="486"/>
                  </a:lnTo>
                  <a:lnTo>
                    <a:pt x="86" y="486"/>
                  </a:lnTo>
                  <a:lnTo>
                    <a:pt x="81" y="484"/>
                  </a:lnTo>
                  <a:lnTo>
                    <a:pt x="79" y="481"/>
                  </a:lnTo>
                  <a:lnTo>
                    <a:pt x="76" y="476"/>
                  </a:lnTo>
                  <a:lnTo>
                    <a:pt x="74" y="456"/>
                  </a:lnTo>
                  <a:lnTo>
                    <a:pt x="61" y="456"/>
                  </a:lnTo>
                  <a:lnTo>
                    <a:pt x="51" y="453"/>
                  </a:lnTo>
                  <a:lnTo>
                    <a:pt x="41" y="451"/>
                  </a:lnTo>
                  <a:lnTo>
                    <a:pt x="30" y="448"/>
                  </a:lnTo>
                  <a:lnTo>
                    <a:pt x="23" y="441"/>
                  </a:lnTo>
                  <a:lnTo>
                    <a:pt x="13" y="436"/>
                  </a:lnTo>
                  <a:lnTo>
                    <a:pt x="7" y="425"/>
                  </a:lnTo>
                  <a:lnTo>
                    <a:pt x="2" y="418"/>
                  </a:lnTo>
                  <a:lnTo>
                    <a:pt x="0" y="408"/>
                  </a:lnTo>
                  <a:lnTo>
                    <a:pt x="0" y="400"/>
                  </a:lnTo>
                  <a:lnTo>
                    <a:pt x="2" y="392"/>
                  </a:lnTo>
                  <a:lnTo>
                    <a:pt x="2" y="385"/>
                  </a:lnTo>
                  <a:lnTo>
                    <a:pt x="5" y="377"/>
                  </a:lnTo>
                  <a:lnTo>
                    <a:pt x="10" y="372"/>
                  </a:lnTo>
                  <a:lnTo>
                    <a:pt x="15" y="367"/>
                  </a:lnTo>
                  <a:lnTo>
                    <a:pt x="23" y="362"/>
                  </a:lnTo>
                  <a:lnTo>
                    <a:pt x="30" y="357"/>
                  </a:lnTo>
                  <a:lnTo>
                    <a:pt x="35" y="354"/>
                  </a:lnTo>
                  <a:lnTo>
                    <a:pt x="43" y="352"/>
                  </a:lnTo>
                  <a:lnTo>
                    <a:pt x="51" y="349"/>
                  </a:lnTo>
                  <a:lnTo>
                    <a:pt x="56" y="347"/>
                  </a:lnTo>
                  <a:lnTo>
                    <a:pt x="63" y="347"/>
                  </a:lnTo>
                  <a:lnTo>
                    <a:pt x="71" y="347"/>
                  </a:lnTo>
                  <a:lnTo>
                    <a:pt x="79" y="349"/>
                  </a:lnTo>
                  <a:lnTo>
                    <a:pt x="76" y="344"/>
                  </a:lnTo>
                  <a:lnTo>
                    <a:pt x="76" y="342"/>
                  </a:lnTo>
                  <a:lnTo>
                    <a:pt x="71" y="337"/>
                  </a:lnTo>
                  <a:lnTo>
                    <a:pt x="68" y="334"/>
                  </a:lnTo>
                  <a:lnTo>
                    <a:pt x="63" y="332"/>
                  </a:lnTo>
                  <a:lnTo>
                    <a:pt x="61" y="329"/>
                  </a:lnTo>
                  <a:lnTo>
                    <a:pt x="58" y="324"/>
                  </a:lnTo>
                  <a:lnTo>
                    <a:pt x="58" y="319"/>
                  </a:lnTo>
                  <a:lnTo>
                    <a:pt x="58" y="314"/>
                  </a:lnTo>
                  <a:lnTo>
                    <a:pt x="58" y="309"/>
                  </a:lnTo>
                  <a:lnTo>
                    <a:pt x="61" y="304"/>
                  </a:lnTo>
                  <a:lnTo>
                    <a:pt x="61" y="299"/>
                  </a:lnTo>
                  <a:lnTo>
                    <a:pt x="63" y="294"/>
                  </a:lnTo>
                  <a:lnTo>
                    <a:pt x="66" y="289"/>
                  </a:lnTo>
                  <a:lnTo>
                    <a:pt x="71" y="286"/>
                  </a:lnTo>
                  <a:lnTo>
                    <a:pt x="76" y="283"/>
                  </a:lnTo>
                  <a:lnTo>
                    <a:pt x="81" y="278"/>
                  </a:lnTo>
                  <a:lnTo>
                    <a:pt x="86" y="276"/>
                  </a:lnTo>
                  <a:lnTo>
                    <a:pt x="91" y="271"/>
                  </a:lnTo>
                  <a:lnTo>
                    <a:pt x="99" y="268"/>
                  </a:lnTo>
                  <a:lnTo>
                    <a:pt x="107" y="268"/>
                  </a:lnTo>
                  <a:lnTo>
                    <a:pt x="112" y="266"/>
                  </a:lnTo>
                  <a:lnTo>
                    <a:pt x="119" y="268"/>
                  </a:lnTo>
                  <a:lnTo>
                    <a:pt x="124" y="271"/>
                  </a:lnTo>
                  <a:lnTo>
                    <a:pt x="127" y="271"/>
                  </a:lnTo>
                  <a:lnTo>
                    <a:pt x="129" y="271"/>
                  </a:lnTo>
                  <a:lnTo>
                    <a:pt x="129" y="268"/>
                  </a:lnTo>
                  <a:lnTo>
                    <a:pt x="132" y="268"/>
                  </a:lnTo>
                  <a:lnTo>
                    <a:pt x="135" y="266"/>
                  </a:lnTo>
                  <a:lnTo>
                    <a:pt x="132" y="263"/>
                  </a:lnTo>
                  <a:lnTo>
                    <a:pt x="129" y="258"/>
                  </a:lnTo>
                  <a:lnTo>
                    <a:pt x="127" y="256"/>
                  </a:lnTo>
                  <a:lnTo>
                    <a:pt x="122" y="251"/>
                  </a:lnTo>
                  <a:lnTo>
                    <a:pt x="122" y="248"/>
                  </a:lnTo>
                  <a:lnTo>
                    <a:pt x="119" y="243"/>
                  </a:lnTo>
                  <a:lnTo>
                    <a:pt x="117" y="238"/>
                  </a:lnTo>
                  <a:lnTo>
                    <a:pt x="117" y="233"/>
                  </a:lnTo>
                  <a:lnTo>
                    <a:pt x="117" y="230"/>
                  </a:lnTo>
                  <a:lnTo>
                    <a:pt x="117" y="220"/>
                  </a:lnTo>
                  <a:lnTo>
                    <a:pt x="119" y="213"/>
                  </a:lnTo>
                  <a:lnTo>
                    <a:pt x="122" y="205"/>
                  </a:lnTo>
                  <a:lnTo>
                    <a:pt x="124" y="200"/>
                  </a:lnTo>
                  <a:lnTo>
                    <a:pt x="127" y="192"/>
                  </a:lnTo>
                  <a:lnTo>
                    <a:pt x="132" y="187"/>
                  </a:lnTo>
                  <a:lnTo>
                    <a:pt x="137" y="182"/>
                  </a:lnTo>
                  <a:lnTo>
                    <a:pt x="145" y="177"/>
                  </a:lnTo>
                  <a:lnTo>
                    <a:pt x="152" y="172"/>
                  </a:lnTo>
                  <a:lnTo>
                    <a:pt x="165" y="167"/>
                  </a:lnTo>
                  <a:lnTo>
                    <a:pt x="175" y="164"/>
                  </a:lnTo>
                  <a:lnTo>
                    <a:pt x="185" y="162"/>
                  </a:lnTo>
                  <a:lnTo>
                    <a:pt x="196" y="159"/>
                  </a:lnTo>
                  <a:lnTo>
                    <a:pt x="208" y="159"/>
                  </a:lnTo>
                  <a:lnTo>
                    <a:pt x="218" y="162"/>
                  </a:lnTo>
                  <a:lnTo>
                    <a:pt x="229" y="169"/>
                  </a:lnTo>
                  <a:lnTo>
                    <a:pt x="231" y="172"/>
                  </a:lnTo>
                  <a:lnTo>
                    <a:pt x="236" y="174"/>
                  </a:lnTo>
                  <a:lnTo>
                    <a:pt x="239" y="174"/>
                  </a:lnTo>
                  <a:lnTo>
                    <a:pt x="244" y="174"/>
                  </a:lnTo>
                  <a:lnTo>
                    <a:pt x="241" y="172"/>
                  </a:lnTo>
                  <a:lnTo>
                    <a:pt x="241" y="167"/>
                  </a:lnTo>
                  <a:lnTo>
                    <a:pt x="241" y="162"/>
                  </a:lnTo>
                  <a:lnTo>
                    <a:pt x="241" y="159"/>
                  </a:lnTo>
                  <a:lnTo>
                    <a:pt x="241" y="154"/>
                  </a:lnTo>
                  <a:lnTo>
                    <a:pt x="244" y="149"/>
                  </a:lnTo>
                  <a:lnTo>
                    <a:pt x="244" y="147"/>
                  </a:lnTo>
                  <a:lnTo>
                    <a:pt x="249" y="144"/>
                  </a:lnTo>
                  <a:lnTo>
                    <a:pt x="251" y="144"/>
                  </a:lnTo>
                  <a:lnTo>
                    <a:pt x="254" y="147"/>
                  </a:lnTo>
                  <a:lnTo>
                    <a:pt x="254" y="149"/>
                  </a:lnTo>
                  <a:lnTo>
                    <a:pt x="256" y="149"/>
                  </a:lnTo>
                  <a:lnTo>
                    <a:pt x="259" y="152"/>
                  </a:lnTo>
                  <a:lnTo>
                    <a:pt x="264" y="149"/>
                  </a:lnTo>
                  <a:lnTo>
                    <a:pt x="262" y="139"/>
                  </a:lnTo>
                  <a:lnTo>
                    <a:pt x="262" y="129"/>
                  </a:lnTo>
                  <a:lnTo>
                    <a:pt x="262" y="119"/>
                  </a:lnTo>
                  <a:lnTo>
                    <a:pt x="264" y="109"/>
                  </a:lnTo>
                  <a:lnTo>
                    <a:pt x="267" y="96"/>
                  </a:lnTo>
                  <a:lnTo>
                    <a:pt x="272" y="88"/>
                  </a:lnTo>
                  <a:lnTo>
                    <a:pt x="279" y="78"/>
                  </a:lnTo>
                  <a:lnTo>
                    <a:pt x="287" y="73"/>
                  </a:lnTo>
                  <a:lnTo>
                    <a:pt x="297" y="68"/>
                  </a:lnTo>
                  <a:lnTo>
                    <a:pt x="307" y="63"/>
                  </a:lnTo>
                  <a:lnTo>
                    <a:pt x="320" y="60"/>
                  </a:lnTo>
                  <a:lnTo>
                    <a:pt x="333" y="60"/>
                  </a:lnTo>
                  <a:lnTo>
                    <a:pt x="343" y="60"/>
                  </a:lnTo>
                  <a:lnTo>
                    <a:pt x="356" y="63"/>
                  </a:lnTo>
                  <a:lnTo>
                    <a:pt x="366" y="68"/>
                  </a:lnTo>
                  <a:lnTo>
                    <a:pt x="378" y="76"/>
                  </a:lnTo>
                  <a:lnTo>
                    <a:pt x="381" y="76"/>
                  </a:lnTo>
                  <a:lnTo>
                    <a:pt x="384" y="78"/>
                  </a:lnTo>
                  <a:lnTo>
                    <a:pt x="386" y="81"/>
                  </a:lnTo>
                  <a:lnTo>
                    <a:pt x="389" y="83"/>
                  </a:lnTo>
                  <a:lnTo>
                    <a:pt x="391" y="86"/>
                  </a:lnTo>
                  <a:lnTo>
                    <a:pt x="394" y="91"/>
                  </a:lnTo>
                  <a:lnTo>
                    <a:pt x="396" y="93"/>
                  </a:lnTo>
                  <a:lnTo>
                    <a:pt x="399" y="96"/>
                  </a:lnTo>
                  <a:lnTo>
                    <a:pt x="391" y="101"/>
                  </a:lnTo>
                  <a:lnTo>
                    <a:pt x="384" y="106"/>
                  </a:lnTo>
                  <a:lnTo>
                    <a:pt x="373" y="114"/>
                  </a:lnTo>
                  <a:lnTo>
                    <a:pt x="368" y="121"/>
                  </a:lnTo>
                  <a:lnTo>
                    <a:pt x="361" y="129"/>
                  </a:lnTo>
                  <a:lnTo>
                    <a:pt x="356" y="139"/>
                  </a:lnTo>
                  <a:lnTo>
                    <a:pt x="353" y="147"/>
                  </a:lnTo>
                  <a:lnTo>
                    <a:pt x="353" y="159"/>
                  </a:lnTo>
                  <a:lnTo>
                    <a:pt x="356" y="162"/>
                  </a:lnTo>
                  <a:lnTo>
                    <a:pt x="356" y="159"/>
                  </a:lnTo>
                  <a:lnTo>
                    <a:pt x="356" y="162"/>
                  </a:lnTo>
                  <a:lnTo>
                    <a:pt x="358" y="162"/>
                  </a:lnTo>
                  <a:lnTo>
                    <a:pt x="358" y="159"/>
                  </a:lnTo>
                  <a:lnTo>
                    <a:pt x="361" y="157"/>
                  </a:lnTo>
                  <a:lnTo>
                    <a:pt x="361" y="154"/>
                  </a:lnTo>
                  <a:lnTo>
                    <a:pt x="361" y="152"/>
                  </a:lnTo>
                  <a:lnTo>
                    <a:pt x="361" y="149"/>
                  </a:lnTo>
                  <a:lnTo>
                    <a:pt x="361" y="147"/>
                  </a:lnTo>
                  <a:lnTo>
                    <a:pt x="361" y="144"/>
                  </a:lnTo>
                  <a:lnTo>
                    <a:pt x="363" y="144"/>
                  </a:lnTo>
                  <a:lnTo>
                    <a:pt x="366" y="136"/>
                  </a:lnTo>
                  <a:lnTo>
                    <a:pt x="368" y="131"/>
                  </a:lnTo>
                  <a:lnTo>
                    <a:pt x="373" y="126"/>
                  </a:lnTo>
                  <a:lnTo>
                    <a:pt x="378" y="121"/>
                  </a:lnTo>
                  <a:lnTo>
                    <a:pt x="381" y="116"/>
                  </a:lnTo>
                  <a:lnTo>
                    <a:pt x="386" y="111"/>
                  </a:lnTo>
                  <a:lnTo>
                    <a:pt x="394" y="109"/>
                  </a:lnTo>
                  <a:lnTo>
                    <a:pt x="399" y="106"/>
                  </a:lnTo>
                  <a:lnTo>
                    <a:pt x="404" y="104"/>
                  </a:lnTo>
                  <a:lnTo>
                    <a:pt x="409" y="104"/>
                  </a:lnTo>
                  <a:lnTo>
                    <a:pt x="414" y="104"/>
                  </a:lnTo>
                  <a:lnTo>
                    <a:pt x="417" y="106"/>
                  </a:lnTo>
                  <a:lnTo>
                    <a:pt x="422" y="109"/>
                  </a:lnTo>
                  <a:lnTo>
                    <a:pt x="427" y="111"/>
                  </a:lnTo>
                  <a:lnTo>
                    <a:pt x="429" y="114"/>
                  </a:lnTo>
                  <a:lnTo>
                    <a:pt x="434" y="116"/>
                  </a:lnTo>
                  <a:lnTo>
                    <a:pt x="437" y="121"/>
                  </a:lnTo>
                  <a:lnTo>
                    <a:pt x="439" y="124"/>
                  </a:lnTo>
                  <a:lnTo>
                    <a:pt x="442" y="126"/>
                  </a:lnTo>
                  <a:lnTo>
                    <a:pt x="445" y="126"/>
                  </a:lnTo>
                  <a:lnTo>
                    <a:pt x="447" y="124"/>
                  </a:lnTo>
                  <a:lnTo>
                    <a:pt x="452" y="116"/>
                  </a:lnTo>
                  <a:lnTo>
                    <a:pt x="457" y="109"/>
                  </a:lnTo>
                  <a:lnTo>
                    <a:pt x="465" y="101"/>
                  </a:lnTo>
                  <a:lnTo>
                    <a:pt x="475" y="96"/>
                  </a:lnTo>
                  <a:lnTo>
                    <a:pt x="483" y="91"/>
                  </a:lnTo>
                  <a:lnTo>
                    <a:pt x="493" y="86"/>
                  </a:lnTo>
                  <a:lnTo>
                    <a:pt x="500" y="83"/>
                  </a:lnTo>
                  <a:lnTo>
                    <a:pt x="511" y="81"/>
                  </a:lnTo>
                  <a:lnTo>
                    <a:pt x="513" y="81"/>
                  </a:lnTo>
                  <a:lnTo>
                    <a:pt x="513" y="83"/>
                  </a:lnTo>
                  <a:lnTo>
                    <a:pt x="516" y="83"/>
                  </a:lnTo>
                  <a:lnTo>
                    <a:pt x="518" y="86"/>
                  </a:lnTo>
                  <a:lnTo>
                    <a:pt x="518" y="81"/>
                  </a:lnTo>
                  <a:lnTo>
                    <a:pt x="521" y="78"/>
                  </a:lnTo>
                  <a:lnTo>
                    <a:pt x="526" y="78"/>
                  </a:lnTo>
                  <a:lnTo>
                    <a:pt x="531" y="78"/>
                  </a:lnTo>
                  <a:lnTo>
                    <a:pt x="533" y="78"/>
                  </a:lnTo>
                  <a:lnTo>
                    <a:pt x="539" y="78"/>
                  </a:lnTo>
                  <a:lnTo>
                    <a:pt x="544" y="81"/>
                  </a:lnTo>
                  <a:lnTo>
                    <a:pt x="546" y="78"/>
                  </a:lnTo>
                  <a:lnTo>
                    <a:pt x="551" y="81"/>
                  </a:lnTo>
                  <a:lnTo>
                    <a:pt x="556" y="83"/>
                  </a:lnTo>
                  <a:lnTo>
                    <a:pt x="564" y="86"/>
                  </a:lnTo>
                  <a:lnTo>
                    <a:pt x="569" y="88"/>
                  </a:lnTo>
                  <a:lnTo>
                    <a:pt x="572" y="91"/>
                  </a:lnTo>
                  <a:lnTo>
                    <a:pt x="577" y="96"/>
                  </a:lnTo>
                  <a:lnTo>
                    <a:pt x="582" y="98"/>
                  </a:lnTo>
                  <a:lnTo>
                    <a:pt x="584" y="104"/>
                  </a:lnTo>
                  <a:lnTo>
                    <a:pt x="584" y="101"/>
                  </a:lnTo>
                  <a:lnTo>
                    <a:pt x="582" y="96"/>
                  </a:lnTo>
                  <a:lnTo>
                    <a:pt x="579" y="93"/>
                  </a:lnTo>
                  <a:lnTo>
                    <a:pt x="579" y="91"/>
                  </a:lnTo>
                  <a:lnTo>
                    <a:pt x="574" y="88"/>
                  </a:lnTo>
                  <a:lnTo>
                    <a:pt x="572" y="86"/>
                  </a:lnTo>
                  <a:lnTo>
                    <a:pt x="569" y="83"/>
                  </a:lnTo>
                  <a:lnTo>
                    <a:pt x="566" y="81"/>
                  </a:lnTo>
                  <a:lnTo>
                    <a:pt x="561" y="78"/>
                  </a:lnTo>
                  <a:lnTo>
                    <a:pt x="556" y="78"/>
                  </a:lnTo>
                  <a:lnTo>
                    <a:pt x="551" y="76"/>
                  </a:lnTo>
                  <a:lnTo>
                    <a:pt x="544" y="76"/>
                  </a:lnTo>
                  <a:lnTo>
                    <a:pt x="539" y="73"/>
                  </a:lnTo>
                  <a:lnTo>
                    <a:pt x="531" y="73"/>
                  </a:lnTo>
                  <a:lnTo>
                    <a:pt x="523" y="73"/>
                  </a:lnTo>
                  <a:lnTo>
                    <a:pt x="518" y="73"/>
                  </a:lnTo>
                  <a:lnTo>
                    <a:pt x="516" y="68"/>
                  </a:lnTo>
                  <a:lnTo>
                    <a:pt x="518" y="66"/>
                  </a:lnTo>
                  <a:lnTo>
                    <a:pt x="518" y="60"/>
                  </a:lnTo>
                  <a:lnTo>
                    <a:pt x="521" y="58"/>
                  </a:lnTo>
                  <a:lnTo>
                    <a:pt x="523" y="53"/>
                  </a:lnTo>
                  <a:lnTo>
                    <a:pt x="526" y="50"/>
                  </a:lnTo>
                  <a:lnTo>
                    <a:pt x="528" y="45"/>
                  </a:lnTo>
                  <a:lnTo>
                    <a:pt x="531" y="43"/>
                  </a:lnTo>
                  <a:lnTo>
                    <a:pt x="544" y="30"/>
                  </a:lnTo>
                  <a:lnTo>
                    <a:pt x="556" y="22"/>
                  </a:lnTo>
                  <a:lnTo>
                    <a:pt x="569" y="12"/>
                  </a:lnTo>
                  <a:lnTo>
                    <a:pt x="584" y="5"/>
                  </a:lnTo>
                  <a:lnTo>
                    <a:pt x="600" y="0"/>
                  </a:lnTo>
                  <a:lnTo>
                    <a:pt x="615" y="0"/>
                  </a:lnTo>
                  <a:lnTo>
                    <a:pt x="630" y="0"/>
                  </a:lnTo>
                  <a:lnTo>
                    <a:pt x="645" y="5"/>
                  </a:lnTo>
                  <a:lnTo>
                    <a:pt x="653" y="7"/>
                  </a:lnTo>
                  <a:lnTo>
                    <a:pt x="660" y="10"/>
                  </a:lnTo>
                  <a:lnTo>
                    <a:pt x="668" y="12"/>
                  </a:lnTo>
                  <a:lnTo>
                    <a:pt x="676" y="17"/>
                  </a:lnTo>
                  <a:lnTo>
                    <a:pt x="681" y="22"/>
                  </a:lnTo>
                  <a:lnTo>
                    <a:pt x="686" y="27"/>
                  </a:lnTo>
                  <a:lnTo>
                    <a:pt x="691" y="33"/>
                  </a:lnTo>
                  <a:lnTo>
                    <a:pt x="696" y="40"/>
                  </a:lnTo>
                  <a:close/>
                </a:path>
              </a:pathLst>
            </a:custGeom>
            <a:solidFill>
              <a:srgbClr val="FFFFFF"/>
            </a:solidFill>
            <a:ln w="7938">
              <a:solidFill>
                <a:srgbClr val="8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8233" name="Freeform 13"/>
            <p:cNvSpPr>
              <a:spLocks/>
            </p:cNvSpPr>
            <p:nvPr/>
          </p:nvSpPr>
          <p:spPr bwMode="auto">
            <a:xfrm>
              <a:off x="628" y="2994"/>
              <a:ext cx="110" cy="97"/>
            </a:xfrm>
            <a:custGeom>
              <a:avLst/>
              <a:gdLst>
                <a:gd name="T0" fmla="*/ 92 w 110"/>
                <a:gd name="T1" fmla="*/ 16 h 97"/>
                <a:gd name="T2" fmla="*/ 97 w 110"/>
                <a:gd name="T3" fmla="*/ 21 h 97"/>
                <a:gd name="T4" fmla="*/ 99 w 110"/>
                <a:gd name="T5" fmla="*/ 23 h 97"/>
                <a:gd name="T6" fmla="*/ 102 w 110"/>
                <a:gd name="T7" fmla="*/ 28 h 97"/>
                <a:gd name="T8" fmla="*/ 104 w 110"/>
                <a:gd name="T9" fmla="*/ 33 h 97"/>
                <a:gd name="T10" fmla="*/ 107 w 110"/>
                <a:gd name="T11" fmla="*/ 38 h 97"/>
                <a:gd name="T12" fmla="*/ 110 w 110"/>
                <a:gd name="T13" fmla="*/ 46 h 97"/>
                <a:gd name="T14" fmla="*/ 110 w 110"/>
                <a:gd name="T15" fmla="*/ 51 h 97"/>
                <a:gd name="T16" fmla="*/ 110 w 110"/>
                <a:gd name="T17" fmla="*/ 59 h 97"/>
                <a:gd name="T18" fmla="*/ 99 w 110"/>
                <a:gd name="T19" fmla="*/ 61 h 97"/>
                <a:gd name="T20" fmla="*/ 92 w 110"/>
                <a:gd name="T21" fmla="*/ 64 h 97"/>
                <a:gd name="T22" fmla="*/ 82 w 110"/>
                <a:gd name="T23" fmla="*/ 66 h 97"/>
                <a:gd name="T24" fmla="*/ 74 w 110"/>
                <a:gd name="T25" fmla="*/ 71 h 97"/>
                <a:gd name="T26" fmla="*/ 64 w 110"/>
                <a:gd name="T27" fmla="*/ 76 h 97"/>
                <a:gd name="T28" fmla="*/ 56 w 110"/>
                <a:gd name="T29" fmla="*/ 81 h 97"/>
                <a:gd name="T30" fmla="*/ 49 w 110"/>
                <a:gd name="T31" fmla="*/ 87 h 97"/>
                <a:gd name="T32" fmla="*/ 41 w 110"/>
                <a:gd name="T33" fmla="*/ 97 h 97"/>
                <a:gd name="T34" fmla="*/ 38 w 110"/>
                <a:gd name="T35" fmla="*/ 97 h 97"/>
                <a:gd name="T36" fmla="*/ 38 w 110"/>
                <a:gd name="T37" fmla="*/ 97 h 97"/>
                <a:gd name="T38" fmla="*/ 36 w 110"/>
                <a:gd name="T39" fmla="*/ 94 h 97"/>
                <a:gd name="T40" fmla="*/ 36 w 110"/>
                <a:gd name="T41" fmla="*/ 94 h 97"/>
                <a:gd name="T42" fmla="*/ 33 w 110"/>
                <a:gd name="T43" fmla="*/ 89 h 97"/>
                <a:gd name="T44" fmla="*/ 31 w 110"/>
                <a:gd name="T45" fmla="*/ 89 h 97"/>
                <a:gd name="T46" fmla="*/ 28 w 110"/>
                <a:gd name="T47" fmla="*/ 84 h 97"/>
                <a:gd name="T48" fmla="*/ 23 w 110"/>
                <a:gd name="T49" fmla="*/ 81 h 97"/>
                <a:gd name="T50" fmla="*/ 18 w 110"/>
                <a:gd name="T51" fmla="*/ 81 h 97"/>
                <a:gd name="T52" fmla="*/ 13 w 110"/>
                <a:gd name="T53" fmla="*/ 81 h 97"/>
                <a:gd name="T54" fmla="*/ 8 w 110"/>
                <a:gd name="T55" fmla="*/ 79 h 97"/>
                <a:gd name="T56" fmla="*/ 5 w 110"/>
                <a:gd name="T57" fmla="*/ 76 h 97"/>
                <a:gd name="T58" fmla="*/ 3 w 110"/>
                <a:gd name="T59" fmla="*/ 74 h 97"/>
                <a:gd name="T60" fmla="*/ 5 w 110"/>
                <a:gd name="T61" fmla="*/ 69 h 97"/>
                <a:gd name="T62" fmla="*/ 3 w 110"/>
                <a:gd name="T63" fmla="*/ 69 h 97"/>
                <a:gd name="T64" fmla="*/ 0 w 110"/>
                <a:gd name="T65" fmla="*/ 61 h 97"/>
                <a:gd name="T66" fmla="*/ 0 w 110"/>
                <a:gd name="T67" fmla="*/ 56 h 97"/>
                <a:gd name="T68" fmla="*/ 3 w 110"/>
                <a:gd name="T69" fmla="*/ 49 h 97"/>
                <a:gd name="T70" fmla="*/ 3 w 110"/>
                <a:gd name="T71" fmla="*/ 46 h 97"/>
                <a:gd name="T72" fmla="*/ 5 w 110"/>
                <a:gd name="T73" fmla="*/ 38 h 97"/>
                <a:gd name="T74" fmla="*/ 5 w 110"/>
                <a:gd name="T75" fmla="*/ 33 h 97"/>
                <a:gd name="T76" fmla="*/ 8 w 110"/>
                <a:gd name="T77" fmla="*/ 28 h 97"/>
                <a:gd name="T78" fmla="*/ 10 w 110"/>
                <a:gd name="T79" fmla="*/ 23 h 97"/>
                <a:gd name="T80" fmla="*/ 13 w 110"/>
                <a:gd name="T81" fmla="*/ 18 h 97"/>
                <a:gd name="T82" fmla="*/ 16 w 110"/>
                <a:gd name="T83" fmla="*/ 16 h 97"/>
                <a:gd name="T84" fmla="*/ 21 w 110"/>
                <a:gd name="T85" fmla="*/ 10 h 97"/>
                <a:gd name="T86" fmla="*/ 23 w 110"/>
                <a:gd name="T87" fmla="*/ 8 h 97"/>
                <a:gd name="T88" fmla="*/ 28 w 110"/>
                <a:gd name="T89" fmla="*/ 5 h 97"/>
                <a:gd name="T90" fmla="*/ 33 w 110"/>
                <a:gd name="T91" fmla="*/ 3 h 97"/>
                <a:gd name="T92" fmla="*/ 36 w 110"/>
                <a:gd name="T93" fmla="*/ 0 h 97"/>
                <a:gd name="T94" fmla="*/ 41 w 110"/>
                <a:gd name="T95" fmla="*/ 0 h 97"/>
                <a:gd name="T96" fmla="*/ 46 w 110"/>
                <a:gd name="T97" fmla="*/ 0 h 97"/>
                <a:gd name="T98" fmla="*/ 54 w 110"/>
                <a:gd name="T99" fmla="*/ 0 h 97"/>
                <a:gd name="T100" fmla="*/ 61 w 110"/>
                <a:gd name="T101" fmla="*/ 0 h 97"/>
                <a:gd name="T102" fmla="*/ 66 w 110"/>
                <a:gd name="T103" fmla="*/ 3 h 97"/>
                <a:gd name="T104" fmla="*/ 74 w 110"/>
                <a:gd name="T105" fmla="*/ 5 h 97"/>
                <a:gd name="T106" fmla="*/ 82 w 110"/>
                <a:gd name="T107" fmla="*/ 8 h 97"/>
                <a:gd name="T108" fmla="*/ 87 w 110"/>
                <a:gd name="T109" fmla="*/ 10 h 97"/>
                <a:gd name="T110" fmla="*/ 92 w 110"/>
                <a:gd name="T111" fmla="*/ 16 h 97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110" h="97">
                  <a:moveTo>
                    <a:pt x="92" y="16"/>
                  </a:moveTo>
                  <a:lnTo>
                    <a:pt x="97" y="21"/>
                  </a:lnTo>
                  <a:lnTo>
                    <a:pt x="99" y="23"/>
                  </a:lnTo>
                  <a:lnTo>
                    <a:pt x="102" y="28"/>
                  </a:lnTo>
                  <a:lnTo>
                    <a:pt x="104" y="33"/>
                  </a:lnTo>
                  <a:lnTo>
                    <a:pt x="107" y="38"/>
                  </a:lnTo>
                  <a:lnTo>
                    <a:pt x="110" y="46"/>
                  </a:lnTo>
                  <a:lnTo>
                    <a:pt x="110" y="51"/>
                  </a:lnTo>
                  <a:lnTo>
                    <a:pt x="110" y="59"/>
                  </a:lnTo>
                  <a:lnTo>
                    <a:pt x="99" y="61"/>
                  </a:lnTo>
                  <a:lnTo>
                    <a:pt x="92" y="64"/>
                  </a:lnTo>
                  <a:lnTo>
                    <a:pt x="82" y="66"/>
                  </a:lnTo>
                  <a:lnTo>
                    <a:pt x="74" y="71"/>
                  </a:lnTo>
                  <a:lnTo>
                    <a:pt x="64" y="76"/>
                  </a:lnTo>
                  <a:lnTo>
                    <a:pt x="56" y="81"/>
                  </a:lnTo>
                  <a:lnTo>
                    <a:pt x="49" y="87"/>
                  </a:lnTo>
                  <a:lnTo>
                    <a:pt x="41" y="97"/>
                  </a:lnTo>
                  <a:lnTo>
                    <a:pt x="38" y="97"/>
                  </a:lnTo>
                  <a:lnTo>
                    <a:pt x="36" y="94"/>
                  </a:lnTo>
                  <a:lnTo>
                    <a:pt x="33" y="89"/>
                  </a:lnTo>
                  <a:lnTo>
                    <a:pt x="31" y="89"/>
                  </a:lnTo>
                  <a:lnTo>
                    <a:pt x="28" y="84"/>
                  </a:lnTo>
                  <a:lnTo>
                    <a:pt x="23" y="81"/>
                  </a:lnTo>
                  <a:lnTo>
                    <a:pt x="18" y="81"/>
                  </a:lnTo>
                  <a:lnTo>
                    <a:pt x="13" y="81"/>
                  </a:lnTo>
                  <a:lnTo>
                    <a:pt x="8" y="79"/>
                  </a:lnTo>
                  <a:lnTo>
                    <a:pt x="5" y="76"/>
                  </a:lnTo>
                  <a:lnTo>
                    <a:pt x="3" y="74"/>
                  </a:lnTo>
                  <a:lnTo>
                    <a:pt x="5" y="69"/>
                  </a:lnTo>
                  <a:lnTo>
                    <a:pt x="3" y="69"/>
                  </a:lnTo>
                  <a:lnTo>
                    <a:pt x="0" y="61"/>
                  </a:lnTo>
                  <a:lnTo>
                    <a:pt x="0" y="56"/>
                  </a:lnTo>
                  <a:lnTo>
                    <a:pt x="3" y="49"/>
                  </a:lnTo>
                  <a:lnTo>
                    <a:pt x="3" y="46"/>
                  </a:lnTo>
                  <a:lnTo>
                    <a:pt x="5" y="38"/>
                  </a:lnTo>
                  <a:lnTo>
                    <a:pt x="5" y="33"/>
                  </a:lnTo>
                  <a:lnTo>
                    <a:pt x="8" y="28"/>
                  </a:lnTo>
                  <a:lnTo>
                    <a:pt x="10" y="23"/>
                  </a:lnTo>
                  <a:lnTo>
                    <a:pt x="13" y="18"/>
                  </a:lnTo>
                  <a:lnTo>
                    <a:pt x="16" y="16"/>
                  </a:lnTo>
                  <a:lnTo>
                    <a:pt x="21" y="10"/>
                  </a:lnTo>
                  <a:lnTo>
                    <a:pt x="23" y="8"/>
                  </a:lnTo>
                  <a:lnTo>
                    <a:pt x="28" y="5"/>
                  </a:lnTo>
                  <a:lnTo>
                    <a:pt x="33" y="3"/>
                  </a:lnTo>
                  <a:lnTo>
                    <a:pt x="36" y="0"/>
                  </a:lnTo>
                  <a:lnTo>
                    <a:pt x="41" y="0"/>
                  </a:lnTo>
                  <a:lnTo>
                    <a:pt x="46" y="0"/>
                  </a:lnTo>
                  <a:lnTo>
                    <a:pt x="54" y="0"/>
                  </a:lnTo>
                  <a:lnTo>
                    <a:pt x="61" y="0"/>
                  </a:lnTo>
                  <a:lnTo>
                    <a:pt x="66" y="3"/>
                  </a:lnTo>
                  <a:lnTo>
                    <a:pt x="74" y="5"/>
                  </a:lnTo>
                  <a:lnTo>
                    <a:pt x="82" y="8"/>
                  </a:lnTo>
                  <a:lnTo>
                    <a:pt x="87" y="10"/>
                  </a:lnTo>
                  <a:lnTo>
                    <a:pt x="92" y="16"/>
                  </a:lnTo>
                  <a:close/>
                </a:path>
              </a:pathLst>
            </a:custGeom>
            <a:solidFill>
              <a:srgbClr val="FFFFFF"/>
            </a:solidFill>
            <a:ln w="7938">
              <a:solidFill>
                <a:srgbClr val="8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8234" name="Freeform 14"/>
            <p:cNvSpPr>
              <a:spLocks/>
            </p:cNvSpPr>
            <p:nvPr/>
          </p:nvSpPr>
          <p:spPr bwMode="auto">
            <a:xfrm>
              <a:off x="821" y="3131"/>
              <a:ext cx="120" cy="112"/>
            </a:xfrm>
            <a:custGeom>
              <a:avLst/>
              <a:gdLst>
                <a:gd name="T0" fmla="*/ 92 w 120"/>
                <a:gd name="T1" fmla="*/ 31 h 112"/>
                <a:gd name="T2" fmla="*/ 97 w 120"/>
                <a:gd name="T3" fmla="*/ 41 h 112"/>
                <a:gd name="T4" fmla="*/ 102 w 120"/>
                <a:gd name="T5" fmla="*/ 51 h 112"/>
                <a:gd name="T6" fmla="*/ 105 w 120"/>
                <a:gd name="T7" fmla="*/ 61 h 112"/>
                <a:gd name="T8" fmla="*/ 110 w 120"/>
                <a:gd name="T9" fmla="*/ 71 h 112"/>
                <a:gd name="T10" fmla="*/ 112 w 120"/>
                <a:gd name="T11" fmla="*/ 79 h 112"/>
                <a:gd name="T12" fmla="*/ 115 w 120"/>
                <a:gd name="T13" fmla="*/ 91 h 112"/>
                <a:gd name="T14" fmla="*/ 117 w 120"/>
                <a:gd name="T15" fmla="*/ 102 h 112"/>
                <a:gd name="T16" fmla="*/ 120 w 120"/>
                <a:gd name="T17" fmla="*/ 112 h 112"/>
                <a:gd name="T18" fmla="*/ 112 w 120"/>
                <a:gd name="T19" fmla="*/ 102 h 112"/>
                <a:gd name="T20" fmla="*/ 107 w 120"/>
                <a:gd name="T21" fmla="*/ 94 h 112"/>
                <a:gd name="T22" fmla="*/ 102 w 120"/>
                <a:gd name="T23" fmla="*/ 84 h 112"/>
                <a:gd name="T24" fmla="*/ 97 w 120"/>
                <a:gd name="T25" fmla="*/ 74 h 112"/>
                <a:gd name="T26" fmla="*/ 92 w 120"/>
                <a:gd name="T27" fmla="*/ 64 h 112"/>
                <a:gd name="T28" fmla="*/ 89 w 120"/>
                <a:gd name="T29" fmla="*/ 53 h 112"/>
                <a:gd name="T30" fmla="*/ 82 w 120"/>
                <a:gd name="T31" fmla="*/ 46 h 112"/>
                <a:gd name="T32" fmla="*/ 74 w 120"/>
                <a:gd name="T33" fmla="*/ 36 h 112"/>
                <a:gd name="T34" fmla="*/ 66 w 120"/>
                <a:gd name="T35" fmla="*/ 28 h 112"/>
                <a:gd name="T36" fmla="*/ 56 w 120"/>
                <a:gd name="T37" fmla="*/ 23 h 112"/>
                <a:gd name="T38" fmla="*/ 49 w 120"/>
                <a:gd name="T39" fmla="*/ 20 h 112"/>
                <a:gd name="T40" fmla="*/ 39 w 120"/>
                <a:gd name="T41" fmla="*/ 18 h 112"/>
                <a:gd name="T42" fmla="*/ 31 w 120"/>
                <a:gd name="T43" fmla="*/ 15 h 112"/>
                <a:gd name="T44" fmla="*/ 21 w 120"/>
                <a:gd name="T45" fmla="*/ 15 h 112"/>
                <a:gd name="T46" fmla="*/ 11 w 120"/>
                <a:gd name="T47" fmla="*/ 18 h 112"/>
                <a:gd name="T48" fmla="*/ 0 w 120"/>
                <a:gd name="T49" fmla="*/ 20 h 112"/>
                <a:gd name="T50" fmla="*/ 6 w 120"/>
                <a:gd name="T51" fmla="*/ 13 h 112"/>
                <a:gd name="T52" fmla="*/ 13 w 120"/>
                <a:gd name="T53" fmla="*/ 8 h 112"/>
                <a:gd name="T54" fmla="*/ 21 w 120"/>
                <a:gd name="T55" fmla="*/ 5 h 112"/>
                <a:gd name="T56" fmla="*/ 28 w 120"/>
                <a:gd name="T57" fmla="*/ 3 h 112"/>
                <a:gd name="T58" fmla="*/ 36 w 120"/>
                <a:gd name="T59" fmla="*/ 0 h 112"/>
                <a:gd name="T60" fmla="*/ 44 w 120"/>
                <a:gd name="T61" fmla="*/ 0 h 112"/>
                <a:gd name="T62" fmla="*/ 54 w 120"/>
                <a:gd name="T63" fmla="*/ 3 h 112"/>
                <a:gd name="T64" fmla="*/ 61 w 120"/>
                <a:gd name="T65" fmla="*/ 3 h 112"/>
                <a:gd name="T66" fmla="*/ 66 w 120"/>
                <a:gd name="T67" fmla="*/ 5 h 112"/>
                <a:gd name="T68" fmla="*/ 72 w 120"/>
                <a:gd name="T69" fmla="*/ 8 h 112"/>
                <a:gd name="T70" fmla="*/ 74 w 120"/>
                <a:gd name="T71" fmla="*/ 13 h 112"/>
                <a:gd name="T72" fmla="*/ 79 w 120"/>
                <a:gd name="T73" fmla="*/ 15 h 112"/>
                <a:gd name="T74" fmla="*/ 82 w 120"/>
                <a:gd name="T75" fmla="*/ 20 h 112"/>
                <a:gd name="T76" fmla="*/ 87 w 120"/>
                <a:gd name="T77" fmla="*/ 23 h 112"/>
                <a:gd name="T78" fmla="*/ 89 w 120"/>
                <a:gd name="T79" fmla="*/ 28 h 112"/>
                <a:gd name="T80" fmla="*/ 92 w 120"/>
                <a:gd name="T81" fmla="*/ 31 h 112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20" h="112">
                  <a:moveTo>
                    <a:pt x="92" y="31"/>
                  </a:moveTo>
                  <a:lnTo>
                    <a:pt x="97" y="41"/>
                  </a:lnTo>
                  <a:lnTo>
                    <a:pt x="102" y="51"/>
                  </a:lnTo>
                  <a:lnTo>
                    <a:pt x="105" y="61"/>
                  </a:lnTo>
                  <a:lnTo>
                    <a:pt x="110" y="71"/>
                  </a:lnTo>
                  <a:lnTo>
                    <a:pt x="112" y="79"/>
                  </a:lnTo>
                  <a:lnTo>
                    <a:pt x="115" y="91"/>
                  </a:lnTo>
                  <a:lnTo>
                    <a:pt x="117" y="102"/>
                  </a:lnTo>
                  <a:lnTo>
                    <a:pt x="120" y="112"/>
                  </a:lnTo>
                  <a:lnTo>
                    <a:pt x="112" y="102"/>
                  </a:lnTo>
                  <a:lnTo>
                    <a:pt x="107" y="94"/>
                  </a:lnTo>
                  <a:lnTo>
                    <a:pt x="102" y="84"/>
                  </a:lnTo>
                  <a:lnTo>
                    <a:pt x="97" y="74"/>
                  </a:lnTo>
                  <a:lnTo>
                    <a:pt x="92" y="64"/>
                  </a:lnTo>
                  <a:lnTo>
                    <a:pt x="89" y="53"/>
                  </a:lnTo>
                  <a:lnTo>
                    <a:pt x="82" y="46"/>
                  </a:lnTo>
                  <a:lnTo>
                    <a:pt x="74" y="36"/>
                  </a:lnTo>
                  <a:lnTo>
                    <a:pt x="66" y="28"/>
                  </a:lnTo>
                  <a:lnTo>
                    <a:pt x="56" y="23"/>
                  </a:lnTo>
                  <a:lnTo>
                    <a:pt x="49" y="20"/>
                  </a:lnTo>
                  <a:lnTo>
                    <a:pt x="39" y="18"/>
                  </a:lnTo>
                  <a:lnTo>
                    <a:pt x="31" y="15"/>
                  </a:lnTo>
                  <a:lnTo>
                    <a:pt x="21" y="15"/>
                  </a:lnTo>
                  <a:lnTo>
                    <a:pt x="11" y="18"/>
                  </a:lnTo>
                  <a:lnTo>
                    <a:pt x="0" y="20"/>
                  </a:lnTo>
                  <a:lnTo>
                    <a:pt x="6" y="13"/>
                  </a:lnTo>
                  <a:lnTo>
                    <a:pt x="13" y="8"/>
                  </a:lnTo>
                  <a:lnTo>
                    <a:pt x="21" y="5"/>
                  </a:lnTo>
                  <a:lnTo>
                    <a:pt x="28" y="3"/>
                  </a:lnTo>
                  <a:lnTo>
                    <a:pt x="36" y="0"/>
                  </a:lnTo>
                  <a:lnTo>
                    <a:pt x="44" y="0"/>
                  </a:lnTo>
                  <a:lnTo>
                    <a:pt x="54" y="3"/>
                  </a:lnTo>
                  <a:lnTo>
                    <a:pt x="61" y="3"/>
                  </a:lnTo>
                  <a:lnTo>
                    <a:pt x="66" y="5"/>
                  </a:lnTo>
                  <a:lnTo>
                    <a:pt x="72" y="8"/>
                  </a:lnTo>
                  <a:lnTo>
                    <a:pt x="74" y="13"/>
                  </a:lnTo>
                  <a:lnTo>
                    <a:pt x="79" y="15"/>
                  </a:lnTo>
                  <a:lnTo>
                    <a:pt x="82" y="20"/>
                  </a:lnTo>
                  <a:lnTo>
                    <a:pt x="87" y="23"/>
                  </a:lnTo>
                  <a:lnTo>
                    <a:pt x="89" y="28"/>
                  </a:lnTo>
                  <a:lnTo>
                    <a:pt x="92" y="3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8235" name="Freeform 15"/>
            <p:cNvSpPr>
              <a:spLocks/>
            </p:cNvSpPr>
            <p:nvPr/>
          </p:nvSpPr>
          <p:spPr bwMode="auto">
            <a:xfrm>
              <a:off x="1015" y="3159"/>
              <a:ext cx="104" cy="104"/>
            </a:xfrm>
            <a:custGeom>
              <a:avLst/>
              <a:gdLst>
                <a:gd name="T0" fmla="*/ 0 w 104"/>
                <a:gd name="T1" fmla="*/ 104 h 104"/>
                <a:gd name="T2" fmla="*/ 10 w 104"/>
                <a:gd name="T3" fmla="*/ 96 h 104"/>
                <a:gd name="T4" fmla="*/ 20 w 104"/>
                <a:gd name="T5" fmla="*/ 89 h 104"/>
                <a:gd name="T6" fmla="*/ 30 w 104"/>
                <a:gd name="T7" fmla="*/ 81 h 104"/>
                <a:gd name="T8" fmla="*/ 40 w 104"/>
                <a:gd name="T9" fmla="*/ 74 h 104"/>
                <a:gd name="T10" fmla="*/ 48 w 104"/>
                <a:gd name="T11" fmla="*/ 63 h 104"/>
                <a:gd name="T12" fmla="*/ 55 w 104"/>
                <a:gd name="T13" fmla="*/ 53 h 104"/>
                <a:gd name="T14" fmla="*/ 66 w 104"/>
                <a:gd name="T15" fmla="*/ 41 h 104"/>
                <a:gd name="T16" fmla="*/ 73 w 104"/>
                <a:gd name="T17" fmla="*/ 31 h 104"/>
                <a:gd name="T18" fmla="*/ 76 w 104"/>
                <a:gd name="T19" fmla="*/ 28 h 104"/>
                <a:gd name="T20" fmla="*/ 81 w 104"/>
                <a:gd name="T21" fmla="*/ 23 h 104"/>
                <a:gd name="T22" fmla="*/ 83 w 104"/>
                <a:gd name="T23" fmla="*/ 18 h 104"/>
                <a:gd name="T24" fmla="*/ 86 w 104"/>
                <a:gd name="T25" fmla="*/ 15 h 104"/>
                <a:gd name="T26" fmla="*/ 91 w 104"/>
                <a:gd name="T27" fmla="*/ 10 h 104"/>
                <a:gd name="T28" fmla="*/ 94 w 104"/>
                <a:gd name="T29" fmla="*/ 8 h 104"/>
                <a:gd name="T30" fmla="*/ 99 w 104"/>
                <a:gd name="T31" fmla="*/ 3 h 104"/>
                <a:gd name="T32" fmla="*/ 104 w 104"/>
                <a:gd name="T33" fmla="*/ 0 h 104"/>
                <a:gd name="T34" fmla="*/ 94 w 104"/>
                <a:gd name="T35" fmla="*/ 15 h 104"/>
                <a:gd name="T36" fmla="*/ 83 w 104"/>
                <a:gd name="T37" fmla="*/ 33 h 104"/>
                <a:gd name="T38" fmla="*/ 73 w 104"/>
                <a:gd name="T39" fmla="*/ 48 h 104"/>
                <a:gd name="T40" fmla="*/ 61 w 104"/>
                <a:gd name="T41" fmla="*/ 63 h 104"/>
                <a:gd name="T42" fmla="*/ 48 w 104"/>
                <a:gd name="T43" fmla="*/ 76 h 104"/>
                <a:gd name="T44" fmla="*/ 33 w 104"/>
                <a:gd name="T45" fmla="*/ 89 h 104"/>
                <a:gd name="T46" fmla="*/ 17 w 104"/>
                <a:gd name="T47" fmla="*/ 99 h 104"/>
                <a:gd name="T48" fmla="*/ 0 w 104"/>
                <a:gd name="T49" fmla="*/ 104 h 104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104" h="104">
                  <a:moveTo>
                    <a:pt x="0" y="104"/>
                  </a:moveTo>
                  <a:lnTo>
                    <a:pt x="10" y="96"/>
                  </a:lnTo>
                  <a:lnTo>
                    <a:pt x="20" y="89"/>
                  </a:lnTo>
                  <a:lnTo>
                    <a:pt x="30" y="81"/>
                  </a:lnTo>
                  <a:lnTo>
                    <a:pt x="40" y="74"/>
                  </a:lnTo>
                  <a:lnTo>
                    <a:pt x="48" y="63"/>
                  </a:lnTo>
                  <a:lnTo>
                    <a:pt x="55" y="53"/>
                  </a:lnTo>
                  <a:lnTo>
                    <a:pt x="66" y="41"/>
                  </a:lnTo>
                  <a:lnTo>
                    <a:pt x="73" y="31"/>
                  </a:lnTo>
                  <a:lnTo>
                    <a:pt x="76" y="28"/>
                  </a:lnTo>
                  <a:lnTo>
                    <a:pt x="81" y="23"/>
                  </a:lnTo>
                  <a:lnTo>
                    <a:pt x="83" y="18"/>
                  </a:lnTo>
                  <a:lnTo>
                    <a:pt x="86" y="15"/>
                  </a:lnTo>
                  <a:lnTo>
                    <a:pt x="91" y="10"/>
                  </a:lnTo>
                  <a:lnTo>
                    <a:pt x="94" y="8"/>
                  </a:lnTo>
                  <a:lnTo>
                    <a:pt x="99" y="3"/>
                  </a:lnTo>
                  <a:lnTo>
                    <a:pt x="104" y="0"/>
                  </a:lnTo>
                  <a:lnTo>
                    <a:pt x="94" y="15"/>
                  </a:lnTo>
                  <a:lnTo>
                    <a:pt x="83" y="33"/>
                  </a:lnTo>
                  <a:lnTo>
                    <a:pt x="73" y="48"/>
                  </a:lnTo>
                  <a:lnTo>
                    <a:pt x="61" y="63"/>
                  </a:lnTo>
                  <a:lnTo>
                    <a:pt x="48" y="76"/>
                  </a:lnTo>
                  <a:lnTo>
                    <a:pt x="33" y="89"/>
                  </a:lnTo>
                  <a:lnTo>
                    <a:pt x="17" y="99"/>
                  </a:lnTo>
                  <a:lnTo>
                    <a:pt x="0" y="1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8236" name="Freeform 16"/>
            <p:cNvSpPr>
              <a:spLocks/>
            </p:cNvSpPr>
            <p:nvPr/>
          </p:nvSpPr>
          <p:spPr bwMode="auto">
            <a:xfrm>
              <a:off x="877" y="3225"/>
              <a:ext cx="21" cy="20"/>
            </a:xfrm>
            <a:custGeom>
              <a:avLst/>
              <a:gdLst>
                <a:gd name="T0" fmla="*/ 21 w 21"/>
                <a:gd name="T1" fmla="*/ 5 h 20"/>
                <a:gd name="T2" fmla="*/ 18 w 21"/>
                <a:gd name="T3" fmla="*/ 8 h 20"/>
                <a:gd name="T4" fmla="*/ 18 w 21"/>
                <a:gd name="T5" fmla="*/ 10 h 20"/>
                <a:gd name="T6" fmla="*/ 18 w 21"/>
                <a:gd name="T7" fmla="*/ 13 h 20"/>
                <a:gd name="T8" fmla="*/ 18 w 21"/>
                <a:gd name="T9" fmla="*/ 15 h 20"/>
                <a:gd name="T10" fmla="*/ 16 w 21"/>
                <a:gd name="T11" fmla="*/ 18 h 20"/>
                <a:gd name="T12" fmla="*/ 16 w 21"/>
                <a:gd name="T13" fmla="*/ 18 h 20"/>
                <a:gd name="T14" fmla="*/ 13 w 21"/>
                <a:gd name="T15" fmla="*/ 20 h 20"/>
                <a:gd name="T16" fmla="*/ 10 w 21"/>
                <a:gd name="T17" fmla="*/ 20 h 20"/>
                <a:gd name="T18" fmla="*/ 5 w 21"/>
                <a:gd name="T19" fmla="*/ 18 h 20"/>
                <a:gd name="T20" fmla="*/ 3 w 21"/>
                <a:gd name="T21" fmla="*/ 18 h 20"/>
                <a:gd name="T22" fmla="*/ 0 w 21"/>
                <a:gd name="T23" fmla="*/ 13 h 20"/>
                <a:gd name="T24" fmla="*/ 0 w 21"/>
                <a:gd name="T25" fmla="*/ 10 h 20"/>
                <a:gd name="T26" fmla="*/ 0 w 21"/>
                <a:gd name="T27" fmla="*/ 8 h 20"/>
                <a:gd name="T28" fmla="*/ 0 w 21"/>
                <a:gd name="T29" fmla="*/ 8 h 20"/>
                <a:gd name="T30" fmla="*/ 0 w 21"/>
                <a:gd name="T31" fmla="*/ 5 h 20"/>
                <a:gd name="T32" fmla="*/ 3 w 21"/>
                <a:gd name="T33" fmla="*/ 5 h 20"/>
                <a:gd name="T34" fmla="*/ 8 w 21"/>
                <a:gd name="T35" fmla="*/ 3 h 20"/>
                <a:gd name="T36" fmla="*/ 10 w 21"/>
                <a:gd name="T37" fmla="*/ 0 h 20"/>
                <a:gd name="T38" fmla="*/ 13 w 21"/>
                <a:gd name="T39" fmla="*/ 0 h 20"/>
                <a:gd name="T40" fmla="*/ 16 w 21"/>
                <a:gd name="T41" fmla="*/ 0 h 20"/>
                <a:gd name="T42" fmla="*/ 18 w 21"/>
                <a:gd name="T43" fmla="*/ 3 h 20"/>
                <a:gd name="T44" fmla="*/ 21 w 21"/>
                <a:gd name="T45" fmla="*/ 5 h 20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21" h="20">
                  <a:moveTo>
                    <a:pt x="21" y="5"/>
                  </a:moveTo>
                  <a:lnTo>
                    <a:pt x="18" y="8"/>
                  </a:lnTo>
                  <a:lnTo>
                    <a:pt x="18" y="10"/>
                  </a:lnTo>
                  <a:lnTo>
                    <a:pt x="18" y="13"/>
                  </a:lnTo>
                  <a:lnTo>
                    <a:pt x="18" y="15"/>
                  </a:lnTo>
                  <a:lnTo>
                    <a:pt x="16" y="18"/>
                  </a:lnTo>
                  <a:lnTo>
                    <a:pt x="13" y="20"/>
                  </a:lnTo>
                  <a:lnTo>
                    <a:pt x="10" y="20"/>
                  </a:lnTo>
                  <a:lnTo>
                    <a:pt x="5" y="18"/>
                  </a:lnTo>
                  <a:lnTo>
                    <a:pt x="3" y="18"/>
                  </a:lnTo>
                  <a:lnTo>
                    <a:pt x="0" y="13"/>
                  </a:lnTo>
                  <a:lnTo>
                    <a:pt x="0" y="10"/>
                  </a:lnTo>
                  <a:lnTo>
                    <a:pt x="0" y="8"/>
                  </a:lnTo>
                  <a:lnTo>
                    <a:pt x="0" y="5"/>
                  </a:lnTo>
                  <a:lnTo>
                    <a:pt x="3" y="5"/>
                  </a:lnTo>
                  <a:lnTo>
                    <a:pt x="8" y="3"/>
                  </a:lnTo>
                  <a:lnTo>
                    <a:pt x="10" y="0"/>
                  </a:lnTo>
                  <a:lnTo>
                    <a:pt x="13" y="0"/>
                  </a:lnTo>
                  <a:lnTo>
                    <a:pt x="16" y="0"/>
                  </a:lnTo>
                  <a:lnTo>
                    <a:pt x="18" y="3"/>
                  </a:lnTo>
                  <a:lnTo>
                    <a:pt x="21" y="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8237" name="Freeform 17"/>
            <p:cNvSpPr>
              <a:spLocks/>
            </p:cNvSpPr>
            <p:nvPr/>
          </p:nvSpPr>
          <p:spPr bwMode="auto">
            <a:xfrm>
              <a:off x="1083" y="3240"/>
              <a:ext cx="13" cy="15"/>
            </a:xfrm>
            <a:custGeom>
              <a:avLst/>
              <a:gdLst>
                <a:gd name="T0" fmla="*/ 13 w 13"/>
                <a:gd name="T1" fmla="*/ 10 h 15"/>
                <a:gd name="T2" fmla="*/ 8 w 13"/>
                <a:gd name="T3" fmla="*/ 10 h 15"/>
                <a:gd name="T4" fmla="*/ 5 w 13"/>
                <a:gd name="T5" fmla="*/ 13 h 15"/>
                <a:gd name="T6" fmla="*/ 3 w 13"/>
                <a:gd name="T7" fmla="*/ 13 h 15"/>
                <a:gd name="T8" fmla="*/ 0 w 13"/>
                <a:gd name="T9" fmla="*/ 15 h 15"/>
                <a:gd name="T10" fmla="*/ 0 w 13"/>
                <a:gd name="T11" fmla="*/ 10 h 15"/>
                <a:gd name="T12" fmla="*/ 0 w 13"/>
                <a:gd name="T13" fmla="*/ 8 h 15"/>
                <a:gd name="T14" fmla="*/ 3 w 13"/>
                <a:gd name="T15" fmla="*/ 5 h 15"/>
                <a:gd name="T16" fmla="*/ 5 w 13"/>
                <a:gd name="T17" fmla="*/ 3 h 15"/>
                <a:gd name="T18" fmla="*/ 8 w 13"/>
                <a:gd name="T19" fmla="*/ 0 h 15"/>
                <a:gd name="T20" fmla="*/ 10 w 13"/>
                <a:gd name="T21" fmla="*/ 0 h 15"/>
                <a:gd name="T22" fmla="*/ 10 w 13"/>
                <a:gd name="T23" fmla="*/ 3 h 15"/>
                <a:gd name="T24" fmla="*/ 13 w 13"/>
                <a:gd name="T25" fmla="*/ 3 h 15"/>
                <a:gd name="T26" fmla="*/ 13 w 13"/>
                <a:gd name="T27" fmla="*/ 5 h 15"/>
                <a:gd name="T28" fmla="*/ 13 w 13"/>
                <a:gd name="T29" fmla="*/ 5 h 15"/>
                <a:gd name="T30" fmla="*/ 13 w 13"/>
                <a:gd name="T31" fmla="*/ 8 h 15"/>
                <a:gd name="T32" fmla="*/ 13 w 13"/>
                <a:gd name="T33" fmla="*/ 10 h 1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3" h="15">
                  <a:moveTo>
                    <a:pt x="13" y="10"/>
                  </a:moveTo>
                  <a:lnTo>
                    <a:pt x="8" y="10"/>
                  </a:lnTo>
                  <a:lnTo>
                    <a:pt x="5" y="13"/>
                  </a:lnTo>
                  <a:lnTo>
                    <a:pt x="3" y="13"/>
                  </a:lnTo>
                  <a:lnTo>
                    <a:pt x="0" y="15"/>
                  </a:lnTo>
                  <a:lnTo>
                    <a:pt x="0" y="10"/>
                  </a:lnTo>
                  <a:lnTo>
                    <a:pt x="0" y="8"/>
                  </a:lnTo>
                  <a:lnTo>
                    <a:pt x="3" y="5"/>
                  </a:lnTo>
                  <a:lnTo>
                    <a:pt x="5" y="3"/>
                  </a:lnTo>
                  <a:lnTo>
                    <a:pt x="8" y="0"/>
                  </a:lnTo>
                  <a:lnTo>
                    <a:pt x="10" y="0"/>
                  </a:lnTo>
                  <a:lnTo>
                    <a:pt x="10" y="3"/>
                  </a:lnTo>
                  <a:lnTo>
                    <a:pt x="13" y="3"/>
                  </a:lnTo>
                  <a:lnTo>
                    <a:pt x="13" y="5"/>
                  </a:lnTo>
                  <a:lnTo>
                    <a:pt x="13" y="8"/>
                  </a:lnTo>
                  <a:lnTo>
                    <a:pt x="13" y="1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8238" name="Freeform 18"/>
            <p:cNvSpPr>
              <a:spLocks/>
            </p:cNvSpPr>
            <p:nvPr/>
          </p:nvSpPr>
          <p:spPr bwMode="auto">
            <a:xfrm>
              <a:off x="311" y="3311"/>
              <a:ext cx="30" cy="48"/>
            </a:xfrm>
            <a:custGeom>
              <a:avLst/>
              <a:gdLst>
                <a:gd name="T0" fmla="*/ 30 w 30"/>
                <a:gd name="T1" fmla="*/ 5 h 48"/>
                <a:gd name="T2" fmla="*/ 25 w 30"/>
                <a:gd name="T3" fmla="*/ 3 h 48"/>
                <a:gd name="T4" fmla="*/ 23 w 30"/>
                <a:gd name="T5" fmla="*/ 5 h 48"/>
                <a:gd name="T6" fmla="*/ 18 w 30"/>
                <a:gd name="T7" fmla="*/ 5 h 48"/>
                <a:gd name="T8" fmla="*/ 15 w 30"/>
                <a:gd name="T9" fmla="*/ 8 h 48"/>
                <a:gd name="T10" fmla="*/ 12 w 30"/>
                <a:gd name="T11" fmla="*/ 10 h 48"/>
                <a:gd name="T12" fmla="*/ 10 w 30"/>
                <a:gd name="T13" fmla="*/ 13 h 48"/>
                <a:gd name="T14" fmla="*/ 7 w 30"/>
                <a:gd name="T15" fmla="*/ 15 h 48"/>
                <a:gd name="T16" fmla="*/ 5 w 30"/>
                <a:gd name="T17" fmla="*/ 20 h 48"/>
                <a:gd name="T18" fmla="*/ 2 w 30"/>
                <a:gd name="T19" fmla="*/ 23 h 48"/>
                <a:gd name="T20" fmla="*/ 2 w 30"/>
                <a:gd name="T21" fmla="*/ 25 h 48"/>
                <a:gd name="T22" fmla="*/ 2 w 30"/>
                <a:gd name="T23" fmla="*/ 31 h 48"/>
                <a:gd name="T24" fmla="*/ 2 w 30"/>
                <a:gd name="T25" fmla="*/ 33 h 48"/>
                <a:gd name="T26" fmla="*/ 2 w 30"/>
                <a:gd name="T27" fmla="*/ 38 h 48"/>
                <a:gd name="T28" fmla="*/ 2 w 30"/>
                <a:gd name="T29" fmla="*/ 41 h 48"/>
                <a:gd name="T30" fmla="*/ 2 w 30"/>
                <a:gd name="T31" fmla="*/ 43 h 48"/>
                <a:gd name="T32" fmla="*/ 5 w 30"/>
                <a:gd name="T33" fmla="*/ 48 h 48"/>
                <a:gd name="T34" fmla="*/ 2 w 30"/>
                <a:gd name="T35" fmla="*/ 43 h 48"/>
                <a:gd name="T36" fmla="*/ 0 w 30"/>
                <a:gd name="T37" fmla="*/ 41 h 48"/>
                <a:gd name="T38" fmla="*/ 0 w 30"/>
                <a:gd name="T39" fmla="*/ 38 h 48"/>
                <a:gd name="T40" fmla="*/ 0 w 30"/>
                <a:gd name="T41" fmla="*/ 33 h 48"/>
                <a:gd name="T42" fmla="*/ 0 w 30"/>
                <a:gd name="T43" fmla="*/ 28 h 48"/>
                <a:gd name="T44" fmla="*/ 0 w 30"/>
                <a:gd name="T45" fmla="*/ 25 h 48"/>
                <a:gd name="T46" fmla="*/ 0 w 30"/>
                <a:gd name="T47" fmla="*/ 20 h 48"/>
                <a:gd name="T48" fmla="*/ 0 w 30"/>
                <a:gd name="T49" fmla="*/ 18 h 48"/>
                <a:gd name="T50" fmla="*/ 2 w 30"/>
                <a:gd name="T51" fmla="*/ 15 h 48"/>
                <a:gd name="T52" fmla="*/ 7 w 30"/>
                <a:gd name="T53" fmla="*/ 10 h 48"/>
                <a:gd name="T54" fmla="*/ 10 w 30"/>
                <a:gd name="T55" fmla="*/ 8 h 48"/>
                <a:gd name="T56" fmla="*/ 12 w 30"/>
                <a:gd name="T57" fmla="*/ 5 h 48"/>
                <a:gd name="T58" fmla="*/ 18 w 30"/>
                <a:gd name="T59" fmla="*/ 3 h 48"/>
                <a:gd name="T60" fmla="*/ 20 w 30"/>
                <a:gd name="T61" fmla="*/ 0 h 48"/>
                <a:gd name="T62" fmla="*/ 25 w 30"/>
                <a:gd name="T63" fmla="*/ 0 h 48"/>
                <a:gd name="T64" fmla="*/ 30 w 30"/>
                <a:gd name="T65" fmla="*/ 5 h 48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30" h="48">
                  <a:moveTo>
                    <a:pt x="30" y="5"/>
                  </a:moveTo>
                  <a:lnTo>
                    <a:pt x="25" y="3"/>
                  </a:lnTo>
                  <a:lnTo>
                    <a:pt x="23" y="5"/>
                  </a:lnTo>
                  <a:lnTo>
                    <a:pt x="18" y="5"/>
                  </a:lnTo>
                  <a:lnTo>
                    <a:pt x="15" y="8"/>
                  </a:lnTo>
                  <a:lnTo>
                    <a:pt x="12" y="10"/>
                  </a:lnTo>
                  <a:lnTo>
                    <a:pt x="10" y="13"/>
                  </a:lnTo>
                  <a:lnTo>
                    <a:pt x="7" y="15"/>
                  </a:lnTo>
                  <a:lnTo>
                    <a:pt x="5" y="20"/>
                  </a:lnTo>
                  <a:lnTo>
                    <a:pt x="2" y="23"/>
                  </a:lnTo>
                  <a:lnTo>
                    <a:pt x="2" y="25"/>
                  </a:lnTo>
                  <a:lnTo>
                    <a:pt x="2" y="31"/>
                  </a:lnTo>
                  <a:lnTo>
                    <a:pt x="2" y="33"/>
                  </a:lnTo>
                  <a:lnTo>
                    <a:pt x="2" y="38"/>
                  </a:lnTo>
                  <a:lnTo>
                    <a:pt x="2" y="41"/>
                  </a:lnTo>
                  <a:lnTo>
                    <a:pt x="2" y="43"/>
                  </a:lnTo>
                  <a:lnTo>
                    <a:pt x="5" y="48"/>
                  </a:lnTo>
                  <a:lnTo>
                    <a:pt x="2" y="43"/>
                  </a:lnTo>
                  <a:lnTo>
                    <a:pt x="0" y="41"/>
                  </a:lnTo>
                  <a:lnTo>
                    <a:pt x="0" y="38"/>
                  </a:lnTo>
                  <a:lnTo>
                    <a:pt x="0" y="33"/>
                  </a:lnTo>
                  <a:lnTo>
                    <a:pt x="0" y="28"/>
                  </a:lnTo>
                  <a:lnTo>
                    <a:pt x="0" y="25"/>
                  </a:lnTo>
                  <a:lnTo>
                    <a:pt x="0" y="20"/>
                  </a:lnTo>
                  <a:lnTo>
                    <a:pt x="0" y="18"/>
                  </a:lnTo>
                  <a:lnTo>
                    <a:pt x="2" y="15"/>
                  </a:lnTo>
                  <a:lnTo>
                    <a:pt x="7" y="10"/>
                  </a:lnTo>
                  <a:lnTo>
                    <a:pt x="10" y="8"/>
                  </a:lnTo>
                  <a:lnTo>
                    <a:pt x="12" y="5"/>
                  </a:lnTo>
                  <a:lnTo>
                    <a:pt x="18" y="3"/>
                  </a:lnTo>
                  <a:lnTo>
                    <a:pt x="20" y="0"/>
                  </a:lnTo>
                  <a:lnTo>
                    <a:pt x="25" y="0"/>
                  </a:lnTo>
                  <a:lnTo>
                    <a:pt x="30" y="5"/>
                  </a:lnTo>
                  <a:close/>
                </a:path>
              </a:pathLst>
            </a:custGeom>
            <a:solidFill>
              <a:srgbClr val="8FFFFF"/>
            </a:solidFill>
            <a:ln w="7938">
              <a:solidFill>
                <a:srgbClr val="8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8239" name="Freeform 19"/>
            <p:cNvSpPr>
              <a:spLocks/>
            </p:cNvSpPr>
            <p:nvPr/>
          </p:nvSpPr>
          <p:spPr bwMode="auto">
            <a:xfrm>
              <a:off x="593" y="3385"/>
              <a:ext cx="51" cy="28"/>
            </a:xfrm>
            <a:custGeom>
              <a:avLst/>
              <a:gdLst>
                <a:gd name="T0" fmla="*/ 23 w 51"/>
                <a:gd name="T1" fmla="*/ 25 h 28"/>
                <a:gd name="T2" fmla="*/ 25 w 51"/>
                <a:gd name="T3" fmla="*/ 25 h 28"/>
                <a:gd name="T4" fmla="*/ 30 w 51"/>
                <a:gd name="T5" fmla="*/ 25 h 28"/>
                <a:gd name="T6" fmla="*/ 33 w 51"/>
                <a:gd name="T7" fmla="*/ 22 h 28"/>
                <a:gd name="T8" fmla="*/ 35 w 51"/>
                <a:gd name="T9" fmla="*/ 22 h 28"/>
                <a:gd name="T10" fmla="*/ 40 w 51"/>
                <a:gd name="T11" fmla="*/ 22 h 28"/>
                <a:gd name="T12" fmla="*/ 43 w 51"/>
                <a:gd name="T13" fmla="*/ 20 h 28"/>
                <a:gd name="T14" fmla="*/ 45 w 51"/>
                <a:gd name="T15" fmla="*/ 20 h 28"/>
                <a:gd name="T16" fmla="*/ 51 w 51"/>
                <a:gd name="T17" fmla="*/ 17 h 28"/>
                <a:gd name="T18" fmla="*/ 48 w 51"/>
                <a:gd name="T19" fmla="*/ 20 h 28"/>
                <a:gd name="T20" fmla="*/ 45 w 51"/>
                <a:gd name="T21" fmla="*/ 22 h 28"/>
                <a:gd name="T22" fmla="*/ 40 w 51"/>
                <a:gd name="T23" fmla="*/ 22 h 28"/>
                <a:gd name="T24" fmla="*/ 38 w 51"/>
                <a:gd name="T25" fmla="*/ 25 h 28"/>
                <a:gd name="T26" fmla="*/ 33 w 51"/>
                <a:gd name="T27" fmla="*/ 28 h 28"/>
                <a:gd name="T28" fmla="*/ 30 w 51"/>
                <a:gd name="T29" fmla="*/ 28 h 28"/>
                <a:gd name="T30" fmla="*/ 28 w 51"/>
                <a:gd name="T31" fmla="*/ 28 h 28"/>
                <a:gd name="T32" fmla="*/ 23 w 51"/>
                <a:gd name="T33" fmla="*/ 28 h 28"/>
                <a:gd name="T34" fmla="*/ 20 w 51"/>
                <a:gd name="T35" fmla="*/ 28 h 28"/>
                <a:gd name="T36" fmla="*/ 18 w 51"/>
                <a:gd name="T37" fmla="*/ 25 h 28"/>
                <a:gd name="T38" fmla="*/ 12 w 51"/>
                <a:gd name="T39" fmla="*/ 25 h 28"/>
                <a:gd name="T40" fmla="*/ 10 w 51"/>
                <a:gd name="T41" fmla="*/ 22 h 28"/>
                <a:gd name="T42" fmla="*/ 10 w 51"/>
                <a:gd name="T43" fmla="*/ 17 h 28"/>
                <a:gd name="T44" fmla="*/ 7 w 51"/>
                <a:gd name="T45" fmla="*/ 15 h 28"/>
                <a:gd name="T46" fmla="*/ 5 w 51"/>
                <a:gd name="T47" fmla="*/ 12 h 28"/>
                <a:gd name="T48" fmla="*/ 2 w 51"/>
                <a:gd name="T49" fmla="*/ 10 h 28"/>
                <a:gd name="T50" fmla="*/ 0 w 51"/>
                <a:gd name="T51" fmla="*/ 10 h 28"/>
                <a:gd name="T52" fmla="*/ 0 w 51"/>
                <a:gd name="T53" fmla="*/ 7 h 28"/>
                <a:gd name="T54" fmla="*/ 0 w 51"/>
                <a:gd name="T55" fmla="*/ 2 h 28"/>
                <a:gd name="T56" fmla="*/ 2 w 51"/>
                <a:gd name="T57" fmla="*/ 0 h 28"/>
                <a:gd name="T58" fmla="*/ 2 w 51"/>
                <a:gd name="T59" fmla="*/ 2 h 28"/>
                <a:gd name="T60" fmla="*/ 5 w 51"/>
                <a:gd name="T61" fmla="*/ 5 h 28"/>
                <a:gd name="T62" fmla="*/ 5 w 51"/>
                <a:gd name="T63" fmla="*/ 10 h 28"/>
                <a:gd name="T64" fmla="*/ 7 w 51"/>
                <a:gd name="T65" fmla="*/ 15 h 28"/>
                <a:gd name="T66" fmla="*/ 10 w 51"/>
                <a:gd name="T67" fmla="*/ 17 h 28"/>
                <a:gd name="T68" fmla="*/ 12 w 51"/>
                <a:gd name="T69" fmla="*/ 20 h 28"/>
                <a:gd name="T70" fmla="*/ 18 w 51"/>
                <a:gd name="T71" fmla="*/ 22 h 28"/>
                <a:gd name="T72" fmla="*/ 23 w 51"/>
                <a:gd name="T73" fmla="*/ 25 h 28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51" h="28">
                  <a:moveTo>
                    <a:pt x="23" y="25"/>
                  </a:moveTo>
                  <a:lnTo>
                    <a:pt x="25" y="25"/>
                  </a:lnTo>
                  <a:lnTo>
                    <a:pt x="30" y="25"/>
                  </a:lnTo>
                  <a:lnTo>
                    <a:pt x="33" y="22"/>
                  </a:lnTo>
                  <a:lnTo>
                    <a:pt x="35" y="22"/>
                  </a:lnTo>
                  <a:lnTo>
                    <a:pt x="40" y="22"/>
                  </a:lnTo>
                  <a:lnTo>
                    <a:pt x="43" y="20"/>
                  </a:lnTo>
                  <a:lnTo>
                    <a:pt x="45" y="20"/>
                  </a:lnTo>
                  <a:lnTo>
                    <a:pt x="51" y="17"/>
                  </a:lnTo>
                  <a:lnTo>
                    <a:pt x="48" y="20"/>
                  </a:lnTo>
                  <a:lnTo>
                    <a:pt x="45" y="22"/>
                  </a:lnTo>
                  <a:lnTo>
                    <a:pt x="40" y="22"/>
                  </a:lnTo>
                  <a:lnTo>
                    <a:pt x="38" y="25"/>
                  </a:lnTo>
                  <a:lnTo>
                    <a:pt x="33" y="28"/>
                  </a:lnTo>
                  <a:lnTo>
                    <a:pt x="30" y="28"/>
                  </a:lnTo>
                  <a:lnTo>
                    <a:pt x="28" y="28"/>
                  </a:lnTo>
                  <a:lnTo>
                    <a:pt x="23" y="28"/>
                  </a:lnTo>
                  <a:lnTo>
                    <a:pt x="20" y="28"/>
                  </a:lnTo>
                  <a:lnTo>
                    <a:pt x="18" y="25"/>
                  </a:lnTo>
                  <a:lnTo>
                    <a:pt x="12" y="25"/>
                  </a:lnTo>
                  <a:lnTo>
                    <a:pt x="10" y="22"/>
                  </a:lnTo>
                  <a:lnTo>
                    <a:pt x="10" y="17"/>
                  </a:lnTo>
                  <a:lnTo>
                    <a:pt x="7" y="15"/>
                  </a:lnTo>
                  <a:lnTo>
                    <a:pt x="5" y="12"/>
                  </a:lnTo>
                  <a:lnTo>
                    <a:pt x="2" y="10"/>
                  </a:lnTo>
                  <a:lnTo>
                    <a:pt x="0" y="10"/>
                  </a:lnTo>
                  <a:lnTo>
                    <a:pt x="0" y="7"/>
                  </a:lnTo>
                  <a:lnTo>
                    <a:pt x="0" y="2"/>
                  </a:lnTo>
                  <a:lnTo>
                    <a:pt x="2" y="0"/>
                  </a:lnTo>
                  <a:lnTo>
                    <a:pt x="2" y="2"/>
                  </a:lnTo>
                  <a:lnTo>
                    <a:pt x="5" y="5"/>
                  </a:lnTo>
                  <a:lnTo>
                    <a:pt x="5" y="10"/>
                  </a:lnTo>
                  <a:lnTo>
                    <a:pt x="7" y="15"/>
                  </a:lnTo>
                  <a:lnTo>
                    <a:pt x="10" y="17"/>
                  </a:lnTo>
                  <a:lnTo>
                    <a:pt x="12" y="20"/>
                  </a:lnTo>
                  <a:lnTo>
                    <a:pt x="18" y="22"/>
                  </a:lnTo>
                  <a:lnTo>
                    <a:pt x="23" y="25"/>
                  </a:lnTo>
                  <a:close/>
                </a:path>
              </a:pathLst>
            </a:custGeom>
            <a:solidFill>
              <a:srgbClr val="8FFFFF"/>
            </a:solidFill>
            <a:ln w="7938">
              <a:solidFill>
                <a:srgbClr val="8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8240" name="Freeform 20"/>
            <p:cNvSpPr>
              <a:spLocks/>
            </p:cNvSpPr>
            <p:nvPr/>
          </p:nvSpPr>
          <p:spPr bwMode="auto">
            <a:xfrm>
              <a:off x="499" y="3397"/>
              <a:ext cx="76" cy="46"/>
            </a:xfrm>
            <a:custGeom>
              <a:avLst/>
              <a:gdLst>
                <a:gd name="T0" fmla="*/ 7 w 76"/>
                <a:gd name="T1" fmla="*/ 0 h 46"/>
                <a:gd name="T2" fmla="*/ 7 w 76"/>
                <a:gd name="T3" fmla="*/ 3 h 46"/>
                <a:gd name="T4" fmla="*/ 7 w 76"/>
                <a:gd name="T5" fmla="*/ 5 h 46"/>
                <a:gd name="T6" fmla="*/ 5 w 76"/>
                <a:gd name="T7" fmla="*/ 8 h 46"/>
                <a:gd name="T8" fmla="*/ 5 w 76"/>
                <a:gd name="T9" fmla="*/ 13 h 46"/>
                <a:gd name="T10" fmla="*/ 5 w 76"/>
                <a:gd name="T11" fmla="*/ 16 h 46"/>
                <a:gd name="T12" fmla="*/ 5 w 76"/>
                <a:gd name="T13" fmla="*/ 18 h 46"/>
                <a:gd name="T14" fmla="*/ 5 w 76"/>
                <a:gd name="T15" fmla="*/ 21 h 46"/>
                <a:gd name="T16" fmla="*/ 7 w 76"/>
                <a:gd name="T17" fmla="*/ 23 h 46"/>
                <a:gd name="T18" fmla="*/ 10 w 76"/>
                <a:gd name="T19" fmla="*/ 28 h 46"/>
                <a:gd name="T20" fmla="*/ 12 w 76"/>
                <a:gd name="T21" fmla="*/ 33 h 46"/>
                <a:gd name="T22" fmla="*/ 18 w 76"/>
                <a:gd name="T23" fmla="*/ 36 h 46"/>
                <a:gd name="T24" fmla="*/ 23 w 76"/>
                <a:gd name="T25" fmla="*/ 38 h 46"/>
                <a:gd name="T26" fmla="*/ 25 w 76"/>
                <a:gd name="T27" fmla="*/ 41 h 46"/>
                <a:gd name="T28" fmla="*/ 30 w 76"/>
                <a:gd name="T29" fmla="*/ 41 h 46"/>
                <a:gd name="T30" fmla="*/ 35 w 76"/>
                <a:gd name="T31" fmla="*/ 43 h 46"/>
                <a:gd name="T32" fmla="*/ 43 w 76"/>
                <a:gd name="T33" fmla="*/ 43 h 46"/>
                <a:gd name="T34" fmla="*/ 45 w 76"/>
                <a:gd name="T35" fmla="*/ 43 h 46"/>
                <a:gd name="T36" fmla="*/ 51 w 76"/>
                <a:gd name="T37" fmla="*/ 41 h 46"/>
                <a:gd name="T38" fmla="*/ 56 w 76"/>
                <a:gd name="T39" fmla="*/ 38 h 46"/>
                <a:gd name="T40" fmla="*/ 58 w 76"/>
                <a:gd name="T41" fmla="*/ 38 h 46"/>
                <a:gd name="T42" fmla="*/ 63 w 76"/>
                <a:gd name="T43" fmla="*/ 36 h 46"/>
                <a:gd name="T44" fmla="*/ 68 w 76"/>
                <a:gd name="T45" fmla="*/ 33 h 46"/>
                <a:gd name="T46" fmla="*/ 71 w 76"/>
                <a:gd name="T47" fmla="*/ 31 h 46"/>
                <a:gd name="T48" fmla="*/ 76 w 76"/>
                <a:gd name="T49" fmla="*/ 28 h 46"/>
                <a:gd name="T50" fmla="*/ 73 w 76"/>
                <a:gd name="T51" fmla="*/ 31 h 46"/>
                <a:gd name="T52" fmla="*/ 73 w 76"/>
                <a:gd name="T53" fmla="*/ 33 h 46"/>
                <a:gd name="T54" fmla="*/ 71 w 76"/>
                <a:gd name="T55" fmla="*/ 33 h 46"/>
                <a:gd name="T56" fmla="*/ 71 w 76"/>
                <a:gd name="T57" fmla="*/ 36 h 46"/>
                <a:gd name="T58" fmla="*/ 66 w 76"/>
                <a:gd name="T59" fmla="*/ 36 h 46"/>
                <a:gd name="T60" fmla="*/ 63 w 76"/>
                <a:gd name="T61" fmla="*/ 38 h 46"/>
                <a:gd name="T62" fmla="*/ 61 w 76"/>
                <a:gd name="T63" fmla="*/ 38 h 46"/>
                <a:gd name="T64" fmla="*/ 58 w 76"/>
                <a:gd name="T65" fmla="*/ 41 h 46"/>
                <a:gd name="T66" fmla="*/ 56 w 76"/>
                <a:gd name="T67" fmla="*/ 43 h 46"/>
                <a:gd name="T68" fmla="*/ 53 w 76"/>
                <a:gd name="T69" fmla="*/ 43 h 46"/>
                <a:gd name="T70" fmla="*/ 51 w 76"/>
                <a:gd name="T71" fmla="*/ 46 h 46"/>
                <a:gd name="T72" fmla="*/ 45 w 76"/>
                <a:gd name="T73" fmla="*/ 46 h 46"/>
                <a:gd name="T74" fmla="*/ 38 w 76"/>
                <a:gd name="T75" fmla="*/ 46 h 46"/>
                <a:gd name="T76" fmla="*/ 33 w 76"/>
                <a:gd name="T77" fmla="*/ 46 h 46"/>
                <a:gd name="T78" fmla="*/ 25 w 76"/>
                <a:gd name="T79" fmla="*/ 46 h 46"/>
                <a:gd name="T80" fmla="*/ 20 w 76"/>
                <a:gd name="T81" fmla="*/ 43 h 46"/>
                <a:gd name="T82" fmla="*/ 15 w 76"/>
                <a:gd name="T83" fmla="*/ 41 h 46"/>
                <a:gd name="T84" fmla="*/ 10 w 76"/>
                <a:gd name="T85" fmla="*/ 38 h 46"/>
                <a:gd name="T86" fmla="*/ 7 w 76"/>
                <a:gd name="T87" fmla="*/ 33 h 46"/>
                <a:gd name="T88" fmla="*/ 2 w 76"/>
                <a:gd name="T89" fmla="*/ 28 h 46"/>
                <a:gd name="T90" fmla="*/ 0 w 76"/>
                <a:gd name="T91" fmla="*/ 26 h 46"/>
                <a:gd name="T92" fmla="*/ 0 w 76"/>
                <a:gd name="T93" fmla="*/ 23 h 46"/>
                <a:gd name="T94" fmla="*/ 0 w 76"/>
                <a:gd name="T95" fmla="*/ 21 h 46"/>
                <a:gd name="T96" fmla="*/ 0 w 76"/>
                <a:gd name="T97" fmla="*/ 18 h 46"/>
                <a:gd name="T98" fmla="*/ 0 w 76"/>
                <a:gd name="T99" fmla="*/ 16 h 46"/>
                <a:gd name="T100" fmla="*/ 0 w 76"/>
                <a:gd name="T101" fmla="*/ 10 h 46"/>
                <a:gd name="T102" fmla="*/ 0 w 76"/>
                <a:gd name="T103" fmla="*/ 8 h 46"/>
                <a:gd name="T104" fmla="*/ 2 w 76"/>
                <a:gd name="T105" fmla="*/ 5 h 46"/>
                <a:gd name="T106" fmla="*/ 2 w 76"/>
                <a:gd name="T107" fmla="*/ 3 h 46"/>
                <a:gd name="T108" fmla="*/ 5 w 76"/>
                <a:gd name="T109" fmla="*/ 3 h 46"/>
                <a:gd name="T110" fmla="*/ 5 w 76"/>
                <a:gd name="T111" fmla="*/ 0 h 46"/>
                <a:gd name="T112" fmla="*/ 7 w 76"/>
                <a:gd name="T113" fmla="*/ 0 h 4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76" h="46">
                  <a:moveTo>
                    <a:pt x="7" y="0"/>
                  </a:moveTo>
                  <a:lnTo>
                    <a:pt x="7" y="3"/>
                  </a:lnTo>
                  <a:lnTo>
                    <a:pt x="7" y="5"/>
                  </a:lnTo>
                  <a:lnTo>
                    <a:pt x="5" y="8"/>
                  </a:lnTo>
                  <a:lnTo>
                    <a:pt x="5" y="13"/>
                  </a:lnTo>
                  <a:lnTo>
                    <a:pt x="5" y="16"/>
                  </a:lnTo>
                  <a:lnTo>
                    <a:pt x="5" y="18"/>
                  </a:lnTo>
                  <a:lnTo>
                    <a:pt x="5" y="21"/>
                  </a:lnTo>
                  <a:lnTo>
                    <a:pt x="7" y="23"/>
                  </a:lnTo>
                  <a:lnTo>
                    <a:pt x="10" y="28"/>
                  </a:lnTo>
                  <a:lnTo>
                    <a:pt x="12" y="33"/>
                  </a:lnTo>
                  <a:lnTo>
                    <a:pt x="18" y="36"/>
                  </a:lnTo>
                  <a:lnTo>
                    <a:pt x="23" y="38"/>
                  </a:lnTo>
                  <a:lnTo>
                    <a:pt x="25" y="41"/>
                  </a:lnTo>
                  <a:lnTo>
                    <a:pt x="30" y="41"/>
                  </a:lnTo>
                  <a:lnTo>
                    <a:pt x="35" y="43"/>
                  </a:lnTo>
                  <a:lnTo>
                    <a:pt x="43" y="43"/>
                  </a:lnTo>
                  <a:lnTo>
                    <a:pt x="45" y="43"/>
                  </a:lnTo>
                  <a:lnTo>
                    <a:pt x="51" y="41"/>
                  </a:lnTo>
                  <a:lnTo>
                    <a:pt x="56" y="38"/>
                  </a:lnTo>
                  <a:lnTo>
                    <a:pt x="58" y="38"/>
                  </a:lnTo>
                  <a:lnTo>
                    <a:pt x="63" y="36"/>
                  </a:lnTo>
                  <a:lnTo>
                    <a:pt x="68" y="33"/>
                  </a:lnTo>
                  <a:lnTo>
                    <a:pt x="71" y="31"/>
                  </a:lnTo>
                  <a:lnTo>
                    <a:pt x="76" y="28"/>
                  </a:lnTo>
                  <a:lnTo>
                    <a:pt x="73" y="31"/>
                  </a:lnTo>
                  <a:lnTo>
                    <a:pt x="73" y="33"/>
                  </a:lnTo>
                  <a:lnTo>
                    <a:pt x="71" y="33"/>
                  </a:lnTo>
                  <a:lnTo>
                    <a:pt x="71" y="36"/>
                  </a:lnTo>
                  <a:lnTo>
                    <a:pt x="66" y="36"/>
                  </a:lnTo>
                  <a:lnTo>
                    <a:pt x="63" y="38"/>
                  </a:lnTo>
                  <a:lnTo>
                    <a:pt x="61" y="38"/>
                  </a:lnTo>
                  <a:lnTo>
                    <a:pt x="58" y="41"/>
                  </a:lnTo>
                  <a:lnTo>
                    <a:pt x="56" y="43"/>
                  </a:lnTo>
                  <a:lnTo>
                    <a:pt x="53" y="43"/>
                  </a:lnTo>
                  <a:lnTo>
                    <a:pt x="51" y="46"/>
                  </a:lnTo>
                  <a:lnTo>
                    <a:pt x="45" y="46"/>
                  </a:lnTo>
                  <a:lnTo>
                    <a:pt x="38" y="46"/>
                  </a:lnTo>
                  <a:lnTo>
                    <a:pt x="33" y="46"/>
                  </a:lnTo>
                  <a:lnTo>
                    <a:pt x="25" y="46"/>
                  </a:lnTo>
                  <a:lnTo>
                    <a:pt x="20" y="43"/>
                  </a:lnTo>
                  <a:lnTo>
                    <a:pt x="15" y="41"/>
                  </a:lnTo>
                  <a:lnTo>
                    <a:pt x="10" y="38"/>
                  </a:lnTo>
                  <a:lnTo>
                    <a:pt x="7" y="33"/>
                  </a:lnTo>
                  <a:lnTo>
                    <a:pt x="2" y="28"/>
                  </a:lnTo>
                  <a:lnTo>
                    <a:pt x="0" y="26"/>
                  </a:lnTo>
                  <a:lnTo>
                    <a:pt x="0" y="23"/>
                  </a:lnTo>
                  <a:lnTo>
                    <a:pt x="0" y="21"/>
                  </a:lnTo>
                  <a:lnTo>
                    <a:pt x="0" y="18"/>
                  </a:lnTo>
                  <a:lnTo>
                    <a:pt x="0" y="16"/>
                  </a:lnTo>
                  <a:lnTo>
                    <a:pt x="0" y="10"/>
                  </a:lnTo>
                  <a:lnTo>
                    <a:pt x="0" y="8"/>
                  </a:lnTo>
                  <a:lnTo>
                    <a:pt x="2" y="5"/>
                  </a:lnTo>
                  <a:lnTo>
                    <a:pt x="2" y="3"/>
                  </a:lnTo>
                  <a:lnTo>
                    <a:pt x="5" y="3"/>
                  </a:lnTo>
                  <a:lnTo>
                    <a:pt x="5" y="0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8FFFFF"/>
            </a:solidFill>
            <a:ln w="7938">
              <a:solidFill>
                <a:srgbClr val="8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endParaRPr>
            </a:p>
          </p:txBody>
        </p:sp>
      </p:grpSp>
      <p:sp>
        <p:nvSpPr>
          <p:cNvPr id="6169" name="Line 25"/>
          <p:cNvSpPr>
            <a:spLocks noChangeShapeType="1"/>
          </p:cNvSpPr>
          <p:nvPr/>
        </p:nvSpPr>
        <p:spPr bwMode="auto">
          <a:xfrm flipH="1">
            <a:off x="3635375" y="2944813"/>
            <a:ext cx="2159000" cy="0"/>
          </a:xfrm>
          <a:prstGeom prst="line">
            <a:avLst/>
          </a:prstGeom>
          <a:noFill/>
          <a:ln w="76200">
            <a:solidFill>
              <a:srgbClr val="DCEFF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50" charset="-128"/>
              <a:cs typeface="+mn-cs"/>
            </a:endParaRPr>
          </a:p>
        </p:txBody>
      </p:sp>
      <p:grpSp>
        <p:nvGrpSpPr>
          <p:cNvPr id="6170" name="Group 26"/>
          <p:cNvGrpSpPr>
            <a:grpSpLocks noChangeAspect="1"/>
          </p:cNvGrpSpPr>
          <p:nvPr/>
        </p:nvGrpSpPr>
        <p:grpSpPr bwMode="auto">
          <a:xfrm>
            <a:off x="611188" y="2800350"/>
            <a:ext cx="8001000" cy="3292475"/>
            <a:chOff x="385" y="2169"/>
            <a:chExt cx="5036" cy="2073"/>
          </a:xfrm>
        </p:grpSpPr>
        <p:sp>
          <p:nvSpPr>
            <p:cNvPr id="8224" name="Freeform 29"/>
            <p:cNvSpPr>
              <a:spLocks noChangeAspect="1"/>
            </p:cNvSpPr>
            <p:nvPr/>
          </p:nvSpPr>
          <p:spPr bwMode="auto">
            <a:xfrm>
              <a:off x="793" y="2906"/>
              <a:ext cx="4288" cy="1252"/>
            </a:xfrm>
            <a:custGeom>
              <a:avLst/>
              <a:gdLst>
                <a:gd name="T0" fmla="*/ 0 w 4288"/>
                <a:gd name="T1" fmla="*/ 1213 h 1252"/>
                <a:gd name="T2" fmla="*/ 318 w 4288"/>
                <a:gd name="T3" fmla="*/ 760 h 1252"/>
                <a:gd name="T4" fmla="*/ 1633 w 4288"/>
                <a:gd name="T5" fmla="*/ 533 h 1252"/>
                <a:gd name="T6" fmla="*/ 2456 w 4288"/>
                <a:gd name="T7" fmla="*/ 370 h 1252"/>
                <a:gd name="T8" fmla="*/ 3140 w 4288"/>
                <a:gd name="T9" fmla="*/ 172 h 1252"/>
                <a:gd name="T10" fmla="*/ 3860 w 4288"/>
                <a:gd name="T11" fmla="*/ 64 h 1252"/>
                <a:gd name="T12" fmla="*/ 3968 w 4288"/>
                <a:gd name="T13" fmla="*/ 559 h 1252"/>
                <a:gd name="T14" fmla="*/ 3895 w 4288"/>
                <a:gd name="T15" fmla="*/ 1140 h 1252"/>
                <a:gd name="T16" fmla="*/ 1609 w 4288"/>
                <a:gd name="T17" fmla="*/ 1230 h 1252"/>
                <a:gd name="T18" fmla="*/ 403 w 4288"/>
                <a:gd name="T19" fmla="*/ 1248 h 1252"/>
                <a:gd name="T20" fmla="*/ 0 w 4288"/>
                <a:gd name="T21" fmla="*/ 1213 h 125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4288" h="1252">
                  <a:moveTo>
                    <a:pt x="0" y="1213"/>
                  </a:moveTo>
                  <a:cubicBezTo>
                    <a:pt x="15" y="1138"/>
                    <a:pt x="46" y="873"/>
                    <a:pt x="318" y="760"/>
                  </a:cubicBezTo>
                  <a:cubicBezTo>
                    <a:pt x="590" y="647"/>
                    <a:pt x="1277" y="598"/>
                    <a:pt x="1633" y="533"/>
                  </a:cubicBezTo>
                  <a:cubicBezTo>
                    <a:pt x="1989" y="468"/>
                    <a:pt x="2205" y="430"/>
                    <a:pt x="2456" y="370"/>
                  </a:cubicBezTo>
                  <a:cubicBezTo>
                    <a:pt x="2707" y="310"/>
                    <a:pt x="2906" y="223"/>
                    <a:pt x="3140" y="172"/>
                  </a:cubicBezTo>
                  <a:cubicBezTo>
                    <a:pt x="3374" y="121"/>
                    <a:pt x="3722" y="0"/>
                    <a:pt x="3860" y="64"/>
                  </a:cubicBezTo>
                  <a:cubicBezTo>
                    <a:pt x="3998" y="128"/>
                    <a:pt x="3962" y="380"/>
                    <a:pt x="3968" y="559"/>
                  </a:cubicBezTo>
                  <a:cubicBezTo>
                    <a:pt x="3974" y="738"/>
                    <a:pt x="4288" y="1028"/>
                    <a:pt x="3895" y="1140"/>
                  </a:cubicBezTo>
                  <a:cubicBezTo>
                    <a:pt x="3502" y="1252"/>
                    <a:pt x="2191" y="1212"/>
                    <a:pt x="1609" y="1230"/>
                  </a:cubicBezTo>
                  <a:cubicBezTo>
                    <a:pt x="1027" y="1248"/>
                    <a:pt x="671" y="1251"/>
                    <a:pt x="403" y="1248"/>
                  </a:cubicBezTo>
                  <a:cubicBezTo>
                    <a:pt x="135" y="1245"/>
                    <a:pt x="84" y="1220"/>
                    <a:pt x="0" y="121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8225" name="Freeform 30"/>
            <p:cNvSpPr>
              <a:spLocks noChangeAspect="1"/>
            </p:cNvSpPr>
            <p:nvPr/>
          </p:nvSpPr>
          <p:spPr bwMode="auto">
            <a:xfrm>
              <a:off x="385" y="2169"/>
              <a:ext cx="1543" cy="2073"/>
            </a:xfrm>
            <a:custGeom>
              <a:avLst/>
              <a:gdLst>
                <a:gd name="T0" fmla="*/ 109 w 1543"/>
                <a:gd name="T1" fmla="*/ 48 h 2073"/>
                <a:gd name="T2" fmla="*/ 28 w 1543"/>
                <a:gd name="T3" fmla="*/ 291 h 2073"/>
                <a:gd name="T4" fmla="*/ 55 w 1543"/>
                <a:gd name="T5" fmla="*/ 1794 h 2073"/>
                <a:gd name="T6" fmla="*/ 217 w 1543"/>
                <a:gd name="T7" fmla="*/ 1965 h 2073"/>
                <a:gd name="T8" fmla="*/ 1333 w 1543"/>
                <a:gd name="T9" fmla="*/ 1965 h 2073"/>
                <a:gd name="T10" fmla="*/ 1477 w 1543"/>
                <a:gd name="T11" fmla="*/ 1812 h 2073"/>
                <a:gd name="T12" fmla="*/ 1216 w 1543"/>
                <a:gd name="T13" fmla="*/ 804 h 2073"/>
                <a:gd name="T14" fmla="*/ 685 w 1543"/>
                <a:gd name="T15" fmla="*/ 228 h 2073"/>
                <a:gd name="T16" fmla="*/ 109 w 1543"/>
                <a:gd name="T17" fmla="*/ 48 h 207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543" h="2073">
                  <a:moveTo>
                    <a:pt x="109" y="48"/>
                  </a:moveTo>
                  <a:cubicBezTo>
                    <a:pt x="0" y="58"/>
                    <a:pt x="37" y="0"/>
                    <a:pt x="28" y="291"/>
                  </a:cubicBezTo>
                  <a:cubicBezTo>
                    <a:pt x="19" y="582"/>
                    <a:pt x="23" y="1515"/>
                    <a:pt x="55" y="1794"/>
                  </a:cubicBezTo>
                  <a:cubicBezTo>
                    <a:pt x="87" y="2073"/>
                    <a:pt x="4" y="1937"/>
                    <a:pt x="217" y="1965"/>
                  </a:cubicBezTo>
                  <a:cubicBezTo>
                    <a:pt x="430" y="1993"/>
                    <a:pt x="1123" y="1990"/>
                    <a:pt x="1333" y="1965"/>
                  </a:cubicBezTo>
                  <a:cubicBezTo>
                    <a:pt x="1543" y="1940"/>
                    <a:pt x="1496" y="2005"/>
                    <a:pt x="1477" y="1812"/>
                  </a:cubicBezTo>
                  <a:cubicBezTo>
                    <a:pt x="1458" y="1619"/>
                    <a:pt x="1348" y="1068"/>
                    <a:pt x="1216" y="804"/>
                  </a:cubicBezTo>
                  <a:cubicBezTo>
                    <a:pt x="1084" y="540"/>
                    <a:pt x="869" y="354"/>
                    <a:pt x="685" y="228"/>
                  </a:cubicBezTo>
                  <a:cubicBezTo>
                    <a:pt x="501" y="102"/>
                    <a:pt x="218" y="48"/>
                    <a:pt x="109" y="48"/>
                  </a:cubicBezTo>
                  <a:close/>
                </a:path>
              </a:pathLst>
            </a:custGeom>
            <a:solidFill>
              <a:srgbClr val="6633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8226" name="Freeform 31"/>
            <p:cNvSpPr>
              <a:spLocks noChangeAspect="1"/>
            </p:cNvSpPr>
            <p:nvPr/>
          </p:nvSpPr>
          <p:spPr bwMode="auto">
            <a:xfrm flipH="1">
              <a:off x="3878" y="2169"/>
              <a:ext cx="1543" cy="2073"/>
            </a:xfrm>
            <a:custGeom>
              <a:avLst/>
              <a:gdLst>
                <a:gd name="T0" fmla="*/ 109 w 1543"/>
                <a:gd name="T1" fmla="*/ 48 h 2073"/>
                <a:gd name="T2" fmla="*/ 28 w 1543"/>
                <a:gd name="T3" fmla="*/ 291 h 2073"/>
                <a:gd name="T4" fmla="*/ 55 w 1543"/>
                <a:gd name="T5" fmla="*/ 1794 h 2073"/>
                <a:gd name="T6" fmla="*/ 217 w 1543"/>
                <a:gd name="T7" fmla="*/ 1965 h 2073"/>
                <a:gd name="T8" fmla="*/ 1333 w 1543"/>
                <a:gd name="T9" fmla="*/ 1965 h 2073"/>
                <a:gd name="T10" fmla="*/ 1477 w 1543"/>
                <a:gd name="T11" fmla="*/ 1812 h 2073"/>
                <a:gd name="T12" fmla="*/ 1216 w 1543"/>
                <a:gd name="T13" fmla="*/ 804 h 2073"/>
                <a:gd name="T14" fmla="*/ 685 w 1543"/>
                <a:gd name="T15" fmla="*/ 228 h 2073"/>
                <a:gd name="T16" fmla="*/ 109 w 1543"/>
                <a:gd name="T17" fmla="*/ 48 h 207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543" h="2073">
                  <a:moveTo>
                    <a:pt x="109" y="48"/>
                  </a:moveTo>
                  <a:cubicBezTo>
                    <a:pt x="0" y="58"/>
                    <a:pt x="37" y="0"/>
                    <a:pt x="28" y="291"/>
                  </a:cubicBezTo>
                  <a:cubicBezTo>
                    <a:pt x="19" y="582"/>
                    <a:pt x="23" y="1515"/>
                    <a:pt x="55" y="1794"/>
                  </a:cubicBezTo>
                  <a:cubicBezTo>
                    <a:pt x="87" y="2073"/>
                    <a:pt x="4" y="1937"/>
                    <a:pt x="217" y="1965"/>
                  </a:cubicBezTo>
                  <a:cubicBezTo>
                    <a:pt x="430" y="1993"/>
                    <a:pt x="1123" y="1990"/>
                    <a:pt x="1333" y="1965"/>
                  </a:cubicBezTo>
                  <a:cubicBezTo>
                    <a:pt x="1543" y="1940"/>
                    <a:pt x="1496" y="2005"/>
                    <a:pt x="1477" y="1812"/>
                  </a:cubicBezTo>
                  <a:cubicBezTo>
                    <a:pt x="1458" y="1619"/>
                    <a:pt x="1348" y="1068"/>
                    <a:pt x="1216" y="804"/>
                  </a:cubicBezTo>
                  <a:cubicBezTo>
                    <a:pt x="1084" y="540"/>
                    <a:pt x="869" y="354"/>
                    <a:pt x="685" y="228"/>
                  </a:cubicBezTo>
                  <a:cubicBezTo>
                    <a:pt x="501" y="102"/>
                    <a:pt x="218" y="48"/>
                    <a:pt x="109" y="48"/>
                  </a:cubicBezTo>
                  <a:close/>
                </a:path>
              </a:pathLst>
            </a:custGeom>
            <a:solidFill>
              <a:srgbClr val="6633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endParaRPr>
            </a:p>
          </p:txBody>
        </p:sp>
      </p:grpSp>
      <p:sp>
        <p:nvSpPr>
          <p:cNvPr id="6181" name="Text Box 37"/>
          <p:cNvSpPr txBox="1">
            <a:spLocks noChangeArrowheads="1"/>
          </p:cNvSpPr>
          <p:nvPr/>
        </p:nvSpPr>
        <p:spPr bwMode="auto">
          <a:xfrm>
            <a:off x="2757544" y="534422"/>
            <a:ext cx="405912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G正楷書体-PRO" panose="03000600000000000000" pitchFamily="66" charset="-128"/>
                <a:ea typeface="HG正楷書体-PRO" panose="03000600000000000000" pitchFamily="66" charset="-128"/>
              </a:rPr>
              <a:t>ラニーニャ</a:t>
            </a: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ＭＳ Ｐゴシック" panose="020B0600070205080204" pitchFamily="50" charset="-128"/>
                <a:cs typeface="+mn-cs"/>
              </a:rPr>
              <a:t>　</a:t>
            </a:r>
            <a:r>
              <a:rPr kumimoji="1" lang="en-US" altLang="ja-JP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ＭＳ Ｐゴシック" panose="020B0600070205080204" pitchFamily="50" charset="-128"/>
                <a:cs typeface="+mn-cs"/>
              </a:rPr>
              <a:t>La  Niña</a:t>
            </a:r>
          </a:p>
        </p:txBody>
      </p:sp>
      <p:sp>
        <p:nvSpPr>
          <p:cNvPr id="8203" name="Text Box 38"/>
          <p:cNvSpPr txBox="1">
            <a:spLocks noChangeArrowheads="1"/>
          </p:cNvSpPr>
          <p:nvPr/>
        </p:nvSpPr>
        <p:spPr bwMode="auto">
          <a:xfrm>
            <a:off x="3491880" y="2502970"/>
            <a:ext cx="2305439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DCEFF0"/>
                </a:solidFill>
                <a:effectLst/>
                <a:uLnTx/>
                <a:uFillTx/>
                <a:latin typeface="HG正楷書体-PRO" panose="03000600000000000000" pitchFamily="66" charset="-128"/>
                <a:ea typeface="HG正楷書体-PRO" panose="03000600000000000000" pitchFamily="66" charset="-128"/>
              </a:rPr>
              <a:t>貿易風</a:t>
            </a: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DCEFF0"/>
                </a:solidFill>
                <a:effectLst/>
                <a:uLnTx/>
                <a:uFillTx/>
                <a:latin typeface="Comic Sans MS" panose="030F0702030302020204" pitchFamily="66" charset="0"/>
                <a:ea typeface="ＭＳ Ｐゴシック" panose="020B0600070205080204" pitchFamily="50" charset="-128"/>
                <a:cs typeface="+mn-cs"/>
              </a:rPr>
              <a:t>　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DCEFF0"/>
                </a:solidFill>
                <a:effectLst/>
                <a:uLnTx/>
                <a:uFillTx/>
                <a:latin typeface="Comic Sans MS" panose="030F0702030302020204" pitchFamily="66" charset="0"/>
                <a:ea typeface="ＭＳ Ｐゴシック" panose="020B0600070205080204" pitchFamily="50" charset="-128"/>
                <a:cs typeface="+mn-cs"/>
              </a:rPr>
              <a:t>Trade wind</a:t>
            </a:r>
          </a:p>
        </p:txBody>
      </p:sp>
      <p:sp>
        <p:nvSpPr>
          <p:cNvPr id="8204" name="Text Box 39"/>
          <p:cNvSpPr txBox="1">
            <a:spLocks noChangeArrowheads="1"/>
          </p:cNvSpPr>
          <p:nvPr/>
        </p:nvSpPr>
        <p:spPr bwMode="auto">
          <a:xfrm>
            <a:off x="2535238" y="3381375"/>
            <a:ext cx="7461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Comic Sans MS" panose="030F0702030302020204" pitchFamily="66" charset="0"/>
                <a:ea typeface="ＭＳ Ｐゴシック" panose="020B0600070205080204" pitchFamily="50" charset="-128"/>
                <a:cs typeface="+mn-cs"/>
              </a:rPr>
              <a:t>warm</a:t>
            </a:r>
          </a:p>
        </p:txBody>
      </p:sp>
      <p:sp>
        <p:nvSpPr>
          <p:cNvPr id="8205" name="Text Box 40"/>
          <p:cNvSpPr txBox="1">
            <a:spLocks noChangeArrowheads="1"/>
          </p:cNvSpPr>
          <p:nvPr/>
        </p:nvSpPr>
        <p:spPr bwMode="auto">
          <a:xfrm>
            <a:off x="3276600" y="5300663"/>
            <a:ext cx="61912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>
                <a:ln>
                  <a:noFill/>
                </a:ln>
                <a:solidFill>
                  <a:srgbClr val="DCEFF0"/>
                </a:solidFill>
                <a:effectLst/>
                <a:uLnTx/>
                <a:uFillTx/>
                <a:latin typeface="Comic Sans MS" panose="030F0702030302020204" pitchFamily="66" charset="0"/>
                <a:ea typeface="ＭＳ Ｐゴシック" panose="020B0600070205080204" pitchFamily="50" charset="-128"/>
                <a:cs typeface="+mn-cs"/>
              </a:rPr>
              <a:t>cold</a:t>
            </a:r>
          </a:p>
        </p:txBody>
      </p:sp>
      <p:sp>
        <p:nvSpPr>
          <p:cNvPr id="6185" name="Text Box 41"/>
          <p:cNvSpPr txBox="1">
            <a:spLocks noChangeArrowheads="1"/>
          </p:cNvSpPr>
          <p:nvPr/>
        </p:nvSpPr>
        <p:spPr bwMode="auto">
          <a:xfrm>
            <a:off x="2268538" y="6237288"/>
            <a:ext cx="461486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ＭＳ Ｐゴシック" panose="020B0600070205080204" pitchFamily="50" charset="-128"/>
                <a:cs typeface="+mn-cs"/>
              </a:rPr>
              <a:t>ENSO (El Niño, Southern Oscillation)</a:t>
            </a:r>
          </a:p>
        </p:txBody>
      </p:sp>
      <p:grpSp>
        <p:nvGrpSpPr>
          <p:cNvPr id="6191" name="Group 47"/>
          <p:cNvGrpSpPr>
            <a:grpSpLocks/>
          </p:cNvGrpSpPr>
          <p:nvPr/>
        </p:nvGrpSpPr>
        <p:grpSpPr bwMode="auto">
          <a:xfrm>
            <a:off x="1125617" y="2807739"/>
            <a:ext cx="647700" cy="431800"/>
            <a:chOff x="1565" y="1797"/>
            <a:chExt cx="408" cy="272"/>
          </a:xfrm>
        </p:grpSpPr>
        <p:sp>
          <p:nvSpPr>
            <p:cNvPr id="8211" name="Line 48"/>
            <p:cNvSpPr>
              <a:spLocks noChangeShapeType="1"/>
            </p:cNvSpPr>
            <p:nvPr/>
          </p:nvSpPr>
          <p:spPr bwMode="auto">
            <a:xfrm>
              <a:off x="1565" y="1797"/>
              <a:ext cx="0" cy="272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8212" name="Line 49"/>
            <p:cNvSpPr>
              <a:spLocks noChangeShapeType="1"/>
            </p:cNvSpPr>
            <p:nvPr/>
          </p:nvSpPr>
          <p:spPr bwMode="auto">
            <a:xfrm>
              <a:off x="1701" y="1797"/>
              <a:ext cx="0" cy="272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8213" name="Line 50"/>
            <p:cNvSpPr>
              <a:spLocks noChangeShapeType="1"/>
            </p:cNvSpPr>
            <p:nvPr/>
          </p:nvSpPr>
          <p:spPr bwMode="auto">
            <a:xfrm>
              <a:off x="1837" y="1797"/>
              <a:ext cx="0" cy="272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8214" name="Line 51"/>
            <p:cNvSpPr>
              <a:spLocks noChangeShapeType="1"/>
            </p:cNvSpPr>
            <p:nvPr/>
          </p:nvSpPr>
          <p:spPr bwMode="auto">
            <a:xfrm>
              <a:off x="1973" y="1797"/>
              <a:ext cx="0" cy="272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endParaRPr>
            </a:p>
          </p:txBody>
        </p:sp>
      </p:grpSp>
      <p:sp>
        <p:nvSpPr>
          <p:cNvPr id="8209" name="Text Box 52"/>
          <p:cNvSpPr txBox="1">
            <a:spLocks noChangeArrowheads="1"/>
          </p:cNvSpPr>
          <p:nvPr/>
        </p:nvSpPr>
        <p:spPr bwMode="auto">
          <a:xfrm>
            <a:off x="7326899" y="3405033"/>
            <a:ext cx="87716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G正楷書体-PRO" panose="03000600000000000000" pitchFamily="66" charset="-128"/>
                <a:ea typeface="HG正楷書体-PRO" panose="03000600000000000000" pitchFamily="66" charset="-128"/>
              </a:rPr>
              <a:t>ペルー</a:t>
            </a:r>
            <a:endParaRPr kumimoji="1" lang="en-US" altLang="ja-JP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G正楷書体-PRO" panose="03000600000000000000" pitchFamily="66" charset="-128"/>
              <a:ea typeface="HG正楷書体-PRO" panose="03000600000000000000" pitchFamily="66" charset="-128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ea typeface="ＭＳ Ｐゴシック" panose="020B0600070205080204" pitchFamily="50" charset="-128"/>
                <a:cs typeface="+mn-cs"/>
              </a:rPr>
              <a:t>Peru</a:t>
            </a:r>
          </a:p>
        </p:txBody>
      </p:sp>
      <p:sp>
        <p:nvSpPr>
          <p:cNvPr id="8210" name="Text Box 53"/>
          <p:cNvSpPr txBox="1">
            <a:spLocks noChangeArrowheads="1"/>
          </p:cNvSpPr>
          <p:nvPr/>
        </p:nvSpPr>
        <p:spPr bwMode="auto">
          <a:xfrm>
            <a:off x="22941" y="3717032"/>
            <a:ext cx="2245597" cy="1200329"/>
          </a:xfrm>
          <a:prstGeom prst="rect">
            <a:avLst/>
          </a:prstGeom>
          <a:solidFill>
            <a:srgbClr val="663300"/>
          </a:solidFill>
          <a:ln>
            <a:noFill/>
          </a:ln>
          <a:effectLst/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G正楷書体-PRO" panose="03000600000000000000" pitchFamily="66" charset="-128"/>
                <a:ea typeface="HG正楷書体-PRO" panose="03000600000000000000" pitchFamily="66" charset="-128"/>
              </a:rPr>
              <a:t>インドネシア、</a:t>
            </a:r>
            <a:endParaRPr kumimoji="1" lang="en-US" altLang="ja-JP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G正楷書体-PRO" panose="03000600000000000000" pitchFamily="66" charset="-128"/>
              <a:ea typeface="HG正楷書体-PRO" panose="03000600000000000000" pitchFamily="66" charset="-128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1800" dirty="0">
                <a:solidFill>
                  <a:srgbClr val="FFFFFF"/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北部</a:t>
            </a: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G正楷書体-PRO" panose="03000600000000000000" pitchFamily="66" charset="-128"/>
                <a:ea typeface="HG正楷書体-PRO" panose="03000600000000000000" pitchFamily="66" charset="-128"/>
              </a:rPr>
              <a:t>オーストラリア</a:t>
            </a:r>
            <a:endParaRPr kumimoji="1" lang="en-US" altLang="ja-JP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panose="030F0702030302020204" pitchFamily="66" charset="0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ea typeface="ＭＳ Ｐゴシック" panose="020B0600070205080204" pitchFamily="50" charset="-128"/>
                <a:cs typeface="+mn-cs"/>
              </a:rPr>
              <a:t>Indonesia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800" dirty="0">
                <a:solidFill>
                  <a:srgbClr val="FFFFFF"/>
                </a:solidFill>
                <a:latin typeface="Comic Sans MS" panose="030F0702030302020204" pitchFamily="66" charset="0"/>
              </a:rPr>
              <a:t>Northern Australia</a:t>
            </a:r>
            <a:endParaRPr kumimoji="1" lang="en-US" altLang="ja-JP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panose="030F0702030302020204" pitchFamily="66" charset="0"/>
              <a:ea typeface="ＭＳ Ｐゴシック" panose="020B0600070205080204" pitchFamily="50" charset="-128"/>
              <a:cs typeface="+mn-cs"/>
            </a:endParaRPr>
          </a:p>
        </p:txBody>
      </p:sp>
      <p:grpSp>
        <p:nvGrpSpPr>
          <p:cNvPr id="8197" name="Group 21"/>
          <p:cNvGrpSpPr>
            <a:grpSpLocks/>
          </p:cNvGrpSpPr>
          <p:nvPr/>
        </p:nvGrpSpPr>
        <p:grpSpPr bwMode="auto">
          <a:xfrm>
            <a:off x="3203575" y="3592513"/>
            <a:ext cx="3024188" cy="1439862"/>
            <a:chOff x="2109" y="1933"/>
            <a:chExt cx="1905" cy="907"/>
          </a:xfrm>
        </p:grpSpPr>
        <p:sp>
          <p:nvSpPr>
            <p:cNvPr id="8227" name="AutoShape 22"/>
            <p:cNvSpPr>
              <a:spLocks noChangeArrowheads="1"/>
            </p:cNvSpPr>
            <p:nvPr/>
          </p:nvSpPr>
          <p:spPr bwMode="auto">
            <a:xfrm>
              <a:off x="3833" y="2568"/>
              <a:ext cx="181" cy="272"/>
            </a:xfrm>
            <a:prstGeom prst="upArrow">
              <a:avLst>
                <a:gd name="adj1" fmla="val 40333"/>
                <a:gd name="adj2" fmla="val 77351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8228" name="AutoShape 23"/>
            <p:cNvSpPr>
              <a:spLocks noChangeArrowheads="1"/>
            </p:cNvSpPr>
            <p:nvPr/>
          </p:nvSpPr>
          <p:spPr bwMode="auto">
            <a:xfrm rot="-5400000">
              <a:off x="2880" y="1888"/>
              <a:ext cx="181" cy="272"/>
            </a:xfrm>
            <a:prstGeom prst="upArrow">
              <a:avLst>
                <a:gd name="adj1" fmla="val 40333"/>
                <a:gd name="adj2" fmla="val 77351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8229" name="AutoShape 24"/>
            <p:cNvSpPr>
              <a:spLocks noChangeArrowheads="1"/>
            </p:cNvSpPr>
            <p:nvPr/>
          </p:nvSpPr>
          <p:spPr bwMode="auto">
            <a:xfrm flipV="1">
              <a:off x="2109" y="2341"/>
              <a:ext cx="181" cy="272"/>
            </a:xfrm>
            <a:prstGeom prst="upArrow">
              <a:avLst>
                <a:gd name="adj1" fmla="val 40333"/>
                <a:gd name="adj2" fmla="val 77351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47167272"/>
      </p:ext>
    </p:extLst>
  </p:cSld>
  <p:clrMapOvr>
    <a:masterClrMapping/>
  </p:clrMapOvr>
  <p:transition spd="med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900" fill="hold"/>
                                        <p:tgtEl>
                                          <p:spTgt spid="6169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90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4.07407E-6 L -0.1441 -0.0051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61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05" y="-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900"/>
                            </p:stCondLst>
                            <p:childTnLst>
                              <p:par>
                                <p:cTn id="14" presetID="17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1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1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1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1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6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85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グループ化 4"/>
          <p:cNvGrpSpPr/>
          <p:nvPr/>
        </p:nvGrpSpPr>
        <p:grpSpPr>
          <a:xfrm>
            <a:off x="104975" y="116632"/>
            <a:ext cx="4667250" cy="8764216"/>
            <a:chOff x="104975" y="116632"/>
            <a:chExt cx="4667250" cy="8764216"/>
          </a:xfrm>
        </p:grpSpPr>
        <p:pic>
          <p:nvPicPr>
            <p:cNvPr id="3" name="図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358" y="3645024"/>
              <a:ext cx="4644000" cy="5235824"/>
            </a:xfrm>
            <a:prstGeom prst="rect">
              <a:avLst/>
            </a:prstGeom>
          </p:spPr>
        </p:pic>
        <p:pic>
          <p:nvPicPr>
            <p:cNvPr id="4" name="図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975" y="116632"/>
              <a:ext cx="4667250" cy="4730750"/>
            </a:xfrm>
            <a:prstGeom prst="rect">
              <a:avLst/>
            </a:prstGeom>
          </p:spPr>
        </p:pic>
      </p:grpSp>
      <p:pic>
        <p:nvPicPr>
          <p:cNvPr id="2" name="図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1320201"/>
            <a:ext cx="4754358" cy="49292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Rectangle 4"/>
          <p:cNvSpPr txBox="1">
            <a:spLocks noChangeArrowheads="1"/>
          </p:cNvSpPr>
          <p:nvPr/>
        </p:nvSpPr>
        <p:spPr>
          <a:xfrm>
            <a:off x="4103440" y="146520"/>
            <a:ext cx="5040560" cy="720080"/>
          </a:xfrm>
          <a:prstGeom prst="rect">
            <a:avLst/>
          </a:prstGeom>
          <a:noFill/>
        </p:spPr>
        <p:txBody>
          <a:bodyPr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kumimoji="0" lang="en-US" altLang="ja-JP" sz="2800" dirty="0">
                <a:latin typeface="HG正楷書体-PRO" panose="03000600000000000000" pitchFamily="66" charset="-128"/>
                <a:ea typeface="HG正楷書体-PRO" panose="03000600000000000000" pitchFamily="66" charset="-128"/>
              </a:rPr>
              <a:t>2013</a:t>
            </a:r>
            <a:r>
              <a:rPr kumimoji="0" lang="ja-JP" altLang="en-US" sz="2800" dirty="0">
                <a:latin typeface="HG正楷書体-PRO" panose="03000600000000000000" pitchFamily="66" charset="-128"/>
                <a:ea typeface="HG正楷書体-PRO" panose="03000600000000000000" pitchFamily="66" charset="-128"/>
              </a:rPr>
              <a:t>年のウェブニュース</a:t>
            </a:r>
            <a:endParaRPr kumimoji="0" lang="en-US" altLang="ja-JP" sz="2800" dirty="0">
              <a:latin typeface="HG正楷書体-PRO" panose="03000600000000000000" pitchFamily="66" charset="-128"/>
              <a:ea typeface="HG正楷書体-PRO" panose="03000600000000000000" pitchFamily="66" charset="-128"/>
            </a:endParaRPr>
          </a:p>
          <a:p>
            <a:pPr fontAlgn="auto">
              <a:spcAft>
                <a:spcPts val="0"/>
              </a:spcAft>
            </a:pPr>
            <a:r>
              <a:rPr kumimoji="0" lang="en-US" altLang="ja-JP" sz="2400" dirty="0">
                <a:latin typeface="Comic Sans MS" panose="030F0702030302020204" pitchFamily="66" charset="0"/>
                <a:ea typeface="HG正楷書体-PRO" panose="03000600000000000000" pitchFamily="66" charset="-128"/>
              </a:rPr>
              <a:t>(Wired news)</a:t>
            </a:r>
            <a:endParaRPr kumimoji="0" lang="ja-JP" altLang="en-US" sz="2400" dirty="0">
              <a:latin typeface="Comic Sans MS" panose="030F0702030302020204" pitchFamily="66" charset="0"/>
              <a:ea typeface="HG正楷書体-PRO" panose="03000600000000000000" pitchFamily="66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83168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96296E-6 L 0.00503 -0.2923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3" y="-146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11147"/>
            <a:ext cx="4696968" cy="5169408"/>
          </a:xfrm>
          <a:prstGeom prst="rect">
            <a:avLst/>
          </a:prstGeom>
        </p:spPr>
      </p:pic>
      <p:pic>
        <p:nvPicPr>
          <p:cNvPr id="2" name="図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305635"/>
            <a:ext cx="4575048" cy="24902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正方形/長方形 2"/>
          <p:cNvSpPr/>
          <p:nvPr/>
        </p:nvSpPr>
        <p:spPr>
          <a:xfrm>
            <a:off x="7387586" y="1733736"/>
            <a:ext cx="1039382" cy="9144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rgbClr val="FFFFFF"/>
              </a:solidFill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6139444" y="2996952"/>
            <a:ext cx="2952327" cy="892552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/>
            <a:r>
              <a:rPr kumimoji="1" lang="ja-JP" altLang="en-US" dirty="0">
                <a:solidFill>
                  <a:srgbClr val="FF0000"/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グリーンランドの氷の融解、</a:t>
            </a:r>
            <a:r>
              <a:rPr kumimoji="1" lang="en-US" altLang="ja-JP" dirty="0">
                <a:solidFill>
                  <a:srgbClr val="FF0000"/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2013</a:t>
            </a:r>
            <a:r>
              <a:rPr kumimoji="1" lang="ja-JP" altLang="en-US" dirty="0">
                <a:solidFill>
                  <a:srgbClr val="FF0000"/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年に止まった</a:t>
            </a:r>
            <a:r>
              <a:rPr kumimoji="1" lang="en-US" altLang="ja-JP" dirty="0">
                <a:solidFill>
                  <a:srgbClr val="FF0000"/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!?</a:t>
            </a:r>
          </a:p>
          <a:p>
            <a:pPr algn="r"/>
            <a:r>
              <a:rPr lang="en-US" altLang="ja-JP" sz="1600" dirty="0">
                <a:solidFill>
                  <a:srgbClr val="FF0000"/>
                </a:solidFill>
                <a:latin typeface="Comic Sans MS" panose="030F0702030302020204" pitchFamily="66" charset="0"/>
                <a:ea typeface="HG正楷書体-PRO" panose="03000600000000000000" pitchFamily="66" charset="-128"/>
              </a:rPr>
              <a:t>Stop of ice melting in 2013??</a:t>
            </a:r>
            <a:endParaRPr kumimoji="1" lang="en-US" altLang="ja-JP" sz="1600" dirty="0">
              <a:solidFill>
                <a:srgbClr val="FF0000"/>
              </a:solidFill>
              <a:latin typeface="Comic Sans MS" panose="030F0702030302020204" pitchFamily="66" charset="0"/>
              <a:ea typeface="HG正楷書体-PRO" panose="03000600000000000000" pitchFamily="66" charset="-128"/>
            </a:endParaRPr>
          </a:p>
        </p:txBody>
      </p:sp>
      <p:sp>
        <p:nvSpPr>
          <p:cNvPr id="13" name="円/楕円 16"/>
          <p:cNvSpPr/>
          <p:nvPr/>
        </p:nvSpPr>
        <p:spPr>
          <a:xfrm>
            <a:off x="3349004" y="2782068"/>
            <a:ext cx="142876" cy="142876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0000">
                <a:srgbClr val="FF0000"/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776" y="2795851"/>
            <a:ext cx="6114288" cy="36088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テキスト ボックス 7"/>
          <p:cNvSpPr txBox="1"/>
          <p:nvPr/>
        </p:nvSpPr>
        <p:spPr>
          <a:xfrm>
            <a:off x="4067944" y="2996952"/>
            <a:ext cx="2737443" cy="76944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/>
            <a:r>
              <a:rPr kumimoji="1" lang="ja-JP" altLang="en-US" sz="2400" dirty="0">
                <a:solidFill>
                  <a:schemeClr val="accent5">
                    <a:lumMod val="75000"/>
                  </a:schemeClr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停滞継続中！</a:t>
            </a:r>
            <a:endParaRPr kumimoji="1" lang="en-US" altLang="ja-JP" sz="2400" dirty="0">
              <a:solidFill>
                <a:schemeClr val="accent5">
                  <a:lumMod val="75000"/>
                </a:schemeClr>
              </a:solidFill>
              <a:latin typeface="HG正楷書体-PRO" panose="03000600000000000000" pitchFamily="66" charset="-128"/>
              <a:ea typeface="HG正楷書体-PRO" panose="03000600000000000000" pitchFamily="66" charset="-128"/>
            </a:endParaRPr>
          </a:p>
          <a:p>
            <a:pPr algn="r"/>
            <a:r>
              <a:rPr lang="en-US" altLang="ja-JP" sz="2000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  <a:ea typeface="HG正楷書体-PRO" panose="03000600000000000000" pitchFamily="66" charset="-128"/>
              </a:rPr>
              <a:t>Still continuing!</a:t>
            </a:r>
            <a:endParaRPr kumimoji="1" lang="en-US" altLang="ja-JP" sz="2000" dirty="0">
              <a:solidFill>
                <a:schemeClr val="accent5">
                  <a:lumMod val="75000"/>
                </a:schemeClr>
              </a:solidFill>
              <a:latin typeface="Comic Sans MS" panose="030F0702030302020204" pitchFamily="66" charset="0"/>
              <a:ea typeface="HG正楷書体-PRO" panose="03000600000000000000" pitchFamily="66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81499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13" grpId="0" animBg="1"/>
      <p:bldP spid="8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0"/>
          <p:cNvSpPr>
            <a:spLocks noChangeArrowheads="1"/>
          </p:cNvSpPr>
          <p:nvPr/>
        </p:nvSpPr>
        <p:spPr bwMode="auto">
          <a:xfrm>
            <a:off x="251520" y="400726"/>
            <a:ext cx="8748464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ja-JP" altLang="en-US" sz="3600" dirty="0">
                <a:solidFill>
                  <a:schemeClr val="accent5">
                    <a:lumMod val="50000"/>
                  </a:schemeClr>
                </a:solidFill>
                <a:latin typeface="Comic Sans MS" pitchFamily="66" charset="0"/>
                <a:ea typeface="HG正楷書体-PRO" pitchFamily="66" charset="-128"/>
              </a:rPr>
              <a:t>測地学の最前線：重力</a:t>
            </a:r>
            <a:r>
              <a:rPr lang="ja-JP" altLang="en-US" sz="3600">
                <a:solidFill>
                  <a:schemeClr val="accent5">
                    <a:lumMod val="50000"/>
                  </a:schemeClr>
                </a:solidFill>
                <a:latin typeface="Comic Sans MS" pitchFamily="66" charset="0"/>
                <a:ea typeface="HG正楷書体-PRO" pitchFamily="66" charset="-128"/>
              </a:rPr>
              <a:t>変化と地球温暖化</a:t>
            </a:r>
            <a:endParaRPr lang="ja-JP" altLang="en-US" sz="3600" dirty="0">
              <a:solidFill>
                <a:schemeClr val="accent5">
                  <a:lumMod val="50000"/>
                </a:schemeClr>
              </a:solidFill>
              <a:latin typeface="Comic Sans MS" pitchFamily="66" charset="0"/>
              <a:ea typeface="HG正楷書体-PRO" pitchFamily="66" charset="-128"/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395536" y="1484784"/>
            <a:ext cx="7560840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3600" dirty="0">
                <a:latin typeface="HG正楷書体-PRO" panose="03000600000000000000" pitchFamily="66" charset="-128"/>
                <a:ea typeface="HG正楷書体-PRO" panose="03000600000000000000" pitchFamily="66" charset="-128"/>
              </a:rPr>
              <a:t>地球温暖化の自然科学的側面</a:t>
            </a:r>
            <a:endParaRPr kumimoji="0" lang="en-US" altLang="ja-JP" sz="3600" dirty="0">
              <a:latin typeface="HG正楷書体-PRO" panose="03000600000000000000" pitchFamily="66" charset="-128"/>
              <a:ea typeface="HG正楷書体-PRO" panose="03000600000000000000" pitchFamily="66" charset="-128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3200" dirty="0">
                <a:latin typeface="HG正楷書体-PRO" panose="03000600000000000000" pitchFamily="66" charset="-128"/>
                <a:ea typeface="HG正楷書体-PRO" panose="03000600000000000000" pitchFamily="66" charset="-128"/>
              </a:rPr>
              <a:t>　</a:t>
            </a:r>
            <a:r>
              <a:rPr kumimoji="0" lang="ja-JP" altLang="en-US" sz="3200" dirty="0">
                <a:solidFill>
                  <a:srgbClr val="FF0000"/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何が起こっているのか</a:t>
            </a:r>
            <a:endParaRPr kumimoji="0" lang="en-US" altLang="ja-JP" sz="3200" dirty="0">
              <a:solidFill>
                <a:srgbClr val="FF0000"/>
              </a:solidFill>
              <a:latin typeface="HG正楷書体-PRO" panose="03000600000000000000" pitchFamily="66" charset="-128"/>
              <a:ea typeface="HG正楷書体-PRO" panose="03000600000000000000" pitchFamily="66" charset="-128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kumimoji="0" lang="en-US" altLang="ja-JP" sz="3200" dirty="0">
                <a:latin typeface="HG正楷書体-PRO" panose="03000600000000000000" pitchFamily="66" charset="-128"/>
                <a:ea typeface="HG正楷書体-PRO" panose="03000600000000000000" pitchFamily="66" charset="-128"/>
              </a:rPr>
              <a:t>	</a:t>
            </a:r>
            <a:r>
              <a:rPr kumimoji="0" lang="ja-JP" altLang="en-US" sz="2800" dirty="0">
                <a:solidFill>
                  <a:srgbClr val="FF0000"/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海面上昇、氷河融解の現状</a:t>
            </a:r>
            <a:endParaRPr kumimoji="0" lang="en-US" altLang="ja-JP" sz="3200" dirty="0">
              <a:solidFill>
                <a:srgbClr val="FF0000"/>
              </a:solidFill>
              <a:latin typeface="HG正楷書体-PRO" panose="03000600000000000000" pitchFamily="66" charset="-128"/>
              <a:ea typeface="HG正楷書体-PRO" panose="03000600000000000000" pitchFamily="66" charset="-128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3200" dirty="0">
                <a:latin typeface="HG正楷書体-PRO" panose="03000600000000000000" pitchFamily="66" charset="-128"/>
                <a:ea typeface="HG正楷書体-PRO" panose="03000600000000000000" pitchFamily="66" charset="-128"/>
              </a:rPr>
              <a:t>　何が原因か</a:t>
            </a:r>
            <a:endParaRPr kumimoji="0" lang="en-US" altLang="ja-JP" sz="2800" dirty="0">
              <a:latin typeface="HG正楷書体-PRO" panose="03000600000000000000" pitchFamily="66" charset="-128"/>
              <a:ea typeface="HG正楷書体-PRO" panose="03000600000000000000" pitchFamily="66" charset="-128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kumimoji="0" lang="en-US" altLang="ja-JP" sz="2800" dirty="0">
                <a:latin typeface="HG正楷書体-PRO" panose="03000600000000000000" pitchFamily="66" charset="-128"/>
                <a:ea typeface="HG正楷書体-PRO" panose="03000600000000000000" pitchFamily="66" charset="-128"/>
              </a:rPr>
              <a:t>	</a:t>
            </a:r>
            <a:r>
              <a:rPr kumimoji="0" lang="ja-JP" altLang="en-US" sz="2800" dirty="0">
                <a:latin typeface="HG正楷書体-PRO" panose="03000600000000000000" pitchFamily="66" charset="-128"/>
                <a:ea typeface="HG正楷書体-PRO" panose="03000600000000000000" pitchFamily="66" charset="-128"/>
              </a:rPr>
              <a:t>人類が排出する</a:t>
            </a:r>
            <a:r>
              <a:rPr kumimoji="0" lang="en-US" altLang="ja-JP" sz="2800" dirty="0">
                <a:latin typeface="HG正楷書体-PRO" panose="03000600000000000000" pitchFamily="66" charset="-128"/>
                <a:ea typeface="HG正楷書体-PRO" panose="03000600000000000000" pitchFamily="66" charset="-128"/>
              </a:rPr>
              <a:t>CO</a:t>
            </a:r>
            <a:r>
              <a:rPr kumimoji="0" lang="en-US" altLang="ja-JP" sz="2800" baseline="-25000" dirty="0">
                <a:latin typeface="HG正楷書体-PRO" panose="03000600000000000000" pitchFamily="66" charset="-128"/>
                <a:ea typeface="HG正楷書体-PRO" panose="03000600000000000000" pitchFamily="66" charset="-128"/>
              </a:rPr>
              <a:t>2</a:t>
            </a:r>
            <a:r>
              <a:rPr kumimoji="0" lang="ja-JP" altLang="en-US" sz="2800" dirty="0">
                <a:latin typeface="HG正楷書体-PRO" panose="03000600000000000000" pitchFamily="66" charset="-128"/>
                <a:ea typeface="HG正楷書体-PRO" panose="03000600000000000000" pitchFamily="66" charset="-128"/>
              </a:rPr>
              <a:t>が原因か</a:t>
            </a:r>
            <a:endParaRPr kumimoji="0" lang="en-US" altLang="ja-JP" sz="2800" dirty="0">
              <a:latin typeface="HG正楷書体-PRO" panose="03000600000000000000" pitchFamily="66" charset="-128"/>
              <a:ea typeface="HG正楷書体-PRO" panose="03000600000000000000" pitchFamily="66" charset="-128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kumimoji="0" lang="en-US" sz="2800" dirty="0">
                <a:latin typeface="HG正楷書体-PRO" panose="03000600000000000000" pitchFamily="66" charset="-128"/>
                <a:ea typeface="HG正楷書体-PRO" panose="03000600000000000000" pitchFamily="66" charset="-128"/>
              </a:rPr>
              <a:t>	</a:t>
            </a:r>
            <a:r>
              <a:rPr kumimoji="0" lang="ja-JP" altLang="en-US" sz="2800" dirty="0">
                <a:latin typeface="HG正楷書体-PRO" panose="03000600000000000000" pitchFamily="66" charset="-128"/>
                <a:ea typeface="HG正楷書体-PRO" panose="03000600000000000000" pitchFamily="66" charset="-128"/>
              </a:rPr>
              <a:t>今後どう推移するか</a:t>
            </a:r>
            <a:endParaRPr kumimoji="0" lang="en-US" sz="2800" dirty="0">
              <a:latin typeface="HG正楷書体-PRO" panose="03000600000000000000" pitchFamily="66" charset="-128"/>
              <a:ea typeface="HG正楷書体-PRO" panose="03000600000000000000" pitchFamily="66" charset="-128"/>
            </a:endParaRPr>
          </a:p>
        </p:txBody>
      </p:sp>
      <p:sp>
        <p:nvSpPr>
          <p:cNvPr id="11" name="Freeform 2"/>
          <p:cNvSpPr>
            <a:spLocks/>
          </p:cNvSpPr>
          <p:nvPr/>
        </p:nvSpPr>
        <p:spPr bwMode="auto">
          <a:xfrm>
            <a:off x="5795963" y="2780928"/>
            <a:ext cx="3348037" cy="504825"/>
          </a:xfrm>
          <a:custGeom>
            <a:avLst/>
            <a:gdLst>
              <a:gd name="T0" fmla="*/ 915 w 2109"/>
              <a:gd name="T1" fmla="*/ 23 h 908"/>
              <a:gd name="T2" fmla="*/ 461 w 2109"/>
              <a:gd name="T3" fmla="*/ 114 h 908"/>
              <a:gd name="T4" fmla="*/ 734 w 2109"/>
              <a:gd name="T5" fmla="*/ 250 h 908"/>
              <a:gd name="T6" fmla="*/ 960 w 2109"/>
              <a:gd name="T7" fmla="*/ 295 h 908"/>
              <a:gd name="T8" fmla="*/ 960 w 2109"/>
              <a:gd name="T9" fmla="*/ 386 h 908"/>
              <a:gd name="T10" fmla="*/ 325 w 2109"/>
              <a:gd name="T11" fmla="*/ 522 h 908"/>
              <a:gd name="T12" fmla="*/ 8 w 2109"/>
              <a:gd name="T13" fmla="*/ 658 h 908"/>
              <a:gd name="T14" fmla="*/ 371 w 2109"/>
              <a:gd name="T15" fmla="*/ 840 h 908"/>
              <a:gd name="T16" fmla="*/ 1278 w 2109"/>
              <a:gd name="T17" fmla="*/ 885 h 908"/>
              <a:gd name="T18" fmla="*/ 1958 w 2109"/>
              <a:gd name="T19" fmla="*/ 704 h 908"/>
              <a:gd name="T20" fmla="*/ 2049 w 2109"/>
              <a:gd name="T21" fmla="*/ 386 h 908"/>
              <a:gd name="T22" fmla="*/ 1595 w 2109"/>
              <a:gd name="T23" fmla="*/ 250 h 908"/>
              <a:gd name="T24" fmla="*/ 1505 w 2109"/>
              <a:gd name="T25" fmla="*/ 159 h 908"/>
              <a:gd name="T26" fmla="*/ 1187 w 2109"/>
              <a:gd name="T27" fmla="*/ 23 h 908"/>
              <a:gd name="T28" fmla="*/ 824 w 2109"/>
              <a:gd name="T29" fmla="*/ 23 h 908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2109"/>
              <a:gd name="T46" fmla="*/ 0 h 908"/>
              <a:gd name="T47" fmla="*/ 2109 w 2109"/>
              <a:gd name="T48" fmla="*/ 908 h 908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2109" h="908">
                <a:moveTo>
                  <a:pt x="915" y="23"/>
                </a:moveTo>
                <a:cubicBezTo>
                  <a:pt x="703" y="49"/>
                  <a:pt x="491" y="76"/>
                  <a:pt x="461" y="114"/>
                </a:cubicBezTo>
                <a:cubicBezTo>
                  <a:pt x="431" y="152"/>
                  <a:pt x="651" y="220"/>
                  <a:pt x="734" y="250"/>
                </a:cubicBezTo>
                <a:cubicBezTo>
                  <a:pt x="817" y="280"/>
                  <a:pt x="923" y="272"/>
                  <a:pt x="960" y="295"/>
                </a:cubicBezTo>
                <a:cubicBezTo>
                  <a:pt x="997" y="318"/>
                  <a:pt x="1066" y="348"/>
                  <a:pt x="960" y="386"/>
                </a:cubicBezTo>
                <a:cubicBezTo>
                  <a:pt x="854" y="424"/>
                  <a:pt x="484" y="477"/>
                  <a:pt x="325" y="522"/>
                </a:cubicBezTo>
                <a:cubicBezTo>
                  <a:pt x="166" y="567"/>
                  <a:pt x="0" y="605"/>
                  <a:pt x="8" y="658"/>
                </a:cubicBezTo>
                <a:cubicBezTo>
                  <a:pt x="16" y="711"/>
                  <a:pt x="159" y="802"/>
                  <a:pt x="371" y="840"/>
                </a:cubicBezTo>
                <a:cubicBezTo>
                  <a:pt x="583" y="878"/>
                  <a:pt x="1014" y="908"/>
                  <a:pt x="1278" y="885"/>
                </a:cubicBezTo>
                <a:cubicBezTo>
                  <a:pt x="1542" y="862"/>
                  <a:pt x="1830" y="787"/>
                  <a:pt x="1958" y="704"/>
                </a:cubicBezTo>
                <a:cubicBezTo>
                  <a:pt x="2086" y="621"/>
                  <a:pt x="2109" y="462"/>
                  <a:pt x="2049" y="386"/>
                </a:cubicBezTo>
                <a:cubicBezTo>
                  <a:pt x="1989" y="310"/>
                  <a:pt x="1686" y="288"/>
                  <a:pt x="1595" y="250"/>
                </a:cubicBezTo>
                <a:cubicBezTo>
                  <a:pt x="1504" y="212"/>
                  <a:pt x="1573" y="197"/>
                  <a:pt x="1505" y="159"/>
                </a:cubicBezTo>
                <a:cubicBezTo>
                  <a:pt x="1437" y="121"/>
                  <a:pt x="1300" y="46"/>
                  <a:pt x="1187" y="23"/>
                </a:cubicBezTo>
                <a:cubicBezTo>
                  <a:pt x="1074" y="0"/>
                  <a:pt x="949" y="11"/>
                  <a:pt x="824" y="23"/>
                </a:cubicBezTo>
              </a:path>
            </a:pathLst>
          </a:custGeom>
          <a:gradFill rotWithShape="1">
            <a:gsLst>
              <a:gs pos="0">
                <a:schemeClr val="accent2"/>
              </a:gs>
              <a:gs pos="100000">
                <a:srgbClr val="FF6600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ja-JP" altLang="en-US"/>
          </a:p>
        </p:txBody>
      </p:sp>
      <p:grpSp>
        <p:nvGrpSpPr>
          <p:cNvPr id="12" name="Group 3"/>
          <p:cNvGrpSpPr>
            <a:grpSpLocks/>
          </p:cNvGrpSpPr>
          <p:nvPr/>
        </p:nvGrpSpPr>
        <p:grpSpPr bwMode="auto">
          <a:xfrm>
            <a:off x="6659563" y="3717553"/>
            <a:ext cx="1606550" cy="2305050"/>
            <a:chOff x="2517" y="2160"/>
            <a:chExt cx="1012" cy="1452"/>
          </a:xfrm>
        </p:grpSpPr>
        <p:pic>
          <p:nvPicPr>
            <p:cNvPr id="13" name="Picture 4" descr="ロケット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8453141">
              <a:off x="2517" y="2160"/>
              <a:ext cx="1012" cy="10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Rectangle 5"/>
            <p:cNvSpPr>
              <a:spLocks noChangeArrowheads="1"/>
            </p:cNvSpPr>
            <p:nvPr/>
          </p:nvSpPr>
          <p:spPr bwMode="auto">
            <a:xfrm>
              <a:off x="2608" y="2659"/>
              <a:ext cx="907" cy="95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/>
              <a:endParaRPr lang="ja-JP" altLang="en-US"/>
            </a:p>
          </p:txBody>
        </p:sp>
      </p:grpSp>
      <p:pic>
        <p:nvPicPr>
          <p:cNvPr id="15" name="Picture 6" descr="aearth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025" y="1845891"/>
            <a:ext cx="13843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Oval 8"/>
          <p:cNvSpPr>
            <a:spLocks noChangeArrowheads="1"/>
          </p:cNvSpPr>
          <p:nvPr/>
        </p:nvSpPr>
        <p:spPr bwMode="auto">
          <a:xfrm>
            <a:off x="6804025" y="1845891"/>
            <a:ext cx="1368425" cy="1366837"/>
          </a:xfrm>
          <a:prstGeom prst="ellipse">
            <a:avLst/>
          </a:prstGeom>
          <a:solidFill>
            <a:srgbClr val="FF3300">
              <a:alpha val="89803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/>
            <a:endParaRPr lang="ja-JP" altLang="en-US"/>
          </a:p>
        </p:txBody>
      </p:sp>
      <p:sp>
        <p:nvSpPr>
          <p:cNvPr id="17" name="Freeform 9"/>
          <p:cNvSpPr>
            <a:spLocks/>
          </p:cNvSpPr>
          <p:nvPr/>
        </p:nvSpPr>
        <p:spPr bwMode="auto">
          <a:xfrm>
            <a:off x="7019925" y="2493591"/>
            <a:ext cx="71438" cy="287337"/>
          </a:xfrm>
          <a:custGeom>
            <a:avLst/>
            <a:gdLst>
              <a:gd name="T0" fmla="*/ 46 w 197"/>
              <a:gd name="T1" fmla="*/ 23 h 401"/>
              <a:gd name="T2" fmla="*/ 0 w 197"/>
              <a:gd name="T3" fmla="*/ 250 h 401"/>
              <a:gd name="T4" fmla="*/ 46 w 197"/>
              <a:gd name="T5" fmla="*/ 386 h 401"/>
              <a:gd name="T6" fmla="*/ 182 w 197"/>
              <a:gd name="T7" fmla="*/ 341 h 401"/>
              <a:gd name="T8" fmla="*/ 137 w 197"/>
              <a:gd name="T9" fmla="*/ 114 h 401"/>
              <a:gd name="T10" fmla="*/ 46 w 197"/>
              <a:gd name="T11" fmla="*/ 23 h 40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97"/>
              <a:gd name="T19" fmla="*/ 0 h 401"/>
              <a:gd name="T20" fmla="*/ 197 w 197"/>
              <a:gd name="T21" fmla="*/ 401 h 401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97" h="401">
                <a:moveTo>
                  <a:pt x="46" y="23"/>
                </a:moveTo>
                <a:cubicBezTo>
                  <a:pt x="23" y="46"/>
                  <a:pt x="0" y="190"/>
                  <a:pt x="0" y="250"/>
                </a:cubicBezTo>
                <a:cubicBezTo>
                  <a:pt x="0" y="310"/>
                  <a:pt x="16" y="371"/>
                  <a:pt x="46" y="386"/>
                </a:cubicBezTo>
                <a:cubicBezTo>
                  <a:pt x="76" y="401"/>
                  <a:pt x="167" y="386"/>
                  <a:pt x="182" y="341"/>
                </a:cubicBezTo>
                <a:cubicBezTo>
                  <a:pt x="197" y="296"/>
                  <a:pt x="160" y="167"/>
                  <a:pt x="137" y="114"/>
                </a:cubicBezTo>
                <a:cubicBezTo>
                  <a:pt x="114" y="61"/>
                  <a:pt x="69" y="0"/>
                  <a:pt x="46" y="23"/>
                </a:cubicBezTo>
                <a:close/>
              </a:path>
            </a:pathLst>
          </a:custGeom>
          <a:solidFill>
            <a:srgbClr val="FF66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8" name="Freeform 10"/>
          <p:cNvSpPr>
            <a:spLocks/>
          </p:cNvSpPr>
          <p:nvPr/>
        </p:nvSpPr>
        <p:spPr bwMode="auto">
          <a:xfrm>
            <a:off x="7883525" y="2638053"/>
            <a:ext cx="73025" cy="287338"/>
          </a:xfrm>
          <a:custGeom>
            <a:avLst/>
            <a:gdLst>
              <a:gd name="T0" fmla="*/ 46 w 197"/>
              <a:gd name="T1" fmla="*/ 23 h 401"/>
              <a:gd name="T2" fmla="*/ 0 w 197"/>
              <a:gd name="T3" fmla="*/ 250 h 401"/>
              <a:gd name="T4" fmla="*/ 46 w 197"/>
              <a:gd name="T5" fmla="*/ 386 h 401"/>
              <a:gd name="T6" fmla="*/ 182 w 197"/>
              <a:gd name="T7" fmla="*/ 341 h 401"/>
              <a:gd name="T8" fmla="*/ 137 w 197"/>
              <a:gd name="T9" fmla="*/ 114 h 401"/>
              <a:gd name="T10" fmla="*/ 46 w 197"/>
              <a:gd name="T11" fmla="*/ 23 h 40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97"/>
              <a:gd name="T19" fmla="*/ 0 h 401"/>
              <a:gd name="T20" fmla="*/ 197 w 197"/>
              <a:gd name="T21" fmla="*/ 401 h 401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97" h="401">
                <a:moveTo>
                  <a:pt x="46" y="23"/>
                </a:moveTo>
                <a:cubicBezTo>
                  <a:pt x="23" y="46"/>
                  <a:pt x="0" y="190"/>
                  <a:pt x="0" y="250"/>
                </a:cubicBezTo>
                <a:cubicBezTo>
                  <a:pt x="0" y="310"/>
                  <a:pt x="16" y="371"/>
                  <a:pt x="46" y="386"/>
                </a:cubicBezTo>
                <a:cubicBezTo>
                  <a:pt x="76" y="401"/>
                  <a:pt x="167" y="386"/>
                  <a:pt x="182" y="341"/>
                </a:cubicBezTo>
                <a:cubicBezTo>
                  <a:pt x="197" y="296"/>
                  <a:pt x="160" y="167"/>
                  <a:pt x="137" y="114"/>
                </a:cubicBezTo>
                <a:cubicBezTo>
                  <a:pt x="114" y="61"/>
                  <a:pt x="69" y="0"/>
                  <a:pt x="46" y="23"/>
                </a:cubicBezTo>
                <a:close/>
              </a:path>
            </a:pathLst>
          </a:custGeom>
          <a:solidFill>
            <a:srgbClr val="FF66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ja-JP" altLang="en-US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4941168"/>
            <a:ext cx="6840760" cy="1769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1268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0"/>
                            </p:stCondLst>
                            <p:childTnLst>
                              <p:par>
                                <p:cTn id="2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4.44444E-6 L 0.00416 0.05254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" y="2616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2.22222E-6 -7.40741E-7 L 0.00399 0.0632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1" y="3148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3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3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7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7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5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0"/>
                            </p:stCondLst>
                            <p:childTnLst>
                              <p:par>
                                <p:cTn id="55" presetID="17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2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16" grpId="0" animBg="1"/>
      <p:bldP spid="16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8547" y="1290981"/>
            <a:ext cx="3024336" cy="5317791"/>
          </a:xfrm>
          <a:prstGeom prst="rect">
            <a:avLst/>
          </a:prstGeom>
        </p:spPr>
      </p:pic>
      <p:pic>
        <p:nvPicPr>
          <p:cNvPr id="3" name="図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847" y="2196475"/>
            <a:ext cx="2833464" cy="3782674"/>
          </a:xfrm>
          <a:prstGeom prst="rect">
            <a:avLst/>
          </a:prstGeom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2900" y="1185519"/>
            <a:ext cx="2716421" cy="3861845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568913" y="6047361"/>
            <a:ext cx="2249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G正楷書体-PRO" panose="03000600000000000000" pitchFamily="66" charset="-128"/>
                <a:ea typeface="HG正楷書体-PRO" panose="03000600000000000000" pitchFamily="66" charset="-128"/>
              </a:rPr>
              <a:t>仏語の原書 </a:t>
            </a:r>
            <a:r>
              <a:rPr kumimoji="0" lang="en-US" altLang="ja-JP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mic Sans MS" panose="030F0702030302020204" pitchFamily="66" charset="0"/>
              </a:rPr>
              <a:t>(1764)</a:t>
            </a: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6801249" y="723854"/>
            <a:ext cx="17235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ja-JP" altLang="en-US" sz="2400" kern="0" dirty="0">
                <a:solidFill>
                  <a:sysClr val="windowText" lastClr="000000"/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日本語訳本</a:t>
            </a:r>
            <a:endParaRPr kumimoji="0" lang="en-US" altLang="ja-JP" sz="2400" kern="0" dirty="0">
              <a:solidFill>
                <a:sysClr val="windowText" lastClr="000000"/>
              </a:solidFill>
              <a:latin typeface="HG正楷書体-PRO" panose="03000600000000000000" pitchFamily="66" charset="-128"/>
              <a:ea typeface="HG正楷書体-PRO" panose="03000600000000000000" pitchFamily="66" charset="-128"/>
            </a:endParaRPr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6277" y="4686145"/>
            <a:ext cx="1568396" cy="2007547"/>
          </a:xfrm>
          <a:prstGeom prst="rect">
            <a:avLst/>
          </a:prstGeom>
        </p:spPr>
      </p:pic>
      <p:pic>
        <p:nvPicPr>
          <p:cNvPr id="12" name="図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517" y="265824"/>
            <a:ext cx="1965319" cy="20675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テキスト ボックス 12"/>
          <p:cNvSpPr txBox="1"/>
          <p:nvPr/>
        </p:nvSpPr>
        <p:spPr>
          <a:xfrm>
            <a:off x="608882" y="1730868"/>
            <a:ext cx="21693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ja-JP" sz="16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 panose="030F0702030302020204" pitchFamily="66" charset="0"/>
              </a:rPr>
              <a:t>De La Lande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fr-FR" sz="16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 panose="030F0702030302020204" pitchFamily="66" charset="0"/>
              </a:rPr>
              <a:t>（</a:t>
            </a:r>
            <a:r>
              <a:rPr kumimoji="0" lang="fr-FR" altLang="ja-JP" sz="16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 panose="030F0702030302020204" pitchFamily="66" charset="0"/>
              </a:rPr>
              <a:t>1732-1807</a:t>
            </a:r>
            <a:r>
              <a:rPr kumimoji="0" lang="ja-JP" altLang="fr-FR" sz="16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 panose="030F0702030302020204" pitchFamily="66" charset="0"/>
              </a:rPr>
              <a:t>）</a:t>
            </a:r>
            <a:endParaRPr kumimoji="1" lang="ja-JP" altLang="en-US" sz="16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omic Sans MS" panose="030F0702030302020204" pitchFamily="66" charset="0"/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6070966" y="1311688"/>
            <a:ext cx="1046440" cy="3073388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0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GP教科書体" panose="02020600000000000000" pitchFamily="18" charset="-128"/>
                <a:ea typeface="HGP教科書体" panose="02020600000000000000" pitchFamily="18" charset="-128"/>
              </a:rPr>
              <a:t>ラランデ暦書 </a:t>
            </a:r>
            <a:endParaRPr kumimoji="0" lang="en-US" altLang="ja-JP" sz="20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HGP教科書体" panose="02020600000000000000" pitchFamily="18" charset="-128"/>
              <a:ea typeface="HGP教科書体" panose="02020600000000000000" pitchFamily="18" charset="-128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GP教科書体" panose="02020600000000000000" pitchFamily="18" charset="-128"/>
                <a:ea typeface="HGP教科書体" panose="02020600000000000000" pitchFamily="18" charset="-128"/>
              </a:rPr>
              <a:t> 高橋至時、間重富、渋川景佑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HGP教科書体" panose="02020600000000000000" pitchFamily="18" charset="-128"/>
              <a:ea typeface="HGP教科書体" panose="02020600000000000000" pitchFamily="18" charset="-128"/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4166716" y="703691"/>
            <a:ext cx="11079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400" kern="0" dirty="0">
                <a:solidFill>
                  <a:sysClr val="windowText" lastClr="000000"/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蘭語版</a:t>
            </a:r>
            <a:endParaRPr kumimoji="0" lang="en-US" altLang="ja-JP" sz="2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HG正楷書体-PRO" panose="03000600000000000000" pitchFamily="66" charset="-128"/>
              <a:ea typeface="HG正楷書体-PRO" panose="03000600000000000000" pitchFamily="66" charset="-128"/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1307889" y="3582755"/>
            <a:ext cx="7056784" cy="646331"/>
          </a:xfrm>
          <a:prstGeom prst="rect">
            <a:avLst/>
          </a:prstGeom>
          <a:solidFill>
            <a:srgbClr val="FFFFFF">
              <a:alpha val="61176"/>
            </a:srgbClr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ja-JP" altLang="en-US" sz="3600" dirty="0">
                <a:solidFill>
                  <a:srgbClr val="0070C0"/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当時、測地学と天文学は混然一体</a:t>
            </a:r>
            <a:endParaRPr lang="en-US" altLang="ja-JP" sz="3600" dirty="0">
              <a:solidFill>
                <a:srgbClr val="0070C0"/>
              </a:solidFill>
              <a:latin typeface="HG正楷書体-PRO" panose="03000600000000000000" pitchFamily="66" charset="-128"/>
              <a:ea typeface="HG正楷書体-PRO" panose="03000600000000000000" pitchFamily="66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05773651"/>
      </p:ext>
    </p:extLst>
  </p:cSld>
  <p:clrMapOvr>
    <a:masterClrMapping/>
  </p:clrMapOvr>
  <p:transition spd="med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4" grpId="0"/>
      <p:bldP spid="15" grpId="0"/>
      <p:bldP spid="16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/>
          <p:cNvSpPr/>
          <p:nvPr/>
        </p:nvSpPr>
        <p:spPr>
          <a:xfrm>
            <a:off x="0" y="0"/>
            <a:ext cx="6804248" cy="68580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3000">
                <a:srgbClr val="0070C0"/>
              </a:gs>
              <a:gs pos="17000">
                <a:schemeClr val="bg1">
                  <a:lumMod val="95000"/>
                </a:schemeClr>
              </a:gs>
              <a:gs pos="100000">
                <a:srgbClr val="002060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14" name="Picture 2" descr="Log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64088" y="5819775"/>
            <a:ext cx="3324225" cy="1038225"/>
          </a:xfrm>
          <a:prstGeom prst="rect">
            <a:avLst/>
          </a:prstGeom>
          <a:noFill/>
        </p:spPr>
      </p:pic>
      <p:sp>
        <p:nvSpPr>
          <p:cNvPr id="15" name="円/楕円 5"/>
          <p:cNvSpPr/>
          <p:nvPr/>
        </p:nvSpPr>
        <p:spPr>
          <a:xfrm>
            <a:off x="7236296" y="5949280"/>
            <a:ext cx="684000" cy="684000"/>
          </a:xfrm>
          <a:prstGeom prst="ellipse">
            <a:avLst/>
          </a:prstGeom>
          <a:gradFill flip="none" rotWithShape="1">
            <a:gsLst>
              <a:gs pos="0">
                <a:srgbClr val="DEF1F2"/>
              </a:gs>
              <a:gs pos="100000">
                <a:srgbClr val="00B0F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127000" dist="127000" dir="3000000" algn="ctr" rotWithShape="0">
              <a:schemeClr val="tx1"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16" name="円/楕円 6"/>
          <p:cNvSpPr/>
          <p:nvPr/>
        </p:nvSpPr>
        <p:spPr>
          <a:xfrm>
            <a:off x="-468560" y="6298361"/>
            <a:ext cx="288032" cy="296416"/>
          </a:xfrm>
          <a:prstGeom prst="ellipse">
            <a:avLst/>
          </a:prstGeom>
          <a:gradFill flip="none" rotWithShape="1">
            <a:gsLst>
              <a:gs pos="0">
                <a:srgbClr val="FFFF00"/>
              </a:gs>
              <a:gs pos="100000">
                <a:srgbClr val="CC990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127000" dist="127000" dir="3000000" algn="ctr" rotWithShape="0">
              <a:schemeClr val="tx1"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13" name="Oval 7"/>
          <p:cNvSpPr>
            <a:spLocks noChangeArrowheads="1"/>
          </p:cNvSpPr>
          <p:nvPr/>
        </p:nvSpPr>
        <p:spPr bwMode="auto">
          <a:xfrm>
            <a:off x="1420809" y="5950248"/>
            <a:ext cx="792163" cy="431800"/>
          </a:xfrm>
          <a:prstGeom prst="ellipse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pic>
        <p:nvPicPr>
          <p:cNvPr id="17" name="Picture 8" descr="bows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36709" y="5661323"/>
            <a:ext cx="266700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AutoShape 9"/>
          <p:cNvSpPr>
            <a:spLocks noChangeArrowheads="1"/>
          </p:cNvSpPr>
          <p:nvPr/>
        </p:nvSpPr>
        <p:spPr bwMode="auto">
          <a:xfrm>
            <a:off x="1420809" y="260648"/>
            <a:ext cx="792163" cy="5875338"/>
          </a:xfrm>
          <a:prstGeom prst="triangle">
            <a:avLst>
              <a:gd name="adj" fmla="val 43287"/>
            </a:avLst>
          </a:prstGeom>
          <a:gradFill rotWithShape="1">
            <a:gsLst>
              <a:gs pos="0">
                <a:schemeClr val="bg1">
                  <a:alpha val="49001"/>
                </a:schemeClr>
              </a:gs>
              <a:gs pos="100000">
                <a:schemeClr val="bg1">
                  <a:alpha val="48000"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605430" y="891637"/>
            <a:ext cx="615553" cy="5119350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kumimoji="1" lang="ja-JP" altLang="en-US" sz="2800" dirty="0">
                <a:solidFill>
                  <a:schemeClr val="bg1">
                    <a:lumMod val="95000"/>
                  </a:schemeClr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ご清聴ありがとうございました</a:t>
            </a:r>
          </a:p>
        </p:txBody>
      </p:sp>
    </p:spTree>
    <p:extLst>
      <p:ext uri="{BB962C8B-B14F-4D97-AF65-F5344CB8AC3E}">
        <p14:creationId xmlns:p14="http://schemas.microsoft.com/office/powerpoint/2010/main" val="261671171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ac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57909E-6 L 0.81111 0.00115 " pathEditMode="relative" rAng="0" ptsTypes="AA">
                                      <p:cBhvr>
                                        <p:cTn id="9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556" y="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42" presetClass="path" presetSubtype="0" decel="10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3.57077E-6 L 0.05521 3.57077E-6 " pathEditMode="relative" rAng="0" ptsTypes="AA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6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500"/>
                            </p:stCondLst>
                            <p:childTnLst>
                              <p:par>
                                <p:cTn id="28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6500"/>
                            </p:stCondLst>
                            <p:childTnLst>
                              <p:par>
                                <p:cTn id="4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5" grpId="0" animBg="1"/>
      <p:bldP spid="15" grpId="1" animBg="1"/>
      <p:bldP spid="15" grpId="2" animBg="1"/>
      <p:bldP spid="16" grpId="0" animBg="1"/>
      <p:bldP spid="16" grpId="1" animBg="1"/>
      <p:bldP spid="13" grpId="0" animBg="1"/>
      <p:bldP spid="18" grpId="0" animBg="1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7" name="Text Box 3"/>
          <p:cNvSpPr txBox="1">
            <a:spLocks noChangeArrowheads="1"/>
          </p:cNvSpPr>
          <p:nvPr/>
        </p:nvSpPr>
        <p:spPr bwMode="auto">
          <a:xfrm>
            <a:off x="1547664" y="476672"/>
            <a:ext cx="6336704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HG正楷書体-PRO" pitchFamily="66" charset="-128"/>
                <a:cs typeface="Times New Roman" pitchFamily="18" charset="0"/>
              </a:rPr>
              <a:t>当時の欧州での測地学者の関心事：</a:t>
            </a:r>
            <a:endParaRPr kumimoji="0" lang="en-US" altLang="ja-JP" sz="2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itchFamily="18" charset="0"/>
              <a:ea typeface="HG正楷書体-PRO" pitchFamily="66" charset="-128"/>
              <a:cs typeface="Times New Roman" pitchFamily="18" charset="0"/>
            </a:endParaRPr>
          </a:p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HG正楷書体-PRO" pitchFamily="66" charset="-128"/>
                <a:cs typeface="Times New Roman" pitchFamily="18" charset="0"/>
              </a:rPr>
              <a:t>地球の正確な大きさ</a:t>
            </a:r>
            <a:endParaRPr kumimoji="0" lang="en-US" altLang="ja-JP" sz="2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itchFamily="18" charset="0"/>
              <a:ea typeface="HG正楷書体-PRO" pitchFamily="66" charset="-128"/>
              <a:cs typeface="Times New Roman" pitchFamily="18" charset="0"/>
            </a:endParaRPr>
          </a:p>
        </p:txBody>
      </p:sp>
      <p:pic>
        <p:nvPicPr>
          <p:cNvPr id="11" name="Picture 73" descr="aearth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31840" y="2348880"/>
            <a:ext cx="2803739" cy="28037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円弧 1"/>
          <p:cNvSpPr/>
          <p:nvPr/>
        </p:nvSpPr>
        <p:spPr>
          <a:xfrm>
            <a:off x="2771800" y="2242526"/>
            <a:ext cx="3312368" cy="2986674"/>
          </a:xfrm>
          <a:prstGeom prst="arc">
            <a:avLst>
              <a:gd name="adj1" fmla="val 16477770"/>
              <a:gd name="adj2" fmla="val 21548517"/>
            </a:avLst>
          </a:prstGeom>
          <a:ln>
            <a:solidFill>
              <a:srgbClr val="00B0F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5796136" y="2284004"/>
            <a:ext cx="150073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400" b="0" i="0" u="none" strike="noStrike" kern="0" cap="none" spc="0" normalizeH="0" baseline="0" noProof="0" dirty="0">
                <a:ln>
                  <a:noFill/>
                </a:ln>
                <a:solidFill>
                  <a:schemeClr val="hlink"/>
                </a:solidFill>
                <a:effectLst/>
                <a:uLnTx/>
                <a:uFillTx/>
                <a:latin typeface="Times New Roman" pitchFamily="18" charset="0"/>
              </a:rPr>
              <a:t>10,000 km</a:t>
            </a:r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3419872" y="5666926"/>
            <a:ext cx="5544616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4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HG正楷書体-PRO" pitchFamily="66" charset="-128"/>
                <a:cs typeface="Times New Roman" pitchFamily="18" charset="0"/>
              </a:rPr>
              <a:t>Geodesist in 18</a:t>
            </a:r>
            <a:r>
              <a:rPr kumimoji="0" lang="en-US" altLang="ja-JP" sz="2400" b="0" i="0" u="none" strike="noStrike" kern="0" cap="none" spc="0" normalizeH="0" baseline="30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HG正楷書体-PRO" pitchFamily="66" charset="-128"/>
                <a:cs typeface="Times New Roman" pitchFamily="18" charset="0"/>
              </a:rPr>
              <a:t>th</a:t>
            </a:r>
            <a:r>
              <a:rPr kumimoji="0" lang="en-US" altLang="ja-JP" sz="2400" b="0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HG正楷書体-PRO" pitchFamily="66" charset="-128"/>
                <a:cs typeface="Times New Roman" pitchFamily="18" charset="0"/>
              </a:rPr>
              <a:t> century were interested in the precise dimension of the Earth</a:t>
            </a:r>
            <a:endParaRPr kumimoji="0" lang="en-US" altLang="ja-JP" sz="24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itchFamily="18" charset="0"/>
              <a:ea typeface="HG正楷書体-PRO" pitchFamily="66" charset="-128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6057507"/>
      </p:ext>
    </p:extLst>
  </p:cSld>
  <p:clrMapOvr>
    <a:masterClrMapping/>
  </p:clrMapOvr>
  <p:transition spd="med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2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412776"/>
            <a:ext cx="3357077" cy="5301208"/>
          </a:xfrm>
          <a:prstGeom prst="rect">
            <a:avLst/>
          </a:prstGeom>
        </p:spPr>
      </p:pic>
      <p:pic>
        <p:nvPicPr>
          <p:cNvPr id="1026" name="Picture 2" descr="https://scientificgems.files.wordpress.com/2013/06/mainmap-by-ken-alder.jpg?w=30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7811" y="134150"/>
            <a:ext cx="2857500" cy="5781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テキスト ボックス 4"/>
          <p:cNvSpPr txBox="1"/>
          <p:nvPr/>
        </p:nvSpPr>
        <p:spPr>
          <a:xfrm>
            <a:off x="179512" y="170637"/>
            <a:ext cx="55828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G正楷書体-PRO" panose="03000600000000000000" pitchFamily="66" charset="-128"/>
                <a:ea typeface="HG正楷書体-PRO" panose="03000600000000000000" pitchFamily="66" charset="-128"/>
              </a:rPr>
              <a:t>メートル法の確立とフランス国家事業としての測量 </a:t>
            </a:r>
            <a:r>
              <a:rPr kumimoji="0" lang="en-US" altLang="ja-JP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 panose="030F0702030302020204" pitchFamily="66" charset="0"/>
                <a:ea typeface="メイリオ" panose="020B0604030504040204" pitchFamily="50" charset="-128"/>
              </a:rPr>
              <a:t>(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 panose="030F0702030302020204" pitchFamily="66" charset="0"/>
                <a:ea typeface="メイリオ" panose="020B0604030504040204" pitchFamily="50" charset="-128"/>
              </a:rPr>
              <a:t>1792-1799)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omic Sans MS" panose="030F0702030302020204" pitchFamily="66" charset="0"/>
              <a:ea typeface="メイリオ" panose="020B0604030504040204" pitchFamily="50" charset="-128"/>
            </a:endParaRP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1988840"/>
            <a:ext cx="2342500" cy="33397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テキスト ボックス 5"/>
          <p:cNvSpPr txBox="1"/>
          <p:nvPr/>
        </p:nvSpPr>
        <p:spPr>
          <a:xfrm>
            <a:off x="3635896" y="6007821"/>
            <a:ext cx="52565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 panose="030F0702030302020204" pitchFamily="66" charset="0"/>
                <a:ea typeface="HG正楷書体-PRO" panose="03000600000000000000" pitchFamily="66" charset="-128"/>
              </a:rPr>
              <a:t>Geodetic</a:t>
            </a:r>
            <a:r>
              <a:rPr kumimoji="0" lang="en-US" altLang="ja-JP" sz="24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 panose="030F0702030302020204" pitchFamily="66" charset="0"/>
                <a:ea typeface="HG正楷書体-PRO" panose="03000600000000000000" pitchFamily="66" charset="-128"/>
              </a:rPr>
              <a:t> survey as a French national project</a:t>
            </a:r>
            <a:r>
              <a:rPr kumimoji="0" lang="ja-JP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 panose="030F0702030302020204" pitchFamily="66" charset="0"/>
                <a:ea typeface="HG正楷書体-PRO" panose="03000600000000000000" pitchFamily="66" charset="-128"/>
              </a:rPr>
              <a:t> </a:t>
            </a:r>
            <a:r>
              <a:rPr kumimoji="0" lang="en-US" altLang="ja-JP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 panose="030F0702030302020204" pitchFamily="66" charset="0"/>
                <a:ea typeface="メイリオ" panose="020B0604030504040204" pitchFamily="50" charset="-128"/>
              </a:rPr>
              <a:t>(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 panose="030F0702030302020204" pitchFamily="66" charset="0"/>
                <a:ea typeface="メイリオ" panose="020B0604030504040204" pitchFamily="50" charset="-128"/>
              </a:rPr>
              <a:t>1792-1799)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omic Sans MS" panose="030F0702030302020204" pitchFamily="66" charset="0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53941481"/>
      </p:ext>
    </p:extLst>
  </p:cSld>
  <p:clrMapOvr>
    <a:masterClrMapping/>
  </p:clrMapOvr>
  <p:transition spd="med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theme/theme1.xml><?xml version="1.0" encoding="utf-8"?>
<a:theme xmlns:a="http://schemas.openxmlformats.org/drawingml/2006/main" name="標準デザイン">
  <a:themeElements>
    <a:clrScheme name="標準デザイン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標準デザイン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標準デザイン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25_標準デザイン">
  <a:themeElements>
    <a:clrScheme name="標準デザイン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標準デザイン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標準デザイン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6_標準デザイン">
  <a:themeElements>
    <a:clrScheme name="標準デザイン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標準デザイン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標準デザイン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28_標準デザイン">
  <a:themeElements>
    <a:clrScheme name="標準デザイン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標準デザイン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標準デザイン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8_標準デザイン">
  <a:themeElements>
    <a:clrScheme name="標準デザイン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標準デザイン">
      <a:majorFont>
        <a:latin typeface="Times New Roman"/>
        <a:ea typeface="ＭＳ Ｐゴシック"/>
        <a:cs typeface=""/>
      </a:majorFont>
      <a:minorFont>
        <a:latin typeface="Times New Roman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標準デザイン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2_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3_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2_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9_標準デザイン">
  <a:themeElements>
    <a:clrScheme name="標準デザイン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標準デザイン">
      <a:majorFont>
        <a:latin typeface="Times New Roman"/>
        <a:ea typeface="ＭＳ Ｐゴシック"/>
        <a:cs typeface=""/>
      </a:majorFont>
      <a:minorFont>
        <a:latin typeface="Times New Roman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empus Sans ITC" pitchFamily="82" charset="0"/>
            <a:ea typeface="ＭＳ Ｐゴシック" pitchFamily="50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empus Sans ITC" pitchFamily="82" charset="0"/>
            <a:ea typeface="ＭＳ Ｐゴシック" pitchFamily="50" charset="-128"/>
          </a:defRPr>
        </a:defPPr>
      </a:lstStyle>
    </a:lnDef>
  </a:objectDefaults>
  <a:extraClrSchemeLst>
    <a:extraClrScheme>
      <a:clrScheme name="標準デザイン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17_標準デザイン">
  <a:themeElements>
    <a:clrScheme name="標準デザイン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標準デザイン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標準デザイン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9.xml><?xml version="1.0" encoding="utf-8"?>
<a:theme xmlns:a="http://schemas.openxmlformats.org/drawingml/2006/main" name="3_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標準デザイン">
  <a:themeElements>
    <a:clrScheme name="1_標準デザイン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標準デザイン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標準デザイン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4_標準デザイン">
  <a:themeElements>
    <a:clrScheme name="標準デザイン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標準デザイン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標準デザイン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1.xml><?xml version="1.0" encoding="utf-8"?>
<a:theme xmlns:a="http://schemas.openxmlformats.org/drawingml/2006/main" name="4_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2.xml><?xml version="1.0" encoding="utf-8"?>
<a:theme xmlns:a="http://schemas.openxmlformats.org/drawingml/2006/main" name="2_標準デザイン">
  <a:themeElements>
    <a:clrScheme name="標準デザイン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omic Sans MS">
      <a:majorFont>
        <a:latin typeface="Comic Sans MS"/>
        <a:ea typeface="ＭＳ 明朝"/>
        <a:cs typeface=""/>
      </a:majorFont>
      <a:minorFont>
        <a:latin typeface="Comic Sans MS"/>
        <a:ea typeface="ＭＳ 明朝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標準デザイン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3.xml><?xml version="1.0" encoding="utf-8"?>
<a:theme xmlns:a="http://schemas.openxmlformats.org/drawingml/2006/main" name="11_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4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5.xml><?xml version="1.0" encoding="utf-8"?>
<a:theme xmlns:a="http://schemas.openxmlformats.org/drawingml/2006/main" name="1_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6.xml><?xml version="1.0" encoding="utf-8"?>
<a:theme xmlns:a="http://schemas.openxmlformats.org/drawingml/2006/main" name="13_標準デザイン">
  <a:themeElements>
    <a:clrScheme name="1_標準デザイン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標準デザイン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標準デザイン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7.xml><?xml version="1.0" encoding="utf-8"?>
<a:theme xmlns:a="http://schemas.openxmlformats.org/drawingml/2006/main" name="3_標準デザイン">
  <a:themeElements>
    <a:clrScheme name="1_標準デザイン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標準デザイン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1_標準デザイン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8.xml><?xml version="1.0" encoding="utf-8"?>
<a:theme xmlns:a="http://schemas.openxmlformats.org/drawingml/2006/main" name="5_標準デザイン">
  <a:themeElements>
    <a:clrScheme name="標準デザイン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標準デザイン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標準デザイン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9.xml><?xml version="1.0" encoding="utf-8"?>
<a:theme xmlns:a="http://schemas.openxmlformats.org/drawingml/2006/main" name="Office テーマ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7_標準デザイン">
  <a:themeElements>
    <a:clrScheme name="1_標準デザイン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標準デザイン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標準デザイン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0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2_標準デザイン">
  <a:themeElements>
    <a:clrScheme name="標準デザイン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標準デザイン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標準デザイン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15_標準デザイン">
  <a:themeElements>
    <a:clrScheme name="3_標準デザイン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3_標準デザイン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3_標準デザイン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標準デザイン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標準デザイン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標準デザイン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標準デザイン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標準デザイン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標準デザイン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標準デザイン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標準デザイン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標準デザイン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標準デザイン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標準デザイン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37_標準デザイン">
  <a:themeElements>
    <a:clrScheme name="標準デザイン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標準デザイン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標準デザイン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16_標準デザイン">
  <a:themeElements>
    <a:clrScheme name="標準デザイン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標準デザイン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標準デザイン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21_標準デザイン">
  <a:themeElements>
    <a:clrScheme name="標準デザイン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標準デザイン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標準デザイン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11777</TotalTime>
  <Words>2491</Words>
  <Application>Microsoft Office PowerPoint</Application>
  <PresentationFormat>画面に合わせる (4:3)</PresentationFormat>
  <Paragraphs>514</Paragraphs>
  <Slides>70</Slides>
  <Notes>9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21</vt:i4>
      </vt:variant>
      <vt:variant>
        <vt:lpstr>テーマ</vt:lpstr>
      </vt:variant>
      <vt:variant>
        <vt:i4>28</vt:i4>
      </vt:variant>
      <vt:variant>
        <vt:lpstr>スライド タイトル</vt:lpstr>
      </vt:variant>
      <vt:variant>
        <vt:i4>70</vt:i4>
      </vt:variant>
    </vt:vector>
  </HeadingPairs>
  <TitlesOfParts>
    <vt:vector size="119" baseType="lpstr">
      <vt:lpstr>等线</vt:lpstr>
      <vt:lpstr>等线 Light</vt:lpstr>
      <vt:lpstr>HGP教科書体</vt:lpstr>
      <vt:lpstr>HGSｺﾞｼｯｸE</vt:lpstr>
      <vt:lpstr>HGS正楷書体</vt:lpstr>
      <vt:lpstr>HG丸ｺﾞｼｯｸM-PRO</vt:lpstr>
      <vt:lpstr>HG教科書体</vt:lpstr>
      <vt:lpstr>HG正楷書体-PRO</vt:lpstr>
      <vt:lpstr>HG創英角ﾎﾟｯﾌﾟ体</vt:lpstr>
      <vt:lpstr>ＭＳ Ｐゴシック</vt:lpstr>
      <vt:lpstr>ＭＳ Ｐ明朝</vt:lpstr>
      <vt:lpstr>ＭＳ 明朝</vt:lpstr>
      <vt:lpstr>メイリオ</vt:lpstr>
      <vt:lpstr>小塚ゴシック Pro L</vt:lpstr>
      <vt:lpstr>游ゴシック</vt:lpstr>
      <vt:lpstr>Arial</vt:lpstr>
      <vt:lpstr>Calibri</vt:lpstr>
      <vt:lpstr>Calibri Light</vt:lpstr>
      <vt:lpstr>Comic Sans MS</vt:lpstr>
      <vt:lpstr>Symbol</vt:lpstr>
      <vt:lpstr>Times New Roman</vt:lpstr>
      <vt:lpstr>標準デザイン</vt:lpstr>
      <vt:lpstr>1_標準デザイン</vt:lpstr>
      <vt:lpstr>7_標準デザイン</vt:lpstr>
      <vt:lpstr>12_標準デザイン</vt:lpstr>
      <vt:lpstr>15_標準デザイン</vt:lpstr>
      <vt:lpstr>Office テーマ</vt:lpstr>
      <vt:lpstr>37_標準デザイン</vt:lpstr>
      <vt:lpstr>16_標準デザイン</vt:lpstr>
      <vt:lpstr>21_標準デザイン</vt:lpstr>
      <vt:lpstr>25_標準デザイン</vt:lpstr>
      <vt:lpstr>6_標準デザイン</vt:lpstr>
      <vt:lpstr>28_標準デザイン</vt:lpstr>
      <vt:lpstr>8_標準デザイン</vt:lpstr>
      <vt:lpstr>2_Office ​​テーマ</vt:lpstr>
      <vt:lpstr>3_Office ​​テーマ</vt:lpstr>
      <vt:lpstr>2_Office テーマ</vt:lpstr>
      <vt:lpstr>9_標準デザイン</vt:lpstr>
      <vt:lpstr>17_標準デザイン</vt:lpstr>
      <vt:lpstr>3_Office テーマ</vt:lpstr>
      <vt:lpstr>4_標準デザイン</vt:lpstr>
      <vt:lpstr>4_Office テーマ</vt:lpstr>
      <vt:lpstr>2_標準デザイン</vt:lpstr>
      <vt:lpstr>11_Office テーマ</vt:lpstr>
      <vt:lpstr>Office 主题</vt:lpstr>
      <vt:lpstr>1_Office 主题</vt:lpstr>
      <vt:lpstr>13_標準デザイン</vt:lpstr>
      <vt:lpstr>3_標準デザイン</vt:lpstr>
      <vt:lpstr>5_標準デザイン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GRACE (Gravity Recovery and Climate Experiment)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検潮儀による海水準変動 SLR observed by tide gauges </vt:lpstr>
      <vt:lpstr>PowerPoint プレゼンテーション</vt:lpstr>
      <vt:lpstr>衛星搭載高度計 Radar altimetry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>国立天文台地球回転研究系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スライド 1</dc:title>
  <dc:creator>日置幸介</dc:creator>
  <cp:lastModifiedBy>日置 幸介</cp:lastModifiedBy>
  <cp:revision>597</cp:revision>
  <dcterms:created xsi:type="dcterms:W3CDTF">2002-09-23T01:05:32Z</dcterms:created>
  <dcterms:modified xsi:type="dcterms:W3CDTF">2018-06-25T04:58:08Z</dcterms:modified>
</cp:coreProperties>
</file>