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theme/theme7.xml" ContentType="application/vnd.openxmlformats-officedocument.theme+xml"/>
  <Override PartName="/ppt/slideLayouts/slideLayout2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2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notesSlides/notesSlide3.xml" ContentType="application/vnd.openxmlformats-officedocument.presentationml.notesSlide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49" r:id="rId2"/>
    <p:sldMasterId id="2147483709" r:id="rId3"/>
    <p:sldMasterId id="2147483711" r:id="rId4"/>
    <p:sldMasterId id="2147483713" r:id="rId5"/>
    <p:sldMasterId id="2147483715" r:id="rId6"/>
    <p:sldMasterId id="2147483717" r:id="rId7"/>
    <p:sldMasterId id="2147484067" r:id="rId8"/>
  </p:sldMasterIdLst>
  <p:notesMasterIdLst>
    <p:notesMasterId r:id="rId55"/>
  </p:notesMasterIdLst>
  <p:handoutMasterIdLst>
    <p:handoutMasterId r:id="rId56"/>
  </p:handoutMasterIdLst>
  <p:sldIdLst>
    <p:sldId id="481" r:id="rId9"/>
    <p:sldId id="460" r:id="rId10"/>
    <p:sldId id="461" r:id="rId11"/>
    <p:sldId id="462" r:id="rId12"/>
    <p:sldId id="435" r:id="rId13"/>
    <p:sldId id="442" r:id="rId14"/>
    <p:sldId id="401" r:id="rId15"/>
    <p:sldId id="395" r:id="rId16"/>
    <p:sldId id="402" r:id="rId17"/>
    <p:sldId id="407" r:id="rId18"/>
    <p:sldId id="403" r:id="rId19"/>
    <p:sldId id="411" r:id="rId20"/>
    <p:sldId id="443" r:id="rId21"/>
    <p:sldId id="404" r:id="rId22"/>
    <p:sldId id="463" r:id="rId23"/>
    <p:sldId id="405" r:id="rId24"/>
    <p:sldId id="415" r:id="rId25"/>
    <p:sldId id="482" r:id="rId26"/>
    <p:sldId id="438" r:id="rId27"/>
    <p:sldId id="439" r:id="rId28"/>
    <p:sldId id="441" r:id="rId29"/>
    <p:sldId id="469" r:id="rId30"/>
    <p:sldId id="406" r:id="rId31"/>
    <p:sldId id="416" r:id="rId32"/>
    <p:sldId id="331" r:id="rId33"/>
    <p:sldId id="480" r:id="rId34"/>
    <p:sldId id="483" r:id="rId35"/>
    <p:sldId id="484" r:id="rId36"/>
    <p:sldId id="485" r:id="rId37"/>
    <p:sldId id="486" r:id="rId38"/>
    <p:sldId id="487" r:id="rId39"/>
    <p:sldId id="488" r:id="rId40"/>
    <p:sldId id="489" r:id="rId41"/>
    <p:sldId id="490" r:id="rId42"/>
    <p:sldId id="348" r:id="rId43"/>
    <p:sldId id="464" r:id="rId44"/>
    <p:sldId id="381" r:id="rId45"/>
    <p:sldId id="491" r:id="rId46"/>
    <p:sldId id="468" r:id="rId47"/>
    <p:sldId id="382" r:id="rId48"/>
    <p:sldId id="383" r:id="rId49"/>
    <p:sldId id="333" r:id="rId50"/>
    <p:sldId id="384" r:id="rId51"/>
    <p:sldId id="429" r:id="rId52"/>
    <p:sldId id="430" r:id="rId53"/>
    <p:sldId id="417" r:id="rId54"/>
  </p:sldIdLst>
  <p:sldSz cx="12192000" cy="6858000"/>
  <p:notesSz cx="9904413" cy="6675438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sz="2400" kern="1200">
        <a:solidFill>
          <a:schemeClr val="tx1"/>
        </a:solidFill>
        <a:latin typeface="Times New Roman" pitchFamily="18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2170C"/>
    <a:srgbClr val="585C54"/>
    <a:srgbClr val="2E314B"/>
    <a:srgbClr val="182618"/>
    <a:srgbClr val="FFCCFF"/>
    <a:srgbClr val="996600"/>
    <a:srgbClr val="993300"/>
    <a:srgbClr val="9E9A00"/>
    <a:srgbClr val="CC0000"/>
    <a:srgbClr val="202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911" autoAdjust="0"/>
    <p:restoredTop sz="94301" autoAdjust="0"/>
  </p:normalViewPr>
  <p:slideViewPr>
    <p:cSldViewPr>
      <p:cViewPr varScale="1">
        <p:scale>
          <a:sx n="64" d="100"/>
          <a:sy n="64" d="100"/>
        </p:scale>
        <p:origin x="520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handoutMaster" Target="handoutMasters/handout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presProps" Target="presProp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9101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613400" y="0"/>
            <a:ext cx="429101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6342063"/>
            <a:ext cx="429101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613400" y="6342063"/>
            <a:ext cx="429101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31" tIns="45715" rIns="91431" bIns="45715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5BA0D94-3D59-4D60-8302-CFDF8C34A89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97797010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292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5610225" y="0"/>
            <a:ext cx="4292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55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2727325" y="500063"/>
            <a:ext cx="4449763" cy="25034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90600" y="3170238"/>
            <a:ext cx="7923213" cy="300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419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6340475"/>
            <a:ext cx="4292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19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610225" y="6340475"/>
            <a:ext cx="42926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EFC8B7B-10E4-4ACE-BA56-EED0C92F581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1011930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ＭＳ Ｐ明朝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268DB9B-AB52-43A6-A4E8-0018B9912EC0}" type="slidenum">
              <a:rPr lang="en-US" altLang="ja-JP" smtClean="0"/>
              <a:pPr/>
              <a:t>5</a:t>
            </a:fld>
            <a:endParaRPr lang="en-US" altLang="ja-JP" dirty="0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27325" y="500063"/>
            <a:ext cx="4449763" cy="2503487"/>
          </a:xfrm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 dirty="0"/>
          </a:p>
        </p:txBody>
      </p:sp>
    </p:spTree>
    <p:extLst>
      <p:ext uri="{BB962C8B-B14F-4D97-AF65-F5344CB8AC3E}">
        <p14:creationId xmlns:p14="http://schemas.microsoft.com/office/powerpoint/2010/main" val="1131396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4E82031-D93C-494B-900D-3DDE547CE683}" type="slidenum">
              <a:rPr lang="en-US" altLang="ja-JP" smtClean="0"/>
              <a:pPr/>
              <a:t>13</a:t>
            </a:fld>
            <a:endParaRPr lang="en-US" altLang="ja-JP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27325" y="500063"/>
            <a:ext cx="4449763" cy="2503487"/>
          </a:xfrm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5786993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CC8A90-F515-4E31-93F4-17605E1BD770}" type="slidenum">
              <a:rPr lang="en-US" altLang="ja-JP" smtClean="0"/>
              <a:pPr/>
              <a:t>42</a:t>
            </a:fld>
            <a:endParaRPr lang="en-US" altLang="ja-JP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727325" y="500063"/>
            <a:ext cx="4449763" cy="2503487"/>
          </a:xfrm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ja-JP" altLang="ja-JP"/>
          </a:p>
        </p:txBody>
      </p:sp>
    </p:spTree>
    <p:extLst>
      <p:ext uri="{BB962C8B-B14F-4D97-AF65-F5344CB8AC3E}">
        <p14:creationId xmlns:p14="http://schemas.microsoft.com/office/powerpoint/2010/main" val="34140106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1ED99D-9B9D-4BF1-8E39-42563047CD6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5581EF-C48A-4AC7-BC1A-BB614D4549F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DA07C6-C086-4E83-8969-9400ED8BA4D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AFA96C-E37F-4766-8F55-698D84BB2E2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40532C-075E-4119-B210-85277379D76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87C9A5-FCB4-4C54-8DB1-2C6730115F8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CFA06-3605-4E07-9971-D6676E625DE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FBEFAF-8CD6-4856-AE59-8B4F0492FD1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F53DBF-0C74-41D9-805A-395E6DDBF9B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B07281-CDDC-4498-854E-9C4990E5052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B157E2-2CC6-46B4-AE71-E1C91DD9391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B182D-8B47-4152-B19D-470CC79CAE7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07CBC3-423F-4EE8-9AA6-8181F83DD4D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532E5-4A3F-4108-9B6A-EAB5C265ECA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03465-B29E-4E89-A4AF-0A7A140641C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7AFBA-6F9F-4EA6-ACD3-49CB3964E30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cover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7AFBA-6F9F-4EA6-ACD3-49CB3964E30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cover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7AFBA-6F9F-4EA6-ACD3-49CB3964E301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cover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DD9626-B875-40CE-905D-DD9FC1BA052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211F347-38FE-44B8-856B-63724F4B6063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cover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352DB8-2775-4302-85FC-833126C1915B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E32D60-80B8-4D4F-823D-6053AF02DDA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9E72B8-18D3-4C70-BE95-E3383789C5A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3E8221B-9753-4538-B678-975ABD9AD60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EAB03B-C262-470A-A266-18FF8838C51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01C992-48FE-4C45-860E-248BD84F0BEC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1CCE3F-82BA-48DB-B47F-5AF740DD137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86561D-E4B4-48A2-8E20-6989E3B887B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2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2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116B3366-6FE2-4604-A491-E50C32408E1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2928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928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928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704A8F50-766C-4250-A0C6-9D699249D0C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F0AD594D-7F75-42E5-B798-E9277D2DFF9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</p:sldLayoutIdLst>
  <p:transition spd="med">
    <p:cover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F0AD594D-7F75-42E5-B798-E9277D2DFF9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</p:sldLayoutIdLst>
  <p:transition spd="med">
    <p:cover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F0AD594D-7F75-42E5-B798-E9277D2DFF96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</p:sldLayoutIdLst>
  <p:transition spd="med">
    <p:cover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39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39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39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fld id="{AF573E48-F0DB-4688-8F0D-584A017586C9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0E38ACF-E83A-4EF2-B535-1B14C474812D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</p:sldLayoutIdLst>
  <p:transition spd="med">
    <p:cover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3A46907F-4D27-4085-B696-7ADB4C67A75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</p:sldLayoutIdLst>
  <p:transition spd="med">
    <p:cover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7.xml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1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0.xml"/><Relationship Id="rId6" Type="http://schemas.openxmlformats.org/officeDocument/2006/relationships/image" Target="../media/image1.pn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1.xml"/><Relationship Id="rId6" Type="http://schemas.openxmlformats.org/officeDocument/2006/relationships/image" Target="../media/image1.png"/><Relationship Id="rId5" Type="http://schemas.openxmlformats.org/officeDocument/2006/relationships/image" Target="../media/image10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3.xml"/><Relationship Id="rId6" Type="http://schemas.openxmlformats.org/officeDocument/2006/relationships/image" Target="../media/image1.pn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2" Type="http://schemas.microsoft.com/office/2007/relationships/media" Target="../media/media22.m4a"/><Relationship Id="rId1" Type="http://schemas.openxmlformats.org/officeDocument/2006/relationships/tags" Target="../tags/tag1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3.m4a"/><Relationship Id="rId2" Type="http://schemas.microsoft.com/office/2007/relationships/media" Target="../media/media23.m4a"/><Relationship Id="rId1" Type="http://schemas.openxmlformats.org/officeDocument/2006/relationships/tags" Target="../tags/tag1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1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1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18.xml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19.xml"/><Relationship Id="rId6" Type="http://schemas.openxmlformats.org/officeDocument/2006/relationships/image" Target="../media/image1.png"/><Relationship Id="rId5" Type="http://schemas.openxmlformats.org/officeDocument/2006/relationships/image" Target="../media/image14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1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2" Type="http://schemas.microsoft.com/office/2007/relationships/media" Target="../media/media31.m4a"/><Relationship Id="rId1" Type="http://schemas.openxmlformats.org/officeDocument/2006/relationships/tags" Target="../tags/tag2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2" Type="http://schemas.microsoft.com/office/2007/relationships/media" Target="../media/media32.m4a"/><Relationship Id="rId1" Type="http://schemas.openxmlformats.org/officeDocument/2006/relationships/tags" Target="../tags/tag2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2" Type="http://schemas.microsoft.com/office/2007/relationships/media" Target="../media/media33.m4a"/><Relationship Id="rId1" Type="http://schemas.openxmlformats.org/officeDocument/2006/relationships/tags" Target="../tags/tag2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4.m4a"/><Relationship Id="rId2" Type="http://schemas.microsoft.com/office/2007/relationships/media" Target="../media/media34.m4a"/><Relationship Id="rId1" Type="http://schemas.openxmlformats.org/officeDocument/2006/relationships/tags" Target="../tags/tag2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24.xml"/><Relationship Id="rId6" Type="http://schemas.openxmlformats.org/officeDocument/2006/relationships/image" Target="../media/image1.png"/><Relationship Id="rId5" Type="http://schemas.openxmlformats.org/officeDocument/2006/relationships/image" Target="../media/image17.gif"/><Relationship Id="rId4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2" Type="http://schemas.microsoft.com/office/2007/relationships/media" Target="../media/media36.m4a"/><Relationship Id="rId1" Type="http://schemas.openxmlformats.org/officeDocument/2006/relationships/tags" Target="../tags/tag2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audio" Target="../media/media37.m4a"/><Relationship Id="rId7" Type="http://schemas.openxmlformats.org/officeDocument/2006/relationships/image" Target="../media/image19.jpeg"/><Relationship Id="rId2" Type="http://schemas.microsoft.com/office/2007/relationships/media" Target="../media/media37.m4a"/><Relationship Id="rId1" Type="http://schemas.openxmlformats.org/officeDocument/2006/relationships/tags" Target="../tags/tag26.xml"/><Relationship Id="rId6" Type="http://schemas.openxmlformats.org/officeDocument/2006/relationships/image" Target="../media/image18.jpeg"/><Relationship Id="rId5" Type="http://schemas.openxmlformats.org/officeDocument/2006/relationships/image" Target="../media/image17.gif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4a"/><Relationship Id="rId2" Type="http://schemas.microsoft.com/office/2007/relationships/media" Target="../media/media38.m4a"/><Relationship Id="rId1" Type="http://schemas.openxmlformats.org/officeDocument/2006/relationships/tags" Target="../tags/tag2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1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2.gif"/><Relationship Id="rId4" Type="http://schemas.openxmlformats.org/officeDocument/2006/relationships/slideLayout" Target="../slideLayouts/slideLayout2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m4a"/><Relationship Id="rId2" Type="http://schemas.microsoft.com/office/2007/relationships/media" Target="../media/media40.m4a"/><Relationship Id="rId1" Type="http://schemas.openxmlformats.org/officeDocument/2006/relationships/tags" Target="../tags/tag2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media41.m4a"/><Relationship Id="rId2" Type="http://schemas.microsoft.com/office/2007/relationships/media" Target="../media/media41.m4a"/><Relationship Id="rId1" Type="http://schemas.openxmlformats.org/officeDocument/2006/relationships/tags" Target="../tags/tag2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media43.m4a"/><Relationship Id="rId2" Type="http://schemas.microsoft.com/office/2007/relationships/media" Target="../media/media43.m4a"/><Relationship Id="rId1" Type="http://schemas.openxmlformats.org/officeDocument/2006/relationships/tags" Target="../tags/tag3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5" Type="http://schemas.openxmlformats.org/officeDocument/2006/relationships/image" Target="../media/image1.png"/><Relationship Id="rId4" Type="http://schemas.openxmlformats.org/officeDocument/2006/relationships/image" Target="../media/image2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5.m4a"/><Relationship Id="rId2" Type="http://schemas.microsoft.com/office/2007/relationships/media" Target="../media/media45.m4a"/><Relationship Id="rId1" Type="http://schemas.openxmlformats.org/officeDocument/2006/relationships/tags" Target="../tags/tag31.xml"/><Relationship Id="rId6" Type="http://schemas.openxmlformats.org/officeDocument/2006/relationships/image" Target="../media/image1.png"/><Relationship Id="rId5" Type="http://schemas.openxmlformats.org/officeDocument/2006/relationships/image" Target="../media/image24.jpeg"/><Relationship Id="rId4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6.m4a"/><Relationship Id="rId2" Type="http://schemas.microsoft.com/office/2007/relationships/media" Target="../media/media46.m4a"/><Relationship Id="rId1" Type="http://schemas.openxmlformats.org/officeDocument/2006/relationships/tags" Target="../tags/tag32.xml"/><Relationship Id="rId6" Type="http://schemas.openxmlformats.org/officeDocument/2006/relationships/image" Target="../media/image1.png"/><Relationship Id="rId5" Type="http://schemas.openxmlformats.org/officeDocument/2006/relationships/image" Target="../media/image25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1.png"/><Relationship Id="rId2" Type="http://schemas.microsoft.com/office/2007/relationships/media" Target="../media/media8.m4a"/><Relationship Id="rId1" Type="http://schemas.openxmlformats.org/officeDocument/2006/relationships/tags" Target="../tags/tag4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8213" y="1412876"/>
            <a:ext cx="8031162" cy="1470025"/>
          </a:xfrm>
        </p:spPr>
        <p:txBody>
          <a:bodyPr/>
          <a:lstStyle/>
          <a:p>
            <a:pPr eaLnBrk="1" hangingPunct="1"/>
            <a:r>
              <a:rPr lang="ja-JP" altLang="en-US" sz="4800" dirty="0">
                <a:solidFill>
                  <a:srgbClr val="BBE0E3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地球内部物理学 第</a:t>
            </a:r>
            <a:r>
              <a:rPr lang="en-US" altLang="ja-JP" sz="4800" dirty="0">
                <a:solidFill>
                  <a:srgbClr val="BBE0E3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10</a:t>
            </a:r>
            <a:r>
              <a:rPr lang="ja-JP" altLang="en-US" sz="4800" dirty="0">
                <a:solidFill>
                  <a:srgbClr val="BBE0E3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回</a:t>
            </a:r>
            <a:br>
              <a:rPr lang="en-US" altLang="ja-JP" dirty="0">
                <a:solidFill>
                  <a:srgbClr val="BBE0E3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</a:br>
            <a:r>
              <a:rPr lang="en-US" altLang="ja-JP" sz="2800" dirty="0">
                <a:solidFill>
                  <a:srgbClr val="BBE0E3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Physics of the Earth’s Interior</a:t>
            </a:r>
            <a:endParaRPr lang="ja-JP" altLang="en-US" sz="4000" dirty="0">
              <a:solidFill>
                <a:srgbClr val="BBE0E3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63552" y="3667546"/>
            <a:ext cx="8280920" cy="1417638"/>
          </a:xfrm>
        </p:spPr>
        <p:txBody>
          <a:bodyPr/>
          <a:lstStyle/>
          <a:p>
            <a:pPr eaLnBrk="1" hangingPunct="1"/>
            <a:r>
              <a:rPr lang="ja-JP" altLang="en-US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北海道大学理学院 </a:t>
            </a:r>
            <a:r>
              <a:rPr lang="en-US" altLang="ja-JP" sz="2000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Hokkaido Univ</a:t>
            </a:r>
            <a:r>
              <a:rPr lang="en-US" altLang="ja-JP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.</a:t>
            </a:r>
          </a:p>
          <a:p>
            <a:pPr eaLnBrk="1" hangingPunct="1"/>
            <a:r>
              <a:rPr lang="ja-JP" altLang="en-US" sz="2800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地球惑星ダイナミクス講座 </a:t>
            </a:r>
            <a:r>
              <a:rPr lang="en-US" altLang="ja-JP" sz="2000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Earth and Planetary Dynamics</a:t>
            </a:r>
            <a:endParaRPr lang="ja-JP" altLang="en-US" sz="2000" dirty="0">
              <a:solidFill>
                <a:srgbClr val="FF7C8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eaLnBrk="1" hangingPunct="1"/>
            <a:r>
              <a:rPr lang="ja-JP" altLang="en-US" sz="3600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日置 幸介 </a:t>
            </a:r>
            <a:r>
              <a:rPr lang="en-US" altLang="ja-JP" sz="2400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Kosuke Heki</a:t>
            </a:r>
            <a:endParaRPr lang="en-US" altLang="ja-JP" sz="3600" dirty="0">
              <a:solidFill>
                <a:srgbClr val="FF7C8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367809" y="5301208"/>
            <a:ext cx="209223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 dirty="0">
                <a:solidFill>
                  <a:schemeClr val="accent1"/>
                </a:solidFill>
                <a:latin typeface="小塚ゴシック Pro L" pitchFamily="34" charset="-128"/>
                <a:ea typeface="小塚ゴシック Pro L" pitchFamily="34" charset="-128"/>
              </a:rPr>
              <a:t>へ  き   こうすけ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C5576F6D-06BF-4687-85C3-9F039A11AF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96050"/>
      </p:ext>
    </p:extLst>
  </p:cSld>
  <p:clrMapOvr>
    <a:masterClrMapping/>
  </p:clrMapOvr>
  <p:transition spd="med" advTm="8554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nej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3613" y="188914"/>
            <a:ext cx="4754562" cy="644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07F19655-DB7A-4048-865C-5557B888A5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0930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3"/>
          <p:cNvGrpSpPr>
            <a:grpSpLocks/>
          </p:cNvGrpSpPr>
          <p:nvPr/>
        </p:nvGrpSpPr>
        <p:grpSpPr bwMode="auto">
          <a:xfrm>
            <a:off x="4583113" y="2133601"/>
            <a:ext cx="792162" cy="720725"/>
            <a:chOff x="793" y="2931"/>
            <a:chExt cx="817" cy="817"/>
          </a:xfrm>
        </p:grpSpPr>
        <p:sp>
          <p:nvSpPr>
            <p:cNvPr id="13326" name="Rectangle 54" descr="ひし形 (枠のみ)"/>
            <p:cNvSpPr>
              <a:spLocks noChangeArrowheads="1"/>
            </p:cNvSpPr>
            <p:nvPr/>
          </p:nvSpPr>
          <p:spPr bwMode="auto">
            <a:xfrm>
              <a:off x="793" y="3294"/>
              <a:ext cx="817" cy="181"/>
            </a:xfrm>
            <a:prstGeom prst="rect">
              <a:avLst/>
            </a:prstGeom>
            <a:pattFill prst="openDmnd">
              <a:fgClr>
                <a:srgbClr val="FF5050"/>
              </a:fgClr>
              <a:bgClr>
                <a:srgbClr val="A5002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27" name="Rectangle 55" descr="横線"/>
            <p:cNvSpPr>
              <a:spLocks noChangeArrowheads="1"/>
            </p:cNvSpPr>
            <p:nvPr/>
          </p:nvSpPr>
          <p:spPr bwMode="auto">
            <a:xfrm>
              <a:off x="839" y="3475"/>
              <a:ext cx="726" cy="273"/>
            </a:xfrm>
            <a:prstGeom prst="rect">
              <a:avLst/>
            </a:prstGeom>
            <a:pattFill prst="ltHorz">
              <a:fgClr>
                <a:schemeClr val="folHlink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28" name="Rectangle 56"/>
            <p:cNvSpPr>
              <a:spLocks noChangeArrowheads="1"/>
            </p:cNvSpPr>
            <p:nvPr/>
          </p:nvSpPr>
          <p:spPr bwMode="auto">
            <a:xfrm>
              <a:off x="1081" y="3026"/>
              <a:ext cx="242" cy="24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29" name="Rectangle 57" descr="横線"/>
            <p:cNvSpPr>
              <a:spLocks noChangeArrowheads="1"/>
            </p:cNvSpPr>
            <p:nvPr/>
          </p:nvSpPr>
          <p:spPr bwMode="auto">
            <a:xfrm>
              <a:off x="936" y="3459"/>
              <a:ext cx="532" cy="288"/>
            </a:xfrm>
            <a:prstGeom prst="rect">
              <a:avLst/>
            </a:prstGeom>
            <a:pattFill prst="ltHorz">
              <a:fgClr>
                <a:schemeClr val="folHlink"/>
              </a:fgClr>
              <a:bgClr>
                <a:schemeClr val="bg1"/>
              </a:bgClr>
            </a:patt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30" name="Rectangle 58" descr="横線"/>
            <p:cNvSpPr>
              <a:spLocks noChangeArrowheads="1"/>
            </p:cNvSpPr>
            <p:nvPr/>
          </p:nvSpPr>
          <p:spPr bwMode="auto">
            <a:xfrm>
              <a:off x="1117" y="3002"/>
              <a:ext cx="170" cy="240"/>
            </a:xfrm>
            <a:prstGeom prst="rect">
              <a:avLst/>
            </a:prstGeom>
            <a:pattFill prst="ltHorz">
              <a:fgClr>
                <a:schemeClr val="folHlink"/>
              </a:fgClr>
              <a:bgClr>
                <a:schemeClr val="bg1"/>
              </a:bgClr>
            </a:patt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31" name="Oval 59"/>
            <p:cNvSpPr>
              <a:spLocks noChangeArrowheads="1"/>
            </p:cNvSpPr>
            <p:nvPr/>
          </p:nvSpPr>
          <p:spPr bwMode="auto">
            <a:xfrm>
              <a:off x="1129" y="3075"/>
              <a:ext cx="145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13332" name="Group 60"/>
            <p:cNvGrpSpPr>
              <a:grpSpLocks/>
            </p:cNvGrpSpPr>
            <p:nvPr/>
          </p:nvGrpSpPr>
          <p:grpSpPr bwMode="auto">
            <a:xfrm>
              <a:off x="985" y="2931"/>
              <a:ext cx="435" cy="95"/>
              <a:chOff x="522" y="2885"/>
              <a:chExt cx="362" cy="91"/>
            </a:xfrm>
          </p:grpSpPr>
          <p:sp>
            <p:nvSpPr>
              <p:cNvPr id="13346" name="AutoShape 61"/>
              <p:cNvSpPr>
                <a:spLocks noChangeArrowheads="1"/>
              </p:cNvSpPr>
              <p:nvPr/>
            </p:nvSpPr>
            <p:spPr bwMode="auto">
              <a:xfrm>
                <a:off x="613" y="2885"/>
                <a:ext cx="181" cy="91"/>
              </a:xfrm>
              <a:prstGeom prst="triangle">
                <a:avLst>
                  <a:gd name="adj" fmla="val 50000"/>
                </a:avLst>
              </a:prstGeom>
              <a:solidFill>
                <a:srgbClr val="A5002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3347" name="AutoShape 62"/>
              <p:cNvSpPr>
                <a:spLocks noChangeArrowheads="1"/>
              </p:cNvSpPr>
              <p:nvPr/>
            </p:nvSpPr>
            <p:spPr bwMode="auto">
              <a:xfrm>
                <a:off x="522" y="2930"/>
                <a:ext cx="362" cy="45"/>
              </a:xfrm>
              <a:prstGeom prst="triangle">
                <a:avLst>
                  <a:gd name="adj" fmla="val 50000"/>
                </a:avLst>
              </a:prstGeom>
              <a:solidFill>
                <a:srgbClr val="A5002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13333" name="AutoShape 63"/>
            <p:cNvSpPr>
              <a:spLocks noChangeArrowheads="1"/>
            </p:cNvSpPr>
            <p:nvPr/>
          </p:nvSpPr>
          <p:spPr bwMode="auto">
            <a:xfrm>
              <a:off x="839" y="3171"/>
              <a:ext cx="726" cy="287"/>
            </a:xfrm>
            <a:prstGeom prst="triangle">
              <a:avLst>
                <a:gd name="adj" fmla="val 50000"/>
              </a:avLst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34" name="Line 64"/>
            <p:cNvSpPr>
              <a:spLocks noChangeShapeType="1"/>
            </p:cNvSpPr>
            <p:nvPr/>
          </p:nvSpPr>
          <p:spPr bwMode="auto">
            <a:xfrm>
              <a:off x="1178" y="3123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35" name="Line 65"/>
            <p:cNvSpPr>
              <a:spLocks noChangeShapeType="1"/>
            </p:cNvSpPr>
            <p:nvPr/>
          </p:nvSpPr>
          <p:spPr bwMode="auto">
            <a:xfrm flipV="1">
              <a:off x="1178" y="3123"/>
              <a:ext cx="48" cy="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36" name="AutoShape 66" descr="横線"/>
            <p:cNvSpPr>
              <a:spLocks noChangeArrowheads="1"/>
            </p:cNvSpPr>
            <p:nvPr/>
          </p:nvSpPr>
          <p:spPr bwMode="auto">
            <a:xfrm>
              <a:off x="888" y="3219"/>
              <a:ext cx="629" cy="239"/>
            </a:xfrm>
            <a:prstGeom prst="triangle">
              <a:avLst>
                <a:gd name="adj" fmla="val 50000"/>
              </a:avLst>
            </a:prstGeom>
            <a:pattFill prst="ltHorz">
              <a:fgClr>
                <a:schemeClr val="folHlink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37" name="AutoShape 67"/>
            <p:cNvSpPr>
              <a:spLocks noChangeArrowheads="1"/>
            </p:cNvSpPr>
            <p:nvPr/>
          </p:nvSpPr>
          <p:spPr bwMode="auto">
            <a:xfrm>
              <a:off x="1081" y="3219"/>
              <a:ext cx="242" cy="9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43780" name="AutoShape 68"/>
            <p:cNvSpPr>
              <a:spLocks noChangeArrowheads="1"/>
            </p:cNvSpPr>
            <p:nvPr/>
          </p:nvSpPr>
          <p:spPr bwMode="auto">
            <a:xfrm>
              <a:off x="1225" y="3268"/>
              <a:ext cx="49" cy="47"/>
            </a:xfrm>
            <a:prstGeom prst="star5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43781" name="AutoShape 69"/>
            <p:cNvSpPr>
              <a:spLocks noChangeArrowheads="1"/>
            </p:cNvSpPr>
            <p:nvPr/>
          </p:nvSpPr>
          <p:spPr bwMode="auto">
            <a:xfrm>
              <a:off x="1129" y="3268"/>
              <a:ext cx="49" cy="47"/>
            </a:xfrm>
            <a:prstGeom prst="star5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13340" name="Rectangle 70"/>
            <p:cNvSpPr>
              <a:spLocks noChangeArrowheads="1"/>
            </p:cNvSpPr>
            <p:nvPr/>
          </p:nvSpPr>
          <p:spPr bwMode="auto">
            <a:xfrm>
              <a:off x="1156" y="3612"/>
              <a:ext cx="91" cy="1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41" name="Rectangle 71"/>
            <p:cNvSpPr>
              <a:spLocks noChangeArrowheads="1"/>
            </p:cNvSpPr>
            <p:nvPr/>
          </p:nvSpPr>
          <p:spPr bwMode="auto">
            <a:xfrm>
              <a:off x="1178" y="3475"/>
              <a:ext cx="46" cy="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42" name="Rectangle 72"/>
            <p:cNvSpPr>
              <a:spLocks noChangeArrowheads="1"/>
            </p:cNvSpPr>
            <p:nvPr/>
          </p:nvSpPr>
          <p:spPr bwMode="auto">
            <a:xfrm>
              <a:off x="1337" y="3475"/>
              <a:ext cx="46" cy="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43" name="Rectangle 73"/>
            <p:cNvSpPr>
              <a:spLocks noChangeArrowheads="1"/>
            </p:cNvSpPr>
            <p:nvPr/>
          </p:nvSpPr>
          <p:spPr bwMode="auto">
            <a:xfrm>
              <a:off x="1337" y="3611"/>
              <a:ext cx="46" cy="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44" name="Rectangle 74"/>
            <p:cNvSpPr>
              <a:spLocks noChangeArrowheads="1"/>
            </p:cNvSpPr>
            <p:nvPr/>
          </p:nvSpPr>
          <p:spPr bwMode="auto">
            <a:xfrm>
              <a:off x="1020" y="3475"/>
              <a:ext cx="45" cy="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45" name="Rectangle 75"/>
            <p:cNvSpPr>
              <a:spLocks noChangeArrowheads="1"/>
            </p:cNvSpPr>
            <p:nvPr/>
          </p:nvSpPr>
          <p:spPr bwMode="auto">
            <a:xfrm>
              <a:off x="1020" y="3611"/>
              <a:ext cx="45" cy="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3315" name="Rectangle 17"/>
          <p:cNvSpPr>
            <a:spLocks noGrp="1" noChangeArrowheads="1"/>
          </p:cNvSpPr>
          <p:nvPr>
            <p:ph type="title"/>
          </p:nvPr>
        </p:nvSpPr>
        <p:spPr>
          <a:xfrm>
            <a:off x="1991544" y="609600"/>
            <a:ext cx="7990656" cy="1143000"/>
          </a:xfrm>
        </p:spPr>
        <p:txBody>
          <a:bodyPr/>
          <a:lstStyle/>
          <a:p>
            <a:pPr eaLnBrk="1" hangingPunct="1"/>
            <a:r>
              <a:rPr lang="en-US" altLang="ja-JP" dirty="0">
                <a:ea typeface="HGP正楷書体" pitchFamily="66" charset="-128"/>
              </a:rPr>
              <a:t>Q.</a:t>
            </a:r>
            <a:r>
              <a:rPr lang="ja-JP" altLang="en-US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大地になぜ応力がかかるか？</a:t>
            </a:r>
            <a:br>
              <a:rPr lang="en-US" altLang="ja-JP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</a:br>
            <a:r>
              <a:rPr lang="en-US" altLang="ja-JP" sz="2800" dirty="0">
                <a:latin typeface="Comic Sans MS" panose="030F0702030302020204" pitchFamily="66" charset="0"/>
                <a:ea typeface="小塚ゴシック Pro L" pitchFamily="34" charset="-128"/>
              </a:rPr>
              <a:t>Why does the stress build up?</a:t>
            </a:r>
            <a:endParaRPr lang="ja-JP" altLang="en-US" sz="2800" dirty="0"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13316" name="Freeform 18"/>
          <p:cNvSpPr>
            <a:spLocks/>
          </p:cNvSpPr>
          <p:nvPr/>
        </p:nvSpPr>
        <p:spPr bwMode="auto">
          <a:xfrm>
            <a:off x="4079875" y="2852739"/>
            <a:ext cx="2160588" cy="720725"/>
          </a:xfrm>
          <a:custGeom>
            <a:avLst/>
            <a:gdLst>
              <a:gd name="T0" fmla="*/ 0 w 1361"/>
              <a:gd name="T1" fmla="*/ 0 h 454"/>
              <a:gd name="T2" fmla="*/ 0 w 1361"/>
              <a:gd name="T3" fmla="*/ 720725 h 454"/>
              <a:gd name="T4" fmla="*/ 2160588 w 1361"/>
              <a:gd name="T5" fmla="*/ 720725 h 454"/>
              <a:gd name="T6" fmla="*/ 1800226 w 1361"/>
              <a:gd name="T7" fmla="*/ 0 h 454"/>
              <a:gd name="T8" fmla="*/ 0 w 1361"/>
              <a:gd name="T9" fmla="*/ 0 h 4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61"/>
              <a:gd name="T16" fmla="*/ 0 h 454"/>
              <a:gd name="T17" fmla="*/ 1361 w 1361"/>
              <a:gd name="T18" fmla="*/ 454 h 4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61" h="454">
                <a:moveTo>
                  <a:pt x="0" y="0"/>
                </a:moveTo>
                <a:lnTo>
                  <a:pt x="0" y="454"/>
                </a:lnTo>
                <a:lnTo>
                  <a:pt x="1361" y="454"/>
                </a:lnTo>
                <a:lnTo>
                  <a:pt x="1134" y="0"/>
                </a:lnTo>
                <a:lnTo>
                  <a:pt x="0" y="0"/>
                </a:lnTo>
                <a:close/>
              </a:path>
            </a:pathLst>
          </a:custGeom>
          <a:solidFill>
            <a:srgbClr val="6633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43731" name="Freeform 19"/>
          <p:cNvSpPr>
            <a:spLocks/>
          </p:cNvSpPr>
          <p:nvPr/>
        </p:nvSpPr>
        <p:spPr bwMode="auto">
          <a:xfrm rot="10800000">
            <a:off x="5880100" y="2852739"/>
            <a:ext cx="2160588" cy="720725"/>
          </a:xfrm>
          <a:custGeom>
            <a:avLst/>
            <a:gdLst>
              <a:gd name="T0" fmla="*/ 0 w 1361"/>
              <a:gd name="T1" fmla="*/ 0 h 454"/>
              <a:gd name="T2" fmla="*/ 0 w 1361"/>
              <a:gd name="T3" fmla="*/ 720725 h 454"/>
              <a:gd name="T4" fmla="*/ 2160588 w 1361"/>
              <a:gd name="T5" fmla="*/ 720725 h 454"/>
              <a:gd name="T6" fmla="*/ 1800226 w 1361"/>
              <a:gd name="T7" fmla="*/ 0 h 454"/>
              <a:gd name="T8" fmla="*/ 0 w 1361"/>
              <a:gd name="T9" fmla="*/ 0 h 4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61"/>
              <a:gd name="T16" fmla="*/ 0 h 454"/>
              <a:gd name="T17" fmla="*/ 1361 w 1361"/>
              <a:gd name="T18" fmla="*/ 454 h 4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61" h="454">
                <a:moveTo>
                  <a:pt x="0" y="0"/>
                </a:moveTo>
                <a:lnTo>
                  <a:pt x="0" y="454"/>
                </a:lnTo>
                <a:lnTo>
                  <a:pt x="1361" y="454"/>
                </a:lnTo>
                <a:lnTo>
                  <a:pt x="1134" y="0"/>
                </a:lnTo>
                <a:lnTo>
                  <a:pt x="0" y="0"/>
                </a:lnTo>
                <a:close/>
              </a:path>
            </a:pathLst>
          </a:custGeom>
          <a:solidFill>
            <a:srgbClr val="6633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43732" name="Text Box 20"/>
          <p:cNvSpPr txBox="1">
            <a:spLocks noChangeArrowheads="1"/>
          </p:cNvSpPr>
          <p:nvPr/>
        </p:nvSpPr>
        <p:spPr bwMode="auto">
          <a:xfrm>
            <a:off x="1729493" y="5209144"/>
            <a:ext cx="892584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600" dirty="0">
                <a:ea typeface="HGP正楷書体" pitchFamily="66" charset="-128"/>
              </a:rPr>
              <a:t>A.</a:t>
            </a:r>
            <a:r>
              <a:rPr lang="ja-JP" altLang="en-US" sz="4000" dirty="0">
                <a:solidFill>
                  <a:schemeClr val="tx2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+mj-cs"/>
              </a:rPr>
              <a:t>沈み込むプレートが海溝で押すから</a:t>
            </a:r>
            <a:endParaRPr lang="en-US" altLang="ja-JP" sz="4000" dirty="0">
              <a:solidFill>
                <a:schemeClr val="tx2"/>
              </a:solidFill>
              <a:latin typeface="HG正楷書体-PRO" panose="03000600000000000000" pitchFamily="66" charset="-128"/>
              <a:ea typeface="HG正楷書体-PRO" panose="03000600000000000000" pitchFamily="66" charset="-128"/>
              <a:cs typeface="+mj-cs"/>
            </a:endParaRPr>
          </a:p>
          <a:p>
            <a:pPr algn="r"/>
            <a:r>
              <a:rPr lang="en-US" altLang="ja-JP" dirty="0">
                <a:latin typeface="Comic Sans MS" panose="030F0702030302020204" pitchFamily="66" charset="0"/>
                <a:ea typeface="小塚ゴシック Pro L" pitchFamily="34" charset="-128"/>
              </a:rPr>
              <a:t>Because the subducting plate pushes the arc</a:t>
            </a:r>
            <a:endParaRPr lang="ja-JP" altLang="en-US" dirty="0"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243734" name="Line 22"/>
          <p:cNvSpPr>
            <a:spLocks noChangeShapeType="1"/>
          </p:cNvSpPr>
          <p:nvPr/>
        </p:nvSpPr>
        <p:spPr bwMode="auto">
          <a:xfrm>
            <a:off x="7464426" y="2636838"/>
            <a:ext cx="360363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3320" name="Rectangle 24"/>
          <p:cNvSpPr>
            <a:spLocks noChangeArrowheads="1"/>
          </p:cNvSpPr>
          <p:nvPr/>
        </p:nvSpPr>
        <p:spPr bwMode="auto">
          <a:xfrm>
            <a:off x="1524001" y="2852739"/>
            <a:ext cx="2627313" cy="720725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4" name="Group 29"/>
          <p:cNvGrpSpPr>
            <a:grpSpLocks/>
          </p:cNvGrpSpPr>
          <p:nvPr/>
        </p:nvGrpSpPr>
        <p:grpSpPr bwMode="auto">
          <a:xfrm>
            <a:off x="6061075" y="2852739"/>
            <a:ext cx="5219700" cy="1368425"/>
            <a:chOff x="2858" y="1797"/>
            <a:chExt cx="3288" cy="862"/>
          </a:xfrm>
        </p:grpSpPr>
        <p:sp>
          <p:nvSpPr>
            <p:cNvPr id="13322" name="Rectangle 23"/>
            <p:cNvSpPr>
              <a:spLocks noChangeArrowheads="1"/>
            </p:cNvSpPr>
            <p:nvPr/>
          </p:nvSpPr>
          <p:spPr bwMode="auto">
            <a:xfrm>
              <a:off x="4264" y="1797"/>
              <a:ext cx="1882" cy="454"/>
            </a:xfrm>
            <a:prstGeom prst="rect">
              <a:avLst/>
            </a:prstGeom>
            <a:solidFill>
              <a:srgbClr val="6633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23" name="Rectangle 25"/>
            <p:cNvSpPr>
              <a:spLocks noChangeArrowheads="1"/>
            </p:cNvSpPr>
            <p:nvPr/>
          </p:nvSpPr>
          <p:spPr bwMode="auto">
            <a:xfrm rot="-1943535">
              <a:off x="2858" y="2205"/>
              <a:ext cx="1655" cy="454"/>
            </a:xfrm>
            <a:prstGeom prst="rect">
              <a:avLst/>
            </a:prstGeom>
            <a:solidFill>
              <a:srgbClr val="6633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3324" name="Line 21"/>
            <p:cNvSpPr>
              <a:spLocks noChangeShapeType="1"/>
            </p:cNvSpPr>
            <p:nvPr/>
          </p:nvSpPr>
          <p:spPr bwMode="auto">
            <a:xfrm>
              <a:off x="4558" y="2024"/>
              <a:ext cx="499" cy="0"/>
            </a:xfrm>
            <a:prstGeom prst="line">
              <a:avLst/>
            </a:prstGeom>
            <a:noFill/>
            <a:ln w="57150">
              <a:solidFill>
                <a:schemeClr val="bg1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3325" name="Line 28"/>
            <p:cNvSpPr>
              <a:spLocks noChangeShapeType="1"/>
            </p:cNvSpPr>
            <p:nvPr/>
          </p:nvSpPr>
          <p:spPr bwMode="auto">
            <a:xfrm flipV="1">
              <a:off x="3470" y="1888"/>
              <a:ext cx="635" cy="40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66B04F93-19A9-4C35-A776-92451B2BAC9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3806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37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3.33333E-6 L -0.0276 3.33333E-6 " pathEditMode="relative" rAng="0" ptsTypes="AA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437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437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2437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2437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3000" fill="hold"/>
                                        <p:tgtEl>
                                          <p:spTgt spid="243731"/>
                                        </p:tgtEl>
                                      </p:cBhvr>
                                      <p:by x="9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1.48148E-6 L -0.01562 1.48148E-6 " pathEditMode="relative" rAng="0" ptsTypes="AA">
                                      <p:cBhvr>
                                        <p:cTn id="24" dur="3000" fill="hold"/>
                                        <p:tgtEl>
                                          <p:spTgt spid="243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35" presetClass="path" presetSubtype="0" accel="50000" decel="5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62 1.48148E-6 L -0.03142 -0.03148 " pathEditMode="fixed" rAng="0" ptsTypes="AA">
                                      <p:cBhvr>
                                        <p:cTn id="27" dur="500" fill="hold"/>
                                        <p:tgtEl>
                                          <p:spTgt spid="2437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" y="-16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8" presetClass="emph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29" dur="500" fill="hold"/>
                                        <p:tgtEl>
                                          <p:spTgt spid="2437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500"/>
                            </p:stCondLst>
                            <p:childTnLst>
                              <p:par>
                                <p:cTn id="31" presetID="38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59259E-6 L 0.00017 0.05231 L 0.00069 2.59259E-6 L 0.00121 0.05231 L 0.00174 2.59259E-6 L 0.00208 0.05231 L 0.0026 2.59259E-6 L 0.00312 0.05231 L 0.00364 2.59259E-6 L 0.00399 0.05231 L 0.00451 2.59259E-6 L 0.00503 0.05231 L 0.00538 2.59259E-6 L 0.0059 0.05231 L 0.00642 2.59259E-6 L 0.00694 0.05231 L 0.00764 2.59259E-6 " pathEditMode="relative" rAng="0" ptsTypes="FFFFFFFFFFFFFFFFF">
                                      <p:cBhvr>
                                        <p:cTn id="3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3731" grpId="0" animBg="1"/>
      <p:bldP spid="243731" grpId="1" animBg="1"/>
      <p:bldP spid="243731" grpId="2" animBg="1"/>
      <p:bldP spid="243731" grpId="3" animBg="1"/>
      <p:bldP spid="243732" grpId="0"/>
      <p:bldP spid="24373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nej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3613" y="188914"/>
            <a:ext cx="4754562" cy="644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6"/>
          <p:cNvSpPr txBox="1">
            <a:spLocks noChangeArrowheads="1"/>
          </p:cNvSpPr>
          <p:nvPr/>
        </p:nvSpPr>
        <p:spPr bwMode="auto">
          <a:xfrm rot="780115">
            <a:off x="5856675" y="3959236"/>
            <a:ext cx="861774" cy="17065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eaVert" wrap="none">
            <a:spAutoFit/>
          </a:bodyPr>
          <a:lstStyle/>
          <a:p>
            <a:r>
              <a:rPr lang="ja-JP" altLang="en-US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日本海溝 </a:t>
            </a:r>
            <a:endParaRPr lang="en-US" altLang="ja-JP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r>
              <a:rPr lang="en-US" altLang="ja-JP" sz="20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Japan Trench</a:t>
            </a:r>
            <a:endParaRPr lang="ja-JP" altLang="en-US" sz="20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14340" name="Freeform 7"/>
          <p:cNvSpPr>
            <a:spLocks/>
          </p:cNvSpPr>
          <p:nvPr/>
        </p:nvSpPr>
        <p:spPr bwMode="auto">
          <a:xfrm>
            <a:off x="6024564" y="2565401"/>
            <a:ext cx="2016125" cy="3959225"/>
          </a:xfrm>
          <a:custGeom>
            <a:avLst/>
            <a:gdLst>
              <a:gd name="T0" fmla="*/ 1871663 w 1270"/>
              <a:gd name="T1" fmla="*/ 0 h 2494"/>
              <a:gd name="T2" fmla="*/ 1079500 w 1270"/>
              <a:gd name="T3" fmla="*/ 576262 h 2494"/>
              <a:gd name="T4" fmla="*/ 792162 w 1270"/>
              <a:gd name="T5" fmla="*/ 1295400 h 2494"/>
              <a:gd name="T6" fmla="*/ 792162 w 1270"/>
              <a:gd name="T7" fmla="*/ 2087562 h 2494"/>
              <a:gd name="T8" fmla="*/ 719137 w 1270"/>
              <a:gd name="T9" fmla="*/ 2519362 h 2494"/>
              <a:gd name="T10" fmla="*/ 358775 w 1270"/>
              <a:gd name="T11" fmla="*/ 3095625 h 2494"/>
              <a:gd name="T12" fmla="*/ 142875 w 1270"/>
              <a:gd name="T13" fmla="*/ 3671888 h 2494"/>
              <a:gd name="T14" fmla="*/ 0 w 1270"/>
              <a:gd name="T15" fmla="*/ 3959225 h 2494"/>
              <a:gd name="T16" fmla="*/ 2016125 w 1270"/>
              <a:gd name="T17" fmla="*/ 3959225 h 2494"/>
              <a:gd name="T18" fmla="*/ 1871663 w 1270"/>
              <a:gd name="T19" fmla="*/ 0 h 249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1270"/>
              <a:gd name="T31" fmla="*/ 0 h 2494"/>
              <a:gd name="T32" fmla="*/ 1270 w 1270"/>
              <a:gd name="T33" fmla="*/ 2494 h 249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1270" h="2494">
                <a:moveTo>
                  <a:pt x="1179" y="0"/>
                </a:moveTo>
                <a:lnTo>
                  <a:pt x="680" y="363"/>
                </a:lnTo>
                <a:lnTo>
                  <a:pt x="499" y="816"/>
                </a:lnTo>
                <a:lnTo>
                  <a:pt x="499" y="1315"/>
                </a:lnTo>
                <a:lnTo>
                  <a:pt x="453" y="1587"/>
                </a:lnTo>
                <a:lnTo>
                  <a:pt x="226" y="1950"/>
                </a:lnTo>
                <a:lnTo>
                  <a:pt x="90" y="2313"/>
                </a:lnTo>
                <a:lnTo>
                  <a:pt x="0" y="2494"/>
                </a:lnTo>
                <a:lnTo>
                  <a:pt x="1270" y="2494"/>
                </a:lnTo>
                <a:lnTo>
                  <a:pt x="1179" y="0"/>
                </a:lnTo>
                <a:close/>
              </a:path>
            </a:pathLst>
          </a:custGeom>
          <a:solidFill>
            <a:srgbClr val="3333CC">
              <a:alpha val="50195"/>
            </a:srgb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4341" name="Line 3"/>
          <p:cNvSpPr>
            <a:spLocks noChangeShapeType="1"/>
          </p:cNvSpPr>
          <p:nvPr/>
        </p:nvSpPr>
        <p:spPr bwMode="auto">
          <a:xfrm flipH="1" flipV="1">
            <a:off x="6527800" y="3860801"/>
            <a:ext cx="1081088" cy="2889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4342" name="Line 4"/>
          <p:cNvSpPr>
            <a:spLocks noChangeShapeType="1"/>
          </p:cNvSpPr>
          <p:nvPr/>
        </p:nvSpPr>
        <p:spPr bwMode="auto">
          <a:xfrm flipH="1" flipV="1">
            <a:off x="6024564" y="5589589"/>
            <a:ext cx="1081087" cy="2889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4343" name="Text Box 5"/>
          <p:cNvSpPr txBox="1">
            <a:spLocks noChangeArrowheads="1"/>
          </p:cNvSpPr>
          <p:nvPr/>
        </p:nvSpPr>
        <p:spPr bwMode="auto">
          <a:xfrm>
            <a:off x="7574290" y="4365104"/>
            <a:ext cx="2698175" cy="89255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太平洋プレート</a:t>
            </a:r>
            <a:endParaRPr lang="en-US" altLang="ja-JP" sz="28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r>
              <a:rPr lang="en-US" altLang="ja-JP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Pacific Plate </a:t>
            </a:r>
            <a:endParaRPr lang="ja-JP" altLang="en-US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 flipH="1">
            <a:off x="7248526" y="5445126"/>
            <a:ext cx="606425" cy="519113"/>
            <a:chOff x="954" y="3440"/>
            <a:chExt cx="382" cy="327"/>
          </a:xfrm>
        </p:grpSpPr>
        <p:sp>
          <p:nvSpPr>
            <p:cNvPr id="14345" name="Freeform 9"/>
            <p:cNvSpPr>
              <a:spLocks/>
            </p:cNvSpPr>
            <p:nvPr/>
          </p:nvSpPr>
          <p:spPr bwMode="auto">
            <a:xfrm>
              <a:off x="954" y="3440"/>
              <a:ext cx="177" cy="208"/>
            </a:xfrm>
            <a:custGeom>
              <a:avLst/>
              <a:gdLst>
                <a:gd name="T0" fmla="*/ 136 w 177"/>
                <a:gd name="T1" fmla="*/ 53 h 208"/>
                <a:gd name="T2" fmla="*/ 148 w 177"/>
                <a:gd name="T3" fmla="*/ 87 h 208"/>
                <a:gd name="T4" fmla="*/ 160 w 177"/>
                <a:gd name="T5" fmla="*/ 121 h 208"/>
                <a:gd name="T6" fmla="*/ 169 w 177"/>
                <a:gd name="T7" fmla="*/ 152 h 208"/>
                <a:gd name="T8" fmla="*/ 172 w 177"/>
                <a:gd name="T9" fmla="*/ 171 h 208"/>
                <a:gd name="T10" fmla="*/ 163 w 177"/>
                <a:gd name="T11" fmla="*/ 168 h 208"/>
                <a:gd name="T12" fmla="*/ 154 w 177"/>
                <a:gd name="T13" fmla="*/ 165 h 208"/>
                <a:gd name="T14" fmla="*/ 151 w 177"/>
                <a:gd name="T15" fmla="*/ 168 h 208"/>
                <a:gd name="T16" fmla="*/ 142 w 177"/>
                <a:gd name="T17" fmla="*/ 183 h 208"/>
                <a:gd name="T18" fmla="*/ 130 w 177"/>
                <a:gd name="T19" fmla="*/ 193 h 208"/>
                <a:gd name="T20" fmla="*/ 115 w 177"/>
                <a:gd name="T21" fmla="*/ 202 h 208"/>
                <a:gd name="T22" fmla="*/ 97 w 177"/>
                <a:gd name="T23" fmla="*/ 208 h 208"/>
                <a:gd name="T24" fmla="*/ 80 w 177"/>
                <a:gd name="T25" fmla="*/ 208 h 208"/>
                <a:gd name="T26" fmla="*/ 59 w 177"/>
                <a:gd name="T27" fmla="*/ 199 h 208"/>
                <a:gd name="T28" fmla="*/ 38 w 177"/>
                <a:gd name="T29" fmla="*/ 187 h 208"/>
                <a:gd name="T30" fmla="*/ 23 w 177"/>
                <a:gd name="T31" fmla="*/ 171 h 208"/>
                <a:gd name="T32" fmla="*/ 15 w 177"/>
                <a:gd name="T33" fmla="*/ 155 h 208"/>
                <a:gd name="T34" fmla="*/ 12 w 177"/>
                <a:gd name="T35" fmla="*/ 146 h 208"/>
                <a:gd name="T36" fmla="*/ 12 w 177"/>
                <a:gd name="T37" fmla="*/ 134 h 208"/>
                <a:gd name="T38" fmla="*/ 15 w 177"/>
                <a:gd name="T39" fmla="*/ 121 h 208"/>
                <a:gd name="T40" fmla="*/ 21 w 177"/>
                <a:gd name="T41" fmla="*/ 106 h 208"/>
                <a:gd name="T42" fmla="*/ 35 w 177"/>
                <a:gd name="T43" fmla="*/ 87 h 208"/>
                <a:gd name="T44" fmla="*/ 56 w 177"/>
                <a:gd name="T45" fmla="*/ 74 h 208"/>
                <a:gd name="T46" fmla="*/ 77 w 177"/>
                <a:gd name="T47" fmla="*/ 68 h 208"/>
                <a:gd name="T48" fmla="*/ 89 w 177"/>
                <a:gd name="T49" fmla="*/ 62 h 208"/>
                <a:gd name="T50" fmla="*/ 83 w 177"/>
                <a:gd name="T51" fmla="*/ 53 h 208"/>
                <a:gd name="T52" fmla="*/ 77 w 177"/>
                <a:gd name="T53" fmla="*/ 46 h 208"/>
                <a:gd name="T54" fmla="*/ 68 w 177"/>
                <a:gd name="T55" fmla="*/ 43 h 208"/>
                <a:gd name="T56" fmla="*/ 59 w 177"/>
                <a:gd name="T57" fmla="*/ 37 h 208"/>
                <a:gd name="T58" fmla="*/ 41 w 177"/>
                <a:gd name="T59" fmla="*/ 37 h 208"/>
                <a:gd name="T60" fmla="*/ 23 w 177"/>
                <a:gd name="T61" fmla="*/ 40 h 208"/>
                <a:gd name="T62" fmla="*/ 9 w 177"/>
                <a:gd name="T63" fmla="*/ 46 h 208"/>
                <a:gd name="T64" fmla="*/ 0 w 177"/>
                <a:gd name="T65" fmla="*/ 53 h 208"/>
                <a:gd name="T66" fmla="*/ 3 w 177"/>
                <a:gd name="T67" fmla="*/ 37 h 208"/>
                <a:gd name="T68" fmla="*/ 12 w 177"/>
                <a:gd name="T69" fmla="*/ 25 h 208"/>
                <a:gd name="T70" fmla="*/ 26 w 177"/>
                <a:gd name="T71" fmla="*/ 15 h 208"/>
                <a:gd name="T72" fmla="*/ 38 w 177"/>
                <a:gd name="T73" fmla="*/ 6 h 208"/>
                <a:gd name="T74" fmla="*/ 65 w 177"/>
                <a:gd name="T75" fmla="*/ 0 h 208"/>
                <a:gd name="T76" fmla="*/ 89 w 177"/>
                <a:gd name="T77" fmla="*/ 6 h 208"/>
                <a:gd name="T78" fmla="*/ 109 w 177"/>
                <a:gd name="T79" fmla="*/ 18 h 208"/>
                <a:gd name="T80" fmla="*/ 127 w 177"/>
                <a:gd name="T81" fmla="*/ 37 h 20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77"/>
                <a:gd name="T124" fmla="*/ 0 h 208"/>
                <a:gd name="T125" fmla="*/ 177 w 177"/>
                <a:gd name="T126" fmla="*/ 208 h 208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77" h="208">
                  <a:moveTo>
                    <a:pt x="127" y="37"/>
                  </a:moveTo>
                  <a:lnTo>
                    <a:pt x="136" y="53"/>
                  </a:lnTo>
                  <a:lnTo>
                    <a:pt x="142" y="68"/>
                  </a:lnTo>
                  <a:lnTo>
                    <a:pt x="148" y="87"/>
                  </a:lnTo>
                  <a:lnTo>
                    <a:pt x="154" y="102"/>
                  </a:lnTo>
                  <a:lnTo>
                    <a:pt x="160" y="121"/>
                  </a:lnTo>
                  <a:lnTo>
                    <a:pt x="166" y="137"/>
                  </a:lnTo>
                  <a:lnTo>
                    <a:pt x="169" y="152"/>
                  </a:lnTo>
                  <a:lnTo>
                    <a:pt x="177" y="171"/>
                  </a:lnTo>
                  <a:lnTo>
                    <a:pt x="172" y="171"/>
                  </a:lnTo>
                  <a:lnTo>
                    <a:pt x="169" y="171"/>
                  </a:lnTo>
                  <a:lnTo>
                    <a:pt x="163" y="168"/>
                  </a:lnTo>
                  <a:lnTo>
                    <a:pt x="160" y="165"/>
                  </a:lnTo>
                  <a:lnTo>
                    <a:pt x="154" y="165"/>
                  </a:lnTo>
                  <a:lnTo>
                    <a:pt x="151" y="165"/>
                  </a:lnTo>
                  <a:lnTo>
                    <a:pt x="151" y="168"/>
                  </a:lnTo>
                  <a:lnTo>
                    <a:pt x="151" y="174"/>
                  </a:lnTo>
                  <a:lnTo>
                    <a:pt x="142" y="183"/>
                  </a:lnTo>
                  <a:lnTo>
                    <a:pt x="136" y="190"/>
                  </a:lnTo>
                  <a:lnTo>
                    <a:pt x="130" y="193"/>
                  </a:lnTo>
                  <a:lnTo>
                    <a:pt x="124" y="199"/>
                  </a:lnTo>
                  <a:lnTo>
                    <a:pt x="115" y="202"/>
                  </a:lnTo>
                  <a:lnTo>
                    <a:pt x="106" y="205"/>
                  </a:lnTo>
                  <a:lnTo>
                    <a:pt x="97" y="208"/>
                  </a:lnTo>
                  <a:lnTo>
                    <a:pt x="89" y="208"/>
                  </a:lnTo>
                  <a:lnTo>
                    <a:pt x="80" y="208"/>
                  </a:lnTo>
                  <a:lnTo>
                    <a:pt x="68" y="205"/>
                  </a:lnTo>
                  <a:lnTo>
                    <a:pt x="59" y="199"/>
                  </a:lnTo>
                  <a:lnTo>
                    <a:pt x="47" y="193"/>
                  </a:lnTo>
                  <a:lnTo>
                    <a:pt x="38" y="187"/>
                  </a:lnTo>
                  <a:lnTo>
                    <a:pt x="29" y="180"/>
                  </a:lnTo>
                  <a:lnTo>
                    <a:pt x="23" y="171"/>
                  </a:lnTo>
                  <a:lnTo>
                    <a:pt x="18" y="162"/>
                  </a:lnTo>
                  <a:lnTo>
                    <a:pt x="15" y="155"/>
                  </a:lnTo>
                  <a:lnTo>
                    <a:pt x="12" y="152"/>
                  </a:lnTo>
                  <a:lnTo>
                    <a:pt x="12" y="146"/>
                  </a:lnTo>
                  <a:lnTo>
                    <a:pt x="12" y="140"/>
                  </a:lnTo>
                  <a:lnTo>
                    <a:pt x="12" y="134"/>
                  </a:lnTo>
                  <a:lnTo>
                    <a:pt x="15" y="127"/>
                  </a:lnTo>
                  <a:lnTo>
                    <a:pt x="15" y="121"/>
                  </a:lnTo>
                  <a:lnTo>
                    <a:pt x="15" y="118"/>
                  </a:lnTo>
                  <a:lnTo>
                    <a:pt x="21" y="106"/>
                  </a:lnTo>
                  <a:lnTo>
                    <a:pt x="29" y="96"/>
                  </a:lnTo>
                  <a:lnTo>
                    <a:pt x="35" y="87"/>
                  </a:lnTo>
                  <a:lnTo>
                    <a:pt x="44" y="81"/>
                  </a:lnTo>
                  <a:lnTo>
                    <a:pt x="56" y="74"/>
                  </a:lnTo>
                  <a:lnTo>
                    <a:pt x="65" y="68"/>
                  </a:lnTo>
                  <a:lnTo>
                    <a:pt x="77" y="68"/>
                  </a:lnTo>
                  <a:lnTo>
                    <a:pt x="89" y="65"/>
                  </a:lnTo>
                  <a:lnTo>
                    <a:pt x="89" y="62"/>
                  </a:lnTo>
                  <a:lnTo>
                    <a:pt x="86" y="59"/>
                  </a:lnTo>
                  <a:lnTo>
                    <a:pt x="83" y="53"/>
                  </a:lnTo>
                  <a:lnTo>
                    <a:pt x="80" y="50"/>
                  </a:lnTo>
                  <a:lnTo>
                    <a:pt x="77" y="46"/>
                  </a:lnTo>
                  <a:lnTo>
                    <a:pt x="74" y="46"/>
                  </a:lnTo>
                  <a:lnTo>
                    <a:pt x="68" y="43"/>
                  </a:lnTo>
                  <a:lnTo>
                    <a:pt x="65" y="40"/>
                  </a:lnTo>
                  <a:lnTo>
                    <a:pt x="59" y="37"/>
                  </a:lnTo>
                  <a:lnTo>
                    <a:pt x="50" y="37"/>
                  </a:lnTo>
                  <a:lnTo>
                    <a:pt x="41" y="37"/>
                  </a:lnTo>
                  <a:lnTo>
                    <a:pt x="32" y="37"/>
                  </a:lnTo>
                  <a:lnTo>
                    <a:pt x="23" y="40"/>
                  </a:lnTo>
                  <a:lnTo>
                    <a:pt x="18" y="43"/>
                  </a:lnTo>
                  <a:lnTo>
                    <a:pt x="9" y="46"/>
                  </a:lnTo>
                  <a:lnTo>
                    <a:pt x="6" y="53"/>
                  </a:lnTo>
                  <a:lnTo>
                    <a:pt x="0" y="53"/>
                  </a:lnTo>
                  <a:lnTo>
                    <a:pt x="0" y="43"/>
                  </a:lnTo>
                  <a:lnTo>
                    <a:pt x="3" y="37"/>
                  </a:lnTo>
                  <a:lnTo>
                    <a:pt x="9" y="31"/>
                  </a:lnTo>
                  <a:lnTo>
                    <a:pt x="12" y="25"/>
                  </a:lnTo>
                  <a:lnTo>
                    <a:pt x="21" y="18"/>
                  </a:lnTo>
                  <a:lnTo>
                    <a:pt x="26" y="15"/>
                  </a:lnTo>
                  <a:lnTo>
                    <a:pt x="32" y="9"/>
                  </a:lnTo>
                  <a:lnTo>
                    <a:pt x="38" y="6"/>
                  </a:lnTo>
                  <a:lnTo>
                    <a:pt x="53" y="3"/>
                  </a:lnTo>
                  <a:lnTo>
                    <a:pt x="65" y="0"/>
                  </a:lnTo>
                  <a:lnTo>
                    <a:pt x="77" y="3"/>
                  </a:lnTo>
                  <a:lnTo>
                    <a:pt x="89" y="6"/>
                  </a:lnTo>
                  <a:lnTo>
                    <a:pt x="100" y="9"/>
                  </a:lnTo>
                  <a:lnTo>
                    <a:pt x="109" y="18"/>
                  </a:lnTo>
                  <a:lnTo>
                    <a:pt x="118" y="28"/>
                  </a:lnTo>
                  <a:lnTo>
                    <a:pt x="127" y="37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346" name="Freeform 10"/>
            <p:cNvSpPr>
              <a:spLocks/>
            </p:cNvSpPr>
            <p:nvPr/>
          </p:nvSpPr>
          <p:spPr bwMode="auto">
            <a:xfrm>
              <a:off x="969" y="3449"/>
              <a:ext cx="139" cy="137"/>
            </a:xfrm>
            <a:custGeom>
              <a:avLst/>
              <a:gdLst>
                <a:gd name="T0" fmla="*/ 106 w 139"/>
                <a:gd name="T1" fmla="*/ 37 h 137"/>
                <a:gd name="T2" fmla="*/ 112 w 139"/>
                <a:gd name="T3" fmla="*/ 50 h 137"/>
                <a:gd name="T4" fmla="*/ 118 w 139"/>
                <a:gd name="T5" fmla="*/ 62 h 137"/>
                <a:gd name="T6" fmla="*/ 121 w 139"/>
                <a:gd name="T7" fmla="*/ 75 h 137"/>
                <a:gd name="T8" fmla="*/ 127 w 139"/>
                <a:gd name="T9" fmla="*/ 87 h 137"/>
                <a:gd name="T10" fmla="*/ 130 w 139"/>
                <a:gd name="T11" fmla="*/ 97 h 137"/>
                <a:gd name="T12" fmla="*/ 133 w 139"/>
                <a:gd name="T13" fmla="*/ 112 h 137"/>
                <a:gd name="T14" fmla="*/ 136 w 139"/>
                <a:gd name="T15" fmla="*/ 125 h 137"/>
                <a:gd name="T16" fmla="*/ 139 w 139"/>
                <a:gd name="T17" fmla="*/ 137 h 137"/>
                <a:gd name="T18" fmla="*/ 130 w 139"/>
                <a:gd name="T19" fmla="*/ 125 h 137"/>
                <a:gd name="T20" fmla="*/ 124 w 139"/>
                <a:gd name="T21" fmla="*/ 115 h 137"/>
                <a:gd name="T22" fmla="*/ 118 w 139"/>
                <a:gd name="T23" fmla="*/ 103 h 137"/>
                <a:gd name="T24" fmla="*/ 112 w 139"/>
                <a:gd name="T25" fmla="*/ 90 h 137"/>
                <a:gd name="T26" fmla="*/ 106 w 139"/>
                <a:gd name="T27" fmla="*/ 78 h 137"/>
                <a:gd name="T28" fmla="*/ 103 w 139"/>
                <a:gd name="T29" fmla="*/ 65 h 137"/>
                <a:gd name="T30" fmla="*/ 94 w 139"/>
                <a:gd name="T31" fmla="*/ 56 h 137"/>
                <a:gd name="T32" fmla="*/ 85 w 139"/>
                <a:gd name="T33" fmla="*/ 44 h 137"/>
                <a:gd name="T34" fmla="*/ 77 w 139"/>
                <a:gd name="T35" fmla="*/ 34 h 137"/>
                <a:gd name="T36" fmla="*/ 65 w 139"/>
                <a:gd name="T37" fmla="*/ 28 h 137"/>
                <a:gd name="T38" fmla="*/ 56 w 139"/>
                <a:gd name="T39" fmla="*/ 25 h 137"/>
                <a:gd name="T40" fmla="*/ 44 w 139"/>
                <a:gd name="T41" fmla="*/ 22 h 137"/>
                <a:gd name="T42" fmla="*/ 35 w 139"/>
                <a:gd name="T43" fmla="*/ 19 h 137"/>
                <a:gd name="T44" fmla="*/ 23 w 139"/>
                <a:gd name="T45" fmla="*/ 19 h 137"/>
                <a:gd name="T46" fmla="*/ 11 w 139"/>
                <a:gd name="T47" fmla="*/ 22 h 137"/>
                <a:gd name="T48" fmla="*/ 0 w 139"/>
                <a:gd name="T49" fmla="*/ 25 h 137"/>
                <a:gd name="T50" fmla="*/ 6 w 139"/>
                <a:gd name="T51" fmla="*/ 16 h 137"/>
                <a:gd name="T52" fmla="*/ 14 w 139"/>
                <a:gd name="T53" fmla="*/ 9 h 137"/>
                <a:gd name="T54" fmla="*/ 23 w 139"/>
                <a:gd name="T55" fmla="*/ 6 h 137"/>
                <a:gd name="T56" fmla="*/ 32 w 139"/>
                <a:gd name="T57" fmla="*/ 3 h 137"/>
                <a:gd name="T58" fmla="*/ 41 w 139"/>
                <a:gd name="T59" fmla="*/ 0 h 137"/>
                <a:gd name="T60" fmla="*/ 50 w 139"/>
                <a:gd name="T61" fmla="*/ 0 h 137"/>
                <a:gd name="T62" fmla="*/ 62 w 139"/>
                <a:gd name="T63" fmla="*/ 3 h 137"/>
                <a:gd name="T64" fmla="*/ 71 w 139"/>
                <a:gd name="T65" fmla="*/ 3 h 137"/>
                <a:gd name="T66" fmla="*/ 77 w 139"/>
                <a:gd name="T67" fmla="*/ 6 h 137"/>
                <a:gd name="T68" fmla="*/ 82 w 139"/>
                <a:gd name="T69" fmla="*/ 9 h 137"/>
                <a:gd name="T70" fmla="*/ 85 w 139"/>
                <a:gd name="T71" fmla="*/ 16 h 137"/>
                <a:gd name="T72" fmla="*/ 91 w 139"/>
                <a:gd name="T73" fmla="*/ 19 h 137"/>
                <a:gd name="T74" fmla="*/ 94 w 139"/>
                <a:gd name="T75" fmla="*/ 25 h 137"/>
                <a:gd name="T76" fmla="*/ 100 w 139"/>
                <a:gd name="T77" fmla="*/ 28 h 137"/>
                <a:gd name="T78" fmla="*/ 103 w 139"/>
                <a:gd name="T79" fmla="*/ 34 h 137"/>
                <a:gd name="T80" fmla="*/ 106 w 139"/>
                <a:gd name="T81" fmla="*/ 37 h 137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39"/>
                <a:gd name="T124" fmla="*/ 0 h 137"/>
                <a:gd name="T125" fmla="*/ 139 w 139"/>
                <a:gd name="T126" fmla="*/ 137 h 137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39" h="137">
                  <a:moveTo>
                    <a:pt x="106" y="37"/>
                  </a:moveTo>
                  <a:lnTo>
                    <a:pt x="112" y="50"/>
                  </a:lnTo>
                  <a:lnTo>
                    <a:pt x="118" y="62"/>
                  </a:lnTo>
                  <a:lnTo>
                    <a:pt x="121" y="75"/>
                  </a:lnTo>
                  <a:lnTo>
                    <a:pt x="127" y="87"/>
                  </a:lnTo>
                  <a:lnTo>
                    <a:pt x="130" y="97"/>
                  </a:lnTo>
                  <a:lnTo>
                    <a:pt x="133" y="112"/>
                  </a:lnTo>
                  <a:lnTo>
                    <a:pt x="136" y="125"/>
                  </a:lnTo>
                  <a:lnTo>
                    <a:pt x="139" y="137"/>
                  </a:lnTo>
                  <a:lnTo>
                    <a:pt x="130" y="125"/>
                  </a:lnTo>
                  <a:lnTo>
                    <a:pt x="124" y="115"/>
                  </a:lnTo>
                  <a:lnTo>
                    <a:pt x="118" y="103"/>
                  </a:lnTo>
                  <a:lnTo>
                    <a:pt x="112" y="90"/>
                  </a:lnTo>
                  <a:lnTo>
                    <a:pt x="106" y="78"/>
                  </a:lnTo>
                  <a:lnTo>
                    <a:pt x="103" y="65"/>
                  </a:lnTo>
                  <a:lnTo>
                    <a:pt x="94" y="56"/>
                  </a:lnTo>
                  <a:lnTo>
                    <a:pt x="85" y="44"/>
                  </a:lnTo>
                  <a:lnTo>
                    <a:pt x="77" y="34"/>
                  </a:lnTo>
                  <a:lnTo>
                    <a:pt x="65" y="28"/>
                  </a:lnTo>
                  <a:lnTo>
                    <a:pt x="56" y="25"/>
                  </a:lnTo>
                  <a:lnTo>
                    <a:pt x="44" y="22"/>
                  </a:lnTo>
                  <a:lnTo>
                    <a:pt x="35" y="19"/>
                  </a:lnTo>
                  <a:lnTo>
                    <a:pt x="23" y="19"/>
                  </a:lnTo>
                  <a:lnTo>
                    <a:pt x="11" y="22"/>
                  </a:lnTo>
                  <a:lnTo>
                    <a:pt x="0" y="25"/>
                  </a:lnTo>
                  <a:lnTo>
                    <a:pt x="6" y="16"/>
                  </a:lnTo>
                  <a:lnTo>
                    <a:pt x="14" y="9"/>
                  </a:lnTo>
                  <a:lnTo>
                    <a:pt x="23" y="6"/>
                  </a:lnTo>
                  <a:lnTo>
                    <a:pt x="32" y="3"/>
                  </a:lnTo>
                  <a:lnTo>
                    <a:pt x="41" y="0"/>
                  </a:lnTo>
                  <a:lnTo>
                    <a:pt x="50" y="0"/>
                  </a:lnTo>
                  <a:lnTo>
                    <a:pt x="62" y="3"/>
                  </a:lnTo>
                  <a:lnTo>
                    <a:pt x="71" y="3"/>
                  </a:lnTo>
                  <a:lnTo>
                    <a:pt x="77" y="6"/>
                  </a:lnTo>
                  <a:lnTo>
                    <a:pt x="82" y="9"/>
                  </a:lnTo>
                  <a:lnTo>
                    <a:pt x="85" y="16"/>
                  </a:lnTo>
                  <a:lnTo>
                    <a:pt x="91" y="19"/>
                  </a:lnTo>
                  <a:lnTo>
                    <a:pt x="94" y="25"/>
                  </a:lnTo>
                  <a:lnTo>
                    <a:pt x="100" y="28"/>
                  </a:lnTo>
                  <a:lnTo>
                    <a:pt x="103" y="34"/>
                  </a:lnTo>
                  <a:lnTo>
                    <a:pt x="106" y="37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347" name="Freeform 11"/>
            <p:cNvSpPr>
              <a:spLocks/>
            </p:cNvSpPr>
            <p:nvPr/>
          </p:nvSpPr>
          <p:spPr bwMode="auto">
            <a:xfrm>
              <a:off x="1170" y="3471"/>
              <a:ext cx="166" cy="177"/>
            </a:xfrm>
            <a:custGeom>
              <a:avLst/>
              <a:gdLst>
                <a:gd name="T0" fmla="*/ 157 w 166"/>
                <a:gd name="T1" fmla="*/ 9 h 177"/>
                <a:gd name="T2" fmla="*/ 148 w 166"/>
                <a:gd name="T3" fmla="*/ 25 h 177"/>
                <a:gd name="T4" fmla="*/ 142 w 166"/>
                <a:gd name="T5" fmla="*/ 37 h 177"/>
                <a:gd name="T6" fmla="*/ 145 w 166"/>
                <a:gd name="T7" fmla="*/ 53 h 177"/>
                <a:gd name="T8" fmla="*/ 160 w 166"/>
                <a:gd name="T9" fmla="*/ 68 h 177"/>
                <a:gd name="T10" fmla="*/ 166 w 166"/>
                <a:gd name="T11" fmla="*/ 90 h 177"/>
                <a:gd name="T12" fmla="*/ 163 w 166"/>
                <a:gd name="T13" fmla="*/ 112 h 177"/>
                <a:gd name="T14" fmla="*/ 157 w 166"/>
                <a:gd name="T15" fmla="*/ 131 h 177"/>
                <a:gd name="T16" fmla="*/ 145 w 166"/>
                <a:gd name="T17" fmla="*/ 146 h 177"/>
                <a:gd name="T18" fmla="*/ 133 w 166"/>
                <a:gd name="T19" fmla="*/ 159 h 177"/>
                <a:gd name="T20" fmla="*/ 121 w 166"/>
                <a:gd name="T21" fmla="*/ 168 h 177"/>
                <a:gd name="T22" fmla="*/ 107 w 166"/>
                <a:gd name="T23" fmla="*/ 174 h 177"/>
                <a:gd name="T24" fmla="*/ 89 w 166"/>
                <a:gd name="T25" fmla="*/ 177 h 177"/>
                <a:gd name="T26" fmla="*/ 74 w 166"/>
                <a:gd name="T27" fmla="*/ 174 h 177"/>
                <a:gd name="T28" fmla="*/ 59 w 166"/>
                <a:gd name="T29" fmla="*/ 168 h 177"/>
                <a:gd name="T30" fmla="*/ 47 w 166"/>
                <a:gd name="T31" fmla="*/ 156 h 177"/>
                <a:gd name="T32" fmla="*/ 38 w 166"/>
                <a:gd name="T33" fmla="*/ 149 h 177"/>
                <a:gd name="T34" fmla="*/ 30 w 166"/>
                <a:gd name="T35" fmla="*/ 146 h 177"/>
                <a:gd name="T36" fmla="*/ 21 w 166"/>
                <a:gd name="T37" fmla="*/ 149 h 177"/>
                <a:gd name="T38" fmla="*/ 12 w 166"/>
                <a:gd name="T39" fmla="*/ 149 h 177"/>
                <a:gd name="T40" fmla="*/ 6 w 166"/>
                <a:gd name="T41" fmla="*/ 149 h 177"/>
                <a:gd name="T42" fmla="*/ 0 w 166"/>
                <a:gd name="T43" fmla="*/ 149 h 177"/>
                <a:gd name="T44" fmla="*/ 0 w 166"/>
                <a:gd name="T45" fmla="*/ 146 h 177"/>
                <a:gd name="T46" fmla="*/ 9 w 166"/>
                <a:gd name="T47" fmla="*/ 137 h 177"/>
                <a:gd name="T48" fmla="*/ 27 w 166"/>
                <a:gd name="T49" fmla="*/ 128 h 177"/>
                <a:gd name="T50" fmla="*/ 41 w 166"/>
                <a:gd name="T51" fmla="*/ 118 h 177"/>
                <a:gd name="T52" fmla="*/ 56 w 166"/>
                <a:gd name="T53" fmla="*/ 106 h 177"/>
                <a:gd name="T54" fmla="*/ 71 w 166"/>
                <a:gd name="T55" fmla="*/ 90 h 177"/>
                <a:gd name="T56" fmla="*/ 89 w 166"/>
                <a:gd name="T57" fmla="*/ 65 h 177"/>
                <a:gd name="T58" fmla="*/ 107 w 166"/>
                <a:gd name="T59" fmla="*/ 37 h 177"/>
                <a:gd name="T60" fmla="*/ 127 w 166"/>
                <a:gd name="T61" fmla="*/ 15 h 177"/>
                <a:gd name="T62" fmla="*/ 145 w 166"/>
                <a:gd name="T63" fmla="*/ 3 h 177"/>
                <a:gd name="T64" fmla="*/ 154 w 166"/>
                <a:gd name="T65" fmla="*/ 0 h 17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66"/>
                <a:gd name="T100" fmla="*/ 0 h 177"/>
                <a:gd name="T101" fmla="*/ 166 w 166"/>
                <a:gd name="T102" fmla="*/ 177 h 177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66" h="177">
                  <a:moveTo>
                    <a:pt x="157" y="3"/>
                  </a:moveTo>
                  <a:lnTo>
                    <a:pt x="157" y="9"/>
                  </a:lnTo>
                  <a:lnTo>
                    <a:pt x="154" y="19"/>
                  </a:lnTo>
                  <a:lnTo>
                    <a:pt x="148" y="25"/>
                  </a:lnTo>
                  <a:lnTo>
                    <a:pt x="145" y="31"/>
                  </a:lnTo>
                  <a:lnTo>
                    <a:pt x="142" y="37"/>
                  </a:lnTo>
                  <a:lnTo>
                    <a:pt x="142" y="47"/>
                  </a:lnTo>
                  <a:lnTo>
                    <a:pt x="145" y="53"/>
                  </a:lnTo>
                  <a:lnTo>
                    <a:pt x="157" y="56"/>
                  </a:lnTo>
                  <a:lnTo>
                    <a:pt x="160" y="68"/>
                  </a:lnTo>
                  <a:lnTo>
                    <a:pt x="163" y="78"/>
                  </a:lnTo>
                  <a:lnTo>
                    <a:pt x="166" y="90"/>
                  </a:lnTo>
                  <a:lnTo>
                    <a:pt x="166" y="100"/>
                  </a:lnTo>
                  <a:lnTo>
                    <a:pt x="163" y="112"/>
                  </a:lnTo>
                  <a:lnTo>
                    <a:pt x="160" y="121"/>
                  </a:lnTo>
                  <a:lnTo>
                    <a:pt x="157" y="131"/>
                  </a:lnTo>
                  <a:lnTo>
                    <a:pt x="151" y="140"/>
                  </a:lnTo>
                  <a:lnTo>
                    <a:pt x="145" y="146"/>
                  </a:lnTo>
                  <a:lnTo>
                    <a:pt x="139" y="152"/>
                  </a:lnTo>
                  <a:lnTo>
                    <a:pt x="133" y="159"/>
                  </a:lnTo>
                  <a:lnTo>
                    <a:pt x="127" y="165"/>
                  </a:lnTo>
                  <a:lnTo>
                    <a:pt x="121" y="168"/>
                  </a:lnTo>
                  <a:lnTo>
                    <a:pt x="112" y="171"/>
                  </a:lnTo>
                  <a:lnTo>
                    <a:pt x="107" y="174"/>
                  </a:lnTo>
                  <a:lnTo>
                    <a:pt x="98" y="177"/>
                  </a:lnTo>
                  <a:lnTo>
                    <a:pt x="89" y="177"/>
                  </a:lnTo>
                  <a:lnTo>
                    <a:pt x="83" y="177"/>
                  </a:lnTo>
                  <a:lnTo>
                    <a:pt x="74" y="174"/>
                  </a:lnTo>
                  <a:lnTo>
                    <a:pt x="68" y="171"/>
                  </a:lnTo>
                  <a:lnTo>
                    <a:pt x="59" y="168"/>
                  </a:lnTo>
                  <a:lnTo>
                    <a:pt x="53" y="162"/>
                  </a:lnTo>
                  <a:lnTo>
                    <a:pt x="47" y="156"/>
                  </a:lnTo>
                  <a:lnTo>
                    <a:pt x="41" y="152"/>
                  </a:lnTo>
                  <a:lnTo>
                    <a:pt x="38" y="149"/>
                  </a:lnTo>
                  <a:lnTo>
                    <a:pt x="35" y="146"/>
                  </a:lnTo>
                  <a:lnTo>
                    <a:pt x="30" y="146"/>
                  </a:lnTo>
                  <a:lnTo>
                    <a:pt x="27" y="149"/>
                  </a:lnTo>
                  <a:lnTo>
                    <a:pt x="21" y="149"/>
                  </a:lnTo>
                  <a:lnTo>
                    <a:pt x="18" y="149"/>
                  </a:lnTo>
                  <a:lnTo>
                    <a:pt x="12" y="149"/>
                  </a:lnTo>
                  <a:lnTo>
                    <a:pt x="9" y="152"/>
                  </a:lnTo>
                  <a:lnTo>
                    <a:pt x="6" y="149"/>
                  </a:lnTo>
                  <a:lnTo>
                    <a:pt x="3" y="149"/>
                  </a:lnTo>
                  <a:lnTo>
                    <a:pt x="0" y="149"/>
                  </a:lnTo>
                  <a:lnTo>
                    <a:pt x="0" y="146"/>
                  </a:lnTo>
                  <a:lnTo>
                    <a:pt x="0" y="143"/>
                  </a:lnTo>
                  <a:lnTo>
                    <a:pt x="9" y="137"/>
                  </a:lnTo>
                  <a:lnTo>
                    <a:pt x="18" y="134"/>
                  </a:lnTo>
                  <a:lnTo>
                    <a:pt x="27" y="128"/>
                  </a:lnTo>
                  <a:lnTo>
                    <a:pt x="33" y="124"/>
                  </a:lnTo>
                  <a:lnTo>
                    <a:pt x="41" y="118"/>
                  </a:lnTo>
                  <a:lnTo>
                    <a:pt x="47" y="112"/>
                  </a:lnTo>
                  <a:lnTo>
                    <a:pt x="56" y="106"/>
                  </a:lnTo>
                  <a:lnTo>
                    <a:pt x="62" y="103"/>
                  </a:lnTo>
                  <a:lnTo>
                    <a:pt x="71" y="90"/>
                  </a:lnTo>
                  <a:lnTo>
                    <a:pt x="80" y="78"/>
                  </a:lnTo>
                  <a:lnTo>
                    <a:pt x="89" y="65"/>
                  </a:lnTo>
                  <a:lnTo>
                    <a:pt x="98" y="53"/>
                  </a:lnTo>
                  <a:lnTo>
                    <a:pt x="107" y="37"/>
                  </a:lnTo>
                  <a:lnTo>
                    <a:pt x="118" y="28"/>
                  </a:lnTo>
                  <a:lnTo>
                    <a:pt x="127" y="15"/>
                  </a:lnTo>
                  <a:lnTo>
                    <a:pt x="139" y="3"/>
                  </a:lnTo>
                  <a:lnTo>
                    <a:pt x="145" y="3"/>
                  </a:lnTo>
                  <a:lnTo>
                    <a:pt x="148" y="3"/>
                  </a:lnTo>
                  <a:lnTo>
                    <a:pt x="154" y="0"/>
                  </a:lnTo>
                  <a:lnTo>
                    <a:pt x="157" y="3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348" name="Freeform 12"/>
            <p:cNvSpPr>
              <a:spLocks/>
            </p:cNvSpPr>
            <p:nvPr/>
          </p:nvSpPr>
          <p:spPr bwMode="auto">
            <a:xfrm>
              <a:off x="1194" y="3483"/>
              <a:ext cx="121" cy="128"/>
            </a:xfrm>
            <a:custGeom>
              <a:avLst/>
              <a:gdLst>
                <a:gd name="T0" fmla="*/ 0 w 121"/>
                <a:gd name="T1" fmla="*/ 128 h 128"/>
                <a:gd name="T2" fmla="*/ 11 w 121"/>
                <a:gd name="T3" fmla="*/ 119 h 128"/>
                <a:gd name="T4" fmla="*/ 23 w 121"/>
                <a:gd name="T5" fmla="*/ 109 h 128"/>
                <a:gd name="T6" fmla="*/ 35 w 121"/>
                <a:gd name="T7" fmla="*/ 100 h 128"/>
                <a:gd name="T8" fmla="*/ 47 w 121"/>
                <a:gd name="T9" fmla="*/ 91 h 128"/>
                <a:gd name="T10" fmla="*/ 56 w 121"/>
                <a:gd name="T11" fmla="*/ 78 h 128"/>
                <a:gd name="T12" fmla="*/ 65 w 121"/>
                <a:gd name="T13" fmla="*/ 66 h 128"/>
                <a:gd name="T14" fmla="*/ 77 w 121"/>
                <a:gd name="T15" fmla="*/ 50 h 128"/>
                <a:gd name="T16" fmla="*/ 86 w 121"/>
                <a:gd name="T17" fmla="*/ 38 h 128"/>
                <a:gd name="T18" fmla="*/ 88 w 121"/>
                <a:gd name="T19" fmla="*/ 35 h 128"/>
                <a:gd name="T20" fmla="*/ 94 w 121"/>
                <a:gd name="T21" fmla="*/ 28 h 128"/>
                <a:gd name="T22" fmla="*/ 97 w 121"/>
                <a:gd name="T23" fmla="*/ 22 h 128"/>
                <a:gd name="T24" fmla="*/ 100 w 121"/>
                <a:gd name="T25" fmla="*/ 19 h 128"/>
                <a:gd name="T26" fmla="*/ 106 w 121"/>
                <a:gd name="T27" fmla="*/ 13 h 128"/>
                <a:gd name="T28" fmla="*/ 109 w 121"/>
                <a:gd name="T29" fmla="*/ 10 h 128"/>
                <a:gd name="T30" fmla="*/ 115 w 121"/>
                <a:gd name="T31" fmla="*/ 3 h 128"/>
                <a:gd name="T32" fmla="*/ 121 w 121"/>
                <a:gd name="T33" fmla="*/ 0 h 128"/>
                <a:gd name="T34" fmla="*/ 109 w 121"/>
                <a:gd name="T35" fmla="*/ 19 h 128"/>
                <a:gd name="T36" fmla="*/ 97 w 121"/>
                <a:gd name="T37" fmla="*/ 41 h 128"/>
                <a:gd name="T38" fmla="*/ 86 w 121"/>
                <a:gd name="T39" fmla="*/ 59 h 128"/>
                <a:gd name="T40" fmla="*/ 71 w 121"/>
                <a:gd name="T41" fmla="*/ 78 h 128"/>
                <a:gd name="T42" fmla="*/ 56 w 121"/>
                <a:gd name="T43" fmla="*/ 94 h 128"/>
                <a:gd name="T44" fmla="*/ 38 w 121"/>
                <a:gd name="T45" fmla="*/ 109 h 128"/>
                <a:gd name="T46" fmla="*/ 20 w 121"/>
                <a:gd name="T47" fmla="*/ 122 h 128"/>
                <a:gd name="T48" fmla="*/ 0 w 121"/>
                <a:gd name="T49" fmla="*/ 128 h 12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121"/>
                <a:gd name="T76" fmla="*/ 0 h 128"/>
                <a:gd name="T77" fmla="*/ 121 w 121"/>
                <a:gd name="T78" fmla="*/ 128 h 12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121" h="128">
                  <a:moveTo>
                    <a:pt x="0" y="128"/>
                  </a:moveTo>
                  <a:lnTo>
                    <a:pt x="11" y="119"/>
                  </a:lnTo>
                  <a:lnTo>
                    <a:pt x="23" y="109"/>
                  </a:lnTo>
                  <a:lnTo>
                    <a:pt x="35" y="100"/>
                  </a:lnTo>
                  <a:lnTo>
                    <a:pt x="47" y="91"/>
                  </a:lnTo>
                  <a:lnTo>
                    <a:pt x="56" y="78"/>
                  </a:lnTo>
                  <a:lnTo>
                    <a:pt x="65" y="66"/>
                  </a:lnTo>
                  <a:lnTo>
                    <a:pt x="77" y="50"/>
                  </a:lnTo>
                  <a:lnTo>
                    <a:pt x="86" y="38"/>
                  </a:lnTo>
                  <a:lnTo>
                    <a:pt x="88" y="35"/>
                  </a:lnTo>
                  <a:lnTo>
                    <a:pt x="94" y="28"/>
                  </a:lnTo>
                  <a:lnTo>
                    <a:pt x="97" y="22"/>
                  </a:lnTo>
                  <a:lnTo>
                    <a:pt x="100" y="19"/>
                  </a:lnTo>
                  <a:lnTo>
                    <a:pt x="106" y="13"/>
                  </a:lnTo>
                  <a:lnTo>
                    <a:pt x="109" y="10"/>
                  </a:lnTo>
                  <a:lnTo>
                    <a:pt x="115" y="3"/>
                  </a:lnTo>
                  <a:lnTo>
                    <a:pt x="121" y="0"/>
                  </a:lnTo>
                  <a:lnTo>
                    <a:pt x="109" y="19"/>
                  </a:lnTo>
                  <a:lnTo>
                    <a:pt x="97" y="41"/>
                  </a:lnTo>
                  <a:lnTo>
                    <a:pt x="86" y="59"/>
                  </a:lnTo>
                  <a:lnTo>
                    <a:pt x="71" y="78"/>
                  </a:lnTo>
                  <a:lnTo>
                    <a:pt x="56" y="94"/>
                  </a:lnTo>
                  <a:lnTo>
                    <a:pt x="38" y="109"/>
                  </a:lnTo>
                  <a:lnTo>
                    <a:pt x="20" y="122"/>
                  </a:lnTo>
                  <a:lnTo>
                    <a:pt x="0" y="12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349" name="Freeform 13"/>
            <p:cNvSpPr>
              <a:spLocks/>
            </p:cNvSpPr>
            <p:nvPr/>
          </p:nvSpPr>
          <p:spPr bwMode="auto">
            <a:xfrm>
              <a:off x="977" y="3514"/>
              <a:ext cx="122" cy="125"/>
            </a:xfrm>
            <a:custGeom>
              <a:avLst/>
              <a:gdLst>
                <a:gd name="T0" fmla="*/ 83 w 122"/>
                <a:gd name="T1" fmla="*/ 13 h 125"/>
                <a:gd name="T2" fmla="*/ 86 w 122"/>
                <a:gd name="T3" fmla="*/ 22 h 125"/>
                <a:gd name="T4" fmla="*/ 92 w 122"/>
                <a:gd name="T5" fmla="*/ 32 h 125"/>
                <a:gd name="T6" fmla="*/ 95 w 122"/>
                <a:gd name="T7" fmla="*/ 41 h 125"/>
                <a:gd name="T8" fmla="*/ 101 w 122"/>
                <a:gd name="T9" fmla="*/ 50 h 125"/>
                <a:gd name="T10" fmla="*/ 104 w 122"/>
                <a:gd name="T11" fmla="*/ 60 h 125"/>
                <a:gd name="T12" fmla="*/ 110 w 122"/>
                <a:gd name="T13" fmla="*/ 69 h 125"/>
                <a:gd name="T14" fmla="*/ 116 w 122"/>
                <a:gd name="T15" fmla="*/ 75 h 125"/>
                <a:gd name="T16" fmla="*/ 122 w 122"/>
                <a:gd name="T17" fmla="*/ 85 h 125"/>
                <a:gd name="T18" fmla="*/ 119 w 122"/>
                <a:gd name="T19" fmla="*/ 91 h 125"/>
                <a:gd name="T20" fmla="*/ 116 w 122"/>
                <a:gd name="T21" fmla="*/ 97 h 125"/>
                <a:gd name="T22" fmla="*/ 110 w 122"/>
                <a:gd name="T23" fmla="*/ 103 h 125"/>
                <a:gd name="T24" fmla="*/ 107 w 122"/>
                <a:gd name="T25" fmla="*/ 109 h 125"/>
                <a:gd name="T26" fmla="*/ 101 w 122"/>
                <a:gd name="T27" fmla="*/ 113 h 125"/>
                <a:gd name="T28" fmla="*/ 95 w 122"/>
                <a:gd name="T29" fmla="*/ 119 h 125"/>
                <a:gd name="T30" fmla="*/ 89 w 122"/>
                <a:gd name="T31" fmla="*/ 122 h 125"/>
                <a:gd name="T32" fmla="*/ 83 w 122"/>
                <a:gd name="T33" fmla="*/ 122 h 125"/>
                <a:gd name="T34" fmla="*/ 69 w 122"/>
                <a:gd name="T35" fmla="*/ 125 h 125"/>
                <a:gd name="T36" fmla="*/ 57 w 122"/>
                <a:gd name="T37" fmla="*/ 122 h 125"/>
                <a:gd name="T38" fmla="*/ 45 w 122"/>
                <a:gd name="T39" fmla="*/ 119 h 125"/>
                <a:gd name="T40" fmla="*/ 36 w 122"/>
                <a:gd name="T41" fmla="*/ 113 h 125"/>
                <a:gd name="T42" fmla="*/ 27 w 122"/>
                <a:gd name="T43" fmla="*/ 106 h 125"/>
                <a:gd name="T44" fmla="*/ 18 w 122"/>
                <a:gd name="T45" fmla="*/ 97 h 125"/>
                <a:gd name="T46" fmla="*/ 9 w 122"/>
                <a:gd name="T47" fmla="*/ 88 h 125"/>
                <a:gd name="T48" fmla="*/ 3 w 122"/>
                <a:gd name="T49" fmla="*/ 78 h 125"/>
                <a:gd name="T50" fmla="*/ 0 w 122"/>
                <a:gd name="T51" fmla="*/ 69 h 125"/>
                <a:gd name="T52" fmla="*/ 0 w 122"/>
                <a:gd name="T53" fmla="*/ 60 h 125"/>
                <a:gd name="T54" fmla="*/ 3 w 122"/>
                <a:gd name="T55" fmla="*/ 50 h 125"/>
                <a:gd name="T56" fmla="*/ 6 w 122"/>
                <a:gd name="T57" fmla="*/ 41 h 125"/>
                <a:gd name="T58" fmla="*/ 9 w 122"/>
                <a:gd name="T59" fmla="*/ 35 h 125"/>
                <a:gd name="T60" fmla="*/ 15 w 122"/>
                <a:gd name="T61" fmla="*/ 25 h 125"/>
                <a:gd name="T62" fmla="*/ 21 w 122"/>
                <a:gd name="T63" fmla="*/ 19 h 125"/>
                <a:gd name="T64" fmla="*/ 27 w 122"/>
                <a:gd name="T65" fmla="*/ 13 h 125"/>
                <a:gd name="T66" fmla="*/ 33 w 122"/>
                <a:gd name="T67" fmla="*/ 10 h 125"/>
                <a:gd name="T68" fmla="*/ 39 w 122"/>
                <a:gd name="T69" fmla="*/ 7 h 125"/>
                <a:gd name="T70" fmla="*/ 48 w 122"/>
                <a:gd name="T71" fmla="*/ 4 h 125"/>
                <a:gd name="T72" fmla="*/ 57 w 122"/>
                <a:gd name="T73" fmla="*/ 4 h 125"/>
                <a:gd name="T74" fmla="*/ 63 w 122"/>
                <a:gd name="T75" fmla="*/ 0 h 125"/>
                <a:gd name="T76" fmla="*/ 72 w 122"/>
                <a:gd name="T77" fmla="*/ 4 h 125"/>
                <a:gd name="T78" fmla="*/ 77 w 122"/>
                <a:gd name="T79" fmla="*/ 7 h 125"/>
                <a:gd name="T80" fmla="*/ 83 w 122"/>
                <a:gd name="T81" fmla="*/ 13 h 12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122"/>
                <a:gd name="T124" fmla="*/ 0 h 125"/>
                <a:gd name="T125" fmla="*/ 122 w 122"/>
                <a:gd name="T126" fmla="*/ 125 h 125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122" h="125">
                  <a:moveTo>
                    <a:pt x="83" y="13"/>
                  </a:moveTo>
                  <a:lnTo>
                    <a:pt x="86" y="22"/>
                  </a:lnTo>
                  <a:lnTo>
                    <a:pt x="92" y="32"/>
                  </a:lnTo>
                  <a:lnTo>
                    <a:pt x="95" y="41"/>
                  </a:lnTo>
                  <a:lnTo>
                    <a:pt x="101" y="50"/>
                  </a:lnTo>
                  <a:lnTo>
                    <a:pt x="104" y="60"/>
                  </a:lnTo>
                  <a:lnTo>
                    <a:pt x="110" y="69"/>
                  </a:lnTo>
                  <a:lnTo>
                    <a:pt x="116" y="75"/>
                  </a:lnTo>
                  <a:lnTo>
                    <a:pt x="122" y="85"/>
                  </a:lnTo>
                  <a:lnTo>
                    <a:pt x="119" y="91"/>
                  </a:lnTo>
                  <a:lnTo>
                    <a:pt x="116" y="97"/>
                  </a:lnTo>
                  <a:lnTo>
                    <a:pt x="110" y="103"/>
                  </a:lnTo>
                  <a:lnTo>
                    <a:pt x="107" y="109"/>
                  </a:lnTo>
                  <a:lnTo>
                    <a:pt x="101" y="113"/>
                  </a:lnTo>
                  <a:lnTo>
                    <a:pt x="95" y="119"/>
                  </a:lnTo>
                  <a:lnTo>
                    <a:pt x="89" y="122"/>
                  </a:lnTo>
                  <a:lnTo>
                    <a:pt x="83" y="122"/>
                  </a:lnTo>
                  <a:lnTo>
                    <a:pt x="69" y="125"/>
                  </a:lnTo>
                  <a:lnTo>
                    <a:pt x="57" y="122"/>
                  </a:lnTo>
                  <a:lnTo>
                    <a:pt x="45" y="119"/>
                  </a:lnTo>
                  <a:lnTo>
                    <a:pt x="36" y="113"/>
                  </a:lnTo>
                  <a:lnTo>
                    <a:pt x="27" y="106"/>
                  </a:lnTo>
                  <a:lnTo>
                    <a:pt x="18" y="97"/>
                  </a:lnTo>
                  <a:lnTo>
                    <a:pt x="9" y="88"/>
                  </a:lnTo>
                  <a:lnTo>
                    <a:pt x="3" y="78"/>
                  </a:lnTo>
                  <a:lnTo>
                    <a:pt x="0" y="69"/>
                  </a:lnTo>
                  <a:lnTo>
                    <a:pt x="0" y="60"/>
                  </a:lnTo>
                  <a:lnTo>
                    <a:pt x="3" y="50"/>
                  </a:lnTo>
                  <a:lnTo>
                    <a:pt x="6" y="41"/>
                  </a:lnTo>
                  <a:lnTo>
                    <a:pt x="9" y="35"/>
                  </a:lnTo>
                  <a:lnTo>
                    <a:pt x="15" y="25"/>
                  </a:lnTo>
                  <a:lnTo>
                    <a:pt x="21" y="19"/>
                  </a:lnTo>
                  <a:lnTo>
                    <a:pt x="27" y="13"/>
                  </a:lnTo>
                  <a:lnTo>
                    <a:pt x="33" y="10"/>
                  </a:lnTo>
                  <a:lnTo>
                    <a:pt x="39" y="7"/>
                  </a:lnTo>
                  <a:lnTo>
                    <a:pt x="48" y="4"/>
                  </a:lnTo>
                  <a:lnTo>
                    <a:pt x="57" y="4"/>
                  </a:lnTo>
                  <a:lnTo>
                    <a:pt x="63" y="0"/>
                  </a:lnTo>
                  <a:lnTo>
                    <a:pt x="72" y="4"/>
                  </a:lnTo>
                  <a:lnTo>
                    <a:pt x="77" y="7"/>
                  </a:lnTo>
                  <a:lnTo>
                    <a:pt x="83" y="13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350" name="Freeform 14"/>
            <p:cNvSpPr>
              <a:spLocks/>
            </p:cNvSpPr>
            <p:nvPr/>
          </p:nvSpPr>
          <p:spPr bwMode="auto">
            <a:xfrm>
              <a:off x="1220" y="3524"/>
              <a:ext cx="104" cy="115"/>
            </a:xfrm>
            <a:custGeom>
              <a:avLst/>
              <a:gdLst>
                <a:gd name="T0" fmla="*/ 104 w 104"/>
                <a:gd name="T1" fmla="*/ 28 h 115"/>
                <a:gd name="T2" fmla="*/ 104 w 104"/>
                <a:gd name="T3" fmla="*/ 40 h 115"/>
                <a:gd name="T4" fmla="*/ 104 w 104"/>
                <a:gd name="T5" fmla="*/ 53 h 115"/>
                <a:gd name="T6" fmla="*/ 101 w 104"/>
                <a:gd name="T7" fmla="*/ 62 h 115"/>
                <a:gd name="T8" fmla="*/ 98 w 104"/>
                <a:gd name="T9" fmla="*/ 71 h 115"/>
                <a:gd name="T10" fmla="*/ 92 w 104"/>
                <a:gd name="T11" fmla="*/ 81 h 115"/>
                <a:gd name="T12" fmla="*/ 86 w 104"/>
                <a:gd name="T13" fmla="*/ 90 h 115"/>
                <a:gd name="T14" fmla="*/ 80 w 104"/>
                <a:gd name="T15" fmla="*/ 96 h 115"/>
                <a:gd name="T16" fmla="*/ 74 w 104"/>
                <a:gd name="T17" fmla="*/ 106 h 115"/>
                <a:gd name="T18" fmla="*/ 65 w 104"/>
                <a:gd name="T19" fmla="*/ 109 h 115"/>
                <a:gd name="T20" fmla="*/ 57 w 104"/>
                <a:gd name="T21" fmla="*/ 112 h 115"/>
                <a:gd name="T22" fmla="*/ 48 w 104"/>
                <a:gd name="T23" fmla="*/ 115 h 115"/>
                <a:gd name="T24" fmla="*/ 39 w 104"/>
                <a:gd name="T25" fmla="*/ 112 h 115"/>
                <a:gd name="T26" fmla="*/ 30 w 104"/>
                <a:gd name="T27" fmla="*/ 109 h 115"/>
                <a:gd name="T28" fmla="*/ 21 w 104"/>
                <a:gd name="T29" fmla="*/ 106 h 115"/>
                <a:gd name="T30" fmla="*/ 12 w 104"/>
                <a:gd name="T31" fmla="*/ 103 h 115"/>
                <a:gd name="T32" fmla="*/ 6 w 104"/>
                <a:gd name="T33" fmla="*/ 99 h 115"/>
                <a:gd name="T34" fmla="*/ 0 w 104"/>
                <a:gd name="T35" fmla="*/ 90 h 115"/>
                <a:gd name="T36" fmla="*/ 12 w 104"/>
                <a:gd name="T37" fmla="*/ 81 h 115"/>
                <a:gd name="T38" fmla="*/ 27 w 104"/>
                <a:gd name="T39" fmla="*/ 71 h 115"/>
                <a:gd name="T40" fmla="*/ 39 w 104"/>
                <a:gd name="T41" fmla="*/ 62 h 115"/>
                <a:gd name="T42" fmla="*/ 51 w 104"/>
                <a:gd name="T43" fmla="*/ 50 h 115"/>
                <a:gd name="T44" fmla="*/ 60 w 104"/>
                <a:gd name="T45" fmla="*/ 37 h 115"/>
                <a:gd name="T46" fmla="*/ 68 w 104"/>
                <a:gd name="T47" fmla="*/ 25 h 115"/>
                <a:gd name="T48" fmla="*/ 77 w 104"/>
                <a:gd name="T49" fmla="*/ 12 h 115"/>
                <a:gd name="T50" fmla="*/ 86 w 104"/>
                <a:gd name="T51" fmla="*/ 0 h 115"/>
                <a:gd name="T52" fmla="*/ 92 w 104"/>
                <a:gd name="T53" fmla="*/ 0 h 115"/>
                <a:gd name="T54" fmla="*/ 95 w 104"/>
                <a:gd name="T55" fmla="*/ 3 h 115"/>
                <a:gd name="T56" fmla="*/ 98 w 104"/>
                <a:gd name="T57" fmla="*/ 6 h 115"/>
                <a:gd name="T58" fmla="*/ 98 w 104"/>
                <a:gd name="T59" fmla="*/ 12 h 115"/>
                <a:gd name="T60" fmla="*/ 98 w 104"/>
                <a:gd name="T61" fmla="*/ 15 h 115"/>
                <a:gd name="T62" fmla="*/ 101 w 104"/>
                <a:gd name="T63" fmla="*/ 22 h 115"/>
                <a:gd name="T64" fmla="*/ 101 w 104"/>
                <a:gd name="T65" fmla="*/ 25 h 115"/>
                <a:gd name="T66" fmla="*/ 104 w 104"/>
                <a:gd name="T67" fmla="*/ 28 h 11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04"/>
                <a:gd name="T103" fmla="*/ 0 h 115"/>
                <a:gd name="T104" fmla="*/ 104 w 104"/>
                <a:gd name="T105" fmla="*/ 115 h 11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04" h="115">
                  <a:moveTo>
                    <a:pt x="104" y="28"/>
                  </a:moveTo>
                  <a:lnTo>
                    <a:pt x="104" y="40"/>
                  </a:lnTo>
                  <a:lnTo>
                    <a:pt x="104" y="53"/>
                  </a:lnTo>
                  <a:lnTo>
                    <a:pt x="101" y="62"/>
                  </a:lnTo>
                  <a:lnTo>
                    <a:pt x="98" y="71"/>
                  </a:lnTo>
                  <a:lnTo>
                    <a:pt x="92" y="81"/>
                  </a:lnTo>
                  <a:lnTo>
                    <a:pt x="86" y="90"/>
                  </a:lnTo>
                  <a:lnTo>
                    <a:pt x="80" y="96"/>
                  </a:lnTo>
                  <a:lnTo>
                    <a:pt x="74" y="106"/>
                  </a:lnTo>
                  <a:lnTo>
                    <a:pt x="65" y="109"/>
                  </a:lnTo>
                  <a:lnTo>
                    <a:pt x="57" y="112"/>
                  </a:lnTo>
                  <a:lnTo>
                    <a:pt x="48" y="115"/>
                  </a:lnTo>
                  <a:lnTo>
                    <a:pt x="39" y="112"/>
                  </a:lnTo>
                  <a:lnTo>
                    <a:pt x="30" y="109"/>
                  </a:lnTo>
                  <a:lnTo>
                    <a:pt x="21" y="106"/>
                  </a:lnTo>
                  <a:lnTo>
                    <a:pt x="12" y="103"/>
                  </a:lnTo>
                  <a:lnTo>
                    <a:pt x="6" y="99"/>
                  </a:lnTo>
                  <a:lnTo>
                    <a:pt x="0" y="90"/>
                  </a:lnTo>
                  <a:lnTo>
                    <a:pt x="12" y="81"/>
                  </a:lnTo>
                  <a:lnTo>
                    <a:pt x="27" y="71"/>
                  </a:lnTo>
                  <a:lnTo>
                    <a:pt x="39" y="62"/>
                  </a:lnTo>
                  <a:lnTo>
                    <a:pt x="51" y="50"/>
                  </a:lnTo>
                  <a:lnTo>
                    <a:pt x="60" y="37"/>
                  </a:lnTo>
                  <a:lnTo>
                    <a:pt x="68" y="25"/>
                  </a:lnTo>
                  <a:lnTo>
                    <a:pt x="77" y="12"/>
                  </a:lnTo>
                  <a:lnTo>
                    <a:pt x="86" y="0"/>
                  </a:lnTo>
                  <a:lnTo>
                    <a:pt x="92" y="0"/>
                  </a:lnTo>
                  <a:lnTo>
                    <a:pt x="95" y="3"/>
                  </a:lnTo>
                  <a:lnTo>
                    <a:pt x="98" y="6"/>
                  </a:lnTo>
                  <a:lnTo>
                    <a:pt x="98" y="12"/>
                  </a:lnTo>
                  <a:lnTo>
                    <a:pt x="98" y="15"/>
                  </a:lnTo>
                  <a:lnTo>
                    <a:pt x="101" y="22"/>
                  </a:lnTo>
                  <a:lnTo>
                    <a:pt x="101" y="25"/>
                  </a:lnTo>
                  <a:lnTo>
                    <a:pt x="104" y="28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351" name="Freeform 15"/>
            <p:cNvSpPr>
              <a:spLocks/>
            </p:cNvSpPr>
            <p:nvPr/>
          </p:nvSpPr>
          <p:spPr bwMode="auto">
            <a:xfrm>
              <a:off x="1025" y="3555"/>
              <a:ext cx="41" cy="44"/>
            </a:xfrm>
            <a:custGeom>
              <a:avLst/>
              <a:gdLst>
                <a:gd name="T0" fmla="*/ 41 w 41"/>
                <a:gd name="T1" fmla="*/ 19 h 44"/>
                <a:gd name="T2" fmla="*/ 41 w 41"/>
                <a:gd name="T3" fmla="*/ 22 h 44"/>
                <a:gd name="T4" fmla="*/ 41 w 41"/>
                <a:gd name="T5" fmla="*/ 25 h 44"/>
                <a:gd name="T6" fmla="*/ 38 w 41"/>
                <a:gd name="T7" fmla="*/ 28 h 44"/>
                <a:gd name="T8" fmla="*/ 38 w 41"/>
                <a:gd name="T9" fmla="*/ 31 h 44"/>
                <a:gd name="T10" fmla="*/ 35 w 41"/>
                <a:gd name="T11" fmla="*/ 34 h 44"/>
                <a:gd name="T12" fmla="*/ 32 w 41"/>
                <a:gd name="T13" fmla="*/ 37 h 44"/>
                <a:gd name="T14" fmla="*/ 29 w 41"/>
                <a:gd name="T15" fmla="*/ 40 h 44"/>
                <a:gd name="T16" fmla="*/ 26 w 41"/>
                <a:gd name="T17" fmla="*/ 40 h 44"/>
                <a:gd name="T18" fmla="*/ 24 w 41"/>
                <a:gd name="T19" fmla="*/ 44 h 44"/>
                <a:gd name="T20" fmla="*/ 18 w 41"/>
                <a:gd name="T21" fmla="*/ 44 h 44"/>
                <a:gd name="T22" fmla="*/ 15 w 41"/>
                <a:gd name="T23" fmla="*/ 44 h 44"/>
                <a:gd name="T24" fmla="*/ 12 w 41"/>
                <a:gd name="T25" fmla="*/ 44 h 44"/>
                <a:gd name="T26" fmla="*/ 6 w 41"/>
                <a:gd name="T27" fmla="*/ 40 h 44"/>
                <a:gd name="T28" fmla="*/ 3 w 41"/>
                <a:gd name="T29" fmla="*/ 37 h 44"/>
                <a:gd name="T30" fmla="*/ 3 w 41"/>
                <a:gd name="T31" fmla="*/ 34 h 44"/>
                <a:gd name="T32" fmla="*/ 0 w 41"/>
                <a:gd name="T33" fmla="*/ 31 h 44"/>
                <a:gd name="T34" fmla="*/ 0 w 41"/>
                <a:gd name="T35" fmla="*/ 28 h 44"/>
                <a:gd name="T36" fmla="*/ 0 w 41"/>
                <a:gd name="T37" fmla="*/ 25 h 44"/>
                <a:gd name="T38" fmla="*/ 0 w 41"/>
                <a:gd name="T39" fmla="*/ 22 h 44"/>
                <a:gd name="T40" fmla="*/ 0 w 41"/>
                <a:gd name="T41" fmla="*/ 19 h 44"/>
                <a:gd name="T42" fmla="*/ 3 w 41"/>
                <a:gd name="T43" fmla="*/ 12 h 44"/>
                <a:gd name="T44" fmla="*/ 9 w 41"/>
                <a:gd name="T45" fmla="*/ 6 h 44"/>
                <a:gd name="T46" fmla="*/ 15 w 41"/>
                <a:gd name="T47" fmla="*/ 3 h 44"/>
                <a:gd name="T48" fmla="*/ 24 w 41"/>
                <a:gd name="T49" fmla="*/ 0 h 44"/>
                <a:gd name="T50" fmla="*/ 29 w 41"/>
                <a:gd name="T51" fmla="*/ 0 h 44"/>
                <a:gd name="T52" fmla="*/ 35 w 41"/>
                <a:gd name="T53" fmla="*/ 3 h 44"/>
                <a:gd name="T54" fmla="*/ 41 w 41"/>
                <a:gd name="T55" fmla="*/ 9 h 44"/>
                <a:gd name="T56" fmla="*/ 41 w 41"/>
                <a:gd name="T57" fmla="*/ 19 h 4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w 41"/>
                <a:gd name="T88" fmla="*/ 0 h 44"/>
                <a:gd name="T89" fmla="*/ 41 w 41"/>
                <a:gd name="T90" fmla="*/ 44 h 44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T87" t="T88" r="T89" b="T90"/>
              <a:pathLst>
                <a:path w="41" h="44">
                  <a:moveTo>
                    <a:pt x="41" y="19"/>
                  </a:moveTo>
                  <a:lnTo>
                    <a:pt x="41" y="22"/>
                  </a:lnTo>
                  <a:lnTo>
                    <a:pt x="41" y="25"/>
                  </a:lnTo>
                  <a:lnTo>
                    <a:pt x="38" y="28"/>
                  </a:lnTo>
                  <a:lnTo>
                    <a:pt x="38" y="31"/>
                  </a:lnTo>
                  <a:lnTo>
                    <a:pt x="35" y="34"/>
                  </a:lnTo>
                  <a:lnTo>
                    <a:pt x="32" y="37"/>
                  </a:lnTo>
                  <a:lnTo>
                    <a:pt x="29" y="40"/>
                  </a:lnTo>
                  <a:lnTo>
                    <a:pt x="26" y="40"/>
                  </a:lnTo>
                  <a:lnTo>
                    <a:pt x="24" y="44"/>
                  </a:lnTo>
                  <a:lnTo>
                    <a:pt x="18" y="44"/>
                  </a:lnTo>
                  <a:lnTo>
                    <a:pt x="15" y="44"/>
                  </a:lnTo>
                  <a:lnTo>
                    <a:pt x="12" y="44"/>
                  </a:lnTo>
                  <a:lnTo>
                    <a:pt x="6" y="40"/>
                  </a:lnTo>
                  <a:lnTo>
                    <a:pt x="3" y="37"/>
                  </a:lnTo>
                  <a:lnTo>
                    <a:pt x="3" y="34"/>
                  </a:lnTo>
                  <a:lnTo>
                    <a:pt x="0" y="31"/>
                  </a:lnTo>
                  <a:lnTo>
                    <a:pt x="0" y="28"/>
                  </a:lnTo>
                  <a:lnTo>
                    <a:pt x="0" y="25"/>
                  </a:lnTo>
                  <a:lnTo>
                    <a:pt x="0" y="22"/>
                  </a:lnTo>
                  <a:lnTo>
                    <a:pt x="0" y="19"/>
                  </a:lnTo>
                  <a:lnTo>
                    <a:pt x="3" y="12"/>
                  </a:lnTo>
                  <a:lnTo>
                    <a:pt x="9" y="6"/>
                  </a:lnTo>
                  <a:lnTo>
                    <a:pt x="15" y="3"/>
                  </a:lnTo>
                  <a:lnTo>
                    <a:pt x="24" y="0"/>
                  </a:lnTo>
                  <a:lnTo>
                    <a:pt x="29" y="0"/>
                  </a:lnTo>
                  <a:lnTo>
                    <a:pt x="35" y="3"/>
                  </a:lnTo>
                  <a:lnTo>
                    <a:pt x="41" y="9"/>
                  </a:lnTo>
                  <a:lnTo>
                    <a:pt x="41" y="19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352" name="Freeform 16"/>
            <p:cNvSpPr>
              <a:spLocks/>
            </p:cNvSpPr>
            <p:nvPr/>
          </p:nvSpPr>
          <p:spPr bwMode="auto">
            <a:xfrm>
              <a:off x="1034" y="3564"/>
              <a:ext cx="23" cy="25"/>
            </a:xfrm>
            <a:custGeom>
              <a:avLst/>
              <a:gdLst>
                <a:gd name="T0" fmla="*/ 23 w 23"/>
                <a:gd name="T1" fmla="*/ 7 h 25"/>
                <a:gd name="T2" fmla="*/ 20 w 23"/>
                <a:gd name="T3" fmla="*/ 10 h 25"/>
                <a:gd name="T4" fmla="*/ 20 w 23"/>
                <a:gd name="T5" fmla="*/ 13 h 25"/>
                <a:gd name="T6" fmla="*/ 20 w 23"/>
                <a:gd name="T7" fmla="*/ 16 h 25"/>
                <a:gd name="T8" fmla="*/ 20 w 23"/>
                <a:gd name="T9" fmla="*/ 19 h 25"/>
                <a:gd name="T10" fmla="*/ 17 w 23"/>
                <a:gd name="T11" fmla="*/ 22 h 25"/>
                <a:gd name="T12" fmla="*/ 17 w 23"/>
                <a:gd name="T13" fmla="*/ 22 h 25"/>
                <a:gd name="T14" fmla="*/ 15 w 23"/>
                <a:gd name="T15" fmla="*/ 25 h 25"/>
                <a:gd name="T16" fmla="*/ 12 w 23"/>
                <a:gd name="T17" fmla="*/ 25 h 25"/>
                <a:gd name="T18" fmla="*/ 6 w 23"/>
                <a:gd name="T19" fmla="*/ 22 h 25"/>
                <a:gd name="T20" fmla="*/ 3 w 23"/>
                <a:gd name="T21" fmla="*/ 22 h 25"/>
                <a:gd name="T22" fmla="*/ 0 w 23"/>
                <a:gd name="T23" fmla="*/ 16 h 25"/>
                <a:gd name="T24" fmla="*/ 0 w 23"/>
                <a:gd name="T25" fmla="*/ 13 h 25"/>
                <a:gd name="T26" fmla="*/ 0 w 23"/>
                <a:gd name="T27" fmla="*/ 10 h 25"/>
                <a:gd name="T28" fmla="*/ 0 w 23"/>
                <a:gd name="T29" fmla="*/ 10 h 25"/>
                <a:gd name="T30" fmla="*/ 0 w 23"/>
                <a:gd name="T31" fmla="*/ 7 h 25"/>
                <a:gd name="T32" fmla="*/ 3 w 23"/>
                <a:gd name="T33" fmla="*/ 7 h 25"/>
                <a:gd name="T34" fmla="*/ 9 w 23"/>
                <a:gd name="T35" fmla="*/ 3 h 25"/>
                <a:gd name="T36" fmla="*/ 12 w 23"/>
                <a:gd name="T37" fmla="*/ 0 h 25"/>
                <a:gd name="T38" fmla="*/ 15 w 23"/>
                <a:gd name="T39" fmla="*/ 0 h 25"/>
                <a:gd name="T40" fmla="*/ 17 w 23"/>
                <a:gd name="T41" fmla="*/ 0 h 25"/>
                <a:gd name="T42" fmla="*/ 20 w 23"/>
                <a:gd name="T43" fmla="*/ 3 h 25"/>
                <a:gd name="T44" fmla="*/ 23 w 23"/>
                <a:gd name="T45" fmla="*/ 7 h 25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w 23"/>
                <a:gd name="T70" fmla="*/ 0 h 25"/>
                <a:gd name="T71" fmla="*/ 23 w 23"/>
                <a:gd name="T72" fmla="*/ 25 h 25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T69" t="T70" r="T71" b="T72"/>
              <a:pathLst>
                <a:path w="23" h="25">
                  <a:moveTo>
                    <a:pt x="23" y="7"/>
                  </a:moveTo>
                  <a:lnTo>
                    <a:pt x="20" y="10"/>
                  </a:lnTo>
                  <a:lnTo>
                    <a:pt x="20" y="13"/>
                  </a:lnTo>
                  <a:lnTo>
                    <a:pt x="20" y="16"/>
                  </a:lnTo>
                  <a:lnTo>
                    <a:pt x="20" y="19"/>
                  </a:lnTo>
                  <a:lnTo>
                    <a:pt x="17" y="22"/>
                  </a:lnTo>
                  <a:lnTo>
                    <a:pt x="15" y="25"/>
                  </a:lnTo>
                  <a:lnTo>
                    <a:pt x="12" y="25"/>
                  </a:lnTo>
                  <a:lnTo>
                    <a:pt x="6" y="22"/>
                  </a:lnTo>
                  <a:lnTo>
                    <a:pt x="3" y="22"/>
                  </a:lnTo>
                  <a:lnTo>
                    <a:pt x="0" y="16"/>
                  </a:lnTo>
                  <a:lnTo>
                    <a:pt x="0" y="13"/>
                  </a:lnTo>
                  <a:lnTo>
                    <a:pt x="0" y="10"/>
                  </a:lnTo>
                  <a:lnTo>
                    <a:pt x="0" y="7"/>
                  </a:lnTo>
                  <a:lnTo>
                    <a:pt x="3" y="7"/>
                  </a:lnTo>
                  <a:lnTo>
                    <a:pt x="9" y="3"/>
                  </a:lnTo>
                  <a:lnTo>
                    <a:pt x="12" y="0"/>
                  </a:lnTo>
                  <a:lnTo>
                    <a:pt x="15" y="0"/>
                  </a:lnTo>
                  <a:lnTo>
                    <a:pt x="17" y="0"/>
                  </a:lnTo>
                  <a:lnTo>
                    <a:pt x="20" y="3"/>
                  </a:lnTo>
                  <a:lnTo>
                    <a:pt x="23" y="7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353" name="Freeform 17"/>
            <p:cNvSpPr>
              <a:spLocks/>
            </p:cNvSpPr>
            <p:nvPr/>
          </p:nvSpPr>
          <p:spPr bwMode="auto">
            <a:xfrm>
              <a:off x="1265" y="3574"/>
              <a:ext cx="35" cy="34"/>
            </a:xfrm>
            <a:custGeom>
              <a:avLst/>
              <a:gdLst>
                <a:gd name="T0" fmla="*/ 35 w 35"/>
                <a:gd name="T1" fmla="*/ 9 h 34"/>
                <a:gd name="T2" fmla="*/ 35 w 35"/>
                <a:gd name="T3" fmla="*/ 15 h 34"/>
                <a:gd name="T4" fmla="*/ 35 w 35"/>
                <a:gd name="T5" fmla="*/ 18 h 34"/>
                <a:gd name="T6" fmla="*/ 32 w 35"/>
                <a:gd name="T7" fmla="*/ 21 h 34"/>
                <a:gd name="T8" fmla="*/ 32 w 35"/>
                <a:gd name="T9" fmla="*/ 25 h 34"/>
                <a:gd name="T10" fmla="*/ 29 w 35"/>
                <a:gd name="T11" fmla="*/ 25 h 34"/>
                <a:gd name="T12" fmla="*/ 26 w 35"/>
                <a:gd name="T13" fmla="*/ 28 h 34"/>
                <a:gd name="T14" fmla="*/ 23 w 35"/>
                <a:gd name="T15" fmla="*/ 31 h 34"/>
                <a:gd name="T16" fmla="*/ 23 w 35"/>
                <a:gd name="T17" fmla="*/ 34 h 34"/>
                <a:gd name="T18" fmla="*/ 17 w 35"/>
                <a:gd name="T19" fmla="*/ 34 h 34"/>
                <a:gd name="T20" fmla="*/ 15 w 35"/>
                <a:gd name="T21" fmla="*/ 34 h 34"/>
                <a:gd name="T22" fmla="*/ 12 w 35"/>
                <a:gd name="T23" fmla="*/ 34 h 34"/>
                <a:gd name="T24" fmla="*/ 9 w 35"/>
                <a:gd name="T25" fmla="*/ 34 h 34"/>
                <a:gd name="T26" fmla="*/ 6 w 35"/>
                <a:gd name="T27" fmla="*/ 34 h 34"/>
                <a:gd name="T28" fmla="*/ 3 w 35"/>
                <a:gd name="T29" fmla="*/ 34 h 34"/>
                <a:gd name="T30" fmla="*/ 0 w 35"/>
                <a:gd name="T31" fmla="*/ 31 h 34"/>
                <a:gd name="T32" fmla="*/ 0 w 35"/>
                <a:gd name="T33" fmla="*/ 28 h 34"/>
                <a:gd name="T34" fmla="*/ 0 w 35"/>
                <a:gd name="T35" fmla="*/ 25 h 34"/>
                <a:gd name="T36" fmla="*/ 0 w 35"/>
                <a:gd name="T37" fmla="*/ 21 h 34"/>
                <a:gd name="T38" fmla="*/ 0 w 35"/>
                <a:gd name="T39" fmla="*/ 15 h 34"/>
                <a:gd name="T40" fmla="*/ 3 w 35"/>
                <a:gd name="T41" fmla="*/ 12 h 34"/>
                <a:gd name="T42" fmla="*/ 3 w 35"/>
                <a:gd name="T43" fmla="*/ 9 h 34"/>
                <a:gd name="T44" fmla="*/ 6 w 35"/>
                <a:gd name="T45" fmla="*/ 6 h 34"/>
                <a:gd name="T46" fmla="*/ 9 w 35"/>
                <a:gd name="T47" fmla="*/ 6 h 34"/>
                <a:gd name="T48" fmla="*/ 12 w 35"/>
                <a:gd name="T49" fmla="*/ 3 h 34"/>
                <a:gd name="T50" fmla="*/ 15 w 35"/>
                <a:gd name="T51" fmla="*/ 3 h 34"/>
                <a:gd name="T52" fmla="*/ 17 w 35"/>
                <a:gd name="T53" fmla="*/ 3 h 34"/>
                <a:gd name="T54" fmla="*/ 20 w 35"/>
                <a:gd name="T55" fmla="*/ 0 h 34"/>
                <a:gd name="T56" fmla="*/ 23 w 35"/>
                <a:gd name="T57" fmla="*/ 3 h 34"/>
                <a:gd name="T58" fmla="*/ 26 w 35"/>
                <a:gd name="T59" fmla="*/ 3 h 34"/>
                <a:gd name="T60" fmla="*/ 29 w 35"/>
                <a:gd name="T61" fmla="*/ 3 h 34"/>
                <a:gd name="T62" fmla="*/ 32 w 35"/>
                <a:gd name="T63" fmla="*/ 6 h 34"/>
                <a:gd name="T64" fmla="*/ 35 w 35"/>
                <a:gd name="T65" fmla="*/ 9 h 3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5"/>
                <a:gd name="T100" fmla="*/ 0 h 34"/>
                <a:gd name="T101" fmla="*/ 35 w 35"/>
                <a:gd name="T102" fmla="*/ 34 h 34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5" h="34">
                  <a:moveTo>
                    <a:pt x="35" y="9"/>
                  </a:moveTo>
                  <a:lnTo>
                    <a:pt x="35" y="15"/>
                  </a:lnTo>
                  <a:lnTo>
                    <a:pt x="35" y="18"/>
                  </a:lnTo>
                  <a:lnTo>
                    <a:pt x="32" y="21"/>
                  </a:lnTo>
                  <a:lnTo>
                    <a:pt x="32" y="25"/>
                  </a:lnTo>
                  <a:lnTo>
                    <a:pt x="29" y="25"/>
                  </a:lnTo>
                  <a:lnTo>
                    <a:pt x="26" y="28"/>
                  </a:lnTo>
                  <a:lnTo>
                    <a:pt x="23" y="31"/>
                  </a:lnTo>
                  <a:lnTo>
                    <a:pt x="23" y="34"/>
                  </a:lnTo>
                  <a:lnTo>
                    <a:pt x="17" y="34"/>
                  </a:lnTo>
                  <a:lnTo>
                    <a:pt x="15" y="34"/>
                  </a:lnTo>
                  <a:lnTo>
                    <a:pt x="12" y="34"/>
                  </a:lnTo>
                  <a:lnTo>
                    <a:pt x="9" y="34"/>
                  </a:lnTo>
                  <a:lnTo>
                    <a:pt x="6" y="34"/>
                  </a:lnTo>
                  <a:lnTo>
                    <a:pt x="3" y="34"/>
                  </a:lnTo>
                  <a:lnTo>
                    <a:pt x="0" y="31"/>
                  </a:lnTo>
                  <a:lnTo>
                    <a:pt x="0" y="28"/>
                  </a:lnTo>
                  <a:lnTo>
                    <a:pt x="0" y="25"/>
                  </a:lnTo>
                  <a:lnTo>
                    <a:pt x="0" y="21"/>
                  </a:lnTo>
                  <a:lnTo>
                    <a:pt x="0" y="15"/>
                  </a:lnTo>
                  <a:lnTo>
                    <a:pt x="3" y="12"/>
                  </a:lnTo>
                  <a:lnTo>
                    <a:pt x="3" y="9"/>
                  </a:lnTo>
                  <a:lnTo>
                    <a:pt x="6" y="6"/>
                  </a:lnTo>
                  <a:lnTo>
                    <a:pt x="9" y="6"/>
                  </a:lnTo>
                  <a:lnTo>
                    <a:pt x="12" y="3"/>
                  </a:lnTo>
                  <a:lnTo>
                    <a:pt x="15" y="3"/>
                  </a:lnTo>
                  <a:lnTo>
                    <a:pt x="17" y="3"/>
                  </a:lnTo>
                  <a:lnTo>
                    <a:pt x="20" y="0"/>
                  </a:lnTo>
                  <a:lnTo>
                    <a:pt x="23" y="3"/>
                  </a:lnTo>
                  <a:lnTo>
                    <a:pt x="26" y="3"/>
                  </a:lnTo>
                  <a:lnTo>
                    <a:pt x="29" y="3"/>
                  </a:lnTo>
                  <a:lnTo>
                    <a:pt x="32" y="6"/>
                  </a:lnTo>
                  <a:lnTo>
                    <a:pt x="35" y="9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354" name="Freeform 18"/>
            <p:cNvSpPr>
              <a:spLocks/>
            </p:cNvSpPr>
            <p:nvPr/>
          </p:nvSpPr>
          <p:spPr bwMode="auto">
            <a:xfrm>
              <a:off x="1274" y="3583"/>
              <a:ext cx="14" cy="19"/>
            </a:xfrm>
            <a:custGeom>
              <a:avLst/>
              <a:gdLst>
                <a:gd name="T0" fmla="*/ 14 w 14"/>
                <a:gd name="T1" fmla="*/ 12 h 19"/>
                <a:gd name="T2" fmla="*/ 8 w 14"/>
                <a:gd name="T3" fmla="*/ 12 h 19"/>
                <a:gd name="T4" fmla="*/ 6 w 14"/>
                <a:gd name="T5" fmla="*/ 16 h 19"/>
                <a:gd name="T6" fmla="*/ 3 w 14"/>
                <a:gd name="T7" fmla="*/ 16 h 19"/>
                <a:gd name="T8" fmla="*/ 0 w 14"/>
                <a:gd name="T9" fmla="*/ 19 h 19"/>
                <a:gd name="T10" fmla="*/ 0 w 14"/>
                <a:gd name="T11" fmla="*/ 12 h 19"/>
                <a:gd name="T12" fmla="*/ 0 w 14"/>
                <a:gd name="T13" fmla="*/ 9 h 19"/>
                <a:gd name="T14" fmla="*/ 3 w 14"/>
                <a:gd name="T15" fmla="*/ 6 h 19"/>
                <a:gd name="T16" fmla="*/ 6 w 14"/>
                <a:gd name="T17" fmla="*/ 3 h 19"/>
                <a:gd name="T18" fmla="*/ 8 w 14"/>
                <a:gd name="T19" fmla="*/ 0 h 19"/>
                <a:gd name="T20" fmla="*/ 11 w 14"/>
                <a:gd name="T21" fmla="*/ 0 h 19"/>
                <a:gd name="T22" fmla="*/ 11 w 14"/>
                <a:gd name="T23" fmla="*/ 3 h 19"/>
                <a:gd name="T24" fmla="*/ 14 w 14"/>
                <a:gd name="T25" fmla="*/ 3 h 19"/>
                <a:gd name="T26" fmla="*/ 14 w 14"/>
                <a:gd name="T27" fmla="*/ 6 h 19"/>
                <a:gd name="T28" fmla="*/ 14 w 14"/>
                <a:gd name="T29" fmla="*/ 6 h 19"/>
                <a:gd name="T30" fmla="*/ 14 w 14"/>
                <a:gd name="T31" fmla="*/ 9 h 19"/>
                <a:gd name="T32" fmla="*/ 14 w 14"/>
                <a:gd name="T33" fmla="*/ 12 h 19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14"/>
                <a:gd name="T52" fmla="*/ 0 h 19"/>
                <a:gd name="T53" fmla="*/ 14 w 14"/>
                <a:gd name="T54" fmla="*/ 19 h 19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14" h="19">
                  <a:moveTo>
                    <a:pt x="14" y="12"/>
                  </a:moveTo>
                  <a:lnTo>
                    <a:pt x="8" y="12"/>
                  </a:lnTo>
                  <a:lnTo>
                    <a:pt x="6" y="16"/>
                  </a:lnTo>
                  <a:lnTo>
                    <a:pt x="3" y="16"/>
                  </a:lnTo>
                  <a:lnTo>
                    <a:pt x="0" y="19"/>
                  </a:lnTo>
                  <a:lnTo>
                    <a:pt x="0" y="12"/>
                  </a:lnTo>
                  <a:lnTo>
                    <a:pt x="0" y="9"/>
                  </a:lnTo>
                  <a:lnTo>
                    <a:pt x="3" y="6"/>
                  </a:lnTo>
                  <a:lnTo>
                    <a:pt x="6" y="3"/>
                  </a:lnTo>
                  <a:lnTo>
                    <a:pt x="8" y="0"/>
                  </a:lnTo>
                  <a:lnTo>
                    <a:pt x="11" y="0"/>
                  </a:lnTo>
                  <a:lnTo>
                    <a:pt x="11" y="3"/>
                  </a:lnTo>
                  <a:lnTo>
                    <a:pt x="14" y="3"/>
                  </a:lnTo>
                  <a:lnTo>
                    <a:pt x="14" y="6"/>
                  </a:lnTo>
                  <a:lnTo>
                    <a:pt x="14" y="9"/>
                  </a:lnTo>
                  <a:lnTo>
                    <a:pt x="14" y="12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4355" name="Freeform 19"/>
            <p:cNvSpPr>
              <a:spLocks/>
            </p:cNvSpPr>
            <p:nvPr/>
          </p:nvSpPr>
          <p:spPr bwMode="auto">
            <a:xfrm>
              <a:off x="989" y="3714"/>
              <a:ext cx="305" cy="53"/>
            </a:xfrm>
            <a:custGeom>
              <a:avLst/>
              <a:gdLst>
                <a:gd name="T0" fmla="*/ 285 w 305"/>
                <a:gd name="T1" fmla="*/ 25 h 53"/>
                <a:gd name="T2" fmla="*/ 288 w 305"/>
                <a:gd name="T3" fmla="*/ 28 h 53"/>
                <a:gd name="T4" fmla="*/ 293 w 305"/>
                <a:gd name="T5" fmla="*/ 31 h 53"/>
                <a:gd name="T6" fmla="*/ 296 w 305"/>
                <a:gd name="T7" fmla="*/ 34 h 53"/>
                <a:gd name="T8" fmla="*/ 299 w 305"/>
                <a:gd name="T9" fmla="*/ 37 h 53"/>
                <a:gd name="T10" fmla="*/ 299 w 305"/>
                <a:gd name="T11" fmla="*/ 40 h 53"/>
                <a:gd name="T12" fmla="*/ 302 w 305"/>
                <a:gd name="T13" fmla="*/ 43 h 53"/>
                <a:gd name="T14" fmla="*/ 305 w 305"/>
                <a:gd name="T15" fmla="*/ 46 h 53"/>
                <a:gd name="T16" fmla="*/ 305 w 305"/>
                <a:gd name="T17" fmla="*/ 53 h 53"/>
                <a:gd name="T18" fmla="*/ 285 w 305"/>
                <a:gd name="T19" fmla="*/ 37 h 53"/>
                <a:gd name="T20" fmla="*/ 264 w 305"/>
                <a:gd name="T21" fmla="*/ 25 h 53"/>
                <a:gd name="T22" fmla="*/ 240 w 305"/>
                <a:gd name="T23" fmla="*/ 18 h 53"/>
                <a:gd name="T24" fmla="*/ 214 w 305"/>
                <a:gd name="T25" fmla="*/ 12 h 53"/>
                <a:gd name="T26" fmla="*/ 187 w 305"/>
                <a:gd name="T27" fmla="*/ 9 h 53"/>
                <a:gd name="T28" fmla="*/ 163 w 305"/>
                <a:gd name="T29" fmla="*/ 9 h 53"/>
                <a:gd name="T30" fmla="*/ 137 w 305"/>
                <a:gd name="T31" fmla="*/ 9 h 53"/>
                <a:gd name="T32" fmla="*/ 113 w 305"/>
                <a:gd name="T33" fmla="*/ 12 h 53"/>
                <a:gd name="T34" fmla="*/ 98 w 305"/>
                <a:gd name="T35" fmla="*/ 15 h 53"/>
                <a:gd name="T36" fmla="*/ 83 w 305"/>
                <a:gd name="T37" fmla="*/ 15 h 53"/>
                <a:gd name="T38" fmla="*/ 68 w 305"/>
                <a:gd name="T39" fmla="*/ 22 h 53"/>
                <a:gd name="T40" fmla="*/ 54 w 305"/>
                <a:gd name="T41" fmla="*/ 25 h 53"/>
                <a:gd name="T42" fmla="*/ 39 w 305"/>
                <a:gd name="T43" fmla="*/ 31 h 53"/>
                <a:gd name="T44" fmla="*/ 24 w 305"/>
                <a:gd name="T45" fmla="*/ 37 h 53"/>
                <a:gd name="T46" fmla="*/ 12 w 305"/>
                <a:gd name="T47" fmla="*/ 46 h 53"/>
                <a:gd name="T48" fmla="*/ 0 w 305"/>
                <a:gd name="T49" fmla="*/ 53 h 53"/>
                <a:gd name="T50" fmla="*/ 3 w 305"/>
                <a:gd name="T51" fmla="*/ 46 h 53"/>
                <a:gd name="T52" fmla="*/ 6 w 305"/>
                <a:gd name="T53" fmla="*/ 43 h 53"/>
                <a:gd name="T54" fmla="*/ 9 w 305"/>
                <a:gd name="T55" fmla="*/ 40 h 53"/>
                <a:gd name="T56" fmla="*/ 15 w 305"/>
                <a:gd name="T57" fmla="*/ 37 h 53"/>
                <a:gd name="T58" fmla="*/ 21 w 305"/>
                <a:gd name="T59" fmla="*/ 34 h 53"/>
                <a:gd name="T60" fmla="*/ 27 w 305"/>
                <a:gd name="T61" fmla="*/ 31 h 53"/>
                <a:gd name="T62" fmla="*/ 33 w 305"/>
                <a:gd name="T63" fmla="*/ 28 h 53"/>
                <a:gd name="T64" fmla="*/ 39 w 305"/>
                <a:gd name="T65" fmla="*/ 25 h 53"/>
                <a:gd name="T66" fmla="*/ 68 w 305"/>
                <a:gd name="T67" fmla="*/ 15 h 53"/>
                <a:gd name="T68" fmla="*/ 98 w 305"/>
                <a:gd name="T69" fmla="*/ 6 h 53"/>
                <a:gd name="T70" fmla="*/ 131 w 305"/>
                <a:gd name="T71" fmla="*/ 3 h 53"/>
                <a:gd name="T72" fmla="*/ 163 w 305"/>
                <a:gd name="T73" fmla="*/ 0 h 53"/>
                <a:gd name="T74" fmla="*/ 193 w 305"/>
                <a:gd name="T75" fmla="*/ 0 h 53"/>
                <a:gd name="T76" fmla="*/ 225 w 305"/>
                <a:gd name="T77" fmla="*/ 6 h 53"/>
                <a:gd name="T78" fmla="*/ 255 w 305"/>
                <a:gd name="T79" fmla="*/ 12 h 53"/>
                <a:gd name="T80" fmla="*/ 285 w 305"/>
                <a:gd name="T81" fmla="*/ 25 h 5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305"/>
                <a:gd name="T124" fmla="*/ 0 h 53"/>
                <a:gd name="T125" fmla="*/ 305 w 305"/>
                <a:gd name="T126" fmla="*/ 53 h 5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305" h="53">
                  <a:moveTo>
                    <a:pt x="285" y="25"/>
                  </a:moveTo>
                  <a:lnTo>
                    <a:pt x="288" y="28"/>
                  </a:lnTo>
                  <a:lnTo>
                    <a:pt x="293" y="31"/>
                  </a:lnTo>
                  <a:lnTo>
                    <a:pt x="296" y="34"/>
                  </a:lnTo>
                  <a:lnTo>
                    <a:pt x="299" y="37"/>
                  </a:lnTo>
                  <a:lnTo>
                    <a:pt x="299" y="40"/>
                  </a:lnTo>
                  <a:lnTo>
                    <a:pt x="302" y="43"/>
                  </a:lnTo>
                  <a:lnTo>
                    <a:pt x="305" y="46"/>
                  </a:lnTo>
                  <a:lnTo>
                    <a:pt x="305" y="53"/>
                  </a:lnTo>
                  <a:lnTo>
                    <a:pt x="285" y="37"/>
                  </a:lnTo>
                  <a:lnTo>
                    <a:pt x="264" y="25"/>
                  </a:lnTo>
                  <a:lnTo>
                    <a:pt x="240" y="18"/>
                  </a:lnTo>
                  <a:lnTo>
                    <a:pt x="214" y="12"/>
                  </a:lnTo>
                  <a:lnTo>
                    <a:pt x="187" y="9"/>
                  </a:lnTo>
                  <a:lnTo>
                    <a:pt x="163" y="9"/>
                  </a:lnTo>
                  <a:lnTo>
                    <a:pt x="137" y="9"/>
                  </a:lnTo>
                  <a:lnTo>
                    <a:pt x="113" y="12"/>
                  </a:lnTo>
                  <a:lnTo>
                    <a:pt x="98" y="15"/>
                  </a:lnTo>
                  <a:lnTo>
                    <a:pt x="83" y="15"/>
                  </a:lnTo>
                  <a:lnTo>
                    <a:pt x="68" y="22"/>
                  </a:lnTo>
                  <a:lnTo>
                    <a:pt x="54" y="25"/>
                  </a:lnTo>
                  <a:lnTo>
                    <a:pt x="39" y="31"/>
                  </a:lnTo>
                  <a:lnTo>
                    <a:pt x="24" y="37"/>
                  </a:lnTo>
                  <a:lnTo>
                    <a:pt x="12" y="46"/>
                  </a:lnTo>
                  <a:lnTo>
                    <a:pt x="0" y="53"/>
                  </a:lnTo>
                  <a:lnTo>
                    <a:pt x="3" y="46"/>
                  </a:lnTo>
                  <a:lnTo>
                    <a:pt x="6" y="43"/>
                  </a:lnTo>
                  <a:lnTo>
                    <a:pt x="9" y="40"/>
                  </a:lnTo>
                  <a:lnTo>
                    <a:pt x="15" y="37"/>
                  </a:lnTo>
                  <a:lnTo>
                    <a:pt x="21" y="34"/>
                  </a:lnTo>
                  <a:lnTo>
                    <a:pt x="27" y="31"/>
                  </a:lnTo>
                  <a:lnTo>
                    <a:pt x="33" y="28"/>
                  </a:lnTo>
                  <a:lnTo>
                    <a:pt x="39" y="25"/>
                  </a:lnTo>
                  <a:lnTo>
                    <a:pt x="68" y="15"/>
                  </a:lnTo>
                  <a:lnTo>
                    <a:pt x="98" y="6"/>
                  </a:lnTo>
                  <a:lnTo>
                    <a:pt x="131" y="3"/>
                  </a:lnTo>
                  <a:lnTo>
                    <a:pt x="163" y="0"/>
                  </a:lnTo>
                  <a:lnTo>
                    <a:pt x="193" y="0"/>
                  </a:lnTo>
                  <a:lnTo>
                    <a:pt x="225" y="6"/>
                  </a:lnTo>
                  <a:lnTo>
                    <a:pt x="255" y="12"/>
                  </a:lnTo>
                  <a:lnTo>
                    <a:pt x="285" y="25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EF73B631-5C3D-4099-92F3-CF3513D2DE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5051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F406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nuvel1a_nn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43589" y="1412776"/>
            <a:ext cx="10504822" cy="53472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4135" name="Text Box 7"/>
          <p:cNvSpPr txBox="1">
            <a:spLocks noChangeArrowheads="1"/>
          </p:cNvSpPr>
          <p:nvPr/>
        </p:nvSpPr>
        <p:spPr bwMode="auto">
          <a:xfrm>
            <a:off x="3719513" y="404664"/>
            <a:ext cx="543129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5921" dir="2700000" algn="ctr" rotWithShape="0">
              <a:schemeClr val="tx1"/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28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  <a:ea typeface="ＭＳ 明朝" pitchFamily="17" charset="-128"/>
              </a:rPr>
              <a:t>世界のプレート運動 </a:t>
            </a:r>
            <a:r>
              <a:rPr lang="en-US" altLang="ja-JP" sz="1600" dirty="0">
                <a:solidFill>
                  <a:schemeClr val="bg2"/>
                </a:solidFill>
                <a:latin typeface="Comic Sans MS" pitchFamily="66" charset="0"/>
              </a:rPr>
              <a:t>(UNAVCO webpage)</a:t>
            </a:r>
          </a:p>
          <a:p>
            <a:pPr algn="ctr">
              <a:defRPr/>
            </a:pPr>
            <a:r>
              <a:rPr lang="en-US" altLang="ja-JP" dirty="0">
                <a:solidFill>
                  <a:srgbClr val="FFC000"/>
                </a:solidFill>
                <a:latin typeface="Comic Sans MS" pitchFamily="66" charset="0"/>
              </a:rPr>
              <a:t>Movement of the tectonic plates 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AB4CCF93-F564-4BBD-BB41-FC2CD8893B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431"/>
    </mc:Choice>
    <mc:Fallback xmlns="">
      <p:transition spd="slow" advTm="434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6"/>
          <p:cNvGrpSpPr>
            <a:grpSpLocks/>
          </p:cNvGrpSpPr>
          <p:nvPr/>
        </p:nvGrpSpPr>
        <p:grpSpPr bwMode="auto">
          <a:xfrm>
            <a:off x="6096001" y="4148139"/>
            <a:ext cx="792163" cy="720725"/>
            <a:chOff x="793" y="2931"/>
            <a:chExt cx="817" cy="817"/>
          </a:xfrm>
        </p:grpSpPr>
        <p:sp>
          <p:nvSpPr>
            <p:cNvPr id="16404" name="Rectangle 67" descr="ひし形 (枠のみ)"/>
            <p:cNvSpPr>
              <a:spLocks noChangeArrowheads="1"/>
            </p:cNvSpPr>
            <p:nvPr/>
          </p:nvSpPr>
          <p:spPr bwMode="auto">
            <a:xfrm>
              <a:off x="793" y="3294"/>
              <a:ext cx="817" cy="181"/>
            </a:xfrm>
            <a:prstGeom prst="rect">
              <a:avLst/>
            </a:prstGeom>
            <a:pattFill prst="openDmnd">
              <a:fgClr>
                <a:srgbClr val="FF5050"/>
              </a:fgClr>
              <a:bgClr>
                <a:srgbClr val="A5002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405" name="Rectangle 68" descr="横線"/>
            <p:cNvSpPr>
              <a:spLocks noChangeArrowheads="1"/>
            </p:cNvSpPr>
            <p:nvPr/>
          </p:nvSpPr>
          <p:spPr bwMode="auto">
            <a:xfrm>
              <a:off x="839" y="3475"/>
              <a:ext cx="726" cy="273"/>
            </a:xfrm>
            <a:prstGeom prst="rect">
              <a:avLst/>
            </a:prstGeom>
            <a:pattFill prst="ltHorz">
              <a:fgClr>
                <a:schemeClr val="folHlink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406" name="Rectangle 69"/>
            <p:cNvSpPr>
              <a:spLocks noChangeArrowheads="1"/>
            </p:cNvSpPr>
            <p:nvPr/>
          </p:nvSpPr>
          <p:spPr bwMode="auto">
            <a:xfrm>
              <a:off x="1081" y="3026"/>
              <a:ext cx="242" cy="24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407" name="Rectangle 70" descr="横線"/>
            <p:cNvSpPr>
              <a:spLocks noChangeArrowheads="1"/>
            </p:cNvSpPr>
            <p:nvPr/>
          </p:nvSpPr>
          <p:spPr bwMode="auto">
            <a:xfrm>
              <a:off x="936" y="3459"/>
              <a:ext cx="532" cy="288"/>
            </a:xfrm>
            <a:prstGeom prst="rect">
              <a:avLst/>
            </a:prstGeom>
            <a:pattFill prst="ltHorz">
              <a:fgClr>
                <a:schemeClr val="folHlink"/>
              </a:fgClr>
              <a:bgClr>
                <a:schemeClr val="bg1"/>
              </a:bgClr>
            </a:patt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408" name="Rectangle 71" descr="横線"/>
            <p:cNvSpPr>
              <a:spLocks noChangeArrowheads="1"/>
            </p:cNvSpPr>
            <p:nvPr/>
          </p:nvSpPr>
          <p:spPr bwMode="auto">
            <a:xfrm>
              <a:off x="1117" y="3002"/>
              <a:ext cx="170" cy="240"/>
            </a:xfrm>
            <a:prstGeom prst="rect">
              <a:avLst/>
            </a:prstGeom>
            <a:pattFill prst="ltHorz">
              <a:fgClr>
                <a:schemeClr val="folHlink"/>
              </a:fgClr>
              <a:bgClr>
                <a:schemeClr val="bg1"/>
              </a:bgClr>
            </a:patt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409" name="Oval 72"/>
            <p:cNvSpPr>
              <a:spLocks noChangeArrowheads="1"/>
            </p:cNvSpPr>
            <p:nvPr/>
          </p:nvSpPr>
          <p:spPr bwMode="auto">
            <a:xfrm>
              <a:off x="1129" y="3075"/>
              <a:ext cx="145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16410" name="Group 73"/>
            <p:cNvGrpSpPr>
              <a:grpSpLocks/>
            </p:cNvGrpSpPr>
            <p:nvPr/>
          </p:nvGrpSpPr>
          <p:grpSpPr bwMode="auto">
            <a:xfrm>
              <a:off x="985" y="2931"/>
              <a:ext cx="435" cy="95"/>
              <a:chOff x="522" y="2885"/>
              <a:chExt cx="362" cy="91"/>
            </a:xfrm>
          </p:grpSpPr>
          <p:sp>
            <p:nvSpPr>
              <p:cNvPr id="16424" name="AutoShape 74"/>
              <p:cNvSpPr>
                <a:spLocks noChangeArrowheads="1"/>
              </p:cNvSpPr>
              <p:nvPr/>
            </p:nvSpPr>
            <p:spPr bwMode="auto">
              <a:xfrm>
                <a:off x="613" y="2885"/>
                <a:ext cx="181" cy="91"/>
              </a:xfrm>
              <a:prstGeom prst="triangle">
                <a:avLst>
                  <a:gd name="adj" fmla="val 50000"/>
                </a:avLst>
              </a:prstGeom>
              <a:solidFill>
                <a:srgbClr val="A5002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6425" name="AutoShape 75"/>
              <p:cNvSpPr>
                <a:spLocks noChangeArrowheads="1"/>
              </p:cNvSpPr>
              <p:nvPr/>
            </p:nvSpPr>
            <p:spPr bwMode="auto">
              <a:xfrm>
                <a:off x="522" y="2930"/>
                <a:ext cx="362" cy="45"/>
              </a:xfrm>
              <a:prstGeom prst="triangle">
                <a:avLst>
                  <a:gd name="adj" fmla="val 50000"/>
                </a:avLst>
              </a:prstGeom>
              <a:solidFill>
                <a:srgbClr val="A5002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16411" name="AutoShape 76"/>
            <p:cNvSpPr>
              <a:spLocks noChangeArrowheads="1"/>
            </p:cNvSpPr>
            <p:nvPr/>
          </p:nvSpPr>
          <p:spPr bwMode="auto">
            <a:xfrm>
              <a:off x="839" y="3171"/>
              <a:ext cx="726" cy="287"/>
            </a:xfrm>
            <a:prstGeom prst="triangle">
              <a:avLst>
                <a:gd name="adj" fmla="val 50000"/>
              </a:avLst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412" name="Line 77"/>
            <p:cNvSpPr>
              <a:spLocks noChangeShapeType="1"/>
            </p:cNvSpPr>
            <p:nvPr/>
          </p:nvSpPr>
          <p:spPr bwMode="auto">
            <a:xfrm>
              <a:off x="1178" y="3123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413" name="Line 78"/>
            <p:cNvSpPr>
              <a:spLocks noChangeShapeType="1"/>
            </p:cNvSpPr>
            <p:nvPr/>
          </p:nvSpPr>
          <p:spPr bwMode="auto">
            <a:xfrm flipV="1">
              <a:off x="1178" y="3123"/>
              <a:ext cx="48" cy="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414" name="AutoShape 79" descr="横線"/>
            <p:cNvSpPr>
              <a:spLocks noChangeArrowheads="1"/>
            </p:cNvSpPr>
            <p:nvPr/>
          </p:nvSpPr>
          <p:spPr bwMode="auto">
            <a:xfrm>
              <a:off x="888" y="3219"/>
              <a:ext cx="629" cy="239"/>
            </a:xfrm>
            <a:prstGeom prst="triangle">
              <a:avLst>
                <a:gd name="adj" fmla="val 50000"/>
              </a:avLst>
            </a:prstGeom>
            <a:pattFill prst="ltHorz">
              <a:fgClr>
                <a:schemeClr val="folHlink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415" name="AutoShape 80"/>
            <p:cNvSpPr>
              <a:spLocks noChangeArrowheads="1"/>
            </p:cNvSpPr>
            <p:nvPr/>
          </p:nvSpPr>
          <p:spPr bwMode="auto">
            <a:xfrm>
              <a:off x="1081" y="3219"/>
              <a:ext cx="242" cy="9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44817" name="AutoShape 81"/>
            <p:cNvSpPr>
              <a:spLocks noChangeArrowheads="1"/>
            </p:cNvSpPr>
            <p:nvPr/>
          </p:nvSpPr>
          <p:spPr bwMode="auto">
            <a:xfrm>
              <a:off x="1225" y="3268"/>
              <a:ext cx="49" cy="47"/>
            </a:xfrm>
            <a:prstGeom prst="star5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44818" name="AutoShape 82"/>
            <p:cNvSpPr>
              <a:spLocks noChangeArrowheads="1"/>
            </p:cNvSpPr>
            <p:nvPr/>
          </p:nvSpPr>
          <p:spPr bwMode="auto">
            <a:xfrm>
              <a:off x="1129" y="3268"/>
              <a:ext cx="49" cy="47"/>
            </a:xfrm>
            <a:prstGeom prst="star5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16418" name="Rectangle 83"/>
            <p:cNvSpPr>
              <a:spLocks noChangeArrowheads="1"/>
            </p:cNvSpPr>
            <p:nvPr/>
          </p:nvSpPr>
          <p:spPr bwMode="auto">
            <a:xfrm>
              <a:off x="1156" y="3612"/>
              <a:ext cx="91" cy="1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419" name="Rectangle 84"/>
            <p:cNvSpPr>
              <a:spLocks noChangeArrowheads="1"/>
            </p:cNvSpPr>
            <p:nvPr/>
          </p:nvSpPr>
          <p:spPr bwMode="auto">
            <a:xfrm>
              <a:off x="1178" y="3475"/>
              <a:ext cx="46" cy="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420" name="Rectangle 85"/>
            <p:cNvSpPr>
              <a:spLocks noChangeArrowheads="1"/>
            </p:cNvSpPr>
            <p:nvPr/>
          </p:nvSpPr>
          <p:spPr bwMode="auto">
            <a:xfrm>
              <a:off x="1337" y="3475"/>
              <a:ext cx="46" cy="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421" name="Rectangle 86"/>
            <p:cNvSpPr>
              <a:spLocks noChangeArrowheads="1"/>
            </p:cNvSpPr>
            <p:nvPr/>
          </p:nvSpPr>
          <p:spPr bwMode="auto">
            <a:xfrm>
              <a:off x="1337" y="3611"/>
              <a:ext cx="46" cy="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422" name="Rectangle 87"/>
            <p:cNvSpPr>
              <a:spLocks noChangeArrowheads="1"/>
            </p:cNvSpPr>
            <p:nvPr/>
          </p:nvSpPr>
          <p:spPr bwMode="auto">
            <a:xfrm>
              <a:off x="1020" y="3475"/>
              <a:ext cx="45" cy="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423" name="Rectangle 88"/>
            <p:cNvSpPr>
              <a:spLocks noChangeArrowheads="1"/>
            </p:cNvSpPr>
            <p:nvPr/>
          </p:nvSpPr>
          <p:spPr bwMode="auto">
            <a:xfrm>
              <a:off x="1020" y="3611"/>
              <a:ext cx="45" cy="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6387" name="Rectangle 17"/>
          <p:cNvSpPr>
            <a:spLocks noGrp="1" noChangeArrowheads="1"/>
          </p:cNvSpPr>
          <p:nvPr>
            <p:ph type="title"/>
          </p:nvPr>
        </p:nvSpPr>
        <p:spPr>
          <a:xfrm>
            <a:off x="2208213" y="404813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ja-JP" dirty="0">
                <a:ea typeface="HGP正楷書体" pitchFamily="66" charset="-128"/>
              </a:rPr>
              <a:t>Q.</a:t>
            </a:r>
            <a:r>
              <a:rPr lang="ja-JP" altLang="en-US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なぜプレートは動くか？</a:t>
            </a:r>
            <a:br>
              <a:rPr lang="en-US" altLang="ja-JP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</a:br>
            <a:r>
              <a:rPr lang="en-US" altLang="ja-JP" sz="2800" dirty="0">
                <a:latin typeface="Comic Sans MS" panose="030F0702030302020204" pitchFamily="66" charset="0"/>
                <a:ea typeface="小塚ゴシック Pro L" pitchFamily="34" charset="-128"/>
              </a:rPr>
              <a:t>Why do plates move?</a:t>
            </a:r>
            <a:endParaRPr lang="ja-JP" altLang="en-US" sz="2800" dirty="0"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244756" name="Text Box 20"/>
          <p:cNvSpPr txBox="1">
            <a:spLocks noChangeArrowheads="1"/>
          </p:cNvSpPr>
          <p:nvPr/>
        </p:nvSpPr>
        <p:spPr bwMode="auto">
          <a:xfrm>
            <a:off x="3305336" y="2395717"/>
            <a:ext cx="633699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600" dirty="0">
                <a:ea typeface="HGP正楷書体" pitchFamily="66" charset="-128"/>
              </a:rPr>
              <a:t>A.</a:t>
            </a:r>
            <a:r>
              <a:rPr lang="ja-JP" altLang="en-US" sz="4000" dirty="0">
                <a:solidFill>
                  <a:schemeClr val="tx2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+mj-cs"/>
              </a:rPr>
              <a:t>マントルが対流するから</a:t>
            </a:r>
            <a:endParaRPr lang="en-US" altLang="ja-JP" sz="4000" dirty="0">
              <a:solidFill>
                <a:schemeClr val="tx2"/>
              </a:solidFill>
              <a:latin typeface="HG正楷書体-PRO" panose="03000600000000000000" pitchFamily="66" charset="-128"/>
              <a:ea typeface="HG正楷書体-PRO" panose="03000600000000000000" pitchFamily="66" charset="-128"/>
              <a:cs typeface="+mj-cs"/>
            </a:endParaRPr>
          </a:p>
          <a:p>
            <a:pPr algn="r"/>
            <a:r>
              <a:rPr lang="en-US" altLang="ja-JP" dirty="0">
                <a:latin typeface="Comic Sans MS" panose="030F0702030302020204" pitchFamily="66" charset="0"/>
                <a:ea typeface="小塚ゴシック Pro L" pitchFamily="34" charset="-128"/>
              </a:rPr>
              <a:t>Because the mantle </a:t>
            </a:r>
            <a:r>
              <a:rPr lang="en-US" altLang="ja-JP" dirty="0" err="1">
                <a:latin typeface="Comic Sans MS" panose="030F0702030302020204" pitchFamily="66" charset="0"/>
                <a:ea typeface="小塚ゴシック Pro L" pitchFamily="34" charset="-128"/>
              </a:rPr>
              <a:t>convects</a:t>
            </a:r>
            <a:endParaRPr lang="ja-JP" altLang="en-US" dirty="0"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16389" name="Rectangle 48"/>
          <p:cNvSpPr>
            <a:spLocks noChangeArrowheads="1"/>
          </p:cNvSpPr>
          <p:nvPr/>
        </p:nvSpPr>
        <p:spPr bwMode="auto">
          <a:xfrm>
            <a:off x="0" y="5735284"/>
            <a:ext cx="12191999" cy="1365605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390" name="Arc 50"/>
          <p:cNvSpPr>
            <a:spLocks/>
          </p:cNvSpPr>
          <p:nvPr/>
        </p:nvSpPr>
        <p:spPr bwMode="auto">
          <a:xfrm flipV="1">
            <a:off x="-96688" y="4938712"/>
            <a:ext cx="12385375" cy="2447925"/>
          </a:xfrm>
          <a:custGeom>
            <a:avLst/>
            <a:gdLst>
              <a:gd name="T0" fmla="*/ 2147483647 w 32828"/>
              <a:gd name="T1" fmla="*/ 169587593 h 21600"/>
              <a:gd name="T2" fmla="*/ 0 w 32828"/>
              <a:gd name="T3" fmla="*/ 190073204 h 21600"/>
              <a:gd name="T4" fmla="*/ 1315330254 w 32828"/>
              <a:gd name="T5" fmla="*/ 0 h 21600"/>
              <a:gd name="T6" fmla="*/ 0 60000 65536"/>
              <a:gd name="T7" fmla="*/ 0 60000 65536"/>
              <a:gd name="T8" fmla="*/ 0 60000 65536"/>
              <a:gd name="T9" fmla="*/ 0 w 32828"/>
              <a:gd name="T10" fmla="*/ 0 h 21600"/>
              <a:gd name="T11" fmla="*/ 32828 w 3282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828" h="21600" fill="none" extrusionOk="0">
                <a:moveTo>
                  <a:pt x="32828" y="13204"/>
                </a:moveTo>
                <a:cubicBezTo>
                  <a:pt x="28738" y="18499"/>
                  <a:pt x="22424" y="21599"/>
                  <a:pt x="15734" y="21600"/>
                </a:cubicBezTo>
                <a:cubicBezTo>
                  <a:pt x="9775" y="21600"/>
                  <a:pt x="4082" y="19138"/>
                  <a:pt x="0" y="14798"/>
                </a:cubicBezTo>
              </a:path>
              <a:path w="32828" h="21600" stroke="0" extrusionOk="0">
                <a:moveTo>
                  <a:pt x="32828" y="13204"/>
                </a:moveTo>
                <a:cubicBezTo>
                  <a:pt x="28738" y="18499"/>
                  <a:pt x="22424" y="21599"/>
                  <a:pt x="15734" y="21600"/>
                </a:cubicBezTo>
                <a:cubicBezTo>
                  <a:pt x="9775" y="21600"/>
                  <a:pt x="4082" y="19138"/>
                  <a:pt x="0" y="14798"/>
                </a:cubicBezTo>
                <a:lnTo>
                  <a:pt x="15734" y="0"/>
                </a:lnTo>
                <a:close/>
              </a:path>
            </a:pathLst>
          </a:custGeom>
          <a:solidFill>
            <a:srgbClr val="FF6600"/>
          </a:solidFill>
          <a:ln w="2667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4" name="Group 51"/>
          <p:cNvGrpSpPr>
            <a:grpSpLocks/>
          </p:cNvGrpSpPr>
          <p:nvPr/>
        </p:nvGrpSpPr>
        <p:grpSpPr bwMode="auto">
          <a:xfrm>
            <a:off x="7572438" y="5492766"/>
            <a:ext cx="2305050" cy="2160588"/>
            <a:chOff x="4921" y="1888"/>
            <a:chExt cx="576" cy="555"/>
          </a:xfrm>
        </p:grpSpPr>
        <p:sp>
          <p:nvSpPr>
            <p:cNvPr id="16401" name="AutoShape 52"/>
            <p:cNvSpPr>
              <a:spLocks noChangeArrowheads="1"/>
            </p:cNvSpPr>
            <p:nvPr/>
          </p:nvSpPr>
          <p:spPr bwMode="auto">
            <a:xfrm flipH="1">
              <a:off x="4966" y="1888"/>
              <a:ext cx="431" cy="440"/>
            </a:xfrm>
            <a:custGeom>
              <a:avLst/>
              <a:gdLst>
                <a:gd name="T0" fmla="*/ 4 w 21600"/>
                <a:gd name="T1" fmla="*/ 0 h 21600"/>
                <a:gd name="T2" fmla="*/ 2 w 21600"/>
                <a:gd name="T3" fmla="*/ 2 h 21600"/>
                <a:gd name="T4" fmla="*/ 4 w 21600"/>
                <a:gd name="T5" fmla="*/ 1 h 21600"/>
                <a:gd name="T6" fmla="*/ 7 w 21600"/>
                <a:gd name="T7" fmla="*/ 0 h 21600"/>
                <a:gd name="T8" fmla="*/ 8 w 21600"/>
                <a:gd name="T9" fmla="*/ 2 h 21600"/>
                <a:gd name="T10" fmla="*/ 5 w 21600"/>
                <a:gd name="T11" fmla="*/ 3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42 h 21600"/>
                <a:gd name="T20" fmla="*/ 18443 w 21600"/>
                <a:gd name="T21" fmla="*/ 1845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D657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402" name="AutoShape 53"/>
            <p:cNvSpPr>
              <a:spLocks noChangeArrowheads="1"/>
            </p:cNvSpPr>
            <p:nvPr/>
          </p:nvSpPr>
          <p:spPr bwMode="auto">
            <a:xfrm rot="13955552" flipH="1">
              <a:off x="4893" y="2007"/>
              <a:ext cx="464" cy="408"/>
            </a:xfrm>
            <a:custGeom>
              <a:avLst/>
              <a:gdLst>
                <a:gd name="T0" fmla="*/ 4 w 21600"/>
                <a:gd name="T1" fmla="*/ 0 h 21600"/>
                <a:gd name="T2" fmla="*/ 2 w 21600"/>
                <a:gd name="T3" fmla="*/ 2 h 21600"/>
                <a:gd name="T4" fmla="*/ 4 w 21600"/>
                <a:gd name="T5" fmla="*/ 1 h 21600"/>
                <a:gd name="T6" fmla="*/ 8 w 21600"/>
                <a:gd name="T7" fmla="*/ 0 h 21600"/>
                <a:gd name="T8" fmla="*/ 9 w 21600"/>
                <a:gd name="T9" fmla="*/ 2 h 21600"/>
                <a:gd name="T10" fmla="*/ 6 w 21600"/>
                <a:gd name="T11" fmla="*/ 2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6 w 21600"/>
                <a:gd name="T19" fmla="*/ 3176 h 21600"/>
                <a:gd name="T20" fmla="*/ 18434 w 21600"/>
                <a:gd name="T21" fmla="*/ 18424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D657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403" name="AutoShape 54"/>
            <p:cNvSpPr>
              <a:spLocks noChangeArrowheads="1"/>
            </p:cNvSpPr>
            <p:nvPr/>
          </p:nvSpPr>
          <p:spPr bwMode="auto">
            <a:xfrm rot="7543141" flipH="1">
              <a:off x="5061" y="1975"/>
              <a:ext cx="431" cy="440"/>
            </a:xfrm>
            <a:custGeom>
              <a:avLst/>
              <a:gdLst>
                <a:gd name="T0" fmla="*/ 4 w 21600"/>
                <a:gd name="T1" fmla="*/ 0 h 21600"/>
                <a:gd name="T2" fmla="*/ 2 w 21600"/>
                <a:gd name="T3" fmla="*/ 2 h 21600"/>
                <a:gd name="T4" fmla="*/ 4 w 21600"/>
                <a:gd name="T5" fmla="*/ 1 h 21600"/>
                <a:gd name="T6" fmla="*/ 7 w 21600"/>
                <a:gd name="T7" fmla="*/ 0 h 21600"/>
                <a:gd name="T8" fmla="*/ 8 w 21600"/>
                <a:gd name="T9" fmla="*/ 2 h 21600"/>
                <a:gd name="T10" fmla="*/ 5 w 21600"/>
                <a:gd name="T11" fmla="*/ 3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42 h 21600"/>
                <a:gd name="T20" fmla="*/ 18443 w 21600"/>
                <a:gd name="T21" fmla="*/ 1845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D657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5" name="Group 55"/>
          <p:cNvGrpSpPr>
            <a:grpSpLocks/>
          </p:cNvGrpSpPr>
          <p:nvPr/>
        </p:nvGrpSpPr>
        <p:grpSpPr bwMode="auto">
          <a:xfrm>
            <a:off x="1955006" y="5497261"/>
            <a:ext cx="2376487" cy="2286000"/>
            <a:chOff x="4105" y="482"/>
            <a:chExt cx="1180" cy="1179"/>
          </a:xfrm>
        </p:grpSpPr>
        <p:sp>
          <p:nvSpPr>
            <p:cNvPr id="16398" name="AutoShape 56"/>
            <p:cNvSpPr>
              <a:spLocks noChangeArrowheads="1"/>
            </p:cNvSpPr>
            <p:nvPr/>
          </p:nvSpPr>
          <p:spPr bwMode="auto">
            <a:xfrm>
              <a:off x="4195" y="482"/>
              <a:ext cx="862" cy="817"/>
            </a:xfrm>
            <a:custGeom>
              <a:avLst/>
              <a:gdLst>
                <a:gd name="T0" fmla="*/ 14 w 21600"/>
                <a:gd name="T1" fmla="*/ 0 h 21600"/>
                <a:gd name="T2" fmla="*/ 6 w 21600"/>
                <a:gd name="T3" fmla="*/ 7 h 21600"/>
                <a:gd name="T4" fmla="*/ 15 w 21600"/>
                <a:gd name="T5" fmla="*/ 5 h 21600"/>
                <a:gd name="T6" fmla="*/ 28 w 21600"/>
                <a:gd name="T7" fmla="*/ -1 h 21600"/>
                <a:gd name="T8" fmla="*/ 31 w 21600"/>
                <a:gd name="T9" fmla="*/ 8 h 21600"/>
                <a:gd name="T10" fmla="*/ 21 w 21600"/>
                <a:gd name="T11" fmla="*/ 1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73 h 21600"/>
                <a:gd name="T20" fmla="*/ 18443 w 21600"/>
                <a:gd name="T21" fmla="*/ 1842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D657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399" name="AutoShape 57"/>
            <p:cNvSpPr>
              <a:spLocks noChangeArrowheads="1"/>
            </p:cNvSpPr>
            <p:nvPr/>
          </p:nvSpPr>
          <p:spPr bwMode="auto">
            <a:xfrm rot="5400000">
              <a:off x="4446" y="821"/>
              <a:ext cx="862" cy="817"/>
            </a:xfrm>
            <a:custGeom>
              <a:avLst/>
              <a:gdLst>
                <a:gd name="T0" fmla="*/ 14 w 21600"/>
                <a:gd name="T1" fmla="*/ 0 h 21600"/>
                <a:gd name="T2" fmla="*/ 6 w 21600"/>
                <a:gd name="T3" fmla="*/ 7 h 21600"/>
                <a:gd name="T4" fmla="*/ 15 w 21600"/>
                <a:gd name="T5" fmla="*/ 5 h 21600"/>
                <a:gd name="T6" fmla="*/ 28 w 21600"/>
                <a:gd name="T7" fmla="*/ -1 h 21600"/>
                <a:gd name="T8" fmla="*/ 31 w 21600"/>
                <a:gd name="T9" fmla="*/ 8 h 21600"/>
                <a:gd name="T10" fmla="*/ 21 w 21600"/>
                <a:gd name="T11" fmla="*/ 1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73 h 21600"/>
                <a:gd name="T20" fmla="*/ 18443 w 21600"/>
                <a:gd name="T21" fmla="*/ 1842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D657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6400" name="AutoShape 58"/>
            <p:cNvSpPr>
              <a:spLocks noChangeArrowheads="1"/>
            </p:cNvSpPr>
            <p:nvPr/>
          </p:nvSpPr>
          <p:spPr bwMode="auto">
            <a:xfrm rot="-8301987">
              <a:off x="4105" y="799"/>
              <a:ext cx="862" cy="817"/>
            </a:xfrm>
            <a:custGeom>
              <a:avLst/>
              <a:gdLst>
                <a:gd name="T0" fmla="*/ 14 w 21600"/>
                <a:gd name="T1" fmla="*/ 0 h 21600"/>
                <a:gd name="T2" fmla="*/ 6 w 21600"/>
                <a:gd name="T3" fmla="*/ 7 h 21600"/>
                <a:gd name="T4" fmla="*/ 15 w 21600"/>
                <a:gd name="T5" fmla="*/ 5 h 21600"/>
                <a:gd name="T6" fmla="*/ 28 w 21600"/>
                <a:gd name="T7" fmla="*/ -1 h 21600"/>
                <a:gd name="T8" fmla="*/ 31 w 21600"/>
                <a:gd name="T9" fmla="*/ 8 h 21600"/>
                <a:gd name="T10" fmla="*/ 21 w 21600"/>
                <a:gd name="T11" fmla="*/ 1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73 h 21600"/>
                <a:gd name="T20" fmla="*/ 18443 w 21600"/>
                <a:gd name="T21" fmla="*/ 1842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D657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244795" name="Arc 59"/>
          <p:cNvSpPr>
            <a:spLocks/>
          </p:cNvSpPr>
          <p:nvPr/>
        </p:nvSpPr>
        <p:spPr bwMode="auto">
          <a:xfrm flipV="1">
            <a:off x="4295775" y="4941168"/>
            <a:ext cx="1766888" cy="2450381"/>
          </a:xfrm>
          <a:custGeom>
            <a:avLst/>
            <a:gdLst>
              <a:gd name="T0" fmla="*/ 242722216 w 12862"/>
              <a:gd name="T1" fmla="*/ 247188997 h 21600"/>
              <a:gd name="T2" fmla="*/ 0 w 12862"/>
              <a:gd name="T3" fmla="*/ 274635893 h 21600"/>
              <a:gd name="T4" fmla="*/ 57689401 w 12862"/>
              <a:gd name="T5" fmla="*/ 0 h 21600"/>
              <a:gd name="T6" fmla="*/ 0 60000 65536"/>
              <a:gd name="T7" fmla="*/ 0 60000 65536"/>
              <a:gd name="T8" fmla="*/ 0 60000 65536"/>
              <a:gd name="T9" fmla="*/ 0 w 12862"/>
              <a:gd name="T10" fmla="*/ 0 h 21600"/>
              <a:gd name="T11" fmla="*/ 12862 w 1286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862" h="21600" fill="none" extrusionOk="0">
                <a:moveTo>
                  <a:pt x="12862" y="19246"/>
                </a:moveTo>
                <a:cubicBezTo>
                  <a:pt x="9825" y="20793"/>
                  <a:pt x="6465" y="21599"/>
                  <a:pt x="3057" y="21600"/>
                </a:cubicBezTo>
                <a:cubicBezTo>
                  <a:pt x="2034" y="21600"/>
                  <a:pt x="1012" y="21527"/>
                  <a:pt x="0" y="21382"/>
                </a:cubicBezTo>
              </a:path>
              <a:path w="12862" h="21600" stroke="0" extrusionOk="0">
                <a:moveTo>
                  <a:pt x="12862" y="19246"/>
                </a:moveTo>
                <a:cubicBezTo>
                  <a:pt x="9825" y="20793"/>
                  <a:pt x="6465" y="21599"/>
                  <a:pt x="3057" y="21600"/>
                </a:cubicBezTo>
                <a:cubicBezTo>
                  <a:pt x="2034" y="21600"/>
                  <a:pt x="1012" y="21527"/>
                  <a:pt x="0" y="21382"/>
                </a:cubicBezTo>
                <a:lnTo>
                  <a:pt x="3057" y="0"/>
                </a:lnTo>
                <a:close/>
              </a:path>
            </a:pathLst>
          </a:custGeom>
          <a:noFill/>
          <a:ln w="244475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44796" name="Arc 60"/>
          <p:cNvSpPr>
            <a:spLocks/>
          </p:cNvSpPr>
          <p:nvPr/>
        </p:nvSpPr>
        <p:spPr bwMode="auto">
          <a:xfrm flipV="1">
            <a:off x="4656138" y="5157192"/>
            <a:ext cx="1801812" cy="2217738"/>
          </a:xfrm>
          <a:custGeom>
            <a:avLst/>
            <a:gdLst>
              <a:gd name="T0" fmla="*/ 247410945 w 13122"/>
              <a:gd name="T1" fmla="*/ 220503866 h 19563"/>
              <a:gd name="T2" fmla="*/ 172633435 w 13122"/>
              <a:gd name="T3" fmla="*/ 251411445 h 19563"/>
              <a:gd name="T4" fmla="*/ 0 w 13122"/>
              <a:gd name="T5" fmla="*/ 0 h 19563"/>
              <a:gd name="T6" fmla="*/ 0 60000 65536"/>
              <a:gd name="T7" fmla="*/ 0 60000 65536"/>
              <a:gd name="T8" fmla="*/ 0 60000 65536"/>
              <a:gd name="T9" fmla="*/ 0 w 13122"/>
              <a:gd name="T10" fmla="*/ 0 h 19563"/>
              <a:gd name="T11" fmla="*/ 13122 w 13122"/>
              <a:gd name="T12" fmla="*/ 19563 h 195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122" h="19563" fill="none" extrusionOk="0">
                <a:moveTo>
                  <a:pt x="13121" y="17157"/>
                </a:moveTo>
                <a:cubicBezTo>
                  <a:pt x="11890" y="18099"/>
                  <a:pt x="10560" y="18906"/>
                  <a:pt x="9156" y="19563"/>
                </a:cubicBezTo>
              </a:path>
              <a:path w="13122" h="19563" stroke="0" extrusionOk="0">
                <a:moveTo>
                  <a:pt x="13121" y="17157"/>
                </a:moveTo>
                <a:cubicBezTo>
                  <a:pt x="11890" y="18099"/>
                  <a:pt x="10560" y="18906"/>
                  <a:pt x="9156" y="19563"/>
                </a:cubicBezTo>
                <a:lnTo>
                  <a:pt x="0" y="0"/>
                </a:lnTo>
                <a:close/>
              </a:path>
            </a:pathLst>
          </a:custGeom>
          <a:noFill/>
          <a:ln w="2540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44797" name="Arc 61"/>
          <p:cNvSpPr>
            <a:spLocks/>
          </p:cNvSpPr>
          <p:nvPr/>
        </p:nvSpPr>
        <p:spPr bwMode="auto">
          <a:xfrm flipV="1">
            <a:off x="4722503" y="5336827"/>
            <a:ext cx="2343150" cy="2060575"/>
          </a:xfrm>
          <a:custGeom>
            <a:avLst/>
            <a:gdLst>
              <a:gd name="T0" fmla="*/ 321712865 w 17066"/>
              <a:gd name="T1" fmla="*/ 169995778 h 18185"/>
              <a:gd name="T2" fmla="*/ 219747237 w 17066"/>
              <a:gd name="T3" fmla="*/ 233487409 h 18185"/>
              <a:gd name="T4" fmla="*/ 0 w 17066"/>
              <a:gd name="T5" fmla="*/ 0 h 18185"/>
              <a:gd name="T6" fmla="*/ 0 60000 65536"/>
              <a:gd name="T7" fmla="*/ 0 60000 65536"/>
              <a:gd name="T8" fmla="*/ 0 60000 65536"/>
              <a:gd name="T9" fmla="*/ 0 w 17066"/>
              <a:gd name="T10" fmla="*/ 0 h 18185"/>
              <a:gd name="T11" fmla="*/ 17066 w 17066"/>
              <a:gd name="T12" fmla="*/ 18185 h 181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066" h="18185" fill="none" extrusionOk="0">
                <a:moveTo>
                  <a:pt x="17066" y="13240"/>
                </a:moveTo>
                <a:cubicBezTo>
                  <a:pt x="15557" y="15184"/>
                  <a:pt x="13728" y="16856"/>
                  <a:pt x="11656" y="18184"/>
                </a:cubicBezTo>
              </a:path>
              <a:path w="17066" h="18185" stroke="0" extrusionOk="0">
                <a:moveTo>
                  <a:pt x="17066" y="13240"/>
                </a:moveTo>
                <a:cubicBezTo>
                  <a:pt x="15557" y="15184"/>
                  <a:pt x="13728" y="16856"/>
                  <a:pt x="11656" y="18184"/>
                </a:cubicBezTo>
                <a:lnTo>
                  <a:pt x="0" y="0"/>
                </a:lnTo>
                <a:close/>
              </a:path>
            </a:pathLst>
          </a:custGeom>
          <a:noFill/>
          <a:ln w="2540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44798" name="Arc 62"/>
          <p:cNvSpPr>
            <a:spLocks/>
          </p:cNvSpPr>
          <p:nvPr/>
        </p:nvSpPr>
        <p:spPr bwMode="auto">
          <a:xfrm flipV="1">
            <a:off x="4419687" y="5179542"/>
            <a:ext cx="2376488" cy="2262187"/>
          </a:xfrm>
          <a:custGeom>
            <a:avLst/>
            <a:gdLst>
              <a:gd name="T0" fmla="*/ 359771702 w 15698"/>
              <a:gd name="T1" fmla="*/ 211714849 h 18937"/>
              <a:gd name="T2" fmla="*/ 238121298 w 15698"/>
              <a:gd name="T3" fmla="*/ 270237520 h 18937"/>
              <a:gd name="T4" fmla="*/ 0 w 15698"/>
              <a:gd name="T5" fmla="*/ 0 h 18937"/>
              <a:gd name="T6" fmla="*/ 0 60000 65536"/>
              <a:gd name="T7" fmla="*/ 0 60000 65536"/>
              <a:gd name="T8" fmla="*/ 0 60000 65536"/>
              <a:gd name="T9" fmla="*/ 0 w 15698"/>
              <a:gd name="T10" fmla="*/ 0 h 18937"/>
              <a:gd name="T11" fmla="*/ 15698 w 15698"/>
              <a:gd name="T12" fmla="*/ 18937 h 1893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698" h="18937" fill="none" extrusionOk="0">
                <a:moveTo>
                  <a:pt x="15698" y="14836"/>
                </a:moveTo>
                <a:cubicBezTo>
                  <a:pt x="14153" y="16471"/>
                  <a:pt x="12362" y="17854"/>
                  <a:pt x="10389" y="18936"/>
                </a:cubicBezTo>
              </a:path>
              <a:path w="15698" h="18937" stroke="0" extrusionOk="0">
                <a:moveTo>
                  <a:pt x="15698" y="14836"/>
                </a:moveTo>
                <a:cubicBezTo>
                  <a:pt x="14153" y="16471"/>
                  <a:pt x="12362" y="17854"/>
                  <a:pt x="10389" y="18936"/>
                </a:cubicBez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44801" name="AutoShape 65"/>
          <p:cNvSpPr>
            <a:spLocks noChangeArrowheads="1"/>
          </p:cNvSpPr>
          <p:nvPr/>
        </p:nvSpPr>
        <p:spPr bwMode="auto">
          <a:xfrm rot="21198705">
            <a:off x="1638475" y="4803754"/>
            <a:ext cx="1655762" cy="287338"/>
          </a:xfrm>
          <a:prstGeom prst="triangle">
            <a:avLst>
              <a:gd name="adj" fmla="val 50000"/>
            </a:avLst>
          </a:prstGeom>
          <a:solidFill>
            <a:srgbClr val="9933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453337B0-F3F3-446F-81F5-89ECD9B0354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4833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4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2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244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44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44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7 0.00023 L 0.06849 -0.008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448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07" y="-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44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3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49 -0.00857 L 0.14597 -0.02246 " pathEditMode="fixed" rAng="0" ptsTypes="AA">
                                      <p:cBhvr>
                                        <p:cTn id="40" dur="2000" fill="hold"/>
                                        <p:tgtEl>
                                          <p:spTgt spid="2448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67" y="-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6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7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447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8000"/>
                            </p:stCondLst>
                            <p:childTnLst>
                              <p:par>
                                <p:cTn id="46" presetID="38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59259E-6 L 0.00017 0.05231 L 0.00069 2.59259E-6 L 0.00121 0.05231 L 0.00174 2.59259E-6 L 0.00208 0.05231 L 0.0026 2.59259E-6 L 0.00312 0.05231 L 0.00364 2.59259E-6 L 0.00399 0.05231 L 0.00451 2.59259E-6 L 0.00503 0.05231 L 0.00538 2.59259E-6 L 0.0059 0.05231 L 0.00642 2.59259E-6 L 0.00694 0.05231 L 0.00764 2.59259E-6 " pathEditMode="relative" rAng="0" ptsTypes="FFFFFFFFFFFFFFFFF">
                                      <p:cBhvr>
                                        <p:cTn id="4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4756" grpId="0"/>
      <p:bldP spid="244795" grpId="0" animBg="1"/>
      <p:bldP spid="244796" grpId="0" animBg="1"/>
      <p:bldP spid="244797" grpId="0" animBg="1"/>
      <p:bldP spid="244798" grpId="0" animBg="1"/>
      <p:bldP spid="244801" grpId="0" animBg="1"/>
      <p:bldP spid="244801" grpId="1" animBg="1"/>
      <p:bldP spid="244801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Text Box 2"/>
          <p:cNvSpPr txBox="1">
            <a:spLocks noChangeArrowheads="1"/>
          </p:cNvSpPr>
          <p:nvPr/>
        </p:nvSpPr>
        <p:spPr bwMode="auto">
          <a:xfrm>
            <a:off x="6882632" y="5356374"/>
            <a:ext cx="382188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 dirty="0">
                <a:solidFill>
                  <a:srgbClr val="A50021"/>
                </a:solidFill>
                <a:ea typeface="HGP教科書体" pitchFamily="18" charset="-128"/>
              </a:rPr>
              <a:t>熱い、軽い、</a:t>
            </a:r>
            <a:r>
              <a:rPr lang="en-US" altLang="ja-JP" dirty="0">
                <a:solidFill>
                  <a:srgbClr val="A50021"/>
                </a:solidFill>
                <a:ea typeface="HGP教科書体" pitchFamily="18" charset="-128"/>
              </a:rPr>
              <a:t>Hot and light</a:t>
            </a:r>
            <a:endParaRPr lang="ja-JP" altLang="en-US" dirty="0">
              <a:solidFill>
                <a:srgbClr val="A50021"/>
              </a:solidFill>
              <a:ea typeface="HGP教科書体" pitchFamily="18" charset="-128"/>
            </a:endParaRPr>
          </a:p>
          <a:p>
            <a:r>
              <a:rPr lang="ja-JP" altLang="en-US" sz="2800" dirty="0">
                <a:solidFill>
                  <a:srgbClr val="A50021"/>
                </a:solidFill>
                <a:ea typeface="HGP教科書体" pitchFamily="18" charset="-128"/>
              </a:rPr>
              <a:t>地震波速度遅い </a:t>
            </a:r>
            <a:r>
              <a:rPr lang="en-US" altLang="ja-JP" dirty="0">
                <a:solidFill>
                  <a:srgbClr val="A50021"/>
                </a:solidFill>
                <a:ea typeface="HGP教科書体" pitchFamily="18" charset="-128"/>
              </a:rPr>
              <a:t>Small </a:t>
            </a:r>
            <a:r>
              <a:rPr lang="en-US" altLang="ja-JP" i="1" dirty="0">
                <a:solidFill>
                  <a:srgbClr val="A50021"/>
                </a:solidFill>
                <a:ea typeface="HGP教科書体" pitchFamily="18" charset="-128"/>
              </a:rPr>
              <a:t>V</a:t>
            </a:r>
            <a:endParaRPr lang="ja-JP" altLang="en-US" sz="2800" i="1" dirty="0">
              <a:solidFill>
                <a:srgbClr val="A50021"/>
              </a:solidFill>
              <a:ea typeface="HGP教科書体" pitchFamily="18" charset="-128"/>
            </a:endParaRPr>
          </a:p>
          <a:p>
            <a:r>
              <a:rPr lang="ja-JP" altLang="en-US" sz="2800" dirty="0">
                <a:solidFill>
                  <a:srgbClr val="A50021"/>
                </a:solidFill>
                <a:ea typeface="HGP教科書体" pitchFamily="18" charset="-128"/>
              </a:rPr>
              <a:t>　＝　上昇流 </a:t>
            </a:r>
            <a:r>
              <a:rPr lang="en-US" altLang="ja-JP" dirty="0">
                <a:solidFill>
                  <a:srgbClr val="A50021"/>
                </a:solidFill>
                <a:ea typeface="HGP教科書体" pitchFamily="18" charset="-128"/>
              </a:rPr>
              <a:t>Upward flow</a:t>
            </a:r>
            <a:endParaRPr lang="ja-JP" altLang="en-US" dirty="0">
              <a:solidFill>
                <a:srgbClr val="A50021"/>
              </a:solidFill>
              <a:ea typeface="HGP教科書体" pitchFamily="18" charset="-128"/>
            </a:endParaRPr>
          </a:p>
        </p:txBody>
      </p:sp>
      <p:sp>
        <p:nvSpPr>
          <p:cNvPr id="184323" name="Text Box 3"/>
          <p:cNvSpPr txBox="1">
            <a:spLocks noChangeArrowheads="1"/>
          </p:cNvSpPr>
          <p:nvPr/>
        </p:nvSpPr>
        <p:spPr bwMode="auto">
          <a:xfrm>
            <a:off x="6456041" y="1"/>
            <a:ext cx="4288353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 dirty="0">
                <a:solidFill>
                  <a:srgbClr val="3333CC"/>
                </a:solidFill>
                <a:ea typeface="HGP教科書体" pitchFamily="18" charset="-128"/>
              </a:rPr>
              <a:t>冷たい、重い、</a:t>
            </a:r>
            <a:r>
              <a:rPr lang="en-US" altLang="ja-JP" dirty="0">
                <a:solidFill>
                  <a:srgbClr val="3333CC"/>
                </a:solidFill>
                <a:latin typeface="Times New Roman"/>
                <a:ea typeface="HGP教科書体" pitchFamily="18" charset="-128"/>
              </a:rPr>
              <a:t>Cold and dense</a:t>
            </a:r>
            <a:endParaRPr lang="ja-JP" altLang="en-US" dirty="0">
              <a:solidFill>
                <a:srgbClr val="3333CC"/>
              </a:solidFill>
              <a:latin typeface="Times New Roman"/>
              <a:ea typeface="HGP教科書体" pitchFamily="18" charset="-128"/>
            </a:endParaRPr>
          </a:p>
          <a:p>
            <a:r>
              <a:rPr lang="ja-JP" altLang="en-US" sz="2800" dirty="0">
                <a:solidFill>
                  <a:srgbClr val="3333CC"/>
                </a:solidFill>
                <a:ea typeface="HGP教科書体" pitchFamily="18" charset="-128"/>
              </a:rPr>
              <a:t>地震波速度速い </a:t>
            </a:r>
            <a:r>
              <a:rPr lang="en-US" altLang="ja-JP" dirty="0">
                <a:solidFill>
                  <a:srgbClr val="3333CC"/>
                </a:solidFill>
                <a:latin typeface="Times New Roman"/>
                <a:ea typeface="HGP教科書体" pitchFamily="18" charset="-128"/>
              </a:rPr>
              <a:t>Large </a:t>
            </a:r>
            <a:r>
              <a:rPr lang="en-US" altLang="ja-JP" i="1" dirty="0">
                <a:solidFill>
                  <a:srgbClr val="3333CC"/>
                </a:solidFill>
                <a:latin typeface="Times New Roman"/>
                <a:ea typeface="HGP教科書体" pitchFamily="18" charset="-128"/>
              </a:rPr>
              <a:t>V</a:t>
            </a:r>
            <a:endParaRPr lang="ja-JP" altLang="en-US" i="1" dirty="0">
              <a:solidFill>
                <a:srgbClr val="3333CC"/>
              </a:solidFill>
              <a:latin typeface="Times New Roman"/>
              <a:ea typeface="HGP教科書体" pitchFamily="18" charset="-128"/>
            </a:endParaRPr>
          </a:p>
          <a:p>
            <a:r>
              <a:rPr lang="ja-JP" altLang="en-US" sz="2800" dirty="0">
                <a:solidFill>
                  <a:srgbClr val="3333CC"/>
                </a:solidFill>
                <a:ea typeface="HGP教科書体" pitchFamily="18" charset="-128"/>
              </a:rPr>
              <a:t>　＝　下降流 </a:t>
            </a:r>
            <a:r>
              <a:rPr lang="en-US" altLang="ja-JP" sz="2800" dirty="0">
                <a:solidFill>
                  <a:srgbClr val="3333CC"/>
                </a:solidFill>
                <a:ea typeface="HGP教科書体" pitchFamily="18" charset="-128"/>
              </a:rPr>
              <a:t> </a:t>
            </a:r>
            <a:r>
              <a:rPr lang="en-US" altLang="ja-JP" dirty="0">
                <a:solidFill>
                  <a:srgbClr val="3333CC"/>
                </a:solidFill>
                <a:latin typeface="Times New Roman"/>
                <a:ea typeface="HGP教科書体" pitchFamily="18" charset="-128"/>
              </a:rPr>
              <a:t>Downward flow</a:t>
            </a:r>
            <a:endParaRPr lang="ja-JP" altLang="en-US" dirty="0">
              <a:solidFill>
                <a:srgbClr val="3333CC"/>
              </a:solidFill>
              <a:latin typeface="Times New Roman"/>
              <a:ea typeface="HGP教科書体" pitchFamily="18" charset="-128"/>
            </a:endParaRPr>
          </a:p>
        </p:txBody>
      </p:sp>
      <p:pic>
        <p:nvPicPr>
          <p:cNvPr id="184324" name="Picture 4" descr="fig0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2924" t="22714" r="-17" b="2733"/>
          <a:stretch>
            <a:fillRect/>
          </a:stretch>
        </p:blipFill>
        <p:spPr bwMode="auto">
          <a:xfrm>
            <a:off x="1919289" y="476251"/>
            <a:ext cx="5387975" cy="547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25" name="Line 5"/>
          <p:cNvSpPr>
            <a:spLocks noChangeShapeType="1"/>
          </p:cNvSpPr>
          <p:nvPr/>
        </p:nvSpPr>
        <p:spPr bwMode="auto">
          <a:xfrm>
            <a:off x="6456364" y="3428999"/>
            <a:ext cx="719931" cy="187220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4326" name="Line 6"/>
          <p:cNvSpPr>
            <a:spLocks noChangeShapeType="1"/>
          </p:cNvSpPr>
          <p:nvPr/>
        </p:nvSpPr>
        <p:spPr bwMode="auto">
          <a:xfrm flipV="1">
            <a:off x="4656139" y="980727"/>
            <a:ext cx="2015926" cy="863946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ja-JP" alt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B3350462-0040-4944-AE07-3ACA8D8631F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9056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 rot="2883935">
            <a:off x="8126593" y="1524123"/>
            <a:ext cx="792163" cy="720725"/>
            <a:chOff x="793" y="2931"/>
            <a:chExt cx="817" cy="817"/>
          </a:xfrm>
        </p:grpSpPr>
        <p:sp>
          <p:nvSpPr>
            <p:cNvPr id="18473" name="Rectangle 3" descr="ひし形 (枠のみ)"/>
            <p:cNvSpPr>
              <a:spLocks noChangeArrowheads="1"/>
            </p:cNvSpPr>
            <p:nvPr/>
          </p:nvSpPr>
          <p:spPr bwMode="auto">
            <a:xfrm>
              <a:off x="793" y="3294"/>
              <a:ext cx="817" cy="181"/>
            </a:xfrm>
            <a:prstGeom prst="rect">
              <a:avLst/>
            </a:prstGeom>
            <a:pattFill prst="openDmnd">
              <a:fgClr>
                <a:srgbClr val="FF5050"/>
              </a:fgClr>
              <a:bgClr>
                <a:srgbClr val="A5002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474" name="Rectangle 4" descr="横線"/>
            <p:cNvSpPr>
              <a:spLocks noChangeArrowheads="1"/>
            </p:cNvSpPr>
            <p:nvPr/>
          </p:nvSpPr>
          <p:spPr bwMode="auto">
            <a:xfrm>
              <a:off x="938" y="3475"/>
              <a:ext cx="540" cy="273"/>
            </a:xfrm>
            <a:prstGeom prst="rect">
              <a:avLst/>
            </a:prstGeom>
            <a:pattFill prst="ltHorz">
              <a:fgClr>
                <a:schemeClr val="folHlink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475" name="Rectangle 5"/>
            <p:cNvSpPr>
              <a:spLocks noChangeArrowheads="1"/>
            </p:cNvSpPr>
            <p:nvPr/>
          </p:nvSpPr>
          <p:spPr bwMode="auto">
            <a:xfrm>
              <a:off x="1081" y="3026"/>
              <a:ext cx="242" cy="24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476" name="Rectangle 6" descr="横線"/>
            <p:cNvSpPr>
              <a:spLocks noChangeArrowheads="1"/>
            </p:cNvSpPr>
            <p:nvPr/>
          </p:nvSpPr>
          <p:spPr bwMode="auto">
            <a:xfrm>
              <a:off x="936" y="3459"/>
              <a:ext cx="532" cy="288"/>
            </a:xfrm>
            <a:prstGeom prst="rect">
              <a:avLst/>
            </a:prstGeom>
            <a:noFill/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477" name="Rectangle 7" descr="横線"/>
            <p:cNvSpPr>
              <a:spLocks noChangeArrowheads="1"/>
            </p:cNvSpPr>
            <p:nvPr/>
          </p:nvSpPr>
          <p:spPr bwMode="auto">
            <a:xfrm>
              <a:off x="1119" y="3028"/>
              <a:ext cx="170" cy="240"/>
            </a:xfrm>
            <a:prstGeom prst="rect">
              <a:avLst/>
            </a:prstGeom>
            <a:pattFill prst="ltHorz">
              <a:fgClr>
                <a:schemeClr val="folHlink"/>
              </a:fgClr>
              <a:bgClr>
                <a:schemeClr val="bg1"/>
              </a:bgClr>
            </a:patt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478" name="Oval 8"/>
            <p:cNvSpPr>
              <a:spLocks noChangeArrowheads="1"/>
            </p:cNvSpPr>
            <p:nvPr/>
          </p:nvSpPr>
          <p:spPr bwMode="auto">
            <a:xfrm>
              <a:off x="1129" y="3075"/>
              <a:ext cx="145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18479" name="Group 9"/>
            <p:cNvGrpSpPr>
              <a:grpSpLocks/>
            </p:cNvGrpSpPr>
            <p:nvPr/>
          </p:nvGrpSpPr>
          <p:grpSpPr bwMode="auto">
            <a:xfrm>
              <a:off x="985" y="2931"/>
              <a:ext cx="435" cy="95"/>
              <a:chOff x="522" y="2885"/>
              <a:chExt cx="362" cy="91"/>
            </a:xfrm>
          </p:grpSpPr>
          <p:sp>
            <p:nvSpPr>
              <p:cNvPr id="18493" name="AutoShape 10"/>
              <p:cNvSpPr>
                <a:spLocks noChangeArrowheads="1"/>
              </p:cNvSpPr>
              <p:nvPr/>
            </p:nvSpPr>
            <p:spPr bwMode="auto">
              <a:xfrm>
                <a:off x="613" y="2885"/>
                <a:ext cx="181" cy="91"/>
              </a:xfrm>
              <a:prstGeom prst="triangle">
                <a:avLst>
                  <a:gd name="adj" fmla="val 50000"/>
                </a:avLst>
              </a:prstGeom>
              <a:solidFill>
                <a:srgbClr val="A5002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8494" name="AutoShape 11"/>
              <p:cNvSpPr>
                <a:spLocks noChangeArrowheads="1"/>
              </p:cNvSpPr>
              <p:nvPr/>
            </p:nvSpPr>
            <p:spPr bwMode="auto">
              <a:xfrm>
                <a:off x="522" y="2930"/>
                <a:ext cx="362" cy="45"/>
              </a:xfrm>
              <a:prstGeom prst="triangle">
                <a:avLst>
                  <a:gd name="adj" fmla="val 50000"/>
                </a:avLst>
              </a:prstGeom>
              <a:solidFill>
                <a:srgbClr val="A5002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18480" name="AutoShape 12"/>
            <p:cNvSpPr>
              <a:spLocks noChangeArrowheads="1"/>
            </p:cNvSpPr>
            <p:nvPr/>
          </p:nvSpPr>
          <p:spPr bwMode="auto">
            <a:xfrm>
              <a:off x="839" y="3171"/>
              <a:ext cx="726" cy="287"/>
            </a:xfrm>
            <a:prstGeom prst="triangle">
              <a:avLst>
                <a:gd name="adj" fmla="val 50000"/>
              </a:avLst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481" name="Line 13"/>
            <p:cNvSpPr>
              <a:spLocks noChangeShapeType="1"/>
            </p:cNvSpPr>
            <p:nvPr/>
          </p:nvSpPr>
          <p:spPr bwMode="auto">
            <a:xfrm>
              <a:off x="1178" y="3123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482" name="Line 14"/>
            <p:cNvSpPr>
              <a:spLocks noChangeShapeType="1"/>
            </p:cNvSpPr>
            <p:nvPr/>
          </p:nvSpPr>
          <p:spPr bwMode="auto">
            <a:xfrm flipV="1">
              <a:off x="1178" y="3123"/>
              <a:ext cx="48" cy="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8483" name="AutoShape 15" descr="横線"/>
            <p:cNvSpPr>
              <a:spLocks noChangeArrowheads="1"/>
            </p:cNvSpPr>
            <p:nvPr/>
          </p:nvSpPr>
          <p:spPr bwMode="auto">
            <a:xfrm>
              <a:off x="888" y="3219"/>
              <a:ext cx="629" cy="239"/>
            </a:xfrm>
            <a:prstGeom prst="triangle">
              <a:avLst>
                <a:gd name="adj" fmla="val 50000"/>
              </a:avLst>
            </a:prstGeom>
            <a:pattFill prst="ltHorz">
              <a:fgClr>
                <a:schemeClr val="folHlink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484" name="AutoShape 16"/>
            <p:cNvSpPr>
              <a:spLocks noChangeArrowheads="1"/>
            </p:cNvSpPr>
            <p:nvPr/>
          </p:nvSpPr>
          <p:spPr bwMode="auto">
            <a:xfrm>
              <a:off x="1081" y="3219"/>
              <a:ext cx="242" cy="9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45777" name="AutoShape 17"/>
            <p:cNvSpPr>
              <a:spLocks noChangeArrowheads="1"/>
            </p:cNvSpPr>
            <p:nvPr/>
          </p:nvSpPr>
          <p:spPr bwMode="auto">
            <a:xfrm>
              <a:off x="1222" y="3268"/>
              <a:ext cx="49" cy="47"/>
            </a:xfrm>
            <a:prstGeom prst="star5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45778" name="AutoShape 18"/>
            <p:cNvSpPr>
              <a:spLocks noChangeArrowheads="1"/>
            </p:cNvSpPr>
            <p:nvPr/>
          </p:nvSpPr>
          <p:spPr bwMode="auto">
            <a:xfrm>
              <a:off x="1128" y="3267"/>
              <a:ext cx="49" cy="47"/>
            </a:xfrm>
            <a:prstGeom prst="star5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18487" name="Rectangle 19"/>
            <p:cNvSpPr>
              <a:spLocks noChangeArrowheads="1"/>
            </p:cNvSpPr>
            <p:nvPr/>
          </p:nvSpPr>
          <p:spPr bwMode="auto">
            <a:xfrm>
              <a:off x="1156" y="3612"/>
              <a:ext cx="91" cy="1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488" name="Rectangle 20"/>
            <p:cNvSpPr>
              <a:spLocks noChangeArrowheads="1"/>
            </p:cNvSpPr>
            <p:nvPr/>
          </p:nvSpPr>
          <p:spPr bwMode="auto">
            <a:xfrm>
              <a:off x="1178" y="3475"/>
              <a:ext cx="46" cy="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489" name="Rectangle 21"/>
            <p:cNvSpPr>
              <a:spLocks noChangeArrowheads="1"/>
            </p:cNvSpPr>
            <p:nvPr/>
          </p:nvSpPr>
          <p:spPr bwMode="auto">
            <a:xfrm>
              <a:off x="1337" y="3475"/>
              <a:ext cx="46" cy="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490" name="Rectangle 22"/>
            <p:cNvSpPr>
              <a:spLocks noChangeArrowheads="1"/>
            </p:cNvSpPr>
            <p:nvPr/>
          </p:nvSpPr>
          <p:spPr bwMode="auto">
            <a:xfrm>
              <a:off x="1337" y="3611"/>
              <a:ext cx="46" cy="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491" name="Rectangle 23"/>
            <p:cNvSpPr>
              <a:spLocks noChangeArrowheads="1"/>
            </p:cNvSpPr>
            <p:nvPr/>
          </p:nvSpPr>
          <p:spPr bwMode="auto">
            <a:xfrm>
              <a:off x="1020" y="3475"/>
              <a:ext cx="45" cy="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492" name="Rectangle 24"/>
            <p:cNvSpPr>
              <a:spLocks noChangeArrowheads="1"/>
            </p:cNvSpPr>
            <p:nvPr/>
          </p:nvSpPr>
          <p:spPr bwMode="auto">
            <a:xfrm>
              <a:off x="1020" y="3611"/>
              <a:ext cx="45" cy="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8435" name="Rectangle 25"/>
          <p:cNvSpPr>
            <a:spLocks noGrp="1" noChangeArrowheads="1"/>
          </p:cNvSpPr>
          <p:nvPr>
            <p:ph type="title"/>
          </p:nvPr>
        </p:nvSpPr>
        <p:spPr>
          <a:xfrm>
            <a:off x="1919536" y="0"/>
            <a:ext cx="8352928" cy="1143000"/>
          </a:xfrm>
        </p:spPr>
        <p:txBody>
          <a:bodyPr/>
          <a:lstStyle/>
          <a:p>
            <a:pPr eaLnBrk="1" hangingPunct="1"/>
            <a:r>
              <a:rPr lang="en-US" altLang="ja-JP" sz="4000" dirty="0">
                <a:ea typeface="HGP正楷書体" pitchFamily="66" charset="-128"/>
              </a:rPr>
              <a:t>Q.</a:t>
            </a:r>
            <a:r>
              <a:rPr lang="ja-JP" altLang="en-US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なぜマントルは対流するか？</a:t>
            </a:r>
            <a:br>
              <a:rPr lang="en-US" altLang="ja-JP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</a:br>
            <a:r>
              <a:rPr lang="en-US" altLang="ja-JP" sz="2800" dirty="0">
                <a:latin typeface="Comic Sans MS" panose="030F0702030302020204" pitchFamily="66" charset="0"/>
                <a:ea typeface="小塚ゴシック Pro L" pitchFamily="34" charset="-128"/>
              </a:rPr>
              <a:t>Why does the mantle </a:t>
            </a:r>
            <a:r>
              <a:rPr lang="en-US" altLang="ja-JP" sz="2800" dirty="0" err="1">
                <a:latin typeface="Comic Sans MS" panose="030F0702030302020204" pitchFamily="66" charset="0"/>
                <a:ea typeface="小塚ゴシック Pro L" pitchFamily="34" charset="-128"/>
              </a:rPr>
              <a:t>convect</a:t>
            </a:r>
            <a:r>
              <a:rPr lang="en-US" altLang="ja-JP" sz="2800" dirty="0">
                <a:latin typeface="Comic Sans MS" panose="030F0702030302020204" pitchFamily="66" charset="0"/>
                <a:ea typeface="小塚ゴシック Pro L" pitchFamily="34" charset="-128"/>
              </a:rPr>
              <a:t>?</a:t>
            </a:r>
            <a:endParaRPr lang="ja-JP" altLang="en-US" sz="2800" dirty="0"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grpSp>
        <p:nvGrpSpPr>
          <p:cNvPr id="18436" name="Group 42"/>
          <p:cNvGrpSpPr>
            <a:grpSpLocks/>
          </p:cNvGrpSpPr>
          <p:nvPr/>
        </p:nvGrpSpPr>
        <p:grpSpPr bwMode="auto">
          <a:xfrm>
            <a:off x="3360738" y="1125538"/>
            <a:ext cx="5543550" cy="5472112"/>
            <a:chOff x="1021" y="663"/>
            <a:chExt cx="3492" cy="3447"/>
          </a:xfrm>
        </p:grpSpPr>
        <p:sp>
          <p:nvSpPr>
            <p:cNvPr id="18470" name="Oval 43"/>
            <p:cNvSpPr>
              <a:spLocks noChangeArrowheads="1"/>
            </p:cNvSpPr>
            <p:nvPr/>
          </p:nvSpPr>
          <p:spPr bwMode="auto">
            <a:xfrm>
              <a:off x="1021" y="663"/>
              <a:ext cx="3492" cy="3447"/>
            </a:xfrm>
            <a:prstGeom prst="ellipse">
              <a:avLst/>
            </a:prstGeom>
            <a:solidFill>
              <a:srgbClr val="99663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471" name="Oval 44"/>
            <p:cNvSpPr>
              <a:spLocks noChangeArrowheads="1"/>
            </p:cNvSpPr>
            <p:nvPr/>
          </p:nvSpPr>
          <p:spPr bwMode="auto">
            <a:xfrm>
              <a:off x="1111" y="754"/>
              <a:ext cx="3310" cy="3266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6633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ja-JP" sz="1800">
                <a:latin typeface="Arial" charset="0"/>
                <a:ea typeface="TB丸ｺﾞｼｯｸDE" pitchFamily="49" charset="-128"/>
              </a:endParaRPr>
            </a:p>
          </p:txBody>
        </p:sp>
        <p:sp>
          <p:nvSpPr>
            <p:cNvPr id="18472" name="Oval 45"/>
            <p:cNvSpPr>
              <a:spLocks noChangeArrowheads="1"/>
            </p:cNvSpPr>
            <p:nvPr/>
          </p:nvSpPr>
          <p:spPr bwMode="auto">
            <a:xfrm>
              <a:off x="1882" y="1525"/>
              <a:ext cx="1813" cy="1769"/>
            </a:xfrm>
            <a:prstGeom prst="ellipse">
              <a:avLst/>
            </a:prstGeom>
            <a:gradFill rotWithShape="1">
              <a:gsLst>
                <a:gs pos="0">
                  <a:srgbClr val="996633"/>
                </a:gs>
                <a:gs pos="100000">
                  <a:srgbClr val="99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5" name="Group 46"/>
          <p:cNvGrpSpPr>
            <a:grpSpLocks/>
          </p:cNvGrpSpPr>
          <p:nvPr/>
        </p:nvGrpSpPr>
        <p:grpSpPr bwMode="auto">
          <a:xfrm>
            <a:off x="6816726" y="1701801"/>
            <a:ext cx="936625" cy="1008063"/>
            <a:chOff x="4105" y="482"/>
            <a:chExt cx="1180" cy="1179"/>
          </a:xfrm>
        </p:grpSpPr>
        <p:sp>
          <p:nvSpPr>
            <p:cNvPr id="18467" name="AutoShape 47"/>
            <p:cNvSpPr>
              <a:spLocks noChangeArrowheads="1"/>
            </p:cNvSpPr>
            <p:nvPr/>
          </p:nvSpPr>
          <p:spPr bwMode="auto">
            <a:xfrm>
              <a:off x="4195" y="482"/>
              <a:ext cx="862" cy="817"/>
            </a:xfrm>
            <a:custGeom>
              <a:avLst/>
              <a:gdLst>
                <a:gd name="T0" fmla="*/ 14 w 21600"/>
                <a:gd name="T1" fmla="*/ 0 h 21600"/>
                <a:gd name="T2" fmla="*/ 6 w 21600"/>
                <a:gd name="T3" fmla="*/ 7 h 21600"/>
                <a:gd name="T4" fmla="*/ 15 w 21600"/>
                <a:gd name="T5" fmla="*/ 5 h 21600"/>
                <a:gd name="T6" fmla="*/ 28 w 21600"/>
                <a:gd name="T7" fmla="*/ -1 h 21600"/>
                <a:gd name="T8" fmla="*/ 31 w 21600"/>
                <a:gd name="T9" fmla="*/ 8 h 21600"/>
                <a:gd name="T10" fmla="*/ 21 w 21600"/>
                <a:gd name="T11" fmla="*/ 1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73 h 21600"/>
                <a:gd name="T20" fmla="*/ 18443 w 21600"/>
                <a:gd name="T21" fmla="*/ 1842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468" name="AutoShape 48"/>
            <p:cNvSpPr>
              <a:spLocks noChangeArrowheads="1"/>
            </p:cNvSpPr>
            <p:nvPr/>
          </p:nvSpPr>
          <p:spPr bwMode="auto">
            <a:xfrm rot="5400000">
              <a:off x="4446" y="821"/>
              <a:ext cx="862" cy="817"/>
            </a:xfrm>
            <a:custGeom>
              <a:avLst/>
              <a:gdLst>
                <a:gd name="T0" fmla="*/ 14 w 21600"/>
                <a:gd name="T1" fmla="*/ 0 h 21600"/>
                <a:gd name="T2" fmla="*/ 6 w 21600"/>
                <a:gd name="T3" fmla="*/ 7 h 21600"/>
                <a:gd name="T4" fmla="*/ 15 w 21600"/>
                <a:gd name="T5" fmla="*/ 5 h 21600"/>
                <a:gd name="T6" fmla="*/ 28 w 21600"/>
                <a:gd name="T7" fmla="*/ -1 h 21600"/>
                <a:gd name="T8" fmla="*/ 31 w 21600"/>
                <a:gd name="T9" fmla="*/ 8 h 21600"/>
                <a:gd name="T10" fmla="*/ 21 w 21600"/>
                <a:gd name="T11" fmla="*/ 1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73 h 21600"/>
                <a:gd name="T20" fmla="*/ 18443 w 21600"/>
                <a:gd name="T21" fmla="*/ 1842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469" name="AutoShape 49"/>
            <p:cNvSpPr>
              <a:spLocks noChangeArrowheads="1"/>
            </p:cNvSpPr>
            <p:nvPr/>
          </p:nvSpPr>
          <p:spPr bwMode="auto">
            <a:xfrm rot="-8301987">
              <a:off x="4105" y="799"/>
              <a:ext cx="862" cy="817"/>
            </a:xfrm>
            <a:custGeom>
              <a:avLst/>
              <a:gdLst>
                <a:gd name="T0" fmla="*/ 14 w 21600"/>
                <a:gd name="T1" fmla="*/ 0 h 21600"/>
                <a:gd name="T2" fmla="*/ 6 w 21600"/>
                <a:gd name="T3" fmla="*/ 7 h 21600"/>
                <a:gd name="T4" fmla="*/ 15 w 21600"/>
                <a:gd name="T5" fmla="*/ 5 h 21600"/>
                <a:gd name="T6" fmla="*/ 28 w 21600"/>
                <a:gd name="T7" fmla="*/ -1 h 21600"/>
                <a:gd name="T8" fmla="*/ 31 w 21600"/>
                <a:gd name="T9" fmla="*/ 8 h 21600"/>
                <a:gd name="T10" fmla="*/ 21 w 21600"/>
                <a:gd name="T11" fmla="*/ 1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73 h 21600"/>
                <a:gd name="T20" fmla="*/ 18443 w 21600"/>
                <a:gd name="T21" fmla="*/ 1842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6" name="Group 50"/>
          <p:cNvGrpSpPr>
            <a:grpSpLocks/>
          </p:cNvGrpSpPr>
          <p:nvPr/>
        </p:nvGrpSpPr>
        <p:grpSpPr bwMode="auto">
          <a:xfrm>
            <a:off x="5303838" y="1485901"/>
            <a:ext cx="914400" cy="881063"/>
            <a:chOff x="4921" y="1888"/>
            <a:chExt cx="576" cy="555"/>
          </a:xfrm>
        </p:grpSpPr>
        <p:sp>
          <p:nvSpPr>
            <p:cNvPr id="18464" name="AutoShape 51"/>
            <p:cNvSpPr>
              <a:spLocks noChangeArrowheads="1"/>
            </p:cNvSpPr>
            <p:nvPr/>
          </p:nvSpPr>
          <p:spPr bwMode="auto">
            <a:xfrm flipH="1">
              <a:off x="4966" y="1888"/>
              <a:ext cx="431" cy="440"/>
            </a:xfrm>
            <a:custGeom>
              <a:avLst/>
              <a:gdLst>
                <a:gd name="T0" fmla="*/ 4 w 21600"/>
                <a:gd name="T1" fmla="*/ 0 h 21600"/>
                <a:gd name="T2" fmla="*/ 2 w 21600"/>
                <a:gd name="T3" fmla="*/ 2 h 21600"/>
                <a:gd name="T4" fmla="*/ 4 w 21600"/>
                <a:gd name="T5" fmla="*/ 1 h 21600"/>
                <a:gd name="T6" fmla="*/ 7 w 21600"/>
                <a:gd name="T7" fmla="*/ 0 h 21600"/>
                <a:gd name="T8" fmla="*/ 8 w 21600"/>
                <a:gd name="T9" fmla="*/ 2 h 21600"/>
                <a:gd name="T10" fmla="*/ 5 w 21600"/>
                <a:gd name="T11" fmla="*/ 3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42 h 21600"/>
                <a:gd name="T20" fmla="*/ 18443 w 21600"/>
                <a:gd name="T21" fmla="*/ 1845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31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465" name="AutoShape 52"/>
            <p:cNvSpPr>
              <a:spLocks noChangeArrowheads="1"/>
            </p:cNvSpPr>
            <p:nvPr/>
          </p:nvSpPr>
          <p:spPr bwMode="auto">
            <a:xfrm rot="13955552" flipH="1">
              <a:off x="4893" y="2007"/>
              <a:ext cx="464" cy="408"/>
            </a:xfrm>
            <a:custGeom>
              <a:avLst/>
              <a:gdLst>
                <a:gd name="T0" fmla="*/ 4 w 21600"/>
                <a:gd name="T1" fmla="*/ 0 h 21600"/>
                <a:gd name="T2" fmla="*/ 2 w 21600"/>
                <a:gd name="T3" fmla="*/ 2 h 21600"/>
                <a:gd name="T4" fmla="*/ 4 w 21600"/>
                <a:gd name="T5" fmla="*/ 1 h 21600"/>
                <a:gd name="T6" fmla="*/ 8 w 21600"/>
                <a:gd name="T7" fmla="*/ 0 h 21600"/>
                <a:gd name="T8" fmla="*/ 9 w 21600"/>
                <a:gd name="T9" fmla="*/ 2 h 21600"/>
                <a:gd name="T10" fmla="*/ 6 w 21600"/>
                <a:gd name="T11" fmla="*/ 2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6 w 21600"/>
                <a:gd name="T19" fmla="*/ 3176 h 21600"/>
                <a:gd name="T20" fmla="*/ 18434 w 21600"/>
                <a:gd name="T21" fmla="*/ 18424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31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466" name="AutoShape 53"/>
            <p:cNvSpPr>
              <a:spLocks noChangeArrowheads="1"/>
            </p:cNvSpPr>
            <p:nvPr/>
          </p:nvSpPr>
          <p:spPr bwMode="auto">
            <a:xfrm rot="7543141" flipH="1">
              <a:off x="5061" y="1975"/>
              <a:ext cx="431" cy="440"/>
            </a:xfrm>
            <a:custGeom>
              <a:avLst/>
              <a:gdLst>
                <a:gd name="T0" fmla="*/ 4 w 21600"/>
                <a:gd name="T1" fmla="*/ 0 h 21600"/>
                <a:gd name="T2" fmla="*/ 2 w 21600"/>
                <a:gd name="T3" fmla="*/ 2 h 21600"/>
                <a:gd name="T4" fmla="*/ 4 w 21600"/>
                <a:gd name="T5" fmla="*/ 1 h 21600"/>
                <a:gd name="T6" fmla="*/ 7 w 21600"/>
                <a:gd name="T7" fmla="*/ 0 h 21600"/>
                <a:gd name="T8" fmla="*/ 8 w 21600"/>
                <a:gd name="T9" fmla="*/ 2 h 21600"/>
                <a:gd name="T10" fmla="*/ 5 w 21600"/>
                <a:gd name="T11" fmla="*/ 3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42 h 21600"/>
                <a:gd name="T20" fmla="*/ 18443 w 21600"/>
                <a:gd name="T21" fmla="*/ 1845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31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7" name="Group 54"/>
          <p:cNvGrpSpPr>
            <a:grpSpLocks/>
          </p:cNvGrpSpPr>
          <p:nvPr/>
        </p:nvGrpSpPr>
        <p:grpSpPr bwMode="auto">
          <a:xfrm>
            <a:off x="7319964" y="4510088"/>
            <a:ext cx="936625" cy="1008062"/>
            <a:chOff x="4105" y="482"/>
            <a:chExt cx="1180" cy="1179"/>
          </a:xfrm>
        </p:grpSpPr>
        <p:sp>
          <p:nvSpPr>
            <p:cNvPr id="18461" name="AutoShape 55"/>
            <p:cNvSpPr>
              <a:spLocks noChangeArrowheads="1"/>
            </p:cNvSpPr>
            <p:nvPr/>
          </p:nvSpPr>
          <p:spPr bwMode="auto">
            <a:xfrm>
              <a:off x="4195" y="482"/>
              <a:ext cx="862" cy="817"/>
            </a:xfrm>
            <a:custGeom>
              <a:avLst/>
              <a:gdLst>
                <a:gd name="T0" fmla="*/ 14 w 21600"/>
                <a:gd name="T1" fmla="*/ 0 h 21600"/>
                <a:gd name="T2" fmla="*/ 6 w 21600"/>
                <a:gd name="T3" fmla="*/ 7 h 21600"/>
                <a:gd name="T4" fmla="*/ 15 w 21600"/>
                <a:gd name="T5" fmla="*/ 5 h 21600"/>
                <a:gd name="T6" fmla="*/ 28 w 21600"/>
                <a:gd name="T7" fmla="*/ -1 h 21600"/>
                <a:gd name="T8" fmla="*/ 31 w 21600"/>
                <a:gd name="T9" fmla="*/ 8 h 21600"/>
                <a:gd name="T10" fmla="*/ 21 w 21600"/>
                <a:gd name="T11" fmla="*/ 1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73 h 21600"/>
                <a:gd name="T20" fmla="*/ 18443 w 21600"/>
                <a:gd name="T21" fmla="*/ 1842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31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462" name="AutoShape 56"/>
            <p:cNvSpPr>
              <a:spLocks noChangeArrowheads="1"/>
            </p:cNvSpPr>
            <p:nvPr/>
          </p:nvSpPr>
          <p:spPr bwMode="auto">
            <a:xfrm rot="5400000">
              <a:off x="4446" y="821"/>
              <a:ext cx="862" cy="817"/>
            </a:xfrm>
            <a:custGeom>
              <a:avLst/>
              <a:gdLst>
                <a:gd name="T0" fmla="*/ 14 w 21600"/>
                <a:gd name="T1" fmla="*/ 0 h 21600"/>
                <a:gd name="T2" fmla="*/ 6 w 21600"/>
                <a:gd name="T3" fmla="*/ 7 h 21600"/>
                <a:gd name="T4" fmla="*/ 15 w 21600"/>
                <a:gd name="T5" fmla="*/ 5 h 21600"/>
                <a:gd name="T6" fmla="*/ 28 w 21600"/>
                <a:gd name="T7" fmla="*/ -1 h 21600"/>
                <a:gd name="T8" fmla="*/ 31 w 21600"/>
                <a:gd name="T9" fmla="*/ 8 h 21600"/>
                <a:gd name="T10" fmla="*/ 21 w 21600"/>
                <a:gd name="T11" fmla="*/ 1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73 h 21600"/>
                <a:gd name="T20" fmla="*/ 18443 w 21600"/>
                <a:gd name="T21" fmla="*/ 1842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31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463" name="AutoShape 57"/>
            <p:cNvSpPr>
              <a:spLocks noChangeArrowheads="1"/>
            </p:cNvSpPr>
            <p:nvPr/>
          </p:nvSpPr>
          <p:spPr bwMode="auto">
            <a:xfrm rot="-8301987">
              <a:off x="4105" y="799"/>
              <a:ext cx="862" cy="817"/>
            </a:xfrm>
            <a:custGeom>
              <a:avLst/>
              <a:gdLst>
                <a:gd name="T0" fmla="*/ 14 w 21600"/>
                <a:gd name="T1" fmla="*/ 0 h 21600"/>
                <a:gd name="T2" fmla="*/ 6 w 21600"/>
                <a:gd name="T3" fmla="*/ 7 h 21600"/>
                <a:gd name="T4" fmla="*/ 15 w 21600"/>
                <a:gd name="T5" fmla="*/ 5 h 21600"/>
                <a:gd name="T6" fmla="*/ 28 w 21600"/>
                <a:gd name="T7" fmla="*/ -1 h 21600"/>
                <a:gd name="T8" fmla="*/ 31 w 21600"/>
                <a:gd name="T9" fmla="*/ 8 h 21600"/>
                <a:gd name="T10" fmla="*/ 21 w 21600"/>
                <a:gd name="T11" fmla="*/ 1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73 h 21600"/>
                <a:gd name="T20" fmla="*/ 18443 w 21600"/>
                <a:gd name="T21" fmla="*/ 1842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31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8" name="Group 58"/>
          <p:cNvGrpSpPr>
            <a:grpSpLocks/>
          </p:cNvGrpSpPr>
          <p:nvPr/>
        </p:nvGrpSpPr>
        <p:grpSpPr bwMode="auto">
          <a:xfrm>
            <a:off x="7680325" y="3141663"/>
            <a:ext cx="914400" cy="881062"/>
            <a:chOff x="4921" y="1888"/>
            <a:chExt cx="576" cy="555"/>
          </a:xfrm>
        </p:grpSpPr>
        <p:sp>
          <p:nvSpPr>
            <p:cNvPr id="18458" name="AutoShape 59"/>
            <p:cNvSpPr>
              <a:spLocks noChangeArrowheads="1"/>
            </p:cNvSpPr>
            <p:nvPr/>
          </p:nvSpPr>
          <p:spPr bwMode="auto">
            <a:xfrm flipH="1">
              <a:off x="4966" y="1888"/>
              <a:ext cx="431" cy="440"/>
            </a:xfrm>
            <a:custGeom>
              <a:avLst/>
              <a:gdLst>
                <a:gd name="T0" fmla="*/ 4 w 21600"/>
                <a:gd name="T1" fmla="*/ 0 h 21600"/>
                <a:gd name="T2" fmla="*/ 2 w 21600"/>
                <a:gd name="T3" fmla="*/ 2 h 21600"/>
                <a:gd name="T4" fmla="*/ 4 w 21600"/>
                <a:gd name="T5" fmla="*/ 1 h 21600"/>
                <a:gd name="T6" fmla="*/ 7 w 21600"/>
                <a:gd name="T7" fmla="*/ 0 h 21600"/>
                <a:gd name="T8" fmla="*/ 8 w 21600"/>
                <a:gd name="T9" fmla="*/ 2 h 21600"/>
                <a:gd name="T10" fmla="*/ 5 w 21600"/>
                <a:gd name="T11" fmla="*/ 3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42 h 21600"/>
                <a:gd name="T20" fmla="*/ 18443 w 21600"/>
                <a:gd name="T21" fmla="*/ 1845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31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459" name="AutoShape 60"/>
            <p:cNvSpPr>
              <a:spLocks noChangeArrowheads="1"/>
            </p:cNvSpPr>
            <p:nvPr/>
          </p:nvSpPr>
          <p:spPr bwMode="auto">
            <a:xfrm rot="13955552" flipH="1">
              <a:off x="4893" y="2007"/>
              <a:ext cx="464" cy="408"/>
            </a:xfrm>
            <a:custGeom>
              <a:avLst/>
              <a:gdLst>
                <a:gd name="T0" fmla="*/ 4 w 21600"/>
                <a:gd name="T1" fmla="*/ 0 h 21600"/>
                <a:gd name="T2" fmla="*/ 2 w 21600"/>
                <a:gd name="T3" fmla="*/ 2 h 21600"/>
                <a:gd name="T4" fmla="*/ 4 w 21600"/>
                <a:gd name="T5" fmla="*/ 1 h 21600"/>
                <a:gd name="T6" fmla="*/ 8 w 21600"/>
                <a:gd name="T7" fmla="*/ 0 h 21600"/>
                <a:gd name="T8" fmla="*/ 9 w 21600"/>
                <a:gd name="T9" fmla="*/ 2 h 21600"/>
                <a:gd name="T10" fmla="*/ 6 w 21600"/>
                <a:gd name="T11" fmla="*/ 2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6 w 21600"/>
                <a:gd name="T19" fmla="*/ 3176 h 21600"/>
                <a:gd name="T20" fmla="*/ 18434 w 21600"/>
                <a:gd name="T21" fmla="*/ 18424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31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460" name="AutoShape 61"/>
            <p:cNvSpPr>
              <a:spLocks noChangeArrowheads="1"/>
            </p:cNvSpPr>
            <p:nvPr/>
          </p:nvSpPr>
          <p:spPr bwMode="auto">
            <a:xfrm rot="7543141" flipH="1">
              <a:off x="5061" y="1975"/>
              <a:ext cx="431" cy="440"/>
            </a:xfrm>
            <a:custGeom>
              <a:avLst/>
              <a:gdLst>
                <a:gd name="T0" fmla="*/ 4 w 21600"/>
                <a:gd name="T1" fmla="*/ 0 h 21600"/>
                <a:gd name="T2" fmla="*/ 2 w 21600"/>
                <a:gd name="T3" fmla="*/ 2 h 21600"/>
                <a:gd name="T4" fmla="*/ 4 w 21600"/>
                <a:gd name="T5" fmla="*/ 1 h 21600"/>
                <a:gd name="T6" fmla="*/ 7 w 21600"/>
                <a:gd name="T7" fmla="*/ 0 h 21600"/>
                <a:gd name="T8" fmla="*/ 8 w 21600"/>
                <a:gd name="T9" fmla="*/ 2 h 21600"/>
                <a:gd name="T10" fmla="*/ 5 w 21600"/>
                <a:gd name="T11" fmla="*/ 3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42 h 21600"/>
                <a:gd name="T20" fmla="*/ 18443 w 21600"/>
                <a:gd name="T21" fmla="*/ 1845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31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9" name="Group 62"/>
          <p:cNvGrpSpPr>
            <a:grpSpLocks/>
          </p:cNvGrpSpPr>
          <p:nvPr/>
        </p:nvGrpSpPr>
        <p:grpSpPr bwMode="auto">
          <a:xfrm>
            <a:off x="4008439" y="2206626"/>
            <a:ext cx="936625" cy="1008063"/>
            <a:chOff x="4105" y="482"/>
            <a:chExt cx="1180" cy="1179"/>
          </a:xfrm>
        </p:grpSpPr>
        <p:sp>
          <p:nvSpPr>
            <p:cNvPr id="18455" name="AutoShape 63"/>
            <p:cNvSpPr>
              <a:spLocks noChangeArrowheads="1"/>
            </p:cNvSpPr>
            <p:nvPr/>
          </p:nvSpPr>
          <p:spPr bwMode="auto">
            <a:xfrm>
              <a:off x="4195" y="482"/>
              <a:ext cx="862" cy="817"/>
            </a:xfrm>
            <a:custGeom>
              <a:avLst/>
              <a:gdLst>
                <a:gd name="T0" fmla="*/ 14 w 21600"/>
                <a:gd name="T1" fmla="*/ 0 h 21600"/>
                <a:gd name="T2" fmla="*/ 6 w 21600"/>
                <a:gd name="T3" fmla="*/ 7 h 21600"/>
                <a:gd name="T4" fmla="*/ 15 w 21600"/>
                <a:gd name="T5" fmla="*/ 5 h 21600"/>
                <a:gd name="T6" fmla="*/ 28 w 21600"/>
                <a:gd name="T7" fmla="*/ -1 h 21600"/>
                <a:gd name="T8" fmla="*/ 31 w 21600"/>
                <a:gd name="T9" fmla="*/ 8 h 21600"/>
                <a:gd name="T10" fmla="*/ 21 w 21600"/>
                <a:gd name="T11" fmla="*/ 1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73 h 21600"/>
                <a:gd name="T20" fmla="*/ 18443 w 21600"/>
                <a:gd name="T21" fmla="*/ 1842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31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456" name="AutoShape 64"/>
            <p:cNvSpPr>
              <a:spLocks noChangeArrowheads="1"/>
            </p:cNvSpPr>
            <p:nvPr/>
          </p:nvSpPr>
          <p:spPr bwMode="auto">
            <a:xfrm rot="5400000">
              <a:off x="4446" y="821"/>
              <a:ext cx="862" cy="817"/>
            </a:xfrm>
            <a:custGeom>
              <a:avLst/>
              <a:gdLst>
                <a:gd name="T0" fmla="*/ 14 w 21600"/>
                <a:gd name="T1" fmla="*/ 0 h 21600"/>
                <a:gd name="T2" fmla="*/ 6 w 21600"/>
                <a:gd name="T3" fmla="*/ 7 h 21600"/>
                <a:gd name="T4" fmla="*/ 15 w 21600"/>
                <a:gd name="T5" fmla="*/ 5 h 21600"/>
                <a:gd name="T6" fmla="*/ 28 w 21600"/>
                <a:gd name="T7" fmla="*/ -1 h 21600"/>
                <a:gd name="T8" fmla="*/ 31 w 21600"/>
                <a:gd name="T9" fmla="*/ 8 h 21600"/>
                <a:gd name="T10" fmla="*/ 21 w 21600"/>
                <a:gd name="T11" fmla="*/ 1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73 h 21600"/>
                <a:gd name="T20" fmla="*/ 18443 w 21600"/>
                <a:gd name="T21" fmla="*/ 1842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31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457" name="AutoShape 65"/>
            <p:cNvSpPr>
              <a:spLocks noChangeArrowheads="1"/>
            </p:cNvSpPr>
            <p:nvPr/>
          </p:nvSpPr>
          <p:spPr bwMode="auto">
            <a:xfrm rot="-8301987">
              <a:off x="4105" y="799"/>
              <a:ext cx="862" cy="817"/>
            </a:xfrm>
            <a:custGeom>
              <a:avLst/>
              <a:gdLst>
                <a:gd name="T0" fmla="*/ 14 w 21600"/>
                <a:gd name="T1" fmla="*/ 0 h 21600"/>
                <a:gd name="T2" fmla="*/ 6 w 21600"/>
                <a:gd name="T3" fmla="*/ 7 h 21600"/>
                <a:gd name="T4" fmla="*/ 15 w 21600"/>
                <a:gd name="T5" fmla="*/ 5 h 21600"/>
                <a:gd name="T6" fmla="*/ 28 w 21600"/>
                <a:gd name="T7" fmla="*/ -1 h 21600"/>
                <a:gd name="T8" fmla="*/ 31 w 21600"/>
                <a:gd name="T9" fmla="*/ 8 h 21600"/>
                <a:gd name="T10" fmla="*/ 21 w 21600"/>
                <a:gd name="T11" fmla="*/ 1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73 h 21600"/>
                <a:gd name="T20" fmla="*/ 18443 w 21600"/>
                <a:gd name="T21" fmla="*/ 1842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31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0" name="Group 66"/>
          <p:cNvGrpSpPr>
            <a:grpSpLocks/>
          </p:cNvGrpSpPr>
          <p:nvPr/>
        </p:nvGrpSpPr>
        <p:grpSpPr bwMode="auto">
          <a:xfrm>
            <a:off x="3648075" y="3573463"/>
            <a:ext cx="914400" cy="881062"/>
            <a:chOff x="4921" y="1888"/>
            <a:chExt cx="576" cy="555"/>
          </a:xfrm>
        </p:grpSpPr>
        <p:sp>
          <p:nvSpPr>
            <p:cNvPr id="18452" name="AutoShape 67"/>
            <p:cNvSpPr>
              <a:spLocks noChangeArrowheads="1"/>
            </p:cNvSpPr>
            <p:nvPr/>
          </p:nvSpPr>
          <p:spPr bwMode="auto">
            <a:xfrm flipH="1">
              <a:off x="4966" y="1888"/>
              <a:ext cx="431" cy="440"/>
            </a:xfrm>
            <a:custGeom>
              <a:avLst/>
              <a:gdLst>
                <a:gd name="T0" fmla="*/ 4 w 21600"/>
                <a:gd name="T1" fmla="*/ 0 h 21600"/>
                <a:gd name="T2" fmla="*/ 2 w 21600"/>
                <a:gd name="T3" fmla="*/ 2 h 21600"/>
                <a:gd name="T4" fmla="*/ 4 w 21600"/>
                <a:gd name="T5" fmla="*/ 1 h 21600"/>
                <a:gd name="T6" fmla="*/ 7 w 21600"/>
                <a:gd name="T7" fmla="*/ 0 h 21600"/>
                <a:gd name="T8" fmla="*/ 8 w 21600"/>
                <a:gd name="T9" fmla="*/ 2 h 21600"/>
                <a:gd name="T10" fmla="*/ 5 w 21600"/>
                <a:gd name="T11" fmla="*/ 3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42 h 21600"/>
                <a:gd name="T20" fmla="*/ 18443 w 21600"/>
                <a:gd name="T21" fmla="*/ 1845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31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453" name="AutoShape 68"/>
            <p:cNvSpPr>
              <a:spLocks noChangeArrowheads="1"/>
            </p:cNvSpPr>
            <p:nvPr/>
          </p:nvSpPr>
          <p:spPr bwMode="auto">
            <a:xfrm rot="13955552" flipH="1">
              <a:off x="4893" y="2007"/>
              <a:ext cx="464" cy="408"/>
            </a:xfrm>
            <a:custGeom>
              <a:avLst/>
              <a:gdLst>
                <a:gd name="T0" fmla="*/ 4 w 21600"/>
                <a:gd name="T1" fmla="*/ 0 h 21600"/>
                <a:gd name="T2" fmla="*/ 2 w 21600"/>
                <a:gd name="T3" fmla="*/ 2 h 21600"/>
                <a:gd name="T4" fmla="*/ 4 w 21600"/>
                <a:gd name="T5" fmla="*/ 1 h 21600"/>
                <a:gd name="T6" fmla="*/ 8 w 21600"/>
                <a:gd name="T7" fmla="*/ 0 h 21600"/>
                <a:gd name="T8" fmla="*/ 9 w 21600"/>
                <a:gd name="T9" fmla="*/ 2 h 21600"/>
                <a:gd name="T10" fmla="*/ 6 w 21600"/>
                <a:gd name="T11" fmla="*/ 2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6 w 21600"/>
                <a:gd name="T19" fmla="*/ 3176 h 21600"/>
                <a:gd name="T20" fmla="*/ 18434 w 21600"/>
                <a:gd name="T21" fmla="*/ 18424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31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454" name="AutoShape 69"/>
            <p:cNvSpPr>
              <a:spLocks noChangeArrowheads="1"/>
            </p:cNvSpPr>
            <p:nvPr/>
          </p:nvSpPr>
          <p:spPr bwMode="auto">
            <a:xfrm rot="7543141" flipH="1">
              <a:off x="5061" y="1975"/>
              <a:ext cx="431" cy="440"/>
            </a:xfrm>
            <a:custGeom>
              <a:avLst/>
              <a:gdLst>
                <a:gd name="T0" fmla="*/ 4 w 21600"/>
                <a:gd name="T1" fmla="*/ 0 h 21600"/>
                <a:gd name="T2" fmla="*/ 2 w 21600"/>
                <a:gd name="T3" fmla="*/ 2 h 21600"/>
                <a:gd name="T4" fmla="*/ 4 w 21600"/>
                <a:gd name="T5" fmla="*/ 1 h 21600"/>
                <a:gd name="T6" fmla="*/ 7 w 21600"/>
                <a:gd name="T7" fmla="*/ 0 h 21600"/>
                <a:gd name="T8" fmla="*/ 8 w 21600"/>
                <a:gd name="T9" fmla="*/ 2 h 21600"/>
                <a:gd name="T10" fmla="*/ 5 w 21600"/>
                <a:gd name="T11" fmla="*/ 3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42 h 21600"/>
                <a:gd name="T20" fmla="*/ 18443 w 21600"/>
                <a:gd name="T21" fmla="*/ 1845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31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1" name="Group 70"/>
          <p:cNvGrpSpPr>
            <a:grpSpLocks/>
          </p:cNvGrpSpPr>
          <p:nvPr/>
        </p:nvGrpSpPr>
        <p:grpSpPr bwMode="auto">
          <a:xfrm>
            <a:off x="4367214" y="4870451"/>
            <a:ext cx="936625" cy="1008063"/>
            <a:chOff x="4105" y="482"/>
            <a:chExt cx="1180" cy="1179"/>
          </a:xfrm>
        </p:grpSpPr>
        <p:sp>
          <p:nvSpPr>
            <p:cNvPr id="18449" name="AutoShape 71"/>
            <p:cNvSpPr>
              <a:spLocks noChangeArrowheads="1"/>
            </p:cNvSpPr>
            <p:nvPr/>
          </p:nvSpPr>
          <p:spPr bwMode="auto">
            <a:xfrm>
              <a:off x="4195" y="482"/>
              <a:ext cx="862" cy="817"/>
            </a:xfrm>
            <a:custGeom>
              <a:avLst/>
              <a:gdLst>
                <a:gd name="T0" fmla="*/ 14 w 21600"/>
                <a:gd name="T1" fmla="*/ 0 h 21600"/>
                <a:gd name="T2" fmla="*/ 6 w 21600"/>
                <a:gd name="T3" fmla="*/ 7 h 21600"/>
                <a:gd name="T4" fmla="*/ 15 w 21600"/>
                <a:gd name="T5" fmla="*/ 5 h 21600"/>
                <a:gd name="T6" fmla="*/ 28 w 21600"/>
                <a:gd name="T7" fmla="*/ -1 h 21600"/>
                <a:gd name="T8" fmla="*/ 31 w 21600"/>
                <a:gd name="T9" fmla="*/ 8 h 21600"/>
                <a:gd name="T10" fmla="*/ 21 w 21600"/>
                <a:gd name="T11" fmla="*/ 1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73 h 21600"/>
                <a:gd name="T20" fmla="*/ 18443 w 21600"/>
                <a:gd name="T21" fmla="*/ 1842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31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450" name="AutoShape 72"/>
            <p:cNvSpPr>
              <a:spLocks noChangeArrowheads="1"/>
            </p:cNvSpPr>
            <p:nvPr/>
          </p:nvSpPr>
          <p:spPr bwMode="auto">
            <a:xfrm rot="5400000">
              <a:off x="4446" y="821"/>
              <a:ext cx="862" cy="817"/>
            </a:xfrm>
            <a:custGeom>
              <a:avLst/>
              <a:gdLst>
                <a:gd name="T0" fmla="*/ 14 w 21600"/>
                <a:gd name="T1" fmla="*/ 0 h 21600"/>
                <a:gd name="T2" fmla="*/ 6 w 21600"/>
                <a:gd name="T3" fmla="*/ 7 h 21600"/>
                <a:gd name="T4" fmla="*/ 15 w 21600"/>
                <a:gd name="T5" fmla="*/ 5 h 21600"/>
                <a:gd name="T6" fmla="*/ 28 w 21600"/>
                <a:gd name="T7" fmla="*/ -1 h 21600"/>
                <a:gd name="T8" fmla="*/ 31 w 21600"/>
                <a:gd name="T9" fmla="*/ 8 h 21600"/>
                <a:gd name="T10" fmla="*/ 21 w 21600"/>
                <a:gd name="T11" fmla="*/ 1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73 h 21600"/>
                <a:gd name="T20" fmla="*/ 18443 w 21600"/>
                <a:gd name="T21" fmla="*/ 1842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31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451" name="AutoShape 73"/>
            <p:cNvSpPr>
              <a:spLocks noChangeArrowheads="1"/>
            </p:cNvSpPr>
            <p:nvPr/>
          </p:nvSpPr>
          <p:spPr bwMode="auto">
            <a:xfrm rot="-8301987">
              <a:off x="4105" y="799"/>
              <a:ext cx="862" cy="817"/>
            </a:xfrm>
            <a:custGeom>
              <a:avLst/>
              <a:gdLst>
                <a:gd name="T0" fmla="*/ 14 w 21600"/>
                <a:gd name="T1" fmla="*/ 0 h 21600"/>
                <a:gd name="T2" fmla="*/ 6 w 21600"/>
                <a:gd name="T3" fmla="*/ 7 h 21600"/>
                <a:gd name="T4" fmla="*/ 15 w 21600"/>
                <a:gd name="T5" fmla="*/ 5 h 21600"/>
                <a:gd name="T6" fmla="*/ 28 w 21600"/>
                <a:gd name="T7" fmla="*/ -1 h 21600"/>
                <a:gd name="T8" fmla="*/ 31 w 21600"/>
                <a:gd name="T9" fmla="*/ 8 h 21600"/>
                <a:gd name="T10" fmla="*/ 21 w 21600"/>
                <a:gd name="T11" fmla="*/ 1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73 h 21600"/>
                <a:gd name="T20" fmla="*/ 18443 w 21600"/>
                <a:gd name="T21" fmla="*/ 1842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31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2" name="Group 74"/>
          <p:cNvGrpSpPr>
            <a:grpSpLocks/>
          </p:cNvGrpSpPr>
          <p:nvPr/>
        </p:nvGrpSpPr>
        <p:grpSpPr bwMode="auto">
          <a:xfrm>
            <a:off x="5880100" y="5446713"/>
            <a:ext cx="914400" cy="881062"/>
            <a:chOff x="4921" y="1888"/>
            <a:chExt cx="576" cy="555"/>
          </a:xfrm>
        </p:grpSpPr>
        <p:sp>
          <p:nvSpPr>
            <p:cNvPr id="18446" name="AutoShape 75"/>
            <p:cNvSpPr>
              <a:spLocks noChangeArrowheads="1"/>
            </p:cNvSpPr>
            <p:nvPr/>
          </p:nvSpPr>
          <p:spPr bwMode="auto">
            <a:xfrm flipH="1">
              <a:off x="4966" y="1888"/>
              <a:ext cx="431" cy="440"/>
            </a:xfrm>
            <a:custGeom>
              <a:avLst/>
              <a:gdLst>
                <a:gd name="T0" fmla="*/ 4 w 21600"/>
                <a:gd name="T1" fmla="*/ 0 h 21600"/>
                <a:gd name="T2" fmla="*/ 2 w 21600"/>
                <a:gd name="T3" fmla="*/ 2 h 21600"/>
                <a:gd name="T4" fmla="*/ 4 w 21600"/>
                <a:gd name="T5" fmla="*/ 1 h 21600"/>
                <a:gd name="T6" fmla="*/ 7 w 21600"/>
                <a:gd name="T7" fmla="*/ 0 h 21600"/>
                <a:gd name="T8" fmla="*/ 8 w 21600"/>
                <a:gd name="T9" fmla="*/ 2 h 21600"/>
                <a:gd name="T10" fmla="*/ 5 w 21600"/>
                <a:gd name="T11" fmla="*/ 3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42 h 21600"/>
                <a:gd name="T20" fmla="*/ 18443 w 21600"/>
                <a:gd name="T21" fmla="*/ 1845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31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447" name="AutoShape 76"/>
            <p:cNvSpPr>
              <a:spLocks noChangeArrowheads="1"/>
            </p:cNvSpPr>
            <p:nvPr/>
          </p:nvSpPr>
          <p:spPr bwMode="auto">
            <a:xfrm rot="13955552" flipH="1">
              <a:off x="4893" y="2007"/>
              <a:ext cx="464" cy="408"/>
            </a:xfrm>
            <a:custGeom>
              <a:avLst/>
              <a:gdLst>
                <a:gd name="T0" fmla="*/ 4 w 21600"/>
                <a:gd name="T1" fmla="*/ 0 h 21600"/>
                <a:gd name="T2" fmla="*/ 2 w 21600"/>
                <a:gd name="T3" fmla="*/ 2 h 21600"/>
                <a:gd name="T4" fmla="*/ 4 w 21600"/>
                <a:gd name="T5" fmla="*/ 1 h 21600"/>
                <a:gd name="T6" fmla="*/ 8 w 21600"/>
                <a:gd name="T7" fmla="*/ 0 h 21600"/>
                <a:gd name="T8" fmla="*/ 9 w 21600"/>
                <a:gd name="T9" fmla="*/ 2 h 21600"/>
                <a:gd name="T10" fmla="*/ 6 w 21600"/>
                <a:gd name="T11" fmla="*/ 2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6 w 21600"/>
                <a:gd name="T19" fmla="*/ 3176 h 21600"/>
                <a:gd name="T20" fmla="*/ 18434 w 21600"/>
                <a:gd name="T21" fmla="*/ 18424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31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8448" name="AutoShape 77"/>
            <p:cNvSpPr>
              <a:spLocks noChangeArrowheads="1"/>
            </p:cNvSpPr>
            <p:nvPr/>
          </p:nvSpPr>
          <p:spPr bwMode="auto">
            <a:xfrm rot="7543141" flipH="1">
              <a:off x="5061" y="1975"/>
              <a:ext cx="431" cy="440"/>
            </a:xfrm>
            <a:custGeom>
              <a:avLst/>
              <a:gdLst>
                <a:gd name="T0" fmla="*/ 4 w 21600"/>
                <a:gd name="T1" fmla="*/ 0 h 21600"/>
                <a:gd name="T2" fmla="*/ 2 w 21600"/>
                <a:gd name="T3" fmla="*/ 2 h 21600"/>
                <a:gd name="T4" fmla="*/ 4 w 21600"/>
                <a:gd name="T5" fmla="*/ 1 h 21600"/>
                <a:gd name="T6" fmla="*/ 7 w 21600"/>
                <a:gd name="T7" fmla="*/ 0 h 21600"/>
                <a:gd name="T8" fmla="*/ 8 w 21600"/>
                <a:gd name="T9" fmla="*/ 2 h 21600"/>
                <a:gd name="T10" fmla="*/ 5 w 21600"/>
                <a:gd name="T11" fmla="*/ 3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42 h 21600"/>
                <a:gd name="T20" fmla="*/ 18443 w 21600"/>
                <a:gd name="T21" fmla="*/ 1845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31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245786" name="Text Box 26"/>
          <p:cNvSpPr txBox="1">
            <a:spLocks noChangeArrowheads="1"/>
          </p:cNvSpPr>
          <p:nvPr/>
        </p:nvSpPr>
        <p:spPr bwMode="auto">
          <a:xfrm>
            <a:off x="2568234" y="5254665"/>
            <a:ext cx="7827784" cy="107721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600" dirty="0">
                <a:latin typeface="小塚ゴシック Pro L" pitchFamily="34" charset="-128"/>
                <a:ea typeface="小塚ゴシック Pro L" pitchFamily="34" charset="-128"/>
              </a:rPr>
              <a:t>A.</a:t>
            </a:r>
            <a:r>
              <a:rPr lang="ja-JP" altLang="en-US" sz="4000" dirty="0">
                <a:solidFill>
                  <a:schemeClr val="tx2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+mj-cs"/>
              </a:rPr>
              <a:t>地球の中が熱く外が冷たいから</a:t>
            </a:r>
            <a:endParaRPr lang="en-US" altLang="ja-JP" sz="4000" dirty="0">
              <a:solidFill>
                <a:schemeClr val="tx2"/>
              </a:solidFill>
              <a:latin typeface="HG正楷書体-PRO" panose="03000600000000000000" pitchFamily="66" charset="-128"/>
              <a:ea typeface="HG正楷書体-PRO" panose="03000600000000000000" pitchFamily="66" charset="-128"/>
              <a:cs typeface="+mj-cs"/>
            </a:endParaRPr>
          </a:p>
          <a:p>
            <a:pPr algn="r"/>
            <a:r>
              <a:rPr lang="en-US" altLang="ja-JP" dirty="0">
                <a:latin typeface="Comic Sans MS" panose="030F0702030302020204" pitchFamily="66" charset="0"/>
                <a:ea typeface="小塚ゴシック Pro L" pitchFamily="34" charset="-128"/>
              </a:rPr>
              <a:t>Because its hot inside and cold outside</a:t>
            </a:r>
            <a:endParaRPr lang="ja-JP" altLang="en-US" dirty="0"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88E8BB1D-5B65-40E6-9C8E-6807E95657F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6416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57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8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0.00926 L -0.03281 0.03264 L 0.00208 0.00833 L -0.03294 0.03171 L 0.00208 0.00671 L -0.03333 0.03032 L 0.0013 0.00579 L -0.03399 0.0294 L 0.00091 0.00486 L -0.03412 0.02801 L 0.00156 0.0037 L -0.03503 0.02662 L 0.00026 0.00254 L -0.03542 0.02569 L 0.00013 0.00116 L -0.03555 0.02477 L 0.00013 0.00023 " pathEditMode="relative" rAng="3780000" ptsTypes="AAAAAAAAAAAAAAAAA">
                                      <p:cBhvr>
                                        <p:cTn id="3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578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122" name="Picture 2" descr="whole_mantl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5700" y="1943406"/>
            <a:ext cx="10023248" cy="4775201"/>
          </a:xfrm>
          <a:prstGeom prst="rect">
            <a:avLst/>
          </a:prstGeom>
          <a:gradFill rotWithShape="1">
            <a:gsLst>
              <a:gs pos="0">
                <a:srgbClr val="663300">
                  <a:alpha val="67000"/>
                </a:srgbClr>
              </a:gs>
              <a:gs pos="100000">
                <a:srgbClr val="CC0000">
                  <a:alpha val="67000"/>
                </a:srgbClr>
              </a:gs>
            </a:gsLst>
            <a:lin ang="5400000" scaled="1"/>
          </a:gradFill>
          <a:effectLst>
            <a:outerShdw dist="89803" dir="2700000" algn="ctr" rotWithShape="0">
              <a:schemeClr val="tx1"/>
            </a:outerShdw>
          </a:effectLst>
        </p:spPr>
      </p:pic>
      <p:grpSp>
        <p:nvGrpSpPr>
          <p:cNvPr id="2" name="Group 39"/>
          <p:cNvGrpSpPr>
            <a:grpSpLocks/>
          </p:cNvGrpSpPr>
          <p:nvPr/>
        </p:nvGrpSpPr>
        <p:grpSpPr bwMode="auto">
          <a:xfrm>
            <a:off x="7032104" y="496401"/>
            <a:ext cx="4897438" cy="6121400"/>
            <a:chOff x="2562" y="164"/>
            <a:chExt cx="3085" cy="3856"/>
          </a:xfrm>
        </p:grpSpPr>
        <p:sp>
          <p:nvSpPr>
            <p:cNvPr id="19462" name="Rectangle 36"/>
            <p:cNvSpPr>
              <a:spLocks noChangeArrowheads="1"/>
            </p:cNvSpPr>
            <p:nvPr/>
          </p:nvSpPr>
          <p:spPr bwMode="auto">
            <a:xfrm>
              <a:off x="2562" y="164"/>
              <a:ext cx="3085" cy="3856"/>
            </a:xfrm>
            <a:prstGeom prst="rect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omic Sans MS" panose="030F0702030302020204" pitchFamily="66" charset="0"/>
                <a:ea typeface="HG正楷書体-PRO" panose="03000600000000000000" pitchFamily="66" charset="-128"/>
              </a:endParaRPr>
            </a:p>
          </p:txBody>
        </p:sp>
        <p:sp>
          <p:nvSpPr>
            <p:cNvPr id="19463" name="Text Box 26"/>
            <p:cNvSpPr txBox="1">
              <a:spLocks noChangeArrowheads="1"/>
            </p:cNvSpPr>
            <p:nvPr/>
          </p:nvSpPr>
          <p:spPr bwMode="auto">
            <a:xfrm>
              <a:off x="2608" y="3430"/>
              <a:ext cx="38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omic Sans MS" panose="030F0702030302020204" pitchFamily="66" charset="0"/>
                  <a:ea typeface="HG正楷書体-PRO" panose="03000600000000000000" pitchFamily="66" charset="-128"/>
                </a:rPr>
                <a:t>3000</a:t>
              </a:r>
            </a:p>
          </p:txBody>
        </p:sp>
        <p:sp>
          <p:nvSpPr>
            <p:cNvPr id="19464" name="Text Box 28"/>
            <p:cNvSpPr txBox="1">
              <a:spLocks noChangeArrowheads="1"/>
            </p:cNvSpPr>
            <p:nvPr/>
          </p:nvSpPr>
          <p:spPr bwMode="auto">
            <a:xfrm>
              <a:off x="2608" y="2478"/>
              <a:ext cx="38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omic Sans MS" panose="030F0702030302020204" pitchFamily="66" charset="0"/>
                  <a:ea typeface="HG正楷書体-PRO" panose="03000600000000000000" pitchFamily="66" charset="-128"/>
                </a:rPr>
                <a:t>2000</a:t>
              </a:r>
            </a:p>
          </p:txBody>
        </p:sp>
        <p:sp>
          <p:nvSpPr>
            <p:cNvPr id="19465" name="Rectangle 37"/>
            <p:cNvSpPr>
              <a:spLocks noChangeArrowheads="1"/>
            </p:cNvSpPr>
            <p:nvPr/>
          </p:nvSpPr>
          <p:spPr bwMode="auto">
            <a:xfrm>
              <a:off x="3061" y="709"/>
              <a:ext cx="2404" cy="2721"/>
            </a:xfrm>
            <a:prstGeom prst="rect">
              <a:avLst/>
            </a:prstGeom>
            <a:gradFill rotWithShape="1">
              <a:gsLst>
                <a:gs pos="0">
                  <a:srgbClr val="663300">
                    <a:alpha val="67000"/>
                  </a:srgbClr>
                </a:gs>
                <a:gs pos="100000">
                  <a:srgbClr val="CC0000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>
                <a:latin typeface="Comic Sans MS" panose="030F0702030302020204" pitchFamily="66" charset="0"/>
                <a:ea typeface="HG正楷書体-PRO" panose="03000600000000000000" pitchFamily="66" charset="-128"/>
              </a:endParaRPr>
            </a:p>
          </p:txBody>
        </p:sp>
        <p:sp>
          <p:nvSpPr>
            <p:cNvPr id="19466" name="Freeform 5"/>
            <p:cNvSpPr>
              <a:spLocks/>
            </p:cNvSpPr>
            <p:nvPr/>
          </p:nvSpPr>
          <p:spPr bwMode="auto">
            <a:xfrm>
              <a:off x="3152" y="709"/>
              <a:ext cx="1225" cy="2721"/>
            </a:xfrm>
            <a:custGeom>
              <a:avLst/>
              <a:gdLst>
                <a:gd name="T0" fmla="*/ 0 w 1225"/>
                <a:gd name="T1" fmla="*/ 0 h 2721"/>
                <a:gd name="T2" fmla="*/ 454 w 1225"/>
                <a:gd name="T3" fmla="*/ 90 h 2721"/>
                <a:gd name="T4" fmla="*/ 590 w 1225"/>
                <a:gd name="T5" fmla="*/ 226 h 2721"/>
                <a:gd name="T6" fmla="*/ 681 w 1225"/>
                <a:gd name="T7" fmla="*/ 453 h 2721"/>
                <a:gd name="T8" fmla="*/ 726 w 1225"/>
                <a:gd name="T9" fmla="*/ 544 h 2721"/>
                <a:gd name="T10" fmla="*/ 862 w 1225"/>
                <a:gd name="T11" fmla="*/ 725 h 2721"/>
                <a:gd name="T12" fmla="*/ 907 w 1225"/>
                <a:gd name="T13" fmla="*/ 1088 h 2721"/>
                <a:gd name="T14" fmla="*/ 1043 w 1225"/>
                <a:gd name="T15" fmla="*/ 2267 h 2721"/>
                <a:gd name="T16" fmla="*/ 1089 w 1225"/>
                <a:gd name="T17" fmla="*/ 2540 h 2721"/>
                <a:gd name="T18" fmla="*/ 1225 w 1225"/>
                <a:gd name="T19" fmla="*/ 2721 h 27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225"/>
                <a:gd name="T31" fmla="*/ 0 h 2721"/>
                <a:gd name="T32" fmla="*/ 1225 w 1225"/>
                <a:gd name="T33" fmla="*/ 2721 h 27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225" h="2721">
                  <a:moveTo>
                    <a:pt x="0" y="0"/>
                  </a:moveTo>
                  <a:cubicBezTo>
                    <a:pt x="178" y="26"/>
                    <a:pt x="356" y="52"/>
                    <a:pt x="454" y="90"/>
                  </a:cubicBezTo>
                  <a:cubicBezTo>
                    <a:pt x="552" y="128"/>
                    <a:pt x="552" y="166"/>
                    <a:pt x="590" y="226"/>
                  </a:cubicBezTo>
                  <a:cubicBezTo>
                    <a:pt x="628" y="286"/>
                    <a:pt x="658" y="400"/>
                    <a:pt x="681" y="453"/>
                  </a:cubicBezTo>
                  <a:cubicBezTo>
                    <a:pt x="704" y="506"/>
                    <a:pt x="696" y="499"/>
                    <a:pt x="726" y="544"/>
                  </a:cubicBezTo>
                  <a:cubicBezTo>
                    <a:pt x="756" y="589"/>
                    <a:pt x="832" y="634"/>
                    <a:pt x="862" y="725"/>
                  </a:cubicBezTo>
                  <a:cubicBezTo>
                    <a:pt x="892" y="816"/>
                    <a:pt x="877" y="831"/>
                    <a:pt x="907" y="1088"/>
                  </a:cubicBezTo>
                  <a:cubicBezTo>
                    <a:pt x="937" y="1345"/>
                    <a:pt x="1013" y="2025"/>
                    <a:pt x="1043" y="2267"/>
                  </a:cubicBezTo>
                  <a:cubicBezTo>
                    <a:pt x="1073" y="2509"/>
                    <a:pt x="1059" y="2464"/>
                    <a:pt x="1089" y="2540"/>
                  </a:cubicBezTo>
                  <a:cubicBezTo>
                    <a:pt x="1119" y="2616"/>
                    <a:pt x="1172" y="2668"/>
                    <a:pt x="1225" y="2721"/>
                  </a:cubicBezTo>
                </a:path>
              </a:pathLst>
            </a:custGeom>
            <a:noFill/>
            <a:ln w="57150">
              <a:solidFill>
                <a:srgbClr val="FFFF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latin typeface="Comic Sans MS" panose="030F0702030302020204" pitchFamily="66" charset="0"/>
                <a:ea typeface="HG正楷書体-PRO" panose="03000600000000000000" pitchFamily="66" charset="-128"/>
              </a:endParaRPr>
            </a:p>
          </p:txBody>
        </p:sp>
        <p:sp>
          <p:nvSpPr>
            <p:cNvPr id="19467" name="Line 6"/>
            <p:cNvSpPr>
              <a:spLocks noChangeShapeType="1"/>
            </p:cNvSpPr>
            <p:nvPr/>
          </p:nvSpPr>
          <p:spPr bwMode="auto">
            <a:xfrm flipH="1">
              <a:off x="3061" y="618"/>
              <a:ext cx="0" cy="313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>
                <a:latin typeface="Comic Sans MS" panose="030F0702030302020204" pitchFamily="66" charset="0"/>
                <a:ea typeface="HG正楷書体-PRO" panose="03000600000000000000" pitchFamily="66" charset="-128"/>
              </a:endParaRPr>
            </a:p>
          </p:txBody>
        </p:sp>
        <p:sp>
          <p:nvSpPr>
            <p:cNvPr id="19468" name="Line 7"/>
            <p:cNvSpPr>
              <a:spLocks noChangeShapeType="1"/>
            </p:cNvSpPr>
            <p:nvPr/>
          </p:nvSpPr>
          <p:spPr bwMode="auto">
            <a:xfrm>
              <a:off x="3016" y="709"/>
              <a:ext cx="2586" cy="0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>
                <a:latin typeface="Comic Sans MS" panose="030F0702030302020204" pitchFamily="66" charset="0"/>
                <a:ea typeface="HG正楷書体-PRO" panose="03000600000000000000" pitchFamily="66" charset="-128"/>
              </a:endParaRPr>
            </a:p>
          </p:txBody>
        </p:sp>
        <p:sp>
          <p:nvSpPr>
            <p:cNvPr id="19469" name="Line 8"/>
            <p:cNvSpPr>
              <a:spLocks noChangeShapeType="1"/>
            </p:cNvSpPr>
            <p:nvPr/>
          </p:nvSpPr>
          <p:spPr bwMode="auto">
            <a:xfrm flipV="1">
              <a:off x="3016" y="1162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latin typeface="Comic Sans MS" panose="030F0702030302020204" pitchFamily="66" charset="0"/>
                <a:ea typeface="HG正楷書体-PRO" panose="03000600000000000000" pitchFamily="66" charset="-128"/>
              </a:endParaRPr>
            </a:p>
          </p:txBody>
        </p:sp>
        <p:sp>
          <p:nvSpPr>
            <p:cNvPr id="19470" name="Line 9"/>
            <p:cNvSpPr>
              <a:spLocks noChangeShapeType="1"/>
            </p:cNvSpPr>
            <p:nvPr/>
          </p:nvSpPr>
          <p:spPr bwMode="auto">
            <a:xfrm flipV="1">
              <a:off x="3016" y="1616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latin typeface="Comic Sans MS" panose="030F0702030302020204" pitchFamily="66" charset="0"/>
                <a:ea typeface="HG正楷書体-PRO" panose="03000600000000000000" pitchFamily="66" charset="-128"/>
              </a:endParaRPr>
            </a:p>
          </p:txBody>
        </p:sp>
        <p:sp>
          <p:nvSpPr>
            <p:cNvPr id="19471" name="Line 10"/>
            <p:cNvSpPr>
              <a:spLocks noChangeShapeType="1"/>
            </p:cNvSpPr>
            <p:nvPr/>
          </p:nvSpPr>
          <p:spPr bwMode="auto">
            <a:xfrm flipV="1">
              <a:off x="3016" y="2568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latin typeface="Comic Sans MS" panose="030F0702030302020204" pitchFamily="66" charset="0"/>
                <a:ea typeface="HG正楷書体-PRO" panose="03000600000000000000" pitchFamily="66" charset="-128"/>
              </a:endParaRPr>
            </a:p>
          </p:txBody>
        </p:sp>
        <p:sp>
          <p:nvSpPr>
            <p:cNvPr id="19472" name="Line 11"/>
            <p:cNvSpPr>
              <a:spLocks noChangeShapeType="1"/>
            </p:cNvSpPr>
            <p:nvPr/>
          </p:nvSpPr>
          <p:spPr bwMode="auto">
            <a:xfrm flipV="1">
              <a:off x="3016" y="3521"/>
              <a:ext cx="91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latin typeface="Comic Sans MS" panose="030F0702030302020204" pitchFamily="66" charset="0"/>
                <a:ea typeface="HG正楷書体-PRO" panose="03000600000000000000" pitchFamily="66" charset="-128"/>
              </a:endParaRPr>
            </a:p>
          </p:txBody>
        </p:sp>
        <p:sp>
          <p:nvSpPr>
            <p:cNvPr id="19473" name="Line 12"/>
            <p:cNvSpPr>
              <a:spLocks noChangeShapeType="1"/>
            </p:cNvSpPr>
            <p:nvPr/>
          </p:nvSpPr>
          <p:spPr bwMode="auto">
            <a:xfrm>
              <a:off x="3061" y="3430"/>
              <a:ext cx="24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latin typeface="Comic Sans MS" panose="030F0702030302020204" pitchFamily="66" charset="0"/>
                <a:ea typeface="HG正楷書体-PRO" panose="03000600000000000000" pitchFamily="66" charset="-128"/>
              </a:endParaRPr>
            </a:p>
          </p:txBody>
        </p:sp>
        <p:sp>
          <p:nvSpPr>
            <p:cNvPr id="19474" name="Line 13"/>
            <p:cNvSpPr>
              <a:spLocks noChangeShapeType="1"/>
            </p:cNvSpPr>
            <p:nvPr/>
          </p:nvSpPr>
          <p:spPr bwMode="auto">
            <a:xfrm>
              <a:off x="3061" y="799"/>
              <a:ext cx="240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latin typeface="Comic Sans MS" panose="030F0702030302020204" pitchFamily="66" charset="0"/>
                <a:ea typeface="HG正楷書体-PRO" panose="03000600000000000000" pitchFamily="66" charset="-128"/>
              </a:endParaRPr>
            </a:p>
          </p:txBody>
        </p:sp>
        <p:sp>
          <p:nvSpPr>
            <p:cNvPr id="19475" name="Line 14"/>
            <p:cNvSpPr>
              <a:spLocks noChangeShapeType="1"/>
            </p:cNvSpPr>
            <p:nvPr/>
          </p:nvSpPr>
          <p:spPr bwMode="auto">
            <a:xfrm flipH="1">
              <a:off x="3470" y="618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latin typeface="Comic Sans MS" panose="030F0702030302020204" pitchFamily="66" charset="0"/>
                <a:ea typeface="HG正楷書体-PRO" panose="03000600000000000000" pitchFamily="66" charset="-128"/>
              </a:endParaRPr>
            </a:p>
          </p:txBody>
        </p:sp>
        <p:sp>
          <p:nvSpPr>
            <p:cNvPr id="19476" name="Line 15"/>
            <p:cNvSpPr>
              <a:spLocks noChangeShapeType="1"/>
            </p:cNvSpPr>
            <p:nvPr/>
          </p:nvSpPr>
          <p:spPr bwMode="auto">
            <a:xfrm flipH="1">
              <a:off x="4286" y="618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latin typeface="Comic Sans MS" panose="030F0702030302020204" pitchFamily="66" charset="0"/>
                <a:ea typeface="HG正楷書体-PRO" panose="03000600000000000000" pitchFamily="66" charset="-128"/>
              </a:endParaRPr>
            </a:p>
          </p:txBody>
        </p:sp>
        <p:sp>
          <p:nvSpPr>
            <p:cNvPr id="19477" name="Line 16"/>
            <p:cNvSpPr>
              <a:spLocks noChangeShapeType="1"/>
            </p:cNvSpPr>
            <p:nvPr/>
          </p:nvSpPr>
          <p:spPr bwMode="auto">
            <a:xfrm flipH="1">
              <a:off x="4694" y="618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latin typeface="Comic Sans MS" panose="030F0702030302020204" pitchFamily="66" charset="0"/>
                <a:ea typeface="HG正楷書体-PRO" panose="03000600000000000000" pitchFamily="66" charset="-128"/>
              </a:endParaRPr>
            </a:p>
          </p:txBody>
        </p:sp>
        <p:sp>
          <p:nvSpPr>
            <p:cNvPr id="19478" name="Line 17"/>
            <p:cNvSpPr>
              <a:spLocks noChangeShapeType="1"/>
            </p:cNvSpPr>
            <p:nvPr/>
          </p:nvSpPr>
          <p:spPr bwMode="auto">
            <a:xfrm flipH="1">
              <a:off x="5103" y="618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latin typeface="Comic Sans MS" panose="030F0702030302020204" pitchFamily="66" charset="0"/>
                <a:ea typeface="HG正楷書体-PRO" panose="03000600000000000000" pitchFamily="66" charset="-128"/>
              </a:endParaRPr>
            </a:p>
          </p:txBody>
        </p:sp>
        <p:sp>
          <p:nvSpPr>
            <p:cNvPr id="19479" name="Line 18"/>
            <p:cNvSpPr>
              <a:spLocks noChangeShapeType="1"/>
            </p:cNvSpPr>
            <p:nvPr/>
          </p:nvSpPr>
          <p:spPr bwMode="auto">
            <a:xfrm flipH="1">
              <a:off x="3878" y="618"/>
              <a:ext cx="0" cy="1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>
                <a:latin typeface="Comic Sans MS" panose="030F0702030302020204" pitchFamily="66" charset="0"/>
                <a:ea typeface="HG正楷書体-PRO" panose="03000600000000000000" pitchFamily="66" charset="-128"/>
              </a:endParaRPr>
            </a:p>
          </p:txBody>
        </p:sp>
        <p:sp>
          <p:nvSpPr>
            <p:cNvPr id="19480" name="Text Box 19"/>
            <p:cNvSpPr txBox="1">
              <a:spLocks noChangeArrowheads="1"/>
            </p:cNvSpPr>
            <p:nvPr/>
          </p:nvSpPr>
          <p:spPr bwMode="auto">
            <a:xfrm>
              <a:off x="3288" y="436"/>
              <a:ext cx="38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omic Sans MS" panose="030F0702030302020204" pitchFamily="66" charset="0"/>
                  <a:ea typeface="HG正楷書体-PRO" panose="03000600000000000000" pitchFamily="66" charset="-128"/>
                </a:rPr>
                <a:t>1000</a:t>
              </a:r>
            </a:p>
          </p:txBody>
        </p:sp>
        <p:sp>
          <p:nvSpPr>
            <p:cNvPr id="19481" name="Text Box 20"/>
            <p:cNvSpPr txBox="1">
              <a:spLocks noChangeArrowheads="1"/>
            </p:cNvSpPr>
            <p:nvPr/>
          </p:nvSpPr>
          <p:spPr bwMode="auto">
            <a:xfrm>
              <a:off x="4513" y="436"/>
              <a:ext cx="38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omic Sans MS" panose="030F0702030302020204" pitchFamily="66" charset="0"/>
                  <a:ea typeface="HG正楷書体-PRO" panose="03000600000000000000" pitchFamily="66" charset="-128"/>
                </a:rPr>
                <a:t>4000</a:t>
              </a:r>
            </a:p>
          </p:txBody>
        </p:sp>
        <p:sp>
          <p:nvSpPr>
            <p:cNvPr id="19482" name="Text Box 21"/>
            <p:cNvSpPr txBox="1">
              <a:spLocks noChangeArrowheads="1"/>
            </p:cNvSpPr>
            <p:nvPr/>
          </p:nvSpPr>
          <p:spPr bwMode="auto">
            <a:xfrm>
              <a:off x="4059" y="436"/>
              <a:ext cx="38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omic Sans MS" panose="030F0702030302020204" pitchFamily="66" charset="0"/>
                  <a:ea typeface="HG正楷書体-PRO" panose="03000600000000000000" pitchFamily="66" charset="-128"/>
                </a:rPr>
                <a:t>3000</a:t>
              </a:r>
            </a:p>
          </p:txBody>
        </p:sp>
        <p:sp>
          <p:nvSpPr>
            <p:cNvPr id="19483" name="Text Box 22"/>
            <p:cNvSpPr txBox="1">
              <a:spLocks noChangeArrowheads="1"/>
            </p:cNvSpPr>
            <p:nvPr/>
          </p:nvSpPr>
          <p:spPr bwMode="auto">
            <a:xfrm>
              <a:off x="4921" y="436"/>
              <a:ext cx="38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omic Sans MS" panose="030F0702030302020204" pitchFamily="66" charset="0"/>
                  <a:ea typeface="HG正楷書体-PRO" panose="03000600000000000000" pitchFamily="66" charset="-128"/>
                </a:rPr>
                <a:t>5000</a:t>
              </a:r>
            </a:p>
          </p:txBody>
        </p:sp>
        <p:sp>
          <p:nvSpPr>
            <p:cNvPr id="19484" name="Text Box 23"/>
            <p:cNvSpPr txBox="1">
              <a:spLocks noChangeArrowheads="1"/>
            </p:cNvSpPr>
            <p:nvPr/>
          </p:nvSpPr>
          <p:spPr bwMode="auto">
            <a:xfrm>
              <a:off x="3514" y="210"/>
              <a:ext cx="187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en-US" dirty="0">
                  <a:latin typeface="Comic Sans MS" panose="030F0702030302020204" pitchFamily="66" charset="0"/>
                  <a:ea typeface="HG正楷書体-PRO" panose="03000600000000000000" pitchFamily="66" charset="-128"/>
                </a:rPr>
                <a:t>温度 </a:t>
              </a:r>
              <a:r>
                <a:rPr lang="en-US" altLang="ja-JP" sz="2000" dirty="0">
                  <a:latin typeface="Comic Sans MS" panose="030F0702030302020204" pitchFamily="66" charset="0"/>
                  <a:ea typeface="HG正楷書体-PRO" panose="03000600000000000000" pitchFamily="66" charset="-128"/>
                </a:rPr>
                <a:t>Temperature</a:t>
              </a:r>
              <a:r>
                <a:rPr lang="ja-JP" altLang="en-US" dirty="0">
                  <a:latin typeface="Comic Sans MS" panose="030F0702030302020204" pitchFamily="66" charset="0"/>
                  <a:ea typeface="HG正楷書体-PRO" panose="03000600000000000000" pitchFamily="66" charset="-128"/>
                </a:rPr>
                <a:t>　</a:t>
              </a:r>
              <a:r>
                <a:rPr lang="en-US" altLang="ja-JP" dirty="0">
                  <a:latin typeface="Comic Sans MS" panose="030F0702030302020204" pitchFamily="66" charset="0"/>
                  <a:ea typeface="HG正楷書体-PRO" panose="03000600000000000000" pitchFamily="66" charset="-128"/>
                </a:rPr>
                <a:t>K</a:t>
              </a:r>
            </a:p>
          </p:txBody>
        </p:sp>
        <p:sp>
          <p:nvSpPr>
            <p:cNvPr id="19485" name="Text Box 24"/>
            <p:cNvSpPr txBox="1">
              <a:spLocks noChangeArrowheads="1"/>
            </p:cNvSpPr>
            <p:nvPr/>
          </p:nvSpPr>
          <p:spPr bwMode="auto">
            <a:xfrm>
              <a:off x="3696" y="436"/>
              <a:ext cx="38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omic Sans MS" panose="030F0702030302020204" pitchFamily="66" charset="0"/>
                  <a:ea typeface="HG正楷書体-PRO" panose="03000600000000000000" pitchFamily="66" charset="-128"/>
                </a:rPr>
                <a:t>2000</a:t>
              </a:r>
            </a:p>
          </p:txBody>
        </p:sp>
        <p:sp>
          <p:nvSpPr>
            <p:cNvPr id="19486" name="Text Box 25"/>
            <p:cNvSpPr txBox="1">
              <a:spLocks noChangeArrowheads="1"/>
            </p:cNvSpPr>
            <p:nvPr/>
          </p:nvSpPr>
          <p:spPr bwMode="auto">
            <a:xfrm>
              <a:off x="2673" y="1525"/>
              <a:ext cx="387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omic Sans MS" panose="030F0702030302020204" pitchFamily="66" charset="0"/>
                  <a:ea typeface="HG正楷書体-PRO" panose="03000600000000000000" pitchFamily="66" charset="-128"/>
                </a:rPr>
                <a:t>1000</a:t>
              </a:r>
            </a:p>
          </p:txBody>
        </p:sp>
        <p:sp>
          <p:nvSpPr>
            <p:cNvPr id="19487" name="Text Box 27"/>
            <p:cNvSpPr txBox="1">
              <a:spLocks noChangeArrowheads="1"/>
            </p:cNvSpPr>
            <p:nvPr/>
          </p:nvSpPr>
          <p:spPr bwMode="auto">
            <a:xfrm>
              <a:off x="2699" y="1071"/>
              <a:ext cx="32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1400">
                  <a:latin typeface="Comic Sans MS" panose="030F0702030302020204" pitchFamily="66" charset="0"/>
                  <a:ea typeface="HG正楷書体-PRO" panose="03000600000000000000" pitchFamily="66" charset="-128"/>
                </a:rPr>
                <a:t>500</a:t>
              </a:r>
            </a:p>
          </p:txBody>
        </p:sp>
        <p:sp>
          <p:nvSpPr>
            <p:cNvPr id="19488" name="Text Box 29"/>
            <p:cNvSpPr txBox="1">
              <a:spLocks noChangeArrowheads="1"/>
            </p:cNvSpPr>
            <p:nvPr/>
          </p:nvSpPr>
          <p:spPr bwMode="auto">
            <a:xfrm>
              <a:off x="2699" y="3702"/>
              <a:ext cx="978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en-US" dirty="0">
                  <a:latin typeface="Comic Sans MS" panose="030F0702030302020204" pitchFamily="66" charset="0"/>
                  <a:ea typeface="HG正楷書体-PRO" panose="03000600000000000000" pitchFamily="66" charset="-128"/>
                </a:rPr>
                <a:t>深さ　</a:t>
              </a:r>
              <a:r>
                <a:rPr lang="en-US" altLang="ja-JP" dirty="0">
                  <a:latin typeface="Comic Sans MS" panose="030F0702030302020204" pitchFamily="66" charset="0"/>
                  <a:ea typeface="HG正楷書体-PRO" panose="03000600000000000000" pitchFamily="66" charset="-128"/>
                </a:rPr>
                <a:t>km</a:t>
              </a:r>
            </a:p>
          </p:txBody>
        </p:sp>
        <p:sp>
          <p:nvSpPr>
            <p:cNvPr id="19489" name="Text Box 31"/>
            <p:cNvSpPr txBox="1">
              <a:spLocks noChangeArrowheads="1"/>
            </p:cNvSpPr>
            <p:nvPr/>
          </p:nvSpPr>
          <p:spPr bwMode="auto">
            <a:xfrm>
              <a:off x="4648" y="3411"/>
              <a:ext cx="535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Comic Sans MS" panose="030F0702030302020204" pitchFamily="66" charset="0"/>
                  <a:ea typeface="HG正楷書体-PRO" panose="03000600000000000000" pitchFamily="66" charset="-128"/>
                </a:rPr>
                <a:t>Core</a:t>
              </a:r>
              <a:endParaRPr lang="ja-JP" altLang="en-US" dirty="0">
                <a:latin typeface="Comic Sans MS" panose="030F0702030302020204" pitchFamily="66" charset="0"/>
                <a:ea typeface="HG正楷書体-PRO" panose="03000600000000000000" pitchFamily="66" charset="-128"/>
              </a:endParaRPr>
            </a:p>
          </p:txBody>
        </p:sp>
        <p:sp>
          <p:nvSpPr>
            <p:cNvPr id="19490" name="Text Box 32"/>
            <p:cNvSpPr txBox="1">
              <a:spLocks noChangeArrowheads="1"/>
            </p:cNvSpPr>
            <p:nvPr/>
          </p:nvSpPr>
          <p:spPr bwMode="auto">
            <a:xfrm>
              <a:off x="4604" y="3158"/>
              <a:ext cx="734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Comic Sans MS" panose="030F0702030302020204" pitchFamily="66" charset="0"/>
                  <a:ea typeface="HG正楷書体-PRO" panose="03000600000000000000" pitchFamily="66" charset="-128"/>
                </a:rPr>
                <a:t>Mantle</a:t>
              </a:r>
              <a:endParaRPr lang="ja-JP" altLang="en-US" dirty="0">
                <a:latin typeface="Comic Sans MS" panose="030F0702030302020204" pitchFamily="66" charset="0"/>
                <a:ea typeface="HG正楷書体-PRO" panose="03000600000000000000" pitchFamily="66" charset="-128"/>
              </a:endParaRPr>
            </a:p>
          </p:txBody>
        </p:sp>
        <p:sp>
          <p:nvSpPr>
            <p:cNvPr id="19491" name="Text Box 33"/>
            <p:cNvSpPr txBox="1">
              <a:spLocks noChangeArrowheads="1"/>
            </p:cNvSpPr>
            <p:nvPr/>
          </p:nvSpPr>
          <p:spPr bwMode="auto">
            <a:xfrm>
              <a:off x="4150" y="890"/>
              <a:ext cx="621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dirty="0">
                  <a:latin typeface="Comic Sans MS" panose="030F0702030302020204" pitchFamily="66" charset="0"/>
                  <a:ea typeface="HG正楷書体-PRO" panose="03000600000000000000" pitchFamily="66" charset="-128"/>
                </a:rPr>
                <a:t>Plate </a:t>
              </a:r>
              <a:endParaRPr lang="ja-JP" altLang="en-US" dirty="0">
                <a:latin typeface="Comic Sans MS" panose="030F0702030302020204" pitchFamily="66" charset="0"/>
                <a:ea typeface="HG正楷書体-PRO" panose="03000600000000000000" pitchFamily="66" charset="-128"/>
              </a:endParaRPr>
            </a:p>
          </p:txBody>
        </p:sp>
        <p:sp>
          <p:nvSpPr>
            <p:cNvPr id="19492" name="Line 34"/>
            <p:cNvSpPr>
              <a:spLocks noChangeShapeType="1"/>
            </p:cNvSpPr>
            <p:nvPr/>
          </p:nvSpPr>
          <p:spPr bwMode="auto">
            <a:xfrm>
              <a:off x="4513" y="527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>
                <a:latin typeface="Comic Sans MS" panose="030F0702030302020204" pitchFamily="66" charset="0"/>
                <a:ea typeface="HG正楷書体-PRO" panose="03000600000000000000" pitchFamily="66" charset="-128"/>
              </a:endParaRPr>
            </a:p>
          </p:txBody>
        </p:sp>
        <p:sp>
          <p:nvSpPr>
            <p:cNvPr id="19493" name="Line 35"/>
            <p:cNvSpPr>
              <a:spLocks noChangeShapeType="1"/>
            </p:cNvSpPr>
            <p:nvPr/>
          </p:nvSpPr>
          <p:spPr bwMode="auto">
            <a:xfrm flipV="1">
              <a:off x="4513" y="799"/>
              <a:ext cx="0" cy="18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>
                <a:latin typeface="Comic Sans MS" panose="030F0702030302020204" pitchFamily="66" charset="0"/>
                <a:ea typeface="HG正楷書体-PRO" panose="03000600000000000000" pitchFamily="66" charset="-128"/>
              </a:endParaRPr>
            </a:p>
          </p:txBody>
        </p:sp>
      </p:grpSp>
      <p:sp>
        <p:nvSpPr>
          <p:cNvPr id="261160" name="Text Box 40"/>
          <p:cNvSpPr txBox="1">
            <a:spLocks noChangeArrowheads="1"/>
          </p:cNvSpPr>
          <p:nvPr/>
        </p:nvSpPr>
        <p:spPr bwMode="auto">
          <a:xfrm>
            <a:off x="3980711" y="191423"/>
            <a:ext cx="8135560" cy="80021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ja-JP" altLang="en-US" sz="2800" dirty="0">
                <a:solidFill>
                  <a:srgbClr val="FF33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レーリー数が十分大きい</a:t>
            </a:r>
            <a:r>
              <a:rPr lang="ja-JP" altLang="en-US" dirty="0">
                <a:solidFill>
                  <a:srgbClr val="FF33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（対流が起きるための条件）</a:t>
            </a:r>
            <a:endParaRPr lang="en-US" altLang="ja-JP" dirty="0">
              <a:solidFill>
                <a:srgbClr val="FF33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r>
              <a:rPr lang="en-US" altLang="ja-JP" sz="1800" dirty="0">
                <a:solidFill>
                  <a:srgbClr val="FF33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Rayleigh number is large enough (condition for thermal convection)</a:t>
            </a:r>
            <a:endParaRPr lang="ja-JP" altLang="en-US" sz="1800" dirty="0">
              <a:solidFill>
                <a:srgbClr val="FF33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261161" name="Text Box 41"/>
          <p:cNvSpPr txBox="1">
            <a:spLocks noChangeArrowheads="1"/>
          </p:cNvSpPr>
          <p:nvPr/>
        </p:nvSpPr>
        <p:spPr bwMode="auto">
          <a:xfrm>
            <a:off x="5665788" y="948584"/>
            <a:ext cx="5474576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ja-JP" altLang="en-US" sz="2800" dirty="0">
                <a:solidFill>
                  <a:srgbClr val="FF33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等温核と熱境界層ができる </a:t>
            </a:r>
            <a:endParaRPr lang="en-US" altLang="ja-JP" sz="2800" dirty="0">
              <a:solidFill>
                <a:srgbClr val="FF33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r>
              <a:rPr lang="en-US" altLang="ja-JP" sz="2000" dirty="0">
                <a:solidFill>
                  <a:srgbClr val="FF33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Isothermal core and thermal boundary layer</a:t>
            </a:r>
            <a:endParaRPr lang="ja-JP" altLang="en-US" sz="2000" dirty="0">
              <a:solidFill>
                <a:srgbClr val="FF33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46BDD539-9D15-4B0E-823D-9496412D14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25057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-0.63203 -0.2111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02" y="-1055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61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61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61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1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1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1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1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1160" grpId="0" animBg="1"/>
      <p:bldP spid="26116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C1410AAF-3493-4B38-9E0B-0A6FA7A7172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1625" t="50000" r="52625" b="38450"/>
          <a:stretch/>
        </p:blipFill>
        <p:spPr>
          <a:xfrm>
            <a:off x="3719736" y="3212976"/>
            <a:ext cx="3456384" cy="1584176"/>
          </a:xfrm>
          <a:prstGeom prst="rect">
            <a:avLst/>
          </a:prstGeom>
        </p:spPr>
      </p:pic>
      <p:sp>
        <p:nvSpPr>
          <p:cNvPr id="3" name="Rectangle 25">
            <a:extLst>
              <a:ext uri="{FF2B5EF4-FFF2-40B4-BE49-F238E27FC236}">
                <a16:creationId xmlns:a16="http://schemas.microsoft.com/office/drawing/2014/main" id="{61EB8795-9591-4F4A-8E81-75127F172BD1}"/>
              </a:ext>
            </a:extLst>
          </p:cNvPr>
          <p:cNvSpPr txBox="1">
            <a:spLocks noChangeArrowheads="1"/>
          </p:cNvSpPr>
          <p:nvPr/>
        </p:nvSpPr>
        <p:spPr>
          <a:xfrm>
            <a:off x="623392" y="404664"/>
            <a:ext cx="9937104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ja-JP" altLang="en-US" kern="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レーリー数：熱対流の指標</a:t>
            </a:r>
            <a:br>
              <a:rPr lang="en-US" altLang="ja-JP" kern="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</a:br>
            <a:r>
              <a:rPr lang="en-US" altLang="ja-JP" sz="2800" kern="0" dirty="0">
                <a:latin typeface="Comic Sans MS" panose="030F0702030302020204" pitchFamily="66" charset="0"/>
                <a:ea typeface="小塚ゴシック Pro L" pitchFamily="34" charset="-128"/>
              </a:rPr>
              <a:t>Rayleigh number: A measure for thermal convection</a:t>
            </a:r>
            <a:endParaRPr lang="ja-JP" altLang="en-US" sz="2800" kern="0" dirty="0"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grpSp>
        <p:nvGrpSpPr>
          <p:cNvPr id="37" name="グループ化 36">
            <a:extLst>
              <a:ext uri="{FF2B5EF4-FFF2-40B4-BE49-F238E27FC236}">
                <a16:creationId xmlns:a16="http://schemas.microsoft.com/office/drawing/2014/main" id="{ED21FC04-D5BE-4F7A-9B4A-AB45ED608DAE}"/>
              </a:ext>
            </a:extLst>
          </p:cNvPr>
          <p:cNvGrpSpPr/>
          <p:nvPr/>
        </p:nvGrpSpPr>
        <p:grpSpPr>
          <a:xfrm>
            <a:off x="2603612" y="4549591"/>
            <a:ext cx="6628349" cy="1831737"/>
            <a:chOff x="2603612" y="4549591"/>
            <a:chExt cx="6628349" cy="1831737"/>
          </a:xfrm>
        </p:grpSpPr>
        <p:cxnSp>
          <p:nvCxnSpPr>
            <p:cNvPr id="5" name="直線矢印コネクタ 4">
              <a:extLst>
                <a:ext uri="{FF2B5EF4-FFF2-40B4-BE49-F238E27FC236}">
                  <a16:creationId xmlns:a16="http://schemas.microsoft.com/office/drawing/2014/main" id="{81DE8599-7E93-4AC3-ABF5-61652148FC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55840" y="4653136"/>
              <a:ext cx="1152128" cy="12241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矢印コネクタ 6">
              <a:extLst>
                <a:ext uri="{FF2B5EF4-FFF2-40B4-BE49-F238E27FC236}">
                  <a16:creationId xmlns:a16="http://schemas.microsoft.com/office/drawing/2014/main" id="{6CED33C1-6DFE-470A-A2C8-E329860B2DA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98725" y="4549591"/>
              <a:ext cx="822551" cy="68084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25">
              <a:extLst>
                <a:ext uri="{FF2B5EF4-FFF2-40B4-BE49-F238E27FC236}">
                  <a16:creationId xmlns:a16="http://schemas.microsoft.com/office/drawing/2014/main" id="{55EF8EBB-ABF5-4DA3-A670-72CFFB3ECF8A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2603612" y="5733256"/>
              <a:ext cx="2232248" cy="648072"/>
            </a:xfrm>
            <a:prstGeom prst="rect">
              <a:avLst/>
            </a:prstGeom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ja-JP" altLang="en-US" sz="3600" kern="0" dirty="0">
                  <a:solidFill>
                    <a:schemeClr val="accent1">
                      <a:lumMod val="50000"/>
                    </a:schemeClr>
                  </a:solidFill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動粘性率</a:t>
              </a:r>
              <a:endParaRPr lang="ja-JP" altLang="en-US" sz="2000" kern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小塚ゴシック Pro L" pitchFamily="34" charset="-128"/>
              </a:endParaRPr>
            </a:p>
          </p:txBody>
        </p:sp>
        <p:sp>
          <p:nvSpPr>
            <p:cNvPr id="10" name="Rectangle 25">
              <a:extLst>
                <a:ext uri="{FF2B5EF4-FFF2-40B4-BE49-F238E27FC236}">
                  <a16:creationId xmlns:a16="http://schemas.microsoft.com/office/drawing/2014/main" id="{A1EE9E6B-D068-4997-BA02-E07D6746D793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6999713" y="5090424"/>
              <a:ext cx="2232248" cy="648072"/>
            </a:xfrm>
            <a:prstGeom prst="rect">
              <a:avLst/>
            </a:prstGeom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ja-JP" altLang="en-US" sz="3600" kern="0" dirty="0">
                  <a:solidFill>
                    <a:schemeClr val="accent1">
                      <a:lumMod val="50000"/>
                    </a:schemeClr>
                  </a:solidFill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熱拡散率</a:t>
              </a:r>
              <a:endParaRPr lang="ja-JP" altLang="en-US" sz="2000" kern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小塚ゴシック Pro L" pitchFamily="34" charset="-128"/>
              </a:endParaRPr>
            </a:p>
          </p:txBody>
        </p:sp>
      </p:grp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9EC4E4F2-01D1-4D90-AB4E-75874E726454}"/>
              </a:ext>
            </a:extLst>
          </p:cNvPr>
          <p:cNvGrpSpPr/>
          <p:nvPr/>
        </p:nvGrpSpPr>
        <p:grpSpPr>
          <a:xfrm>
            <a:off x="1343472" y="2604115"/>
            <a:ext cx="3888432" cy="1154162"/>
            <a:chOff x="1343472" y="2604115"/>
            <a:chExt cx="3888432" cy="1154162"/>
          </a:xfrm>
        </p:grpSpPr>
        <p:cxnSp>
          <p:nvCxnSpPr>
            <p:cNvPr id="11" name="直線矢印コネクタ 10">
              <a:extLst>
                <a:ext uri="{FF2B5EF4-FFF2-40B4-BE49-F238E27FC236}">
                  <a16:creationId xmlns:a16="http://schemas.microsoft.com/office/drawing/2014/main" id="{6CF3CF7D-D251-4823-8C82-0BEA90FD4AED}"/>
                </a:ext>
              </a:extLst>
            </p:cNvPr>
            <p:cNvCxnSpPr>
              <a:cxnSpLocks/>
            </p:cNvCxnSpPr>
            <p:nvPr/>
          </p:nvCxnSpPr>
          <p:spPr>
            <a:xfrm>
              <a:off x="3431704" y="3022816"/>
              <a:ext cx="1800200" cy="7354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37A166FA-A8E7-400E-95F4-C2F2C927D8CB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1343472" y="2604115"/>
              <a:ext cx="2232248" cy="648072"/>
            </a:xfrm>
            <a:prstGeom prst="rect">
              <a:avLst/>
            </a:prstGeom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ja-JP" altLang="en-US" sz="3600" kern="0" dirty="0">
                  <a:solidFill>
                    <a:schemeClr val="accent1">
                      <a:lumMod val="50000"/>
                    </a:schemeClr>
                  </a:solidFill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熱膨張率</a:t>
              </a:r>
              <a:endParaRPr lang="ja-JP" altLang="en-US" sz="2000" kern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小塚ゴシック Pro L" pitchFamily="34" charset="-128"/>
              </a:endParaRPr>
            </a:p>
          </p:txBody>
        </p:sp>
      </p:grp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BB6D86C9-D891-4ED9-91C1-3DBB9DE4D9D2}"/>
              </a:ext>
            </a:extLst>
          </p:cNvPr>
          <p:cNvGrpSpPr/>
          <p:nvPr/>
        </p:nvGrpSpPr>
        <p:grpSpPr>
          <a:xfrm>
            <a:off x="4439816" y="2255668"/>
            <a:ext cx="1368152" cy="1318734"/>
            <a:chOff x="4439816" y="2255668"/>
            <a:chExt cx="1368152" cy="1318734"/>
          </a:xfrm>
        </p:grpSpPr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0DAC79B1-16E1-456D-B72F-D2F4599EF5B6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439816" y="2255668"/>
              <a:ext cx="1368152" cy="648072"/>
            </a:xfrm>
            <a:prstGeom prst="rect">
              <a:avLst/>
            </a:prstGeom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ja-JP" altLang="en-US" sz="3600" kern="0" dirty="0">
                  <a:solidFill>
                    <a:schemeClr val="accent1">
                      <a:lumMod val="50000"/>
                    </a:schemeClr>
                  </a:solidFill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重力</a:t>
              </a:r>
              <a:endParaRPr lang="ja-JP" altLang="en-US" sz="2000" kern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小塚ゴシック Pro L" pitchFamily="34" charset="-128"/>
              </a:endParaRPr>
            </a:p>
          </p:txBody>
        </p:sp>
        <p:cxnSp>
          <p:nvCxnSpPr>
            <p:cNvPr id="17" name="直線矢印コネクタ 16">
              <a:extLst>
                <a:ext uri="{FF2B5EF4-FFF2-40B4-BE49-F238E27FC236}">
                  <a16:creationId xmlns:a16="http://schemas.microsoft.com/office/drawing/2014/main" id="{26ABEC2C-8E38-4EA1-BD93-7E7BA4354390}"/>
                </a:ext>
              </a:extLst>
            </p:cNvPr>
            <p:cNvCxnSpPr>
              <a:cxnSpLocks/>
            </p:cNvCxnSpPr>
            <p:nvPr/>
          </p:nvCxnSpPr>
          <p:spPr>
            <a:xfrm>
              <a:off x="5240288" y="2838941"/>
              <a:ext cx="423664" cy="73546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883B0846-928E-4E01-A1F6-E5A8D37CF90A}"/>
              </a:ext>
            </a:extLst>
          </p:cNvPr>
          <p:cNvGrpSpPr/>
          <p:nvPr/>
        </p:nvGrpSpPr>
        <p:grpSpPr>
          <a:xfrm>
            <a:off x="6464424" y="2109845"/>
            <a:ext cx="2556285" cy="1410201"/>
            <a:chOff x="6464424" y="2109845"/>
            <a:chExt cx="2556285" cy="1410201"/>
          </a:xfrm>
        </p:grpSpPr>
        <p:cxnSp>
          <p:nvCxnSpPr>
            <p:cNvPr id="16" name="直線矢印コネクタ 15">
              <a:extLst>
                <a:ext uri="{FF2B5EF4-FFF2-40B4-BE49-F238E27FC236}">
                  <a16:creationId xmlns:a16="http://schemas.microsoft.com/office/drawing/2014/main" id="{4421DEEB-9FC4-444F-9621-E2B81CBF51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64424" y="2646602"/>
              <a:ext cx="783705" cy="8734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5">
              <a:extLst>
                <a:ext uri="{FF2B5EF4-FFF2-40B4-BE49-F238E27FC236}">
                  <a16:creationId xmlns:a16="http://schemas.microsoft.com/office/drawing/2014/main" id="{FFE65302-7510-417E-B871-3297468EC39A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6788461" y="2109845"/>
              <a:ext cx="2232248" cy="648072"/>
            </a:xfrm>
            <a:prstGeom prst="rect">
              <a:avLst/>
            </a:prstGeom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ja-JP" altLang="en-US" sz="3600" kern="0" dirty="0">
                  <a:solidFill>
                    <a:schemeClr val="accent1">
                      <a:lumMod val="50000"/>
                    </a:schemeClr>
                  </a:solidFill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温度差</a:t>
              </a:r>
              <a:endParaRPr lang="ja-JP" altLang="en-US" sz="2000" kern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小塚ゴシック Pro L" pitchFamily="34" charset="-128"/>
              </a:endParaRPr>
            </a:p>
          </p:txBody>
        </p:sp>
      </p:grp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95E8DE5F-B2CA-4BD4-87B9-89DDA57CF0FF}"/>
              </a:ext>
            </a:extLst>
          </p:cNvPr>
          <p:cNvGrpSpPr/>
          <p:nvPr/>
        </p:nvGrpSpPr>
        <p:grpSpPr>
          <a:xfrm>
            <a:off x="6762137" y="3758277"/>
            <a:ext cx="4359971" cy="648072"/>
            <a:chOff x="6762137" y="3758277"/>
            <a:chExt cx="4359971" cy="648072"/>
          </a:xfrm>
        </p:grpSpPr>
        <p:cxnSp>
          <p:nvCxnSpPr>
            <p:cNvPr id="21" name="直線矢印コネクタ 20">
              <a:extLst>
                <a:ext uri="{FF2B5EF4-FFF2-40B4-BE49-F238E27FC236}">
                  <a16:creationId xmlns:a16="http://schemas.microsoft.com/office/drawing/2014/main" id="{C60BD3DB-E868-4377-9232-A7FFC2A7EF7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62137" y="3787461"/>
              <a:ext cx="1386091" cy="18560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5">
              <a:extLst>
                <a:ext uri="{FF2B5EF4-FFF2-40B4-BE49-F238E27FC236}">
                  <a16:creationId xmlns:a16="http://schemas.microsoft.com/office/drawing/2014/main" id="{3267B024-8709-4C69-81F4-CFC71A208B87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8115837" y="3758277"/>
              <a:ext cx="3006271" cy="648072"/>
            </a:xfrm>
            <a:prstGeom prst="rect">
              <a:avLst/>
            </a:prstGeom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ja-JP" altLang="en-US" sz="3600" kern="0" dirty="0">
                  <a:solidFill>
                    <a:schemeClr val="accent1">
                      <a:lumMod val="50000"/>
                    </a:schemeClr>
                  </a:solidFill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空間の大きさ</a:t>
              </a:r>
              <a:endParaRPr lang="ja-JP" altLang="en-US" sz="2000" kern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小塚ゴシック Pro L" pitchFamily="34" charset="-128"/>
              </a:endParaRPr>
            </a:p>
          </p:txBody>
        </p:sp>
      </p:grpSp>
      <p:sp>
        <p:nvSpPr>
          <p:cNvPr id="26" name="Rectangle 25">
            <a:extLst>
              <a:ext uri="{FF2B5EF4-FFF2-40B4-BE49-F238E27FC236}">
                <a16:creationId xmlns:a16="http://schemas.microsoft.com/office/drawing/2014/main" id="{9F043A66-0114-4149-A6B2-A72FBB67D85F}"/>
              </a:ext>
            </a:extLst>
          </p:cNvPr>
          <p:cNvSpPr txBox="1">
            <a:spLocks noChangeArrowheads="1"/>
          </p:cNvSpPr>
          <p:nvPr/>
        </p:nvSpPr>
        <p:spPr>
          <a:xfrm>
            <a:off x="5951984" y="6171776"/>
            <a:ext cx="5868652" cy="64807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charset="-128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kumimoji="1" sz="4400">
                <a:solidFill>
                  <a:schemeClr val="tx2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ja-JP" sz="3600" i="1" kern="0" dirty="0">
                <a:solidFill>
                  <a:srgbClr val="FF000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R</a:t>
            </a:r>
            <a:r>
              <a:rPr lang="en-US" altLang="ja-JP" sz="3600" i="1" kern="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a</a:t>
            </a:r>
            <a:r>
              <a:rPr lang="ja-JP" altLang="en-US" sz="3600" i="1" kern="0" baseline="-25000" dirty="0">
                <a:solidFill>
                  <a:srgbClr val="FF000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 </a:t>
            </a:r>
            <a:r>
              <a:rPr lang="en-US" altLang="ja-JP" sz="3600" kern="0" dirty="0">
                <a:solidFill>
                  <a:srgbClr val="FF000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1000</a:t>
            </a:r>
            <a:r>
              <a:rPr lang="ja-JP" altLang="en-US" sz="3600" kern="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程度以上で熱対流</a:t>
            </a:r>
            <a:endParaRPr lang="ja-JP" altLang="en-US" sz="2000" kern="0" dirty="0">
              <a:solidFill>
                <a:srgbClr val="FF000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28" name="直方体 27">
            <a:extLst>
              <a:ext uri="{FF2B5EF4-FFF2-40B4-BE49-F238E27FC236}">
                <a16:creationId xmlns:a16="http://schemas.microsoft.com/office/drawing/2014/main" id="{B9DE8AE3-9156-468E-B242-1EF607AEC5C7}"/>
              </a:ext>
            </a:extLst>
          </p:cNvPr>
          <p:cNvSpPr/>
          <p:nvPr/>
        </p:nvSpPr>
        <p:spPr>
          <a:xfrm>
            <a:off x="767408" y="3787461"/>
            <a:ext cx="2012611" cy="1657763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29" name="Group 51">
            <a:extLst>
              <a:ext uri="{FF2B5EF4-FFF2-40B4-BE49-F238E27FC236}">
                <a16:creationId xmlns:a16="http://schemas.microsoft.com/office/drawing/2014/main" id="{D97F7489-9ED2-4889-8CD2-838F68E9ADED}"/>
              </a:ext>
            </a:extLst>
          </p:cNvPr>
          <p:cNvGrpSpPr>
            <a:grpSpLocks/>
          </p:cNvGrpSpPr>
          <p:nvPr/>
        </p:nvGrpSpPr>
        <p:grpSpPr bwMode="auto">
          <a:xfrm>
            <a:off x="1046981" y="4610470"/>
            <a:ext cx="349217" cy="373363"/>
            <a:chOff x="4921" y="1888"/>
            <a:chExt cx="576" cy="555"/>
          </a:xfrm>
          <a:solidFill>
            <a:schemeClr val="bg1"/>
          </a:solidFill>
        </p:grpSpPr>
        <p:sp>
          <p:nvSpPr>
            <p:cNvPr id="30" name="AutoShape 52">
              <a:extLst>
                <a:ext uri="{FF2B5EF4-FFF2-40B4-BE49-F238E27FC236}">
                  <a16:creationId xmlns:a16="http://schemas.microsoft.com/office/drawing/2014/main" id="{925E7D3C-E83C-42D0-953A-1A7EBAE74EF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4966" y="1888"/>
              <a:ext cx="431" cy="440"/>
            </a:xfrm>
            <a:custGeom>
              <a:avLst/>
              <a:gdLst>
                <a:gd name="T0" fmla="*/ 4 w 21600"/>
                <a:gd name="T1" fmla="*/ 0 h 21600"/>
                <a:gd name="T2" fmla="*/ 2 w 21600"/>
                <a:gd name="T3" fmla="*/ 2 h 21600"/>
                <a:gd name="T4" fmla="*/ 4 w 21600"/>
                <a:gd name="T5" fmla="*/ 1 h 21600"/>
                <a:gd name="T6" fmla="*/ 7 w 21600"/>
                <a:gd name="T7" fmla="*/ 0 h 21600"/>
                <a:gd name="T8" fmla="*/ 8 w 21600"/>
                <a:gd name="T9" fmla="*/ 2 h 21600"/>
                <a:gd name="T10" fmla="*/ 5 w 21600"/>
                <a:gd name="T11" fmla="*/ 3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42 h 21600"/>
                <a:gd name="T20" fmla="*/ 18443 w 21600"/>
                <a:gd name="T21" fmla="*/ 1845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1" name="AutoShape 53">
              <a:extLst>
                <a:ext uri="{FF2B5EF4-FFF2-40B4-BE49-F238E27FC236}">
                  <a16:creationId xmlns:a16="http://schemas.microsoft.com/office/drawing/2014/main" id="{55BC147C-6A26-4E0F-8445-1751C7549830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955552" flipH="1">
              <a:off x="4893" y="2007"/>
              <a:ext cx="464" cy="408"/>
            </a:xfrm>
            <a:custGeom>
              <a:avLst/>
              <a:gdLst>
                <a:gd name="T0" fmla="*/ 4 w 21600"/>
                <a:gd name="T1" fmla="*/ 0 h 21600"/>
                <a:gd name="T2" fmla="*/ 2 w 21600"/>
                <a:gd name="T3" fmla="*/ 2 h 21600"/>
                <a:gd name="T4" fmla="*/ 4 w 21600"/>
                <a:gd name="T5" fmla="*/ 1 h 21600"/>
                <a:gd name="T6" fmla="*/ 8 w 21600"/>
                <a:gd name="T7" fmla="*/ 0 h 21600"/>
                <a:gd name="T8" fmla="*/ 9 w 21600"/>
                <a:gd name="T9" fmla="*/ 2 h 21600"/>
                <a:gd name="T10" fmla="*/ 6 w 21600"/>
                <a:gd name="T11" fmla="*/ 2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6 w 21600"/>
                <a:gd name="T19" fmla="*/ 3176 h 21600"/>
                <a:gd name="T20" fmla="*/ 18434 w 21600"/>
                <a:gd name="T21" fmla="*/ 18424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2" name="AutoShape 54">
              <a:extLst>
                <a:ext uri="{FF2B5EF4-FFF2-40B4-BE49-F238E27FC236}">
                  <a16:creationId xmlns:a16="http://schemas.microsoft.com/office/drawing/2014/main" id="{0265DCB1-F97B-420F-8AD0-EE80F6EAF0C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7543141" flipH="1">
              <a:off x="5061" y="1975"/>
              <a:ext cx="431" cy="440"/>
            </a:xfrm>
            <a:custGeom>
              <a:avLst/>
              <a:gdLst>
                <a:gd name="T0" fmla="*/ 4 w 21600"/>
                <a:gd name="T1" fmla="*/ 0 h 21600"/>
                <a:gd name="T2" fmla="*/ 2 w 21600"/>
                <a:gd name="T3" fmla="*/ 2 h 21600"/>
                <a:gd name="T4" fmla="*/ 4 w 21600"/>
                <a:gd name="T5" fmla="*/ 1 h 21600"/>
                <a:gd name="T6" fmla="*/ 7 w 21600"/>
                <a:gd name="T7" fmla="*/ 0 h 21600"/>
                <a:gd name="T8" fmla="*/ 8 w 21600"/>
                <a:gd name="T9" fmla="*/ 2 h 21600"/>
                <a:gd name="T10" fmla="*/ 5 w 21600"/>
                <a:gd name="T11" fmla="*/ 3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42 h 21600"/>
                <a:gd name="T20" fmla="*/ 18443 w 21600"/>
                <a:gd name="T21" fmla="*/ 1845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33" name="Group 55">
            <a:extLst>
              <a:ext uri="{FF2B5EF4-FFF2-40B4-BE49-F238E27FC236}">
                <a16:creationId xmlns:a16="http://schemas.microsoft.com/office/drawing/2014/main" id="{17EC7617-DBCD-406A-A0C5-BB0DF8797595}"/>
              </a:ext>
            </a:extLst>
          </p:cNvPr>
          <p:cNvGrpSpPr>
            <a:grpSpLocks/>
          </p:cNvGrpSpPr>
          <p:nvPr/>
        </p:nvGrpSpPr>
        <p:grpSpPr bwMode="auto">
          <a:xfrm>
            <a:off x="1818663" y="4592105"/>
            <a:ext cx="360040" cy="395035"/>
            <a:chOff x="4105" y="482"/>
            <a:chExt cx="1180" cy="1179"/>
          </a:xfrm>
          <a:solidFill>
            <a:schemeClr val="bg1"/>
          </a:solidFill>
        </p:grpSpPr>
        <p:sp>
          <p:nvSpPr>
            <p:cNvPr id="34" name="AutoShape 56">
              <a:extLst>
                <a:ext uri="{FF2B5EF4-FFF2-40B4-BE49-F238E27FC236}">
                  <a16:creationId xmlns:a16="http://schemas.microsoft.com/office/drawing/2014/main" id="{7D62E4A4-DA85-4888-9A84-B84B924374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95" y="482"/>
              <a:ext cx="862" cy="817"/>
            </a:xfrm>
            <a:custGeom>
              <a:avLst/>
              <a:gdLst>
                <a:gd name="T0" fmla="*/ 14 w 21600"/>
                <a:gd name="T1" fmla="*/ 0 h 21600"/>
                <a:gd name="T2" fmla="*/ 6 w 21600"/>
                <a:gd name="T3" fmla="*/ 7 h 21600"/>
                <a:gd name="T4" fmla="*/ 15 w 21600"/>
                <a:gd name="T5" fmla="*/ 5 h 21600"/>
                <a:gd name="T6" fmla="*/ 28 w 21600"/>
                <a:gd name="T7" fmla="*/ -1 h 21600"/>
                <a:gd name="T8" fmla="*/ 31 w 21600"/>
                <a:gd name="T9" fmla="*/ 8 h 21600"/>
                <a:gd name="T10" fmla="*/ 21 w 21600"/>
                <a:gd name="T11" fmla="*/ 1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73 h 21600"/>
                <a:gd name="T20" fmla="*/ 18443 w 21600"/>
                <a:gd name="T21" fmla="*/ 1842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5" name="AutoShape 57">
              <a:extLst>
                <a:ext uri="{FF2B5EF4-FFF2-40B4-BE49-F238E27FC236}">
                  <a16:creationId xmlns:a16="http://schemas.microsoft.com/office/drawing/2014/main" id="{DD4631DC-14E4-4B90-96B0-7A0B6E90E1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446" y="821"/>
              <a:ext cx="862" cy="817"/>
            </a:xfrm>
            <a:custGeom>
              <a:avLst/>
              <a:gdLst>
                <a:gd name="T0" fmla="*/ 14 w 21600"/>
                <a:gd name="T1" fmla="*/ 0 h 21600"/>
                <a:gd name="T2" fmla="*/ 6 w 21600"/>
                <a:gd name="T3" fmla="*/ 7 h 21600"/>
                <a:gd name="T4" fmla="*/ 15 w 21600"/>
                <a:gd name="T5" fmla="*/ 5 h 21600"/>
                <a:gd name="T6" fmla="*/ 28 w 21600"/>
                <a:gd name="T7" fmla="*/ -1 h 21600"/>
                <a:gd name="T8" fmla="*/ 31 w 21600"/>
                <a:gd name="T9" fmla="*/ 8 h 21600"/>
                <a:gd name="T10" fmla="*/ 21 w 21600"/>
                <a:gd name="T11" fmla="*/ 1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73 h 21600"/>
                <a:gd name="T20" fmla="*/ 18443 w 21600"/>
                <a:gd name="T21" fmla="*/ 1842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6" name="AutoShape 58">
              <a:extLst>
                <a:ext uri="{FF2B5EF4-FFF2-40B4-BE49-F238E27FC236}">
                  <a16:creationId xmlns:a16="http://schemas.microsoft.com/office/drawing/2014/main" id="{8ECA01FF-4359-4F37-834F-5B96D5DE893C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301987">
              <a:off x="4105" y="799"/>
              <a:ext cx="862" cy="817"/>
            </a:xfrm>
            <a:custGeom>
              <a:avLst/>
              <a:gdLst>
                <a:gd name="T0" fmla="*/ 14 w 21600"/>
                <a:gd name="T1" fmla="*/ 0 h 21600"/>
                <a:gd name="T2" fmla="*/ 6 w 21600"/>
                <a:gd name="T3" fmla="*/ 7 h 21600"/>
                <a:gd name="T4" fmla="*/ 15 w 21600"/>
                <a:gd name="T5" fmla="*/ 5 h 21600"/>
                <a:gd name="T6" fmla="*/ 28 w 21600"/>
                <a:gd name="T7" fmla="*/ -1 h 21600"/>
                <a:gd name="T8" fmla="*/ 31 w 21600"/>
                <a:gd name="T9" fmla="*/ 8 h 21600"/>
                <a:gd name="T10" fmla="*/ 21 w 21600"/>
                <a:gd name="T11" fmla="*/ 1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73 h 21600"/>
                <a:gd name="T20" fmla="*/ 18443 w 21600"/>
                <a:gd name="T21" fmla="*/ 1842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8B40A19A-2C46-444F-82D7-8599CD0725B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9758556"/>
      </p:ext>
    </p:extLst>
  </p:cSld>
  <p:clrMapOvr>
    <a:masterClrMapping/>
  </p:clrMapOvr>
  <p:transition spd="med" advTm="17685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4224338" y="2708276"/>
            <a:ext cx="360045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ja-JP" altLang="en-US" sz="3600" dirty="0">
                <a:solidFill>
                  <a:srgbClr val="FFCC00"/>
                </a:solidFill>
                <a:latin typeface="HGP教科書体" pitchFamily="18" charset="-128"/>
                <a:ea typeface="HGP教科書体" pitchFamily="18" charset="-128"/>
              </a:rPr>
              <a:t>食べ物で言うと</a:t>
            </a:r>
            <a:endParaRPr lang="en-US" altLang="ja-JP" sz="3600" dirty="0">
              <a:solidFill>
                <a:srgbClr val="FFCC00"/>
              </a:solidFill>
              <a:latin typeface="HGP教科書体" pitchFamily="18" charset="-128"/>
              <a:ea typeface="HGP教科書体" pitchFamily="18" charset="-128"/>
            </a:endParaRPr>
          </a:p>
          <a:p>
            <a:pPr algn="ctr"/>
            <a:r>
              <a:rPr lang="en-US" altLang="ja-JP" dirty="0">
                <a:solidFill>
                  <a:srgbClr val="FFCC00"/>
                </a:solidFill>
                <a:latin typeface="Comic Sans MS" panose="030F0702030302020204" pitchFamily="66" charset="0"/>
                <a:ea typeface="HGP教科書体" pitchFamily="18" charset="-128"/>
              </a:rPr>
              <a:t>Food</a:t>
            </a:r>
            <a:endParaRPr lang="ja-JP" altLang="en-US" dirty="0">
              <a:solidFill>
                <a:srgbClr val="FFCC00"/>
              </a:solidFill>
              <a:latin typeface="Comic Sans MS" panose="030F0702030302020204" pitchFamily="66" charset="0"/>
              <a:ea typeface="HGP教科書体" pitchFamily="18" charset="-128"/>
            </a:endParaRP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1A890498-4BD1-4EEB-89AF-D35D0316D1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advTm="720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992313" y="476673"/>
            <a:ext cx="8576387" cy="6109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ja-JP" altLang="en-US" sz="3600" dirty="0">
                <a:solidFill>
                  <a:srgbClr val="CCCCFF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地球内部物理学　</a:t>
            </a:r>
          </a:p>
          <a:p>
            <a:pPr marL="342900" indent="-342900"/>
            <a:r>
              <a:rPr lang="ja-JP" altLang="en-US" sz="3200" dirty="0">
                <a:solidFill>
                  <a:srgbClr val="009999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　　　　　　　　</a:t>
            </a:r>
            <a:r>
              <a:rPr lang="en-US" altLang="ja-JP" sz="3200" dirty="0">
                <a:solidFill>
                  <a:srgbClr val="009999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(</a:t>
            </a:r>
            <a:r>
              <a:rPr lang="ja-JP" altLang="en-US" sz="3200" dirty="0">
                <a:solidFill>
                  <a:srgbClr val="009999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宇宙測地学研究室　日置</a:t>
            </a:r>
            <a:r>
              <a:rPr lang="en-US" altLang="ja-JP" sz="3200" dirty="0">
                <a:solidFill>
                  <a:srgbClr val="009999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)</a:t>
            </a:r>
          </a:p>
          <a:p>
            <a:pPr marL="342900" indent="-342900"/>
            <a:endParaRPr lang="en-US" altLang="ja-JP" sz="1100" dirty="0">
              <a:solidFill>
                <a:srgbClr val="009999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/>
            <a:r>
              <a:rPr lang="en-US" altLang="ja-JP" sz="3200" dirty="0">
                <a:solidFill>
                  <a:srgbClr val="99CC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1. </a:t>
            </a:r>
            <a:r>
              <a:rPr lang="ja-JP" altLang="en-US" sz="3200" dirty="0">
                <a:solidFill>
                  <a:srgbClr val="99CC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質点としての地球の力学 </a:t>
            </a:r>
            <a:r>
              <a:rPr lang="en-US" altLang="ja-JP" sz="3200" dirty="0">
                <a:solidFill>
                  <a:srgbClr val="99CC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 </a:t>
            </a:r>
            <a:r>
              <a:rPr lang="en-US" altLang="ja-JP" sz="2000" dirty="0">
                <a:solidFill>
                  <a:srgbClr val="99CC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Earth as a point mass</a:t>
            </a:r>
            <a:endParaRPr lang="ja-JP" altLang="en-US" dirty="0">
              <a:solidFill>
                <a:srgbClr val="99CC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/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　　公転・ケプラー運動  </a:t>
            </a:r>
            <a:r>
              <a:rPr lang="en-US" altLang="ja-JP" sz="2000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Orbital motion</a:t>
            </a:r>
            <a:endParaRPr lang="ja-JP" altLang="en-US" dirty="0">
              <a:solidFill>
                <a:srgbClr val="FF7C8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/>
            <a:endParaRPr lang="ja-JP" altLang="en-US" sz="3200" dirty="0">
              <a:solidFill>
                <a:srgbClr val="FF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/>
            <a:r>
              <a:rPr lang="en-US" altLang="ja-JP" sz="3200" dirty="0">
                <a:solidFill>
                  <a:srgbClr val="99CC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2. </a:t>
            </a:r>
            <a:r>
              <a:rPr lang="ja-JP" altLang="en-US" sz="3200" dirty="0">
                <a:solidFill>
                  <a:srgbClr val="99CC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剛体としての地球の力学 </a:t>
            </a:r>
            <a:r>
              <a:rPr lang="en-US" altLang="ja-JP" sz="2000" dirty="0">
                <a:solidFill>
                  <a:srgbClr val="99CC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Earth as a rigid body</a:t>
            </a:r>
            <a:endParaRPr lang="ja-JP" altLang="en-US" sz="3200" dirty="0">
              <a:solidFill>
                <a:srgbClr val="99CC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/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　　地球の慣性モーメントと自転 </a:t>
            </a:r>
            <a:r>
              <a:rPr lang="en-US" altLang="ja-JP" sz="2000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MOI and rotation</a:t>
            </a:r>
            <a:endParaRPr lang="ja-JP" altLang="en-US" sz="3200" dirty="0">
              <a:solidFill>
                <a:srgbClr val="FF7C8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/>
            <a:endParaRPr lang="ja-JP" altLang="en-US" sz="3200" dirty="0">
              <a:solidFill>
                <a:srgbClr val="FF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/>
            <a:r>
              <a:rPr lang="en-US" altLang="ja-JP" sz="3200" dirty="0">
                <a:solidFill>
                  <a:srgbClr val="99CC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3. </a:t>
            </a:r>
            <a:r>
              <a:rPr lang="ja-JP" altLang="en-US" sz="3200" dirty="0">
                <a:solidFill>
                  <a:srgbClr val="99CC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極運動と自転速度変動 </a:t>
            </a:r>
            <a:r>
              <a:rPr lang="en-US" altLang="ja-JP" sz="2000" dirty="0">
                <a:solidFill>
                  <a:srgbClr val="99CC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Polar motion and </a:t>
            </a:r>
            <a:r>
              <a:rPr lang="en-US" altLang="ja-JP" sz="2000" dirty="0">
                <a:solidFill>
                  <a:srgbClr val="99CC00"/>
                </a:solidFill>
                <a:latin typeface="Symbol" panose="05050102010706020507" pitchFamily="18" charset="2"/>
                <a:ea typeface="HG正楷書体-PRO" panose="03000600000000000000" pitchFamily="66" charset="-128"/>
              </a:rPr>
              <a:t>D</a:t>
            </a:r>
            <a:r>
              <a:rPr lang="en-US" altLang="ja-JP" sz="2000" dirty="0">
                <a:solidFill>
                  <a:srgbClr val="99CC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LOD</a:t>
            </a:r>
            <a:endParaRPr lang="ja-JP" altLang="en-US" dirty="0">
              <a:solidFill>
                <a:srgbClr val="99CC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/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　　チャンドラー運動、地球</a:t>
            </a:r>
            <a:r>
              <a:rPr lang="ja-JP" altLang="en-US" sz="3200" dirty="0" err="1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ー</a:t>
            </a:r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月の力学進化</a:t>
            </a:r>
            <a:endParaRPr lang="en-US" altLang="ja-JP" sz="3200" dirty="0">
              <a:solidFill>
                <a:srgbClr val="FF7C8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/>
            <a:r>
              <a:rPr lang="en-US" altLang="ja-JP" sz="3200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			</a:t>
            </a:r>
            <a:r>
              <a:rPr lang="en-US" altLang="ja-JP" sz="2000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Chandler Wobble, Earth-Moon system</a:t>
            </a:r>
            <a:endParaRPr lang="ja-JP" altLang="en-US" dirty="0">
              <a:solidFill>
                <a:srgbClr val="FF7C8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/>
            <a:endParaRPr lang="en-US" altLang="ja-JP" dirty="0">
              <a:solidFill>
                <a:srgbClr val="FF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314B3F8C-6E9B-4365-A911-512D20D6EC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5559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AutoShape 2"/>
          <p:cNvSpPr>
            <a:spLocks noChangeArrowheads="1"/>
          </p:cNvSpPr>
          <p:nvPr/>
        </p:nvSpPr>
        <p:spPr bwMode="auto">
          <a:xfrm>
            <a:off x="5159375" y="2060104"/>
            <a:ext cx="1943100" cy="649288"/>
          </a:xfrm>
          <a:prstGeom prst="can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1507" name="AutoShape 3"/>
          <p:cNvSpPr>
            <a:spLocks noChangeArrowheads="1"/>
          </p:cNvSpPr>
          <p:nvPr/>
        </p:nvSpPr>
        <p:spPr bwMode="auto">
          <a:xfrm>
            <a:off x="3935413" y="1052043"/>
            <a:ext cx="4392612" cy="1296987"/>
          </a:xfrm>
          <a:custGeom>
            <a:avLst/>
            <a:gdLst>
              <a:gd name="T0" fmla="*/ 781627808 w 21600"/>
              <a:gd name="T1" fmla="*/ 38939274 h 21600"/>
              <a:gd name="T2" fmla="*/ 446644490 w 21600"/>
              <a:gd name="T3" fmla="*/ 77878487 h 21600"/>
              <a:gd name="T4" fmla="*/ 111661224 w 21600"/>
              <a:gd name="T5" fmla="*/ 38939274 h 21600"/>
              <a:gd name="T6" fmla="*/ 44664449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1508" name="Oval 4"/>
          <p:cNvSpPr>
            <a:spLocks noChangeArrowheads="1"/>
          </p:cNvSpPr>
          <p:nvPr/>
        </p:nvSpPr>
        <p:spPr bwMode="auto">
          <a:xfrm>
            <a:off x="3935413" y="764705"/>
            <a:ext cx="4392612" cy="576263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1509" name="Freeform 5"/>
          <p:cNvSpPr>
            <a:spLocks/>
          </p:cNvSpPr>
          <p:nvPr/>
        </p:nvSpPr>
        <p:spPr bwMode="auto">
          <a:xfrm>
            <a:off x="4727576" y="967904"/>
            <a:ext cx="3203575" cy="300038"/>
          </a:xfrm>
          <a:custGeom>
            <a:avLst/>
            <a:gdLst>
              <a:gd name="T0" fmla="*/ 0 w 2018"/>
              <a:gd name="T1" fmla="*/ 157163 h 189"/>
              <a:gd name="T2" fmla="*/ 287338 w 2018"/>
              <a:gd name="T3" fmla="*/ 12700 h 189"/>
              <a:gd name="T4" fmla="*/ 863600 w 2018"/>
              <a:gd name="T5" fmla="*/ 84138 h 189"/>
              <a:gd name="T6" fmla="*/ 1943100 w 2018"/>
              <a:gd name="T7" fmla="*/ 228600 h 189"/>
              <a:gd name="T8" fmla="*/ 3095625 w 2018"/>
              <a:gd name="T9" fmla="*/ 84138 h 189"/>
              <a:gd name="T10" fmla="*/ 2590800 w 2018"/>
              <a:gd name="T11" fmla="*/ 12700 h 189"/>
              <a:gd name="T12" fmla="*/ 1943100 w 2018"/>
              <a:gd name="T13" fmla="*/ 157163 h 189"/>
              <a:gd name="T14" fmla="*/ 1150938 w 2018"/>
              <a:gd name="T15" fmla="*/ 84138 h 189"/>
              <a:gd name="T16" fmla="*/ 431800 w 2018"/>
              <a:gd name="T17" fmla="*/ 157163 h 189"/>
              <a:gd name="T18" fmla="*/ 790575 w 2018"/>
              <a:gd name="T19" fmla="*/ 300038 h 18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18"/>
              <a:gd name="T31" fmla="*/ 0 h 189"/>
              <a:gd name="T32" fmla="*/ 2018 w 2018"/>
              <a:gd name="T33" fmla="*/ 189 h 18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18" h="189">
                <a:moveTo>
                  <a:pt x="0" y="99"/>
                </a:moveTo>
                <a:cubicBezTo>
                  <a:pt x="45" y="57"/>
                  <a:pt x="90" y="16"/>
                  <a:pt x="181" y="8"/>
                </a:cubicBezTo>
                <a:cubicBezTo>
                  <a:pt x="272" y="0"/>
                  <a:pt x="370" y="30"/>
                  <a:pt x="544" y="53"/>
                </a:cubicBezTo>
                <a:cubicBezTo>
                  <a:pt x="718" y="76"/>
                  <a:pt x="990" y="144"/>
                  <a:pt x="1224" y="144"/>
                </a:cubicBezTo>
                <a:cubicBezTo>
                  <a:pt x="1458" y="144"/>
                  <a:pt x="1882" y="76"/>
                  <a:pt x="1950" y="53"/>
                </a:cubicBezTo>
                <a:cubicBezTo>
                  <a:pt x="2018" y="30"/>
                  <a:pt x="1753" y="0"/>
                  <a:pt x="1632" y="8"/>
                </a:cubicBezTo>
                <a:cubicBezTo>
                  <a:pt x="1511" y="16"/>
                  <a:pt x="1375" y="92"/>
                  <a:pt x="1224" y="99"/>
                </a:cubicBezTo>
                <a:cubicBezTo>
                  <a:pt x="1073" y="106"/>
                  <a:pt x="884" y="53"/>
                  <a:pt x="725" y="53"/>
                </a:cubicBezTo>
                <a:cubicBezTo>
                  <a:pt x="566" y="53"/>
                  <a:pt x="310" y="76"/>
                  <a:pt x="272" y="99"/>
                </a:cubicBezTo>
                <a:cubicBezTo>
                  <a:pt x="234" y="122"/>
                  <a:pt x="366" y="155"/>
                  <a:pt x="498" y="189"/>
                </a:cubicBezTo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1510" name="Freeform 6"/>
          <p:cNvSpPr>
            <a:spLocks/>
          </p:cNvSpPr>
          <p:nvPr/>
        </p:nvSpPr>
        <p:spPr bwMode="auto">
          <a:xfrm>
            <a:off x="4606926" y="988542"/>
            <a:ext cx="3235325" cy="330200"/>
          </a:xfrm>
          <a:custGeom>
            <a:avLst/>
            <a:gdLst>
              <a:gd name="T0" fmla="*/ 0 w 2038"/>
              <a:gd name="T1" fmla="*/ 284163 h 208"/>
              <a:gd name="T2" fmla="*/ 263525 w 2038"/>
              <a:gd name="T3" fmla="*/ 76200 h 208"/>
              <a:gd name="T4" fmla="*/ 839788 w 2038"/>
              <a:gd name="T5" fmla="*/ 147638 h 208"/>
              <a:gd name="T6" fmla="*/ 1919288 w 2038"/>
              <a:gd name="T7" fmla="*/ 292100 h 208"/>
              <a:gd name="T8" fmla="*/ 3127375 w 2038"/>
              <a:gd name="T9" fmla="*/ 180975 h 208"/>
              <a:gd name="T10" fmla="*/ 2566988 w 2038"/>
              <a:gd name="T11" fmla="*/ 76200 h 208"/>
              <a:gd name="T12" fmla="*/ 1784350 w 2038"/>
              <a:gd name="T13" fmla="*/ 4763 h 208"/>
              <a:gd name="T14" fmla="*/ 1031875 w 2038"/>
              <a:gd name="T15" fmla="*/ 49212 h 208"/>
              <a:gd name="T16" fmla="*/ 428625 w 2038"/>
              <a:gd name="T17" fmla="*/ 284163 h 208"/>
              <a:gd name="T18" fmla="*/ 973138 w 2038"/>
              <a:gd name="T19" fmla="*/ 328613 h 208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38"/>
              <a:gd name="T31" fmla="*/ 0 h 208"/>
              <a:gd name="T32" fmla="*/ 2038 w 2038"/>
              <a:gd name="T33" fmla="*/ 208 h 208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38" h="208">
                <a:moveTo>
                  <a:pt x="0" y="179"/>
                </a:moveTo>
                <a:cubicBezTo>
                  <a:pt x="28" y="159"/>
                  <a:pt x="78" y="62"/>
                  <a:pt x="166" y="48"/>
                </a:cubicBezTo>
                <a:cubicBezTo>
                  <a:pt x="254" y="34"/>
                  <a:pt x="355" y="70"/>
                  <a:pt x="529" y="93"/>
                </a:cubicBezTo>
                <a:cubicBezTo>
                  <a:pt x="703" y="116"/>
                  <a:pt x="969" y="181"/>
                  <a:pt x="1209" y="184"/>
                </a:cubicBezTo>
                <a:cubicBezTo>
                  <a:pt x="1449" y="187"/>
                  <a:pt x="1902" y="137"/>
                  <a:pt x="1970" y="114"/>
                </a:cubicBezTo>
                <a:cubicBezTo>
                  <a:pt x="2038" y="91"/>
                  <a:pt x="1758" y="66"/>
                  <a:pt x="1617" y="48"/>
                </a:cubicBezTo>
                <a:cubicBezTo>
                  <a:pt x="1476" y="30"/>
                  <a:pt x="1285" y="6"/>
                  <a:pt x="1124" y="3"/>
                </a:cubicBezTo>
                <a:cubicBezTo>
                  <a:pt x="963" y="0"/>
                  <a:pt x="792" y="2"/>
                  <a:pt x="650" y="31"/>
                </a:cubicBezTo>
                <a:cubicBezTo>
                  <a:pt x="508" y="60"/>
                  <a:pt x="276" y="150"/>
                  <a:pt x="270" y="179"/>
                </a:cubicBezTo>
                <a:cubicBezTo>
                  <a:pt x="264" y="208"/>
                  <a:pt x="542" y="201"/>
                  <a:pt x="613" y="207"/>
                </a:cubicBezTo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1511" name="Freeform 7"/>
          <p:cNvSpPr>
            <a:spLocks/>
          </p:cNvSpPr>
          <p:nvPr/>
        </p:nvSpPr>
        <p:spPr bwMode="auto">
          <a:xfrm>
            <a:off x="4367214" y="980604"/>
            <a:ext cx="3203575" cy="300038"/>
          </a:xfrm>
          <a:custGeom>
            <a:avLst/>
            <a:gdLst>
              <a:gd name="T0" fmla="*/ 0 w 2018"/>
              <a:gd name="T1" fmla="*/ 157163 h 189"/>
              <a:gd name="T2" fmla="*/ 287338 w 2018"/>
              <a:gd name="T3" fmla="*/ 12700 h 189"/>
              <a:gd name="T4" fmla="*/ 863600 w 2018"/>
              <a:gd name="T5" fmla="*/ 84138 h 189"/>
              <a:gd name="T6" fmla="*/ 1943100 w 2018"/>
              <a:gd name="T7" fmla="*/ 228600 h 189"/>
              <a:gd name="T8" fmla="*/ 3095625 w 2018"/>
              <a:gd name="T9" fmla="*/ 84138 h 189"/>
              <a:gd name="T10" fmla="*/ 2590800 w 2018"/>
              <a:gd name="T11" fmla="*/ 12700 h 189"/>
              <a:gd name="T12" fmla="*/ 1943100 w 2018"/>
              <a:gd name="T13" fmla="*/ 157163 h 189"/>
              <a:gd name="T14" fmla="*/ 1150938 w 2018"/>
              <a:gd name="T15" fmla="*/ 84138 h 189"/>
              <a:gd name="T16" fmla="*/ 431800 w 2018"/>
              <a:gd name="T17" fmla="*/ 157163 h 189"/>
              <a:gd name="T18" fmla="*/ 790575 w 2018"/>
              <a:gd name="T19" fmla="*/ 300038 h 18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18"/>
              <a:gd name="T31" fmla="*/ 0 h 189"/>
              <a:gd name="T32" fmla="*/ 2018 w 2018"/>
              <a:gd name="T33" fmla="*/ 189 h 18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18" h="189">
                <a:moveTo>
                  <a:pt x="0" y="99"/>
                </a:moveTo>
                <a:cubicBezTo>
                  <a:pt x="45" y="57"/>
                  <a:pt x="90" y="16"/>
                  <a:pt x="181" y="8"/>
                </a:cubicBezTo>
                <a:cubicBezTo>
                  <a:pt x="272" y="0"/>
                  <a:pt x="370" y="30"/>
                  <a:pt x="544" y="53"/>
                </a:cubicBezTo>
                <a:cubicBezTo>
                  <a:pt x="718" y="76"/>
                  <a:pt x="990" y="144"/>
                  <a:pt x="1224" y="144"/>
                </a:cubicBezTo>
                <a:cubicBezTo>
                  <a:pt x="1458" y="144"/>
                  <a:pt x="1882" y="76"/>
                  <a:pt x="1950" y="53"/>
                </a:cubicBezTo>
                <a:cubicBezTo>
                  <a:pt x="2018" y="30"/>
                  <a:pt x="1753" y="0"/>
                  <a:pt x="1632" y="8"/>
                </a:cubicBezTo>
                <a:cubicBezTo>
                  <a:pt x="1511" y="16"/>
                  <a:pt x="1375" y="92"/>
                  <a:pt x="1224" y="99"/>
                </a:cubicBezTo>
                <a:cubicBezTo>
                  <a:pt x="1073" y="106"/>
                  <a:pt x="884" y="53"/>
                  <a:pt x="725" y="53"/>
                </a:cubicBezTo>
                <a:cubicBezTo>
                  <a:pt x="566" y="53"/>
                  <a:pt x="310" y="76"/>
                  <a:pt x="272" y="99"/>
                </a:cubicBezTo>
                <a:cubicBezTo>
                  <a:pt x="234" y="122"/>
                  <a:pt x="366" y="155"/>
                  <a:pt x="498" y="189"/>
                </a:cubicBezTo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1512" name="Freeform 8"/>
          <p:cNvSpPr>
            <a:spLocks/>
          </p:cNvSpPr>
          <p:nvPr/>
        </p:nvSpPr>
        <p:spPr bwMode="auto">
          <a:xfrm flipH="1">
            <a:off x="4727576" y="1028229"/>
            <a:ext cx="3203575" cy="300038"/>
          </a:xfrm>
          <a:custGeom>
            <a:avLst/>
            <a:gdLst>
              <a:gd name="T0" fmla="*/ 0 w 2018"/>
              <a:gd name="T1" fmla="*/ 157163 h 189"/>
              <a:gd name="T2" fmla="*/ 287338 w 2018"/>
              <a:gd name="T3" fmla="*/ 12700 h 189"/>
              <a:gd name="T4" fmla="*/ 863600 w 2018"/>
              <a:gd name="T5" fmla="*/ 84138 h 189"/>
              <a:gd name="T6" fmla="*/ 1943100 w 2018"/>
              <a:gd name="T7" fmla="*/ 228600 h 189"/>
              <a:gd name="T8" fmla="*/ 3095625 w 2018"/>
              <a:gd name="T9" fmla="*/ 84138 h 189"/>
              <a:gd name="T10" fmla="*/ 2590800 w 2018"/>
              <a:gd name="T11" fmla="*/ 12700 h 189"/>
              <a:gd name="T12" fmla="*/ 1943100 w 2018"/>
              <a:gd name="T13" fmla="*/ 157163 h 189"/>
              <a:gd name="T14" fmla="*/ 1150938 w 2018"/>
              <a:gd name="T15" fmla="*/ 84138 h 189"/>
              <a:gd name="T16" fmla="*/ 431800 w 2018"/>
              <a:gd name="T17" fmla="*/ 157163 h 189"/>
              <a:gd name="T18" fmla="*/ 790575 w 2018"/>
              <a:gd name="T19" fmla="*/ 300038 h 18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18"/>
              <a:gd name="T31" fmla="*/ 0 h 189"/>
              <a:gd name="T32" fmla="*/ 2018 w 2018"/>
              <a:gd name="T33" fmla="*/ 189 h 18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18" h="189">
                <a:moveTo>
                  <a:pt x="0" y="99"/>
                </a:moveTo>
                <a:cubicBezTo>
                  <a:pt x="45" y="57"/>
                  <a:pt x="90" y="16"/>
                  <a:pt x="181" y="8"/>
                </a:cubicBezTo>
                <a:cubicBezTo>
                  <a:pt x="272" y="0"/>
                  <a:pt x="370" y="30"/>
                  <a:pt x="544" y="53"/>
                </a:cubicBezTo>
                <a:cubicBezTo>
                  <a:pt x="718" y="76"/>
                  <a:pt x="990" y="144"/>
                  <a:pt x="1224" y="144"/>
                </a:cubicBezTo>
                <a:cubicBezTo>
                  <a:pt x="1458" y="144"/>
                  <a:pt x="1882" y="76"/>
                  <a:pt x="1950" y="53"/>
                </a:cubicBezTo>
                <a:cubicBezTo>
                  <a:pt x="2018" y="30"/>
                  <a:pt x="1753" y="0"/>
                  <a:pt x="1632" y="8"/>
                </a:cubicBezTo>
                <a:cubicBezTo>
                  <a:pt x="1511" y="16"/>
                  <a:pt x="1375" y="92"/>
                  <a:pt x="1224" y="99"/>
                </a:cubicBezTo>
                <a:cubicBezTo>
                  <a:pt x="1073" y="106"/>
                  <a:pt x="884" y="53"/>
                  <a:pt x="725" y="53"/>
                </a:cubicBezTo>
                <a:cubicBezTo>
                  <a:pt x="566" y="53"/>
                  <a:pt x="310" y="76"/>
                  <a:pt x="272" y="99"/>
                </a:cubicBezTo>
                <a:cubicBezTo>
                  <a:pt x="234" y="122"/>
                  <a:pt x="366" y="155"/>
                  <a:pt x="498" y="189"/>
                </a:cubicBezTo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1513" name="Freeform 9"/>
          <p:cNvSpPr>
            <a:spLocks/>
          </p:cNvSpPr>
          <p:nvPr/>
        </p:nvSpPr>
        <p:spPr bwMode="auto">
          <a:xfrm>
            <a:off x="4287838" y="1159993"/>
            <a:ext cx="3549650" cy="179387"/>
          </a:xfrm>
          <a:custGeom>
            <a:avLst/>
            <a:gdLst>
              <a:gd name="T0" fmla="*/ 3549650 w 2236"/>
              <a:gd name="T1" fmla="*/ 39687 h 113"/>
              <a:gd name="T2" fmla="*/ 3240087 w 2236"/>
              <a:gd name="T3" fmla="*/ 53975 h 113"/>
              <a:gd name="T4" fmla="*/ 2295525 w 2236"/>
              <a:gd name="T5" fmla="*/ 142875 h 113"/>
              <a:gd name="T6" fmla="*/ 1971675 w 2236"/>
              <a:gd name="T7" fmla="*/ 157162 h 113"/>
              <a:gd name="T8" fmla="*/ 187325 w 2236"/>
              <a:gd name="T9" fmla="*/ 9525 h 113"/>
              <a:gd name="T10" fmla="*/ 850900 w 2236"/>
              <a:gd name="T11" fmla="*/ 98425 h 113"/>
              <a:gd name="T12" fmla="*/ 1498600 w 2236"/>
              <a:gd name="T13" fmla="*/ 157162 h 113"/>
              <a:gd name="T14" fmla="*/ 2347912 w 2236"/>
              <a:gd name="T15" fmla="*/ 36512 h 113"/>
              <a:gd name="T16" fmla="*/ 3067049 w 2236"/>
              <a:gd name="T17" fmla="*/ 109537 h 113"/>
              <a:gd name="T18" fmla="*/ 2501900 w 2236"/>
              <a:gd name="T19" fmla="*/ 157162 h 113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236"/>
              <a:gd name="T31" fmla="*/ 0 h 113"/>
              <a:gd name="T32" fmla="*/ 2236 w 2236"/>
              <a:gd name="T33" fmla="*/ 113 h 113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236" h="113">
                <a:moveTo>
                  <a:pt x="2236" y="25"/>
                </a:moveTo>
                <a:cubicBezTo>
                  <a:pt x="2204" y="26"/>
                  <a:pt x="2173" y="23"/>
                  <a:pt x="2041" y="34"/>
                </a:cubicBezTo>
                <a:cubicBezTo>
                  <a:pt x="1909" y="45"/>
                  <a:pt x="1579" y="79"/>
                  <a:pt x="1446" y="90"/>
                </a:cubicBezTo>
                <a:cubicBezTo>
                  <a:pt x="1313" y="101"/>
                  <a:pt x="1463" y="113"/>
                  <a:pt x="1242" y="99"/>
                </a:cubicBezTo>
                <a:cubicBezTo>
                  <a:pt x="1021" y="85"/>
                  <a:pt x="236" y="12"/>
                  <a:pt x="118" y="6"/>
                </a:cubicBezTo>
                <a:cubicBezTo>
                  <a:pt x="0" y="0"/>
                  <a:pt x="398" y="47"/>
                  <a:pt x="536" y="62"/>
                </a:cubicBezTo>
                <a:cubicBezTo>
                  <a:pt x="674" y="77"/>
                  <a:pt x="787" y="106"/>
                  <a:pt x="944" y="99"/>
                </a:cubicBezTo>
                <a:cubicBezTo>
                  <a:pt x="1101" y="92"/>
                  <a:pt x="1314" y="28"/>
                  <a:pt x="1479" y="23"/>
                </a:cubicBezTo>
                <a:cubicBezTo>
                  <a:pt x="1644" y="18"/>
                  <a:pt x="1916" y="56"/>
                  <a:pt x="1932" y="69"/>
                </a:cubicBezTo>
                <a:cubicBezTo>
                  <a:pt x="1948" y="82"/>
                  <a:pt x="1650" y="93"/>
                  <a:pt x="1576" y="99"/>
                </a:cubicBezTo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1514" name="Freeform 10"/>
          <p:cNvSpPr>
            <a:spLocks/>
          </p:cNvSpPr>
          <p:nvPr/>
        </p:nvSpPr>
        <p:spPr bwMode="auto">
          <a:xfrm flipH="1">
            <a:off x="4367214" y="1040929"/>
            <a:ext cx="3203575" cy="300038"/>
          </a:xfrm>
          <a:custGeom>
            <a:avLst/>
            <a:gdLst>
              <a:gd name="T0" fmla="*/ 0 w 2018"/>
              <a:gd name="T1" fmla="*/ 157163 h 189"/>
              <a:gd name="T2" fmla="*/ 287338 w 2018"/>
              <a:gd name="T3" fmla="*/ 12700 h 189"/>
              <a:gd name="T4" fmla="*/ 863600 w 2018"/>
              <a:gd name="T5" fmla="*/ 84138 h 189"/>
              <a:gd name="T6" fmla="*/ 1943100 w 2018"/>
              <a:gd name="T7" fmla="*/ 228600 h 189"/>
              <a:gd name="T8" fmla="*/ 3095625 w 2018"/>
              <a:gd name="T9" fmla="*/ 84138 h 189"/>
              <a:gd name="T10" fmla="*/ 2590800 w 2018"/>
              <a:gd name="T11" fmla="*/ 12700 h 189"/>
              <a:gd name="T12" fmla="*/ 1943100 w 2018"/>
              <a:gd name="T13" fmla="*/ 157163 h 189"/>
              <a:gd name="T14" fmla="*/ 1150938 w 2018"/>
              <a:gd name="T15" fmla="*/ 84138 h 189"/>
              <a:gd name="T16" fmla="*/ 431800 w 2018"/>
              <a:gd name="T17" fmla="*/ 157163 h 189"/>
              <a:gd name="T18" fmla="*/ 790575 w 2018"/>
              <a:gd name="T19" fmla="*/ 300038 h 189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2018"/>
              <a:gd name="T31" fmla="*/ 0 h 189"/>
              <a:gd name="T32" fmla="*/ 2018 w 2018"/>
              <a:gd name="T33" fmla="*/ 189 h 189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2018" h="189">
                <a:moveTo>
                  <a:pt x="0" y="99"/>
                </a:moveTo>
                <a:cubicBezTo>
                  <a:pt x="45" y="57"/>
                  <a:pt x="90" y="16"/>
                  <a:pt x="181" y="8"/>
                </a:cubicBezTo>
                <a:cubicBezTo>
                  <a:pt x="272" y="0"/>
                  <a:pt x="370" y="30"/>
                  <a:pt x="544" y="53"/>
                </a:cubicBezTo>
                <a:cubicBezTo>
                  <a:pt x="718" y="76"/>
                  <a:pt x="990" y="144"/>
                  <a:pt x="1224" y="144"/>
                </a:cubicBezTo>
                <a:cubicBezTo>
                  <a:pt x="1458" y="144"/>
                  <a:pt x="1882" y="76"/>
                  <a:pt x="1950" y="53"/>
                </a:cubicBezTo>
                <a:cubicBezTo>
                  <a:pt x="2018" y="30"/>
                  <a:pt x="1753" y="0"/>
                  <a:pt x="1632" y="8"/>
                </a:cubicBezTo>
                <a:cubicBezTo>
                  <a:pt x="1511" y="16"/>
                  <a:pt x="1375" y="92"/>
                  <a:pt x="1224" y="99"/>
                </a:cubicBezTo>
                <a:cubicBezTo>
                  <a:pt x="1073" y="106"/>
                  <a:pt x="884" y="53"/>
                  <a:pt x="725" y="53"/>
                </a:cubicBezTo>
                <a:cubicBezTo>
                  <a:pt x="566" y="53"/>
                  <a:pt x="310" y="76"/>
                  <a:pt x="272" y="99"/>
                </a:cubicBezTo>
                <a:cubicBezTo>
                  <a:pt x="234" y="122"/>
                  <a:pt x="366" y="155"/>
                  <a:pt x="498" y="189"/>
                </a:cubicBezTo>
              </a:path>
            </a:pathLst>
          </a:cu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1515" name="Freeform 11"/>
          <p:cNvSpPr>
            <a:spLocks/>
          </p:cNvSpPr>
          <p:nvPr/>
        </p:nvSpPr>
        <p:spPr bwMode="auto">
          <a:xfrm>
            <a:off x="7102475" y="909167"/>
            <a:ext cx="865188" cy="347662"/>
          </a:xfrm>
          <a:custGeom>
            <a:avLst/>
            <a:gdLst>
              <a:gd name="T0" fmla="*/ 108446 w 726"/>
              <a:gd name="T1" fmla="*/ 99777 h 446"/>
              <a:gd name="T2" fmla="*/ 378967 w 726"/>
              <a:gd name="T3" fmla="*/ 29621 h 446"/>
              <a:gd name="T4" fmla="*/ 649487 w 726"/>
              <a:gd name="T5" fmla="*/ 29621 h 446"/>
              <a:gd name="T6" fmla="*/ 865188 w 726"/>
              <a:gd name="T7" fmla="*/ 205791 h 446"/>
              <a:gd name="T8" fmla="*/ 649487 w 726"/>
              <a:gd name="T9" fmla="*/ 276726 h 446"/>
              <a:gd name="T10" fmla="*/ 324148 w 726"/>
              <a:gd name="T11" fmla="*/ 347662 h 446"/>
              <a:gd name="T12" fmla="*/ 108446 w 726"/>
              <a:gd name="T13" fmla="*/ 276726 h 446"/>
              <a:gd name="T14" fmla="*/ 0 w 726"/>
              <a:gd name="T15" fmla="*/ 170713 h 446"/>
              <a:gd name="T16" fmla="*/ 108446 w 726"/>
              <a:gd name="T17" fmla="*/ 99777 h 44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726"/>
              <a:gd name="T28" fmla="*/ 0 h 446"/>
              <a:gd name="T29" fmla="*/ 726 w 726"/>
              <a:gd name="T30" fmla="*/ 446 h 44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726" h="446">
                <a:moveTo>
                  <a:pt x="91" y="128"/>
                </a:moveTo>
                <a:cubicBezTo>
                  <a:pt x="144" y="98"/>
                  <a:pt x="243" y="53"/>
                  <a:pt x="318" y="38"/>
                </a:cubicBezTo>
                <a:cubicBezTo>
                  <a:pt x="393" y="23"/>
                  <a:pt x="477" y="0"/>
                  <a:pt x="545" y="38"/>
                </a:cubicBezTo>
                <a:cubicBezTo>
                  <a:pt x="613" y="76"/>
                  <a:pt x="726" y="211"/>
                  <a:pt x="726" y="264"/>
                </a:cubicBezTo>
                <a:cubicBezTo>
                  <a:pt x="726" y="317"/>
                  <a:pt x="621" y="325"/>
                  <a:pt x="545" y="355"/>
                </a:cubicBezTo>
                <a:cubicBezTo>
                  <a:pt x="469" y="385"/>
                  <a:pt x="348" y="446"/>
                  <a:pt x="272" y="446"/>
                </a:cubicBezTo>
                <a:cubicBezTo>
                  <a:pt x="196" y="446"/>
                  <a:pt x="136" y="393"/>
                  <a:pt x="91" y="355"/>
                </a:cubicBezTo>
                <a:cubicBezTo>
                  <a:pt x="46" y="317"/>
                  <a:pt x="0" y="257"/>
                  <a:pt x="0" y="219"/>
                </a:cubicBezTo>
                <a:cubicBezTo>
                  <a:pt x="0" y="181"/>
                  <a:pt x="38" y="158"/>
                  <a:pt x="91" y="128"/>
                </a:cubicBezTo>
                <a:close/>
              </a:path>
            </a:pathLst>
          </a:custGeom>
          <a:solidFill>
            <a:srgbClr val="9966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21516" name="Group 12"/>
          <p:cNvGrpSpPr>
            <a:grpSpLocks/>
          </p:cNvGrpSpPr>
          <p:nvPr/>
        </p:nvGrpSpPr>
        <p:grpSpPr bwMode="auto">
          <a:xfrm>
            <a:off x="4799013" y="836143"/>
            <a:ext cx="792162" cy="504825"/>
            <a:chOff x="2109" y="1434"/>
            <a:chExt cx="499" cy="318"/>
          </a:xfrm>
        </p:grpSpPr>
        <p:sp>
          <p:nvSpPr>
            <p:cNvPr id="21526" name="AutoShape 13"/>
            <p:cNvSpPr>
              <a:spLocks noChangeArrowheads="1"/>
            </p:cNvSpPr>
            <p:nvPr/>
          </p:nvSpPr>
          <p:spPr bwMode="auto">
            <a:xfrm>
              <a:off x="2109" y="1434"/>
              <a:ext cx="499" cy="318"/>
            </a:xfrm>
            <a:prstGeom prst="irregularSeal1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1527" name="Freeform 14"/>
            <p:cNvSpPr>
              <a:spLocks/>
            </p:cNvSpPr>
            <p:nvPr/>
          </p:nvSpPr>
          <p:spPr bwMode="auto">
            <a:xfrm>
              <a:off x="2200" y="1517"/>
              <a:ext cx="241" cy="107"/>
            </a:xfrm>
            <a:custGeom>
              <a:avLst/>
              <a:gdLst>
                <a:gd name="T0" fmla="*/ 0 w 241"/>
                <a:gd name="T1" fmla="*/ 99 h 107"/>
                <a:gd name="T2" fmla="*/ 90 w 241"/>
                <a:gd name="T3" fmla="*/ 8 h 107"/>
                <a:gd name="T4" fmla="*/ 226 w 241"/>
                <a:gd name="T5" fmla="*/ 53 h 107"/>
                <a:gd name="T6" fmla="*/ 181 w 241"/>
                <a:gd name="T7" fmla="*/ 99 h 107"/>
                <a:gd name="T8" fmla="*/ 90 w 241"/>
                <a:gd name="T9" fmla="*/ 99 h 107"/>
                <a:gd name="T10" fmla="*/ 136 w 241"/>
                <a:gd name="T11" fmla="*/ 53 h 1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41"/>
                <a:gd name="T19" fmla="*/ 0 h 107"/>
                <a:gd name="T20" fmla="*/ 241 w 241"/>
                <a:gd name="T21" fmla="*/ 107 h 10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41" h="107">
                  <a:moveTo>
                    <a:pt x="0" y="99"/>
                  </a:moveTo>
                  <a:cubicBezTo>
                    <a:pt x="26" y="57"/>
                    <a:pt x="52" y="16"/>
                    <a:pt x="90" y="8"/>
                  </a:cubicBezTo>
                  <a:cubicBezTo>
                    <a:pt x="128" y="0"/>
                    <a:pt x="211" y="38"/>
                    <a:pt x="226" y="53"/>
                  </a:cubicBezTo>
                  <a:cubicBezTo>
                    <a:pt x="241" y="68"/>
                    <a:pt x="204" y="91"/>
                    <a:pt x="181" y="99"/>
                  </a:cubicBezTo>
                  <a:cubicBezTo>
                    <a:pt x="158" y="107"/>
                    <a:pt x="97" y="107"/>
                    <a:pt x="90" y="99"/>
                  </a:cubicBezTo>
                  <a:cubicBezTo>
                    <a:pt x="83" y="91"/>
                    <a:pt x="121" y="61"/>
                    <a:pt x="136" y="53"/>
                  </a:cubicBezTo>
                </a:path>
              </a:pathLst>
            </a:custGeom>
            <a:noFill/>
            <a:ln w="12700">
              <a:solidFill>
                <a:srgbClr val="FF3300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1517" name="Oval 15"/>
          <p:cNvSpPr>
            <a:spLocks noChangeArrowheads="1"/>
          </p:cNvSpPr>
          <p:nvPr/>
        </p:nvSpPr>
        <p:spPr bwMode="auto">
          <a:xfrm>
            <a:off x="5951538" y="980604"/>
            <a:ext cx="215900" cy="71438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1518" name="Oval 16"/>
          <p:cNvSpPr>
            <a:spLocks noChangeArrowheads="1"/>
          </p:cNvSpPr>
          <p:nvPr/>
        </p:nvSpPr>
        <p:spPr bwMode="auto">
          <a:xfrm>
            <a:off x="6167438" y="1052043"/>
            <a:ext cx="215900" cy="7143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1519" name="Oval 17"/>
          <p:cNvSpPr>
            <a:spLocks noChangeArrowheads="1"/>
          </p:cNvSpPr>
          <p:nvPr/>
        </p:nvSpPr>
        <p:spPr bwMode="auto">
          <a:xfrm>
            <a:off x="5735638" y="1053629"/>
            <a:ext cx="215900" cy="71438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1520" name="Oval 18"/>
          <p:cNvSpPr>
            <a:spLocks noChangeArrowheads="1"/>
          </p:cNvSpPr>
          <p:nvPr/>
        </p:nvSpPr>
        <p:spPr bwMode="auto">
          <a:xfrm>
            <a:off x="5951538" y="1125068"/>
            <a:ext cx="215900" cy="71437"/>
          </a:xfrm>
          <a:prstGeom prst="ellips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1521" name="Freeform 19"/>
          <p:cNvSpPr>
            <a:spLocks/>
          </p:cNvSpPr>
          <p:nvPr/>
        </p:nvSpPr>
        <p:spPr bwMode="auto">
          <a:xfrm>
            <a:off x="6310314" y="1125067"/>
            <a:ext cx="896937" cy="157162"/>
          </a:xfrm>
          <a:custGeom>
            <a:avLst/>
            <a:gdLst>
              <a:gd name="T0" fmla="*/ 295275 w 565"/>
              <a:gd name="T1" fmla="*/ 68262 h 99"/>
              <a:gd name="T2" fmla="*/ 517525 w 565"/>
              <a:gd name="T3" fmla="*/ 53975 h 99"/>
              <a:gd name="T4" fmla="*/ 708024 w 565"/>
              <a:gd name="T5" fmla="*/ 9525 h 99"/>
              <a:gd name="T6" fmla="*/ 892175 w 565"/>
              <a:gd name="T7" fmla="*/ 41275 h 99"/>
              <a:gd name="T8" fmla="*/ 676275 w 565"/>
              <a:gd name="T9" fmla="*/ 111125 h 99"/>
              <a:gd name="T10" fmla="*/ 442912 w 565"/>
              <a:gd name="T11" fmla="*/ 157162 h 99"/>
              <a:gd name="T12" fmla="*/ 134937 w 565"/>
              <a:gd name="T13" fmla="*/ 111125 h 99"/>
              <a:gd name="T14" fmla="*/ 26987 w 565"/>
              <a:gd name="T15" fmla="*/ 6350 h 99"/>
              <a:gd name="T16" fmla="*/ 295275 w 565"/>
              <a:gd name="T17" fmla="*/ 68262 h 9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5"/>
              <a:gd name="T28" fmla="*/ 0 h 99"/>
              <a:gd name="T29" fmla="*/ 565 w 565"/>
              <a:gd name="T30" fmla="*/ 99 h 9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5" h="99">
                <a:moveTo>
                  <a:pt x="186" y="43"/>
                </a:moveTo>
                <a:cubicBezTo>
                  <a:pt x="237" y="48"/>
                  <a:pt x="283" y="40"/>
                  <a:pt x="326" y="34"/>
                </a:cubicBezTo>
                <a:cubicBezTo>
                  <a:pt x="369" y="28"/>
                  <a:pt x="407" y="7"/>
                  <a:pt x="446" y="6"/>
                </a:cubicBezTo>
                <a:cubicBezTo>
                  <a:pt x="485" y="5"/>
                  <a:pt x="565" y="15"/>
                  <a:pt x="562" y="26"/>
                </a:cubicBezTo>
                <a:cubicBezTo>
                  <a:pt x="559" y="37"/>
                  <a:pt x="473" y="58"/>
                  <a:pt x="426" y="70"/>
                </a:cubicBezTo>
                <a:cubicBezTo>
                  <a:pt x="379" y="82"/>
                  <a:pt x="336" y="99"/>
                  <a:pt x="279" y="99"/>
                </a:cubicBezTo>
                <a:cubicBezTo>
                  <a:pt x="222" y="99"/>
                  <a:pt x="129" y="86"/>
                  <a:pt x="85" y="70"/>
                </a:cubicBezTo>
                <a:cubicBezTo>
                  <a:pt x="41" y="54"/>
                  <a:pt x="0" y="8"/>
                  <a:pt x="17" y="4"/>
                </a:cubicBezTo>
                <a:cubicBezTo>
                  <a:pt x="34" y="0"/>
                  <a:pt x="135" y="38"/>
                  <a:pt x="186" y="43"/>
                </a:cubicBezTo>
                <a:close/>
              </a:path>
            </a:pathLst>
          </a:custGeom>
          <a:solidFill>
            <a:srgbClr val="CC99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1522" name="Freeform 20"/>
          <p:cNvSpPr>
            <a:spLocks/>
          </p:cNvSpPr>
          <p:nvPr/>
        </p:nvSpPr>
        <p:spPr bwMode="auto">
          <a:xfrm flipH="1">
            <a:off x="6310314" y="1052042"/>
            <a:ext cx="896937" cy="157162"/>
          </a:xfrm>
          <a:custGeom>
            <a:avLst/>
            <a:gdLst>
              <a:gd name="T0" fmla="*/ 295275 w 565"/>
              <a:gd name="T1" fmla="*/ 68262 h 99"/>
              <a:gd name="T2" fmla="*/ 517525 w 565"/>
              <a:gd name="T3" fmla="*/ 53975 h 99"/>
              <a:gd name="T4" fmla="*/ 708024 w 565"/>
              <a:gd name="T5" fmla="*/ 9525 h 99"/>
              <a:gd name="T6" fmla="*/ 892175 w 565"/>
              <a:gd name="T7" fmla="*/ 41275 h 99"/>
              <a:gd name="T8" fmla="*/ 676275 w 565"/>
              <a:gd name="T9" fmla="*/ 111125 h 99"/>
              <a:gd name="T10" fmla="*/ 442912 w 565"/>
              <a:gd name="T11" fmla="*/ 157162 h 99"/>
              <a:gd name="T12" fmla="*/ 134937 w 565"/>
              <a:gd name="T13" fmla="*/ 111125 h 99"/>
              <a:gd name="T14" fmla="*/ 26987 w 565"/>
              <a:gd name="T15" fmla="*/ 6350 h 99"/>
              <a:gd name="T16" fmla="*/ 295275 w 565"/>
              <a:gd name="T17" fmla="*/ 68262 h 99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565"/>
              <a:gd name="T28" fmla="*/ 0 h 99"/>
              <a:gd name="T29" fmla="*/ 565 w 565"/>
              <a:gd name="T30" fmla="*/ 99 h 99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565" h="99">
                <a:moveTo>
                  <a:pt x="186" y="43"/>
                </a:moveTo>
                <a:cubicBezTo>
                  <a:pt x="237" y="48"/>
                  <a:pt x="283" y="40"/>
                  <a:pt x="326" y="34"/>
                </a:cubicBezTo>
                <a:cubicBezTo>
                  <a:pt x="369" y="28"/>
                  <a:pt x="407" y="7"/>
                  <a:pt x="446" y="6"/>
                </a:cubicBezTo>
                <a:cubicBezTo>
                  <a:pt x="485" y="5"/>
                  <a:pt x="565" y="15"/>
                  <a:pt x="562" y="26"/>
                </a:cubicBezTo>
                <a:cubicBezTo>
                  <a:pt x="559" y="37"/>
                  <a:pt x="473" y="58"/>
                  <a:pt x="426" y="70"/>
                </a:cubicBezTo>
                <a:cubicBezTo>
                  <a:pt x="379" y="82"/>
                  <a:pt x="336" y="99"/>
                  <a:pt x="279" y="99"/>
                </a:cubicBezTo>
                <a:cubicBezTo>
                  <a:pt x="222" y="99"/>
                  <a:pt x="129" y="86"/>
                  <a:pt x="85" y="70"/>
                </a:cubicBezTo>
                <a:cubicBezTo>
                  <a:pt x="41" y="54"/>
                  <a:pt x="0" y="8"/>
                  <a:pt x="17" y="4"/>
                </a:cubicBezTo>
                <a:cubicBezTo>
                  <a:pt x="34" y="0"/>
                  <a:pt x="135" y="38"/>
                  <a:pt x="186" y="43"/>
                </a:cubicBezTo>
                <a:close/>
              </a:path>
            </a:pathLst>
          </a:custGeom>
          <a:solidFill>
            <a:srgbClr val="CC99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1523" name="Text Box 21"/>
          <p:cNvSpPr txBox="1">
            <a:spLocks noChangeArrowheads="1"/>
          </p:cNvSpPr>
          <p:nvPr/>
        </p:nvSpPr>
        <p:spPr bwMode="auto">
          <a:xfrm>
            <a:off x="3359151" y="2852267"/>
            <a:ext cx="5616575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ja-JP" altLang="en-US" sz="3600" dirty="0">
                <a:solidFill>
                  <a:srgbClr val="000066"/>
                </a:solidFill>
                <a:latin typeface="HGP教科書体" pitchFamily="18" charset="-128"/>
                <a:ea typeface="HGP教科書体" pitchFamily="18" charset="-128"/>
              </a:rPr>
              <a:t>ラーメンの温度を保つ工夫</a:t>
            </a:r>
            <a:endParaRPr lang="ja-JP" altLang="en-US" sz="3600" dirty="0">
              <a:solidFill>
                <a:srgbClr val="000066"/>
              </a:solidFill>
              <a:latin typeface="Arial" charset="0"/>
              <a:ea typeface="HGP教科書体" pitchFamily="18" charset="-128"/>
            </a:endParaRPr>
          </a:p>
        </p:txBody>
      </p:sp>
      <p:sp>
        <p:nvSpPr>
          <p:cNvPr id="296982" name="Text Box 22"/>
          <p:cNvSpPr txBox="1">
            <a:spLocks noChangeArrowheads="1"/>
          </p:cNvSpPr>
          <p:nvPr/>
        </p:nvSpPr>
        <p:spPr bwMode="auto">
          <a:xfrm>
            <a:off x="969963" y="3825697"/>
            <a:ext cx="727392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3600" dirty="0">
                <a:solidFill>
                  <a:srgbClr val="000066"/>
                </a:solidFill>
                <a:latin typeface="HGP教科書体" pitchFamily="18" charset="-128"/>
                <a:ea typeface="HGP教科書体" pitchFamily="18" charset="-128"/>
              </a:rPr>
              <a:t>１．とろみをつける（粘性係数を上げる）</a:t>
            </a:r>
          </a:p>
        </p:txBody>
      </p:sp>
      <p:sp>
        <p:nvSpPr>
          <p:cNvPr id="296983" name="Text Box 23"/>
          <p:cNvSpPr txBox="1">
            <a:spLocks noChangeArrowheads="1"/>
          </p:cNvSpPr>
          <p:nvPr/>
        </p:nvSpPr>
        <p:spPr bwMode="auto">
          <a:xfrm>
            <a:off x="1019175" y="5183440"/>
            <a:ext cx="755967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3600" dirty="0">
                <a:solidFill>
                  <a:srgbClr val="000066"/>
                </a:solidFill>
                <a:latin typeface="HGP教科書体" pitchFamily="18" charset="-128"/>
                <a:ea typeface="HGP教科書体" pitchFamily="18" charset="-128"/>
              </a:rPr>
              <a:t>２．ラードの膜をつくる</a:t>
            </a:r>
          </a:p>
        </p:txBody>
      </p:sp>
      <p:sp>
        <p:nvSpPr>
          <p:cNvPr id="24" name="Text Box 22"/>
          <p:cNvSpPr txBox="1">
            <a:spLocks noChangeArrowheads="1"/>
          </p:cNvSpPr>
          <p:nvPr/>
        </p:nvSpPr>
        <p:spPr bwMode="auto">
          <a:xfrm>
            <a:off x="2920210" y="4420831"/>
            <a:ext cx="72739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3200" dirty="0">
                <a:solidFill>
                  <a:schemeClr val="accent2"/>
                </a:solidFill>
                <a:latin typeface="HGP教科書体" pitchFamily="18" charset="-128"/>
                <a:ea typeface="HGP教科書体" pitchFamily="18" charset="-128"/>
              </a:rPr>
              <a:t>	レーリー数を下げて熱対流を抑える</a:t>
            </a:r>
            <a:endParaRPr lang="ja-JP" altLang="en-US" sz="3200" dirty="0">
              <a:solidFill>
                <a:schemeClr val="accent2"/>
              </a:solidFill>
              <a:latin typeface="Arial" charset="0"/>
              <a:ea typeface="HGP教科書体" pitchFamily="18" charset="-128"/>
            </a:endParaRPr>
          </a:p>
        </p:txBody>
      </p:sp>
      <p:sp>
        <p:nvSpPr>
          <p:cNvPr id="25" name="Text Box 23"/>
          <p:cNvSpPr txBox="1">
            <a:spLocks noChangeArrowheads="1"/>
          </p:cNvSpPr>
          <p:nvPr/>
        </p:nvSpPr>
        <p:spPr bwMode="auto">
          <a:xfrm>
            <a:off x="2926543" y="5796207"/>
            <a:ext cx="755967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3200" dirty="0">
                <a:solidFill>
                  <a:schemeClr val="accent2"/>
                </a:solidFill>
                <a:latin typeface="HGP教科書体" pitchFamily="18" charset="-128"/>
                <a:ea typeface="HGP教科書体" pitchFamily="18" charset="-128"/>
              </a:rPr>
              <a:t>	熱境界層として等温核（スープ）を保温</a:t>
            </a:r>
            <a:endParaRPr lang="ja-JP" altLang="en-US" sz="3200" dirty="0">
              <a:solidFill>
                <a:schemeClr val="accent2"/>
              </a:solidFill>
              <a:latin typeface="Arial" charset="0"/>
              <a:ea typeface="HGP教科書体" pitchFamily="18" charset="-128"/>
            </a:endParaRP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D0EF253D-1F83-4FF7-83B8-B41A0725229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7726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6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6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6982" grpId="0"/>
      <p:bldP spid="296983" grpId="0"/>
      <p:bldP spid="24" grpId="0"/>
      <p:bldP spid="2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010" name="Picture 2" descr="01_care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32400" y="1728788"/>
            <a:ext cx="5435600" cy="5129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2175826" y="523082"/>
            <a:ext cx="6554788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600" dirty="0">
                <a:latin typeface="Arial" charset="0"/>
                <a:ea typeface="HGP教科書体" pitchFamily="18" charset="-128"/>
              </a:rPr>
              <a:t>もうひとつの札幌名物：スープカレー</a:t>
            </a:r>
          </a:p>
        </p:txBody>
      </p:sp>
      <p:sp>
        <p:nvSpPr>
          <p:cNvPr id="299012" name="Text Box 4"/>
          <p:cNvSpPr txBox="1">
            <a:spLocks noChangeArrowheads="1"/>
          </p:cNvSpPr>
          <p:nvPr/>
        </p:nvSpPr>
        <p:spPr bwMode="auto">
          <a:xfrm>
            <a:off x="486726" y="2651744"/>
            <a:ext cx="47720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200">
                <a:latin typeface="Arial" charset="0"/>
                <a:ea typeface="HGP教科書体" pitchFamily="18" charset="-128"/>
              </a:rPr>
              <a:t>特徴１：</a:t>
            </a:r>
            <a:r>
              <a:rPr lang="ja-JP" altLang="en-US" sz="3200">
                <a:solidFill>
                  <a:schemeClr val="accent2"/>
                </a:solidFill>
                <a:latin typeface="Arial" charset="0"/>
                <a:ea typeface="HGP教科書体" pitchFamily="18" charset="-128"/>
              </a:rPr>
              <a:t>スープのようにさらさら</a:t>
            </a:r>
          </a:p>
        </p:txBody>
      </p:sp>
      <p:sp>
        <p:nvSpPr>
          <p:cNvPr id="299013" name="Text Box 5"/>
          <p:cNvSpPr txBox="1">
            <a:spLocks noChangeArrowheads="1"/>
          </p:cNvSpPr>
          <p:nvPr/>
        </p:nvSpPr>
        <p:spPr bwMode="auto">
          <a:xfrm>
            <a:off x="486725" y="3299444"/>
            <a:ext cx="22113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200">
                <a:latin typeface="Arial" charset="0"/>
                <a:ea typeface="HGP教科書体" pitchFamily="18" charset="-128"/>
              </a:rPr>
              <a:t>特徴２：</a:t>
            </a:r>
            <a:r>
              <a:rPr lang="ja-JP" altLang="en-US" sz="3200">
                <a:solidFill>
                  <a:srgbClr val="FF3300"/>
                </a:solidFill>
                <a:latin typeface="Arial" charset="0"/>
                <a:ea typeface="HGP教科書体" pitchFamily="18" charset="-128"/>
              </a:rPr>
              <a:t>辛い</a:t>
            </a:r>
          </a:p>
        </p:txBody>
      </p:sp>
      <p:sp>
        <p:nvSpPr>
          <p:cNvPr id="299014" name="Text Box 6"/>
          <p:cNvSpPr txBox="1">
            <a:spLocks noChangeArrowheads="1"/>
          </p:cNvSpPr>
          <p:nvPr/>
        </p:nvSpPr>
        <p:spPr bwMode="auto">
          <a:xfrm>
            <a:off x="477201" y="4021758"/>
            <a:ext cx="3097213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200">
                <a:latin typeface="Arial" charset="0"/>
                <a:ea typeface="HGP教科書体" pitchFamily="18" charset="-128"/>
              </a:rPr>
              <a:t>特徴３：</a:t>
            </a:r>
            <a:r>
              <a:rPr lang="ja-JP" altLang="en-US" sz="3200">
                <a:solidFill>
                  <a:srgbClr val="996633"/>
                </a:solidFill>
                <a:latin typeface="Arial" charset="0"/>
                <a:ea typeface="HGP教科書体" pitchFamily="18" charset="-128"/>
              </a:rPr>
              <a:t>すぐ冷める</a:t>
            </a:r>
          </a:p>
        </p:txBody>
      </p:sp>
      <p:sp>
        <p:nvSpPr>
          <p:cNvPr id="299015" name="Text Box 7"/>
          <p:cNvSpPr txBox="1">
            <a:spLocks noChangeArrowheads="1"/>
          </p:cNvSpPr>
          <p:nvPr/>
        </p:nvSpPr>
        <p:spPr bwMode="auto">
          <a:xfrm>
            <a:off x="332739" y="4509120"/>
            <a:ext cx="36861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>
                <a:latin typeface="Arial" charset="0"/>
                <a:ea typeface="HGP教科書体" pitchFamily="18" charset="-128"/>
              </a:rPr>
              <a:t>（何故かわかりますか？）</a:t>
            </a:r>
            <a:endParaRPr lang="ja-JP" altLang="en-US" sz="2800">
              <a:solidFill>
                <a:srgbClr val="996633"/>
              </a:solidFill>
              <a:latin typeface="Arial" charset="0"/>
              <a:ea typeface="HGP教科書体" pitchFamily="18" charset="-128"/>
            </a:endParaRP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8036D992-C446-4A4C-9CA6-1653273AA2C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47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99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9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99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990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990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990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990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99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9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990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99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99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90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90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90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99012" grpId="0"/>
      <p:bldP spid="299013" grpId="0"/>
      <p:bldP spid="299014" grpId="0"/>
      <p:bldP spid="2990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127448" y="613253"/>
            <a:ext cx="319510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dirty="0">
                <a:latin typeface="HG教科書体" panose="02020609000000000000" pitchFamily="17" charset="-128"/>
                <a:ea typeface="HG教科書体" panose="02020609000000000000" pitchFamily="17" charset="-128"/>
              </a:rPr>
              <a:t>粥</a:t>
            </a:r>
            <a:r>
              <a:rPr lang="ja-JP" altLang="en-US" sz="4400" dirty="0"/>
              <a:t>　</a:t>
            </a:r>
            <a:r>
              <a:rPr lang="en-US" altLang="ja-JP" sz="4400" dirty="0"/>
              <a:t>Porridge</a:t>
            </a:r>
            <a:endParaRPr lang="ja-JP" altLang="en-US" sz="4400" dirty="0"/>
          </a:p>
        </p:txBody>
      </p:sp>
      <p:sp>
        <p:nvSpPr>
          <p:cNvPr id="3" name="AutoShape 2"/>
          <p:cNvSpPr>
            <a:spLocks noChangeArrowheads="1"/>
          </p:cNvSpPr>
          <p:nvPr/>
        </p:nvSpPr>
        <p:spPr bwMode="auto">
          <a:xfrm>
            <a:off x="5333976" y="2852886"/>
            <a:ext cx="1943100" cy="649288"/>
          </a:xfrm>
          <a:prstGeom prst="can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4110014" y="1844825"/>
            <a:ext cx="4392612" cy="1296987"/>
          </a:xfrm>
          <a:custGeom>
            <a:avLst/>
            <a:gdLst>
              <a:gd name="T0" fmla="*/ 781627808 w 21600"/>
              <a:gd name="T1" fmla="*/ 38939274 h 21600"/>
              <a:gd name="T2" fmla="*/ 446644490 w 21600"/>
              <a:gd name="T3" fmla="*/ 77878487 h 21600"/>
              <a:gd name="T4" fmla="*/ 111661224 w 21600"/>
              <a:gd name="T5" fmla="*/ 38939274 h 21600"/>
              <a:gd name="T6" fmla="*/ 44664449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" name="Oval 4"/>
          <p:cNvSpPr>
            <a:spLocks noChangeArrowheads="1"/>
          </p:cNvSpPr>
          <p:nvPr/>
        </p:nvSpPr>
        <p:spPr bwMode="auto">
          <a:xfrm>
            <a:off x="4110014" y="1556594"/>
            <a:ext cx="4392612" cy="576263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6" name="Oval 4"/>
          <p:cNvSpPr>
            <a:spLocks noChangeArrowheads="1"/>
          </p:cNvSpPr>
          <p:nvPr/>
        </p:nvSpPr>
        <p:spPr bwMode="auto">
          <a:xfrm>
            <a:off x="4483430" y="1772942"/>
            <a:ext cx="3600400" cy="359915"/>
          </a:xfrm>
          <a:prstGeom prst="ellipse">
            <a:avLst/>
          </a:prstGeom>
          <a:solidFill>
            <a:srgbClr val="FFCC66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7" name="Rectangle 91"/>
          <p:cNvSpPr>
            <a:spLocks noChangeArrowheads="1"/>
          </p:cNvSpPr>
          <p:nvPr/>
        </p:nvSpPr>
        <p:spPr bwMode="auto">
          <a:xfrm>
            <a:off x="9105398" y="1772494"/>
            <a:ext cx="73025" cy="1177925"/>
          </a:xfrm>
          <a:prstGeom prst="rect">
            <a:avLst/>
          </a:prstGeom>
          <a:solidFill>
            <a:schemeClr val="bg1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8" name="Oval 92"/>
          <p:cNvSpPr>
            <a:spLocks noChangeArrowheads="1"/>
          </p:cNvSpPr>
          <p:nvPr/>
        </p:nvSpPr>
        <p:spPr bwMode="auto">
          <a:xfrm>
            <a:off x="9033960" y="2912318"/>
            <a:ext cx="215900" cy="2286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9" name="Rectangle 93"/>
          <p:cNvSpPr>
            <a:spLocks noChangeArrowheads="1"/>
          </p:cNvSpPr>
          <p:nvPr/>
        </p:nvSpPr>
        <p:spPr bwMode="auto">
          <a:xfrm>
            <a:off x="9105398" y="2132856"/>
            <a:ext cx="73025" cy="817562"/>
          </a:xfrm>
          <a:prstGeom prst="rect">
            <a:avLst/>
          </a:prstGeom>
          <a:solidFill>
            <a:srgbClr val="A5002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0" name="Rectangle 91"/>
          <p:cNvSpPr>
            <a:spLocks noChangeArrowheads="1"/>
          </p:cNvSpPr>
          <p:nvPr/>
        </p:nvSpPr>
        <p:spPr bwMode="auto">
          <a:xfrm>
            <a:off x="9119766" y="4580806"/>
            <a:ext cx="73025" cy="1177925"/>
          </a:xfrm>
          <a:prstGeom prst="rect">
            <a:avLst/>
          </a:prstGeom>
          <a:solidFill>
            <a:schemeClr val="bg1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1" name="Oval 92"/>
          <p:cNvSpPr>
            <a:spLocks noChangeArrowheads="1"/>
          </p:cNvSpPr>
          <p:nvPr/>
        </p:nvSpPr>
        <p:spPr bwMode="auto">
          <a:xfrm>
            <a:off x="9048328" y="5720630"/>
            <a:ext cx="215900" cy="2286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2" name="Rectangle 93"/>
          <p:cNvSpPr>
            <a:spLocks noChangeArrowheads="1"/>
          </p:cNvSpPr>
          <p:nvPr/>
        </p:nvSpPr>
        <p:spPr bwMode="auto">
          <a:xfrm>
            <a:off x="9119766" y="4941168"/>
            <a:ext cx="73025" cy="817562"/>
          </a:xfrm>
          <a:prstGeom prst="rect">
            <a:avLst/>
          </a:prstGeom>
          <a:solidFill>
            <a:srgbClr val="A5002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1307590" y="3728814"/>
            <a:ext cx="24128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5400" dirty="0">
                <a:latin typeface="HG教科書体" panose="02020609000000000000" pitchFamily="17" charset="-128"/>
                <a:ea typeface="HG教科書体" panose="02020609000000000000" pitchFamily="17" charset="-128"/>
              </a:rPr>
              <a:t>湯</a:t>
            </a:r>
            <a:r>
              <a:rPr lang="ja-JP" altLang="en-US" sz="4400" dirty="0"/>
              <a:t>　</a:t>
            </a:r>
            <a:r>
              <a:rPr lang="en-US" altLang="ja-JP" sz="4400" dirty="0"/>
              <a:t>Soup</a:t>
            </a:r>
            <a:endParaRPr lang="ja-JP" altLang="en-US" sz="4400" dirty="0"/>
          </a:p>
        </p:txBody>
      </p:sp>
      <p:sp>
        <p:nvSpPr>
          <p:cNvPr id="14" name="AutoShape 2"/>
          <p:cNvSpPr>
            <a:spLocks noChangeArrowheads="1"/>
          </p:cNvSpPr>
          <p:nvPr/>
        </p:nvSpPr>
        <p:spPr bwMode="auto">
          <a:xfrm>
            <a:off x="5447754" y="5660305"/>
            <a:ext cx="1943100" cy="649288"/>
          </a:xfrm>
          <a:prstGeom prst="can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" name="AutoShape 3"/>
          <p:cNvSpPr>
            <a:spLocks noChangeArrowheads="1"/>
          </p:cNvSpPr>
          <p:nvPr/>
        </p:nvSpPr>
        <p:spPr bwMode="auto">
          <a:xfrm>
            <a:off x="4223792" y="4652244"/>
            <a:ext cx="4392612" cy="1296987"/>
          </a:xfrm>
          <a:custGeom>
            <a:avLst/>
            <a:gdLst>
              <a:gd name="T0" fmla="*/ 781627808 w 21600"/>
              <a:gd name="T1" fmla="*/ 38939274 h 21600"/>
              <a:gd name="T2" fmla="*/ 446644490 w 21600"/>
              <a:gd name="T3" fmla="*/ 77878487 h 21600"/>
              <a:gd name="T4" fmla="*/ 111661224 w 21600"/>
              <a:gd name="T5" fmla="*/ 38939274 h 21600"/>
              <a:gd name="T6" fmla="*/ 446644490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4500 w 21600"/>
              <a:gd name="T13" fmla="*/ 4500 h 21600"/>
              <a:gd name="T14" fmla="*/ 17100 w 21600"/>
              <a:gd name="T15" fmla="*/ 171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gradFill rotWithShape="1">
            <a:gsLst>
              <a:gs pos="0">
                <a:srgbClr val="FF3300"/>
              </a:gs>
              <a:gs pos="50000">
                <a:srgbClr val="FF9900"/>
              </a:gs>
              <a:gs pos="100000">
                <a:srgbClr val="FF33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6" name="Oval 4"/>
          <p:cNvSpPr>
            <a:spLocks noChangeArrowheads="1"/>
          </p:cNvSpPr>
          <p:nvPr/>
        </p:nvSpPr>
        <p:spPr bwMode="auto">
          <a:xfrm>
            <a:off x="4223792" y="4364013"/>
            <a:ext cx="4392612" cy="576263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bg1"/>
              </a:gs>
            </a:gsLst>
            <a:lin ang="5400000" scaled="1"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7" name="Oval 4"/>
          <p:cNvSpPr>
            <a:spLocks noChangeArrowheads="1"/>
          </p:cNvSpPr>
          <p:nvPr/>
        </p:nvSpPr>
        <p:spPr bwMode="auto">
          <a:xfrm>
            <a:off x="4597208" y="4580361"/>
            <a:ext cx="3600400" cy="359915"/>
          </a:xfrm>
          <a:prstGeom prst="ellipse">
            <a:avLst/>
          </a:prstGeom>
          <a:solidFill>
            <a:srgbClr val="9933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8" name="テキスト ボックス 17"/>
          <p:cNvSpPr txBox="1"/>
          <p:nvPr/>
        </p:nvSpPr>
        <p:spPr>
          <a:xfrm rot="21295361">
            <a:off x="7789408" y="393988"/>
            <a:ext cx="3934090" cy="1015663"/>
          </a:xfrm>
          <a:prstGeom prst="rect">
            <a:avLst/>
          </a:prstGeom>
          <a:solidFill>
            <a:srgbClr val="CC0000"/>
          </a:solidFill>
          <a:effectLst>
            <a:outerShdw blurRad="127000" dist="1270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altLang="ja-JP" sz="3200" dirty="0">
                <a:solidFill>
                  <a:schemeClr val="bg1"/>
                </a:solidFill>
                <a:latin typeface="Comic Sans MS" panose="030F0702030302020204" pitchFamily="66" charset="0"/>
              </a:rPr>
              <a:t>High viscosity</a:t>
            </a:r>
          </a:p>
          <a:p>
            <a:r>
              <a:rPr lang="en-US" altLang="ja-JP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Small Rayleigh number</a:t>
            </a:r>
            <a:endParaRPr lang="ja-JP" altLang="en-US" sz="28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20" name="オーディオ 19">
            <a:hlinkClick r:id="" action="ppaction://media"/>
            <a:extLst>
              <a:ext uri="{FF2B5EF4-FFF2-40B4-BE49-F238E27FC236}">
                <a16:creationId xmlns:a16="http://schemas.microsoft.com/office/drawing/2014/main" id="{726B9F76-5504-4711-809A-1B9AE32296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8758454"/>
      </p:ext>
    </p:extLst>
  </p:cSld>
  <p:clrMapOvr>
    <a:masterClrMapping/>
  </p:clrMapOvr>
  <p:transition spd="med" advTm="3523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xit" presetSubtype="4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7" presetClass="exit" presetSubtype="4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7" grpId="1" animBg="1"/>
      <p:bldP spid="8" grpId="1" animBg="1"/>
      <p:bldP spid="9" grpId="3" animBg="1"/>
      <p:bldP spid="9" grpId="4" animBg="1"/>
      <p:bldP spid="10" grpId="0" animBg="1"/>
      <p:bldP spid="11" grpId="0" animBg="1"/>
      <p:bldP spid="12" grpId="2" animBg="1"/>
      <p:bldP spid="12" grpId="3" animBg="1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879" name="Oval 95"/>
          <p:cNvSpPr>
            <a:spLocks noChangeArrowheads="1"/>
          </p:cNvSpPr>
          <p:nvPr/>
        </p:nvSpPr>
        <p:spPr bwMode="auto">
          <a:xfrm>
            <a:off x="1919288" y="1844676"/>
            <a:ext cx="3960812" cy="3529013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100000">
                <a:schemeClr val="accent5">
                  <a:lumMod val="20000"/>
                  <a:lumOff val="80000"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3555" name="Rectangle 25"/>
          <p:cNvSpPr>
            <a:spLocks noGrp="1" noChangeArrowheads="1"/>
          </p:cNvSpPr>
          <p:nvPr>
            <p:ph type="title"/>
          </p:nvPr>
        </p:nvSpPr>
        <p:spPr>
          <a:xfrm>
            <a:off x="2281238" y="175759"/>
            <a:ext cx="6911106" cy="1143000"/>
          </a:xfrm>
        </p:spPr>
        <p:txBody>
          <a:bodyPr/>
          <a:lstStyle/>
          <a:p>
            <a:pPr algn="r" eaLnBrk="1" hangingPunct="1"/>
            <a:r>
              <a:rPr lang="en-US" altLang="ja-JP" dirty="0">
                <a:ea typeface="HGP正楷書体" pitchFamily="66" charset="-128"/>
              </a:rPr>
              <a:t>Q.</a:t>
            </a:r>
            <a:r>
              <a:rPr lang="ja-JP" altLang="en-US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なぜ地球の中は熱いか？</a:t>
            </a:r>
            <a:br>
              <a:rPr lang="en-US" altLang="ja-JP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</a:br>
            <a:r>
              <a:rPr lang="en-US" altLang="ja-JP" sz="2800" dirty="0">
                <a:latin typeface="Comic Sans MS" panose="030F0702030302020204" pitchFamily="66" charset="0"/>
                <a:ea typeface="小塚ゴシック Pro L" pitchFamily="34" charset="-128"/>
              </a:rPr>
              <a:t>Why is it hot?</a:t>
            </a:r>
            <a:endParaRPr lang="ja-JP" altLang="en-US" sz="2800" dirty="0"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246846" name="Text Box 62"/>
          <p:cNvSpPr txBox="1">
            <a:spLocks noChangeArrowheads="1"/>
          </p:cNvSpPr>
          <p:nvPr/>
        </p:nvSpPr>
        <p:spPr bwMode="auto">
          <a:xfrm>
            <a:off x="7410450" y="4585633"/>
            <a:ext cx="3708400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ja-JP" sz="3600" dirty="0">
                <a:ea typeface="HGP正楷書体" pitchFamily="66" charset="-128"/>
              </a:rPr>
              <a:t>A.</a:t>
            </a:r>
            <a:r>
              <a:rPr lang="ja-JP" altLang="en-US" sz="3600" dirty="0">
                <a:solidFill>
                  <a:schemeClr val="tx2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+mj-cs"/>
              </a:rPr>
              <a:t>原子力で　　	保温される</a:t>
            </a:r>
            <a:endParaRPr lang="en-US" altLang="ja-JP" sz="4000" dirty="0">
              <a:solidFill>
                <a:schemeClr val="tx2"/>
              </a:solidFill>
              <a:latin typeface="HG正楷書体-PRO" panose="03000600000000000000" pitchFamily="66" charset="-128"/>
              <a:ea typeface="HG正楷書体-PRO" panose="03000600000000000000" pitchFamily="66" charset="-128"/>
              <a:cs typeface="+mj-cs"/>
            </a:endParaRPr>
          </a:p>
          <a:p>
            <a:pPr algn="r"/>
            <a:r>
              <a:rPr lang="en-US" altLang="ja-JP" dirty="0">
                <a:latin typeface="Comic Sans MS" panose="030F0702030302020204" pitchFamily="66" charset="0"/>
                <a:ea typeface="小塚ゴシック Pro L" pitchFamily="34" charset="-128"/>
              </a:rPr>
              <a:t>Secondary heat by radioactivity</a:t>
            </a:r>
            <a:endParaRPr lang="ja-JP" altLang="en-US" dirty="0"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246847" name="Text Box 63"/>
          <p:cNvSpPr txBox="1">
            <a:spLocks noChangeArrowheads="1"/>
          </p:cNvSpPr>
          <p:nvPr/>
        </p:nvSpPr>
        <p:spPr bwMode="auto">
          <a:xfrm>
            <a:off x="7391402" y="2413337"/>
            <a:ext cx="381546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200" dirty="0">
                <a:ea typeface="HGP正楷書体" pitchFamily="66" charset="-128"/>
              </a:rPr>
              <a:t>A.</a:t>
            </a:r>
            <a:r>
              <a:rPr lang="ja-JP" altLang="en-US" sz="3600" dirty="0">
                <a:solidFill>
                  <a:schemeClr val="tx2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+mj-cs"/>
              </a:rPr>
              <a:t>生まれつき熱い</a:t>
            </a:r>
            <a:endParaRPr lang="en-US" altLang="ja-JP" sz="3600" dirty="0">
              <a:solidFill>
                <a:schemeClr val="tx2"/>
              </a:solidFill>
              <a:latin typeface="HG正楷書体-PRO" panose="03000600000000000000" pitchFamily="66" charset="-128"/>
              <a:ea typeface="HG正楷書体-PRO" panose="03000600000000000000" pitchFamily="66" charset="-128"/>
              <a:cs typeface="+mj-cs"/>
            </a:endParaRPr>
          </a:p>
          <a:p>
            <a:pPr algn="ctr"/>
            <a:r>
              <a:rPr lang="en-US" altLang="ja-JP" dirty="0">
                <a:latin typeface="Comic Sans MS" panose="030F0702030302020204" pitchFamily="66" charset="0"/>
                <a:ea typeface="小塚ゴシック Pro L" pitchFamily="34" charset="-128"/>
              </a:rPr>
              <a:t>Born hot</a:t>
            </a:r>
            <a:endParaRPr lang="ja-JP" altLang="en-US" dirty="0"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grpSp>
        <p:nvGrpSpPr>
          <p:cNvPr id="2" name="Group 71"/>
          <p:cNvGrpSpPr>
            <a:grpSpLocks/>
          </p:cNvGrpSpPr>
          <p:nvPr/>
        </p:nvGrpSpPr>
        <p:grpSpPr bwMode="auto">
          <a:xfrm>
            <a:off x="3503614" y="3284539"/>
            <a:ext cx="504825" cy="504825"/>
            <a:chOff x="1383" y="2341"/>
            <a:chExt cx="318" cy="318"/>
          </a:xfrm>
        </p:grpSpPr>
        <p:sp>
          <p:nvSpPr>
            <p:cNvPr id="246849" name="Oval 65"/>
            <p:cNvSpPr>
              <a:spLocks noChangeArrowheads="1"/>
            </p:cNvSpPr>
            <p:nvPr/>
          </p:nvSpPr>
          <p:spPr bwMode="auto">
            <a:xfrm>
              <a:off x="1383" y="2478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46850" name="Oval 66"/>
            <p:cNvSpPr>
              <a:spLocks noChangeArrowheads="1"/>
            </p:cNvSpPr>
            <p:nvPr/>
          </p:nvSpPr>
          <p:spPr bwMode="auto">
            <a:xfrm>
              <a:off x="1519" y="2341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46851" name="Oval 67"/>
            <p:cNvSpPr>
              <a:spLocks noChangeArrowheads="1"/>
            </p:cNvSpPr>
            <p:nvPr/>
          </p:nvSpPr>
          <p:spPr bwMode="auto">
            <a:xfrm>
              <a:off x="1474" y="243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46852" name="Oval 68"/>
            <p:cNvSpPr>
              <a:spLocks noChangeArrowheads="1"/>
            </p:cNvSpPr>
            <p:nvPr/>
          </p:nvSpPr>
          <p:spPr bwMode="auto">
            <a:xfrm>
              <a:off x="1474" y="2523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46853" name="Oval 69"/>
            <p:cNvSpPr>
              <a:spLocks noChangeArrowheads="1"/>
            </p:cNvSpPr>
            <p:nvPr/>
          </p:nvSpPr>
          <p:spPr bwMode="auto">
            <a:xfrm>
              <a:off x="1565" y="243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46854" name="Oval 70"/>
            <p:cNvSpPr>
              <a:spLocks noChangeArrowheads="1"/>
            </p:cNvSpPr>
            <p:nvPr/>
          </p:nvSpPr>
          <p:spPr bwMode="auto">
            <a:xfrm>
              <a:off x="1565" y="2523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</p:grpSp>
      <p:sp>
        <p:nvSpPr>
          <p:cNvPr id="246857" name="Oval 73"/>
          <p:cNvSpPr>
            <a:spLocks noChangeArrowheads="1"/>
          </p:cNvSpPr>
          <p:nvPr/>
        </p:nvSpPr>
        <p:spPr bwMode="auto">
          <a:xfrm>
            <a:off x="1558925" y="1268413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46863" name="Oval 79"/>
          <p:cNvSpPr>
            <a:spLocks noChangeArrowheads="1"/>
          </p:cNvSpPr>
          <p:nvPr/>
        </p:nvSpPr>
        <p:spPr bwMode="auto">
          <a:xfrm>
            <a:off x="3287713" y="6921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46864" name="Oval 80"/>
          <p:cNvSpPr>
            <a:spLocks noChangeArrowheads="1"/>
          </p:cNvSpPr>
          <p:nvPr/>
        </p:nvSpPr>
        <p:spPr bwMode="auto">
          <a:xfrm>
            <a:off x="1774825" y="5229225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46865" name="Oval 81"/>
          <p:cNvSpPr>
            <a:spLocks noChangeArrowheads="1"/>
          </p:cNvSpPr>
          <p:nvPr/>
        </p:nvSpPr>
        <p:spPr bwMode="auto">
          <a:xfrm>
            <a:off x="5159375" y="5445125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46866" name="Oval 82"/>
          <p:cNvSpPr>
            <a:spLocks noChangeArrowheads="1"/>
          </p:cNvSpPr>
          <p:nvPr/>
        </p:nvSpPr>
        <p:spPr bwMode="auto">
          <a:xfrm>
            <a:off x="5880100" y="1484313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46867" name="Oval 83"/>
          <p:cNvSpPr>
            <a:spLocks noChangeArrowheads="1"/>
          </p:cNvSpPr>
          <p:nvPr/>
        </p:nvSpPr>
        <p:spPr bwMode="auto">
          <a:xfrm>
            <a:off x="6167438" y="3357563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46868" name="Oval 84"/>
          <p:cNvSpPr>
            <a:spLocks noChangeArrowheads="1"/>
          </p:cNvSpPr>
          <p:nvPr/>
        </p:nvSpPr>
        <p:spPr bwMode="auto">
          <a:xfrm>
            <a:off x="1631950" y="2276475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46869" name="Oval 85"/>
          <p:cNvSpPr>
            <a:spLocks noChangeArrowheads="1"/>
          </p:cNvSpPr>
          <p:nvPr/>
        </p:nvSpPr>
        <p:spPr bwMode="auto">
          <a:xfrm>
            <a:off x="4367213" y="981075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46870" name="Oval 86"/>
          <p:cNvSpPr>
            <a:spLocks noChangeArrowheads="1"/>
          </p:cNvSpPr>
          <p:nvPr/>
        </p:nvSpPr>
        <p:spPr bwMode="auto">
          <a:xfrm>
            <a:off x="3071813" y="61658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46871" name="Oval 87"/>
          <p:cNvSpPr>
            <a:spLocks noChangeArrowheads="1"/>
          </p:cNvSpPr>
          <p:nvPr/>
        </p:nvSpPr>
        <p:spPr bwMode="auto">
          <a:xfrm>
            <a:off x="5880100" y="515778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46872" name="Oval 88"/>
          <p:cNvSpPr>
            <a:spLocks noChangeArrowheads="1"/>
          </p:cNvSpPr>
          <p:nvPr/>
        </p:nvSpPr>
        <p:spPr bwMode="auto">
          <a:xfrm>
            <a:off x="6600825" y="19891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46873" name="Oval 89"/>
          <p:cNvSpPr>
            <a:spLocks noChangeArrowheads="1"/>
          </p:cNvSpPr>
          <p:nvPr/>
        </p:nvSpPr>
        <p:spPr bwMode="auto">
          <a:xfrm>
            <a:off x="4656138" y="6308725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246874" name="Oval 90"/>
          <p:cNvSpPr>
            <a:spLocks noChangeArrowheads="1"/>
          </p:cNvSpPr>
          <p:nvPr/>
        </p:nvSpPr>
        <p:spPr bwMode="auto">
          <a:xfrm>
            <a:off x="3359151" y="3068638"/>
            <a:ext cx="1008063" cy="1008062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8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46875" name="Rectangle 91"/>
          <p:cNvSpPr>
            <a:spLocks noChangeArrowheads="1"/>
          </p:cNvSpPr>
          <p:nvPr/>
        </p:nvSpPr>
        <p:spPr bwMode="auto">
          <a:xfrm>
            <a:off x="4943476" y="2708276"/>
            <a:ext cx="73025" cy="1177925"/>
          </a:xfrm>
          <a:prstGeom prst="rect">
            <a:avLst/>
          </a:prstGeom>
          <a:solidFill>
            <a:schemeClr val="bg1"/>
          </a:solidFill>
          <a:ln w="9525">
            <a:solidFill>
              <a:schemeClr val="folHlink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46876" name="Oval 92"/>
          <p:cNvSpPr>
            <a:spLocks noChangeArrowheads="1"/>
          </p:cNvSpPr>
          <p:nvPr/>
        </p:nvSpPr>
        <p:spPr bwMode="auto">
          <a:xfrm>
            <a:off x="4872038" y="3848100"/>
            <a:ext cx="215900" cy="228600"/>
          </a:xfrm>
          <a:prstGeom prst="ellipse">
            <a:avLst/>
          </a:prstGeom>
          <a:solidFill>
            <a:srgbClr val="A50021"/>
          </a:solidFill>
          <a:ln w="9525">
            <a:solidFill>
              <a:schemeClr val="folHlink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246877" name="Rectangle 93"/>
          <p:cNvSpPr>
            <a:spLocks noChangeArrowheads="1"/>
          </p:cNvSpPr>
          <p:nvPr/>
        </p:nvSpPr>
        <p:spPr bwMode="auto">
          <a:xfrm>
            <a:off x="4943476" y="3068638"/>
            <a:ext cx="73025" cy="817562"/>
          </a:xfrm>
          <a:prstGeom prst="rect">
            <a:avLst/>
          </a:prstGeom>
          <a:solidFill>
            <a:srgbClr val="A5002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F1778473-4A2A-43E5-AFA4-9A510260FF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8130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468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16836 0.28866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2468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411" y="14421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685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6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5E-6 4.91329E-6 L 0.03541 0.36693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2468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18300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686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6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2.91667E-6 -7.40741E-7 L 0.15065 -0.22569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2468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26" y="-11296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686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1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6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10924 -0.26782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2468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9" y="-13403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686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46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3" presetClass="pat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4.16667E-6 4.07407E-6 L -0.16836 0.26759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2468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24" y="13380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686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468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3.54167E-6 -4.07407E-6 L -0.19778 0.01551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2468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96" y="764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686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9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0.15052 0.1523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468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26" y="7616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686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4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3" presetClass="pat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3.05556E-6 3.98844E-6 L -0.05104 0.32485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2468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0" y="16200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686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4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3" presetClass="pat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70833E-6 -4.81481E-6 L 0.04427 -0.3537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2468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17685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687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7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468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-0.15638 -0.22569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2468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26" y="-11296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687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468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-0.21562 0.19722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2468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81" y="9861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687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468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2468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2468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3" presetClass="pat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79167E-6 1.85185E-6 L -0.07084 -0.37269 " pathEditMode="relative" rAng="0" ptsTypes="AA">
                                      <p:cBhvr>
                                        <p:cTn id="83" dur="500" fill="hold"/>
                                        <p:tgtEl>
                                          <p:spTgt spid="2468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42" y="-18634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687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2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246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6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6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68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687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68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687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68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687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687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687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687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6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6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68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68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68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68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68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68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68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68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687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6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6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6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68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68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68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68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68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68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68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68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9" dur="2000" fill="hold"/>
                                        <p:tgtEl>
                                          <p:spTgt spid="2468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663300"/>
                                      </p:to>
                                    </p:animClr>
                                    <p:set>
                                      <p:cBhvr>
                                        <p:cTn id="140" dur="2000" fill="hold"/>
                                        <p:tgtEl>
                                          <p:spTgt spid="2468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1" dur="2000" fill="hold"/>
                                        <p:tgtEl>
                                          <p:spTgt spid="2468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7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2000"/>
                                        <p:tgtEl>
                                          <p:spTgt spid="246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2000"/>
                                        <p:tgtEl>
                                          <p:spTgt spid="246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2000"/>
                                        <p:tgtEl>
                                          <p:spTgt spid="246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2000"/>
                                        <p:tgtEl>
                                          <p:spTgt spid="246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53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9" dur="2000"/>
                                        <p:tgtEl>
                                          <p:spTgt spid="2468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0"/>
                                        <p:tgtEl>
                                          <p:spTgt spid="2468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1" dur="2000"/>
                                        <p:tgtEl>
                                          <p:spTgt spid="2468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68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6" dur="2000" fill="hold"/>
                                        <p:tgtEl>
                                          <p:spTgt spid="24687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  <p:set>
                                      <p:cBhvr>
                                        <p:cTn id="157" dur="2000" fill="hold"/>
                                        <p:tgtEl>
                                          <p:spTgt spid="24687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8" dur="2000" fill="hold"/>
                                        <p:tgtEl>
                                          <p:spTgt spid="24687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7" presetClass="entr" presetSubtype="4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1" dur="2000" fill="hold"/>
                                        <p:tgtEl>
                                          <p:spTgt spid="2468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0" fill="hold"/>
                                        <p:tgtEl>
                                          <p:spTgt spid="2468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2000" fill="hold"/>
                                        <p:tgtEl>
                                          <p:spTgt spid="2468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2000" fill="hold"/>
                                        <p:tgtEl>
                                          <p:spTgt spid="2468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2000"/>
                                        <p:tgtEl>
                                          <p:spTgt spid="246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46879" grpId="0" animBg="1"/>
      <p:bldP spid="246879" grpId="1" animBg="1"/>
      <p:bldP spid="246846" grpId="0"/>
      <p:bldP spid="246847" grpId="0"/>
      <p:bldP spid="246857" grpId="0" animBg="1"/>
      <p:bldP spid="246857" grpId="1" animBg="1"/>
      <p:bldP spid="246863" grpId="0" animBg="1"/>
      <p:bldP spid="246863" grpId="1" animBg="1"/>
      <p:bldP spid="246864" grpId="0" animBg="1"/>
      <p:bldP spid="246864" grpId="1" animBg="1"/>
      <p:bldP spid="246865" grpId="0" animBg="1"/>
      <p:bldP spid="246865" grpId="1" animBg="1"/>
      <p:bldP spid="246866" grpId="0" animBg="1"/>
      <p:bldP spid="246866" grpId="1" animBg="1"/>
      <p:bldP spid="246867" grpId="0" animBg="1"/>
      <p:bldP spid="246867" grpId="1" animBg="1"/>
      <p:bldP spid="246868" grpId="0" animBg="1"/>
      <p:bldP spid="246868" grpId="1" animBg="1"/>
      <p:bldP spid="246869" grpId="0" animBg="1"/>
      <p:bldP spid="246869" grpId="1" animBg="1"/>
      <p:bldP spid="246870" grpId="0" animBg="1"/>
      <p:bldP spid="246870" grpId="1" animBg="1"/>
      <p:bldP spid="246871" grpId="0" animBg="1"/>
      <p:bldP spid="246871" grpId="1" animBg="1"/>
      <p:bldP spid="246872" grpId="0" animBg="1"/>
      <p:bldP spid="246872" grpId="1" animBg="1"/>
      <p:bldP spid="246873" grpId="0" animBg="1"/>
      <p:bldP spid="246873" grpId="1" animBg="1"/>
      <p:bldP spid="246874" grpId="0" animBg="1"/>
      <p:bldP spid="246875" grpId="0" animBg="1"/>
      <p:bldP spid="246876" grpId="0" animBg="1"/>
      <p:bldP spid="246877" grpId="0" animBg="1"/>
      <p:bldP spid="246877" grpId="1" animBg="1"/>
      <p:bldP spid="246877" grpId="2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2417263" y="235420"/>
            <a:ext cx="7560839" cy="1152550"/>
          </a:xfrm>
        </p:spPr>
        <p:txBody>
          <a:bodyPr/>
          <a:lstStyle/>
          <a:p>
            <a:pPr eaLnBrk="1" hangingPunct="1"/>
            <a:r>
              <a:rPr lang="ja-JP" altLang="en-US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中間まとめ　</a:t>
            </a:r>
            <a:r>
              <a:rPr lang="en-US" altLang="ja-JP" sz="2800" dirty="0">
                <a:latin typeface="Comic Sans MS" panose="030F0702030302020204" pitchFamily="66" charset="0"/>
                <a:ea typeface="小塚ゴシック Pro L" pitchFamily="34" charset="-128"/>
              </a:rPr>
              <a:t>interim summary</a:t>
            </a:r>
            <a:endParaRPr lang="ja-JP" altLang="en-US" sz="3200" dirty="0"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24579" name="Text Box 5"/>
          <p:cNvSpPr txBox="1">
            <a:spLocks noChangeArrowheads="1"/>
          </p:cNvSpPr>
          <p:nvPr/>
        </p:nvSpPr>
        <p:spPr bwMode="auto">
          <a:xfrm>
            <a:off x="2190948" y="1844675"/>
            <a:ext cx="382508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地震（地震動）</a:t>
            </a:r>
            <a:r>
              <a:rPr lang="en-US" altLang="ja-JP" dirty="0">
                <a:latin typeface="Comic Sans MS" panose="030F0702030302020204" pitchFamily="66" charset="0"/>
                <a:ea typeface="小塚ゴシック Pro L" pitchFamily="34" charset="-128"/>
              </a:rPr>
              <a:t>Shaking</a:t>
            </a:r>
            <a:endParaRPr lang="ja-JP" altLang="en-US" dirty="0"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2206489" y="2419350"/>
            <a:ext cx="286969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断層ずれ </a:t>
            </a:r>
            <a:r>
              <a:rPr lang="en-US" altLang="ja-JP" dirty="0">
                <a:latin typeface="Comic Sans MS" panose="030F0702030302020204" pitchFamily="66" charset="0"/>
                <a:ea typeface="小塚ゴシック Pro L" pitchFamily="34" charset="-128"/>
              </a:rPr>
              <a:t>Faulting</a:t>
            </a:r>
            <a:endParaRPr lang="ja-JP" altLang="en-US" dirty="0"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24581" name="Text Box 7"/>
          <p:cNvSpPr txBox="1">
            <a:spLocks noChangeArrowheads="1"/>
          </p:cNvSpPr>
          <p:nvPr/>
        </p:nvSpPr>
        <p:spPr bwMode="auto">
          <a:xfrm>
            <a:off x="2190948" y="3630613"/>
            <a:ext cx="493757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プレート相対運動 </a:t>
            </a:r>
            <a:r>
              <a:rPr lang="en-US" altLang="ja-JP" dirty="0">
                <a:latin typeface="Comic Sans MS" panose="030F0702030302020204" pitchFamily="66" charset="0"/>
                <a:ea typeface="小塚ゴシック Pro L" pitchFamily="34" charset="-128"/>
              </a:rPr>
              <a:t>Plate motion</a:t>
            </a:r>
            <a:endParaRPr lang="ja-JP" altLang="en-US" dirty="0"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24582" name="Text Box 8"/>
          <p:cNvSpPr txBox="1">
            <a:spLocks noChangeArrowheads="1"/>
          </p:cNvSpPr>
          <p:nvPr/>
        </p:nvSpPr>
        <p:spPr bwMode="auto">
          <a:xfrm>
            <a:off x="2190949" y="2997200"/>
            <a:ext cx="54441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地殻応力（ひずみ）</a:t>
            </a:r>
            <a:r>
              <a:rPr lang="en-US" altLang="ja-JP" dirty="0">
                <a:latin typeface="Comic Sans MS" panose="030F0702030302020204" pitchFamily="66" charset="0"/>
                <a:ea typeface="小塚ゴシック Pro L" pitchFamily="34" charset="-128"/>
              </a:rPr>
              <a:t>Crustal stress</a:t>
            </a:r>
            <a:endParaRPr lang="ja-JP" altLang="en-US" dirty="0"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24583" name="Text Box 9"/>
          <p:cNvSpPr txBox="1">
            <a:spLocks noChangeArrowheads="1"/>
          </p:cNvSpPr>
          <p:nvPr/>
        </p:nvSpPr>
        <p:spPr bwMode="auto">
          <a:xfrm>
            <a:off x="2190949" y="4221163"/>
            <a:ext cx="41601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熱対流 </a:t>
            </a:r>
            <a:r>
              <a:rPr lang="en-US" altLang="ja-JP" dirty="0">
                <a:latin typeface="Comic Sans MS" panose="030F0702030302020204" pitchFamily="66" charset="0"/>
                <a:ea typeface="小塚ゴシック Pro L" pitchFamily="34" charset="-128"/>
              </a:rPr>
              <a:t>Thermal convection</a:t>
            </a:r>
            <a:endParaRPr lang="ja-JP" altLang="en-US" dirty="0"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24584" name="Text Box 10"/>
          <p:cNvSpPr txBox="1">
            <a:spLocks noChangeArrowheads="1"/>
          </p:cNvSpPr>
          <p:nvPr/>
        </p:nvSpPr>
        <p:spPr bwMode="auto">
          <a:xfrm>
            <a:off x="2190949" y="4889727"/>
            <a:ext cx="56044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地球深部の熱 </a:t>
            </a:r>
            <a:r>
              <a:rPr lang="en-US" altLang="ja-JP" dirty="0">
                <a:latin typeface="Comic Sans MS" panose="030F0702030302020204" pitchFamily="66" charset="0"/>
                <a:ea typeface="小塚ゴシック Pro L" pitchFamily="34" charset="-128"/>
              </a:rPr>
              <a:t>Heat within the Earth</a:t>
            </a:r>
            <a:endParaRPr lang="ja-JP" altLang="en-US" dirty="0"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24585" name="Line 14"/>
          <p:cNvSpPr>
            <a:spLocks noChangeShapeType="1"/>
          </p:cNvSpPr>
          <p:nvPr/>
        </p:nvSpPr>
        <p:spPr bwMode="auto">
          <a:xfrm>
            <a:off x="1919485" y="2060575"/>
            <a:ext cx="0" cy="30241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4586" name="Text Box 15"/>
          <p:cNvSpPr txBox="1">
            <a:spLocks noChangeArrowheads="1"/>
          </p:cNvSpPr>
          <p:nvPr/>
        </p:nvSpPr>
        <p:spPr bwMode="auto">
          <a:xfrm>
            <a:off x="911424" y="3232150"/>
            <a:ext cx="978153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原因</a:t>
            </a:r>
            <a:endParaRPr lang="en-US" altLang="ja-JP" sz="28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r"/>
            <a:r>
              <a:rPr lang="en-US" altLang="ja-JP" dirty="0">
                <a:latin typeface="Comic Sans MS" panose="030F0702030302020204" pitchFamily="66" charset="0"/>
                <a:ea typeface="小塚ゴシック Pro L" pitchFamily="34" charset="-128"/>
              </a:rPr>
              <a:t>cause</a:t>
            </a:r>
            <a:endParaRPr lang="ja-JP" altLang="en-US" dirty="0"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262160" name="Text Box 16"/>
          <p:cNvSpPr txBox="1">
            <a:spLocks noChangeArrowheads="1"/>
          </p:cNvSpPr>
          <p:nvPr/>
        </p:nvSpPr>
        <p:spPr bwMode="auto">
          <a:xfrm>
            <a:off x="8184233" y="1952397"/>
            <a:ext cx="1980029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 dirty="0">
                <a:solidFill>
                  <a:srgbClr val="CC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固い地球？</a:t>
            </a:r>
            <a:endParaRPr lang="en-US" altLang="ja-JP" sz="2800" dirty="0">
              <a:solidFill>
                <a:srgbClr val="CC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r>
              <a:rPr lang="en-US" altLang="ja-JP" sz="2000" dirty="0">
                <a:solidFill>
                  <a:srgbClr val="CC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Hard?</a:t>
            </a:r>
            <a:endParaRPr lang="ja-JP" altLang="en-US" sz="2000" dirty="0">
              <a:solidFill>
                <a:srgbClr val="CC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262161" name="Text Box 17"/>
          <p:cNvSpPr txBox="1">
            <a:spLocks noChangeArrowheads="1"/>
          </p:cNvSpPr>
          <p:nvPr/>
        </p:nvSpPr>
        <p:spPr bwMode="auto">
          <a:xfrm>
            <a:off x="8521074" y="4209644"/>
            <a:ext cx="350288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 dirty="0">
                <a:solidFill>
                  <a:srgbClr val="CC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柔らかい地球？ </a:t>
            </a:r>
            <a:r>
              <a:rPr lang="en-US" altLang="ja-JP" sz="2000" dirty="0">
                <a:solidFill>
                  <a:srgbClr val="CC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Soft?</a:t>
            </a:r>
            <a:endParaRPr lang="ja-JP" altLang="en-US" dirty="0">
              <a:solidFill>
                <a:srgbClr val="CC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262162" name="Oval 18"/>
          <p:cNvSpPr>
            <a:spLocks noChangeArrowheads="1"/>
          </p:cNvSpPr>
          <p:nvPr/>
        </p:nvSpPr>
        <p:spPr bwMode="auto">
          <a:xfrm>
            <a:off x="8904288" y="2781300"/>
            <a:ext cx="1090612" cy="1087438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rgbClr val="20207E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ACBF5033-AFA3-42CE-BDFF-B0090106EC2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0301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2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2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2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21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2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21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2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21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21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21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21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4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458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31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31" tmFilter="0, 0; 0.125,0.2665; 0.25,0.4; 0.375,0.465; 0.5,0.5;  0.625,0.535; 0.75,0.6; 0.875,0.7335; 1,1">
                                          <p:stCondLst>
                                            <p:cond delay="531"/>
                                          </p:stCondLst>
                                        </p:cTn>
                                        <p:tgtEl>
                                          <p:spTgt spid="262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66" tmFilter="0, 0; 0.125,0.2665; 0.25,0.4; 0.375,0.465; 0.5,0.5;  0.625,0.535; 0.75,0.6; 0.875,0.7335; 1,1">
                                          <p:stCondLst>
                                            <p:cond delay="1059"/>
                                          </p:stCondLst>
                                        </p:cTn>
                                        <p:tgtEl>
                                          <p:spTgt spid="262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1" tmFilter="0, 0; 0.125,0.2665; 0.25,0.4; 0.375,0.465; 0.5,0.5;  0.625,0.535; 0.75,0.6; 0.875,0.7335; 1,1">
                                          <p:stCondLst>
                                            <p:cond delay="1325"/>
                                          </p:stCondLst>
                                        </p:cTn>
                                        <p:tgtEl>
                                          <p:spTgt spid="262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1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2621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33" decel="50000">
                                          <p:stCondLst>
                                            <p:cond delay="541"/>
                                          </p:stCondLst>
                                        </p:cTn>
                                        <p:tgtEl>
                                          <p:spTgt spid="2621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1">
                                          <p:stCondLst>
                                            <p:cond delay="1050"/>
                                          </p:stCondLst>
                                        </p:cTn>
                                        <p:tgtEl>
                                          <p:spTgt spid="2621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33" decel="50000">
                                          <p:stCondLst>
                                            <p:cond delay="1070"/>
                                          </p:stCondLst>
                                        </p:cTn>
                                        <p:tgtEl>
                                          <p:spTgt spid="2621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1">
                                          <p:stCondLst>
                                            <p:cond delay="1314"/>
                                          </p:stCondLst>
                                        </p:cTn>
                                        <p:tgtEl>
                                          <p:spTgt spid="2621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33" decel="50000">
                                          <p:stCondLst>
                                            <p:cond delay="1334"/>
                                          </p:stCondLst>
                                        </p:cTn>
                                        <p:tgtEl>
                                          <p:spTgt spid="2621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1">
                                          <p:stCondLst>
                                            <p:cond delay="1446"/>
                                          </p:stCondLst>
                                        </p:cTn>
                                        <p:tgtEl>
                                          <p:spTgt spid="2621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33" decel="50000">
                                          <p:stCondLst>
                                            <p:cond delay="1467"/>
                                          </p:stCondLst>
                                        </p:cTn>
                                        <p:tgtEl>
                                          <p:spTgt spid="2621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62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62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62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62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1000" fill="hold"/>
                                        <p:tgtEl>
                                          <p:spTgt spid="262162"/>
                                        </p:tgtEl>
                                      </p:cBhvr>
                                      <p:by x="10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6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1000" fill="hold"/>
                                        <p:tgtEl>
                                          <p:spTgt spid="262162"/>
                                        </p:tgtEl>
                                      </p:cBhvr>
                                      <p:by x="8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4971E-6 L 0.00347 0.45572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262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" y="2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42" presetClass="path" presetSubtype="0" accel="50000" decel="5000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47 0.45572 L 0.00347 0.48717 " pathEditMode="fixed" rAng="0" ptsTypes="AA">
                                      <p:cBhvr>
                                        <p:cTn id="57" dur="1000" fill="hold"/>
                                        <p:tgtEl>
                                          <p:spTgt spid="2621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6" presetClass="emph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1000" fill="hold"/>
                                        <p:tgtEl>
                                          <p:spTgt spid="262162"/>
                                        </p:tgtEl>
                                      </p:cBhvr>
                                      <p:by x="14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0" presetID="6" presetClass="emph" presetSubtype="0" fill="hold" grpId="6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1000" fill="hold"/>
                                        <p:tgtEl>
                                          <p:spTgt spid="262162"/>
                                        </p:tgtEl>
                                      </p:cBhvr>
                                      <p:by x="100000" y="6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2160" grpId="0"/>
      <p:bldP spid="262161" grpId="0"/>
      <p:bldP spid="262162" grpId="0" animBg="1"/>
      <p:bldP spid="262162" grpId="1" animBg="1"/>
      <p:bldP spid="262162" grpId="2" animBg="1"/>
      <p:bldP spid="262162" grpId="3" animBg="1"/>
      <p:bldP spid="262162" grpId="4" animBg="1"/>
      <p:bldP spid="262162" grpId="5" animBg="1"/>
      <p:bldP spid="262162" grpId="6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-2065">
            <a:off x="4511676" y="1914525"/>
            <a:ext cx="3025775" cy="2954338"/>
            <a:chOff x="2112" y="672"/>
            <a:chExt cx="1056" cy="1104"/>
          </a:xfrm>
        </p:grpSpPr>
        <p:sp>
          <p:nvSpPr>
            <p:cNvPr id="122895" name="Oval 15"/>
            <p:cNvSpPr>
              <a:spLocks noChangeArrowheads="1"/>
            </p:cNvSpPr>
            <p:nvPr/>
          </p:nvSpPr>
          <p:spPr bwMode="auto">
            <a:xfrm>
              <a:off x="2112" y="672"/>
              <a:ext cx="1056" cy="1104"/>
            </a:xfrm>
            <a:prstGeom prst="ellipse">
              <a:avLst/>
            </a:prstGeom>
            <a:gradFill rotWithShape="0">
              <a:gsLst>
                <a:gs pos="0">
                  <a:schemeClr val="accent2">
                    <a:gamma/>
                    <a:tint val="5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5613" name="Freeform 16"/>
            <p:cNvSpPr>
              <a:spLocks/>
            </p:cNvSpPr>
            <p:nvPr/>
          </p:nvSpPr>
          <p:spPr bwMode="auto">
            <a:xfrm>
              <a:off x="2608" y="690"/>
              <a:ext cx="89" cy="77"/>
            </a:xfrm>
            <a:custGeom>
              <a:avLst/>
              <a:gdLst>
                <a:gd name="T0" fmla="*/ 1 w 176"/>
                <a:gd name="T1" fmla="*/ 2 h 154"/>
                <a:gd name="T2" fmla="*/ 0 w 176"/>
                <a:gd name="T3" fmla="*/ 9 h 154"/>
                <a:gd name="T4" fmla="*/ 1 w 176"/>
                <a:gd name="T5" fmla="*/ 16 h 154"/>
                <a:gd name="T6" fmla="*/ 3 w 176"/>
                <a:gd name="T7" fmla="*/ 23 h 154"/>
                <a:gd name="T8" fmla="*/ 7 w 176"/>
                <a:gd name="T9" fmla="*/ 28 h 154"/>
                <a:gd name="T10" fmla="*/ 9 w 176"/>
                <a:gd name="T11" fmla="*/ 29 h 154"/>
                <a:gd name="T12" fmla="*/ 11 w 176"/>
                <a:gd name="T13" fmla="*/ 30 h 154"/>
                <a:gd name="T14" fmla="*/ 13 w 176"/>
                <a:gd name="T15" fmla="*/ 30 h 154"/>
                <a:gd name="T16" fmla="*/ 16 w 176"/>
                <a:gd name="T17" fmla="*/ 30 h 154"/>
                <a:gd name="T18" fmla="*/ 19 w 176"/>
                <a:gd name="T19" fmla="*/ 30 h 154"/>
                <a:gd name="T20" fmla="*/ 21 w 176"/>
                <a:gd name="T21" fmla="*/ 30 h 154"/>
                <a:gd name="T22" fmla="*/ 23 w 176"/>
                <a:gd name="T23" fmla="*/ 30 h 154"/>
                <a:gd name="T24" fmla="*/ 26 w 176"/>
                <a:gd name="T25" fmla="*/ 30 h 154"/>
                <a:gd name="T26" fmla="*/ 28 w 176"/>
                <a:gd name="T27" fmla="*/ 30 h 154"/>
                <a:gd name="T28" fmla="*/ 31 w 176"/>
                <a:gd name="T29" fmla="*/ 30 h 154"/>
                <a:gd name="T30" fmla="*/ 35 w 176"/>
                <a:gd name="T31" fmla="*/ 31 h 154"/>
                <a:gd name="T32" fmla="*/ 39 w 176"/>
                <a:gd name="T33" fmla="*/ 31 h 154"/>
                <a:gd name="T34" fmla="*/ 42 w 176"/>
                <a:gd name="T35" fmla="*/ 32 h 154"/>
                <a:gd name="T36" fmla="*/ 46 w 176"/>
                <a:gd name="T37" fmla="*/ 34 h 154"/>
                <a:gd name="T38" fmla="*/ 48 w 176"/>
                <a:gd name="T39" fmla="*/ 35 h 154"/>
                <a:gd name="T40" fmla="*/ 50 w 176"/>
                <a:gd name="T41" fmla="*/ 36 h 154"/>
                <a:gd name="T42" fmla="*/ 47 w 176"/>
                <a:gd name="T43" fmla="*/ 45 h 154"/>
                <a:gd name="T44" fmla="*/ 57 w 176"/>
                <a:gd name="T45" fmla="*/ 47 h 154"/>
                <a:gd name="T46" fmla="*/ 58 w 176"/>
                <a:gd name="T47" fmla="*/ 64 h 154"/>
                <a:gd name="T48" fmla="*/ 81 w 176"/>
                <a:gd name="T49" fmla="*/ 77 h 154"/>
                <a:gd name="T50" fmla="*/ 85 w 176"/>
                <a:gd name="T51" fmla="*/ 73 h 154"/>
                <a:gd name="T52" fmla="*/ 78 w 176"/>
                <a:gd name="T53" fmla="*/ 53 h 154"/>
                <a:gd name="T54" fmla="*/ 83 w 176"/>
                <a:gd name="T55" fmla="*/ 49 h 154"/>
                <a:gd name="T56" fmla="*/ 81 w 176"/>
                <a:gd name="T57" fmla="*/ 42 h 154"/>
                <a:gd name="T58" fmla="*/ 73 w 176"/>
                <a:gd name="T59" fmla="*/ 39 h 154"/>
                <a:gd name="T60" fmla="*/ 83 w 176"/>
                <a:gd name="T61" fmla="*/ 34 h 154"/>
                <a:gd name="T62" fmla="*/ 89 w 176"/>
                <a:gd name="T63" fmla="*/ 25 h 154"/>
                <a:gd name="T64" fmla="*/ 84 w 176"/>
                <a:gd name="T65" fmla="*/ 21 h 154"/>
                <a:gd name="T66" fmla="*/ 80 w 176"/>
                <a:gd name="T67" fmla="*/ 18 h 154"/>
                <a:gd name="T68" fmla="*/ 76 w 176"/>
                <a:gd name="T69" fmla="*/ 15 h 154"/>
                <a:gd name="T70" fmla="*/ 72 w 176"/>
                <a:gd name="T71" fmla="*/ 15 h 154"/>
                <a:gd name="T72" fmla="*/ 69 w 176"/>
                <a:gd name="T73" fmla="*/ 15 h 154"/>
                <a:gd name="T74" fmla="*/ 65 w 176"/>
                <a:gd name="T75" fmla="*/ 14 h 154"/>
                <a:gd name="T76" fmla="*/ 59 w 176"/>
                <a:gd name="T77" fmla="*/ 13 h 154"/>
                <a:gd name="T78" fmla="*/ 53 w 176"/>
                <a:gd name="T79" fmla="*/ 13 h 154"/>
                <a:gd name="T80" fmla="*/ 47 w 176"/>
                <a:gd name="T81" fmla="*/ 13 h 154"/>
                <a:gd name="T82" fmla="*/ 41 w 176"/>
                <a:gd name="T83" fmla="*/ 12 h 154"/>
                <a:gd name="T84" fmla="*/ 38 w 176"/>
                <a:gd name="T85" fmla="*/ 12 h 154"/>
                <a:gd name="T86" fmla="*/ 36 w 176"/>
                <a:gd name="T87" fmla="*/ 12 h 154"/>
                <a:gd name="T88" fmla="*/ 28 w 176"/>
                <a:gd name="T89" fmla="*/ 0 h 154"/>
                <a:gd name="T90" fmla="*/ 1 w 176"/>
                <a:gd name="T91" fmla="*/ 2 h 15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76"/>
                <a:gd name="T139" fmla="*/ 0 h 154"/>
                <a:gd name="T140" fmla="*/ 176 w 176"/>
                <a:gd name="T141" fmla="*/ 154 h 15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76" h="154">
                  <a:moveTo>
                    <a:pt x="2" y="5"/>
                  </a:moveTo>
                  <a:lnTo>
                    <a:pt x="0" y="18"/>
                  </a:lnTo>
                  <a:lnTo>
                    <a:pt x="1" y="32"/>
                  </a:lnTo>
                  <a:lnTo>
                    <a:pt x="6" y="47"/>
                  </a:lnTo>
                  <a:lnTo>
                    <a:pt x="13" y="56"/>
                  </a:lnTo>
                  <a:lnTo>
                    <a:pt x="17" y="58"/>
                  </a:lnTo>
                  <a:lnTo>
                    <a:pt x="22" y="60"/>
                  </a:lnTo>
                  <a:lnTo>
                    <a:pt x="26" y="60"/>
                  </a:lnTo>
                  <a:lnTo>
                    <a:pt x="32" y="60"/>
                  </a:lnTo>
                  <a:lnTo>
                    <a:pt x="37" y="60"/>
                  </a:lnTo>
                  <a:lnTo>
                    <a:pt x="41" y="60"/>
                  </a:lnTo>
                  <a:lnTo>
                    <a:pt x="46" y="60"/>
                  </a:lnTo>
                  <a:lnTo>
                    <a:pt x="51" y="60"/>
                  </a:lnTo>
                  <a:lnTo>
                    <a:pt x="55" y="61"/>
                  </a:lnTo>
                  <a:lnTo>
                    <a:pt x="62" y="61"/>
                  </a:lnTo>
                  <a:lnTo>
                    <a:pt x="69" y="62"/>
                  </a:lnTo>
                  <a:lnTo>
                    <a:pt x="77" y="63"/>
                  </a:lnTo>
                  <a:lnTo>
                    <a:pt x="84" y="64"/>
                  </a:lnTo>
                  <a:lnTo>
                    <a:pt x="90" y="67"/>
                  </a:lnTo>
                  <a:lnTo>
                    <a:pt x="95" y="69"/>
                  </a:lnTo>
                  <a:lnTo>
                    <a:pt x="99" y="72"/>
                  </a:lnTo>
                  <a:lnTo>
                    <a:pt x="92" y="90"/>
                  </a:lnTo>
                  <a:lnTo>
                    <a:pt x="113" y="94"/>
                  </a:lnTo>
                  <a:lnTo>
                    <a:pt x="114" y="128"/>
                  </a:lnTo>
                  <a:lnTo>
                    <a:pt x="160" y="154"/>
                  </a:lnTo>
                  <a:lnTo>
                    <a:pt x="168" y="146"/>
                  </a:lnTo>
                  <a:lnTo>
                    <a:pt x="154" y="106"/>
                  </a:lnTo>
                  <a:lnTo>
                    <a:pt x="165" y="98"/>
                  </a:lnTo>
                  <a:lnTo>
                    <a:pt x="160" y="84"/>
                  </a:lnTo>
                  <a:lnTo>
                    <a:pt x="145" y="78"/>
                  </a:lnTo>
                  <a:lnTo>
                    <a:pt x="165" y="68"/>
                  </a:lnTo>
                  <a:lnTo>
                    <a:pt x="176" y="50"/>
                  </a:lnTo>
                  <a:lnTo>
                    <a:pt x="167" y="42"/>
                  </a:lnTo>
                  <a:lnTo>
                    <a:pt x="159" y="35"/>
                  </a:lnTo>
                  <a:lnTo>
                    <a:pt x="151" y="31"/>
                  </a:lnTo>
                  <a:lnTo>
                    <a:pt x="143" y="30"/>
                  </a:lnTo>
                  <a:lnTo>
                    <a:pt x="137" y="30"/>
                  </a:lnTo>
                  <a:lnTo>
                    <a:pt x="128" y="28"/>
                  </a:lnTo>
                  <a:lnTo>
                    <a:pt x="116" y="27"/>
                  </a:lnTo>
                  <a:lnTo>
                    <a:pt x="104" y="26"/>
                  </a:lnTo>
                  <a:lnTo>
                    <a:pt x="92" y="26"/>
                  </a:lnTo>
                  <a:lnTo>
                    <a:pt x="82" y="25"/>
                  </a:lnTo>
                  <a:lnTo>
                    <a:pt x="75" y="24"/>
                  </a:lnTo>
                  <a:lnTo>
                    <a:pt x="72" y="24"/>
                  </a:lnTo>
                  <a:lnTo>
                    <a:pt x="56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4" name="Freeform 17"/>
            <p:cNvSpPr>
              <a:spLocks/>
            </p:cNvSpPr>
            <p:nvPr/>
          </p:nvSpPr>
          <p:spPr bwMode="auto">
            <a:xfrm>
              <a:off x="2732" y="726"/>
              <a:ext cx="26" cy="25"/>
            </a:xfrm>
            <a:custGeom>
              <a:avLst/>
              <a:gdLst>
                <a:gd name="T0" fmla="*/ 0 w 53"/>
                <a:gd name="T1" fmla="*/ 0 h 50"/>
                <a:gd name="T2" fmla="*/ 2 w 53"/>
                <a:gd name="T3" fmla="*/ 1 h 50"/>
                <a:gd name="T4" fmla="*/ 6 w 53"/>
                <a:gd name="T5" fmla="*/ 2 h 50"/>
                <a:gd name="T6" fmla="*/ 10 w 53"/>
                <a:gd name="T7" fmla="*/ 3 h 50"/>
                <a:gd name="T8" fmla="*/ 14 w 53"/>
                <a:gd name="T9" fmla="*/ 3 h 50"/>
                <a:gd name="T10" fmla="*/ 18 w 53"/>
                <a:gd name="T11" fmla="*/ 5 h 50"/>
                <a:gd name="T12" fmla="*/ 22 w 53"/>
                <a:gd name="T13" fmla="*/ 6 h 50"/>
                <a:gd name="T14" fmla="*/ 25 w 53"/>
                <a:gd name="T15" fmla="*/ 7 h 50"/>
                <a:gd name="T16" fmla="*/ 26 w 53"/>
                <a:gd name="T17" fmla="*/ 9 h 50"/>
                <a:gd name="T18" fmla="*/ 24 w 53"/>
                <a:gd name="T19" fmla="*/ 25 h 50"/>
                <a:gd name="T20" fmla="*/ 5 w 53"/>
                <a:gd name="T21" fmla="*/ 20 h 50"/>
                <a:gd name="T22" fmla="*/ 4 w 53"/>
                <a:gd name="T23" fmla="*/ 17 h 50"/>
                <a:gd name="T24" fmla="*/ 2 w 53"/>
                <a:gd name="T25" fmla="*/ 11 h 50"/>
                <a:gd name="T26" fmla="*/ 0 w 53"/>
                <a:gd name="T27" fmla="*/ 4 h 50"/>
                <a:gd name="T28" fmla="*/ 0 w 53"/>
                <a:gd name="T29" fmla="*/ 0 h 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3"/>
                <a:gd name="T46" fmla="*/ 0 h 50"/>
                <a:gd name="T47" fmla="*/ 53 w 53"/>
                <a:gd name="T48" fmla="*/ 50 h 5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3" h="50">
                  <a:moveTo>
                    <a:pt x="0" y="0"/>
                  </a:moveTo>
                  <a:lnTo>
                    <a:pt x="5" y="1"/>
                  </a:lnTo>
                  <a:lnTo>
                    <a:pt x="12" y="3"/>
                  </a:lnTo>
                  <a:lnTo>
                    <a:pt x="20" y="5"/>
                  </a:lnTo>
                  <a:lnTo>
                    <a:pt x="28" y="7"/>
                  </a:lnTo>
                  <a:lnTo>
                    <a:pt x="37" y="9"/>
                  </a:lnTo>
                  <a:lnTo>
                    <a:pt x="44" y="13"/>
                  </a:lnTo>
                  <a:lnTo>
                    <a:pt x="50" y="15"/>
                  </a:lnTo>
                  <a:lnTo>
                    <a:pt x="53" y="18"/>
                  </a:lnTo>
                  <a:lnTo>
                    <a:pt x="48" y="50"/>
                  </a:lnTo>
                  <a:lnTo>
                    <a:pt x="11" y="39"/>
                  </a:lnTo>
                  <a:lnTo>
                    <a:pt x="8" y="34"/>
                  </a:lnTo>
                  <a:lnTo>
                    <a:pt x="4" y="22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5" name="Freeform 18"/>
            <p:cNvSpPr>
              <a:spLocks/>
            </p:cNvSpPr>
            <p:nvPr/>
          </p:nvSpPr>
          <p:spPr bwMode="auto">
            <a:xfrm>
              <a:off x="2534" y="698"/>
              <a:ext cx="57" cy="47"/>
            </a:xfrm>
            <a:custGeom>
              <a:avLst/>
              <a:gdLst>
                <a:gd name="T0" fmla="*/ 18 w 114"/>
                <a:gd name="T1" fmla="*/ 0 h 94"/>
                <a:gd name="T2" fmla="*/ 49 w 114"/>
                <a:gd name="T3" fmla="*/ 6 h 94"/>
                <a:gd name="T4" fmla="*/ 57 w 114"/>
                <a:gd name="T5" fmla="*/ 24 h 94"/>
                <a:gd name="T6" fmla="*/ 53 w 114"/>
                <a:gd name="T7" fmla="*/ 46 h 94"/>
                <a:gd name="T8" fmla="*/ 48 w 114"/>
                <a:gd name="T9" fmla="*/ 47 h 94"/>
                <a:gd name="T10" fmla="*/ 42 w 114"/>
                <a:gd name="T11" fmla="*/ 30 h 94"/>
                <a:gd name="T12" fmla="*/ 29 w 114"/>
                <a:gd name="T13" fmla="*/ 32 h 94"/>
                <a:gd name="T14" fmla="*/ 20 w 114"/>
                <a:gd name="T15" fmla="*/ 28 h 94"/>
                <a:gd name="T16" fmla="*/ 29 w 114"/>
                <a:gd name="T17" fmla="*/ 15 h 94"/>
                <a:gd name="T18" fmla="*/ 0 w 114"/>
                <a:gd name="T19" fmla="*/ 1 h 94"/>
                <a:gd name="T20" fmla="*/ 18 w 114"/>
                <a:gd name="T21" fmla="*/ 0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4"/>
                <a:gd name="T34" fmla="*/ 0 h 94"/>
                <a:gd name="T35" fmla="*/ 114 w 114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4" h="94">
                  <a:moveTo>
                    <a:pt x="35" y="0"/>
                  </a:moveTo>
                  <a:lnTo>
                    <a:pt x="97" y="11"/>
                  </a:lnTo>
                  <a:lnTo>
                    <a:pt x="114" y="49"/>
                  </a:lnTo>
                  <a:lnTo>
                    <a:pt x="106" y="92"/>
                  </a:lnTo>
                  <a:lnTo>
                    <a:pt x="95" y="94"/>
                  </a:lnTo>
                  <a:lnTo>
                    <a:pt x="84" y="60"/>
                  </a:lnTo>
                  <a:lnTo>
                    <a:pt x="59" y="64"/>
                  </a:lnTo>
                  <a:lnTo>
                    <a:pt x="40" y="57"/>
                  </a:lnTo>
                  <a:lnTo>
                    <a:pt x="59" y="30"/>
                  </a:lnTo>
                  <a:lnTo>
                    <a:pt x="0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6" name="Freeform 19"/>
            <p:cNvSpPr>
              <a:spLocks/>
            </p:cNvSpPr>
            <p:nvPr/>
          </p:nvSpPr>
          <p:spPr bwMode="auto">
            <a:xfrm>
              <a:off x="2225" y="708"/>
              <a:ext cx="619" cy="935"/>
            </a:xfrm>
            <a:custGeom>
              <a:avLst/>
              <a:gdLst>
                <a:gd name="T0" fmla="*/ 327 w 1237"/>
                <a:gd name="T1" fmla="*/ 87 h 1872"/>
                <a:gd name="T2" fmla="*/ 300 w 1237"/>
                <a:gd name="T3" fmla="*/ 54 h 1872"/>
                <a:gd name="T4" fmla="*/ 331 w 1237"/>
                <a:gd name="T5" fmla="*/ 28 h 1872"/>
                <a:gd name="T6" fmla="*/ 358 w 1237"/>
                <a:gd name="T7" fmla="*/ 47 h 1872"/>
                <a:gd name="T8" fmla="*/ 433 w 1237"/>
                <a:gd name="T9" fmla="*/ 94 h 1872"/>
                <a:gd name="T10" fmla="*/ 391 w 1237"/>
                <a:gd name="T11" fmla="*/ 111 h 1872"/>
                <a:gd name="T12" fmla="*/ 304 w 1237"/>
                <a:gd name="T13" fmla="*/ 132 h 1872"/>
                <a:gd name="T14" fmla="*/ 232 w 1237"/>
                <a:gd name="T15" fmla="*/ 151 h 1872"/>
                <a:gd name="T16" fmla="*/ 205 w 1237"/>
                <a:gd name="T17" fmla="*/ 134 h 1872"/>
                <a:gd name="T18" fmla="*/ 159 w 1237"/>
                <a:gd name="T19" fmla="*/ 138 h 1872"/>
                <a:gd name="T20" fmla="*/ 202 w 1237"/>
                <a:gd name="T21" fmla="*/ 139 h 1872"/>
                <a:gd name="T22" fmla="*/ 204 w 1237"/>
                <a:gd name="T23" fmla="*/ 149 h 1872"/>
                <a:gd name="T24" fmla="*/ 236 w 1237"/>
                <a:gd name="T25" fmla="*/ 165 h 1872"/>
                <a:gd name="T26" fmla="*/ 293 w 1237"/>
                <a:gd name="T27" fmla="*/ 150 h 1872"/>
                <a:gd name="T28" fmla="*/ 376 w 1237"/>
                <a:gd name="T29" fmla="*/ 120 h 1872"/>
                <a:gd name="T30" fmla="*/ 413 w 1237"/>
                <a:gd name="T31" fmla="*/ 138 h 1872"/>
                <a:gd name="T32" fmla="*/ 369 w 1237"/>
                <a:gd name="T33" fmla="*/ 135 h 1872"/>
                <a:gd name="T34" fmla="*/ 320 w 1237"/>
                <a:gd name="T35" fmla="*/ 146 h 1872"/>
                <a:gd name="T36" fmla="*/ 316 w 1237"/>
                <a:gd name="T37" fmla="*/ 163 h 1872"/>
                <a:gd name="T38" fmla="*/ 265 w 1237"/>
                <a:gd name="T39" fmla="*/ 193 h 1872"/>
                <a:gd name="T40" fmla="*/ 224 w 1237"/>
                <a:gd name="T41" fmla="*/ 265 h 1872"/>
                <a:gd name="T42" fmla="*/ 199 w 1237"/>
                <a:gd name="T43" fmla="*/ 258 h 1872"/>
                <a:gd name="T44" fmla="*/ 143 w 1237"/>
                <a:gd name="T45" fmla="*/ 254 h 1872"/>
                <a:gd name="T46" fmla="*/ 99 w 1237"/>
                <a:gd name="T47" fmla="*/ 320 h 1872"/>
                <a:gd name="T48" fmla="*/ 148 w 1237"/>
                <a:gd name="T49" fmla="*/ 318 h 1872"/>
                <a:gd name="T50" fmla="*/ 144 w 1237"/>
                <a:gd name="T51" fmla="*/ 363 h 1872"/>
                <a:gd name="T52" fmla="*/ 187 w 1237"/>
                <a:gd name="T53" fmla="*/ 416 h 1872"/>
                <a:gd name="T54" fmla="*/ 236 w 1237"/>
                <a:gd name="T55" fmla="*/ 440 h 1872"/>
                <a:gd name="T56" fmla="*/ 292 w 1237"/>
                <a:gd name="T57" fmla="*/ 413 h 1872"/>
                <a:gd name="T58" fmla="*/ 330 w 1237"/>
                <a:gd name="T59" fmla="*/ 402 h 1872"/>
                <a:gd name="T60" fmla="*/ 397 w 1237"/>
                <a:gd name="T61" fmla="*/ 420 h 1872"/>
                <a:gd name="T62" fmla="*/ 464 w 1237"/>
                <a:gd name="T63" fmla="*/ 451 h 1872"/>
                <a:gd name="T64" fmla="*/ 486 w 1237"/>
                <a:gd name="T65" fmla="*/ 500 h 1872"/>
                <a:gd name="T66" fmla="*/ 517 w 1237"/>
                <a:gd name="T67" fmla="*/ 504 h 1872"/>
                <a:gd name="T68" fmla="*/ 590 w 1237"/>
                <a:gd name="T69" fmla="*/ 518 h 1872"/>
                <a:gd name="T70" fmla="*/ 602 w 1237"/>
                <a:gd name="T71" fmla="*/ 575 h 1872"/>
                <a:gd name="T72" fmla="*/ 561 w 1237"/>
                <a:gd name="T73" fmla="*/ 647 h 1872"/>
                <a:gd name="T74" fmla="*/ 529 w 1237"/>
                <a:gd name="T75" fmla="*/ 682 h 1872"/>
                <a:gd name="T76" fmla="*/ 483 w 1237"/>
                <a:gd name="T77" fmla="*/ 773 h 1872"/>
                <a:gd name="T78" fmla="*/ 434 w 1237"/>
                <a:gd name="T79" fmla="*/ 768 h 1872"/>
                <a:gd name="T80" fmla="*/ 417 w 1237"/>
                <a:gd name="T81" fmla="*/ 818 h 1872"/>
                <a:gd name="T82" fmla="*/ 379 w 1237"/>
                <a:gd name="T83" fmla="*/ 857 h 1872"/>
                <a:gd name="T84" fmla="*/ 368 w 1237"/>
                <a:gd name="T85" fmla="*/ 916 h 1872"/>
                <a:gd name="T86" fmla="*/ 368 w 1237"/>
                <a:gd name="T87" fmla="*/ 934 h 1872"/>
                <a:gd name="T88" fmla="*/ 326 w 1237"/>
                <a:gd name="T89" fmla="*/ 889 h 1872"/>
                <a:gd name="T90" fmla="*/ 311 w 1237"/>
                <a:gd name="T91" fmla="*/ 810 h 1872"/>
                <a:gd name="T92" fmla="*/ 290 w 1237"/>
                <a:gd name="T93" fmla="*/ 647 h 1872"/>
                <a:gd name="T94" fmla="*/ 214 w 1237"/>
                <a:gd name="T95" fmla="*/ 567 h 1872"/>
                <a:gd name="T96" fmla="*/ 224 w 1237"/>
                <a:gd name="T97" fmla="*/ 457 h 1872"/>
                <a:gd name="T98" fmla="*/ 178 w 1237"/>
                <a:gd name="T99" fmla="*/ 430 h 1872"/>
                <a:gd name="T100" fmla="*/ 130 w 1237"/>
                <a:gd name="T101" fmla="*/ 382 h 1872"/>
                <a:gd name="T102" fmla="*/ 68 w 1237"/>
                <a:gd name="T103" fmla="*/ 352 h 1872"/>
                <a:gd name="T104" fmla="*/ 24 w 1237"/>
                <a:gd name="T105" fmla="*/ 260 h 1872"/>
                <a:gd name="T106" fmla="*/ 25 w 1237"/>
                <a:gd name="T107" fmla="*/ 303 h 1872"/>
                <a:gd name="T108" fmla="*/ 16 w 1237"/>
                <a:gd name="T109" fmla="*/ 297 h 1872"/>
                <a:gd name="T110" fmla="*/ 1 w 1237"/>
                <a:gd name="T111" fmla="*/ 204 h 1872"/>
                <a:gd name="T112" fmla="*/ 144 w 1237"/>
                <a:gd name="T113" fmla="*/ 46 h 1872"/>
                <a:gd name="T114" fmla="*/ 251 w 1237"/>
                <a:gd name="T115" fmla="*/ 24 h 1872"/>
                <a:gd name="T116" fmla="*/ 301 w 1237"/>
                <a:gd name="T117" fmla="*/ 5 h 1872"/>
                <a:gd name="T118" fmla="*/ 292 w 1237"/>
                <a:gd name="T119" fmla="*/ 33 h 1872"/>
                <a:gd name="T120" fmla="*/ 243 w 1237"/>
                <a:gd name="T121" fmla="*/ 51 h 1872"/>
                <a:gd name="T122" fmla="*/ 270 w 1237"/>
                <a:gd name="T123" fmla="*/ 71 h 1872"/>
                <a:gd name="T124" fmla="*/ 287 w 1237"/>
                <a:gd name="T125" fmla="*/ 78 h 187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37"/>
                <a:gd name="T190" fmla="*/ 0 h 1872"/>
                <a:gd name="T191" fmla="*/ 1237 w 1237"/>
                <a:gd name="T192" fmla="*/ 1872 h 187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37" h="1872">
                  <a:moveTo>
                    <a:pt x="645" y="149"/>
                  </a:moveTo>
                  <a:lnTo>
                    <a:pt x="641" y="151"/>
                  </a:lnTo>
                  <a:lnTo>
                    <a:pt x="638" y="156"/>
                  </a:lnTo>
                  <a:lnTo>
                    <a:pt x="636" y="162"/>
                  </a:lnTo>
                  <a:lnTo>
                    <a:pt x="633" y="167"/>
                  </a:lnTo>
                  <a:lnTo>
                    <a:pt x="636" y="173"/>
                  </a:lnTo>
                  <a:lnTo>
                    <a:pt x="640" y="180"/>
                  </a:lnTo>
                  <a:lnTo>
                    <a:pt x="645" y="186"/>
                  </a:lnTo>
                  <a:lnTo>
                    <a:pt x="650" y="189"/>
                  </a:lnTo>
                  <a:lnTo>
                    <a:pt x="653" y="188"/>
                  </a:lnTo>
                  <a:lnTo>
                    <a:pt x="658" y="186"/>
                  </a:lnTo>
                  <a:lnTo>
                    <a:pt x="660" y="182"/>
                  </a:lnTo>
                  <a:lnTo>
                    <a:pt x="661" y="180"/>
                  </a:lnTo>
                  <a:lnTo>
                    <a:pt x="660" y="178"/>
                  </a:lnTo>
                  <a:lnTo>
                    <a:pt x="658" y="175"/>
                  </a:lnTo>
                  <a:lnTo>
                    <a:pt x="654" y="174"/>
                  </a:lnTo>
                  <a:lnTo>
                    <a:pt x="653" y="171"/>
                  </a:lnTo>
                  <a:lnTo>
                    <a:pt x="654" y="169"/>
                  </a:lnTo>
                  <a:lnTo>
                    <a:pt x="658" y="166"/>
                  </a:lnTo>
                  <a:lnTo>
                    <a:pt x="660" y="164"/>
                  </a:lnTo>
                  <a:lnTo>
                    <a:pt x="661" y="162"/>
                  </a:lnTo>
                  <a:lnTo>
                    <a:pt x="660" y="158"/>
                  </a:lnTo>
                  <a:lnTo>
                    <a:pt x="656" y="155"/>
                  </a:lnTo>
                  <a:lnTo>
                    <a:pt x="652" y="151"/>
                  </a:lnTo>
                  <a:lnTo>
                    <a:pt x="645" y="149"/>
                  </a:lnTo>
                  <a:lnTo>
                    <a:pt x="607" y="129"/>
                  </a:lnTo>
                  <a:lnTo>
                    <a:pt x="606" y="125"/>
                  </a:lnTo>
                  <a:lnTo>
                    <a:pt x="601" y="121"/>
                  </a:lnTo>
                  <a:lnTo>
                    <a:pt x="597" y="117"/>
                  </a:lnTo>
                  <a:lnTo>
                    <a:pt x="594" y="113"/>
                  </a:lnTo>
                  <a:lnTo>
                    <a:pt x="595" y="111"/>
                  </a:lnTo>
                  <a:lnTo>
                    <a:pt x="600" y="108"/>
                  </a:lnTo>
                  <a:lnTo>
                    <a:pt x="606" y="104"/>
                  </a:lnTo>
                  <a:lnTo>
                    <a:pt x="613" y="99"/>
                  </a:lnTo>
                  <a:lnTo>
                    <a:pt x="618" y="96"/>
                  </a:lnTo>
                  <a:lnTo>
                    <a:pt x="624" y="93"/>
                  </a:lnTo>
                  <a:lnTo>
                    <a:pt x="629" y="89"/>
                  </a:lnTo>
                  <a:lnTo>
                    <a:pt x="630" y="87"/>
                  </a:lnTo>
                  <a:lnTo>
                    <a:pt x="616" y="67"/>
                  </a:lnTo>
                  <a:lnTo>
                    <a:pt x="621" y="66"/>
                  </a:lnTo>
                  <a:lnTo>
                    <a:pt x="625" y="65"/>
                  </a:lnTo>
                  <a:lnTo>
                    <a:pt x="631" y="64"/>
                  </a:lnTo>
                  <a:lnTo>
                    <a:pt x="638" y="61"/>
                  </a:lnTo>
                  <a:lnTo>
                    <a:pt x="644" y="60"/>
                  </a:lnTo>
                  <a:lnTo>
                    <a:pt x="650" y="59"/>
                  </a:lnTo>
                  <a:lnTo>
                    <a:pt x="654" y="57"/>
                  </a:lnTo>
                  <a:lnTo>
                    <a:pt x="659" y="53"/>
                  </a:lnTo>
                  <a:lnTo>
                    <a:pt x="662" y="56"/>
                  </a:lnTo>
                  <a:lnTo>
                    <a:pt x="671" y="63"/>
                  </a:lnTo>
                  <a:lnTo>
                    <a:pt x="681" y="71"/>
                  </a:lnTo>
                  <a:lnTo>
                    <a:pt x="684" y="76"/>
                  </a:lnTo>
                  <a:lnTo>
                    <a:pt x="682" y="82"/>
                  </a:lnTo>
                  <a:lnTo>
                    <a:pt x="677" y="87"/>
                  </a:lnTo>
                  <a:lnTo>
                    <a:pt x="673" y="90"/>
                  </a:lnTo>
                  <a:lnTo>
                    <a:pt x="670" y="91"/>
                  </a:lnTo>
                  <a:lnTo>
                    <a:pt x="682" y="121"/>
                  </a:lnTo>
                  <a:lnTo>
                    <a:pt x="685" y="121"/>
                  </a:lnTo>
                  <a:lnTo>
                    <a:pt x="693" y="121"/>
                  </a:lnTo>
                  <a:lnTo>
                    <a:pt x="703" y="121"/>
                  </a:lnTo>
                  <a:lnTo>
                    <a:pt x="709" y="119"/>
                  </a:lnTo>
                  <a:lnTo>
                    <a:pt x="712" y="112"/>
                  </a:lnTo>
                  <a:lnTo>
                    <a:pt x="713" y="103"/>
                  </a:lnTo>
                  <a:lnTo>
                    <a:pt x="714" y="96"/>
                  </a:lnTo>
                  <a:lnTo>
                    <a:pt x="716" y="95"/>
                  </a:lnTo>
                  <a:lnTo>
                    <a:pt x="720" y="97"/>
                  </a:lnTo>
                  <a:lnTo>
                    <a:pt x="724" y="102"/>
                  </a:lnTo>
                  <a:lnTo>
                    <a:pt x="731" y="105"/>
                  </a:lnTo>
                  <a:lnTo>
                    <a:pt x="737" y="110"/>
                  </a:lnTo>
                  <a:lnTo>
                    <a:pt x="744" y="114"/>
                  </a:lnTo>
                  <a:lnTo>
                    <a:pt x="750" y="118"/>
                  </a:lnTo>
                  <a:lnTo>
                    <a:pt x="753" y="120"/>
                  </a:lnTo>
                  <a:lnTo>
                    <a:pt x="754" y="121"/>
                  </a:lnTo>
                  <a:lnTo>
                    <a:pt x="754" y="135"/>
                  </a:lnTo>
                  <a:lnTo>
                    <a:pt x="789" y="139"/>
                  </a:lnTo>
                  <a:lnTo>
                    <a:pt x="817" y="157"/>
                  </a:lnTo>
                  <a:lnTo>
                    <a:pt x="811" y="169"/>
                  </a:lnTo>
                  <a:lnTo>
                    <a:pt x="841" y="166"/>
                  </a:lnTo>
                  <a:lnTo>
                    <a:pt x="850" y="172"/>
                  </a:lnTo>
                  <a:lnTo>
                    <a:pt x="858" y="180"/>
                  </a:lnTo>
                  <a:lnTo>
                    <a:pt x="866" y="188"/>
                  </a:lnTo>
                  <a:lnTo>
                    <a:pt x="873" y="193"/>
                  </a:lnTo>
                  <a:lnTo>
                    <a:pt x="875" y="199"/>
                  </a:lnTo>
                  <a:lnTo>
                    <a:pt x="874" y="205"/>
                  </a:lnTo>
                  <a:lnTo>
                    <a:pt x="870" y="212"/>
                  </a:lnTo>
                  <a:lnTo>
                    <a:pt x="865" y="217"/>
                  </a:lnTo>
                  <a:lnTo>
                    <a:pt x="860" y="218"/>
                  </a:lnTo>
                  <a:lnTo>
                    <a:pt x="853" y="218"/>
                  </a:lnTo>
                  <a:lnTo>
                    <a:pt x="845" y="219"/>
                  </a:lnTo>
                  <a:lnTo>
                    <a:pt x="836" y="219"/>
                  </a:lnTo>
                  <a:lnTo>
                    <a:pt x="826" y="220"/>
                  </a:lnTo>
                  <a:lnTo>
                    <a:pt x="817" y="220"/>
                  </a:lnTo>
                  <a:lnTo>
                    <a:pt x="809" y="220"/>
                  </a:lnTo>
                  <a:lnTo>
                    <a:pt x="803" y="220"/>
                  </a:lnTo>
                  <a:lnTo>
                    <a:pt x="797" y="220"/>
                  </a:lnTo>
                  <a:lnTo>
                    <a:pt x="790" y="222"/>
                  </a:lnTo>
                  <a:lnTo>
                    <a:pt x="781" y="222"/>
                  </a:lnTo>
                  <a:lnTo>
                    <a:pt x="772" y="223"/>
                  </a:lnTo>
                  <a:lnTo>
                    <a:pt x="761" y="224"/>
                  </a:lnTo>
                  <a:lnTo>
                    <a:pt x="752" y="225"/>
                  </a:lnTo>
                  <a:lnTo>
                    <a:pt x="744" y="226"/>
                  </a:lnTo>
                  <a:lnTo>
                    <a:pt x="736" y="227"/>
                  </a:lnTo>
                  <a:lnTo>
                    <a:pt x="727" y="228"/>
                  </a:lnTo>
                  <a:lnTo>
                    <a:pt x="714" y="232"/>
                  </a:lnTo>
                  <a:lnTo>
                    <a:pt x="699" y="235"/>
                  </a:lnTo>
                  <a:lnTo>
                    <a:pt x="684" y="239"/>
                  </a:lnTo>
                  <a:lnTo>
                    <a:pt x="669" y="243"/>
                  </a:lnTo>
                  <a:lnTo>
                    <a:pt x="656" y="247"/>
                  </a:lnTo>
                  <a:lnTo>
                    <a:pt x="648" y="249"/>
                  </a:lnTo>
                  <a:lnTo>
                    <a:pt x="645" y="250"/>
                  </a:lnTo>
                  <a:lnTo>
                    <a:pt x="597" y="255"/>
                  </a:lnTo>
                  <a:lnTo>
                    <a:pt x="578" y="269"/>
                  </a:lnTo>
                  <a:lnTo>
                    <a:pt x="607" y="265"/>
                  </a:lnTo>
                  <a:lnTo>
                    <a:pt x="575" y="288"/>
                  </a:lnTo>
                  <a:lnTo>
                    <a:pt x="572" y="288"/>
                  </a:lnTo>
                  <a:lnTo>
                    <a:pt x="564" y="288"/>
                  </a:lnTo>
                  <a:lnTo>
                    <a:pt x="554" y="288"/>
                  </a:lnTo>
                  <a:lnTo>
                    <a:pt x="542" y="289"/>
                  </a:lnTo>
                  <a:lnTo>
                    <a:pt x="530" y="289"/>
                  </a:lnTo>
                  <a:lnTo>
                    <a:pt x="518" y="292"/>
                  </a:lnTo>
                  <a:lnTo>
                    <a:pt x="508" y="293"/>
                  </a:lnTo>
                  <a:lnTo>
                    <a:pt x="502" y="295"/>
                  </a:lnTo>
                  <a:lnTo>
                    <a:pt x="499" y="299"/>
                  </a:lnTo>
                  <a:lnTo>
                    <a:pt x="500" y="302"/>
                  </a:lnTo>
                  <a:lnTo>
                    <a:pt x="503" y="303"/>
                  </a:lnTo>
                  <a:lnTo>
                    <a:pt x="510" y="304"/>
                  </a:lnTo>
                  <a:lnTo>
                    <a:pt x="509" y="317"/>
                  </a:lnTo>
                  <a:lnTo>
                    <a:pt x="466" y="318"/>
                  </a:lnTo>
                  <a:lnTo>
                    <a:pt x="463" y="303"/>
                  </a:lnTo>
                  <a:lnTo>
                    <a:pt x="465" y="301"/>
                  </a:lnTo>
                  <a:lnTo>
                    <a:pt x="469" y="298"/>
                  </a:lnTo>
                  <a:lnTo>
                    <a:pt x="472" y="291"/>
                  </a:lnTo>
                  <a:lnTo>
                    <a:pt x="474" y="285"/>
                  </a:lnTo>
                  <a:lnTo>
                    <a:pt x="471" y="278"/>
                  </a:lnTo>
                  <a:lnTo>
                    <a:pt x="463" y="271"/>
                  </a:lnTo>
                  <a:lnTo>
                    <a:pt x="454" y="265"/>
                  </a:lnTo>
                  <a:lnTo>
                    <a:pt x="445" y="261"/>
                  </a:lnTo>
                  <a:lnTo>
                    <a:pt x="440" y="260"/>
                  </a:lnTo>
                  <a:lnTo>
                    <a:pt x="435" y="258"/>
                  </a:lnTo>
                  <a:lnTo>
                    <a:pt x="431" y="257"/>
                  </a:lnTo>
                  <a:lnTo>
                    <a:pt x="425" y="257"/>
                  </a:lnTo>
                  <a:lnTo>
                    <a:pt x="420" y="258"/>
                  </a:lnTo>
                  <a:lnTo>
                    <a:pt x="416" y="261"/>
                  </a:lnTo>
                  <a:lnTo>
                    <a:pt x="411" y="264"/>
                  </a:lnTo>
                  <a:lnTo>
                    <a:pt x="409" y="269"/>
                  </a:lnTo>
                  <a:lnTo>
                    <a:pt x="408" y="269"/>
                  </a:lnTo>
                  <a:lnTo>
                    <a:pt x="403" y="270"/>
                  </a:lnTo>
                  <a:lnTo>
                    <a:pt x="397" y="271"/>
                  </a:lnTo>
                  <a:lnTo>
                    <a:pt x="389" y="272"/>
                  </a:lnTo>
                  <a:lnTo>
                    <a:pt x="381" y="273"/>
                  </a:lnTo>
                  <a:lnTo>
                    <a:pt x="373" y="275"/>
                  </a:lnTo>
                  <a:lnTo>
                    <a:pt x="366" y="275"/>
                  </a:lnTo>
                  <a:lnTo>
                    <a:pt x="360" y="273"/>
                  </a:lnTo>
                  <a:lnTo>
                    <a:pt x="356" y="272"/>
                  </a:lnTo>
                  <a:lnTo>
                    <a:pt x="349" y="271"/>
                  </a:lnTo>
                  <a:lnTo>
                    <a:pt x="342" y="271"/>
                  </a:lnTo>
                  <a:lnTo>
                    <a:pt x="335" y="271"/>
                  </a:lnTo>
                  <a:lnTo>
                    <a:pt x="329" y="272"/>
                  </a:lnTo>
                  <a:lnTo>
                    <a:pt x="324" y="273"/>
                  </a:lnTo>
                  <a:lnTo>
                    <a:pt x="319" y="275"/>
                  </a:lnTo>
                  <a:lnTo>
                    <a:pt x="317" y="277"/>
                  </a:lnTo>
                  <a:lnTo>
                    <a:pt x="320" y="287"/>
                  </a:lnTo>
                  <a:lnTo>
                    <a:pt x="321" y="287"/>
                  </a:lnTo>
                  <a:lnTo>
                    <a:pt x="324" y="286"/>
                  </a:lnTo>
                  <a:lnTo>
                    <a:pt x="328" y="285"/>
                  </a:lnTo>
                  <a:lnTo>
                    <a:pt x="334" y="284"/>
                  </a:lnTo>
                  <a:lnTo>
                    <a:pt x="340" y="281"/>
                  </a:lnTo>
                  <a:lnTo>
                    <a:pt x="347" y="281"/>
                  </a:lnTo>
                  <a:lnTo>
                    <a:pt x="352" y="280"/>
                  </a:lnTo>
                  <a:lnTo>
                    <a:pt x="358" y="280"/>
                  </a:lnTo>
                  <a:lnTo>
                    <a:pt x="364" y="281"/>
                  </a:lnTo>
                  <a:lnTo>
                    <a:pt x="371" y="281"/>
                  </a:lnTo>
                  <a:lnTo>
                    <a:pt x="378" y="281"/>
                  </a:lnTo>
                  <a:lnTo>
                    <a:pt x="385" y="280"/>
                  </a:lnTo>
                  <a:lnTo>
                    <a:pt x="392" y="280"/>
                  </a:lnTo>
                  <a:lnTo>
                    <a:pt x="397" y="279"/>
                  </a:lnTo>
                  <a:lnTo>
                    <a:pt x="403" y="278"/>
                  </a:lnTo>
                  <a:lnTo>
                    <a:pt x="409" y="277"/>
                  </a:lnTo>
                  <a:lnTo>
                    <a:pt x="413" y="276"/>
                  </a:lnTo>
                  <a:lnTo>
                    <a:pt x="420" y="276"/>
                  </a:lnTo>
                  <a:lnTo>
                    <a:pt x="427" y="276"/>
                  </a:lnTo>
                  <a:lnTo>
                    <a:pt x="434" y="276"/>
                  </a:lnTo>
                  <a:lnTo>
                    <a:pt x="440" y="277"/>
                  </a:lnTo>
                  <a:lnTo>
                    <a:pt x="445" y="278"/>
                  </a:lnTo>
                  <a:lnTo>
                    <a:pt x="446" y="279"/>
                  </a:lnTo>
                  <a:lnTo>
                    <a:pt x="445" y="280"/>
                  </a:lnTo>
                  <a:lnTo>
                    <a:pt x="441" y="283"/>
                  </a:lnTo>
                  <a:lnTo>
                    <a:pt x="436" y="284"/>
                  </a:lnTo>
                  <a:lnTo>
                    <a:pt x="431" y="286"/>
                  </a:lnTo>
                  <a:lnTo>
                    <a:pt x="425" y="288"/>
                  </a:lnTo>
                  <a:lnTo>
                    <a:pt x="418" y="291"/>
                  </a:lnTo>
                  <a:lnTo>
                    <a:pt x="412" y="294"/>
                  </a:lnTo>
                  <a:lnTo>
                    <a:pt x="408" y="298"/>
                  </a:lnTo>
                  <a:lnTo>
                    <a:pt x="404" y="301"/>
                  </a:lnTo>
                  <a:lnTo>
                    <a:pt x="401" y="310"/>
                  </a:lnTo>
                  <a:lnTo>
                    <a:pt x="401" y="322"/>
                  </a:lnTo>
                  <a:lnTo>
                    <a:pt x="402" y="332"/>
                  </a:lnTo>
                  <a:lnTo>
                    <a:pt x="403" y="337"/>
                  </a:lnTo>
                  <a:lnTo>
                    <a:pt x="417" y="337"/>
                  </a:lnTo>
                  <a:lnTo>
                    <a:pt x="418" y="332"/>
                  </a:lnTo>
                  <a:lnTo>
                    <a:pt x="423" y="319"/>
                  </a:lnTo>
                  <a:lnTo>
                    <a:pt x="431" y="306"/>
                  </a:lnTo>
                  <a:lnTo>
                    <a:pt x="442" y="296"/>
                  </a:lnTo>
                  <a:lnTo>
                    <a:pt x="446" y="304"/>
                  </a:lnTo>
                  <a:lnTo>
                    <a:pt x="450" y="314"/>
                  </a:lnTo>
                  <a:lnTo>
                    <a:pt x="455" y="323"/>
                  </a:lnTo>
                  <a:lnTo>
                    <a:pt x="461" y="329"/>
                  </a:lnTo>
                  <a:lnTo>
                    <a:pt x="465" y="330"/>
                  </a:lnTo>
                  <a:lnTo>
                    <a:pt x="471" y="331"/>
                  </a:lnTo>
                  <a:lnTo>
                    <a:pt x="479" y="332"/>
                  </a:lnTo>
                  <a:lnTo>
                    <a:pt x="487" y="333"/>
                  </a:lnTo>
                  <a:lnTo>
                    <a:pt x="495" y="333"/>
                  </a:lnTo>
                  <a:lnTo>
                    <a:pt x="503" y="333"/>
                  </a:lnTo>
                  <a:lnTo>
                    <a:pt x="510" y="332"/>
                  </a:lnTo>
                  <a:lnTo>
                    <a:pt x="515" y="331"/>
                  </a:lnTo>
                  <a:lnTo>
                    <a:pt x="532" y="309"/>
                  </a:lnTo>
                  <a:lnTo>
                    <a:pt x="533" y="309"/>
                  </a:lnTo>
                  <a:lnTo>
                    <a:pt x="537" y="309"/>
                  </a:lnTo>
                  <a:lnTo>
                    <a:pt x="542" y="309"/>
                  </a:lnTo>
                  <a:lnTo>
                    <a:pt x="548" y="309"/>
                  </a:lnTo>
                  <a:lnTo>
                    <a:pt x="556" y="308"/>
                  </a:lnTo>
                  <a:lnTo>
                    <a:pt x="563" y="307"/>
                  </a:lnTo>
                  <a:lnTo>
                    <a:pt x="571" y="306"/>
                  </a:lnTo>
                  <a:lnTo>
                    <a:pt x="578" y="303"/>
                  </a:lnTo>
                  <a:lnTo>
                    <a:pt x="585" y="300"/>
                  </a:lnTo>
                  <a:lnTo>
                    <a:pt x="592" y="295"/>
                  </a:lnTo>
                  <a:lnTo>
                    <a:pt x="600" y="289"/>
                  </a:lnTo>
                  <a:lnTo>
                    <a:pt x="607" y="284"/>
                  </a:lnTo>
                  <a:lnTo>
                    <a:pt x="614" y="278"/>
                  </a:lnTo>
                  <a:lnTo>
                    <a:pt x="620" y="273"/>
                  </a:lnTo>
                  <a:lnTo>
                    <a:pt x="625" y="269"/>
                  </a:lnTo>
                  <a:lnTo>
                    <a:pt x="630" y="266"/>
                  </a:lnTo>
                  <a:lnTo>
                    <a:pt x="651" y="273"/>
                  </a:lnTo>
                  <a:lnTo>
                    <a:pt x="654" y="272"/>
                  </a:lnTo>
                  <a:lnTo>
                    <a:pt x="665" y="269"/>
                  </a:lnTo>
                  <a:lnTo>
                    <a:pt x="678" y="264"/>
                  </a:lnTo>
                  <a:lnTo>
                    <a:pt x="694" y="258"/>
                  </a:lnTo>
                  <a:lnTo>
                    <a:pt x="713" y="253"/>
                  </a:lnTo>
                  <a:lnTo>
                    <a:pt x="729" y="248"/>
                  </a:lnTo>
                  <a:lnTo>
                    <a:pt x="743" y="243"/>
                  </a:lnTo>
                  <a:lnTo>
                    <a:pt x="752" y="241"/>
                  </a:lnTo>
                  <a:lnTo>
                    <a:pt x="759" y="240"/>
                  </a:lnTo>
                  <a:lnTo>
                    <a:pt x="765" y="240"/>
                  </a:lnTo>
                  <a:lnTo>
                    <a:pt x="771" y="242"/>
                  </a:lnTo>
                  <a:lnTo>
                    <a:pt x="775" y="245"/>
                  </a:lnTo>
                  <a:lnTo>
                    <a:pt x="780" y="247"/>
                  </a:lnTo>
                  <a:lnTo>
                    <a:pt x="784" y="249"/>
                  </a:lnTo>
                  <a:lnTo>
                    <a:pt x="789" y="253"/>
                  </a:lnTo>
                  <a:lnTo>
                    <a:pt x="792" y="255"/>
                  </a:lnTo>
                  <a:lnTo>
                    <a:pt x="799" y="258"/>
                  </a:lnTo>
                  <a:lnTo>
                    <a:pt x="805" y="258"/>
                  </a:lnTo>
                  <a:lnTo>
                    <a:pt x="811" y="258"/>
                  </a:lnTo>
                  <a:lnTo>
                    <a:pt x="817" y="258"/>
                  </a:lnTo>
                  <a:lnTo>
                    <a:pt x="823" y="261"/>
                  </a:lnTo>
                  <a:lnTo>
                    <a:pt x="829" y="266"/>
                  </a:lnTo>
                  <a:lnTo>
                    <a:pt x="830" y="272"/>
                  </a:lnTo>
                  <a:lnTo>
                    <a:pt x="825" y="277"/>
                  </a:lnTo>
                  <a:lnTo>
                    <a:pt x="818" y="279"/>
                  </a:lnTo>
                  <a:lnTo>
                    <a:pt x="809" y="281"/>
                  </a:lnTo>
                  <a:lnTo>
                    <a:pt x="797" y="285"/>
                  </a:lnTo>
                  <a:lnTo>
                    <a:pt x="785" y="288"/>
                  </a:lnTo>
                  <a:lnTo>
                    <a:pt x="774" y="292"/>
                  </a:lnTo>
                  <a:lnTo>
                    <a:pt x="762" y="296"/>
                  </a:lnTo>
                  <a:lnTo>
                    <a:pt x="754" y="300"/>
                  </a:lnTo>
                  <a:lnTo>
                    <a:pt x="749" y="303"/>
                  </a:lnTo>
                  <a:lnTo>
                    <a:pt x="742" y="306"/>
                  </a:lnTo>
                  <a:lnTo>
                    <a:pt x="737" y="304"/>
                  </a:lnTo>
                  <a:lnTo>
                    <a:pt x="736" y="300"/>
                  </a:lnTo>
                  <a:lnTo>
                    <a:pt x="738" y="293"/>
                  </a:lnTo>
                  <a:lnTo>
                    <a:pt x="742" y="285"/>
                  </a:lnTo>
                  <a:lnTo>
                    <a:pt x="744" y="277"/>
                  </a:lnTo>
                  <a:lnTo>
                    <a:pt x="744" y="271"/>
                  </a:lnTo>
                  <a:lnTo>
                    <a:pt x="738" y="271"/>
                  </a:lnTo>
                  <a:lnTo>
                    <a:pt x="735" y="272"/>
                  </a:lnTo>
                  <a:lnTo>
                    <a:pt x="730" y="275"/>
                  </a:lnTo>
                  <a:lnTo>
                    <a:pt x="726" y="276"/>
                  </a:lnTo>
                  <a:lnTo>
                    <a:pt x="721" y="278"/>
                  </a:lnTo>
                  <a:lnTo>
                    <a:pt x="715" y="279"/>
                  </a:lnTo>
                  <a:lnTo>
                    <a:pt x="709" y="281"/>
                  </a:lnTo>
                  <a:lnTo>
                    <a:pt x="705" y="283"/>
                  </a:lnTo>
                  <a:lnTo>
                    <a:pt x="699" y="285"/>
                  </a:lnTo>
                  <a:lnTo>
                    <a:pt x="693" y="286"/>
                  </a:lnTo>
                  <a:lnTo>
                    <a:pt x="685" y="288"/>
                  </a:lnTo>
                  <a:lnTo>
                    <a:pt x="677" y="289"/>
                  </a:lnTo>
                  <a:lnTo>
                    <a:pt x="669" y="291"/>
                  </a:lnTo>
                  <a:lnTo>
                    <a:pt x="661" y="292"/>
                  </a:lnTo>
                  <a:lnTo>
                    <a:pt x="653" y="293"/>
                  </a:lnTo>
                  <a:lnTo>
                    <a:pt x="646" y="293"/>
                  </a:lnTo>
                  <a:lnTo>
                    <a:pt x="640" y="293"/>
                  </a:lnTo>
                  <a:lnTo>
                    <a:pt x="630" y="303"/>
                  </a:lnTo>
                  <a:lnTo>
                    <a:pt x="636" y="303"/>
                  </a:lnTo>
                  <a:lnTo>
                    <a:pt x="643" y="306"/>
                  </a:lnTo>
                  <a:lnTo>
                    <a:pt x="648" y="307"/>
                  </a:lnTo>
                  <a:lnTo>
                    <a:pt x="654" y="309"/>
                  </a:lnTo>
                  <a:lnTo>
                    <a:pt x="659" y="311"/>
                  </a:lnTo>
                  <a:lnTo>
                    <a:pt x="661" y="314"/>
                  </a:lnTo>
                  <a:lnTo>
                    <a:pt x="662" y="316"/>
                  </a:lnTo>
                  <a:lnTo>
                    <a:pt x="661" y="317"/>
                  </a:lnTo>
                  <a:lnTo>
                    <a:pt x="658" y="318"/>
                  </a:lnTo>
                  <a:lnTo>
                    <a:pt x="654" y="319"/>
                  </a:lnTo>
                  <a:lnTo>
                    <a:pt x="651" y="321"/>
                  </a:lnTo>
                  <a:lnTo>
                    <a:pt x="646" y="322"/>
                  </a:lnTo>
                  <a:lnTo>
                    <a:pt x="641" y="324"/>
                  </a:lnTo>
                  <a:lnTo>
                    <a:pt x="637" y="325"/>
                  </a:lnTo>
                  <a:lnTo>
                    <a:pt x="631" y="326"/>
                  </a:lnTo>
                  <a:lnTo>
                    <a:pt x="627" y="326"/>
                  </a:lnTo>
                  <a:lnTo>
                    <a:pt x="616" y="327"/>
                  </a:lnTo>
                  <a:lnTo>
                    <a:pt x="607" y="330"/>
                  </a:lnTo>
                  <a:lnTo>
                    <a:pt x="600" y="333"/>
                  </a:lnTo>
                  <a:lnTo>
                    <a:pt x="594" y="339"/>
                  </a:lnTo>
                  <a:lnTo>
                    <a:pt x="587" y="347"/>
                  </a:lnTo>
                  <a:lnTo>
                    <a:pt x="578" y="359"/>
                  </a:lnTo>
                  <a:lnTo>
                    <a:pt x="568" y="372"/>
                  </a:lnTo>
                  <a:lnTo>
                    <a:pt x="562" y="385"/>
                  </a:lnTo>
                  <a:lnTo>
                    <a:pt x="553" y="380"/>
                  </a:lnTo>
                  <a:lnTo>
                    <a:pt x="553" y="361"/>
                  </a:lnTo>
                  <a:lnTo>
                    <a:pt x="544" y="362"/>
                  </a:lnTo>
                  <a:lnTo>
                    <a:pt x="536" y="366"/>
                  </a:lnTo>
                  <a:lnTo>
                    <a:pt x="531" y="369"/>
                  </a:lnTo>
                  <a:lnTo>
                    <a:pt x="529" y="377"/>
                  </a:lnTo>
                  <a:lnTo>
                    <a:pt x="530" y="387"/>
                  </a:lnTo>
                  <a:lnTo>
                    <a:pt x="533" y="400"/>
                  </a:lnTo>
                  <a:lnTo>
                    <a:pt x="536" y="412"/>
                  </a:lnTo>
                  <a:lnTo>
                    <a:pt x="534" y="418"/>
                  </a:lnTo>
                  <a:lnTo>
                    <a:pt x="529" y="423"/>
                  </a:lnTo>
                  <a:lnTo>
                    <a:pt x="521" y="425"/>
                  </a:lnTo>
                  <a:lnTo>
                    <a:pt x="514" y="428"/>
                  </a:lnTo>
                  <a:lnTo>
                    <a:pt x="510" y="429"/>
                  </a:lnTo>
                  <a:lnTo>
                    <a:pt x="464" y="461"/>
                  </a:lnTo>
                  <a:lnTo>
                    <a:pt x="459" y="463"/>
                  </a:lnTo>
                  <a:lnTo>
                    <a:pt x="450" y="469"/>
                  </a:lnTo>
                  <a:lnTo>
                    <a:pt x="439" y="477"/>
                  </a:lnTo>
                  <a:lnTo>
                    <a:pt x="431" y="485"/>
                  </a:lnTo>
                  <a:lnTo>
                    <a:pt x="430" y="496"/>
                  </a:lnTo>
                  <a:lnTo>
                    <a:pt x="434" y="508"/>
                  </a:lnTo>
                  <a:lnTo>
                    <a:pt x="441" y="521"/>
                  </a:lnTo>
                  <a:lnTo>
                    <a:pt x="447" y="530"/>
                  </a:lnTo>
                  <a:lnTo>
                    <a:pt x="447" y="538"/>
                  </a:lnTo>
                  <a:lnTo>
                    <a:pt x="443" y="547"/>
                  </a:lnTo>
                  <a:lnTo>
                    <a:pt x="438" y="558"/>
                  </a:lnTo>
                  <a:lnTo>
                    <a:pt x="433" y="567"/>
                  </a:lnTo>
                  <a:lnTo>
                    <a:pt x="427" y="575"/>
                  </a:lnTo>
                  <a:lnTo>
                    <a:pt x="420" y="585"/>
                  </a:lnTo>
                  <a:lnTo>
                    <a:pt x="413" y="592"/>
                  </a:lnTo>
                  <a:lnTo>
                    <a:pt x="407" y="595"/>
                  </a:lnTo>
                  <a:lnTo>
                    <a:pt x="402" y="587"/>
                  </a:lnTo>
                  <a:lnTo>
                    <a:pt x="400" y="572"/>
                  </a:lnTo>
                  <a:lnTo>
                    <a:pt x="400" y="556"/>
                  </a:lnTo>
                  <a:lnTo>
                    <a:pt x="404" y="545"/>
                  </a:lnTo>
                  <a:lnTo>
                    <a:pt x="411" y="535"/>
                  </a:lnTo>
                  <a:lnTo>
                    <a:pt x="409" y="531"/>
                  </a:lnTo>
                  <a:lnTo>
                    <a:pt x="404" y="524"/>
                  </a:lnTo>
                  <a:lnTo>
                    <a:pt x="397" y="516"/>
                  </a:lnTo>
                  <a:lnTo>
                    <a:pt x="390" y="511"/>
                  </a:lnTo>
                  <a:lnTo>
                    <a:pt x="386" y="509"/>
                  </a:lnTo>
                  <a:lnTo>
                    <a:pt x="379" y="508"/>
                  </a:lnTo>
                  <a:lnTo>
                    <a:pt x="372" y="506"/>
                  </a:lnTo>
                  <a:lnTo>
                    <a:pt x="363" y="505"/>
                  </a:lnTo>
                  <a:lnTo>
                    <a:pt x="355" y="504"/>
                  </a:lnTo>
                  <a:lnTo>
                    <a:pt x="349" y="504"/>
                  </a:lnTo>
                  <a:lnTo>
                    <a:pt x="344" y="503"/>
                  </a:lnTo>
                  <a:lnTo>
                    <a:pt x="342" y="503"/>
                  </a:lnTo>
                  <a:lnTo>
                    <a:pt x="335" y="516"/>
                  </a:lnTo>
                  <a:lnTo>
                    <a:pt x="333" y="516"/>
                  </a:lnTo>
                  <a:lnTo>
                    <a:pt x="326" y="515"/>
                  </a:lnTo>
                  <a:lnTo>
                    <a:pt x="317" y="515"/>
                  </a:lnTo>
                  <a:lnTo>
                    <a:pt x="306" y="513"/>
                  </a:lnTo>
                  <a:lnTo>
                    <a:pt x="295" y="512"/>
                  </a:lnTo>
                  <a:lnTo>
                    <a:pt x="286" y="509"/>
                  </a:lnTo>
                  <a:lnTo>
                    <a:pt x="277" y="506"/>
                  </a:lnTo>
                  <a:lnTo>
                    <a:pt x="273" y="503"/>
                  </a:lnTo>
                  <a:lnTo>
                    <a:pt x="269" y="503"/>
                  </a:lnTo>
                  <a:lnTo>
                    <a:pt x="265" y="504"/>
                  </a:lnTo>
                  <a:lnTo>
                    <a:pt x="260" y="505"/>
                  </a:lnTo>
                  <a:lnTo>
                    <a:pt x="254" y="507"/>
                  </a:lnTo>
                  <a:lnTo>
                    <a:pt x="249" y="509"/>
                  </a:lnTo>
                  <a:lnTo>
                    <a:pt x="244" y="514"/>
                  </a:lnTo>
                  <a:lnTo>
                    <a:pt x="238" y="519"/>
                  </a:lnTo>
                  <a:lnTo>
                    <a:pt x="235" y="524"/>
                  </a:lnTo>
                  <a:lnTo>
                    <a:pt x="216" y="524"/>
                  </a:lnTo>
                  <a:lnTo>
                    <a:pt x="205" y="581"/>
                  </a:lnTo>
                  <a:lnTo>
                    <a:pt x="191" y="584"/>
                  </a:lnTo>
                  <a:lnTo>
                    <a:pt x="205" y="619"/>
                  </a:lnTo>
                  <a:lnTo>
                    <a:pt x="199" y="628"/>
                  </a:lnTo>
                  <a:lnTo>
                    <a:pt x="197" y="640"/>
                  </a:lnTo>
                  <a:lnTo>
                    <a:pt x="199" y="650"/>
                  </a:lnTo>
                  <a:lnTo>
                    <a:pt x="208" y="657"/>
                  </a:lnTo>
                  <a:lnTo>
                    <a:pt x="220" y="658"/>
                  </a:lnTo>
                  <a:lnTo>
                    <a:pt x="229" y="657"/>
                  </a:lnTo>
                  <a:lnTo>
                    <a:pt x="236" y="656"/>
                  </a:lnTo>
                  <a:lnTo>
                    <a:pt x="238" y="655"/>
                  </a:lnTo>
                  <a:lnTo>
                    <a:pt x="252" y="663"/>
                  </a:lnTo>
                  <a:lnTo>
                    <a:pt x="258" y="655"/>
                  </a:lnTo>
                  <a:lnTo>
                    <a:pt x="264" y="649"/>
                  </a:lnTo>
                  <a:lnTo>
                    <a:pt x="268" y="645"/>
                  </a:lnTo>
                  <a:lnTo>
                    <a:pt x="274" y="644"/>
                  </a:lnTo>
                  <a:lnTo>
                    <a:pt x="277" y="644"/>
                  </a:lnTo>
                  <a:lnTo>
                    <a:pt x="280" y="641"/>
                  </a:lnTo>
                  <a:lnTo>
                    <a:pt x="283" y="637"/>
                  </a:lnTo>
                  <a:lnTo>
                    <a:pt x="290" y="636"/>
                  </a:lnTo>
                  <a:lnTo>
                    <a:pt x="296" y="637"/>
                  </a:lnTo>
                  <a:lnTo>
                    <a:pt x="302" y="637"/>
                  </a:lnTo>
                  <a:lnTo>
                    <a:pt x="307" y="637"/>
                  </a:lnTo>
                  <a:lnTo>
                    <a:pt x="314" y="637"/>
                  </a:lnTo>
                  <a:lnTo>
                    <a:pt x="319" y="637"/>
                  </a:lnTo>
                  <a:lnTo>
                    <a:pt x="324" y="636"/>
                  </a:lnTo>
                  <a:lnTo>
                    <a:pt x="326" y="636"/>
                  </a:lnTo>
                  <a:lnTo>
                    <a:pt x="327" y="636"/>
                  </a:lnTo>
                  <a:lnTo>
                    <a:pt x="330" y="644"/>
                  </a:lnTo>
                  <a:lnTo>
                    <a:pt x="327" y="648"/>
                  </a:lnTo>
                  <a:lnTo>
                    <a:pt x="319" y="656"/>
                  </a:lnTo>
                  <a:lnTo>
                    <a:pt x="311" y="667"/>
                  </a:lnTo>
                  <a:lnTo>
                    <a:pt x="306" y="679"/>
                  </a:lnTo>
                  <a:lnTo>
                    <a:pt x="304" y="690"/>
                  </a:lnTo>
                  <a:lnTo>
                    <a:pt x="301" y="703"/>
                  </a:lnTo>
                  <a:lnTo>
                    <a:pt x="295" y="716"/>
                  </a:lnTo>
                  <a:lnTo>
                    <a:pt x="287" y="727"/>
                  </a:lnTo>
                  <a:lnTo>
                    <a:pt x="295" y="728"/>
                  </a:lnTo>
                  <a:lnTo>
                    <a:pt x="304" y="731"/>
                  </a:lnTo>
                  <a:lnTo>
                    <a:pt x="312" y="732"/>
                  </a:lnTo>
                  <a:lnTo>
                    <a:pt x="321" y="733"/>
                  </a:lnTo>
                  <a:lnTo>
                    <a:pt x="329" y="733"/>
                  </a:lnTo>
                  <a:lnTo>
                    <a:pt x="337" y="733"/>
                  </a:lnTo>
                  <a:lnTo>
                    <a:pt x="347" y="732"/>
                  </a:lnTo>
                  <a:lnTo>
                    <a:pt x="355" y="728"/>
                  </a:lnTo>
                  <a:lnTo>
                    <a:pt x="373" y="736"/>
                  </a:lnTo>
                  <a:lnTo>
                    <a:pt x="371" y="750"/>
                  </a:lnTo>
                  <a:lnTo>
                    <a:pt x="368" y="765"/>
                  </a:lnTo>
                  <a:lnTo>
                    <a:pt x="366" y="778"/>
                  </a:lnTo>
                  <a:lnTo>
                    <a:pt x="366" y="788"/>
                  </a:lnTo>
                  <a:lnTo>
                    <a:pt x="367" y="801"/>
                  </a:lnTo>
                  <a:lnTo>
                    <a:pt x="370" y="818"/>
                  </a:lnTo>
                  <a:lnTo>
                    <a:pt x="374" y="833"/>
                  </a:lnTo>
                  <a:lnTo>
                    <a:pt x="385" y="841"/>
                  </a:lnTo>
                  <a:lnTo>
                    <a:pt x="392" y="842"/>
                  </a:lnTo>
                  <a:lnTo>
                    <a:pt x="397" y="843"/>
                  </a:lnTo>
                  <a:lnTo>
                    <a:pt x="404" y="843"/>
                  </a:lnTo>
                  <a:lnTo>
                    <a:pt x="410" y="842"/>
                  </a:lnTo>
                  <a:lnTo>
                    <a:pt x="416" y="841"/>
                  </a:lnTo>
                  <a:lnTo>
                    <a:pt x="421" y="840"/>
                  </a:lnTo>
                  <a:lnTo>
                    <a:pt x="427" y="837"/>
                  </a:lnTo>
                  <a:lnTo>
                    <a:pt x="433" y="833"/>
                  </a:lnTo>
                  <a:lnTo>
                    <a:pt x="436" y="835"/>
                  </a:lnTo>
                  <a:lnTo>
                    <a:pt x="445" y="841"/>
                  </a:lnTo>
                  <a:lnTo>
                    <a:pt x="454" y="848"/>
                  </a:lnTo>
                  <a:lnTo>
                    <a:pt x="458" y="856"/>
                  </a:lnTo>
                  <a:lnTo>
                    <a:pt x="461" y="865"/>
                  </a:lnTo>
                  <a:lnTo>
                    <a:pt x="465" y="875"/>
                  </a:lnTo>
                  <a:lnTo>
                    <a:pt x="471" y="881"/>
                  </a:lnTo>
                  <a:lnTo>
                    <a:pt x="479" y="885"/>
                  </a:lnTo>
                  <a:lnTo>
                    <a:pt x="501" y="828"/>
                  </a:lnTo>
                  <a:lnTo>
                    <a:pt x="508" y="827"/>
                  </a:lnTo>
                  <a:lnTo>
                    <a:pt x="515" y="825"/>
                  </a:lnTo>
                  <a:lnTo>
                    <a:pt x="519" y="823"/>
                  </a:lnTo>
                  <a:lnTo>
                    <a:pt x="524" y="820"/>
                  </a:lnTo>
                  <a:lnTo>
                    <a:pt x="527" y="818"/>
                  </a:lnTo>
                  <a:lnTo>
                    <a:pt x="531" y="816"/>
                  </a:lnTo>
                  <a:lnTo>
                    <a:pt x="536" y="812"/>
                  </a:lnTo>
                  <a:lnTo>
                    <a:pt x="540" y="809"/>
                  </a:lnTo>
                  <a:lnTo>
                    <a:pt x="562" y="809"/>
                  </a:lnTo>
                  <a:lnTo>
                    <a:pt x="548" y="833"/>
                  </a:lnTo>
                  <a:lnTo>
                    <a:pt x="578" y="847"/>
                  </a:lnTo>
                  <a:lnTo>
                    <a:pt x="594" y="837"/>
                  </a:lnTo>
                  <a:lnTo>
                    <a:pt x="591" y="833"/>
                  </a:lnTo>
                  <a:lnTo>
                    <a:pt x="583" y="827"/>
                  </a:lnTo>
                  <a:lnTo>
                    <a:pt x="577" y="819"/>
                  </a:lnTo>
                  <a:lnTo>
                    <a:pt x="577" y="815"/>
                  </a:lnTo>
                  <a:lnTo>
                    <a:pt x="582" y="810"/>
                  </a:lnTo>
                  <a:lnTo>
                    <a:pt x="585" y="804"/>
                  </a:lnTo>
                  <a:lnTo>
                    <a:pt x="590" y="800"/>
                  </a:lnTo>
                  <a:lnTo>
                    <a:pt x="597" y="801"/>
                  </a:lnTo>
                  <a:lnTo>
                    <a:pt x="605" y="804"/>
                  </a:lnTo>
                  <a:lnTo>
                    <a:pt x="614" y="807"/>
                  </a:lnTo>
                  <a:lnTo>
                    <a:pt x="622" y="807"/>
                  </a:lnTo>
                  <a:lnTo>
                    <a:pt x="630" y="804"/>
                  </a:lnTo>
                  <a:lnTo>
                    <a:pt x="635" y="803"/>
                  </a:lnTo>
                  <a:lnTo>
                    <a:pt x="638" y="803"/>
                  </a:lnTo>
                  <a:lnTo>
                    <a:pt x="643" y="803"/>
                  </a:lnTo>
                  <a:lnTo>
                    <a:pt x="648" y="803"/>
                  </a:lnTo>
                  <a:lnTo>
                    <a:pt x="654" y="804"/>
                  </a:lnTo>
                  <a:lnTo>
                    <a:pt x="660" y="804"/>
                  </a:lnTo>
                  <a:lnTo>
                    <a:pt x="666" y="805"/>
                  </a:lnTo>
                  <a:lnTo>
                    <a:pt x="673" y="807"/>
                  </a:lnTo>
                  <a:lnTo>
                    <a:pt x="678" y="808"/>
                  </a:lnTo>
                  <a:lnTo>
                    <a:pt x="684" y="809"/>
                  </a:lnTo>
                  <a:lnTo>
                    <a:pt x="689" y="810"/>
                  </a:lnTo>
                  <a:lnTo>
                    <a:pt x="694" y="810"/>
                  </a:lnTo>
                  <a:lnTo>
                    <a:pt x="699" y="811"/>
                  </a:lnTo>
                  <a:lnTo>
                    <a:pt x="705" y="812"/>
                  </a:lnTo>
                  <a:lnTo>
                    <a:pt x="713" y="814"/>
                  </a:lnTo>
                  <a:lnTo>
                    <a:pt x="722" y="815"/>
                  </a:lnTo>
                  <a:lnTo>
                    <a:pt x="734" y="816"/>
                  </a:lnTo>
                  <a:lnTo>
                    <a:pt x="746" y="819"/>
                  </a:lnTo>
                  <a:lnTo>
                    <a:pt x="759" y="824"/>
                  </a:lnTo>
                  <a:lnTo>
                    <a:pt x="772" y="830"/>
                  </a:lnTo>
                  <a:lnTo>
                    <a:pt x="783" y="835"/>
                  </a:lnTo>
                  <a:lnTo>
                    <a:pt x="794" y="841"/>
                  </a:lnTo>
                  <a:lnTo>
                    <a:pt x="802" y="847"/>
                  </a:lnTo>
                  <a:lnTo>
                    <a:pt x="806" y="853"/>
                  </a:lnTo>
                  <a:lnTo>
                    <a:pt x="813" y="863"/>
                  </a:lnTo>
                  <a:lnTo>
                    <a:pt x="819" y="871"/>
                  </a:lnTo>
                  <a:lnTo>
                    <a:pt x="823" y="877"/>
                  </a:lnTo>
                  <a:lnTo>
                    <a:pt x="825" y="879"/>
                  </a:lnTo>
                  <a:lnTo>
                    <a:pt x="828" y="879"/>
                  </a:lnTo>
                  <a:lnTo>
                    <a:pt x="837" y="880"/>
                  </a:lnTo>
                  <a:lnTo>
                    <a:pt x="850" y="880"/>
                  </a:lnTo>
                  <a:lnTo>
                    <a:pt x="866" y="881"/>
                  </a:lnTo>
                  <a:lnTo>
                    <a:pt x="881" y="883"/>
                  </a:lnTo>
                  <a:lnTo>
                    <a:pt x="896" y="885"/>
                  </a:lnTo>
                  <a:lnTo>
                    <a:pt x="908" y="886"/>
                  </a:lnTo>
                  <a:lnTo>
                    <a:pt x="914" y="888"/>
                  </a:lnTo>
                  <a:lnTo>
                    <a:pt x="919" y="893"/>
                  </a:lnTo>
                  <a:lnTo>
                    <a:pt x="927" y="902"/>
                  </a:lnTo>
                  <a:lnTo>
                    <a:pt x="935" y="914"/>
                  </a:lnTo>
                  <a:lnTo>
                    <a:pt x="944" y="926"/>
                  </a:lnTo>
                  <a:lnTo>
                    <a:pt x="954" y="939"/>
                  </a:lnTo>
                  <a:lnTo>
                    <a:pt x="962" y="949"/>
                  </a:lnTo>
                  <a:lnTo>
                    <a:pt x="970" y="957"/>
                  </a:lnTo>
                  <a:lnTo>
                    <a:pt x="974" y="961"/>
                  </a:lnTo>
                  <a:lnTo>
                    <a:pt x="982" y="961"/>
                  </a:lnTo>
                  <a:lnTo>
                    <a:pt x="989" y="961"/>
                  </a:lnTo>
                  <a:lnTo>
                    <a:pt x="994" y="961"/>
                  </a:lnTo>
                  <a:lnTo>
                    <a:pt x="996" y="961"/>
                  </a:lnTo>
                  <a:lnTo>
                    <a:pt x="999" y="986"/>
                  </a:lnTo>
                  <a:lnTo>
                    <a:pt x="995" y="986"/>
                  </a:lnTo>
                  <a:lnTo>
                    <a:pt x="989" y="986"/>
                  </a:lnTo>
                  <a:lnTo>
                    <a:pt x="981" y="989"/>
                  </a:lnTo>
                  <a:lnTo>
                    <a:pt x="977" y="993"/>
                  </a:lnTo>
                  <a:lnTo>
                    <a:pt x="972" y="1001"/>
                  </a:lnTo>
                  <a:lnTo>
                    <a:pt x="967" y="1013"/>
                  </a:lnTo>
                  <a:lnTo>
                    <a:pt x="961" y="1022"/>
                  </a:lnTo>
                  <a:lnTo>
                    <a:pt x="955" y="1027"/>
                  </a:lnTo>
                  <a:lnTo>
                    <a:pt x="948" y="1028"/>
                  </a:lnTo>
                  <a:lnTo>
                    <a:pt x="941" y="1031"/>
                  </a:lnTo>
                  <a:lnTo>
                    <a:pt x="936" y="1036"/>
                  </a:lnTo>
                  <a:lnTo>
                    <a:pt x="934" y="1037"/>
                  </a:lnTo>
                  <a:lnTo>
                    <a:pt x="941" y="1048"/>
                  </a:lnTo>
                  <a:lnTo>
                    <a:pt x="980" y="1040"/>
                  </a:lnTo>
                  <a:lnTo>
                    <a:pt x="982" y="1034"/>
                  </a:lnTo>
                  <a:lnTo>
                    <a:pt x="988" y="1020"/>
                  </a:lnTo>
                  <a:lnTo>
                    <a:pt x="995" y="1007"/>
                  </a:lnTo>
                  <a:lnTo>
                    <a:pt x="1001" y="1002"/>
                  </a:lnTo>
                  <a:lnTo>
                    <a:pt x="1009" y="1005"/>
                  </a:lnTo>
                  <a:lnTo>
                    <a:pt x="1020" y="1007"/>
                  </a:lnTo>
                  <a:lnTo>
                    <a:pt x="1033" y="1009"/>
                  </a:lnTo>
                  <a:lnTo>
                    <a:pt x="1048" y="1010"/>
                  </a:lnTo>
                  <a:lnTo>
                    <a:pt x="1062" y="1012"/>
                  </a:lnTo>
                  <a:lnTo>
                    <a:pt x="1076" y="1013"/>
                  </a:lnTo>
                  <a:lnTo>
                    <a:pt x="1088" y="1013"/>
                  </a:lnTo>
                  <a:lnTo>
                    <a:pt x="1098" y="1013"/>
                  </a:lnTo>
                  <a:lnTo>
                    <a:pt x="1115" y="1024"/>
                  </a:lnTo>
                  <a:lnTo>
                    <a:pt x="1137" y="1019"/>
                  </a:lnTo>
                  <a:lnTo>
                    <a:pt x="1138" y="1021"/>
                  </a:lnTo>
                  <a:lnTo>
                    <a:pt x="1141" y="1027"/>
                  </a:lnTo>
                  <a:lnTo>
                    <a:pt x="1146" y="1034"/>
                  </a:lnTo>
                  <a:lnTo>
                    <a:pt x="1153" y="1038"/>
                  </a:lnTo>
                  <a:lnTo>
                    <a:pt x="1158" y="1039"/>
                  </a:lnTo>
                  <a:lnTo>
                    <a:pt x="1162" y="1039"/>
                  </a:lnTo>
                  <a:lnTo>
                    <a:pt x="1168" y="1039"/>
                  </a:lnTo>
                  <a:lnTo>
                    <a:pt x="1174" y="1038"/>
                  </a:lnTo>
                  <a:lnTo>
                    <a:pt x="1179" y="1037"/>
                  </a:lnTo>
                  <a:lnTo>
                    <a:pt x="1184" y="1036"/>
                  </a:lnTo>
                  <a:lnTo>
                    <a:pt x="1186" y="1035"/>
                  </a:lnTo>
                  <a:lnTo>
                    <a:pt x="1187" y="1035"/>
                  </a:lnTo>
                  <a:lnTo>
                    <a:pt x="1191" y="1038"/>
                  </a:lnTo>
                  <a:lnTo>
                    <a:pt x="1200" y="1044"/>
                  </a:lnTo>
                  <a:lnTo>
                    <a:pt x="1211" y="1051"/>
                  </a:lnTo>
                  <a:lnTo>
                    <a:pt x="1220" y="1054"/>
                  </a:lnTo>
                  <a:lnTo>
                    <a:pt x="1220" y="1061"/>
                  </a:lnTo>
                  <a:lnTo>
                    <a:pt x="1221" y="1078"/>
                  </a:lnTo>
                  <a:lnTo>
                    <a:pt x="1225" y="1098"/>
                  </a:lnTo>
                  <a:lnTo>
                    <a:pt x="1237" y="1114"/>
                  </a:lnTo>
                  <a:lnTo>
                    <a:pt x="1235" y="1122"/>
                  </a:lnTo>
                  <a:lnTo>
                    <a:pt x="1229" y="1133"/>
                  </a:lnTo>
                  <a:lnTo>
                    <a:pt x="1221" y="1142"/>
                  </a:lnTo>
                  <a:lnTo>
                    <a:pt x="1209" y="1149"/>
                  </a:lnTo>
                  <a:lnTo>
                    <a:pt x="1204" y="1152"/>
                  </a:lnTo>
                  <a:lnTo>
                    <a:pt x="1198" y="1158"/>
                  </a:lnTo>
                  <a:lnTo>
                    <a:pt x="1193" y="1164"/>
                  </a:lnTo>
                  <a:lnTo>
                    <a:pt x="1187" y="1171"/>
                  </a:lnTo>
                  <a:lnTo>
                    <a:pt x="1183" y="1177"/>
                  </a:lnTo>
                  <a:lnTo>
                    <a:pt x="1178" y="1184"/>
                  </a:lnTo>
                  <a:lnTo>
                    <a:pt x="1173" y="1191"/>
                  </a:lnTo>
                  <a:lnTo>
                    <a:pt x="1168" y="1197"/>
                  </a:lnTo>
                  <a:lnTo>
                    <a:pt x="1160" y="1211"/>
                  </a:lnTo>
                  <a:lnTo>
                    <a:pt x="1158" y="1228"/>
                  </a:lnTo>
                  <a:lnTo>
                    <a:pt x="1156" y="1245"/>
                  </a:lnTo>
                  <a:lnTo>
                    <a:pt x="1153" y="1260"/>
                  </a:lnTo>
                  <a:lnTo>
                    <a:pt x="1147" y="1272"/>
                  </a:lnTo>
                  <a:lnTo>
                    <a:pt x="1139" y="1280"/>
                  </a:lnTo>
                  <a:lnTo>
                    <a:pt x="1130" y="1287"/>
                  </a:lnTo>
                  <a:lnTo>
                    <a:pt x="1123" y="1290"/>
                  </a:lnTo>
                  <a:lnTo>
                    <a:pt x="1121" y="1295"/>
                  </a:lnTo>
                  <a:lnTo>
                    <a:pt x="1125" y="1298"/>
                  </a:lnTo>
                  <a:lnTo>
                    <a:pt x="1133" y="1303"/>
                  </a:lnTo>
                  <a:lnTo>
                    <a:pt x="1141" y="1304"/>
                  </a:lnTo>
                  <a:lnTo>
                    <a:pt x="1131" y="1317"/>
                  </a:lnTo>
                  <a:lnTo>
                    <a:pt x="1124" y="1318"/>
                  </a:lnTo>
                  <a:lnTo>
                    <a:pt x="1116" y="1319"/>
                  </a:lnTo>
                  <a:lnTo>
                    <a:pt x="1108" y="1321"/>
                  </a:lnTo>
                  <a:lnTo>
                    <a:pt x="1100" y="1324"/>
                  </a:lnTo>
                  <a:lnTo>
                    <a:pt x="1092" y="1327"/>
                  </a:lnTo>
                  <a:lnTo>
                    <a:pt x="1084" y="1331"/>
                  </a:lnTo>
                  <a:lnTo>
                    <a:pt x="1076" y="1335"/>
                  </a:lnTo>
                  <a:lnTo>
                    <a:pt x="1068" y="1339"/>
                  </a:lnTo>
                  <a:lnTo>
                    <a:pt x="1067" y="1346"/>
                  </a:lnTo>
                  <a:lnTo>
                    <a:pt x="1065" y="1353"/>
                  </a:lnTo>
                  <a:lnTo>
                    <a:pt x="1062" y="1359"/>
                  </a:lnTo>
                  <a:lnTo>
                    <a:pt x="1057" y="1366"/>
                  </a:lnTo>
                  <a:lnTo>
                    <a:pt x="1052" y="1372"/>
                  </a:lnTo>
                  <a:lnTo>
                    <a:pt x="1045" y="1378"/>
                  </a:lnTo>
                  <a:lnTo>
                    <a:pt x="1037" y="1381"/>
                  </a:lnTo>
                  <a:lnTo>
                    <a:pt x="1027" y="1385"/>
                  </a:lnTo>
                  <a:lnTo>
                    <a:pt x="1025" y="1445"/>
                  </a:lnTo>
                  <a:lnTo>
                    <a:pt x="1023" y="1449"/>
                  </a:lnTo>
                  <a:lnTo>
                    <a:pt x="1016" y="1462"/>
                  </a:lnTo>
                  <a:lnTo>
                    <a:pt x="1007" y="1476"/>
                  </a:lnTo>
                  <a:lnTo>
                    <a:pt x="999" y="1485"/>
                  </a:lnTo>
                  <a:lnTo>
                    <a:pt x="994" y="1492"/>
                  </a:lnTo>
                  <a:lnTo>
                    <a:pt x="992" y="1500"/>
                  </a:lnTo>
                  <a:lnTo>
                    <a:pt x="988" y="1509"/>
                  </a:lnTo>
                  <a:lnTo>
                    <a:pt x="980" y="1518"/>
                  </a:lnTo>
                  <a:lnTo>
                    <a:pt x="971" y="1529"/>
                  </a:lnTo>
                  <a:lnTo>
                    <a:pt x="967" y="1538"/>
                  </a:lnTo>
                  <a:lnTo>
                    <a:pt x="966" y="1548"/>
                  </a:lnTo>
                  <a:lnTo>
                    <a:pt x="964" y="1559"/>
                  </a:lnTo>
                  <a:lnTo>
                    <a:pt x="959" y="1562"/>
                  </a:lnTo>
                  <a:lnTo>
                    <a:pt x="954" y="1566"/>
                  </a:lnTo>
                  <a:lnTo>
                    <a:pt x="948" y="1568"/>
                  </a:lnTo>
                  <a:lnTo>
                    <a:pt x="941" y="1570"/>
                  </a:lnTo>
                  <a:lnTo>
                    <a:pt x="933" y="1571"/>
                  </a:lnTo>
                  <a:lnTo>
                    <a:pt x="927" y="1573"/>
                  </a:lnTo>
                  <a:lnTo>
                    <a:pt x="921" y="1573"/>
                  </a:lnTo>
                  <a:lnTo>
                    <a:pt x="917" y="1573"/>
                  </a:lnTo>
                  <a:lnTo>
                    <a:pt x="912" y="1570"/>
                  </a:lnTo>
                  <a:lnTo>
                    <a:pt x="906" y="1566"/>
                  </a:lnTo>
                  <a:lnTo>
                    <a:pt x="898" y="1560"/>
                  </a:lnTo>
                  <a:lnTo>
                    <a:pt x="891" y="1553"/>
                  </a:lnTo>
                  <a:lnTo>
                    <a:pt x="883" y="1547"/>
                  </a:lnTo>
                  <a:lnTo>
                    <a:pt x="875" y="1541"/>
                  </a:lnTo>
                  <a:lnTo>
                    <a:pt x="868" y="1537"/>
                  </a:lnTo>
                  <a:lnTo>
                    <a:pt x="863" y="1535"/>
                  </a:lnTo>
                  <a:lnTo>
                    <a:pt x="855" y="1546"/>
                  </a:lnTo>
                  <a:lnTo>
                    <a:pt x="882" y="1562"/>
                  </a:lnTo>
                  <a:lnTo>
                    <a:pt x="885" y="1574"/>
                  </a:lnTo>
                  <a:lnTo>
                    <a:pt x="886" y="1587"/>
                  </a:lnTo>
                  <a:lnTo>
                    <a:pt x="886" y="1601"/>
                  </a:lnTo>
                  <a:lnTo>
                    <a:pt x="882" y="1613"/>
                  </a:lnTo>
                  <a:lnTo>
                    <a:pt x="879" y="1617"/>
                  </a:lnTo>
                  <a:lnTo>
                    <a:pt x="874" y="1622"/>
                  </a:lnTo>
                  <a:lnTo>
                    <a:pt x="870" y="1627"/>
                  </a:lnTo>
                  <a:lnTo>
                    <a:pt x="864" y="1631"/>
                  </a:lnTo>
                  <a:lnTo>
                    <a:pt x="858" y="1635"/>
                  </a:lnTo>
                  <a:lnTo>
                    <a:pt x="853" y="1638"/>
                  </a:lnTo>
                  <a:lnTo>
                    <a:pt x="848" y="1639"/>
                  </a:lnTo>
                  <a:lnTo>
                    <a:pt x="843" y="1638"/>
                  </a:lnTo>
                  <a:lnTo>
                    <a:pt x="834" y="1637"/>
                  </a:lnTo>
                  <a:lnTo>
                    <a:pt x="825" y="1638"/>
                  </a:lnTo>
                  <a:lnTo>
                    <a:pt x="819" y="1643"/>
                  </a:lnTo>
                  <a:lnTo>
                    <a:pt x="817" y="1651"/>
                  </a:lnTo>
                  <a:lnTo>
                    <a:pt x="815" y="1655"/>
                  </a:lnTo>
                  <a:lnTo>
                    <a:pt x="813" y="1659"/>
                  </a:lnTo>
                  <a:lnTo>
                    <a:pt x="809" y="1662"/>
                  </a:lnTo>
                  <a:lnTo>
                    <a:pt x="804" y="1666"/>
                  </a:lnTo>
                  <a:lnTo>
                    <a:pt x="798" y="1668"/>
                  </a:lnTo>
                  <a:lnTo>
                    <a:pt x="792" y="1670"/>
                  </a:lnTo>
                  <a:lnTo>
                    <a:pt x="787" y="1673"/>
                  </a:lnTo>
                  <a:lnTo>
                    <a:pt x="782" y="1675"/>
                  </a:lnTo>
                  <a:lnTo>
                    <a:pt x="781" y="1689"/>
                  </a:lnTo>
                  <a:lnTo>
                    <a:pt x="776" y="1698"/>
                  </a:lnTo>
                  <a:lnTo>
                    <a:pt x="771" y="1705"/>
                  </a:lnTo>
                  <a:lnTo>
                    <a:pt x="765" y="1711"/>
                  </a:lnTo>
                  <a:lnTo>
                    <a:pt x="758" y="1715"/>
                  </a:lnTo>
                  <a:lnTo>
                    <a:pt x="751" y="1720"/>
                  </a:lnTo>
                  <a:lnTo>
                    <a:pt x="745" y="1725"/>
                  </a:lnTo>
                  <a:lnTo>
                    <a:pt x="743" y="1733"/>
                  </a:lnTo>
                  <a:lnTo>
                    <a:pt x="744" y="1742"/>
                  </a:lnTo>
                  <a:lnTo>
                    <a:pt x="744" y="1752"/>
                  </a:lnTo>
                  <a:lnTo>
                    <a:pt x="742" y="1764"/>
                  </a:lnTo>
                  <a:lnTo>
                    <a:pt x="735" y="1774"/>
                  </a:lnTo>
                  <a:lnTo>
                    <a:pt x="727" y="1783"/>
                  </a:lnTo>
                  <a:lnTo>
                    <a:pt x="724" y="1792"/>
                  </a:lnTo>
                  <a:lnTo>
                    <a:pt x="726" y="1799"/>
                  </a:lnTo>
                  <a:lnTo>
                    <a:pt x="730" y="1806"/>
                  </a:lnTo>
                  <a:lnTo>
                    <a:pt x="736" y="1812"/>
                  </a:lnTo>
                  <a:lnTo>
                    <a:pt x="738" y="1818"/>
                  </a:lnTo>
                  <a:lnTo>
                    <a:pt x="737" y="1824"/>
                  </a:lnTo>
                  <a:lnTo>
                    <a:pt x="736" y="1831"/>
                  </a:lnTo>
                  <a:lnTo>
                    <a:pt x="736" y="1834"/>
                  </a:lnTo>
                  <a:lnTo>
                    <a:pt x="737" y="1839"/>
                  </a:lnTo>
                  <a:lnTo>
                    <a:pt x="739" y="1842"/>
                  </a:lnTo>
                  <a:lnTo>
                    <a:pt x="743" y="1844"/>
                  </a:lnTo>
                  <a:lnTo>
                    <a:pt x="747" y="1848"/>
                  </a:lnTo>
                  <a:lnTo>
                    <a:pt x="753" y="1850"/>
                  </a:lnTo>
                  <a:lnTo>
                    <a:pt x="761" y="1852"/>
                  </a:lnTo>
                  <a:lnTo>
                    <a:pt x="771" y="1855"/>
                  </a:lnTo>
                  <a:lnTo>
                    <a:pt x="774" y="1859"/>
                  </a:lnTo>
                  <a:lnTo>
                    <a:pt x="774" y="1865"/>
                  </a:lnTo>
                  <a:lnTo>
                    <a:pt x="769" y="1870"/>
                  </a:lnTo>
                  <a:lnTo>
                    <a:pt x="762" y="1872"/>
                  </a:lnTo>
                  <a:lnTo>
                    <a:pt x="758" y="1872"/>
                  </a:lnTo>
                  <a:lnTo>
                    <a:pt x="753" y="1872"/>
                  </a:lnTo>
                  <a:lnTo>
                    <a:pt x="747" y="1871"/>
                  </a:lnTo>
                  <a:lnTo>
                    <a:pt x="742" y="1870"/>
                  </a:lnTo>
                  <a:lnTo>
                    <a:pt x="736" y="1870"/>
                  </a:lnTo>
                  <a:lnTo>
                    <a:pt x="730" y="1869"/>
                  </a:lnTo>
                  <a:lnTo>
                    <a:pt x="724" y="1869"/>
                  </a:lnTo>
                  <a:lnTo>
                    <a:pt x="721" y="1869"/>
                  </a:lnTo>
                  <a:lnTo>
                    <a:pt x="714" y="1866"/>
                  </a:lnTo>
                  <a:lnTo>
                    <a:pt x="709" y="1862"/>
                  </a:lnTo>
                  <a:lnTo>
                    <a:pt x="706" y="1854"/>
                  </a:lnTo>
                  <a:lnTo>
                    <a:pt x="705" y="1844"/>
                  </a:lnTo>
                  <a:lnTo>
                    <a:pt x="701" y="1836"/>
                  </a:lnTo>
                  <a:lnTo>
                    <a:pt x="697" y="1829"/>
                  </a:lnTo>
                  <a:lnTo>
                    <a:pt x="690" y="1827"/>
                  </a:lnTo>
                  <a:lnTo>
                    <a:pt x="683" y="1831"/>
                  </a:lnTo>
                  <a:lnTo>
                    <a:pt x="677" y="1820"/>
                  </a:lnTo>
                  <a:lnTo>
                    <a:pt x="670" y="1805"/>
                  </a:lnTo>
                  <a:lnTo>
                    <a:pt x="663" y="1792"/>
                  </a:lnTo>
                  <a:lnTo>
                    <a:pt x="656" y="1784"/>
                  </a:lnTo>
                  <a:lnTo>
                    <a:pt x="651" y="1779"/>
                  </a:lnTo>
                  <a:lnTo>
                    <a:pt x="650" y="1772"/>
                  </a:lnTo>
                  <a:lnTo>
                    <a:pt x="653" y="1766"/>
                  </a:lnTo>
                  <a:lnTo>
                    <a:pt x="659" y="1765"/>
                  </a:lnTo>
                  <a:lnTo>
                    <a:pt x="654" y="1752"/>
                  </a:lnTo>
                  <a:lnTo>
                    <a:pt x="650" y="1736"/>
                  </a:lnTo>
                  <a:lnTo>
                    <a:pt x="644" y="1721"/>
                  </a:lnTo>
                  <a:lnTo>
                    <a:pt x="638" y="1708"/>
                  </a:lnTo>
                  <a:lnTo>
                    <a:pt x="630" y="1708"/>
                  </a:lnTo>
                  <a:lnTo>
                    <a:pt x="625" y="1704"/>
                  </a:lnTo>
                  <a:lnTo>
                    <a:pt x="624" y="1693"/>
                  </a:lnTo>
                  <a:lnTo>
                    <a:pt x="632" y="1675"/>
                  </a:lnTo>
                  <a:lnTo>
                    <a:pt x="629" y="1664"/>
                  </a:lnTo>
                  <a:lnTo>
                    <a:pt x="623" y="1651"/>
                  </a:lnTo>
                  <a:lnTo>
                    <a:pt x="616" y="1639"/>
                  </a:lnTo>
                  <a:lnTo>
                    <a:pt x="610" y="1632"/>
                  </a:lnTo>
                  <a:lnTo>
                    <a:pt x="621" y="1621"/>
                  </a:lnTo>
                  <a:lnTo>
                    <a:pt x="622" y="1608"/>
                  </a:lnTo>
                  <a:lnTo>
                    <a:pt x="621" y="1592"/>
                  </a:lnTo>
                  <a:lnTo>
                    <a:pt x="622" y="1571"/>
                  </a:lnTo>
                  <a:lnTo>
                    <a:pt x="624" y="1546"/>
                  </a:lnTo>
                  <a:lnTo>
                    <a:pt x="627" y="1513"/>
                  </a:lnTo>
                  <a:lnTo>
                    <a:pt x="625" y="1470"/>
                  </a:lnTo>
                  <a:lnTo>
                    <a:pt x="624" y="1423"/>
                  </a:lnTo>
                  <a:lnTo>
                    <a:pt x="627" y="1374"/>
                  </a:lnTo>
                  <a:lnTo>
                    <a:pt x="621" y="1366"/>
                  </a:lnTo>
                  <a:lnTo>
                    <a:pt x="616" y="1356"/>
                  </a:lnTo>
                  <a:lnTo>
                    <a:pt x="610" y="1344"/>
                  </a:lnTo>
                  <a:lnTo>
                    <a:pt x="605" y="1332"/>
                  </a:lnTo>
                  <a:lnTo>
                    <a:pt x="599" y="1320"/>
                  </a:lnTo>
                  <a:lnTo>
                    <a:pt x="592" y="1309"/>
                  </a:lnTo>
                  <a:lnTo>
                    <a:pt x="586" y="1301"/>
                  </a:lnTo>
                  <a:lnTo>
                    <a:pt x="580" y="1295"/>
                  </a:lnTo>
                  <a:lnTo>
                    <a:pt x="572" y="1290"/>
                  </a:lnTo>
                  <a:lnTo>
                    <a:pt x="561" y="1286"/>
                  </a:lnTo>
                  <a:lnTo>
                    <a:pt x="548" y="1280"/>
                  </a:lnTo>
                  <a:lnTo>
                    <a:pt x="534" y="1275"/>
                  </a:lnTo>
                  <a:lnTo>
                    <a:pt x="521" y="1270"/>
                  </a:lnTo>
                  <a:lnTo>
                    <a:pt x="509" y="1265"/>
                  </a:lnTo>
                  <a:lnTo>
                    <a:pt x="500" y="1260"/>
                  </a:lnTo>
                  <a:lnTo>
                    <a:pt x="494" y="1257"/>
                  </a:lnTo>
                  <a:lnTo>
                    <a:pt x="487" y="1243"/>
                  </a:lnTo>
                  <a:lnTo>
                    <a:pt x="479" y="1219"/>
                  </a:lnTo>
                  <a:lnTo>
                    <a:pt x="471" y="1195"/>
                  </a:lnTo>
                  <a:lnTo>
                    <a:pt x="461" y="1179"/>
                  </a:lnTo>
                  <a:lnTo>
                    <a:pt x="454" y="1173"/>
                  </a:lnTo>
                  <a:lnTo>
                    <a:pt x="446" y="1162"/>
                  </a:lnTo>
                  <a:lnTo>
                    <a:pt x="438" y="1151"/>
                  </a:lnTo>
                  <a:lnTo>
                    <a:pt x="428" y="1136"/>
                  </a:lnTo>
                  <a:lnTo>
                    <a:pt x="421" y="1120"/>
                  </a:lnTo>
                  <a:lnTo>
                    <a:pt x="416" y="1103"/>
                  </a:lnTo>
                  <a:lnTo>
                    <a:pt x="415" y="1085"/>
                  </a:lnTo>
                  <a:lnTo>
                    <a:pt x="417" y="1068"/>
                  </a:lnTo>
                  <a:lnTo>
                    <a:pt x="404" y="1059"/>
                  </a:lnTo>
                  <a:lnTo>
                    <a:pt x="411" y="1045"/>
                  </a:lnTo>
                  <a:lnTo>
                    <a:pt x="418" y="1028"/>
                  </a:lnTo>
                  <a:lnTo>
                    <a:pt x="423" y="1014"/>
                  </a:lnTo>
                  <a:lnTo>
                    <a:pt x="425" y="1008"/>
                  </a:lnTo>
                  <a:lnTo>
                    <a:pt x="423" y="978"/>
                  </a:lnTo>
                  <a:lnTo>
                    <a:pt x="448" y="970"/>
                  </a:lnTo>
                  <a:lnTo>
                    <a:pt x="447" y="957"/>
                  </a:lnTo>
                  <a:lnTo>
                    <a:pt x="445" y="941"/>
                  </a:lnTo>
                  <a:lnTo>
                    <a:pt x="442" y="929"/>
                  </a:lnTo>
                  <a:lnTo>
                    <a:pt x="441" y="923"/>
                  </a:lnTo>
                  <a:lnTo>
                    <a:pt x="447" y="915"/>
                  </a:lnTo>
                  <a:lnTo>
                    <a:pt x="440" y="903"/>
                  </a:lnTo>
                  <a:lnTo>
                    <a:pt x="428" y="890"/>
                  </a:lnTo>
                  <a:lnTo>
                    <a:pt x="419" y="877"/>
                  </a:lnTo>
                  <a:lnTo>
                    <a:pt x="415" y="871"/>
                  </a:lnTo>
                  <a:lnTo>
                    <a:pt x="413" y="873"/>
                  </a:lnTo>
                  <a:lnTo>
                    <a:pt x="410" y="880"/>
                  </a:lnTo>
                  <a:lnTo>
                    <a:pt x="405" y="886"/>
                  </a:lnTo>
                  <a:lnTo>
                    <a:pt x="401" y="891"/>
                  </a:lnTo>
                  <a:lnTo>
                    <a:pt x="397" y="891"/>
                  </a:lnTo>
                  <a:lnTo>
                    <a:pt x="393" y="887"/>
                  </a:lnTo>
                  <a:lnTo>
                    <a:pt x="387" y="883"/>
                  </a:lnTo>
                  <a:lnTo>
                    <a:pt x="380" y="877"/>
                  </a:lnTo>
                  <a:lnTo>
                    <a:pt x="373" y="872"/>
                  </a:lnTo>
                  <a:lnTo>
                    <a:pt x="366" y="867"/>
                  </a:lnTo>
                  <a:lnTo>
                    <a:pt x="359" y="863"/>
                  </a:lnTo>
                  <a:lnTo>
                    <a:pt x="355" y="861"/>
                  </a:lnTo>
                  <a:lnTo>
                    <a:pt x="354" y="848"/>
                  </a:lnTo>
                  <a:lnTo>
                    <a:pt x="351" y="834"/>
                  </a:lnTo>
                  <a:lnTo>
                    <a:pt x="347" y="820"/>
                  </a:lnTo>
                  <a:lnTo>
                    <a:pt x="339" y="807"/>
                  </a:lnTo>
                  <a:lnTo>
                    <a:pt x="334" y="800"/>
                  </a:lnTo>
                  <a:lnTo>
                    <a:pt x="329" y="792"/>
                  </a:lnTo>
                  <a:lnTo>
                    <a:pt x="325" y="784"/>
                  </a:lnTo>
                  <a:lnTo>
                    <a:pt x="319" y="777"/>
                  </a:lnTo>
                  <a:lnTo>
                    <a:pt x="312" y="772"/>
                  </a:lnTo>
                  <a:lnTo>
                    <a:pt x="304" y="769"/>
                  </a:lnTo>
                  <a:lnTo>
                    <a:pt x="295" y="769"/>
                  </a:lnTo>
                  <a:lnTo>
                    <a:pt x="282" y="771"/>
                  </a:lnTo>
                  <a:lnTo>
                    <a:pt x="275" y="771"/>
                  </a:lnTo>
                  <a:lnTo>
                    <a:pt x="268" y="769"/>
                  </a:lnTo>
                  <a:lnTo>
                    <a:pt x="263" y="766"/>
                  </a:lnTo>
                  <a:lnTo>
                    <a:pt x="260" y="765"/>
                  </a:lnTo>
                  <a:lnTo>
                    <a:pt x="258" y="758"/>
                  </a:lnTo>
                  <a:lnTo>
                    <a:pt x="252" y="743"/>
                  </a:lnTo>
                  <a:lnTo>
                    <a:pt x="242" y="727"/>
                  </a:lnTo>
                  <a:lnTo>
                    <a:pt x="229" y="717"/>
                  </a:lnTo>
                  <a:lnTo>
                    <a:pt x="223" y="719"/>
                  </a:lnTo>
                  <a:lnTo>
                    <a:pt x="218" y="720"/>
                  </a:lnTo>
                  <a:lnTo>
                    <a:pt x="211" y="720"/>
                  </a:lnTo>
                  <a:lnTo>
                    <a:pt x="205" y="720"/>
                  </a:lnTo>
                  <a:lnTo>
                    <a:pt x="200" y="720"/>
                  </a:lnTo>
                  <a:lnTo>
                    <a:pt x="196" y="720"/>
                  </a:lnTo>
                  <a:lnTo>
                    <a:pt x="193" y="720"/>
                  </a:lnTo>
                  <a:lnTo>
                    <a:pt x="192" y="720"/>
                  </a:lnTo>
                  <a:lnTo>
                    <a:pt x="151" y="719"/>
                  </a:lnTo>
                  <a:lnTo>
                    <a:pt x="148" y="717"/>
                  </a:lnTo>
                  <a:lnTo>
                    <a:pt x="143" y="712"/>
                  </a:lnTo>
                  <a:lnTo>
                    <a:pt x="135" y="705"/>
                  </a:lnTo>
                  <a:lnTo>
                    <a:pt x="124" y="697"/>
                  </a:lnTo>
                  <a:lnTo>
                    <a:pt x="114" y="688"/>
                  </a:lnTo>
                  <a:lnTo>
                    <a:pt x="105" y="680"/>
                  </a:lnTo>
                  <a:lnTo>
                    <a:pt x="97" y="673"/>
                  </a:lnTo>
                  <a:lnTo>
                    <a:pt x="92" y="668"/>
                  </a:lnTo>
                  <a:lnTo>
                    <a:pt x="89" y="663"/>
                  </a:lnTo>
                  <a:lnTo>
                    <a:pt x="89" y="659"/>
                  </a:lnTo>
                  <a:lnTo>
                    <a:pt x="92" y="657"/>
                  </a:lnTo>
                  <a:lnTo>
                    <a:pt x="97" y="657"/>
                  </a:lnTo>
                  <a:lnTo>
                    <a:pt x="78" y="600"/>
                  </a:lnTo>
                  <a:lnTo>
                    <a:pt x="62" y="595"/>
                  </a:lnTo>
                  <a:lnTo>
                    <a:pt x="62" y="583"/>
                  </a:lnTo>
                  <a:lnTo>
                    <a:pt x="62" y="569"/>
                  </a:lnTo>
                  <a:lnTo>
                    <a:pt x="63" y="557"/>
                  </a:lnTo>
                  <a:lnTo>
                    <a:pt x="67" y="545"/>
                  </a:lnTo>
                  <a:lnTo>
                    <a:pt x="48" y="521"/>
                  </a:lnTo>
                  <a:lnTo>
                    <a:pt x="49" y="518"/>
                  </a:lnTo>
                  <a:lnTo>
                    <a:pt x="51" y="509"/>
                  </a:lnTo>
                  <a:lnTo>
                    <a:pt x="52" y="499"/>
                  </a:lnTo>
                  <a:lnTo>
                    <a:pt x="51" y="491"/>
                  </a:lnTo>
                  <a:lnTo>
                    <a:pt x="47" y="485"/>
                  </a:lnTo>
                  <a:lnTo>
                    <a:pt x="44" y="484"/>
                  </a:lnTo>
                  <a:lnTo>
                    <a:pt x="41" y="486"/>
                  </a:lnTo>
                  <a:lnTo>
                    <a:pt x="40" y="491"/>
                  </a:lnTo>
                  <a:lnTo>
                    <a:pt x="39" y="501"/>
                  </a:lnTo>
                  <a:lnTo>
                    <a:pt x="36" y="516"/>
                  </a:lnTo>
                  <a:lnTo>
                    <a:pt x="32" y="529"/>
                  </a:lnTo>
                  <a:lnTo>
                    <a:pt x="31" y="535"/>
                  </a:lnTo>
                  <a:lnTo>
                    <a:pt x="51" y="595"/>
                  </a:lnTo>
                  <a:lnTo>
                    <a:pt x="51" y="596"/>
                  </a:lnTo>
                  <a:lnTo>
                    <a:pt x="49" y="600"/>
                  </a:lnTo>
                  <a:lnTo>
                    <a:pt x="49" y="606"/>
                  </a:lnTo>
                  <a:lnTo>
                    <a:pt x="51" y="611"/>
                  </a:lnTo>
                  <a:lnTo>
                    <a:pt x="54" y="618"/>
                  </a:lnTo>
                  <a:lnTo>
                    <a:pt x="59" y="628"/>
                  </a:lnTo>
                  <a:lnTo>
                    <a:pt x="63" y="637"/>
                  </a:lnTo>
                  <a:lnTo>
                    <a:pt x="64" y="641"/>
                  </a:lnTo>
                  <a:lnTo>
                    <a:pt x="63" y="643"/>
                  </a:lnTo>
                  <a:lnTo>
                    <a:pt x="61" y="647"/>
                  </a:lnTo>
                  <a:lnTo>
                    <a:pt x="56" y="649"/>
                  </a:lnTo>
                  <a:lnTo>
                    <a:pt x="51" y="647"/>
                  </a:lnTo>
                  <a:lnTo>
                    <a:pt x="45" y="638"/>
                  </a:lnTo>
                  <a:lnTo>
                    <a:pt x="40" y="629"/>
                  </a:lnTo>
                  <a:lnTo>
                    <a:pt x="36" y="620"/>
                  </a:lnTo>
                  <a:lnTo>
                    <a:pt x="31" y="614"/>
                  </a:lnTo>
                  <a:lnTo>
                    <a:pt x="29" y="610"/>
                  </a:lnTo>
                  <a:lnTo>
                    <a:pt x="30" y="602"/>
                  </a:lnTo>
                  <a:lnTo>
                    <a:pt x="31" y="594"/>
                  </a:lnTo>
                  <a:lnTo>
                    <a:pt x="29" y="587"/>
                  </a:lnTo>
                  <a:lnTo>
                    <a:pt x="22" y="580"/>
                  </a:lnTo>
                  <a:lnTo>
                    <a:pt x="15" y="571"/>
                  </a:lnTo>
                  <a:lnTo>
                    <a:pt x="9" y="564"/>
                  </a:lnTo>
                  <a:lnTo>
                    <a:pt x="7" y="561"/>
                  </a:lnTo>
                  <a:lnTo>
                    <a:pt x="7" y="547"/>
                  </a:lnTo>
                  <a:lnTo>
                    <a:pt x="8" y="534"/>
                  </a:lnTo>
                  <a:lnTo>
                    <a:pt x="8" y="520"/>
                  </a:lnTo>
                  <a:lnTo>
                    <a:pt x="7" y="507"/>
                  </a:lnTo>
                  <a:lnTo>
                    <a:pt x="4" y="489"/>
                  </a:lnTo>
                  <a:lnTo>
                    <a:pt x="4" y="463"/>
                  </a:lnTo>
                  <a:lnTo>
                    <a:pt x="4" y="442"/>
                  </a:lnTo>
                  <a:lnTo>
                    <a:pt x="4" y="432"/>
                  </a:lnTo>
                  <a:lnTo>
                    <a:pt x="16" y="424"/>
                  </a:lnTo>
                  <a:lnTo>
                    <a:pt x="10" y="410"/>
                  </a:lnTo>
                  <a:lnTo>
                    <a:pt x="1" y="409"/>
                  </a:lnTo>
                  <a:lnTo>
                    <a:pt x="0" y="397"/>
                  </a:lnTo>
                  <a:lnTo>
                    <a:pt x="2" y="378"/>
                  </a:lnTo>
                  <a:lnTo>
                    <a:pt x="4" y="356"/>
                  </a:lnTo>
                  <a:lnTo>
                    <a:pt x="4" y="331"/>
                  </a:lnTo>
                  <a:lnTo>
                    <a:pt x="16" y="317"/>
                  </a:lnTo>
                  <a:lnTo>
                    <a:pt x="30" y="300"/>
                  </a:lnTo>
                  <a:lnTo>
                    <a:pt x="47" y="283"/>
                  </a:lnTo>
                  <a:lnTo>
                    <a:pt x="66" y="263"/>
                  </a:lnTo>
                  <a:lnTo>
                    <a:pt x="86" y="242"/>
                  </a:lnTo>
                  <a:lnTo>
                    <a:pt x="110" y="222"/>
                  </a:lnTo>
                  <a:lnTo>
                    <a:pt x="136" y="200"/>
                  </a:lnTo>
                  <a:lnTo>
                    <a:pt x="162" y="177"/>
                  </a:lnTo>
                  <a:lnTo>
                    <a:pt x="192" y="155"/>
                  </a:lnTo>
                  <a:lnTo>
                    <a:pt x="222" y="133"/>
                  </a:lnTo>
                  <a:lnTo>
                    <a:pt x="254" y="112"/>
                  </a:lnTo>
                  <a:lnTo>
                    <a:pt x="288" y="93"/>
                  </a:lnTo>
                  <a:lnTo>
                    <a:pt x="324" y="73"/>
                  </a:lnTo>
                  <a:lnTo>
                    <a:pt x="359" y="56"/>
                  </a:lnTo>
                  <a:lnTo>
                    <a:pt x="396" y="41"/>
                  </a:lnTo>
                  <a:lnTo>
                    <a:pt x="434" y="27"/>
                  </a:lnTo>
                  <a:lnTo>
                    <a:pt x="436" y="37"/>
                  </a:lnTo>
                  <a:lnTo>
                    <a:pt x="440" y="48"/>
                  </a:lnTo>
                  <a:lnTo>
                    <a:pt x="446" y="56"/>
                  </a:lnTo>
                  <a:lnTo>
                    <a:pt x="453" y="57"/>
                  </a:lnTo>
                  <a:lnTo>
                    <a:pt x="459" y="53"/>
                  </a:lnTo>
                  <a:lnTo>
                    <a:pt x="465" y="49"/>
                  </a:lnTo>
                  <a:lnTo>
                    <a:pt x="471" y="46"/>
                  </a:lnTo>
                  <a:lnTo>
                    <a:pt x="477" y="46"/>
                  </a:lnTo>
                  <a:lnTo>
                    <a:pt x="483" y="50"/>
                  </a:lnTo>
                  <a:lnTo>
                    <a:pt x="489" y="52"/>
                  </a:lnTo>
                  <a:lnTo>
                    <a:pt x="495" y="52"/>
                  </a:lnTo>
                  <a:lnTo>
                    <a:pt x="502" y="49"/>
                  </a:lnTo>
                  <a:lnTo>
                    <a:pt x="507" y="45"/>
                  </a:lnTo>
                  <a:lnTo>
                    <a:pt x="512" y="41"/>
                  </a:lnTo>
                  <a:lnTo>
                    <a:pt x="519" y="36"/>
                  </a:lnTo>
                  <a:lnTo>
                    <a:pt x="526" y="32"/>
                  </a:lnTo>
                  <a:lnTo>
                    <a:pt x="533" y="27"/>
                  </a:lnTo>
                  <a:lnTo>
                    <a:pt x="539" y="23"/>
                  </a:lnTo>
                  <a:lnTo>
                    <a:pt x="545" y="22"/>
                  </a:lnTo>
                  <a:lnTo>
                    <a:pt x="548" y="22"/>
                  </a:lnTo>
                  <a:lnTo>
                    <a:pt x="554" y="26"/>
                  </a:lnTo>
                  <a:lnTo>
                    <a:pt x="560" y="27"/>
                  </a:lnTo>
                  <a:lnTo>
                    <a:pt x="565" y="27"/>
                  </a:lnTo>
                  <a:lnTo>
                    <a:pt x="572" y="25"/>
                  </a:lnTo>
                  <a:lnTo>
                    <a:pt x="578" y="22"/>
                  </a:lnTo>
                  <a:lnTo>
                    <a:pt x="585" y="19"/>
                  </a:lnTo>
                  <a:lnTo>
                    <a:pt x="593" y="15"/>
                  </a:lnTo>
                  <a:lnTo>
                    <a:pt x="602" y="11"/>
                  </a:lnTo>
                  <a:lnTo>
                    <a:pt x="610" y="7"/>
                  </a:lnTo>
                  <a:lnTo>
                    <a:pt x="617" y="4"/>
                  </a:lnTo>
                  <a:lnTo>
                    <a:pt x="622" y="2"/>
                  </a:lnTo>
                  <a:lnTo>
                    <a:pt x="624" y="0"/>
                  </a:lnTo>
                  <a:lnTo>
                    <a:pt x="630" y="8"/>
                  </a:lnTo>
                  <a:lnTo>
                    <a:pt x="629" y="13"/>
                  </a:lnTo>
                  <a:lnTo>
                    <a:pt x="628" y="21"/>
                  </a:lnTo>
                  <a:lnTo>
                    <a:pt x="624" y="30"/>
                  </a:lnTo>
                  <a:lnTo>
                    <a:pt x="618" y="35"/>
                  </a:lnTo>
                  <a:lnTo>
                    <a:pt x="610" y="35"/>
                  </a:lnTo>
                  <a:lnTo>
                    <a:pt x="600" y="36"/>
                  </a:lnTo>
                  <a:lnTo>
                    <a:pt x="592" y="38"/>
                  </a:lnTo>
                  <a:lnTo>
                    <a:pt x="589" y="38"/>
                  </a:lnTo>
                  <a:lnTo>
                    <a:pt x="600" y="51"/>
                  </a:lnTo>
                  <a:lnTo>
                    <a:pt x="593" y="59"/>
                  </a:lnTo>
                  <a:lnTo>
                    <a:pt x="583" y="66"/>
                  </a:lnTo>
                  <a:lnTo>
                    <a:pt x="574" y="73"/>
                  </a:lnTo>
                  <a:lnTo>
                    <a:pt x="570" y="75"/>
                  </a:lnTo>
                  <a:lnTo>
                    <a:pt x="570" y="72"/>
                  </a:lnTo>
                  <a:lnTo>
                    <a:pt x="569" y="65"/>
                  </a:lnTo>
                  <a:lnTo>
                    <a:pt x="565" y="59"/>
                  </a:lnTo>
                  <a:lnTo>
                    <a:pt x="559" y="57"/>
                  </a:lnTo>
                  <a:lnTo>
                    <a:pt x="550" y="60"/>
                  </a:lnTo>
                  <a:lnTo>
                    <a:pt x="544" y="67"/>
                  </a:lnTo>
                  <a:lnTo>
                    <a:pt x="538" y="74"/>
                  </a:lnTo>
                  <a:lnTo>
                    <a:pt x="531" y="79"/>
                  </a:lnTo>
                  <a:lnTo>
                    <a:pt x="525" y="81"/>
                  </a:lnTo>
                  <a:lnTo>
                    <a:pt x="518" y="84"/>
                  </a:lnTo>
                  <a:lnTo>
                    <a:pt x="510" y="88"/>
                  </a:lnTo>
                  <a:lnTo>
                    <a:pt x="501" y="93"/>
                  </a:lnTo>
                  <a:lnTo>
                    <a:pt x="493" y="97"/>
                  </a:lnTo>
                  <a:lnTo>
                    <a:pt x="486" y="102"/>
                  </a:lnTo>
                  <a:lnTo>
                    <a:pt x="481" y="108"/>
                  </a:lnTo>
                  <a:lnTo>
                    <a:pt x="480" y="113"/>
                  </a:lnTo>
                  <a:lnTo>
                    <a:pt x="484" y="120"/>
                  </a:lnTo>
                  <a:lnTo>
                    <a:pt x="488" y="122"/>
                  </a:lnTo>
                  <a:lnTo>
                    <a:pt x="495" y="122"/>
                  </a:lnTo>
                  <a:lnTo>
                    <a:pt x="501" y="121"/>
                  </a:lnTo>
                  <a:lnTo>
                    <a:pt x="506" y="121"/>
                  </a:lnTo>
                  <a:lnTo>
                    <a:pt x="507" y="125"/>
                  </a:lnTo>
                  <a:lnTo>
                    <a:pt x="508" y="129"/>
                  </a:lnTo>
                  <a:lnTo>
                    <a:pt x="509" y="136"/>
                  </a:lnTo>
                  <a:lnTo>
                    <a:pt x="510" y="142"/>
                  </a:lnTo>
                  <a:lnTo>
                    <a:pt x="514" y="143"/>
                  </a:lnTo>
                  <a:lnTo>
                    <a:pt x="518" y="143"/>
                  </a:lnTo>
                  <a:lnTo>
                    <a:pt x="524" y="141"/>
                  </a:lnTo>
                  <a:lnTo>
                    <a:pt x="532" y="140"/>
                  </a:lnTo>
                  <a:lnTo>
                    <a:pt x="539" y="142"/>
                  </a:lnTo>
                  <a:lnTo>
                    <a:pt x="542" y="148"/>
                  </a:lnTo>
                  <a:lnTo>
                    <a:pt x="539" y="157"/>
                  </a:lnTo>
                  <a:lnTo>
                    <a:pt x="532" y="171"/>
                  </a:lnTo>
                  <a:lnTo>
                    <a:pt x="527" y="187"/>
                  </a:lnTo>
                  <a:lnTo>
                    <a:pt x="525" y="202"/>
                  </a:lnTo>
                  <a:lnTo>
                    <a:pt x="529" y="211"/>
                  </a:lnTo>
                  <a:lnTo>
                    <a:pt x="537" y="212"/>
                  </a:lnTo>
                  <a:lnTo>
                    <a:pt x="548" y="208"/>
                  </a:lnTo>
                  <a:lnTo>
                    <a:pt x="557" y="203"/>
                  </a:lnTo>
                  <a:lnTo>
                    <a:pt x="561" y="201"/>
                  </a:lnTo>
                  <a:lnTo>
                    <a:pt x="586" y="199"/>
                  </a:lnTo>
                  <a:lnTo>
                    <a:pt x="579" y="188"/>
                  </a:lnTo>
                  <a:lnTo>
                    <a:pt x="571" y="175"/>
                  </a:lnTo>
                  <a:lnTo>
                    <a:pt x="567" y="164"/>
                  </a:lnTo>
                  <a:lnTo>
                    <a:pt x="567" y="159"/>
                  </a:lnTo>
                  <a:lnTo>
                    <a:pt x="574" y="157"/>
                  </a:lnTo>
                  <a:lnTo>
                    <a:pt x="579" y="154"/>
                  </a:lnTo>
                  <a:lnTo>
                    <a:pt x="584" y="150"/>
                  </a:lnTo>
                  <a:lnTo>
                    <a:pt x="587" y="147"/>
                  </a:lnTo>
                  <a:lnTo>
                    <a:pt x="591" y="142"/>
                  </a:lnTo>
                  <a:lnTo>
                    <a:pt x="595" y="139"/>
                  </a:lnTo>
                  <a:lnTo>
                    <a:pt x="600" y="134"/>
                  </a:lnTo>
                  <a:lnTo>
                    <a:pt x="607" y="129"/>
                  </a:lnTo>
                  <a:lnTo>
                    <a:pt x="645" y="149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7" name="Freeform 20"/>
            <p:cNvSpPr>
              <a:spLocks/>
            </p:cNvSpPr>
            <p:nvPr/>
          </p:nvSpPr>
          <p:spPr bwMode="auto">
            <a:xfrm>
              <a:off x="2640" y="822"/>
              <a:ext cx="38" cy="20"/>
            </a:xfrm>
            <a:custGeom>
              <a:avLst/>
              <a:gdLst>
                <a:gd name="T0" fmla="*/ 10 w 76"/>
                <a:gd name="T1" fmla="*/ 0 h 41"/>
                <a:gd name="T2" fmla="*/ 6 w 76"/>
                <a:gd name="T3" fmla="*/ 2 h 41"/>
                <a:gd name="T4" fmla="*/ 2 w 76"/>
                <a:gd name="T5" fmla="*/ 5 h 41"/>
                <a:gd name="T6" fmla="*/ 0 w 76"/>
                <a:gd name="T7" fmla="*/ 7 h 41"/>
                <a:gd name="T8" fmla="*/ 1 w 76"/>
                <a:gd name="T9" fmla="*/ 10 h 41"/>
                <a:gd name="T10" fmla="*/ 2 w 76"/>
                <a:gd name="T11" fmla="*/ 11 h 41"/>
                <a:gd name="T12" fmla="*/ 5 w 76"/>
                <a:gd name="T13" fmla="*/ 12 h 41"/>
                <a:gd name="T14" fmla="*/ 7 w 76"/>
                <a:gd name="T15" fmla="*/ 13 h 41"/>
                <a:gd name="T16" fmla="*/ 10 w 76"/>
                <a:gd name="T17" fmla="*/ 14 h 41"/>
                <a:gd name="T18" fmla="*/ 13 w 76"/>
                <a:gd name="T19" fmla="*/ 14 h 41"/>
                <a:gd name="T20" fmla="*/ 15 w 76"/>
                <a:gd name="T21" fmla="*/ 15 h 41"/>
                <a:gd name="T22" fmla="*/ 18 w 76"/>
                <a:gd name="T23" fmla="*/ 15 h 41"/>
                <a:gd name="T24" fmla="*/ 20 w 76"/>
                <a:gd name="T25" fmla="*/ 16 h 41"/>
                <a:gd name="T26" fmla="*/ 23 w 76"/>
                <a:gd name="T27" fmla="*/ 16 h 41"/>
                <a:gd name="T28" fmla="*/ 27 w 76"/>
                <a:gd name="T29" fmla="*/ 16 h 41"/>
                <a:gd name="T30" fmla="*/ 30 w 76"/>
                <a:gd name="T31" fmla="*/ 17 h 41"/>
                <a:gd name="T32" fmla="*/ 33 w 76"/>
                <a:gd name="T33" fmla="*/ 19 h 41"/>
                <a:gd name="T34" fmla="*/ 35 w 76"/>
                <a:gd name="T35" fmla="*/ 20 h 41"/>
                <a:gd name="T36" fmla="*/ 37 w 76"/>
                <a:gd name="T37" fmla="*/ 20 h 41"/>
                <a:gd name="T38" fmla="*/ 38 w 76"/>
                <a:gd name="T39" fmla="*/ 18 h 41"/>
                <a:gd name="T40" fmla="*/ 38 w 76"/>
                <a:gd name="T41" fmla="*/ 15 h 41"/>
                <a:gd name="T42" fmla="*/ 38 w 76"/>
                <a:gd name="T43" fmla="*/ 11 h 41"/>
                <a:gd name="T44" fmla="*/ 38 w 76"/>
                <a:gd name="T45" fmla="*/ 7 h 41"/>
                <a:gd name="T46" fmla="*/ 38 w 76"/>
                <a:gd name="T47" fmla="*/ 3 h 41"/>
                <a:gd name="T48" fmla="*/ 36 w 76"/>
                <a:gd name="T49" fmla="*/ 2 h 41"/>
                <a:gd name="T50" fmla="*/ 34 w 76"/>
                <a:gd name="T51" fmla="*/ 1 h 41"/>
                <a:gd name="T52" fmla="*/ 31 w 76"/>
                <a:gd name="T53" fmla="*/ 1 h 41"/>
                <a:gd name="T54" fmla="*/ 28 w 76"/>
                <a:gd name="T55" fmla="*/ 1 h 41"/>
                <a:gd name="T56" fmla="*/ 25 w 76"/>
                <a:gd name="T57" fmla="*/ 2 h 41"/>
                <a:gd name="T58" fmla="*/ 21 w 76"/>
                <a:gd name="T59" fmla="*/ 2 h 41"/>
                <a:gd name="T60" fmla="*/ 18 w 76"/>
                <a:gd name="T61" fmla="*/ 2 h 41"/>
                <a:gd name="T62" fmla="*/ 13 w 76"/>
                <a:gd name="T63" fmla="*/ 1 h 41"/>
                <a:gd name="T64" fmla="*/ 10 w 76"/>
                <a:gd name="T65" fmla="*/ 0 h 4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6"/>
                <a:gd name="T100" fmla="*/ 0 h 41"/>
                <a:gd name="T101" fmla="*/ 76 w 76"/>
                <a:gd name="T102" fmla="*/ 41 h 4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6" h="41">
                  <a:moveTo>
                    <a:pt x="21" y="0"/>
                  </a:moveTo>
                  <a:lnTo>
                    <a:pt x="13" y="4"/>
                  </a:lnTo>
                  <a:lnTo>
                    <a:pt x="5" y="10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2"/>
                  </a:lnTo>
                  <a:lnTo>
                    <a:pt x="9" y="25"/>
                  </a:lnTo>
                  <a:lnTo>
                    <a:pt x="14" y="26"/>
                  </a:lnTo>
                  <a:lnTo>
                    <a:pt x="20" y="28"/>
                  </a:lnTo>
                  <a:lnTo>
                    <a:pt x="26" y="29"/>
                  </a:lnTo>
                  <a:lnTo>
                    <a:pt x="31" y="30"/>
                  </a:lnTo>
                  <a:lnTo>
                    <a:pt x="36" y="30"/>
                  </a:lnTo>
                  <a:lnTo>
                    <a:pt x="41" y="32"/>
                  </a:lnTo>
                  <a:lnTo>
                    <a:pt x="47" y="33"/>
                  </a:lnTo>
                  <a:lnTo>
                    <a:pt x="54" y="33"/>
                  </a:lnTo>
                  <a:lnTo>
                    <a:pt x="60" y="35"/>
                  </a:lnTo>
                  <a:lnTo>
                    <a:pt x="65" y="38"/>
                  </a:lnTo>
                  <a:lnTo>
                    <a:pt x="69" y="41"/>
                  </a:lnTo>
                  <a:lnTo>
                    <a:pt x="74" y="40"/>
                  </a:lnTo>
                  <a:lnTo>
                    <a:pt x="76" y="36"/>
                  </a:lnTo>
                  <a:lnTo>
                    <a:pt x="75" y="30"/>
                  </a:lnTo>
                  <a:lnTo>
                    <a:pt x="75" y="22"/>
                  </a:lnTo>
                  <a:lnTo>
                    <a:pt x="75" y="14"/>
                  </a:lnTo>
                  <a:lnTo>
                    <a:pt x="75" y="7"/>
                  </a:lnTo>
                  <a:lnTo>
                    <a:pt x="72" y="4"/>
                  </a:lnTo>
                  <a:lnTo>
                    <a:pt x="68" y="3"/>
                  </a:lnTo>
                  <a:lnTo>
                    <a:pt x="62" y="3"/>
                  </a:lnTo>
                  <a:lnTo>
                    <a:pt x="57" y="3"/>
                  </a:lnTo>
                  <a:lnTo>
                    <a:pt x="50" y="4"/>
                  </a:lnTo>
                  <a:lnTo>
                    <a:pt x="42" y="4"/>
                  </a:lnTo>
                  <a:lnTo>
                    <a:pt x="35" y="4"/>
                  </a:lnTo>
                  <a:lnTo>
                    <a:pt x="27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8" name="Freeform 21"/>
            <p:cNvSpPr>
              <a:spLocks/>
            </p:cNvSpPr>
            <p:nvPr/>
          </p:nvSpPr>
          <p:spPr bwMode="auto">
            <a:xfrm>
              <a:off x="2407" y="1009"/>
              <a:ext cx="86" cy="32"/>
            </a:xfrm>
            <a:custGeom>
              <a:avLst/>
              <a:gdLst>
                <a:gd name="T0" fmla="*/ 21 w 172"/>
                <a:gd name="T1" fmla="*/ 0 h 62"/>
                <a:gd name="T2" fmla="*/ 3 w 172"/>
                <a:gd name="T3" fmla="*/ 7 h 62"/>
                <a:gd name="T4" fmla="*/ 2 w 172"/>
                <a:gd name="T5" fmla="*/ 8 h 62"/>
                <a:gd name="T6" fmla="*/ 1 w 172"/>
                <a:gd name="T7" fmla="*/ 13 h 62"/>
                <a:gd name="T8" fmla="*/ 0 w 172"/>
                <a:gd name="T9" fmla="*/ 18 h 62"/>
                <a:gd name="T10" fmla="*/ 1 w 172"/>
                <a:gd name="T11" fmla="*/ 21 h 62"/>
                <a:gd name="T12" fmla="*/ 3 w 172"/>
                <a:gd name="T13" fmla="*/ 21 h 62"/>
                <a:gd name="T14" fmla="*/ 5 w 172"/>
                <a:gd name="T15" fmla="*/ 21 h 62"/>
                <a:gd name="T16" fmla="*/ 7 w 172"/>
                <a:gd name="T17" fmla="*/ 20 h 62"/>
                <a:gd name="T18" fmla="*/ 11 w 172"/>
                <a:gd name="T19" fmla="*/ 20 h 62"/>
                <a:gd name="T20" fmla="*/ 13 w 172"/>
                <a:gd name="T21" fmla="*/ 19 h 62"/>
                <a:gd name="T22" fmla="*/ 16 w 172"/>
                <a:gd name="T23" fmla="*/ 18 h 62"/>
                <a:gd name="T24" fmla="*/ 19 w 172"/>
                <a:gd name="T25" fmla="*/ 18 h 62"/>
                <a:gd name="T26" fmla="*/ 21 w 172"/>
                <a:gd name="T27" fmla="*/ 18 h 62"/>
                <a:gd name="T28" fmla="*/ 23 w 172"/>
                <a:gd name="T29" fmla="*/ 19 h 62"/>
                <a:gd name="T30" fmla="*/ 28 w 172"/>
                <a:gd name="T31" fmla="*/ 19 h 62"/>
                <a:gd name="T32" fmla="*/ 34 w 172"/>
                <a:gd name="T33" fmla="*/ 20 h 62"/>
                <a:gd name="T34" fmla="*/ 39 w 172"/>
                <a:gd name="T35" fmla="*/ 21 h 62"/>
                <a:gd name="T36" fmla="*/ 44 w 172"/>
                <a:gd name="T37" fmla="*/ 23 h 62"/>
                <a:gd name="T38" fmla="*/ 49 w 172"/>
                <a:gd name="T39" fmla="*/ 24 h 62"/>
                <a:gd name="T40" fmla="*/ 53 w 172"/>
                <a:gd name="T41" fmla="*/ 25 h 62"/>
                <a:gd name="T42" fmla="*/ 56 w 172"/>
                <a:gd name="T43" fmla="*/ 26 h 62"/>
                <a:gd name="T44" fmla="*/ 54 w 172"/>
                <a:gd name="T45" fmla="*/ 28 h 62"/>
                <a:gd name="T46" fmla="*/ 54 w 172"/>
                <a:gd name="T47" fmla="*/ 31 h 62"/>
                <a:gd name="T48" fmla="*/ 55 w 172"/>
                <a:gd name="T49" fmla="*/ 32 h 62"/>
                <a:gd name="T50" fmla="*/ 58 w 172"/>
                <a:gd name="T51" fmla="*/ 32 h 62"/>
                <a:gd name="T52" fmla="*/ 60 w 172"/>
                <a:gd name="T53" fmla="*/ 31 h 62"/>
                <a:gd name="T54" fmla="*/ 64 w 172"/>
                <a:gd name="T55" fmla="*/ 30 h 62"/>
                <a:gd name="T56" fmla="*/ 68 w 172"/>
                <a:gd name="T57" fmla="*/ 29 h 62"/>
                <a:gd name="T58" fmla="*/ 73 w 172"/>
                <a:gd name="T59" fmla="*/ 28 h 62"/>
                <a:gd name="T60" fmla="*/ 77 w 172"/>
                <a:gd name="T61" fmla="*/ 27 h 62"/>
                <a:gd name="T62" fmla="*/ 81 w 172"/>
                <a:gd name="T63" fmla="*/ 25 h 62"/>
                <a:gd name="T64" fmla="*/ 84 w 172"/>
                <a:gd name="T65" fmla="*/ 24 h 62"/>
                <a:gd name="T66" fmla="*/ 85 w 172"/>
                <a:gd name="T67" fmla="*/ 23 h 62"/>
                <a:gd name="T68" fmla="*/ 86 w 172"/>
                <a:gd name="T69" fmla="*/ 21 h 62"/>
                <a:gd name="T70" fmla="*/ 85 w 172"/>
                <a:gd name="T71" fmla="*/ 19 h 62"/>
                <a:gd name="T72" fmla="*/ 82 w 172"/>
                <a:gd name="T73" fmla="*/ 18 h 62"/>
                <a:gd name="T74" fmla="*/ 79 w 172"/>
                <a:gd name="T75" fmla="*/ 19 h 62"/>
                <a:gd name="T76" fmla="*/ 76 w 172"/>
                <a:gd name="T77" fmla="*/ 19 h 62"/>
                <a:gd name="T78" fmla="*/ 74 w 172"/>
                <a:gd name="T79" fmla="*/ 18 h 62"/>
                <a:gd name="T80" fmla="*/ 72 w 172"/>
                <a:gd name="T81" fmla="*/ 17 h 62"/>
                <a:gd name="T82" fmla="*/ 69 w 172"/>
                <a:gd name="T83" fmla="*/ 16 h 62"/>
                <a:gd name="T84" fmla="*/ 66 w 172"/>
                <a:gd name="T85" fmla="*/ 15 h 62"/>
                <a:gd name="T86" fmla="*/ 63 w 172"/>
                <a:gd name="T87" fmla="*/ 14 h 62"/>
                <a:gd name="T88" fmla="*/ 61 w 172"/>
                <a:gd name="T89" fmla="*/ 13 h 62"/>
                <a:gd name="T90" fmla="*/ 58 w 172"/>
                <a:gd name="T91" fmla="*/ 13 h 62"/>
                <a:gd name="T92" fmla="*/ 55 w 172"/>
                <a:gd name="T93" fmla="*/ 12 h 62"/>
                <a:gd name="T94" fmla="*/ 52 w 172"/>
                <a:gd name="T95" fmla="*/ 12 h 62"/>
                <a:gd name="T96" fmla="*/ 49 w 172"/>
                <a:gd name="T97" fmla="*/ 11 h 62"/>
                <a:gd name="T98" fmla="*/ 46 w 172"/>
                <a:gd name="T99" fmla="*/ 11 h 62"/>
                <a:gd name="T100" fmla="*/ 43 w 172"/>
                <a:gd name="T101" fmla="*/ 9 h 62"/>
                <a:gd name="T102" fmla="*/ 40 w 172"/>
                <a:gd name="T103" fmla="*/ 9 h 62"/>
                <a:gd name="T104" fmla="*/ 38 w 172"/>
                <a:gd name="T105" fmla="*/ 8 h 62"/>
                <a:gd name="T106" fmla="*/ 35 w 172"/>
                <a:gd name="T107" fmla="*/ 7 h 62"/>
                <a:gd name="T108" fmla="*/ 31 w 172"/>
                <a:gd name="T109" fmla="*/ 5 h 62"/>
                <a:gd name="T110" fmla="*/ 28 w 172"/>
                <a:gd name="T111" fmla="*/ 3 h 62"/>
                <a:gd name="T112" fmla="*/ 24 w 172"/>
                <a:gd name="T113" fmla="*/ 1 h 62"/>
                <a:gd name="T114" fmla="*/ 21 w 172"/>
                <a:gd name="T115" fmla="*/ 0 h 6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72"/>
                <a:gd name="T175" fmla="*/ 0 h 62"/>
                <a:gd name="T176" fmla="*/ 172 w 172"/>
                <a:gd name="T177" fmla="*/ 62 h 6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72" h="62">
                  <a:moveTo>
                    <a:pt x="41" y="0"/>
                  </a:moveTo>
                  <a:lnTo>
                    <a:pt x="6" y="13"/>
                  </a:lnTo>
                  <a:lnTo>
                    <a:pt x="4" y="16"/>
                  </a:lnTo>
                  <a:lnTo>
                    <a:pt x="1" y="25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6" y="41"/>
                  </a:lnTo>
                  <a:lnTo>
                    <a:pt x="10" y="40"/>
                  </a:lnTo>
                  <a:lnTo>
                    <a:pt x="15" y="39"/>
                  </a:lnTo>
                  <a:lnTo>
                    <a:pt x="21" y="38"/>
                  </a:lnTo>
                  <a:lnTo>
                    <a:pt x="26" y="36"/>
                  </a:lnTo>
                  <a:lnTo>
                    <a:pt x="32" y="34"/>
                  </a:lnTo>
                  <a:lnTo>
                    <a:pt x="37" y="34"/>
                  </a:lnTo>
                  <a:lnTo>
                    <a:pt x="41" y="34"/>
                  </a:lnTo>
                  <a:lnTo>
                    <a:pt x="47" y="36"/>
                  </a:lnTo>
                  <a:lnTo>
                    <a:pt x="56" y="37"/>
                  </a:lnTo>
                  <a:lnTo>
                    <a:pt x="67" y="39"/>
                  </a:lnTo>
                  <a:lnTo>
                    <a:pt x="77" y="41"/>
                  </a:lnTo>
                  <a:lnTo>
                    <a:pt x="89" y="44"/>
                  </a:lnTo>
                  <a:lnTo>
                    <a:pt x="99" y="46"/>
                  </a:lnTo>
                  <a:lnTo>
                    <a:pt x="106" y="48"/>
                  </a:lnTo>
                  <a:lnTo>
                    <a:pt x="112" y="51"/>
                  </a:lnTo>
                  <a:lnTo>
                    <a:pt x="109" y="55"/>
                  </a:lnTo>
                  <a:lnTo>
                    <a:pt x="109" y="60"/>
                  </a:lnTo>
                  <a:lnTo>
                    <a:pt x="110" y="62"/>
                  </a:lnTo>
                  <a:lnTo>
                    <a:pt x="116" y="62"/>
                  </a:lnTo>
                  <a:lnTo>
                    <a:pt x="121" y="61"/>
                  </a:lnTo>
                  <a:lnTo>
                    <a:pt x="128" y="59"/>
                  </a:lnTo>
                  <a:lnTo>
                    <a:pt x="136" y="56"/>
                  </a:lnTo>
                  <a:lnTo>
                    <a:pt x="145" y="54"/>
                  </a:lnTo>
                  <a:lnTo>
                    <a:pt x="153" y="52"/>
                  </a:lnTo>
                  <a:lnTo>
                    <a:pt x="161" y="48"/>
                  </a:lnTo>
                  <a:lnTo>
                    <a:pt x="167" y="46"/>
                  </a:lnTo>
                  <a:lnTo>
                    <a:pt x="170" y="45"/>
                  </a:lnTo>
                  <a:lnTo>
                    <a:pt x="172" y="41"/>
                  </a:lnTo>
                  <a:lnTo>
                    <a:pt x="169" y="37"/>
                  </a:lnTo>
                  <a:lnTo>
                    <a:pt x="163" y="34"/>
                  </a:lnTo>
                  <a:lnTo>
                    <a:pt x="157" y="36"/>
                  </a:lnTo>
                  <a:lnTo>
                    <a:pt x="152" y="36"/>
                  </a:lnTo>
                  <a:lnTo>
                    <a:pt x="147" y="34"/>
                  </a:lnTo>
                  <a:lnTo>
                    <a:pt x="143" y="33"/>
                  </a:lnTo>
                  <a:lnTo>
                    <a:pt x="138" y="31"/>
                  </a:lnTo>
                  <a:lnTo>
                    <a:pt x="132" y="30"/>
                  </a:lnTo>
                  <a:lnTo>
                    <a:pt x="127" y="28"/>
                  </a:lnTo>
                  <a:lnTo>
                    <a:pt x="122" y="26"/>
                  </a:lnTo>
                  <a:lnTo>
                    <a:pt x="116" y="25"/>
                  </a:lnTo>
                  <a:lnTo>
                    <a:pt x="110" y="24"/>
                  </a:lnTo>
                  <a:lnTo>
                    <a:pt x="105" y="23"/>
                  </a:lnTo>
                  <a:lnTo>
                    <a:pt x="99" y="22"/>
                  </a:lnTo>
                  <a:lnTo>
                    <a:pt x="92" y="21"/>
                  </a:lnTo>
                  <a:lnTo>
                    <a:pt x="85" y="18"/>
                  </a:lnTo>
                  <a:lnTo>
                    <a:pt x="79" y="17"/>
                  </a:lnTo>
                  <a:lnTo>
                    <a:pt x="75" y="15"/>
                  </a:lnTo>
                  <a:lnTo>
                    <a:pt x="70" y="14"/>
                  </a:lnTo>
                  <a:lnTo>
                    <a:pt x="63" y="10"/>
                  </a:lnTo>
                  <a:lnTo>
                    <a:pt x="56" y="6"/>
                  </a:lnTo>
                  <a:lnTo>
                    <a:pt x="49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9" name="Freeform 22"/>
            <p:cNvSpPr>
              <a:spLocks/>
            </p:cNvSpPr>
            <p:nvPr/>
          </p:nvSpPr>
          <p:spPr bwMode="auto">
            <a:xfrm>
              <a:off x="2445" y="1046"/>
              <a:ext cx="25" cy="14"/>
            </a:xfrm>
            <a:custGeom>
              <a:avLst/>
              <a:gdLst>
                <a:gd name="T0" fmla="*/ 20 w 50"/>
                <a:gd name="T1" fmla="*/ 0 h 29"/>
                <a:gd name="T2" fmla="*/ 18 w 50"/>
                <a:gd name="T3" fmla="*/ 1 h 29"/>
                <a:gd name="T4" fmla="*/ 15 w 50"/>
                <a:gd name="T5" fmla="*/ 2 h 29"/>
                <a:gd name="T6" fmla="*/ 13 w 50"/>
                <a:gd name="T7" fmla="*/ 3 h 29"/>
                <a:gd name="T8" fmla="*/ 11 w 50"/>
                <a:gd name="T9" fmla="*/ 3 h 29"/>
                <a:gd name="T10" fmla="*/ 8 w 50"/>
                <a:gd name="T11" fmla="*/ 2 h 29"/>
                <a:gd name="T12" fmla="*/ 5 w 50"/>
                <a:gd name="T13" fmla="*/ 1 h 29"/>
                <a:gd name="T14" fmla="*/ 2 w 50"/>
                <a:gd name="T15" fmla="*/ 1 h 29"/>
                <a:gd name="T16" fmla="*/ 0 w 50"/>
                <a:gd name="T17" fmla="*/ 2 h 29"/>
                <a:gd name="T18" fmla="*/ 1 w 50"/>
                <a:gd name="T19" fmla="*/ 5 h 29"/>
                <a:gd name="T20" fmla="*/ 2 w 50"/>
                <a:gd name="T21" fmla="*/ 8 h 29"/>
                <a:gd name="T22" fmla="*/ 5 w 50"/>
                <a:gd name="T23" fmla="*/ 12 h 29"/>
                <a:gd name="T24" fmla="*/ 7 w 50"/>
                <a:gd name="T25" fmla="*/ 14 h 29"/>
                <a:gd name="T26" fmla="*/ 12 w 50"/>
                <a:gd name="T27" fmla="*/ 14 h 29"/>
                <a:gd name="T28" fmla="*/ 17 w 50"/>
                <a:gd name="T29" fmla="*/ 14 h 29"/>
                <a:gd name="T30" fmla="*/ 21 w 50"/>
                <a:gd name="T31" fmla="*/ 14 h 29"/>
                <a:gd name="T32" fmla="*/ 24 w 50"/>
                <a:gd name="T33" fmla="*/ 13 h 29"/>
                <a:gd name="T34" fmla="*/ 25 w 50"/>
                <a:gd name="T35" fmla="*/ 11 h 29"/>
                <a:gd name="T36" fmla="*/ 25 w 50"/>
                <a:gd name="T37" fmla="*/ 7 h 29"/>
                <a:gd name="T38" fmla="*/ 23 w 50"/>
                <a:gd name="T39" fmla="*/ 4 h 29"/>
                <a:gd name="T40" fmla="*/ 20 w 50"/>
                <a:gd name="T41" fmla="*/ 0 h 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0"/>
                <a:gd name="T64" fmla="*/ 0 h 29"/>
                <a:gd name="T65" fmla="*/ 50 w 50"/>
                <a:gd name="T66" fmla="*/ 29 h 2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0" h="29">
                  <a:moveTo>
                    <a:pt x="40" y="0"/>
                  </a:moveTo>
                  <a:lnTo>
                    <a:pt x="35" y="2"/>
                  </a:lnTo>
                  <a:lnTo>
                    <a:pt x="31" y="4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16" y="5"/>
                  </a:lnTo>
                  <a:lnTo>
                    <a:pt x="9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1" y="10"/>
                  </a:lnTo>
                  <a:lnTo>
                    <a:pt x="4" y="17"/>
                  </a:lnTo>
                  <a:lnTo>
                    <a:pt x="10" y="25"/>
                  </a:lnTo>
                  <a:lnTo>
                    <a:pt x="15" y="29"/>
                  </a:lnTo>
                  <a:lnTo>
                    <a:pt x="23" y="29"/>
                  </a:lnTo>
                  <a:lnTo>
                    <a:pt x="33" y="29"/>
                  </a:lnTo>
                  <a:lnTo>
                    <a:pt x="41" y="28"/>
                  </a:lnTo>
                  <a:lnTo>
                    <a:pt x="48" y="26"/>
                  </a:lnTo>
                  <a:lnTo>
                    <a:pt x="50" y="22"/>
                  </a:lnTo>
                  <a:lnTo>
                    <a:pt x="49" y="15"/>
                  </a:lnTo>
                  <a:lnTo>
                    <a:pt x="46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0" name="Freeform 23"/>
            <p:cNvSpPr>
              <a:spLocks/>
            </p:cNvSpPr>
            <p:nvPr/>
          </p:nvSpPr>
          <p:spPr bwMode="auto">
            <a:xfrm>
              <a:off x="2496" y="1036"/>
              <a:ext cx="70" cy="25"/>
            </a:xfrm>
            <a:custGeom>
              <a:avLst/>
              <a:gdLst>
                <a:gd name="T0" fmla="*/ 36 w 141"/>
                <a:gd name="T1" fmla="*/ 7 h 51"/>
                <a:gd name="T2" fmla="*/ 34 w 141"/>
                <a:gd name="T3" fmla="*/ 6 h 51"/>
                <a:gd name="T4" fmla="*/ 32 w 141"/>
                <a:gd name="T5" fmla="*/ 5 h 51"/>
                <a:gd name="T6" fmla="*/ 29 w 141"/>
                <a:gd name="T7" fmla="*/ 4 h 51"/>
                <a:gd name="T8" fmla="*/ 26 w 141"/>
                <a:gd name="T9" fmla="*/ 2 h 51"/>
                <a:gd name="T10" fmla="*/ 23 w 141"/>
                <a:gd name="T11" fmla="*/ 1 h 51"/>
                <a:gd name="T12" fmla="*/ 20 w 141"/>
                <a:gd name="T13" fmla="*/ 0 h 51"/>
                <a:gd name="T14" fmla="*/ 18 w 141"/>
                <a:gd name="T15" fmla="*/ 0 h 51"/>
                <a:gd name="T16" fmla="*/ 16 w 141"/>
                <a:gd name="T17" fmla="*/ 0 h 51"/>
                <a:gd name="T18" fmla="*/ 14 w 141"/>
                <a:gd name="T19" fmla="*/ 1 h 51"/>
                <a:gd name="T20" fmla="*/ 11 w 141"/>
                <a:gd name="T21" fmla="*/ 1 h 51"/>
                <a:gd name="T22" fmla="*/ 9 w 141"/>
                <a:gd name="T23" fmla="*/ 1 h 51"/>
                <a:gd name="T24" fmla="*/ 6 w 141"/>
                <a:gd name="T25" fmla="*/ 1 h 51"/>
                <a:gd name="T26" fmla="*/ 4 w 141"/>
                <a:gd name="T27" fmla="*/ 2 h 51"/>
                <a:gd name="T28" fmla="*/ 3 w 141"/>
                <a:gd name="T29" fmla="*/ 4 h 51"/>
                <a:gd name="T30" fmla="*/ 3 w 141"/>
                <a:gd name="T31" fmla="*/ 6 h 51"/>
                <a:gd name="T32" fmla="*/ 4 w 141"/>
                <a:gd name="T33" fmla="*/ 8 h 51"/>
                <a:gd name="T34" fmla="*/ 5 w 141"/>
                <a:gd name="T35" fmla="*/ 10 h 51"/>
                <a:gd name="T36" fmla="*/ 5 w 141"/>
                <a:gd name="T37" fmla="*/ 11 h 51"/>
                <a:gd name="T38" fmla="*/ 4 w 141"/>
                <a:gd name="T39" fmla="*/ 12 h 51"/>
                <a:gd name="T40" fmla="*/ 2 w 141"/>
                <a:gd name="T41" fmla="*/ 14 h 51"/>
                <a:gd name="T42" fmla="*/ 0 w 141"/>
                <a:gd name="T43" fmla="*/ 15 h 51"/>
                <a:gd name="T44" fmla="*/ 0 w 141"/>
                <a:gd name="T45" fmla="*/ 16 h 51"/>
                <a:gd name="T46" fmla="*/ 0 w 141"/>
                <a:gd name="T47" fmla="*/ 18 h 51"/>
                <a:gd name="T48" fmla="*/ 4 w 141"/>
                <a:gd name="T49" fmla="*/ 18 h 51"/>
                <a:gd name="T50" fmla="*/ 9 w 141"/>
                <a:gd name="T51" fmla="*/ 19 h 51"/>
                <a:gd name="T52" fmla="*/ 12 w 141"/>
                <a:gd name="T53" fmla="*/ 19 h 51"/>
                <a:gd name="T54" fmla="*/ 15 w 141"/>
                <a:gd name="T55" fmla="*/ 20 h 51"/>
                <a:gd name="T56" fmla="*/ 18 w 141"/>
                <a:gd name="T57" fmla="*/ 22 h 51"/>
                <a:gd name="T58" fmla="*/ 20 w 141"/>
                <a:gd name="T59" fmla="*/ 22 h 51"/>
                <a:gd name="T60" fmla="*/ 22 w 141"/>
                <a:gd name="T61" fmla="*/ 21 h 51"/>
                <a:gd name="T62" fmla="*/ 24 w 141"/>
                <a:gd name="T63" fmla="*/ 19 h 51"/>
                <a:gd name="T64" fmla="*/ 26 w 141"/>
                <a:gd name="T65" fmla="*/ 18 h 51"/>
                <a:gd name="T66" fmla="*/ 30 w 141"/>
                <a:gd name="T67" fmla="*/ 18 h 51"/>
                <a:gd name="T68" fmla="*/ 33 w 141"/>
                <a:gd name="T69" fmla="*/ 18 h 51"/>
                <a:gd name="T70" fmla="*/ 36 w 141"/>
                <a:gd name="T71" fmla="*/ 18 h 51"/>
                <a:gd name="T72" fmla="*/ 40 w 141"/>
                <a:gd name="T73" fmla="*/ 19 h 51"/>
                <a:gd name="T74" fmla="*/ 43 w 141"/>
                <a:gd name="T75" fmla="*/ 19 h 51"/>
                <a:gd name="T76" fmla="*/ 47 w 141"/>
                <a:gd name="T77" fmla="*/ 18 h 51"/>
                <a:gd name="T78" fmla="*/ 49 w 141"/>
                <a:gd name="T79" fmla="*/ 18 h 51"/>
                <a:gd name="T80" fmla="*/ 52 w 141"/>
                <a:gd name="T81" fmla="*/ 20 h 51"/>
                <a:gd name="T82" fmla="*/ 56 w 141"/>
                <a:gd name="T83" fmla="*/ 23 h 51"/>
                <a:gd name="T84" fmla="*/ 59 w 141"/>
                <a:gd name="T85" fmla="*/ 24 h 51"/>
                <a:gd name="T86" fmla="*/ 62 w 141"/>
                <a:gd name="T87" fmla="*/ 25 h 51"/>
                <a:gd name="T88" fmla="*/ 66 w 141"/>
                <a:gd name="T89" fmla="*/ 24 h 51"/>
                <a:gd name="T90" fmla="*/ 68 w 141"/>
                <a:gd name="T91" fmla="*/ 20 h 51"/>
                <a:gd name="T92" fmla="*/ 70 w 141"/>
                <a:gd name="T93" fmla="*/ 17 h 51"/>
                <a:gd name="T94" fmla="*/ 70 w 141"/>
                <a:gd name="T95" fmla="*/ 14 h 51"/>
                <a:gd name="T96" fmla="*/ 67 w 141"/>
                <a:gd name="T97" fmla="*/ 12 h 51"/>
                <a:gd name="T98" fmla="*/ 63 w 141"/>
                <a:gd name="T99" fmla="*/ 11 h 51"/>
                <a:gd name="T100" fmla="*/ 59 w 141"/>
                <a:gd name="T101" fmla="*/ 9 h 51"/>
                <a:gd name="T102" fmla="*/ 55 w 141"/>
                <a:gd name="T103" fmla="*/ 7 h 51"/>
                <a:gd name="T104" fmla="*/ 52 w 141"/>
                <a:gd name="T105" fmla="*/ 7 h 51"/>
                <a:gd name="T106" fmla="*/ 49 w 141"/>
                <a:gd name="T107" fmla="*/ 8 h 51"/>
                <a:gd name="T108" fmla="*/ 44 w 141"/>
                <a:gd name="T109" fmla="*/ 9 h 51"/>
                <a:gd name="T110" fmla="*/ 40 w 141"/>
                <a:gd name="T111" fmla="*/ 9 h 51"/>
                <a:gd name="T112" fmla="*/ 36 w 141"/>
                <a:gd name="T113" fmla="*/ 7 h 5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41"/>
                <a:gd name="T172" fmla="*/ 0 h 51"/>
                <a:gd name="T173" fmla="*/ 141 w 141"/>
                <a:gd name="T174" fmla="*/ 51 h 5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41" h="51">
                  <a:moveTo>
                    <a:pt x="73" y="15"/>
                  </a:moveTo>
                  <a:lnTo>
                    <a:pt x="68" y="13"/>
                  </a:lnTo>
                  <a:lnTo>
                    <a:pt x="64" y="10"/>
                  </a:lnTo>
                  <a:lnTo>
                    <a:pt x="58" y="8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3" y="1"/>
                  </a:lnTo>
                  <a:lnTo>
                    <a:pt x="28" y="3"/>
                  </a:lnTo>
                  <a:lnTo>
                    <a:pt x="23" y="3"/>
                  </a:lnTo>
                  <a:lnTo>
                    <a:pt x="18" y="3"/>
                  </a:lnTo>
                  <a:lnTo>
                    <a:pt x="13" y="3"/>
                  </a:lnTo>
                  <a:lnTo>
                    <a:pt x="8" y="4"/>
                  </a:lnTo>
                  <a:lnTo>
                    <a:pt x="6" y="8"/>
                  </a:lnTo>
                  <a:lnTo>
                    <a:pt x="6" y="13"/>
                  </a:lnTo>
                  <a:lnTo>
                    <a:pt x="8" y="17"/>
                  </a:lnTo>
                  <a:lnTo>
                    <a:pt x="11" y="21"/>
                  </a:lnTo>
                  <a:lnTo>
                    <a:pt x="11" y="23"/>
                  </a:lnTo>
                  <a:lnTo>
                    <a:pt x="8" y="25"/>
                  </a:lnTo>
                  <a:lnTo>
                    <a:pt x="5" y="28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6"/>
                  </a:lnTo>
                  <a:lnTo>
                    <a:pt x="8" y="37"/>
                  </a:lnTo>
                  <a:lnTo>
                    <a:pt x="18" y="38"/>
                  </a:lnTo>
                  <a:lnTo>
                    <a:pt x="24" y="39"/>
                  </a:lnTo>
                  <a:lnTo>
                    <a:pt x="30" y="41"/>
                  </a:lnTo>
                  <a:lnTo>
                    <a:pt x="36" y="44"/>
                  </a:lnTo>
                  <a:lnTo>
                    <a:pt x="41" y="44"/>
                  </a:lnTo>
                  <a:lnTo>
                    <a:pt x="45" y="43"/>
                  </a:lnTo>
                  <a:lnTo>
                    <a:pt x="49" y="39"/>
                  </a:lnTo>
                  <a:lnTo>
                    <a:pt x="53" y="36"/>
                  </a:lnTo>
                  <a:lnTo>
                    <a:pt x="61" y="36"/>
                  </a:lnTo>
                  <a:lnTo>
                    <a:pt x="67" y="37"/>
                  </a:lnTo>
                  <a:lnTo>
                    <a:pt x="73" y="37"/>
                  </a:lnTo>
                  <a:lnTo>
                    <a:pt x="80" y="38"/>
                  </a:lnTo>
                  <a:lnTo>
                    <a:pt x="87" y="39"/>
                  </a:lnTo>
                  <a:lnTo>
                    <a:pt x="94" y="37"/>
                  </a:lnTo>
                  <a:lnTo>
                    <a:pt x="99" y="37"/>
                  </a:lnTo>
                  <a:lnTo>
                    <a:pt x="105" y="40"/>
                  </a:lnTo>
                  <a:lnTo>
                    <a:pt x="112" y="46"/>
                  </a:lnTo>
                  <a:lnTo>
                    <a:pt x="119" y="49"/>
                  </a:lnTo>
                  <a:lnTo>
                    <a:pt x="125" y="51"/>
                  </a:lnTo>
                  <a:lnTo>
                    <a:pt x="132" y="48"/>
                  </a:lnTo>
                  <a:lnTo>
                    <a:pt x="137" y="41"/>
                  </a:lnTo>
                  <a:lnTo>
                    <a:pt x="141" y="34"/>
                  </a:lnTo>
                  <a:lnTo>
                    <a:pt x="141" y="29"/>
                  </a:lnTo>
                  <a:lnTo>
                    <a:pt x="135" y="25"/>
                  </a:lnTo>
                  <a:lnTo>
                    <a:pt x="127" y="23"/>
                  </a:lnTo>
                  <a:lnTo>
                    <a:pt x="119" y="18"/>
                  </a:lnTo>
                  <a:lnTo>
                    <a:pt x="111" y="15"/>
                  </a:lnTo>
                  <a:lnTo>
                    <a:pt x="105" y="15"/>
                  </a:lnTo>
                  <a:lnTo>
                    <a:pt x="98" y="17"/>
                  </a:lnTo>
                  <a:lnTo>
                    <a:pt x="89" y="18"/>
                  </a:lnTo>
                  <a:lnTo>
                    <a:pt x="80" y="18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1" name="Freeform 24"/>
            <p:cNvSpPr>
              <a:spLocks/>
            </p:cNvSpPr>
            <p:nvPr/>
          </p:nvSpPr>
          <p:spPr bwMode="auto">
            <a:xfrm>
              <a:off x="2701" y="1567"/>
              <a:ext cx="26" cy="34"/>
            </a:xfrm>
            <a:custGeom>
              <a:avLst/>
              <a:gdLst>
                <a:gd name="T0" fmla="*/ 0 w 53"/>
                <a:gd name="T1" fmla="*/ 0 h 68"/>
                <a:gd name="T2" fmla="*/ 0 w 53"/>
                <a:gd name="T3" fmla="*/ 7 h 68"/>
                <a:gd name="T4" fmla="*/ 3 w 53"/>
                <a:gd name="T5" fmla="*/ 17 h 68"/>
                <a:gd name="T6" fmla="*/ 7 w 53"/>
                <a:gd name="T7" fmla="*/ 28 h 68"/>
                <a:gd name="T8" fmla="*/ 11 w 53"/>
                <a:gd name="T9" fmla="*/ 34 h 68"/>
                <a:gd name="T10" fmla="*/ 14 w 53"/>
                <a:gd name="T11" fmla="*/ 34 h 68"/>
                <a:gd name="T12" fmla="*/ 17 w 53"/>
                <a:gd name="T13" fmla="*/ 31 h 68"/>
                <a:gd name="T14" fmla="*/ 20 w 53"/>
                <a:gd name="T15" fmla="*/ 27 h 68"/>
                <a:gd name="T16" fmla="*/ 23 w 53"/>
                <a:gd name="T17" fmla="*/ 24 h 68"/>
                <a:gd name="T18" fmla="*/ 25 w 53"/>
                <a:gd name="T19" fmla="*/ 20 h 68"/>
                <a:gd name="T20" fmla="*/ 26 w 53"/>
                <a:gd name="T21" fmla="*/ 15 h 68"/>
                <a:gd name="T22" fmla="*/ 26 w 53"/>
                <a:gd name="T23" fmla="*/ 9 h 68"/>
                <a:gd name="T24" fmla="*/ 25 w 53"/>
                <a:gd name="T25" fmla="*/ 4 h 68"/>
                <a:gd name="T26" fmla="*/ 23 w 53"/>
                <a:gd name="T27" fmla="*/ 2 h 68"/>
                <a:gd name="T28" fmla="*/ 22 w 53"/>
                <a:gd name="T29" fmla="*/ 1 h 68"/>
                <a:gd name="T30" fmla="*/ 20 w 53"/>
                <a:gd name="T31" fmla="*/ 1 h 68"/>
                <a:gd name="T32" fmla="*/ 18 w 53"/>
                <a:gd name="T33" fmla="*/ 4 h 68"/>
                <a:gd name="T34" fmla="*/ 17 w 53"/>
                <a:gd name="T35" fmla="*/ 5 h 68"/>
                <a:gd name="T36" fmla="*/ 15 w 53"/>
                <a:gd name="T37" fmla="*/ 6 h 68"/>
                <a:gd name="T38" fmla="*/ 13 w 53"/>
                <a:gd name="T39" fmla="*/ 7 h 68"/>
                <a:gd name="T40" fmla="*/ 11 w 53"/>
                <a:gd name="T41" fmla="*/ 7 h 68"/>
                <a:gd name="T42" fmla="*/ 8 w 53"/>
                <a:gd name="T43" fmla="*/ 5 h 68"/>
                <a:gd name="T44" fmla="*/ 6 w 53"/>
                <a:gd name="T45" fmla="*/ 4 h 68"/>
                <a:gd name="T46" fmla="*/ 3 w 53"/>
                <a:gd name="T47" fmla="*/ 3 h 68"/>
                <a:gd name="T48" fmla="*/ 0 w 53"/>
                <a:gd name="T49" fmla="*/ 0 h 6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3"/>
                <a:gd name="T76" fmla="*/ 0 h 68"/>
                <a:gd name="T77" fmla="*/ 53 w 53"/>
                <a:gd name="T78" fmla="*/ 68 h 6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3" h="68">
                  <a:moveTo>
                    <a:pt x="0" y="0"/>
                  </a:moveTo>
                  <a:lnTo>
                    <a:pt x="0" y="14"/>
                  </a:lnTo>
                  <a:lnTo>
                    <a:pt x="6" y="35"/>
                  </a:lnTo>
                  <a:lnTo>
                    <a:pt x="14" y="56"/>
                  </a:lnTo>
                  <a:lnTo>
                    <a:pt x="22" y="68"/>
                  </a:lnTo>
                  <a:lnTo>
                    <a:pt x="29" y="68"/>
                  </a:lnTo>
                  <a:lnTo>
                    <a:pt x="35" y="63"/>
                  </a:lnTo>
                  <a:lnTo>
                    <a:pt x="41" y="55"/>
                  </a:lnTo>
                  <a:lnTo>
                    <a:pt x="46" y="49"/>
                  </a:lnTo>
                  <a:lnTo>
                    <a:pt x="51" y="41"/>
                  </a:lnTo>
                  <a:lnTo>
                    <a:pt x="53" y="30"/>
                  </a:lnTo>
                  <a:lnTo>
                    <a:pt x="53" y="18"/>
                  </a:lnTo>
                  <a:lnTo>
                    <a:pt x="51" y="9"/>
                  </a:lnTo>
                  <a:lnTo>
                    <a:pt x="47" y="4"/>
                  </a:lnTo>
                  <a:lnTo>
                    <a:pt x="44" y="1"/>
                  </a:lnTo>
                  <a:lnTo>
                    <a:pt x="41" y="2"/>
                  </a:lnTo>
                  <a:lnTo>
                    <a:pt x="37" y="8"/>
                  </a:lnTo>
                  <a:lnTo>
                    <a:pt x="35" y="11"/>
                  </a:lnTo>
                  <a:lnTo>
                    <a:pt x="31" y="12"/>
                  </a:lnTo>
                  <a:lnTo>
                    <a:pt x="27" y="14"/>
                  </a:lnTo>
                  <a:lnTo>
                    <a:pt x="22" y="14"/>
                  </a:lnTo>
                  <a:lnTo>
                    <a:pt x="16" y="11"/>
                  </a:lnTo>
                  <a:lnTo>
                    <a:pt x="12" y="9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2" name="Freeform 25"/>
            <p:cNvSpPr>
              <a:spLocks/>
            </p:cNvSpPr>
            <p:nvPr/>
          </p:nvSpPr>
          <p:spPr bwMode="auto">
            <a:xfrm>
              <a:off x="2850" y="734"/>
              <a:ext cx="172" cy="189"/>
            </a:xfrm>
            <a:custGeom>
              <a:avLst/>
              <a:gdLst>
                <a:gd name="T0" fmla="*/ 167 w 343"/>
                <a:gd name="T1" fmla="*/ 124 h 378"/>
                <a:gd name="T2" fmla="*/ 156 w 343"/>
                <a:gd name="T3" fmla="*/ 132 h 378"/>
                <a:gd name="T4" fmla="*/ 142 w 343"/>
                <a:gd name="T5" fmla="*/ 132 h 378"/>
                <a:gd name="T6" fmla="*/ 129 w 343"/>
                <a:gd name="T7" fmla="*/ 132 h 378"/>
                <a:gd name="T8" fmla="*/ 121 w 343"/>
                <a:gd name="T9" fmla="*/ 131 h 378"/>
                <a:gd name="T10" fmla="*/ 113 w 343"/>
                <a:gd name="T11" fmla="*/ 131 h 378"/>
                <a:gd name="T12" fmla="*/ 110 w 343"/>
                <a:gd name="T13" fmla="*/ 134 h 378"/>
                <a:gd name="T14" fmla="*/ 116 w 343"/>
                <a:gd name="T15" fmla="*/ 138 h 378"/>
                <a:gd name="T16" fmla="*/ 127 w 343"/>
                <a:gd name="T17" fmla="*/ 140 h 378"/>
                <a:gd name="T18" fmla="*/ 137 w 343"/>
                <a:gd name="T19" fmla="*/ 140 h 378"/>
                <a:gd name="T20" fmla="*/ 148 w 343"/>
                <a:gd name="T21" fmla="*/ 137 h 378"/>
                <a:gd name="T22" fmla="*/ 151 w 343"/>
                <a:gd name="T23" fmla="*/ 161 h 378"/>
                <a:gd name="T24" fmla="*/ 150 w 343"/>
                <a:gd name="T25" fmla="*/ 176 h 378"/>
                <a:gd name="T26" fmla="*/ 137 w 343"/>
                <a:gd name="T27" fmla="*/ 189 h 378"/>
                <a:gd name="T28" fmla="*/ 129 w 343"/>
                <a:gd name="T29" fmla="*/ 182 h 378"/>
                <a:gd name="T30" fmla="*/ 122 w 343"/>
                <a:gd name="T31" fmla="*/ 180 h 378"/>
                <a:gd name="T32" fmla="*/ 116 w 343"/>
                <a:gd name="T33" fmla="*/ 182 h 378"/>
                <a:gd name="T34" fmla="*/ 109 w 343"/>
                <a:gd name="T35" fmla="*/ 183 h 378"/>
                <a:gd name="T36" fmla="*/ 105 w 343"/>
                <a:gd name="T37" fmla="*/ 174 h 378"/>
                <a:gd name="T38" fmla="*/ 101 w 343"/>
                <a:gd name="T39" fmla="*/ 164 h 378"/>
                <a:gd name="T40" fmla="*/ 91 w 343"/>
                <a:gd name="T41" fmla="*/ 158 h 378"/>
                <a:gd name="T42" fmla="*/ 96 w 343"/>
                <a:gd name="T43" fmla="*/ 151 h 378"/>
                <a:gd name="T44" fmla="*/ 86 w 343"/>
                <a:gd name="T45" fmla="*/ 144 h 378"/>
                <a:gd name="T46" fmla="*/ 81 w 343"/>
                <a:gd name="T47" fmla="*/ 133 h 378"/>
                <a:gd name="T48" fmla="*/ 86 w 343"/>
                <a:gd name="T49" fmla="*/ 127 h 378"/>
                <a:gd name="T50" fmla="*/ 96 w 343"/>
                <a:gd name="T51" fmla="*/ 125 h 378"/>
                <a:gd name="T52" fmla="*/ 106 w 343"/>
                <a:gd name="T53" fmla="*/ 119 h 378"/>
                <a:gd name="T54" fmla="*/ 106 w 343"/>
                <a:gd name="T55" fmla="*/ 116 h 378"/>
                <a:gd name="T56" fmla="*/ 98 w 343"/>
                <a:gd name="T57" fmla="*/ 106 h 378"/>
                <a:gd name="T58" fmla="*/ 88 w 343"/>
                <a:gd name="T59" fmla="*/ 102 h 378"/>
                <a:gd name="T60" fmla="*/ 76 w 343"/>
                <a:gd name="T61" fmla="*/ 100 h 378"/>
                <a:gd name="T62" fmla="*/ 64 w 343"/>
                <a:gd name="T63" fmla="*/ 97 h 378"/>
                <a:gd name="T64" fmla="*/ 59 w 343"/>
                <a:gd name="T65" fmla="*/ 88 h 378"/>
                <a:gd name="T66" fmla="*/ 66 w 343"/>
                <a:gd name="T67" fmla="*/ 87 h 378"/>
                <a:gd name="T68" fmla="*/ 74 w 343"/>
                <a:gd name="T69" fmla="*/ 88 h 378"/>
                <a:gd name="T70" fmla="*/ 81 w 343"/>
                <a:gd name="T71" fmla="*/ 87 h 378"/>
                <a:gd name="T72" fmla="*/ 88 w 343"/>
                <a:gd name="T73" fmla="*/ 81 h 378"/>
                <a:gd name="T74" fmla="*/ 89 w 343"/>
                <a:gd name="T75" fmla="*/ 65 h 378"/>
                <a:gd name="T76" fmla="*/ 76 w 343"/>
                <a:gd name="T77" fmla="*/ 49 h 378"/>
                <a:gd name="T78" fmla="*/ 66 w 343"/>
                <a:gd name="T79" fmla="*/ 48 h 378"/>
                <a:gd name="T80" fmla="*/ 59 w 343"/>
                <a:gd name="T81" fmla="*/ 49 h 378"/>
                <a:gd name="T82" fmla="*/ 53 w 343"/>
                <a:gd name="T83" fmla="*/ 36 h 378"/>
                <a:gd name="T84" fmla="*/ 47 w 343"/>
                <a:gd name="T85" fmla="*/ 36 h 378"/>
                <a:gd name="T86" fmla="*/ 37 w 343"/>
                <a:gd name="T87" fmla="*/ 31 h 378"/>
                <a:gd name="T88" fmla="*/ 27 w 343"/>
                <a:gd name="T89" fmla="*/ 23 h 378"/>
                <a:gd name="T90" fmla="*/ 19 w 343"/>
                <a:gd name="T91" fmla="*/ 22 h 378"/>
                <a:gd name="T92" fmla="*/ 12 w 343"/>
                <a:gd name="T93" fmla="*/ 22 h 378"/>
                <a:gd name="T94" fmla="*/ 4 w 343"/>
                <a:gd name="T95" fmla="*/ 17 h 378"/>
                <a:gd name="T96" fmla="*/ 6 w 343"/>
                <a:gd name="T97" fmla="*/ 0 h 378"/>
                <a:gd name="T98" fmla="*/ 37 w 343"/>
                <a:gd name="T99" fmla="*/ 14 h 378"/>
                <a:gd name="T100" fmla="*/ 73 w 343"/>
                <a:gd name="T101" fmla="*/ 36 h 378"/>
                <a:gd name="T102" fmla="*/ 109 w 343"/>
                <a:gd name="T103" fmla="*/ 60 h 378"/>
                <a:gd name="T104" fmla="*/ 141 w 343"/>
                <a:gd name="T105" fmla="*/ 87 h 378"/>
                <a:gd name="T106" fmla="*/ 166 w 343"/>
                <a:gd name="T107" fmla="*/ 112 h 3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43"/>
                <a:gd name="T163" fmla="*/ 0 h 378"/>
                <a:gd name="T164" fmla="*/ 343 w 343"/>
                <a:gd name="T165" fmla="*/ 378 h 37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43" h="378">
                  <a:moveTo>
                    <a:pt x="343" y="240"/>
                  </a:moveTo>
                  <a:lnTo>
                    <a:pt x="341" y="242"/>
                  </a:lnTo>
                  <a:lnTo>
                    <a:pt x="334" y="249"/>
                  </a:lnTo>
                  <a:lnTo>
                    <a:pt x="326" y="257"/>
                  </a:lnTo>
                  <a:lnTo>
                    <a:pt x="319" y="264"/>
                  </a:lnTo>
                  <a:lnTo>
                    <a:pt x="312" y="263"/>
                  </a:lnTo>
                  <a:lnTo>
                    <a:pt x="304" y="263"/>
                  </a:lnTo>
                  <a:lnTo>
                    <a:pt x="293" y="263"/>
                  </a:lnTo>
                  <a:lnTo>
                    <a:pt x="283" y="264"/>
                  </a:lnTo>
                  <a:lnTo>
                    <a:pt x="273" y="264"/>
                  </a:lnTo>
                  <a:lnTo>
                    <a:pt x="263" y="264"/>
                  </a:lnTo>
                  <a:lnTo>
                    <a:pt x="257" y="264"/>
                  </a:lnTo>
                  <a:lnTo>
                    <a:pt x="251" y="264"/>
                  </a:lnTo>
                  <a:lnTo>
                    <a:pt x="246" y="263"/>
                  </a:lnTo>
                  <a:lnTo>
                    <a:pt x="242" y="262"/>
                  </a:lnTo>
                  <a:lnTo>
                    <a:pt x="236" y="262"/>
                  </a:lnTo>
                  <a:lnTo>
                    <a:pt x="230" y="261"/>
                  </a:lnTo>
                  <a:lnTo>
                    <a:pt x="225" y="262"/>
                  </a:lnTo>
                  <a:lnTo>
                    <a:pt x="221" y="262"/>
                  </a:lnTo>
                  <a:lnTo>
                    <a:pt x="220" y="264"/>
                  </a:lnTo>
                  <a:lnTo>
                    <a:pt x="220" y="268"/>
                  </a:lnTo>
                  <a:lnTo>
                    <a:pt x="222" y="271"/>
                  </a:lnTo>
                  <a:lnTo>
                    <a:pt x="227" y="274"/>
                  </a:lnTo>
                  <a:lnTo>
                    <a:pt x="232" y="276"/>
                  </a:lnTo>
                  <a:lnTo>
                    <a:pt x="239" y="278"/>
                  </a:lnTo>
                  <a:lnTo>
                    <a:pt x="246" y="279"/>
                  </a:lnTo>
                  <a:lnTo>
                    <a:pt x="253" y="280"/>
                  </a:lnTo>
                  <a:lnTo>
                    <a:pt x="259" y="280"/>
                  </a:lnTo>
                  <a:lnTo>
                    <a:pt x="263" y="280"/>
                  </a:lnTo>
                  <a:lnTo>
                    <a:pt x="273" y="279"/>
                  </a:lnTo>
                  <a:lnTo>
                    <a:pt x="283" y="277"/>
                  </a:lnTo>
                  <a:lnTo>
                    <a:pt x="292" y="274"/>
                  </a:lnTo>
                  <a:lnTo>
                    <a:pt x="296" y="273"/>
                  </a:lnTo>
                  <a:lnTo>
                    <a:pt x="310" y="298"/>
                  </a:lnTo>
                  <a:lnTo>
                    <a:pt x="299" y="308"/>
                  </a:lnTo>
                  <a:lnTo>
                    <a:pt x="301" y="322"/>
                  </a:lnTo>
                  <a:lnTo>
                    <a:pt x="303" y="333"/>
                  </a:lnTo>
                  <a:lnTo>
                    <a:pt x="303" y="342"/>
                  </a:lnTo>
                  <a:lnTo>
                    <a:pt x="299" y="352"/>
                  </a:lnTo>
                  <a:lnTo>
                    <a:pt x="291" y="362"/>
                  </a:lnTo>
                  <a:lnTo>
                    <a:pt x="282" y="371"/>
                  </a:lnTo>
                  <a:lnTo>
                    <a:pt x="273" y="378"/>
                  </a:lnTo>
                  <a:lnTo>
                    <a:pt x="266" y="378"/>
                  </a:lnTo>
                  <a:lnTo>
                    <a:pt x="261" y="372"/>
                  </a:lnTo>
                  <a:lnTo>
                    <a:pt x="257" y="364"/>
                  </a:lnTo>
                  <a:lnTo>
                    <a:pt x="253" y="360"/>
                  </a:lnTo>
                  <a:lnTo>
                    <a:pt x="247" y="357"/>
                  </a:lnTo>
                  <a:lnTo>
                    <a:pt x="244" y="359"/>
                  </a:lnTo>
                  <a:lnTo>
                    <a:pt x="240" y="360"/>
                  </a:lnTo>
                  <a:lnTo>
                    <a:pt x="236" y="362"/>
                  </a:lnTo>
                  <a:lnTo>
                    <a:pt x="231" y="364"/>
                  </a:lnTo>
                  <a:lnTo>
                    <a:pt x="227" y="365"/>
                  </a:lnTo>
                  <a:lnTo>
                    <a:pt x="222" y="365"/>
                  </a:lnTo>
                  <a:lnTo>
                    <a:pt x="217" y="365"/>
                  </a:lnTo>
                  <a:lnTo>
                    <a:pt x="213" y="364"/>
                  </a:lnTo>
                  <a:lnTo>
                    <a:pt x="209" y="357"/>
                  </a:lnTo>
                  <a:lnTo>
                    <a:pt x="210" y="347"/>
                  </a:lnTo>
                  <a:lnTo>
                    <a:pt x="212" y="338"/>
                  </a:lnTo>
                  <a:lnTo>
                    <a:pt x="209" y="332"/>
                  </a:lnTo>
                  <a:lnTo>
                    <a:pt x="201" y="327"/>
                  </a:lnTo>
                  <a:lnTo>
                    <a:pt x="192" y="322"/>
                  </a:lnTo>
                  <a:lnTo>
                    <a:pt x="185" y="318"/>
                  </a:lnTo>
                  <a:lnTo>
                    <a:pt x="182" y="316"/>
                  </a:lnTo>
                  <a:lnTo>
                    <a:pt x="184" y="314"/>
                  </a:lnTo>
                  <a:lnTo>
                    <a:pt x="187" y="308"/>
                  </a:lnTo>
                  <a:lnTo>
                    <a:pt x="191" y="302"/>
                  </a:lnTo>
                  <a:lnTo>
                    <a:pt x="190" y="298"/>
                  </a:lnTo>
                  <a:lnTo>
                    <a:pt x="182" y="293"/>
                  </a:lnTo>
                  <a:lnTo>
                    <a:pt x="172" y="287"/>
                  </a:lnTo>
                  <a:lnTo>
                    <a:pt x="163" y="279"/>
                  </a:lnTo>
                  <a:lnTo>
                    <a:pt x="160" y="270"/>
                  </a:lnTo>
                  <a:lnTo>
                    <a:pt x="161" y="265"/>
                  </a:lnTo>
                  <a:lnTo>
                    <a:pt x="163" y="261"/>
                  </a:lnTo>
                  <a:lnTo>
                    <a:pt x="167" y="257"/>
                  </a:lnTo>
                  <a:lnTo>
                    <a:pt x="172" y="255"/>
                  </a:lnTo>
                  <a:lnTo>
                    <a:pt x="178" y="253"/>
                  </a:lnTo>
                  <a:lnTo>
                    <a:pt x="185" y="251"/>
                  </a:lnTo>
                  <a:lnTo>
                    <a:pt x="192" y="250"/>
                  </a:lnTo>
                  <a:lnTo>
                    <a:pt x="199" y="251"/>
                  </a:lnTo>
                  <a:lnTo>
                    <a:pt x="205" y="245"/>
                  </a:lnTo>
                  <a:lnTo>
                    <a:pt x="212" y="239"/>
                  </a:lnTo>
                  <a:lnTo>
                    <a:pt x="217" y="235"/>
                  </a:lnTo>
                  <a:lnTo>
                    <a:pt x="220" y="234"/>
                  </a:lnTo>
                  <a:lnTo>
                    <a:pt x="212" y="232"/>
                  </a:lnTo>
                  <a:lnTo>
                    <a:pt x="205" y="226"/>
                  </a:lnTo>
                  <a:lnTo>
                    <a:pt x="199" y="219"/>
                  </a:lnTo>
                  <a:lnTo>
                    <a:pt x="196" y="212"/>
                  </a:lnTo>
                  <a:lnTo>
                    <a:pt x="190" y="210"/>
                  </a:lnTo>
                  <a:lnTo>
                    <a:pt x="183" y="208"/>
                  </a:lnTo>
                  <a:lnTo>
                    <a:pt x="176" y="205"/>
                  </a:lnTo>
                  <a:lnTo>
                    <a:pt x="168" y="204"/>
                  </a:lnTo>
                  <a:lnTo>
                    <a:pt x="159" y="202"/>
                  </a:lnTo>
                  <a:lnTo>
                    <a:pt x="151" y="201"/>
                  </a:lnTo>
                  <a:lnTo>
                    <a:pt x="144" y="198"/>
                  </a:lnTo>
                  <a:lnTo>
                    <a:pt x="137" y="197"/>
                  </a:lnTo>
                  <a:lnTo>
                    <a:pt x="128" y="194"/>
                  </a:lnTo>
                  <a:lnTo>
                    <a:pt x="122" y="188"/>
                  </a:lnTo>
                  <a:lnTo>
                    <a:pt x="118" y="181"/>
                  </a:lnTo>
                  <a:lnTo>
                    <a:pt x="117" y="175"/>
                  </a:lnTo>
                  <a:lnTo>
                    <a:pt x="122" y="174"/>
                  </a:lnTo>
                  <a:lnTo>
                    <a:pt x="128" y="174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43" y="174"/>
                  </a:lnTo>
                  <a:lnTo>
                    <a:pt x="147" y="175"/>
                  </a:lnTo>
                  <a:lnTo>
                    <a:pt x="151" y="175"/>
                  </a:lnTo>
                  <a:lnTo>
                    <a:pt x="155" y="175"/>
                  </a:lnTo>
                  <a:lnTo>
                    <a:pt x="161" y="173"/>
                  </a:lnTo>
                  <a:lnTo>
                    <a:pt x="164" y="170"/>
                  </a:lnTo>
                  <a:lnTo>
                    <a:pt x="168" y="165"/>
                  </a:lnTo>
                  <a:lnTo>
                    <a:pt x="175" y="162"/>
                  </a:lnTo>
                  <a:lnTo>
                    <a:pt x="182" y="157"/>
                  </a:lnTo>
                  <a:lnTo>
                    <a:pt x="183" y="146"/>
                  </a:lnTo>
                  <a:lnTo>
                    <a:pt x="177" y="129"/>
                  </a:lnTo>
                  <a:lnTo>
                    <a:pt x="163" y="107"/>
                  </a:lnTo>
                  <a:lnTo>
                    <a:pt x="157" y="103"/>
                  </a:lnTo>
                  <a:lnTo>
                    <a:pt x="152" y="99"/>
                  </a:lnTo>
                  <a:lnTo>
                    <a:pt x="145" y="98"/>
                  </a:lnTo>
                  <a:lnTo>
                    <a:pt x="139" y="97"/>
                  </a:lnTo>
                  <a:lnTo>
                    <a:pt x="132" y="96"/>
                  </a:lnTo>
                  <a:lnTo>
                    <a:pt x="126" y="97"/>
                  </a:lnTo>
                  <a:lnTo>
                    <a:pt x="122" y="97"/>
                  </a:lnTo>
                  <a:lnTo>
                    <a:pt x="117" y="98"/>
                  </a:lnTo>
                  <a:lnTo>
                    <a:pt x="110" y="90"/>
                  </a:lnTo>
                  <a:lnTo>
                    <a:pt x="107" y="81"/>
                  </a:lnTo>
                  <a:lnTo>
                    <a:pt x="106" y="72"/>
                  </a:lnTo>
                  <a:lnTo>
                    <a:pt x="106" y="68"/>
                  </a:lnTo>
                  <a:lnTo>
                    <a:pt x="100" y="71"/>
                  </a:lnTo>
                  <a:lnTo>
                    <a:pt x="93" y="71"/>
                  </a:lnTo>
                  <a:lnTo>
                    <a:pt x="87" y="71"/>
                  </a:lnTo>
                  <a:lnTo>
                    <a:pt x="80" y="68"/>
                  </a:lnTo>
                  <a:lnTo>
                    <a:pt x="73" y="63"/>
                  </a:lnTo>
                  <a:lnTo>
                    <a:pt x="68" y="56"/>
                  </a:lnTo>
                  <a:lnTo>
                    <a:pt x="62" y="49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4"/>
                  </a:lnTo>
                  <a:lnTo>
                    <a:pt x="37" y="44"/>
                  </a:lnTo>
                  <a:lnTo>
                    <a:pt x="32" y="44"/>
                  </a:lnTo>
                  <a:lnTo>
                    <a:pt x="27" y="44"/>
                  </a:lnTo>
                  <a:lnTo>
                    <a:pt x="23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8" y="34"/>
                  </a:lnTo>
                  <a:lnTo>
                    <a:pt x="1" y="21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31" y="8"/>
                  </a:lnTo>
                  <a:lnTo>
                    <a:pt x="52" y="19"/>
                  </a:lnTo>
                  <a:lnTo>
                    <a:pt x="73" y="29"/>
                  </a:lnTo>
                  <a:lnTo>
                    <a:pt x="96" y="43"/>
                  </a:lnTo>
                  <a:lnTo>
                    <a:pt x="121" y="57"/>
                  </a:lnTo>
                  <a:lnTo>
                    <a:pt x="145" y="72"/>
                  </a:lnTo>
                  <a:lnTo>
                    <a:pt x="169" y="88"/>
                  </a:lnTo>
                  <a:lnTo>
                    <a:pt x="193" y="104"/>
                  </a:lnTo>
                  <a:lnTo>
                    <a:pt x="217" y="121"/>
                  </a:lnTo>
                  <a:lnTo>
                    <a:pt x="240" y="139"/>
                  </a:lnTo>
                  <a:lnTo>
                    <a:pt x="261" y="156"/>
                  </a:lnTo>
                  <a:lnTo>
                    <a:pt x="282" y="174"/>
                  </a:lnTo>
                  <a:lnTo>
                    <a:pt x="300" y="192"/>
                  </a:lnTo>
                  <a:lnTo>
                    <a:pt x="318" y="208"/>
                  </a:lnTo>
                  <a:lnTo>
                    <a:pt x="331" y="224"/>
                  </a:lnTo>
                  <a:lnTo>
                    <a:pt x="343" y="24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3" name="Freeform 26"/>
            <p:cNvSpPr>
              <a:spLocks/>
            </p:cNvSpPr>
            <p:nvPr/>
          </p:nvSpPr>
          <p:spPr bwMode="auto">
            <a:xfrm>
              <a:off x="2863" y="763"/>
              <a:ext cx="63" cy="55"/>
            </a:xfrm>
            <a:custGeom>
              <a:avLst/>
              <a:gdLst>
                <a:gd name="T0" fmla="*/ 9 w 126"/>
                <a:gd name="T1" fmla="*/ 6 h 111"/>
                <a:gd name="T2" fmla="*/ 12 w 126"/>
                <a:gd name="T3" fmla="*/ 7 h 111"/>
                <a:gd name="T4" fmla="*/ 16 w 126"/>
                <a:gd name="T5" fmla="*/ 8 h 111"/>
                <a:gd name="T6" fmla="*/ 18 w 126"/>
                <a:gd name="T7" fmla="*/ 12 h 111"/>
                <a:gd name="T8" fmla="*/ 23 w 126"/>
                <a:gd name="T9" fmla="*/ 14 h 111"/>
                <a:gd name="T10" fmla="*/ 30 w 126"/>
                <a:gd name="T11" fmla="*/ 14 h 111"/>
                <a:gd name="T12" fmla="*/ 33 w 126"/>
                <a:gd name="T13" fmla="*/ 18 h 111"/>
                <a:gd name="T14" fmla="*/ 35 w 126"/>
                <a:gd name="T15" fmla="*/ 25 h 111"/>
                <a:gd name="T16" fmla="*/ 41 w 126"/>
                <a:gd name="T17" fmla="*/ 26 h 111"/>
                <a:gd name="T18" fmla="*/ 50 w 126"/>
                <a:gd name="T19" fmla="*/ 27 h 111"/>
                <a:gd name="T20" fmla="*/ 54 w 126"/>
                <a:gd name="T21" fmla="*/ 29 h 111"/>
                <a:gd name="T22" fmla="*/ 56 w 126"/>
                <a:gd name="T23" fmla="*/ 34 h 111"/>
                <a:gd name="T24" fmla="*/ 63 w 126"/>
                <a:gd name="T25" fmla="*/ 39 h 111"/>
                <a:gd name="T26" fmla="*/ 60 w 126"/>
                <a:gd name="T27" fmla="*/ 45 h 111"/>
                <a:gd name="T28" fmla="*/ 53 w 126"/>
                <a:gd name="T29" fmla="*/ 48 h 111"/>
                <a:gd name="T30" fmla="*/ 47 w 126"/>
                <a:gd name="T31" fmla="*/ 49 h 111"/>
                <a:gd name="T32" fmla="*/ 43 w 126"/>
                <a:gd name="T33" fmla="*/ 51 h 111"/>
                <a:gd name="T34" fmla="*/ 38 w 126"/>
                <a:gd name="T35" fmla="*/ 53 h 111"/>
                <a:gd name="T36" fmla="*/ 34 w 126"/>
                <a:gd name="T37" fmla="*/ 54 h 111"/>
                <a:gd name="T38" fmla="*/ 29 w 126"/>
                <a:gd name="T39" fmla="*/ 54 h 111"/>
                <a:gd name="T40" fmla="*/ 23 w 126"/>
                <a:gd name="T41" fmla="*/ 52 h 111"/>
                <a:gd name="T42" fmla="*/ 29 w 126"/>
                <a:gd name="T43" fmla="*/ 46 h 111"/>
                <a:gd name="T44" fmla="*/ 33 w 126"/>
                <a:gd name="T45" fmla="*/ 44 h 111"/>
                <a:gd name="T46" fmla="*/ 27 w 126"/>
                <a:gd name="T47" fmla="*/ 41 h 111"/>
                <a:gd name="T48" fmla="*/ 22 w 126"/>
                <a:gd name="T49" fmla="*/ 37 h 111"/>
                <a:gd name="T50" fmla="*/ 23 w 126"/>
                <a:gd name="T51" fmla="*/ 33 h 111"/>
                <a:gd name="T52" fmla="*/ 23 w 126"/>
                <a:gd name="T53" fmla="*/ 29 h 111"/>
                <a:gd name="T54" fmla="*/ 16 w 126"/>
                <a:gd name="T55" fmla="*/ 23 h 111"/>
                <a:gd name="T56" fmla="*/ 9 w 126"/>
                <a:gd name="T57" fmla="*/ 19 h 111"/>
                <a:gd name="T58" fmla="*/ 5 w 126"/>
                <a:gd name="T59" fmla="*/ 11 h 111"/>
                <a:gd name="T60" fmla="*/ 0 w 126"/>
                <a:gd name="T61" fmla="*/ 1 h 111"/>
                <a:gd name="T62" fmla="*/ 4 w 126"/>
                <a:gd name="T63" fmla="*/ 0 h 111"/>
                <a:gd name="T64" fmla="*/ 8 w 126"/>
                <a:gd name="T65" fmla="*/ 3 h 1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6"/>
                <a:gd name="T100" fmla="*/ 0 h 111"/>
                <a:gd name="T101" fmla="*/ 126 w 126"/>
                <a:gd name="T102" fmla="*/ 111 h 1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6" h="111">
                  <a:moveTo>
                    <a:pt x="15" y="7"/>
                  </a:moveTo>
                  <a:lnTo>
                    <a:pt x="17" y="13"/>
                  </a:lnTo>
                  <a:lnTo>
                    <a:pt x="21" y="15"/>
                  </a:lnTo>
                  <a:lnTo>
                    <a:pt x="24" y="15"/>
                  </a:lnTo>
                  <a:lnTo>
                    <a:pt x="29" y="15"/>
                  </a:lnTo>
                  <a:lnTo>
                    <a:pt x="32" y="16"/>
                  </a:lnTo>
                  <a:lnTo>
                    <a:pt x="33" y="20"/>
                  </a:lnTo>
                  <a:lnTo>
                    <a:pt x="35" y="24"/>
                  </a:lnTo>
                  <a:lnTo>
                    <a:pt x="39" y="28"/>
                  </a:lnTo>
                  <a:lnTo>
                    <a:pt x="46" y="28"/>
                  </a:lnTo>
                  <a:lnTo>
                    <a:pt x="53" y="28"/>
                  </a:lnTo>
                  <a:lnTo>
                    <a:pt x="60" y="29"/>
                  </a:lnTo>
                  <a:lnTo>
                    <a:pt x="65" y="31"/>
                  </a:lnTo>
                  <a:lnTo>
                    <a:pt x="66" y="37"/>
                  </a:lnTo>
                  <a:lnTo>
                    <a:pt x="67" y="44"/>
                  </a:lnTo>
                  <a:lnTo>
                    <a:pt x="69" y="51"/>
                  </a:lnTo>
                  <a:lnTo>
                    <a:pt x="74" y="53"/>
                  </a:lnTo>
                  <a:lnTo>
                    <a:pt x="82" y="53"/>
                  </a:lnTo>
                  <a:lnTo>
                    <a:pt x="91" y="53"/>
                  </a:lnTo>
                  <a:lnTo>
                    <a:pt x="100" y="54"/>
                  </a:lnTo>
                  <a:lnTo>
                    <a:pt x="106" y="55"/>
                  </a:lnTo>
                  <a:lnTo>
                    <a:pt x="108" y="58"/>
                  </a:lnTo>
                  <a:lnTo>
                    <a:pt x="111" y="62"/>
                  </a:lnTo>
                  <a:lnTo>
                    <a:pt x="111" y="68"/>
                  </a:lnTo>
                  <a:lnTo>
                    <a:pt x="112" y="74"/>
                  </a:lnTo>
                  <a:lnTo>
                    <a:pt x="126" y="78"/>
                  </a:lnTo>
                  <a:lnTo>
                    <a:pt x="123" y="85"/>
                  </a:lnTo>
                  <a:lnTo>
                    <a:pt x="119" y="91"/>
                  </a:lnTo>
                  <a:lnTo>
                    <a:pt x="113" y="94"/>
                  </a:lnTo>
                  <a:lnTo>
                    <a:pt x="105" y="97"/>
                  </a:lnTo>
                  <a:lnTo>
                    <a:pt x="100" y="98"/>
                  </a:lnTo>
                  <a:lnTo>
                    <a:pt x="94" y="99"/>
                  </a:lnTo>
                  <a:lnTo>
                    <a:pt x="90" y="100"/>
                  </a:lnTo>
                  <a:lnTo>
                    <a:pt x="85" y="102"/>
                  </a:lnTo>
                  <a:lnTo>
                    <a:pt x="81" y="104"/>
                  </a:lnTo>
                  <a:lnTo>
                    <a:pt x="76" y="106"/>
                  </a:lnTo>
                  <a:lnTo>
                    <a:pt x="71" y="108"/>
                  </a:lnTo>
                  <a:lnTo>
                    <a:pt x="68" y="109"/>
                  </a:lnTo>
                  <a:lnTo>
                    <a:pt x="62" y="111"/>
                  </a:lnTo>
                  <a:lnTo>
                    <a:pt x="58" y="109"/>
                  </a:lnTo>
                  <a:lnTo>
                    <a:pt x="52" y="107"/>
                  </a:lnTo>
                  <a:lnTo>
                    <a:pt x="46" y="105"/>
                  </a:lnTo>
                  <a:lnTo>
                    <a:pt x="52" y="99"/>
                  </a:lnTo>
                  <a:lnTo>
                    <a:pt x="58" y="93"/>
                  </a:lnTo>
                  <a:lnTo>
                    <a:pt x="63" y="89"/>
                  </a:lnTo>
                  <a:lnTo>
                    <a:pt x="66" y="88"/>
                  </a:lnTo>
                  <a:lnTo>
                    <a:pt x="60" y="85"/>
                  </a:lnTo>
                  <a:lnTo>
                    <a:pt x="54" y="83"/>
                  </a:lnTo>
                  <a:lnTo>
                    <a:pt x="47" y="79"/>
                  </a:lnTo>
                  <a:lnTo>
                    <a:pt x="43" y="75"/>
                  </a:lnTo>
                  <a:lnTo>
                    <a:pt x="43" y="70"/>
                  </a:lnTo>
                  <a:lnTo>
                    <a:pt x="46" y="67"/>
                  </a:lnTo>
                  <a:lnTo>
                    <a:pt x="48" y="62"/>
                  </a:lnTo>
                  <a:lnTo>
                    <a:pt x="46" y="59"/>
                  </a:lnTo>
                  <a:lnTo>
                    <a:pt x="39" y="54"/>
                  </a:lnTo>
                  <a:lnTo>
                    <a:pt x="32" y="47"/>
                  </a:lnTo>
                  <a:lnTo>
                    <a:pt x="24" y="43"/>
                  </a:lnTo>
                  <a:lnTo>
                    <a:pt x="18" y="39"/>
                  </a:lnTo>
                  <a:lnTo>
                    <a:pt x="15" y="32"/>
                  </a:lnTo>
                  <a:lnTo>
                    <a:pt x="10" y="22"/>
                  </a:lnTo>
                  <a:lnTo>
                    <a:pt x="6" y="11"/>
                  </a:lnTo>
                  <a:lnTo>
                    <a:pt x="0" y="3"/>
                  </a:lnTo>
                  <a:lnTo>
                    <a:pt x="2" y="1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4" name="Freeform 27"/>
            <p:cNvSpPr>
              <a:spLocks/>
            </p:cNvSpPr>
            <p:nvPr/>
          </p:nvSpPr>
          <p:spPr bwMode="auto">
            <a:xfrm>
              <a:off x="2862" y="784"/>
              <a:ext cx="17" cy="21"/>
            </a:xfrm>
            <a:custGeom>
              <a:avLst/>
              <a:gdLst>
                <a:gd name="T0" fmla="*/ 0 w 32"/>
                <a:gd name="T1" fmla="*/ 0 h 43"/>
                <a:gd name="T2" fmla="*/ 2 w 32"/>
                <a:gd name="T3" fmla="*/ 2 h 43"/>
                <a:gd name="T4" fmla="*/ 5 w 32"/>
                <a:gd name="T5" fmla="*/ 4 h 43"/>
                <a:gd name="T6" fmla="*/ 9 w 32"/>
                <a:gd name="T7" fmla="*/ 5 h 43"/>
                <a:gd name="T8" fmla="*/ 12 w 32"/>
                <a:gd name="T9" fmla="*/ 6 h 43"/>
                <a:gd name="T10" fmla="*/ 15 w 32"/>
                <a:gd name="T11" fmla="*/ 10 h 43"/>
                <a:gd name="T12" fmla="*/ 17 w 32"/>
                <a:gd name="T13" fmla="*/ 15 h 43"/>
                <a:gd name="T14" fmla="*/ 17 w 32"/>
                <a:gd name="T15" fmla="*/ 19 h 43"/>
                <a:gd name="T16" fmla="*/ 15 w 32"/>
                <a:gd name="T17" fmla="*/ 21 h 43"/>
                <a:gd name="T18" fmla="*/ 10 w 32"/>
                <a:gd name="T19" fmla="*/ 20 h 43"/>
                <a:gd name="T20" fmla="*/ 5 w 32"/>
                <a:gd name="T21" fmla="*/ 14 h 43"/>
                <a:gd name="T22" fmla="*/ 2 w 32"/>
                <a:gd name="T23" fmla="*/ 7 h 43"/>
                <a:gd name="T24" fmla="*/ 0 w 32"/>
                <a:gd name="T25" fmla="*/ 0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2"/>
                <a:gd name="T40" fmla="*/ 0 h 43"/>
                <a:gd name="T41" fmla="*/ 32 w 32"/>
                <a:gd name="T42" fmla="*/ 43 h 4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2" h="43">
                  <a:moveTo>
                    <a:pt x="0" y="0"/>
                  </a:moveTo>
                  <a:lnTo>
                    <a:pt x="4" y="4"/>
                  </a:lnTo>
                  <a:lnTo>
                    <a:pt x="10" y="8"/>
                  </a:lnTo>
                  <a:lnTo>
                    <a:pt x="17" y="11"/>
                  </a:lnTo>
                  <a:lnTo>
                    <a:pt x="23" y="13"/>
                  </a:lnTo>
                  <a:lnTo>
                    <a:pt x="28" y="21"/>
                  </a:lnTo>
                  <a:lnTo>
                    <a:pt x="32" y="30"/>
                  </a:lnTo>
                  <a:lnTo>
                    <a:pt x="32" y="38"/>
                  </a:lnTo>
                  <a:lnTo>
                    <a:pt x="28" y="43"/>
                  </a:lnTo>
                  <a:lnTo>
                    <a:pt x="19" y="40"/>
                  </a:lnTo>
                  <a:lnTo>
                    <a:pt x="10" y="29"/>
                  </a:lnTo>
                  <a:lnTo>
                    <a:pt x="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5" name="Freeform 28"/>
            <p:cNvSpPr>
              <a:spLocks/>
            </p:cNvSpPr>
            <p:nvPr/>
          </p:nvSpPr>
          <p:spPr bwMode="auto">
            <a:xfrm>
              <a:off x="2966" y="921"/>
              <a:ext cx="202" cy="530"/>
            </a:xfrm>
            <a:custGeom>
              <a:avLst/>
              <a:gdLst>
                <a:gd name="T0" fmla="*/ 114 w 405"/>
                <a:gd name="T1" fmla="*/ 12 h 1058"/>
                <a:gd name="T2" fmla="*/ 101 w 405"/>
                <a:gd name="T3" fmla="*/ 12 h 1058"/>
                <a:gd name="T4" fmla="*/ 92 w 405"/>
                <a:gd name="T5" fmla="*/ 2 h 1058"/>
                <a:gd name="T6" fmla="*/ 82 w 405"/>
                <a:gd name="T7" fmla="*/ 0 h 1058"/>
                <a:gd name="T8" fmla="*/ 72 w 405"/>
                <a:gd name="T9" fmla="*/ 0 h 1058"/>
                <a:gd name="T10" fmla="*/ 63 w 405"/>
                <a:gd name="T11" fmla="*/ 2 h 1058"/>
                <a:gd name="T12" fmla="*/ 52 w 405"/>
                <a:gd name="T13" fmla="*/ 9 h 1058"/>
                <a:gd name="T14" fmla="*/ 44 w 405"/>
                <a:gd name="T15" fmla="*/ 16 h 1058"/>
                <a:gd name="T16" fmla="*/ 41 w 405"/>
                <a:gd name="T17" fmla="*/ 17 h 1058"/>
                <a:gd name="T18" fmla="*/ 31 w 405"/>
                <a:gd name="T19" fmla="*/ 17 h 1058"/>
                <a:gd name="T20" fmla="*/ 23 w 405"/>
                <a:gd name="T21" fmla="*/ 19 h 1058"/>
                <a:gd name="T22" fmla="*/ 15 w 405"/>
                <a:gd name="T23" fmla="*/ 26 h 1058"/>
                <a:gd name="T24" fmla="*/ 8 w 405"/>
                <a:gd name="T25" fmla="*/ 37 h 1058"/>
                <a:gd name="T26" fmla="*/ 12 w 405"/>
                <a:gd name="T27" fmla="*/ 61 h 1058"/>
                <a:gd name="T28" fmla="*/ 1 w 405"/>
                <a:gd name="T29" fmla="*/ 93 h 1058"/>
                <a:gd name="T30" fmla="*/ 8 w 405"/>
                <a:gd name="T31" fmla="*/ 112 h 1058"/>
                <a:gd name="T32" fmla="*/ 14 w 405"/>
                <a:gd name="T33" fmla="*/ 134 h 1058"/>
                <a:gd name="T34" fmla="*/ 16 w 405"/>
                <a:gd name="T35" fmla="*/ 173 h 1058"/>
                <a:gd name="T36" fmla="*/ 29 w 405"/>
                <a:gd name="T37" fmla="*/ 179 h 1058"/>
                <a:gd name="T38" fmla="*/ 35 w 405"/>
                <a:gd name="T39" fmla="*/ 186 h 1058"/>
                <a:gd name="T40" fmla="*/ 39 w 405"/>
                <a:gd name="T41" fmla="*/ 196 h 1058"/>
                <a:gd name="T42" fmla="*/ 42 w 405"/>
                <a:gd name="T43" fmla="*/ 204 h 1058"/>
                <a:gd name="T44" fmla="*/ 52 w 405"/>
                <a:gd name="T45" fmla="*/ 210 h 1058"/>
                <a:gd name="T46" fmla="*/ 59 w 405"/>
                <a:gd name="T47" fmla="*/ 221 h 1058"/>
                <a:gd name="T48" fmla="*/ 63 w 405"/>
                <a:gd name="T49" fmla="*/ 228 h 1058"/>
                <a:gd name="T50" fmla="*/ 72 w 405"/>
                <a:gd name="T51" fmla="*/ 236 h 1058"/>
                <a:gd name="T52" fmla="*/ 80 w 405"/>
                <a:gd name="T53" fmla="*/ 244 h 1058"/>
                <a:gd name="T54" fmla="*/ 91 w 405"/>
                <a:gd name="T55" fmla="*/ 243 h 1058"/>
                <a:gd name="T56" fmla="*/ 107 w 405"/>
                <a:gd name="T57" fmla="*/ 239 h 1058"/>
                <a:gd name="T58" fmla="*/ 120 w 405"/>
                <a:gd name="T59" fmla="*/ 237 h 1058"/>
                <a:gd name="T60" fmla="*/ 130 w 405"/>
                <a:gd name="T61" fmla="*/ 241 h 1058"/>
                <a:gd name="T62" fmla="*/ 145 w 405"/>
                <a:gd name="T63" fmla="*/ 243 h 1058"/>
                <a:gd name="T64" fmla="*/ 159 w 405"/>
                <a:gd name="T65" fmla="*/ 244 h 1058"/>
                <a:gd name="T66" fmla="*/ 166 w 405"/>
                <a:gd name="T67" fmla="*/ 252 h 1058"/>
                <a:gd name="T68" fmla="*/ 173 w 405"/>
                <a:gd name="T69" fmla="*/ 259 h 1058"/>
                <a:gd name="T70" fmla="*/ 178 w 405"/>
                <a:gd name="T71" fmla="*/ 286 h 1058"/>
                <a:gd name="T72" fmla="*/ 176 w 405"/>
                <a:gd name="T73" fmla="*/ 324 h 1058"/>
                <a:gd name="T74" fmla="*/ 178 w 405"/>
                <a:gd name="T75" fmla="*/ 358 h 1058"/>
                <a:gd name="T76" fmla="*/ 170 w 405"/>
                <a:gd name="T77" fmla="*/ 374 h 1058"/>
                <a:gd name="T78" fmla="*/ 164 w 405"/>
                <a:gd name="T79" fmla="*/ 391 h 1058"/>
                <a:gd name="T80" fmla="*/ 155 w 405"/>
                <a:gd name="T81" fmla="*/ 398 h 1058"/>
                <a:gd name="T82" fmla="*/ 149 w 405"/>
                <a:gd name="T83" fmla="*/ 414 h 1058"/>
                <a:gd name="T84" fmla="*/ 145 w 405"/>
                <a:gd name="T85" fmla="*/ 466 h 1058"/>
                <a:gd name="T86" fmla="*/ 138 w 405"/>
                <a:gd name="T87" fmla="*/ 517 h 1058"/>
                <a:gd name="T88" fmla="*/ 170 w 405"/>
                <a:gd name="T89" fmla="*/ 464 h 1058"/>
                <a:gd name="T90" fmla="*/ 198 w 405"/>
                <a:gd name="T91" fmla="*/ 355 h 1058"/>
                <a:gd name="T92" fmla="*/ 198 w 405"/>
                <a:gd name="T93" fmla="*/ 234 h 1058"/>
                <a:gd name="T94" fmla="*/ 172 w 405"/>
                <a:gd name="T95" fmla="*/ 125 h 1058"/>
                <a:gd name="T96" fmla="*/ 140 w 405"/>
                <a:gd name="T97" fmla="*/ 46 h 105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05"/>
                <a:gd name="T148" fmla="*/ 0 h 1058"/>
                <a:gd name="T149" fmla="*/ 405 w 405"/>
                <a:gd name="T150" fmla="*/ 1058 h 105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05" h="1058">
                  <a:moveTo>
                    <a:pt x="239" y="17"/>
                  </a:moveTo>
                  <a:lnTo>
                    <a:pt x="234" y="20"/>
                  </a:lnTo>
                  <a:lnTo>
                    <a:pt x="228" y="23"/>
                  </a:lnTo>
                  <a:lnTo>
                    <a:pt x="220" y="24"/>
                  </a:lnTo>
                  <a:lnTo>
                    <a:pt x="212" y="24"/>
                  </a:lnTo>
                  <a:lnTo>
                    <a:pt x="203" y="23"/>
                  </a:lnTo>
                  <a:lnTo>
                    <a:pt x="195" y="19"/>
                  </a:lnTo>
                  <a:lnTo>
                    <a:pt x="189" y="12"/>
                  </a:lnTo>
                  <a:lnTo>
                    <a:pt x="185" y="4"/>
                  </a:lnTo>
                  <a:lnTo>
                    <a:pt x="178" y="2"/>
                  </a:lnTo>
                  <a:lnTo>
                    <a:pt x="171" y="1"/>
                  </a:lnTo>
                  <a:lnTo>
                    <a:pt x="164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38" y="0"/>
                  </a:lnTo>
                  <a:lnTo>
                    <a:pt x="133" y="1"/>
                  </a:lnTo>
                  <a:lnTo>
                    <a:pt x="127" y="3"/>
                  </a:lnTo>
                  <a:lnTo>
                    <a:pt x="120" y="7"/>
                  </a:lnTo>
                  <a:lnTo>
                    <a:pt x="112" y="12"/>
                  </a:lnTo>
                  <a:lnTo>
                    <a:pt x="105" y="18"/>
                  </a:lnTo>
                  <a:lnTo>
                    <a:pt x="98" y="24"/>
                  </a:lnTo>
                  <a:lnTo>
                    <a:pt x="92" y="28"/>
                  </a:lnTo>
                  <a:lnTo>
                    <a:pt x="89" y="32"/>
                  </a:lnTo>
                  <a:lnTo>
                    <a:pt x="88" y="33"/>
                  </a:lnTo>
                  <a:lnTo>
                    <a:pt x="87" y="33"/>
                  </a:lnTo>
                  <a:lnTo>
                    <a:pt x="82" y="33"/>
                  </a:lnTo>
                  <a:lnTo>
                    <a:pt x="76" y="33"/>
                  </a:lnTo>
                  <a:lnTo>
                    <a:pt x="70" y="33"/>
                  </a:lnTo>
                  <a:lnTo>
                    <a:pt x="62" y="34"/>
                  </a:lnTo>
                  <a:lnTo>
                    <a:pt x="57" y="34"/>
                  </a:lnTo>
                  <a:lnTo>
                    <a:pt x="51" y="35"/>
                  </a:lnTo>
                  <a:lnTo>
                    <a:pt x="46" y="37"/>
                  </a:lnTo>
                  <a:lnTo>
                    <a:pt x="43" y="40"/>
                  </a:lnTo>
                  <a:lnTo>
                    <a:pt x="37" y="45"/>
                  </a:lnTo>
                  <a:lnTo>
                    <a:pt x="31" y="52"/>
                  </a:lnTo>
                  <a:lnTo>
                    <a:pt x="26" y="60"/>
                  </a:lnTo>
                  <a:lnTo>
                    <a:pt x="21" y="66"/>
                  </a:lnTo>
                  <a:lnTo>
                    <a:pt x="16" y="73"/>
                  </a:lnTo>
                  <a:lnTo>
                    <a:pt x="13" y="78"/>
                  </a:lnTo>
                  <a:lnTo>
                    <a:pt x="12" y="79"/>
                  </a:lnTo>
                  <a:lnTo>
                    <a:pt x="24" y="121"/>
                  </a:lnTo>
                  <a:lnTo>
                    <a:pt x="20" y="139"/>
                  </a:lnTo>
                  <a:lnTo>
                    <a:pt x="11" y="163"/>
                  </a:lnTo>
                  <a:lnTo>
                    <a:pt x="3" y="186"/>
                  </a:lnTo>
                  <a:lnTo>
                    <a:pt x="0" y="201"/>
                  </a:lnTo>
                  <a:lnTo>
                    <a:pt x="6" y="210"/>
                  </a:lnTo>
                  <a:lnTo>
                    <a:pt x="16" y="223"/>
                  </a:lnTo>
                  <a:lnTo>
                    <a:pt x="26" y="237"/>
                  </a:lnTo>
                  <a:lnTo>
                    <a:pt x="30" y="248"/>
                  </a:lnTo>
                  <a:lnTo>
                    <a:pt x="29" y="268"/>
                  </a:lnTo>
                  <a:lnTo>
                    <a:pt x="27" y="298"/>
                  </a:lnTo>
                  <a:lnTo>
                    <a:pt x="27" y="328"/>
                  </a:lnTo>
                  <a:lnTo>
                    <a:pt x="32" y="346"/>
                  </a:lnTo>
                  <a:lnTo>
                    <a:pt x="42" y="353"/>
                  </a:lnTo>
                  <a:lnTo>
                    <a:pt x="52" y="356"/>
                  </a:lnTo>
                  <a:lnTo>
                    <a:pt x="59" y="358"/>
                  </a:lnTo>
                  <a:lnTo>
                    <a:pt x="62" y="365"/>
                  </a:lnTo>
                  <a:lnTo>
                    <a:pt x="65" y="369"/>
                  </a:lnTo>
                  <a:lnTo>
                    <a:pt x="70" y="372"/>
                  </a:lnTo>
                  <a:lnTo>
                    <a:pt x="76" y="375"/>
                  </a:lnTo>
                  <a:lnTo>
                    <a:pt x="79" y="384"/>
                  </a:lnTo>
                  <a:lnTo>
                    <a:pt x="79" y="391"/>
                  </a:lnTo>
                  <a:lnTo>
                    <a:pt x="80" y="398"/>
                  </a:lnTo>
                  <a:lnTo>
                    <a:pt x="82" y="403"/>
                  </a:lnTo>
                  <a:lnTo>
                    <a:pt x="85" y="407"/>
                  </a:lnTo>
                  <a:lnTo>
                    <a:pt x="90" y="412"/>
                  </a:lnTo>
                  <a:lnTo>
                    <a:pt x="96" y="417"/>
                  </a:lnTo>
                  <a:lnTo>
                    <a:pt x="104" y="420"/>
                  </a:lnTo>
                  <a:lnTo>
                    <a:pt x="114" y="425"/>
                  </a:lnTo>
                  <a:lnTo>
                    <a:pt x="115" y="433"/>
                  </a:lnTo>
                  <a:lnTo>
                    <a:pt x="118" y="441"/>
                  </a:lnTo>
                  <a:lnTo>
                    <a:pt x="119" y="447"/>
                  </a:lnTo>
                  <a:lnTo>
                    <a:pt x="120" y="449"/>
                  </a:lnTo>
                  <a:lnTo>
                    <a:pt x="126" y="455"/>
                  </a:lnTo>
                  <a:lnTo>
                    <a:pt x="132" y="460"/>
                  </a:lnTo>
                  <a:lnTo>
                    <a:pt x="138" y="466"/>
                  </a:lnTo>
                  <a:lnTo>
                    <a:pt x="144" y="472"/>
                  </a:lnTo>
                  <a:lnTo>
                    <a:pt x="151" y="478"/>
                  </a:lnTo>
                  <a:lnTo>
                    <a:pt x="157" y="483"/>
                  </a:lnTo>
                  <a:lnTo>
                    <a:pt x="161" y="487"/>
                  </a:lnTo>
                  <a:lnTo>
                    <a:pt x="166" y="489"/>
                  </a:lnTo>
                  <a:lnTo>
                    <a:pt x="173" y="487"/>
                  </a:lnTo>
                  <a:lnTo>
                    <a:pt x="182" y="485"/>
                  </a:lnTo>
                  <a:lnTo>
                    <a:pt x="193" y="481"/>
                  </a:lnTo>
                  <a:lnTo>
                    <a:pt x="204" y="479"/>
                  </a:lnTo>
                  <a:lnTo>
                    <a:pt x="214" y="477"/>
                  </a:lnTo>
                  <a:lnTo>
                    <a:pt x="225" y="474"/>
                  </a:lnTo>
                  <a:lnTo>
                    <a:pt x="233" y="474"/>
                  </a:lnTo>
                  <a:lnTo>
                    <a:pt x="240" y="474"/>
                  </a:lnTo>
                  <a:lnTo>
                    <a:pt x="246" y="477"/>
                  </a:lnTo>
                  <a:lnTo>
                    <a:pt x="252" y="479"/>
                  </a:lnTo>
                  <a:lnTo>
                    <a:pt x="261" y="481"/>
                  </a:lnTo>
                  <a:lnTo>
                    <a:pt x="270" y="483"/>
                  </a:lnTo>
                  <a:lnTo>
                    <a:pt x="279" y="486"/>
                  </a:lnTo>
                  <a:lnTo>
                    <a:pt x="290" y="486"/>
                  </a:lnTo>
                  <a:lnTo>
                    <a:pt x="302" y="485"/>
                  </a:lnTo>
                  <a:lnTo>
                    <a:pt x="316" y="482"/>
                  </a:lnTo>
                  <a:lnTo>
                    <a:pt x="319" y="488"/>
                  </a:lnTo>
                  <a:lnTo>
                    <a:pt x="323" y="494"/>
                  </a:lnTo>
                  <a:lnTo>
                    <a:pt x="327" y="498"/>
                  </a:lnTo>
                  <a:lnTo>
                    <a:pt x="332" y="504"/>
                  </a:lnTo>
                  <a:lnTo>
                    <a:pt x="337" y="510"/>
                  </a:lnTo>
                  <a:lnTo>
                    <a:pt x="342" y="513"/>
                  </a:lnTo>
                  <a:lnTo>
                    <a:pt x="346" y="518"/>
                  </a:lnTo>
                  <a:lnTo>
                    <a:pt x="350" y="520"/>
                  </a:lnTo>
                  <a:lnTo>
                    <a:pt x="337" y="549"/>
                  </a:lnTo>
                  <a:lnTo>
                    <a:pt x="356" y="571"/>
                  </a:lnTo>
                  <a:lnTo>
                    <a:pt x="338" y="588"/>
                  </a:lnTo>
                  <a:lnTo>
                    <a:pt x="343" y="612"/>
                  </a:lnTo>
                  <a:lnTo>
                    <a:pt x="352" y="647"/>
                  </a:lnTo>
                  <a:lnTo>
                    <a:pt x="357" y="684"/>
                  </a:lnTo>
                  <a:lnTo>
                    <a:pt x="361" y="710"/>
                  </a:lnTo>
                  <a:lnTo>
                    <a:pt x="357" y="715"/>
                  </a:lnTo>
                  <a:lnTo>
                    <a:pt x="353" y="723"/>
                  </a:lnTo>
                  <a:lnTo>
                    <a:pt x="347" y="733"/>
                  </a:lnTo>
                  <a:lnTo>
                    <a:pt x="341" y="746"/>
                  </a:lnTo>
                  <a:lnTo>
                    <a:pt x="337" y="759"/>
                  </a:lnTo>
                  <a:lnTo>
                    <a:pt x="332" y="770"/>
                  </a:lnTo>
                  <a:lnTo>
                    <a:pt x="328" y="781"/>
                  </a:lnTo>
                  <a:lnTo>
                    <a:pt x="326" y="789"/>
                  </a:lnTo>
                  <a:lnTo>
                    <a:pt x="319" y="791"/>
                  </a:lnTo>
                  <a:lnTo>
                    <a:pt x="311" y="794"/>
                  </a:lnTo>
                  <a:lnTo>
                    <a:pt x="304" y="800"/>
                  </a:lnTo>
                  <a:lnTo>
                    <a:pt x="300" y="807"/>
                  </a:lnTo>
                  <a:lnTo>
                    <a:pt x="299" y="827"/>
                  </a:lnTo>
                  <a:lnTo>
                    <a:pt x="299" y="861"/>
                  </a:lnTo>
                  <a:lnTo>
                    <a:pt x="296" y="900"/>
                  </a:lnTo>
                  <a:lnTo>
                    <a:pt x="290" y="930"/>
                  </a:lnTo>
                  <a:lnTo>
                    <a:pt x="281" y="959"/>
                  </a:lnTo>
                  <a:lnTo>
                    <a:pt x="276" y="996"/>
                  </a:lnTo>
                  <a:lnTo>
                    <a:pt x="277" y="1032"/>
                  </a:lnTo>
                  <a:lnTo>
                    <a:pt x="288" y="1058"/>
                  </a:lnTo>
                  <a:lnTo>
                    <a:pt x="315" y="995"/>
                  </a:lnTo>
                  <a:lnTo>
                    <a:pt x="340" y="927"/>
                  </a:lnTo>
                  <a:lnTo>
                    <a:pt x="363" y="858"/>
                  </a:lnTo>
                  <a:lnTo>
                    <a:pt x="383" y="784"/>
                  </a:lnTo>
                  <a:lnTo>
                    <a:pt x="396" y="709"/>
                  </a:lnTo>
                  <a:lnTo>
                    <a:pt x="403" y="631"/>
                  </a:lnTo>
                  <a:lnTo>
                    <a:pt x="405" y="551"/>
                  </a:lnTo>
                  <a:lnTo>
                    <a:pt x="396" y="468"/>
                  </a:lnTo>
                  <a:lnTo>
                    <a:pt x="381" y="389"/>
                  </a:lnTo>
                  <a:lnTo>
                    <a:pt x="364" y="316"/>
                  </a:lnTo>
                  <a:lnTo>
                    <a:pt x="345" y="250"/>
                  </a:lnTo>
                  <a:lnTo>
                    <a:pt x="324" y="191"/>
                  </a:lnTo>
                  <a:lnTo>
                    <a:pt x="302" y="138"/>
                  </a:lnTo>
                  <a:lnTo>
                    <a:pt x="280" y="92"/>
                  </a:lnTo>
                  <a:lnTo>
                    <a:pt x="259" y="52"/>
                  </a:lnTo>
                  <a:lnTo>
                    <a:pt x="239" y="1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22883" name="Text Box 3"/>
          <p:cNvSpPr txBox="1">
            <a:spLocks noChangeArrowheads="1"/>
          </p:cNvSpPr>
          <p:nvPr/>
        </p:nvSpPr>
        <p:spPr bwMode="auto">
          <a:xfrm>
            <a:off x="3979287" y="5879771"/>
            <a:ext cx="46907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 dirty="0">
                <a:solidFill>
                  <a:schemeClr val="folHlink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固体（弾性体）</a:t>
            </a:r>
            <a:r>
              <a:rPr lang="en-US" altLang="ja-JP" dirty="0">
                <a:solidFill>
                  <a:schemeClr val="folHlink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Solid (elastic)</a:t>
            </a:r>
            <a:endParaRPr lang="ja-JP" altLang="en-US" dirty="0">
              <a:solidFill>
                <a:schemeClr val="folHlink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 rot="-4018387">
            <a:off x="6635751" y="800101"/>
            <a:ext cx="504825" cy="2016125"/>
            <a:chOff x="748" y="663"/>
            <a:chExt cx="318" cy="1270"/>
          </a:xfrm>
        </p:grpSpPr>
        <p:sp>
          <p:nvSpPr>
            <p:cNvPr id="25610" name="Rectangle 5"/>
            <p:cNvSpPr>
              <a:spLocks noChangeArrowheads="1"/>
            </p:cNvSpPr>
            <p:nvPr/>
          </p:nvSpPr>
          <p:spPr bwMode="auto">
            <a:xfrm>
              <a:off x="884" y="935"/>
              <a:ext cx="46" cy="998"/>
            </a:xfrm>
            <a:prstGeom prst="rect">
              <a:avLst/>
            </a:prstGeom>
            <a:gradFill rotWithShape="1">
              <a:gsLst>
                <a:gs pos="0">
                  <a:srgbClr val="472F18"/>
                </a:gs>
                <a:gs pos="50000">
                  <a:srgbClr val="996633"/>
                </a:gs>
                <a:gs pos="100000">
                  <a:srgbClr val="472F18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5611" name="Oval 6"/>
            <p:cNvSpPr>
              <a:spLocks noChangeArrowheads="1"/>
            </p:cNvSpPr>
            <p:nvPr/>
          </p:nvSpPr>
          <p:spPr bwMode="auto">
            <a:xfrm>
              <a:off x="748" y="663"/>
              <a:ext cx="318" cy="318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5880101" y="1412876"/>
            <a:ext cx="360363" cy="576263"/>
            <a:chOff x="884" y="2160"/>
            <a:chExt cx="227" cy="363"/>
          </a:xfrm>
        </p:grpSpPr>
        <p:sp>
          <p:nvSpPr>
            <p:cNvPr id="122888" name="AutoShape 8"/>
            <p:cNvSpPr>
              <a:spLocks noChangeArrowheads="1"/>
            </p:cNvSpPr>
            <p:nvPr/>
          </p:nvSpPr>
          <p:spPr bwMode="auto">
            <a:xfrm>
              <a:off x="884" y="2251"/>
              <a:ext cx="227" cy="272"/>
            </a:xfrm>
            <a:prstGeom prst="can">
              <a:avLst>
                <a:gd name="adj" fmla="val 29956"/>
              </a:avLst>
            </a:prstGeom>
            <a:gradFill rotWithShape="1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122889" name="Oval 9"/>
            <p:cNvSpPr>
              <a:spLocks noChangeArrowheads="1"/>
            </p:cNvSpPr>
            <p:nvPr/>
          </p:nvSpPr>
          <p:spPr bwMode="auto">
            <a:xfrm>
              <a:off x="930" y="2160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</p:grpSp>
      <p:sp>
        <p:nvSpPr>
          <p:cNvPr id="122890" name="Text Box 10"/>
          <p:cNvSpPr txBox="1">
            <a:spLocks noChangeArrowheads="1"/>
          </p:cNvSpPr>
          <p:nvPr/>
        </p:nvSpPr>
        <p:spPr bwMode="auto">
          <a:xfrm>
            <a:off x="3808968" y="5899997"/>
            <a:ext cx="51058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 dirty="0">
                <a:solidFill>
                  <a:schemeClr val="folHlink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流体（粘性流体）</a:t>
            </a:r>
            <a:r>
              <a:rPr lang="en-US" altLang="ja-JP" dirty="0">
                <a:solidFill>
                  <a:schemeClr val="folHlink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Fluid (viscous)</a:t>
            </a:r>
            <a:endParaRPr lang="ja-JP" altLang="en-US" dirty="0">
              <a:solidFill>
                <a:schemeClr val="folHlink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25607" name="Text Box 11"/>
          <p:cNvSpPr txBox="1">
            <a:spLocks noChangeArrowheads="1"/>
          </p:cNvSpPr>
          <p:nvPr/>
        </p:nvSpPr>
        <p:spPr bwMode="auto">
          <a:xfrm>
            <a:off x="767407" y="310366"/>
            <a:ext cx="115060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硬くて柔らかい球 （粘弾性）</a:t>
            </a:r>
            <a:r>
              <a:rPr lang="en-US" altLang="ja-JP" sz="2000" dirty="0">
                <a:solidFill>
                  <a:schemeClr val="accent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Hard and soft at the same time (viscoelastic)</a:t>
            </a:r>
            <a:endParaRPr lang="ja-JP" altLang="en-US" dirty="0">
              <a:solidFill>
                <a:schemeClr val="accent1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23C0654D-E73B-403D-98B3-468B195FC7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6913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mph" presetSubtype="0" ac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10000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5" dur="1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repeatCount="10000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7" dur="100" fill="hold"/>
                                        <p:tgtEl>
                                          <p:spTgt spid="2"/>
                                        </p:tgtEl>
                                      </p:cBhvr>
                                      <p:by x="100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300"/>
                            </p:stCondLst>
                            <p:childTnLst>
                              <p:par>
                                <p:cTn id="1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1228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12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10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0.00403 0.05254 " pathEditMode="relative" rAng="0" ptsTypes="AA">
                                      <p:cBhvr>
                                        <p:cTn id="6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1000"/>
                            </p:stCondLst>
                            <p:childTnLst>
                              <p:par>
                                <p:cTn id="7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2883" grpId="0"/>
      <p:bldP spid="122883" grpId="1"/>
      <p:bldP spid="12289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719736" y="399506"/>
            <a:ext cx="433965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6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マックスウェル物質</a:t>
            </a:r>
            <a:endParaRPr lang="en-US" altLang="ja-JP" sz="36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3200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Maxwell substance</a:t>
            </a:r>
            <a:endParaRPr lang="ja-JP" altLang="en-US" sz="3200" dirty="0"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3" name="フリーフォーム: 図形 2"/>
          <p:cNvSpPr/>
          <p:nvPr/>
        </p:nvSpPr>
        <p:spPr>
          <a:xfrm>
            <a:off x="2495600" y="3284985"/>
            <a:ext cx="3720352" cy="815789"/>
          </a:xfrm>
          <a:custGeom>
            <a:avLst/>
            <a:gdLst>
              <a:gd name="connsiteX0" fmla="*/ 0 w 2877670"/>
              <a:gd name="connsiteY0" fmla="*/ 430306 h 815789"/>
              <a:gd name="connsiteX1" fmla="*/ 152400 w 2877670"/>
              <a:gd name="connsiteY1" fmla="*/ 26894 h 815789"/>
              <a:gd name="connsiteX2" fmla="*/ 349623 w 2877670"/>
              <a:gd name="connsiteY2" fmla="*/ 815789 h 815789"/>
              <a:gd name="connsiteX3" fmla="*/ 573741 w 2877670"/>
              <a:gd name="connsiteY3" fmla="*/ 17930 h 815789"/>
              <a:gd name="connsiteX4" fmla="*/ 762000 w 2877670"/>
              <a:gd name="connsiteY4" fmla="*/ 788894 h 815789"/>
              <a:gd name="connsiteX5" fmla="*/ 977153 w 2877670"/>
              <a:gd name="connsiteY5" fmla="*/ 0 h 815789"/>
              <a:gd name="connsiteX6" fmla="*/ 1192306 w 2877670"/>
              <a:gd name="connsiteY6" fmla="*/ 753036 h 815789"/>
              <a:gd name="connsiteX7" fmla="*/ 1308847 w 2877670"/>
              <a:gd name="connsiteY7" fmla="*/ 313765 h 815789"/>
              <a:gd name="connsiteX8" fmla="*/ 2877670 w 2877670"/>
              <a:gd name="connsiteY8" fmla="*/ 277906 h 815789"/>
              <a:gd name="connsiteX0" fmla="*/ 0 w 4249270"/>
              <a:gd name="connsiteY0" fmla="*/ 699248 h 815789"/>
              <a:gd name="connsiteX1" fmla="*/ 1524000 w 4249270"/>
              <a:gd name="connsiteY1" fmla="*/ 26894 h 815789"/>
              <a:gd name="connsiteX2" fmla="*/ 1721223 w 4249270"/>
              <a:gd name="connsiteY2" fmla="*/ 815789 h 815789"/>
              <a:gd name="connsiteX3" fmla="*/ 1945341 w 4249270"/>
              <a:gd name="connsiteY3" fmla="*/ 17930 h 815789"/>
              <a:gd name="connsiteX4" fmla="*/ 2133600 w 4249270"/>
              <a:gd name="connsiteY4" fmla="*/ 788894 h 815789"/>
              <a:gd name="connsiteX5" fmla="*/ 2348753 w 4249270"/>
              <a:gd name="connsiteY5" fmla="*/ 0 h 815789"/>
              <a:gd name="connsiteX6" fmla="*/ 2563906 w 4249270"/>
              <a:gd name="connsiteY6" fmla="*/ 753036 h 815789"/>
              <a:gd name="connsiteX7" fmla="*/ 2680447 w 4249270"/>
              <a:gd name="connsiteY7" fmla="*/ 313765 h 815789"/>
              <a:gd name="connsiteX8" fmla="*/ 4249270 w 4249270"/>
              <a:gd name="connsiteY8" fmla="*/ 277906 h 815789"/>
              <a:gd name="connsiteX0" fmla="*/ 0 w 4249270"/>
              <a:gd name="connsiteY0" fmla="*/ 699248 h 815789"/>
              <a:gd name="connsiteX1" fmla="*/ 1057835 w 4249270"/>
              <a:gd name="connsiteY1" fmla="*/ 206189 h 815789"/>
              <a:gd name="connsiteX2" fmla="*/ 1524000 w 4249270"/>
              <a:gd name="connsiteY2" fmla="*/ 26894 h 815789"/>
              <a:gd name="connsiteX3" fmla="*/ 1721223 w 4249270"/>
              <a:gd name="connsiteY3" fmla="*/ 815789 h 815789"/>
              <a:gd name="connsiteX4" fmla="*/ 1945341 w 4249270"/>
              <a:gd name="connsiteY4" fmla="*/ 17930 h 815789"/>
              <a:gd name="connsiteX5" fmla="*/ 2133600 w 4249270"/>
              <a:gd name="connsiteY5" fmla="*/ 788894 h 815789"/>
              <a:gd name="connsiteX6" fmla="*/ 2348753 w 4249270"/>
              <a:gd name="connsiteY6" fmla="*/ 0 h 815789"/>
              <a:gd name="connsiteX7" fmla="*/ 2563906 w 4249270"/>
              <a:gd name="connsiteY7" fmla="*/ 753036 h 815789"/>
              <a:gd name="connsiteX8" fmla="*/ 2680447 w 4249270"/>
              <a:gd name="connsiteY8" fmla="*/ 313765 h 815789"/>
              <a:gd name="connsiteX9" fmla="*/ 4249270 w 4249270"/>
              <a:gd name="connsiteY9" fmla="*/ 277906 h 815789"/>
              <a:gd name="connsiteX0" fmla="*/ 0 w 4249270"/>
              <a:gd name="connsiteY0" fmla="*/ 699248 h 815789"/>
              <a:gd name="connsiteX1" fmla="*/ 1353670 w 4249270"/>
              <a:gd name="connsiteY1" fmla="*/ 457200 h 815789"/>
              <a:gd name="connsiteX2" fmla="*/ 1524000 w 4249270"/>
              <a:gd name="connsiteY2" fmla="*/ 26894 h 815789"/>
              <a:gd name="connsiteX3" fmla="*/ 1721223 w 4249270"/>
              <a:gd name="connsiteY3" fmla="*/ 815789 h 815789"/>
              <a:gd name="connsiteX4" fmla="*/ 1945341 w 4249270"/>
              <a:gd name="connsiteY4" fmla="*/ 17930 h 815789"/>
              <a:gd name="connsiteX5" fmla="*/ 2133600 w 4249270"/>
              <a:gd name="connsiteY5" fmla="*/ 788894 h 815789"/>
              <a:gd name="connsiteX6" fmla="*/ 2348753 w 4249270"/>
              <a:gd name="connsiteY6" fmla="*/ 0 h 815789"/>
              <a:gd name="connsiteX7" fmla="*/ 2563906 w 4249270"/>
              <a:gd name="connsiteY7" fmla="*/ 753036 h 815789"/>
              <a:gd name="connsiteX8" fmla="*/ 2680447 w 4249270"/>
              <a:gd name="connsiteY8" fmla="*/ 313765 h 815789"/>
              <a:gd name="connsiteX9" fmla="*/ 4249270 w 4249270"/>
              <a:gd name="connsiteY9" fmla="*/ 277906 h 815789"/>
              <a:gd name="connsiteX0" fmla="*/ 0 w 4329952"/>
              <a:gd name="connsiteY0" fmla="*/ 466166 h 815789"/>
              <a:gd name="connsiteX1" fmla="*/ 1434352 w 4329952"/>
              <a:gd name="connsiteY1" fmla="*/ 457200 h 815789"/>
              <a:gd name="connsiteX2" fmla="*/ 1604682 w 4329952"/>
              <a:gd name="connsiteY2" fmla="*/ 26894 h 815789"/>
              <a:gd name="connsiteX3" fmla="*/ 1801905 w 4329952"/>
              <a:gd name="connsiteY3" fmla="*/ 815789 h 815789"/>
              <a:gd name="connsiteX4" fmla="*/ 2026023 w 4329952"/>
              <a:gd name="connsiteY4" fmla="*/ 17930 h 815789"/>
              <a:gd name="connsiteX5" fmla="*/ 2214282 w 4329952"/>
              <a:gd name="connsiteY5" fmla="*/ 788894 h 815789"/>
              <a:gd name="connsiteX6" fmla="*/ 2429435 w 4329952"/>
              <a:gd name="connsiteY6" fmla="*/ 0 h 815789"/>
              <a:gd name="connsiteX7" fmla="*/ 2644588 w 4329952"/>
              <a:gd name="connsiteY7" fmla="*/ 753036 h 815789"/>
              <a:gd name="connsiteX8" fmla="*/ 2761129 w 4329952"/>
              <a:gd name="connsiteY8" fmla="*/ 313765 h 815789"/>
              <a:gd name="connsiteX9" fmla="*/ 4329952 w 4329952"/>
              <a:gd name="connsiteY9" fmla="*/ 277906 h 815789"/>
              <a:gd name="connsiteX0" fmla="*/ 0 w 4329952"/>
              <a:gd name="connsiteY0" fmla="*/ 466166 h 815789"/>
              <a:gd name="connsiteX1" fmla="*/ 1443317 w 4329952"/>
              <a:gd name="connsiteY1" fmla="*/ 421341 h 815789"/>
              <a:gd name="connsiteX2" fmla="*/ 1604682 w 4329952"/>
              <a:gd name="connsiteY2" fmla="*/ 26894 h 815789"/>
              <a:gd name="connsiteX3" fmla="*/ 1801905 w 4329952"/>
              <a:gd name="connsiteY3" fmla="*/ 815789 h 815789"/>
              <a:gd name="connsiteX4" fmla="*/ 2026023 w 4329952"/>
              <a:gd name="connsiteY4" fmla="*/ 17930 h 815789"/>
              <a:gd name="connsiteX5" fmla="*/ 2214282 w 4329952"/>
              <a:gd name="connsiteY5" fmla="*/ 788894 h 815789"/>
              <a:gd name="connsiteX6" fmla="*/ 2429435 w 4329952"/>
              <a:gd name="connsiteY6" fmla="*/ 0 h 815789"/>
              <a:gd name="connsiteX7" fmla="*/ 2644588 w 4329952"/>
              <a:gd name="connsiteY7" fmla="*/ 753036 h 815789"/>
              <a:gd name="connsiteX8" fmla="*/ 2761129 w 4329952"/>
              <a:gd name="connsiteY8" fmla="*/ 313765 h 815789"/>
              <a:gd name="connsiteX9" fmla="*/ 4329952 w 4329952"/>
              <a:gd name="connsiteY9" fmla="*/ 277906 h 815789"/>
              <a:gd name="connsiteX0" fmla="*/ 0 w 4069975"/>
              <a:gd name="connsiteY0" fmla="*/ 439272 h 815789"/>
              <a:gd name="connsiteX1" fmla="*/ 1183340 w 4069975"/>
              <a:gd name="connsiteY1" fmla="*/ 421341 h 815789"/>
              <a:gd name="connsiteX2" fmla="*/ 1344705 w 4069975"/>
              <a:gd name="connsiteY2" fmla="*/ 26894 h 815789"/>
              <a:gd name="connsiteX3" fmla="*/ 1541928 w 4069975"/>
              <a:gd name="connsiteY3" fmla="*/ 815789 h 815789"/>
              <a:gd name="connsiteX4" fmla="*/ 1766046 w 4069975"/>
              <a:gd name="connsiteY4" fmla="*/ 17930 h 815789"/>
              <a:gd name="connsiteX5" fmla="*/ 1954305 w 4069975"/>
              <a:gd name="connsiteY5" fmla="*/ 788894 h 815789"/>
              <a:gd name="connsiteX6" fmla="*/ 2169458 w 4069975"/>
              <a:gd name="connsiteY6" fmla="*/ 0 h 815789"/>
              <a:gd name="connsiteX7" fmla="*/ 2384611 w 4069975"/>
              <a:gd name="connsiteY7" fmla="*/ 753036 h 815789"/>
              <a:gd name="connsiteX8" fmla="*/ 2501152 w 4069975"/>
              <a:gd name="connsiteY8" fmla="*/ 313765 h 815789"/>
              <a:gd name="connsiteX9" fmla="*/ 4069975 w 4069975"/>
              <a:gd name="connsiteY9" fmla="*/ 277906 h 815789"/>
              <a:gd name="connsiteX0" fmla="*/ 0 w 3720352"/>
              <a:gd name="connsiteY0" fmla="*/ 439272 h 815789"/>
              <a:gd name="connsiteX1" fmla="*/ 1183340 w 3720352"/>
              <a:gd name="connsiteY1" fmla="*/ 421341 h 815789"/>
              <a:gd name="connsiteX2" fmla="*/ 1344705 w 3720352"/>
              <a:gd name="connsiteY2" fmla="*/ 26894 h 815789"/>
              <a:gd name="connsiteX3" fmla="*/ 1541928 w 3720352"/>
              <a:gd name="connsiteY3" fmla="*/ 815789 h 815789"/>
              <a:gd name="connsiteX4" fmla="*/ 1766046 w 3720352"/>
              <a:gd name="connsiteY4" fmla="*/ 17930 h 815789"/>
              <a:gd name="connsiteX5" fmla="*/ 1954305 w 3720352"/>
              <a:gd name="connsiteY5" fmla="*/ 788894 h 815789"/>
              <a:gd name="connsiteX6" fmla="*/ 2169458 w 3720352"/>
              <a:gd name="connsiteY6" fmla="*/ 0 h 815789"/>
              <a:gd name="connsiteX7" fmla="*/ 2384611 w 3720352"/>
              <a:gd name="connsiteY7" fmla="*/ 753036 h 815789"/>
              <a:gd name="connsiteX8" fmla="*/ 2501152 w 3720352"/>
              <a:gd name="connsiteY8" fmla="*/ 313765 h 815789"/>
              <a:gd name="connsiteX9" fmla="*/ 3720352 w 3720352"/>
              <a:gd name="connsiteY9" fmla="*/ 304800 h 81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0352" h="815789">
                <a:moveTo>
                  <a:pt x="0" y="439272"/>
                </a:moveTo>
                <a:lnTo>
                  <a:pt x="1183340" y="421341"/>
                </a:lnTo>
                <a:lnTo>
                  <a:pt x="1344705" y="26894"/>
                </a:lnTo>
                <a:lnTo>
                  <a:pt x="1541928" y="815789"/>
                </a:lnTo>
                <a:lnTo>
                  <a:pt x="1766046" y="17930"/>
                </a:lnTo>
                <a:lnTo>
                  <a:pt x="1954305" y="788894"/>
                </a:lnTo>
                <a:lnTo>
                  <a:pt x="2169458" y="0"/>
                </a:lnTo>
                <a:lnTo>
                  <a:pt x="2384611" y="753036"/>
                </a:lnTo>
                <a:lnTo>
                  <a:pt x="2501152" y="313765"/>
                </a:lnTo>
                <a:lnTo>
                  <a:pt x="3720352" y="304800"/>
                </a:lnTo>
              </a:path>
            </a:pathLst>
          </a:cu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grpSp>
        <p:nvGrpSpPr>
          <p:cNvPr id="13" name="グループ化 12"/>
          <p:cNvGrpSpPr/>
          <p:nvPr/>
        </p:nvGrpSpPr>
        <p:grpSpPr>
          <a:xfrm>
            <a:off x="6215952" y="3190856"/>
            <a:ext cx="2757608" cy="905435"/>
            <a:chOff x="5220072" y="2805953"/>
            <a:chExt cx="2757608" cy="905435"/>
          </a:xfrm>
        </p:grpSpPr>
        <p:cxnSp>
          <p:nvCxnSpPr>
            <p:cNvPr id="5" name="直線コネクタ 4"/>
            <p:cNvCxnSpPr/>
            <p:nvPr/>
          </p:nvCxnSpPr>
          <p:spPr>
            <a:xfrm>
              <a:off x="5220072" y="3212976"/>
              <a:ext cx="1152128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/>
            <p:nvPr/>
          </p:nvCxnSpPr>
          <p:spPr>
            <a:xfrm>
              <a:off x="6372200" y="2924944"/>
              <a:ext cx="0" cy="648072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フリーフォーム: 図形 8"/>
            <p:cNvSpPr/>
            <p:nvPr/>
          </p:nvSpPr>
          <p:spPr>
            <a:xfrm>
              <a:off x="5898776" y="2805953"/>
              <a:ext cx="806824" cy="905435"/>
            </a:xfrm>
            <a:custGeom>
              <a:avLst/>
              <a:gdLst>
                <a:gd name="connsiteX0" fmla="*/ 0 w 806824"/>
                <a:gd name="connsiteY0" fmla="*/ 0 h 905435"/>
                <a:gd name="connsiteX1" fmla="*/ 806824 w 806824"/>
                <a:gd name="connsiteY1" fmla="*/ 0 h 905435"/>
                <a:gd name="connsiteX2" fmla="*/ 806824 w 806824"/>
                <a:gd name="connsiteY2" fmla="*/ 905435 h 905435"/>
                <a:gd name="connsiteX3" fmla="*/ 53789 w 806824"/>
                <a:gd name="connsiteY3" fmla="*/ 887506 h 90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6824" h="905435">
                  <a:moveTo>
                    <a:pt x="0" y="0"/>
                  </a:moveTo>
                  <a:lnTo>
                    <a:pt x="806824" y="0"/>
                  </a:lnTo>
                  <a:lnTo>
                    <a:pt x="806824" y="905435"/>
                  </a:lnTo>
                  <a:lnTo>
                    <a:pt x="53789" y="887506"/>
                  </a:lnTo>
                </a:path>
              </a:pathLst>
            </a:cu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cxnSp>
          <p:nvCxnSpPr>
            <p:cNvPr id="11" name="直線コネクタ 10"/>
            <p:cNvCxnSpPr/>
            <p:nvPr/>
          </p:nvCxnSpPr>
          <p:spPr>
            <a:xfrm>
              <a:off x="6705600" y="3248980"/>
              <a:ext cx="127208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テキスト ボックス 13"/>
          <p:cNvSpPr txBox="1"/>
          <p:nvPr/>
        </p:nvSpPr>
        <p:spPr>
          <a:xfrm>
            <a:off x="3537071" y="4655642"/>
            <a:ext cx="143500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600" dirty="0">
                <a:solidFill>
                  <a:srgbClr val="0070C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ばね</a:t>
            </a:r>
            <a:endParaRPr lang="en-US" altLang="ja-JP" sz="3600" dirty="0">
              <a:solidFill>
                <a:srgbClr val="0070C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3200" dirty="0">
                <a:solidFill>
                  <a:srgbClr val="0070C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Spring</a:t>
            </a:r>
            <a:endParaRPr lang="ja-JP" altLang="en-US" sz="3200" dirty="0">
              <a:solidFill>
                <a:srgbClr val="0070C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993320" y="4655642"/>
            <a:ext cx="341632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600" dirty="0">
                <a:solidFill>
                  <a:srgbClr val="C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ダッシュポット</a:t>
            </a:r>
            <a:endParaRPr lang="en-US" altLang="ja-JP" sz="3600" dirty="0">
              <a:solidFill>
                <a:srgbClr val="C0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3200" dirty="0">
                <a:solidFill>
                  <a:srgbClr val="C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Dashpot</a:t>
            </a:r>
            <a:endParaRPr lang="ja-JP" altLang="en-US" sz="3200" dirty="0">
              <a:solidFill>
                <a:srgbClr val="C0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708804" y="2119833"/>
            <a:ext cx="12939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dirty="0">
                <a:solidFill>
                  <a:srgbClr val="0070C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弾性</a:t>
            </a:r>
            <a:endParaRPr lang="en-US" altLang="ja-JP" sz="3200" dirty="0">
              <a:solidFill>
                <a:srgbClr val="0070C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2800" dirty="0">
                <a:solidFill>
                  <a:srgbClr val="0070C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elastic</a:t>
            </a:r>
            <a:endParaRPr lang="ja-JP" altLang="en-US" sz="2800" dirty="0">
              <a:solidFill>
                <a:srgbClr val="0070C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949470" y="2067036"/>
            <a:ext cx="13692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dirty="0">
                <a:solidFill>
                  <a:srgbClr val="C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粘性</a:t>
            </a:r>
            <a:endParaRPr lang="en-US" altLang="ja-JP" sz="3200" dirty="0">
              <a:solidFill>
                <a:srgbClr val="C0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2800" dirty="0">
                <a:solidFill>
                  <a:srgbClr val="C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viscous</a:t>
            </a:r>
            <a:endParaRPr lang="ja-JP" altLang="en-US" sz="2800" dirty="0">
              <a:solidFill>
                <a:srgbClr val="C0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977850" y="3717050"/>
            <a:ext cx="367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i="1" dirty="0">
                <a:solidFill>
                  <a:srgbClr val="0070C0"/>
                </a:solidFill>
                <a:latin typeface="+mn-lt"/>
                <a:ea typeface="HG正楷書体-PRO" panose="03000600000000000000" pitchFamily="66" charset="-128"/>
              </a:rPr>
              <a:t>k</a:t>
            </a:r>
            <a:endParaRPr lang="ja-JP" altLang="en-US" sz="2800" i="1" dirty="0">
              <a:solidFill>
                <a:srgbClr val="0070C0"/>
              </a:solidFill>
              <a:latin typeface="+mn-lt"/>
              <a:ea typeface="HG正楷書体-PRO" panose="03000600000000000000" pitchFamily="66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793620" y="3661847"/>
            <a:ext cx="381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i="1" dirty="0">
                <a:solidFill>
                  <a:srgbClr val="C00000"/>
                </a:solidFill>
                <a:latin typeface="+mn-lt"/>
                <a:ea typeface="HG正楷書体-PRO" panose="03000600000000000000" pitchFamily="66" charset="-128"/>
              </a:rPr>
              <a:t>η</a:t>
            </a:r>
            <a:endParaRPr lang="ja-JP" altLang="en-US" sz="2800" i="1" dirty="0">
              <a:solidFill>
                <a:srgbClr val="C00000"/>
              </a:solidFill>
              <a:latin typeface="+mn-lt"/>
              <a:ea typeface="HG正楷書体-PRO" panose="03000600000000000000" pitchFamily="66" charset="-128"/>
            </a:endParaRPr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DB7D4604-D374-4660-9400-B59302AF4A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602906"/>
      </p:ext>
    </p:extLst>
  </p:cSld>
  <p:clrMapOvr>
    <a:masterClrMapping/>
  </p:clrMapOvr>
  <p:transition spd="med" advTm="5652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00F7DE9-0B73-4F9D-A31D-C706CB85AF7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893" t="17328" r="10701" b="18622"/>
          <a:stretch/>
        </p:blipFill>
        <p:spPr>
          <a:xfrm>
            <a:off x="126725" y="89588"/>
            <a:ext cx="8712968" cy="439248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7DE29E52-46BC-4A74-A1F7-C313ABA1A61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971" t="13250" r="8656" b="16401"/>
          <a:stretch/>
        </p:blipFill>
        <p:spPr>
          <a:xfrm>
            <a:off x="4483209" y="2747602"/>
            <a:ext cx="7560840" cy="40852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3B7CAA7-A162-4A83-A075-73EFFE64E07F}"/>
              </a:ext>
            </a:extLst>
          </p:cNvPr>
          <p:cNvSpPr txBox="1"/>
          <p:nvPr/>
        </p:nvSpPr>
        <p:spPr>
          <a:xfrm>
            <a:off x="335360" y="4725144"/>
            <a:ext cx="371682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ダッシュポットは車の部品</a:t>
            </a:r>
            <a:endParaRPr lang="en-US" altLang="ja-JP" sz="36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3200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Dashpots for sale</a:t>
            </a:r>
            <a:endParaRPr lang="ja-JP" altLang="en-US" sz="3200" dirty="0"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7BC13F12-94E7-45DE-B4DA-501F8638EC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237632"/>
      </p:ext>
    </p:extLst>
  </p:cSld>
  <p:clrMapOvr>
    <a:masterClrMapping/>
  </p:clrMapOvr>
  <p:transition spd="med" advTm="3091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27240" y="399506"/>
            <a:ext cx="572464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6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マックスウェル物質：弾性</a:t>
            </a:r>
            <a:endParaRPr lang="en-US" altLang="ja-JP" sz="36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3200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Maxwell substance</a:t>
            </a:r>
            <a:endParaRPr lang="ja-JP" altLang="en-US" sz="3200" dirty="0"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3" name="フリーフォーム: 図形 2"/>
          <p:cNvSpPr/>
          <p:nvPr/>
        </p:nvSpPr>
        <p:spPr>
          <a:xfrm>
            <a:off x="695400" y="3284985"/>
            <a:ext cx="3720352" cy="815789"/>
          </a:xfrm>
          <a:custGeom>
            <a:avLst/>
            <a:gdLst>
              <a:gd name="connsiteX0" fmla="*/ 0 w 2877670"/>
              <a:gd name="connsiteY0" fmla="*/ 430306 h 815789"/>
              <a:gd name="connsiteX1" fmla="*/ 152400 w 2877670"/>
              <a:gd name="connsiteY1" fmla="*/ 26894 h 815789"/>
              <a:gd name="connsiteX2" fmla="*/ 349623 w 2877670"/>
              <a:gd name="connsiteY2" fmla="*/ 815789 h 815789"/>
              <a:gd name="connsiteX3" fmla="*/ 573741 w 2877670"/>
              <a:gd name="connsiteY3" fmla="*/ 17930 h 815789"/>
              <a:gd name="connsiteX4" fmla="*/ 762000 w 2877670"/>
              <a:gd name="connsiteY4" fmla="*/ 788894 h 815789"/>
              <a:gd name="connsiteX5" fmla="*/ 977153 w 2877670"/>
              <a:gd name="connsiteY5" fmla="*/ 0 h 815789"/>
              <a:gd name="connsiteX6" fmla="*/ 1192306 w 2877670"/>
              <a:gd name="connsiteY6" fmla="*/ 753036 h 815789"/>
              <a:gd name="connsiteX7" fmla="*/ 1308847 w 2877670"/>
              <a:gd name="connsiteY7" fmla="*/ 313765 h 815789"/>
              <a:gd name="connsiteX8" fmla="*/ 2877670 w 2877670"/>
              <a:gd name="connsiteY8" fmla="*/ 277906 h 815789"/>
              <a:gd name="connsiteX0" fmla="*/ 0 w 4249270"/>
              <a:gd name="connsiteY0" fmla="*/ 699248 h 815789"/>
              <a:gd name="connsiteX1" fmla="*/ 1524000 w 4249270"/>
              <a:gd name="connsiteY1" fmla="*/ 26894 h 815789"/>
              <a:gd name="connsiteX2" fmla="*/ 1721223 w 4249270"/>
              <a:gd name="connsiteY2" fmla="*/ 815789 h 815789"/>
              <a:gd name="connsiteX3" fmla="*/ 1945341 w 4249270"/>
              <a:gd name="connsiteY3" fmla="*/ 17930 h 815789"/>
              <a:gd name="connsiteX4" fmla="*/ 2133600 w 4249270"/>
              <a:gd name="connsiteY4" fmla="*/ 788894 h 815789"/>
              <a:gd name="connsiteX5" fmla="*/ 2348753 w 4249270"/>
              <a:gd name="connsiteY5" fmla="*/ 0 h 815789"/>
              <a:gd name="connsiteX6" fmla="*/ 2563906 w 4249270"/>
              <a:gd name="connsiteY6" fmla="*/ 753036 h 815789"/>
              <a:gd name="connsiteX7" fmla="*/ 2680447 w 4249270"/>
              <a:gd name="connsiteY7" fmla="*/ 313765 h 815789"/>
              <a:gd name="connsiteX8" fmla="*/ 4249270 w 4249270"/>
              <a:gd name="connsiteY8" fmla="*/ 277906 h 815789"/>
              <a:gd name="connsiteX0" fmla="*/ 0 w 4249270"/>
              <a:gd name="connsiteY0" fmla="*/ 699248 h 815789"/>
              <a:gd name="connsiteX1" fmla="*/ 1057835 w 4249270"/>
              <a:gd name="connsiteY1" fmla="*/ 206189 h 815789"/>
              <a:gd name="connsiteX2" fmla="*/ 1524000 w 4249270"/>
              <a:gd name="connsiteY2" fmla="*/ 26894 h 815789"/>
              <a:gd name="connsiteX3" fmla="*/ 1721223 w 4249270"/>
              <a:gd name="connsiteY3" fmla="*/ 815789 h 815789"/>
              <a:gd name="connsiteX4" fmla="*/ 1945341 w 4249270"/>
              <a:gd name="connsiteY4" fmla="*/ 17930 h 815789"/>
              <a:gd name="connsiteX5" fmla="*/ 2133600 w 4249270"/>
              <a:gd name="connsiteY5" fmla="*/ 788894 h 815789"/>
              <a:gd name="connsiteX6" fmla="*/ 2348753 w 4249270"/>
              <a:gd name="connsiteY6" fmla="*/ 0 h 815789"/>
              <a:gd name="connsiteX7" fmla="*/ 2563906 w 4249270"/>
              <a:gd name="connsiteY7" fmla="*/ 753036 h 815789"/>
              <a:gd name="connsiteX8" fmla="*/ 2680447 w 4249270"/>
              <a:gd name="connsiteY8" fmla="*/ 313765 h 815789"/>
              <a:gd name="connsiteX9" fmla="*/ 4249270 w 4249270"/>
              <a:gd name="connsiteY9" fmla="*/ 277906 h 815789"/>
              <a:gd name="connsiteX0" fmla="*/ 0 w 4249270"/>
              <a:gd name="connsiteY0" fmla="*/ 699248 h 815789"/>
              <a:gd name="connsiteX1" fmla="*/ 1353670 w 4249270"/>
              <a:gd name="connsiteY1" fmla="*/ 457200 h 815789"/>
              <a:gd name="connsiteX2" fmla="*/ 1524000 w 4249270"/>
              <a:gd name="connsiteY2" fmla="*/ 26894 h 815789"/>
              <a:gd name="connsiteX3" fmla="*/ 1721223 w 4249270"/>
              <a:gd name="connsiteY3" fmla="*/ 815789 h 815789"/>
              <a:gd name="connsiteX4" fmla="*/ 1945341 w 4249270"/>
              <a:gd name="connsiteY4" fmla="*/ 17930 h 815789"/>
              <a:gd name="connsiteX5" fmla="*/ 2133600 w 4249270"/>
              <a:gd name="connsiteY5" fmla="*/ 788894 h 815789"/>
              <a:gd name="connsiteX6" fmla="*/ 2348753 w 4249270"/>
              <a:gd name="connsiteY6" fmla="*/ 0 h 815789"/>
              <a:gd name="connsiteX7" fmla="*/ 2563906 w 4249270"/>
              <a:gd name="connsiteY7" fmla="*/ 753036 h 815789"/>
              <a:gd name="connsiteX8" fmla="*/ 2680447 w 4249270"/>
              <a:gd name="connsiteY8" fmla="*/ 313765 h 815789"/>
              <a:gd name="connsiteX9" fmla="*/ 4249270 w 4249270"/>
              <a:gd name="connsiteY9" fmla="*/ 277906 h 815789"/>
              <a:gd name="connsiteX0" fmla="*/ 0 w 4329952"/>
              <a:gd name="connsiteY0" fmla="*/ 466166 h 815789"/>
              <a:gd name="connsiteX1" fmla="*/ 1434352 w 4329952"/>
              <a:gd name="connsiteY1" fmla="*/ 457200 h 815789"/>
              <a:gd name="connsiteX2" fmla="*/ 1604682 w 4329952"/>
              <a:gd name="connsiteY2" fmla="*/ 26894 h 815789"/>
              <a:gd name="connsiteX3" fmla="*/ 1801905 w 4329952"/>
              <a:gd name="connsiteY3" fmla="*/ 815789 h 815789"/>
              <a:gd name="connsiteX4" fmla="*/ 2026023 w 4329952"/>
              <a:gd name="connsiteY4" fmla="*/ 17930 h 815789"/>
              <a:gd name="connsiteX5" fmla="*/ 2214282 w 4329952"/>
              <a:gd name="connsiteY5" fmla="*/ 788894 h 815789"/>
              <a:gd name="connsiteX6" fmla="*/ 2429435 w 4329952"/>
              <a:gd name="connsiteY6" fmla="*/ 0 h 815789"/>
              <a:gd name="connsiteX7" fmla="*/ 2644588 w 4329952"/>
              <a:gd name="connsiteY7" fmla="*/ 753036 h 815789"/>
              <a:gd name="connsiteX8" fmla="*/ 2761129 w 4329952"/>
              <a:gd name="connsiteY8" fmla="*/ 313765 h 815789"/>
              <a:gd name="connsiteX9" fmla="*/ 4329952 w 4329952"/>
              <a:gd name="connsiteY9" fmla="*/ 277906 h 815789"/>
              <a:gd name="connsiteX0" fmla="*/ 0 w 4329952"/>
              <a:gd name="connsiteY0" fmla="*/ 466166 h 815789"/>
              <a:gd name="connsiteX1" fmla="*/ 1443317 w 4329952"/>
              <a:gd name="connsiteY1" fmla="*/ 421341 h 815789"/>
              <a:gd name="connsiteX2" fmla="*/ 1604682 w 4329952"/>
              <a:gd name="connsiteY2" fmla="*/ 26894 h 815789"/>
              <a:gd name="connsiteX3" fmla="*/ 1801905 w 4329952"/>
              <a:gd name="connsiteY3" fmla="*/ 815789 h 815789"/>
              <a:gd name="connsiteX4" fmla="*/ 2026023 w 4329952"/>
              <a:gd name="connsiteY4" fmla="*/ 17930 h 815789"/>
              <a:gd name="connsiteX5" fmla="*/ 2214282 w 4329952"/>
              <a:gd name="connsiteY5" fmla="*/ 788894 h 815789"/>
              <a:gd name="connsiteX6" fmla="*/ 2429435 w 4329952"/>
              <a:gd name="connsiteY6" fmla="*/ 0 h 815789"/>
              <a:gd name="connsiteX7" fmla="*/ 2644588 w 4329952"/>
              <a:gd name="connsiteY7" fmla="*/ 753036 h 815789"/>
              <a:gd name="connsiteX8" fmla="*/ 2761129 w 4329952"/>
              <a:gd name="connsiteY8" fmla="*/ 313765 h 815789"/>
              <a:gd name="connsiteX9" fmla="*/ 4329952 w 4329952"/>
              <a:gd name="connsiteY9" fmla="*/ 277906 h 815789"/>
              <a:gd name="connsiteX0" fmla="*/ 0 w 4069975"/>
              <a:gd name="connsiteY0" fmla="*/ 439272 h 815789"/>
              <a:gd name="connsiteX1" fmla="*/ 1183340 w 4069975"/>
              <a:gd name="connsiteY1" fmla="*/ 421341 h 815789"/>
              <a:gd name="connsiteX2" fmla="*/ 1344705 w 4069975"/>
              <a:gd name="connsiteY2" fmla="*/ 26894 h 815789"/>
              <a:gd name="connsiteX3" fmla="*/ 1541928 w 4069975"/>
              <a:gd name="connsiteY3" fmla="*/ 815789 h 815789"/>
              <a:gd name="connsiteX4" fmla="*/ 1766046 w 4069975"/>
              <a:gd name="connsiteY4" fmla="*/ 17930 h 815789"/>
              <a:gd name="connsiteX5" fmla="*/ 1954305 w 4069975"/>
              <a:gd name="connsiteY5" fmla="*/ 788894 h 815789"/>
              <a:gd name="connsiteX6" fmla="*/ 2169458 w 4069975"/>
              <a:gd name="connsiteY6" fmla="*/ 0 h 815789"/>
              <a:gd name="connsiteX7" fmla="*/ 2384611 w 4069975"/>
              <a:gd name="connsiteY7" fmla="*/ 753036 h 815789"/>
              <a:gd name="connsiteX8" fmla="*/ 2501152 w 4069975"/>
              <a:gd name="connsiteY8" fmla="*/ 313765 h 815789"/>
              <a:gd name="connsiteX9" fmla="*/ 4069975 w 4069975"/>
              <a:gd name="connsiteY9" fmla="*/ 277906 h 815789"/>
              <a:gd name="connsiteX0" fmla="*/ 0 w 3720352"/>
              <a:gd name="connsiteY0" fmla="*/ 439272 h 815789"/>
              <a:gd name="connsiteX1" fmla="*/ 1183340 w 3720352"/>
              <a:gd name="connsiteY1" fmla="*/ 421341 h 815789"/>
              <a:gd name="connsiteX2" fmla="*/ 1344705 w 3720352"/>
              <a:gd name="connsiteY2" fmla="*/ 26894 h 815789"/>
              <a:gd name="connsiteX3" fmla="*/ 1541928 w 3720352"/>
              <a:gd name="connsiteY3" fmla="*/ 815789 h 815789"/>
              <a:gd name="connsiteX4" fmla="*/ 1766046 w 3720352"/>
              <a:gd name="connsiteY4" fmla="*/ 17930 h 815789"/>
              <a:gd name="connsiteX5" fmla="*/ 1954305 w 3720352"/>
              <a:gd name="connsiteY5" fmla="*/ 788894 h 815789"/>
              <a:gd name="connsiteX6" fmla="*/ 2169458 w 3720352"/>
              <a:gd name="connsiteY6" fmla="*/ 0 h 815789"/>
              <a:gd name="connsiteX7" fmla="*/ 2384611 w 3720352"/>
              <a:gd name="connsiteY7" fmla="*/ 753036 h 815789"/>
              <a:gd name="connsiteX8" fmla="*/ 2501152 w 3720352"/>
              <a:gd name="connsiteY8" fmla="*/ 313765 h 815789"/>
              <a:gd name="connsiteX9" fmla="*/ 3720352 w 3720352"/>
              <a:gd name="connsiteY9" fmla="*/ 304800 h 81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0352" h="815789">
                <a:moveTo>
                  <a:pt x="0" y="439272"/>
                </a:moveTo>
                <a:lnTo>
                  <a:pt x="1183340" y="421341"/>
                </a:lnTo>
                <a:lnTo>
                  <a:pt x="1344705" y="26894"/>
                </a:lnTo>
                <a:lnTo>
                  <a:pt x="1541928" y="815789"/>
                </a:lnTo>
                <a:lnTo>
                  <a:pt x="1766046" y="17930"/>
                </a:lnTo>
                <a:lnTo>
                  <a:pt x="1954305" y="788894"/>
                </a:lnTo>
                <a:lnTo>
                  <a:pt x="2169458" y="0"/>
                </a:lnTo>
                <a:lnTo>
                  <a:pt x="2384611" y="753036"/>
                </a:lnTo>
                <a:lnTo>
                  <a:pt x="2501152" y="313765"/>
                </a:lnTo>
                <a:lnTo>
                  <a:pt x="3720352" y="304800"/>
                </a:lnTo>
              </a:path>
            </a:pathLst>
          </a:cu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1736871" y="4655642"/>
            <a:ext cx="143500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600" dirty="0">
                <a:solidFill>
                  <a:srgbClr val="0070C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ばね</a:t>
            </a:r>
            <a:endParaRPr lang="en-US" altLang="ja-JP" sz="3600" dirty="0">
              <a:solidFill>
                <a:srgbClr val="0070C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3200" dirty="0">
                <a:solidFill>
                  <a:srgbClr val="0070C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Spring</a:t>
            </a:r>
            <a:endParaRPr lang="ja-JP" altLang="en-US" sz="3200" dirty="0">
              <a:solidFill>
                <a:srgbClr val="0070C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1908604" y="2119833"/>
            <a:ext cx="12939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dirty="0">
                <a:solidFill>
                  <a:srgbClr val="0070C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弾性</a:t>
            </a:r>
            <a:endParaRPr lang="en-US" altLang="ja-JP" sz="3200" dirty="0">
              <a:solidFill>
                <a:srgbClr val="0070C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2800" dirty="0">
                <a:solidFill>
                  <a:srgbClr val="0070C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elastic</a:t>
            </a:r>
            <a:endParaRPr lang="ja-JP" altLang="en-US" sz="2800" dirty="0">
              <a:solidFill>
                <a:srgbClr val="0070C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3177650" y="3717050"/>
            <a:ext cx="367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i="1" dirty="0">
                <a:solidFill>
                  <a:srgbClr val="0070C0"/>
                </a:solidFill>
                <a:latin typeface="+mn-lt"/>
                <a:ea typeface="HG正楷書体-PRO" panose="03000600000000000000" pitchFamily="66" charset="-128"/>
              </a:rPr>
              <a:t>k</a:t>
            </a:r>
            <a:endParaRPr lang="ja-JP" altLang="en-US" sz="2800" i="1" dirty="0">
              <a:solidFill>
                <a:srgbClr val="0070C0"/>
              </a:solidFill>
              <a:latin typeface="+mn-lt"/>
              <a:ea typeface="HG正楷書体-PRO" panose="03000600000000000000" pitchFamily="66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40E90629-2D97-42EB-8AD2-A36AA5FD17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3937" t="25850" r="38664" b="70204"/>
          <a:stretch/>
        </p:blipFill>
        <p:spPr>
          <a:xfrm>
            <a:off x="4915640" y="3334167"/>
            <a:ext cx="1512168" cy="504056"/>
          </a:xfrm>
          <a:prstGeom prst="rect">
            <a:avLst/>
          </a:prstGeom>
        </p:spPr>
      </p:pic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38E91D35-A20E-44F2-8DB1-F95329D27E84}"/>
              </a:ext>
            </a:extLst>
          </p:cNvPr>
          <p:cNvGrpSpPr/>
          <p:nvPr/>
        </p:nvGrpSpPr>
        <p:grpSpPr>
          <a:xfrm>
            <a:off x="3331464" y="3824726"/>
            <a:ext cx="4044540" cy="1597471"/>
            <a:chOff x="3036529" y="4225556"/>
            <a:chExt cx="4044540" cy="1597471"/>
          </a:xfrm>
        </p:grpSpPr>
        <p:cxnSp>
          <p:nvCxnSpPr>
            <p:cNvPr id="21" name="直線矢印コネクタ 20">
              <a:extLst>
                <a:ext uri="{FF2B5EF4-FFF2-40B4-BE49-F238E27FC236}">
                  <a16:creationId xmlns:a16="http://schemas.microsoft.com/office/drawing/2014/main" id="{7EEC32E2-5BC3-4093-9062-B3C4FF43449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6852" y="4225556"/>
              <a:ext cx="521969" cy="9261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E66EB4CA-E063-4609-BF8D-85E783C52D4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16491" y="4225556"/>
              <a:ext cx="94248" cy="8996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5">
              <a:extLst>
                <a:ext uri="{FF2B5EF4-FFF2-40B4-BE49-F238E27FC236}">
                  <a16:creationId xmlns:a16="http://schemas.microsoft.com/office/drawing/2014/main" id="{DC3B15ED-EAE3-440E-97AE-5D82BD469B94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3036529" y="5159434"/>
              <a:ext cx="2232248" cy="648072"/>
            </a:xfrm>
            <a:prstGeom prst="rect">
              <a:avLst/>
            </a:prstGeom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ja-JP" altLang="en-US" sz="3600" kern="0" dirty="0">
                  <a:solidFill>
                    <a:schemeClr val="accent1">
                      <a:lumMod val="50000"/>
                    </a:schemeClr>
                  </a:solidFill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歪</a:t>
              </a:r>
              <a:endParaRPr lang="ja-JP" altLang="en-US" sz="2000" kern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小塚ゴシック Pro L" pitchFamily="34" charset="-128"/>
              </a:endParaRPr>
            </a:p>
          </p:txBody>
        </p:sp>
        <p:sp>
          <p:nvSpPr>
            <p:cNvPr id="24" name="Rectangle 25">
              <a:extLst>
                <a:ext uri="{FF2B5EF4-FFF2-40B4-BE49-F238E27FC236}">
                  <a16:creationId xmlns:a16="http://schemas.microsoft.com/office/drawing/2014/main" id="{7ADD57BC-CD8E-462A-A807-16D1615ED3A8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848821" y="5174955"/>
              <a:ext cx="2232248" cy="648072"/>
            </a:xfrm>
            <a:prstGeom prst="rect">
              <a:avLst/>
            </a:prstGeom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ja-JP" altLang="en-US" sz="3600" kern="0" dirty="0">
                  <a:solidFill>
                    <a:schemeClr val="accent1">
                      <a:lumMod val="50000"/>
                    </a:schemeClr>
                  </a:solidFill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応力</a:t>
              </a:r>
              <a:endParaRPr lang="ja-JP" altLang="en-US" sz="2000" kern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小塚ゴシック Pro L" pitchFamily="34" charset="-128"/>
              </a:endParaRPr>
            </a:p>
          </p:txBody>
        </p:sp>
      </p:grpSp>
      <p:grpSp>
        <p:nvGrpSpPr>
          <p:cNvPr id="41" name="グループ化 40">
            <a:extLst>
              <a:ext uri="{FF2B5EF4-FFF2-40B4-BE49-F238E27FC236}">
                <a16:creationId xmlns:a16="http://schemas.microsoft.com/office/drawing/2014/main" id="{C75C2906-4548-4D3B-A2BE-DC3C4B677B47}"/>
              </a:ext>
            </a:extLst>
          </p:cNvPr>
          <p:cNvGrpSpPr/>
          <p:nvPr/>
        </p:nvGrpSpPr>
        <p:grpSpPr>
          <a:xfrm>
            <a:off x="7034338" y="4313500"/>
            <a:ext cx="4904956" cy="1714197"/>
            <a:chOff x="6375620" y="4529273"/>
            <a:chExt cx="4904956" cy="1714197"/>
          </a:xfrm>
        </p:grpSpPr>
        <p:cxnSp>
          <p:nvCxnSpPr>
            <p:cNvPr id="26" name="直線矢印コネクタ 25">
              <a:extLst>
                <a:ext uri="{FF2B5EF4-FFF2-40B4-BE49-F238E27FC236}">
                  <a16:creationId xmlns:a16="http://schemas.microsoft.com/office/drawing/2014/main" id="{69264218-F61D-430F-BD0E-34556F2676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04112" y="4869160"/>
              <a:ext cx="0" cy="12461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矢印コネクタ 27">
              <a:extLst>
                <a:ext uri="{FF2B5EF4-FFF2-40B4-BE49-F238E27FC236}">
                  <a16:creationId xmlns:a16="http://schemas.microsoft.com/office/drawing/2014/main" id="{83FA2D24-47F8-4C41-8EAF-5F64B544D61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75620" y="5794415"/>
              <a:ext cx="4544916" cy="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テキスト ボックス 31">
              <a:extLst>
                <a:ext uri="{FF2B5EF4-FFF2-40B4-BE49-F238E27FC236}">
                  <a16:creationId xmlns:a16="http://schemas.microsoft.com/office/drawing/2014/main" id="{2A54025C-33E0-44E8-BC52-EE1E16C17ADF}"/>
                </a:ext>
              </a:extLst>
            </p:cNvPr>
            <p:cNvSpPr txBox="1"/>
            <p:nvPr/>
          </p:nvSpPr>
          <p:spPr>
            <a:xfrm>
              <a:off x="11064552" y="5492211"/>
              <a:ext cx="2160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i="1" dirty="0">
                  <a:latin typeface="+mn-lt"/>
                  <a:ea typeface="HG正楷書体-PRO" panose="03000600000000000000" pitchFamily="66" charset="-128"/>
                </a:rPr>
                <a:t>t</a:t>
              </a:r>
              <a:endParaRPr lang="ja-JP" altLang="en-US" sz="2800" i="1" dirty="0">
                <a:latin typeface="+mn-lt"/>
                <a:ea typeface="HG正楷書体-PRO" panose="03000600000000000000" pitchFamily="66" charset="-128"/>
              </a:endParaRPr>
            </a:p>
          </p:txBody>
        </p:sp>
        <p:sp>
          <p:nvSpPr>
            <p:cNvPr id="33" name="テキスト ボックス 32">
              <a:extLst>
                <a:ext uri="{FF2B5EF4-FFF2-40B4-BE49-F238E27FC236}">
                  <a16:creationId xmlns:a16="http://schemas.microsoft.com/office/drawing/2014/main" id="{920A6A16-9BC4-4DFD-9B08-C6AC91793B84}"/>
                </a:ext>
              </a:extLst>
            </p:cNvPr>
            <p:cNvSpPr txBox="1"/>
            <p:nvPr/>
          </p:nvSpPr>
          <p:spPr>
            <a:xfrm>
              <a:off x="6682967" y="4529273"/>
              <a:ext cx="3642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200" i="1" dirty="0">
                  <a:latin typeface="+mn-lt"/>
                  <a:ea typeface="HG正楷書体-PRO" panose="03000600000000000000" pitchFamily="66" charset="-128"/>
                  <a:sym typeface="Symbol" panose="05050102010706020507" pitchFamily="18" charset="2"/>
                </a:rPr>
                <a:t></a:t>
              </a:r>
              <a:endParaRPr lang="ja-JP" altLang="en-US" sz="2800" i="1" dirty="0">
                <a:latin typeface="+mn-lt"/>
                <a:ea typeface="HG正楷書体-PRO" panose="03000600000000000000" pitchFamily="66" charset="-128"/>
              </a:endParaRPr>
            </a:p>
          </p:txBody>
        </p: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E215BB15-E966-4C0B-B349-50F4A4684FA7}"/>
                </a:ext>
              </a:extLst>
            </p:cNvPr>
            <p:cNvSpPr txBox="1"/>
            <p:nvPr/>
          </p:nvSpPr>
          <p:spPr>
            <a:xfrm flipH="1">
              <a:off x="6805132" y="5781805"/>
              <a:ext cx="298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>
                  <a:latin typeface="+mn-lt"/>
                  <a:ea typeface="HG正楷書体-PRO" panose="03000600000000000000" pitchFamily="66" charset="-128"/>
                </a:rPr>
                <a:t>0</a:t>
              </a:r>
              <a:endParaRPr lang="ja-JP" altLang="en-US" dirty="0">
                <a:latin typeface="+mn-lt"/>
                <a:ea typeface="HG正楷書体-PRO" panose="03000600000000000000" pitchFamily="66" charset="-128"/>
              </a:endParaRPr>
            </a:p>
          </p:txBody>
        </p:sp>
      </p:grpSp>
      <p:grpSp>
        <p:nvGrpSpPr>
          <p:cNvPr id="40" name="グループ化 39">
            <a:extLst>
              <a:ext uri="{FF2B5EF4-FFF2-40B4-BE49-F238E27FC236}">
                <a16:creationId xmlns:a16="http://schemas.microsoft.com/office/drawing/2014/main" id="{933BE980-6B0F-4E38-B726-110D6459A100}"/>
              </a:ext>
            </a:extLst>
          </p:cNvPr>
          <p:cNvGrpSpPr/>
          <p:nvPr/>
        </p:nvGrpSpPr>
        <p:grpSpPr>
          <a:xfrm>
            <a:off x="7034338" y="1892712"/>
            <a:ext cx="4904956" cy="1714197"/>
            <a:chOff x="6528020" y="4681673"/>
            <a:chExt cx="4904956" cy="1714197"/>
          </a:xfrm>
        </p:grpSpPr>
        <p:cxnSp>
          <p:nvCxnSpPr>
            <p:cNvPr id="35" name="直線矢印コネクタ 34">
              <a:extLst>
                <a:ext uri="{FF2B5EF4-FFF2-40B4-BE49-F238E27FC236}">
                  <a16:creationId xmlns:a16="http://schemas.microsoft.com/office/drawing/2014/main" id="{A979FE7A-624F-4A37-BAFA-DECCBB57AAA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56512" y="5021560"/>
              <a:ext cx="0" cy="12461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線矢印コネクタ 35">
              <a:extLst>
                <a:ext uri="{FF2B5EF4-FFF2-40B4-BE49-F238E27FC236}">
                  <a16:creationId xmlns:a16="http://schemas.microsoft.com/office/drawing/2014/main" id="{78B678DE-6032-49BC-BA9F-7B6B6FC357E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28020" y="5946815"/>
              <a:ext cx="4544916" cy="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15EFBD66-145B-4EF7-9A63-D1B308D3F27B}"/>
                </a:ext>
              </a:extLst>
            </p:cNvPr>
            <p:cNvSpPr txBox="1"/>
            <p:nvPr/>
          </p:nvSpPr>
          <p:spPr>
            <a:xfrm>
              <a:off x="11216952" y="5644611"/>
              <a:ext cx="2160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i="1" dirty="0">
                  <a:latin typeface="+mn-lt"/>
                  <a:ea typeface="HG正楷書体-PRO" panose="03000600000000000000" pitchFamily="66" charset="-128"/>
                </a:rPr>
                <a:t>t</a:t>
              </a:r>
              <a:endParaRPr lang="ja-JP" altLang="en-US" sz="2800" i="1" dirty="0">
                <a:latin typeface="+mn-lt"/>
                <a:ea typeface="HG正楷書体-PRO" panose="03000600000000000000" pitchFamily="66" charset="-128"/>
              </a:endParaRPr>
            </a:p>
          </p:txBody>
        </p:sp>
        <p:sp>
          <p:nvSpPr>
            <p:cNvPr id="38" name="テキスト ボックス 37">
              <a:extLst>
                <a:ext uri="{FF2B5EF4-FFF2-40B4-BE49-F238E27FC236}">
                  <a16:creationId xmlns:a16="http://schemas.microsoft.com/office/drawing/2014/main" id="{693653C4-5FE0-48DD-A369-CAEAE62E30D1}"/>
                </a:ext>
              </a:extLst>
            </p:cNvPr>
            <p:cNvSpPr txBox="1"/>
            <p:nvPr/>
          </p:nvSpPr>
          <p:spPr>
            <a:xfrm>
              <a:off x="6801704" y="4681673"/>
              <a:ext cx="4315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200" i="1" dirty="0">
                  <a:latin typeface="Symbol" panose="05050102010706020507" pitchFamily="18" charset="2"/>
                  <a:ea typeface="HG正楷書体-PRO" panose="03000600000000000000" pitchFamily="66" charset="-128"/>
                  <a:sym typeface="Symbol" panose="05050102010706020507" pitchFamily="18" charset="2"/>
                </a:rPr>
                <a:t>s</a:t>
              </a:r>
              <a:endParaRPr lang="ja-JP" altLang="en-US" sz="2800" i="1" dirty="0">
                <a:latin typeface="Symbol" panose="05050102010706020507" pitchFamily="18" charset="2"/>
                <a:ea typeface="HG正楷書体-PRO" panose="03000600000000000000" pitchFamily="66" charset="-128"/>
              </a:endParaRP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29C88CED-C2EB-49FE-806D-2FC920455F99}"/>
                </a:ext>
              </a:extLst>
            </p:cNvPr>
            <p:cNvSpPr txBox="1"/>
            <p:nvPr/>
          </p:nvSpPr>
          <p:spPr>
            <a:xfrm flipH="1">
              <a:off x="6957532" y="5934205"/>
              <a:ext cx="298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>
                  <a:latin typeface="+mn-lt"/>
                  <a:ea typeface="HG正楷書体-PRO" panose="03000600000000000000" pitchFamily="66" charset="-128"/>
                </a:rPr>
                <a:t>0</a:t>
              </a:r>
              <a:endParaRPr lang="ja-JP" altLang="en-US" dirty="0">
                <a:latin typeface="+mn-lt"/>
                <a:ea typeface="HG正楷書体-PRO" panose="03000600000000000000" pitchFamily="66" charset="-128"/>
              </a:endParaRPr>
            </a:p>
          </p:txBody>
        </p:sp>
      </p:grpSp>
      <p:sp>
        <p:nvSpPr>
          <p:cNvPr id="42" name="フリーフォーム: 図形 41">
            <a:extLst>
              <a:ext uri="{FF2B5EF4-FFF2-40B4-BE49-F238E27FC236}">
                <a16:creationId xmlns:a16="http://schemas.microsoft.com/office/drawing/2014/main" id="{BA00A5A7-3AF0-47C8-B285-AD71A0639419}"/>
              </a:ext>
            </a:extLst>
          </p:cNvPr>
          <p:cNvSpPr/>
          <p:nvPr/>
        </p:nvSpPr>
        <p:spPr>
          <a:xfrm>
            <a:off x="7258050" y="2697480"/>
            <a:ext cx="4194810" cy="468630"/>
          </a:xfrm>
          <a:custGeom>
            <a:avLst/>
            <a:gdLst>
              <a:gd name="connsiteX0" fmla="*/ 0 w 4194810"/>
              <a:gd name="connsiteY0" fmla="*/ 468630 h 468630"/>
              <a:gd name="connsiteX1" fmla="*/ 525780 w 4194810"/>
              <a:gd name="connsiteY1" fmla="*/ 468630 h 468630"/>
              <a:gd name="connsiteX2" fmla="*/ 514350 w 4194810"/>
              <a:gd name="connsiteY2" fmla="*/ 0 h 468630"/>
              <a:gd name="connsiteX3" fmla="*/ 4194810 w 4194810"/>
              <a:gd name="connsiteY3" fmla="*/ 0 h 468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4810" h="468630">
                <a:moveTo>
                  <a:pt x="0" y="468630"/>
                </a:moveTo>
                <a:lnTo>
                  <a:pt x="525780" y="468630"/>
                </a:lnTo>
                <a:lnTo>
                  <a:pt x="514350" y="0"/>
                </a:lnTo>
                <a:lnTo>
                  <a:pt x="4194810" y="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3" name="フリーフォーム: 図形 42">
            <a:extLst>
              <a:ext uri="{FF2B5EF4-FFF2-40B4-BE49-F238E27FC236}">
                <a16:creationId xmlns:a16="http://schemas.microsoft.com/office/drawing/2014/main" id="{9AD5BD71-6764-4260-8228-6A115F21879B}"/>
              </a:ext>
            </a:extLst>
          </p:cNvPr>
          <p:cNvSpPr/>
          <p:nvPr/>
        </p:nvSpPr>
        <p:spPr>
          <a:xfrm>
            <a:off x="7250476" y="5112667"/>
            <a:ext cx="4194810" cy="468630"/>
          </a:xfrm>
          <a:custGeom>
            <a:avLst/>
            <a:gdLst>
              <a:gd name="connsiteX0" fmla="*/ 0 w 4194810"/>
              <a:gd name="connsiteY0" fmla="*/ 468630 h 468630"/>
              <a:gd name="connsiteX1" fmla="*/ 525780 w 4194810"/>
              <a:gd name="connsiteY1" fmla="*/ 468630 h 468630"/>
              <a:gd name="connsiteX2" fmla="*/ 514350 w 4194810"/>
              <a:gd name="connsiteY2" fmla="*/ 0 h 468630"/>
              <a:gd name="connsiteX3" fmla="*/ 4194810 w 4194810"/>
              <a:gd name="connsiteY3" fmla="*/ 0 h 468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4810" h="468630">
                <a:moveTo>
                  <a:pt x="0" y="468630"/>
                </a:moveTo>
                <a:lnTo>
                  <a:pt x="525780" y="468630"/>
                </a:lnTo>
                <a:lnTo>
                  <a:pt x="514350" y="0"/>
                </a:lnTo>
                <a:lnTo>
                  <a:pt x="4194810" y="0"/>
                </a:ln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4" name="テキスト ボックス 43">
            <a:extLst>
              <a:ext uri="{FF2B5EF4-FFF2-40B4-BE49-F238E27FC236}">
                <a16:creationId xmlns:a16="http://schemas.microsoft.com/office/drawing/2014/main" id="{37AFCD85-A1CB-41E7-89DD-13416F7BCC36}"/>
              </a:ext>
            </a:extLst>
          </p:cNvPr>
          <p:cNvSpPr txBox="1"/>
          <p:nvPr/>
        </p:nvSpPr>
        <p:spPr>
          <a:xfrm>
            <a:off x="6951995" y="4841030"/>
            <a:ext cx="7793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i="1" dirty="0">
                <a:solidFill>
                  <a:srgbClr val="FF0000"/>
                </a:solidFill>
                <a:latin typeface="Symbol" panose="05050102010706020507" pitchFamily="18" charset="2"/>
                <a:ea typeface="HG正楷書体-PRO" panose="03000600000000000000" pitchFamily="66" charset="-128"/>
                <a:sym typeface="Symbol" panose="05050102010706020507" pitchFamily="18" charset="2"/>
              </a:rPr>
              <a:t>s</a:t>
            </a:r>
            <a:r>
              <a:rPr lang="en-US" altLang="ja-JP" sz="2800" baseline="-25000" dirty="0">
                <a:solidFill>
                  <a:srgbClr val="FF0000"/>
                </a:solidFill>
                <a:latin typeface="Symbol" panose="05050102010706020507" pitchFamily="18" charset="2"/>
                <a:ea typeface="HG正楷書体-PRO" panose="03000600000000000000" pitchFamily="66" charset="-128"/>
                <a:sym typeface="Symbol" panose="05050102010706020507" pitchFamily="18" charset="2"/>
              </a:rPr>
              <a:t>0</a:t>
            </a:r>
            <a:r>
              <a:rPr lang="en-US" altLang="ja-JP" sz="2800" dirty="0">
                <a:solidFill>
                  <a:srgbClr val="FF0000"/>
                </a:solidFill>
                <a:latin typeface="+mn-lt"/>
                <a:ea typeface="HG正楷書体-PRO" panose="03000600000000000000" pitchFamily="66" charset="-128"/>
                <a:sym typeface="Symbol" panose="05050102010706020507" pitchFamily="18" charset="2"/>
              </a:rPr>
              <a:t>/</a:t>
            </a:r>
            <a:r>
              <a:rPr lang="en-US" altLang="ja-JP" sz="2800" i="1" dirty="0">
                <a:solidFill>
                  <a:srgbClr val="FF0000"/>
                </a:solidFill>
                <a:latin typeface="+mn-lt"/>
                <a:ea typeface="HG正楷書体-PRO" panose="03000600000000000000" pitchFamily="66" charset="-128"/>
                <a:sym typeface="Symbol" panose="05050102010706020507" pitchFamily="18" charset="2"/>
              </a:rPr>
              <a:t>k</a:t>
            </a:r>
            <a:endParaRPr lang="ja-JP" altLang="en-US" i="1" dirty="0">
              <a:solidFill>
                <a:srgbClr val="FF0000"/>
              </a:solidFill>
              <a:latin typeface="+mn-lt"/>
              <a:ea typeface="HG正楷書体-PRO" panose="03000600000000000000" pitchFamily="66" charset="-128"/>
            </a:endParaRPr>
          </a:p>
        </p:txBody>
      </p:sp>
      <p:sp>
        <p:nvSpPr>
          <p:cNvPr id="45" name="テキスト ボックス 44">
            <a:extLst>
              <a:ext uri="{FF2B5EF4-FFF2-40B4-BE49-F238E27FC236}">
                <a16:creationId xmlns:a16="http://schemas.microsoft.com/office/drawing/2014/main" id="{5DCB3E2B-B10F-45DE-90B6-D54BAB011E7F}"/>
              </a:ext>
            </a:extLst>
          </p:cNvPr>
          <p:cNvSpPr txBox="1"/>
          <p:nvPr/>
        </p:nvSpPr>
        <p:spPr>
          <a:xfrm>
            <a:off x="7263137" y="2389037"/>
            <a:ext cx="521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i="1" dirty="0">
                <a:solidFill>
                  <a:schemeClr val="accent5">
                    <a:lumMod val="50000"/>
                  </a:schemeClr>
                </a:solidFill>
                <a:latin typeface="Symbol" panose="05050102010706020507" pitchFamily="18" charset="2"/>
                <a:ea typeface="HG正楷書体-PRO" panose="03000600000000000000" pitchFamily="66" charset="-128"/>
                <a:sym typeface="Symbol" panose="05050102010706020507" pitchFamily="18" charset="2"/>
              </a:rPr>
              <a:t>s</a:t>
            </a:r>
            <a:r>
              <a:rPr lang="en-US" altLang="ja-JP" sz="2800" baseline="-25000" dirty="0">
                <a:solidFill>
                  <a:schemeClr val="accent5">
                    <a:lumMod val="50000"/>
                  </a:schemeClr>
                </a:solidFill>
                <a:latin typeface="Symbol" panose="05050102010706020507" pitchFamily="18" charset="2"/>
                <a:ea typeface="HG正楷書体-PRO" panose="03000600000000000000" pitchFamily="66" charset="-128"/>
                <a:sym typeface="Symbol" panose="05050102010706020507" pitchFamily="18" charset="2"/>
              </a:rPr>
              <a:t>0</a:t>
            </a:r>
            <a:endParaRPr lang="ja-JP" altLang="en-US" i="1" dirty="0">
              <a:solidFill>
                <a:schemeClr val="accent5">
                  <a:lumMod val="50000"/>
                </a:schemeClr>
              </a:solidFill>
              <a:latin typeface="+mn-lt"/>
              <a:ea typeface="HG正楷書体-PRO" panose="03000600000000000000" pitchFamily="66" charset="-128"/>
            </a:endParaRPr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678DBB89-6C0A-4B93-B0B6-76311B83DB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29958176"/>
      </p:ext>
    </p:extLst>
  </p:cSld>
  <p:clrMapOvr>
    <a:masterClrMapping/>
  </p:clrMapOvr>
  <p:transition spd="med" advTm="15990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3027240" y="399506"/>
            <a:ext cx="5724644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6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マックスウェル物質：粘性</a:t>
            </a:r>
            <a:endParaRPr lang="en-US" altLang="ja-JP" sz="36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3200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Maxwell substance</a:t>
            </a:r>
            <a:endParaRPr lang="ja-JP" altLang="en-US" sz="3200" dirty="0"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grpSp>
        <p:nvGrpSpPr>
          <p:cNvPr id="13" name="グループ化 12"/>
          <p:cNvGrpSpPr/>
          <p:nvPr/>
        </p:nvGrpSpPr>
        <p:grpSpPr>
          <a:xfrm>
            <a:off x="8655009" y="3107141"/>
            <a:ext cx="2757608" cy="905435"/>
            <a:chOff x="5220072" y="2805953"/>
            <a:chExt cx="2757608" cy="905435"/>
          </a:xfrm>
        </p:grpSpPr>
        <p:cxnSp>
          <p:nvCxnSpPr>
            <p:cNvPr id="5" name="直線コネクタ 4"/>
            <p:cNvCxnSpPr/>
            <p:nvPr/>
          </p:nvCxnSpPr>
          <p:spPr>
            <a:xfrm>
              <a:off x="5220072" y="3212976"/>
              <a:ext cx="1152128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/>
            <p:nvPr/>
          </p:nvCxnSpPr>
          <p:spPr>
            <a:xfrm>
              <a:off x="6372200" y="2924944"/>
              <a:ext cx="0" cy="648072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フリーフォーム: 図形 8"/>
            <p:cNvSpPr/>
            <p:nvPr/>
          </p:nvSpPr>
          <p:spPr>
            <a:xfrm>
              <a:off x="5898776" y="2805953"/>
              <a:ext cx="806824" cy="905435"/>
            </a:xfrm>
            <a:custGeom>
              <a:avLst/>
              <a:gdLst>
                <a:gd name="connsiteX0" fmla="*/ 0 w 806824"/>
                <a:gd name="connsiteY0" fmla="*/ 0 h 905435"/>
                <a:gd name="connsiteX1" fmla="*/ 806824 w 806824"/>
                <a:gd name="connsiteY1" fmla="*/ 0 h 905435"/>
                <a:gd name="connsiteX2" fmla="*/ 806824 w 806824"/>
                <a:gd name="connsiteY2" fmla="*/ 905435 h 905435"/>
                <a:gd name="connsiteX3" fmla="*/ 53789 w 806824"/>
                <a:gd name="connsiteY3" fmla="*/ 887506 h 90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6824" h="905435">
                  <a:moveTo>
                    <a:pt x="0" y="0"/>
                  </a:moveTo>
                  <a:lnTo>
                    <a:pt x="806824" y="0"/>
                  </a:lnTo>
                  <a:lnTo>
                    <a:pt x="806824" y="905435"/>
                  </a:lnTo>
                  <a:lnTo>
                    <a:pt x="53789" y="887506"/>
                  </a:lnTo>
                </a:path>
              </a:pathLst>
            </a:cu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cxnSp>
          <p:nvCxnSpPr>
            <p:cNvPr id="11" name="直線コネクタ 10"/>
            <p:cNvCxnSpPr/>
            <p:nvPr/>
          </p:nvCxnSpPr>
          <p:spPr>
            <a:xfrm>
              <a:off x="6705600" y="3248980"/>
              <a:ext cx="127208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テキスト ボックス 14"/>
          <p:cNvSpPr txBox="1"/>
          <p:nvPr/>
        </p:nvSpPr>
        <p:spPr>
          <a:xfrm>
            <a:off x="8432377" y="4571927"/>
            <a:ext cx="341632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600" dirty="0">
                <a:solidFill>
                  <a:srgbClr val="C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ダッシュポット</a:t>
            </a:r>
            <a:endParaRPr lang="en-US" altLang="ja-JP" sz="3600" dirty="0">
              <a:solidFill>
                <a:srgbClr val="C0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3200" dirty="0">
                <a:solidFill>
                  <a:srgbClr val="C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Dashpot</a:t>
            </a:r>
            <a:endParaRPr lang="ja-JP" altLang="en-US" sz="3200" dirty="0">
              <a:solidFill>
                <a:srgbClr val="C0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9388527" y="1983321"/>
            <a:ext cx="13692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dirty="0">
                <a:solidFill>
                  <a:srgbClr val="C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粘性</a:t>
            </a:r>
            <a:endParaRPr lang="en-US" altLang="ja-JP" sz="3200" dirty="0">
              <a:solidFill>
                <a:srgbClr val="C0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2800" dirty="0">
                <a:solidFill>
                  <a:srgbClr val="C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viscous</a:t>
            </a:r>
            <a:endParaRPr lang="ja-JP" altLang="en-US" sz="2800" dirty="0">
              <a:solidFill>
                <a:srgbClr val="C0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10232677" y="3578132"/>
            <a:ext cx="381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i="1" dirty="0">
                <a:solidFill>
                  <a:srgbClr val="C00000"/>
                </a:solidFill>
                <a:latin typeface="+mn-lt"/>
                <a:ea typeface="HG正楷書体-PRO" panose="03000600000000000000" pitchFamily="66" charset="-128"/>
              </a:rPr>
              <a:t>η</a:t>
            </a:r>
            <a:endParaRPr lang="ja-JP" altLang="en-US" sz="2800" i="1" dirty="0">
              <a:solidFill>
                <a:srgbClr val="C00000"/>
              </a:solidFill>
              <a:latin typeface="+mn-lt"/>
              <a:ea typeface="HG正楷書体-PRO" panose="03000600000000000000" pitchFamily="66" charset="-128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9BD20822-A6A5-4340-A9E3-001A1015EF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094" t="30911" r="48031" b="64699"/>
          <a:stretch/>
        </p:blipFill>
        <p:spPr>
          <a:xfrm>
            <a:off x="6268920" y="3123858"/>
            <a:ext cx="1751647" cy="610284"/>
          </a:xfrm>
          <a:prstGeom prst="rect">
            <a:avLst/>
          </a:prstGeom>
        </p:spPr>
      </p:pic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FBEBCC56-E031-4A12-B825-F91DD59F2744}"/>
              </a:ext>
            </a:extLst>
          </p:cNvPr>
          <p:cNvGrpSpPr/>
          <p:nvPr/>
        </p:nvGrpSpPr>
        <p:grpSpPr>
          <a:xfrm>
            <a:off x="4728596" y="3722250"/>
            <a:ext cx="4044540" cy="1597471"/>
            <a:chOff x="3036529" y="4225556"/>
            <a:chExt cx="4044540" cy="1597471"/>
          </a:xfrm>
        </p:grpSpPr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B8CB9A0D-A2F0-44F8-8263-C2035981D00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326852" y="4225556"/>
              <a:ext cx="521969" cy="9261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直線矢印コネクタ 22">
              <a:extLst>
                <a:ext uri="{FF2B5EF4-FFF2-40B4-BE49-F238E27FC236}">
                  <a16:creationId xmlns:a16="http://schemas.microsoft.com/office/drawing/2014/main" id="{A2536792-E8F1-4FB4-ACA1-F7F8F52199E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616491" y="4225556"/>
              <a:ext cx="94248" cy="89968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5">
              <a:extLst>
                <a:ext uri="{FF2B5EF4-FFF2-40B4-BE49-F238E27FC236}">
                  <a16:creationId xmlns:a16="http://schemas.microsoft.com/office/drawing/2014/main" id="{5B9A5101-1438-423D-AF1D-A09C4269494D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3036529" y="5159434"/>
              <a:ext cx="2232248" cy="648072"/>
            </a:xfrm>
            <a:prstGeom prst="rect">
              <a:avLst/>
            </a:prstGeom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ja-JP" altLang="en-US" sz="3600" kern="0" dirty="0">
                  <a:solidFill>
                    <a:schemeClr val="accent1">
                      <a:lumMod val="50000"/>
                    </a:schemeClr>
                  </a:solidFill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歪速度</a:t>
              </a:r>
              <a:endParaRPr lang="ja-JP" altLang="en-US" sz="2000" kern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小塚ゴシック Pro L" pitchFamily="34" charset="-128"/>
              </a:endParaRPr>
            </a:p>
          </p:txBody>
        </p:sp>
        <p:sp>
          <p:nvSpPr>
            <p:cNvPr id="25" name="Rectangle 25">
              <a:extLst>
                <a:ext uri="{FF2B5EF4-FFF2-40B4-BE49-F238E27FC236}">
                  <a16:creationId xmlns:a16="http://schemas.microsoft.com/office/drawing/2014/main" id="{40935A2F-F1F8-499F-A487-CBB9A16B6C64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4848821" y="5174955"/>
              <a:ext cx="2232248" cy="648072"/>
            </a:xfrm>
            <a:prstGeom prst="rect">
              <a:avLst/>
            </a:prstGeom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ja-JP" altLang="en-US" sz="3600" kern="0" dirty="0">
                  <a:solidFill>
                    <a:schemeClr val="accent1">
                      <a:lumMod val="50000"/>
                    </a:schemeClr>
                  </a:solidFill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応力</a:t>
              </a:r>
              <a:endParaRPr lang="ja-JP" altLang="en-US" sz="2000" kern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小塚ゴシック Pro L" pitchFamily="34" charset="-128"/>
              </a:endParaRPr>
            </a:p>
          </p:txBody>
        </p:sp>
      </p:grpSp>
      <p:grpSp>
        <p:nvGrpSpPr>
          <p:cNvPr id="26" name="グループ化 25">
            <a:extLst>
              <a:ext uri="{FF2B5EF4-FFF2-40B4-BE49-F238E27FC236}">
                <a16:creationId xmlns:a16="http://schemas.microsoft.com/office/drawing/2014/main" id="{F603E0B6-843E-4AD2-A635-6778FE557B30}"/>
              </a:ext>
            </a:extLst>
          </p:cNvPr>
          <p:cNvGrpSpPr/>
          <p:nvPr/>
        </p:nvGrpSpPr>
        <p:grpSpPr>
          <a:xfrm>
            <a:off x="299580" y="4271248"/>
            <a:ext cx="4904956" cy="1714197"/>
            <a:chOff x="6375620" y="4529273"/>
            <a:chExt cx="4904956" cy="1714197"/>
          </a:xfrm>
        </p:grpSpPr>
        <p:cxnSp>
          <p:nvCxnSpPr>
            <p:cNvPr id="27" name="直線矢印コネクタ 26">
              <a:extLst>
                <a:ext uri="{FF2B5EF4-FFF2-40B4-BE49-F238E27FC236}">
                  <a16:creationId xmlns:a16="http://schemas.microsoft.com/office/drawing/2014/main" id="{5A567DBB-5D96-462D-847B-F64D5D038A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04112" y="4869160"/>
              <a:ext cx="0" cy="12461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線矢印コネクタ 27">
              <a:extLst>
                <a:ext uri="{FF2B5EF4-FFF2-40B4-BE49-F238E27FC236}">
                  <a16:creationId xmlns:a16="http://schemas.microsoft.com/office/drawing/2014/main" id="{9F4B5B6D-413F-41D3-9447-3960C48F794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75620" y="5794415"/>
              <a:ext cx="4544916" cy="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テキスト ボックス 28">
              <a:extLst>
                <a:ext uri="{FF2B5EF4-FFF2-40B4-BE49-F238E27FC236}">
                  <a16:creationId xmlns:a16="http://schemas.microsoft.com/office/drawing/2014/main" id="{46CC7A2C-5C8C-4DB0-BC87-055A041B73BC}"/>
                </a:ext>
              </a:extLst>
            </p:cNvPr>
            <p:cNvSpPr txBox="1"/>
            <p:nvPr/>
          </p:nvSpPr>
          <p:spPr>
            <a:xfrm>
              <a:off x="11064552" y="5492211"/>
              <a:ext cx="2160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i="1" dirty="0">
                  <a:latin typeface="+mn-lt"/>
                  <a:ea typeface="HG正楷書体-PRO" panose="03000600000000000000" pitchFamily="66" charset="-128"/>
                </a:rPr>
                <a:t>t</a:t>
              </a:r>
              <a:endParaRPr lang="ja-JP" altLang="en-US" sz="2800" i="1" dirty="0">
                <a:latin typeface="+mn-lt"/>
                <a:ea typeface="HG正楷書体-PRO" panose="03000600000000000000" pitchFamily="66" charset="-128"/>
              </a:endParaRPr>
            </a:p>
          </p:txBody>
        </p: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34C70819-5401-40CB-8373-39FD4F3AB374}"/>
                </a:ext>
              </a:extLst>
            </p:cNvPr>
            <p:cNvSpPr txBox="1"/>
            <p:nvPr/>
          </p:nvSpPr>
          <p:spPr>
            <a:xfrm>
              <a:off x="6682967" y="4529273"/>
              <a:ext cx="3642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200" i="1" dirty="0">
                  <a:latin typeface="+mn-lt"/>
                  <a:ea typeface="HG正楷書体-PRO" panose="03000600000000000000" pitchFamily="66" charset="-128"/>
                  <a:sym typeface="Symbol" panose="05050102010706020507" pitchFamily="18" charset="2"/>
                </a:rPr>
                <a:t></a:t>
              </a:r>
              <a:endParaRPr lang="ja-JP" altLang="en-US" sz="2800" i="1" dirty="0">
                <a:latin typeface="+mn-lt"/>
                <a:ea typeface="HG正楷書体-PRO" panose="03000600000000000000" pitchFamily="66" charset="-128"/>
              </a:endParaRPr>
            </a:p>
          </p:txBody>
        </p:sp>
        <p:sp>
          <p:nvSpPr>
            <p:cNvPr id="31" name="テキスト ボックス 30">
              <a:extLst>
                <a:ext uri="{FF2B5EF4-FFF2-40B4-BE49-F238E27FC236}">
                  <a16:creationId xmlns:a16="http://schemas.microsoft.com/office/drawing/2014/main" id="{03DE3D07-D70F-463A-AD14-BEB42F25DDAA}"/>
                </a:ext>
              </a:extLst>
            </p:cNvPr>
            <p:cNvSpPr txBox="1"/>
            <p:nvPr/>
          </p:nvSpPr>
          <p:spPr>
            <a:xfrm flipH="1">
              <a:off x="6805132" y="5781805"/>
              <a:ext cx="298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>
                  <a:latin typeface="+mn-lt"/>
                  <a:ea typeface="HG正楷書体-PRO" panose="03000600000000000000" pitchFamily="66" charset="-128"/>
                </a:rPr>
                <a:t>0</a:t>
              </a:r>
              <a:endParaRPr lang="ja-JP" altLang="en-US" dirty="0">
                <a:latin typeface="+mn-lt"/>
                <a:ea typeface="HG正楷書体-PRO" panose="03000600000000000000" pitchFamily="66" charset="-128"/>
              </a:endParaRPr>
            </a:p>
          </p:txBody>
        </p:sp>
      </p:grpSp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60B95DDF-5331-4F2B-BCC1-28DB89BC3472}"/>
              </a:ext>
            </a:extLst>
          </p:cNvPr>
          <p:cNvGrpSpPr/>
          <p:nvPr/>
        </p:nvGrpSpPr>
        <p:grpSpPr>
          <a:xfrm>
            <a:off x="299580" y="1850460"/>
            <a:ext cx="4904956" cy="1714197"/>
            <a:chOff x="6528020" y="4681673"/>
            <a:chExt cx="4904956" cy="1714197"/>
          </a:xfrm>
        </p:grpSpPr>
        <p:cxnSp>
          <p:nvCxnSpPr>
            <p:cNvPr id="33" name="直線矢印コネクタ 32">
              <a:extLst>
                <a:ext uri="{FF2B5EF4-FFF2-40B4-BE49-F238E27FC236}">
                  <a16:creationId xmlns:a16="http://schemas.microsoft.com/office/drawing/2014/main" id="{DA17D12C-652E-4050-8A74-2F837B4146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56512" y="5021560"/>
              <a:ext cx="0" cy="12461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直線矢印コネクタ 33">
              <a:extLst>
                <a:ext uri="{FF2B5EF4-FFF2-40B4-BE49-F238E27FC236}">
                  <a16:creationId xmlns:a16="http://schemas.microsoft.com/office/drawing/2014/main" id="{EAB20108-422F-4F80-9B05-4BACA16961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28020" y="5946815"/>
              <a:ext cx="4544916" cy="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テキスト ボックス 34">
              <a:extLst>
                <a:ext uri="{FF2B5EF4-FFF2-40B4-BE49-F238E27FC236}">
                  <a16:creationId xmlns:a16="http://schemas.microsoft.com/office/drawing/2014/main" id="{761C7E3D-55EE-4B68-888B-2AE906C4906A}"/>
                </a:ext>
              </a:extLst>
            </p:cNvPr>
            <p:cNvSpPr txBox="1"/>
            <p:nvPr/>
          </p:nvSpPr>
          <p:spPr>
            <a:xfrm>
              <a:off x="11216952" y="5644611"/>
              <a:ext cx="2160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i="1" dirty="0">
                  <a:latin typeface="+mn-lt"/>
                  <a:ea typeface="HG正楷書体-PRO" panose="03000600000000000000" pitchFamily="66" charset="-128"/>
                </a:rPr>
                <a:t>t</a:t>
              </a:r>
              <a:endParaRPr lang="ja-JP" altLang="en-US" sz="2800" i="1" dirty="0">
                <a:latin typeface="+mn-lt"/>
                <a:ea typeface="HG正楷書体-PRO" panose="03000600000000000000" pitchFamily="66" charset="-128"/>
              </a:endParaRPr>
            </a:p>
          </p:txBody>
        </p:sp>
        <p:sp>
          <p:nvSpPr>
            <p:cNvPr id="36" name="テキスト ボックス 35">
              <a:extLst>
                <a:ext uri="{FF2B5EF4-FFF2-40B4-BE49-F238E27FC236}">
                  <a16:creationId xmlns:a16="http://schemas.microsoft.com/office/drawing/2014/main" id="{498E0C04-FD72-4609-85CB-C23ADA4E550B}"/>
                </a:ext>
              </a:extLst>
            </p:cNvPr>
            <p:cNvSpPr txBox="1"/>
            <p:nvPr/>
          </p:nvSpPr>
          <p:spPr>
            <a:xfrm>
              <a:off x="6801704" y="4681673"/>
              <a:ext cx="4315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200" i="1" dirty="0">
                  <a:latin typeface="Symbol" panose="05050102010706020507" pitchFamily="18" charset="2"/>
                  <a:ea typeface="HG正楷書体-PRO" panose="03000600000000000000" pitchFamily="66" charset="-128"/>
                  <a:sym typeface="Symbol" panose="05050102010706020507" pitchFamily="18" charset="2"/>
                </a:rPr>
                <a:t>s</a:t>
              </a:r>
              <a:endParaRPr lang="ja-JP" altLang="en-US" sz="2800" i="1" dirty="0">
                <a:latin typeface="Symbol" panose="05050102010706020507" pitchFamily="18" charset="2"/>
                <a:ea typeface="HG正楷書体-PRO" panose="03000600000000000000" pitchFamily="66" charset="-128"/>
              </a:endParaRPr>
            </a:p>
          </p:txBody>
        </p:sp>
        <p:sp>
          <p:nvSpPr>
            <p:cNvPr id="37" name="テキスト ボックス 36">
              <a:extLst>
                <a:ext uri="{FF2B5EF4-FFF2-40B4-BE49-F238E27FC236}">
                  <a16:creationId xmlns:a16="http://schemas.microsoft.com/office/drawing/2014/main" id="{B84C4E9F-1A2E-46C7-9F8F-75E9A0C0CB33}"/>
                </a:ext>
              </a:extLst>
            </p:cNvPr>
            <p:cNvSpPr txBox="1"/>
            <p:nvPr/>
          </p:nvSpPr>
          <p:spPr>
            <a:xfrm flipH="1">
              <a:off x="6957532" y="5934205"/>
              <a:ext cx="298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>
                  <a:latin typeface="+mn-lt"/>
                  <a:ea typeface="HG正楷書体-PRO" panose="03000600000000000000" pitchFamily="66" charset="-128"/>
                </a:rPr>
                <a:t>0</a:t>
              </a:r>
              <a:endParaRPr lang="ja-JP" altLang="en-US" dirty="0">
                <a:latin typeface="+mn-lt"/>
                <a:ea typeface="HG正楷書体-PRO" panose="03000600000000000000" pitchFamily="66" charset="-128"/>
              </a:endParaRPr>
            </a:p>
          </p:txBody>
        </p:sp>
      </p:grpSp>
      <p:sp>
        <p:nvSpPr>
          <p:cNvPr id="38" name="フリーフォーム: 図形 37">
            <a:extLst>
              <a:ext uri="{FF2B5EF4-FFF2-40B4-BE49-F238E27FC236}">
                <a16:creationId xmlns:a16="http://schemas.microsoft.com/office/drawing/2014/main" id="{BA7D769F-0FD1-4348-9742-166E8F45BFB8}"/>
              </a:ext>
            </a:extLst>
          </p:cNvPr>
          <p:cNvSpPr/>
          <p:nvPr/>
        </p:nvSpPr>
        <p:spPr>
          <a:xfrm>
            <a:off x="523292" y="2655228"/>
            <a:ext cx="4194810" cy="468630"/>
          </a:xfrm>
          <a:custGeom>
            <a:avLst/>
            <a:gdLst>
              <a:gd name="connsiteX0" fmla="*/ 0 w 4194810"/>
              <a:gd name="connsiteY0" fmla="*/ 468630 h 468630"/>
              <a:gd name="connsiteX1" fmla="*/ 525780 w 4194810"/>
              <a:gd name="connsiteY1" fmla="*/ 468630 h 468630"/>
              <a:gd name="connsiteX2" fmla="*/ 514350 w 4194810"/>
              <a:gd name="connsiteY2" fmla="*/ 0 h 468630"/>
              <a:gd name="connsiteX3" fmla="*/ 4194810 w 4194810"/>
              <a:gd name="connsiteY3" fmla="*/ 0 h 468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94810" h="468630">
                <a:moveTo>
                  <a:pt x="0" y="468630"/>
                </a:moveTo>
                <a:lnTo>
                  <a:pt x="525780" y="468630"/>
                </a:lnTo>
                <a:lnTo>
                  <a:pt x="514350" y="0"/>
                </a:lnTo>
                <a:lnTo>
                  <a:pt x="4194810" y="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9" name="フリーフォーム: 図形 38">
            <a:extLst>
              <a:ext uri="{FF2B5EF4-FFF2-40B4-BE49-F238E27FC236}">
                <a16:creationId xmlns:a16="http://schemas.microsoft.com/office/drawing/2014/main" id="{2BBE1C74-009C-45E6-9DED-B927E531F351}"/>
              </a:ext>
            </a:extLst>
          </p:cNvPr>
          <p:cNvSpPr/>
          <p:nvPr/>
        </p:nvSpPr>
        <p:spPr>
          <a:xfrm>
            <a:off x="515718" y="4967545"/>
            <a:ext cx="4217670" cy="571500"/>
          </a:xfrm>
          <a:custGeom>
            <a:avLst/>
            <a:gdLst>
              <a:gd name="connsiteX0" fmla="*/ 0 w 4194810"/>
              <a:gd name="connsiteY0" fmla="*/ 468630 h 468630"/>
              <a:gd name="connsiteX1" fmla="*/ 525780 w 4194810"/>
              <a:gd name="connsiteY1" fmla="*/ 468630 h 468630"/>
              <a:gd name="connsiteX2" fmla="*/ 514350 w 4194810"/>
              <a:gd name="connsiteY2" fmla="*/ 0 h 468630"/>
              <a:gd name="connsiteX3" fmla="*/ 4194810 w 4194810"/>
              <a:gd name="connsiteY3" fmla="*/ 0 h 468630"/>
              <a:gd name="connsiteX0" fmla="*/ 0 w 4194810"/>
              <a:gd name="connsiteY0" fmla="*/ 468630 h 468630"/>
              <a:gd name="connsiteX1" fmla="*/ 525780 w 4194810"/>
              <a:gd name="connsiteY1" fmla="*/ 468630 h 468630"/>
              <a:gd name="connsiteX2" fmla="*/ 2160270 w 4194810"/>
              <a:gd name="connsiteY2" fmla="*/ 274320 h 468630"/>
              <a:gd name="connsiteX3" fmla="*/ 4194810 w 4194810"/>
              <a:gd name="connsiteY3" fmla="*/ 0 h 468630"/>
              <a:gd name="connsiteX0" fmla="*/ 0 w 4194810"/>
              <a:gd name="connsiteY0" fmla="*/ 468630 h 468630"/>
              <a:gd name="connsiteX1" fmla="*/ 525780 w 4194810"/>
              <a:gd name="connsiteY1" fmla="*/ 468630 h 468630"/>
              <a:gd name="connsiteX2" fmla="*/ 2320290 w 4194810"/>
              <a:gd name="connsiteY2" fmla="*/ 194310 h 468630"/>
              <a:gd name="connsiteX3" fmla="*/ 4194810 w 4194810"/>
              <a:gd name="connsiteY3" fmla="*/ 0 h 468630"/>
              <a:gd name="connsiteX0" fmla="*/ 0 w 4194810"/>
              <a:gd name="connsiteY0" fmla="*/ 468630 h 468630"/>
              <a:gd name="connsiteX1" fmla="*/ 525780 w 4194810"/>
              <a:gd name="connsiteY1" fmla="*/ 468630 h 468630"/>
              <a:gd name="connsiteX2" fmla="*/ 2320290 w 4194810"/>
              <a:gd name="connsiteY2" fmla="*/ 194310 h 468630"/>
              <a:gd name="connsiteX3" fmla="*/ 4194810 w 4194810"/>
              <a:gd name="connsiteY3" fmla="*/ 0 h 468630"/>
              <a:gd name="connsiteX0" fmla="*/ 0 w 4194810"/>
              <a:gd name="connsiteY0" fmla="*/ 468630 h 468630"/>
              <a:gd name="connsiteX1" fmla="*/ 525780 w 4194810"/>
              <a:gd name="connsiteY1" fmla="*/ 468630 h 468630"/>
              <a:gd name="connsiteX2" fmla="*/ 2320290 w 4194810"/>
              <a:gd name="connsiteY2" fmla="*/ 171450 h 468630"/>
              <a:gd name="connsiteX3" fmla="*/ 4194810 w 4194810"/>
              <a:gd name="connsiteY3" fmla="*/ 0 h 468630"/>
              <a:gd name="connsiteX0" fmla="*/ 0 w 4217670"/>
              <a:gd name="connsiteY0" fmla="*/ 571500 h 571500"/>
              <a:gd name="connsiteX1" fmla="*/ 525780 w 4217670"/>
              <a:gd name="connsiteY1" fmla="*/ 571500 h 571500"/>
              <a:gd name="connsiteX2" fmla="*/ 2320290 w 4217670"/>
              <a:gd name="connsiteY2" fmla="*/ 274320 h 571500"/>
              <a:gd name="connsiteX3" fmla="*/ 4217670 w 4217670"/>
              <a:gd name="connsiteY3" fmla="*/ 0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217670" h="571500">
                <a:moveTo>
                  <a:pt x="0" y="571500"/>
                </a:moveTo>
                <a:lnTo>
                  <a:pt x="525780" y="571500"/>
                </a:lnTo>
                <a:lnTo>
                  <a:pt x="2320290" y="274320"/>
                </a:lnTo>
                <a:cubicBezTo>
                  <a:pt x="3105150" y="175260"/>
                  <a:pt x="3592830" y="64770"/>
                  <a:pt x="421767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42276773-1D82-4BF8-AB2F-C74930C1F571}"/>
              </a:ext>
            </a:extLst>
          </p:cNvPr>
          <p:cNvSpPr txBox="1"/>
          <p:nvPr/>
        </p:nvSpPr>
        <p:spPr>
          <a:xfrm rot="21080126">
            <a:off x="3014067" y="4516227"/>
            <a:ext cx="1491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sym typeface="Symbol" panose="05050102010706020507" pitchFamily="18" charset="2"/>
              </a:rPr>
              <a:t>傾き</a:t>
            </a:r>
            <a:r>
              <a:rPr lang="en-US" altLang="ja-JP" sz="2800" i="1" dirty="0">
                <a:solidFill>
                  <a:srgbClr val="FF0000"/>
                </a:solidFill>
                <a:latin typeface="Symbol" panose="05050102010706020507" pitchFamily="18" charset="2"/>
                <a:ea typeface="HG正楷書体-PRO" panose="03000600000000000000" pitchFamily="66" charset="-128"/>
                <a:sym typeface="Symbol" panose="05050102010706020507" pitchFamily="18" charset="2"/>
              </a:rPr>
              <a:t>s</a:t>
            </a:r>
            <a:r>
              <a:rPr lang="en-US" altLang="ja-JP" sz="2800" baseline="-25000" dirty="0">
                <a:solidFill>
                  <a:srgbClr val="FF0000"/>
                </a:solidFill>
                <a:latin typeface="Symbol" panose="05050102010706020507" pitchFamily="18" charset="2"/>
                <a:ea typeface="HG正楷書体-PRO" panose="03000600000000000000" pitchFamily="66" charset="-128"/>
                <a:sym typeface="Symbol" panose="05050102010706020507" pitchFamily="18" charset="2"/>
              </a:rPr>
              <a:t>0</a:t>
            </a:r>
            <a:r>
              <a:rPr lang="en-US" altLang="ja-JP" sz="2800" dirty="0">
                <a:solidFill>
                  <a:srgbClr val="FF0000"/>
                </a:solidFill>
                <a:latin typeface="+mn-lt"/>
                <a:ea typeface="HG正楷書体-PRO" panose="03000600000000000000" pitchFamily="66" charset="-128"/>
                <a:sym typeface="Symbol" panose="05050102010706020507" pitchFamily="18" charset="2"/>
              </a:rPr>
              <a:t>/</a:t>
            </a:r>
            <a:r>
              <a:rPr lang="en-US" altLang="ja-JP" i="1" dirty="0">
                <a:solidFill>
                  <a:srgbClr val="FF0000"/>
                </a:solidFill>
                <a:ea typeface="HG正楷書体-PRO" panose="03000600000000000000" pitchFamily="66" charset="-128"/>
              </a:rPr>
              <a:t>η</a:t>
            </a:r>
            <a:endParaRPr lang="ja-JP" altLang="en-US" i="1" dirty="0">
              <a:solidFill>
                <a:srgbClr val="FF0000"/>
              </a:solidFill>
              <a:ea typeface="HG正楷書体-PRO" panose="03000600000000000000" pitchFamily="66" charset="-128"/>
            </a:endParaRPr>
          </a:p>
        </p:txBody>
      </p:sp>
      <p:sp>
        <p:nvSpPr>
          <p:cNvPr id="41" name="テキスト ボックス 40">
            <a:extLst>
              <a:ext uri="{FF2B5EF4-FFF2-40B4-BE49-F238E27FC236}">
                <a16:creationId xmlns:a16="http://schemas.microsoft.com/office/drawing/2014/main" id="{BED7FD19-3652-40A8-B2B6-ADAF9FA287B3}"/>
              </a:ext>
            </a:extLst>
          </p:cNvPr>
          <p:cNvSpPr txBox="1"/>
          <p:nvPr/>
        </p:nvSpPr>
        <p:spPr>
          <a:xfrm>
            <a:off x="575192" y="2324467"/>
            <a:ext cx="521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i="1" dirty="0">
                <a:solidFill>
                  <a:schemeClr val="accent5">
                    <a:lumMod val="50000"/>
                  </a:schemeClr>
                </a:solidFill>
                <a:latin typeface="Symbol" panose="05050102010706020507" pitchFamily="18" charset="2"/>
                <a:ea typeface="HG正楷書体-PRO" panose="03000600000000000000" pitchFamily="66" charset="-128"/>
                <a:sym typeface="Symbol" panose="05050102010706020507" pitchFamily="18" charset="2"/>
              </a:rPr>
              <a:t>s</a:t>
            </a:r>
            <a:r>
              <a:rPr lang="en-US" altLang="ja-JP" sz="2800" baseline="-25000" dirty="0">
                <a:solidFill>
                  <a:schemeClr val="accent5">
                    <a:lumMod val="50000"/>
                  </a:schemeClr>
                </a:solidFill>
                <a:latin typeface="Symbol" panose="05050102010706020507" pitchFamily="18" charset="2"/>
                <a:ea typeface="HG正楷書体-PRO" panose="03000600000000000000" pitchFamily="66" charset="-128"/>
                <a:sym typeface="Symbol" panose="05050102010706020507" pitchFamily="18" charset="2"/>
              </a:rPr>
              <a:t>0</a:t>
            </a:r>
            <a:endParaRPr lang="ja-JP" altLang="en-US" i="1" dirty="0">
              <a:solidFill>
                <a:schemeClr val="accent5">
                  <a:lumMod val="50000"/>
                </a:schemeClr>
              </a:solidFill>
              <a:latin typeface="+mn-lt"/>
              <a:ea typeface="HG正楷書体-PRO" panose="03000600000000000000" pitchFamily="66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687C0534-3111-4D4C-B12B-243262B0DA82}"/>
              </a:ext>
            </a:extLst>
          </p:cNvPr>
          <p:cNvGrpSpPr/>
          <p:nvPr/>
        </p:nvGrpSpPr>
        <p:grpSpPr>
          <a:xfrm>
            <a:off x="6313335" y="1850460"/>
            <a:ext cx="2232248" cy="1410797"/>
            <a:chOff x="6313335" y="1850460"/>
            <a:chExt cx="2232248" cy="1410797"/>
          </a:xfrm>
        </p:grpSpPr>
        <p:cxnSp>
          <p:nvCxnSpPr>
            <p:cNvPr id="42" name="直線矢印コネクタ 41">
              <a:extLst>
                <a:ext uri="{FF2B5EF4-FFF2-40B4-BE49-F238E27FC236}">
                  <a16:creationId xmlns:a16="http://schemas.microsoft.com/office/drawing/2014/main" id="{5F21A21C-9D55-47E2-BA41-D4801477DD8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567542" y="2439412"/>
              <a:ext cx="861917" cy="82184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Rectangle 25">
              <a:extLst>
                <a:ext uri="{FF2B5EF4-FFF2-40B4-BE49-F238E27FC236}">
                  <a16:creationId xmlns:a16="http://schemas.microsoft.com/office/drawing/2014/main" id="{2F3D52BF-D98A-4A66-B6E2-82A84168A0B6}"/>
                </a:ext>
              </a:extLst>
            </p:cNvPr>
            <p:cNvSpPr txBox="1">
              <a:spLocks noChangeArrowheads="1"/>
            </p:cNvSpPr>
            <p:nvPr/>
          </p:nvSpPr>
          <p:spPr>
            <a:xfrm>
              <a:off x="6313335" y="1850460"/>
              <a:ext cx="2232248" cy="648072"/>
            </a:xfrm>
            <a:prstGeom prst="rect">
              <a:avLst/>
            </a:prstGeom>
          </p:spPr>
          <p:txBody>
            <a:bodyPr/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kumimoji="1" sz="4400">
                  <a:solidFill>
                    <a:schemeClr val="tx2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1" hangingPunct="1"/>
              <a:r>
                <a:rPr lang="ja-JP" altLang="en-US" sz="3600" kern="0" dirty="0">
                  <a:solidFill>
                    <a:schemeClr val="accent1">
                      <a:lumMod val="50000"/>
                    </a:schemeClr>
                  </a:solidFill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時間微分</a:t>
              </a:r>
              <a:endParaRPr lang="ja-JP" altLang="en-US" sz="2000" kern="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  <a:ea typeface="小塚ゴシック Pro L" pitchFamily="34" charset="-128"/>
              </a:endParaRPr>
            </a:p>
          </p:txBody>
        </p:sp>
      </p:grp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47756F0E-E900-42D6-A9B1-A949DAEFF5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4113928"/>
      </p:ext>
    </p:extLst>
  </p:cSld>
  <p:clrMapOvr>
    <a:masterClrMapping/>
  </p:clrMapOvr>
  <p:transition spd="med" advTm="10326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991545" y="980728"/>
            <a:ext cx="8457765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altLang="ja-JP" sz="3600" dirty="0">
                <a:solidFill>
                  <a:srgbClr val="99CC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4. </a:t>
            </a:r>
            <a:r>
              <a:rPr lang="ja-JP" altLang="en-US" sz="3600" dirty="0">
                <a:solidFill>
                  <a:srgbClr val="99CC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流体としての地球  </a:t>
            </a:r>
            <a:r>
              <a:rPr lang="en-US" altLang="ja-JP" dirty="0">
                <a:solidFill>
                  <a:srgbClr val="99CC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Earth as a fluid</a:t>
            </a:r>
            <a:endParaRPr lang="ja-JP" altLang="en-US" dirty="0">
              <a:solidFill>
                <a:srgbClr val="99CC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/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　　地球の形、地球楕円体、ジオイド</a:t>
            </a:r>
            <a:endParaRPr lang="en-US" altLang="ja-JP" sz="3200" dirty="0">
              <a:solidFill>
                <a:srgbClr val="FF7C8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/>
            <a:r>
              <a:rPr lang="en-US" altLang="ja-JP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		Shape, ellipsoid, Geoid</a:t>
            </a:r>
            <a:endParaRPr lang="ja-JP" altLang="en-US" dirty="0">
              <a:solidFill>
                <a:srgbClr val="FF7C8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/>
            <a:endParaRPr lang="ja-JP" altLang="en-US" sz="2000" dirty="0">
              <a:solidFill>
                <a:srgbClr val="FF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/>
            <a:r>
              <a:rPr lang="en-US" altLang="ja-JP" sz="3600" dirty="0">
                <a:solidFill>
                  <a:srgbClr val="99CC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5. </a:t>
            </a:r>
            <a:r>
              <a:rPr lang="ja-JP" altLang="en-US" sz="3600" dirty="0">
                <a:solidFill>
                  <a:srgbClr val="99CC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弾性体としての地球 </a:t>
            </a:r>
            <a:r>
              <a:rPr lang="en-US" altLang="ja-JP" dirty="0">
                <a:solidFill>
                  <a:srgbClr val="99CC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Earth as an elastic body</a:t>
            </a:r>
            <a:endParaRPr lang="ja-JP" altLang="en-US" dirty="0">
              <a:solidFill>
                <a:srgbClr val="99CC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/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　　地球潮汐、分潮、ラブ数</a:t>
            </a:r>
            <a:endParaRPr lang="en-US" altLang="ja-JP" sz="3200" dirty="0">
              <a:solidFill>
                <a:srgbClr val="FF7C8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/>
            <a:r>
              <a:rPr lang="en-US" altLang="ja-JP" sz="3200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		</a:t>
            </a:r>
            <a:r>
              <a:rPr lang="en-US" altLang="ja-JP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Earth tide, tidal components, Love number</a:t>
            </a:r>
            <a:endParaRPr lang="ja-JP" altLang="en-US" sz="3200" dirty="0">
              <a:solidFill>
                <a:srgbClr val="FF7C8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/>
            <a:endParaRPr lang="ja-JP" altLang="en-US" sz="2800" dirty="0">
              <a:solidFill>
                <a:srgbClr val="FF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/>
            <a:r>
              <a:rPr lang="en-US" altLang="ja-JP" sz="3600" dirty="0">
                <a:solidFill>
                  <a:srgbClr val="99CC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6. </a:t>
            </a:r>
            <a:r>
              <a:rPr lang="ja-JP" altLang="en-US" sz="3600" dirty="0">
                <a:solidFill>
                  <a:srgbClr val="99CC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地球の重力とその変動</a:t>
            </a:r>
            <a:r>
              <a:rPr lang="ja-JP" altLang="en-US" sz="3200" dirty="0">
                <a:solidFill>
                  <a:srgbClr val="99CC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   </a:t>
            </a:r>
            <a:r>
              <a:rPr lang="en-US" altLang="ja-JP" dirty="0">
                <a:solidFill>
                  <a:srgbClr val="99CC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Earth’s gravity</a:t>
            </a:r>
            <a:endParaRPr lang="ja-JP" altLang="en-US" dirty="0">
              <a:solidFill>
                <a:srgbClr val="99CC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/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　　重力異常、アイソスタシー</a:t>
            </a:r>
            <a:endParaRPr lang="en-US" altLang="ja-JP" sz="3200" dirty="0">
              <a:solidFill>
                <a:srgbClr val="FF7C8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/>
            <a:r>
              <a:rPr lang="en-US" altLang="ja-JP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		Gravity anomaly, isostasy </a:t>
            </a:r>
            <a:r>
              <a:rPr lang="ja-JP" altLang="en-US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　　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F4742372-3958-4795-9893-60AE032646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7672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4046127" y="439887"/>
            <a:ext cx="433965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6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マックスウェル物質</a:t>
            </a:r>
            <a:endParaRPr lang="en-US" altLang="ja-JP" sz="36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3200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Maxwell substance</a:t>
            </a:r>
            <a:endParaRPr lang="ja-JP" altLang="en-US" sz="3200" dirty="0"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3" name="フリーフォーム: 図形 2"/>
          <p:cNvSpPr/>
          <p:nvPr/>
        </p:nvSpPr>
        <p:spPr>
          <a:xfrm>
            <a:off x="2495600" y="3284985"/>
            <a:ext cx="3720352" cy="815789"/>
          </a:xfrm>
          <a:custGeom>
            <a:avLst/>
            <a:gdLst>
              <a:gd name="connsiteX0" fmla="*/ 0 w 2877670"/>
              <a:gd name="connsiteY0" fmla="*/ 430306 h 815789"/>
              <a:gd name="connsiteX1" fmla="*/ 152400 w 2877670"/>
              <a:gd name="connsiteY1" fmla="*/ 26894 h 815789"/>
              <a:gd name="connsiteX2" fmla="*/ 349623 w 2877670"/>
              <a:gd name="connsiteY2" fmla="*/ 815789 h 815789"/>
              <a:gd name="connsiteX3" fmla="*/ 573741 w 2877670"/>
              <a:gd name="connsiteY3" fmla="*/ 17930 h 815789"/>
              <a:gd name="connsiteX4" fmla="*/ 762000 w 2877670"/>
              <a:gd name="connsiteY4" fmla="*/ 788894 h 815789"/>
              <a:gd name="connsiteX5" fmla="*/ 977153 w 2877670"/>
              <a:gd name="connsiteY5" fmla="*/ 0 h 815789"/>
              <a:gd name="connsiteX6" fmla="*/ 1192306 w 2877670"/>
              <a:gd name="connsiteY6" fmla="*/ 753036 h 815789"/>
              <a:gd name="connsiteX7" fmla="*/ 1308847 w 2877670"/>
              <a:gd name="connsiteY7" fmla="*/ 313765 h 815789"/>
              <a:gd name="connsiteX8" fmla="*/ 2877670 w 2877670"/>
              <a:gd name="connsiteY8" fmla="*/ 277906 h 815789"/>
              <a:gd name="connsiteX0" fmla="*/ 0 w 4249270"/>
              <a:gd name="connsiteY0" fmla="*/ 699248 h 815789"/>
              <a:gd name="connsiteX1" fmla="*/ 1524000 w 4249270"/>
              <a:gd name="connsiteY1" fmla="*/ 26894 h 815789"/>
              <a:gd name="connsiteX2" fmla="*/ 1721223 w 4249270"/>
              <a:gd name="connsiteY2" fmla="*/ 815789 h 815789"/>
              <a:gd name="connsiteX3" fmla="*/ 1945341 w 4249270"/>
              <a:gd name="connsiteY3" fmla="*/ 17930 h 815789"/>
              <a:gd name="connsiteX4" fmla="*/ 2133600 w 4249270"/>
              <a:gd name="connsiteY4" fmla="*/ 788894 h 815789"/>
              <a:gd name="connsiteX5" fmla="*/ 2348753 w 4249270"/>
              <a:gd name="connsiteY5" fmla="*/ 0 h 815789"/>
              <a:gd name="connsiteX6" fmla="*/ 2563906 w 4249270"/>
              <a:gd name="connsiteY6" fmla="*/ 753036 h 815789"/>
              <a:gd name="connsiteX7" fmla="*/ 2680447 w 4249270"/>
              <a:gd name="connsiteY7" fmla="*/ 313765 h 815789"/>
              <a:gd name="connsiteX8" fmla="*/ 4249270 w 4249270"/>
              <a:gd name="connsiteY8" fmla="*/ 277906 h 815789"/>
              <a:gd name="connsiteX0" fmla="*/ 0 w 4249270"/>
              <a:gd name="connsiteY0" fmla="*/ 699248 h 815789"/>
              <a:gd name="connsiteX1" fmla="*/ 1057835 w 4249270"/>
              <a:gd name="connsiteY1" fmla="*/ 206189 h 815789"/>
              <a:gd name="connsiteX2" fmla="*/ 1524000 w 4249270"/>
              <a:gd name="connsiteY2" fmla="*/ 26894 h 815789"/>
              <a:gd name="connsiteX3" fmla="*/ 1721223 w 4249270"/>
              <a:gd name="connsiteY3" fmla="*/ 815789 h 815789"/>
              <a:gd name="connsiteX4" fmla="*/ 1945341 w 4249270"/>
              <a:gd name="connsiteY4" fmla="*/ 17930 h 815789"/>
              <a:gd name="connsiteX5" fmla="*/ 2133600 w 4249270"/>
              <a:gd name="connsiteY5" fmla="*/ 788894 h 815789"/>
              <a:gd name="connsiteX6" fmla="*/ 2348753 w 4249270"/>
              <a:gd name="connsiteY6" fmla="*/ 0 h 815789"/>
              <a:gd name="connsiteX7" fmla="*/ 2563906 w 4249270"/>
              <a:gd name="connsiteY7" fmla="*/ 753036 h 815789"/>
              <a:gd name="connsiteX8" fmla="*/ 2680447 w 4249270"/>
              <a:gd name="connsiteY8" fmla="*/ 313765 h 815789"/>
              <a:gd name="connsiteX9" fmla="*/ 4249270 w 4249270"/>
              <a:gd name="connsiteY9" fmla="*/ 277906 h 815789"/>
              <a:gd name="connsiteX0" fmla="*/ 0 w 4249270"/>
              <a:gd name="connsiteY0" fmla="*/ 699248 h 815789"/>
              <a:gd name="connsiteX1" fmla="*/ 1353670 w 4249270"/>
              <a:gd name="connsiteY1" fmla="*/ 457200 h 815789"/>
              <a:gd name="connsiteX2" fmla="*/ 1524000 w 4249270"/>
              <a:gd name="connsiteY2" fmla="*/ 26894 h 815789"/>
              <a:gd name="connsiteX3" fmla="*/ 1721223 w 4249270"/>
              <a:gd name="connsiteY3" fmla="*/ 815789 h 815789"/>
              <a:gd name="connsiteX4" fmla="*/ 1945341 w 4249270"/>
              <a:gd name="connsiteY4" fmla="*/ 17930 h 815789"/>
              <a:gd name="connsiteX5" fmla="*/ 2133600 w 4249270"/>
              <a:gd name="connsiteY5" fmla="*/ 788894 h 815789"/>
              <a:gd name="connsiteX6" fmla="*/ 2348753 w 4249270"/>
              <a:gd name="connsiteY6" fmla="*/ 0 h 815789"/>
              <a:gd name="connsiteX7" fmla="*/ 2563906 w 4249270"/>
              <a:gd name="connsiteY7" fmla="*/ 753036 h 815789"/>
              <a:gd name="connsiteX8" fmla="*/ 2680447 w 4249270"/>
              <a:gd name="connsiteY8" fmla="*/ 313765 h 815789"/>
              <a:gd name="connsiteX9" fmla="*/ 4249270 w 4249270"/>
              <a:gd name="connsiteY9" fmla="*/ 277906 h 815789"/>
              <a:gd name="connsiteX0" fmla="*/ 0 w 4329952"/>
              <a:gd name="connsiteY0" fmla="*/ 466166 h 815789"/>
              <a:gd name="connsiteX1" fmla="*/ 1434352 w 4329952"/>
              <a:gd name="connsiteY1" fmla="*/ 457200 h 815789"/>
              <a:gd name="connsiteX2" fmla="*/ 1604682 w 4329952"/>
              <a:gd name="connsiteY2" fmla="*/ 26894 h 815789"/>
              <a:gd name="connsiteX3" fmla="*/ 1801905 w 4329952"/>
              <a:gd name="connsiteY3" fmla="*/ 815789 h 815789"/>
              <a:gd name="connsiteX4" fmla="*/ 2026023 w 4329952"/>
              <a:gd name="connsiteY4" fmla="*/ 17930 h 815789"/>
              <a:gd name="connsiteX5" fmla="*/ 2214282 w 4329952"/>
              <a:gd name="connsiteY5" fmla="*/ 788894 h 815789"/>
              <a:gd name="connsiteX6" fmla="*/ 2429435 w 4329952"/>
              <a:gd name="connsiteY6" fmla="*/ 0 h 815789"/>
              <a:gd name="connsiteX7" fmla="*/ 2644588 w 4329952"/>
              <a:gd name="connsiteY7" fmla="*/ 753036 h 815789"/>
              <a:gd name="connsiteX8" fmla="*/ 2761129 w 4329952"/>
              <a:gd name="connsiteY8" fmla="*/ 313765 h 815789"/>
              <a:gd name="connsiteX9" fmla="*/ 4329952 w 4329952"/>
              <a:gd name="connsiteY9" fmla="*/ 277906 h 815789"/>
              <a:gd name="connsiteX0" fmla="*/ 0 w 4329952"/>
              <a:gd name="connsiteY0" fmla="*/ 466166 h 815789"/>
              <a:gd name="connsiteX1" fmla="*/ 1443317 w 4329952"/>
              <a:gd name="connsiteY1" fmla="*/ 421341 h 815789"/>
              <a:gd name="connsiteX2" fmla="*/ 1604682 w 4329952"/>
              <a:gd name="connsiteY2" fmla="*/ 26894 h 815789"/>
              <a:gd name="connsiteX3" fmla="*/ 1801905 w 4329952"/>
              <a:gd name="connsiteY3" fmla="*/ 815789 h 815789"/>
              <a:gd name="connsiteX4" fmla="*/ 2026023 w 4329952"/>
              <a:gd name="connsiteY4" fmla="*/ 17930 h 815789"/>
              <a:gd name="connsiteX5" fmla="*/ 2214282 w 4329952"/>
              <a:gd name="connsiteY5" fmla="*/ 788894 h 815789"/>
              <a:gd name="connsiteX6" fmla="*/ 2429435 w 4329952"/>
              <a:gd name="connsiteY6" fmla="*/ 0 h 815789"/>
              <a:gd name="connsiteX7" fmla="*/ 2644588 w 4329952"/>
              <a:gd name="connsiteY7" fmla="*/ 753036 h 815789"/>
              <a:gd name="connsiteX8" fmla="*/ 2761129 w 4329952"/>
              <a:gd name="connsiteY8" fmla="*/ 313765 h 815789"/>
              <a:gd name="connsiteX9" fmla="*/ 4329952 w 4329952"/>
              <a:gd name="connsiteY9" fmla="*/ 277906 h 815789"/>
              <a:gd name="connsiteX0" fmla="*/ 0 w 4069975"/>
              <a:gd name="connsiteY0" fmla="*/ 439272 h 815789"/>
              <a:gd name="connsiteX1" fmla="*/ 1183340 w 4069975"/>
              <a:gd name="connsiteY1" fmla="*/ 421341 h 815789"/>
              <a:gd name="connsiteX2" fmla="*/ 1344705 w 4069975"/>
              <a:gd name="connsiteY2" fmla="*/ 26894 h 815789"/>
              <a:gd name="connsiteX3" fmla="*/ 1541928 w 4069975"/>
              <a:gd name="connsiteY3" fmla="*/ 815789 h 815789"/>
              <a:gd name="connsiteX4" fmla="*/ 1766046 w 4069975"/>
              <a:gd name="connsiteY4" fmla="*/ 17930 h 815789"/>
              <a:gd name="connsiteX5" fmla="*/ 1954305 w 4069975"/>
              <a:gd name="connsiteY5" fmla="*/ 788894 h 815789"/>
              <a:gd name="connsiteX6" fmla="*/ 2169458 w 4069975"/>
              <a:gd name="connsiteY6" fmla="*/ 0 h 815789"/>
              <a:gd name="connsiteX7" fmla="*/ 2384611 w 4069975"/>
              <a:gd name="connsiteY7" fmla="*/ 753036 h 815789"/>
              <a:gd name="connsiteX8" fmla="*/ 2501152 w 4069975"/>
              <a:gd name="connsiteY8" fmla="*/ 313765 h 815789"/>
              <a:gd name="connsiteX9" fmla="*/ 4069975 w 4069975"/>
              <a:gd name="connsiteY9" fmla="*/ 277906 h 815789"/>
              <a:gd name="connsiteX0" fmla="*/ 0 w 3720352"/>
              <a:gd name="connsiteY0" fmla="*/ 439272 h 815789"/>
              <a:gd name="connsiteX1" fmla="*/ 1183340 w 3720352"/>
              <a:gd name="connsiteY1" fmla="*/ 421341 h 815789"/>
              <a:gd name="connsiteX2" fmla="*/ 1344705 w 3720352"/>
              <a:gd name="connsiteY2" fmla="*/ 26894 h 815789"/>
              <a:gd name="connsiteX3" fmla="*/ 1541928 w 3720352"/>
              <a:gd name="connsiteY3" fmla="*/ 815789 h 815789"/>
              <a:gd name="connsiteX4" fmla="*/ 1766046 w 3720352"/>
              <a:gd name="connsiteY4" fmla="*/ 17930 h 815789"/>
              <a:gd name="connsiteX5" fmla="*/ 1954305 w 3720352"/>
              <a:gd name="connsiteY5" fmla="*/ 788894 h 815789"/>
              <a:gd name="connsiteX6" fmla="*/ 2169458 w 3720352"/>
              <a:gd name="connsiteY6" fmla="*/ 0 h 815789"/>
              <a:gd name="connsiteX7" fmla="*/ 2384611 w 3720352"/>
              <a:gd name="connsiteY7" fmla="*/ 753036 h 815789"/>
              <a:gd name="connsiteX8" fmla="*/ 2501152 w 3720352"/>
              <a:gd name="connsiteY8" fmla="*/ 313765 h 815789"/>
              <a:gd name="connsiteX9" fmla="*/ 3720352 w 3720352"/>
              <a:gd name="connsiteY9" fmla="*/ 304800 h 81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0352" h="815789">
                <a:moveTo>
                  <a:pt x="0" y="439272"/>
                </a:moveTo>
                <a:lnTo>
                  <a:pt x="1183340" y="421341"/>
                </a:lnTo>
                <a:lnTo>
                  <a:pt x="1344705" y="26894"/>
                </a:lnTo>
                <a:lnTo>
                  <a:pt x="1541928" y="815789"/>
                </a:lnTo>
                <a:lnTo>
                  <a:pt x="1766046" y="17930"/>
                </a:lnTo>
                <a:lnTo>
                  <a:pt x="1954305" y="788894"/>
                </a:lnTo>
                <a:lnTo>
                  <a:pt x="2169458" y="0"/>
                </a:lnTo>
                <a:lnTo>
                  <a:pt x="2384611" y="753036"/>
                </a:lnTo>
                <a:lnTo>
                  <a:pt x="2501152" y="313765"/>
                </a:lnTo>
                <a:lnTo>
                  <a:pt x="3720352" y="304800"/>
                </a:lnTo>
              </a:path>
            </a:pathLst>
          </a:cu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grpSp>
        <p:nvGrpSpPr>
          <p:cNvPr id="13" name="グループ化 12"/>
          <p:cNvGrpSpPr/>
          <p:nvPr/>
        </p:nvGrpSpPr>
        <p:grpSpPr>
          <a:xfrm>
            <a:off x="6215952" y="3190856"/>
            <a:ext cx="2757608" cy="905435"/>
            <a:chOff x="5220072" y="2805953"/>
            <a:chExt cx="2757608" cy="905435"/>
          </a:xfrm>
        </p:grpSpPr>
        <p:cxnSp>
          <p:nvCxnSpPr>
            <p:cNvPr id="5" name="直線コネクタ 4"/>
            <p:cNvCxnSpPr/>
            <p:nvPr/>
          </p:nvCxnSpPr>
          <p:spPr>
            <a:xfrm>
              <a:off x="5220072" y="3212976"/>
              <a:ext cx="1152128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/>
            <p:nvPr/>
          </p:nvCxnSpPr>
          <p:spPr>
            <a:xfrm>
              <a:off x="6372200" y="2924944"/>
              <a:ext cx="0" cy="648072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フリーフォーム: 図形 8"/>
            <p:cNvSpPr/>
            <p:nvPr/>
          </p:nvSpPr>
          <p:spPr>
            <a:xfrm>
              <a:off x="5898776" y="2805953"/>
              <a:ext cx="806824" cy="905435"/>
            </a:xfrm>
            <a:custGeom>
              <a:avLst/>
              <a:gdLst>
                <a:gd name="connsiteX0" fmla="*/ 0 w 806824"/>
                <a:gd name="connsiteY0" fmla="*/ 0 h 905435"/>
                <a:gd name="connsiteX1" fmla="*/ 806824 w 806824"/>
                <a:gd name="connsiteY1" fmla="*/ 0 h 905435"/>
                <a:gd name="connsiteX2" fmla="*/ 806824 w 806824"/>
                <a:gd name="connsiteY2" fmla="*/ 905435 h 905435"/>
                <a:gd name="connsiteX3" fmla="*/ 53789 w 806824"/>
                <a:gd name="connsiteY3" fmla="*/ 887506 h 90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6824" h="905435">
                  <a:moveTo>
                    <a:pt x="0" y="0"/>
                  </a:moveTo>
                  <a:lnTo>
                    <a:pt x="806824" y="0"/>
                  </a:lnTo>
                  <a:lnTo>
                    <a:pt x="806824" y="905435"/>
                  </a:lnTo>
                  <a:lnTo>
                    <a:pt x="53789" y="887506"/>
                  </a:lnTo>
                </a:path>
              </a:pathLst>
            </a:cu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cxnSp>
          <p:nvCxnSpPr>
            <p:cNvPr id="11" name="直線コネクタ 10"/>
            <p:cNvCxnSpPr/>
            <p:nvPr/>
          </p:nvCxnSpPr>
          <p:spPr>
            <a:xfrm>
              <a:off x="6705600" y="3248980"/>
              <a:ext cx="127208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テキスト ボックス 13"/>
          <p:cNvSpPr txBox="1"/>
          <p:nvPr/>
        </p:nvSpPr>
        <p:spPr>
          <a:xfrm>
            <a:off x="3537071" y="4655642"/>
            <a:ext cx="1435008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600" dirty="0">
                <a:solidFill>
                  <a:srgbClr val="0070C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ばね</a:t>
            </a:r>
            <a:endParaRPr lang="en-US" altLang="ja-JP" sz="3600" dirty="0">
              <a:solidFill>
                <a:srgbClr val="0070C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3200" dirty="0">
                <a:solidFill>
                  <a:srgbClr val="0070C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Spring</a:t>
            </a:r>
            <a:endParaRPr lang="ja-JP" altLang="en-US" sz="3200" dirty="0">
              <a:solidFill>
                <a:srgbClr val="0070C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5993320" y="4655642"/>
            <a:ext cx="3416320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600" dirty="0">
                <a:solidFill>
                  <a:srgbClr val="C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ダッシュポット</a:t>
            </a:r>
            <a:endParaRPr lang="en-US" altLang="ja-JP" sz="3600" dirty="0">
              <a:solidFill>
                <a:srgbClr val="C0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3200" dirty="0">
                <a:solidFill>
                  <a:srgbClr val="C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Dashpot</a:t>
            </a:r>
            <a:endParaRPr lang="ja-JP" altLang="en-US" sz="3200" dirty="0">
              <a:solidFill>
                <a:srgbClr val="C0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6" name="テキスト ボックス 15"/>
          <p:cNvSpPr txBox="1"/>
          <p:nvPr/>
        </p:nvSpPr>
        <p:spPr>
          <a:xfrm>
            <a:off x="3708804" y="2119833"/>
            <a:ext cx="12939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dirty="0">
                <a:solidFill>
                  <a:srgbClr val="0070C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弾性</a:t>
            </a:r>
            <a:endParaRPr lang="en-US" altLang="ja-JP" sz="3200" dirty="0">
              <a:solidFill>
                <a:srgbClr val="0070C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2800" dirty="0">
                <a:solidFill>
                  <a:srgbClr val="0070C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elastic</a:t>
            </a:r>
            <a:endParaRPr lang="ja-JP" altLang="en-US" sz="2800" dirty="0">
              <a:solidFill>
                <a:srgbClr val="0070C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6949470" y="2067036"/>
            <a:ext cx="13692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dirty="0">
                <a:solidFill>
                  <a:srgbClr val="C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粘性</a:t>
            </a:r>
            <a:endParaRPr lang="en-US" altLang="ja-JP" sz="3200" dirty="0">
              <a:solidFill>
                <a:srgbClr val="C0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2800" dirty="0">
                <a:solidFill>
                  <a:srgbClr val="C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viscous</a:t>
            </a:r>
            <a:endParaRPr lang="ja-JP" altLang="en-US" sz="2800" dirty="0">
              <a:solidFill>
                <a:srgbClr val="C0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4977850" y="3717050"/>
            <a:ext cx="367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i="1" dirty="0">
                <a:solidFill>
                  <a:srgbClr val="0070C0"/>
                </a:solidFill>
                <a:latin typeface="+mn-lt"/>
                <a:ea typeface="HG正楷書体-PRO" panose="03000600000000000000" pitchFamily="66" charset="-128"/>
              </a:rPr>
              <a:t>k</a:t>
            </a:r>
            <a:endParaRPr lang="ja-JP" altLang="en-US" sz="2800" i="1" dirty="0">
              <a:solidFill>
                <a:srgbClr val="0070C0"/>
              </a:solidFill>
              <a:latin typeface="+mn-lt"/>
              <a:ea typeface="HG正楷書体-PRO" panose="03000600000000000000" pitchFamily="66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793620" y="3661847"/>
            <a:ext cx="381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i="1" dirty="0">
                <a:solidFill>
                  <a:srgbClr val="C00000"/>
                </a:solidFill>
                <a:latin typeface="+mn-lt"/>
                <a:ea typeface="HG正楷書体-PRO" panose="03000600000000000000" pitchFamily="66" charset="-128"/>
              </a:rPr>
              <a:t>η</a:t>
            </a:r>
            <a:endParaRPr lang="ja-JP" altLang="en-US" sz="2800" i="1" dirty="0">
              <a:solidFill>
                <a:srgbClr val="C00000"/>
              </a:solidFill>
              <a:latin typeface="+mn-lt"/>
              <a:ea typeface="HG正楷書体-PRO" panose="03000600000000000000" pitchFamily="66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D98A9AC-D0C3-42E6-B029-78DB525962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8188" t="46528" r="47375" b="41577"/>
          <a:stretch/>
        </p:blipFill>
        <p:spPr>
          <a:xfrm>
            <a:off x="8858726" y="846267"/>
            <a:ext cx="2844460" cy="1464786"/>
          </a:xfrm>
          <a:prstGeom prst="rect">
            <a:avLst/>
          </a:prstGeom>
          <a:ln w="76200">
            <a:solidFill>
              <a:srgbClr val="CC0000"/>
            </a:solidFill>
          </a:ln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4F51945-20AF-431A-828B-C02542FDCA8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8891" t="61975" r="48031" b="27898"/>
          <a:stretch/>
        </p:blipFill>
        <p:spPr>
          <a:xfrm>
            <a:off x="623392" y="922895"/>
            <a:ext cx="2709884" cy="1311530"/>
          </a:xfrm>
          <a:prstGeom prst="rect">
            <a:avLst/>
          </a:prstGeom>
          <a:ln w="76200">
            <a:solidFill>
              <a:srgbClr val="CC0000"/>
            </a:solidFill>
          </a:ln>
        </p:spPr>
      </p:pic>
      <p:pic>
        <p:nvPicPr>
          <p:cNvPr id="10" name="オーディオ 9">
            <a:hlinkClick r:id="" action="ppaction://media"/>
            <a:extLst>
              <a:ext uri="{FF2B5EF4-FFF2-40B4-BE49-F238E27FC236}">
                <a16:creationId xmlns:a16="http://schemas.microsoft.com/office/drawing/2014/main" id="{A317778B-886A-4B8E-B7F5-DD15DC50B4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510297"/>
      </p:ext>
    </p:extLst>
  </p:cSld>
  <p:clrMapOvr>
    <a:masterClrMapping/>
  </p:clrMapOvr>
  <p:transition spd="med" advTm="4006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3291A36-3531-4365-A9AA-03372B410FD2}"/>
              </a:ext>
            </a:extLst>
          </p:cNvPr>
          <p:cNvGrpSpPr/>
          <p:nvPr/>
        </p:nvGrpSpPr>
        <p:grpSpPr>
          <a:xfrm>
            <a:off x="2105948" y="4163075"/>
            <a:ext cx="8886596" cy="1714197"/>
            <a:chOff x="6375620" y="4529273"/>
            <a:chExt cx="8886596" cy="1714197"/>
          </a:xfrm>
        </p:grpSpPr>
        <p:cxnSp>
          <p:nvCxnSpPr>
            <p:cNvPr id="3" name="直線矢印コネクタ 2">
              <a:extLst>
                <a:ext uri="{FF2B5EF4-FFF2-40B4-BE49-F238E27FC236}">
                  <a16:creationId xmlns:a16="http://schemas.microsoft.com/office/drawing/2014/main" id="{B12CF22F-BBF1-4EEB-A791-46961A0AEE6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04112" y="4869160"/>
              <a:ext cx="0" cy="12461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矢印コネクタ 3">
              <a:extLst>
                <a:ext uri="{FF2B5EF4-FFF2-40B4-BE49-F238E27FC236}">
                  <a16:creationId xmlns:a16="http://schemas.microsoft.com/office/drawing/2014/main" id="{BF089243-E221-49EE-88E3-B0A40B9EEFB6}"/>
                </a:ext>
              </a:extLst>
            </p:cNvPr>
            <p:cNvCxnSpPr>
              <a:cxnSpLocks/>
            </p:cNvCxnSpPr>
            <p:nvPr/>
          </p:nvCxnSpPr>
          <p:spPr>
            <a:xfrm>
              <a:off x="6375620" y="5794417"/>
              <a:ext cx="8576640" cy="62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A05D3C4E-907A-41DE-8C39-045E7A53406E}"/>
                </a:ext>
              </a:extLst>
            </p:cNvPr>
            <p:cNvSpPr txBox="1"/>
            <p:nvPr/>
          </p:nvSpPr>
          <p:spPr>
            <a:xfrm>
              <a:off x="15046192" y="5560651"/>
              <a:ext cx="2160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i="1" dirty="0">
                  <a:latin typeface="+mn-lt"/>
                  <a:ea typeface="HG正楷書体-PRO" panose="03000600000000000000" pitchFamily="66" charset="-128"/>
                </a:rPr>
                <a:t>t</a:t>
              </a:r>
              <a:endParaRPr lang="ja-JP" altLang="en-US" sz="2800" i="1" dirty="0">
                <a:latin typeface="+mn-lt"/>
                <a:ea typeface="HG正楷書体-PRO" panose="03000600000000000000" pitchFamily="66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6017A69-3687-4DE8-BBFD-D70AC732E3FD}"/>
                </a:ext>
              </a:extLst>
            </p:cNvPr>
            <p:cNvSpPr txBox="1"/>
            <p:nvPr/>
          </p:nvSpPr>
          <p:spPr>
            <a:xfrm>
              <a:off x="6682967" y="4529273"/>
              <a:ext cx="3642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200" i="1" dirty="0">
                  <a:latin typeface="+mn-lt"/>
                  <a:ea typeface="HG正楷書体-PRO" panose="03000600000000000000" pitchFamily="66" charset="-128"/>
                  <a:sym typeface="Symbol" panose="05050102010706020507" pitchFamily="18" charset="2"/>
                </a:rPr>
                <a:t></a:t>
              </a:r>
              <a:endParaRPr lang="ja-JP" altLang="en-US" sz="2800" i="1" dirty="0">
                <a:latin typeface="+mn-lt"/>
                <a:ea typeface="HG正楷書体-PRO" panose="03000600000000000000" pitchFamily="66" charset="-128"/>
              </a:endParaRP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6A12622A-DD40-4EA6-AE51-2014818AF669}"/>
                </a:ext>
              </a:extLst>
            </p:cNvPr>
            <p:cNvSpPr txBox="1"/>
            <p:nvPr/>
          </p:nvSpPr>
          <p:spPr>
            <a:xfrm flipH="1">
              <a:off x="6805132" y="5781805"/>
              <a:ext cx="298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>
                  <a:latin typeface="+mn-lt"/>
                  <a:ea typeface="HG正楷書体-PRO" panose="03000600000000000000" pitchFamily="66" charset="-128"/>
                </a:rPr>
                <a:t>0</a:t>
              </a:r>
              <a:endParaRPr lang="ja-JP" altLang="en-US" dirty="0">
                <a:latin typeface="+mn-lt"/>
                <a:ea typeface="HG正楷書体-PRO" panose="03000600000000000000" pitchFamily="66" charset="-128"/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6BE832D3-947E-4532-96E3-613194DBB123}"/>
              </a:ext>
            </a:extLst>
          </p:cNvPr>
          <p:cNvGrpSpPr/>
          <p:nvPr/>
        </p:nvGrpSpPr>
        <p:grpSpPr>
          <a:xfrm>
            <a:off x="2105948" y="1429268"/>
            <a:ext cx="8778584" cy="1714197"/>
            <a:chOff x="6528020" y="4681673"/>
            <a:chExt cx="8778584" cy="1714197"/>
          </a:xfrm>
        </p:grpSpPr>
        <p:cxnSp>
          <p:nvCxnSpPr>
            <p:cNvPr id="9" name="直線矢印コネクタ 8">
              <a:extLst>
                <a:ext uri="{FF2B5EF4-FFF2-40B4-BE49-F238E27FC236}">
                  <a16:creationId xmlns:a16="http://schemas.microsoft.com/office/drawing/2014/main" id="{C108BC9A-D75E-4476-AF88-33729C2BD9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56512" y="5021560"/>
              <a:ext cx="0" cy="12461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E89C7E19-D349-4CD7-B0E3-FA4908714D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28020" y="5934205"/>
              <a:ext cx="8504632" cy="1261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542C791D-F451-45BF-9AB7-8E0F4F8A5CED}"/>
                </a:ext>
              </a:extLst>
            </p:cNvPr>
            <p:cNvSpPr txBox="1"/>
            <p:nvPr/>
          </p:nvSpPr>
          <p:spPr>
            <a:xfrm>
              <a:off x="15090580" y="5644611"/>
              <a:ext cx="2160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i="1" dirty="0">
                  <a:latin typeface="+mn-lt"/>
                  <a:ea typeface="HG正楷書体-PRO" panose="03000600000000000000" pitchFamily="66" charset="-128"/>
                </a:rPr>
                <a:t>t</a:t>
              </a:r>
              <a:endParaRPr lang="ja-JP" altLang="en-US" sz="2800" i="1" dirty="0">
                <a:latin typeface="+mn-lt"/>
                <a:ea typeface="HG正楷書体-PRO" panose="03000600000000000000" pitchFamily="66" charset="-128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EC70EF68-9C38-432E-BCA1-186833F19FCE}"/>
                </a:ext>
              </a:extLst>
            </p:cNvPr>
            <p:cNvSpPr txBox="1"/>
            <p:nvPr/>
          </p:nvSpPr>
          <p:spPr>
            <a:xfrm>
              <a:off x="6801704" y="4681673"/>
              <a:ext cx="4315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200" i="1" dirty="0">
                  <a:latin typeface="Symbol" panose="05050102010706020507" pitchFamily="18" charset="2"/>
                  <a:ea typeface="HG正楷書体-PRO" panose="03000600000000000000" pitchFamily="66" charset="-128"/>
                  <a:sym typeface="Symbol" panose="05050102010706020507" pitchFamily="18" charset="2"/>
                </a:rPr>
                <a:t>s</a:t>
              </a:r>
              <a:endParaRPr lang="ja-JP" altLang="en-US" sz="2800" i="1" dirty="0">
                <a:latin typeface="Symbol" panose="05050102010706020507" pitchFamily="18" charset="2"/>
                <a:ea typeface="HG正楷書体-PRO" panose="03000600000000000000" pitchFamily="66" charset="-128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4B2978AA-7C9A-403A-9CF0-F14807E748A2}"/>
                </a:ext>
              </a:extLst>
            </p:cNvPr>
            <p:cNvSpPr txBox="1"/>
            <p:nvPr/>
          </p:nvSpPr>
          <p:spPr>
            <a:xfrm flipH="1">
              <a:off x="6957532" y="5934205"/>
              <a:ext cx="298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>
                  <a:latin typeface="+mn-lt"/>
                  <a:ea typeface="HG正楷書体-PRO" panose="03000600000000000000" pitchFamily="66" charset="-128"/>
                </a:rPr>
                <a:t>0</a:t>
              </a:r>
              <a:endParaRPr lang="ja-JP" altLang="en-US" dirty="0">
                <a:latin typeface="+mn-lt"/>
                <a:ea typeface="HG正楷書体-PRO" panose="03000600000000000000" pitchFamily="66" charset="-128"/>
              </a:endParaRPr>
            </a:p>
          </p:txBody>
        </p:sp>
      </p:grpSp>
      <p:sp>
        <p:nvSpPr>
          <p:cNvPr id="14" name="フリーフォーム: 図形 13">
            <a:extLst>
              <a:ext uri="{FF2B5EF4-FFF2-40B4-BE49-F238E27FC236}">
                <a16:creationId xmlns:a16="http://schemas.microsoft.com/office/drawing/2014/main" id="{2FA383CE-0D5C-4772-B233-B927D0BF70A7}"/>
              </a:ext>
            </a:extLst>
          </p:cNvPr>
          <p:cNvSpPr/>
          <p:nvPr/>
        </p:nvSpPr>
        <p:spPr>
          <a:xfrm>
            <a:off x="2329660" y="2222606"/>
            <a:ext cx="7955280" cy="480060"/>
          </a:xfrm>
          <a:custGeom>
            <a:avLst/>
            <a:gdLst>
              <a:gd name="connsiteX0" fmla="*/ 0 w 4194810"/>
              <a:gd name="connsiteY0" fmla="*/ 468630 h 468630"/>
              <a:gd name="connsiteX1" fmla="*/ 525780 w 4194810"/>
              <a:gd name="connsiteY1" fmla="*/ 468630 h 468630"/>
              <a:gd name="connsiteX2" fmla="*/ 514350 w 4194810"/>
              <a:gd name="connsiteY2" fmla="*/ 0 h 468630"/>
              <a:gd name="connsiteX3" fmla="*/ 4194810 w 4194810"/>
              <a:gd name="connsiteY3" fmla="*/ 0 h 468630"/>
              <a:gd name="connsiteX0" fmla="*/ 0 w 7955280"/>
              <a:gd name="connsiteY0" fmla="*/ 480060 h 480060"/>
              <a:gd name="connsiteX1" fmla="*/ 525780 w 7955280"/>
              <a:gd name="connsiteY1" fmla="*/ 480060 h 480060"/>
              <a:gd name="connsiteX2" fmla="*/ 514350 w 7955280"/>
              <a:gd name="connsiteY2" fmla="*/ 11430 h 480060"/>
              <a:gd name="connsiteX3" fmla="*/ 7955280 w 7955280"/>
              <a:gd name="connsiteY3" fmla="*/ 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55280" h="480060">
                <a:moveTo>
                  <a:pt x="0" y="480060"/>
                </a:moveTo>
                <a:lnTo>
                  <a:pt x="525780" y="480060"/>
                </a:lnTo>
                <a:lnTo>
                  <a:pt x="514350" y="11430"/>
                </a:lnTo>
                <a:lnTo>
                  <a:pt x="7955280" y="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リーフォーム: 図形 14">
            <a:extLst>
              <a:ext uri="{FF2B5EF4-FFF2-40B4-BE49-F238E27FC236}">
                <a16:creationId xmlns:a16="http://schemas.microsoft.com/office/drawing/2014/main" id="{F3149AF0-6F35-4899-A742-B6EF75CC2876}"/>
              </a:ext>
            </a:extLst>
          </p:cNvPr>
          <p:cNvSpPr/>
          <p:nvPr/>
        </p:nvSpPr>
        <p:spPr>
          <a:xfrm>
            <a:off x="2333516" y="3963423"/>
            <a:ext cx="7898130" cy="1463040"/>
          </a:xfrm>
          <a:custGeom>
            <a:avLst/>
            <a:gdLst>
              <a:gd name="connsiteX0" fmla="*/ 0 w 4194810"/>
              <a:gd name="connsiteY0" fmla="*/ 468630 h 468630"/>
              <a:gd name="connsiteX1" fmla="*/ 525780 w 4194810"/>
              <a:gd name="connsiteY1" fmla="*/ 468630 h 468630"/>
              <a:gd name="connsiteX2" fmla="*/ 514350 w 4194810"/>
              <a:gd name="connsiteY2" fmla="*/ 0 h 468630"/>
              <a:gd name="connsiteX3" fmla="*/ 4194810 w 4194810"/>
              <a:gd name="connsiteY3" fmla="*/ 0 h 468630"/>
              <a:gd name="connsiteX0" fmla="*/ 0 w 4194810"/>
              <a:gd name="connsiteY0" fmla="*/ 468630 h 468630"/>
              <a:gd name="connsiteX1" fmla="*/ 525780 w 4194810"/>
              <a:gd name="connsiteY1" fmla="*/ 468630 h 468630"/>
              <a:gd name="connsiteX2" fmla="*/ 2160270 w 4194810"/>
              <a:gd name="connsiteY2" fmla="*/ 274320 h 468630"/>
              <a:gd name="connsiteX3" fmla="*/ 4194810 w 4194810"/>
              <a:gd name="connsiteY3" fmla="*/ 0 h 468630"/>
              <a:gd name="connsiteX0" fmla="*/ 0 w 4194810"/>
              <a:gd name="connsiteY0" fmla="*/ 468630 h 468630"/>
              <a:gd name="connsiteX1" fmla="*/ 525780 w 4194810"/>
              <a:gd name="connsiteY1" fmla="*/ 468630 h 468630"/>
              <a:gd name="connsiteX2" fmla="*/ 2320290 w 4194810"/>
              <a:gd name="connsiteY2" fmla="*/ 194310 h 468630"/>
              <a:gd name="connsiteX3" fmla="*/ 4194810 w 4194810"/>
              <a:gd name="connsiteY3" fmla="*/ 0 h 468630"/>
              <a:gd name="connsiteX0" fmla="*/ 0 w 4194810"/>
              <a:gd name="connsiteY0" fmla="*/ 468630 h 468630"/>
              <a:gd name="connsiteX1" fmla="*/ 525780 w 4194810"/>
              <a:gd name="connsiteY1" fmla="*/ 468630 h 468630"/>
              <a:gd name="connsiteX2" fmla="*/ 2320290 w 4194810"/>
              <a:gd name="connsiteY2" fmla="*/ 194310 h 468630"/>
              <a:gd name="connsiteX3" fmla="*/ 4194810 w 4194810"/>
              <a:gd name="connsiteY3" fmla="*/ 0 h 468630"/>
              <a:gd name="connsiteX0" fmla="*/ 0 w 4194810"/>
              <a:gd name="connsiteY0" fmla="*/ 468630 h 468630"/>
              <a:gd name="connsiteX1" fmla="*/ 525780 w 4194810"/>
              <a:gd name="connsiteY1" fmla="*/ 468630 h 468630"/>
              <a:gd name="connsiteX2" fmla="*/ 2320290 w 4194810"/>
              <a:gd name="connsiteY2" fmla="*/ 171450 h 468630"/>
              <a:gd name="connsiteX3" fmla="*/ 4194810 w 4194810"/>
              <a:gd name="connsiteY3" fmla="*/ 0 h 468630"/>
              <a:gd name="connsiteX0" fmla="*/ 0 w 4217670"/>
              <a:gd name="connsiteY0" fmla="*/ 571500 h 571500"/>
              <a:gd name="connsiteX1" fmla="*/ 525780 w 4217670"/>
              <a:gd name="connsiteY1" fmla="*/ 571500 h 571500"/>
              <a:gd name="connsiteX2" fmla="*/ 2320290 w 4217670"/>
              <a:gd name="connsiteY2" fmla="*/ 274320 h 571500"/>
              <a:gd name="connsiteX3" fmla="*/ 4217670 w 4217670"/>
              <a:gd name="connsiteY3" fmla="*/ 0 h 571500"/>
              <a:gd name="connsiteX0" fmla="*/ 0 w 4206240"/>
              <a:gd name="connsiteY0" fmla="*/ 868680 h 868680"/>
              <a:gd name="connsiteX1" fmla="*/ 514350 w 4206240"/>
              <a:gd name="connsiteY1" fmla="*/ 571500 h 868680"/>
              <a:gd name="connsiteX2" fmla="*/ 2308860 w 4206240"/>
              <a:gd name="connsiteY2" fmla="*/ 274320 h 868680"/>
              <a:gd name="connsiteX3" fmla="*/ 4206240 w 4206240"/>
              <a:gd name="connsiteY3" fmla="*/ 0 h 868680"/>
              <a:gd name="connsiteX0" fmla="*/ 0 w 4206240"/>
              <a:gd name="connsiteY0" fmla="*/ 868680 h 880110"/>
              <a:gd name="connsiteX1" fmla="*/ 525780 w 4206240"/>
              <a:gd name="connsiteY1" fmla="*/ 880110 h 880110"/>
              <a:gd name="connsiteX2" fmla="*/ 2308860 w 4206240"/>
              <a:gd name="connsiteY2" fmla="*/ 274320 h 880110"/>
              <a:gd name="connsiteX3" fmla="*/ 4206240 w 4206240"/>
              <a:gd name="connsiteY3" fmla="*/ 0 h 880110"/>
              <a:gd name="connsiteX0" fmla="*/ 0 w 4206240"/>
              <a:gd name="connsiteY0" fmla="*/ 868680 h 880110"/>
              <a:gd name="connsiteX1" fmla="*/ 525780 w 4206240"/>
              <a:gd name="connsiteY1" fmla="*/ 880110 h 880110"/>
              <a:gd name="connsiteX2" fmla="*/ 525780 w 4206240"/>
              <a:gd name="connsiteY2" fmla="*/ 582930 h 880110"/>
              <a:gd name="connsiteX3" fmla="*/ 4206240 w 4206240"/>
              <a:gd name="connsiteY3" fmla="*/ 0 h 880110"/>
              <a:gd name="connsiteX0" fmla="*/ 0 w 7898130"/>
              <a:gd name="connsiteY0" fmla="*/ 1451610 h 1463040"/>
              <a:gd name="connsiteX1" fmla="*/ 525780 w 7898130"/>
              <a:gd name="connsiteY1" fmla="*/ 1463040 h 1463040"/>
              <a:gd name="connsiteX2" fmla="*/ 525780 w 7898130"/>
              <a:gd name="connsiteY2" fmla="*/ 1165860 h 1463040"/>
              <a:gd name="connsiteX3" fmla="*/ 7898130 w 7898130"/>
              <a:gd name="connsiteY3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98130" h="1463040">
                <a:moveTo>
                  <a:pt x="0" y="1451610"/>
                </a:moveTo>
                <a:lnTo>
                  <a:pt x="525780" y="1463040"/>
                </a:lnTo>
                <a:lnTo>
                  <a:pt x="525780" y="1165860"/>
                </a:lnTo>
                <a:cubicBezTo>
                  <a:pt x="1310640" y="1066800"/>
                  <a:pt x="7273290" y="64770"/>
                  <a:pt x="789813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DBB002B-079C-4804-B326-114D582C2E15}"/>
              </a:ext>
            </a:extLst>
          </p:cNvPr>
          <p:cNvSpPr txBox="1"/>
          <p:nvPr/>
        </p:nvSpPr>
        <p:spPr>
          <a:xfrm rot="21080126">
            <a:off x="8336468" y="3631956"/>
            <a:ext cx="1491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sym typeface="Symbol" panose="05050102010706020507" pitchFamily="18" charset="2"/>
              </a:rPr>
              <a:t>傾き</a:t>
            </a:r>
            <a:r>
              <a:rPr lang="en-US" altLang="ja-JP" sz="2800" i="1" dirty="0">
                <a:solidFill>
                  <a:srgbClr val="FF0000"/>
                </a:solidFill>
                <a:latin typeface="Symbol" panose="05050102010706020507" pitchFamily="18" charset="2"/>
                <a:ea typeface="HG正楷書体-PRO" panose="03000600000000000000" pitchFamily="66" charset="-128"/>
                <a:sym typeface="Symbol" panose="05050102010706020507" pitchFamily="18" charset="2"/>
              </a:rPr>
              <a:t>s</a:t>
            </a:r>
            <a:r>
              <a:rPr lang="en-US" altLang="ja-JP" sz="2800" baseline="-25000" dirty="0">
                <a:solidFill>
                  <a:srgbClr val="FF0000"/>
                </a:solidFill>
                <a:latin typeface="Symbol" panose="05050102010706020507" pitchFamily="18" charset="2"/>
                <a:ea typeface="HG正楷書体-PRO" panose="03000600000000000000" pitchFamily="66" charset="-128"/>
                <a:sym typeface="Symbol" panose="05050102010706020507" pitchFamily="18" charset="2"/>
              </a:rPr>
              <a:t>0</a:t>
            </a:r>
            <a:r>
              <a:rPr lang="en-US" altLang="ja-JP" sz="2800" dirty="0">
                <a:solidFill>
                  <a:srgbClr val="FF0000"/>
                </a:solidFill>
                <a:latin typeface="+mn-lt"/>
                <a:ea typeface="HG正楷書体-PRO" panose="03000600000000000000" pitchFamily="66" charset="-128"/>
                <a:sym typeface="Symbol" panose="05050102010706020507" pitchFamily="18" charset="2"/>
              </a:rPr>
              <a:t>/</a:t>
            </a:r>
            <a:r>
              <a:rPr lang="en-US" altLang="ja-JP" i="1" dirty="0">
                <a:solidFill>
                  <a:srgbClr val="FF0000"/>
                </a:solidFill>
                <a:ea typeface="HG正楷書体-PRO" panose="03000600000000000000" pitchFamily="66" charset="-128"/>
              </a:rPr>
              <a:t>η</a:t>
            </a:r>
            <a:endParaRPr lang="ja-JP" altLang="en-US" i="1" dirty="0">
              <a:solidFill>
                <a:srgbClr val="FF0000"/>
              </a:solidFill>
              <a:ea typeface="HG正楷書体-PRO" panose="03000600000000000000" pitchFamily="66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E859624-D67F-4DE8-AE3E-F81858882589}"/>
              </a:ext>
            </a:extLst>
          </p:cNvPr>
          <p:cNvSpPr txBox="1"/>
          <p:nvPr/>
        </p:nvSpPr>
        <p:spPr>
          <a:xfrm>
            <a:off x="2381560" y="1903275"/>
            <a:ext cx="521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i="1" dirty="0">
                <a:solidFill>
                  <a:schemeClr val="accent5">
                    <a:lumMod val="50000"/>
                  </a:schemeClr>
                </a:solidFill>
                <a:latin typeface="Symbol" panose="05050102010706020507" pitchFamily="18" charset="2"/>
                <a:ea typeface="HG正楷書体-PRO" panose="03000600000000000000" pitchFamily="66" charset="-128"/>
                <a:sym typeface="Symbol" panose="05050102010706020507" pitchFamily="18" charset="2"/>
              </a:rPr>
              <a:t>s</a:t>
            </a:r>
            <a:r>
              <a:rPr lang="en-US" altLang="ja-JP" sz="2800" baseline="-25000" dirty="0">
                <a:solidFill>
                  <a:schemeClr val="accent5">
                    <a:lumMod val="50000"/>
                  </a:schemeClr>
                </a:solidFill>
                <a:latin typeface="Symbol" panose="05050102010706020507" pitchFamily="18" charset="2"/>
                <a:ea typeface="HG正楷書体-PRO" panose="03000600000000000000" pitchFamily="66" charset="-128"/>
                <a:sym typeface="Symbol" panose="05050102010706020507" pitchFamily="18" charset="2"/>
              </a:rPr>
              <a:t>0</a:t>
            </a:r>
            <a:endParaRPr lang="ja-JP" altLang="en-US" i="1" dirty="0">
              <a:solidFill>
                <a:schemeClr val="accent5">
                  <a:lumMod val="50000"/>
                </a:schemeClr>
              </a:solidFill>
              <a:latin typeface="+mn-lt"/>
              <a:ea typeface="HG正楷書体-PRO" panose="03000600000000000000" pitchFamily="66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4A6B04B-371B-482D-B199-F44D4FC7A459}"/>
              </a:ext>
            </a:extLst>
          </p:cNvPr>
          <p:cNvSpPr txBox="1"/>
          <p:nvPr/>
        </p:nvSpPr>
        <p:spPr>
          <a:xfrm>
            <a:off x="2074012" y="4815554"/>
            <a:ext cx="7793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i="1" dirty="0">
                <a:solidFill>
                  <a:srgbClr val="FF0000"/>
                </a:solidFill>
                <a:latin typeface="Symbol" panose="05050102010706020507" pitchFamily="18" charset="2"/>
                <a:ea typeface="HG正楷書体-PRO" panose="03000600000000000000" pitchFamily="66" charset="-128"/>
                <a:sym typeface="Symbol" panose="05050102010706020507" pitchFamily="18" charset="2"/>
              </a:rPr>
              <a:t>s</a:t>
            </a:r>
            <a:r>
              <a:rPr lang="en-US" altLang="ja-JP" sz="2800" baseline="-25000" dirty="0">
                <a:solidFill>
                  <a:srgbClr val="FF0000"/>
                </a:solidFill>
                <a:latin typeface="Symbol" panose="05050102010706020507" pitchFamily="18" charset="2"/>
                <a:ea typeface="HG正楷書体-PRO" panose="03000600000000000000" pitchFamily="66" charset="-128"/>
                <a:sym typeface="Symbol" panose="05050102010706020507" pitchFamily="18" charset="2"/>
              </a:rPr>
              <a:t>0</a:t>
            </a:r>
            <a:r>
              <a:rPr lang="en-US" altLang="ja-JP" sz="2800" dirty="0">
                <a:solidFill>
                  <a:srgbClr val="FF0000"/>
                </a:solidFill>
                <a:latin typeface="+mn-lt"/>
                <a:ea typeface="HG正楷書体-PRO" panose="03000600000000000000" pitchFamily="66" charset="-128"/>
                <a:sym typeface="Symbol" panose="05050102010706020507" pitchFamily="18" charset="2"/>
              </a:rPr>
              <a:t>/</a:t>
            </a:r>
            <a:r>
              <a:rPr lang="en-US" altLang="ja-JP" sz="2800" i="1" dirty="0">
                <a:solidFill>
                  <a:srgbClr val="FF0000"/>
                </a:solidFill>
                <a:latin typeface="+mn-lt"/>
                <a:ea typeface="HG正楷書体-PRO" panose="03000600000000000000" pitchFamily="66" charset="-128"/>
                <a:sym typeface="Symbol" panose="05050102010706020507" pitchFamily="18" charset="2"/>
              </a:rPr>
              <a:t>k</a:t>
            </a:r>
            <a:endParaRPr lang="ja-JP" altLang="en-US" i="1" dirty="0">
              <a:solidFill>
                <a:srgbClr val="FF0000"/>
              </a:solidFill>
              <a:latin typeface="+mn-lt"/>
              <a:ea typeface="HG正楷書体-PRO" panose="03000600000000000000" pitchFamily="66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FA37D22-A62C-4D8F-87A3-78C641E7B810}"/>
              </a:ext>
            </a:extLst>
          </p:cNvPr>
          <p:cNvSpPr txBox="1"/>
          <p:nvPr/>
        </p:nvSpPr>
        <p:spPr>
          <a:xfrm>
            <a:off x="1019637" y="139198"/>
            <a:ext cx="105753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6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マックスウェル物質の応力と歪</a:t>
            </a:r>
            <a:r>
              <a:rPr lang="en-US" altLang="ja-JP" sz="36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:</a:t>
            </a:r>
            <a:r>
              <a:rPr lang="ja-JP" altLang="en-US" sz="36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 短い時間スケール</a:t>
            </a:r>
            <a:endParaRPr lang="en-US" altLang="ja-JP" sz="36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2800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Stress and strain of a Maxwell substance: Short timescale</a:t>
            </a:r>
            <a:endParaRPr lang="ja-JP" altLang="en-US" sz="2800" dirty="0"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grpSp>
        <p:nvGrpSpPr>
          <p:cNvPr id="33" name="グループ化 32">
            <a:extLst>
              <a:ext uri="{FF2B5EF4-FFF2-40B4-BE49-F238E27FC236}">
                <a16:creationId xmlns:a16="http://schemas.microsoft.com/office/drawing/2014/main" id="{4C9CA773-0E40-4468-ACC3-9ECA24B69806}"/>
              </a:ext>
            </a:extLst>
          </p:cNvPr>
          <p:cNvGrpSpPr/>
          <p:nvPr/>
        </p:nvGrpSpPr>
        <p:grpSpPr>
          <a:xfrm>
            <a:off x="1426532" y="3529256"/>
            <a:ext cx="4401971" cy="2895198"/>
            <a:chOff x="4274460" y="1649763"/>
            <a:chExt cx="4401971" cy="2895198"/>
          </a:xfrm>
        </p:grpSpPr>
        <p:sp>
          <p:nvSpPr>
            <p:cNvPr id="19" name="楕円 18">
              <a:extLst>
                <a:ext uri="{FF2B5EF4-FFF2-40B4-BE49-F238E27FC236}">
                  <a16:creationId xmlns:a16="http://schemas.microsoft.com/office/drawing/2014/main" id="{F94D97D2-F18D-42C2-941D-6F2F3A78DDBF}"/>
                </a:ext>
              </a:extLst>
            </p:cNvPr>
            <p:cNvSpPr/>
            <p:nvPr/>
          </p:nvSpPr>
          <p:spPr>
            <a:xfrm>
              <a:off x="4274460" y="1649763"/>
              <a:ext cx="2664291" cy="2588624"/>
            </a:xfrm>
            <a:prstGeom prst="ellipse">
              <a:avLst/>
            </a:prstGeom>
            <a:solidFill>
              <a:schemeClr val="bg1"/>
            </a:solidFill>
            <a:ln w="7620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四角形: 角を丸くする 29">
              <a:extLst>
                <a:ext uri="{FF2B5EF4-FFF2-40B4-BE49-F238E27FC236}">
                  <a16:creationId xmlns:a16="http://schemas.microsoft.com/office/drawing/2014/main" id="{99DCA32E-C3D2-4B54-BFC1-4038104E2B19}"/>
                </a:ext>
              </a:extLst>
            </p:cNvPr>
            <p:cNvSpPr/>
            <p:nvPr/>
          </p:nvSpPr>
          <p:spPr>
            <a:xfrm rot="18222358">
              <a:off x="7662206" y="3530735"/>
              <a:ext cx="359340" cy="1669111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10800000" scaled="1"/>
              <a:tileRect/>
            </a:gra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四角形: 角を丸くする 30">
              <a:extLst>
                <a:ext uri="{FF2B5EF4-FFF2-40B4-BE49-F238E27FC236}">
                  <a16:creationId xmlns:a16="http://schemas.microsoft.com/office/drawing/2014/main" id="{71CAF030-F2E9-44DD-8D91-C39A2666495D}"/>
                </a:ext>
              </a:extLst>
            </p:cNvPr>
            <p:cNvSpPr/>
            <p:nvPr/>
          </p:nvSpPr>
          <p:spPr>
            <a:xfrm rot="18222358">
              <a:off x="6847513" y="3552515"/>
              <a:ext cx="211798" cy="457369"/>
            </a:xfrm>
            <a:prstGeom prst="roundRect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</a:schemeClr>
                </a:gs>
                <a:gs pos="50000">
                  <a:schemeClr val="bg1">
                    <a:lumMod val="9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10800000" scaled="1"/>
              <a:tileRect/>
            </a:gra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34" name="グループ化 33">
            <a:extLst>
              <a:ext uri="{FF2B5EF4-FFF2-40B4-BE49-F238E27FC236}">
                <a16:creationId xmlns:a16="http://schemas.microsoft.com/office/drawing/2014/main" id="{3D0F5030-8598-4FEF-BD58-94679D016C4F}"/>
              </a:ext>
            </a:extLst>
          </p:cNvPr>
          <p:cNvGrpSpPr/>
          <p:nvPr/>
        </p:nvGrpSpPr>
        <p:grpSpPr>
          <a:xfrm>
            <a:off x="1690496" y="3602858"/>
            <a:ext cx="2119013" cy="2441420"/>
            <a:chOff x="4503168" y="1721655"/>
            <a:chExt cx="2119013" cy="2441420"/>
          </a:xfrm>
        </p:grpSpPr>
        <p:cxnSp>
          <p:nvCxnSpPr>
            <p:cNvPr id="21" name="直線コネクタ 20">
              <a:extLst>
                <a:ext uri="{FF2B5EF4-FFF2-40B4-BE49-F238E27FC236}">
                  <a16:creationId xmlns:a16="http://schemas.microsoft.com/office/drawing/2014/main" id="{15707B0F-74CF-4BFD-8781-327DA9BF119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303912" y="1721655"/>
              <a:ext cx="0" cy="244142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AA9AD867-C44B-4620-9B25-29D1D5059D89}"/>
                </a:ext>
              </a:extLst>
            </p:cNvPr>
            <p:cNvCxnSpPr>
              <a:cxnSpLocks/>
            </p:cNvCxnSpPr>
            <p:nvPr/>
          </p:nvCxnSpPr>
          <p:spPr>
            <a:xfrm>
              <a:off x="4526054" y="3704923"/>
              <a:ext cx="2096127" cy="2005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フリーフォーム: 図形 24">
              <a:extLst>
                <a:ext uri="{FF2B5EF4-FFF2-40B4-BE49-F238E27FC236}">
                  <a16:creationId xmlns:a16="http://schemas.microsoft.com/office/drawing/2014/main" id="{8BC5675B-A2D4-4721-9DB6-F74C072DD3F9}"/>
                </a:ext>
              </a:extLst>
            </p:cNvPr>
            <p:cNvSpPr/>
            <p:nvPr/>
          </p:nvSpPr>
          <p:spPr>
            <a:xfrm>
              <a:off x="4503168" y="2127183"/>
              <a:ext cx="2119013" cy="1597794"/>
            </a:xfrm>
            <a:custGeom>
              <a:avLst/>
              <a:gdLst>
                <a:gd name="connsiteX0" fmla="*/ 0 w 2002055"/>
                <a:gd name="connsiteY0" fmla="*/ 1588169 h 1597794"/>
                <a:gd name="connsiteX1" fmla="*/ 693019 w 2002055"/>
                <a:gd name="connsiteY1" fmla="*/ 1597794 h 1597794"/>
                <a:gd name="connsiteX2" fmla="*/ 683394 w 2002055"/>
                <a:gd name="connsiteY2" fmla="*/ 125129 h 1597794"/>
                <a:gd name="connsiteX3" fmla="*/ 2002055 w 2002055"/>
                <a:gd name="connsiteY3" fmla="*/ 0 h 1597794"/>
                <a:gd name="connsiteX0" fmla="*/ 0 w 2119013"/>
                <a:gd name="connsiteY0" fmla="*/ 1588169 h 1597794"/>
                <a:gd name="connsiteX1" fmla="*/ 809977 w 2119013"/>
                <a:gd name="connsiteY1" fmla="*/ 1597794 h 1597794"/>
                <a:gd name="connsiteX2" fmla="*/ 800352 w 2119013"/>
                <a:gd name="connsiteY2" fmla="*/ 125129 h 1597794"/>
                <a:gd name="connsiteX3" fmla="*/ 2119013 w 2119013"/>
                <a:gd name="connsiteY3" fmla="*/ 0 h 15977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119013" h="1597794">
                  <a:moveTo>
                    <a:pt x="0" y="1588169"/>
                  </a:moveTo>
                  <a:lnTo>
                    <a:pt x="809977" y="1597794"/>
                  </a:lnTo>
                  <a:cubicBezTo>
                    <a:pt x="806769" y="1106906"/>
                    <a:pt x="803560" y="616017"/>
                    <a:pt x="800352" y="125129"/>
                  </a:cubicBezTo>
                  <a:lnTo>
                    <a:pt x="2119013" y="0"/>
                  </a:lnTo>
                </a:path>
              </a:pathLst>
            </a:custGeom>
            <a:noFill/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171612AD-81AB-40C3-945E-E44AB78021B4}"/>
              </a:ext>
            </a:extLst>
          </p:cNvPr>
          <p:cNvSpPr txBox="1"/>
          <p:nvPr/>
        </p:nvSpPr>
        <p:spPr>
          <a:xfrm>
            <a:off x="3748425" y="3291018"/>
            <a:ext cx="232467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dirty="0">
                <a:solidFill>
                  <a:srgbClr val="0070C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弾性が卓越</a:t>
            </a:r>
            <a:endParaRPr lang="en-US" altLang="ja-JP" sz="3200" dirty="0">
              <a:solidFill>
                <a:srgbClr val="0070C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1800" dirty="0">
                <a:solidFill>
                  <a:srgbClr val="0070C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Elasticity prevails</a:t>
            </a:r>
            <a:endParaRPr lang="ja-JP" altLang="en-US" sz="1800" dirty="0">
              <a:solidFill>
                <a:srgbClr val="0070C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pic>
        <p:nvPicPr>
          <p:cNvPr id="23" name="オーディオ 22">
            <a:hlinkClick r:id="" action="ppaction://media"/>
            <a:extLst>
              <a:ext uri="{FF2B5EF4-FFF2-40B4-BE49-F238E27FC236}">
                <a16:creationId xmlns:a16="http://schemas.microsoft.com/office/drawing/2014/main" id="{67BFEDFC-614B-42DC-ACB8-6467AB124E5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2098147"/>
      </p:ext>
    </p:extLst>
  </p:cSld>
  <p:clrMapOvr>
    <a:masterClrMapping/>
  </p:clrMapOvr>
  <p:transition spd="med" advTm="9323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4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9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  <p:bldLst>
      <p:bldP spid="3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C3291A36-3531-4365-A9AA-03372B410FD2}"/>
              </a:ext>
            </a:extLst>
          </p:cNvPr>
          <p:cNvGrpSpPr/>
          <p:nvPr/>
        </p:nvGrpSpPr>
        <p:grpSpPr>
          <a:xfrm>
            <a:off x="2105948" y="3350189"/>
            <a:ext cx="8886596" cy="2527083"/>
            <a:chOff x="6375620" y="3716387"/>
            <a:chExt cx="8886596" cy="2527083"/>
          </a:xfrm>
        </p:grpSpPr>
        <p:cxnSp>
          <p:nvCxnSpPr>
            <p:cNvPr id="3" name="直線矢印コネクタ 2">
              <a:extLst>
                <a:ext uri="{FF2B5EF4-FFF2-40B4-BE49-F238E27FC236}">
                  <a16:creationId xmlns:a16="http://schemas.microsoft.com/office/drawing/2014/main" id="{B12CF22F-BBF1-4EEB-A791-46961A0AEE6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104107" y="4011222"/>
              <a:ext cx="5" cy="210404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" name="直線矢印コネクタ 3">
              <a:extLst>
                <a:ext uri="{FF2B5EF4-FFF2-40B4-BE49-F238E27FC236}">
                  <a16:creationId xmlns:a16="http://schemas.microsoft.com/office/drawing/2014/main" id="{BF089243-E221-49EE-88E3-B0A40B9EEFB6}"/>
                </a:ext>
              </a:extLst>
            </p:cNvPr>
            <p:cNvCxnSpPr>
              <a:cxnSpLocks/>
            </p:cNvCxnSpPr>
            <p:nvPr/>
          </p:nvCxnSpPr>
          <p:spPr>
            <a:xfrm>
              <a:off x="6375620" y="5794417"/>
              <a:ext cx="8576640" cy="62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テキスト ボックス 4">
              <a:extLst>
                <a:ext uri="{FF2B5EF4-FFF2-40B4-BE49-F238E27FC236}">
                  <a16:creationId xmlns:a16="http://schemas.microsoft.com/office/drawing/2014/main" id="{A05D3C4E-907A-41DE-8C39-045E7A53406E}"/>
                </a:ext>
              </a:extLst>
            </p:cNvPr>
            <p:cNvSpPr txBox="1"/>
            <p:nvPr/>
          </p:nvSpPr>
          <p:spPr>
            <a:xfrm>
              <a:off x="15046192" y="5560651"/>
              <a:ext cx="2160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i="1" dirty="0">
                  <a:latin typeface="+mn-lt"/>
                  <a:ea typeface="HG正楷書体-PRO" panose="03000600000000000000" pitchFamily="66" charset="-128"/>
                </a:rPr>
                <a:t>t</a:t>
              </a:r>
              <a:endParaRPr lang="ja-JP" altLang="en-US" sz="2800" i="1" dirty="0">
                <a:latin typeface="+mn-lt"/>
                <a:ea typeface="HG正楷書体-PRO" panose="03000600000000000000" pitchFamily="66" charset="-128"/>
              </a:endParaRPr>
            </a:p>
          </p:txBody>
        </p:sp>
        <p:sp>
          <p:nvSpPr>
            <p:cNvPr id="6" name="テキスト ボックス 5">
              <a:extLst>
                <a:ext uri="{FF2B5EF4-FFF2-40B4-BE49-F238E27FC236}">
                  <a16:creationId xmlns:a16="http://schemas.microsoft.com/office/drawing/2014/main" id="{B6017A69-3687-4DE8-BBFD-D70AC732E3FD}"/>
                </a:ext>
              </a:extLst>
            </p:cNvPr>
            <p:cNvSpPr txBox="1"/>
            <p:nvPr/>
          </p:nvSpPr>
          <p:spPr>
            <a:xfrm>
              <a:off x="6682967" y="3716387"/>
              <a:ext cx="3642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200" i="1" dirty="0">
                  <a:latin typeface="+mn-lt"/>
                  <a:ea typeface="HG正楷書体-PRO" panose="03000600000000000000" pitchFamily="66" charset="-128"/>
                  <a:sym typeface="Symbol" panose="05050102010706020507" pitchFamily="18" charset="2"/>
                </a:rPr>
                <a:t></a:t>
              </a:r>
              <a:endParaRPr lang="ja-JP" altLang="en-US" sz="2800" i="1" dirty="0">
                <a:latin typeface="+mn-lt"/>
                <a:ea typeface="HG正楷書体-PRO" panose="03000600000000000000" pitchFamily="66" charset="-128"/>
              </a:endParaRPr>
            </a:p>
          </p:txBody>
        </p:sp>
        <p:sp>
          <p:nvSpPr>
            <p:cNvPr id="7" name="テキスト ボックス 6">
              <a:extLst>
                <a:ext uri="{FF2B5EF4-FFF2-40B4-BE49-F238E27FC236}">
                  <a16:creationId xmlns:a16="http://schemas.microsoft.com/office/drawing/2014/main" id="{6A12622A-DD40-4EA6-AE51-2014818AF669}"/>
                </a:ext>
              </a:extLst>
            </p:cNvPr>
            <p:cNvSpPr txBox="1"/>
            <p:nvPr/>
          </p:nvSpPr>
          <p:spPr>
            <a:xfrm flipH="1">
              <a:off x="6805132" y="5781805"/>
              <a:ext cx="298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>
                  <a:latin typeface="+mn-lt"/>
                  <a:ea typeface="HG正楷書体-PRO" panose="03000600000000000000" pitchFamily="66" charset="-128"/>
                </a:rPr>
                <a:t>0</a:t>
              </a:r>
              <a:endParaRPr lang="ja-JP" altLang="en-US" dirty="0">
                <a:latin typeface="+mn-lt"/>
                <a:ea typeface="HG正楷書体-PRO" panose="03000600000000000000" pitchFamily="66" charset="-128"/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6BE832D3-947E-4532-96E3-613194DBB123}"/>
              </a:ext>
            </a:extLst>
          </p:cNvPr>
          <p:cNvGrpSpPr/>
          <p:nvPr/>
        </p:nvGrpSpPr>
        <p:grpSpPr>
          <a:xfrm>
            <a:off x="2105948" y="1429268"/>
            <a:ext cx="8778584" cy="1714197"/>
            <a:chOff x="6528020" y="4681673"/>
            <a:chExt cx="8778584" cy="1714197"/>
          </a:xfrm>
        </p:grpSpPr>
        <p:cxnSp>
          <p:nvCxnSpPr>
            <p:cNvPr id="9" name="直線矢印コネクタ 8">
              <a:extLst>
                <a:ext uri="{FF2B5EF4-FFF2-40B4-BE49-F238E27FC236}">
                  <a16:creationId xmlns:a16="http://schemas.microsoft.com/office/drawing/2014/main" id="{C108BC9A-D75E-4476-AF88-33729C2BD9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56512" y="5021560"/>
              <a:ext cx="0" cy="12461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線矢印コネクタ 9">
              <a:extLst>
                <a:ext uri="{FF2B5EF4-FFF2-40B4-BE49-F238E27FC236}">
                  <a16:creationId xmlns:a16="http://schemas.microsoft.com/office/drawing/2014/main" id="{E89C7E19-D349-4CD7-B0E3-FA4908714D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528020" y="5934205"/>
              <a:ext cx="8504632" cy="12612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テキスト ボックス 10">
              <a:extLst>
                <a:ext uri="{FF2B5EF4-FFF2-40B4-BE49-F238E27FC236}">
                  <a16:creationId xmlns:a16="http://schemas.microsoft.com/office/drawing/2014/main" id="{542C791D-F451-45BF-9AB7-8E0F4F8A5CED}"/>
                </a:ext>
              </a:extLst>
            </p:cNvPr>
            <p:cNvSpPr txBox="1"/>
            <p:nvPr/>
          </p:nvSpPr>
          <p:spPr>
            <a:xfrm>
              <a:off x="15090580" y="5644611"/>
              <a:ext cx="2160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i="1" dirty="0">
                  <a:latin typeface="+mn-lt"/>
                  <a:ea typeface="HG正楷書体-PRO" panose="03000600000000000000" pitchFamily="66" charset="-128"/>
                </a:rPr>
                <a:t>t</a:t>
              </a:r>
              <a:endParaRPr lang="ja-JP" altLang="en-US" sz="2800" i="1" dirty="0">
                <a:latin typeface="+mn-lt"/>
                <a:ea typeface="HG正楷書体-PRO" panose="03000600000000000000" pitchFamily="66" charset="-128"/>
              </a:endParaRPr>
            </a:p>
          </p:txBody>
        </p:sp>
        <p:sp>
          <p:nvSpPr>
            <p:cNvPr id="12" name="テキスト ボックス 11">
              <a:extLst>
                <a:ext uri="{FF2B5EF4-FFF2-40B4-BE49-F238E27FC236}">
                  <a16:creationId xmlns:a16="http://schemas.microsoft.com/office/drawing/2014/main" id="{EC70EF68-9C38-432E-BCA1-186833F19FCE}"/>
                </a:ext>
              </a:extLst>
            </p:cNvPr>
            <p:cNvSpPr txBox="1"/>
            <p:nvPr/>
          </p:nvSpPr>
          <p:spPr>
            <a:xfrm>
              <a:off x="6801704" y="4681673"/>
              <a:ext cx="4315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200" i="1" dirty="0">
                  <a:latin typeface="Symbol" panose="05050102010706020507" pitchFamily="18" charset="2"/>
                  <a:ea typeface="HG正楷書体-PRO" panose="03000600000000000000" pitchFamily="66" charset="-128"/>
                  <a:sym typeface="Symbol" panose="05050102010706020507" pitchFamily="18" charset="2"/>
                </a:rPr>
                <a:t>s</a:t>
              </a:r>
              <a:endParaRPr lang="ja-JP" altLang="en-US" sz="2800" i="1" dirty="0">
                <a:latin typeface="Symbol" panose="05050102010706020507" pitchFamily="18" charset="2"/>
                <a:ea typeface="HG正楷書体-PRO" panose="03000600000000000000" pitchFamily="66" charset="-128"/>
              </a:endParaRPr>
            </a:p>
          </p:txBody>
        </p:sp>
        <p:sp>
          <p:nvSpPr>
            <p:cNvPr id="13" name="テキスト ボックス 12">
              <a:extLst>
                <a:ext uri="{FF2B5EF4-FFF2-40B4-BE49-F238E27FC236}">
                  <a16:creationId xmlns:a16="http://schemas.microsoft.com/office/drawing/2014/main" id="{4B2978AA-7C9A-403A-9CF0-F14807E748A2}"/>
                </a:ext>
              </a:extLst>
            </p:cNvPr>
            <p:cNvSpPr txBox="1"/>
            <p:nvPr/>
          </p:nvSpPr>
          <p:spPr>
            <a:xfrm flipH="1">
              <a:off x="6957532" y="5934205"/>
              <a:ext cx="298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>
                  <a:latin typeface="+mn-lt"/>
                  <a:ea typeface="HG正楷書体-PRO" panose="03000600000000000000" pitchFamily="66" charset="-128"/>
                </a:rPr>
                <a:t>0</a:t>
              </a:r>
              <a:endParaRPr lang="ja-JP" altLang="en-US" dirty="0">
                <a:latin typeface="+mn-lt"/>
                <a:ea typeface="HG正楷書体-PRO" panose="03000600000000000000" pitchFamily="66" charset="-128"/>
              </a:endParaRPr>
            </a:p>
          </p:txBody>
        </p:sp>
      </p:grpSp>
      <p:sp>
        <p:nvSpPr>
          <p:cNvPr id="14" name="フリーフォーム: 図形 13">
            <a:extLst>
              <a:ext uri="{FF2B5EF4-FFF2-40B4-BE49-F238E27FC236}">
                <a16:creationId xmlns:a16="http://schemas.microsoft.com/office/drawing/2014/main" id="{2FA383CE-0D5C-4772-B233-B927D0BF70A7}"/>
              </a:ext>
            </a:extLst>
          </p:cNvPr>
          <p:cNvSpPr/>
          <p:nvPr/>
        </p:nvSpPr>
        <p:spPr>
          <a:xfrm>
            <a:off x="2329660" y="2222606"/>
            <a:ext cx="7955280" cy="480060"/>
          </a:xfrm>
          <a:custGeom>
            <a:avLst/>
            <a:gdLst>
              <a:gd name="connsiteX0" fmla="*/ 0 w 4194810"/>
              <a:gd name="connsiteY0" fmla="*/ 468630 h 468630"/>
              <a:gd name="connsiteX1" fmla="*/ 525780 w 4194810"/>
              <a:gd name="connsiteY1" fmla="*/ 468630 h 468630"/>
              <a:gd name="connsiteX2" fmla="*/ 514350 w 4194810"/>
              <a:gd name="connsiteY2" fmla="*/ 0 h 468630"/>
              <a:gd name="connsiteX3" fmla="*/ 4194810 w 4194810"/>
              <a:gd name="connsiteY3" fmla="*/ 0 h 468630"/>
              <a:gd name="connsiteX0" fmla="*/ 0 w 7955280"/>
              <a:gd name="connsiteY0" fmla="*/ 480060 h 480060"/>
              <a:gd name="connsiteX1" fmla="*/ 525780 w 7955280"/>
              <a:gd name="connsiteY1" fmla="*/ 480060 h 480060"/>
              <a:gd name="connsiteX2" fmla="*/ 514350 w 7955280"/>
              <a:gd name="connsiteY2" fmla="*/ 11430 h 480060"/>
              <a:gd name="connsiteX3" fmla="*/ 7955280 w 7955280"/>
              <a:gd name="connsiteY3" fmla="*/ 0 h 480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55280" h="480060">
                <a:moveTo>
                  <a:pt x="0" y="480060"/>
                </a:moveTo>
                <a:lnTo>
                  <a:pt x="525780" y="480060"/>
                </a:lnTo>
                <a:lnTo>
                  <a:pt x="514350" y="11430"/>
                </a:lnTo>
                <a:lnTo>
                  <a:pt x="7955280" y="0"/>
                </a:lnTo>
              </a:path>
            </a:pathLst>
          </a:cu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リーフォーム: 図形 14">
            <a:extLst>
              <a:ext uri="{FF2B5EF4-FFF2-40B4-BE49-F238E27FC236}">
                <a16:creationId xmlns:a16="http://schemas.microsoft.com/office/drawing/2014/main" id="{F3149AF0-6F35-4899-A742-B6EF75CC2876}"/>
              </a:ext>
            </a:extLst>
          </p:cNvPr>
          <p:cNvSpPr/>
          <p:nvPr/>
        </p:nvSpPr>
        <p:spPr>
          <a:xfrm>
            <a:off x="2333516" y="3963423"/>
            <a:ext cx="7898130" cy="1463040"/>
          </a:xfrm>
          <a:custGeom>
            <a:avLst/>
            <a:gdLst>
              <a:gd name="connsiteX0" fmla="*/ 0 w 4194810"/>
              <a:gd name="connsiteY0" fmla="*/ 468630 h 468630"/>
              <a:gd name="connsiteX1" fmla="*/ 525780 w 4194810"/>
              <a:gd name="connsiteY1" fmla="*/ 468630 h 468630"/>
              <a:gd name="connsiteX2" fmla="*/ 514350 w 4194810"/>
              <a:gd name="connsiteY2" fmla="*/ 0 h 468630"/>
              <a:gd name="connsiteX3" fmla="*/ 4194810 w 4194810"/>
              <a:gd name="connsiteY3" fmla="*/ 0 h 468630"/>
              <a:gd name="connsiteX0" fmla="*/ 0 w 4194810"/>
              <a:gd name="connsiteY0" fmla="*/ 468630 h 468630"/>
              <a:gd name="connsiteX1" fmla="*/ 525780 w 4194810"/>
              <a:gd name="connsiteY1" fmla="*/ 468630 h 468630"/>
              <a:gd name="connsiteX2" fmla="*/ 2160270 w 4194810"/>
              <a:gd name="connsiteY2" fmla="*/ 274320 h 468630"/>
              <a:gd name="connsiteX3" fmla="*/ 4194810 w 4194810"/>
              <a:gd name="connsiteY3" fmla="*/ 0 h 468630"/>
              <a:gd name="connsiteX0" fmla="*/ 0 w 4194810"/>
              <a:gd name="connsiteY0" fmla="*/ 468630 h 468630"/>
              <a:gd name="connsiteX1" fmla="*/ 525780 w 4194810"/>
              <a:gd name="connsiteY1" fmla="*/ 468630 h 468630"/>
              <a:gd name="connsiteX2" fmla="*/ 2320290 w 4194810"/>
              <a:gd name="connsiteY2" fmla="*/ 194310 h 468630"/>
              <a:gd name="connsiteX3" fmla="*/ 4194810 w 4194810"/>
              <a:gd name="connsiteY3" fmla="*/ 0 h 468630"/>
              <a:gd name="connsiteX0" fmla="*/ 0 w 4194810"/>
              <a:gd name="connsiteY0" fmla="*/ 468630 h 468630"/>
              <a:gd name="connsiteX1" fmla="*/ 525780 w 4194810"/>
              <a:gd name="connsiteY1" fmla="*/ 468630 h 468630"/>
              <a:gd name="connsiteX2" fmla="*/ 2320290 w 4194810"/>
              <a:gd name="connsiteY2" fmla="*/ 194310 h 468630"/>
              <a:gd name="connsiteX3" fmla="*/ 4194810 w 4194810"/>
              <a:gd name="connsiteY3" fmla="*/ 0 h 468630"/>
              <a:gd name="connsiteX0" fmla="*/ 0 w 4194810"/>
              <a:gd name="connsiteY0" fmla="*/ 468630 h 468630"/>
              <a:gd name="connsiteX1" fmla="*/ 525780 w 4194810"/>
              <a:gd name="connsiteY1" fmla="*/ 468630 h 468630"/>
              <a:gd name="connsiteX2" fmla="*/ 2320290 w 4194810"/>
              <a:gd name="connsiteY2" fmla="*/ 171450 h 468630"/>
              <a:gd name="connsiteX3" fmla="*/ 4194810 w 4194810"/>
              <a:gd name="connsiteY3" fmla="*/ 0 h 468630"/>
              <a:gd name="connsiteX0" fmla="*/ 0 w 4217670"/>
              <a:gd name="connsiteY0" fmla="*/ 571500 h 571500"/>
              <a:gd name="connsiteX1" fmla="*/ 525780 w 4217670"/>
              <a:gd name="connsiteY1" fmla="*/ 571500 h 571500"/>
              <a:gd name="connsiteX2" fmla="*/ 2320290 w 4217670"/>
              <a:gd name="connsiteY2" fmla="*/ 274320 h 571500"/>
              <a:gd name="connsiteX3" fmla="*/ 4217670 w 4217670"/>
              <a:gd name="connsiteY3" fmla="*/ 0 h 571500"/>
              <a:gd name="connsiteX0" fmla="*/ 0 w 4206240"/>
              <a:gd name="connsiteY0" fmla="*/ 868680 h 868680"/>
              <a:gd name="connsiteX1" fmla="*/ 514350 w 4206240"/>
              <a:gd name="connsiteY1" fmla="*/ 571500 h 868680"/>
              <a:gd name="connsiteX2" fmla="*/ 2308860 w 4206240"/>
              <a:gd name="connsiteY2" fmla="*/ 274320 h 868680"/>
              <a:gd name="connsiteX3" fmla="*/ 4206240 w 4206240"/>
              <a:gd name="connsiteY3" fmla="*/ 0 h 868680"/>
              <a:gd name="connsiteX0" fmla="*/ 0 w 4206240"/>
              <a:gd name="connsiteY0" fmla="*/ 868680 h 880110"/>
              <a:gd name="connsiteX1" fmla="*/ 525780 w 4206240"/>
              <a:gd name="connsiteY1" fmla="*/ 880110 h 880110"/>
              <a:gd name="connsiteX2" fmla="*/ 2308860 w 4206240"/>
              <a:gd name="connsiteY2" fmla="*/ 274320 h 880110"/>
              <a:gd name="connsiteX3" fmla="*/ 4206240 w 4206240"/>
              <a:gd name="connsiteY3" fmla="*/ 0 h 880110"/>
              <a:gd name="connsiteX0" fmla="*/ 0 w 4206240"/>
              <a:gd name="connsiteY0" fmla="*/ 868680 h 880110"/>
              <a:gd name="connsiteX1" fmla="*/ 525780 w 4206240"/>
              <a:gd name="connsiteY1" fmla="*/ 880110 h 880110"/>
              <a:gd name="connsiteX2" fmla="*/ 525780 w 4206240"/>
              <a:gd name="connsiteY2" fmla="*/ 582930 h 880110"/>
              <a:gd name="connsiteX3" fmla="*/ 4206240 w 4206240"/>
              <a:gd name="connsiteY3" fmla="*/ 0 h 880110"/>
              <a:gd name="connsiteX0" fmla="*/ 0 w 7898130"/>
              <a:gd name="connsiteY0" fmla="*/ 1451610 h 1463040"/>
              <a:gd name="connsiteX1" fmla="*/ 525780 w 7898130"/>
              <a:gd name="connsiteY1" fmla="*/ 1463040 h 1463040"/>
              <a:gd name="connsiteX2" fmla="*/ 525780 w 7898130"/>
              <a:gd name="connsiteY2" fmla="*/ 1165860 h 1463040"/>
              <a:gd name="connsiteX3" fmla="*/ 7898130 w 7898130"/>
              <a:gd name="connsiteY3" fmla="*/ 0 h 1463040"/>
              <a:gd name="connsiteX0" fmla="*/ 0 w 7898130"/>
              <a:gd name="connsiteY0" fmla="*/ 1451610 h 1463040"/>
              <a:gd name="connsiteX1" fmla="*/ 525780 w 7898130"/>
              <a:gd name="connsiteY1" fmla="*/ 1463040 h 1463040"/>
              <a:gd name="connsiteX2" fmla="*/ 548640 w 7898130"/>
              <a:gd name="connsiteY2" fmla="*/ 1337310 h 1463040"/>
              <a:gd name="connsiteX3" fmla="*/ 7898130 w 7898130"/>
              <a:gd name="connsiteY3" fmla="*/ 0 h 1463040"/>
              <a:gd name="connsiteX0" fmla="*/ 0 w 7898130"/>
              <a:gd name="connsiteY0" fmla="*/ 1451610 h 1463040"/>
              <a:gd name="connsiteX1" fmla="*/ 525780 w 7898130"/>
              <a:gd name="connsiteY1" fmla="*/ 1463040 h 1463040"/>
              <a:gd name="connsiteX2" fmla="*/ 491490 w 7898130"/>
              <a:gd name="connsiteY2" fmla="*/ 1348740 h 1463040"/>
              <a:gd name="connsiteX3" fmla="*/ 7898130 w 7898130"/>
              <a:gd name="connsiteY3" fmla="*/ 0 h 1463040"/>
              <a:gd name="connsiteX0" fmla="*/ 0 w 7898130"/>
              <a:gd name="connsiteY0" fmla="*/ 1451610 h 1471204"/>
              <a:gd name="connsiteX1" fmla="*/ 480877 w 7898130"/>
              <a:gd name="connsiteY1" fmla="*/ 1471204 h 1471204"/>
              <a:gd name="connsiteX2" fmla="*/ 491490 w 7898130"/>
              <a:gd name="connsiteY2" fmla="*/ 1348740 h 1471204"/>
              <a:gd name="connsiteX3" fmla="*/ 7898130 w 7898130"/>
              <a:gd name="connsiteY3" fmla="*/ 0 h 1471204"/>
              <a:gd name="connsiteX0" fmla="*/ 0 w 7898130"/>
              <a:gd name="connsiteY0" fmla="*/ 1451610 h 1463040"/>
              <a:gd name="connsiteX1" fmla="*/ 497206 w 7898130"/>
              <a:gd name="connsiteY1" fmla="*/ 1463040 h 1463040"/>
              <a:gd name="connsiteX2" fmla="*/ 491490 w 7898130"/>
              <a:gd name="connsiteY2" fmla="*/ 1348740 h 1463040"/>
              <a:gd name="connsiteX3" fmla="*/ 7898130 w 7898130"/>
              <a:gd name="connsiteY3" fmla="*/ 0 h 1463040"/>
              <a:gd name="connsiteX0" fmla="*/ 0 w 7898130"/>
              <a:gd name="connsiteY0" fmla="*/ 1451610 h 1463040"/>
              <a:gd name="connsiteX1" fmla="*/ 497206 w 7898130"/>
              <a:gd name="connsiteY1" fmla="*/ 1463040 h 1463040"/>
              <a:gd name="connsiteX2" fmla="*/ 495572 w 7898130"/>
              <a:gd name="connsiteY2" fmla="*/ 1381397 h 1463040"/>
              <a:gd name="connsiteX3" fmla="*/ 7898130 w 7898130"/>
              <a:gd name="connsiteY3" fmla="*/ 0 h 1463040"/>
              <a:gd name="connsiteX0" fmla="*/ 0 w 7898130"/>
              <a:gd name="connsiteY0" fmla="*/ 1451610 h 1463040"/>
              <a:gd name="connsiteX1" fmla="*/ 497206 w 7898130"/>
              <a:gd name="connsiteY1" fmla="*/ 1463040 h 1463040"/>
              <a:gd name="connsiteX2" fmla="*/ 495572 w 7898130"/>
              <a:gd name="connsiteY2" fmla="*/ 1381397 h 1463040"/>
              <a:gd name="connsiteX3" fmla="*/ 7898130 w 7898130"/>
              <a:gd name="connsiteY3" fmla="*/ 0 h 1463040"/>
              <a:gd name="connsiteX0" fmla="*/ 0 w 7898130"/>
              <a:gd name="connsiteY0" fmla="*/ 1451610 h 1463040"/>
              <a:gd name="connsiteX1" fmla="*/ 497206 w 7898130"/>
              <a:gd name="connsiteY1" fmla="*/ 1463040 h 1463040"/>
              <a:gd name="connsiteX2" fmla="*/ 495572 w 7898130"/>
              <a:gd name="connsiteY2" fmla="*/ 1381397 h 1463040"/>
              <a:gd name="connsiteX3" fmla="*/ 7898130 w 7898130"/>
              <a:gd name="connsiteY3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98130" h="1463040">
                <a:moveTo>
                  <a:pt x="0" y="1451610"/>
                </a:moveTo>
                <a:lnTo>
                  <a:pt x="497206" y="1463040"/>
                </a:lnTo>
                <a:cubicBezTo>
                  <a:pt x="497206" y="1363980"/>
                  <a:pt x="495572" y="1480457"/>
                  <a:pt x="495572" y="1381397"/>
                </a:cubicBezTo>
                <a:cubicBezTo>
                  <a:pt x="1309007" y="1245597"/>
                  <a:pt x="7273290" y="64770"/>
                  <a:pt x="789813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9DBB002B-079C-4804-B326-114D582C2E15}"/>
              </a:ext>
            </a:extLst>
          </p:cNvPr>
          <p:cNvSpPr txBox="1"/>
          <p:nvPr/>
        </p:nvSpPr>
        <p:spPr>
          <a:xfrm rot="21080126">
            <a:off x="8344717" y="3605353"/>
            <a:ext cx="1491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sym typeface="Symbol" panose="05050102010706020507" pitchFamily="18" charset="2"/>
              </a:rPr>
              <a:t>傾き</a:t>
            </a:r>
            <a:r>
              <a:rPr lang="en-US" altLang="ja-JP" sz="2800" i="1" dirty="0">
                <a:solidFill>
                  <a:srgbClr val="FF0000"/>
                </a:solidFill>
                <a:latin typeface="Symbol" panose="05050102010706020507" pitchFamily="18" charset="2"/>
                <a:ea typeface="HG正楷書体-PRO" panose="03000600000000000000" pitchFamily="66" charset="-128"/>
                <a:sym typeface="Symbol" panose="05050102010706020507" pitchFamily="18" charset="2"/>
              </a:rPr>
              <a:t>s</a:t>
            </a:r>
            <a:r>
              <a:rPr lang="en-US" altLang="ja-JP" sz="2800" baseline="-25000" dirty="0">
                <a:solidFill>
                  <a:srgbClr val="FF0000"/>
                </a:solidFill>
                <a:latin typeface="Symbol" panose="05050102010706020507" pitchFamily="18" charset="2"/>
                <a:ea typeface="HG正楷書体-PRO" panose="03000600000000000000" pitchFamily="66" charset="-128"/>
                <a:sym typeface="Symbol" panose="05050102010706020507" pitchFamily="18" charset="2"/>
              </a:rPr>
              <a:t>0</a:t>
            </a:r>
            <a:r>
              <a:rPr lang="en-US" altLang="ja-JP" sz="2800" dirty="0">
                <a:solidFill>
                  <a:srgbClr val="FF0000"/>
                </a:solidFill>
                <a:latin typeface="+mn-lt"/>
                <a:ea typeface="HG正楷書体-PRO" panose="03000600000000000000" pitchFamily="66" charset="-128"/>
                <a:sym typeface="Symbol" panose="05050102010706020507" pitchFamily="18" charset="2"/>
              </a:rPr>
              <a:t>/</a:t>
            </a:r>
            <a:r>
              <a:rPr lang="en-US" altLang="ja-JP" i="1" dirty="0">
                <a:solidFill>
                  <a:srgbClr val="FF0000"/>
                </a:solidFill>
                <a:ea typeface="HG正楷書体-PRO" panose="03000600000000000000" pitchFamily="66" charset="-128"/>
              </a:rPr>
              <a:t>η</a:t>
            </a:r>
            <a:endParaRPr lang="ja-JP" altLang="en-US" i="1" dirty="0">
              <a:solidFill>
                <a:srgbClr val="FF0000"/>
              </a:solidFill>
              <a:ea typeface="HG正楷書体-PRO" panose="03000600000000000000" pitchFamily="66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5E859624-D67F-4DE8-AE3E-F81858882589}"/>
              </a:ext>
            </a:extLst>
          </p:cNvPr>
          <p:cNvSpPr txBox="1"/>
          <p:nvPr/>
        </p:nvSpPr>
        <p:spPr>
          <a:xfrm>
            <a:off x="2381560" y="1903275"/>
            <a:ext cx="5212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i="1" dirty="0">
                <a:solidFill>
                  <a:schemeClr val="accent5">
                    <a:lumMod val="50000"/>
                  </a:schemeClr>
                </a:solidFill>
                <a:latin typeface="Symbol" panose="05050102010706020507" pitchFamily="18" charset="2"/>
                <a:ea typeface="HG正楷書体-PRO" panose="03000600000000000000" pitchFamily="66" charset="-128"/>
                <a:sym typeface="Symbol" panose="05050102010706020507" pitchFamily="18" charset="2"/>
              </a:rPr>
              <a:t>s</a:t>
            </a:r>
            <a:r>
              <a:rPr lang="en-US" altLang="ja-JP" sz="2800" baseline="-25000" dirty="0">
                <a:solidFill>
                  <a:schemeClr val="accent5">
                    <a:lumMod val="50000"/>
                  </a:schemeClr>
                </a:solidFill>
                <a:latin typeface="Symbol" panose="05050102010706020507" pitchFamily="18" charset="2"/>
                <a:ea typeface="HG正楷書体-PRO" panose="03000600000000000000" pitchFamily="66" charset="-128"/>
                <a:sym typeface="Symbol" panose="05050102010706020507" pitchFamily="18" charset="2"/>
              </a:rPr>
              <a:t>0</a:t>
            </a:r>
            <a:endParaRPr lang="ja-JP" altLang="en-US" i="1" dirty="0">
              <a:solidFill>
                <a:schemeClr val="accent5">
                  <a:lumMod val="50000"/>
                </a:schemeClr>
              </a:solidFill>
              <a:latin typeface="+mn-lt"/>
              <a:ea typeface="HG正楷書体-PRO" panose="03000600000000000000" pitchFamily="66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14A6B04B-371B-482D-B199-F44D4FC7A459}"/>
              </a:ext>
            </a:extLst>
          </p:cNvPr>
          <p:cNvSpPr txBox="1"/>
          <p:nvPr/>
        </p:nvSpPr>
        <p:spPr>
          <a:xfrm>
            <a:off x="2059133" y="4694943"/>
            <a:ext cx="7793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i="1" dirty="0">
                <a:solidFill>
                  <a:srgbClr val="FF0000"/>
                </a:solidFill>
                <a:latin typeface="Symbol" panose="05050102010706020507" pitchFamily="18" charset="2"/>
                <a:ea typeface="HG正楷書体-PRO" panose="03000600000000000000" pitchFamily="66" charset="-128"/>
                <a:sym typeface="Symbol" panose="05050102010706020507" pitchFamily="18" charset="2"/>
              </a:rPr>
              <a:t>s</a:t>
            </a:r>
            <a:r>
              <a:rPr lang="en-US" altLang="ja-JP" sz="2800" baseline="-25000" dirty="0">
                <a:solidFill>
                  <a:srgbClr val="FF0000"/>
                </a:solidFill>
                <a:latin typeface="Symbol" panose="05050102010706020507" pitchFamily="18" charset="2"/>
                <a:ea typeface="HG正楷書体-PRO" panose="03000600000000000000" pitchFamily="66" charset="-128"/>
                <a:sym typeface="Symbol" panose="05050102010706020507" pitchFamily="18" charset="2"/>
              </a:rPr>
              <a:t>0</a:t>
            </a:r>
            <a:r>
              <a:rPr lang="en-US" altLang="ja-JP" sz="2800" dirty="0">
                <a:solidFill>
                  <a:srgbClr val="FF0000"/>
                </a:solidFill>
                <a:latin typeface="+mn-lt"/>
                <a:ea typeface="HG正楷書体-PRO" panose="03000600000000000000" pitchFamily="66" charset="-128"/>
                <a:sym typeface="Symbol" panose="05050102010706020507" pitchFamily="18" charset="2"/>
              </a:rPr>
              <a:t>/</a:t>
            </a:r>
            <a:r>
              <a:rPr lang="en-US" altLang="ja-JP" sz="2800" i="1" dirty="0">
                <a:solidFill>
                  <a:srgbClr val="FF0000"/>
                </a:solidFill>
                <a:latin typeface="+mn-lt"/>
                <a:ea typeface="HG正楷書体-PRO" panose="03000600000000000000" pitchFamily="66" charset="-128"/>
                <a:sym typeface="Symbol" panose="05050102010706020507" pitchFamily="18" charset="2"/>
              </a:rPr>
              <a:t>k</a:t>
            </a:r>
            <a:endParaRPr lang="ja-JP" altLang="en-US" i="1" dirty="0">
              <a:solidFill>
                <a:srgbClr val="FF0000"/>
              </a:solidFill>
              <a:latin typeface="+mn-lt"/>
              <a:ea typeface="HG正楷書体-PRO" panose="03000600000000000000" pitchFamily="66" charset="-128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FA37D22-A62C-4D8F-87A3-78C641E7B810}"/>
              </a:ext>
            </a:extLst>
          </p:cNvPr>
          <p:cNvSpPr txBox="1"/>
          <p:nvPr/>
        </p:nvSpPr>
        <p:spPr>
          <a:xfrm>
            <a:off x="1019634" y="139198"/>
            <a:ext cx="1057533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6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マックスウェル物質の応力と歪</a:t>
            </a:r>
            <a:r>
              <a:rPr lang="en-US" altLang="ja-JP" sz="36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:</a:t>
            </a:r>
            <a:r>
              <a:rPr lang="ja-JP" altLang="en-US" sz="36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 長い時間スケール</a:t>
            </a:r>
            <a:endParaRPr lang="en-US" altLang="ja-JP" sz="36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2800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Stress and strain of a Maxwell substance: Long timescale</a:t>
            </a:r>
            <a:endParaRPr lang="ja-JP" altLang="en-US" sz="2800" dirty="0"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cxnSp>
        <p:nvCxnSpPr>
          <p:cNvPr id="24" name="直線コネクタ 23">
            <a:extLst>
              <a:ext uri="{FF2B5EF4-FFF2-40B4-BE49-F238E27FC236}">
                <a16:creationId xmlns:a16="http://schemas.microsoft.com/office/drawing/2014/main" id="{D47A6461-39B3-4A44-A934-7E687C1EF865}"/>
              </a:ext>
            </a:extLst>
          </p:cNvPr>
          <p:cNvCxnSpPr/>
          <p:nvPr/>
        </p:nvCxnSpPr>
        <p:spPr>
          <a:xfrm flipV="1">
            <a:off x="9088630" y="5266613"/>
            <a:ext cx="0" cy="3788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9C2CE5A3-543F-4423-9F6C-510704F39725}"/>
              </a:ext>
            </a:extLst>
          </p:cNvPr>
          <p:cNvSpPr txBox="1"/>
          <p:nvPr/>
        </p:nvSpPr>
        <p:spPr>
          <a:xfrm>
            <a:off x="8519750" y="5624735"/>
            <a:ext cx="13681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i="1" dirty="0">
                <a:latin typeface="+mn-lt"/>
                <a:ea typeface="HG正楷書体-PRO" panose="03000600000000000000" pitchFamily="66" charset="-128"/>
              </a:rPr>
              <a:t>10 years</a:t>
            </a:r>
            <a:endParaRPr lang="ja-JP" altLang="en-US" i="1" dirty="0">
              <a:latin typeface="+mn-lt"/>
              <a:ea typeface="HG正楷書体-PRO" panose="03000600000000000000" pitchFamily="66" charset="-128"/>
            </a:endParaRPr>
          </a:p>
        </p:txBody>
      </p:sp>
      <p:sp>
        <p:nvSpPr>
          <p:cNvPr id="36" name="フリーフォーム: 図形 35">
            <a:extLst>
              <a:ext uri="{FF2B5EF4-FFF2-40B4-BE49-F238E27FC236}">
                <a16:creationId xmlns:a16="http://schemas.microsoft.com/office/drawing/2014/main" id="{E4011CCE-1A1F-4A67-A2F7-222662AC0C6C}"/>
              </a:ext>
            </a:extLst>
          </p:cNvPr>
          <p:cNvSpPr/>
          <p:nvPr/>
        </p:nvSpPr>
        <p:spPr>
          <a:xfrm>
            <a:off x="2325266" y="3973789"/>
            <a:ext cx="7898130" cy="1463040"/>
          </a:xfrm>
          <a:custGeom>
            <a:avLst/>
            <a:gdLst>
              <a:gd name="connsiteX0" fmla="*/ 0 w 4194810"/>
              <a:gd name="connsiteY0" fmla="*/ 468630 h 468630"/>
              <a:gd name="connsiteX1" fmla="*/ 525780 w 4194810"/>
              <a:gd name="connsiteY1" fmla="*/ 468630 h 468630"/>
              <a:gd name="connsiteX2" fmla="*/ 514350 w 4194810"/>
              <a:gd name="connsiteY2" fmla="*/ 0 h 468630"/>
              <a:gd name="connsiteX3" fmla="*/ 4194810 w 4194810"/>
              <a:gd name="connsiteY3" fmla="*/ 0 h 468630"/>
              <a:gd name="connsiteX0" fmla="*/ 0 w 4194810"/>
              <a:gd name="connsiteY0" fmla="*/ 468630 h 468630"/>
              <a:gd name="connsiteX1" fmla="*/ 525780 w 4194810"/>
              <a:gd name="connsiteY1" fmla="*/ 468630 h 468630"/>
              <a:gd name="connsiteX2" fmla="*/ 2160270 w 4194810"/>
              <a:gd name="connsiteY2" fmla="*/ 274320 h 468630"/>
              <a:gd name="connsiteX3" fmla="*/ 4194810 w 4194810"/>
              <a:gd name="connsiteY3" fmla="*/ 0 h 468630"/>
              <a:gd name="connsiteX0" fmla="*/ 0 w 4194810"/>
              <a:gd name="connsiteY0" fmla="*/ 468630 h 468630"/>
              <a:gd name="connsiteX1" fmla="*/ 525780 w 4194810"/>
              <a:gd name="connsiteY1" fmla="*/ 468630 h 468630"/>
              <a:gd name="connsiteX2" fmla="*/ 2320290 w 4194810"/>
              <a:gd name="connsiteY2" fmla="*/ 194310 h 468630"/>
              <a:gd name="connsiteX3" fmla="*/ 4194810 w 4194810"/>
              <a:gd name="connsiteY3" fmla="*/ 0 h 468630"/>
              <a:gd name="connsiteX0" fmla="*/ 0 w 4194810"/>
              <a:gd name="connsiteY0" fmla="*/ 468630 h 468630"/>
              <a:gd name="connsiteX1" fmla="*/ 525780 w 4194810"/>
              <a:gd name="connsiteY1" fmla="*/ 468630 h 468630"/>
              <a:gd name="connsiteX2" fmla="*/ 2320290 w 4194810"/>
              <a:gd name="connsiteY2" fmla="*/ 194310 h 468630"/>
              <a:gd name="connsiteX3" fmla="*/ 4194810 w 4194810"/>
              <a:gd name="connsiteY3" fmla="*/ 0 h 468630"/>
              <a:gd name="connsiteX0" fmla="*/ 0 w 4194810"/>
              <a:gd name="connsiteY0" fmla="*/ 468630 h 468630"/>
              <a:gd name="connsiteX1" fmla="*/ 525780 w 4194810"/>
              <a:gd name="connsiteY1" fmla="*/ 468630 h 468630"/>
              <a:gd name="connsiteX2" fmla="*/ 2320290 w 4194810"/>
              <a:gd name="connsiteY2" fmla="*/ 171450 h 468630"/>
              <a:gd name="connsiteX3" fmla="*/ 4194810 w 4194810"/>
              <a:gd name="connsiteY3" fmla="*/ 0 h 468630"/>
              <a:gd name="connsiteX0" fmla="*/ 0 w 4217670"/>
              <a:gd name="connsiteY0" fmla="*/ 571500 h 571500"/>
              <a:gd name="connsiteX1" fmla="*/ 525780 w 4217670"/>
              <a:gd name="connsiteY1" fmla="*/ 571500 h 571500"/>
              <a:gd name="connsiteX2" fmla="*/ 2320290 w 4217670"/>
              <a:gd name="connsiteY2" fmla="*/ 274320 h 571500"/>
              <a:gd name="connsiteX3" fmla="*/ 4217670 w 4217670"/>
              <a:gd name="connsiteY3" fmla="*/ 0 h 571500"/>
              <a:gd name="connsiteX0" fmla="*/ 0 w 4206240"/>
              <a:gd name="connsiteY0" fmla="*/ 868680 h 868680"/>
              <a:gd name="connsiteX1" fmla="*/ 514350 w 4206240"/>
              <a:gd name="connsiteY1" fmla="*/ 571500 h 868680"/>
              <a:gd name="connsiteX2" fmla="*/ 2308860 w 4206240"/>
              <a:gd name="connsiteY2" fmla="*/ 274320 h 868680"/>
              <a:gd name="connsiteX3" fmla="*/ 4206240 w 4206240"/>
              <a:gd name="connsiteY3" fmla="*/ 0 h 868680"/>
              <a:gd name="connsiteX0" fmla="*/ 0 w 4206240"/>
              <a:gd name="connsiteY0" fmla="*/ 868680 h 880110"/>
              <a:gd name="connsiteX1" fmla="*/ 525780 w 4206240"/>
              <a:gd name="connsiteY1" fmla="*/ 880110 h 880110"/>
              <a:gd name="connsiteX2" fmla="*/ 2308860 w 4206240"/>
              <a:gd name="connsiteY2" fmla="*/ 274320 h 880110"/>
              <a:gd name="connsiteX3" fmla="*/ 4206240 w 4206240"/>
              <a:gd name="connsiteY3" fmla="*/ 0 h 880110"/>
              <a:gd name="connsiteX0" fmla="*/ 0 w 4206240"/>
              <a:gd name="connsiteY0" fmla="*/ 868680 h 880110"/>
              <a:gd name="connsiteX1" fmla="*/ 525780 w 4206240"/>
              <a:gd name="connsiteY1" fmla="*/ 880110 h 880110"/>
              <a:gd name="connsiteX2" fmla="*/ 525780 w 4206240"/>
              <a:gd name="connsiteY2" fmla="*/ 582930 h 880110"/>
              <a:gd name="connsiteX3" fmla="*/ 4206240 w 4206240"/>
              <a:gd name="connsiteY3" fmla="*/ 0 h 880110"/>
              <a:gd name="connsiteX0" fmla="*/ 0 w 7898130"/>
              <a:gd name="connsiteY0" fmla="*/ 1451610 h 1463040"/>
              <a:gd name="connsiteX1" fmla="*/ 525780 w 7898130"/>
              <a:gd name="connsiteY1" fmla="*/ 1463040 h 1463040"/>
              <a:gd name="connsiteX2" fmla="*/ 525780 w 7898130"/>
              <a:gd name="connsiteY2" fmla="*/ 1165860 h 1463040"/>
              <a:gd name="connsiteX3" fmla="*/ 7898130 w 7898130"/>
              <a:gd name="connsiteY3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98130" h="1463040">
                <a:moveTo>
                  <a:pt x="0" y="1451610"/>
                </a:moveTo>
                <a:lnTo>
                  <a:pt x="525780" y="1463040"/>
                </a:lnTo>
                <a:lnTo>
                  <a:pt x="525780" y="1165860"/>
                </a:lnTo>
                <a:cubicBezTo>
                  <a:pt x="1310640" y="1066800"/>
                  <a:pt x="7273290" y="64770"/>
                  <a:pt x="789813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AAA8DCC1-EA41-46BB-B8B5-FB491ECC6ECD}"/>
              </a:ext>
            </a:extLst>
          </p:cNvPr>
          <p:cNvSpPr txBox="1"/>
          <p:nvPr/>
        </p:nvSpPr>
        <p:spPr>
          <a:xfrm>
            <a:off x="8112224" y="5624735"/>
            <a:ext cx="1928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i="1" dirty="0">
                <a:latin typeface="+mn-lt"/>
                <a:ea typeface="HG正楷書体-PRO" panose="03000600000000000000" pitchFamily="66" charset="-128"/>
              </a:rPr>
              <a:t>100 years</a:t>
            </a:r>
            <a:endParaRPr lang="ja-JP" altLang="en-US" i="1" dirty="0">
              <a:latin typeface="+mn-lt"/>
              <a:ea typeface="HG正楷書体-PRO" panose="03000600000000000000" pitchFamily="66" charset="-128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0AD49AC1-4A89-4AA6-A989-114103D00003}"/>
              </a:ext>
            </a:extLst>
          </p:cNvPr>
          <p:cNvSpPr txBox="1"/>
          <p:nvPr/>
        </p:nvSpPr>
        <p:spPr>
          <a:xfrm>
            <a:off x="4539339" y="3522624"/>
            <a:ext cx="226857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dirty="0">
                <a:solidFill>
                  <a:srgbClr val="C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粘性が卓越</a:t>
            </a:r>
            <a:endParaRPr lang="en-US" altLang="ja-JP" sz="3200" dirty="0">
              <a:solidFill>
                <a:srgbClr val="C0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2000" dirty="0">
                <a:solidFill>
                  <a:srgbClr val="C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Viscosity prevails</a:t>
            </a:r>
            <a:endParaRPr lang="ja-JP" altLang="en-US" sz="2000" dirty="0">
              <a:solidFill>
                <a:srgbClr val="C0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7ECA3B5C-3235-4782-B930-E6D586EA3244}"/>
              </a:ext>
            </a:extLst>
          </p:cNvPr>
          <p:cNvCxnSpPr/>
          <p:nvPr/>
        </p:nvCxnSpPr>
        <p:spPr>
          <a:xfrm flipV="1">
            <a:off x="3647728" y="5237013"/>
            <a:ext cx="0" cy="37889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オーディオ 19">
            <a:hlinkClick r:id="" action="ppaction://media"/>
            <a:extLst>
              <a:ext uri="{FF2B5EF4-FFF2-40B4-BE49-F238E27FC236}">
                <a16:creationId xmlns:a16="http://schemas.microsoft.com/office/drawing/2014/main" id="{1DE9A09C-84C0-4E62-BEB3-01838696743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30628243"/>
      </p:ext>
    </p:extLst>
  </p:cSld>
  <p:clrMapOvr>
    <a:masterClrMapping/>
  </p:clrMapOvr>
  <p:transition spd="med" advTm="8522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81481E-6 L -1.25E-6 0.03472 " pathEditMode="relative" rAng="0" ptsTypes="AA">
                                      <p:cBhvr>
                                        <p:cTn id="22" dur="7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736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3.7037E-6 L -0.45573 -0.00532 " pathEditMode="relative" rAng="0" ptsTypes="AA">
                                      <p:cBhvr>
                                        <p:cTn id="24" dur="11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786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15" grpId="0" animBg="1"/>
      <p:bldP spid="18" grpId="0"/>
      <p:bldP spid="32" grpId="0"/>
      <p:bldP spid="36" grpId="0" animBg="1"/>
      <p:bldP spid="37" grpId="0"/>
      <p:bldP spid="3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4"/>
          <p:cNvGrpSpPr>
            <a:grpSpLocks/>
          </p:cNvGrpSpPr>
          <p:nvPr/>
        </p:nvGrpSpPr>
        <p:grpSpPr bwMode="auto">
          <a:xfrm rot="-2065">
            <a:off x="4511676" y="1914525"/>
            <a:ext cx="3025775" cy="2954338"/>
            <a:chOff x="2112" y="672"/>
            <a:chExt cx="1056" cy="1104"/>
          </a:xfrm>
        </p:grpSpPr>
        <p:sp>
          <p:nvSpPr>
            <p:cNvPr id="122895" name="Oval 15"/>
            <p:cNvSpPr>
              <a:spLocks noChangeArrowheads="1"/>
            </p:cNvSpPr>
            <p:nvPr/>
          </p:nvSpPr>
          <p:spPr bwMode="auto">
            <a:xfrm>
              <a:off x="2112" y="672"/>
              <a:ext cx="1056" cy="1104"/>
            </a:xfrm>
            <a:prstGeom prst="ellipse">
              <a:avLst/>
            </a:prstGeom>
            <a:gradFill rotWithShape="0">
              <a:gsLst>
                <a:gs pos="0">
                  <a:schemeClr val="accent2">
                    <a:gamma/>
                    <a:tint val="5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5613" name="Freeform 16"/>
            <p:cNvSpPr>
              <a:spLocks/>
            </p:cNvSpPr>
            <p:nvPr/>
          </p:nvSpPr>
          <p:spPr bwMode="auto">
            <a:xfrm>
              <a:off x="2608" y="690"/>
              <a:ext cx="89" cy="77"/>
            </a:xfrm>
            <a:custGeom>
              <a:avLst/>
              <a:gdLst>
                <a:gd name="T0" fmla="*/ 1 w 176"/>
                <a:gd name="T1" fmla="*/ 2 h 154"/>
                <a:gd name="T2" fmla="*/ 0 w 176"/>
                <a:gd name="T3" fmla="*/ 9 h 154"/>
                <a:gd name="T4" fmla="*/ 1 w 176"/>
                <a:gd name="T5" fmla="*/ 16 h 154"/>
                <a:gd name="T6" fmla="*/ 3 w 176"/>
                <a:gd name="T7" fmla="*/ 23 h 154"/>
                <a:gd name="T8" fmla="*/ 7 w 176"/>
                <a:gd name="T9" fmla="*/ 28 h 154"/>
                <a:gd name="T10" fmla="*/ 9 w 176"/>
                <a:gd name="T11" fmla="*/ 29 h 154"/>
                <a:gd name="T12" fmla="*/ 11 w 176"/>
                <a:gd name="T13" fmla="*/ 30 h 154"/>
                <a:gd name="T14" fmla="*/ 13 w 176"/>
                <a:gd name="T15" fmla="*/ 30 h 154"/>
                <a:gd name="T16" fmla="*/ 16 w 176"/>
                <a:gd name="T17" fmla="*/ 30 h 154"/>
                <a:gd name="T18" fmla="*/ 19 w 176"/>
                <a:gd name="T19" fmla="*/ 30 h 154"/>
                <a:gd name="T20" fmla="*/ 21 w 176"/>
                <a:gd name="T21" fmla="*/ 30 h 154"/>
                <a:gd name="T22" fmla="*/ 23 w 176"/>
                <a:gd name="T23" fmla="*/ 30 h 154"/>
                <a:gd name="T24" fmla="*/ 26 w 176"/>
                <a:gd name="T25" fmla="*/ 30 h 154"/>
                <a:gd name="T26" fmla="*/ 28 w 176"/>
                <a:gd name="T27" fmla="*/ 30 h 154"/>
                <a:gd name="T28" fmla="*/ 31 w 176"/>
                <a:gd name="T29" fmla="*/ 30 h 154"/>
                <a:gd name="T30" fmla="*/ 35 w 176"/>
                <a:gd name="T31" fmla="*/ 31 h 154"/>
                <a:gd name="T32" fmla="*/ 39 w 176"/>
                <a:gd name="T33" fmla="*/ 31 h 154"/>
                <a:gd name="T34" fmla="*/ 42 w 176"/>
                <a:gd name="T35" fmla="*/ 32 h 154"/>
                <a:gd name="T36" fmla="*/ 46 w 176"/>
                <a:gd name="T37" fmla="*/ 34 h 154"/>
                <a:gd name="T38" fmla="*/ 48 w 176"/>
                <a:gd name="T39" fmla="*/ 35 h 154"/>
                <a:gd name="T40" fmla="*/ 50 w 176"/>
                <a:gd name="T41" fmla="*/ 36 h 154"/>
                <a:gd name="T42" fmla="*/ 47 w 176"/>
                <a:gd name="T43" fmla="*/ 45 h 154"/>
                <a:gd name="T44" fmla="*/ 57 w 176"/>
                <a:gd name="T45" fmla="*/ 47 h 154"/>
                <a:gd name="T46" fmla="*/ 58 w 176"/>
                <a:gd name="T47" fmla="*/ 64 h 154"/>
                <a:gd name="T48" fmla="*/ 81 w 176"/>
                <a:gd name="T49" fmla="*/ 77 h 154"/>
                <a:gd name="T50" fmla="*/ 85 w 176"/>
                <a:gd name="T51" fmla="*/ 73 h 154"/>
                <a:gd name="T52" fmla="*/ 78 w 176"/>
                <a:gd name="T53" fmla="*/ 53 h 154"/>
                <a:gd name="T54" fmla="*/ 83 w 176"/>
                <a:gd name="T55" fmla="*/ 49 h 154"/>
                <a:gd name="T56" fmla="*/ 81 w 176"/>
                <a:gd name="T57" fmla="*/ 42 h 154"/>
                <a:gd name="T58" fmla="*/ 73 w 176"/>
                <a:gd name="T59" fmla="*/ 39 h 154"/>
                <a:gd name="T60" fmla="*/ 83 w 176"/>
                <a:gd name="T61" fmla="*/ 34 h 154"/>
                <a:gd name="T62" fmla="*/ 89 w 176"/>
                <a:gd name="T63" fmla="*/ 25 h 154"/>
                <a:gd name="T64" fmla="*/ 84 w 176"/>
                <a:gd name="T65" fmla="*/ 21 h 154"/>
                <a:gd name="T66" fmla="*/ 80 w 176"/>
                <a:gd name="T67" fmla="*/ 18 h 154"/>
                <a:gd name="T68" fmla="*/ 76 w 176"/>
                <a:gd name="T69" fmla="*/ 15 h 154"/>
                <a:gd name="T70" fmla="*/ 72 w 176"/>
                <a:gd name="T71" fmla="*/ 15 h 154"/>
                <a:gd name="T72" fmla="*/ 69 w 176"/>
                <a:gd name="T73" fmla="*/ 15 h 154"/>
                <a:gd name="T74" fmla="*/ 65 w 176"/>
                <a:gd name="T75" fmla="*/ 14 h 154"/>
                <a:gd name="T76" fmla="*/ 59 w 176"/>
                <a:gd name="T77" fmla="*/ 13 h 154"/>
                <a:gd name="T78" fmla="*/ 53 w 176"/>
                <a:gd name="T79" fmla="*/ 13 h 154"/>
                <a:gd name="T80" fmla="*/ 47 w 176"/>
                <a:gd name="T81" fmla="*/ 13 h 154"/>
                <a:gd name="T82" fmla="*/ 41 w 176"/>
                <a:gd name="T83" fmla="*/ 12 h 154"/>
                <a:gd name="T84" fmla="*/ 38 w 176"/>
                <a:gd name="T85" fmla="*/ 12 h 154"/>
                <a:gd name="T86" fmla="*/ 36 w 176"/>
                <a:gd name="T87" fmla="*/ 12 h 154"/>
                <a:gd name="T88" fmla="*/ 28 w 176"/>
                <a:gd name="T89" fmla="*/ 0 h 154"/>
                <a:gd name="T90" fmla="*/ 1 w 176"/>
                <a:gd name="T91" fmla="*/ 2 h 15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76"/>
                <a:gd name="T139" fmla="*/ 0 h 154"/>
                <a:gd name="T140" fmla="*/ 176 w 176"/>
                <a:gd name="T141" fmla="*/ 154 h 15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76" h="154">
                  <a:moveTo>
                    <a:pt x="2" y="5"/>
                  </a:moveTo>
                  <a:lnTo>
                    <a:pt x="0" y="18"/>
                  </a:lnTo>
                  <a:lnTo>
                    <a:pt x="1" y="32"/>
                  </a:lnTo>
                  <a:lnTo>
                    <a:pt x="6" y="47"/>
                  </a:lnTo>
                  <a:lnTo>
                    <a:pt x="13" y="56"/>
                  </a:lnTo>
                  <a:lnTo>
                    <a:pt x="17" y="58"/>
                  </a:lnTo>
                  <a:lnTo>
                    <a:pt x="22" y="60"/>
                  </a:lnTo>
                  <a:lnTo>
                    <a:pt x="26" y="60"/>
                  </a:lnTo>
                  <a:lnTo>
                    <a:pt x="32" y="60"/>
                  </a:lnTo>
                  <a:lnTo>
                    <a:pt x="37" y="60"/>
                  </a:lnTo>
                  <a:lnTo>
                    <a:pt x="41" y="60"/>
                  </a:lnTo>
                  <a:lnTo>
                    <a:pt x="46" y="60"/>
                  </a:lnTo>
                  <a:lnTo>
                    <a:pt x="51" y="60"/>
                  </a:lnTo>
                  <a:lnTo>
                    <a:pt x="55" y="61"/>
                  </a:lnTo>
                  <a:lnTo>
                    <a:pt x="62" y="61"/>
                  </a:lnTo>
                  <a:lnTo>
                    <a:pt x="69" y="62"/>
                  </a:lnTo>
                  <a:lnTo>
                    <a:pt x="77" y="63"/>
                  </a:lnTo>
                  <a:lnTo>
                    <a:pt x="84" y="64"/>
                  </a:lnTo>
                  <a:lnTo>
                    <a:pt x="90" y="67"/>
                  </a:lnTo>
                  <a:lnTo>
                    <a:pt x="95" y="69"/>
                  </a:lnTo>
                  <a:lnTo>
                    <a:pt x="99" y="72"/>
                  </a:lnTo>
                  <a:lnTo>
                    <a:pt x="92" y="90"/>
                  </a:lnTo>
                  <a:lnTo>
                    <a:pt x="113" y="94"/>
                  </a:lnTo>
                  <a:lnTo>
                    <a:pt x="114" y="128"/>
                  </a:lnTo>
                  <a:lnTo>
                    <a:pt x="160" y="154"/>
                  </a:lnTo>
                  <a:lnTo>
                    <a:pt x="168" y="146"/>
                  </a:lnTo>
                  <a:lnTo>
                    <a:pt x="154" y="106"/>
                  </a:lnTo>
                  <a:lnTo>
                    <a:pt x="165" y="98"/>
                  </a:lnTo>
                  <a:lnTo>
                    <a:pt x="160" y="84"/>
                  </a:lnTo>
                  <a:lnTo>
                    <a:pt x="145" y="78"/>
                  </a:lnTo>
                  <a:lnTo>
                    <a:pt x="165" y="68"/>
                  </a:lnTo>
                  <a:lnTo>
                    <a:pt x="176" y="50"/>
                  </a:lnTo>
                  <a:lnTo>
                    <a:pt x="167" y="42"/>
                  </a:lnTo>
                  <a:lnTo>
                    <a:pt x="159" y="35"/>
                  </a:lnTo>
                  <a:lnTo>
                    <a:pt x="151" y="31"/>
                  </a:lnTo>
                  <a:lnTo>
                    <a:pt x="143" y="30"/>
                  </a:lnTo>
                  <a:lnTo>
                    <a:pt x="137" y="30"/>
                  </a:lnTo>
                  <a:lnTo>
                    <a:pt x="128" y="28"/>
                  </a:lnTo>
                  <a:lnTo>
                    <a:pt x="116" y="27"/>
                  </a:lnTo>
                  <a:lnTo>
                    <a:pt x="104" y="26"/>
                  </a:lnTo>
                  <a:lnTo>
                    <a:pt x="92" y="26"/>
                  </a:lnTo>
                  <a:lnTo>
                    <a:pt x="82" y="25"/>
                  </a:lnTo>
                  <a:lnTo>
                    <a:pt x="75" y="24"/>
                  </a:lnTo>
                  <a:lnTo>
                    <a:pt x="72" y="24"/>
                  </a:lnTo>
                  <a:lnTo>
                    <a:pt x="56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4" name="Freeform 17"/>
            <p:cNvSpPr>
              <a:spLocks/>
            </p:cNvSpPr>
            <p:nvPr/>
          </p:nvSpPr>
          <p:spPr bwMode="auto">
            <a:xfrm>
              <a:off x="2732" y="726"/>
              <a:ext cx="26" cy="25"/>
            </a:xfrm>
            <a:custGeom>
              <a:avLst/>
              <a:gdLst>
                <a:gd name="T0" fmla="*/ 0 w 53"/>
                <a:gd name="T1" fmla="*/ 0 h 50"/>
                <a:gd name="T2" fmla="*/ 2 w 53"/>
                <a:gd name="T3" fmla="*/ 1 h 50"/>
                <a:gd name="T4" fmla="*/ 6 w 53"/>
                <a:gd name="T5" fmla="*/ 2 h 50"/>
                <a:gd name="T6" fmla="*/ 10 w 53"/>
                <a:gd name="T7" fmla="*/ 3 h 50"/>
                <a:gd name="T8" fmla="*/ 14 w 53"/>
                <a:gd name="T9" fmla="*/ 3 h 50"/>
                <a:gd name="T10" fmla="*/ 18 w 53"/>
                <a:gd name="T11" fmla="*/ 5 h 50"/>
                <a:gd name="T12" fmla="*/ 22 w 53"/>
                <a:gd name="T13" fmla="*/ 6 h 50"/>
                <a:gd name="T14" fmla="*/ 25 w 53"/>
                <a:gd name="T15" fmla="*/ 7 h 50"/>
                <a:gd name="T16" fmla="*/ 26 w 53"/>
                <a:gd name="T17" fmla="*/ 9 h 50"/>
                <a:gd name="T18" fmla="*/ 24 w 53"/>
                <a:gd name="T19" fmla="*/ 25 h 50"/>
                <a:gd name="T20" fmla="*/ 5 w 53"/>
                <a:gd name="T21" fmla="*/ 20 h 50"/>
                <a:gd name="T22" fmla="*/ 4 w 53"/>
                <a:gd name="T23" fmla="*/ 17 h 50"/>
                <a:gd name="T24" fmla="*/ 2 w 53"/>
                <a:gd name="T25" fmla="*/ 11 h 50"/>
                <a:gd name="T26" fmla="*/ 0 w 53"/>
                <a:gd name="T27" fmla="*/ 4 h 50"/>
                <a:gd name="T28" fmla="*/ 0 w 53"/>
                <a:gd name="T29" fmla="*/ 0 h 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3"/>
                <a:gd name="T46" fmla="*/ 0 h 50"/>
                <a:gd name="T47" fmla="*/ 53 w 53"/>
                <a:gd name="T48" fmla="*/ 50 h 5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3" h="50">
                  <a:moveTo>
                    <a:pt x="0" y="0"/>
                  </a:moveTo>
                  <a:lnTo>
                    <a:pt x="5" y="1"/>
                  </a:lnTo>
                  <a:lnTo>
                    <a:pt x="12" y="3"/>
                  </a:lnTo>
                  <a:lnTo>
                    <a:pt x="20" y="5"/>
                  </a:lnTo>
                  <a:lnTo>
                    <a:pt x="28" y="7"/>
                  </a:lnTo>
                  <a:lnTo>
                    <a:pt x="37" y="9"/>
                  </a:lnTo>
                  <a:lnTo>
                    <a:pt x="44" y="13"/>
                  </a:lnTo>
                  <a:lnTo>
                    <a:pt x="50" y="15"/>
                  </a:lnTo>
                  <a:lnTo>
                    <a:pt x="53" y="18"/>
                  </a:lnTo>
                  <a:lnTo>
                    <a:pt x="48" y="50"/>
                  </a:lnTo>
                  <a:lnTo>
                    <a:pt x="11" y="39"/>
                  </a:lnTo>
                  <a:lnTo>
                    <a:pt x="8" y="34"/>
                  </a:lnTo>
                  <a:lnTo>
                    <a:pt x="4" y="22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5" name="Freeform 18"/>
            <p:cNvSpPr>
              <a:spLocks/>
            </p:cNvSpPr>
            <p:nvPr/>
          </p:nvSpPr>
          <p:spPr bwMode="auto">
            <a:xfrm>
              <a:off x="2534" y="698"/>
              <a:ext cx="57" cy="47"/>
            </a:xfrm>
            <a:custGeom>
              <a:avLst/>
              <a:gdLst>
                <a:gd name="T0" fmla="*/ 18 w 114"/>
                <a:gd name="T1" fmla="*/ 0 h 94"/>
                <a:gd name="T2" fmla="*/ 49 w 114"/>
                <a:gd name="T3" fmla="*/ 6 h 94"/>
                <a:gd name="T4" fmla="*/ 57 w 114"/>
                <a:gd name="T5" fmla="*/ 24 h 94"/>
                <a:gd name="T6" fmla="*/ 53 w 114"/>
                <a:gd name="T7" fmla="*/ 46 h 94"/>
                <a:gd name="T8" fmla="*/ 48 w 114"/>
                <a:gd name="T9" fmla="*/ 47 h 94"/>
                <a:gd name="T10" fmla="*/ 42 w 114"/>
                <a:gd name="T11" fmla="*/ 30 h 94"/>
                <a:gd name="T12" fmla="*/ 29 w 114"/>
                <a:gd name="T13" fmla="*/ 32 h 94"/>
                <a:gd name="T14" fmla="*/ 20 w 114"/>
                <a:gd name="T15" fmla="*/ 28 h 94"/>
                <a:gd name="T16" fmla="*/ 29 w 114"/>
                <a:gd name="T17" fmla="*/ 15 h 94"/>
                <a:gd name="T18" fmla="*/ 0 w 114"/>
                <a:gd name="T19" fmla="*/ 1 h 94"/>
                <a:gd name="T20" fmla="*/ 18 w 114"/>
                <a:gd name="T21" fmla="*/ 0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4"/>
                <a:gd name="T34" fmla="*/ 0 h 94"/>
                <a:gd name="T35" fmla="*/ 114 w 114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4" h="94">
                  <a:moveTo>
                    <a:pt x="35" y="0"/>
                  </a:moveTo>
                  <a:lnTo>
                    <a:pt x="97" y="11"/>
                  </a:lnTo>
                  <a:lnTo>
                    <a:pt x="114" y="49"/>
                  </a:lnTo>
                  <a:lnTo>
                    <a:pt x="106" y="92"/>
                  </a:lnTo>
                  <a:lnTo>
                    <a:pt x="95" y="94"/>
                  </a:lnTo>
                  <a:lnTo>
                    <a:pt x="84" y="60"/>
                  </a:lnTo>
                  <a:lnTo>
                    <a:pt x="59" y="64"/>
                  </a:lnTo>
                  <a:lnTo>
                    <a:pt x="40" y="57"/>
                  </a:lnTo>
                  <a:lnTo>
                    <a:pt x="59" y="30"/>
                  </a:lnTo>
                  <a:lnTo>
                    <a:pt x="0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6" name="Freeform 19"/>
            <p:cNvSpPr>
              <a:spLocks/>
            </p:cNvSpPr>
            <p:nvPr/>
          </p:nvSpPr>
          <p:spPr bwMode="auto">
            <a:xfrm>
              <a:off x="2225" y="708"/>
              <a:ext cx="619" cy="935"/>
            </a:xfrm>
            <a:custGeom>
              <a:avLst/>
              <a:gdLst>
                <a:gd name="T0" fmla="*/ 327 w 1237"/>
                <a:gd name="T1" fmla="*/ 87 h 1872"/>
                <a:gd name="T2" fmla="*/ 300 w 1237"/>
                <a:gd name="T3" fmla="*/ 54 h 1872"/>
                <a:gd name="T4" fmla="*/ 331 w 1237"/>
                <a:gd name="T5" fmla="*/ 28 h 1872"/>
                <a:gd name="T6" fmla="*/ 358 w 1237"/>
                <a:gd name="T7" fmla="*/ 47 h 1872"/>
                <a:gd name="T8" fmla="*/ 433 w 1237"/>
                <a:gd name="T9" fmla="*/ 94 h 1872"/>
                <a:gd name="T10" fmla="*/ 391 w 1237"/>
                <a:gd name="T11" fmla="*/ 111 h 1872"/>
                <a:gd name="T12" fmla="*/ 304 w 1237"/>
                <a:gd name="T13" fmla="*/ 132 h 1872"/>
                <a:gd name="T14" fmla="*/ 232 w 1237"/>
                <a:gd name="T15" fmla="*/ 151 h 1872"/>
                <a:gd name="T16" fmla="*/ 205 w 1237"/>
                <a:gd name="T17" fmla="*/ 134 h 1872"/>
                <a:gd name="T18" fmla="*/ 159 w 1237"/>
                <a:gd name="T19" fmla="*/ 138 h 1872"/>
                <a:gd name="T20" fmla="*/ 202 w 1237"/>
                <a:gd name="T21" fmla="*/ 139 h 1872"/>
                <a:gd name="T22" fmla="*/ 204 w 1237"/>
                <a:gd name="T23" fmla="*/ 149 h 1872"/>
                <a:gd name="T24" fmla="*/ 236 w 1237"/>
                <a:gd name="T25" fmla="*/ 165 h 1872"/>
                <a:gd name="T26" fmla="*/ 293 w 1237"/>
                <a:gd name="T27" fmla="*/ 150 h 1872"/>
                <a:gd name="T28" fmla="*/ 376 w 1237"/>
                <a:gd name="T29" fmla="*/ 120 h 1872"/>
                <a:gd name="T30" fmla="*/ 413 w 1237"/>
                <a:gd name="T31" fmla="*/ 138 h 1872"/>
                <a:gd name="T32" fmla="*/ 369 w 1237"/>
                <a:gd name="T33" fmla="*/ 135 h 1872"/>
                <a:gd name="T34" fmla="*/ 320 w 1237"/>
                <a:gd name="T35" fmla="*/ 146 h 1872"/>
                <a:gd name="T36" fmla="*/ 316 w 1237"/>
                <a:gd name="T37" fmla="*/ 163 h 1872"/>
                <a:gd name="T38" fmla="*/ 265 w 1237"/>
                <a:gd name="T39" fmla="*/ 193 h 1872"/>
                <a:gd name="T40" fmla="*/ 224 w 1237"/>
                <a:gd name="T41" fmla="*/ 265 h 1872"/>
                <a:gd name="T42" fmla="*/ 199 w 1237"/>
                <a:gd name="T43" fmla="*/ 258 h 1872"/>
                <a:gd name="T44" fmla="*/ 143 w 1237"/>
                <a:gd name="T45" fmla="*/ 254 h 1872"/>
                <a:gd name="T46" fmla="*/ 99 w 1237"/>
                <a:gd name="T47" fmla="*/ 320 h 1872"/>
                <a:gd name="T48" fmla="*/ 148 w 1237"/>
                <a:gd name="T49" fmla="*/ 318 h 1872"/>
                <a:gd name="T50" fmla="*/ 144 w 1237"/>
                <a:gd name="T51" fmla="*/ 363 h 1872"/>
                <a:gd name="T52" fmla="*/ 187 w 1237"/>
                <a:gd name="T53" fmla="*/ 416 h 1872"/>
                <a:gd name="T54" fmla="*/ 236 w 1237"/>
                <a:gd name="T55" fmla="*/ 440 h 1872"/>
                <a:gd name="T56" fmla="*/ 292 w 1237"/>
                <a:gd name="T57" fmla="*/ 413 h 1872"/>
                <a:gd name="T58" fmla="*/ 330 w 1237"/>
                <a:gd name="T59" fmla="*/ 402 h 1872"/>
                <a:gd name="T60" fmla="*/ 397 w 1237"/>
                <a:gd name="T61" fmla="*/ 420 h 1872"/>
                <a:gd name="T62" fmla="*/ 464 w 1237"/>
                <a:gd name="T63" fmla="*/ 451 h 1872"/>
                <a:gd name="T64" fmla="*/ 486 w 1237"/>
                <a:gd name="T65" fmla="*/ 500 h 1872"/>
                <a:gd name="T66" fmla="*/ 517 w 1237"/>
                <a:gd name="T67" fmla="*/ 504 h 1872"/>
                <a:gd name="T68" fmla="*/ 590 w 1237"/>
                <a:gd name="T69" fmla="*/ 518 h 1872"/>
                <a:gd name="T70" fmla="*/ 602 w 1237"/>
                <a:gd name="T71" fmla="*/ 575 h 1872"/>
                <a:gd name="T72" fmla="*/ 561 w 1237"/>
                <a:gd name="T73" fmla="*/ 647 h 1872"/>
                <a:gd name="T74" fmla="*/ 529 w 1237"/>
                <a:gd name="T75" fmla="*/ 682 h 1872"/>
                <a:gd name="T76" fmla="*/ 483 w 1237"/>
                <a:gd name="T77" fmla="*/ 773 h 1872"/>
                <a:gd name="T78" fmla="*/ 434 w 1237"/>
                <a:gd name="T79" fmla="*/ 768 h 1872"/>
                <a:gd name="T80" fmla="*/ 417 w 1237"/>
                <a:gd name="T81" fmla="*/ 818 h 1872"/>
                <a:gd name="T82" fmla="*/ 379 w 1237"/>
                <a:gd name="T83" fmla="*/ 857 h 1872"/>
                <a:gd name="T84" fmla="*/ 368 w 1237"/>
                <a:gd name="T85" fmla="*/ 916 h 1872"/>
                <a:gd name="T86" fmla="*/ 368 w 1237"/>
                <a:gd name="T87" fmla="*/ 934 h 1872"/>
                <a:gd name="T88" fmla="*/ 326 w 1237"/>
                <a:gd name="T89" fmla="*/ 889 h 1872"/>
                <a:gd name="T90" fmla="*/ 311 w 1237"/>
                <a:gd name="T91" fmla="*/ 810 h 1872"/>
                <a:gd name="T92" fmla="*/ 290 w 1237"/>
                <a:gd name="T93" fmla="*/ 647 h 1872"/>
                <a:gd name="T94" fmla="*/ 214 w 1237"/>
                <a:gd name="T95" fmla="*/ 567 h 1872"/>
                <a:gd name="T96" fmla="*/ 224 w 1237"/>
                <a:gd name="T97" fmla="*/ 457 h 1872"/>
                <a:gd name="T98" fmla="*/ 178 w 1237"/>
                <a:gd name="T99" fmla="*/ 430 h 1872"/>
                <a:gd name="T100" fmla="*/ 130 w 1237"/>
                <a:gd name="T101" fmla="*/ 382 h 1872"/>
                <a:gd name="T102" fmla="*/ 68 w 1237"/>
                <a:gd name="T103" fmla="*/ 352 h 1872"/>
                <a:gd name="T104" fmla="*/ 24 w 1237"/>
                <a:gd name="T105" fmla="*/ 260 h 1872"/>
                <a:gd name="T106" fmla="*/ 25 w 1237"/>
                <a:gd name="T107" fmla="*/ 303 h 1872"/>
                <a:gd name="T108" fmla="*/ 16 w 1237"/>
                <a:gd name="T109" fmla="*/ 297 h 1872"/>
                <a:gd name="T110" fmla="*/ 1 w 1237"/>
                <a:gd name="T111" fmla="*/ 204 h 1872"/>
                <a:gd name="T112" fmla="*/ 144 w 1237"/>
                <a:gd name="T113" fmla="*/ 46 h 1872"/>
                <a:gd name="T114" fmla="*/ 251 w 1237"/>
                <a:gd name="T115" fmla="*/ 24 h 1872"/>
                <a:gd name="T116" fmla="*/ 301 w 1237"/>
                <a:gd name="T117" fmla="*/ 5 h 1872"/>
                <a:gd name="T118" fmla="*/ 292 w 1237"/>
                <a:gd name="T119" fmla="*/ 33 h 1872"/>
                <a:gd name="T120" fmla="*/ 243 w 1237"/>
                <a:gd name="T121" fmla="*/ 51 h 1872"/>
                <a:gd name="T122" fmla="*/ 270 w 1237"/>
                <a:gd name="T123" fmla="*/ 71 h 1872"/>
                <a:gd name="T124" fmla="*/ 287 w 1237"/>
                <a:gd name="T125" fmla="*/ 78 h 187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37"/>
                <a:gd name="T190" fmla="*/ 0 h 1872"/>
                <a:gd name="T191" fmla="*/ 1237 w 1237"/>
                <a:gd name="T192" fmla="*/ 1872 h 187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37" h="1872">
                  <a:moveTo>
                    <a:pt x="645" y="149"/>
                  </a:moveTo>
                  <a:lnTo>
                    <a:pt x="641" y="151"/>
                  </a:lnTo>
                  <a:lnTo>
                    <a:pt x="638" y="156"/>
                  </a:lnTo>
                  <a:lnTo>
                    <a:pt x="636" y="162"/>
                  </a:lnTo>
                  <a:lnTo>
                    <a:pt x="633" y="167"/>
                  </a:lnTo>
                  <a:lnTo>
                    <a:pt x="636" y="173"/>
                  </a:lnTo>
                  <a:lnTo>
                    <a:pt x="640" y="180"/>
                  </a:lnTo>
                  <a:lnTo>
                    <a:pt x="645" y="186"/>
                  </a:lnTo>
                  <a:lnTo>
                    <a:pt x="650" y="189"/>
                  </a:lnTo>
                  <a:lnTo>
                    <a:pt x="653" y="188"/>
                  </a:lnTo>
                  <a:lnTo>
                    <a:pt x="658" y="186"/>
                  </a:lnTo>
                  <a:lnTo>
                    <a:pt x="660" y="182"/>
                  </a:lnTo>
                  <a:lnTo>
                    <a:pt x="661" y="180"/>
                  </a:lnTo>
                  <a:lnTo>
                    <a:pt x="660" y="178"/>
                  </a:lnTo>
                  <a:lnTo>
                    <a:pt x="658" y="175"/>
                  </a:lnTo>
                  <a:lnTo>
                    <a:pt x="654" y="174"/>
                  </a:lnTo>
                  <a:lnTo>
                    <a:pt x="653" y="171"/>
                  </a:lnTo>
                  <a:lnTo>
                    <a:pt x="654" y="169"/>
                  </a:lnTo>
                  <a:lnTo>
                    <a:pt x="658" y="166"/>
                  </a:lnTo>
                  <a:lnTo>
                    <a:pt x="660" y="164"/>
                  </a:lnTo>
                  <a:lnTo>
                    <a:pt x="661" y="162"/>
                  </a:lnTo>
                  <a:lnTo>
                    <a:pt x="660" y="158"/>
                  </a:lnTo>
                  <a:lnTo>
                    <a:pt x="656" y="155"/>
                  </a:lnTo>
                  <a:lnTo>
                    <a:pt x="652" y="151"/>
                  </a:lnTo>
                  <a:lnTo>
                    <a:pt x="645" y="149"/>
                  </a:lnTo>
                  <a:lnTo>
                    <a:pt x="607" y="129"/>
                  </a:lnTo>
                  <a:lnTo>
                    <a:pt x="606" y="125"/>
                  </a:lnTo>
                  <a:lnTo>
                    <a:pt x="601" y="121"/>
                  </a:lnTo>
                  <a:lnTo>
                    <a:pt x="597" y="117"/>
                  </a:lnTo>
                  <a:lnTo>
                    <a:pt x="594" y="113"/>
                  </a:lnTo>
                  <a:lnTo>
                    <a:pt x="595" y="111"/>
                  </a:lnTo>
                  <a:lnTo>
                    <a:pt x="600" y="108"/>
                  </a:lnTo>
                  <a:lnTo>
                    <a:pt x="606" y="104"/>
                  </a:lnTo>
                  <a:lnTo>
                    <a:pt x="613" y="99"/>
                  </a:lnTo>
                  <a:lnTo>
                    <a:pt x="618" y="96"/>
                  </a:lnTo>
                  <a:lnTo>
                    <a:pt x="624" y="93"/>
                  </a:lnTo>
                  <a:lnTo>
                    <a:pt x="629" y="89"/>
                  </a:lnTo>
                  <a:lnTo>
                    <a:pt x="630" y="87"/>
                  </a:lnTo>
                  <a:lnTo>
                    <a:pt x="616" y="67"/>
                  </a:lnTo>
                  <a:lnTo>
                    <a:pt x="621" y="66"/>
                  </a:lnTo>
                  <a:lnTo>
                    <a:pt x="625" y="65"/>
                  </a:lnTo>
                  <a:lnTo>
                    <a:pt x="631" y="64"/>
                  </a:lnTo>
                  <a:lnTo>
                    <a:pt x="638" y="61"/>
                  </a:lnTo>
                  <a:lnTo>
                    <a:pt x="644" y="60"/>
                  </a:lnTo>
                  <a:lnTo>
                    <a:pt x="650" y="59"/>
                  </a:lnTo>
                  <a:lnTo>
                    <a:pt x="654" y="57"/>
                  </a:lnTo>
                  <a:lnTo>
                    <a:pt x="659" y="53"/>
                  </a:lnTo>
                  <a:lnTo>
                    <a:pt x="662" y="56"/>
                  </a:lnTo>
                  <a:lnTo>
                    <a:pt x="671" y="63"/>
                  </a:lnTo>
                  <a:lnTo>
                    <a:pt x="681" y="71"/>
                  </a:lnTo>
                  <a:lnTo>
                    <a:pt x="684" y="76"/>
                  </a:lnTo>
                  <a:lnTo>
                    <a:pt x="682" y="82"/>
                  </a:lnTo>
                  <a:lnTo>
                    <a:pt x="677" y="87"/>
                  </a:lnTo>
                  <a:lnTo>
                    <a:pt x="673" y="90"/>
                  </a:lnTo>
                  <a:lnTo>
                    <a:pt x="670" y="91"/>
                  </a:lnTo>
                  <a:lnTo>
                    <a:pt x="682" y="121"/>
                  </a:lnTo>
                  <a:lnTo>
                    <a:pt x="685" y="121"/>
                  </a:lnTo>
                  <a:lnTo>
                    <a:pt x="693" y="121"/>
                  </a:lnTo>
                  <a:lnTo>
                    <a:pt x="703" y="121"/>
                  </a:lnTo>
                  <a:lnTo>
                    <a:pt x="709" y="119"/>
                  </a:lnTo>
                  <a:lnTo>
                    <a:pt x="712" y="112"/>
                  </a:lnTo>
                  <a:lnTo>
                    <a:pt x="713" y="103"/>
                  </a:lnTo>
                  <a:lnTo>
                    <a:pt x="714" y="96"/>
                  </a:lnTo>
                  <a:lnTo>
                    <a:pt x="716" y="95"/>
                  </a:lnTo>
                  <a:lnTo>
                    <a:pt x="720" y="97"/>
                  </a:lnTo>
                  <a:lnTo>
                    <a:pt x="724" y="102"/>
                  </a:lnTo>
                  <a:lnTo>
                    <a:pt x="731" y="105"/>
                  </a:lnTo>
                  <a:lnTo>
                    <a:pt x="737" y="110"/>
                  </a:lnTo>
                  <a:lnTo>
                    <a:pt x="744" y="114"/>
                  </a:lnTo>
                  <a:lnTo>
                    <a:pt x="750" y="118"/>
                  </a:lnTo>
                  <a:lnTo>
                    <a:pt x="753" y="120"/>
                  </a:lnTo>
                  <a:lnTo>
                    <a:pt x="754" y="121"/>
                  </a:lnTo>
                  <a:lnTo>
                    <a:pt x="754" y="135"/>
                  </a:lnTo>
                  <a:lnTo>
                    <a:pt x="789" y="139"/>
                  </a:lnTo>
                  <a:lnTo>
                    <a:pt x="817" y="157"/>
                  </a:lnTo>
                  <a:lnTo>
                    <a:pt x="811" y="169"/>
                  </a:lnTo>
                  <a:lnTo>
                    <a:pt x="841" y="166"/>
                  </a:lnTo>
                  <a:lnTo>
                    <a:pt x="850" y="172"/>
                  </a:lnTo>
                  <a:lnTo>
                    <a:pt x="858" y="180"/>
                  </a:lnTo>
                  <a:lnTo>
                    <a:pt x="866" y="188"/>
                  </a:lnTo>
                  <a:lnTo>
                    <a:pt x="873" y="193"/>
                  </a:lnTo>
                  <a:lnTo>
                    <a:pt x="875" y="199"/>
                  </a:lnTo>
                  <a:lnTo>
                    <a:pt x="874" y="205"/>
                  </a:lnTo>
                  <a:lnTo>
                    <a:pt x="870" y="212"/>
                  </a:lnTo>
                  <a:lnTo>
                    <a:pt x="865" y="217"/>
                  </a:lnTo>
                  <a:lnTo>
                    <a:pt x="860" y="218"/>
                  </a:lnTo>
                  <a:lnTo>
                    <a:pt x="853" y="218"/>
                  </a:lnTo>
                  <a:lnTo>
                    <a:pt x="845" y="219"/>
                  </a:lnTo>
                  <a:lnTo>
                    <a:pt x="836" y="219"/>
                  </a:lnTo>
                  <a:lnTo>
                    <a:pt x="826" y="220"/>
                  </a:lnTo>
                  <a:lnTo>
                    <a:pt x="817" y="220"/>
                  </a:lnTo>
                  <a:lnTo>
                    <a:pt x="809" y="220"/>
                  </a:lnTo>
                  <a:lnTo>
                    <a:pt x="803" y="220"/>
                  </a:lnTo>
                  <a:lnTo>
                    <a:pt x="797" y="220"/>
                  </a:lnTo>
                  <a:lnTo>
                    <a:pt x="790" y="222"/>
                  </a:lnTo>
                  <a:lnTo>
                    <a:pt x="781" y="222"/>
                  </a:lnTo>
                  <a:lnTo>
                    <a:pt x="772" y="223"/>
                  </a:lnTo>
                  <a:lnTo>
                    <a:pt x="761" y="224"/>
                  </a:lnTo>
                  <a:lnTo>
                    <a:pt x="752" y="225"/>
                  </a:lnTo>
                  <a:lnTo>
                    <a:pt x="744" y="226"/>
                  </a:lnTo>
                  <a:lnTo>
                    <a:pt x="736" y="227"/>
                  </a:lnTo>
                  <a:lnTo>
                    <a:pt x="727" y="228"/>
                  </a:lnTo>
                  <a:lnTo>
                    <a:pt x="714" y="232"/>
                  </a:lnTo>
                  <a:lnTo>
                    <a:pt x="699" y="235"/>
                  </a:lnTo>
                  <a:lnTo>
                    <a:pt x="684" y="239"/>
                  </a:lnTo>
                  <a:lnTo>
                    <a:pt x="669" y="243"/>
                  </a:lnTo>
                  <a:lnTo>
                    <a:pt x="656" y="247"/>
                  </a:lnTo>
                  <a:lnTo>
                    <a:pt x="648" y="249"/>
                  </a:lnTo>
                  <a:lnTo>
                    <a:pt x="645" y="250"/>
                  </a:lnTo>
                  <a:lnTo>
                    <a:pt x="597" y="255"/>
                  </a:lnTo>
                  <a:lnTo>
                    <a:pt x="578" y="269"/>
                  </a:lnTo>
                  <a:lnTo>
                    <a:pt x="607" y="265"/>
                  </a:lnTo>
                  <a:lnTo>
                    <a:pt x="575" y="288"/>
                  </a:lnTo>
                  <a:lnTo>
                    <a:pt x="572" y="288"/>
                  </a:lnTo>
                  <a:lnTo>
                    <a:pt x="564" y="288"/>
                  </a:lnTo>
                  <a:lnTo>
                    <a:pt x="554" y="288"/>
                  </a:lnTo>
                  <a:lnTo>
                    <a:pt x="542" y="289"/>
                  </a:lnTo>
                  <a:lnTo>
                    <a:pt x="530" y="289"/>
                  </a:lnTo>
                  <a:lnTo>
                    <a:pt x="518" y="292"/>
                  </a:lnTo>
                  <a:lnTo>
                    <a:pt x="508" y="293"/>
                  </a:lnTo>
                  <a:lnTo>
                    <a:pt x="502" y="295"/>
                  </a:lnTo>
                  <a:lnTo>
                    <a:pt x="499" y="299"/>
                  </a:lnTo>
                  <a:lnTo>
                    <a:pt x="500" y="302"/>
                  </a:lnTo>
                  <a:lnTo>
                    <a:pt x="503" y="303"/>
                  </a:lnTo>
                  <a:lnTo>
                    <a:pt x="510" y="304"/>
                  </a:lnTo>
                  <a:lnTo>
                    <a:pt x="509" y="317"/>
                  </a:lnTo>
                  <a:lnTo>
                    <a:pt x="466" y="318"/>
                  </a:lnTo>
                  <a:lnTo>
                    <a:pt x="463" y="303"/>
                  </a:lnTo>
                  <a:lnTo>
                    <a:pt x="465" y="301"/>
                  </a:lnTo>
                  <a:lnTo>
                    <a:pt x="469" y="298"/>
                  </a:lnTo>
                  <a:lnTo>
                    <a:pt x="472" y="291"/>
                  </a:lnTo>
                  <a:lnTo>
                    <a:pt x="474" y="285"/>
                  </a:lnTo>
                  <a:lnTo>
                    <a:pt x="471" y="278"/>
                  </a:lnTo>
                  <a:lnTo>
                    <a:pt x="463" y="271"/>
                  </a:lnTo>
                  <a:lnTo>
                    <a:pt x="454" y="265"/>
                  </a:lnTo>
                  <a:lnTo>
                    <a:pt x="445" y="261"/>
                  </a:lnTo>
                  <a:lnTo>
                    <a:pt x="440" y="260"/>
                  </a:lnTo>
                  <a:lnTo>
                    <a:pt x="435" y="258"/>
                  </a:lnTo>
                  <a:lnTo>
                    <a:pt x="431" y="257"/>
                  </a:lnTo>
                  <a:lnTo>
                    <a:pt x="425" y="257"/>
                  </a:lnTo>
                  <a:lnTo>
                    <a:pt x="420" y="258"/>
                  </a:lnTo>
                  <a:lnTo>
                    <a:pt x="416" y="261"/>
                  </a:lnTo>
                  <a:lnTo>
                    <a:pt x="411" y="264"/>
                  </a:lnTo>
                  <a:lnTo>
                    <a:pt x="409" y="269"/>
                  </a:lnTo>
                  <a:lnTo>
                    <a:pt x="408" y="269"/>
                  </a:lnTo>
                  <a:lnTo>
                    <a:pt x="403" y="270"/>
                  </a:lnTo>
                  <a:lnTo>
                    <a:pt x="397" y="271"/>
                  </a:lnTo>
                  <a:lnTo>
                    <a:pt x="389" y="272"/>
                  </a:lnTo>
                  <a:lnTo>
                    <a:pt x="381" y="273"/>
                  </a:lnTo>
                  <a:lnTo>
                    <a:pt x="373" y="275"/>
                  </a:lnTo>
                  <a:lnTo>
                    <a:pt x="366" y="275"/>
                  </a:lnTo>
                  <a:lnTo>
                    <a:pt x="360" y="273"/>
                  </a:lnTo>
                  <a:lnTo>
                    <a:pt x="356" y="272"/>
                  </a:lnTo>
                  <a:lnTo>
                    <a:pt x="349" y="271"/>
                  </a:lnTo>
                  <a:lnTo>
                    <a:pt x="342" y="271"/>
                  </a:lnTo>
                  <a:lnTo>
                    <a:pt x="335" y="271"/>
                  </a:lnTo>
                  <a:lnTo>
                    <a:pt x="329" y="272"/>
                  </a:lnTo>
                  <a:lnTo>
                    <a:pt x="324" y="273"/>
                  </a:lnTo>
                  <a:lnTo>
                    <a:pt x="319" y="275"/>
                  </a:lnTo>
                  <a:lnTo>
                    <a:pt x="317" y="277"/>
                  </a:lnTo>
                  <a:lnTo>
                    <a:pt x="320" y="287"/>
                  </a:lnTo>
                  <a:lnTo>
                    <a:pt x="321" y="287"/>
                  </a:lnTo>
                  <a:lnTo>
                    <a:pt x="324" y="286"/>
                  </a:lnTo>
                  <a:lnTo>
                    <a:pt x="328" y="285"/>
                  </a:lnTo>
                  <a:lnTo>
                    <a:pt x="334" y="284"/>
                  </a:lnTo>
                  <a:lnTo>
                    <a:pt x="340" y="281"/>
                  </a:lnTo>
                  <a:lnTo>
                    <a:pt x="347" y="281"/>
                  </a:lnTo>
                  <a:lnTo>
                    <a:pt x="352" y="280"/>
                  </a:lnTo>
                  <a:lnTo>
                    <a:pt x="358" y="280"/>
                  </a:lnTo>
                  <a:lnTo>
                    <a:pt x="364" y="281"/>
                  </a:lnTo>
                  <a:lnTo>
                    <a:pt x="371" y="281"/>
                  </a:lnTo>
                  <a:lnTo>
                    <a:pt x="378" y="281"/>
                  </a:lnTo>
                  <a:lnTo>
                    <a:pt x="385" y="280"/>
                  </a:lnTo>
                  <a:lnTo>
                    <a:pt x="392" y="280"/>
                  </a:lnTo>
                  <a:lnTo>
                    <a:pt x="397" y="279"/>
                  </a:lnTo>
                  <a:lnTo>
                    <a:pt x="403" y="278"/>
                  </a:lnTo>
                  <a:lnTo>
                    <a:pt x="409" y="277"/>
                  </a:lnTo>
                  <a:lnTo>
                    <a:pt x="413" y="276"/>
                  </a:lnTo>
                  <a:lnTo>
                    <a:pt x="420" y="276"/>
                  </a:lnTo>
                  <a:lnTo>
                    <a:pt x="427" y="276"/>
                  </a:lnTo>
                  <a:lnTo>
                    <a:pt x="434" y="276"/>
                  </a:lnTo>
                  <a:lnTo>
                    <a:pt x="440" y="277"/>
                  </a:lnTo>
                  <a:lnTo>
                    <a:pt x="445" y="278"/>
                  </a:lnTo>
                  <a:lnTo>
                    <a:pt x="446" y="279"/>
                  </a:lnTo>
                  <a:lnTo>
                    <a:pt x="445" y="280"/>
                  </a:lnTo>
                  <a:lnTo>
                    <a:pt x="441" y="283"/>
                  </a:lnTo>
                  <a:lnTo>
                    <a:pt x="436" y="284"/>
                  </a:lnTo>
                  <a:lnTo>
                    <a:pt x="431" y="286"/>
                  </a:lnTo>
                  <a:lnTo>
                    <a:pt x="425" y="288"/>
                  </a:lnTo>
                  <a:lnTo>
                    <a:pt x="418" y="291"/>
                  </a:lnTo>
                  <a:lnTo>
                    <a:pt x="412" y="294"/>
                  </a:lnTo>
                  <a:lnTo>
                    <a:pt x="408" y="298"/>
                  </a:lnTo>
                  <a:lnTo>
                    <a:pt x="404" y="301"/>
                  </a:lnTo>
                  <a:lnTo>
                    <a:pt x="401" y="310"/>
                  </a:lnTo>
                  <a:lnTo>
                    <a:pt x="401" y="322"/>
                  </a:lnTo>
                  <a:lnTo>
                    <a:pt x="402" y="332"/>
                  </a:lnTo>
                  <a:lnTo>
                    <a:pt x="403" y="337"/>
                  </a:lnTo>
                  <a:lnTo>
                    <a:pt x="417" y="337"/>
                  </a:lnTo>
                  <a:lnTo>
                    <a:pt x="418" y="332"/>
                  </a:lnTo>
                  <a:lnTo>
                    <a:pt x="423" y="319"/>
                  </a:lnTo>
                  <a:lnTo>
                    <a:pt x="431" y="306"/>
                  </a:lnTo>
                  <a:lnTo>
                    <a:pt x="442" y="296"/>
                  </a:lnTo>
                  <a:lnTo>
                    <a:pt x="446" y="304"/>
                  </a:lnTo>
                  <a:lnTo>
                    <a:pt x="450" y="314"/>
                  </a:lnTo>
                  <a:lnTo>
                    <a:pt x="455" y="323"/>
                  </a:lnTo>
                  <a:lnTo>
                    <a:pt x="461" y="329"/>
                  </a:lnTo>
                  <a:lnTo>
                    <a:pt x="465" y="330"/>
                  </a:lnTo>
                  <a:lnTo>
                    <a:pt x="471" y="331"/>
                  </a:lnTo>
                  <a:lnTo>
                    <a:pt x="479" y="332"/>
                  </a:lnTo>
                  <a:lnTo>
                    <a:pt x="487" y="333"/>
                  </a:lnTo>
                  <a:lnTo>
                    <a:pt x="495" y="333"/>
                  </a:lnTo>
                  <a:lnTo>
                    <a:pt x="503" y="333"/>
                  </a:lnTo>
                  <a:lnTo>
                    <a:pt x="510" y="332"/>
                  </a:lnTo>
                  <a:lnTo>
                    <a:pt x="515" y="331"/>
                  </a:lnTo>
                  <a:lnTo>
                    <a:pt x="532" y="309"/>
                  </a:lnTo>
                  <a:lnTo>
                    <a:pt x="533" y="309"/>
                  </a:lnTo>
                  <a:lnTo>
                    <a:pt x="537" y="309"/>
                  </a:lnTo>
                  <a:lnTo>
                    <a:pt x="542" y="309"/>
                  </a:lnTo>
                  <a:lnTo>
                    <a:pt x="548" y="309"/>
                  </a:lnTo>
                  <a:lnTo>
                    <a:pt x="556" y="308"/>
                  </a:lnTo>
                  <a:lnTo>
                    <a:pt x="563" y="307"/>
                  </a:lnTo>
                  <a:lnTo>
                    <a:pt x="571" y="306"/>
                  </a:lnTo>
                  <a:lnTo>
                    <a:pt x="578" y="303"/>
                  </a:lnTo>
                  <a:lnTo>
                    <a:pt x="585" y="300"/>
                  </a:lnTo>
                  <a:lnTo>
                    <a:pt x="592" y="295"/>
                  </a:lnTo>
                  <a:lnTo>
                    <a:pt x="600" y="289"/>
                  </a:lnTo>
                  <a:lnTo>
                    <a:pt x="607" y="284"/>
                  </a:lnTo>
                  <a:lnTo>
                    <a:pt x="614" y="278"/>
                  </a:lnTo>
                  <a:lnTo>
                    <a:pt x="620" y="273"/>
                  </a:lnTo>
                  <a:lnTo>
                    <a:pt x="625" y="269"/>
                  </a:lnTo>
                  <a:lnTo>
                    <a:pt x="630" y="266"/>
                  </a:lnTo>
                  <a:lnTo>
                    <a:pt x="651" y="273"/>
                  </a:lnTo>
                  <a:lnTo>
                    <a:pt x="654" y="272"/>
                  </a:lnTo>
                  <a:lnTo>
                    <a:pt x="665" y="269"/>
                  </a:lnTo>
                  <a:lnTo>
                    <a:pt x="678" y="264"/>
                  </a:lnTo>
                  <a:lnTo>
                    <a:pt x="694" y="258"/>
                  </a:lnTo>
                  <a:lnTo>
                    <a:pt x="713" y="253"/>
                  </a:lnTo>
                  <a:lnTo>
                    <a:pt x="729" y="248"/>
                  </a:lnTo>
                  <a:lnTo>
                    <a:pt x="743" y="243"/>
                  </a:lnTo>
                  <a:lnTo>
                    <a:pt x="752" y="241"/>
                  </a:lnTo>
                  <a:lnTo>
                    <a:pt x="759" y="240"/>
                  </a:lnTo>
                  <a:lnTo>
                    <a:pt x="765" y="240"/>
                  </a:lnTo>
                  <a:lnTo>
                    <a:pt x="771" y="242"/>
                  </a:lnTo>
                  <a:lnTo>
                    <a:pt x="775" y="245"/>
                  </a:lnTo>
                  <a:lnTo>
                    <a:pt x="780" y="247"/>
                  </a:lnTo>
                  <a:lnTo>
                    <a:pt x="784" y="249"/>
                  </a:lnTo>
                  <a:lnTo>
                    <a:pt x="789" y="253"/>
                  </a:lnTo>
                  <a:lnTo>
                    <a:pt x="792" y="255"/>
                  </a:lnTo>
                  <a:lnTo>
                    <a:pt x="799" y="258"/>
                  </a:lnTo>
                  <a:lnTo>
                    <a:pt x="805" y="258"/>
                  </a:lnTo>
                  <a:lnTo>
                    <a:pt x="811" y="258"/>
                  </a:lnTo>
                  <a:lnTo>
                    <a:pt x="817" y="258"/>
                  </a:lnTo>
                  <a:lnTo>
                    <a:pt x="823" y="261"/>
                  </a:lnTo>
                  <a:lnTo>
                    <a:pt x="829" y="266"/>
                  </a:lnTo>
                  <a:lnTo>
                    <a:pt x="830" y="272"/>
                  </a:lnTo>
                  <a:lnTo>
                    <a:pt x="825" y="277"/>
                  </a:lnTo>
                  <a:lnTo>
                    <a:pt x="818" y="279"/>
                  </a:lnTo>
                  <a:lnTo>
                    <a:pt x="809" y="281"/>
                  </a:lnTo>
                  <a:lnTo>
                    <a:pt x="797" y="285"/>
                  </a:lnTo>
                  <a:lnTo>
                    <a:pt x="785" y="288"/>
                  </a:lnTo>
                  <a:lnTo>
                    <a:pt x="774" y="292"/>
                  </a:lnTo>
                  <a:lnTo>
                    <a:pt x="762" y="296"/>
                  </a:lnTo>
                  <a:lnTo>
                    <a:pt x="754" y="300"/>
                  </a:lnTo>
                  <a:lnTo>
                    <a:pt x="749" y="303"/>
                  </a:lnTo>
                  <a:lnTo>
                    <a:pt x="742" y="306"/>
                  </a:lnTo>
                  <a:lnTo>
                    <a:pt x="737" y="304"/>
                  </a:lnTo>
                  <a:lnTo>
                    <a:pt x="736" y="300"/>
                  </a:lnTo>
                  <a:lnTo>
                    <a:pt x="738" y="293"/>
                  </a:lnTo>
                  <a:lnTo>
                    <a:pt x="742" y="285"/>
                  </a:lnTo>
                  <a:lnTo>
                    <a:pt x="744" y="277"/>
                  </a:lnTo>
                  <a:lnTo>
                    <a:pt x="744" y="271"/>
                  </a:lnTo>
                  <a:lnTo>
                    <a:pt x="738" y="271"/>
                  </a:lnTo>
                  <a:lnTo>
                    <a:pt x="735" y="272"/>
                  </a:lnTo>
                  <a:lnTo>
                    <a:pt x="730" y="275"/>
                  </a:lnTo>
                  <a:lnTo>
                    <a:pt x="726" y="276"/>
                  </a:lnTo>
                  <a:lnTo>
                    <a:pt x="721" y="278"/>
                  </a:lnTo>
                  <a:lnTo>
                    <a:pt x="715" y="279"/>
                  </a:lnTo>
                  <a:lnTo>
                    <a:pt x="709" y="281"/>
                  </a:lnTo>
                  <a:lnTo>
                    <a:pt x="705" y="283"/>
                  </a:lnTo>
                  <a:lnTo>
                    <a:pt x="699" y="285"/>
                  </a:lnTo>
                  <a:lnTo>
                    <a:pt x="693" y="286"/>
                  </a:lnTo>
                  <a:lnTo>
                    <a:pt x="685" y="288"/>
                  </a:lnTo>
                  <a:lnTo>
                    <a:pt x="677" y="289"/>
                  </a:lnTo>
                  <a:lnTo>
                    <a:pt x="669" y="291"/>
                  </a:lnTo>
                  <a:lnTo>
                    <a:pt x="661" y="292"/>
                  </a:lnTo>
                  <a:lnTo>
                    <a:pt x="653" y="293"/>
                  </a:lnTo>
                  <a:lnTo>
                    <a:pt x="646" y="293"/>
                  </a:lnTo>
                  <a:lnTo>
                    <a:pt x="640" y="293"/>
                  </a:lnTo>
                  <a:lnTo>
                    <a:pt x="630" y="303"/>
                  </a:lnTo>
                  <a:lnTo>
                    <a:pt x="636" y="303"/>
                  </a:lnTo>
                  <a:lnTo>
                    <a:pt x="643" y="306"/>
                  </a:lnTo>
                  <a:lnTo>
                    <a:pt x="648" y="307"/>
                  </a:lnTo>
                  <a:lnTo>
                    <a:pt x="654" y="309"/>
                  </a:lnTo>
                  <a:lnTo>
                    <a:pt x="659" y="311"/>
                  </a:lnTo>
                  <a:lnTo>
                    <a:pt x="661" y="314"/>
                  </a:lnTo>
                  <a:lnTo>
                    <a:pt x="662" y="316"/>
                  </a:lnTo>
                  <a:lnTo>
                    <a:pt x="661" y="317"/>
                  </a:lnTo>
                  <a:lnTo>
                    <a:pt x="658" y="318"/>
                  </a:lnTo>
                  <a:lnTo>
                    <a:pt x="654" y="319"/>
                  </a:lnTo>
                  <a:lnTo>
                    <a:pt x="651" y="321"/>
                  </a:lnTo>
                  <a:lnTo>
                    <a:pt x="646" y="322"/>
                  </a:lnTo>
                  <a:lnTo>
                    <a:pt x="641" y="324"/>
                  </a:lnTo>
                  <a:lnTo>
                    <a:pt x="637" y="325"/>
                  </a:lnTo>
                  <a:lnTo>
                    <a:pt x="631" y="326"/>
                  </a:lnTo>
                  <a:lnTo>
                    <a:pt x="627" y="326"/>
                  </a:lnTo>
                  <a:lnTo>
                    <a:pt x="616" y="327"/>
                  </a:lnTo>
                  <a:lnTo>
                    <a:pt x="607" y="330"/>
                  </a:lnTo>
                  <a:lnTo>
                    <a:pt x="600" y="333"/>
                  </a:lnTo>
                  <a:lnTo>
                    <a:pt x="594" y="339"/>
                  </a:lnTo>
                  <a:lnTo>
                    <a:pt x="587" y="347"/>
                  </a:lnTo>
                  <a:lnTo>
                    <a:pt x="578" y="359"/>
                  </a:lnTo>
                  <a:lnTo>
                    <a:pt x="568" y="372"/>
                  </a:lnTo>
                  <a:lnTo>
                    <a:pt x="562" y="385"/>
                  </a:lnTo>
                  <a:lnTo>
                    <a:pt x="553" y="380"/>
                  </a:lnTo>
                  <a:lnTo>
                    <a:pt x="553" y="361"/>
                  </a:lnTo>
                  <a:lnTo>
                    <a:pt x="544" y="362"/>
                  </a:lnTo>
                  <a:lnTo>
                    <a:pt x="536" y="366"/>
                  </a:lnTo>
                  <a:lnTo>
                    <a:pt x="531" y="369"/>
                  </a:lnTo>
                  <a:lnTo>
                    <a:pt x="529" y="377"/>
                  </a:lnTo>
                  <a:lnTo>
                    <a:pt x="530" y="387"/>
                  </a:lnTo>
                  <a:lnTo>
                    <a:pt x="533" y="400"/>
                  </a:lnTo>
                  <a:lnTo>
                    <a:pt x="536" y="412"/>
                  </a:lnTo>
                  <a:lnTo>
                    <a:pt x="534" y="418"/>
                  </a:lnTo>
                  <a:lnTo>
                    <a:pt x="529" y="423"/>
                  </a:lnTo>
                  <a:lnTo>
                    <a:pt x="521" y="425"/>
                  </a:lnTo>
                  <a:lnTo>
                    <a:pt x="514" y="428"/>
                  </a:lnTo>
                  <a:lnTo>
                    <a:pt x="510" y="429"/>
                  </a:lnTo>
                  <a:lnTo>
                    <a:pt x="464" y="461"/>
                  </a:lnTo>
                  <a:lnTo>
                    <a:pt x="459" y="463"/>
                  </a:lnTo>
                  <a:lnTo>
                    <a:pt x="450" y="469"/>
                  </a:lnTo>
                  <a:lnTo>
                    <a:pt x="439" y="477"/>
                  </a:lnTo>
                  <a:lnTo>
                    <a:pt x="431" y="485"/>
                  </a:lnTo>
                  <a:lnTo>
                    <a:pt x="430" y="496"/>
                  </a:lnTo>
                  <a:lnTo>
                    <a:pt x="434" y="508"/>
                  </a:lnTo>
                  <a:lnTo>
                    <a:pt x="441" y="521"/>
                  </a:lnTo>
                  <a:lnTo>
                    <a:pt x="447" y="530"/>
                  </a:lnTo>
                  <a:lnTo>
                    <a:pt x="447" y="538"/>
                  </a:lnTo>
                  <a:lnTo>
                    <a:pt x="443" y="547"/>
                  </a:lnTo>
                  <a:lnTo>
                    <a:pt x="438" y="558"/>
                  </a:lnTo>
                  <a:lnTo>
                    <a:pt x="433" y="567"/>
                  </a:lnTo>
                  <a:lnTo>
                    <a:pt x="427" y="575"/>
                  </a:lnTo>
                  <a:lnTo>
                    <a:pt x="420" y="585"/>
                  </a:lnTo>
                  <a:lnTo>
                    <a:pt x="413" y="592"/>
                  </a:lnTo>
                  <a:lnTo>
                    <a:pt x="407" y="595"/>
                  </a:lnTo>
                  <a:lnTo>
                    <a:pt x="402" y="587"/>
                  </a:lnTo>
                  <a:lnTo>
                    <a:pt x="400" y="572"/>
                  </a:lnTo>
                  <a:lnTo>
                    <a:pt x="400" y="556"/>
                  </a:lnTo>
                  <a:lnTo>
                    <a:pt x="404" y="545"/>
                  </a:lnTo>
                  <a:lnTo>
                    <a:pt x="411" y="535"/>
                  </a:lnTo>
                  <a:lnTo>
                    <a:pt x="409" y="531"/>
                  </a:lnTo>
                  <a:lnTo>
                    <a:pt x="404" y="524"/>
                  </a:lnTo>
                  <a:lnTo>
                    <a:pt x="397" y="516"/>
                  </a:lnTo>
                  <a:lnTo>
                    <a:pt x="390" y="511"/>
                  </a:lnTo>
                  <a:lnTo>
                    <a:pt x="386" y="509"/>
                  </a:lnTo>
                  <a:lnTo>
                    <a:pt x="379" y="508"/>
                  </a:lnTo>
                  <a:lnTo>
                    <a:pt x="372" y="506"/>
                  </a:lnTo>
                  <a:lnTo>
                    <a:pt x="363" y="505"/>
                  </a:lnTo>
                  <a:lnTo>
                    <a:pt x="355" y="504"/>
                  </a:lnTo>
                  <a:lnTo>
                    <a:pt x="349" y="504"/>
                  </a:lnTo>
                  <a:lnTo>
                    <a:pt x="344" y="503"/>
                  </a:lnTo>
                  <a:lnTo>
                    <a:pt x="342" y="503"/>
                  </a:lnTo>
                  <a:lnTo>
                    <a:pt x="335" y="516"/>
                  </a:lnTo>
                  <a:lnTo>
                    <a:pt x="333" y="516"/>
                  </a:lnTo>
                  <a:lnTo>
                    <a:pt x="326" y="515"/>
                  </a:lnTo>
                  <a:lnTo>
                    <a:pt x="317" y="515"/>
                  </a:lnTo>
                  <a:lnTo>
                    <a:pt x="306" y="513"/>
                  </a:lnTo>
                  <a:lnTo>
                    <a:pt x="295" y="512"/>
                  </a:lnTo>
                  <a:lnTo>
                    <a:pt x="286" y="509"/>
                  </a:lnTo>
                  <a:lnTo>
                    <a:pt x="277" y="506"/>
                  </a:lnTo>
                  <a:lnTo>
                    <a:pt x="273" y="503"/>
                  </a:lnTo>
                  <a:lnTo>
                    <a:pt x="269" y="503"/>
                  </a:lnTo>
                  <a:lnTo>
                    <a:pt x="265" y="504"/>
                  </a:lnTo>
                  <a:lnTo>
                    <a:pt x="260" y="505"/>
                  </a:lnTo>
                  <a:lnTo>
                    <a:pt x="254" y="507"/>
                  </a:lnTo>
                  <a:lnTo>
                    <a:pt x="249" y="509"/>
                  </a:lnTo>
                  <a:lnTo>
                    <a:pt x="244" y="514"/>
                  </a:lnTo>
                  <a:lnTo>
                    <a:pt x="238" y="519"/>
                  </a:lnTo>
                  <a:lnTo>
                    <a:pt x="235" y="524"/>
                  </a:lnTo>
                  <a:lnTo>
                    <a:pt x="216" y="524"/>
                  </a:lnTo>
                  <a:lnTo>
                    <a:pt x="205" y="581"/>
                  </a:lnTo>
                  <a:lnTo>
                    <a:pt x="191" y="584"/>
                  </a:lnTo>
                  <a:lnTo>
                    <a:pt x="205" y="619"/>
                  </a:lnTo>
                  <a:lnTo>
                    <a:pt x="199" y="628"/>
                  </a:lnTo>
                  <a:lnTo>
                    <a:pt x="197" y="640"/>
                  </a:lnTo>
                  <a:lnTo>
                    <a:pt x="199" y="650"/>
                  </a:lnTo>
                  <a:lnTo>
                    <a:pt x="208" y="657"/>
                  </a:lnTo>
                  <a:lnTo>
                    <a:pt x="220" y="658"/>
                  </a:lnTo>
                  <a:lnTo>
                    <a:pt x="229" y="657"/>
                  </a:lnTo>
                  <a:lnTo>
                    <a:pt x="236" y="656"/>
                  </a:lnTo>
                  <a:lnTo>
                    <a:pt x="238" y="655"/>
                  </a:lnTo>
                  <a:lnTo>
                    <a:pt x="252" y="663"/>
                  </a:lnTo>
                  <a:lnTo>
                    <a:pt x="258" y="655"/>
                  </a:lnTo>
                  <a:lnTo>
                    <a:pt x="264" y="649"/>
                  </a:lnTo>
                  <a:lnTo>
                    <a:pt x="268" y="645"/>
                  </a:lnTo>
                  <a:lnTo>
                    <a:pt x="274" y="644"/>
                  </a:lnTo>
                  <a:lnTo>
                    <a:pt x="277" y="644"/>
                  </a:lnTo>
                  <a:lnTo>
                    <a:pt x="280" y="641"/>
                  </a:lnTo>
                  <a:lnTo>
                    <a:pt x="283" y="637"/>
                  </a:lnTo>
                  <a:lnTo>
                    <a:pt x="290" y="636"/>
                  </a:lnTo>
                  <a:lnTo>
                    <a:pt x="296" y="637"/>
                  </a:lnTo>
                  <a:lnTo>
                    <a:pt x="302" y="637"/>
                  </a:lnTo>
                  <a:lnTo>
                    <a:pt x="307" y="637"/>
                  </a:lnTo>
                  <a:lnTo>
                    <a:pt x="314" y="637"/>
                  </a:lnTo>
                  <a:lnTo>
                    <a:pt x="319" y="637"/>
                  </a:lnTo>
                  <a:lnTo>
                    <a:pt x="324" y="636"/>
                  </a:lnTo>
                  <a:lnTo>
                    <a:pt x="326" y="636"/>
                  </a:lnTo>
                  <a:lnTo>
                    <a:pt x="327" y="636"/>
                  </a:lnTo>
                  <a:lnTo>
                    <a:pt x="330" y="644"/>
                  </a:lnTo>
                  <a:lnTo>
                    <a:pt x="327" y="648"/>
                  </a:lnTo>
                  <a:lnTo>
                    <a:pt x="319" y="656"/>
                  </a:lnTo>
                  <a:lnTo>
                    <a:pt x="311" y="667"/>
                  </a:lnTo>
                  <a:lnTo>
                    <a:pt x="306" y="679"/>
                  </a:lnTo>
                  <a:lnTo>
                    <a:pt x="304" y="690"/>
                  </a:lnTo>
                  <a:lnTo>
                    <a:pt x="301" y="703"/>
                  </a:lnTo>
                  <a:lnTo>
                    <a:pt x="295" y="716"/>
                  </a:lnTo>
                  <a:lnTo>
                    <a:pt x="287" y="727"/>
                  </a:lnTo>
                  <a:lnTo>
                    <a:pt x="295" y="728"/>
                  </a:lnTo>
                  <a:lnTo>
                    <a:pt x="304" y="731"/>
                  </a:lnTo>
                  <a:lnTo>
                    <a:pt x="312" y="732"/>
                  </a:lnTo>
                  <a:lnTo>
                    <a:pt x="321" y="733"/>
                  </a:lnTo>
                  <a:lnTo>
                    <a:pt x="329" y="733"/>
                  </a:lnTo>
                  <a:lnTo>
                    <a:pt x="337" y="733"/>
                  </a:lnTo>
                  <a:lnTo>
                    <a:pt x="347" y="732"/>
                  </a:lnTo>
                  <a:lnTo>
                    <a:pt x="355" y="728"/>
                  </a:lnTo>
                  <a:lnTo>
                    <a:pt x="373" y="736"/>
                  </a:lnTo>
                  <a:lnTo>
                    <a:pt x="371" y="750"/>
                  </a:lnTo>
                  <a:lnTo>
                    <a:pt x="368" y="765"/>
                  </a:lnTo>
                  <a:lnTo>
                    <a:pt x="366" y="778"/>
                  </a:lnTo>
                  <a:lnTo>
                    <a:pt x="366" y="788"/>
                  </a:lnTo>
                  <a:lnTo>
                    <a:pt x="367" y="801"/>
                  </a:lnTo>
                  <a:lnTo>
                    <a:pt x="370" y="818"/>
                  </a:lnTo>
                  <a:lnTo>
                    <a:pt x="374" y="833"/>
                  </a:lnTo>
                  <a:lnTo>
                    <a:pt x="385" y="841"/>
                  </a:lnTo>
                  <a:lnTo>
                    <a:pt x="392" y="842"/>
                  </a:lnTo>
                  <a:lnTo>
                    <a:pt x="397" y="843"/>
                  </a:lnTo>
                  <a:lnTo>
                    <a:pt x="404" y="843"/>
                  </a:lnTo>
                  <a:lnTo>
                    <a:pt x="410" y="842"/>
                  </a:lnTo>
                  <a:lnTo>
                    <a:pt x="416" y="841"/>
                  </a:lnTo>
                  <a:lnTo>
                    <a:pt x="421" y="840"/>
                  </a:lnTo>
                  <a:lnTo>
                    <a:pt x="427" y="837"/>
                  </a:lnTo>
                  <a:lnTo>
                    <a:pt x="433" y="833"/>
                  </a:lnTo>
                  <a:lnTo>
                    <a:pt x="436" y="835"/>
                  </a:lnTo>
                  <a:lnTo>
                    <a:pt x="445" y="841"/>
                  </a:lnTo>
                  <a:lnTo>
                    <a:pt x="454" y="848"/>
                  </a:lnTo>
                  <a:lnTo>
                    <a:pt x="458" y="856"/>
                  </a:lnTo>
                  <a:lnTo>
                    <a:pt x="461" y="865"/>
                  </a:lnTo>
                  <a:lnTo>
                    <a:pt x="465" y="875"/>
                  </a:lnTo>
                  <a:lnTo>
                    <a:pt x="471" y="881"/>
                  </a:lnTo>
                  <a:lnTo>
                    <a:pt x="479" y="885"/>
                  </a:lnTo>
                  <a:lnTo>
                    <a:pt x="501" y="828"/>
                  </a:lnTo>
                  <a:lnTo>
                    <a:pt x="508" y="827"/>
                  </a:lnTo>
                  <a:lnTo>
                    <a:pt x="515" y="825"/>
                  </a:lnTo>
                  <a:lnTo>
                    <a:pt x="519" y="823"/>
                  </a:lnTo>
                  <a:lnTo>
                    <a:pt x="524" y="820"/>
                  </a:lnTo>
                  <a:lnTo>
                    <a:pt x="527" y="818"/>
                  </a:lnTo>
                  <a:lnTo>
                    <a:pt x="531" y="816"/>
                  </a:lnTo>
                  <a:lnTo>
                    <a:pt x="536" y="812"/>
                  </a:lnTo>
                  <a:lnTo>
                    <a:pt x="540" y="809"/>
                  </a:lnTo>
                  <a:lnTo>
                    <a:pt x="562" y="809"/>
                  </a:lnTo>
                  <a:lnTo>
                    <a:pt x="548" y="833"/>
                  </a:lnTo>
                  <a:lnTo>
                    <a:pt x="578" y="847"/>
                  </a:lnTo>
                  <a:lnTo>
                    <a:pt x="594" y="837"/>
                  </a:lnTo>
                  <a:lnTo>
                    <a:pt x="591" y="833"/>
                  </a:lnTo>
                  <a:lnTo>
                    <a:pt x="583" y="827"/>
                  </a:lnTo>
                  <a:lnTo>
                    <a:pt x="577" y="819"/>
                  </a:lnTo>
                  <a:lnTo>
                    <a:pt x="577" y="815"/>
                  </a:lnTo>
                  <a:lnTo>
                    <a:pt x="582" y="810"/>
                  </a:lnTo>
                  <a:lnTo>
                    <a:pt x="585" y="804"/>
                  </a:lnTo>
                  <a:lnTo>
                    <a:pt x="590" y="800"/>
                  </a:lnTo>
                  <a:lnTo>
                    <a:pt x="597" y="801"/>
                  </a:lnTo>
                  <a:lnTo>
                    <a:pt x="605" y="804"/>
                  </a:lnTo>
                  <a:lnTo>
                    <a:pt x="614" y="807"/>
                  </a:lnTo>
                  <a:lnTo>
                    <a:pt x="622" y="807"/>
                  </a:lnTo>
                  <a:lnTo>
                    <a:pt x="630" y="804"/>
                  </a:lnTo>
                  <a:lnTo>
                    <a:pt x="635" y="803"/>
                  </a:lnTo>
                  <a:lnTo>
                    <a:pt x="638" y="803"/>
                  </a:lnTo>
                  <a:lnTo>
                    <a:pt x="643" y="803"/>
                  </a:lnTo>
                  <a:lnTo>
                    <a:pt x="648" y="803"/>
                  </a:lnTo>
                  <a:lnTo>
                    <a:pt x="654" y="804"/>
                  </a:lnTo>
                  <a:lnTo>
                    <a:pt x="660" y="804"/>
                  </a:lnTo>
                  <a:lnTo>
                    <a:pt x="666" y="805"/>
                  </a:lnTo>
                  <a:lnTo>
                    <a:pt x="673" y="807"/>
                  </a:lnTo>
                  <a:lnTo>
                    <a:pt x="678" y="808"/>
                  </a:lnTo>
                  <a:lnTo>
                    <a:pt x="684" y="809"/>
                  </a:lnTo>
                  <a:lnTo>
                    <a:pt x="689" y="810"/>
                  </a:lnTo>
                  <a:lnTo>
                    <a:pt x="694" y="810"/>
                  </a:lnTo>
                  <a:lnTo>
                    <a:pt x="699" y="811"/>
                  </a:lnTo>
                  <a:lnTo>
                    <a:pt x="705" y="812"/>
                  </a:lnTo>
                  <a:lnTo>
                    <a:pt x="713" y="814"/>
                  </a:lnTo>
                  <a:lnTo>
                    <a:pt x="722" y="815"/>
                  </a:lnTo>
                  <a:lnTo>
                    <a:pt x="734" y="816"/>
                  </a:lnTo>
                  <a:lnTo>
                    <a:pt x="746" y="819"/>
                  </a:lnTo>
                  <a:lnTo>
                    <a:pt x="759" y="824"/>
                  </a:lnTo>
                  <a:lnTo>
                    <a:pt x="772" y="830"/>
                  </a:lnTo>
                  <a:lnTo>
                    <a:pt x="783" y="835"/>
                  </a:lnTo>
                  <a:lnTo>
                    <a:pt x="794" y="841"/>
                  </a:lnTo>
                  <a:lnTo>
                    <a:pt x="802" y="847"/>
                  </a:lnTo>
                  <a:lnTo>
                    <a:pt x="806" y="853"/>
                  </a:lnTo>
                  <a:lnTo>
                    <a:pt x="813" y="863"/>
                  </a:lnTo>
                  <a:lnTo>
                    <a:pt x="819" y="871"/>
                  </a:lnTo>
                  <a:lnTo>
                    <a:pt x="823" y="877"/>
                  </a:lnTo>
                  <a:lnTo>
                    <a:pt x="825" y="879"/>
                  </a:lnTo>
                  <a:lnTo>
                    <a:pt x="828" y="879"/>
                  </a:lnTo>
                  <a:lnTo>
                    <a:pt x="837" y="880"/>
                  </a:lnTo>
                  <a:lnTo>
                    <a:pt x="850" y="880"/>
                  </a:lnTo>
                  <a:lnTo>
                    <a:pt x="866" y="881"/>
                  </a:lnTo>
                  <a:lnTo>
                    <a:pt x="881" y="883"/>
                  </a:lnTo>
                  <a:lnTo>
                    <a:pt x="896" y="885"/>
                  </a:lnTo>
                  <a:lnTo>
                    <a:pt x="908" y="886"/>
                  </a:lnTo>
                  <a:lnTo>
                    <a:pt x="914" y="888"/>
                  </a:lnTo>
                  <a:lnTo>
                    <a:pt x="919" y="893"/>
                  </a:lnTo>
                  <a:lnTo>
                    <a:pt x="927" y="902"/>
                  </a:lnTo>
                  <a:lnTo>
                    <a:pt x="935" y="914"/>
                  </a:lnTo>
                  <a:lnTo>
                    <a:pt x="944" y="926"/>
                  </a:lnTo>
                  <a:lnTo>
                    <a:pt x="954" y="939"/>
                  </a:lnTo>
                  <a:lnTo>
                    <a:pt x="962" y="949"/>
                  </a:lnTo>
                  <a:lnTo>
                    <a:pt x="970" y="957"/>
                  </a:lnTo>
                  <a:lnTo>
                    <a:pt x="974" y="961"/>
                  </a:lnTo>
                  <a:lnTo>
                    <a:pt x="982" y="961"/>
                  </a:lnTo>
                  <a:lnTo>
                    <a:pt x="989" y="961"/>
                  </a:lnTo>
                  <a:lnTo>
                    <a:pt x="994" y="961"/>
                  </a:lnTo>
                  <a:lnTo>
                    <a:pt x="996" y="961"/>
                  </a:lnTo>
                  <a:lnTo>
                    <a:pt x="999" y="986"/>
                  </a:lnTo>
                  <a:lnTo>
                    <a:pt x="995" y="986"/>
                  </a:lnTo>
                  <a:lnTo>
                    <a:pt x="989" y="986"/>
                  </a:lnTo>
                  <a:lnTo>
                    <a:pt x="981" y="989"/>
                  </a:lnTo>
                  <a:lnTo>
                    <a:pt x="977" y="993"/>
                  </a:lnTo>
                  <a:lnTo>
                    <a:pt x="972" y="1001"/>
                  </a:lnTo>
                  <a:lnTo>
                    <a:pt x="967" y="1013"/>
                  </a:lnTo>
                  <a:lnTo>
                    <a:pt x="961" y="1022"/>
                  </a:lnTo>
                  <a:lnTo>
                    <a:pt x="955" y="1027"/>
                  </a:lnTo>
                  <a:lnTo>
                    <a:pt x="948" y="1028"/>
                  </a:lnTo>
                  <a:lnTo>
                    <a:pt x="941" y="1031"/>
                  </a:lnTo>
                  <a:lnTo>
                    <a:pt x="936" y="1036"/>
                  </a:lnTo>
                  <a:lnTo>
                    <a:pt x="934" y="1037"/>
                  </a:lnTo>
                  <a:lnTo>
                    <a:pt x="941" y="1048"/>
                  </a:lnTo>
                  <a:lnTo>
                    <a:pt x="980" y="1040"/>
                  </a:lnTo>
                  <a:lnTo>
                    <a:pt x="982" y="1034"/>
                  </a:lnTo>
                  <a:lnTo>
                    <a:pt x="988" y="1020"/>
                  </a:lnTo>
                  <a:lnTo>
                    <a:pt x="995" y="1007"/>
                  </a:lnTo>
                  <a:lnTo>
                    <a:pt x="1001" y="1002"/>
                  </a:lnTo>
                  <a:lnTo>
                    <a:pt x="1009" y="1005"/>
                  </a:lnTo>
                  <a:lnTo>
                    <a:pt x="1020" y="1007"/>
                  </a:lnTo>
                  <a:lnTo>
                    <a:pt x="1033" y="1009"/>
                  </a:lnTo>
                  <a:lnTo>
                    <a:pt x="1048" y="1010"/>
                  </a:lnTo>
                  <a:lnTo>
                    <a:pt x="1062" y="1012"/>
                  </a:lnTo>
                  <a:lnTo>
                    <a:pt x="1076" y="1013"/>
                  </a:lnTo>
                  <a:lnTo>
                    <a:pt x="1088" y="1013"/>
                  </a:lnTo>
                  <a:lnTo>
                    <a:pt x="1098" y="1013"/>
                  </a:lnTo>
                  <a:lnTo>
                    <a:pt x="1115" y="1024"/>
                  </a:lnTo>
                  <a:lnTo>
                    <a:pt x="1137" y="1019"/>
                  </a:lnTo>
                  <a:lnTo>
                    <a:pt x="1138" y="1021"/>
                  </a:lnTo>
                  <a:lnTo>
                    <a:pt x="1141" y="1027"/>
                  </a:lnTo>
                  <a:lnTo>
                    <a:pt x="1146" y="1034"/>
                  </a:lnTo>
                  <a:lnTo>
                    <a:pt x="1153" y="1038"/>
                  </a:lnTo>
                  <a:lnTo>
                    <a:pt x="1158" y="1039"/>
                  </a:lnTo>
                  <a:lnTo>
                    <a:pt x="1162" y="1039"/>
                  </a:lnTo>
                  <a:lnTo>
                    <a:pt x="1168" y="1039"/>
                  </a:lnTo>
                  <a:lnTo>
                    <a:pt x="1174" y="1038"/>
                  </a:lnTo>
                  <a:lnTo>
                    <a:pt x="1179" y="1037"/>
                  </a:lnTo>
                  <a:lnTo>
                    <a:pt x="1184" y="1036"/>
                  </a:lnTo>
                  <a:lnTo>
                    <a:pt x="1186" y="1035"/>
                  </a:lnTo>
                  <a:lnTo>
                    <a:pt x="1187" y="1035"/>
                  </a:lnTo>
                  <a:lnTo>
                    <a:pt x="1191" y="1038"/>
                  </a:lnTo>
                  <a:lnTo>
                    <a:pt x="1200" y="1044"/>
                  </a:lnTo>
                  <a:lnTo>
                    <a:pt x="1211" y="1051"/>
                  </a:lnTo>
                  <a:lnTo>
                    <a:pt x="1220" y="1054"/>
                  </a:lnTo>
                  <a:lnTo>
                    <a:pt x="1220" y="1061"/>
                  </a:lnTo>
                  <a:lnTo>
                    <a:pt x="1221" y="1078"/>
                  </a:lnTo>
                  <a:lnTo>
                    <a:pt x="1225" y="1098"/>
                  </a:lnTo>
                  <a:lnTo>
                    <a:pt x="1237" y="1114"/>
                  </a:lnTo>
                  <a:lnTo>
                    <a:pt x="1235" y="1122"/>
                  </a:lnTo>
                  <a:lnTo>
                    <a:pt x="1229" y="1133"/>
                  </a:lnTo>
                  <a:lnTo>
                    <a:pt x="1221" y="1142"/>
                  </a:lnTo>
                  <a:lnTo>
                    <a:pt x="1209" y="1149"/>
                  </a:lnTo>
                  <a:lnTo>
                    <a:pt x="1204" y="1152"/>
                  </a:lnTo>
                  <a:lnTo>
                    <a:pt x="1198" y="1158"/>
                  </a:lnTo>
                  <a:lnTo>
                    <a:pt x="1193" y="1164"/>
                  </a:lnTo>
                  <a:lnTo>
                    <a:pt x="1187" y="1171"/>
                  </a:lnTo>
                  <a:lnTo>
                    <a:pt x="1183" y="1177"/>
                  </a:lnTo>
                  <a:lnTo>
                    <a:pt x="1178" y="1184"/>
                  </a:lnTo>
                  <a:lnTo>
                    <a:pt x="1173" y="1191"/>
                  </a:lnTo>
                  <a:lnTo>
                    <a:pt x="1168" y="1197"/>
                  </a:lnTo>
                  <a:lnTo>
                    <a:pt x="1160" y="1211"/>
                  </a:lnTo>
                  <a:lnTo>
                    <a:pt x="1158" y="1228"/>
                  </a:lnTo>
                  <a:lnTo>
                    <a:pt x="1156" y="1245"/>
                  </a:lnTo>
                  <a:lnTo>
                    <a:pt x="1153" y="1260"/>
                  </a:lnTo>
                  <a:lnTo>
                    <a:pt x="1147" y="1272"/>
                  </a:lnTo>
                  <a:lnTo>
                    <a:pt x="1139" y="1280"/>
                  </a:lnTo>
                  <a:lnTo>
                    <a:pt x="1130" y="1287"/>
                  </a:lnTo>
                  <a:lnTo>
                    <a:pt x="1123" y="1290"/>
                  </a:lnTo>
                  <a:lnTo>
                    <a:pt x="1121" y="1295"/>
                  </a:lnTo>
                  <a:lnTo>
                    <a:pt x="1125" y="1298"/>
                  </a:lnTo>
                  <a:lnTo>
                    <a:pt x="1133" y="1303"/>
                  </a:lnTo>
                  <a:lnTo>
                    <a:pt x="1141" y="1304"/>
                  </a:lnTo>
                  <a:lnTo>
                    <a:pt x="1131" y="1317"/>
                  </a:lnTo>
                  <a:lnTo>
                    <a:pt x="1124" y="1318"/>
                  </a:lnTo>
                  <a:lnTo>
                    <a:pt x="1116" y="1319"/>
                  </a:lnTo>
                  <a:lnTo>
                    <a:pt x="1108" y="1321"/>
                  </a:lnTo>
                  <a:lnTo>
                    <a:pt x="1100" y="1324"/>
                  </a:lnTo>
                  <a:lnTo>
                    <a:pt x="1092" y="1327"/>
                  </a:lnTo>
                  <a:lnTo>
                    <a:pt x="1084" y="1331"/>
                  </a:lnTo>
                  <a:lnTo>
                    <a:pt x="1076" y="1335"/>
                  </a:lnTo>
                  <a:lnTo>
                    <a:pt x="1068" y="1339"/>
                  </a:lnTo>
                  <a:lnTo>
                    <a:pt x="1067" y="1346"/>
                  </a:lnTo>
                  <a:lnTo>
                    <a:pt x="1065" y="1353"/>
                  </a:lnTo>
                  <a:lnTo>
                    <a:pt x="1062" y="1359"/>
                  </a:lnTo>
                  <a:lnTo>
                    <a:pt x="1057" y="1366"/>
                  </a:lnTo>
                  <a:lnTo>
                    <a:pt x="1052" y="1372"/>
                  </a:lnTo>
                  <a:lnTo>
                    <a:pt x="1045" y="1378"/>
                  </a:lnTo>
                  <a:lnTo>
                    <a:pt x="1037" y="1381"/>
                  </a:lnTo>
                  <a:lnTo>
                    <a:pt x="1027" y="1385"/>
                  </a:lnTo>
                  <a:lnTo>
                    <a:pt x="1025" y="1445"/>
                  </a:lnTo>
                  <a:lnTo>
                    <a:pt x="1023" y="1449"/>
                  </a:lnTo>
                  <a:lnTo>
                    <a:pt x="1016" y="1462"/>
                  </a:lnTo>
                  <a:lnTo>
                    <a:pt x="1007" y="1476"/>
                  </a:lnTo>
                  <a:lnTo>
                    <a:pt x="999" y="1485"/>
                  </a:lnTo>
                  <a:lnTo>
                    <a:pt x="994" y="1492"/>
                  </a:lnTo>
                  <a:lnTo>
                    <a:pt x="992" y="1500"/>
                  </a:lnTo>
                  <a:lnTo>
                    <a:pt x="988" y="1509"/>
                  </a:lnTo>
                  <a:lnTo>
                    <a:pt x="980" y="1518"/>
                  </a:lnTo>
                  <a:lnTo>
                    <a:pt x="971" y="1529"/>
                  </a:lnTo>
                  <a:lnTo>
                    <a:pt x="967" y="1538"/>
                  </a:lnTo>
                  <a:lnTo>
                    <a:pt x="966" y="1548"/>
                  </a:lnTo>
                  <a:lnTo>
                    <a:pt x="964" y="1559"/>
                  </a:lnTo>
                  <a:lnTo>
                    <a:pt x="959" y="1562"/>
                  </a:lnTo>
                  <a:lnTo>
                    <a:pt x="954" y="1566"/>
                  </a:lnTo>
                  <a:lnTo>
                    <a:pt x="948" y="1568"/>
                  </a:lnTo>
                  <a:lnTo>
                    <a:pt x="941" y="1570"/>
                  </a:lnTo>
                  <a:lnTo>
                    <a:pt x="933" y="1571"/>
                  </a:lnTo>
                  <a:lnTo>
                    <a:pt x="927" y="1573"/>
                  </a:lnTo>
                  <a:lnTo>
                    <a:pt x="921" y="1573"/>
                  </a:lnTo>
                  <a:lnTo>
                    <a:pt x="917" y="1573"/>
                  </a:lnTo>
                  <a:lnTo>
                    <a:pt x="912" y="1570"/>
                  </a:lnTo>
                  <a:lnTo>
                    <a:pt x="906" y="1566"/>
                  </a:lnTo>
                  <a:lnTo>
                    <a:pt x="898" y="1560"/>
                  </a:lnTo>
                  <a:lnTo>
                    <a:pt x="891" y="1553"/>
                  </a:lnTo>
                  <a:lnTo>
                    <a:pt x="883" y="1547"/>
                  </a:lnTo>
                  <a:lnTo>
                    <a:pt x="875" y="1541"/>
                  </a:lnTo>
                  <a:lnTo>
                    <a:pt x="868" y="1537"/>
                  </a:lnTo>
                  <a:lnTo>
                    <a:pt x="863" y="1535"/>
                  </a:lnTo>
                  <a:lnTo>
                    <a:pt x="855" y="1546"/>
                  </a:lnTo>
                  <a:lnTo>
                    <a:pt x="882" y="1562"/>
                  </a:lnTo>
                  <a:lnTo>
                    <a:pt x="885" y="1574"/>
                  </a:lnTo>
                  <a:lnTo>
                    <a:pt x="886" y="1587"/>
                  </a:lnTo>
                  <a:lnTo>
                    <a:pt x="886" y="1601"/>
                  </a:lnTo>
                  <a:lnTo>
                    <a:pt x="882" y="1613"/>
                  </a:lnTo>
                  <a:lnTo>
                    <a:pt x="879" y="1617"/>
                  </a:lnTo>
                  <a:lnTo>
                    <a:pt x="874" y="1622"/>
                  </a:lnTo>
                  <a:lnTo>
                    <a:pt x="870" y="1627"/>
                  </a:lnTo>
                  <a:lnTo>
                    <a:pt x="864" y="1631"/>
                  </a:lnTo>
                  <a:lnTo>
                    <a:pt x="858" y="1635"/>
                  </a:lnTo>
                  <a:lnTo>
                    <a:pt x="853" y="1638"/>
                  </a:lnTo>
                  <a:lnTo>
                    <a:pt x="848" y="1639"/>
                  </a:lnTo>
                  <a:lnTo>
                    <a:pt x="843" y="1638"/>
                  </a:lnTo>
                  <a:lnTo>
                    <a:pt x="834" y="1637"/>
                  </a:lnTo>
                  <a:lnTo>
                    <a:pt x="825" y="1638"/>
                  </a:lnTo>
                  <a:lnTo>
                    <a:pt x="819" y="1643"/>
                  </a:lnTo>
                  <a:lnTo>
                    <a:pt x="817" y="1651"/>
                  </a:lnTo>
                  <a:lnTo>
                    <a:pt x="815" y="1655"/>
                  </a:lnTo>
                  <a:lnTo>
                    <a:pt x="813" y="1659"/>
                  </a:lnTo>
                  <a:lnTo>
                    <a:pt x="809" y="1662"/>
                  </a:lnTo>
                  <a:lnTo>
                    <a:pt x="804" y="1666"/>
                  </a:lnTo>
                  <a:lnTo>
                    <a:pt x="798" y="1668"/>
                  </a:lnTo>
                  <a:lnTo>
                    <a:pt x="792" y="1670"/>
                  </a:lnTo>
                  <a:lnTo>
                    <a:pt x="787" y="1673"/>
                  </a:lnTo>
                  <a:lnTo>
                    <a:pt x="782" y="1675"/>
                  </a:lnTo>
                  <a:lnTo>
                    <a:pt x="781" y="1689"/>
                  </a:lnTo>
                  <a:lnTo>
                    <a:pt x="776" y="1698"/>
                  </a:lnTo>
                  <a:lnTo>
                    <a:pt x="771" y="1705"/>
                  </a:lnTo>
                  <a:lnTo>
                    <a:pt x="765" y="1711"/>
                  </a:lnTo>
                  <a:lnTo>
                    <a:pt x="758" y="1715"/>
                  </a:lnTo>
                  <a:lnTo>
                    <a:pt x="751" y="1720"/>
                  </a:lnTo>
                  <a:lnTo>
                    <a:pt x="745" y="1725"/>
                  </a:lnTo>
                  <a:lnTo>
                    <a:pt x="743" y="1733"/>
                  </a:lnTo>
                  <a:lnTo>
                    <a:pt x="744" y="1742"/>
                  </a:lnTo>
                  <a:lnTo>
                    <a:pt x="744" y="1752"/>
                  </a:lnTo>
                  <a:lnTo>
                    <a:pt x="742" y="1764"/>
                  </a:lnTo>
                  <a:lnTo>
                    <a:pt x="735" y="1774"/>
                  </a:lnTo>
                  <a:lnTo>
                    <a:pt x="727" y="1783"/>
                  </a:lnTo>
                  <a:lnTo>
                    <a:pt x="724" y="1792"/>
                  </a:lnTo>
                  <a:lnTo>
                    <a:pt x="726" y="1799"/>
                  </a:lnTo>
                  <a:lnTo>
                    <a:pt x="730" y="1806"/>
                  </a:lnTo>
                  <a:lnTo>
                    <a:pt x="736" y="1812"/>
                  </a:lnTo>
                  <a:lnTo>
                    <a:pt x="738" y="1818"/>
                  </a:lnTo>
                  <a:lnTo>
                    <a:pt x="737" y="1824"/>
                  </a:lnTo>
                  <a:lnTo>
                    <a:pt x="736" y="1831"/>
                  </a:lnTo>
                  <a:lnTo>
                    <a:pt x="736" y="1834"/>
                  </a:lnTo>
                  <a:lnTo>
                    <a:pt x="737" y="1839"/>
                  </a:lnTo>
                  <a:lnTo>
                    <a:pt x="739" y="1842"/>
                  </a:lnTo>
                  <a:lnTo>
                    <a:pt x="743" y="1844"/>
                  </a:lnTo>
                  <a:lnTo>
                    <a:pt x="747" y="1848"/>
                  </a:lnTo>
                  <a:lnTo>
                    <a:pt x="753" y="1850"/>
                  </a:lnTo>
                  <a:lnTo>
                    <a:pt x="761" y="1852"/>
                  </a:lnTo>
                  <a:lnTo>
                    <a:pt x="771" y="1855"/>
                  </a:lnTo>
                  <a:lnTo>
                    <a:pt x="774" y="1859"/>
                  </a:lnTo>
                  <a:lnTo>
                    <a:pt x="774" y="1865"/>
                  </a:lnTo>
                  <a:lnTo>
                    <a:pt x="769" y="1870"/>
                  </a:lnTo>
                  <a:lnTo>
                    <a:pt x="762" y="1872"/>
                  </a:lnTo>
                  <a:lnTo>
                    <a:pt x="758" y="1872"/>
                  </a:lnTo>
                  <a:lnTo>
                    <a:pt x="753" y="1872"/>
                  </a:lnTo>
                  <a:lnTo>
                    <a:pt x="747" y="1871"/>
                  </a:lnTo>
                  <a:lnTo>
                    <a:pt x="742" y="1870"/>
                  </a:lnTo>
                  <a:lnTo>
                    <a:pt x="736" y="1870"/>
                  </a:lnTo>
                  <a:lnTo>
                    <a:pt x="730" y="1869"/>
                  </a:lnTo>
                  <a:lnTo>
                    <a:pt x="724" y="1869"/>
                  </a:lnTo>
                  <a:lnTo>
                    <a:pt x="721" y="1869"/>
                  </a:lnTo>
                  <a:lnTo>
                    <a:pt x="714" y="1866"/>
                  </a:lnTo>
                  <a:lnTo>
                    <a:pt x="709" y="1862"/>
                  </a:lnTo>
                  <a:lnTo>
                    <a:pt x="706" y="1854"/>
                  </a:lnTo>
                  <a:lnTo>
                    <a:pt x="705" y="1844"/>
                  </a:lnTo>
                  <a:lnTo>
                    <a:pt x="701" y="1836"/>
                  </a:lnTo>
                  <a:lnTo>
                    <a:pt x="697" y="1829"/>
                  </a:lnTo>
                  <a:lnTo>
                    <a:pt x="690" y="1827"/>
                  </a:lnTo>
                  <a:lnTo>
                    <a:pt x="683" y="1831"/>
                  </a:lnTo>
                  <a:lnTo>
                    <a:pt x="677" y="1820"/>
                  </a:lnTo>
                  <a:lnTo>
                    <a:pt x="670" y="1805"/>
                  </a:lnTo>
                  <a:lnTo>
                    <a:pt x="663" y="1792"/>
                  </a:lnTo>
                  <a:lnTo>
                    <a:pt x="656" y="1784"/>
                  </a:lnTo>
                  <a:lnTo>
                    <a:pt x="651" y="1779"/>
                  </a:lnTo>
                  <a:lnTo>
                    <a:pt x="650" y="1772"/>
                  </a:lnTo>
                  <a:lnTo>
                    <a:pt x="653" y="1766"/>
                  </a:lnTo>
                  <a:lnTo>
                    <a:pt x="659" y="1765"/>
                  </a:lnTo>
                  <a:lnTo>
                    <a:pt x="654" y="1752"/>
                  </a:lnTo>
                  <a:lnTo>
                    <a:pt x="650" y="1736"/>
                  </a:lnTo>
                  <a:lnTo>
                    <a:pt x="644" y="1721"/>
                  </a:lnTo>
                  <a:lnTo>
                    <a:pt x="638" y="1708"/>
                  </a:lnTo>
                  <a:lnTo>
                    <a:pt x="630" y="1708"/>
                  </a:lnTo>
                  <a:lnTo>
                    <a:pt x="625" y="1704"/>
                  </a:lnTo>
                  <a:lnTo>
                    <a:pt x="624" y="1693"/>
                  </a:lnTo>
                  <a:lnTo>
                    <a:pt x="632" y="1675"/>
                  </a:lnTo>
                  <a:lnTo>
                    <a:pt x="629" y="1664"/>
                  </a:lnTo>
                  <a:lnTo>
                    <a:pt x="623" y="1651"/>
                  </a:lnTo>
                  <a:lnTo>
                    <a:pt x="616" y="1639"/>
                  </a:lnTo>
                  <a:lnTo>
                    <a:pt x="610" y="1632"/>
                  </a:lnTo>
                  <a:lnTo>
                    <a:pt x="621" y="1621"/>
                  </a:lnTo>
                  <a:lnTo>
                    <a:pt x="622" y="1608"/>
                  </a:lnTo>
                  <a:lnTo>
                    <a:pt x="621" y="1592"/>
                  </a:lnTo>
                  <a:lnTo>
                    <a:pt x="622" y="1571"/>
                  </a:lnTo>
                  <a:lnTo>
                    <a:pt x="624" y="1546"/>
                  </a:lnTo>
                  <a:lnTo>
                    <a:pt x="627" y="1513"/>
                  </a:lnTo>
                  <a:lnTo>
                    <a:pt x="625" y="1470"/>
                  </a:lnTo>
                  <a:lnTo>
                    <a:pt x="624" y="1423"/>
                  </a:lnTo>
                  <a:lnTo>
                    <a:pt x="627" y="1374"/>
                  </a:lnTo>
                  <a:lnTo>
                    <a:pt x="621" y="1366"/>
                  </a:lnTo>
                  <a:lnTo>
                    <a:pt x="616" y="1356"/>
                  </a:lnTo>
                  <a:lnTo>
                    <a:pt x="610" y="1344"/>
                  </a:lnTo>
                  <a:lnTo>
                    <a:pt x="605" y="1332"/>
                  </a:lnTo>
                  <a:lnTo>
                    <a:pt x="599" y="1320"/>
                  </a:lnTo>
                  <a:lnTo>
                    <a:pt x="592" y="1309"/>
                  </a:lnTo>
                  <a:lnTo>
                    <a:pt x="586" y="1301"/>
                  </a:lnTo>
                  <a:lnTo>
                    <a:pt x="580" y="1295"/>
                  </a:lnTo>
                  <a:lnTo>
                    <a:pt x="572" y="1290"/>
                  </a:lnTo>
                  <a:lnTo>
                    <a:pt x="561" y="1286"/>
                  </a:lnTo>
                  <a:lnTo>
                    <a:pt x="548" y="1280"/>
                  </a:lnTo>
                  <a:lnTo>
                    <a:pt x="534" y="1275"/>
                  </a:lnTo>
                  <a:lnTo>
                    <a:pt x="521" y="1270"/>
                  </a:lnTo>
                  <a:lnTo>
                    <a:pt x="509" y="1265"/>
                  </a:lnTo>
                  <a:lnTo>
                    <a:pt x="500" y="1260"/>
                  </a:lnTo>
                  <a:lnTo>
                    <a:pt x="494" y="1257"/>
                  </a:lnTo>
                  <a:lnTo>
                    <a:pt x="487" y="1243"/>
                  </a:lnTo>
                  <a:lnTo>
                    <a:pt x="479" y="1219"/>
                  </a:lnTo>
                  <a:lnTo>
                    <a:pt x="471" y="1195"/>
                  </a:lnTo>
                  <a:lnTo>
                    <a:pt x="461" y="1179"/>
                  </a:lnTo>
                  <a:lnTo>
                    <a:pt x="454" y="1173"/>
                  </a:lnTo>
                  <a:lnTo>
                    <a:pt x="446" y="1162"/>
                  </a:lnTo>
                  <a:lnTo>
                    <a:pt x="438" y="1151"/>
                  </a:lnTo>
                  <a:lnTo>
                    <a:pt x="428" y="1136"/>
                  </a:lnTo>
                  <a:lnTo>
                    <a:pt x="421" y="1120"/>
                  </a:lnTo>
                  <a:lnTo>
                    <a:pt x="416" y="1103"/>
                  </a:lnTo>
                  <a:lnTo>
                    <a:pt x="415" y="1085"/>
                  </a:lnTo>
                  <a:lnTo>
                    <a:pt x="417" y="1068"/>
                  </a:lnTo>
                  <a:lnTo>
                    <a:pt x="404" y="1059"/>
                  </a:lnTo>
                  <a:lnTo>
                    <a:pt x="411" y="1045"/>
                  </a:lnTo>
                  <a:lnTo>
                    <a:pt x="418" y="1028"/>
                  </a:lnTo>
                  <a:lnTo>
                    <a:pt x="423" y="1014"/>
                  </a:lnTo>
                  <a:lnTo>
                    <a:pt x="425" y="1008"/>
                  </a:lnTo>
                  <a:lnTo>
                    <a:pt x="423" y="978"/>
                  </a:lnTo>
                  <a:lnTo>
                    <a:pt x="448" y="970"/>
                  </a:lnTo>
                  <a:lnTo>
                    <a:pt x="447" y="957"/>
                  </a:lnTo>
                  <a:lnTo>
                    <a:pt x="445" y="941"/>
                  </a:lnTo>
                  <a:lnTo>
                    <a:pt x="442" y="929"/>
                  </a:lnTo>
                  <a:lnTo>
                    <a:pt x="441" y="923"/>
                  </a:lnTo>
                  <a:lnTo>
                    <a:pt x="447" y="915"/>
                  </a:lnTo>
                  <a:lnTo>
                    <a:pt x="440" y="903"/>
                  </a:lnTo>
                  <a:lnTo>
                    <a:pt x="428" y="890"/>
                  </a:lnTo>
                  <a:lnTo>
                    <a:pt x="419" y="877"/>
                  </a:lnTo>
                  <a:lnTo>
                    <a:pt x="415" y="871"/>
                  </a:lnTo>
                  <a:lnTo>
                    <a:pt x="413" y="873"/>
                  </a:lnTo>
                  <a:lnTo>
                    <a:pt x="410" y="880"/>
                  </a:lnTo>
                  <a:lnTo>
                    <a:pt x="405" y="886"/>
                  </a:lnTo>
                  <a:lnTo>
                    <a:pt x="401" y="891"/>
                  </a:lnTo>
                  <a:lnTo>
                    <a:pt x="397" y="891"/>
                  </a:lnTo>
                  <a:lnTo>
                    <a:pt x="393" y="887"/>
                  </a:lnTo>
                  <a:lnTo>
                    <a:pt x="387" y="883"/>
                  </a:lnTo>
                  <a:lnTo>
                    <a:pt x="380" y="877"/>
                  </a:lnTo>
                  <a:lnTo>
                    <a:pt x="373" y="872"/>
                  </a:lnTo>
                  <a:lnTo>
                    <a:pt x="366" y="867"/>
                  </a:lnTo>
                  <a:lnTo>
                    <a:pt x="359" y="863"/>
                  </a:lnTo>
                  <a:lnTo>
                    <a:pt x="355" y="861"/>
                  </a:lnTo>
                  <a:lnTo>
                    <a:pt x="354" y="848"/>
                  </a:lnTo>
                  <a:lnTo>
                    <a:pt x="351" y="834"/>
                  </a:lnTo>
                  <a:lnTo>
                    <a:pt x="347" y="820"/>
                  </a:lnTo>
                  <a:lnTo>
                    <a:pt x="339" y="807"/>
                  </a:lnTo>
                  <a:lnTo>
                    <a:pt x="334" y="800"/>
                  </a:lnTo>
                  <a:lnTo>
                    <a:pt x="329" y="792"/>
                  </a:lnTo>
                  <a:lnTo>
                    <a:pt x="325" y="784"/>
                  </a:lnTo>
                  <a:lnTo>
                    <a:pt x="319" y="777"/>
                  </a:lnTo>
                  <a:lnTo>
                    <a:pt x="312" y="772"/>
                  </a:lnTo>
                  <a:lnTo>
                    <a:pt x="304" y="769"/>
                  </a:lnTo>
                  <a:lnTo>
                    <a:pt x="295" y="769"/>
                  </a:lnTo>
                  <a:lnTo>
                    <a:pt x="282" y="771"/>
                  </a:lnTo>
                  <a:lnTo>
                    <a:pt x="275" y="771"/>
                  </a:lnTo>
                  <a:lnTo>
                    <a:pt x="268" y="769"/>
                  </a:lnTo>
                  <a:lnTo>
                    <a:pt x="263" y="766"/>
                  </a:lnTo>
                  <a:lnTo>
                    <a:pt x="260" y="765"/>
                  </a:lnTo>
                  <a:lnTo>
                    <a:pt x="258" y="758"/>
                  </a:lnTo>
                  <a:lnTo>
                    <a:pt x="252" y="743"/>
                  </a:lnTo>
                  <a:lnTo>
                    <a:pt x="242" y="727"/>
                  </a:lnTo>
                  <a:lnTo>
                    <a:pt x="229" y="717"/>
                  </a:lnTo>
                  <a:lnTo>
                    <a:pt x="223" y="719"/>
                  </a:lnTo>
                  <a:lnTo>
                    <a:pt x="218" y="720"/>
                  </a:lnTo>
                  <a:lnTo>
                    <a:pt x="211" y="720"/>
                  </a:lnTo>
                  <a:lnTo>
                    <a:pt x="205" y="720"/>
                  </a:lnTo>
                  <a:lnTo>
                    <a:pt x="200" y="720"/>
                  </a:lnTo>
                  <a:lnTo>
                    <a:pt x="196" y="720"/>
                  </a:lnTo>
                  <a:lnTo>
                    <a:pt x="193" y="720"/>
                  </a:lnTo>
                  <a:lnTo>
                    <a:pt x="192" y="720"/>
                  </a:lnTo>
                  <a:lnTo>
                    <a:pt x="151" y="719"/>
                  </a:lnTo>
                  <a:lnTo>
                    <a:pt x="148" y="717"/>
                  </a:lnTo>
                  <a:lnTo>
                    <a:pt x="143" y="712"/>
                  </a:lnTo>
                  <a:lnTo>
                    <a:pt x="135" y="705"/>
                  </a:lnTo>
                  <a:lnTo>
                    <a:pt x="124" y="697"/>
                  </a:lnTo>
                  <a:lnTo>
                    <a:pt x="114" y="688"/>
                  </a:lnTo>
                  <a:lnTo>
                    <a:pt x="105" y="680"/>
                  </a:lnTo>
                  <a:lnTo>
                    <a:pt x="97" y="673"/>
                  </a:lnTo>
                  <a:lnTo>
                    <a:pt x="92" y="668"/>
                  </a:lnTo>
                  <a:lnTo>
                    <a:pt x="89" y="663"/>
                  </a:lnTo>
                  <a:lnTo>
                    <a:pt x="89" y="659"/>
                  </a:lnTo>
                  <a:lnTo>
                    <a:pt x="92" y="657"/>
                  </a:lnTo>
                  <a:lnTo>
                    <a:pt x="97" y="657"/>
                  </a:lnTo>
                  <a:lnTo>
                    <a:pt x="78" y="600"/>
                  </a:lnTo>
                  <a:lnTo>
                    <a:pt x="62" y="595"/>
                  </a:lnTo>
                  <a:lnTo>
                    <a:pt x="62" y="583"/>
                  </a:lnTo>
                  <a:lnTo>
                    <a:pt x="62" y="569"/>
                  </a:lnTo>
                  <a:lnTo>
                    <a:pt x="63" y="557"/>
                  </a:lnTo>
                  <a:lnTo>
                    <a:pt x="67" y="545"/>
                  </a:lnTo>
                  <a:lnTo>
                    <a:pt x="48" y="521"/>
                  </a:lnTo>
                  <a:lnTo>
                    <a:pt x="49" y="518"/>
                  </a:lnTo>
                  <a:lnTo>
                    <a:pt x="51" y="509"/>
                  </a:lnTo>
                  <a:lnTo>
                    <a:pt x="52" y="499"/>
                  </a:lnTo>
                  <a:lnTo>
                    <a:pt x="51" y="491"/>
                  </a:lnTo>
                  <a:lnTo>
                    <a:pt x="47" y="485"/>
                  </a:lnTo>
                  <a:lnTo>
                    <a:pt x="44" y="484"/>
                  </a:lnTo>
                  <a:lnTo>
                    <a:pt x="41" y="486"/>
                  </a:lnTo>
                  <a:lnTo>
                    <a:pt x="40" y="491"/>
                  </a:lnTo>
                  <a:lnTo>
                    <a:pt x="39" y="501"/>
                  </a:lnTo>
                  <a:lnTo>
                    <a:pt x="36" y="516"/>
                  </a:lnTo>
                  <a:lnTo>
                    <a:pt x="32" y="529"/>
                  </a:lnTo>
                  <a:lnTo>
                    <a:pt x="31" y="535"/>
                  </a:lnTo>
                  <a:lnTo>
                    <a:pt x="51" y="595"/>
                  </a:lnTo>
                  <a:lnTo>
                    <a:pt x="51" y="596"/>
                  </a:lnTo>
                  <a:lnTo>
                    <a:pt x="49" y="600"/>
                  </a:lnTo>
                  <a:lnTo>
                    <a:pt x="49" y="606"/>
                  </a:lnTo>
                  <a:lnTo>
                    <a:pt x="51" y="611"/>
                  </a:lnTo>
                  <a:lnTo>
                    <a:pt x="54" y="618"/>
                  </a:lnTo>
                  <a:lnTo>
                    <a:pt x="59" y="628"/>
                  </a:lnTo>
                  <a:lnTo>
                    <a:pt x="63" y="637"/>
                  </a:lnTo>
                  <a:lnTo>
                    <a:pt x="64" y="641"/>
                  </a:lnTo>
                  <a:lnTo>
                    <a:pt x="63" y="643"/>
                  </a:lnTo>
                  <a:lnTo>
                    <a:pt x="61" y="647"/>
                  </a:lnTo>
                  <a:lnTo>
                    <a:pt x="56" y="649"/>
                  </a:lnTo>
                  <a:lnTo>
                    <a:pt x="51" y="647"/>
                  </a:lnTo>
                  <a:lnTo>
                    <a:pt x="45" y="638"/>
                  </a:lnTo>
                  <a:lnTo>
                    <a:pt x="40" y="629"/>
                  </a:lnTo>
                  <a:lnTo>
                    <a:pt x="36" y="620"/>
                  </a:lnTo>
                  <a:lnTo>
                    <a:pt x="31" y="614"/>
                  </a:lnTo>
                  <a:lnTo>
                    <a:pt x="29" y="610"/>
                  </a:lnTo>
                  <a:lnTo>
                    <a:pt x="30" y="602"/>
                  </a:lnTo>
                  <a:lnTo>
                    <a:pt x="31" y="594"/>
                  </a:lnTo>
                  <a:lnTo>
                    <a:pt x="29" y="587"/>
                  </a:lnTo>
                  <a:lnTo>
                    <a:pt x="22" y="580"/>
                  </a:lnTo>
                  <a:lnTo>
                    <a:pt x="15" y="571"/>
                  </a:lnTo>
                  <a:lnTo>
                    <a:pt x="9" y="564"/>
                  </a:lnTo>
                  <a:lnTo>
                    <a:pt x="7" y="561"/>
                  </a:lnTo>
                  <a:lnTo>
                    <a:pt x="7" y="547"/>
                  </a:lnTo>
                  <a:lnTo>
                    <a:pt x="8" y="534"/>
                  </a:lnTo>
                  <a:lnTo>
                    <a:pt x="8" y="520"/>
                  </a:lnTo>
                  <a:lnTo>
                    <a:pt x="7" y="507"/>
                  </a:lnTo>
                  <a:lnTo>
                    <a:pt x="4" y="489"/>
                  </a:lnTo>
                  <a:lnTo>
                    <a:pt x="4" y="463"/>
                  </a:lnTo>
                  <a:lnTo>
                    <a:pt x="4" y="442"/>
                  </a:lnTo>
                  <a:lnTo>
                    <a:pt x="4" y="432"/>
                  </a:lnTo>
                  <a:lnTo>
                    <a:pt x="16" y="424"/>
                  </a:lnTo>
                  <a:lnTo>
                    <a:pt x="10" y="410"/>
                  </a:lnTo>
                  <a:lnTo>
                    <a:pt x="1" y="409"/>
                  </a:lnTo>
                  <a:lnTo>
                    <a:pt x="0" y="397"/>
                  </a:lnTo>
                  <a:lnTo>
                    <a:pt x="2" y="378"/>
                  </a:lnTo>
                  <a:lnTo>
                    <a:pt x="4" y="356"/>
                  </a:lnTo>
                  <a:lnTo>
                    <a:pt x="4" y="331"/>
                  </a:lnTo>
                  <a:lnTo>
                    <a:pt x="16" y="317"/>
                  </a:lnTo>
                  <a:lnTo>
                    <a:pt x="30" y="300"/>
                  </a:lnTo>
                  <a:lnTo>
                    <a:pt x="47" y="283"/>
                  </a:lnTo>
                  <a:lnTo>
                    <a:pt x="66" y="263"/>
                  </a:lnTo>
                  <a:lnTo>
                    <a:pt x="86" y="242"/>
                  </a:lnTo>
                  <a:lnTo>
                    <a:pt x="110" y="222"/>
                  </a:lnTo>
                  <a:lnTo>
                    <a:pt x="136" y="200"/>
                  </a:lnTo>
                  <a:lnTo>
                    <a:pt x="162" y="177"/>
                  </a:lnTo>
                  <a:lnTo>
                    <a:pt x="192" y="155"/>
                  </a:lnTo>
                  <a:lnTo>
                    <a:pt x="222" y="133"/>
                  </a:lnTo>
                  <a:lnTo>
                    <a:pt x="254" y="112"/>
                  </a:lnTo>
                  <a:lnTo>
                    <a:pt x="288" y="93"/>
                  </a:lnTo>
                  <a:lnTo>
                    <a:pt x="324" y="73"/>
                  </a:lnTo>
                  <a:lnTo>
                    <a:pt x="359" y="56"/>
                  </a:lnTo>
                  <a:lnTo>
                    <a:pt x="396" y="41"/>
                  </a:lnTo>
                  <a:lnTo>
                    <a:pt x="434" y="27"/>
                  </a:lnTo>
                  <a:lnTo>
                    <a:pt x="436" y="37"/>
                  </a:lnTo>
                  <a:lnTo>
                    <a:pt x="440" y="48"/>
                  </a:lnTo>
                  <a:lnTo>
                    <a:pt x="446" y="56"/>
                  </a:lnTo>
                  <a:lnTo>
                    <a:pt x="453" y="57"/>
                  </a:lnTo>
                  <a:lnTo>
                    <a:pt x="459" y="53"/>
                  </a:lnTo>
                  <a:lnTo>
                    <a:pt x="465" y="49"/>
                  </a:lnTo>
                  <a:lnTo>
                    <a:pt x="471" y="46"/>
                  </a:lnTo>
                  <a:lnTo>
                    <a:pt x="477" y="46"/>
                  </a:lnTo>
                  <a:lnTo>
                    <a:pt x="483" y="50"/>
                  </a:lnTo>
                  <a:lnTo>
                    <a:pt x="489" y="52"/>
                  </a:lnTo>
                  <a:lnTo>
                    <a:pt x="495" y="52"/>
                  </a:lnTo>
                  <a:lnTo>
                    <a:pt x="502" y="49"/>
                  </a:lnTo>
                  <a:lnTo>
                    <a:pt x="507" y="45"/>
                  </a:lnTo>
                  <a:lnTo>
                    <a:pt x="512" y="41"/>
                  </a:lnTo>
                  <a:lnTo>
                    <a:pt x="519" y="36"/>
                  </a:lnTo>
                  <a:lnTo>
                    <a:pt x="526" y="32"/>
                  </a:lnTo>
                  <a:lnTo>
                    <a:pt x="533" y="27"/>
                  </a:lnTo>
                  <a:lnTo>
                    <a:pt x="539" y="23"/>
                  </a:lnTo>
                  <a:lnTo>
                    <a:pt x="545" y="22"/>
                  </a:lnTo>
                  <a:lnTo>
                    <a:pt x="548" y="22"/>
                  </a:lnTo>
                  <a:lnTo>
                    <a:pt x="554" y="26"/>
                  </a:lnTo>
                  <a:lnTo>
                    <a:pt x="560" y="27"/>
                  </a:lnTo>
                  <a:lnTo>
                    <a:pt x="565" y="27"/>
                  </a:lnTo>
                  <a:lnTo>
                    <a:pt x="572" y="25"/>
                  </a:lnTo>
                  <a:lnTo>
                    <a:pt x="578" y="22"/>
                  </a:lnTo>
                  <a:lnTo>
                    <a:pt x="585" y="19"/>
                  </a:lnTo>
                  <a:lnTo>
                    <a:pt x="593" y="15"/>
                  </a:lnTo>
                  <a:lnTo>
                    <a:pt x="602" y="11"/>
                  </a:lnTo>
                  <a:lnTo>
                    <a:pt x="610" y="7"/>
                  </a:lnTo>
                  <a:lnTo>
                    <a:pt x="617" y="4"/>
                  </a:lnTo>
                  <a:lnTo>
                    <a:pt x="622" y="2"/>
                  </a:lnTo>
                  <a:lnTo>
                    <a:pt x="624" y="0"/>
                  </a:lnTo>
                  <a:lnTo>
                    <a:pt x="630" y="8"/>
                  </a:lnTo>
                  <a:lnTo>
                    <a:pt x="629" y="13"/>
                  </a:lnTo>
                  <a:lnTo>
                    <a:pt x="628" y="21"/>
                  </a:lnTo>
                  <a:lnTo>
                    <a:pt x="624" y="30"/>
                  </a:lnTo>
                  <a:lnTo>
                    <a:pt x="618" y="35"/>
                  </a:lnTo>
                  <a:lnTo>
                    <a:pt x="610" y="35"/>
                  </a:lnTo>
                  <a:lnTo>
                    <a:pt x="600" y="36"/>
                  </a:lnTo>
                  <a:lnTo>
                    <a:pt x="592" y="38"/>
                  </a:lnTo>
                  <a:lnTo>
                    <a:pt x="589" y="38"/>
                  </a:lnTo>
                  <a:lnTo>
                    <a:pt x="600" y="51"/>
                  </a:lnTo>
                  <a:lnTo>
                    <a:pt x="593" y="59"/>
                  </a:lnTo>
                  <a:lnTo>
                    <a:pt x="583" y="66"/>
                  </a:lnTo>
                  <a:lnTo>
                    <a:pt x="574" y="73"/>
                  </a:lnTo>
                  <a:lnTo>
                    <a:pt x="570" y="75"/>
                  </a:lnTo>
                  <a:lnTo>
                    <a:pt x="570" y="72"/>
                  </a:lnTo>
                  <a:lnTo>
                    <a:pt x="569" y="65"/>
                  </a:lnTo>
                  <a:lnTo>
                    <a:pt x="565" y="59"/>
                  </a:lnTo>
                  <a:lnTo>
                    <a:pt x="559" y="57"/>
                  </a:lnTo>
                  <a:lnTo>
                    <a:pt x="550" y="60"/>
                  </a:lnTo>
                  <a:lnTo>
                    <a:pt x="544" y="67"/>
                  </a:lnTo>
                  <a:lnTo>
                    <a:pt x="538" y="74"/>
                  </a:lnTo>
                  <a:lnTo>
                    <a:pt x="531" y="79"/>
                  </a:lnTo>
                  <a:lnTo>
                    <a:pt x="525" y="81"/>
                  </a:lnTo>
                  <a:lnTo>
                    <a:pt x="518" y="84"/>
                  </a:lnTo>
                  <a:lnTo>
                    <a:pt x="510" y="88"/>
                  </a:lnTo>
                  <a:lnTo>
                    <a:pt x="501" y="93"/>
                  </a:lnTo>
                  <a:lnTo>
                    <a:pt x="493" y="97"/>
                  </a:lnTo>
                  <a:lnTo>
                    <a:pt x="486" y="102"/>
                  </a:lnTo>
                  <a:lnTo>
                    <a:pt x="481" y="108"/>
                  </a:lnTo>
                  <a:lnTo>
                    <a:pt x="480" y="113"/>
                  </a:lnTo>
                  <a:lnTo>
                    <a:pt x="484" y="120"/>
                  </a:lnTo>
                  <a:lnTo>
                    <a:pt x="488" y="122"/>
                  </a:lnTo>
                  <a:lnTo>
                    <a:pt x="495" y="122"/>
                  </a:lnTo>
                  <a:lnTo>
                    <a:pt x="501" y="121"/>
                  </a:lnTo>
                  <a:lnTo>
                    <a:pt x="506" y="121"/>
                  </a:lnTo>
                  <a:lnTo>
                    <a:pt x="507" y="125"/>
                  </a:lnTo>
                  <a:lnTo>
                    <a:pt x="508" y="129"/>
                  </a:lnTo>
                  <a:lnTo>
                    <a:pt x="509" y="136"/>
                  </a:lnTo>
                  <a:lnTo>
                    <a:pt x="510" y="142"/>
                  </a:lnTo>
                  <a:lnTo>
                    <a:pt x="514" y="143"/>
                  </a:lnTo>
                  <a:lnTo>
                    <a:pt x="518" y="143"/>
                  </a:lnTo>
                  <a:lnTo>
                    <a:pt x="524" y="141"/>
                  </a:lnTo>
                  <a:lnTo>
                    <a:pt x="532" y="140"/>
                  </a:lnTo>
                  <a:lnTo>
                    <a:pt x="539" y="142"/>
                  </a:lnTo>
                  <a:lnTo>
                    <a:pt x="542" y="148"/>
                  </a:lnTo>
                  <a:lnTo>
                    <a:pt x="539" y="157"/>
                  </a:lnTo>
                  <a:lnTo>
                    <a:pt x="532" y="171"/>
                  </a:lnTo>
                  <a:lnTo>
                    <a:pt x="527" y="187"/>
                  </a:lnTo>
                  <a:lnTo>
                    <a:pt x="525" y="202"/>
                  </a:lnTo>
                  <a:lnTo>
                    <a:pt x="529" y="211"/>
                  </a:lnTo>
                  <a:lnTo>
                    <a:pt x="537" y="212"/>
                  </a:lnTo>
                  <a:lnTo>
                    <a:pt x="548" y="208"/>
                  </a:lnTo>
                  <a:lnTo>
                    <a:pt x="557" y="203"/>
                  </a:lnTo>
                  <a:lnTo>
                    <a:pt x="561" y="201"/>
                  </a:lnTo>
                  <a:lnTo>
                    <a:pt x="586" y="199"/>
                  </a:lnTo>
                  <a:lnTo>
                    <a:pt x="579" y="188"/>
                  </a:lnTo>
                  <a:lnTo>
                    <a:pt x="571" y="175"/>
                  </a:lnTo>
                  <a:lnTo>
                    <a:pt x="567" y="164"/>
                  </a:lnTo>
                  <a:lnTo>
                    <a:pt x="567" y="159"/>
                  </a:lnTo>
                  <a:lnTo>
                    <a:pt x="574" y="157"/>
                  </a:lnTo>
                  <a:lnTo>
                    <a:pt x="579" y="154"/>
                  </a:lnTo>
                  <a:lnTo>
                    <a:pt x="584" y="150"/>
                  </a:lnTo>
                  <a:lnTo>
                    <a:pt x="587" y="147"/>
                  </a:lnTo>
                  <a:lnTo>
                    <a:pt x="591" y="142"/>
                  </a:lnTo>
                  <a:lnTo>
                    <a:pt x="595" y="139"/>
                  </a:lnTo>
                  <a:lnTo>
                    <a:pt x="600" y="134"/>
                  </a:lnTo>
                  <a:lnTo>
                    <a:pt x="607" y="129"/>
                  </a:lnTo>
                  <a:lnTo>
                    <a:pt x="645" y="149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7" name="Freeform 20"/>
            <p:cNvSpPr>
              <a:spLocks/>
            </p:cNvSpPr>
            <p:nvPr/>
          </p:nvSpPr>
          <p:spPr bwMode="auto">
            <a:xfrm>
              <a:off x="2640" y="822"/>
              <a:ext cx="38" cy="20"/>
            </a:xfrm>
            <a:custGeom>
              <a:avLst/>
              <a:gdLst>
                <a:gd name="T0" fmla="*/ 10 w 76"/>
                <a:gd name="T1" fmla="*/ 0 h 41"/>
                <a:gd name="T2" fmla="*/ 6 w 76"/>
                <a:gd name="T3" fmla="*/ 2 h 41"/>
                <a:gd name="T4" fmla="*/ 2 w 76"/>
                <a:gd name="T5" fmla="*/ 5 h 41"/>
                <a:gd name="T6" fmla="*/ 0 w 76"/>
                <a:gd name="T7" fmla="*/ 7 h 41"/>
                <a:gd name="T8" fmla="*/ 1 w 76"/>
                <a:gd name="T9" fmla="*/ 10 h 41"/>
                <a:gd name="T10" fmla="*/ 2 w 76"/>
                <a:gd name="T11" fmla="*/ 11 h 41"/>
                <a:gd name="T12" fmla="*/ 5 w 76"/>
                <a:gd name="T13" fmla="*/ 12 h 41"/>
                <a:gd name="T14" fmla="*/ 7 w 76"/>
                <a:gd name="T15" fmla="*/ 13 h 41"/>
                <a:gd name="T16" fmla="*/ 10 w 76"/>
                <a:gd name="T17" fmla="*/ 14 h 41"/>
                <a:gd name="T18" fmla="*/ 13 w 76"/>
                <a:gd name="T19" fmla="*/ 14 h 41"/>
                <a:gd name="T20" fmla="*/ 15 w 76"/>
                <a:gd name="T21" fmla="*/ 15 h 41"/>
                <a:gd name="T22" fmla="*/ 18 w 76"/>
                <a:gd name="T23" fmla="*/ 15 h 41"/>
                <a:gd name="T24" fmla="*/ 20 w 76"/>
                <a:gd name="T25" fmla="*/ 16 h 41"/>
                <a:gd name="T26" fmla="*/ 23 w 76"/>
                <a:gd name="T27" fmla="*/ 16 h 41"/>
                <a:gd name="T28" fmla="*/ 27 w 76"/>
                <a:gd name="T29" fmla="*/ 16 h 41"/>
                <a:gd name="T30" fmla="*/ 30 w 76"/>
                <a:gd name="T31" fmla="*/ 17 h 41"/>
                <a:gd name="T32" fmla="*/ 33 w 76"/>
                <a:gd name="T33" fmla="*/ 19 h 41"/>
                <a:gd name="T34" fmla="*/ 35 w 76"/>
                <a:gd name="T35" fmla="*/ 20 h 41"/>
                <a:gd name="T36" fmla="*/ 37 w 76"/>
                <a:gd name="T37" fmla="*/ 20 h 41"/>
                <a:gd name="T38" fmla="*/ 38 w 76"/>
                <a:gd name="T39" fmla="*/ 18 h 41"/>
                <a:gd name="T40" fmla="*/ 38 w 76"/>
                <a:gd name="T41" fmla="*/ 15 h 41"/>
                <a:gd name="T42" fmla="*/ 38 w 76"/>
                <a:gd name="T43" fmla="*/ 11 h 41"/>
                <a:gd name="T44" fmla="*/ 38 w 76"/>
                <a:gd name="T45" fmla="*/ 7 h 41"/>
                <a:gd name="T46" fmla="*/ 38 w 76"/>
                <a:gd name="T47" fmla="*/ 3 h 41"/>
                <a:gd name="T48" fmla="*/ 36 w 76"/>
                <a:gd name="T49" fmla="*/ 2 h 41"/>
                <a:gd name="T50" fmla="*/ 34 w 76"/>
                <a:gd name="T51" fmla="*/ 1 h 41"/>
                <a:gd name="T52" fmla="*/ 31 w 76"/>
                <a:gd name="T53" fmla="*/ 1 h 41"/>
                <a:gd name="T54" fmla="*/ 28 w 76"/>
                <a:gd name="T55" fmla="*/ 1 h 41"/>
                <a:gd name="T56" fmla="*/ 25 w 76"/>
                <a:gd name="T57" fmla="*/ 2 h 41"/>
                <a:gd name="T58" fmla="*/ 21 w 76"/>
                <a:gd name="T59" fmla="*/ 2 h 41"/>
                <a:gd name="T60" fmla="*/ 18 w 76"/>
                <a:gd name="T61" fmla="*/ 2 h 41"/>
                <a:gd name="T62" fmla="*/ 13 w 76"/>
                <a:gd name="T63" fmla="*/ 1 h 41"/>
                <a:gd name="T64" fmla="*/ 10 w 76"/>
                <a:gd name="T65" fmla="*/ 0 h 4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6"/>
                <a:gd name="T100" fmla="*/ 0 h 41"/>
                <a:gd name="T101" fmla="*/ 76 w 76"/>
                <a:gd name="T102" fmla="*/ 41 h 4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6" h="41">
                  <a:moveTo>
                    <a:pt x="21" y="0"/>
                  </a:moveTo>
                  <a:lnTo>
                    <a:pt x="13" y="4"/>
                  </a:lnTo>
                  <a:lnTo>
                    <a:pt x="5" y="10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2"/>
                  </a:lnTo>
                  <a:lnTo>
                    <a:pt x="9" y="25"/>
                  </a:lnTo>
                  <a:lnTo>
                    <a:pt x="14" y="26"/>
                  </a:lnTo>
                  <a:lnTo>
                    <a:pt x="20" y="28"/>
                  </a:lnTo>
                  <a:lnTo>
                    <a:pt x="26" y="29"/>
                  </a:lnTo>
                  <a:lnTo>
                    <a:pt x="31" y="30"/>
                  </a:lnTo>
                  <a:lnTo>
                    <a:pt x="36" y="30"/>
                  </a:lnTo>
                  <a:lnTo>
                    <a:pt x="41" y="32"/>
                  </a:lnTo>
                  <a:lnTo>
                    <a:pt x="47" y="33"/>
                  </a:lnTo>
                  <a:lnTo>
                    <a:pt x="54" y="33"/>
                  </a:lnTo>
                  <a:lnTo>
                    <a:pt x="60" y="35"/>
                  </a:lnTo>
                  <a:lnTo>
                    <a:pt x="65" y="38"/>
                  </a:lnTo>
                  <a:lnTo>
                    <a:pt x="69" y="41"/>
                  </a:lnTo>
                  <a:lnTo>
                    <a:pt x="74" y="40"/>
                  </a:lnTo>
                  <a:lnTo>
                    <a:pt x="76" y="36"/>
                  </a:lnTo>
                  <a:lnTo>
                    <a:pt x="75" y="30"/>
                  </a:lnTo>
                  <a:lnTo>
                    <a:pt x="75" y="22"/>
                  </a:lnTo>
                  <a:lnTo>
                    <a:pt x="75" y="14"/>
                  </a:lnTo>
                  <a:lnTo>
                    <a:pt x="75" y="7"/>
                  </a:lnTo>
                  <a:lnTo>
                    <a:pt x="72" y="4"/>
                  </a:lnTo>
                  <a:lnTo>
                    <a:pt x="68" y="3"/>
                  </a:lnTo>
                  <a:lnTo>
                    <a:pt x="62" y="3"/>
                  </a:lnTo>
                  <a:lnTo>
                    <a:pt x="57" y="3"/>
                  </a:lnTo>
                  <a:lnTo>
                    <a:pt x="50" y="4"/>
                  </a:lnTo>
                  <a:lnTo>
                    <a:pt x="42" y="4"/>
                  </a:lnTo>
                  <a:lnTo>
                    <a:pt x="35" y="4"/>
                  </a:lnTo>
                  <a:lnTo>
                    <a:pt x="27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8" name="Freeform 21"/>
            <p:cNvSpPr>
              <a:spLocks/>
            </p:cNvSpPr>
            <p:nvPr/>
          </p:nvSpPr>
          <p:spPr bwMode="auto">
            <a:xfrm>
              <a:off x="2407" y="1009"/>
              <a:ext cx="86" cy="32"/>
            </a:xfrm>
            <a:custGeom>
              <a:avLst/>
              <a:gdLst>
                <a:gd name="T0" fmla="*/ 21 w 172"/>
                <a:gd name="T1" fmla="*/ 0 h 62"/>
                <a:gd name="T2" fmla="*/ 3 w 172"/>
                <a:gd name="T3" fmla="*/ 7 h 62"/>
                <a:gd name="T4" fmla="*/ 2 w 172"/>
                <a:gd name="T5" fmla="*/ 8 h 62"/>
                <a:gd name="T6" fmla="*/ 1 w 172"/>
                <a:gd name="T7" fmla="*/ 13 h 62"/>
                <a:gd name="T8" fmla="*/ 0 w 172"/>
                <a:gd name="T9" fmla="*/ 18 h 62"/>
                <a:gd name="T10" fmla="*/ 1 w 172"/>
                <a:gd name="T11" fmla="*/ 21 h 62"/>
                <a:gd name="T12" fmla="*/ 3 w 172"/>
                <a:gd name="T13" fmla="*/ 21 h 62"/>
                <a:gd name="T14" fmla="*/ 5 w 172"/>
                <a:gd name="T15" fmla="*/ 21 h 62"/>
                <a:gd name="T16" fmla="*/ 7 w 172"/>
                <a:gd name="T17" fmla="*/ 20 h 62"/>
                <a:gd name="T18" fmla="*/ 11 w 172"/>
                <a:gd name="T19" fmla="*/ 20 h 62"/>
                <a:gd name="T20" fmla="*/ 13 w 172"/>
                <a:gd name="T21" fmla="*/ 19 h 62"/>
                <a:gd name="T22" fmla="*/ 16 w 172"/>
                <a:gd name="T23" fmla="*/ 18 h 62"/>
                <a:gd name="T24" fmla="*/ 19 w 172"/>
                <a:gd name="T25" fmla="*/ 18 h 62"/>
                <a:gd name="T26" fmla="*/ 21 w 172"/>
                <a:gd name="T27" fmla="*/ 18 h 62"/>
                <a:gd name="T28" fmla="*/ 23 w 172"/>
                <a:gd name="T29" fmla="*/ 19 h 62"/>
                <a:gd name="T30" fmla="*/ 28 w 172"/>
                <a:gd name="T31" fmla="*/ 19 h 62"/>
                <a:gd name="T32" fmla="*/ 34 w 172"/>
                <a:gd name="T33" fmla="*/ 20 h 62"/>
                <a:gd name="T34" fmla="*/ 39 w 172"/>
                <a:gd name="T35" fmla="*/ 21 h 62"/>
                <a:gd name="T36" fmla="*/ 44 w 172"/>
                <a:gd name="T37" fmla="*/ 23 h 62"/>
                <a:gd name="T38" fmla="*/ 49 w 172"/>
                <a:gd name="T39" fmla="*/ 24 h 62"/>
                <a:gd name="T40" fmla="*/ 53 w 172"/>
                <a:gd name="T41" fmla="*/ 25 h 62"/>
                <a:gd name="T42" fmla="*/ 56 w 172"/>
                <a:gd name="T43" fmla="*/ 26 h 62"/>
                <a:gd name="T44" fmla="*/ 54 w 172"/>
                <a:gd name="T45" fmla="*/ 28 h 62"/>
                <a:gd name="T46" fmla="*/ 54 w 172"/>
                <a:gd name="T47" fmla="*/ 31 h 62"/>
                <a:gd name="T48" fmla="*/ 55 w 172"/>
                <a:gd name="T49" fmla="*/ 32 h 62"/>
                <a:gd name="T50" fmla="*/ 58 w 172"/>
                <a:gd name="T51" fmla="*/ 32 h 62"/>
                <a:gd name="T52" fmla="*/ 60 w 172"/>
                <a:gd name="T53" fmla="*/ 31 h 62"/>
                <a:gd name="T54" fmla="*/ 64 w 172"/>
                <a:gd name="T55" fmla="*/ 30 h 62"/>
                <a:gd name="T56" fmla="*/ 68 w 172"/>
                <a:gd name="T57" fmla="*/ 29 h 62"/>
                <a:gd name="T58" fmla="*/ 73 w 172"/>
                <a:gd name="T59" fmla="*/ 28 h 62"/>
                <a:gd name="T60" fmla="*/ 77 w 172"/>
                <a:gd name="T61" fmla="*/ 27 h 62"/>
                <a:gd name="T62" fmla="*/ 81 w 172"/>
                <a:gd name="T63" fmla="*/ 25 h 62"/>
                <a:gd name="T64" fmla="*/ 84 w 172"/>
                <a:gd name="T65" fmla="*/ 24 h 62"/>
                <a:gd name="T66" fmla="*/ 85 w 172"/>
                <a:gd name="T67" fmla="*/ 23 h 62"/>
                <a:gd name="T68" fmla="*/ 86 w 172"/>
                <a:gd name="T69" fmla="*/ 21 h 62"/>
                <a:gd name="T70" fmla="*/ 85 w 172"/>
                <a:gd name="T71" fmla="*/ 19 h 62"/>
                <a:gd name="T72" fmla="*/ 82 w 172"/>
                <a:gd name="T73" fmla="*/ 18 h 62"/>
                <a:gd name="T74" fmla="*/ 79 w 172"/>
                <a:gd name="T75" fmla="*/ 19 h 62"/>
                <a:gd name="T76" fmla="*/ 76 w 172"/>
                <a:gd name="T77" fmla="*/ 19 h 62"/>
                <a:gd name="T78" fmla="*/ 74 w 172"/>
                <a:gd name="T79" fmla="*/ 18 h 62"/>
                <a:gd name="T80" fmla="*/ 72 w 172"/>
                <a:gd name="T81" fmla="*/ 17 h 62"/>
                <a:gd name="T82" fmla="*/ 69 w 172"/>
                <a:gd name="T83" fmla="*/ 16 h 62"/>
                <a:gd name="T84" fmla="*/ 66 w 172"/>
                <a:gd name="T85" fmla="*/ 15 h 62"/>
                <a:gd name="T86" fmla="*/ 63 w 172"/>
                <a:gd name="T87" fmla="*/ 14 h 62"/>
                <a:gd name="T88" fmla="*/ 61 w 172"/>
                <a:gd name="T89" fmla="*/ 13 h 62"/>
                <a:gd name="T90" fmla="*/ 58 w 172"/>
                <a:gd name="T91" fmla="*/ 13 h 62"/>
                <a:gd name="T92" fmla="*/ 55 w 172"/>
                <a:gd name="T93" fmla="*/ 12 h 62"/>
                <a:gd name="T94" fmla="*/ 52 w 172"/>
                <a:gd name="T95" fmla="*/ 12 h 62"/>
                <a:gd name="T96" fmla="*/ 49 w 172"/>
                <a:gd name="T97" fmla="*/ 11 h 62"/>
                <a:gd name="T98" fmla="*/ 46 w 172"/>
                <a:gd name="T99" fmla="*/ 11 h 62"/>
                <a:gd name="T100" fmla="*/ 43 w 172"/>
                <a:gd name="T101" fmla="*/ 9 h 62"/>
                <a:gd name="T102" fmla="*/ 40 w 172"/>
                <a:gd name="T103" fmla="*/ 9 h 62"/>
                <a:gd name="T104" fmla="*/ 38 w 172"/>
                <a:gd name="T105" fmla="*/ 8 h 62"/>
                <a:gd name="T106" fmla="*/ 35 w 172"/>
                <a:gd name="T107" fmla="*/ 7 h 62"/>
                <a:gd name="T108" fmla="*/ 31 w 172"/>
                <a:gd name="T109" fmla="*/ 5 h 62"/>
                <a:gd name="T110" fmla="*/ 28 w 172"/>
                <a:gd name="T111" fmla="*/ 3 h 62"/>
                <a:gd name="T112" fmla="*/ 24 w 172"/>
                <a:gd name="T113" fmla="*/ 1 h 62"/>
                <a:gd name="T114" fmla="*/ 21 w 172"/>
                <a:gd name="T115" fmla="*/ 0 h 6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72"/>
                <a:gd name="T175" fmla="*/ 0 h 62"/>
                <a:gd name="T176" fmla="*/ 172 w 172"/>
                <a:gd name="T177" fmla="*/ 62 h 6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72" h="62">
                  <a:moveTo>
                    <a:pt x="41" y="0"/>
                  </a:moveTo>
                  <a:lnTo>
                    <a:pt x="6" y="13"/>
                  </a:lnTo>
                  <a:lnTo>
                    <a:pt x="4" y="16"/>
                  </a:lnTo>
                  <a:lnTo>
                    <a:pt x="1" y="25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6" y="41"/>
                  </a:lnTo>
                  <a:lnTo>
                    <a:pt x="10" y="40"/>
                  </a:lnTo>
                  <a:lnTo>
                    <a:pt x="15" y="39"/>
                  </a:lnTo>
                  <a:lnTo>
                    <a:pt x="21" y="38"/>
                  </a:lnTo>
                  <a:lnTo>
                    <a:pt x="26" y="36"/>
                  </a:lnTo>
                  <a:lnTo>
                    <a:pt x="32" y="34"/>
                  </a:lnTo>
                  <a:lnTo>
                    <a:pt x="37" y="34"/>
                  </a:lnTo>
                  <a:lnTo>
                    <a:pt x="41" y="34"/>
                  </a:lnTo>
                  <a:lnTo>
                    <a:pt x="47" y="36"/>
                  </a:lnTo>
                  <a:lnTo>
                    <a:pt x="56" y="37"/>
                  </a:lnTo>
                  <a:lnTo>
                    <a:pt x="67" y="39"/>
                  </a:lnTo>
                  <a:lnTo>
                    <a:pt x="77" y="41"/>
                  </a:lnTo>
                  <a:lnTo>
                    <a:pt x="89" y="44"/>
                  </a:lnTo>
                  <a:lnTo>
                    <a:pt x="99" y="46"/>
                  </a:lnTo>
                  <a:lnTo>
                    <a:pt x="106" y="48"/>
                  </a:lnTo>
                  <a:lnTo>
                    <a:pt x="112" y="51"/>
                  </a:lnTo>
                  <a:lnTo>
                    <a:pt x="109" y="55"/>
                  </a:lnTo>
                  <a:lnTo>
                    <a:pt x="109" y="60"/>
                  </a:lnTo>
                  <a:lnTo>
                    <a:pt x="110" y="62"/>
                  </a:lnTo>
                  <a:lnTo>
                    <a:pt x="116" y="62"/>
                  </a:lnTo>
                  <a:lnTo>
                    <a:pt x="121" y="61"/>
                  </a:lnTo>
                  <a:lnTo>
                    <a:pt x="128" y="59"/>
                  </a:lnTo>
                  <a:lnTo>
                    <a:pt x="136" y="56"/>
                  </a:lnTo>
                  <a:lnTo>
                    <a:pt x="145" y="54"/>
                  </a:lnTo>
                  <a:lnTo>
                    <a:pt x="153" y="52"/>
                  </a:lnTo>
                  <a:lnTo>
                    <a:pt x="161" y="48"/>
                  </a:lnTo>
                  <a:lnTo>
                    <a:pt x="167" y="46"/>
                  </a:lnTo>
                  <a:lnTo>
                    <a:pt x="170" y="45"/>
                  </a:lnTo>
                  <a:lnTo>
                    <a:pt x="172" y="41"/>
                  </a:lnTo>
                  <a:lnTo>
                    <a:pt x="169" y="37"/>
                  </a:lnTo>
                  <a:lnTo>
                    <a:pt x="163" y="34"/>
                  </a:lnTo>
                  <a:lnTo>
                    <a:pt x="157" y="36"/>
                  </a:lnTo>
                  <a:lnTo>
                    <a:pt x="152" y="36"/>
                  </a:lnTo>
                  <a:lnTo>
                    <a:pt x="147" y="34"/>
                  </a:lnTo>
                  <a:lnTo>
                    <a:pt x="143" y="33"/>
                  </a:lnTo>
                  <a:lnTo>
                    <a:pt x="138" y="31"/>
                  </a:lnTo>
                  <a:lnTo>
                    <a:pt x="132" y="30"/>
                  </a:lnTo>
                  <a:lnTo>
                    <a:pt x="127" y="28"/>
                  </a:lnTo>
                  <a:lnTo>
                    <a:pt x="122" y="26"/>
                  </a:lnTo>
                  <a:lnTo>
                    <a:pt x="116" y="25"/>
                  </a:lnTo>
                  <a:lnTo>
                    <a:pt x="110" y="24"/>
                  </a:lnTo>
                  <a:lnTo>
                    <a:pt x="105" y="23"/>
                  </a:lnTo>
                  <a:lnTo>
                    <a:pt x="99" y="22"/>
                  </a:lnTo>
                  <a:lnTo>
                    <a:pt x="92" y="21"/>
                  </a:lnTo>
                  <a:lnTo>
                    <a:pt x="85" y="18"/>
                  </a:lnTo>
                  <a:lnTo>
                    <a:pt x="79" y="17"/>
                  </a:lnTo>
                  <a:lnTo>
                    <a:pt x="75" y="15"/>
                  </a:lnTo>
                  <a:lnTo>
                    <a:pt x="70" y="14"/>
                  </a:lnTo>
                  <a:lnTo>
                    <a:pt x="63" y="10"/>
                  </a:lnTo>
                  <a:lnTo>
                    <a:pt x="56" y="6"/>
                  </a:lnTo>
                  <a:lnTo>
                    <a:pt x="49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19" name="Freeform 22"/>
            <p:cNvSpPr>
              <a:spLocks/>
            </p:cNvSpPr>
            <p:nvPr/>
          </p:nvSpPr>
          <p:spPr bwMode="auto">
            <a:xfrm>
              <a:off x="2445" y="1046"/>
              <a:ext cx="25" cy="14"/>
            </a:xfrm>
            <a:custGeom>
              <a:avLst/>
              <a:gdLst>
                <a:gd name="T0" fmla="*/ 20 w 50"/>
                <a:gd name="T1" fmla="*/ 0 h 29"/>
                <a:gd name="T2" fmla="*/ 18 w 50"/>
                <a:gd name="T3" fmla="*/ 1 h 29"/>
                <a:gd name="T4" fmla="*/ 15 w 50"/>
                <a:gd name="T5" fmla="*/ 2 h 29"/>
                <a:gd name="T6" fmla="*/ 13 w 50"/>
                <a:gd name="T7" fmla="*/ 3 h 29"/>
                <a:gd name="T8" fmla="*/ 11 w 50"/>
                <a:gd name="T9" fmla="*/ 3 h 29"/>
                <a:gd name="T10" fmla="*/ 8 w 50"/>
                <a:gd name="T11" fmla="*/ 2 h 29"/>
                <a:gd name="T12" fmla="*/ 5 w 50"/>
                <a:gd name="T13" fmla="*/ 1 h 29"/>
                <a:gd name="T14" fmla="*/ 2 w 50"/>
                <a:gd name="T15" fmla="*/ 1 h 29"/>
                <a:gd name="T16" fmla="*/ 0 w 50"/>
                <a:gd name="T17" fmla="*/ 2 h 29"/>
                <a:gd name="T18" fmla="*/ 1 w 50"/>
                <a:gd name="T19" fmla="*/ 5 h 29"/>
                <a:gd name="T20" fmla="*/ 2 w 50"/>
                <a:gd name="T21" fmla="*/ 8 h 29"/>
                <a:gd name="T22" fmla="*/ 5 w 50"/>
                <a:gd name="T23" fmla="*/ 12 h 29"/>
                <a:gd name="T24" fmla="*/ 7 w 50"/>
                <a:gd name="T25" fmla="*/ 14 h 29"/>
                <a:gd name="T26" fmla="*/ 12 w 50"/>
                <a:gd name="T27" fmla="*/ 14 h 29"/>
                <a:gd name="T28" fmla="*/ 17 w 50"/>
                <a:gd name="T29" fmla="*/ 14 h 29"/>
                <a:gd name="T30" fmla="*/ 21 w 50"/>
                <a:gd name="T31" fmla="*/ 14 h 29"/>
                <a:gd name="T32" fmla="*/ 24 w 50"/>
                <a:gd name="T33" fmla="*/ 13 h 29"/>
                <a:gd name="T34" fmla="*/ 25 w 50"/>
                <a:gd name="T35" fmla="*/ 11 h 29"/>
                <a:gd name="T36" fmla="*/ 25 w 50"/>
                <a:gd name="T37" fmla="*/ 7 h 29"/>
                <a:gd name="T38" fmla="*/ 23 w 50"/>
                <a:gd name="T39" fmla="*/ 4 h 29"/>
                <a:gd name="T40" fmla="*/ 20 w 50"/>
                <a:gd name="T41" fmla="*/ 0 h 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0"/>
                <a:gd name="T64" fmla="*/ 0 h 29"/>
                <a:gd name="T65" fmla="*/ 50 w 50"/>
                <a:gd name="T66" fmla="*/ 29 h 2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0" h="29">
                  <a:moveTo>
                    <a:pt x="40" y="0"/>
                  </a:moveTo>
                  <a:lnTo>
                    <a:pt x="35" y="2"/>
                  </a:lnTo>
                  <a:lnTo>
                    <a:pt x="31" y="4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16" y="5"/>
                  </a:lnTo>
                  <a:lnTo>
                    <a:pt x="9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1" y="10"/>
                  </a:lnTo>
                  <a:lnTo>
                    <a:pt x="4" y="17"/>
                  </a:lnTo>
                  <a:lnTo>
                    <a:pt x="10" y="25"/>
                  </a:lnTo>
                  <a:lnTo>
                    <a:pt x="15" y="29"/>
                  </a:lnTo>
                  <a:lnTo>
                    <a:pt x="23" y="29"/>
                  </a:lnTo>
                  <a:lnTo>
                    <a:pt x="33" y="29"/>
                  </a:lnTo>
                  <a:lnTo>
                    <a:pt x="41" y="28"/>
                  </a:lnTo>
                  <a:lnTo>
                    <a:pt x="48" y="26"/>
                  </a:lnTo>
                  <a:lnTo>
                    <a:pt x="50" y="22"/>
                  </a:lnTo>
                  <a:lnTo>
                    <a:pt x="49" y="15"/>
                  </a:lnTo>
                  <a:lnTo>
                    <a:pt x="46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0" name="Freeform 23"/>
            <p:cNvSpPr>
              <a:spLocks/>
            </p:cNvSpPr>
            <p:nvPr/>
          </p:nvSpPr>
          <p:spPr bwMode="auto">
            <a:xfrm>
              <a:off x="2496" y="1036"/>
              <a:ext cx="70" cy="25"/>
            </a:xfrm>
            <a:custGeom>
              <a:avLst/>
              <a:gdLst>
                <a:gd name="T0" fmla="*/ 36 w 141"/>
                <a:gd name="T1" fmla="*/ 7 h 51"/>
                <a:gd name="T2" fmla="*/ 34 w 141"/>
                <a:gd name="T3" fmla="*/ 6 h 51"/>
                <a:gd name="T4" fmla="*/ 32 w 141"/>
                <a:gd name="T5" fmla="*/ 5 h 51"/>
                <a:gd name="T6" fmla="*/ 29 w 141"/>
                <a:gd name="T7" fmla="*/ 4 h 51"/>
                <a:gd name="T8" fmla="*/ 26 w 141"/>
                <a:gd name="T9" fmla="*/ 2 h 51"/>
                <a:gd name="T10" fmla="*/ 23 w 141"/>
                <a:gd name="T11" fmla="*/ 1 h 51"/>
                <a:gd name="T12" fmla="*/ 20 w 141"/>
                <a:gd name="T13" fmla="*/ 0 h 51"/>
                <a:gd name="T14" fmla="*/ 18 w 141"/>
                <a:gd name="T15" fmla="*/ 0 h 51"/>
                <a:gd name="T16" fmla="*/ 16 w 141"/>
                <a:gd name="T17" fmla="*/ 0 h 51"/>
                <a:gd name="T18" fmla="*/ 14 w 141"/>
                <a:gd name="T19" fmla="*/ 1 h 51"/>
                <a:gd name="T20" fmla="*/ 11 w 141"/>
                <a:gd name="T21" fmla="*/ 1 h 51"/>
                <a:gd name="T22" fmla="*/ 9 w 141"/>
                <a:gd name="T23" fmla="*/ 1 h 51"/>
                <a:gd name="T24" fmla="*/ 6 w 141"/>
                <a:gd name="T25" fmla="*/ 1 h 51"/>
                <a:gd name="T26" fmla="*/ 4 w 141"/>
                <a:gd name="T27" fmla="*/ 2 h 51"/>
                <a:gd name="T28" fmla="*/ 3 w 141"/>
                <a:gd name="T29" fmla="*/ 4 h 51"/>
                <a:gd name="T30" fmla="*/ 3 w 141"/>
                <a:gd name="T31" fmla="*/ 6 h 51"/>
                <a:gd name="T32" fmla="*/ 4 w 141"/>
                <a:gd name="T33" fmla="*/ 8 h 51"/>
                <a:gd name="T34" fmla="*/ 5 w 141"/>
                <a:gd name="T35" fmla="*/ 10 h 51"/>
                <a:gd name="T36" fmla="*/ 5 w 141"/>
                <a:gd name="T37" fmla="*/ 11 h 51"/>
                <a:gd name="T38" fmla="*/ 4 w 141"/>
                <a:gd name="T39" fmla="*/ 12 h 51"/>
                <a:gd name="T40" fmla="*/ 2 w 141"/>
                <a:gd name="T41" fmla="*/ 14 h 51"/>
                <a:gd name="T42" fmla="*/ 0 w 141"/>
                <a:gd name="T43" fmla="*/ 15 h 51"/>
                <a:gd name="T44" fmla="*/ 0 w 141"/>
                <a:gd name="T45" fmla="*/ 16 h 51"/>
                <a:gd name="T46" fmla="*/ 0 w 141"/>
                <a:gd name="T47" fmla="*/ 18 h 51"/>
                <a:gd name="T48" fmla="*/ 4 w 141"/>
                <a:gd name="T49" fmla="*/ 18 h 51"/>
                <a:gd name="T50" fmla="*/ 9 w 141"/>
                <a:gd name="T51" fmla="*/ 19 h 51"/>
                <a:gd name="T52" fmla="*/ 12 w 141"/>
                <a:gd name="T53" fmla="*/ 19 h 51"/>
                <a:gd name="T54" fmla="*/ 15 w 141"/>
                <a:gd name="T55" fmla="*/ 20 h 51"/>
                <a:gd name="T56" fmla="*/ 18 w 141"/>
                <a:gd name="T57" fmla="*/ 22 h 51"/>
                <a:gd name="T58" fmla="*/ 20 w 141"/>
                <a:gd name="T59" fmla="*/ 22 h 51"/>
                <a:gd name="T60" fmla="*/ 22 w 141"/>
                <a:gd name="T61" fmla="*/ 21 h 51"/>
                <a:gd name="T62" fmla="*/ 24 w 141"/>
                <a:gd name="T63" fmla="*/ 19 h 51"/>
                <a:gd name="T64" fmla="*/ 26 w 141"/>
                <a:gd name="T65" fmla="*/ 18 h 51"/>
                <a:gd name="T66" fmla="*/ 30 w 141"/>
                <a:gd name="T67" fmla="*/ 18 h 51"/>
                <a:gd name="T68" fmla="*/ 33 w 141"/>
                <a:gd name="T69" fmla="*/ 18 h 51"/>
                <a:gd name="T70" fmla="*/ 36 w 141"/>
                <a:gd name="T71" fmla="*/ 18 h 51"/>
                <a:gd name="T72" fmla="*/ 40 w 141"/>
                <a:gd name="T73" fmla="*/ 19 h 51"/>
                <a:gd name="T74" fmla="*/ 43 w 141"/>
                <a:gd name="T75" fmla="*/ 19 h 51"/>
                <a:gd name="T76" fmla="*/ 47 w 141"/>
                <a:gd name="T77" fmla="*/ 18 h 51"/>
                <a:gd name="T78" fmla="*/ 49 w 141"/>
                <a:gd name="T79" fmla="*/ 18 h 51"/>
                <a:gd name="T80" fmla="*/ 52 w 141"/>
                <a:gd name="T81" fmla="*/ 20 h 51"/>
                <a:gd name="T82" fmla="*/ 56 w 141"/>
                <a:gd name="T83" fmla="*/ 23 h 51"/>
                <a:gd name="T84" fmla="*/ 59 w 141"/>
                <a:gd name="T85" fmla="*/ 24 h 51"/>
                <a:gd name="T86" fmla="*/ 62 w 141"/>
                <a:gd name="T87" fmla="*/ 25 h 51"/>
                <a:gd name="T88" fmla="*/ 66 w 141"/>
                <a:gd name="T89" fmla="*/ 24 h 51"/>
                <a:gd name="T90" fmla="*/ 68 w 141"/>
                <a:gd name="T91" fmla="*/ 20 h 51"/>
                <a:gd name="T92" fmla="*/ 70 w 141"/>
                <a:gd name="T93" fmla="*/ 17 h 51"/>
                <a:gd name="T94" fmla="*/ 70 w 141"/>
                <a:gd name="T95" fmla="*/ 14 h 51"/>
                <a:gd name="T96" fmla="*/ 67 w 141"/>
                <a:gd name="T97" fmla="*/ 12 h 51"/>
                <a:gd name="T98" fmla="*/ 63 w 141"/>
                <a:gd name="T99" fmla="*/ 11 h 51"/>
                <a:gd name="T100" fmla="*/ 59 w 141"/>
                <a:gd name="T101" fmla="*/ 9 h 51"/>
                <a:gd name="T102" fmla="*/ 55 w 141"/>
                <a:gd name="T103" fmla="*/ 7 h 51"/>
                <a:gd name="T104" fmla="*/ 52 w 141"/>
                <a:gd name="T105" fmla="*/ 7 h 51"/>
                <a:gd name="T106" fmla="*/ 49 w 141"/>
                <a:gd name="T107" fmla="*/ 8 h 51"/>
                <a:gd name="T108" fmla="*/ 44 w 141"/>
                <a:gd name="T109" fmla="*/ 9 h 51"/>
                <a:gd name="T110" fmla="*/ 40 w 141"/>
                <a:gd name="T111" fmla="*/ 9 h 51"/>
                <a:gd name="T112" fmla="*/ 36 w 141"/>
                <a:gd name="T113" fmla="*/ 7 h 5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41"/>
                <a:gd name="T172" fmla="*/ 0 h 51"/>
                <a:gd name="T173" fmla="*/ 141 w 141"/>
                <a:gd name="T174" fmla="*/ 51 h 5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41" h="51">
                  <a:moveTo>
                    <a:pt x="73" y="15"/>
                  </a:moveTo>
                  <a:lnTo>
                    <a:pt x="68" y="13"/>
                  </a:lnTo>
                  <a:lnTo>
                    <a:pt x="64" y="10"/>
                  </a:lnTo>
                  <a:lnTo>
                    <a:pt x="58" y="8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3" y="1"/>
                  </a:lnTo>
                  <a:lnTo>
                    <a:pt x="28" y="3"/>
                  </a:lnTo>
                  <a:lnTo>
                    <a:pt x="23" y="3"/>
                  </a:lnTo>
                  <a:lnTo>
                    <a:pt x="18" y="3"/>
                  </a:lnTo>
                  <a:lnTo>
                    <a:pt x="13" y="3"/>
                  </a:lnTo>
                  <a:lnTo>
                    <a:pt x="8" y="4"/>
                  </a:lnTo>
                  <a:lnTo>
                    <a:pt x="6" y="8"/>
                  </a:lnTo>
                  <a:lnTo>
                    <a:pt x="6" y="13"/>
                  </a:lnTo>
                  <a:lnTo>
                    <a:pt x="8" y="17"/>
                  </a:lnTo>
                  <a:lnTo>
                    <a:pt x="11" y="21"/>
                  </a:lnTo>
                  <a:lnTo>
                    <a:pt x="11" y="23"/>
                  </a:lnTo>
                  <a:lnTo>
                    <a:pt x="8" y="25"/>
                  </a:lnTo>
                  <a:lnTo>
                    <a:pt x="5" y="28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6"/>
                  </a:lnTo>
                  <a:lnTo>
                    <a:pt x="8" y="37"/>
                  </a:lnTo>
                  <a:lnTo>
                    <a:pt x="18" y="38"/>
                  </a:lnTo>
                  <a:lnTo>
                    <a:pt x="24" y="39"/>
                  </a:lnTo>
                  <a:lnTo>
                    <a:pt x="30" y="41"/>
                  </a:lnTo>
                  <a:lnTo>
                    <a:pt x="36" y="44"/>
                  </a:lnTo>
                  <a:lnTo>
                    <a:pt x="41" y="44"/>
                  </a:lnTo>
                  <a:lnTo>
                    <a:pt x="45" y="43"/>
                  </a:lnTo>
                  <a:lnTo>
                    <a:pt x="49" y="39"/>
                  </a:lnTo>
                  <a:lnTo>
                    <a:pt x="53" y="36"/>
                  </a:lnTo>
                  <a:lnTo>
                    <a:pt x="61" y="36"/>
                  </a:lnTo>
                  <a:lnTo>
                    <a:pt x="67" y="37"/>
                  </a:lnTo>
                  <a:lnTo>
                    <a:pt x="73" y="37"/>
                  </a:lnTo>
                  <a:lnTo>
                    <a:pt x="80" y="38"/>
                  </a:lnTo>
                  <a:lnTo>
                    <a:pt x="87" y="39"/>
                  </a:lnTo>
                  <a:lnTo>
                    <a:pt x="94" y="37"/>
                  </a:lnTo>
                  <a:lnTo>
                    <a:pt x="99" y="37"/>
                  </a:lnTo>
                  <a:lnTo>
                    <a:pt x="105" y="40"/>
                  </a:lnTo>
                  <a:lnTo>
                    <a:pt x="112" y="46"/>
                  </a:lnTo>
                  <a:lnTo>
                    <a:pt x="119" y="49"/>
                  </a:lnTo>
                  <a:lnTo>
                    <a:pt x="125" y="51"/>
                  </a:lnTo>
                  <a:lnTo>
                    <a:pt x="132" y="48"/>
                  </a:lnTo>
                  <a:lnTo>
                    <a:pt x="137" y="41"/>
                  </a:lnTo>
                  <a:lnTo>
                    <a:pt x="141" y="34"/>
                  </a:lnTo>
                  <a:lnTo>
                    <a:pt x="141" y="29"/>
                  </a:lnTo>
                  <a:lnTo>
                    <a:pt x="135" y="25"/>
                  </a:lnTo>
                  <a:lnTo>
                    <a:pt x="127" y="23"/>
                  </a:lnTo>
                  <a:lnTo>
                    <a:pt x="119" y="18"/>
                  </a:lnTo>
                  <a:lnTo>
                    <a:pt x="111" y="15"/>
                  </a:lnTo>
                  <a:lnTo>
                    <a:pt x="105" y="15"/>
                  </a:lnTo>
                  <a:lnTo>
                    <a:pt x="98" y="17"/>
                  </a:lnTo>
                  <a:lnTo>
                    <a:pt x="89" y="18"/>
                  </a:lnTo>
                  <a:lnTo>
                    <a:pt x="80" y="18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1" name="Freeform 24"/>
            <p:cNvSpPr>
              <a:spLocks/>
            </p:cNvSpPr>
            <p:nvPr/>
          </p:nvSpPr>
          <p:spPr bwMode="auto">
            <a:xfrm>
              <a:off x="2701" y="1567"/>
              <a:ext cx="26" cy="34"/>
            </a:xfrm>
            <a:custGeom>
              <a:avLst/>
              <a:gdLst>
                <a:gd name="T0" fmla="*/ 0 w 53"/>
                <a:gd name="T1" fmla="*/ 0 h 68"/>
                <a:gd name="T2" fmla="*/ 0 w 53"/>
                <a:gd name="T3" fmla="*/ 7 h 68"/>
                <a:gd name="T4" fmla="*/ 3 w 53"/>
                <a:gd name="T5" fmla="*/ 17 h 68"/>
                <a:gd name="T6" fmla="*/ 7 w 53"/>
                <a:gd name="T7" fmla="*/ 28 h 68"/>
                <a:gd name="T8" fmla="*/ 11 w 53"/>
                <a:gd name="T9" fmla="*/ 34 h 68"/>
                <a:gd name="T10" fmla="*/ 14 w 53"/>
                <a:gd name="T11" fmla="*/ 34 h 68"/>
                <a:gd name="T12" fmla="*/ 17 w 53"/>
                <a:gd name="T13" fmla="*/ 31 h 68"/>
                <a:gd name="T14" fmla="*/ 20 w 53"/>
                <a:gd name="T15" fmla="*/ 27 h 68"/>
                <a:gd name="T16" fmla="*/ 23 w 53"/>
                <a:gd name="T17" fmla="*/ 24 h 68"/>
                <a:gd name="T18" fmla="*/ 25 w 53"/>
                <a:gd name="T19" fmla="*/ 20 h 68"/>
                <a:gd name="T20" fmla="*/ 26 w 53"/>
                <a:gd name="T21" fmla="*/ 15 h 68"/>
                <a:gd name="T22" fmla="*/ 26 w 53"/>
                <a:gd name="T23" fmla="*/ 9 h 68"/>
                <a:gd name="T24" fmla="*/ 25 w 53"/>
                <a:gd name="T25" fmla="*/ 4 h 68"/>
                <a:gd name="T26" fmla="*/ 23 w 53"/>
                <a:gd name="T27" fmla="*/ 2 h 68"/>
                <a:gd name="T28" fmla="*/ 22 w 53"/>
                <a:gd name="T29" fmla="*/ 1 h 68"/>
                <a:gd name="T30" fmla="*/ 20 w 53"/>
                <a:gd name="T31" fmla="*/ 1 h 68"/>
                <a:gd name="T32" fmla="*/ 18 w 53"/>
                <a:gd name="T33" fmla="*/ 4 h 68"/>
                <a:gd name="T34" fmla="*/ 17 w 53"/>
                <a:gd name="T35" fmla="*/ 5 h 68"/>
                <a:gd name="T36" fmla="*/ 15 w 53"/>
                <a:gd name="T37" fmla="*/ 6 h 68"/>
                <a:gd name="T38" fmla="*/ 13 w 53"/>
                <a:gd name="T39" fmla="*/ 7 h 68"/>
                <a:gd name="T40" fmla="*/ 11 w 53"/>
                <a:gd name="T41" fmla="*/ 7 h 68"/>
                <a:gd name="T42" fmla="*/ 8 w 53"/>
                <a:gd name="T43" fmla="*/ 5 h 68"/>
                <a:gd name="T44" fmla="*/ 6 w 53"/>
                <a:gd name="T45" fmla="*/ 4 h 68"/>
                <a:gd name="T46" fmla="*/ 3 w 53"/>
                <a:gd name="T47" fmla="*/ 3 h 68"/>
                <a:gd name="T48" fmla="*/ 0 w 53"/>
                <a:gd name="T49" fmla="*/ 0 h 6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3"/>
                <a:gd name="T76" fmla="*/ 0 h 68"/>
                <a:gd name="T77" fmla="*/ 53 w 53"/>
                <a:gd name="T78" fmla="*/ 68 h 6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3" h="68">
                  <a:moveTo>
                    <a:pt x="0" y="0"/>
                  </a:moveTo>
                  <a:lnTo>
                    <a:pt x="0" y="14"/>
                  </a:lnTo>
                  <a:lnTo>
                    <a:pt x="6" y="35"/>
                  </a:lnTo>
                  <a:lnTo>
                    <a:pt x="14" y="56"/>
                  </a:lnTo>
                  <a:lnTo>
                    <a:pt x="22" y="68"/>
                  </a:lnTo>
                  <a:lnTo>
                    <a:pt x="29" y="68"/>
                  </a:lnTo>
                  <a:lnTo>
                    <a:pt x="35" y="63"/>
                  </a:lnTo>
                  <a:lnTo>
                    <a:pt x="41" y="55"/>
                  </a:lnTo>
                  <a:lnTo>
                    <a:pt x="46" y="49"/>
                  </a:lnTo>
                  <a:lnTo>
                    <a:pt x="51" y="41"/>
                  </a:lnTo>
                  <a:lnTo>
                    <a:pt x="53" y="30"/>
                  </a:lnTo>
                  <a:lnTo>
                    <a:pt x="53" y="18"/>
                  </a:lnTo>
                  <a:lnTo>
                    <a:pt x="51" y="9"/>
                  </a:lnTo>
                  <a:lnTo>
                    <a:pt x="47" y="4"/>
                  </a:lnTo>
                  <a:lnTo>
                    <a:pt x="44" y="1"/>
                  </a:lnTo>
                  <a:lnTo>
                    <a:pt x="41" y="2"/>
                  </a:lnTo>
                  <a:lnTo>
                    <a:pt x="37" y="8"/>
                  </a:lnTo>
                  <a:lnTo>
                    <a:pt x="35" y="11"/>
                  </a:lnTo>
                  <a:lnTo>
                    <a:pt x="31" y="12"/>
                  </a:lnTo>
                  <a:lnTo>
                    <a:pt x="27" y="14"/>
                  </a:lnTo>
                  <a:lnTo>
                    <a:pt x="22" y="14"/>
                  </a:lnTo>
                  <a:lnTo>
                    <a:pt x="16" y="11"/>
                  </a:lnTo>
                  <a:lnTo>
                    <a:pt x="12" y="9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2" name="Freeform 25"/>
            <p:cNvSpPr>
              <a:spLocks/>
            </p:cNvSpPr>
            <p:nvPr/>
          </p:nvSpPr>
          <p:spPr bwMode="auto">
            <a:xfrm>
              <a:off x="2850" y="734"/>
              <a:ext cx="172" cy="189"/>
            </a:xfrm>
            <a:custGeom>
              <a:avLst/>
              <a:gdLst>
                <a:gd name="T0" fmla="*/ 167 w 343"/>
                <a:gd name="T1" fmla="*/ 124 h 378"/>
                <a:gd name="T2" fmla="*/ 156 w 343"/>
                <a:gd name="T3" fmla="*/ 132 h 378"/>
                <a:gd name="T4" fmla="*/ 142 w 343"/>
                <a:gd name="T5" fmla="*/ 132 h 378"/>
                <a:gd name="T6" fmla="*/ 129 w 343"/>
                <a:gd name="T7" fmla="*/ 132 h 378"/>
                <a:gd name="T8" fmla="*/ 121 w 343"/>
                <a:gd name="T9" fmla="*/ 131 h 378"/>
                <a:gd name="T10" fmla="*/ 113 w 343"/>
                <a:gd name="T11" fmla="*/ 131 h 378"/>
                <a:gd name="T12" fmla="*/ 110 w 343"/>
                <a:gd name="T13" fmla="*/ 134 h 378"/>
                <a:gd name="T14" fmla="*/ 116 w 343"/>
                <a:gd name="T15" fmla="*/ 138 h 378"/>
                <a:gd name="T16" fmla="*/ 127 w 343"/>
                <a:gd name="T17" fmla="*/ 140 h 378"/>
                <a:gd name="T18" fmla="*/ 137 w 343"/>
                <a:gd name="T19" fmla="*/ 140 h 378"/>
                <a:gd name="T20" fmla="*/ 148 w 343"/>
                <a:gd name="T21" fmla="*/ 137 h 378"/>
                <a:gd name="T22" fmla="*/ 151 w 343"/>
                <a:gd name="T23" fmla="*/ 161 h 378"/>
                <a:gd name="T24" fmla="*/ 150 w 343"/>
                <a:gd name="T25" fmla="*/ 176 h 378"/>
                <a:gd name="T26" fmla="*/ 137 w 343"/>
                <a:gd name="T27" fmla="*/ 189 h 378"/>
                <a:gd name="T28" fmla="*/ 129 w 343"/>
                <a:gd name="T29" fmla="*/ 182 h 378"/>
                <a:gd name="T30" fmla="*/ 122 w 343"/>
                <a:gd name="T31" fmla="*/ 180 h 378"/>
                <a:gd name="T32" fmla="*/ 116 w 343"/>
                <a:gd name="T33" fmla="*/ 182 h 378"/>
                <a:gd name="T34" fmla="*/ 109 w 343"/>
                <a:gd name="T35" fmla="*/ 183 h 378"/>
                <a:gd name="T36" fmla="*/ 105 w 343"/>
                <a:gd name="T37" fmla="*/ 174 h 378"/>
                <a:gd name="T38" fmla="*/ 101 w 343"/>
                <a:gd name="T39" fmla="*/ 164 h 378"/>
                <a:gd name="T40" fmla="*/ 91 w 343"/>
                <a:gd name="T41" fmla="*/ 158 h 378"/>
                <a:gd name="T42" fmla="*/ 96 w 343"/>
                <a:gd name="T43" fmla="*/ 151 h 378"/>
                <a:gd name="T44" fmla="*/ 86 w 343"/>
                <a:gd name="T45" fmla="*/ 144 h 378"/>
                <a:gd name="T46" fmla="*/ 81 w 343"/>
                <a:gd name="T47" fmla="*/ 133 h 378"/>
                <a:gd name="T48" fmla="*/ 86 w 343"/>
                <a:gd name="T49" fmla="*/ 127 h 378"/>
                <a:gd name="T50" fmla="*/ 96 w 343"/>
                <a:gd name="T51" fmla="*/ 125 h 378"/>
                <a:gd name="T52" fmla="*/ 106 w 343"/>
                <a:gd name="T53" fmla="*/ 119 h 378"/>
                <a:gd name="T54" fmla="*/ 106 w 343"/>
                <a:gd name="T55" fmla="*/ 116 h 378"/>
                <a:gd name="T56" fmla="*/ 98 w 343"/>
                <a:gd name="T57" fmla="*/ 106 h 378"/>
                <a:gd name="T58" fmla="*/ 88 w 343"/>
                <a:gd name="T59" fmla="*/ 102 h 378"/>
                <a:gd name="T60" fmla="*/ 76 w 343"/>
                <a:gd name="T61" fmla="*/ 100 h 378"/>
                <a:gd name="T62" fmla="*/ 64 w 343"/>
                <a:gd name="T63" fmla="*/ 97 h 378"/>
                <a:gd name="T64" fmla="*/ 59 w 343"/>
                <a:gd name="T65" fmla="*/ 88 h 378"/>
                <a:gd name="T66" fmla="*/ 66 w 343"/>
                <a:gd name="T67" fmla="*/ 87 h 378"/>
                <a:gd name="T68" fmla="*/ 74 w 343"/>
                <a:gd name="T69" fmla="*/ 88 h 378"/>
                <a:gd name="T70" fmla="*/ 81 w 343"/>
                <a:gd name="T71" fmla="*/ 87 h 378"/>
                <a:gd name="T72" fmla="*/ 88 w 343"/>
                <a:gd name="T73" fmla="*/ 81 h 378"/>
                <a:gd name="T74" fmla="*/ 89 w 343"/>
                <a:gd name="T75" fmla="*/ 65 h 378"/>
                <a:gd name="T76" fmla="*/ 76 w 343"/>
                <a:gd name="T77" fmla="*/ 49 h 378"/>
                <a:gd name="T78" fmla="*/ 66 w 343"/>
                <a:gd name="T79" fmla="*/ 48 h 378"/>
                <a:gd name="T80" fmla="*/ 59 w 343"/>
                <a:gd name="T81" fmla="*/ 49 h 378"/>
                <a:gd name="T82" fmla="*/ 53 w 343"/>
                <a:gd name="T83" fmla="*/ 36 h 378"/>
                <a:gd name="T84" fmla="*/ 47 w 343"/>
                <a:gd name="T85" fmla="*/ 36 h 378"/>
                <a:gd name="T86" fmla="*/ 37 w 343"/>
                <a:gd name="T87" fmla="*/ 31 h 378"/>
                <a:gd name="T88" fmla="*/ 27 w 343"/>
                <a:gd name="T89" fmla="*/ 23 h 378"/>
                <a:gd name="T90" fmla="*/ 19 w 343"/>
                <a:gd name="T91" fmla="*/ 22 h 378"/>
                <a:gd name="T92" fmla="*/ 12 w 343"/>
                <a:gd name="T93" fmla="*/ 22 h 378"/>
                <a:gd name="T94" fmla="*/ 4 w 343"/>
                <a:gd name="T95" fmla="*/ 17 h 378"/>
                <a:gd name="T96" fmla="*/ 6 w 343"/>
                <a:gd name="T97" fmla="*/ 0 h 378"/>
                <a:gd name="T98" fmla="*/ 37 w 343"/>
                <a:gd name="T99" fmla="*/ 14 h 378"/>
                <a:gd name="T100" fmla="*/ 73 w 343"/>
                <a:gd name="T101" fmla="*/ 36 h 378"/>
                <a:gd name="T102" fmla="*/ 109 w 343"/>
                <a:gd name="T103" fmla="*/ 60 h 378"/>
                <a:gd name="T104" fmla="*/ 141 w 343"/>
                <a:gd name="T105" fmla="*/ 87 h 378"/>
                <a:gd name="T106" fmla="*/ 166 w 343"/>
                <a:gd name="T107" fmla="*/ 112 h 3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43"/>
                <a:gd name="T163" fmla="*/ 0 h 378"/>
                <a:gd name="T164" fmla="*/ 343 w 343"/>
                <a:gd name="T165" fmla="*/ 378 h 37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43" h="378">
                  <a:moveTo>
                    <a:pt x="343" y="240"/>
                  </a:moveTo>
                  <a:lnTo>
                    <a:pt x="341" y="242"/>
                  </a:lnTo>
                  <a:lnTo>
                    <a:pt x="334" y="249"/>
                  </a:lnTo>
                  <a:lnTo>
                    <a:pt x="326" y="257"/>
                  </a:lnTo>
                  <a:lnTo>
                    <a:pt x="319" y="264"/>
                  </a:lnTo>
                  <a:lnTo>
                    <a:pt x="312" y="263"/>
                  </a:lnTo>
                  <a:lnTo>
                    <a:pt x="304" y="263"/>
                  </a:lnTo>
                  <a:lnTo>
                    <a:pt x="293" y="263"/>
                  </a:lnTo>
                  <a:lnTo>
                    <a:pt x="283" y="264"/>
                  </a:lnTo>
                  <a:lnTo>
                    <a:pt x="273" y="264"/>
                  </a:lnTo>
                  <a:lnTo>
                    <a:pt x="263" y="264"/>
                  </a:lnTo>
                  <a:lnTo>
                    <a:pt x="257" y="264"/>
                  </a:lnTo>
                  <a:lnTo>
                    <a:pt x="251" y="264"/>
                  </a:lnTo>
                  <a:lnTo>
                    <a:pt x="246" y="263"/>
                  </a:lnTo>
                  <a:lnTo>
                    <a:pt x="242" y="262"/>
                  </a:lnTo>
                  <a:lnTo>
                    <a:pt x="236" y="262"/>
                  </a:lnTo>
                  <a:lnTo>
                    <a:pt x="230" y="261"/>
                  </a:lnTo>
                  <a:lnTo>
                    <a:pt x="225" y="262"/>
                  </a:lnTo>
                  <a:lnTo>
                    <a:pt x="221" y="262"/>
                  </a:lnTo>
                  <a:lnTo>
                    <a:pt x="220" y="264"/>
                  </a:lnTo>
                  <a:lnTo>
                    <a:pt x="220" y="268"/>
                  </a:lnTo>
                  <a:lnTo>
                    <a:pt x="222" y="271"/>
                  </a:lnTo>
                  <a:lnTo>
                    <a:pt x="227" y="274"/>
                  </a:lnTo>
                  <a:lnTo>
                    <a:pt x="232" y="276"/>
                  </a:lnTo>
                  <a:lnTo>
                    <a:pt x="239" y="278"/>
                  </a:lnTo>
                  <a:lnTo>
                    <a:pt x="246" y="279"/>
                  </a:lnTo>
                  <a:lnTo>
                    <a:pt x="253" y="280"/>
                  </a:lnTo>
                  <a:lnTo>
                    <a:pt x="259" y="280"/>
                  </a:lnTo>
                  <a:lnTo>
                    <a:pt x="263" y="280"/>
                  </a:lnTo>
                  <a:lnTo>
                    <a:pt x="273" y="279"/>
                  </a:lnTo>
                  <a:lnTo>
                    <a:pt x="283" y="277"/>
                  </a:lnTo>
                  <a:lnTo>
                    <a:pt x="292" y="274"/>
                  </a:lnTo>
                  <a:lnTo>
                    <a:pt x="296" y="273"/>
                  </a:lnTo>
                  <a:lnTo>
                    <a:pt x="310" y="298"/>
                  </a:lnTo>
                  <a:lnTo>
                    <a:pt x="299" y="308"/>
                  </a:lnTo>
                  <a:lnTo>
                    <a:pt x="301" y="322"/>
                  </a:lnTo>
                  <a:lnTo>
                    <a:pt x="303" y="333"/>
                  </a:lnTo>
                  <a:lnTo>
                    <a:pt x="303" y="342"/>
                  </a:lnTo>
                  <a:lnTo>
                    <a:pt x="299" y="352"/>
                  </a:lnTo>
                  <a:lnTo>
                    <a:pt x="291" y="362"/>
                  </a:lnTo>
                  <a:lnTo>
                    <a:pt x="282" y="371"/>
                  </a:lnTo>
                  <a:lnTo>
                    <a:pt x="273" y="378"/>
                  </a:lnTo>
                  <a:lnTo>
                    <a:pt x="266" y="378"/>
                  </a:lnTo>
                  <a:lnTo>
                    <a:pt x="261" y="372"/>
                  </a:lnTo>
                  <a:lnTo>
                    <a:pt x="257" y="364"/>
                  </a:lnTo>
                  <a:lnTo>
                    <a:pt x="253" y="360"/>
                  </a:lnTo>
                  <a:lnTo>
                    <a:pt x="247" y="357"/>
                  </a:lnTo>
                  <a:lnTo>
                    <a:pt x="244" y="359"/>
                  </a:lnTo>
                  <a:lnTo>
                    <a:pt x="240" y="360"/>
                  </a:lnTo>
                  <a:lnTo>
                    <a:pt x="236" y="362"/>
                  </a:lnTo>
                  <a:lnTo>
                    <a:pt x="231" y="364"/>
                  </a:lnTo>
                  <a:lnTo>
                    <a:pt x="227" y="365"/>
                  </a:lnTo>
                  <a:lnTo>
                    <a:pt x="222" y="365"/>
                  </a:lnTo>
                  <a:lnTo>
                    <a:pt x="217" y="365"/>
                  </a:lnTo>
                  <a:lnTo>
                    <a:pt x="213" y="364"/>
                  </a:lnTo>
                  <a:lnTo>
                    <a:pt x="209" y="357"/>
                  </a:lnTo>
                  <a:lnTo>
                    <a:pt x="210" y="347"/>
                  </a:lnTo>
                  <a:lnTo>
                    <a:pt x="212" y="338"/>
                  </a:lnTo>
                  <a:lnTo>
                    <a:pt x="209" y="332"/>
                  </a:lnTo>
                  <a:lnTo>
                    <a:pt x="201" y="327"/>
                  </a:lnTo>
                  <a:lnTo>
                    <a:pt x="192" y="322"/>
                  </a:lnTo>
                  <a:lnTo>
                    <a:pt x="185" y="318"/>
                  </a:lnTo>
                  <a:lnTo>
                    <a:pt x="182" y="316"/>
                  </a:lnTo>
                  <a:lnTo>
                    <a:pt x="184" y="314"/>
                  </a:lnTo>
                  <a:lnTo>
                    <a:pt x="187" y="308"/>
                  </a:lnTo>
                  <a:lnTo>
                    <a:pt x="191" y="302"/>
                  </a:lnTo>
                  <a:lnTo>
                    <a:pt x="190" y="298"/>
                  </a:lnTo>
                  <a:lnTo>
                    <a:pt x="182" y="293"/>
                  </a:lnTo>
                  <a:lnTo>
                    <a:pt x="172" y="287"/>
                  </a:lnTo>
                  <a:lnTo>
                    <a:pt x="163" y="279"/>
                  </a:lnTo>
                  <a:lnTo>
                    <a:pt x="160" y="270"/>
                  </a:lnTo>
                  <a:lnTo>
                    <a:pt x="161" y="265"/>
                  </a:lnTo>
                  <a:lnTo>
                    <a:pt x="163" y="261"/>
                  </a:lnTo>
                  <a:lnTo>
                    <a:pt x="167" y="257"/>
                  </a:lnTo>
                  <a:lnTo>
                    <a:pt x="172" y="255"/>
                  </a:lnTo>
                  <a:lnTo>
                    <a:pt x="178" y="253"/>
                  </a:lnTo>
                  <a:lnTo>
                    <a:pt x="185" y="251"/>
                  </a:lnTo>
                  <a:lnTo>
                    <a:pt x="192" y="250"/>
                  </a:lnTo>
                  <a:lnTo>
                    <a:pt x="199" y="251"/>
                  </a:lnTo>
                  <a:lnTo>
                    <a:pt x="205" y="245"/>
                  </a:lnTo>
                  <a:lnTo>
                    <a:pt x="212" y="239"/>
                  </a:lnTo>
                  <a:lnTo>
                    <a:pt x="217" y="235"/>
                  </a:lnTo>
                  <a:lnTo>
                    <a:pt x="220" y="234"/>
                  </a:lnTo>
                  <a:lnTo>
                    <a:pt x="212" y="232"/>
                  </a:lnTo>
                  <a:lnTo>
                    <a:pt x="205" y="226"/>
                  </a:lnTo>
                  <a:lnTo>
                    <a:pt x="199" y="219"/>
                  </a:lnTo>
                  <a:lnTo>
                    <a:pt x="196" y="212"/>
                  </a:lnTo>
                  <a:lnTo>
                    <a:pt x="190" y="210"/>
                  </a:lnTo>
                  <a:lnTo>
                    <a:pt x="183" y="208"/>
                  </a:lnTo>
                  <a:lnTo>
                    <a:pt x="176" y="205"/>
                  </a:lnTo>
                  <a:lnTo>
                    <a:pt x="168" y="204"/>
                  </a:lnTo>
                  <a:lnTo>
                    <a:pt x="159" y="202"/>
                  </a:lnTo>
                  <a:lnTo>
                    <a:pt x="151" y="201"/>
                  </a:lnTo>
                  <a:lnTo>
                    <a:pt x="144" y="198"/>
                  </a:lnTo>
                  <a:lnTo>
                    <a:pt x="137" y="197"/>
                  </a:lnTo>
                  <a:lnTo>
                    <a:pt x="128" y="194"/>
                  </a:lnTo>
                  <a:lnTo>
                    <a:pt x="122" y="188"/>
                  </a:lnTo>
                  <a:lnTo>
                    <a:pt x="118" y="181"/>
                  </a:lnTo>
                  <a:lnTo>
                    <a:pt x="117" y="175"/>
                  </a:lnTo>
                  <a:lnTo>
                    <a:pt x="122" y="174"/>
                  </a:lnTo>
                  <a:lnTo>
                    <a:pt x="128" y="174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43" y="174"/>
                  </a:lnTo>
                  <a:lnTo>
                    <a:pt x="147" y="175"/>
                  </a:lnTo>
                  <a:lnTo>
                    <a:pt x="151" y="175"/>
                  </a:lnTo>
                  <a:lnTo>
                    <a:pt x="155" y="175"/>
                  </a:lnTo>
                  <a:lnTo>
                    <a:pt x="161" y="173"/>
                  </a:lnTo>
                  <a:lnTo>
                    <a:pt x="164" y="170"/>
                  </a:lnTo>
                  <a:lnTo>
                    <a:pt x="168" y="165"/>
                  </a:lnTo>
                  <a:lnTo>
                    <a:pt x="175" y="162"/>
                  </a:lnTo>
                  <a:lnTo>
                    <a:pt x="182" y="157"/>
                  </a:lnTo>
                  <a:lnTo>
                    <a:pt x="183" y="146"/>
                  </a:lnTo>
                  <a:lnTo>
                    <a:pt x="177" y="129"/>
                  </a:lnTo>
                  <a:lnTo>
                    <a:pt x="163" y="107"/>
                  </a:lnTo>
                  <a:lnTo>
                    <a:pt x="157" y="103"/>
                  </a:lnTo>
                  <a:lnTo>
                    <a:pt x="152" y="99"/>
                  </a:lnTo>
                  <a:lnTo>
                    <a:pt x="145" y="98"/>
                  </a:lnTo>
                  <a:lnTo>
                    <a:pt x="139" y="97"/>
                  </a:lnTo>
                  <a:lnTo>
                    <a:pt x="132" y="96"/>
                  </a:lnTo>
                  <a:lnTo>
                    <a:pt x="126" y="97"/>
                  </a:lnTo>
                  <a:lnTo>
                    <a:pt x="122" y="97"/>
                  </a:lnTo>
                  <a:lnTo>
                    <a:pt x="117" y="98"/>
                  </a:lnTo>
                  <a:lnTo>
                    <a:pt x="110" y="90"/>
                  </a:lnTo>
                  <a:lnTo>
                    <a:pt x="107" y="81"/>
                  </a:lnTo>
                  <a:lnTo>
                    <a:pt x="106" y="72"/>
                  </a:lnTo>
                  <a:lnTo>
                    <a:pt x="106" y="68"/>
                  </a:lnTo>
                  <a:lnTo>
                    <a:pt x="100" y="71"/>
                  </a:lnTo>
                  <a:lnTo>
                    <a:pt x="93" y="71"/>
                  </a:lnTo>
                  <a:lnTo>
                    <a:pt x="87" y="71"/>
                  </a:lnTo>
                  <a:lnTo>
                    <a:pt x="80" y="68"/>
                  </a:lnTo>
                  <a:lnTo>
                    <a:pt x="73" y="63"/>
                  </a:lnTo>
                  <a:lnTo>
                    <a:pt x="68" y="56"/>
                  </a:lnTo>
                  <a:lnTo>
                    <a:pt x="62" y="49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4"/>
                  </a:lnTo>
                  <a:lnTo>
                    <a:pt x="37" y="44"/>
                  </a:lnTo>
                  <a:lnTo>
                    <a:pt x="32" y="44"/>
                  </a:lnTo>
                  <a:lnTo>
                    <a:pt x="27" y="44"/>
                  </a:lnTo>
                  <a:lnTo>
                    <a:pt x="23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8" y="34"/>
                  </a:lnTo>
                  <a:lnTo>
                    <a:pt x="1" y="21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31" y="8"/>
                  </a:lnTo>
                  <a:lnTo>
                    <a:pt x="52" y="19"/>
                  </a:lnTo>
                  <a:lnTo>
                    <a:pt x="73" y="29"/>
                  </a:lnTo>
                  <a:lnTo>
                    <a:pt x="96" y="43"/>
                  </a:lnTo>
                  <a:lnTo>
                    <a:pt x="121" y="57"/>
                  </a:lnTo>
                  <a:lnTo>
                    <a:pt x="145" y="72"/>
                  </a:lnTo>
                  <a:lnTo>
                    <a:pt x="169" y="88"/>
                  </a:lnTo>
                  <a:lnTo>
                    <a:pt x="193" y="104"/>
                  </a:lnTo>
                  <a:lnTo>
                    <a:pt x="217" y="121"/>
                  </a:lnTo>
                  <a:lnTo>
                    <a:pt x="240" y="139"/>
                  </a:lnTo>
                  <a:lnTo>
                    <a:pt x="261" y="156"/>
                  </a:lnTo>
                  <a:lnTo>
                    <a:pt x="282" y="174"/>
                  </a:lnTo>
                  <a:lnTo>
                    <a:pt x="300" y="192"/>
                  </a:lnTo>
                  <a:lnTo>
                    <a:pt x="318" y="208"/>
                  </a:lnTo>
                  <a:lnTo>
                    <a:pt x="331" y="224"/>
                  </a:lnTo>
                  <a:lnTo>
                    <a:pt x="343" y="24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3" name="Freeform 26"/>
            <p:cNvSpPr>
              <a:spLocks/>
            </p:cNvSpPr>
            <p:nvPr/>
          </p:nvSpPr>
          <p:spPr bwMode="auto">
            <a:xfrm>
              <a:off x="2863" y="763"/>
              <a:ext cx="63" cy="55"/>
            </a:xfrm>
            <a:custGeom>
              <a:avLst/>
              <a:gdLst>
                <a:gd name="T0" fmla="*/ 9 w 126"/>
                <a:gd name="T1" fmla="*/ 6 h 111"/>
                <a:gd name="T2" fmla="*/ 12 w 126"/>
                <a:gd name="T3" fmla="*/ 7 h 111"/>
                <a:gd name="T4" fmla="*/ 16 w 126"/>
                <a:gd name="T5" fmla="*/ 8 h 111"/>
                <a:gd name="T6" fmla="*/ 18 w 126"/>
                <a:gd name="T7" fmla="*/ 12 h 111"/>
                <a:gd name="T8" fmla="*/ 23 w 126"/>
                <a:gd name="T9" fmla="*/ 14 h 111"/>
                <a:gd name="T10" fmla="*/ 30 w 126"/>
                <a:gd name="T11" fmla="*/ 14 h 111"/>
                <a:gd name="T12" fmla="*/ 33 w 126"/>
                <a:gd name="T13" fmla="*/ 18 h 111"/>
                <a:gd name="T14" fmla="*/ 35 w 126"/>
                <a:gd name="T15" fmla="*/ 25 h 111"/>
                <a:gd name="T16" fmla="*/ 41 w 126"/>
                <a:gd name="T17" fmla="*/ 26 h 111"/>
                <a:gd name="T18" fmla="*/ 50 w 126"/>
                <a:gd name="T19" fmla="*/ 27 h 111"/>
                <a:gd name="T20" fmla="*/ 54 w 126"/>
                <a:gd name="T21" fmla="*/ 29 h 111"/>
                <a:gd name="T22" fmla="*/ 56 w 126"/>
                <a:gd name="T23" fmla="*/ 34 h 111"/>
                <a:gd name="T24" fmla="*/ 63 w 126"/>
                <a:gd name="T25" fmla="*/ 39 h 111"/>
                <a:gd name="T26" fmla="*/ 60 w 126"/>
                <a:gd name="T27" fmla="*/ 45 h 111"/>
                <a:gd name="T28" fmla="*/ 53 w 126"/>
                <a:gd name="T29" fmla="*/ 48 h 111"/>
                <a:gd name="T30" fmla="*/ 47 w 126"/>
                <a:gd name="T31" fmla="*/ 49 h 111"/>
                <a:gd name="T32" fmla="*/ 43 w 126"/>
                <a:gd name="T33" fmla="*/ 51 h 111"/>
                <a:gd name="T34" fmla="*/ 38 w 126"/>
                <a:gd name="T35" fmla="*/ 53 h 111"/>
                <a:gd name="T36" fmla="*/ 34 w 126"/>
                <a:gd name="T37" fmla="*/ 54 h 111"/>
                <a:gd name="T38" fmla="*/ 29 w 126"/>
                <a:gd name="T39" fmla="*/ 54 h 111"/>
                <a:gd name="T40" fmla="*/ 23 w 126"/>
                <a:gd name="T41" fmla="*/ 52 h 111"/>
                <a:gd name="T42" fmla="*/ 29 w 126"/>
                <a:gd name="T43" fmla="*/ 46 h 111"/>
                <a:gd name="T44" fmla="*/ 33 w 126"/>
                <a:gd name="T45" fmla="*/ 44 h 111"/>
                <a:gd name="T46" fmla="*/ 27 w 126"/>
                <a:gd name="T47" fmla="*/ 41 h 111"/>
                <a:gd name="T48" fmla="*/ 22 w 126"/>
                <a:gd name="T49" fmla="*/ 37 h 111"/>
                <a:gd name="T50" fmla="*/ 23 w 126"/>
                <a:gd name="T51" fmla="*/ 33 h 111"/>
                <a:gd name="T52" fmla="*/ 23 w 126"/>
                <a:gd name="T53" fmla="*/ 29 h 111"/>
                <a:gd name="T54" fmla="*/ 16 w 126"/>
                <a:gd name="T55" fmla="*/ 23 h 111"/>
                <a:gd name="T56" fmla="*/ 9 w 126"/>
                <a:gd name="T57" fmla="*/ 19 h 111"/>
                <a:gd name="T58" fmla="*/ 5 w 126"/>
                <a:gd name="T59" fmla="*/ 11 h 111"/>
                <a:gd name="T60" fmla="*/ 0 w 126"/>
                <a:gd name="T61" fmla="*/ 1 h 111"/>
                <a:gd name="T62" fmla="*/ 4 w 126"/>
                <a:gd name="T63" fmla="*/ 0 h 111"/>
                <a:gd name="T64" fmla="*/ 8 w 126"/>
                <a:gd name="T65" fmla="*/ 3 h 1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6"/>
                <a:gd name="T100" fmla="*/ 0 h 111"/>
                <a:gd name="T101" fmla="*/ 126 w 126"/>
                <a:gd name="T102" fmla="*/ 111 h 1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6" h="111">
                  <a:moveTo>
                    <a:pt x="15" y="7"/>
                  </a:moveTo>
                  <a:lnTo>
                    <a:pt x="17" y="13"/>
                  </a:lnTo>
                  <a:lnTo>
                    <a:pt x="21" y="15"/>
                  </a:lnTo>
                  <a:lnTo>
                    <a:pt x="24" y="15"/>
                  </a:lnTo>
                  <a:lnTo>
                    <a:pt x="29" y="15"/>
                  </a:lnTo>
                  <a:lnTo>
                    <a:pt x="32" y="16"/>
                  </a:lnTo>
                  <a:lnTo>
                    <a:pt x="33" y="20"/>
                  </a:lnTo>
                  <a:lnTo>
                    <a:pt x="35" y="24"/>
                  </a:lnTo>
                  <a:lnTo>
                    <a:pt x="39" y="28"/>
                  </a:lnTo>
                  <a:lnTo>
                    <a:pt x="46" y="28"/>
                  </a:lnTo>
                  <a:lnTo>
                    <a:pt x="53" y="28"/>
                  </a:lnTo>
                  <a:lnTo>
                    <a:pt x="60" y="29"/>
                  </a:lnTo>
                  <a:lnTo>
                    <a:pt x="65" y="31"/>
                  </a:lnTo>
                  <a:lnTo>
                    <a:pt x="66" y="37"/>
                  </a:lnTo>
                  <a:lnTo>
                    <a:pt x="67" y="44"/>
                  </a:lnTo>
                  <a:lnTo>
                    <a:pt x="69" y="51"/>
                  </a:lnTo>
                  <a:lnTo>
                    <a:pt x="74" y="53"/>
                  </a:lnTo>
                  <a:lnTo>
                    <a:pt x="82" y="53"/>
                  </a:lnTo>
                  <a:lnTo>
                    <a:pt x="91" y="53"/>
                  </a:lnTo>
                  <a:lnTo>
                    <a:pt x="100" y="54"/>
                  </a:lnTo>
                  <a:lnTo>
                    <a:pt x="106" y="55"/>
                  </a:lnTo>
                  <a:lnTo>
                    <a:pt x="108" y="58"/>
                  </a:lnTo>
                  <a:lnTo>
                    <a:pt x="111" y="62"/>
                  </a:lnTo>
                  <a:lnTo>
                    <a:pt x="111" y="68"/>
                  </a:lnTo>
                  <a:lnTo>
                    <a:pt x="112" y="74"/>
                  </a:lnTo>
                  <a:lnTo>
                    <a:pt x="126" y="78"/>
                  </a:lnTo>
                  <a:lnTo>
                    <a:pt x="123" y="85"/>
                  </a:lnTo>
                  <a:lnTo>
                    <a:pt x="119" y="91"/>
                  </a:lnTo>
                  <a:lnTo>
                    <a:pt x="113" y="94"/>
                  </a:lnTo>
                  <a:lnTo>
                    <a:pt x="105" y="97"/>
                  </a:lnTo>
                  <a:lnTo>
                    <a:pt x="100" y="98"/>
                  </a:lnTo>
                  <a:lnTo>
                    <a:pt x="94" y="99"/>
                  </a:lnTo>
                  <a:lnTo>
                    <a:pt x="90" y="100"/>
                  </a:lnTo>
                  <a:lnTo>
                    <a:pt x="85" y="102"/>
                  </a:lnTo>
                  <a:lnTo>
                    <a:pt x="81" y="104"/>
                  </a:lnTo>
                  <a:lnTo>
                    <a:pt x="76" y="106"/>
                  </a:lnTo>
                  <a:lnTo>
                    <a:pt x="71" y="108"/>
                  </a:lnTo>
                  <a:lnTo>
                    <a:pt x="68" y="109"/>
                  </a:lnTo>
                  <a:lnTo>
                    <a:pt x="62" y="111"/>
                  </a:lnTo>
                  <a:lnTo>
                    <a:pt x="58" y="109"/>
                  </a:lnTo>
                  <a:lnTo>
                    <a:pt x="52" y="107"/>
                  </a:lnTo>
                  <a:lnTo>
                    <a:pt x="46" y="105"/>
                  </a:lnTo>
                  <a:lnTo>
                    <a:pt x="52" y="99"/>
                  </a:lnTo>
                  <a:lnTo>
                    <a:pt x="58" y="93"/>
                  </a:lnTo>
                  <a:lnTo>
                    <a:pt x="63" y="89"/>
                  </a:lnTo>
                  <a:lnTo>
                    <a:pt x="66" y="88"/>
                  </a:lnTo>
                  <a:lnTo>
                    <a:pt x="60" y="85"/>
                  </a:lnTo>
                  <a:lnTo>
                    <a:pt x="54" y="83"/>
                  </a:lnTo>
                  <a:lnTo>
                    <a:pt x="47" y="79"/>
                  </a:lnTo>
                  <a:lnTo>
                    <a:pt x="43" y="75"/>
                  </a:lnTo>
                  <a:lnTo>
                    <a:pt x="43" y="70"/>
                  </a:lnTo>
                  <a:lnTo>
                    <a:pt x="46" y="67"/>
                  </a:lnTo>
                  <a:lnTo>
                    <a:pt x="48" y="62"/>
                  </a:lnTo>
                  <a:lnTo>
                    <a:pt x="46" y="59"/>
                  </a:lnTo>
                  <a:lnTo>
                    <a:pt x="39" y="54"/>
                  </a:lnTo>
                  <a:lnTo>
                    <a:pt x="32" y="47"/>
                  </a:lnTo>
                  <a:lnTo>
                    <a:pt x="24" y="43"/>
                  </a:lnTo>
                  <a:lnTo>
                    <a:pt x="18" y="39"/>
                  </a:lnTo>
                  <a:lnTo>
                    <a:pt x="15" y="32"/>
                  </a:lnTo>
                  <a:lnTo>
                    <a:pt x="10" y="22"/>
                  </a:lnTo>
                  <a:lnTo>
                    <a:pt x="6" y="11"/>
                  </a:lnTo>
                  <a:lnTo>
                    <a:pt x="0" y="3"/>
                  </a:lnTo>
                  <a:lnTo>
                    <a:pt x="2" y="1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4" name="Freeform 27"/>
            <p:cNvSpPr>
              <a:spLocks/>
            </p:cNvSpPr>
            <p:nvPr/>
          </p:nvSpPr>
          <p:spPr bwMode="auto">
            <a:xfrm>
              <a:off x="2862" y="784"/>
              <a:ext cx="17" cy="21"/>
            </a:xfrm>
            <a:custGeom>
              <a:avLst/>
              <a:gdLst>
                <a:gd name="T0" fmla="*/ 0 w 32"/>
                <a:gd name="T1" fmla="*/ 0 h 43"/>
                <a:gd name="T2" fmla="*/ 2 w 32"/>
                <a:gd name="T3" fmla="*/ 2 h 43"/>
                <a:gd name="T4" fmla="*/ 5 w 32"/>
                <a:gd name="T5" fmla="*/ 4 h 43"/>
                <a:gd name="T6" fmla="*/ 9 w 32"/>
                <a:gd name="T7" fmla="*/ 5 h 43"/>
                <a:gd name="T8" fmla="*/ 12 w 32"/>
                <a:gd name="T9" fmla="*/ 6 h 43"/>
                <a:gd name="T10" fmla="*/ 15 w 32"/>
                <a:gd name="T11" fmla="*/ 10 h 43"/>
                <a:gd name="T12" fmla="*/ 17 w 32"/>
                <a:gd name="T13" fmla="*/ 15 h 43"/>
                <a:gd name="T14" fmla="*/ 17 w 32"/>
                <a:gd name="T15" fmla="*/ 19 h 43"/>
                <a:gd name="T16" fmla="*/ 15 w 32"/>
                <a:gd name="T17" fmla="*/ 21 h 43"/>
                <a:gd name="T18" fmla="*/ 10 w 32"/>
                <a:gd name="T19" fmla="*/ 20 h 43"/>
                <a:gd name="T20" fmla="*/ 5 w 32"/>
                <a:gd name="T21" fmla="*/ 14 h 43"/>
                <a:gd name="T22" fmla="*/ 2 w 32"/>
                <a:gd name="T23" fmla="*/ 7 h 43"/>
                <a:gd name="T24" fmla="*/ 0 w 32"/>
                <a:gd name="T25" fmla="*/ 0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2"/>
                <a:gd name="T40" fmla="*/ 0 h 43"/>
                <a:gd name="T41" fmla="*/ 32 w 32"/>
                <a:gd name="T42" fmla="*/ 43 h 4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2" h="43">
                  <a:moveTo>
                    <a:pt x="0" y="0"/>
                  </a:moveTo>
                  <a:lnTo>
                    <a:pt x="4" y="4"/>
                  </a:lnTo>
                  <a:lnTo>
                    <a:pt x="10" y="8"/>
                  </a:lnTo>
                  <a:lnTo>
                    <a:pt x="17" y="11"/>
                  </a:lnTo>
                  <a:lnTo>
                    <a:pt x="23" y="13"/>
                  </a:lnTo>
                  <a:lnTo>
                    <a:pt x="28" y="21"/>
                  </a:lnTo>
                  <a:lnTo>
                    <a:pt x="32" y="30"/>
                  </a:lnTo>
                  <a:lnTo>
                    <a:pt x="32" y="38"/>
                  </a:lnTo>
                  <a:lnTo>
                    <a:pt x="28" y="43"/>
                  </a:lnTo>
                  <a:lnTo>
                    <a:pt x="19" y="40"/>
                  </a:lnTo>
                  <a:lnTo>
                    <a:pt x="10" y="29"/>
                  </a:lnTo>
                  <a:lnTo>
                    <a:pt x="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25625" name="Freeform 28"/>
            <p:cNvSpPr>
              <a:spLocks/>
            </p:cNvSpPr>
            <p:nvPr/>
          </p:nvSpPr>
          <p:spPr bwMode="auto">
            <a:xfrm>
              <a:off x="2966" y="921"/>
              <a:ext cx="202" cy="530"/>
            </a:xfrm>
            <a:custGeom>
              <a:avLst/>
              <a:gdLst>
                <a:gd name="T0" fmla="*/ 114 w 405"/>
                <a:gd name="T1" fmla="*/ 12 h 1058"/>
                <a:gd name="T2" fmla="*/ 101 w 405"/>
                <a:gd name="T3" fmla="*/ 12 h 1058"/>
                <a:gd name="T4" fmla="*/ 92 w 405"/>
                <a:gd name="T5" fmla="*/ 2 h 1058"/>
                <a:gd name="T6" fmla="*/ 82 w 405"/>
                <a:gd name="T7" fmla="*/ 0 h 1058"/>
                <a:gd name="T8" fmla="*/ 72 w 405"/>
                <a:gd name="T9" fmla="*/ 0 h 1058"/>
                <a:gd name="T10" fmla="*/ 63 w 405"/>
                <a:gd name="T11" fmla="*/ 2 h 1058"/>
                <a:gd name="T12" fmla="*/ 52 w 405"/>
                <a:gd name="T13" fmla="*/ 9 h 1058"/>
                <a:gd name="T14" fmla="*/ 44 w 405"/>
                <a:gd name="T15" fmla="*/ 16 h 1058"/>
                <a:gd name="T16" fmla="*/ 41 w 405"/>
                <a:gd name="T17" fmla="*/ 17 h 1058"/>
                <a:gd name="T18" fmla="*/ 31 w 405"/>
                <a:gd name="T19" fmla="*/ 17 h 1058"/>
                <a:gd name="T20" fmla="*/ 23 w 405"/>
                <a:gd name="T21" fmla="*/ 19 h 1058"/>
                <a:gd name="T22" fmla="*/ 15 w 405"/>
                <a:gd name="T23" fmla="*/ 26 h 1058"/>
                <a:gd name="T24" fmla="*/ 8 w 405"/>
                <a:gd name="T25" fmla="*/ 37 h 1058"/>
                <a:gd name="T26" fmla="*/ 12 w 405"/>
                <a:gd name="T27" fmla="*/ 61 h 1058"/>
                <a:gd name="T28" fmla="*/ 1 w 405"/>
                <a:gd name="T29" fmla="*/ 93 h 1058"/>
                <a:gd name="T30" fmla="*/ 8 w 405"/>
                <a:gd name="T31" fmla="*/ 112 h 1058"/>
                <a:gd name="T32" fmla="*/ 14 w 405"/>
                <a:gd name="T33" fmla="*/ 134 h 1058"/>
                <a:gd name="T34" fmla="*/ 16 w 405"/>
                <a:gd name="T35" fmla="*/ 173 h 1058"/>
                <a:gd name="T36" fmla="*/ 29 w 405"/>
                <a:gd name="T37" fmla="*/ 179 h 1058"/>
                <a:gd name="T38" fmla="*/ 35 w 405"/>
                <a:gd name="T39" fmla="*/ 186 h 1058"/>
                <a:gd name="T40" fmla="*/ 39 w 405"/>
                <a:gd name="T41" fmla="*/ 196 h 1058"/>
                <a:gd name="T42" fmla="*/ 42 w 405"/>
                <a:gd name="T43" fmla="*/ 204 h 1058"/>
                <a:gd name="T44" fmla="*/ 52 w 405"/>
                <a:gd name="T45" fmla="*/ 210 h 1058"/>
                <a:gd name="T46" fmla="*/ 59 w 405"/>
                <a:gd name="T47" fmla="*/ 221 h 1058"/>
                <a:gd name="T48" fmla="*/ 63 w 405"/>
                <a:gd name="T49" fmla="*/ 228 h 1058"/>
                <a:gd name="T50" fmla="*/ 72 w 405"/>
                <a:gd name="T51" fmla="*/ 236 h 1058"/>
                <a:gd name="T52" fmla="*/ 80 w 405"/>
                <a:gd name="T53" fmla="*/ 244 h 1058"/>
                <a:gd name="T54" fmla="*/ 91 w 405"/>
                <a:gd name="T55" fmla="*/ 243 h 1058"/>
                <a:gd name="T56" fmla="*/ 107 w 405"/>
                <a:gd name="T57" fmla="*/ 239 h 1058"/>
                <a:gd name="T58" fmla="*/ 120 w 405"/>
                <a:gd name="T59" fmla="*/ 237 h 1058"/>
                <a:gd name="T60" fmla="*/ 130 w 405"/>
                <a:gd name="T61" fmla="*/ 241 h 1058"/>
                <a:gd name="T62" fmla="*/ 145 w 405"/>
                <a:gd name="T63" fmla="*/ 243 h 1058"/>
                <a:gd name="T64" fmla="*/ 159 w 405"/>
                <a:gd name="T65" fmla="*/ 244 h 1058"/>
                <a:gd name="T66" fmla="*/ 166 w 405"/>
                <a:gd name="T67" fmla="*/ 252 h 1058"/>
                <a:gd name="T68" fmla="*/ 173 w 405"/>
                <a:gd name="T69" fmla="*/ 259 h 1058"/>
                <a:gd name="T70" fmla="*/ 178 w 405"/>
                <a:gd name="T71" fmla="*/ 286 h 1058"/>
                <a:gd name="T72" fmla="*/ 176 w 405"/>
                <a:gd name="T73" fmla="*/ 324 h 1058"/>
                <a:gd name="T74" fmla="*/ 178 w 405"/>
                <a:gd name="T75" fmla="*/ 358 h 1058"/>
                <a:gd name="T76" fmla="*/ 170 w 405"/>
                <a:gd name="T77" fmla="*/ 374 h 1058"/>
                <a:gd name="T78" fmla="*/ 164 w 405"/>
                <a:gd name="T79" fmla="*/ 391 h 1058"/>
                <a:gd name="T80" fmla="*/ 155 w 405"/>
                <a:gd name="T81" fmla="*/ 398 h 1058"/>
                <a:gd name="T82" fmla="*/ 149 w 405"/>
                <a:gd name="T83" fmla="*/ 414 h 1058"/>
                <a:gd name="T84" fmla="*/ 145 w 405"/>
                <a:gd name="T85" fmla="*/ 466 h 1058"/>
                <a:gd name="T86" fmla="*/ 138 w 405"/>
                <a:gd name="T87" fmla="*/ 517 h 1058"/>
                <a:gd name="T88" fmla="*/ 170 w 405"/>
                <a:gd name="T89" fmla="*/ 464 h 1058"/>
                <a:gd name="T90" fmla="*/ 198 w 405"/>
                <a:gd name="T91" fmla="*/ 355 h 1058"/>
                <a:gd name="T92" fmla="*/ 198 w 405"/>
                <a:gd name="T93" fmla="*/ 234 h 1058"/>
                <a:gd name="T94" fmla="*/ 172 w 405"/>
                <a:gd name="T95" fmla="*/ 125 h 1058"/>
                <a:gd name="T96" fmla="*/ 140 w 405"/>
                <a:gd name="T97" fmla="*/ 46 h 105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05"/>
                <a:gd name="T148" fmla="*/ 0 h 1058"/>
                <a:gd name="T149" fmla="*/ 405 w 405"/>
                <a:gd name="T150" fmla="*/ 1058 h 105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05" h="1058">
                  <a:moveTo>
                    <a:pt x="239" y="17"/>
                  </a:moveTo>
                  <a:lnTo>
                    <a:pt x="234" y="20"/>
                  </a:lnTo>
                  <a:lnTo>
                    <a:pt x="228" y="23"/>
                  </a:lnTo>
                  <a:lnTo>
                    <a:pt x="220" y="24"/>
                  </a:lnTo>
                  <a:lnTo>
                    <a:pt x="212" y="24"/>
                  </a:lnTo>
                  <a:lnTo>
                    <a:pt x="203" y="23"/>
                  </a:lnTo>
                  <a:lnTo>
                    <a:pt x="195" y="19"/>
                  </a:lnTo>
                  <a:lnTo>
                    <a:pt x="189" y="12"/>
                  </a:lnTo>
                  <a:lnTo>
                    <a:pt x="185" y="4"/>
                  </a:lnTo>
                  <a:lnTo>
                    <a:pt x="178" y="2"/>
                  </a:lnTo>
                  <a:lnTo>
                    <a:pt x="171" y="1"/>
                  </a:lnTo>
                  <a:lnTo>
                    <a:pt x="164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38" y="0"/>
                  </a:lnTo>
                  <a:lnTo>
                    <a:pt x="133" y="1"/>
                  </a:lnTo>
                  <a:lnTo>
                    <a:pt x="127" y="3"/>
                  </a:lnTo>
                  <a:lnTo>
                    <a:pt x="120" y="7"/>
                  </a:lnTo>
                  <a:lnTo>
                    <a:pt x="112" y="12"/>
                  </a:lnTo>
                  <a:lnTo>
                    <a:pt x="105" y="18"/>
                  </a:lnTo>
                  <a:lnTo>
                    <a:pt x="98" y="24"/>
                  </a:lnTo>
                  <a:lnTo>
                    <a:pt x="92" y="28"/>
                  </a:lnTo>
                  <a:lnTo>
                    <a:pt x="89" y="32"/>
                  </a:lnTo>
                  <a:lnTo>
                    <a:pt x="88" y="33"/>
                  </a:lnTo>
                  <a:lnTo>
                    <a:pt x="87" y="33"/>
                  </a:lnTo>
                  <a:lnTo>
                    <a:pt x="82" y="33"/>
                  </a:lnTo>
                  <a:lnTo>
                    <a:pt x="76" y="33"/>
                  </a:lnTo>
                  <a:lnTo>
                    <a:pt x="70" y="33"/>
                  </a:lnTo>
                  <a:lnTo>
                    <a:pt x="62" y="34"/>
                  </a:lnTo>
                  <a:lnTo>
                    <a:pt x="57" y="34"/>
                  </a:lnTo>
                  <a:lnTo>
                    <a:pt x="51" y="35"/>
                  </a:lnTo>
                  <a:lnTo>
                    <a:pt x="46" y="37"/>
                  </a:lnTo>
                  <a:lnTo>
                    <a:pt x="43" y="40"/>
                  </a:lnTo>
                  <a:lnTo>
                    <a:pt x="37" y="45"/>
                  </a:lnTo>
                  <a:lnTo>
                    <a:pt x="31" y="52"/>
                  </a:lnTo>
                  <a:lnTo>
                    <a:pt x="26" y="60"/>
                  </a:lnTo>
                  <a:lnTo>
                    <a:pt x="21" y="66"/>
                  </a:lnTo>
                  <a:lnTo>
                    <a:pt x="16" y="73"/>
                  </a:lnTo>
                  <a:lnTo>
                    <a:pt x="13" y="78"/>
                  </a:lnTo>
                  <a:lnTo>
                    <a:pt x="12" y="79"/>
                  </a:lnTo>
                  <a:lnTo>
                    <a:pt x="24" y="121"/>
                  </a:lnTo>
                  <a:lnTo>
                    <a:pt x="20" y="139"/>
                  </a:lnTo>
                  <a:lnTo>
                    <a:pt x="11" y="163"/>
                  </a:lnTo>
                  <a:lnTo>
                    <a:pt x="3" y="186"/>
                  </a:lnTo>
                  <a:lnTo>
                    <a:pt x="0" y="201"/>
                  </a:lnTo>
                  <a:lnTo>
                    <a:pt x="6" y="210"/>
                  </a:lnTo>
                  <a:lnTo>
                    <a:pt x="16" y="223"/>
                  </a:lnTo>
                  <a:lnTo>
                    <a:pt x="26" y="237"/>
                  </a:lnTo>
                  <a:lnTo>
                    <a:pt x="30" y="248"/>
                  </a:lnTo>
                  <a:lnTo>
                    <a:pt x="29" y="268"/>
                  </a:lnTo>
                  <a:lnTo>
                    <a:pt x="27" y="298"/>
                  </a:lnTo>
                  <a:lnTo>
                    <a:pt x="27" y="328"/>
                  </a:lnTo>
                  <a:lnTo>
                    <a:pt x="32" y="346"/>
                  </a:lnTo>
                  <a:lnTo>
                    <a:pt x="42" y="353"/>
                  </a:lnTo>
                  <a:lnTo>
                    <a:pt x="52" y="356"/>
                  </a:lnTo>
                  <a:lnTo>
                    <a:pt x="59" y="358"/>
                  </a:lnTo>
                  <a:lnTo>
                    <a:pt x="62" y="365"/>
                  </a:lnTo>
                  <a:lnTo>
                    <a:pt x="65" y="369"/>
                  </a:lnTo>
                  <a:lnTo>
                    <a:pt x="70" y="372"/>
                  </a:lnTo>
                  <a:lnTo>
                    <a:pt x="76" y="375"/>
                  </a:lnTo>
                  <a:lnTo>
                    <a:pt x="79" y="384"/>
                  </a:lnTo>
                  <a:lnTo>
                    <a:pt x="79" y="391"/>
                  </a:lnTo>
                  <a:lnTo>
                    <a:pt x="80" y="398"/>
                  </a:lnTo>
                  <a:lnTo>
                    <a:pt x="82" y="403"/>
                  </a:lnTo>
                  <a:lnTo>
                    <a:pt x="85" y="407"/>
                  </a:lnTo>
                  <a:lnTo>
                    <a:pt x="90" y="412"/>
                  </a:lnTo>
                  <a:lnTo>
                    <a:pt x="96" y="417"/>
                  </a:lnTo>
                  <a:lnTo>
                    <a:pt x="104" y="420"/>
                  </a:lnTo>
                  <a:lnTo>
                    <a:pt x="114" y="425"/>
                  </a:lnTo>
                  <a:lnTo>
                    <a:pt x="115" y="433"/>
                  </a:lnTo>
                  <a:lnTo>
                    <a:pt x="118" y="441"/>
                  </a:lnTo>
                  <a:lnTo>
                    <a:pt x="119" y="447"/>
                  </a:lnTo>
                  <a:lnTo>
                    <a:pt x="120" y="449"/>
                  </a:lnTo>
                  <a:lnTo>
                    <a:pt x="126" y="455"/>
                  </a:lnTo>
                  <a:lnTo>
                    <a:pt x="132" y="460"/>
                  </a:lnTo>
                  <a:lnTo>
                    <a:pt x="138" y="466"/>
                  </a:lnTo>
                  <a:lnTo>
                    <a:pt x="144" y="472"/>
                  </a:lnTo>
                  <a:lnTo>
                    <a:pt x="151" y="478"/>
                  </a:lnTo>
                  <a:lnTo>
                    <a:pt x="157" y="483"/>
                  </a:lnTo>
                  <a:lnTo>
                    <a:pt x="161" y="487"/>
                  </a:lnTo>
                  <a:lnTo>
                    <a:pt x="166" y="489"/>
                  </a:lnTo>
                  <a:lnTo>
                    <a:pt x="173" y="487"/>
                  </a:lnTo>
                  <a:lnTo>
                    <a:pt x="182" y="485"/>
                  </a:lnTo>
                  <a:lnTo>
                    <a:pt x="193" y="481"/>
                  </a:lnTo>
                  <a:lnTo>
                    <a:pt x="204" y="479"/>
                  </a:lnTo>
                  <a:lnTo>
                    <a:pt x="214" y="477"/>
                  </a:lnTo>
                  <a:lnTo>
                    <a:pt x="225" y="474"/>
                  </a:lnTo>
                  <a:lnTo>
                    <a:pt x="233" y="474"/>
                  </a:lnTo>
                  <a:lnTo>
                    <a:pt x="240" y="474"/>
                  </a:lnTo>
                  <a:lnTo>
                    <a:pt x="246" y="477"/>
                  </a:lnTo>
                  <a:lnTo>
                    <a:pt x="252" y="479"/>
                  </a:lnTo>
                  <a:lnTo>
                    <a:pt x="261" y="481"/>
                  </a:lnTo>
                  <a:lnTo>
                    <a:pt x="270" y="483"/>
                  </a:lnTo>
                  <a:lnTo>
                    <a:pt x="279" y="486"/>
                  </a:lnTo>
                  <a:lnTo>
                    <a:pt x="290" y="486"/>
                  </a:lnTo>
                  <a:lnTo>
                    <a:pt x="302" y="485"/>
                  </a:lnTo>
                  <a:lnTo>
                    <a:pt x="316" y="482"/>
                  </a:lnTo>
                  <a:lnTo>
                    <a:pt x="319" y="488"/>
                  </a:lnTo>
                  <a:lnTo>
                    <a:pt x="323" y="494"/>
                  </a:lnTo>
                  <a:lnTo>
                    <a:pt x="327" y="498"/>
                  </a:lnTo>
                  <a:lnTo>
                    <a:pt x="332" y="504"/>
                  </a:lnTo>
                  <a:lnTo>
                    <a:pt x="337" y="510"/>
                  </a:lnTo>
                  <a:lnTo>
                    <a:pt x="342" y="513"/>
                  </a:lnTo>
                  <a:lnTo>
                    <a:pt x="346" y="518"/>
                  </a:lnTo>
                  <a:lnTo>
                    <a:pt x="350" y="520"/>
                  </a:lnTo>
                  <a:lnTo>
                    <a:pt x="337" y="549"/>
                  </a:lnTo>
                  <a:lnTo>
                    <a:pt x="356" y="571"/>
                  </a:lnTo>
                  <a:lnTo>
                    <a:pt x="338" y="588"/>
                  </a:lnTo>
                  <a:lnTo>
                    <a:pt x="343" y="612"/>
                  </a:lnTo>
                  <a:lnTo>
                    <a:pt x="352" y="647"/>
                  </a:lnTo>
                  <a:lnTo>
                    <a:pt x="357" y="684"/>
                  </a:lnTo>
                  <a:lnTo>
                    <a:pt x="361" y="710"/>
                  </a:lnTo>
                  <a:lnTo>
                    <a:pt x="357" y="715"/>
                  </a:lnTo>
                  <a:lnTo>
                    <a:pt x="353" y="723"/>
                  </a:lnTo>
                  <a:lnTo>
                    <a:pt x="347" y="733"/>
                  </a:lnTo>
                  <a:lnTo>
                    <a:pt x="341" y="746"/>
                  </a:lnTo>
                  <a:lnTo>
                    <a:pt x="337" y="759"/>
                  </a:lnTo>
                  <a:lnTo>
                    <a:pt x="332" y="770"/>
                  </a:lnTo>
                  <a:lnTo>
                    <a:pt x="328" y="781"/>
                  </a:lnTo>
                  <a:lnTo>
                    <a:pt x="326" y="789"/>
                  </a:lnTo>
                  <a:lnTo>
                    <a:pt x="319" y="791"/>
                  </a:lnTo>
                  <a:lnTo>
                    <a:pt x="311" y="794"/>
                  </a:lnTo>
                  <a:lnTo>
                    <a:pt x="304" y="800"/>
                  </a:lnTo>
                  <a:lnTo>
                    <a:pt x="300" y="807"/>
                  </a:lnTo>
                  <a:lnTo>
                    <a:pt x="299" y="827"/>
                  </a:lnTo>
                  <a:lnTo>
                    <a:pt x="299" y="861"/>
                  </a:lnTo>
                  <a:lnTo>
                    <a:pt x="296" y="900"/>
                  </a:lnTo>
                  <a:lnTo>
                    <a:pt x="290" y="930"/>
                  </a:lnTo>
                  <a:lnTo>
                    <a:pt x="281" y="959"/>
                  </a:lnTo>
                  <a:lnTo>
                    <a:pt x="276" y="996"/>
                  </a:lnTo>
                  <a:lnTo>
                    <a:pt x="277" y="1032"/>
                  </a:lnTo>
                  <a:lnTo>
                    <a:pt x="288" y="1058"/>
                  </a:lnTo>
                  <a:lnTo>
                    <a:pt x="315" y="995"/>
                  </a:lnTo>
                  <a:lnTo>
                    <a:pt x="340" y="927"/>
                  </a:lnTo>
                  <a:lnTo>
                    <a:pt x="363" y="858"/>
                  </a:lnTo>
                  <a:lnTo>
                    <a:pt x="383" y="784"/>
                  </a:lnTo>
                  <a:lnTo>
                    <a:pt x="396" y="709"/>
                  </a:lnTo>
                  <a:lnTo>
                    <a:pt x="403" y="631"/>
                  </a:lnTo>
                  <a:lnTo>
                    <a:pt x="405" y="551"/>
                  </a:lnTo>
                  <a:lnTo>
                    <a:pt x="396" y="468"/>
                  </a:lnTo>
                  <a:lnTo>
                    <a:pt x="381" y="389"/>
                  </a:lnTo>
                  <a:lnTo>
                    <a:pt x="364" y="316"/>
                  </a:lnTo>
                  <a:lnTo>
                    <a:pt x="345" y="250"/>
                  </a:lnTo>
                  <a:lnTo>
                    <a:pt x="324" y="191"/>
                  </a:lnTo>
                  <a:lnTo>
                    <a:pt x="302" y="138"/>
                  </a:lnTo>
                  <a:lnTo>
                    <a:pt x="280" y="92"/>
                  </a:lnTo>
                  <a:lnTo>
                    <a:pt x="259" y="52"/>
                  </a:lnTo>
                  <a:lnTo>
                    <a:pt x="239" y="1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122883" name="Text Box 3"/>
          <p:cNvSpPr txBox="1">
            <a:spLocks noChangeArrowheads="1"/>
          </p:cNvSpPr>
          <p:nvPr/>
        </p:nvSpPr>
        <p:spPr bwMode="auto">
          <a:xfrm>
            <a:off x="7206035" y="4544846"/>
            <a:ext cx="46907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 dirty="0">
                <a:solidFill>
                  <a:schemeClr val="folHlink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固体（弾性体）</a:t>
            </a:r>
            <a:r>
              <a:rPr lang="en-US" altLang="ja-JP" dirty="0">
                <a:solidFill>
                  <a:schemeClr val="folHlink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Solid (elastic)</a:t>
            </a:r>
            <a:endParaRPr lang="ja-JP" altLang="en-US" dirty="0">
              <a:solidFill>
                <a:schemeClr val="folHlink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grpSp>
        <p:nvGrpSpPr>
          <p:cNvPr id="3" name="Group 4"/>
          <p:cNvGrpSpPr>
            <a:grpSpLocks/>
          </p:cNvGrpSpPr>
          <p:nvPr/>
        </p:nvGrpSpPr>
        <p:grpSpPr bwMode="auto">
          <a:xfrm rot="-4018387">
            <a:off x="6635751" y="800101"/>
            <a:ext cx="504825" cy="2016125"/>
            <a:chOff x="748" y="663"/>
            <a:chExt cx="318" cy="1270"/>
          </a:xfrm>
        </p:grpSpPr>
        <p:sp>
          <p:nvSpPr>
            <p:cNvPr id="25610" name="Rectangle 5"/>
            <p:cNvSpPr>
              <a:spLocks noChangeArrowheads="1"/>
            </p:cNvSpPr>
            <p:nvPr/>
          </p:nvSpPr>
          <p:spPr bwMode="auto">
            <a:xfrm>
              <a:off x="884" y="935"/>
              <a:ext cx="46" cy="998"/>
            </a:xfrm>
            <a:prstGeom prst="rect">
              <a:avLst/>
            </a:prstGeom>
            <a:gradFill rotWithShape="1">
              <a:gsLst>
                <a:gs pos="0">
                  <a:srgbClr val="472F18"/>
                </a:gs>
                <a:gs pos="50000">
                  <a:srgbClr val="996633"/>
                </a:gs>
                <a:gs pos="100000">
                  <a:srgbClr val="472F18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5611" name="Oval 6"/>
            <p:cNvSpPr>
              <a:spLocks noChangeArrowheads="1"/>
            </p:cNvSpPr>
            <p:nvPr/>
          </p:nvSpPr>
          <p:spPr bwMode="auto">
            <a:xfrm>
              <a:off x="748" y="663"/>
              <a:ext cx="318" cy="318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5880101" y="1412876"/>
            <a:ext cx="360363" cy="576263"/>
            <a:chOff x="884" y="2160"/>
            <a:chExt cx="227" cy="363"/>
          </a:xfrm>
        </p:grpSpPr>
        <p:sp>
          <p:nvSpPr>
            <p:cNvPr id="122888" name="AutoShape 8"/>
            <p:cNvSpPr>
              <a:spLocks noChangeArrowheads="1"/>
            </p:cNvSpPr>
            <p:nvPr/>
          </p:nvSpPr>
          <p:spPr bwMode="auto">
            <a:xfrm>
              <a:off x="884" y="2251"/>
              <a:ext cx="227" cy="272"/>
            </a:xfrm>
            <a:prstGeom prst="can">
              <a:avLst>
                <a:gd name="adj" fmla="val 29956"/>
              </a:avLst>
            </a:prstGeom>
            <a:gradFill rotWithShape="1">
              <a:gsLst>
                <a:gs pos="0">
                  <a:schemeClr val="bg2">
                    <a:gamma/>
                    <a:shade val="46275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122889" name="Oval 9"/>
            <p:cNvSpPr>
              <a:spLocks noChangeArrowheads="1"/>
            </p:cNvSpPr>
            <p:nvPr/>
          </p:nvSpPr>
          <p:spPr bwMode="auto">
            <a:xfrm>
              <a:off x="930" y="2160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</p:grpSp>
      <p:sp>
        <p:nvSpPr>
          <p:cNvPr id="122890" name="Text Box 10"/>
          <p:cNvSpPr txBox="1">
            <a:spLocks noChangeArrowheads="1"/>
          </p:cNvSpPr>
          <p:nvPr/>
        </p:nvSpPr>
        <p:spPr bwMode="auto">
          <a:xfrm>
            <a:off x="7194261" y="4536700"/>
            <a:ext cx="51058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 dirty="0">
                <a:solidFill>
                  <a:schemeClr val="folHlink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流体（粘性流体）</a:t>
            </a:r>
            <a:r>
              <a:rPr lang="en-US" altLang="ja-JP" dirty="0">
                <a:solidFill>
                  <a:schemeClr val="folHlink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Fluid (viscous)</a:t>
            </a:r>
            <a:endParaRPr lang="ja-JP" altLang="en-US" dirty="0">
              <a:solidFill>
                <a:schemeClr val="folHlink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25607" name="Text Box 11"/>
          <p:cNvSpPr txBox="1">
            <a:spLocks noChangeArrowheads="1"/>
          </p:cNvSpPr>
          <p:nvPr/>
        </p:nvSpPr>
        <p:spPr bwMode="auto">
          <a:xfrm>
            <a:off x="767407" y="310366"/>
            <a:ext cx="115060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chemeClr val="accent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硬くて柔らかい球 （粘弾性）</a:t>
            </a:r>
            <a:r>
              <a:rPr lang="en-US" altLang="ja-JP" sz="2000" dirty="0">
                <a:solidFill>
                  <a:schemeClr val="accent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Hard and soft at the same time (viscoelastic)</a:t>
            </a:r>
            <a:endParaRPr lang="ja-JP" altLang="en-US" dirty="0">
              <a:solidFill>
                <a:schemeClr val="accent1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26" name="Text Box 11">
            <a:extLst>
              <a:ext uri="{FF2B5EF4-FFF2-40B4-BE49-F238E27FC236}">
                <a16:creationId xmlns:a16="http://schemas.microsoft.com/office/drawing/2014/main" id="{60697215-E48D-4270-B8E5-F728B4D00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6789" y="5747988"/>
            <a:ext cx="11506099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ja-JP" altLang="en-US" sz="3200" dirty="0">
                <a:solidFill>
                  <a:srgbClr val="FFFF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短い時間スケールと長い時間スケールの境界は何年くらい？</a:t>
            </a:r>
            <a:endParaRPr lang="en-US" altLang="ja-JP" sz="3200" dirty="0">
              <a:solidFill>
                <a:srgbClr val="FFFF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C94B4E38-9E36-47F6-9971-084D315AAE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05000305"/>
      </p:ext>
    </p:extLst>
  </p:cSld>
  <p:clrMapOvr>
    <a:masterClrMapping/>
  </p:clrMapOvr>
  <p:transition spd="med" advTm="59847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8" presetClass="emph" presetSubtype="0" ac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13" dur="3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6" presetClass="emph" presetSubtype="0" repeatCount="10000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5" dur="100" fill="hold"/>
                                        <p:tgtEl>
                                          <p:spTgt spid="2"/>
                                        </p:tgtEl>
                                      </p:cBhvr>
                                      <p:by x="115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6" presetClass="emph" presetSubtype="0" repeatCount="10000" autoRev="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17" dur="100" fill="hold"/>
                                        <p:tgtEl>
                                          <p:spTgt spid="2"/>
                                        </p:tgtEl>
                                      </p:cBhvr>
                                      <p:by x="100000" y="8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3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28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000"/>
                                        <p:tgtEl>
                                          <p:spTgt spid="1228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2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12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5000" fill="hold"/>
                                        <p:tgtEl>
                                          <p:spTgt spid="2"/>
                                        </p:tgtEl>
                                      </p:cBhvr>
                                      <p:by x="10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33333E-6 L 0.00403 0.05254 " pathEditMode="relative" rAng="0" ptsTypes="AA">
                                      <p:cBhvr>
                                        <p:cTn id="53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" y="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9000"/>
                            </p:stCondLst>
                            <p:childTnLst>
                              <p:par>
                                <p:cTn id="5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1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28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2883" grpId="0"/>
      <p:bldP spid="122883" grpId="1"/>
      <p:bldP spid="122890" grpId="0"/>
      <p:bldP spid="2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リーフォーム: 図形 2"/>
          <p:cNvSpPr/>
          <p:nvPr/>
        </p:nvSpPr>
        <p:spPr>
          <a:xfrm>
            <a:off x="2639616" y="2124128"/>
            <a:ext cx="3720352" cy="815789"/>
          </a:xfrm>
          <a:custGeom>
            <a:avLst/>
            <a:gdLst>
              <a:gd name="connsiteX0" fmla="*/ 0 w 2877670"/>
              <a:gd name="connsiteY0" fmla="*/ 430306 h 815789"/>
              <a:gd name="connsiteX1" fmla="*/ 152400 w 2877670"/>
              <a:gd name="connsiteY1" fmla="*/ 26894 h 815789"/>
              <a:gd name="connsiteX2" fmla="*/ 349623 w 2877670"/>
              <a:gd name="connsiteY2" fmla="*/ 815789 h 815789"/>
              <a:gd name="connsiteX3" fmla="*/ 573741 w 2877670"/>
              <a:gd name="connsiteY3" fmla="*/ 17930 h 815789"/>
              <a:gd name="connsiteX4" fmla="*/ 762000 w 2877670"/>
              <a:gd name="connsiteY4" fmla="*/ 788894 h 815789"/>
              <a:gd name="connsiteX5" fmla="*/ 977153 w 2877670"/>
              <a:gd name="connsiteY5" fmla="*/ 0 h 815789"/>
              <a:gd name="connsiteX6" fmla="*/ 1192306 w 2877670"/>
              <a:gd name="connsiteY6" fmla="*/ 753036 h 815789"/>
              <a:gd name="connsiteX7" fmla="*/ 1308847 w 2877670"/>
              <a:gd name="connsiteY7" fmla="*/ 313765 h 815789"/>
              <a:gd name="connsiteX8" fmla="*/ 2877670 w 2877670"/>
              <a:gd name="connsiteY8" fmla="*/ 277906 h 815789"/>
              <a:gd name="connsiteX0" fmla="*/ 0 w 4249270"/>
              <a:gd name="connsiteY0" fmla="*/ 699248 h 815789"/>
              <a:gd name="connsiteX1" fmla="*/ 1524000 w 4249270"/>
              <a:gd name="connsiteY1" fmla="*/ 26894 h 815789"/>
              <a:gd name="connsiteX2" fmla="*/ 1721223 w 4249270"/>
              <a:gd name="connsiteY2" fmla="*/ 815789 h 815789"/>
              <a:gd name="connsiteX3" fmla="*/ 1945341 w 4249270"/>
              <a:gd name="connsiteY3" fmla="*/ 17930 h 815789"/>
              <a:gd name="connsiteX4" fmla="*/ 2133600 w 4249270"/>
              <a:gd name="connsiteY4" fmla="*/ 788894 h 815789"/>
              <a:gd name="connsiteX5" fmla="*/ 2348753 w 4249270"/>
              <a:gd name="connsiteY5" fmla="*/ 0 h 815789"/>
              <a:gd name="connsiteX6" fmla="*/ 2563906 w 4249270"/>
              <a:gd name="connsiteY6" fmla="*/ 753036 h 815789"/>
              <a:gd name="connsiteX7" fmla="*/ 2680447 w 4249270"/>
              <a:gd name="connsiteY7" fmla="*/ 313765 h 815789"/>
              <a:gd name="connsiteX8" fmla="*/ 4249270 w 4249270"/>
              <a:gd name="connsiteY8" fmla="*/ 277906 h 815789"/>
              <a:gd name="connsiteX0" fmla="*/ 0 w 4249270"/>
              <a:gd name="connsiteY0" fmla="*/ 699248 h 815789"/>
              <a:gd name="connsiteX1" fmla="*/ 1057835 w 4249270"/>
              <a:gd name="connsiteY1" fmla="*/ 206189 h 815789"/>
              <a:gd name="connsiteX2" fmla="*/ 1524000 w 4249270"/>
              <a:gd name="connsiteY2" fmla="*/ 26894 h 815789"/>
              <a:gd name="connsiteX3" fmla="*/ 1721223 w 4249270"/>
              <a:gd name="connsiteY3" fmla="*/ 815789 h 815789"/>
              <a:gd name="connsiteX4" fmla="*/ 1945341 w 4249270"/>
              <a:gd name="connsiteY4" fmla="*/ 17930 h 815789"/>
              <a:gd name="connsiteX5" fmla="*/ 2133600 w 4249270"/>
              <a:gd name="connsiteY5" fmla="*/ 788894 h 815789"/>
              <a:gd name="connsiteX6" fmla="*/ 2348753 w 4249270"/>
              <a:gd name="connsiteY6" fmla="*/ 0 h 815789"/>
              <a:gd name="connsiteX7" fmla="*/ 2563906 w 4249270"/>
              <a:gd name="connsiteY7" fmla="*/ 753036 h 815789"/>
              <a:gd name="connsiteX8" fmla="*/ 2680447 w 4249270"/>
              <a:gd name="connsiteY8" fmla="*/ 313765 h 815789"/>
              <a:gd name="connsiteX9" fmla="*/ 4249270 w 4249270"/>
              <a:gd name="connsiteY9" fmla="*/ 277906 h 815789"/>
              <a:gd name="connsiteX0" fmla="*/ 0 w 4249270"/>
              <a:gd name="connsiteY0" fmla="*/ 699248 h 815789"/>
              <a:gd name="connsiteX1" fmla="*/ 1353670 w 4249270"/>
              <a:gd name="connsiteY1" fmla="*/ 457200 h 815789"/>
              <a:gd name="connsiteX2" fmla="*/ 1524000 w 4249270"/>
              <a:gd name="connsiteY2" fmla="*/ 26894 h 815789"/>
              <a:gd name="connsiteX3" fmla="*/ 1721223 w 4249270"/>
              <a:gd name="connsiteY3" fmla="*/ 815789 h 815789"/>
              <a:gd name="connsiteX4" fmla="*/ 1945341 w 4249270"/>
              <a:gd name="connsiteY4" fmla="*/ 17930 h 815789"/>
              <a:gd name="connsiteX5" fmla="*/ 2133600 w 4249270"/>
              <a:gd name="connsiteY5" fmla="*/ 788894 h 815789"/>
              <a:gd name="connsiteX6" fmla="*/ 2348753 w 4249270"/>
              <a:gd name="connsiteY6" fmla="*/ 0 h 815789"/>
              <a:gd name="connsiteX7" fmla="*/ 2563906 w 4249270"/>
              <a:gd name="connsiteY7" fmla="*/ 753036 h 815789"/>
              <a:gd name="connsiteX8" fmla="*/ 2680447 w 4249270"/>
              <a:gd name="connsiteY8" fmla="*/ 313765 h 815789"/>
              <a:gd name="connsiteX9" fmla="*/ 4249270 w 4249270"/>
              <a:gd name="connsiteY9" fmla="*/ 277906 h 815789"/>
              <a:gd name="connsiteX0" fmla="*/ 0 w 4329952"/>
              <a:gd name="connsiteY0" fmla="*/ 466166 h 815789"/>
              <a:gd name="connsiteX1" fmla="*/ 1434352 w 4329952"/>
              <a:gd name="connsiteY1" fmla="*/ 457200 h 815789"/>
              <a:gd name="connsiteX2" fmla="*/ 1604682 w 4329952"/>
              <a:gd name="connsiteY2" fmla="*/ 26894 h 815789"/>
              <a:gd name="connsiteX3" fmla="*/ 1801905 w 4329952"/>
              <a:gd name="connsiteY3" fmla="*/ 815789 h 815789"/>
              <a:gd name="connsiteX4" fmla="*/ 2026023 w 4329952"/>
              <a:gd name="connsiteY4" fmla="*/ 17930 h 815789"/>
              <a:gd name="connsiteX5" fmla="*/ 2214282 w 4329952"/>
              <a:gd name="connsiteY5" fmla="*/ 788894 h 815789"/>
              <a:gd name="connsiteX6" fmla="*/ 2429435 w 4329952"/>
              <a:gd name="connsiteY6" fmla="*/ 0 h 815789"/>
              <a:gd name="connsiteX7" fmla="*/ 2644588 w 4329952"/>
              <a:gd name="connsiteY7" fmla="*/ 753036 h 815789"/>
              <a:gd name="connsiteX8" fmla="*/ 2761129 w 4329952"/>
              <a:gd name="connsiteY8" fmla="*/ 313765 h 815789"/>
              <a:gd name="connsiteX9" fmla="*/ 4329952 w 4329952"/>
              <a:gd name="connsiteY9" fmla="*/ 277906 h 815789"/>
              <a:gd name="connsiteX0" fmla="*/ 0 w 4329952"/>
              <a:gd name="connsiteY0" fmla="*/ 466166 h 815789"/>
              <a:gd name="connsiteX1" fmla="*/ 1443317 w 4329952"/>
              <a:gd name="connsiteY1" fmla="*/ 421341 h 815789"/>
              <a:gd name="connsiteX2" fmla="*/ 1604682 w 4329952"/>
              <a:gd name="connsiteY2" fmla="*/ 26894 h 815789"/>
              <a:gd name="connsiteX3" fmla="*/ 1801905 w 4329952"/>
              <a:gd name="connsiteY3" fmla="*/ 815789 h 815789"/>
              <a:gd name="connsiteX4" fmla="*/ 2026023 w 4329952"/>
              <a:gd name="connsiteY4" fmla="*/ 17930 h 815789"/>
              <a:gd name="connsiteX5" fmla="*/ 2214282 w 4329952"/>
              <a:gd name="connsiteY5" fmla="*/ 788894 h 815789"/>
              <a:gd name="connsiteX6" fmla="*/ 2429435 w 4329952"/>
              <a:gd name="connsiteY6" fmla="*/ 0 h 815789"/>
              <a:gd name="connsiteX7" fmla="*/ 2644588 w 4329952"/>
              <a:gd name="connsiteY7" fmla="*/ 753036 h 815789"/>
              <a:gd name="connsiteX8" fmla="*/ 2761129 w 4329952"/>
              <a:gd name="connsiteY8" fmla="*/ 313765 h 815789"/>
              <a:gd name="connsiteX9" fmla="*/ 4329952 w 4329952"/>
              <a:gd name="connsiteY9" fmla="*/ 277906 h 815789"/>
              <a:gd name="connsiteX0" fmla="*/ 0 w 4069975"/>
              <a:gd name="connsiteY0" fmla="*/ 439272 h 815789"/>
              <a:gd name="connsiteX1" fmla="*/ 1183340 w 4069975"/>
              <a:gd name="connsiteY1" fmla="*/ 421341 h 815789"/>
              <a:gd name="connsiteX2" fmla="*/ 1344705 w 4069975"/>
              <a:gd name="connsiteY2" fmla="*/ 26894 h 815789"/>
              <a:gd name="connsiteX3" fmla="*/ 1541928 w 4069975"/>
              <a:gd name="connsiteY3" fmla="*/ 815789 h 815789"/>
              <a:gd name="connsiteX4" fmla="*/ 1766046 w 4069975"/>
              <a:gd name="connsiteY4" fmla="*/ 17930 h 815789"/>
              <a:gd name="connsiteX5" fmla="*/ 1954305 w 4069975"/>
              <a:gd name="connsiteY5" fmla="*/ 788894 h 815789"/>
              <a:gd name="connsiteX6" fmla="*/ 2169458 w 4069975"/>
              <a:gd name="connsiteY6" fmla="*/ 0 h 815789"/>
              <a:gd name="connsiteX7" fmla="*/ 2384611 w 4069975"/>
              <a:gd name="connsiteY7" fmla="*/ 753036 h 815789"/>
              <a:gd name="connsiteX8" fmla="*/ 2501152 w 4069975"/>
              <a:gd name="connsiteY8" fmla="*/ 313765 h 815789"/>
              <a:gd name="connsiteX9" fmla="*/ 4069975 w 4069975"/>
              <a:gd name="connsiteY9" fmla="*/ 277906 h 815789"/>
              <a:gd name="connsiteX0" fmla="*/ 0 w 3720352"/>
              <a:gd name="connsiteY0" fmla="*/ 439272 h 815789"/>
              <a:gd name="connsiteX1" fmla="*/ 1183340 w 3720352"/>
              <a:gd name="connsiteY1" fmla="*/ 421341 h 815789"/>
              <a:gd name="connsiteX2" fmla="*/ 1344705 w 3720352"/>
              <a:gd name="connsiteY2" fmla="*/ 26894 h 815789"/>
              <a:gd name="connsiteX3" fmla="*/ 1541928 w 3720352"/>
              <a:gd name="connsiteY3" fmla="*/ 815789 h 815789"/>
              <a:gd name="connsiteX4" fmla="*/ 1766046 w 3720352"/>
              <a:gd name="connsiteY4" fmla="*/ 17930 h 815789"/>
              <a:gd name="connsiteX5" fmla="*/ 1954305 w 3720352"/>
              <a:gd name="connsiteY5" fmla="*/ 788894 h 815789"/>
              <a:gd name="connsiteX6" fmla="*/ 2169458 w 3720352"/>
              <a:gd name="connsiteY6" fmla="*/ 0 h 815789"/>
              <a:gd name="connsiteX7" fmla="*/ 2384611 w 3720352"/>
              <a:gd name="connsiteY7" fmla="*/ 753036 h 815789"/>
              <a:gd name="connsiteX8" fmla="*/ 2501152 w 3720352"/>
              <a:gd name="connsiteY8" fmla="*/ 313765 h 815789"/>
              <a:gd name="connsiteX9" fmla="*/ 3720352 w 3720352"/>
              <a:gd name="connsiteY9" fmla="*/ 304800 h 81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720352" h="815789">
                <a:moveTo>
                  <a:pt x="0" y="439272"/>
                </a:moveTo>
                <a:lnTo>
                  <a:pt x="1183340" y="421341"/>
                </a:lnTo>
                <a:lnTo>
                  <a:pt x="1344705" y="26894"/>
                </a:lnTo>
                <a:lnTo>
                  <a:pt x="1541928" y="815789"/>
                </a:lnTo>
                <a:lnTo>
                  <a:pt x="1766046" y="17930"/>
                </a:lnTo>
                <a:lnTo>
                  <a:pt x="1954305" y="788894"/>
                </a:lnTo>
                <a:lnTo>
                  <a:pt x="2169458" y="0"/>
                </a:lnTo>
                <a:lnTo>
                  <a:pt x="2384611" y="753036"/>
                </a:lnTo>
                <a:lnTo>
                  <a:pt x="2501152" y="313765"/>
                </a:lnTo>
                <a:lnTo>
                  <a:pt x="3720352" y="304800"/>
                </a:lnTo>
              </a:path>
            </a:pathLst>
          </a:custGeom>
          <a:noFill/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grpSp>
        <p:nvGrpSpPr>
          <p:cNvPr id="13" name="グループ化 12"/>
          <p:cNvGrpSpPr/>
          <p:nvPr/>
        </p:nvGrpSpPr>
        <p:grpSpPr>
          <a:xfrm>
            <a:off x="6359968" y="2029999"/>
            <a:ext cx="2757608" cy="905435"/>
            <a:chOff x="5220072" y="2805953"/>
            <a:chExt cx="2757608" cy="905435"/>
          </a:xfrm>
        </p:grpSpPr>
        <p:cxnSp>
          <p:nvCxnSpPr>
            <p:cNvPr id="5" name="直線コネクタ 4"/>
            <p:cNvCxnSpPr/>
            <p:nvPr/>
          </p:nvCxnSpPr>
          <p:spPr>
            <a:xfrm>
              <a:off x="5220072" y="3212976"/>
              <a:ext cx="1152128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直線コネクタ 6"/>
            <p:cNvCxnSpPr/>
            <p:nvPr/>
          </p:nvCxnSpPr>
          <p:spPr>
            <a:xfrm>
              <a:off x="6372200" y="2924944"/>
              <a:ext cx="0" cy="648072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フリーフォーム: 図形 8"/>
            <p:cNvSpPr/>
            <p:nvPr/>
          </p:nvSpPr>
          <p:spPr>
            <a:xfrm>
              <a:off x="5898776" y="2805953"/>
              <a:ext cx="806824" cy="905435"/>
            </a:xfrm>
            <a:custGeom>
              <a:avLst/>
              <a:gdLst>
                <a:gd name="connsiteX0" fmla="*/ 0 w 806824"/>
                <a:gd name="connsiteY0" fmla="*/ 0 h 905435"/>
                <a:gd name="connsiteX1" fmla="*/ 806824 w 806824"/>
                <a:gd name="connsiteY1" fmla="*/ 0 h 905435"/>
                <a:gd name="connsiteX2" fmla="*/ 806824 w 806824"/>
                <a:gd name="connsiteY2" fmla="*/ 905435 h 905435"/>
                <a:gd name="connsiteX3" fmla="*/ 53789 w 806824"/>
                <a:gd name="connsiteY3" fmla="*/ 887506 h 9054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6824" h="905435">
                  <a:moveTo>
                    <a:pt x="0" y="0"/>
                  </a:moveTo>
                  <a:lnTo>
                    <a:pt x="806824" y="0"/>
                  </a:lnTo>
                  <a:lnTo>
                    <a:pt x="806824" y="905435"/>
                  </a:lnTo>
                  <a:lnTo>
                    <a:pt x="53789" y="887506"/>
                  </a:lnTo>
                </a:path>
              </a:pathLst>
            </a:custGeom>
            <a:noFill/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/>
            </a:p>
          </p:txBody>
        </p:sp>
        <p:cxnSp>
          <p:nvCxnSpPr>
            <p:cNvPr id="11" name="直線コネクタ 10"/>
            <p:cNvCxnSpPr/>
            <p:nvPr/>
          </p:nvCxnSpPr>
          <p:spPr>
            <a:xfrm>
              <a:off x="6705600" y="3248980"/>
              <a:ext cx="1272080" cy="0"/>
            </a:xfrm>
            <a:prstGeom prst="line">
              <a:avLst/>
            </a:prstGeom>
            <a:ln w="285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テキスト ボックス 15"/>
          <p:cNvSpPr txBox="1"/>
          <p:nvPr/>
        </p:nvSpPr>
        <p:spPr>
          <a:xfrm>
            <a:off x="2495669" y="1467734"/>
            <a:ext cx="129394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dirty="0">
                <a:solidFill>
                  <a:srgbClr val="0070C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弾性</a:t>
            </a:r>
            <a:endParaRPr lang="en-US" altLang="ja-JP" sz="3200" dirty="0">
              <a:solidFill>
                <a:srgbClr val="0070C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2800" dirty="0">
                <a:solidFill>
                  <a:srgbClr val="0070C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elastic</a:t>
            </a:r>
            <a:endParaRPr lang="ja-JP" altLang="en-US" sz="2800" dirty="0">
              <a:solidFill>
                <a:srgbClr val="0070C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7913551" y="1406314"/>
            <a:ext cx="13692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3200" dirty="0">
                <a:solidFill>
                  <a:srgbClr val="C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粘性</a:t>
            </a:r>
            <a:endParaRPr lang="en-US" altLang="ja-JP" sz="3200" dirty="0">
              <a:solidFill>
                <a:srgbClr val="C0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2800" dirty="0">
                <a:solidFill>
                  <a:srgbClr val="C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viscous</a:t>
            </a:r>
            <a:endParaRPr lang="ja-JP" altLang="en-US" sz="2800" dirty="0">
              <a:solidFill>
                <a:srgbClr val="C0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8" name="テキスト ボックス 17"/>
          <p:cNvSpPr txBox="1"/>
          <p:nvPr/>
        </p:nvSpPr>
        <p:spPr>
          <a:xfrm>
            <a:off x="5121866" y="2556193"/>
            <a:ext cx="3674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3200" i="1" dirty="0">
                <a:solidFill>
                  <a:srgbClr val="0070C0"/>
                </a:solidFill>
                <a:latin typeface="+mn-lt"/>
                <a:ea typeface="HG正楷書体-PRO" panose="03000600000000000000" pitchFamily="66" charset="-128"/>
              </a:rPr>
              <a:t>k</a:t>
            </a:r>
            <a:endParaRPr lang="ja-JP" altLang="en-US" sz="2800" i="1" dirty="0">
              <a:solidFill>
                <a:srgbClr val="0070C0"/>
              </a:solidFill>
              <a:latin typeface="+mn-lt"/>
              <a:ea typeface="HG正楷書体-PRO" panose="03000600000000000000" pitchFamily="66" charset="-128"/>
            </a:endParaRPr>
          </a:p>
        </p:txBody>
      </p:sp>
      <p:sp>
        <p:nvSpPr>
          <p:cNvPr id="19" name="テキスト ボックス 18"/>
          <p:cNvSpPr txBox="1"/>
          <p:nvPr/>
        </p:nvSpPr>
        <p:spPr>
          <a:xfrm>
            <a:off x="7937636" y="2500990"/>
            <a:ext cx="381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800" i="1" dirty="0">
                <a:solidFill>
                  <a:srgbClr val="C00000"/>
                </a:solidFill>
                <a:latin typeface="+mn-lt"/>
                <a:ea typeface="HG正楷書体-PRO" panose="03000600000000000000" pitchFamily="66" charset="-128"/>
              </a:rPr>
              <a:t>η</a:t>
            </a:r>
            <a:endParaRPr lang="ja-JP" altLang="en-US" sz="2800" i="1" dirty="0">
              <a:solidFill>
                <a:srgbClr val="C00000"/>
              </a:solidFill>
              <a:latin typeface="+mn-lt"/>
              <a:ea typeface="HG正楷書体-PRO" panose="03000600000000000000" pitchFamily="66" charset="-128"/>
            </a:endParaRPr>
          </a:p>
        </p:txBody>
      </p:sp>
      <p:grpSp>
        <p:nvGrpSpPr>
          <p:cNvPr id="20" name="グループ化 19">
            <a:extLst>
              <a:ext uri="{FF2B5EF4-FFF2-40B4-BE49-F238E27FC236}">
                <a16:creationId xmlns:a16="http://schemas.microsoft.com/office/drawing/2014/main" id="{22CC6715-0CC5-441D-B7BE-7E3CE971E0C3}"/>
              </a:ext>
            </a:extLst>
          </p:cNvPr>
          <p:cNvGrpSpPr/>
          <p:nvPr/>
        </p:nvGrpSpPr>
        <p:grpSpPr>
          <a:xfrm>
            <a:off x="1916670" y="3767994"/>
            <a:ext cx="8886596" cy="1714197"/>
            <a:chOff x="6375620" y="4529273"/>
            <a:chExt cx="8886596" cy="1714197"/>
          </a:xfrm>
        </p:grpSpPr>
        <p:cxnSp>
          <p:nvCxnSpPr>
            <p:cNvPr id="21" name="直線矢印コネクタ 20">
              <a:extLst>
                <a:ext uri="{FF2B5EF4-FFF2-40B4-BE49-F238E27FC236}">
                  <a16:creationId xmlns:a16="http://schemas.microsoft.com/office/drawing/2014/main" id="{26853258-89DB-47DB-8C81-A5B541B2053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04112" y="4869160"/>
              <a:ext cx="0" cy="12461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直線矢印コネクタ 21">
              <a:extLst>
                <a:ext uri="{FF2B5EF4-FFF2-40B4-BE49-F238E27FC236}">
                  <a16:creationId xmlns:a16="http://schemas.microsoft.com/office/drawing/2014/main" id="{21463432-ED9E-4989-8701-C1F09EE5BCD9}"/>
                </a:ext>
              </a:extLst>
            </p:cNvPr>
            <p:cNvCxnSpPr>
              <a:cxnSpLocks/>
            </p:cNvCxnSpPr>
            <p:nvPr/>
          </p:nvCxnSpPr>
          <p:spPr>
            <a:xfrm>
              <a:off x="6375620" y="5794417"/>
              <a:ext cx="8576640" cy="62346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テキスト ボックス 22">
              <a:extLst>
                <a:ext uri="{FF2B5EF4-FFF2-40B4-BE49-F238E27FC236}">
                  <a16:creationId xmlns:a16="http://schemas.microsoft.com/office/drawing/2014/main" id="{E7715AA3-AFBD-456A-8C89-060B6C512A33}"/>
                </a:ext>
              </a:extLst>
            </p:cNvPr>
            <p:cNvSpPr txBox="1"/>
            <p:nvPr/>
          </p:nvSpPr>
          <p:spPr>
            <a:xfrm>
              <a:off x="15046192" y="5560651"/>
              <a:ext cx="21602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800" i="1" dirty="0">
                  <a:latin typeface="+mn-lt"/>
                  <a:ea typeface="HG正楷書体-PRO" panose="03000600000000000000" pitchFamily="66" charset="-128"/>
                </a:rPr>
                <a:t>t</a:t>
              </a:r>
              <a:endParaRPr lang="ja-JP" altLang="en-US" sz="2800" i="1" dirty="0">
                <a:latin typeface="+mn-lt"/>
                <a:ea typeface="HG正楷書体-PRO" panose="03000600000000000000" pitchFamily="66" charset="-128"/>
              </a:endParaRPr>
            </a:p>
          </p:txBody>
        </p:sp>
        <p:sp>
          <p:nvSpPr>
            <p:cNvPr id="24" name="テキスト ボックス 23">
              <a:extLst>
                <a:ext uri="{FF2B5EF4-FFF2-40B4-BE49-F238E27FC236}">
                  <a16:creationId xmlns:a16="http://schemas.microsoft.com/office/drawing/2014/main" id="{8A545D64-B0F9-4493-94FC-EF0715ACC987}"/>
                </a:ext>
              </a:extLst>
            </p:cNvPr>
            <p:cNvSpPr txBox="1"/>
            <p:nvPr/>
          </p:nvSpPr>
          <p:spPr>
            <a:xfrm>
              <a:off x="6682967" y="4529273"/>
              <a:ext cx="36420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ja-JP" sz="3200" i="1" dirty="0">
                  <a:latin typeface="+mn-lt"/>
                  <a:ea typeface="HG正楷書体-PRO" panose="03000600000000000000" pitchFamily="66" charset="-128"/>
                  <a:sym typeface="Symbol" panose="05050102010706020507" pitchFamily="18" charset="2"/>
                </a:rPr>
                <a:t></a:t>
              </a:r>
              <a:endParaRPr lang="ja-JP" altLang="en-US" sz="2800" i="1" dirty="0">
                <a:latin typeface="+mn-lt"/>
                <a:ea typeface="HG正楷書体-PRO" panose="03000600000000000000" pitchFamily="66" charset="-128"/>
              </a:endParaRPr>
            </a:p>
          </p:txBody>
        </p: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E60097C9-C388-49F2-9B91-AD8DD5C313AE}"/>
                </a:ext>
              </a:extLst>
            </p:cNvPr>
            <p:cNvSpPr txBox="1"/>
            <p:nvPr/>
          </p:nvSpPr>
          <p:spPr>
            <a:xfrm flipH="1">
              <a:off x="6805132" y="5781805"/>
              <a:ext cx="2989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dirty="0">
                  <a:latin typeface="+mn-lt"/>
                  <a:ea typeface="HG正楷書体-PRO" panose="03000600000000000000" pitchFamily="66" charset="-128"/>
                </a:rPr>
                <a:t>0</a:t>
              </a:r>
              <a:endParaRPr lang="ja-JP" altLang="en-US" dirty="0">
                <a:latin typeface="+mn-lt"/>
                <a:ea typeface="HG正楷書体-PRO" panose="03000600000000000000" pitchFamily="66" charset="-128"/>
              </a:endParaRPr>
            </a:p>
          </p:txBody>
        </p:sp>
      </p:grpSp>
      <p:sp>
        <p:nvSpPr>
          <p:cNvPr id="26" name="フリーフォーム: 図形 25">
            <a:extLst>
              <a:ext uri="{FF2B5EF4-FFF2-40B4-BE49-F238E27FC236}">
                <a16:creationId xmlns:a16="http://schemas.microsoft.com/office/drawing/2014/main" id="{4038B685-3B0F-4E61-B1C4-D09312D90628}"/>
              </a:ext>
            </a:extLst>
          </p:cNvPr>
          <p:cNvSpPr/>
          <p:nvPr/>
        </p:nvSpPr>
        <p:spPr>
          <a:xfrm>
            <a:off x="2144238" y="3475350"/>
            <a:ext cx="7898130" cy="1556032"/>
          </a:xfrm>
          <a:custGeom>
            <a:avLst/>
            <a:gdLst>
              <a:gd name="connsiteX0" fmla="*/ 0 w 4194810"/>
              <a:gd name="connsiteY0" fmla="*/ 468630 h 468630"/>
              <a:gd name="connsiteX1" fmla="*/ 525780 w 4194810"/>
              <a:gd name="connsiteY1" fmla="*/ 468630 h 468630"/>
              <a:gd name="connsiteX2" fmla="*/ 514350 w 4194810"/>
              <a:gd name="connsiteY2" fmla="*/ 0 h 468630"/>
              <a:gd name="connsiteX3" fmla="*/ 4194810 w 4194810"/>
              <a:gd name="connsiteY3" fmla="*/ 0 h 468630"/>
              <a:gd name="connsiteX0" fmla="*/ 0 w 4194810"/>
              <a:gd name="connsiteY0" fmla="*/ 468630 h 468630"/>
              <a:gd name="connsiteX1" fmla="*/ 525780 w 4194810"/>
              <a:gd name="connsiteY1" fmla="*/ 468630 h 468630"/>
              <a:gd name="connsiteX2" fmla="*/ 2160270 w 4194810"/>
              <a:gd name="connsiteY2" fmla="*/ 274320 h 468630"/>
              <a:gd name="connsiteX3" fmla="*/ 4194810 w 4194810"/>
              <a:gd name="connsiteY3" fmla="*/ 0 h 468630"/>
              <a:gd name="connsiteX0" fmla="*/ 0 w 4194810"/>
              <a:gd name="connsiteY0" fmla="*/ 468630 h 468630"/>
              <a:gd name="connsiteX1" fmla="*/ 525780 w 4194810"/>
              <a:gd name="connsiteY1" fmla="*/ 468630 h 468630"/>
              <a:gd name="connsiteX2" fmla="*/ 2320290 w 4194810"/>
              <a:gd name="connsiteY2" fmla="*/ 194310 h 468630"/>
              <a:gd name="connsiteX3" fmla="*/ 4194810 w 4194810"/>
              <a:gd name="connsiteY3" fmla="*/ 0 h 468630"/>
              <a:gd name="connsiteX0" fmla="*/ 0 w 4194810"/>
              <a:gd name="connsiteY0" fmla="*/ 468630 h 468630"/>
              <a:gd name="connsiteX1" fmla="*/ 525780 w 4194810"/>
              <a:gd name="connsiteY1" fmla="*/ 468630 h 468630"/>
              <a:gd name="connsiteX2" fmla="*/ 2320290 w 4194810"/>
              <a:gd name="connsiteY2" fmla="*/ 194310 h 468630"/>
              <a:gd name="connsiteX3" fmla="*/ 4194810 w 4194810"/>
              <a:gd name="connsiteY3" fmla="*/ 0 h 468630"/>
              <a:gd name="connsiteX0" fmla="*/ 0 w 4194810"/>
              <a:gd name="connsiteY0" fmla="*/ 468630 h 468630"/>
              <a:gd name="connsiteX1" fmla="*/ 525780 w 4194810"/>
              <a:gd name="connsiteY1" fmla="*/ 468630 h 468630"/>
              <a:gd name="connsiteX2" fmla="*/ 2320290 w 4194810"/>
              <a:gd name="connsiteY2" fmla="*/ 171450 h 468630"/>
              <a:gd name="connsiteX3" fmla="*/ 4194810 w 4194810"/>
              <a:gd name="connsiteY3" fmla="*/ 0 h 468630"/>
              <a:gd name="connsiteX0" fmla="*/ 0 w 4217670"/>
              <a:gd name="connsiteY0" fmla="*/ 571500 h 571500"/>
              <a:gd name="connsiteX1" fmla="*/ 525780 w 4217670"/>
              <a:gd name="connsiteY1" fmla="*/ 571500 h 571500"/>
              <a:gd name="connsiteX2" fmla="*/ 2320290 w 4217670"/>
              <a:gd name="connsiteY2" fmla="*/ 274320 h 571500"/>
              <a:gd name="connsiteX3" fmla="*/ 4217670 w 4217670"/>
              <a:gd name="connsiteY3" fmla="*/ 0 h 571500"/>
              <a:gd name="connsiteX0" fmla="*/ 0 w 4206240"/>
              <a:gd name="connsiteY0" fmla="*/ 868680 h 868680"/>
              <a:gd name="connsiteX1" fmla="*/ 514350 w 4206240"/>
              <a:gd name="connsiteY1" fmla="*/ 571500 h 868680"/>
              <a:gd name="connsiteX2" fmla="*/ 2308860 w 4206240"/>
              <a:gd name="connsiteY2" fmla="*/ 274320 h 868680"/>
              <a:gd name="connsiteX3" fmla="*/ 4206240 w 4206240"/>
              <a:gd name="connsiteY3" fmla="*/ 0 h 868680"/>
              <a:gd name="connsiteX0" fmla="*/ 0 w 4206240"/>
              <a:gd name="connsiteY0" fmla="*/ 868680 h 880110"/>
              <a:gd name="connsiteX1" fmla="*/ 525780 w 4206240"/>
              <a:gd name="connsiteY1" fmla="*/ 880110 h 880110"/>
              <a:gd name="connsiteX2" fmla="*/ 2308860 w 4206240"/>
              <a:gd name="connsiteY2" fmla="*/ 274320 h 880110"/>
              <a:gd name="connsiteX3" fmla="*/ 4206240 w 4206240"/>
              <a:gd name="connsiteY3" fmla="*/ 0 h 880110"/>
              <a:gd name="connsiteX0" fmla="*/ 0 w 4206240"/>
              <a:gd name="connsiteY0" fmla="*/ 868680 h 880110"/>
              <a:gd name="connsiteX1" fmla="*/ 525780 w 4206240"/>
              <a:gd name="connsiteY1" fmla="*/ 880110 h 880110"/>
              <a:gd name="connsiteX2" fmla="*/ 525780 w 4206240"/>
              <a:gd name="connsiteY2" fmla="*/ 582930 h 880110"/>
              <a:gd name="connsiteX3" fmla="*/ 4206240 w 4206240"/>
              <a:gd name="connsiteY3" fmla="*/ 0 h 880110"/>
              <a:gd name="connsiteX0" fmla="*/ 0 w 7898130"/>
              <a:gd name="connsiteY0" fmla="*/ 1451610 h 1463040"/>
              <a:gd name="connsiteX1" fmla="*/ 525780 w 7898130"/>
              <a:gd name="connsiteY1" fmla="*/ 1463040 h 1463040"/>
              <a:gd name="connsiteX2" fmla="*/ 525780 w 7898130"/>
              <a:gd name="connsiteY2" fmla="*/ 1165860 h 1463040"/>
              <a:gd name="connsiteX3" fmla="*/ 7898130 w 7898130"/>
              <a:gd name="connsiteY3" fmla="*/ 0 h 14630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98130" h="1463040">
                <a:moveTo>
                  <a:pt x="0" y="1451610"/>
                </a:moveTo>
                <a:lnTo>
                  <a:pt x="525780" y="1463040"/>
                </a:lnTo>
                <a:lnTo>
                  <a:pt x="525780" y="1165860"/>
                </a:lnTo>
                <a:cubicBezTo>
                  <a:pt x="1310640" y="1066800"/>
                  <a:pt x="7273290" y="64770"/>
                  <a:pt x="7898130" y="0"/>
                </a:cubicBezTo>
              </a:path>
            </a:pathLst>
          </a:cu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BBCC32B1-B7CA-4835-9639-453787FCC3E1}"/>
              </a:ext>
            </a:extLst>
          </p:cNvPr>
          <p:cNvSpPr txBox="1"/>
          <p:nvPr/>
        </p:nvSpPr>
        <p:spPr>
          <a:xfrm rot="21080126">
            <a:off x="10021725" y="3080370"/>
            <a:ext cx="14911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sym typeface="Symbol" panose="05050102010706020507" pitchFamily="18" charset="2"/>
              </a:rPr>
              <a:t>傾き</a:t>
            </a:r>
            <a:r>
              <a:rPr lang="en-US" altLang="ja-JP" sz="2800" i="1" dirty="0">
                <a:solidFill>
                  <a:srgbClr val="FF0000"/>
                </a:solidFill>
                <a:latin typeface="Symbol" panose="05050102010706020507" pitchFamily="18" charset="2"/>
                <a:ea typeface="HG正楷書体-PRO" panose="03000600000000000000" pitchFamily="66" charset="-128"/>
                <a:sym typeface="Symbol" panose="05050102010706020507" pitchFamily="18" charset="2"/>
              </a:rPr>
              <a:t>s</a:t>
            </a:r>
            <a:r>
              <a:rPr lang="en-US" altLang="ja-JP" sz="2800" baseline="-25000" dirty="0">
                <a:solidFill>
                  <a:srgbClr val="FF0000"/>
                </a:solidFill>
                <a:latin typeface="Symbol" panose="05050102010706020507" pitchFamily="18" charset="2"/>
                <a:ea typeface="HG正楷書体-PRO" panose="03000600000000000000" pitchFamily="66" charset="-128"/>
                <a:sym typeface="Symbol" panose="05050102010706020507" pitchFamily="18" charset="2"/>
              </a:rPr>
              <a:t>0</a:t>
            </a:r>
            <a:r>
              <a:rPr lang="en-US" altLang="ja-JP" sz="2800" dirty="0">
                <a:solidFill>
                  <a:srgbClr val="FF0000"/>
                </a:solidFill>
                <a:latin typeface="+mn-lt"/>
                <a:ea typeface="HG正楷書体-PRO" panose="03000600000000000000" pitchFamily="66" charset="-128"/>
                <a:sym typeface="Symbol" panose="05050102010706020507" pitchFamily="18" charset="2"/>
              </a:rPr>
              <a:t>/</a:t>
            </a:r>
            <a:r>
              <a:rPr lang="en-US" altLang="ja-JP" i="1" dirty="0">
                <a:solidFill>
                  <a:srgbClr val="FF0000"/>
                </a:solidFill>
                <a:ea typeface="HG正楷書体-PRO" panose="03000600000000000000" pitchFamily="66" charset="-128"/>
              </a:rPr>
              <a:t>η</a:t>
            </a:r>
            <a:endParaRPr lang="ja-JP" altLang="en-US" i="1" dirty="0">
              <a:solidFill>
                <a:srgbClr val="FF0000"/>
              </a:solidFill>
              <a:ea typeface="HG正楷書体-PRO" panose="03000600000000000000" pitchFamily="66" charset="-128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8C167E7-DD35-486A-B320-77E0401084A0}"/>
              </a:ext>
            </a:extLst>
          </p:cNvPr>
          <p:cNvSpPr txBox="1"/>
          <p:nvPr/>
        </p:nvSpPr>
        <p:spPr>
          <a:xfrm>
            <a:off x="1884734" y="4420473"/>
            <a:ext cx="77938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i="1" dirty="0">
                <a:solidFill>
                  <a:srgbClr val="FF0000"/>
                </a:solidFill>
                <a:latin typeface="Symbol" panose="05050102010706020507" pitchFamily="18" charset="2"/>
                <a:ea typeface="HG正楷書体-PRO" panose="03000600000000000000" pitchFamily="66" charset="-128"/>
                <a:sym typeface="Symbol" panose="05050102010706020507" pitchFamily="18" charset="2"/>
              </a:rPr>
              <a:t>s</a:t>
            </a:r>
            <a:r>
              <a:rPr lang="en-US" altLang="ja-JP" sz="2800" baseline="-25000" dirty="0">
                <a:solidFill>
                  <a:srgbClr val="FF0000"/>
                </a:solidFill>
                <a:latin typeface="Symbol" panose="05050102010706020507" pitchFamily="18" charset="2"/>
                <a:ea typeface="HG正楷書体-PRO" panose="03000600000000000000" pitchFamily="66" charset="-128"/>
                <a:sym typeface="Symbol" panose="05050102010706020507" pitchFamily="18" charset="2"/>
              </a:rPr>
              <a:t>0</a:t>
            </a:r>
            <a:r>
              <a:rPr lang="en-US" altLang="ja-JP" sz="2800" dirty="0">
                <a:solidFill>
                  <a:srgbClr val="FF0000"/>
                </a:solidFill>
                <a:latin typeface="+mn-lt"/>
                <a:ea typeface="HG正楷書体-PRO" panose="03000600000000000000" pitchFamily="66" charset="-128"/>
                <a:sym typeface="Symbol" panose="05050102010706020507" pitchFamily="18" charset="2"/>
              </a:rPr>
              <a:t>/</a:t>
            </a:r>
            <a:r>
              <a:rPr lang="en-US" altLang="ja-JP" sz="2800" i="1" dirty="0">
                <a:solidFill>
                  <a:srgbClr val="FF0000"/>
                </a:solidFill>
                <a:latin typeface="+mn-lt"/>
                <a:ea typeface="HG正楷書体-PRO" panose="03000600000000000000" pitchFamily="66" charset="-128"/>
                <a:sym typeface="Symbol" panose="05050102010706020507" pitchFamily="18" charset="2"/>
              </a:rPr>
              <a:t>k</a:t>
            </a:r>
            <a:endParaRPr lang="ja-JP" altLang="en-US" i="1" dirty="0">
              <a:solidFill>
                <a:srgbClr val="FF0000"/>
              </a:solidFill>
              <a:latin typeface="+mn-lt"/>
              <a:ea typeface="HG正楷書体-PRO" panose="03000600000000000000" pitchFamily="66" charset="-128"/>
            </a:endParaRPr>
          </a:p>
        </p:txBody>
      </p:sp>
      <p:cxnSp>
        <p:nvCxnSpPr>
          <p:cNvPr id="6" name="直線コネクタ 5">
            <a:extLst>
              <a:ext uri="{FF2B5EF4-FFF2-40B4-BE49-F238E27FC236}">
                <a16:creationId xmlns:a16="http://schemas.microsoft.com/office/drawing/2014/main" id="{4D11F0E4-7C2D-4718-88EA-15EB145A0DC0}"/>
              </a:ext>
            </a:extLst>
          </p:cNvPr>
          <p:cNvCxnSpPr>
            <a:cxnSpLocks/>
            <a:stCxn id="26" idx="2"/>
          </p:cNvCxnSpPr>
          <p:nvPr/>
        </p:nvCxnSpPr>
        <p:spPr>
          <a:xfrm flipV="1">
            <a:off x="2670018" y="4690103"/>
            <a:ext cx="4388832" cy="2521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線コネクタ 28">
            <a:extLst>
              <a:ext uri="{FF2B5EF4-FFF2-40B4-BE49-F238E27FC236}">
                <a16:creationId xmlns:a16="http://schemas.microsoft.com/office/drawing/2014/main" id="{51B798B5-88BE-405F-A65D-5B349AE3B53E}"/>
              </a:ext>
            </a:extLst>
          </p:cNvPr>
          <p:cNvCxnSpPr>
            <a:cxnSpLocks/>
          </p:cNvCxnSpPr>
          <p:nvPr/>
        </p:nvCxnSpPr>
        <p:spPr>
          <a:xfrm flipV="1">
            <a:off x="5906722" y="4204807"/>
            <a:ext cx="0" cy="845336"/>
          </a:xfrm>
          <a:prstGeom prst="line">
            <a:avLst/>
          </a:prstGeom>
          <a:ln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円弧 11">
            <a:extLst>
              <a:ext uri="{FF2B5EF4-FFF2-40B4-BE49-F238E27FC236}">
                <a16:creationId xmlns:a16="http://schemas.microsoft.com/office/drawing/2014/main" id="{FC74F201-F80F-4B66-BB02-50BB59666CC8}"/>
              </a:ext>
            </a:extLst>
          </p:cNvPr>
          <p:cNvSpPr/>
          <p:nvPr/>
        </p:nvSpPr>
        <p:spPr>
          <a:xfrm>
            <a:off x="5809091" y="4264207"/>
            <a:ext cx="205398" cy="382224"/>
          </a:xfrm>
          <a:prstGeom prst="arc">
            <a:avLst>
              <a:gd name="adj1" fmla="val 16200000"/>
              <a:gd name="adj2" fmla="val 474604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0" name="円弧 29">
            <a:extLst>
              <a:ext uri="{FF2B5EF4-FFF2-40B4-BE49-F238E27FC236}">
                <a16:creationId xmlns:a16="http://schemas.microsoft.com/office/drawing/2014/main" id="{9F1D600C-407B-4EBF-AC05-BDF454F49AF5}"/>
              </a:ext>
            </a:extLst>
          </p:cNvPr>
          <p:cNvSpPr/>
          <p:nvPr/>
        </p:nvSpPr>
        <p:spPr>
          <a:xfrm>
            <a:off x="5804722" y="4680831"/>
            <a:ext cx="205398" cy="382224"/>
          </a:xfrm>
          <a:prstGeom prst="arc">
            <a:avLst>
              <a:gd name="adj1" fmla="val 16888402"/>
              <a:gd name="adj2" fmla="val 4746041"/>
            </a:avLst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4AEB6D83-BF9E-40E7-87B4-C0A2F68B300B}"/>
              </a:ext>
            </a:extLst>
          </p:cNvPr>
          <p:cNvSpPr txBox="1"/>
          <p:nvPr/>
        </p:nvSpPr>
        <p:spPr>
          <a:xfrm flipH="1">
            <a:off x="5648995" y="4980813"/>
            <a:ext cx="5154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i="1" dirty="0">
                <a:latin typeface="Symbol" panose="05050102010706020507" pitchFamily="18" charset="2"/>
                <a:ea typeface="HG正楷書体-PRO" panose="03000600000000000000" pitchFamily="66" charset="-128"/>
              </a:rPr>
              <a:t>t</a:t>
            </a:r>
            <a:r>
              <a:rPr lang="en-US" altLang="ja-JP" baseline="-25000" dirty="0">
                <a:latin typeface="+mn-lt"/>
                <a:ea typeface="HG正楷書体-PRO" panose="03000600000000000000" pitchFamily="66" charset="-128"/>
              </a:rPr>
              <a:t>m</a:t>
            </a:r>
            <a:endParaRPr lang="ja-JP" altLang="en-US" baseline="-25000" dirty="0">
              <a:latin typeface="+mn-lt"/>
              <a:ea typeface="HG正楷書体-PRO" panose="03000600000000000000" pitchFamily="66" charset="-128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8F2A6483-3170-4AFE-A8C2-D47BE2E8FA00}"/>
              </a:ext>
            </a:extLst>
          </p:cNvPr>
          <p:cNvSpPr txBox="1"/>
          <p:nvPr/>
        </p:nvSpPr>
        <p:spPr>
          <a:xfrm>
            <a:off x="885067" y="102121"/>
            <a:ext cx="10416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6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マックスウェル時間</a:t>
            </a:r>
            <a:r>
              <a:rPr lang="en-US" altLang="ja-JP" sz="36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: </a:t>
            </a:r>
            <a:r>
              <a:rPr lang="ja-JP" altLang="en-US" sz="36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粘性と弾性が同程度</a:t>
            </a:r>
            <a:endParaRPr lang="en-US" altLang="ja-JP" sz="36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/>
            <a:r>
              <a:rPr lang="ja-JP" altLang="en-US" sz="36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 </a:t>
            </a:r>
            <a:r>
              <a:rPr lang="en-US" altLang="ja-JP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Maxwell time: elasticity and viscosity are comparable</a:t>
            </a:r>
            <a:endParaRPr lang="ja-JP" altLang="en-US" sz="3200" dirty="0"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EA534D0C-47CC-4C2E-89CB-D69231284AB7}"/>
              </a:ext>
            </a:extLst>
          </p:cNvPr>
          <p:cNvSpPr txBox="1"/>
          <p:nvPr/>
        </p:nvSpPr>
        <p:spPr>
          <a:xfrm>
            <a:off x="3102797" y="5484277"/>
            <a:ext cx="21451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i="1" dirty="0">
                <a:latin typeface="Symbol" panose="05050102010706020507" pitchFamily="18" charset="2"/>
                <a:ea typeface="HG正楷書体-PRO" panose="03000600000000000000" pitchFamily="66" charset="-128"/>
                <a:sym typeface="Symbol" panose="05050102010706020507" pitchFamily="18" charset="2"/>
              </a:rPr>
              <a:t>s</a:t>
            </a:r>
            <a:r>
              <a:rPr lang="en-US" altLang="ja-JP" sz="2800" baseline="-25000" dirty="0">
                <a:latin typeface="Symbol" panose="05050102010706020507" pitchFamily="18" charset="2"/>
                <a:ea typeface="HG正楷書体-PRO" panose="03000600000000000000" pitchFamily="66" charset="-128"/>
                <a:sym typeface="Symbol" panose="05050102010706020507" pitchFamily="18" charset="2"/>
              </a:rPr>
              <a:t>0</a:t>
            </a:r>
            <a:r>
              <a:rPr lang="en-US" altLang="ja-JP" sz="2800" dirty="0">
                <a:latin typeface="+mn-lt"/>
                <a:ea typeface="HG正楷書体-PRO" panose="03000600000000000000" pitchFamily="66" charset="-128"/>
                <a:sym typeface="Symbol" panose="05050102010706020507" pitchFamily="18" charset="2"/>
              </a:rPr>
              <a:t>/</a:t>
            </a:r>
            <a:r>
              <a:rPr lang="en-US" altLang="ja-JP" sz="2800" i="1" dirty="0">
                <a:latin typeface="+mn-lt"/>
                <a:ea typeface="HG正楷書体-PRO" panose="03000600000000000000" pitchFamily="66" charset="-128"/>
                <a:sym typeface="Symbol" panose="05050102010706020507" pitchFamily="18" charset="2"/>
              </a:rPr>
              <a:t>k = </a:t>
            </a:r>
            <a:r>
              <a:rPr lang="en-US" altLang="ja-JP" sz="2800" i="1" dirty="0">
                <a:latin typeface="Symbol" panose="05050102010706020507" pitchFamily="18" charset="2"/>
                <a:ea typeface="HG正楷書体-PRO" panose="03000600000000000000" pitchFamily="66" charset="-128"/>
                <a:sym typeface="Symbol" panose="05050102010706020507" pitchFamily="18" charset="2"/>
              </a:rPr>
              <a:t>t</a:t>
            </a:r>
            <a:r>
              <a:rPr lang="en-US" altLang="ja-JP" sz="2800" i="1" baseline="-25000" dirty="0">
                <a:latin typeface="+mn-lt"/>
                <a:ea typeface="HG正楷書体-PRO" panose="03000600000000000000" pitchFamily="66" charset="-128"/>
                <a:sym typeface="Symbol" panose="05050102010706020507" pitchFamily="18" charset="2"/>
              </a:rPr>
              <a:t>m</a:t>
            </a:r>
            <a:r>
              <a:rPr lang="en-US" altLang="ja-JP" sz="2800" i="1" dirty="0">
                <a:latin typeface="Symbol" panose="05050102010706020507" pitchFamily="18" charset="2"/>
                <a:ea typeface="HG正楷書体-PRO" panose="03000600000000000000" pitchFamily="66" charset="-128"/>
                <a:sym typeface="Symbol" panose="05050102010706020507" pitchFamily="18" charset="2"/>
              </a:rPr>
              <a:t>s</a:t>
            </a:r>
            <a:r>
              <a:rPr lang="en-US" altLang="ja-JP" sz="2800" baseline="-25000" dirty="0">
                <a:latin typeface="Symbol" panose="05050102010706020507" pitchFamily="18" charset="2"/>
                <a:ea typeface="HG正楷書体-PRO" panose="03000600000000000000" pitchFamily="66" charset="-128"/>
                <a:sym typeface="Symbol" panose="05050102010706020507" pitchFamily="18" charset="2"/>
              </a:rPr>
              <a:t>0</a:t>
            </a:r>
            <a:r>
              <a:rPr lang="en-US" altLang="ja-JP" sz="2800" dirty="0">
                <a:ea typeface="HG正楷書体-PRO" panose="03000600000000000000" pitchFamily="66" charset="-128"/>
                <a:sym typeface="Symbol" panose="05050102010706020507" pitchFamily="18" charset="2"/>
              </a:rPr>
              <a:t>/</a:t>
            </a:r>
            <a:r>
              <a:rPr lang="en-US" altLang="ja-JP" sz="2800" i="1" dirty="0">
                <a:ea typeface="HG正楷書体-PRO" panose="03000600000000000000" pitchFamily="66" charset="-128"/>
              </a:rPr>
              <a:t>η</a:t>
            </a:r>
            <a:endParaRPr lang="ja-JP" altLang="en-US" i="1" dirty="0">
              <a:latin typeface="+mn-lt"/>
              <a:ea typeface="HG正楷書体-PRO" panose="03000600000000000000" pitchFamily="66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56555435-4C2E-4922-9841-2FD0F55200A8}"/>
              </a:ext>
            </a:extLst>
          </p:cNvPr>
          <p:cNvSpPr txBox="1"/>
          <p:nvPr/>
        </p:nvSpPr>
        <p:spPr>
          <a:xfrm>
            <a:off x="7344055" y="5484277"/>
            <a:ext cx="12458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2800" i="1" dirty="0">
                <a:latin typeface="Symbol" panose="05050102010706020507" pitchFamily="18" charset="2"/>
                <a:ea typeface="HG正楷書体-PRO" panose="03000600000000000000" pitchFamily="66" charset="-128"/>
                <a:sym typeface="Symbol" panose="05050102010706020507" pitchFamily="18" charset="2"/>
              </a:rPr>
              <a:t>t</a:t>
            </a:r>
            <a:r>
              <a:rPr lang="en-US" altLang="ja-JP" sz="2800" i="1" baseline="-25000" dirty="0">
                <a:latin typeface="+mn-lt"/>
                <a:ea typeface="HG正楷書体-PRO" panose="03000600000000000000" pitchFamily="66" charset="-128"/>
                <a:sym typeface="Symbol" panose="05050102010706020507" pitchFamily="18" charset="2"/>
              </a:rPr>
              <a:t>m</a:t>
            </a:r>
            <a:r>
              <a:rPr lang="en-US" altLang="ja-JP" sz="2800" i="1" dirty="0">
                <a:latin typeface="+mn-lt"/>
                <a:ea typeface="HG正楷書体-PRO" panose="03000600000000000000" pitchFamily="66" charset="-128"/>
                <a:sym typeface="Symbol" panose="05050102010706020507" pitchFamily="18" charset="2"/>
              </a:rPr>
              <a:t>= </a:t>
            </a:r>
            <a:r>
              <a:rPr lang="en-US" altLang="ja-JP" sz="2800" i="1" dirty="0">
                <a:ea typeface="HG正楷書体-PRO" panose="03000600000000000000" pitchFamily="66" charset="-128"/>
              </a:rPr>
              <a:t>η</a:t>
            </a:r>
            <a:r>
              <a:rPr lang="en-US" altLang="ja-JP" dirty="0">
                <a:latin typeface="+mn-lt"/>
                <a:ea typeface="HG正楷書体-PRO" panose="03000600000000000000" pitchFamily="66" charset="-128"/>
                <a:sym typeface="Symbol" panose="05050102010706020507" pitchFamily="18" charset="2"/>
              </a:rPr>
              <a:t>/</a:t>
            </a:r>
            <a:r>
              <a:rPr lang="en-US" altLang="ja-JP" i="1" dirty="0">
                <a:latin typeface="+mn-lt"/>
                <a:ea typeface="HG正楷書体-PRO" panose="03000600000000000000" pitchFamily="66" charset="-128"/>
                <a:sym typeface="Symbol" panose="05050102010706020507" pitchFamily="18" charset="2"/>
              </a:rPr>
              <a:t>k</a:t>
            </a:r>
            <a:endParaRPr lang="ja-JP" altLang="en-US" i="1" dirty="0">
              <a:latin typeface="+mn-lt"/>
              <a:ea typeface="HG正楷書体-PRO" panose="03000600000000000000" pitchFamily="66" charset="-128"/>
            </a:endParaRPr>
          </a:p>
        </p:txBody>
      </p:sp>
      <p:cxnSp>
        <p:nvCxnSpPr>
          <p:cNvPr id="38" name="直線矢印コネクタ 37">
            <a:extLst>
              <a:ext uri="{FF2B5EF4-FFF2-40B4-BE49-F238E27FC236}">
                <a16:creationId xmlns:a16="http://schemas.microsoft.com/office/drawing/2014/main" id="{1287A73D-FC56-457B-92B2-CFF41335BD8D}"/>
              </a:ext>
            </a:extLst>
          </p:cNvPr>
          <p:cNvCxnSpPr/>
          <p:nvPr/>
        </p:nvCxnSpPr>
        <p:spPr>
          <a:xfrm>
            <a:off x="5594952" y="5819753"/>
            <a:ext cx="144372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E926DE5A-DFB4-418F-9BD9-96D3A3782B9F}"/>
              </a:ext>
            </a:extLst>
          </p:cNvPr>
          <p:cNvSpPr txBox="1"/>
          <p:nvPr/>
        </p:nvSpPr>
        <p:spPr>
          <a:xfrm>
            <a:off x="6672063" y="6166747"/>
            <a:ext cx="53860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数年から数十年 </a:t>
            </a:r>
            <a:r>
              <a:rPr lang="en-US" altLang="ja-JP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(tens of) years</a:t>
            </a:r>
            <a:endParaRPr lang="ja-JP" altLang="en-US" sz="3200" dirty="0"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B9A474AC-4C21-4B35-91FE-216F86B0AD7F}"/>
              </a:ext>
            </a:extLst>
          </p:cNvPr>
          <p:cNvSpPr txBox="1"/>
          <p:nvPr/>
        </p:nvSpPr>
        <p:spPr>
          <a:xfrm>
            <a:off x="6266448" y="4842496"/>
            <a:ext cx="1980029" cy="52322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>
                <a:solidFill>
                  <a:srgbClr val="C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粘性が卓越</a:t>
            </a:r>
            <a:endParaRPr lang="en-US" altLang="ja-JP" sz="2800" dirty="0">
              <a:solidFill>
                <a:srgbClr val="C0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75420587-A2E1-4881-8B12-C9F26363A634}"/>
              </a:ext>
            </a:extLst>
          </p:cNvPr>
          <p:cNvSpPr txBox="1"/>
          <p:nvPr/>
        </p:nvSpPr>
        <p:spPr>
          <a:xfrm>
            <a:off x="3548438" y="4830974"/>
            <a:ext cx="1980029" cy="523220"/>
          </a:xfrm>
          <a:prstGeom prst="rect">
            <a:avLst/>
          </a:prstGeom>
          <a:solidFill>
            <a:schemeClr val="bg1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pPr algn="ctr"/>
            <a:r>
              <a:rPr lang="ja-JP" altLang="en-US" sz="2800" dirty="0">
                <a:solidFill>
                  <a:srgbClr val="0070C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弾性が卓越</a:t>
            </a:r>
            <a:endParaRPr lang="en-US" altLang="ja-JP" sz="2800" dirty="0">
              <a:solidFill>
                <a:srgbClr val="0070C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9494C2B7-FAF2-4696-89A9-B84D4E5FF57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0337763"/>
      </p:ext>
    </p:extLst>
  </p:cSld>
  <p:clrMapOvr>
    <a:masterClrMapping/>
  </p:clrMapOvr>
  <p:transition spd="med" advTm="136775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2" grpId="0" animBg="1"/>
      <p:bldP spid="30" grpId="0" animBg="1"/>
      <p:bldP spid="32" grpId="0"/>
      <p:bldP spid="34" grpId="0"/>
      <p:bldP spid="36" grpId="0"/>
      <p:bldP spid="40" grpId="0"/>
      <p:bldP spid="31" grpId="0" animBg="1"/>
      <p:bldP spid="3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38"/>
            </a:gs>
            <a:gs pos="50000">
              <a:schemeClr val="accent2"/>
            </a:gs>
            <a:gs pos="100000">
              <a:srgbClr val="000038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12"/>
          <p:cNvSpPr txBox="1">
            <a:spLocks noChangeArrowheads="1"/>
          </p:cNvSpPr>
          <p:nvPr/>
        </p:nvSpPr>
        <p:spPr bwMode="auto">
          <a:xfrm>
            <a:off x="1593691" y="188641"/>
            <a:ext cx="869981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3600" dirty="0">
                <a:solidFill>
                  <a:srgbClr val="FFCC66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柔らかい地球</a:t>
            </a:r>
            <a:r>
              <a:rPr lang="ja-JP" altLang="en-US" sz="3200" dirty="0">
                <a:solidFill>
                  <a:schemeClr val="bg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：地球は流体としての形を持つ</a:t>
            </a:r>
            <a:endParaRPr lang="en-US" altLang="ja-JP" sz="3200" dirty="0">
              <a:solidFill>
                <a:schemeClr val="bg1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algn="ctr"/>
            <a:r>
              <a:rPr lang="en-US" altLang="ja-JP" dirty="0">
                <a:solidFill>
                  <a:schemeClr val="bg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Ductile earth : manifestation in its shape</a:t>
            </a:r>
            <a:endParaRPr lang="ja-JP" altLang="en-US" dirty="0">
              <a:solidFill>
                <a:schemeClr val="bg1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49517" name="Text Box 13"/>
          <p:cNvSpPr txBox="1">
            <a:spLocks noChangeArrowheads="1"/>
          </p:cNvSpPr>
          <p:nvPr/>
        </p:nvSpPr>
        <p:spPr bwMode="auto">
          <a:xfrm>
            <a:off x="4440238" y="5373688"/>
            <a:ext cx="438453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 dirty="0">
                <a:solidFill>
                  <a:srgbClr val="FFFF99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赤道半径</a:t>
            </a:r>
            <a:r>
              <a:rPr lang="ja-JP" altLang="en-US" sz="2800" i="1" dirty="0">
                <a:solidFill>
                  <a:srgbClr val="CC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 </a:t>
            </a:r>
            <a:r>
              <a:rPr lang="en-US" altLang="ja-JP" sz="2800" dirty="0">
                <a:solidFill>
                  <a:srgbClr val="FFFF99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-</a:t>
            </a:r>
            <a:r>
              <a:rPr lang="en-US" altLang="ja-JP" sz="2800" dirty="0">
                <a:solidFill>
                  <a:srgbClr val="CC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 </a:t>
            </a:r>
            <a:r>
              <a:rPr lang="ja-JP" altLang="en-US" sz="2800" dirty="0">
                <a:solidFill>
                  <a:srgbClr val="FFFF99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極半径</a:t>
            </a:r>
            <a:r>
              <a:rPr lang="ja-JP" altLang="en-US" dirty="0">
                <a:solidFill>
                  <a:schemeClr val="hlink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 </a:t>
            </a:r>
            <a:r>
              <a:rPr lang="en-US" altLang="ja-JP" dirty="0">
                <a:solidFill>
                  <a:schemeClr val="hlink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~ 20 km</a:t>
            </a:r>
          </a:p>
        </p:txBody>
      </p:sp>
      <p:sp>
        <p:nvSpPr>
          <p:cNvPr id="149519" name="Line 15"/>
          <p:cNvSpPr>
            <a:spLocks noChangeShapeType="1"/>
          </p:cNvSpPr>
          <p:nvPr/>
        </p:nvSpPr>
        <p:spPr bwMode="auto">
          <a:xfrm>
            <a:off x="4440238" y="2565400"/>
            <a:ext cx="0" cy="1296988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49520" name="Line 16"/>
          <p:cNvSpPr>
            <a:spLocks noChangeShapeType="1"/>
          </p:cNvSpPr>
          <p:nvPr/>
        </p:nvSpPr>
        <p:spPr bwMode="auto">
          <a:xfrm flipH="1">
            <a:off x="4656138" y="2276475"/>
            <a:ext cx="1439862" cy="0"/>
          </a:xfrm>
          <a:prstGeom prst="line">
            <a:avLst/>
          </a:prstGeom>
          <a:noFill/>
          <a:ln w="9525">
            <a:solidFill>
              <a:srgbClr val="FFFF99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49521" name="Text Box 17"/>
          <p:cNvSpPr txBox="1">
            <a:spLocks noChangeArrowheads="1"/>
          </p:cNvSpPr>
          <p:nvPr/>
        </p:nvSpPr>
        <p:spPr bwMode="auto">
          <a:xfrm>
            <a:off x="5112545" y="1476941"/>
            <a:ext cx="41296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 dirty="0">
                <a:solidFill>
                  <a:srgbClr val="FFFF99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赤道半径 </a:t>
            </a:r>
            <a:r>
              <a:rPr lang="en-US" altLang="ja-JP" dirty="0">
                <a:solidFill>
                  <a:srgbClr val="FFFF99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equatorial radius</a:t>
            </a:r>
            <a:endParaRPr lang="ja-JP" altLang="en-US" sz="2800" dirty="0">
              <a:solidFill>
                <a:srgbClr val="FFFF99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49522" name="Text Box 18"/>
          <p:cNvSpPr txBox="1">
            <a:spLocks noChangeArrowheads="1"/>
          </p:cNvSpPr>
          <p:nvPr/>
        </p:nvSpPr>
        <p:spPr bwMode="auto">
          <a:xfrm>
            <a:off x="2612237" y="2767618"/>
            <a:ext cx="1874232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ja-JP" altLang="en-US" sz="2800" dirty="0">
                <a:solidFill>
                  <a:srgbClr val="FFFF99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極半径</a:t>
            </a:r>
            <a:endParaRPr lang="en-US" altLang="ja-JP" sz="2800" dirty="0">
              <a:solidFill>
                <a:srgbClr val="FFFF99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algn="r"/>
            <a:r>
              <a:rPr lang="en-US" altLang="ja-JP" dirty="0">
                <a:solidFill>
                  <a:srgbClr val="FFFF99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polar radius</a:t>
            </a:r>
            <a:endParaRPr lang="ja-JP" altLang="en-US" dirty="0">
              <a:solidFill>
                <a:srgbClr val="FFFF99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49529" name="Text Box 25"/>
          <p:cNvSpPr txBox="1">
            <a:spLocks noChangeArrowheads="1"/>
          </p:cNvSpPr>
          <p:nvPr/>
        </p:nvSpPr>
        <p:spPr bwMode="auto">
          <a:xfrm>
            <a:off x="4223793" y="5895040"/>
            <a:ext cx="5149167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 dirty="0">
                <a:solidFill>
                  <a:srgbClr val="FFCC66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扁平率</a:t>
            </a:r>
            <a:r>
              <a:rPr lang="en-US" altLang="ja-JP" dirty="0">
                <a:solidFill>
                  <a:srgbClr val="FFCC66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~ 20 </a:t>
            </a:r>
            <a:r>
              <a:rPr lang="en-US" altLang="ja-JP" sz="2000" dirty="0">
                <a:solidFill>
                  <a:srgbClr val="FFCC66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km</a:t>
            </a:r>
            <a:r>
              <a:rPr lang="en-US" altLang="ja-JP" dirty="0">
                <a:solidFill>
                  <a:srgbClr val="FFCC66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/6000 </a:t>
            </a:r>
            <a:r>
              <a:rPr lang="en-US" altLang="ja-JP" sz="2000" dirty="0">
                <a:solidFill>
                  <a:srgbClr val="FFCC66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km</a:t>
            </a:r>
            <a:r>
              <a:rPr lang="en-US" altLang="ja-JP" dirty="0">
                <a:solidFill>
                  <a:srgbClr val="FFCC66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 = ~ 1/300</a:t>
            </a:r>
            <a:endParaRPr lang="en-US" altLang="ja-JP" sz="2800" dirty="0">
              <a:solidFill>
                <a:srgbClr val="FFCC66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r>
              <a:rPr lang="en-US" altLang="ja-JP" dirty="0">
                <a:solidFill>
                  <a:srgbClr val="FFCC66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flattening</a:t>
            </a:r>
          </a:p>
        </p:txBody>
      </p:sp>
      <p:pic>
        <p:nvPicPr>
          <p:cNvPr id="149547" name="Picture 43" descr="aearth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56138" y="2349501"/>
            <a:ext cx="2519362" cy="2519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9548" name="Line 44"/>
          <p:cNvSpPr>
            <a:spLocks noChangeShapeType="1"/>
          </p:cNvSpPr>
          <p:nvPr/>
        </p:nvSpPr>
        <p:spPr bwMode="auto">
          <a:xfrm>
            <a:off x="7104063" y="3644900"/>
            <a:ext cx="647700" cy="0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49549" name="Line 45"/>
          <p:cNvSpPr>
            <a:spLocks noChangeShapeType="1"/>
          </p:cNvSpPr>
          <p:nvPr/>
        </p:nvSpPr>
        <p:spPr bwMode="auto">
          <a:xfrm>
            <a:off x="4079875" y="3644900"/>
            <a:ext cx="647700" cy="0"/>
          </a:xfrm>
          <a:prstGeom prst="line">
            <a:avLst/>
          </a:prstGeom>
          <a:noFill/>
          <a:ln w="38100">
            <a:solidFill>
              <a:srgbClr val="FFCC66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49550" name="Text Box 46"/>
          <p:cNvSpPr txBox="1">
            <a:spLocks noChangeArrowheads="1"/>
          </p:cNvSpPr>
          <p:nvPr/>
        </p:nvSpPr>
        <p:spPr bwMode="auto">
          <a:xfrm>
            <a:off x="7319964" y="3160714"/>
            <a:ext cx="32608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FFCC66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遠心力 </a:t>
            </a:r>
            <a:r>
              <a:rPr lang="en-US" altLang="ja-JP" sz="2000" dirty="0">
                <a:solidFill>
                  <a:srgbClr val="FFCC66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centrifugal force</a:t>
            </a:r>
            <a:endParaRPr lang="ja-JP" altLang="en-US" dirty="0">
              <a:solidFill>
                <a:srgbClr val="FFCC66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3DAF506C-640A-4FFA-BD16-4B6E0CEC34F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4675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49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49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9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149547"/>
                                        </p:tgtEl>
                                      </p:cBhvr>
                                      <p:by x="11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2000" fill="hold"/>
                                        <p:tgtEl>
                                          <p:spTgt spid="149547"/>
                                        </p:tgtEl>
                                      </p:cBhvr>
                                      <p:by x="100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495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9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495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9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495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9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49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49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49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149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49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49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9517" grpId="0"/>
      <p:bldP spid="149519" grpId="0" animBg="1"/>
      <p:bldP spid="149520" grpId="0" animBg="1"/>
      <p:bldP spid="149521" grpId="0"/>
      <p:bldP spid="149522" grpId="0"/>
      <p:bldP spid="149529" grpId="0"/>
      <p:bldP spid="149548" grpId="0" animBg="1"/>
      <p:bldP spid="149548" grpId="1" animBg="1"/>
      <p:bldP spid="149549" grpId="0" animBg="1"/>
      <p:bldP spid="149549" grpId="1" animBg="1"/>
      <p:bldP spid="149550" grpId="0"/>
      <p:bldP spid="149550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A0A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114" name="AutoShape 2"/>
          <p:cNvSpPr>
            <a:spLocks noChangeArrowheads="1"/>
          </p:cNvSpPr>
          <p:nvPr/>
        </p:nvSpPr>
        <p:spPr bwMode="auto">
          <a:xfrm>
            <a:off x="4943476" y="2854325"/>
            <a:ext cx="5724525" cy="172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08 w 21600"/>
              <a:gd name="T13" fmla="*/ 0 h 21600"/>
              <a:gd name="T14" fmla="*/ 21192 w 21600"/>
              <a:gd name="T15" fmla="*/ 129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989" y="10700"/>
                </a:moveTo>
                <a:cubicBezTo>
                  <a:pt x="3044" y="6425"/>
                  <a:pt x="6525" y="2988"/>
                  <a:pt x="10800" y="2989"/>
                </a:cubicBezTo>
                <a:cubicBezTo>
                  <a:pt x="15074" y="2989"/>
                  <a:pt x="18555" y="6425"/>
                  <a:pt x="18610" y="10700"/>
                </a:cubicBezTo>
                <a:lnTo>
                  <a:pt x="21599" y="10661"/>
                </a:lnTo>
                <a:cubicBezTo>
                  <a:pt x="21523" y="4751"/>
                  <a:pt x="16710" y="-1"/>
                  <a:pt x="10799" y="0"/>
                </a:cubicBezTo>
                <a:cubicBezTo>
                  <a:pt x="4889" y="0"/>
                  <a:pt x="76" y="4751"/>
                  <a:pt x="0" y="10661"/>
                </a:cubicBezTo>
                <a:close/>
              </a:path>
            </a:pathLst>
          </a:custGeom>
          <a:solidFill>
            <a:srgbClr val="B4B0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5715" name="Oval 3"/>
          <p:cNvSpPr>
            <a:spLocks noChangeArrowheads="1"/>
          </p:cNvSpPr>
          <p:nvPr/>
        </p:nvSpPr>
        <p:spPr bwMode="auto">
          <a:xfrm>
            <a:off x="2782888" y="3068639"/>
            <a:ext cx="1187450" cy="1152525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rgbClr val="20207E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15716" name="Text Box 4"/>
          <p:cNvSpPr txBox="1">
            <a:spLocks noChangeArrowheads="1"/>
          </p:cNvSpPr>
          <p:nvPr/>
        </p:nvSpPr>
        <p:spPr bwMode="auto">
          <a:xfrm>
            <a:off x="2701879" y="546895"/>
            <a:ext cx="163859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3200" dirty="0">
                <a:solidFill>
                  <a:srgbClr val="BBE0E3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地球</a:t>
            </a:r>
            <a:endParaRPr lang="en-US" altLang="ja-JP" sz="3200" dirty="0">
              <a:solidFill>
                <a:srgbClr val="BBE0E3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algn="ctr"/>
            <a:r>
              <a:rPr lang="en-US" altLang="ja-JP" dirty="0">
                <a:solidFill>
                  <a:srgbClr val="BBE0E3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The Earth</a:t>
            </a:r>
            <a:endParaRPr lang="ja-JP" altLang="en-US" dirty="0">
              <a:solidFill>
                <a:srgbClr val="BBE0E3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15717" name="Text Box 5"/>
          <p:cNvSpPr txBox="1">
            <a:spLocks noChangeArrowheads="1"/>
          </p:cNvSpPr>
          <p:nvPr/>
        </p:nvSpPr>
        <p:spPr bwMode="auto">
          <a:xfrm>
            <a:off x="2063750" y="4854575"/>
            <a:ext cx="30241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800" dirty="0">
                <a:solidFill>
                  <a:srgbClr val="FFCC66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扁平率　</a:t>
            </a:r>
            <a:r>
              <a:rPr lang="en-US" altLang="ja-JP" dirty="0">
                <a:solidFill>
                  <a:srgbClr val="FFCC66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f ~ 1/300</a:t>
            </a:r>
            <a:endParaRPr lang="en-US" altLang="ja-JP" sz="2800" i="1" dirty="0">
              <a:solidFill>
                <a:srgbClr val="FFCC66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218118" name="Text Box 6"/>
          <p:cNvSpPr txBox="1">
            <a:spLocks noChangeArrowheads="1"/>
          </p:cNvSpPr>
          <p:nvPr/>
        </p:nvSpPr>
        <p:spPr bwMode="auto">
          <a:xfrm>
            <a:off x="6888088" y="476251"/>
            <a:ext cx="2278188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200" dirty="0">
                <a:solidFill>
                  <a:srgbClr val="B4B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土星 </a:t>
            </a:r>
            <a:r>
              <a:rPr lang="en-US" altLang="ja-JP" sz="2800" dirty="0">
                <a:solidFill>
                  <a:srgbClr val="B4B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Saturn</a:t>
            </a:r>
            <a:endParaRPr lang="ja-JP" altLang="en-US" sz="2800" dirty="0">
              <a:solidFill>
                <a:srgbClr val="B4B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218119" name="Text Box 7"/>
          <p:cNvSpPr txBox="1">
            <a:spLocks noChangeArrowheads="1"/>
          </p:cNvSpPr>
          <p:nvPr/>
        </p:nvSpPr>
        <p:spPr bwMode="auto">
          <a:xfrm>
            <a:off x="6672264" y="5517233"/>
            <a:ext cx="302418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ja-JP" altLang="en-US" sz="2800" dirty="0">
                <a:solidFill>
                  <a:srgbClr val="FFCC66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扁平率　</a:t>
            </a:r>
            <a:r>
              <a:rPr lang="en-US" altLang="ja-JP" dirty="0">
                <a:solidFill>
                  <a:srgbClr val="FFCC66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f ~ 1/10</a:t>
            </a:r>
            <a:endParaRPr lang="en-US" altLang="ja-JP" sz="2800" i="1" dirty="0">
              <a:solidFill>
                <a:srgbClr val="FFCC66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06504" name="Text Box 8"/>
          <p:cNvSpPr txBox="1">
            <a:spLocks noChangeArrowheads="1"/>
          </p:cNvSpPr>
          <p:nvPr/>
        </p:nvSpPr>
        <p:spPr bwMode="auto">
          <a:xfrm>
            <a:off x="2416176" y="1735138"/>
            <a:ext cx="15414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dirty="0">
                <a:solidFill>
                  <a:srgbClr val="333399">
                    <a:lumMod val="40000"/>
                    <a:lumOff val="60000"/>
                  </a:srgbClr>
                </a:solidFill>
                <a:ea typeface="HG正楷書体" pitchFamily="65" charset="-128"/>
              </a:rPr>
              <a:t>2</a:t>
            </a:r>
            <a:r>
              <a:rPr lang="en-US" altLang="ja-JP" sz="2000" dirty="0">
                <a:solidFill>
                  <a:srgbClr val="333399">
                    <a:lumMod val="40000"/>
                    <a:lumOff val="60000"/>
                  </a:srgbClr>
                </a:solidFill>
                <a:latin typeface="Symbol" pitchFamily="18" charset="2"/>
                <a:ea typeface="HG正楷書体" pitchFamily="65" charset="-128"/>
              </a:rPr>
              <a:t>p</a:t>
            </a:r>
            <a:r>
              <a:rPr lang="en-US" altLang="ja-JP" i="1" dirty="0">
                <a:solidFill>
                  <a:srgbClr val="333399">
                    <a:lumMod val="40000"/>
                    <a:lumOff val="60000"/>
                  </a:srgbClr>
                </a:solidFill>
                <a:ea typeface="HG正楷書体" pitchFamily="65" charset="-128"/>
              </a:rPr>
              <a:t>/</a:t>
            </a:r>
            <a:r>
              <a:rPr lang="en-US" altLang="ja-JP" sz="2000" dirty="0">
                <a:solidFill>
                  <a:srgbClr val="333399">
                    <a:lumMod val="40000"/>
                    <a:lumOff val="60000"/>
                  </a:srgbClr>
                </a:solidFill>
                <a:latin typeface="Symbol" pitchFamily="18" charset="2"/>
                <a:ea typeface="HG正楷書体" pitchFamily="65" charset="-128"/>
              </a:rPr>
              <a:t>w</a:t>
            </a:r>
            <a:r>
              <a:rPr lang="ja-JP" altLang="en-US" sz="2000" dirty="0">
                <a:solidFill>
                  <a:srgbClr val="BBE0E3"/>
                </a:solidFill>
                <a:ea typeface="HG正楷書体" pitchFamily="65" charset="-128"/>
              </a:rPr>
              <a:t>　</a:t>
            </a:r>
            <a:r>
              <a:rPr lang="en-US" altLang="ja-JP" sz="2000" dirty="0">
                <a:solidFill>
                  <a:srgbClr val="BBE0E3"/>
                </a:solidFill>
                <a:ea typeface="HG正楷書体" pitchFamily="65" charset="-128"/>
              </a:rPr>
              <a:t>: 1 </a:t>
            </a:r>
            <a:r>
              <a:rPr lang="ja-JP" altLang="en-US" sz="2000" dirty="0">
                <a:solidFill>
                  <a:srgbClr val="BBE0E3"/>
                </a:solidFill>
                <a:latin typeface="小塚ゴシック Pro L" pitchFamily="34" charset="-128"/>
                <a:ea typeface="小塚ゴシック Pro L" pitchFamily="34" charset="-128"/>
              </a:rPr>
              <a:t>日</a:t>
            </a:r>
            <a:endParaRPr lang="ja-JP" altLang="en-US" dirty="0">
              <a:solidFill>
                <a:srgbClr val="B4B000"/>
              </a:solidFill>
              <a:latin typeface="小塚ゴシック Pro L" pitchFamily="34" charset="-128"/>
              <a:ea typeface="小塚ゴシック Pro L" pitchFamily="34" charset="-128"/>
            </a:endParaRPr>
          </a:p>
        </p:txBody>
      </p:sp>
      <p:sp>
        <p:nvSpPr>
          <p:cNvPr id="106505" name="Text Box 9"/>
          <p:cNvSpPr txBox="1">
            <a:spLocks noChangeArrowheads="1"/>
          </p:cNvSpPr>
          <p:nvPr/>
        </p:nvSpPr>
        <p:spPr bwMode="auto">
          <a:xfrm>
            <a:off x="2487614" y="2024063"/>
            <a:ext cx="1825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dirty="0">
                <a:solidFill>
                  <a:srgbClr val="333399">
                    <a:lumMod val="40000"/>
                    <a:lumOff val="60000"/>
                  </a:srgbClr>
                </a:solidFill>
                <a:latin typeface="Symbol" pitchFamily="18" charset="2"/>
                <a:ea typeface="HG正楷書体" pitchFamily="65" charset="-128"/>
              </a:rPr>
              <a:t>r</a:t>
            </a:r>
            <a:r>
              <a:rPr lang="ja-JP" altLang="en-US" sz="2000" dirty="0">
                <a:solidFill>
                  <a:srgbClr val="BBE0E3"/>
                </a:solidFill>
                <a:ea typeface="HG正楷書体" pitchFamily="65" charset="-128"/>
              </a:rPr>
              <a:t>　</a:t>
            </a:r>
            <a:r>
              <a:rPr lang="en-US" altLang="ja-JP" sz="2000" dirty="0">
                <a:solidFill>
                  <a:srgbClr val="BBE0E3"/>
                </a:solidFill>
                <a:ea typeface="HG正楷書体" pitchFamily="65" charset="-128"/>
              </a:rPr>
              <a:t>: 5.52 g/cm</a:t>
            </a:r>
            <a:r>
              <a:rPr lang="en-US" altLang="ja-JP" sz="2000" baseline="30000" dirty="0">
                <a:solidFill>
                  <a:srgbClr val="BBE0E3"/>
                </a:solidFill>
                <a:ea typeface="HG正楷書体" pitchFamily="65" charset="-128"/>
              </a:rPr>
              <a:t>3</a:t>
            </a:r>
          </a:p>
        </p:txBody>
      </p:sp>
      <p:sp>
        <p:nvSpPr>
          <p:cNvPr id="218122" name="Text Box 10"/>
          <p:cNvSpPr txBox="1">
            <a:spLocks noChangeArrowheads="1"/>
          </p:cNvSpPr>
          <p:nvPr/>
        </p:nvSpPr>
        <p:spPr bwMode="auto">
          <a:xfrm>
            <a:off x="6743701" y="1123950"/>
            <a:ext cx="19859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dirty="0">
                <a:solidFill>
                  <a:srgbClr val="333399">
                    <a:lumMod val="40000"/>
                    <a:lumOff val="60000"/>
                  </a:srgbClr>
                </a:solidFill>
                <a:ea typeface="HG正楷書体" pitchFamily="65" charset="-128"/>
              </a:rPr>
              <a:t>2</a:t>
            </a:r>
            <a:r>
              <a:rPr lang="en-US" altLang="ja-JP" sz="2000" dirty="0">
                <a:solidFill>
                  <a:srgbClr val="333399">
                    <a:lumMod val="40000"/>
                    <a:lumOff val="60000"/>
                  </a:srgbClr>
                </a:solidFill>
                <a:latin typeface="Symbol" pitchFamily="18" charset="2"/>
                <a:ea typeface="HG正楷書体" pitchFamily="65" charset="-128"/>
              </a:rPr>
              <a:t>p</a:t>
            </a:r>
            <a:r>
              <a:rPr lang="en-US" altLang="ja-JP" i="1" dirty="0">
                <a:solidFill>
                  <a:srgbClr val="333399">
                    <a:lumMod val="40000"/>
                    <a:lumOff val="60000"/>
                  </a:srgbClr>
                </a:solidFill>
                <a:ea typeface="HG正楷書体" pitchFamily="65" charset="-128"/>
              </a:rPr>
              <a:t>/</a:t>
            </a:r>
            <a:r>
              <a:rPr lang="en-US" altLang="ja-JP" sz="2000" dirty="0">
                <a:solidFill>
                  <a:srgbClr val="333399">
                    <a:lumMod val="40000"/>
                    <a:lumOff val="60000"/>
                  </a:srgbClr>
                </a:solidFill>
                <a:latin typeface="Symbol" pitchFamily="18" charset="2"/>
                <a:ea typeface="HG正楷書体" pitchFamily="65" charset="-128"/>
              </a:rPr>
              <a:t>w</a:t>
            </a:r>
            <a:r>
              <a:rPr lang="ja-JP" altLang="en-US" sz="2000" dirty="0">
                <a:solidFill>
                  <a:srgbClr val="BBE0E3"/>
                </a:solidFill>
                <a:ea typeface="HG正楷書体" pitchFamily="65" charset="-128"/>
              </a:rPr>
              <a:t>　</a:t>
            </a:r>
            <a:r>
              <a:rPr lang="en-US" altLang="ja-JP" sz="2000" dirty="0">
                <a:solidFill>
                  <a:srgbClr val="BBE0E3"/>
                </a:solidFill>
                <a:ea typeface="HG正楷書体" pitchFamily="65" charset="-128"/>
              </a:rPr>
              <a:t>: 0.444 </a:t>
            </a:r>
            <a:r>
              <a:rPr lang="ja-JP" altLang="en-US" sz="2000" dirty="0">
                <a:solidFill>
                  <a:srgbClr val="BBE0E3"/>
                </a:solidFill>
                <a:latin typeface="小塚ゴシック Pro L" pitchFamily="34" charset="-128"/>
                <a:ea typeface="小塚ゴシック Pro L" pitchFamily="34" charset="-128"/>
              </a:rPr>
              <a:t>日</a:t>
            </a:r>
            <a:endParaRPr lang="ja-JP" altLang="en-US" dirty="0">
              <a:solidFill>
                <a:srgbClr val="B4B000"/>
              </a:solidFill>
              <a:latin typeface="小塚ゴシック Pro L" pitchFamily="34" charset="-128"/>
              <a:ea typeface="小塚ゴシック Pro L" pitchFamily="34" charset="-128"/>
            </a:endParaRPr>
          </a:p>
        </p:txBody>
      </p:sp>
      <p:sp>
        <p:nvSpPr>
          <p:cNvPr id="218123" name="Text Box 11"/>
          <p:cNvSpPr txBox="1">
            <a:spLocks noChangeArrowheads="1"/>
          </p:cNvSpPr>
          <p:nvPr/>
        </p:nvSpPr>
        <p:spPr bwMode="auto">
          <a:xfrm>
            <a:off x="6816726" y="1412875"/>
            <a:ext cx="18256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ja-JP" sz="2000" dirty="0">
                <a:solidFill>
                  <a:srgbClr val="333399">
                    <a:lumMod val="40000"/>
                    <a:lumOff val="60000"/>
                  </a:srgbClr>
                </a:solidFill>
                <a:latin typeface="Symbol" pitchFamily="18" charset="2"/>
                <a:ea typeface="HG正楷書体" pitchFamily="65" charset="-128"/>
              </a:rPr>
              <a:t>r</a:t>
            </a:r>
            <a:r>
              <a:rPr lang="ja-JP" altLang="en-US" sz="2000" dirty="0">
                <a:solidFill>
                  <a:srgbClr val="BBE0E3"/>
                </a:solidFill>
                <a:ea typeface="HG正楷書体" pitchFamily="65" charset="-128"/>
              </a:rPr>
              <a:t>　</a:t>
            </a:r>
            <a:r>
              <a:rPr lang="en-US" altLang="ja-JP" sz="2000" dirty="0">
                <a:solidFill>
                  <a:srgbClr val="BBE0E3"/>
                </a:solidFill>
                <a:ea typeface="HG正楷書体" pitchFamily="65" charset="-128"/>
              </a:rPr>
              <a:t>: 0.69 g/cm</a:t>
            </a:r>
            <a:r>
              <a:rPr lang="en-US" altLang="ja-JP" sz="2000" baseline="30000" dirty="0">
                <a:solidFill>
                  <a:srgbClr val="BBE0E3"/>
                </a:solidFill>
                <a:ea typeface="HG正楷書体" pitchFamily="65" charset="-128"/>
              </a:rPr>
              <a:t>3</a:t>
            </a:r>
          </a:p>
        </p:txBody>
      </p:sp>
      <p:sp>
        <p:nvSpPr>
          <p:cNvPr id="218124" name="Oval 12"/>
          <p:cNvSpPr>
            <a:spLocks noChangeArrowheads="1"/>
          </p:cNvSpPr>
          <p:nvPr/>
        </p:nvSpPr>
        <p:spPr bwMode="auto">
          <a:xfrm>
            <a:off x="6059488" y="2133600"/>
            <a:ext cx="3598862" cy="3238500"/>
          </a:xfrm>
          <a:prstGeom prst="ellipse">
            <a:avLst/>
          </a:prstGeom>
          <a:gradFill rotWithShape="1">
            <a:gsLst>
              <a:gs pos="0">
                <a:srgbClr val="FFFB65"/>
              </a:gs>
              <a:gs pos="100000">
                <a:srgbClr val="9E9A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8125" name="AutoShape 13"/>
          <p:cNvSpPr>
            <a:spLocks noChangeArrowheads="1"/>
          </p:cNvSpPr>
          <p:nvPr/>
        </p:nvSpPr>
        <p:spPr bwMode="auto">
          <a:xfrm flipV="1">
            <a:off x="4943476" y="2781300"/>
            <a:ext cx="5724525" cy="172720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408 w 21600"/>
              <a:gd name="T13" fmla="*/ 0 h 21600"/>
              <a:gd name="T14" fmla="*/ 21192 w 21600"/>
              <a:gd name="T15" fmla="*/ 12928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2989" y="10700"/>
                </a:moveTo>
                <a:cubicBezTo>
                  <a:pt x="3044" y="6425"/>
                  <a:pt x="6525" y="2988"/>
                  <a:pt x="10800" y="2989"/>
                </a:cubicBezTo>
                <a:cubicBezTo>
                  <a:pt x="15074" y="2989"/>
                  <a:pt x="18555" y="6425"/>
                  <a:pt x="18610" y="10700"/>
                </a:cubicBezTo>
                <a:lnTo>
                  <a:pt x="21599" y="10661"/>
                </a:lnTo>
                <a:cubicBezTo>
                  <a:pt x="21523" y="4751"/>
                  <a:pt x="16710" y="-1"/>
                  <a:pt x="10799" y="0"/>
                </a:cubicBezTo>
                <a:cubicBezTo>
                  <a:pt x="4889" y="0"/>
                  <a:pt x="76" y="4751"/>
                  <a:pt x="0" y="10661"/>
                </a:cubicBezTo>
                <a:close/>
              </a:path>
            </a:pathLst>
          </a:custGeom>
          <a:gradFill rotWithShape="1">
            <a:gsLst>
              <a:gs pos="0">
                <a:srgbClr val="B4B000"/>
              </a:gs>
              <a:gs pos="50000">
                <a:srgbClr val="535100"/>
              </a:gs>
              <a:gs pos="100000">
                <a:srgbClr val="B4B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8850C2A3-A0D4-4EFE-955E-774BF7B821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0631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18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18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18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18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18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218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18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000"/>
                                        <p:tgtEl>
                                          <p:spTgt spid="218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8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218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8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18114" grpId="0" animBg="1"/>
      <p:bldP spid="218114" grpId="1" animBg="1"/>
      <p:bldP spid="218118" grpId="0"/>
      <p:bldP spid="218119" grpId="0"/>
      <p:bldP spid="218122" grpId="0"/>
      <p:bldP spid="218123" grpId="0"/>
      <p:bldP spid="218124" grpId="0" animBg="1"/>
      <p:bldP spid="218125" grpId="0" animBg="1"/>
      <p:bldP spid="218125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2" name="Oval 2"/>
          <p:cNvSpPr>
            <a:spLocks noChangeArrowheads="1"/>
          </p:cNvSpPr>
          <p:nvPr/>
        </p:nvSpPr>
        <p:spPr bwMode="auto">
          <a:xfrm>
            <a:off x="3143250" y="1052513"/>
            <a:ext cx="5543550" cy="5472112"/>
          </a:xfrm>
          <a:prstGeom prst="ellipse">
            <a:avLst/>
          </a:prstGeom>
          <a:solidFill>
            <a:srgbClr val="6633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189443" name="Picture 3" descr="aearth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27350" y="3124200"/>
            <a:ext cx="9525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444" name="Oval 4"/>
          <p:cNvSpPr>
            <a:spLocks noChangeArrowheads="1"/>
          </p:cNvSpPr>
          <p:nvPr/>
        </p:nvSpPr>
        <p:spPr bwMode="auto">
          <a:xfrm>
            <a:off x="3289301" y="1196976"/>
            <a:ext cx="5254625" cy="5184775"/>
          </a:xfrm>
          <a:prstGeom prst="ellipse">
            <a:avLst/>
          </a:prstGeom>
          <a:gradFill rotWithShape="1">
            <a:gsLst>
              <a:gs pos="0">
                <a:srgbClr val="FF3300"/>
              </a:gs>
              <a:gs pos="100000">
                <a:srgbClr val="A5002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ja-JP" altLang="ja-JP" sz="1800">
              <a:latin typeface="Arial" charset="0"/>
              <a:ea typeface="TB丸ｺﾞｼｯｸDE" pitchFamily="49" charset="-128"/>
            </a:endParaRPr>
          </a:p>
        </p:txBody>
      </p:sp>
      <p:sp>
        <p:nvSpPr>
          <p:cNvPr id="189445" name="Oval 5"/>
          <p:cNvSpPr>
            <a:spLocks noChangeArrowheads="1"/>
          </p:cNvSpPr>
          <p:nvPr/>
        </p:nvSpPr>
        <p:spPr bwMode="auto">
          <a:xfrm>
            <a:off x="4511675" y="2420939"/>
            <a:ext cx="2878138" cy="2808287"/>
          </a:xfrm>
          <a:prstGeom prst="ellipse">
            <a:avLst/>
          </a:prstGeom>
          <a:gradFill rotWithShape="1">
            <a:gsLst>
              <a:gs pos="0">
                <a:srgbClr val="996633"/>
              </a:gs>
              <a:gs pos="100000">
                <a:srgbClr val="99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89446" name="Text Box 6"/>
          <p:cNvSpPr txBox="1">
            <a:spLocks noChangeArrowheads="1"/>
          </p:cNvSpPr>
          <p:nvPr/>
        </p:nvSpPr>
        <p:spPr bwMode="auto">
          <a:xfrm>
            <a:off x="8667201" y="3615922"/>
            <a:ext cx="177003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 dirty="0">
                <a:solidFill>
                  <a:srgbClr val="FFFF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地殻 </a:t>
            </a:r>
            <a:r>
              <a:rPr lang="en-US" altLang="ja-JP" dirty="0">
                <a:solidFill>
                  <a:srgbClr val="FFFF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crust</a:t>
            </a:r>
            <a:endParaRPr lang="ja-JP" altLang="en-US" dirty="0">
              <a:solidFill>
                <a:srgbClr val="FFFF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89447" name="Text Box 7"/>
          <p:cNvSpPr txBox="1">
            <a:spLocks noChangeArrowheads="1"/>
          </p:cNvSpPr>
          <p:nvPr/>
        </p:nvSpPr>
        <p:spPr bwMode="auto">
          <a:xfrm>
            <a:off x="6816725" y="4719638"/>
            <a:ext cx="267092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 dirty="0">
                <a:solidFill>
                  <a:srgbClr val="FFFF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マントル </a:t>
            </a:r>
            <a:r>
              <a:rPr lang="en-US" altLang="ja-JP" dirty="0">
                <a:solidFill>
                  <a:srgbClr val="FFFF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mantle</a:t>
            </a:r>
            <a:endParaRPr lang="ja-JP" altLang="en-US" dirty="0">
              <a:solidFill>
                <a:srgbClr val="FFFF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89448" name="Text Box 8"/>
          <p:cNvSpPr txBox="1">
            <a:spLocks noChangeArrowheads="1"/>
          </p:cNvSpPr>
          <p:nvPr/>
        </p:nvSpPr>
        <p:spPr bwMode="auto">
          <a:xfrm>
            <a:off x="5335832" y="4307015"/>
            <a:ext cx="12875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 dirty="0">
                <a:solidFill>
                  <a:srgbClr val="FFFF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核</a:t>
            </a:r>
            <a:r>
              <a:rPr lang="en-US" altLang="ja-JP" sz="2800" dirty="0">
                <a:solidFill>
                  <a:srgbClr val="FFFF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 </a:t>
            </a:r>
            <a:r>
              <a:rPr lang="en-US" altLang="ja-JP" dirty="0">
                <a:solidFill>
                  <a:srgbClr val="FFFF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core</a:t>
            </a:r>
            <a:endParaRPr lang="ja-JP" altLang="en-US" dirty="0">
              <a:solidFill>
                <a:srgbClr val="FFFF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294063" y="188913"/>
            <a:ext cx="3810000" cy="2540000"/>
            <a:chOff x="748" y="754"/>
            <a:chExt cx="2400" cy="1600"/>
          </a:xfrm>
        </p:grpSpPr>
        <p:pic>
          <p:nvPicPr>
            <p:cNvPr id="28692" name="Picture 10" descr="ペリドット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48" y="754"/>
              <a:ext cx="2400" cy="16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28693" name="Text Box 11"/>
            <p:cNvSpPr txBox="1">
              <a:spLocks noChangeArrowheads="1"/>
            </p:cNvSpPr>
            <p:nvPr/>
          </p:nvSpPr>
          <p:spPr bwMode="auto">
            <a:xfrm>
              <a:off x="817" y="799"/>
              <a:ext cx="2200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dirty="0">
                  <a:solidFill>
                    <a:srgbClr val="669900"/>
                  </a:solidFill>
                  <a:latin typeface="Comic Sans MS" panose="030F0702030302020204" pitchFamily="66" charset="0"/>
                  <a:ea typeface="HG正楷書体-PRO" panose="03000600000000000000" pitchFamily="66" charset="-128"/>
                </a:rPr>
                <a:t>ペリドット　</a:t>
              </a:r>
              <a:r>
                <a:rPr lang="en-US" altLang="ja-JP" sz="2000" dirty="0">
                  <a:solidFill>
                    <a:srgbClr val="669900"/>
                  </a:solidFill>
                  <a:latin typeface="Comic Sans MS" panose="030F0702030302020204" pitchFamily="66" charset="0"/>
                  <a:ea typeface="HG正楷書体-PRO" panose="03000600000000000000" pitchFamily="66" charset="-128"/>
                </a:rPr>
                <a:t>(</a:t>
              </a:r>
              <a:r>
                <a:rPr lang="ja-JP" altLang="en-US" sz="2000" dirty="0">
                  <a:solidFill>
                    <a:srgbClr val="669900"/>
                  </a:solidFill>
                  <a:latin typeface="Comic Sans MS" panose="030F0702030302020204" pitchFamily="66" charset="0"/>
                  <a:ea typeface="HG正楷書体-PRO" panose="03000600000000000000" pitchFamily="66" charset="-128"/>
                </a:rPr>
                <a:t>かんらん石</a:t>
              </a:r>
              <a:r>
                <a:rPr lang="en-US" altLang="ja-JP" sz="1800" dirty="0">
                  <a:solidFill>
                    <a:srgbClr val="669900"/>
                  </a:solidFill>
                  <a:latin typeface="Comic Sans MS" panose="030F0702030302020204" pitchFamily="66" charset="0"/>
                  <a:ea typeface="HG正楷書体-PRO" panose="03000600000000000000" pitchFamily="66" charset="-128"/>
                </a:rPr>
                <a:t>)</a:t>
              </a:r>
            </a:p>
            <a:p>
              <a:pPr algn="ctr"/>
              <a:r>
                <a:rPr lang="en-US" altLang="ja-JP" sz="1800" dirty="0">
                  <a:solidFill>
                    <a:srgbClr val="669900"/>
                  </a:solidFill>
                  <a:latin typeface="Comic Sans MS" panose="030F0702030302020204" pitchFamily="66" charset="0"/>
                  <a:ea typeface="HG正楷書体-PRO" panose="03000600000000000000" pitchFamily="66" charset="-128"/>
                </a:rPr>
                <a:t>Peridot         (Olivine)</a:t>
              </a: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6456363" y="908050"/>
            <a:ext cx="3810000" cy="2540000"/>
            <a:chOff x="1474" y="255"/>
            <a:chExt cx="2400" cy="1600"/>
          </a:xfrm>
        </p:grpSpPr>
        <p:pic>
          <p:nvPicPr>
            <p:cNvPr id="28690" name="Picture 13" descr="ガーネット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474" y="255"/>
              <a:ext cx="2400" cy="1600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28691" name="Text Box 14"/>
            <p:cNvSpPr txBox="1">
              <a:spLocks noChangeArrowheads="1"/>
            </p:cNvSpPr>
            <p:nvPr/>
          </p:nvSpPr>
          <p:spPr bwMode="auto">
            <a:xfrm>
              <a:off x="1779" y="272"/>
              <a:ext cx="1682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en-US" sz="2800" dirty="0" err="1">
                  <a:solidFill>
                    <a:srgbClr val="A50021"/>
                  </a:solidFill>
                  <a:latin typeface="Comic Sans MS" panose="030F0702030302020204" pitchFamily="66" charset="0"/>
                  <a:ea typeface="HG正楷書体-PRO" panose="03000600000000000000" pitchFamily="66" charset="-128"/>
                </a:rPr>
                <a:t>ざくろ</a:t>
              </a:r>
              <a:r>
                <a:rPr lang="ja-JP" altLang="en-US" sz="2800" dirty="0">
                  <a:solidFill>
                    <a:srgbClr val="A50021"/>
                  </a:solidFill>
                  <a:latin typeface="Comic Sans MS" panose="030F0702030302020204" pitchFamily="66" charset="0"/>
                  <a:ea typeface="HG正楷書体-PRO" panose="03000600000000000000" pitchFamily="66" charset="-128"/>
                </a:rPr>
                <a:t>石 </a:t>
              </a:r>
              <a:r>
                <a:rPr lang="en-US" altLang="ja-JP" dirty="0">
                  <a:solidFill>
                    <a:srgbClr val="A50021"/>
                  </a:solidFill>
                  <a:latin typeface="Comic Sans MS" panose="030F0702030302020204" pitchFamily="66" charset="0"/>
                  <a:ea typeface="HG正楷書体-PRO" panose="03000600000000000000" pitchFamily="66" charset="-128"/>
                </a:rPr>
                <a:t>garnet</a:t>
              </a:r>
              <a:endParaRPr lang="ja-JP" altLang="en-US" dirty="0">
                <a:solidFill>
                  <a:srgbClr val="A5002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endParaRP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1911355" y="2276476"/>
            <a:ext cx="1968500" cy="1604963"/>
            <a:chOff x="4507" y="255"/>
            <a:chExt cx="1240" cy="1011"/>
          </a:xfrm>
        </p:grpSpPr>
        <p:pic>
          <p:nvPicPr>
            <p:cNvPr id="28688" name="Picture 16" descr="スピネル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558" y="255"/>
              <a:ext cx="1089" cy="1007"/>
            </a:xfrm>
            <a:prstGeom prst="rect">
              <a:avLst/>
            </a:prstGeom>
            <a:noFill/>
            <a:ln w="38100">
              <a:solidFill>
                <a:schemeClr val="accent2"/>
              </a:solidFill>
              <a:miter lim="800000"/>
              <a:headEnd/>
              <a:tailEnd/>
            </a:ln>
          </p:spPr>
        </p:pic>
        <p:sp>
          <p:nvSpPr>
            <p:cNvPr id="28689" name="Text Box 17"/>
            <p:cNvSpPr txBox="1">
              <a:spLocks noChangeArrowheads="1"/>
            </p:cNvSpPr>
            <p:nvPr/>
          </p:nvSpPr>
          <p:spPr bwMode="auto">
            <a:xfrm>
              <a:off x="4507" y="1014"/>
              <a:ext cx="124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en-US" sz="2000" dirty="0">
                  <a:solidFill>
                    <a:srgbClr val="C00000"/>
                  </a:solidFill>
                  <a:latin typeface="Comic Sans MS" panose="030F0702030302020204" pitchFamily="66" charset="0"/>
                  <a:ea typeface="HG正楷書体-PRO" panose="03000600000000000000" pitchFamily="66" charset="-128"/>
                </a:rPr>
                <a:t>スピネル </a:t>
              </a:r>
              <a:r>
                <a:rPr lang="en-US" altLang="ja-JP" sz="1800" dirty="0">
                  <a:solidFill>
                    <a:srgbClr val="C00000"/>
                  </a:solidFill>
                  <a:latin typeface="Comic Sans MS" panose="030F0702030302020204" pitchFamily="66" charset="0"/>
                  <a:ea typeface="HG正楷書体-PRO" panose="03000600000000000000" pitchFamily="66" charset="-128"/>
                </a:rPr>
                <a:t>spinel</a:t>
              </a:r>
              <a:endParaRPr lang="ja-JP" altLang="en-US" sz="1800" dirty="0">
                <a:solidFill>
                  <a:srgbClr val="C0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endParaRPr>
            </a:p>
          </p:txBody>
        </p:sp>
      </p:grpSp>
      <p:sp>
        <p:nvSpPr>
          <p:cNvPr id="189458" name="Text Box 18"/>
          <p:cNvSpPr txBox="1">
            <a:spLocks noChangeArrowheads="1"/>
          </p:cNvSpPr>
          <p:nvPr/>
        </p:nvSpPr>
        <p:spPr bwMode="auto">
          <a:xfrm>
            <a:off x="6816725" y="5217281"/>
            <a:ext cx="3882794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59%  </a:t>
            </a:r>
            <a:r>
              <a:rPr lang="ja-JP" altLang="en-US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かんらん石 </a:t>
            </a:r>
            <a:r>
              <a:rPr lang="en-US" altLang="ja-JP" sz="2000" dirty="0">
                <a:solidFill>
                  <a:schemeClr val="accent5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olivine</a:t>
            </a:r>
            <a:endParaRPr lang="ja-JP" altLang="en-US" sz="2000" dirty="0">
              <a:solidFill>
                <a:schemeClr val="accent5">
                  <a:lumMod val="60000"/>
                  <a:lumOff val="40000"/>
                </a:schemeClr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r>
              <a:rPr lang="en-US" altLang="ja-JP" sz="2000" dirty="0">
                <a:solidFill>
                  <a:schemeClr val="folHlink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29%</a:t>
            </a:r>
            <a:r>
              <a:rPr lang="ja-JP" altLang="en-US" sz="2000" dirty="0">
                <a:solidFill>
                  <a:schemeClr val="folHlink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　</a:t>
            </a:r>
            <a:r>
              <a:rPr lang="ja-JP" altLang="en-US" dirty="0">
                <a:solidFill>
                  <a:schemeClr val="folHlink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輝石 </a:t>
            </a:r>
            <a:r>
              <a:rPr lang="en-US" altLang="ja-JP" sz="2000" dirty="0">
                <a:solidFill>
                  <a:schemeClr val="folHlink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pyroxene</a:t>
            </a:r>
            <a:endParaRPr lang="ja-JP" altLang="en-US" sz="2000" dirty="0">
              <a:solidFill>
                <a:schemeClr val="folHlink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r>
              <a:rPr lang="en-US" altLang="ja-JP" sz="2000" dirty="0">
                <a:solidFill>
                  <a:srgbClr val="FFCC66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12%</a:t>
            </a:r>
            <a:r>
              <a:rPr lang="ja-JP" altLang="en-US" sz="2000" dirty="0">
                <a:solidFill>
                  <a:srgbClr val="FFCC66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　</a:t>
            </a:r>
            <a:r>
              <a:rPr lang="ja-JP" altLang="en-US" dirty="0" err="1">
                <a:solidFill>
                  <a:srgbClr val="FFCC66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ざくろ</a:t>
            </a:r>
            <a:r>
              <a:rPr lang="ja-JP" altLang="en-US" dirty="0">
                <a:solidFill>
                  <a:srgbClr val="FFCC66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石 </a:t>
            </a:r>
            <a:r>
              <a:rPr lang="en-US" altLang="ja-JP" sz="2000" dirty="0">
                <a:solidFill>
                  <a:srgbClr val="FFCC66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garnet</a:t>
            </a:r>
            <a:endParaRPr lang="ja-JP" altLang="en-US" sz="2000" dirty="0">
              <a:solidFill>
                <a:srgbClr val="FFCC66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r>
              <a:rPr lang="en-US" altLang="ja-JP" dirty="0">
                <a:solidFill>
                  <a:srgbClr val="FFFF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(</a:t>
            </a:r>
            <a:r>
              <a:rPr lang="ja-JP" altLang="en-US" dirty="0">
                <a:solidFill>
                  <a:srgbClr val="FFFF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上部マントル </a:t>
            </a:r>
            <a:r>
              <a:rPr lang="en-US" altLang="ja-JP" sz="2000" dirty="0">
                <a:solidFill>
                  <a:srgbClr val="FFFF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upper mantle</a:t>
            </a:r>
            <a:r>
              <a:rPr lang="en-US" altLang="ja-JP" dirty="0">
                <a:solidFill>
                  <a:srgbClr val="FFFF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)</a:t>
            </a:r>
          </a:p>
        </p:txBody>
      </p:sp>
      <p:sp>
        <p:nvSpPr>
          <p:cNvPr id="189459" name="Text Box 19"/>
          <p:cNvSpPr txBox="1">
            <a:spLocks noChangeArrowheads="1"/>
          </p:cNvSpPr>
          <p:nvPr/>
        </p:nvSpPr>
        <p:spPr bwMode="auto">
          <a:xfrm>
            <a:off x="4608533" y="5082352"/>
            <a:ext cx="1903085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chemeClr val="folHlink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鉄 </a:t>
            </a:r>
            <a:r>
              <a:rPr lang="en-US" altLang="ja-JP" dirty="0">
                <a:solidFill>
                  <a:schemeClr val="folHlink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Fe</a:t>
            </a:r>
            <a:endParaRPr lang="ja-JP" altLang="en-US" dirty="0">
              <a:solidFill>
                <a:schemeClr val="folHlink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r>
              <a:rPr lang="ja-JP" altLang="en-US" dirty="0">
                <a:solidFill>
                  <a:schemeClr val="folHlink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ニッケル </a:t>
            </a:r>
            <a:r>
              <a:rPr lang="en-US" altLang="ja-JP" dirty="0">
                <a:solidFill>
                  <a:schemeClr val="folHlink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Ni</a:t>
            </a:r>
            <a:endParaRPr lang="ja-JP" altLang="en-US" dirty="0">
              <a:solidFill>
                <a:schemeClr val="folHlink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r>
              <a:rPr lang="ja-JP" altLang="en-US" dirty="0">
                <a:solidFill>
                  <a:schemeClr val="folHlink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コバルト </a:t>
            </a:r>
            <a:r>
              <a:rPr lang="en-US" altLang="ja-JP" dirty="0">
                <a:solidFill>
                  <a:schemeClr val="folHlink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Co</a:t>
            </a:r>
            <a:endParaRPr lang="ja-JP" altLang="en-US" dirty="0">
              <a:solidFill>
                <a:schemeClr val="folHlink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89460" name="Text Box 20"/>
          <p:cNvSpPr txBox="1">
            <a:spLocks noChangeArrowheads="1"/>
          </p:cNvSpPr>
          <p:nvPr/>
        </p:nvSpPr>
        <p:spPr bwMode="auto">
          <a:xfrm>
            <a:off x="9477369" y="4036621"/>
            <a:ext cx="1107996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玄武岩</a:t>
            </a:r>
          </a:p>
          <a:p>
            <a:r>
              <a:rPr lang="ja-JP" altLang="en-US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花崗岩</a:t>
            </a:r>
          </a:p>
          <a:p>
            <a:r>
              <a:rPr lang="ja-JP" altLang="en-US" dirty="0">
                <a:solidFill>
                  <a:schemeClr val="folHlin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　他</a:t>
            </a:r>
          </a:p>
        </p:txBody>
      </p:sp>
      <p:sp>
        <p:nvSpPr>
          <p:cNvPr id="189461" name="AutoShape 21"/>
          <p:cNvSpPr>
            <a:spLocks noChangeArrowheads="1"/>
          </p:cNvSpPr>
          <p:nvPr/>
        </p:nvSpPr>
        <p:spPr bwMode="auto">
          <a:xfrm>
            <a:off x="8113714" y="1700214"/>
            <a:ext cx="503237" cy="649287"/>
          </a:xfrm>
          <a:prstGeom prst="star4">
            <a:avLst>
              <a:gd name="adj" fmla="val 12500"/>
            </a:avLst>
          </a:prstGeom>
          <a:gradFill rotWithShape="1">
            <a:gsLst>
              <a:gs pos="0">
                <a:srgbClr val="660033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1A6CE76F-08F0-473A-BB9A-9405B7AADA4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5432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3.06358E-6 L 0.28663 0.02752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00" y="140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3000" fill="hold"/>
                                        <p:tgtEl>
                                          <p:spTgt spid="189443"/>
                                        </p:tgtEl>
                                      </p:cBhvr>
                                      <p:by x="600000" y="6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189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9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89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89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89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89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894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89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8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8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8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9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9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94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mph" presetSubtype="0" repeatCount="3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2000" fill="hold"/>
                                        <p:tgtEl>
                                          <p:spTgt spid="18946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7"/>
                                            </p:cond>
                                          </p:stCondLst>
                                        </p:cTn>
                                        <p:tgtEl>
                                          <p:spTgt spid="189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2000"/>
                                        <p:tgtEl>
                                          <p:spTgt spid="1894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2000"/>
                                        <p:tgtEl>
                                          <p:spTgt spid="1894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2000"/>
                                        <p:tgtEl>
                                          <p:spTgt spid="1894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9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2000"/>
                                        <p:tgtEl>
                                          <p:spTgt spid="1894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9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2000"/>
                                        <p:tgtEl>
                                          <p:spTgt spid="1894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9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2000"/>
                                        <p:tgtEl>
                                          <p:spTgt spid="1894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89442" grpId="0" animBg="1"/>
      <p:bldP spid="189445" grpId="0" animBg="1"/>
      <p:bldP spid="189446" grpId="0"/>
      <p:bldP spid="189446" grpId="1"/>
      <p:bldP spid="189447" grpId="0"/>
      <p:bldP spid="189447" grpId="1"/>
      <p:bldP spid="189448" grpId="0"/>
      <p:bldP spid="189448" grpId="1"/>
      <p:bldP spid="189458" grpId="0"/>
      <p:bldP spid="189458" grpId="1"/>
      <p:bldP spid="189459" grpId="0"/>
      <p:bldP spid="189459" grpId="1"/>
      <p:bldP spid="189460" grpId="0"/>
      <p:bldP spid="189460" grpId="1"/>
      <p:bldP spid="189461" grpId="0" animBg="1"/>
      <p:bldP spid="189461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部分円 2">
            <a:extLst>
              <a:ext uri="{FF2B5EF4-FFF2-40B4-BE49-F238E27FC236}">
                <a16:creationId xmlns:a16="http://schemas.microsoft.com/office/drawing/2014/main" id="{D012CC8B-E1D5-4E05-8723-B754863B6F0B}"/>
              </a:ext>
            </a:extLst>
          </p:cNvPr>
          <p:cNvSpPr/>
          <p:nvPr/>
        </p:nvSpPr>
        <p:spPr>
          <a:xfrm>
            <a:off x="403176" y="2929136"/>
            <a:ext cx="5904656" cy="5472608"/>
          </a:xfrm>
          <a:prstGeom prst="pie">
            <a:avLst>
              <a:gd name="adj1" fmla="val 13190167"/>
              <a:gd name="adj2" fmla="val 19347436"/>
            </a:avLst>
          </a:prstGeom>
          <a:solidFill>
            <a:srgbClr val="9E9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5" name="部分円 4">
            <a:extLst>
              <a:ext uri="{FF2B5EF4-FFF2-40B4-BE49-F238E27FC236}">
                <a16:creationId xmlns:a16="http://schemas.microsoft.com/office/drawing/2014/main" id="{3B615520-1046-45DF-8F95-807C0867B98A}"/>
              </a:ext>
            </a:extLst>
          </p:cNvPr>
          <p:cNvSpPr/>
          <p:nvPr/>
        </p:nvSpPr>
        <p:spPr>
          <a:xfrm>
            <a:off x="551384" y="3033536"/>
            <a:ext cx="5616000" cy="5220000"/>
          </a:xfrm>
          <a:prstGeom prst="pie">
            <a:avLst>
              <a:gd name="adj1" fmla="val 13190167"/>
              <a:gd name="adj2" fmla="val 19347436"/>
            </a:avLst>
          </a:prstGeom>
          <a:solidFill>
            <a:srgbClr val="99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部分円 5">
            <a:extLst>
              <a:ext uri="{FF2B5EF4-FFF2-40B4-BE49-F238E27FC236}">
                <a16:creationId xmlns:a16="http://schemas.microsoft.com/office/drawing/2014/main" id="{AC772DEE-DB4F-40A9-8AF2-41DF360B7E5C}"/>
              </a:ext>
            </a:extLst>
          </p:cNvPr>
          <p:cNvSpPr/>
          <p:nvPr/>
        </p:nvSpPr>
        <p:spPr>
          <a:xfrm>
            <a:off x="1699320" y="4225280"/>
            <a:ext cx="3304477" cy="2868124"/>
          </a:xfrm>
          <a:prstGeom prst="pie">
            <a:avLst>
              <a:gd name="adj1" fmla="val 13190167"/>
              <a:gd name="adj2" fmla="val 19347436"/>
            </a:avLst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7" name="部分円 6">
            <a:extLst>
              <a:ext uri="{FF2B5EF4-FFF2-40B4-BE49-F238E27FC236}">
                <a16:creationId xmlns:a16="http://schemas.microsoft.com/office/drawing/2014/main" id="{95AB66E0-AFAA-45D4-9B8A-A40053A9D6BF}"/>
              </a:ext>
            </a:extLst>
          </p:cNvPr>
          <p:cNvSpPr/>
          <p:nvPr/>
        </p:nvSpPr>
        <p:spPr>
          <a:xfrm>
            <a:off x="6024616" y="3003330"/>
            <a:ext cx="5904656" cy="5472608"/>
          </a:xfrm>
          <a:prstGeom prst="pie">
            <a:avLst>
              <a:gd name="adj1" fmla="val 13190167"/>
              <a:gd name="adj2" fmla="val 19347436"/>
            </a:avLst>
          </a:prstGeom>
          <a:solidFill>
            <a:srgbClr val="99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部分円 7">
            <a:extLst>
              <a:ext uri="{FF2B5EF4-FFF2-40B4-BE49-F238E27FC236}">
                <a16:creationId xmlns:a16="http://schemas.microsoft.com/office/drawing/2014/main" id="{D5A5535D-AECE-489B-ADEB-D95EE6A41A76}"/>
              </a:ext>
            </a:extLst>
          </p:cNvPr>
          <p:cNvSpPr/>
          <p:nvPr/>
        </p:nvSpPr>
        <p:spPr>
          <a:xfrm>
            <a:off x="6307832" y="3213536"/>
            <a:ext cx="5364000" cy="5040000"/>
          </a:xfrm>
          <a:prstGeom prst="pie">
            <a:avLst>
              <a:gd name="adj1" fmla="val 13190167"/>
              <a:gd name="adj2" fmla="val 19347436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9" name="部分円 8">
            <a:extLst>
              <a:ext uri="{FF2B5EF4-FFF2-40B4-BE49-F238E27FC236}">
                <a16:creationId xmlns:a16="http://schemas.microsoft.com/office/drawing/2014/main" id="{D325B6BD-D7E2-4E2D-98C4-FC4ED8CD89FE}"/>
              </a:ext>
            </a:extLst>
          </p:cNvPr>
          <p:cNvSpPr/>
          <p:nvPr/>
        </p:nvSpPr>
        <p:spPr>
          <a:xfrm>
            <a:off x="7320760" y="4299474"/>
            <a:ext cx="3304477" cy="2868124"/>
          </a:xfrm>
          <a:prstGeom prst="pie">
            <a:avLst>
              <a:gd name="adj1" fmla="val 13190167"/>
              <a:gd name="adj2" fmla="val 19347436"/>
            </a:avLst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部分円 9">
            <a:extLst>
              <a:ext uri="{FF2B5EF4-FFF2-40B4-BE49-F238E27FC236}">
                <a16:creationId xmlns:a16="http://schemas.microsoft.com/office/drawing/2014/main" id="{B6FC8C18-DBD2-43CC-BA0F-32F465926874}"/>
              </a:ext>
            </a:extLst>
          </p:cNvPr>
          <p:cNvSpPr/>
          <p:nvPr/>
        </p:nvSpPr>
        <p:spPr>
          <a:xfrm>
            <a:off x="8039011" y="4995022"/>
            <a:ext cx="1867974" cy="1477027"/>
          </a:xfrm>
          <a:prstGeom prst="pie">
            <a:avLst>
              <a:gd name="adj1" fmla="val 13190167"/>
              <a:gd name="adj2" fmla="val 19347436"/>
            </a:avLst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AFC9A7D-3A98-4E08-8FC6-1153F5F08123}"/>
              </a:ext>
            </a:extLst>
          </p:cNvPr>
          <p:cNvSpPr txBox="1"/>
          <p:nvPr/>
        </p:nvSpPr>
        <p:spPr>
          <a:xfrm>
            <a:off x="1487488" y="497099"/>
            <a:ext cx="41044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dirty="0">
                <a:latin typeface="HGP教科書体" pitchFamily="18" charset="-128"/>
                <a:ea typeface="HGP教科書体" pitchFamily="18" charset="-128"/>
              </a:rPr>
              <a:t>物質の成層構造</a:t>
            </a:r>
            <a:endParaRPr lang="en-US" altLang="ja-JP" sz="4400" dirty="0">
              <a:latin typeface="HGP教科書体" pitchFamily="18" charset="-128"/>
              <a:ea typeface="HGP教科書体" pitchFamily="18" charset="-128"/>
            </a:endParaRPr>
          </a:p>
          <a:p>
            <a:pPr algn="ctr"/>
            <a:r>
              <a:rPr lang="en-US" sz="2800" dirty="0">
                <a:latin typeface="Comic Sans MS" panose="030F0702030302020204" pitchFamily="66" charset="0"/>
                <a:ea typeface="HGP教科書体" pitchFamily="18" charset="-128"/>
                <a:cs typeface="Traditional Arabic" panose="02020603050405020304" pitchFamily="18" charset="-78"/>
              </a:rPr>
              <a:t>Material layering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FAD8A07C-5CC5-4C7C-8A61-DA1E53FE3967}"/>
              </a:ext>
            </a:extLst>
          </p:cNvPr>
          <p:cNvSpPr txBox="1"/>
          <p:nvPr/>
        </p:nvSpPr>
        <p:spPr>
          <a:xfrm>
            <a:off x="6612617" y="514583"/>
            <a:ext cx="48287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4400" dirty="0">
                <a:latin typeface="HGP教科書体" pitchFamily="18" charset="-128"/>
                <a:ea typeface="HGP教科書体" pitchFamily="18" charset="-128"/>
              </a:rPr>
              <a:t>物性の成層構造</a:t>
            </a:r>
            <a:endParaRPr lang="en-US" altLang="ja-JP" sz="4400" dirty="0">
              <a:latin typeface="HGP教科書体" pitchFamily="18" charset="-128"/>
              <a:ea typeface="HGP教科書体" pitchFamily="18" charset="-128"/>
            </a:endParaRPr>
          </a:p>
          <a:p>
            <a:pPr algn="ctr"/>
            <a:r>
              <a:rPr lang="en-US" sz="2800" dirty="0">
                <a:latin typeface="Comic Sans MS" panose="030F0702030302020204" pitchFamily="66" charset="0"/>
                <a:ea typeface="HGP教科書体" pitchFamily="18" charset="-128"/>
                <a:cs typeface="Traditional Arabic" panose="02020603050405020304" pitchFamily="18" charset="-78"/>
              </a:rPr>
              <a:t>Physical property layering</a:t>
            </a:r>
          </a:p>
        </p:txBody>
      </p:sp>
      <p:sp>
        <p:nvSpPr>
          <p:cNvPr id="13" name="Text Box 46">
            <a:extLst>
              <a:ext uri="{FF2B5EF4-FFF2-40B4-BE49-F238E27FC236}">
                <a16:creationId xmlns:a16="http://schemas.microsoft.com/office/drawing/2014/main" id="{2363D73A-5980-41BA-A89B-DEB8410B9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6082" y="3519723"/>
            <a:ext cx="23038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FFCC66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マントル </a:t>
            </a:r>
            <a:r>
              <a:rPr lang="en-US" altLang="ja-JP" sz="2000" dirty="0">
                <a:solidFill>
                  <a:srgbClr val="FFCC66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mantle</a:t>
            </a:r>
            <a:endParaRPr lang="ja-JP" altLang="en-US" dirty="0">
              <a:solidFill>
                <a:srgbClr val="FFCC66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4" name="Text Box 46">
            <a:extLst>
              <a:ext uri="{FF2B5EF4-FFF2-40B4-BE49-F238E27FC236}">
                <a16:creationId xmlns:a16="http://schemas.microsoft.com/office/drawing/2014/main" id="{687E7579-846A-48C7-BC05-4F361C3C28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2180" y="4653136"/>
            <a:ext cx="11144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核 </a:t>
            </a:r>
            <a:r>
              <a:rPr lang="en-US" altLang="ja-JP" sz="2000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core</a:t>
            </a:r>
            <a:endParaRPr lang="ja-JP" altLang="en-US" dirty="0"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5" name="Text Box 46">
            <a:extLst>
              <a:ext uri="{FF2B5EF4-FFF2-40B4-BE49-F238E27FC236}">
                <a16:creationId xmlns:a16="http://schemas.microsoft.com/office/drawing/2014/main" id="{B4C06D3F-711D-41E4-88DA-FCD6431663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3118" y="2624496"/>
            <a:ext cx="15247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地殻 </a:t>
            </a:r>
            <a:r>
              <a:rPr lang="en-US" altLang="ja-JP" sz="2000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crust</a:t>
            </a:r>
            <a:endParaRPr lang="ja-JP" altLang="en-US" dirty="0"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6" name="Text Box 46">
            <a:extLst>
              <a:ext uri="{FF2B5EF4-FFF2-40B4-BE49-F238E27FC236}">
                <a16:creationId xmlns:a16="http://schemas.microsoft.com/office/drawing/2014/main" id="{5894C1EA-EF29-43EB-896C-8F40495F31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3718" y="3435287"/>
            <a:ext cx="181011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dirty="0">
                <a:solidFill>
                  <a:srgbClr val="FFCCFF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岩流圏 </a:t>
            </a:r>
            <a:endParaRPr lang="en-US" altLang="ja-JP" dirty="0">
              <a:solidFill>
                <a:srgbClr val="FFCCFF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2000" dirty="0" err="1">
                <a:solidFill>
                  <a:srgbClr val="FFCCFF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athenosphere</a:t>
            </a:r>
            <a:endParaRPr lang="ja-JP" altLang="en-US" dirty="0">
              <a:solidFill>
                <a:srgbClr val="FFCCFF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7" name="Text Box 46">
            <a:extLst>
              <a:ext uri="{FF2B5EF4-FFF2-40B4-BE49-F238E27FC236}">
                <a16:creationId xmlns:a16="http://schemas.microsoft.com/office/drawing/2014/main" id="{56688977-4C94-40DC-AC41-37224FC254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0249" y="4485984"/>
            <a:ext cx="215155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外核 </a:t>
            </a:r>
            <a:r>
              <a:rPr lang="en-US" altLang="ja-JP" sz="2000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outer core</a:t>
            </a:r>
            <a:endParaRPr lang="ja-JP" altLang="en-US" dirty="0"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8" name="Text Box 46">
            <a:extLst>
              <a:ext uri="{FF2B5EF4-FFF2-40B4-BE49-F238E27FC236}">
                <a16:creationId xmlns:a16="http://schemas.microsoft.com/office/drawing/2014/main" id="{ACD05530-9743-4CE1-BA86-BB470DEF82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67384" y="2588601"/>
            <a:ext cx="256031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岩石圏 </a:t>
            </a:r>
            <a:r>
              <a:rPr lang="en-US" altLang="ja-JP" sz="2000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lithosphere</a:t>
            </a:r>
            <a:endParaRPr lang="ja-JP" altLang="en-US" dirty="0"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9" name="Text Box 46">
            <a:extLst>
              <a:ext uri="{FF2B5EF4-FFF2-40B4-BE49-F238E27FC236}">
                <a16:creationId xmlns:a16="http://schemas.microsoft.com/office/drawing/2014/main" id="{11276BDF-8958-40AA-9FA0-A6C8EB3B9D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90336" y="5502702"/>
            <a:ext cx="210506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内核 </a:t>
            </a:r>
            <a:r>
              <a:rPr lang="en-US" altLang="ja-JP" sz="2000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inner core</a:t>
            </a:r>
            <a:endParaRPr lang="ja-JP" altLang="en-US" dirty="0"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grpSp>
        <p:nvGrpSpPr>
          <p:cNvPr id="21" name="グループ化 20">
            <a:extLst>
              <a:ext uri="{FF2B5EF4-FFF2-40B4-BE49-F238E27FC236}">
                <a16:creationId xmlns:a16="http://schemas.microsoft.com/office/drawing/2014/main" id="{8E62001E-11C7-4FCB-9355-6FD244C46F66}"/>
              </a:ext>
            </a:extLst>
          </p:cNvPr>
          <p:cNvGrpSpPr/>
          <p:nvPr/>
        </p:nvGrpSpPr>
        <p:grpSpPr>
          <a:xfrm>
            <a:off x="603758" y="3514459"/>
            <a:ext cx="1095562" cy="971525"/>
            <a:chOff x="603758" y="3514459"/>
            <a:chExt cx="1095562" cy="971525"/>
          </a:xfrm>
        </p:grpSpPr>
        <p:cxnSp>
          <p:nvCxnSpPr>
            <p:cNvPr id="4" name="直線矢印コネクタ 3">
              <a:extLst>
                <a:ext uri="{FF2B5EF4-FFF2-40B4-BE49-F238E27FC236}">
                  <a16:creationId xmlns:a16="http://schemas.microsoft.com/office/drawing/2014/main" id="{0B95B949-C3F4-4D30-BD65-D4345F37A7BF}"/>
                </a:ext>
              </a:extLst>
            </p:cNvPr>
            <p:cNvCxnSpPr/>
            <p:nvPr/>
          </p:nvCxnSpPr>
          <p:spPr>
            <a:xfrm>
              <a:off x="603758" y="3514459"/>
              <a:ext cx="461734" cy="40837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直線矢印コネクタ 19">
              <a:extLst>
                <a:ext uri="{FF2B5EF4-FFF2-40B4-BE49-F238E27FC236}">
                  <a16:creationId xmlns:a16="http://schemas.microsoft.com/office/drawing/2014/main" id="{36E1DB46-AA70-461B-8486-B6EE7314071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152810" y="4012306"/>
              <a:ext cx="546510" cy="4736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>
              <a:extLst>
                <a:ext uri="{FF2B5EF4-FFF2-40B4-BE49-F238E27FC236}">
                  <a16:creationId xmlns:a16="http://schemas.microsoft.com/office/drawing/2014/main" id="{4B32011C-C785-4553-BF93-F766599DE3F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13118" y="3820007"/>
              <a:ext cx="139692" cy="18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直線コネクタ 25">
              <a:extLst>
                <a:ext uri="{FF2B5EF4-FFF2-40B4-BE49-F238E27FC236}">
                  <a16:creationId xmlns:a16="http://schemas.microsoft.com/office/drawing/2014/main" id="{B1F4C0DE-01B6-401E-A8F3-3B05E7D80A99}"/>
                </a:ext>
              </a:extLst>
            </p:cNvPr>
            <p:cNvCxnSpPr/>
            <p:nvPr/>
          </p:nvCxnSpPr>
          <p:spPr>
            <a:xfrm flipH="1">
              <a:off x="1092065" y="3924407"/>
              <a:ext cx="139692" cy="18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Text Box 46">
            <a:extLst>
              <a:ext uri="{FF2B5EF4-FFF2-40B4-BE49-F238E27FC236}">
                <a16:creationId xmlns:a16="http://schemas.microsoft.com/office/drawing/2014/main" id="{17194515-F391-4B8E-80A6-A27A16386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749" y="4071411"/>
            <a:ext cx="974947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00B05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5-30 km</a:t>
            </a:r>
            <a:endParaRPr lang="ja-JP" altLang="en-US" sz="1800" dirty="0">
              <a:solidFill>
                <a:srgbClr val="00B05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grpSp>
        <p:nvGrpSpPr>
          <p:cNvPr id="22" name="グループ化 21">
            <a:extLst>
              <a:ext uri="{FF2B5EF4-FFF2-40B4-BE49-F238E27FC236}">
                <a16:creationId xmlns:a16="http://schemas.microsoft.com/office/drawing/2014/main" id="{1D7EF8F6-0C8B-4B00-BF0F-C84C38AF5C13}"/>
              </a:ext>
            </a:extLst>
          </p:cNvPr>
          <p:cNvGrpSpPr/>
          <p:nvPr/>
        </p:nvGrpSpPr>
        <p:grpSpPr>
          <a:xfrm>
            <a:off x="6241754" y="3598988"/>
            <a:ext cx="1177276" cy="1047902"/>
            <a:chOff x="6241754" y="3598988"/>
            <a:chExt cx="1177276" cy="1047902"/>
          </a:xfrm>
        </p:grpSpPr>
        <p:cxnSp>
          <p:nvCxnSpPr>
            <p:cNvPr id="29" name="直線矢印コネクタ 28">
              <a:extLst>
                <a:ext uri="{FF2B5EF4-FFF2-40B4-BE49-F238E27FC236}">
                  <a16:creationId xmlns:a16="http://schemas.microsoft.com/office/drawing/2014/main" id="{95479DC1-C7B9-42DB-A8A8-FC42937498D7}"/>
                </a:ext>
              </a:extLst>
            </p:cNvPr>
            <p:cNvCxnSpPr/>
            <p:nvPr/>
          </p:nvCxnSpPr>
          <p:spPr>
            <a:xfrm>
              <a:off x="6241754" y="3598988"/>
              <a:ext cx="461734" cy="40837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矢印コネクタ 29">
              <a:extLst>
                <a:ext uri="{FF2B5EF4-FFF2-40B4-BE49-F238E27FC236}">
                  <a16:creationId xmlns:a16="http://schemas.microsoft.com/office/drawing/2014/main" id="{1E47FBF8-6A1E-4BF3-AD71-C4EC467A2A2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872520" y="4173212"/>
              <a:ext cx="546510" cy="473678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直線コネクタ 30">
              <a:extLst>
                <a:ext uri="{FF2B5EF4-FFF2-40B4-BE49-F238E27FC236}">
                  <a16:creationId xmlns:a16="http://schemas.microsoft.com/office/drawing/2014/main" id="{62EA3EAF-1924-4BB5-89F5-B871F347001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651114" y="3904536"/>
              <a:ext cx="139692" cy="18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直線コネクタ 31">
              <a:extLst>
                <a:ext uri="{FF2B5EF4-FFF2-40B4-BE49-F238E27FC236}">
                  <a16:creationId xmlns:a16="http://schemas.microsoft.com/office/drawing/2014/main" id="{50CDC61F-C99A-4E32-8534-19F6A2657829}"/>
                </a:ext>
              </a:extLst>
            </p:cNvPr>
            <p:cNvCxnSpPr/>
            <p:nvPr/>
          </p:nvCxnSpPr>
          <p:spPr>
            <a:xfrm flipH="1">
              <a:off x="6813564" y="4066781"/>
              <a:ext cx="139692" cy="180000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 Box 46">
            <a:extLst>
              <a:ext uri="{FF2B5EF4-FFF2-40B4-BE49-F238E27FC236}">
                <a16:creationId xmlns:a16="http://schemas.microsoft.com/office/drawing/2014/main" id="{E0943B71-AC10-4F67-9326-4C25668F9F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6395" y="4195993"/>
            <a:ext cx="981359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1600" dirty="0">
                <a:solidFill>
                  <a:srgbClr val="00B05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~100 km</a:t>
            </a:r>
            <a:endParaRPr lang="ja-JP" altLang="en-US" sz="1800" dirty="0">
              <a:solidFill>
                <a:srgbClr val="00B05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39" name="Text Box 46">
            <a:extLst>
              <a:ext uri="{FF2B5EF4-FFF2-40B4-BE49-F238E27FC236}">
                <a16:creationId xmlns:a16="http://schemas.microsoft.com/office/drawing/2014/main" id="{D1DE32FB-C83F-4ABF-836C-79A38A629B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6240" y="6127385"/>
            <a:ext cx="521168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リソスフェアとプレートは同じ</a:t>
            </a:r>
          </a:p>
        </p:txBody>
      </p:sp>
      <p:sp>
        <p:nvSpPr>
          <p:cNvPr id="40" name="Text Box 46">
            <a:extLst>
              <a:ext uri="{FF2B5EF4-FFF2-40B4-BE49-F238E27FC236}">
                <a16:creationId xmlns:a16="http://schemas.microsoft.com/office/drawing/2014/main" id="{4FDCC634-C1F7-46DF-83AE-82F1A9017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88301" y="2863373"/>
            <a:ext cx="20313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粘性高い</a:t>
            </a:r>
            <a:endParaRPr lang="en-US" altLang="ja-JP" dirty="0"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r>
              <a:rPr lang="ja-JP" altLang="en-US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（温度低い）</a:t>
            </a:r>
          </a:p>
        </p:txBody>
      </p:sp>
      <p:sp>
        <p:nvSpPr>
          <p:cNvPr id="41" name="Text Box 46">
            <a:extLst>
              <a:ext uri="{FF2B5EF4-FFF2-40B4-BE49-F238E27FC236}">
                <a16:creationId xmlns:a16="http://schemas.microsoft.com/office/drawing/2014/main" id="{907CFE91-385E-4F1B-A4FE-53F68FFB24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69798" y="4116652"/>
            <a:ext cx="203132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粘性低い</a:t>
            </a:r>
            <a:endParaRPr lang="en-US" altLang="ja-JP" dirty="0"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r>
              <a:rPr lang="ja-JP" altLang="en-US" dirty="0">
                <a:latin typeface="Comic Sans MS" panose="030F0702030302020204" pitchFamily="66" charset="0"/>
                <a:ea typeface="HG正楷書体-PRO" panose="03000600000000000000" pitchFamily="66" charset="-128"/>
              </a:rPr>
              <a:t>（温度高い）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A2411B98-111E-4A54-A1D4-D8D2E5791FA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77213556"/>
      </p:ext>
    </p:extLst>
  </p:cSld>
  <p:clrMapOvr>
    <a:masterClrMapping/>
  </p:clrMapOvr>
  <p:transition spd="med" advTm="1609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  <p:bldP spid="19" grpId="0"/>
      <p:bldP spid="28" grpId="0"/>
      <p:bldP spid="33" grpId="0"/>
      <p:bldP spid="39" grpId="0"/>
      <p:bldP spid="40" grpId="0"/>
      <p:bldP spid="4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519" y="553969"/>
            <a:ext cx="5195417" cy="5282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9180" y="4500270"/>
            <a:ext cx="6351241" cy="20989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テキスト ボックス 3"/>
          <p:cNvSpPr txBox="1"/>
          <p:nvPr/>
        </p:nvSpPr>
        <p:spPr>
          <a:xfrm>
            <a:off x="6074608" y="2287213"/>
            <a:ext cx="61680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dirty="0">
                <a:latin typeface="HGP教科書体" pitchFamily="18" charset="-128"/>
                <a:ea typeface="HGP教科書体" pitchFamily="18" charset="-128"/>
              </a:rPr>
              <a:t>ディスロケーション（転位）の例。塩の結晶粒子は、立方格子状に塩素とナトリウムが交互に並ぶ。</a:t>
            </a:r>
            <a:endParaRPr lang="en-US" altLang="ja-JP" sz="2800" dirty="0">
              <a:latin typeface="HGP教科書体" pitchFamily="18" charset="-128"/>
              <a:ea typeface="HGP教科書体" pitchFamily="18" charset="-128"/>
            </a:endParaRPr>
          </a:p>
          <a:p>
            <a:r>
              <a:rPr lang="en-US" altLang="ja-JP" sz="2800" dirty="0">
                <a:latin typeface="HGP教科書体" pitchFamily="18" charset="-128"/>
                <a:ea typeface="HGP教科書体" pitchFamily="18" charset="-128"/>
              </a:rPr>
              <a:t>Dislocation m</a:t>
            </a:r>
            <a:r>
              <a:rPr lang="en-US" sz="2800" dirty="0">
                <a:latin typeface="HGP教科書体" pitchFamily="18" charset="-128"/>
                <a:ea typeface="HGP教科書体" pitchFamily="18" charset="-128"/>
              </a:rPr>
              <a:t>igrates in a crystal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6703260" y="457410"/>
            <a:ext cx="41044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6000" dirty="0">
                <a:latin typeface="HGP教科書体" pitchFamily="18" charset="-128"/>
                <a:ea typeface="HGP教科書体" pitchFamily="18" charset="-128"/>
              </a:rPr>
              <a:t>固体の流動</a:t>
            </a:r>
            <a:endParaRPr lang="en-US" altLang="ja-JP" sz="6000" dirty="0">
              <a:latin typeface="HGP教科書体" pitchFamily="18" charset="-128"/>
              <a:ea typeface="HGP教科書体" pitchFamily="18" charset="-128"/>
            </a:endParaRPr>
          </a:p>
          <a:p>
            <a:pPr algn="ctr"/>
            <a:r>
              <a:rPr lang="en-US" sz="3600" dirty="0">
                <a:latin typeface="Comic Sans MS" panose="030F0702030302020204" pitchFamily="66" charset="0"/>
                <a:ea typeface="HGP教科書体" pitchFamily="18" charset="-128"/>
                <a:cs typeface="Traditional Arabic" panose="02020603050405020304" pitchFamily="18" charset="-78"/>
              </a:rPr>
              <a:t>Flow in a solid</a:t>
            </a:r>
          </a:p>
        </p:txBody>
      </p:sp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5169BB27-FCC2-49D7-B8E4-403F97198D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973743"/>
      </p:ext>
    </p:extLst>
  </p:cSld>
  <p:clrMapOvr>
    <a:masterClrMapping/>
  </p:clrMapOvr>
  <p:transition spd="med" advTm="13524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2711624" y="548680"/>
            <a:ext cx="8161209" cy="5940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r>
              <a:rPr lang="en-US" altLang="ja-JP" sz="3600" dirty="0">
                <a:solidFill>
                  <a:srgbClr val="99CC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7. </a:t>
            </a:r>
            <a:r>
              <a:rPr lang="ja-JP" altLang="en-US" sz="3600" dirty="0">
                <a:solidFill>
                  <a:srgbClr val="99CC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現実的な地球・地球熱学</a:t>
            </a:r>
            <a:r>
              <a:rPr lang="ja-JP" altLang="en-US" sz="3200" dirty="0">
                <a:solidFill>
                  <a:srgbClr val="99CC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  </a:t>
            </a:r>
            <a:r>
              <a:rPr lang="en-US" altLang="ja-JP" dirty="0">
                <a:solidFill>
                  <a:srgbClr val="99CC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Realistic earth</a:t>
            </a:r>
            <a:endParaRPr lang="ja-JP" altLang="en-US" sz="3200" dirty="0">
              <a:solidFill>
                <a:srgbClr val="99CC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/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　　粘弾性、マントル対流、プレート運動</a:t>
            </a:r>
            <a:endParaRPr lang="en-US" altLang="ja-JP" sz="3200" dirty="0">
              <a:solidFill>
                <a:srgbClr val="FF7C8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/>
            <a:r>
              <a:rPr lang="en-US" altLang="ja-JP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		viscoelasticity, mantle convection, plate motion</a:t>
            </a:r>
            <a:endParaRPr lang="ja-JP" altLang="en-US" dirty="0">
              <a:solidFill>
                <a:srgbClr val="FF7C8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/>
            <a:endParaRPr lang="ja-JP" altLang="en-US" dirty="0">
              <a:solidFill>
                <a:srgbClr val="FF0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/>
            <a:r>
              <a:rPr lang="en-US" altLang="ja-JP" sz="3600" dirty="0">
                <a:solidFill>
                  <a:srgbClr val="99CC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8. </a:t>
            </a:r>
            <a:r>
              <a:rPr lang="ja-JP" altLang="en-US" sz="3600" dirty="0">
                <a:solidFill>
                  <a:srgbClr val="99CC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固体地球の中の波動と振動  </a:t>
            </a:r>
            <a:endParaRPr lang="en-US" altLang="ja-JP" sz="3600" dirty="0">
              <a:solidFill>
                <a:srgbClr val="99CC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/>
            <a:r>
              <a:rPr lang="en-US" altLang="ja-JP" sz="3600" dirty="0">
                <a:solidFill>
                  <a:srgbClr val="99CC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						</a:t>
            </a:r>
            <a:r>
              <a:rPr lang="en-US" altLang="ja-JP" dirty="0">
                <a:solidFill>
                  <a:srgbClr val="99CC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Wave and oscillation</a:t>
            </a:r>
            <a:endParaRPr lang="en-US" altLang="ja-JP" sz="3200" dirty="0">
              <a:solidFill>
                <a:srgbClr val="99CC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/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　　地震、地球自由振動 </a:t>
            </a:r>
            <a:endParaRPr lang="en-US" altLang="ja-JP" sz="3200" dirty="0">
              <a:solidFill>
                <a:srgbClr val="FF7C8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/>
            <a:r>
              <a:rPr lang="en-US" altLang="ja-JP" sz="3200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		</a:t>
            </a:r>
            <a:r>
              <a:rPr lang="en-US" altLang="ja-JP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Earthquake, Free oscillation</a:t>
            </a:r>
            <a:endParaRPr lang="en-US" altLang="ja-JP" sz="3200" dirty="0">
              <a:solidFill>
                <a:srgbClr val="FF7C8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/>
            <a:endParaRPr lang="en-US" altLang="ja-JP" sz="2800" dirty="0">
              <a:solidFill>
                <a:srgbClr val="99CC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/>
            <a:r>
              <a:rPr lang="en-US" altLang="ja-JP" sz="3600" dirty="0">
                <a:solidFill>
                  <a:srgbClr val="99CC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9. </a:t>
            </a:r>
            <a:r>
              <a:rPr lang="ja-JP" altLang="en-US" sz="3600" dirty="0">
                <a:solidFill>
                  <a:srgbClr val="99CC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固体地球の電磁気学  </a:t>
            </a:r>
            <a:r>
              <a:rPr lang="en-US" altLang="ja-JP" dirty="0">
                <a:solidFill>
                  <a:srgbClr val="99CC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Electromagnetics</a:t>
            </a:r>
            <a:endParaRPr lang="ja-JP" altLang="en-US" dirty="0">
              <a:solidFill>
                <a:srgbClr val="99CC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/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　　地球磁場</a:t>
            </a:r>
            <a:r>
              <a:rPr lang="en-US" altLang="ja-JP" sz="3200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	</a:t>
            </a:r>
            <a:r>
              <a:rPr lang="en-US" altLang="ja-JP" dirty="0">
                <a:solidFill>
                  <a:srgbClr val="FF7C8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Geomagnetism</a:t>
            </a:r>
            <a:endParaRPr lang="ja-JP" altLang="en-US" dirty="0">
              <a:solidFill>
                <a:srgbClr val="FF7C8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marL="342900" indent="-342900"/>
            <a:r>
              <a:rPr lang="ja-JP" altLang="en-US" sz="3200" dirty="0">
                <a:solidFill>
                  <a:srgbClr val="FF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　　</a:t>
            </a:r>
          </a:p>
        </p:txBody>
      </p:sp>
      <p:pic>
        <p:nvPicPr>
          <p:cNvPr id="3" name="Picture 2" descr="globe">
            <a:extLst>
              <a:ext uri="{FF2B5EF4-FFF2-40B4-BE49-F238E27FC236}">
                <a16:creationId xmlns:a16="http://schemas.microsoft.com/office/drawing/2014/main" id="{8656C737-9C35-47E9-84C7-BBAA81C5B73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1384" y="260648"/>
            <a:ext cx="1872307" cy="187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91983DD3-6078-4FB6-91C0-1F481093249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31286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3144838" y="1052513"/>
            <a:ext cx="5543550" cy="5472112"/>
            <a:chOff x="1021" y="663"/>
            <a:chExt cx="3492" cy="3447"/>
          </a:xfrm>
        </p:grpSpPr>
        <p:sp>
          <p:nvSpPr>
            <p:cNvPr id="29735" name="Oval 3"/>
            <p:cNvSpPr>
              <a:spLocks noChangeArrowheads="1"/>
            </p:cNvSpPr>
            <p:nvPr/>
          </p:nvSpPr>
          <p:spPr bwMode="auto">
            <a:xfrm>
              <a:off x="1021" y="663"/>
              <a:ext cx="3492" cy="3447"/>
            </a:xfrm>
            <a:prstGeom prst="ellipse">
              <a:avLst/>
            </a:prstGeom>
            <a:solidFill>
              <a:srgbClr val="996633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9736" name="Oval 4"/>
            <p:cNvSpPr>
              <a:spLocks noChangeArrowheads="1"/>
            </p:cNvSpPr>
            <p:nvPr/>
          </p:nvSpPr>
          <p:spPr bwMode="auto">
            <a:xfrm>
              <a:off x="1111" y="754"/>
              <a:ext cx="3310" cy="3266"/>
            </a:xfrm>
            <a:prstGeom prst="ellipse">
              <a:avLst/>
            </a:prstGeom>
            <a:gradFill rotWithShape="1">
              <a:gsLst>
                <a:gs pos="0">
                  <a:srgbClr val="FF3300"/>
                </a:gs>
                <a:gs pos="100000">
                  <a:srgbClr val="6633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endParaRPr lang="ja-JP" altLang="ja-JP" sz="1800">
                <a:latin typeface="Arial" charset="0"/>
                <a:ea typeface="TB丸ｺﾞｼｯｸDE" pitchFamily="49" charset="-128"/>
              </a:endParaRPr>
            </a:p>
          </p:txBody>
        </p:sp>
        <p:sp>
          <p:nvSpPr>
            <p:cNvPr id="29737" name="Oval 5"/>
            <p:cNvSpPr>
              <a:spLocks noChangeArrowheads="1"/>
            </p:cNvSpPr>
            <p:nvPr/>
          </p:nvSpPr>
          <p:spPr bwMode="auto">
            <a:xfrm>
              <a:off x="1882" y="1525"/>
              <a:ext cx="1813" cy="1769"/>
            </a:xfrm>
            <a:prstGeom prst="ellipse">
              <a:avLst/>
            </a:prstGeom>
            <a:gradFill rotWithShape="1">
              <a:gsLst>
                <a:gs pos="0">
                  <a:srgbClr val="996633"/>
                </a:gs>
                <a:gs pos="100000">
                  <a:srgbClr val="99000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29699" name="Text Box 6"/>
          <p:cNvSpPr txBox="1">
            <a:spLocks noChangeArrowheads="1"/>
          </p:cNvSpPr>
          <p:nvPr/>
        </p:nvSpPr>
        <p:spPr bwMode="auto">
          <a:xfrm>
            <a:off x="2187225" y="290409"/>
            <a:ext cx="827502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200" dirty="0">
                <a:solidFill>
                  <a:srgbClr val="FFCC66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マントル中の熱対流 </a:t>
            </a:r>
            <a:r>
              <a:rPr lang="en-US" altLang="ja-JP" dirty="0">
                <a:solidFill>
                  <a:srgbClr val="FFCC66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Thermal convection of mantle</a:t>
            </a:r>
            <a:endParaRPr lang="ja-JP" altLang="en-US" dirty="0">
              <a:solidFill>
                <a:srgbClr val="FFCC66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6600826" y="1628776"/>
            <a:ext cx="936625" cy="1008063"/>
            <a:chOff x="4105" y="482"/>
            <a:chExt cx="1180" cy="1179"/>
          </a:xfrm>
        </p:grpSpPr>
        <p:sp>
          <p:nvSpPr>
            <p:cNvPr id="29732" name="AutoShape 8"/>
            <p:cNvSpPr>
              <a:spLocks noChangeArrowheads="1"/>
            </p:cNvSpPr>
            <p:nvPr/>
          </p:nvSpPr>
          <p:spPr bwMode="auto">
            <a:xfrm>
              <a:off x="4195" y="482"/>
              <a:ext cx="862" cy="817"/>
            </a:xfrm>
            <a:custGeom>
              <a:avLst/>
              <a:gdLst>
                <a:gd name="T0" fmla="*/ 14 w 21600"/>
                <a:gd name="T1" fmla="*/ 0 h 21600"/>
                <a:gd name="T2" fmla="*/ 6 w 21600"/>
                <a:gd name="T3" fmla="*/ 7 h 21600"/>
                <a:gd name="T4" fmla="*/ 15 w 21600"/>
                <a:gd name="T5" fmla="*/ 5 h 21600"/>
                <a:gd name="T6" fmla="*/ 28 w 21600"/>
                <a:gd name="T7" fmla="*/ -1 h 21600"/>
                <a:gd name="T8" fmla="*/ 31 w 21600"/>
                <a:gd name="T9" fmla="*/ 8 h 21600"/>
                <a:gd name="T10" fmla="*/ 21 w 21600"/>
                <a:gd name="T11" fmla="*/ 1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73 h 21600"/>
                <a:gd name="T20" fmla="*/ 18443 w 21600"/>
                <a:gd name="T21" fmla="*/ 1842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9733" name="AutoShape 9"/>
            <p:cNvSpPr>
              <a:spLocks noChangeArrowheads="1"/>
            </p:cNvSpPr>
            <p:nvPr/>
          </p:nvSpPr>
          <p:spPr bwMode="auto">
            <a:xfrm rot="5400000">
              <a:off x="4446" y="821"/>
              <a:ext cx="862" cy="817"/>
            </a:xfrm>
            <a:custGeom>
              <a:avLst/>
              <a:gdLst>
                <a:gd name="T0" fmla="*/ 14 w 21600"/>
                <a:gd name="T1" fmla="*/ 0 h 21600"/>
                <a:gd name="T2" fmla="*/ 6 w 21600"/>
                <a:gd name="T3" fmla="*/ 7 h 21600"/>
                <a:gd name="T4" fmla="*/ 15 w 21600"/>
                <a:gd name="T5" fmla="*/ 5 h 21600"/>
                <a:gd name="T6" fmla="*/ 28 w 21600"/>
                <a:gd name="T7" fmla="*/ -1 h 21600"/>
                <a:gd name="T8" fmla="*/ 31 w 21600"/>
                <a:gd name="T9" fmla="*/ 8 h 21600"/>
                <a:gd name="T10" fmla="*/ 21 w 21600"/>
                <a:gd name="T11" fmla="*/ 1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73 h 21600"/>
                <a:gd name="T20" fmla="*/ 18443 w 21600"/>
                <a:gd name="T21" fmla="*/ 1842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9734" name="AutoShape 10"/>
            <p:cNvSpPr>
              <a:spLocks noChangeArrowheads="1"/>
            </p:cNvSpPr>
            <p:nvPr/>
          </p:nvSpPr>
          <p:spPr bwMode="auto">
            <a:xfrm rot="-8301987">
              <a:off x="4105" y="799"/>
              <a:ext cx="862" cy="817"/>
            </a:xfrm>
            <a:custGeom>
              <a:avLst/>
              <a:gdLst>
                <a:gd name="T0" fmla="*/ 14 w 21600"/>
                <a:gd name="T1" fmla="*/ 0 h 21600"/>
                <a:gd name="T2" fmla="*/ 6 w 21600"/>
                <a:gd name="T3" fmla="*/ 7 h 21600"/>
                <a:gd name="T4" fmla="*/ 15 w 21600"/>
                <a:gd name="T5" fmla="*/ 5 h 21600"/>
                <a:gd name="T6" fmla="*/ 28 w 21600"/>
                <a:gd name="T7" fmla="*/ -1 h 21600"/>
                <a:gd name="T8" fmla="*/ 31 w 21600"/>
                <a:gd name="T9" fmla="*/ 8 h 21600"/>
                <a:gd name="T10" fmla="*/ 21 w 21600"/>
                <a:gd name="T11" fmla="*/ 1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73 h 21600"/>
                <a:gd name="T20" fmla="*/ 18443 w 21600"/>
                <a:gd name="T21" fmla="*/ 1842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952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5087938" y="1412876"/>
            <a:ext cx="914400" cy="881063"/>
            <a:chOff x="4921" y="1888"/>
            <a:chExt cx="576" cy="555"/>
          </a:xfrm>
        </p:grpSpPr>
        <p:sp>
          <p:nvSpPr>
            <p:cNvPr id="29729" name="AutoShape 12"/>
            <p:cNvSpPr>
              <a:spLocks noChangeArrowheads="1"/>
            </p:cNvSpPr>
            <p:nvPr/>
          </p:nvSpPr>
          <p:spPr bwMode="auto">
            <a:xfrm flipH="1">
              <a:off x="4966" y="1888"/>
              <a:ext cx="431" cy="440"/>
            </a:xfrm>
            <a:custGeom>
              <a:avLst/>
              <a:gdLst>
                <a:gd name="T0" fmla="*/ 4 w 21600"/>
                <a:gd name="T1" fmla="*/ 0 h 21600"/>
                <a:gd name="T2" fmla="*/ 2 w 21600"/>
                <a:gd name="T3" fmla="*/ 2 h 21600"/>
                <a:gd name="T4" fmla="*/ 4 w 21600"/>
                <a:gd name="T5" fmla="*/ 1 h 21600"/>
                <a:gd name="T6" fmla="*/ 7 w 21600"/>
                <a:gd name="T7" fmla="*/ 0 h 21600"/>
                <a:gd name="T8" fmla="*/ 8 w 21600"/>
                <a:gd name="T9" fmla="*/ 2 h 21600"/>
                <a:gd name="T10" fmla="*/ 5 w 21600"/>
                <a:gd name="T11" fmla="*/ 3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42 h 21600"/>
                <a:gd name="T20" fmla="*/ 18443 w 21600"/>
                <a:gd name="T21" fmla="*/ 1845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31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9730" name="AutoShape 13"/>
            <p:cNvSpPr>
              <a:spLocks noChangeArrowheads="1"/>
            </p:cNvSpPr>
            <p:nvPr/>
          </p:nvSpPr>
          <p:spPr bwMode="auto">
            <a:xfrm rot="13955552" flipH="1">
              <a:off x="4893" y="2007"/>
              <a:ext cx="464" cy="408"/>
            </a:xfrm>
            <a:custGeom>
              <a:avLst/>
              <a:gdLst>
                <a:gd name="T0" fmla="*/ 4 w 21600"/>
                <a:gd name="T1" fmla="*/ 0 h 21600"/>
                <a:gd name="T2" fmla="*/ 2 w 21600"/>
                <a:gd name="T3" fmla="*/ 2 h 21600"/>
                <a:gd name="T4" fmla="*/ 4 w 21600"/>
                <a:gd name="T5" fmla="*/ 1 h 21600"/>
                <a:gd name="T6" fmla="*/ 8 w 21600"/>
                <a:gd name="T7" fmla="*/ 0 h 21600"/>
                <a:gd name="T8" fmla="*/ 9 w 21600"/>
                <a:gd name="T9" fmla="*/ 2 h 21600"/>
                <a:gd name="T10" fmla="*/ 6 w 21600"/>
                <a:gd name="T11" fmla="*/ 2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6 w 21600"/>
                <a:gd name="T19" fmla="*/ 3176 h 21600"/>
                <a:gd name="T20" fmla="*/ 18434 w 21600"/>
                <a:gd name="T21" fmla="*/ 18424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31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9731" name="AutoShape 14"/>
            <p:cNvSpPr>
              <a:spLocks noChangeArrowheads="1"/>
            </p:cNvSpPr>
            <p:nvPr/>
          </p:nvSpPr>
          <p:spPr bwMode="auto">
            <a:xfrm rot="7543141" flipH="1">
              <a:off x="5061" y="1975"/>
              <a:ext cx="431" cy="440"/>
            </a:xfrm>
            <a:custGeom>
              <a:avLst/>
              <a:gdLst>
                <a:gd name="T0" fmla="*/ 4 w 21600"/>
                <a:gd name="T1" fmla="*/ 0 h 21600"/>
                <a:gd name="T2" fmla="*/ 2 w 21600"/>
                <a:gd name="T3" fmla="*/ 2 h 21600"/>
                <a:gd name="T4" fmla="*/ 4 w 21600"/>
                <a:gd name="T5" fmla="*/ 1 h 21600"/>
                <a:gd name="T6" fmla="*/ 7 w 21600"/>
                <a:gd name="T7" fmla="*/ 0 h 21600"/>
                <a:gd name="T8" fmla="*/ 8 w 21600"/>
                <a:gd name="T9" fmla="*/ 2 h 21600"/>
                <a:gd name="T10" fmla="*/ 5 w 21600"/>
                <a:gd name="T11" fmla="*/ 3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42 h 21600"/>
                <a:gd name="T20" fmla="*/ 18443 w 21600"/>
                <a:gd name="T21" fmla="*/ 1845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31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7104064" y="4437063"/>
            <a:ext cx="936625" cy="1008062"/>
            <a:chOff x="4105" y="482"/>
            <a:chExt cx="1180" cy="1179"/>
          </a:xfrm>
        </p:grpSpPr>
        <p:sp>
          <p:nvSpPr>
            <p:cNvPr id="29726" name="AutoShape 16"/>
            <p:cNvSpPr>
              <a:spLocks noChangeArrowheads="1"/>
            </p:cNvSpPr>
            <p:nvPr/>
          </p:nvSpPr>
          <p:spPr bwMode="auto">
            <a:xfrm>
              <a:off x="4195" y="482"/>
              <a:ext cx="862" cy="817"/>
            </a:xfrm>
            <a:custGeom>
              <a:avLst/>
              <a:gdLst>
                <a:gd name="T0" fmla="*/ 14 w 21600"/>
                <a:gd name="T1" fmla="*/ 0 h 21600"/>
                <a:gd name="T2" fmla="*/ 6 w 21600"/>
                <a:gd name="T3" fmla="*/ 7 h 21600"/>
                <a:gd name="T4" fmla="*/ 15 w 21600"/>
                <a:gd name="T5" fmla="*/ 5 h 21600"/>
                <a:gd name="T6" fmla="*/ 28 w 21600"/>
                <a:gd name="T7" fmla="*/ -1 h 21600"/>
                <a:gd name="T8" fmla="*/ 31 w 21600"/>
                <a:gd name="T9" fmla="*/ 8 h 21600"/>
                <a:gd name="T10" fmla="*/ 21 w 21600"/>
                <a:gd name="T11" fmla="*/ 1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73 h 21600"/>
                <a:gd name="T20" fmla="*/ 18443 w 21600"/>
                <a:gd name="T21" fmla="*/ 1842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31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9727" name="AutoShape 17"/>
            <p:cNvSpPr>
              <a:spLocks noChangeArrowheads="1"/>
            </p:cNvSpPr>
            <p:nvPr/>
          </p:nvSpPr>
          <p:spPr bwMode="auto">
            <a:xfrm rot="5400000">
              <a:off x="4446" y="821"/>
              <a:ext cx="862" cy="817"/>
            </a:xfrm>
            <a:custGeom>
              <a:avLst/>
              <a:gdLst>
                <a:gd name="T0" fmla="*/ 14 w 21600"/>
                <a:gd name="T1" fmla="*/ 0 h 21600"/>
                <a:gd name="T2" fmla="*/ 6 w 21600"/>
                <a:gd name="T3" fmla="*/ 7 h 21600"/>
                <a:gd name="T4" fmla="*/ 15 w 21600"/>
                <a:gd name="T5" fmla="*/ 5 h 21600"/>
                <a:gd name="T6" fmla="*/ 28 w 21600"/>
                <a:gd name="T7" fmla="*/ -1 h 21600"/>
                <a:gd name="T8" fmla="*/ 31 w 21600"/>
                <a:gd name="T9" fmla="*/ 8 h 21600"/>
                <a:gd name="T10" fmla="*/ 21 w 21600"/>
                <a:gd name="T11" fmla="*/ 1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73 h 21600"/>
                <a:gd name="T20" fmla="*/ 18443 w 21600"/>
                <a:gd name="T21" fmla="*/ 1842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31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9728" name="AutoShape 18"/>
            <p:cNvSpPr>
              <a:spLocks noChangeArrowheads="1"/>
            </p:cNvSpPr>
            <p:nvPr/>
          </p:nvSpPr>
          <p:spPr bwMode="auto">
            <a:xfrm rot="-8301987">
              <a:off x="4105" y="799"/>
              <a:ext cx="862" cy="817"/>
            </a:xfrm>
            <a:custGeom>
              <a:avLst/>
              <a:gdLst>
                <a:gd name="T0" fmla="*/ 14 w 21600"/>
                <a:gd name="T1" fmla="*/ 0 h 21600"/>
                <a:gd name="T2" fmla="*/ 6 w 21600"/>
                <a:gd name="T3" fmla="*/ 7 h 21600"/>
                <a:gd name="T4" fmla="*/ 15 w 21600"/>
                <a:gd name="T5" fmla="*/ 5 h 21600"/>
                <a:gd name="T6" fmla="*/ 28 w 21600"/>
                <a:gd name="T7" fmla="*/ -1 h 21600"/>
                <a:gd name="T8" fmla="*/ 31 w 21600"/>
                <a:gd name="T9" fmla="*/ 8 h 21600"/>
                <a:gd name="T10" fmla="*/ 21 w 21600"/>
                <a:gd name="T11" fmla="*/ 1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73 h 21600"/>
                <a:gd name="T20" fmla="*/ 18443 w 21600"/>
                <a:gd name="T21" fmla="*/ 1842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31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6" name="Group 19"/>
          <p:cNvGrpSpPr>
            <a:grpSpLocks/>
          </p:cNvGrpSpPr>
          <p:nvPr/>
        </p:nvGrpSpPr>
        <p:grpSpPr bwMode="auto">
          <a:xfrm>
            <a:off x="7464425" y="3068638"/>
            <a:ext cx="914400" cy="881062"/>
            <a:chOff x="4921" y="1888"/>
            <a:chExt cx="576" cy="555"/>
          </a:xfrm>
        </p:grpSpPr>
        <p:sp>
          <p:nvSpPr>
            <p:cNvPr id="29723" name="AutoShape 20"/>
            <p:cNvSpPr>
              <a:spLocks noChangeArrowheads="1"/>
            </p:cNvSpPr>
            <p:nvPr/>
          </p:nvSpPr>
          <p:spPr bwMode="auto">
            <a:xfrm flipH="1">
              <a:off x="4966" y="1888"/>
              <a:ext cx="431" cy="440"/>
            </a:xfrm>
            <a:custGeom>
              <a:avLst/>
              <a:gdLst>
                <a:gd name="T0" fmla="*/ 4 w 21600"/>
                <a:gd name="T1" fmla="*/ 0 h 21600"/>
                <a:gd name="T2" fmla="*/ 2 w 21600"/>
                <a:gd name="T3" fmla="*/ 2 h 21600"/>
                <a:gd name="T4" fmla="*/ 4 w 21600"/>
                <a:gd name="T5" fmla="*/ 1 h 21600"/>
                <a:gd name="T6" fmla="*/ 7 w 21600"/>
                <a:gd name="T7" fmla="*/ 0 h 21600"/>
                <a:gd name="T8" fmla="*/ 8 w 21600"/>
                <a:gd name="T9" fmla="*/ 2 h 21600"/>
                <a:gd name="T10" fmla="*/ 5 w 21600"/>
                <a:gd name="T11" fmla="*/ 3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42 h 21600"/>
                <a:gd name="T20" fmla="*/ 18443 w 21600"/>
                <a:gd name="T21" fmla="*/ 1845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31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9724" name="AutoShape 21"/>
            <p:cNvSpPr>
              <a:spLocks noChangeArrowheads="1"/>
            </p:cNvSpPr>
            <p:nvPr/>
          </p:nvSpPr>
          <p:spPr bwMode="auto">
            <a:xfrm rot="13955552" flipH="1">
              <a:off x="4893" y="2007"/>
              <a:ext cx="464" cy="408"/>
            </a:xfrm>
            <a:custGeom>
              <a:avLst/>
              <a:gdLst>
                <a:gd name="T0" fmla="*/ 4 w 21600"/>
                <a:gd name="T1" fmla="*/ 0 h 21600"/>
                <a:gd name="T2" fmla="*/ 2 w 21600"/>
                <a:gd name="T3" fmla="*/ 2 h 21600"/>
                <a:gd name="T4" fmla="*/ 4 w 21600"/>
                <a:gd name="T5" fmla="*/ 1 h 21600"/>
                <a:gd name="T6" fmla="*/ 8 w 21600"/>
                <a:gd name="T7" fmla="*/ 0 h 21600"/>
                <a:gd name="T8" fmla="*/ 9 w 21600"/>
                <a:gd name="T9" fmla="*/ 2 h 21600"/>
                <a:gd name="T10" fmla="*/ 6 w 21600"/>
                <a:gd name="T11" fmla="*/ 2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6 w 21600"/>
                <a:gd name="T19" fmla="*/ 3176 h 21600"/>
                <a:gd name="T20" fmla="*/ 18434 w 21600"/>
                <a:gd name="T21" fmla="*/ 18424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31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9725" name="AutoShape 22"/>
            <p:cNvSpPr>
              <a:spLocks noChangeArrowheads="1"/>
            </p:cNvSpPr>
            <p:nvPr/>
          </p:nvSpPr>
          <p:spPr bwMode="auto">
            <a:xfrm rot="7543141" flipH="1">
              <a:off x="5061" y="1975"/>
              <a:ext cx="431" cy="440"/>
            </a:xfrm>
            <a:custGeom>
              <a:avLst/>
              <a:gdLst>
                <a:gd name="T0" fmla="*/ 4 w 21600"/>
                <a:gd name="T1" fmla="*/ 0 h 21600"/>
                <a:gd name="T2" fmla="*/ 2 w 21600"/>
                <a:gd name="T3" fmla="*/ 2 h 21600"/>
                <a:gd name="T4" fmla="*/ 4 w 21600"/>
                <a:gd name="T5" fmla="*/ 1 h 21600"/>
                <a:gd name="T6" fmla="*/ 7 w 21600"/>
                <a:gd name="T7" fmla="*/ 0 h 21600"/>
                <a:gd name="T8" fmla="*/ 8 w 21600"/>
                <a:gd name="T9" fmla="*/ 2 h 21600"/>
                <a:gd name="T10" fmla="*/ 5 w 21600"/>
                <a:gd name="T11" fmla="*/ 3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42 h 21600"/>
                <a:gd name="T20" fmla="*/ 18443 w 21600"/>
                <a:gd name="T21" fmla="*/ 1845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31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7" name="Group 23"/>
          <p:cNvGrpSpPr>
            <a:grpSpLocks/>
          </p:cNvGrpSpPr>
          <p:nvPr/>
        </p:nvGrpSpPr>
        <p:grpSpPr bwMode="auto">
          <a:xfrm>
            <a:off x="3792539" y="2133601"/>
            <a:ext cx="936625" cy="1008063"/>
            <a:chOff x="4105" y="482"/>
            <a:chExt cx="1180" cy="1179"/>
          </a:xfrm>
        </p:grpSpPr>
        <p:sp>
          <p:nvSpPr>
            <p:cNvPr id="29720" name="AutoShape 24"/>
            <p:cNvSpPr>
              <a:spLocks noChangeArrowheads="1"/>
            </p:cNvSpPr>
            <p:nvPr/>
          </p:nvSpPr>
          <p:spPr bwMode="auto">
            <a:xfrm>
              <a:off x="4195" y="482"/>
              <a:ext cx="862" cy="817"/>
            </a:xfrm>
            <a:custGeom>
              <a:avLst/>
              <a:gdLst>
                <a:gd name="T0" fmla="*/ 14 w 21600"/>
                <a:gd name="T1" fmla="*/ 0 h 21600"/>
                <a:gd name="T2" fmla="*/ 6 w 21600"/>
                <a:gd name="T3" fmla="*/ 7 h 21600"/>
                <a:gd name="T4" fmla="*/ 15 w 21600"/>
                <a:gd name="T5" fmla="*/ 5 h 21600"/>
                <a:gd name="T6" fmla="*/ 28 w 21600"/>
                <a:gd name="T7" fmla="*/ -1 h 21600"/>
                <a:gd name="T8" fmla="*/ 31 w 21600"/>
                <a:gd name="T9" fmla="*/ 8 h 21600"/>
                <a:gd name="T10" fmla="*/ 21 w 21600"/>
                <a:gd name="T11" fmla="*/ 1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73 h 21600"/>
                <a:gd name="T20" fmla="*/ 18443 w 21600"/>
                <a:gd name="T21" fmla="*/ 1842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31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9721" name="AutoShape 25"/>
            <p:cNvSpPr>
              <a:spLocks noChangeArrowheads="1"/>
            </p:cNvSpPr>
            <p:nvPr/>
          </p:nvSpPr>
          <p:spPr bwMode="auto">
            <a:xfrm rot="5400000">
              <a:off x="4446" y="821"/>
              <a:ext cx="862" cy="817"/>
            </a:xfrm>
            <a:custGeom>
              <a:avLst/>
              <a:gdLst>
                <a:gd name="T0" fmla="*/ 14 w 21600"/>
                <a:gd name="T1" fmla="*/ 0 h 21600"/>
                <a:gd name="T2" fmla="*/ 6 w 21600"/>
                <a:gd name="T3" fmla="*/ 7 h 21600"/>
                <a:gd name="T4" fmla="*/ 15 w 21600"/>
                <a:gd name="T5" fmla="*/ 5 h 21600"/>
                <a:gd name="T6" fmla="*/ 28 w 21600"/>
                <a:gd name="T7" fmla="*/ -1 h 21600"/>
                <a:gd name="T8" fmla="*/ 31 w 21600"/>
                <a:gd name="T9" fmla="*/ 8 h 21600"/>
                <a:gd name="T10" fmla="*/ 21 w 21600"/>
                <a:gd name="T11" fmla="*/ 1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73 h 21600"/>
                <a:gd name="T20" fmla="*/ 18443 w 21600"/>
                <a:gd name="T21" fmla="*/ 1842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31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9722" name="AutoShape 26"/>
            <p:cNvSpPr>
              <a:spLocks noChangeArrowheads="1"/>
            </p:cNvSpPr>
            <p:nvPr/>
          </p:nvSpPr>
          <p:spPr bwMode="auto">
            <a:xfrm rot="-8301987">
              <a:off x="4105" y="799"/>
              <a:ext cx="862" cy="817"/>
            </a:xfrm>
            <a:custGeom>
              <a:avLst/>
              <a:gdLst>
                <a:gd name="T0" fmla="*/ 14 w 21600"/>
                <a:gd name="T1" fmla="*/ 0 h 21600"/>
                <a:gd name="T2" fmla="*/ 6 w 21600"/>
                <a:gd name="T3" fmla="*/ 7 h 21600"/>
                <a:gd name="T4" fmla="*/ 15 w 21600"/>
                <a:gd name="T5" fmla="*/ 5 h 21600"/>
                <a:gd name="T6" fmla="*/ 28 w 21600"/>
                <a:gd name="T7" fmla="*/ -1 h 21600"/>
                <a:gd name="T8" fmla="*/ 31 w 21600"/>
                <a:gd name="T9" fmla="*/ 8 h 21600"/>
                <a:gd name="T10" fmla="*/ 21 w 21600"/>
                <a:gd name="T11" fmla="*/ 1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73 h 21600"/>
                <a:gd name="T20" fmla="*/ 18443 w 21600"/>
                <a:gd name="T21" fmla="*/ 1842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31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8" name="Group 27"/>
          <p:cNvGrpSpPr>
            <a:grpSpLocks/>
          </p:cNvGrpSpPr>
          <p:nvPr/>
        </p:nvGrpSpPr>
        <p:grpSpPr bwMode="auto">
          <a:xfrm>
            <a:off x="3432175" y="3500438"/>
            <a:ext cx="914400" cy="881062"/>
            <a:chOff x="4921" y="1888"/>
            <a:chExt cx="576" cy="555"/>
          </a:xfrm>
        </p:grpSpPr>
        <p:sp>
          <p:nvSpPr>
            <p:cNvPr id="29717" name="AutoShape 28"/>
            <p:cNvSpPr>
              <a:spLocks noChangeArrowheads="1"/>
            </p:cNvSpPr>
            <p:nvPr/>
          </p:nvSpPr>
          <p:spPr bwMode="auto">
            <a:xfrm flipH="1">
              <a:off x="4966" y="1888"/>
              <a:ext cx="431" cy="440"/>
            </a:xfrm>
            <a:custGeom>
              <a:avLst/>
              <a:gdLst>
                <a:gd name="T0" fmla="*/ 4 w 21600"/>
                <a:gd name="T1" fmla="*/ 0 h 21600"/>
                <a:gd name="T2" fmla="*/ 2 w 21600"/>
                <a:gd name="T3" fmla="*/ 2 h 21600"/>
                <a:gd name="T4" fmla="*/ 4 w 21600"/>
                <a:gd name="T5" fmla="*/ 1 h 21600"/>
                <a:gd name="T6" fmla="*/ 7 w 21600"/>
                <a:gd name="T7" fmla="*/ 0 h 21600"/>
                <a:gd name="T8" fmla="*/ 8 w 21600"/>
                <a:gd name="T9" fmla="*/ 2 h 21600"/>
                <a:gd name="T10" fmla="*/ 5 w 21600"/>
                <a:gd name="T11" fmla="*/ 3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42 h 21600"/>
                <a:gd name="T20" fmla="*/ 18443 w 21600"/>
                <a:gd name="T21" fmla="*/ 1845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31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9718" name="AutoShape 29"/>
            <p:cNvSpPr>
              <a:spLocks noChangeArrowheads="1"/>
            </p:cNvSpPr>
            <p:nvPr/>
          </p:nvSpPr>
          <p:spPr bwMode="auto">
            <a:xfrm rot="13955552" flipH="1">
              <a:off x="4893" y="2007"/>
              <a:ext cx="464" cy="408"/>
            </a:xfrm>
            <a:custGeom>
              <a:avLst/>
              <a:gdLst>
                <a:gd name="T0" fmla="*/ 4 w 21600"/>
                <a:gd name="T1" fmla="*/ 0 h 21600"/>
                <a:gd name="T2" fmla="*/ 2 w 21600"/>
                <a:gd name="T3" fmla="*/ 2 h 21600"/>
                <a:gd name="T4" fmla="*/ 4 w 21600"/>
                <a:gd name="T5" fmla="*/ 1 h 21600"/>
                <a:gd name="T6" fmla="*/ 8 w 21600"/>
                <a:gd name="T7" fmla="*/ 0 h 21600"/>
                <a:gd name="T8" fmla="*/ 9 w 21600"/>
                <a:gd name="T9" fmla="*/ 2 h 21600"/>
                <a:gd name="T10" fmla="*/ 6 w 21600"/>
                <a:gd name="T11" fmla="*/ 2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6 w 21600"/>
                <a:gd name="T19" fmla="*/ 3176 h 21600"/>
                <a:gd name="T20" fmla="*/ 18434 w 21600"/>
                <a:gd name="T21" fmla="*/ 18424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31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9719" name="AutoShape 30"/>
            <p:cNvSpPr>
              <a:spLocks noChangeArrowheads="1"/>
            </p:cNvSpPr>
            <p:nvPr/>
          </p:nvSpPr>
          <p:spPr bwMode="auto">
            <a:xfrm rot="7543141" flipH="1">
              <a:off x="5061" y="1975"/>
              <a:ext cx="431" cy="440"/>
            </a:xfrm>
            <a:custGeom>
              <a:avLst/>
              <a:gdLst>
                <a:gd name="T0" fmla="*/ 4 w 21600"/>
                <a:gd name="T1" fmla="*/ 0 h 21600"/>
                <a:gd name="T2" fmla="*/ 2 w 21600"/>
                <a:gd name="T3" fmla="*/ 2 h 21600"/>
                <a:gd name="T4" fmla="*/ 4 w 21600"/>
                <a:gd name="T5" fmla="*/ 1 h 21600"/>
                <a:gd name="T6" fmla="*/ 7 w 21600"/>
                <a:gd name="T7" fmla="*/ 0 h 21600"/>
                <a:gd name="T8" fmla="*/ 8 w 21600"/>
                <a:gd name="T9" fmla="*/ 2 h 21600"/>
                <a:gd name="T10" fmla="*/ 5 w 21600"/>
                <a:gd name="T11" fmla="*/ 3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42 h 21600"/>
                <a:gd name="T20" fmla="*/ 18443 w 21600"/>
                <a:gd name="T21" fmla="*/ 1845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31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9" name="Group 31"/>
          <p:cNvGrpSpPr>
            <a:grpSpLocks/>
          </p:cNvGrpSpPr>
          <p:nvPr/>
        </p:nvGrpSpPr>
        <p:grpSpPr bwMode="auto">
          <a:xfrm>
            <a:off x="4151314" y="4797426"/>
            <a:ext cx="936625" cy="1008063"/>
            <a:chOff x="4105" y="482"/>
            <a:chExt cx="1180" cy="1179"/>
          </a:xfrm>
        </p:grpSpPr>
        <p:sp>
          <p:nvSpPr>
            <p:cNvPr id="29714" name="AutoShape 32"/>
            <p:cNvSpPr>
              <a:spLocks noChangeArrowheads="1"/>
            </p:cNvSpPr>
            <p:nvPr/>
          </p:nvSpPr>
          <p:spPr bwMode="auto">
            <a:xfrm>
              <a:off x="4195" y="482"/>
              <a:ext cx="862" cy="817"/>
            </a:xfrm>
            <a:custGeom>
              <a:avLst/>
              <a:gdLst>
                <a:gd name="T0" fmla="*/ 14 w 21600"/>
                <a:gd name="T1" fmla="*/ 0 h 21600"/>
                <a:gd name="T2" fmla="*/ 6 w 21600"/>
                <a:gd name="T3" fmla="*/ 7 h 21600"/>
                <a:gd name="T4" fmla="*/ 15 w 21600"/>
                <a:gd name="T5" fmla="*/ 5 h 21600"/>
                <a:gd name="T6" fmla="*/ 28 w 21600"/>
                <a:gd name="T7" fmla="*/ -1 h 21600"/>
                <a:gd name="T8" fmla="*/ 31 w 21600"/>
                <a:gd name="T9" fmla="*/ 8 h 21600"/>
                <a:gd name="T10" fmla="*/ 21 w 21600"/>
                <a:gd name="T11" fmla="*/ 1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73 h 21600"/>
                <a:gd name="T20" fmla="*/ 18443 w 21600"/>
                <a:gd name="T21" fmla="*/ 1842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31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9715" name="AutoShape 33"/>
            <p:cNvSpPr>
              <a:spLocks noChangeArrowheads="1"/>
            </p:cNvSpPr>
            <p:nvPr/>
          </p:nvSpPr>
          <p:spPr bwMode="auto">
            <a:xfrm rot="5400000">
              <a:off x="4446" y="821"/>
              <a:ext cx="862" cy="817"/>
            </a:xfrm>
            <a:custGeom>
              <a:avLst/>
              <a:gdLst>
                <a:gd name="T0" fmla="*/ 14 w 21600"/>
                <a:gd name="T1" fmla="*/ 0 h 21600"/>
                <a:gd name="T2" fmla="*/ 6 w 21600"/>
                <a:gd name="T3" fmla="*/ 7 h 21600"/>
                <a:gd name="T4" fmla="*/ 15 w 21600"/>
                <a:gd name="T5" fmla="*/ 5 h 21600"/>
                <a:gd name="T6" fmla="*/ 28 w 21600"/>
                <a:gd name="T7" fmla="*/ -1 h 21600"/>
                <a:gd name="T8" fmla="*/ 31 w 21600"/>
                <a:gd name="T9" fmla="*/ 8 h 21600"/>
                <a:gd name="T10" fmla="*/ 21 w 21600"/>
                <a:gd name="T11" fmla="*/ 1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73 h 21600"/>
                <a:gd name="T20" fmla="*/ 18443 w 21600"/>
                <a:gd name="T21" fmla="*/ 1842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31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9716" name="AutoShape 34"/>
            <p:cNvSpPr>
              <a:spLocks noChangeArrowheads="1"/>
            </p:cNvSpPr>
            <p:nvPr/>
          </p:nvSpPr>
          <p:spPr bwMode="auto">
            <a:xfrm rot="-8301987">
              <a:off x="4105" y="799"/>
              <a:ext cx="862" cy="817"/>
            </a:xfrm>
            <a:custGeom>
              <a:avLst/>
              <a:gdLst>
                <a:gd name="T0" fmla="*/ 14 w 21600"/>
                <a:gd name="T1" fmla="*/ 0 h 21600"/>
                <a:gd name="T2" fmla="*/ 6 w 21600"/>
                <a:gd name="T3" fmla="*/ 7 h 21600"/>
                <a:gd name="T4" fmla="*/ 15 w 21600"/>
                <a:gd name="T5" fmla="*/ 5 h 21600"/>
                <a:gd name="T6" fmla="*/ 28 w 21600"/>
                <a:gd name="T7" fmla="*/ -1 h 21600"/>
                <a:gd name="T8" fmla="*/ 31 w 21600"/>
                <a:gd name="T9" fmla="*/ 8 h 21600"/>
                <a:gd name="T10" fmla="*/ 21 w 21600"/>
                <a:gd name="T11" fmla="*/ 1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73 h 21600"/>
                <a:gd name="T20" fmla="*/ 18443 w 21600"/>
                <a:gd name="T21" fmla="*/ 1842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31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10" name="Group 35"/>
          <p:cNvGrpSpPr>
            <a:grpSpLocks/>
          </p:cNvGrpSpPr>
          <p:nvPr/>
        </p:nvGrpSpPr>
        <p:grpSpPr bwMode="auto">
          <a:xfrm>
            <a:off x="5664200" y="5373688"/>
            <a:ext cx="914400" cy="881062"/>
            <a:chOff x="4921" y="1888"/>
            <a:chExt cx="576" cy="555"/>
          </a:xfrm>
        </p:grpSpPr>
        <p:sp>
          <p:nvSpPr>
            <p:cNvPr id="29711" name="AutoShape 36"/>
            <p:cNvSpPr>
              <a:spLocks noChangeArrowheads="1"/>
            </p:cNvSpPr>
            <p:nvPr/>
          </p:nvSpPr>
          <p:spPr bwMode="auto">
            <a:xfrm flipH="1">
              <a:off x="4966" y="1888"/>
              <a:ext cx="431" cy="440"/>
            </a:xfrm>
            <a:custGeom>
              <a:avLst/>
              <a:gdLst>
                <a:gd name="T0" fmla="*/ 4 w 21600"/>
                <a:gd name="T1" fmla="*/ 0 h 21600"/>
                <a:gd name="T2" fmla="*/ 2 w 21600"/>
                <a:gd name="T3" fmla="*/ 2 h 21600"/>
                <a:gd name="T4" fmla="*/ 4 w 21600"/>
                <a:gd name="T5" fmla="*/ 1 h 21600"/>
                <a:gd name="T6" fmla="*/ 7 w 21600"/>
                <a:gd name="T7" fmla="*/ 0 h 21600"/>
                <a:gd name="T8" fmla="*/ 8 w 21600"/>
                <a:gd name="T9" fmla="*/ 2 h 21600"/>
                <a:gd name="T10" fmla="*/ 5 w 21600"/>
                <a:gd name="T11" fmla="*/ 3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42 h 21600"/>
                <a:gd name="T20" fmla="*/ 18443 w 21600"/>
                <a:gd name="T21" fmla="*/ 1845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31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9712" name="AutoShape 37"/>
            <p:cNvSpPr>
              <a:spLocks noChangeArrowheads="1"/>
            </p:cNvSpPr>
            <p:nvPr/>
          </p:nvSpPr>
          <p:spPr bwMode="auto">
            <a:xfrm rot="13955552" flipH="1">
              <a:off x="4893" y="2007"/>
              <a:ext cx="464" cy="408"/>
            </a:xfrm>
            <a:custGeom>
              <a:avLst/>
              <a:gdLst>
                <a:gd name="T0" fmla="*/ 4 w 21600"/>
                <a:gd name="T1" fmla="*/ 0 h 21600"/>
                <a:gd name="T2" fmla="*/ 2 w 21600"/>
                <a:gd name="T3" fmla="*/ 2 h 21600"/>
                <a:gd name="T4" fmla="*/ 4 w 21600"/>
                <a:gd name="T5" fmla="*/ 1 h 21600"/>
                <a:gd name="T6" fmla="*/ 8 w 21600"/>
                <a:gd name="T7" fmla="*/ 0 h 21600"/>
                <a:gd name="T8" fmla="*/ 9 w 21600"/>
                <a:gd name="T9" fmla="*/ 2 h 21600"/>
                <a:gd name="T10" fmla="*/ 6 w 21600"/>
                <a:gd name="T11" fmla="*/ 2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6 w 21600"/>
                <a:gd name="T19" fmla="*/ 3176 h 21600"/>
                <a:gd name="T20" fmla="*/ 18434 w 21600"/>
                <a:gd name="T21" fmla="*/ 18424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31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9713" name="AutoShape 38"/>
            <p:cNvSpPr>
              <a:spLocks noChangeArrowheads="1"/>
            </p:cNvSpPr>
            <p:nvPr/>
          </p:nvSpPr>
          <p:spPr bwMode="auto">
            <a:xfrm rot="7543141" flipH="1">
              <a:off x="5061" y="1975"/>
              <a:ext cx="431" cy="440"/>
            </a:xfrm>
            <a:custGeom>
              <a:avLst/>
              <a:gdLst>
                <a:gd name="T0" fmla="*/ 4 w 21600"/>
                <a:gd name="T1" fmla="*/ 0 h 21600"/>
                <a:gd name="T2" fmla="*/ 2 w 21600"/>
                <a:gd name="T3" fmla="*/ 2 h 21600"/>
                <a:gd name="T4" fmla="*/ 4 w 21600"/>
                <a:gd name="T5" fmla="*/ 1 h 21600"/>
                <a:gd name="T6" fmla="*/ 7 w 21600"/>
                <a:gd name="T7" fmla="*/ 0 h 21600"/>
                <a:gd name="T8" fmla="*/ 8 w 21600"/>
                <a:gd name="T9" fmla="*/ 2 h 21600"/>
                <a:gd name="T10" fmla="*/ 5 w 21600"/>
                <a:gd name="T11" fmla="*/ 3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42 h 21600"/>
                <a:gd name="T20" fmla="*/ 18443 w 21600"/>
                <a:gd name="T21" fmla="*/ 1845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993300"/>
            </a:solidFill>
            <a:ln w="3175">
              <a:solidFill>
                <a:srgbClr val="FF33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90503" name="Text Box 39"/>
          <p:cNvSpPr txBox="1">
            <a:spLocks noChangeArrowheads="1"/>
          </p:cNvSpPr>
          <p:nvPr/>
        </p:nvSpPr>
        <p:spPr bwMode="auto">
          <a:xfrm>
            <a:off x="1711921" y="4437064"/>
            <a:ext cx="386997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 dirty="0">
                <a:solidFill>
                  <a:srgbClr val="FF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リソスフェア</a:t>
            </a:r>
            <a:r>
              <a:rPr lang="ja-JP" altLang="en-US" dirty="0">
                <a:solidFill>
                  <a:srgbClr val="FF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 </a:t>
            </a:r>
            <a:r>
              <a:rPr lang="en-US" altLang="ja-JP" dirty="0">
                <a:solidFill>
                  <a:srgbClr val="FF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(</a:t>
            </a:r>
            <a:r>
              <a:rPr lang="ja-JP" altLang="en-US" dirty="0">
                <a:solidFill>
                  <a:srgbClr val="FF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プレート</a:t>
            </a:r>
            <a:r>
              <a:rPr lang="en-US" altLang="ja-JP" dirty="0">
                <a:solidFill>
                  <a:srgbClr val="FF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)</a:t>
            </a:r>
          </a:p>
          <a:p>
            <a:r>
              <a:rPr lang="en-US" altLang="ja-JP" sz="2000" dirty="0">
                <a:solidFill>
                  <a:srgbClr val="FF0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Lithosphere (plate)</a:t>
            </a:r>
          </a:p>
        </p:txBody>
      </p:sp>
      <p:sp>
        <p:nvSpPr>
          <p:cNvPr id="190504" name="Text Box 40"/>
          <p:cNvSpPr txBox="1">
            <a:spLocks noChangeArrowheads="1"/>
          </p:cNvSpPr>
          <p:nvPr/>
        </p:nvSpPr>
        <p:spPr bwMode="auto">
          <a:xfrm>
            <a:off x="6447910" y="3048001"/>
            <a:ext cx="800219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ja-JP" altLang="en-US" dirty="0">
                <a:solidFill>
                  <a:srgbClr val="FF33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熱い</a:t>
            </a:r>
            <a:endParaRPr lang="en-US" altLang="ja-JP" dirty="0">
              <a:solidFill>
                <a:srgbClr val="FF33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algn="r"/>
            <a:r>
              <a:rPr lang="en-US" altLang="ja-JP" sz="2000" dirty="0">
                <a:solidFill>
                  <a:srgbClr val="FF33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hot</a:t>
            </a:r>
            <a:endParaRPr lang="ja-JP" altLang="en-US" sz="2000" dirty="0">
              <a:solidFill>
                <a:srgbClr val="FF33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90505" name="Text Box 41"/>
          <p:cNvSpPr txBox="1">
            <a:spLocks noChangeArrowheads="1"/>
          </p:cNvSpPr>
          <p:nvPr/>
        </p:nvSpPr>
        <p:spPr bwMode="auto">
          <a:xfrm>
            <a:off x="8472489" y="2112964"/>
            <a:ext cx="17491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chemeClr val="hlink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冷たい</a:t>
            </a:r>
            <a:r>
              <a:rPr lang="ja-JP" altLang="en-US" sz="2000" dirty="0">
                <a:solidFill>
                  <a:schemeClr val="hlink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 </a:t>
            </a:r>
            <a:r>
              <a:rPr lang="en-US" altLang="ja-JP" sz="2000" dirty="0">
                <a:solidFill>
                  <a:schemeClr val="hlink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 cold</a:t>
            </a:r>
            <a:endParaRPr lang="ja-JP" altLang="en-US" sz="2000" dirty="0">
              <a:solidFill>
                <a:schemeClr val="hlink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pic>
        <p:nvPicPr>
          <p:cNvPr id="12" name="オーディオ 11">
            <a:hlinkClick r:id="" action="ppaction://media"/>
            <a:extLst>
              <a:ext uri="{FF2B5EF4-FFF2-40B4-BE49-F238E27FC236}">
                <a16:creationId xmlns:a16="http://schemas.microsoft.com/office/drawing/2014/main" id="{C7FBDAED-85DF-44E5-A887-0FE9DE6B5DB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3084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0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4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2000"/>
                                        <p:tgtEl>
                                          <p:spTgt spid="1905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0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2000"/>
                                        <p:tgtEl>
                                          <p:spTgt spid="1905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0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6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81481E-6 L -0.00399 1.3335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66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190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90503" grpId="0"/>
      <p:bldP spid="190504" grpId="0"/>
      <p:bldP spid="19050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ChangeArrowheads="1"/>
          </p:cNvSpPr>
          <p:nvPr/>
        </p:nvSpPr>
        <p:spPr bwMode="auto">
          <a:xfrm>
            <a:off x="0" y="5661026"/>
            <a:ext cx="12191999" cy="1439863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723" name="Text Box 3"/>
          <p:cNvSpPr txBox="1">
            <a:spLocks noChangeArrowheads="1"/>
          </p:cNvSpPr>
          <p:nvPr/>
        </p:nvSpPr>
        <p:spPr bwMode="auto">
          <a:xfrm>
            <a:off x="9032117" y="3945336"/>
            <a:ext cx="1723549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 dirty="0">
                <a:solidFill>
                  <a:srgbClr val="FFCCFF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リソスフェア</a:t>
            </a:r>
          </a:p>
          <a:p>
            <a:r>
              <a:rPr lang="ja-JP" altLang="en-US" sz="2000" dirty="0">
                <a:solidFill>
                  <a:srgbClr val="FFCCFF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（プレート）</a:t>
            </a:r>
            <a:endParaRPr lang="en-US" altLang="ja-JP" sz="2000" dirty="0">
              <a:solidFill>
                <a:srgbClr val="FFCCFF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r>
              <a:rPr lang="en-US" altLang="ja-JP" sz="1800" dirty="0">
                <a:solidFill>
                  <a:srgbClr val="FFCCFF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lithosphere</a:t>
            </a:r>
            <a:endParaRPr lang="ja-JP" altLang="en-US" sz="1800" dirty="0">
              <a:solidFill>
                <a:srgbClr val="FFCCFF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30724" name="Arc 4"/>
          <p:cNvSpPr>
            <a:spLocks/>
          </p:cNvSpPr>
          <p:nvPr/>
        </p:nvSpPr>
        <p:spPr bwMode="auto">
          <a:xfrm flipV="1">
            <a:off x="0" y="4938712"/>
            <a:ext cx="12504711" cy="2447925"/>
          </a:xfrm>
          <a:custGeom>
            <a:avLst/>
            <a:gdLst>
              <a:gd name="T0" fmla="*/ 2147483647 w 32828"/>
              <a:gd name="T1" fmla="*/ 169587593 h 21600"/>
              <a:gd name="T2" fmla="*/ 0 w 32828"/>
              <a:gd name="T3" fmla="*/ 190073204 h 21600"/>
              <a:gd name="T4" fmla="*/ 1315330254 w 32828"/>
              <a:gd name="T5" fmla="*/ 0 h 21600"/>
              <a:gd name="T6" fmla="*/ 0 60000 65536"/>
              <a:gd name="T7" fmla="*/ 0 60000 65536"/>
              <a:gd name="T8" fmla="*/ 0 60000 65536"/>
              <a:gd name="T9" fmla="*/ 0 w 32828"/>
              <a:gd name="T10" fmla="*/ 0 h 21600"/>
              <a:gd name="T11" fmla="*/ 32828 w 3282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828" h="21600" fill="none" extrusionOk="0">
                <a:moveTo>
                  <a:pt x="32828" y="13204"/>
                </a:moveTo>
                <a:cubicBezTo>
                  <a:pt x="28738" y="18499"/>
                  <a:pt x="22424" y="21599"/>
                  <a:pt x="15734" y="21600"/>
                </a:cubicBezTo>
                <a:cubicBezTo>
                  <a:pt x="9775" y="21600"/>
                  <a:pt x="4082" y="19138"/>
                  <a:pt x="0" y="14798"/>
                </a:cubicBezTo>
              </a:path>
              <a:path w="32828" h="21600" stroke="0" extrusionOk="0">
                <a:moveTo>
                  <a:pt x="32828" y="13204"/>
                </a:moveTo>
                <a:cubicBezTo>
                  <a:pt x="28738" y="18499"/>
                  <a:pt x="22424" y="21599"/>
                  <a:pt x="15734" y="21600"/>
                </a:cubicBezTo>
                <a:cubicBezTo>
                  <a:pt x="9775" y="21600"/>
                  <a:pt x="4082" y="19138"/>
                  <a:pt x="0" y="14798"/>
                </a:cubicBezTo>
                <a:lnTo>
                  <a:pt x="15734" y="0"/>
                </a:lnTo>
                <a:close/>
              </a:path>
            </a:pathLst>
          </a:custGeom>
          <a:solidFill>
            <a:srgbClr val="FF6600"/>
          </a:solidFill>
          <a:ln w="2540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981697" y="5443053"/>
            <a:ext cx="2305050" cy="2160587"/>
            <a:chOff x="4921" y="1888"/>
            <a:chExt cx="576" cy="555"/>
          </a:xfrm>
        </p:grpSpPr>
        <p:sp>
          <p:nvSpPr>
            <p:cNvPr id="30741" name="AutoShape 6"/>
            <p:cNvSpPr>
              <a:spLocks noChangeArrowheads="1"/>
            </p:cNvSpPr>
            <p:nvPr/>
          </p:nvSpPr>
          <p:spPr bwMode="auto">
            <a:xfrm flipH="1">
              <a:off x="4966" y="1888"/>
              <a:ext cx="431" cy="440"/>
            </a:xfrm>
            <a:custGeom>
              <a:avLst/>
              <a:gdLst>
                <a:gd name="T0" fmla="*/ 4 w 21600"/>
                <a:gd name="T1" fmla="*/ 0 h 21600"/>
                <a:gd name="T2" fmla="*/ 2 w 21600"/>
                <a:gd name="T3" fmla="*/ 2 h 21600"/>
                <a:gd name="T4" fmla="*/ 4 w 21600"/>
                <a:gd name="T5" fmla="*/ 1 h 21600"/>
                <a:gd name="T6" fmla="*/ 7 w 21600"/>
                <a:gd name="T7" fmla="*/ 0 h 21600"/>
                <a:gd name="T8" fmla="*/ 8 w 21600"/>
                <a:gd name="T9" fmla="*/ 2 h 21600"/>
                <a:gd name="T10" fmla="*/ 5 w 21600"/>
                <a:gd name="T11" fmla="*/ 3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42 h 21600"/>
                <a:gd name="T20" fmla="*/ 18443 w 21600"/>
                <a:gd name="T21" fmla="*/ 1845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D657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742" name="AutoShape 7"/>
            <p:cNvSpPr>
              <a:spLocks noChangeArrowheads="1"/>
            </p:cNvSpPr>
            <p:nvPr/>
          </p:nvSpPr>
          <p:spPr bwMode="auto">
            <a:xfrm rot="13955552" flipH="1">
              <a:off x="4893" y="2007"/>
              <a:ext cx="464" cy="408"/>
            </a:xfrm>
            <a:custGeom>
              <a:avLst/>
              <a:gdLst>
                <a:gd name="T0" fmla="*/ 4 w 21600"/>
                <a:gd name="T1" fmla="*/ 0 h 21600"/>
                <a:gd name="T2" fmla="*/ 2 w 21600"/>
                <a:gd name="T3" fmla="*/ 2 h 21600"/>
                <a:gd name="T4" fmla="*/ 4 w 21600"/>
                <a:gd name="T5" fmla="*/ 1 h 21600"/>
                <a:gd name="T6" fmla="*/ 8 w 21600"/>
                <a:gd name="T7" fmla="*/ 0 h 21600"/>
                <a:gd name="T8" fmla="*/ 9 w 21600"/>
                <a:gd name="T9" fmla="*/ 2 h 21600"/>
                <a:gd name="T10" fmla="*/ 6 w 21600"/>
                <a:gd name="T11" fmla="*/ 2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6 w 21600"/>
                <a:gd name="T19" fmla="*/ 3176 h 21600"/>
                <a:gd name="T20" fmla="*/ 18434 w 21600"/>
                <a:gd name="T21" fmla="*/ 18424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D657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743" name="AutoShape 8"/>
            <p:cNvSpPr>
              <a:spLocks noChangeArrowheads="1"/>
            </p:cNvSpPr>
            <p:nvPr/>
          </p:nvSpPr>
          <p:spPr bwMode="auto">
            <a:xfrm rot="7543141" flipH="1">
              <a:off x="5061" y="1975"/>
              <a:ext cx="431" cy="440"/>
            </a:xfrm>
            <a:custGeom>
              <a:avLst/>
              <a:gdLst>
                <a:gd name="T0" fmla="*/ 4 w 21600"/>
                <a:gd name="T1" fmla="*/ 0 h 21600"/>
                <a:gd name="T2" fmla="*/ 2 w 21600"/>
                <a:gd name="T3" fmla="*/ 2 h 21600"/>
                <a:gd name="T4" fmla="*/ 4 w 21600"/>
                <a:gd name="T5" fmla="*/ 1 h 21600"/>
                <a:gd name="T6" fmla="*/ 7 w 21600"/>
                <a:gd name="T7" fmla="*/ 0 h 21600"/>
                <a:gd name="T8" fmla="*/ 8 w 21600"/>
                <a:gd name="T9" fmla="*/ 2 h 21600"/>
                <a:gd name="T10" fmla="*/ 5 w 21600"/>
                <a:gd name="T11" fmla="*/ 3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42 h 21600"/>
                <a:gd name="T20" fmla="*/ 18443 w 21600"/>
                <a:gd name="T21" fmla="*/ 1845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D657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7646526" y="5596225"/>
            <a:ext cx="2376488" cy="2286000"/>
            <a:chOff x="4105" y="482"/>
            <a:chExt cx="1180" cy="1179"/>
          </a:xfrm>
        </p:grpSpPr>
        <p:sp>
          <p:nvSpPr>
            <p:cNvPr id="30738" name="AutoShape 10"/>
            <p:cNvSpPr>
              <a:spLocks noChangeArrowheads="1"/>
            </p:cNvSpPr>
            <p:nvPr/>
          </p:nvSpPr>
          <p:spPr bwMode="auto">
            <a:xfrm>
              <a:off x="4195" y="482"/>
              <a:ext cx="862" cy="817"/>
            </a:xfrm>
            <a:custGeom>
              <a:avLst/>
              <a:gdLst>
                <a:gd name="T0" fmla="*/ 14 w 21600"/>
                <a:gd name="T1" fmla="*/ 0 h 21600"/>
                <a:gd name="T2" fmla="*/ 6 w 21600"/>
                <a:gd name="T3" fmla="*/ 7 h 21600"/>
                <a:gd name="T4" fmla="*/ 15 w 21600"/>
                <a:gd name="T5" fmla="*/ 5 h 21600"/>
                <a:gd name="T6" fmla="*/ 28 w 21600"/>
                <a:gd name="T7" fmla="*/ -1 h 21600"/>
                <a:gd name="T8" fmla="*/ 31 w 21600"/>
                <a:gd name="T9" fmla="*/ 8 h 21600"/>
                <a:gd name="T10" fmla="*/ 21 w 21600"/>
                <a:gd name="T11" fmla="*/ 1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73 h 21600"/>
                <a:gd name="T20" fmla="*/ 18443 w 21600"/>
                <a:gd name="T21" fmla="*/ 1842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D657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739" name="AutoShape 11"/>
            <p:cNvSpPr>
              <a:spLocks noChangeArrowheads="1"/>
            </p:cNvSpPr>
            <p:nvPr/>
          </p:nvSpPr>
          <p:spPr bwMode="auto">
            <a:xfrm rot="5400000">
              <a:off x="4446" y="821"/>
              <a:ext cx="862" cy="817"/>
            </a:xfrm>
            <a:custGeom>
              <a:avLst/>
              <a:gdLst>
                <a:gd name="T0" fmla="*/ 14 w 21600"/>
                <a:gd name="T1" fmla="*/ 0 h 21600"/>
                <a:gd name="T2" fmla="*/ 6 w 21600"/>
                <a:gd name="T3" fmla="*/ 7 h 21600"/>
                <a:gd name="T4" fmla="*/ 15 w 21600"/>
                <a:gd name="T5" fmla="*/ 5 h 21600"/>
                <a:gd name="T6" fmla="*/ 28 w 21600"/>
                <a:gd name="T7" fmla="*/ -1 h 21600"/>
                <a:gd name="T8" fmla="*/ 31 w 21600"/>
                <a:gd name="T9" fmla="*/ 8 h 21600"/>
                <a:gd name="T10" fmla="*/ 21 w 21600"/>
                <a:gd name="T11" fmla="*/ 1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73 h 21600"/>
                <a:gd name="T20" fmla="*/ 18443 w 21600"/>
                <a:gd name="T21" fmla="*/ 1842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D657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0740" name="AutoShape 12"/>
            <p:cNvSpPr>
              <a:spLocks noChangeArrowheads="1"/>
            </p:cNvSpPr>
            <p:nvPr/>
          </p:nvSpPr>
          <p:spPr bwMode="auto">
            <a:xfrm rot="-8301987">
              <a:off x="4105" y="799"/>
              <a:ext cx="862" cy="817"/>
            </a:xfrm>
            <a:custGeom>
              <a:avLst/>
              <a:gdLst>
                <a:gd name="T0" fmla="*/ 14 w 21600"/>
                <a:gd name="T1" fmla="*/ 0 h 21600"/>
                <a:gd name="T2" fmla="*/ 6 w 21600"/>
                <a:gd name="T3" fmla="*/ 7 h 21600"/>
                <a:gd name="T4" fmla="*/ 15 w 21600"/>
                <a:gd name="T5" fmla="*/ 5 h 21600"/>
                <a:gd name="T6" fmla="*/ 28 w 21600"/>
                <a:gd name="T7" fmla="*/ -1 h 21600"/>
                <a:gd name="T8" fmla="*/ 31 w 21600"/>
                <a:gd name="T9" fmla="*/ 8 h 21600"/>
                <a:gd name="T10" fmla="*/ 21 w 21600"/>
                <a:gd name="T11" fmla="*/ 1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73 h 21600"/>
                <a:gd name="T20" fmla="*/ 18443 w 21600"/>
                <a:gd name="T21" fmla="*/ 1842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D657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91501" name="AutoShape 13"/>
          <p:cNvSpPr>
            <a:spLocks noChangeArrowheads="1"/>
          </p:cNvSpPr>
          <p:nvPr/>
        </p:nvSpPr>
        <p:spPr bwMode="auto">
          <a:xfrm rot="-251995">
            <a:off x="4440239" y="4652963"/>
            <a:ext cx="719137" cy="215900"/>
          </a:xfrm>
          <a:prstGeom prst="triangle">
            <a:avLst>
              <a:gd name="adj" fmla="val 50000"/>
            </a:avLst>
          </a:prstGeom>
          <a:solidFill>
            <a:srgbClr val="9933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1502" name="AutoShape 14"/>
          <p:cNvSpPr>
            <a:spLocks noChangeArrowheads="1"/>
          </p:cNvSpPr>
          <p:nvPr/>
        </p:nvSpPr>
        <p:spPr bwMode="auto">
          <a:xfrm rot="316953">
            <a:off x="6600826" y="4652964"/>
            <a:ext cx="1655763" cy="287337"/>
          </a:xfrm>
          <a:prstGeom prst="triangle">
            <a:avLst>
              <a:gd name="adj" fmla="val 50000"/>
            </a:avLst>
          </a:prstGeom>
          <a:solidFill>
            <a:srgbClr val="9933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1503" name="Text Box 15"/>
          <p:cNvSpPr txBox="1">
            <a:spLocks noChangeArrowheads="1"/>
          </p:cNvSpPr>
          <p:nvPr/>
        </p:nvSpPr>
        <p:spPr bwMode="auto">
          <a:xfrm rot="-454103">
            <a:off x="1853883" y="4103270"/>
            <a:ext cx="2002471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FFCC66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大陸移動</a:t>
            </a:r>
            <a:endParaRPr lang="en-US" altLang="ja-JP" dirty="0">
              <a:solidFill>
                <a:srgbClr val="FFCC66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r>
              <a:rPr lang="en-US" altLang="ja-JP" sz="1800" dirty="0">
                <a:solidFill>
                  <a:srgbClr val="FFCC66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Continental drift</a:t>
            </a:r>
            <a:endParaRPr lang="ja-JP" altLang="en-US" sz="1800" dirty="0">
              <a:solidFill>
                <a:srgbClr val="FFCC66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30730" name="Text Box 16"/>
          <p:cNvSpPr txBox="1">
            <a:spLocks noChangeArrowheads="1"/>
          </p:cNvSpPr>
          <p:nvPr/>
        </p:nvSpPr>
        <p:spPr bwMode="auto">
          <a:xfrm>
            <a:off x="2855118" y="524867"/>
            <a:ext cx="656301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320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プレートテクトニクス </a:t>
            </a:r>
            <a:r>
              <a:rPr lang="en-US" altLang="ja-JP" dirty="0">
                <a:solidFill>
                  <a:srgbClr val="FFFF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Plate tectonics</a:t>
            </a:r>
            <a:endParaRPr lang="ja-JP" altLang="en-US" sz="3200" dirty="0">
              <a:solidFill>
                <a:srgbClr val="FFFF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280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(</a:t>
            </a:r>
            <a:r>
              <a:rPr lang="ja-JP" altLang="en-US" sz="280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発散境界 </a:t>
            </a:r>
            <a:r>
              <a:rPr lang="en-US" altLang="ja-JP" sz="2000" dirty="0">
                <a:solidFill>
                  <a:srgbClr val="FFFF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divergent boundary</a:t>
            </a:r>
            <a:r>
              <a:rPr lang="en-US" altLang="ja-JP" sz="280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)</a:t>
            </a:r>
          </a:p>
        </p:txBody>
      </p:sp>
      <p:sp>
        <p:nvSpPr>
          <p:cNvPr id="30731" name="AutoShape 17"/>
          <p:cNvSpPr>
            <a:spLocks noChangeArrowheads="1"/>
          </p:cNvSpPr>
          <p:nvPr/>
        </p:nvSpPr>
        <p:spPr bwMode="auto">
          <a:xfrm>
            <a:off x="2782888" y="1484313"/>
            <a:ext cx="144462" cy="2159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732" name="AutoShape 18"/>
          <p:cNvSpPr>
            <a:spLocks noChangeArrowheads="1"/>
          </p:cNvSpPr>
          <p:nvPr/>
        </p:nvSpPr>
        <p:spPr bwMode="auto">
          <a:xfrm>
            <a:off x="9625013" y="1125538"/>
            <a:ext cx="144462" cy="2159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0733" name="AutoShape 19"/>
          <p:cNvSpPr>
            <a:spLocks noChangeArrowheads="1"/>
          </p:cNvSpPr>
          <p:nvPr/>
        </p:nvSpPr>
        <p:spPr bwMode="auto">
          <a:xfrm>
            <a:off x="3287713" y="333375"/>
            <a:ext cx="144462" cy="2159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1508" name="AutoShape 20"/>
          <p:cNvSpPr>
            <a:spLocks noChangeArrowheads="1"/>
          </p:cNvSpPr>
          <p:nvPr/>
        </p:nvSpPr>
        <p:spPr bwMode="auto">
          <a:xfrm>
            <a:off x="4727575" y="4797425"/>
            <a:ext cx="2376488" cy="431800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rgbClr val="FF3300"/>
              </a:gs>
              <a:gs pos="100000">
                <a:srgbClr val="FF6600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1509" name="Arc 21"/>
          <p:cNvSpPr>
            <a:spLocks/>
          </p:cNvSpPr>
          <p:nvPr/>
        </p:nvSpPr>
        <p:spPr bwMode="auto">
          <a:xfrm flipV="1">
            <a:off x="6383338" y="4879976"/>
            <a:ext cx="501650" cy="2581275"/>
          </a:xfrm>
          <a:custGeom>
            <a:avLst/>
            <a:gdLst>
              <a:gd name="T0" fmla="*/ 75913337 w 3315"/>
              <a:gd name="T1" fmla="*/ 304871796 h 21598"/>
              <a:gd name="T2" fmla="*/ 5999825 w 3315"/>
              <a:gd name="T3" fmla="*/ 308499778 h 21598"/>
              <a:gd name="T4" fmla="*/ 0 w 3315"/>
              <a:gd name="T5" fmla="*/ 0 h 21598"/>
              <a:gd name="T6" fmla="*/ 0 60000 65536"/>
              <a:gd name="T7" fmla="*/ 0 60000 65536"/>
              <a:gd name="T8" fmla="*/ 0 60000 65536"/>
              <a:gd name="T9" fmla="*/ 0 w 3315"/>
              <a:gd name="T10" fmla="*/ 0 h 21598"/>
              <a:gd name="T11" fmla="*/ 3315 w 3315"/>
              <a:gd name="T12" fmla="*/ 21598 h 21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315" h="21598" fill="none" extrusionOk="0">
                <a:moveTo>
                  <a:pt x="3315" y="21344"/>
                </a:moveTo>
                <a:cubicBezTo>
                  <a:pt x="2304" y="21501"/>
                  <a:pt x="1284" y="21586"/>
                  <a:pt x="262" y="21598"/>
                </a:cubicBezTo>
              </a:path>
              <a:path w="3315" h="21598" stroke="0" extrusionOk="0">
                <a:moveTo>
                  <a:pt x="3315" y="21344"/>
                </a:moveTo>
                <a:cubicBezTo>
                  <a:pt x="2304" y="21501"/>
                  <a:pt x="1284" y="21586"/>
                  <a:pt x="262" y="21598"/>
                </a:cubicBezTo>
                <a:lnTo>
                  <a:pt x="0" y="0"/>
                </a:lnTo>
                <a:close/>
              </a:path>
            </a:pathLst>
          </a:custGeom>
          <a:noFill/>
          <a:ln w="19050">
            <a:solidFill>
              <a:srgbClr val="FFFF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1510" name="Arc 22"/>
          <p:cNvSpPr>
            <a:spLocks/>
          </p:cNvSpPr>
          <p:nvPr/>
        </p:nvSpPr>
        <p:spPr bwMode="auto">
          <a:xfrm flipV="1">
            <a:off x="4960938" y="4879976"/>
            <a:ext cx="487362" cy="2581275"/>
          </a:xfrm>
          <a:custGeom>
            <a:avLst/>
            <a:gdLst>
              <a:gd name="T0" fmla="*/ 66507333 w 3216"/>
              <a:gd name="T1" fmla="*/ 308499778 h 21598"/>
              <a:gd name="T2" fmla="*/ 0 w 3216"/>
              <a:gd name="T3" fmla="*/ 305085966 h 21598"/>
              <a:gd name="T4" fmla="*/ 73856252 w 3216"/>
              <a:gd name="T5" fmla="*/ 0 h 21598"/>
              <a:gd name="T6" fmla="*/ 0 60000 65536"/>
              <a:gd name="T7" fmla="*/ 0 60000 65536"/>
              <a:gd name="T8" fmla="*/ 0 60000 65536"/>
              <a:gd name="T9" fmla="*/ 0 w 3216"/>
              <a:gd name="T10" fmla="*/ 0 h 21598"/>
              <a:gd name="T11" fmla="*/ 3216 w 3216"/>
              <a:gd name="T12" fmla="*/ 21598 h 215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16" h="21598" fill="none" extrusionOk="0">
                <a:moveTo>
                  <a:pt x="2896" y="21597"/>
                </a:moveTo>
                <a:cubicBezTo>
                  <a:pt x="1926" y="21583"/>
                  <a:pt x="958" y="21503"/>
                  <a:pt x="-1" y="21359"/>
                </a:cubicBezTo>
              </a:path>
              <a:path w="3216" h="21598" stroke="0" extrusionOk="0">
                <a:moveTo>
                  <a:pt x="2896" y="21597"/>
                </a:moveTo>
                <a:cubicBezTo>
                  <a:pt x="1926" y="21583"/>
                  <a:pt x="958" y="21503"/>
                  <a:pt x="-1" y="21359"/>
                </a:cubicBezTo>
                <a:lnTo>
                  <a:pt x="3216" y="0"/>
                </a:lnTo>
                <a:close/>
              </a:path>
            </a:pathLst>
          </a:custGeom>
          <a:noFill/>
          <a:ln w="19050">
            <a:solidFill>
              <a:srgbClr val="FFFF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1511" name="Text Box 23"/>
          <p:cNvSpPr txBox="1">
            <a:spLocks noChangeArrowheads="1"/>
          </p:cNvSpPr>
          <p:nvPr/>
        </p:nvSpPr>
        <p:spPr bwMode="auto">
          <a:xfrm>
            <a:off x="5159375" y="5229225"/>
            <a:ext cx="2558714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FFFF00"/>
                </a:solidFill>
                <a:latin typeface="Comic Sans MS" pitchFamily="66" charset="0"/>
                <a:ea typeface="HG正楷書体-PRO" pitchFamily="66" charset="-128"/>
              </a:rPr>
              <a:t>海洋底拡大</a:t>
            </a:r>
            <a:endParaRPr lang="en-US" altLang="ja-JP" dirty="0">
              <a:solidFill>
                <a:srgbClr val="FFFF00"/>
              </a:solidFill>
              <a:latin typeface="Comic Sans MS" pitchFamily="66" charset="0"/>
              <a:ea typeface="HG正楷書体-PRO" pitchFamily="66" charset="-128"/>
            </a:endParaRPr>
          </a:p>
          <a:p>
            <a:r>
              <a:rPr lang="en-US" altLang="ja-JP" sz="1800" dirty="0">
                <a:solidFill>
                  <a:srgbClr val="FFFF00"/>
                </a:solidFill>
                <a:latin typeface="Comic Sans MS" pitchFamily="66" charset="0"/>
                <a:ea typeface="HG正楷書体-PRO" pitchFamily="66" charset="-128"/>
              </a:rPr>
              <a:t>Ocean floor spreading</a:t>
            </a:r>
            <a:endParaRPr lang="ja-JP" altLang="en-US" sz="1800" dirty="0">
              <a:solidFill>
                <a:srgbClr val="FFFF00"/>
              </a:solidFill>
              <a:latin typeface="Comic Sans MS" pitchFamily="66" charset="0"/>
              <a:ea typeface="HG正楷書体-PRO" pitchFamily="66" charset="-128"/>
            </a:endParaRPr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5C90845D-B9D6-4B81-BC4B-24C7475907A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5385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9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1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1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0" fill="hold"/>
                                        <p:tgtEl>
                                          <p:spTgt spid="1915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0" fill="hold"/>
                                        <p:tgtEl>
                                          <p:spTgt spid="1915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1915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1915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0" fill="hold"/>
                                        <p:tgtEl>
                                          <p:spTgt spid="1915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0" fill="hold"/>
                                        <p:tgtEl>
                                          <p:spTgt spid="1915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1915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1915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2.89017E-6 L 0.09844 0.02127 " pathEditMode="relative" rAng="0" ptsTypes="AA">
                                      <p:cBhvr>
                                        <p:cTn id="43" dur="5000" fill="hold"/>
                                        <p:tgtEl>
                                          <p:spTgt spid="1915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0" y="110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35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4.04624E-7 L -0.10226 0.01572 " pathEditMode="relative" rAng="0" ptsTypes="AA">
                                      <p:cBhvr>
                                        <p:cTn id="45" dur="5000" fill="hold"/>
                                        <p:tgtEl>
                                          <p:spTgt spid="1915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00" y="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9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91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9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1501" grpId="0" animBg="1"/>
      <p:bldP spid="191501" grpId="1" animBg="1"/>
      <p:bldP spid="191502" grpId="0" animBg="1"/>
      <p:bldP spid="191502" grpId="1" animBg="1"/>
      <p:bldP spid="191503" grpId="0"/>
      <p:bldP spid="191508" grpId="0" animBg="1"/>
      <p:bldP spid="191509" grpId="0" animBg="1"/>
      <p:bldP spid="191510" grpId="0" animBg="1"/>
      <p:bldP spid="1915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Freeform 2"/>
          <p:cNvSpPr>
            <a:spLocks/>
          </p:cNvSpPr>
          <p:nvPr/>
        </p:nvSpPr>
        <p:spPr bwMode="auto">
          <a:xfrm>
            <a:off x="5951538" y="3068638"/>
            <a:ext cx="1439862" cy="1776412"/>
          </a:xfrm>
          <a:custGeom>
            <a:avLst/>
            <a:gdLst>
              <a:gd name="T0" fmla="*/ 1238250 w 907"/>
              <a:gd name="T1" fmla="*/ 530225 h 1119"/>
              <a:gd name="T2" fmla="*/ 1254125 w 907"/>
              <a:gd name="T3" fmla="*/ 857250 h 1119"/>
              <a:gd name="T4" fmla="*/ 1277937 w 907"/>
              <a:gd name="T5" fmla="*/ 947737 h 1119"/>
              <a:gd name="T6" fmla="*/ 1406525 w 907"/>
              <a:gd name="T7" fmla="*/ 979487 h 1119"/>
              <a:gd name="T8" fmla="*/ 1409700 w 907"/>
              <a:gd name="T9" fmla="*/ 1054100 h 1119"/>
              <a:gd name="T10" fmla="*/ 1189037 w 907"/>
              <a:gd name="T11" fmla="*/ 1177925 h 1119"/>
              <a:gd name="T12" fmla="*/ 974725 w 907"/>
              <a:gd name="T13" fmla="*/ 1336674 h 1119"/>
              <a:gd name="T14" fmla="*/ 960437 w 907"/>
              <a:gd name="T15" fmla="*/ 1416049 h 1119"/>
              <a:gd name="T16" fmla="*/ 925512 w 907"/>
              <a:gd name="T17" fmla="*/ 1493837 h 1119"/>
              <a:gd name="T18" fmla="*/ 865187 w 907"/>
              <a:gd name="T19" fmla="*/ 1500187 h 1119"/>
              <a:gd name="T20" fmla="*/ 738187 w 907"/>
              <a:gd name="T21" fmla="*/ 1574799 h 1119"/>
              <a:gd name="T22" fmla="*/ 673100 w 907"/>
              <a:gd name="T23" fmla="*/ 1649412 h 1119"/>
              <a:gd name="T24" fmla="*/ 539750 w 907"/>
              <a:gd name="T25" fmla="*/ 1739900 h 1119"/>
              <a:gd name="T26" fmla="*/ 490537 w 907"/>
              <a:gd name="T27" fmla="*/ 1749425 h 1119"/>
              <a:gd name="T28" fmla="*/ 371475 w 907"/>
              <a:gd name="T29" fmla="*/ 1773237 h 1119"/>
              <a:gd name="T30" fmla="*/ 276225 w 907"/>
              <a:gd name="T31" fmla="*/ 1709737 h 1119"/>
              <a:gd name="T32" fmla="*/ 287337 w 907"/>
              <a:gd name="T33" fmla="*/ 1644650 h 1119"/>
              <a:gd name="T34" fmla="*/ 269875 w 907"/>
              <a:gd name="T35" fmla="*/ 1547812 h 1119"/>
              <a:gd name="T36" fmla="*/ 293687 w 907"/>
              <a:gd name="T37" fmla="*/ 1473199 h 1119"/>
              <a:gd name="T38" fmla="*/ 300037 w 907"/>
              <a:gd name="T39" fmla="*/ 1425574 h 1119"/>
              <a:gd name="T40" fmla="*/ 277812 w 907"/>
              <a:gd name="T41" fmla="*/ 1357312 h 1119"/>
              <a:gd name="T42" fmla="*/ 279400 w 907"/>
              <a:gd name="T43" fmla="*/ 1281112 h 1119"/>
              <a:gd name="T44" fmla="*/ 366712 w 907"/>
              <a:gd name="T45" fmla="*/ 1184275 h 1119"/>
              <a:gd name="T46" fmla="*/ 420687 w 907"/>
              <a:gd name="T47" fmla="*/ 1020762 h 1119"/>
              <a:gd name="T48" fmla="*/ 388937 w 907"/>
              <a:gd name="T49" fmla="*/ 912812 h 1119"/>
              <a:gd name="T50" fmla="*/ 434975 w 907"/>
              <a:gd name="T51" fmla="*/ 793750 h 1119"/>
              <a:gd name="T52" fmla="*/ 360362 w 907"/>
              <a:gd name="T53" fmla="*/ 706437 h 1119"/>
              <a:gd name="T54" fmla="*/ 228600 w 907"/>
              <a:gd name="T55" fmla="*/ 669925 h 1119"/>
              <a:gd name="T56" fmla="*/ 22225 w 907"/>
              <a:gd name="T57" fmla="*/ 469900 h 1119"/>
              <a:gd name="T58" fmla="*/ 31750 w 907"/>
              <a:gd name="T59" fmla="*/ 292100 h 1119"/>
              <a:gd name="T60" fmla="*/ 125412 w 907"/>
              <a:gd name="T61" fmla="*/ 192087 h 1119"/>
              <a:gd name="T62" fmla="*/ 268287 w 907"/>
              <a:gd name="T63" fmla="*/ 106362 h 1119"/>
              <a:gd name="T64" fmla="*/ 438150 w 907"/>
              <a:gd name="T65" fmla="*/ 61912 h 1119"/>
              <a:gd name="T66" fmla="*/ 573087 w 907"/>
              <a:gd name="T67" fmla="*/ 0 h 1119"/>
              <a:gd name="T68" fmla="*/ 644525 w 907"/>
              <a:gd name="T69" fmla="*/ 65087 h 1119"/>
              <a:gd name="T70" fmla="*/ 762000 w 907"/>
              <a:gd name="T71" fmla="*/ 57150 h 1119"/>
              <a:gd name="T72" fmla="*/ 835025 w 907"/>
              <a:gd name="T73" fmla="*/ 61912 h 1119"/>
              <a:gd name="T74" fmla="*/ 865187 w 907"/>
              <a:gd name="T75" fmla="*/ 130175 h 1119"/>
              <a:gd name="T76" fmla="*/ 933450 w 907"/>
              <a:gd name="T77" fmla="*/ 255587 h 1119"/>
              <a:gd name="T78" fmla="*/ 1012825 w 907"/>
              <a:gd name="T79" fmla="*/ 247650 h 1119"/>
              <a:gd name="T80" fmla="*/ 1108075 w 907"/>
              <a:gd name="T81" fmla="*/ 315912 h 1119"/>
              <a:gd name="T82" fmla="*/ 1225550 w 907"/>
              <a:gd name="T83" fmla="*/ 363537 h 1119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w 907"/>
              <a:gd name="T127" fmla="*/ 0 h 1119"/>
              <a:gd name="T128" fmla="*/ 907 w 907"/>
              <a:gd name="T129" fmla="*/ 1119 h 1119"/>
            </a:gdLst>
            <a:ahLst/>
            <a:cxnLst>
              <a:cxn ang="T84">
                <a:pos x="T0" y="T1"/>
              </a:cxn>
              <a:cxn ang="T85">
                <a:pos x="T2" y="T3"/>
              </a:cxn>
              <a:cxn ang="T86">
                <a:pos x="T4" y="T5"/>
              </a:cxn>
              <a:cxn ang="T87">
                <a:pos x="T6" y="T7"/>
              </a:cxn>
              <a:cxn ang="T88">
                <a:pos x="T8" y="T9"/>
              </a:cxn>
              <a:cxn ang="T89">
                <a:pos x="T10" y="T11"/>
              </a:cxn>
              <a:cxn ang="T90">
                <a:pos x="T12" y="T13"/>
              </a:cxn>
              <a:cxn ang="T91">
                <a:pos x="T14" y="T15"/>
              </a:cxn>
              <a:cxn ang="T92">
                <a:pos x="T16" y="T17"/>
              </a:cxn>
              <a:cxn ang="T93">
                <a:pos x="T18" y="T19"/>
              </a:cxn>
              <a:cxn ang="T94">
                <a:pos x="T20" y="T21"/>
              </a:cxn>
              <a:cxn ang="T95">
                <a:pos x="T22" y="T23"/>
              </a:cxn>
              <a:cxn ang="T96">
                <a:pos x="T24" y="T25"/>
              </a:cxn>
              <a:cxn ang="T97">
                <a:pos x="T26" y="T27"/>
              </a:cxn>
              <a:cxn ang="T98">
                <a:pos x="T28" y="T29"/>
              </a:cxn>
              <a:cxn ang="T99">
                <a:pos x="T30" y="T31"/>
              </a:cxn>
              <a:cxn ang="T100">
                <a:pos x="T32" y="T33"/>
              </a:cxn>
              <a:cxn ang="T101">
                <a:pos x="T34" y="T35"/>
              </a:cxn>
              <a:cxn ang="T102">
                <a:pos x="T36" y="T37"/>
              </a:cxn>
              <a:cxn ang="T103">
                <a:pos x="T38" y="T39"/>
              </a:cxn>
              <a:cxn ang="T104">
                <a:pos x="T40" y="T41"/>
              </a:cxn>
              <a:cxn ang="T105">
                <a:pos x="T42" y="T43"/>
              </a:cxn>
              <a:cxn ang="T106">
                <a:pos x="T44" y="T45"/>
              </a:cxn>
              <a:cxn ang="T107">
                <a:pos x="T46" y="T47"/>
              </a:cxn>
              <a:cxn ang="T108">
                <a:pos x="T48" y="T49"/>
              </a:cxn>
              <a:cxn ang="T109">
                <a:pos x="T50" y="T51"/>
              </a:cxn>
              <a:cxn ang="T110">
                <a:pos x="T52" y="T53"/>
              </a:cxn>
              <a:cxn ang="T111">
                <a:pos x="T54" y="T55"/>
              </a:cxn>
              <a:cxn ang="T112">
                <a:pos x="T56" y="T57"/>
              </a:cxn>
              <a:cxn ang="T113">
                <a:pos x="T58" y="T59"/>
              </a:cxn>
              <a:cxn ang="T114">
                <a:pos x="T60" y="T61"/>
              </a:cxn>
              <a:cxn ang="T115">
                <a:pos x="T62" y="T63"/>
              </a:cxn>
              <a:cxn ang="T116">
                <a:pos x="T64" y="T65"/>
              </a:cxn>
              <a:cxn ang="T117">
                <a:pos x="T66" y="T67"/>
              </a:cxn>
              <a:cxn ang="T118">
                <a:pos x="T68" y="T69"/>
              </a:cxn>
              <a:cxn ang="T119">
                <a:pos x="T70" y="T71"/>
              </a:cxn>
              <a:cxn ang="T120">
                <a:pos x="T72" y="T73"/>
              </a:cxn>
              <a:cxn ang="T121">
                <a:pos x="T74" y="T75"/>
              </a:cxn>
              <a:cxn ang="T122">
                <a:pos x="T76" y="T77"/>
              </a:cxn>
              <a:cxn ang="T123">
                <a:pos x="T78" y="T79"/>
              </a:cxn>
              <a:cxn ang="T124">
                <a:pos x="T80" y="T81"/>
              </a:cxn>
              <a:cxn ang="T125">
                <a:pos x="T82" y="T83"/>
              </a:cxn>
            </a:cxnLst>
            <a:rect l="T126" t="T127" r="T128" b="T129"/>
            <a:pathLst>
              <a:path w="907" h="1119">
                <a:moveTo>
                  <a:pt x="784" y="284"/>
                </a:moveTo>
                <a:lnTo>
                  <a:pt x="780" y="334"/>
                </a:lnTo>
                <a:lnTo>
                  <a:pt x="781" y="412"/>
                </a:lnTo>
                <a:lnTo>
                  <a:pt x="790" y="540"/>
                </a:lnTo>
                <a:lnTo>
                  <a:pt x="807" y="561"/>
                </a:lnTo>
                <a:lnTo>
                  <a:pt x="805" y="597"/>
                </a:lnTo>
                <a:lnTo>
                  <a:pt x="852" y="615"/>
                </a:lnTo>
                <a:lnTo>
                  <a:pt x="886" y="617"/>
                </a:lnTo>
                <a:lnTo>
                  <a:pt x="906" y="625"/>
                </a:lnTo>
                <a:lnTo>
                  <a:pt x="888" y="664"/>
                </a:lnTo>
                <a:lnTo>
                  <a:pt x="873" y="686"/>
                </a:lnTo>
                <a:lnTo>
                  <a:pt x="749" y="742"/>
                </a:lnTo>
                <a:lnTo>
                  <a:pt x="631" y="804"/>
                </a:lnTo>
                <a:lnTo>
                  <a:pt x="614" y="842"/>
                </a:lnTo>
                <a:lnTo>
                  <a:pt x="626" y="878"/>
                </a:lnTo>
                <a:lnTo>
                  <a:pt x="605" y="892"/>
                </a:lnTo>
                <a:lnTo>
                  <a:pt x="600" y="924"/>
                </a:lnTo>
                <a:lnTo>
                  <a:pt x="583" y="941"/>
                </a:lnTo>
                <a:lnTo>
                  <a:pt x="559" y="951"/>
                </a:lnTo>
                <a:lnTo>
                  <a:pt x="545" y="945"/>
                </a:lnTo>
                <a:lnTo>
                  <a:pt x="505" y="965"/>
                </a:lnTo>
                <a:lnTo>
                  <a:pt x="465" y="992"/>
                </a:lnTo>
                <a:lnTo>
                  <a:pt x="453" y="1030"/>
                </a:lnTo>
                <a:lnTo>
                  <a:pt x="424" y="1039"/>
                </a:lnTo>
                <a:lnTo>
                  <a:pt x="383" y="1068"/>
                </a:lnTo>
                <a:lnTo>
                  <a:pt x="340" y="1096"/>
                </a:lnTo>
                <a:lnTo>
                  <a:pt x="321" y="1102"/>
                </a:lnTo>
                <a:lnTo>
                  <a:pt x="309" y="1102"/>
                </a:lnTo>
                <a:lnTo>
                  <a:pt x="276" y="1118"/>
                </a:lnTo>
                <a:lnTo>
                  <a:pt x="234" y="1117"/>
                </a:lnTo>
                <a:lnTo>
                  <a:pt x="189" y="1103"/>
                </a:lnTo>
                <a:lnTo>
                  <a:pt x="174" y="1077"/>
                </a:lnTo>
                <a:lnTo>
                  <a:pt x="173" y="1059"/>
                </a:lnTo>
                <a:lnTo>
                  <a:pt x="181" y="1036"/>
                </a:lnTo>
                <a:lnTo>
                  <a:pt x="170" y="1020"/>
                </a:lnTo>
                <a:lnTo>
                  <a:pt x="170" y="975"/>
                </a:lnTo>
                <a:lnTo>
                  <a:pt x="176" y="953"/>
                </a:lnTo>
                <a:lnTo>
                  <a:pt x="185" y="928"/>
                </a:lnTo>
                <a:lnTo>
                  <a:pt x="184" y="908"/>
                </a:lnTo>
                <a:lnTo>
                  <a:pt x="189" y="898"/>
                </a:lnTo>
                <a:lnTo>
                  <a:pt x="182" y="875"/>
                </a:lnTo>
                <a:lnTo>
                  <a:pt x="175" y="855"/>
                </a:lnTo>
                <a:lnTo>
                  <a:pt x="175" y="826"/>
                </a:lnTo>
                <a:lnTo>
                  <a:pt x="176" y="807"/>
                </a:lnTo>
                <a:lnTo>
                  <a:pt x="193" y="779"/>
                </a:lnTo>
                <a:lnTo>
                  <a:pt x="231" y="746"/>
                </a:lnTo>
                <a:lnTo>
                  <a:pt x="256" y="700"/>
                </a:lnTo>
                <a:lnTo>
                  <a:pt x="265" y="643"/>
                </a:lnTo>
                <a:lnTo>
                  <a:pt x="248" y="613"/>
                </a:lnTo>
                <a:lnTo>
                  <a:pt x="245" y="575"/>
                </a:lnTo>
                <a:lnTo>
                  <a:pt x="271" y="536"/>
                </a:lnTo>
                <a:lnTo>
                  <a:pt x="274" y="500"/>
                </a:lnTo>
                <a:lnTo>
                  <a:pt x="246" y="484"/>
                </a:lnTo>
                <a:lnTo>
                  <a:pt x="227" y="445"/>
                </a:lnTo>
                <a:lnTo>
                  <a:pt x="193" y="418"/>
                </a:lnTo>
                <a:lnTo>
                  <a:pt x="144" y="422"/>
                </a:lnTo>
                <a:lnTo>
                  <a:pt x="44" y="374"/>
                </a:lnTo>
                <a:lnTo>
                  <a:pt x="14" y="296"/>
                </a:lnTo>
                <a:lnTo>
                  <a:pt x="0" y="206"/>
                </a:lnTo>
                <a:lnTo>
                  <a:pt x="20" y="184"/>
                </a:lnTo>
                <a:lnTo>
                  <a:pt x="51" y="168"/>
                </a:lnTo>
                <a:lnTo>
                  <a:pt x="79" y="121"/>
                </a:lnTo>
                <a:lnTo>
                  <a:pt x="112" y="92"/>
                </a:lnTo>
                <a:lnTo>
                  <a:pt x="169" y="67"/>
                </a:lnTo>
                <a:lnTo>
                  <a:pt x="218" y="64"/>
                </a:lnTo>
                <a:lnTo>
                  <a:pt x="276" y="39"/>
                </a:lnTo>
                <a:lnTo>
                  <a:pt x="290" y="25"/>
                </a:lnTo>
                <a:lnTo>
                  <a:pt x="361" y="0"/>
                </a:lnTo>
                <a:lnTo>
                  <a:pt x="384" y="32"/>
                </a:lnTo>
                <a:lnTo>
                  <a:pt x="406" y="41"/>
                </a:lnTo>
                <a:lnTo>
                  <a:pt x="447" y="27"/>
                </a:lnTo>
                <a:lnTo>
                  <a:pt x="480" y="36"/>
                </a:lnTo>
                <a:lnTo>
                  <a:pt x="498" y="50"/>
                </a:lnTo>
                <a:lnTo>
                  <a:pt x="526" y="39"/>
                </a:lnTo>
                <a:lnTo>
                  <a:pt x="553" y="47"/>
                </a:lnTo>
                <a:lnTo>
                  <a:pt x="545" y="82"/>
                </a:lnTo>
                <a:lnTo>
                  <a:pt x="549" y="115"/>
                </a:lnTo>
                <a:lnTo>
                  <a:pt x="588" y="161"/>
                </a:lnTo>
                <a:lnTo>
                  <a:pt x="623" y="182"/>
                </a:lnTo>
                <a:lnTo>
                  <a:pt x="638" y="156"/>
                </a:lnTo>
                <a:lnTo>
                  <a:pt x="669" y="169"/>
                </a:lnTo>
                <a:lnTo>
                  <a:pt x="698" y="199"/>
                </a:lnTo>
                <a:lnTo>
                  <a:pt x="732" y="225"/>
                </a:lnTo>
                <a:lnTo>
                  <a:pt x="772" y="229"/>
                </a:lnTo>
                <a:lnTo>
                  <a:pt x="784" y="284"/>
                </a:lnTo>
              </a:path>
            </a:pathLst>
          </a:custGeom>
          <a:solidFill>
            <a:schemeClr val="accent2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24931" name="Freeform 3"/>
          <p:cNvSpPr>
            <a:spLocks/>
          </p:cNvSpPr>
          <p:nvPr/>
        </p:nvSpPr>
        <p:spPr bwMode="auto">
          <a:xfrm>
            <a:off x="4864101" y="2052639"/>
            <a:ext cx="1497013" cy="1819275"/>
          </a:xfrm>
          <a:custGeom>
            <a:avLst/>
            <a:gdLst>
              <a:gd name="T0" fmla="*/ 168275 w 943"/>
              <a:gd name="T1" fmla="*/ 150812 h 1146"/>
              <a:gd name="T2" fmla="*/ 187325 w 943"/>
              <a:gd name="T3" fmla="*/ 60325 h 1146"/>
              <a:gd name="T4" fmla="*/ 339725 w 943"/>
              <a:gd name="T5" fmla="*/ 53975 h 1146"/>
              <a:gd name="T6" fmla="*/ 419100 w 943"/>
              <a:gd name="T7" fmla="*/ 33337 h 1146"/>
              <a:gd name="T8" fmla="*/ 519113 w 943"/>
              <a:gd name="T9" fmla="*/ 68262 h 1146"/>
              <a:gd name="T10" fmla="*/ 803275 w 943"/>
              <a:gd name="T11" fmla="*/ 207963 h 1146"/>
              <a:gd name="T12" fmla="*/ 939800 w 943"/>
              <a:gd name="T13" fmla="*/ 301625 h 1146"/>
              <a:gd name="T14" fmla="*/ 882650 w 943"/>
              <a:gd name="T15" fmla="*/ 274637 h 1146"/>
              <a:gd name="T16" fmla="*/ 885825 w 943"/>
              <a:gd name="T17" fmla="*/ 176212 h 1146"/>
              <a:gd name="T18" fmla="*/ 963613 w 943"/>
              <a:gd name="T19" fmla="*/ 212725 h 1146"/>
              <a:gd name="T20" fmla="*/ 998538 w 943"/>
              <a:gd name="T21" fmla="*/ 276225 h 1146"/>
              <a:gd name="T22" fmla="*/ 1057275 w 943"/>
              <a:gd name="T23" fmla="*/ 374650 h 1146"/>
              <a:gd name="T24" fmla="*/ 1073150 w 943"/>
              <a:gd name="T25" fmla="*/ 298450 h 1146"/>
              <a:gd name="T26" fmla="*/ 1200150 w 943"/>
              <a:gd name="T27" fmla="*/ 438150 h 1146"/>
              <a:gd name="T28" fmla="*/ 1189038 w 943"/>
              <a:gd name="T29" fmla="*/ 460375 h 1146"/>
              <a:gd name="T30" fmla="*/ 1112838 w 943"/>
              <a:gd name="T31" fmla="*/ 496887 h 1146"/>
              <a:gd name="T32" fmla="*/ 1017588 w 943"/>
              <a:gd name="T33" fmla="*/ 581025 h 1146"/>
              <a:gd name="T34" fmla="*/ 1136650 w 943"/>
              <a:gd name="T35" fmla="*/ 703262 h 1146"/>
              <a:gd name="T36" fmla="*/ 1087438 w 943"/>
              <a:gd name="T37" fmla="*/ 796925 h 1146"/>
              <a:gd name="T38" fmla="*/ 1147763 w 943"/>
              <a:gd name="T39" fmla="*/ 736600 h 1146"/>
              <a:gd name="T40" fmla="*/ 1216025 w 943"/>
              <a:gd name="T41" fmla="*/ 609600 h 1146"/>
              <a:gd name="T42" fmla="*/ 1303338 w 943"/>
              <a:gd name="T43" fmla="*/ 698500 h 1146"/>
              <a:gd name="T44" fmla="*/ 1387475 w 943"/>
              <a:gd name="T45" fmla="*/ 690562 h 1146"/>
              <a:gd name="T46" fmla="*/ 1452563 w 943"/>
              <a:gd name="T47" fmla="*/ 841375 h 1146"/>
              <a:gd name="T48" fmla="*/ 1489075 w 943"/>
              <a:gd name="T49" fmla="*/ 952500 h 1146"/>
              <a:gd name="T50" fmla="*/ 1406525 w 943"/>
              <a:gd name="T51" fmla="*/ 954087 h 1146"/>
              <a:gd name="T52" fmla="*/ 1282700 w 943"/>
              <a:gd name="T53" fmla="*/ 930275 h 1146"/>
              <a:gd name="T54" fmla="*/ 1349375 w 943"/>
              <a:gd name="T55" fmla="*/ 985837 h 1146"/>
              <a:gd name="T56" fmla="*/ 1343025 w 943"/>
              <a:gd name="T57" fmla="*/ 1073150 h 1146"/>
              <a:gd name="T58" fmla="*/ 1314450 w 943"/>
              <a:gd name="T59" fmla="*/ 1066800 h 1146"/>
              <a:gd name="T60" fmla="*/ 1255713 w 943"/>
              <a:gd name="T61" fmla="*/ 1073150 h 1146"/>
              <a:gd name="T62" fmla="*/ 1147763 w 943"/>
              <a:gd name="T63" fmla="*/ 1101725 h 1146"/>
              <a:gd name="T64" fmla="*/ 1092200 w 943"/>
              <a:gd name="T65" fmla="*/ 1193800 h 1146"/>
              <a:gd name="T66" fmla="*/ 947738 w 943"/>
              <a:gd name="T67" fmla="*/ 1295400 h 1146"/>
              <a:gd name="T68" fmla="*/ 898525 w 943"/>
              <a:gd name="T69" fmla="*/ 1425575 h 1146"/>
              <a:gd name="T70" fmla="*/ 898525 w 943"/>
              <a:gd name="T71" fmla="*/ 1322387 h 1146"/>
              <a:gd name="T72" fmla="*/ 847725 w 943"/>
              <a:gd name="T73" fmla="*/ 1255712 h 1146"/>
              <a:gd name="T74" fmla="*/ 771525 w 943"/>
              <a:gd name="T75" fmla="*/ 1250950 h 1146"/>
              <a:gd name="T76" fmla="*/ 663575 w 943"/>
              <a:gd name="T77" fmla="*/ 1209675 h 1146"/>
              <a:gd name="T78" fmla="*/ 558800 w 943"/>
              <a:gd name="T79" fmla="*/ 1274762 h 1146"/>
              <a:gd name="T80" fmla="*/ 611188 w 943"/>
              <a:gd name="T81" fmla="*/ 1450975 h 1146"/>
              <a:gd name="T82" fmla="*/ 665163 w 943"/>
              <a:gd name="T83" fmla="*/ 1397000 h 1146"/>
              <a:gd name="T84" fmla="*/ 708025 w 943"/>
              <a:gd name="T85" fmla="*/ 1476375 h 1146"/>
              <a:gd name="T86" fmla="*/ 706438 w 943"/>
              <a:gd name="T87" fmla="*/ 1565275 h 1146"/>
              <a:gd name="T88" fmla="*/ 706438 w 943"/>
              <a:gd name="T89" fmla="*/ 1641475 h 1146"/>
              <a:gd name="T90" fmla="*/ 727075 w 943"/>
              <a:gd name="T91" fmla="*/ 1763713 h 1146"/>
              <a:gd name="T92" fmla="*/ 828675 w 943"/>
              <a:gd name="T93" fmla="*/ 1812925 h 1146"/>
              <a:gd name="T94" fmla="*/ 760413 w 943"/>
              <a:gd name="T95" fmla="*/ 1797050 h 1146"/>
              <a:gd name="T96" fmla="*/ 647700 w 943"/>
              <a:gd name="T97" fmla="*/ 1722438 h 1146"/>
              <a:gd name="T98" fmla="*/ 603250 w 943"/>
              <a:gd name="T99" fmla="*/ 1597025 h 1146"/>
              <a:gd name="T100" fmla="*/ 558800 w 943"/>
              <a:gd name="T101" fmla="*/ 1530350 h 1146"/>
              <a:gd name="T102" fmla="*/ 477838 w 943"/>
              <a:gd name="T103" fmla="*/ 1446212 h 1146"/>
              <a:gd name="T104" fmla="*/ 371475 w 943"/>
              <a:gd name="T105" fmla="*/ 1227137 h 1146"/>
              <a:gd name="T106" fmla="*/ 330200 w 943"/>
              <a:gd name="T107" fmla="*/ 966787 h 1146"/>
              <a:gd name="T108" fmla="*/ 285750 w 943"/>
              <a:gd name="T109" fmla="*/ 1163637 h 1146"/>
              <a:gd name="T110" fmla="*/ 254000 w 943"/>
              <a:gd name="T111" fmla="*/ 995362 h 1146"/>
              <a:gd name="T112" fmla="*/ 293688 w 943"/>
              <a:gd name="T113" fmla="*/ 728662 h 1146"/>
              <a:gd name="T114" fmla="*/ 398463 w 943"/>
              <a:gd name="T115" fmla="*/ 558800 h 1146"/>
              <a:gd name="T116" fmla="*/ 439738 w 943"/>
              <a:gd name="T117" fmla="*/ 415925 h 1146"/>
              <a:gd name="T118" fmla="*/ 454025 w 943"/>
              <a:gd name="T119" fmla="*/ 323850 h 1146"/>
              <a:gd name="T120" fmla="*/ 420688 w 943"/>
              <a:gd name="T121" fmla="*/ 250825 h 1146"/>
              <a:gd name="T122" fmla="*/ 290513 w 943"/>
              <a:gd name="T123" fmla="*/ 209550 h 1146"/>
              <a:gd name="T124" fmla="*/ 171450 w 943"/>
              <a:gd name="T125" fmla="*/ 207963 h 114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943"/>
              <a:gd name="T190" fmla="*/ 0 h 1146"/>
              <a:gd name="T191" fmla="*/ 943 w 943"/>
              <a:gd name="T192" fmla="*/ 1146 h 114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943" h="1146">
                <a:moveTo>
                  <a:pt x="0" y="116"/>
                </a:moveTo>
                <a:lnTo>
                  <a:pt x="61" y="108"/>
                </a:lnTo>
                <a:lnTo>
                  <a:pt x="93" y="109"/>
                </a:lnTo>
                <a:lnTo>
                  <a:pt x="106" y="95"/>
                </a:lnTo>
                <a:lnTo>
                  <a:pt x="92" y="72"/>
                </a:lnTo>
                <a:lnTo>
                  <a:pt x="101" y="49"/>
                </a:lnTo>
                <a:lnTo>
                  <a:pt x="112" y="50"/>
                </a:lnTo>
                <a:lnTo>
                  <a:pt x="118" y="38"/>
                </a:lnTo>
                <a:lnTo>
                  <a:pt x="154" y="50"/>
                </a:lnTo>
                <a:lnTo>
                  <a:pt x="172" y="41"/>
                </a:lnTo>
                <a:lnTo>
                  <a:pt x="184" y="25"/>
                </a:lnTo>
                <a:lnTo>
                  <a:pt x="214" y="34"/>
                </a:lnTo>
                <a:lnTo>
                  <a:pt x="224" y="24"/>
                </a:lnTo>
                <a:lnTo>
                  <a:pt x="199" y="1"/>
                </a:lnTo>
                <a:lnTo>
                  <a:pt x="218" y="0"/>
                </a:lnTo>
                <a:lnTo>
                  <a:pt x="264" y="21"/>
                </a:lnTo>
                <a:lnTo>
                  <a:pt x="283" y="15"/>
                </a:lnTo>
                <a:lnTo>
                  <a:pt x="304" y="21"/>
                </a:lnTo>
                <a:lnTo>
                  <a:pt x="322" y="17"/>
                </a:lnTo>
                <a:lnTo>
                  <a:pt x="327" y="43"/>
                </a:lnTo>
                <a:lnTo>
                  <a:pt x="381" y="68"/>
                </a:lnTo>
                <a:lnTo>
                  <a:pt x="401" y="98"/>
                </a:lnTo>
                <a:lnTo>
                  <a:pt x="490" y="134"/>
                </a:lnTo>
                <a:lnTo>
                  <a:pt x="506" y="131"/>
                </a:lnTo>
                <a:lnTo>
                  <a:pt x="531" y="161"/>
                </a:lnTo>
                <a:lnTo>
                  <a:pt x="557" y="192"/>
                </a:lnTo>
                <a:lnTo>
                  <a:pt x="578" y="195"/>
                </a:lnTo>
                <a:lnTo>
                  <a:pt x="592" y="190"/>
                </a:lnTo>
                <a:lnTo>
                  <a:pt x="617" y="212"/>
                </a:lnTo>
                <a:lnTo>
                  <a:pt x="605" y="189"/>
                </a:lnTo>
                <a:lnTo>
                  <a:pt x="587" y="182"/>
                </a:lnTo>
                <a:lnTo>
                  <a:pt x="556" y="173"/>
                </a:lnTo>
                <a:lnTo>
                  <a:pt x="553" y="152"/>
                </a:lnTo>
                <a:lnTo>
                  <a:pt x="543" y="137"/>
                </a:lnTo>
                <a:lnTo>
                  <a:pt x="550" y="123"/>
                </a:lnTo>
                <a:lnTo>
                  <a:pt x="558" y="111"/>
                </a:lnTo>
                <a:lnTo>
                  <a:pt x="575" y="118"/>
                </a:lnTo>
                <a:lnTo>
                  <a:pt x="585" y="136"/>
                </a:lnTo>
                <a:lnTo>
                  <a:pt x="590" y="130"/>
                </a:lnTo>
                <a:lnTo>
                  <a:pt x="607" y="134"/>
                </a:lnTo>
                <a:lnTo>
                  <a:pt x="619" y="150"/>
                </a:lnTo>
                <a:lnTo>
                  <a:pt x="631" y="147"/>
                </a:lnTo>
                <a:lnTo>
                  <a:pt x="634" y="160"/>
                </a:lnTo>
                <a:lnTo>
                  <a:pt x="629" y="174"/>
                </a:lnTo>
                <a:lnTo>
                  <a:pt x="648" y="196"/>
                </a:lnTo>
                <a:lnTo>
                  <a:pt x="633" y="199"/>
                </a:lnTo>
                <a:lnTo>
                  <a:pt x="626" y="211"/>
                </a:lnTo>
                <a:lnTo>
                  <a:pt x="666" y="236"/>
                </a:lnTo>
                <a:lnTo>
                  <a:pt x="685" y="224"/>
                </a:lnTo>
                <a:lnTo>
                  <a:pt x="682" y="212"/>
                </a:lnTo>
                <a:lnTo>
                  <a:pt x="662" y="204"/>
                </a:lnTo>
                <a:lnTo>
                  <a:pt x="676" y="188"/>
                </a:lnTo>
                <a:lnTo>
                  <a:pt x="708" y="215"/>
                </a:lnTo>
                <a:lnTo>
                  <a:pt x="707" y="233"/>
                </a:lnTo>
                <a:lnTo>
                  <a:pt x="739" y="248"/>
                </a:lnTo>
                <a:lnTo>
                  <a:pt x="756" y="276"/>
                </a:lnTo>
                <a:lnTo>
                  <a:pt x="774" y="278"/>
                </a:lnTo>
                <a:lnTo>
                  <a:pt x="781" y="300"/>
                </a:lnTo>
                <a:lnTo>
                  <a:pt x="758" y="309"/>
                </a:lnTo>
                <a:lnTo>
                  <a:pt x="749" y="290"/>
                </a:lnTo>
                <a:lnTo>
                  <a:pt x="738" y="290"/>
                </a:lnTo>
                <a:lnTo>
                  <a:pt x="721" y="294"/>
                </a:lnTo>
                <a:lnTo>
                  <a:pt x="695" y="297"/>
                </a:lnTo>
                <a:lnTo>
                  <a:pt x="701" y="313"/>
                </a:lnTo>
                <a:lnTo>
                  <a:pt x="680" y="307"/>
                </a:lnTo>
                <a:lnTo>
                  <a:pt x="658" y="319"/>
                </a:lnTo>
                <a:lnTo>
                  <a:pt x="628" y="333"/>
                </a:lnTo>
                <a:lnTo>
                  <a:pt x="641" y="366"/>
                </a:lnTo>
                <a:lnTo>
                  <a:pt x="644" y="396"/>
                </a:lnTo>
                <a:lnTo>
                  <a:pt x="676" y="416"/>
                </a:lnTo>
                <a:lnTo>
                  <a:pt x="708" y="427"/>
                </a:lnTo>
                <a:lnTo>
                  <a:pt x="716" y="443"/>
                </a:lnTo>
                <a:lnTo>
                  <a:pt x="702" y="447"/>
                </a:lnTo>
                <a:lnTo>
                  <a:pt x="690" y="455"/>
                </a:lnTo>
                <a:lnTo>
                  <a:pt x="693" y="481"/>
                </a:lnTo>
                <a:lnTo>
                  <a:pt x="685" y="502"/>
                </a:lnTo>
                <a:lnTo>
                  <a:pt x="700" y="516"/>
                </a:lnTo>
                <a:lnTo>
                  <a:pt x="731" y="512"/>
                </a:lnTo>
                <a:lnTo>
                  <a:pt x="735" y="489"/>
                </a:lnTo>
                <a:lnTo>
                  <a:pt x="723" y="464"/>
                </a:lnTo>
                <a:lnTo>
                  <a:pt x="757" y="455"/>
                </a:lnTo>
                <a:lnTo>
                  <a:pt x="757" y="411"/>
                </a:lnTo>
                <a:lnTo>
                  <a:pt x="746" y="389"/>
                </a:lnTo>
                <a:lnTo>
                  <a:pt x="766" y="384"/>
                </a:lnTo>
                <a:lnTo>
                  <a:pt x="770" y="366"/>
                </a:lnTo>
                <a:lnTo>
                  <a:pt x="790" y="359"/>
                </a:lnTo>
                <a:lnTo>
                  <a:pt x="802" y="382"/>
                </a:lnTo>
                <a:lnTo>
                  <a:pt x="821" y="440"/>
                </a:lnTo>
                <a:lnTo>
                  <a:pt x="843" y="456"/>
                </a:lnTo>
                <a:lnTo>
                  <a:pt x="853" y="450"/>
                </a:lnTo>
                <a:lnTo>
                  <a:pt x="861" y="425"/>
                </a:lnTo>
                <a:lnTo>
                  <a:pt x="874" y="435"/>
                </a:lnTo>
                <a:lnTo>
                  <a:pt x="883" y="472"/>
                </a:lnTo>
                <a:lnTo>
                  <a:pt x="880" y="486"/>
                </a:lnTo>
                <a:lnTo>
                  <a:pt x="893" y="501"/>
                </a:lnTo>
                <a:lnTo>
                  <a:pt x="915" y="530"/>
                </a:lnTo>
                <a:lnTo>
                  <a:pt x="919" y="553"/>
                </a:lnTo>
                <a:lnTo>
                  <a:pt x="935" y="578"/>
                </a:lnTo>
                <a:lnTo>
                  <a:pt x="942" y="589"/>
                </a:lnTo>
                <a:lnTo>
                  <a:pt x="938" y="600"/>
                </a:lnTo>
                <a:lnTo>
                  <a:pt x="918" y="600"/>
                </a:lnTo>
                <a:lnTo>
                  <a:pt x="913" y="587"/>
                </a:lnTo>
                <a:lnTo>
                  <a:pt x="902" y="582"/>
                </a:lnTo>
                <a:lnTo>
                  <a:pt x="886" y="601"/>
                </a:lnTo>
                <a:lnTo>
                  <a:pt x="871" y="598"/>
                </a:lnTo>
                <a:lnTo>
                  <a:pt x="861" y="582"/>
                </a:lnTo>
                <a:lnTo>
                  <a:pt x="827" y="566"/>
                </a:lnTo>
                <a:lnTo>
                  <a:pt x="808" y="586"/>
                </a:lnTo>
                <a:lnTo>
                  <a:pt x="811" y="604"/>
                </a:lnTo>
                <a:lnTo>
                  <a:pt x="831" y="603"/>
                </a:lnTo>
                <a:lnTo>
                  <a:pt x="844" y="603"/>
                </a:lnTo>
                <a:lnTo>
                  <a:pt x="850" y="621"/>
                </a:lnTo>
                <a:lnTo>
                  <a:pt x="825" y="627"/>
                </a:lnTo>
                <a:lnTo>
                  <a:pt x="834" y="650"/>
                </a:lnTo>
                <a:lnTo>
                  <a:pt x="855" y="668"/>
                </a:lnTo>
                <a:lnTo>
                  <a:pt x="846" y="676"/>
                </a:lnTo>
                <a:lnTo>
                  <a:pt x="840" y="674"/>
                </a:lnTo>
                <a:lnTo>
                  <a:pt x="789" y="713"/>
                </a:lnTo>
                <a:lnTo>
                  <a:pt x="807" y="682"/>
                </a:lnTo>
                <a:lnTo>
                  <a:pt x="828" y="672"/>
                </a:lnTo>
                <a:lnTo>
                  <a:pt x="821" y="656"/>
                </a:lnTo>
                <a:lnTo>
                  <a:pt x="803" y="660"/>
                </a:lnTo>
                <a:lnTo>
                  <a:pt x="804" y="673"/>
                </a:lnTo>
                <a:lnTo>
                  <a:pt x="791" y="676"/>
                </a:lnTo>
                <a:lnTo>
                  <a:pt x="773" y="678"/>
                </a:lnTo>
                <a:lnTo>
                  <a:pt x="766" y="697"/>
                </a:lnTo>
                <a:lnTo>
                  <a:pt x="747" y="700"/>
                </a:lnTo>
                <a:lnTo>
                  <a:pt x="723" y="694"/>
                </a:lnTo>
                <a:lnTo>
                  <a:pt x="725" y="709"/>
                </a:lnTo>
                <a:lnTo>
                  <a:pt x="709" y="720"/>
                </a:lnTo>
                <a:lnTo>
                  <a:pt x="711" y="735"/>
                </a:lnTo>
                <a:lnTo>
                  <a:pt x="688" y="752"/>
                </a:lnTo>
                <a:lnTo>
                  <a:pt x="674" y="770"/>
                </a:lnTo>
                <a:lnTo>
                  <a:pt x="646" y="775"/>
                </a:lnTo>
                <a:lnTo>
                  <a:pt x="608" y="797"/>
                </a:lnTo>
                <a:lnTo>
                  <a:pt x="597" y="816"/>
                </a:lnTo>
                <a:lnTo>
                  <a:pt x="591" y="840"/>
                </a:lnTo>
                <a:lnTo>
                  <a:pt x="588" y="870"/>
                </a:lnTo>
                <a:lnTo>
                  <a:pt x="581" y="894"/>
                </a:lnTo>
                <a:lnTo>
                  <a:pt x="566" y="898"/>
                </a:lnTo>
                <a:lnTo>
                  <a:pt x="558" y="888"/>
                </a:lnTo>
                <a:lnTo>
                  <a:pt x="564" y="877"/>
                </a:lnTo>
                <a:lnTo>
                  <a:pt x="573" y="844"/>
                </a:lnTo>
                <a:lnTo>
                  <a:pt x="566" y="833"/>
                </a:lnTo>
                <a:lnTo>
                  <a:pt x="569" y="817"/>
                </a:lnTo>
                <a:lnTo>
                  <a:pt x="558" y="812"/>
                </a:lnTo>
                <a:lnTo>
                  <a:pt x="549" y="794"/>
                </a:lnTo>
                <a:lnTo>
                  <a:pt x="534" y="791"/>
                </a:lnTo>
                <a:lnTo>
                  <a:pt x="523" y="776"/>
                </a:lnTo>
                <a:lnTo>
                  <a:pt x="504" y="777"/>
                </a:lnTo>
                <a:lnTo>
                  <a:pt x="478" y="758"/>
                </a:lnTo>
                <a:lnTo>
                  <a:pt x="486" y="788"/>
                </a:lnTo>
                <a:lnTo>
                  <a:pt x="461" y="772"/>
                </a:lnTo>
                <a:lnTo>
                  <a:pt x="453" y="747"/>
                </a:lnTo>
                <a:lnTo>
                  <a:pt x="423" y="733"/>
                </a:lnTo>
                <a:lnTo>
                  <a:pt x="418" y="762"/>
                </a:lnTo>
                <a:lnTo>
                  <a:pt x="396" y="745"/>
                </a:lnTo>
                <a:lnTo>
                  <a:pt x="372" y="767"/>
                </a:lnTo>
                <a:lnTo>
                  <a:pt x="374" y="779"/>
                </a:lnTo>
                <a:lnTo>
                  <a:pt x="352" y="803"/>
                </a:lnTo>
                <a:lnTo>
                  <a:pt x="343" y="843"/>
                </a:lnTo>
                <a:lnTo>
                  <a:pt x="343" y="869"/>
                </a:lnTo>
                <a:lnTo>
                  <a:pt x="344" y="897"/>
                </a:lnTo>
                <a:lnTo>
                  <a:pt x="385" y="914"/>
                </a:lnTo>
                <a:lnTo>
                  <a:pt x="402" y="921"/>
                </a:lnTo>
                <a:lnTo>
                  <a:pt x="416" y="904"/>
                </a:lnTo>
                <a:lnTo>
                  <a:pt x="412" y="889"/>
                </a:lnTo>
                <a:lnTo>
                  <a:pt x="419" y="880"/>
                </a:lnTo>
                <a:lnTo>
                  <a:pt x="442" y="892"/>
                </a:lnTo>
                <a:lnTo>
                  <a:pt x="471" y="903"/>
                </a:lnTo>
                <a:lnTo>
                  <a:pt x="465" y="914"/>
                </a:lnTo>
                <a:lnTo>
                  <a:pt x="446" y="930"/>
                </a:lnTo>
                <a:lnTo>
                  <a:pt x="427" y="940"/>
                </a:lnTo>
                <a:lnTo>
                  <a:pt x="411" y="959"/>
                </a:lnTo>
                <a:lnTo>
                  <a:pt x="424" y="977"/>
                </a:lnTo>
                <a:lnTo>
                  <a:pt x="445" y="986"/>
                </a:lnTo>
                <a:lnTo>
                  <a:pt x="458" y="996"/>
                </a:lnTo>
                <a:lnTo>
                  <a:pt x="469" y="1001"/>
                </a:lnTo>
                <a:lnTo>
                  <a:pt x="466" y="1016"/>
                </a:lnTo>
                <a:lnTo>
                  <a:pt x="445" y="1034"/>
                </a:lnTo>
                <a:lnTo>
                  <a:pt x="447" y="1047"/>
                </a:lnTo>
                <a:lnTo>
                  <a:pt x="435" y="1073"/>
                </a:lnTo>
                <a:lnTo>
                  <a:pt x="443" y="1100"/>
                </a:lnTo>
                <a:lnTo>
                  <a:pt x="458" y="1111"/>
                </a:lnTo>
                <a:lnTo>
                  <a:pt x="474" y="1115"/>
                </a:lnTo>
                <a:lnTo>
                  <a:pt x="478" y="1119"/>
                </a:lnTo>
                <a:lnTo>
                  <a:pt x="502" y="1131"/>
                </a:lnTo>
                <a:lnTo>
                  <a:pt x="522" y="1142"/>
                </a:lnTo>
                <a:lnTo>
                  <a:pt x="536" y="1134"/>
                </a:lnTo>
                <a:lnTo>
                  <a:pt x="506" y="1145"/>
                </a:lnTo>
                <a:lnTo>
                  <a:pt x="493" y="1136"/>
                </a:lnTo>
                <a:lnTo>
                  <a:pt x="479" y="1132"/>
                </a:lnTo>
                <a:lnTo>
                  <a:pt x="450" y="1125"/>
                </a:lnTo>
                <a:lnTo>
                  <a:pt x="435" y="1106"/>
                </a:lnTo>
                <a:lnTo>
                  <a:pt x="418" y="1089"/>
                </a:lnTo>
                <a:lnTo>
                  <a:pt x="408" y="1085"/>
                </a:lnTo>
                <a:lnTo>
                  <a:pt x="416" y="1074"/>
                </a:lnTo>
                <a:lnTo>
                  <a:pt x="425" y="1056"/>
                </a:lnTo>
                <a:lnTo>
                  <a:pt x="414" y="1031"/>
                </a:lnTo>
                <a:lnTo>
                  <a:pt x="380" y="1006"/>
                </a:lnTo>
                <a:lnTo>
                  <a:pt x="380" y="996"/>
                </a:lnTo>
                <a:lnTo>
                  <a:pt x="367" y="993"/>
                </a:lnTo>
                <a:lnTo>
                  <a:pt x="361" y="980"/>
                </a:lnTo>
                <a:lnTo>
                  <a:pt x="352" y="964"/>
                </a:lnTo>
                <a:lnTo>
                  <a:pt x="343" y="937"/>
                </a:lnTo>
                <a:lnTo>
                  <a:pt x="328" y="919"/>
                </a:lnTo>
                <a:lnTo>
                  <a:pt x="311" y="925"/>
                </a:lnTo>
                <a:lnTo>
                  <a:pt x="301" y="911"/>
                </a:lnTo>
                <a:lnTo>
                  <a:pt x="283" y="903"/>
                </a:lnTo>
                <a:lnTo>
                  <a:pt x="257" y="880"/>
                </a:lnTo>
                <a:lnTo>
                  <a:pt x="217" y="813"/>
                </a:lnTo>
                <a:lnTo>
                  <a:pt x="234" y="773"/>
                </a:lnTo>
                <a:lnTo>
                  <a:pt x="235" y="758"/>
                </a:lnTo>
                <a:lnTo>
                  <a:pt x="233" y="739"/>
                </a:lnTo>
                <a:lnTo>
                  <a:pt x="231" y="713"/>
                </a:lnTo>
                <a:lnTo>
                  <a:pt x="208" y="609"/>
                </a:lnTo>
                <a:lnTo>
                  <a:pt x="193" y="637"/>
                </a:lnTo>
                <a:lnTo>
                  <a:pt x="205" y="706"/>
                </a:lnTo>
                <a:lnTo>
                  <a:pt x="200" y="753"/>
                </a:lnTo>
                <a:lnTo>
                  <a:pt x="180" y="733"/>
                </a:lnTo>
                <a:lnTo>
                  <a:pt x="187" y="704"/>
                </a:lnTo>
                <a:lnTo>
                  <a:pt x="165" y="676"/>
                </a:lnTo>
                <a:lnTo>
                  <a:pt x="188" y="678"/>
                </a:lnTo>
                <a:lnTo>
                  <a:pt x="160" y="627"/>
                </a:lnTo>
                <a:lnTo>
                  <a:pt x="187" y="619"/>
                </a:lnTo>
                <a:lnTo>
                  <a:pt x="189" y="583"/>
                </a:lnTo>
                <a:lnTo>
                  <a:pt x="174" y="496"/>
                </a:lnTo>
                <a:lnTo>
                  <a:pt x="185" y="459"/>
                </a:lnTo>
                <a:lnTo>
                  <a:pt x="205" y="428"/>
                </a:lnTo>
                <a:lnTo>
                  <a:pt x="234" y="407"/>
                </a:lnTo>
                <a:lnTo>
                  <a:pt x="250" y="377"/>
                </a:lnTo>
                <a:lnTo>
                  <a:pt x="251" y="352"/>
                </a:lnTo>
                <a:lnTo>
                  <a:pt x="282" y="359"/>
                </a:lnTo>
                <a:lnTo>
                  <a:pt x="267" y="309"/>
                </a:lnTo>
                <a:lnTo>
                  <a:pt x="278" y="292"/>
                </a:lnTo>
                <a:lnTo>
                  <a:pt x="277" y="262"/>
                </a:lnTo>
                <a:lnTo>
                  <a:pt x="290" y="250"/>
                </a:lnTo>
                <a:lnTo>
                  <a:pt x="283" y="238"/>
                </a:lnTo>
                <a:lnTo>
                  <a:pt x="290" y="224"/>
                </a:lnTo>
                <a:lnTo>
                  <a:pt x="286" y="204"/>
                </a:lnTo>
                <a:lnTo>
                  <a:pt x="303" y="200"/>
                </a:lnTo>
                <a:lnTo>
                  <a:pt x="293" y="188"/>
                </a:lnTo>
                <a:lnTo>
                  <a:pt x="270" y="189"/>
                </a:lnTo>
                <a:lnTo>
                  <a:pt x="265" y="158"/>
                </a:lnTo>
                <a:lnTo>
                  <a:pt x="246" y="141"/>
                </a:lnTo>
                <a:lnTo>
                  <a:pt x="221" y="128"/>
                </a:lnTo>
                <a:lnTo>
                  <a:pt x="191" y="138"/>
                </a:lnTo>
                <a:lnTo>
                  <a:pt x="183" y="132"/>
                </a:lnTo>
                <a:lnTo>
                  <a:pt x="213" y="110"/>
                </a:lnTo>
                <a:lnTo>
                  <a:pt x="195" y="109"/>
                </a:lnTo>
                <a:lnTo>
                  <a:pt x="153" y="121"/>
                </a:lnTo>
                <a:lnTo>
                  <a:pt x="108" y="131"/>
                </a:lnTo>
                <a:lnTo>
                  <a:pt x="76" y="126"/>
                </a:lnTo>
                <a:lnTo>
                  <a:pt x="16" y="124"/>
                </a:lnTo>
                <a:lnTo>
                  <a:pt x="0" y="116"/>
                </a:lnTo>
              </a:path>
            </a:pathLst>
          </a:custGeom>
          <a:solidFill>
            <a:schemeClr val="accent2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24932" name="Freeform 4"/>
          <p:cNvSpPr>
            <a:spLocks/>
          </p:cNvSpPr>
          <p:nvPr/>
        </p:nvSpPr>
        <p:spPr bwMode="auto">
          <a:xfrm>
            <a:off x="5240339" y="3394076"/>
            <a:ext cx="1062037" cy="1692275"/>
          </a:xfrm>
          <a:custGeom>
            <a:avLst/>
            <a:gdLst>
              <a:gd name="T0" fmla="*/ 117475 w 669"/>
              <a:gd name="T1" fmla="*/ 23812 h 1066"/>
              <a:gd name="T2" fmla="*/ 196850 w 669"/>
              <a:gd name="T3" fmla="*/ 3175 h 1066"/>
              <a:gd name="T4" fmla="*/ 163512 w 669"/>
              <a:gd name="T5" fmla="*/ 57150 h 1066"/>
              <a:gd name="T6" fmla="*/ 196850 w 669"/>
              <a:gd name="T7" fmla="*/ 57150 h 1066"/>
              <a:gd name="T8" fmla="*/ 233362 w 669"/>
              <a:gd name="T9" fmla="*/ 53975 h 1066"/>
              <a:gd name="T10" fmla="*/ 282575 w 669"/>
              <a:gd name="T11" fmla="*/ 74612 h 1066"/>
              <a:gd name="T12" fmla="*/ 427037 w 669"/>
              <a:gd name="T13" fmla="*/ 120650 h 1066"/>
              <a:gd name="T14" fmla="*/ 495300 w 669"/>
              <a:gd name="T15" fmla="*/ 152400 h 1066"/>
              <a:gd name="T16" fmla="*/ 576262 w 669"/>
              <a:gd name="T17" fmla="*/ 173037 h 1066"/>
              <a:gd name="T18" fmla="*/ 703262 w 669"/>
              <a:gd name="T19" fmla="*/ 265112 h 1066"/>
              <a:gd name="T20" fmla="*/ 768350 w 669"/>
              <a:gd name="T21" fmla="*/ 366712 h 1066"/>
              <a:gd name="T22" fmla="*/ 1030287 w 669"/>
              <a:gd name="T23" fmla="*/ 469900 h 1066"/>
              <a:gd name="T24" fmla="*/ 1035050 w 669"/>
              <a:gd name="T25" fmla="*/ 608012 h 1066"/>
              <a:gd name="T26" fmla="*/ 966787 w 669"/>
              <a:gd name="T27" fmla="*/ 685800 h 1066"/>
              <a:gd name="T28" fmla="*/ 955675 w 669"/>
              <a:gd name="T29" fmla="*/ 792162 h 1066"/>
              <a:gd name="T30" fmla="*/ 915987 w 669"/>
              <a:gd name="T31" fmla="*/ 838200 h 1066"/>
              <a:gd name="T32" fmla="*/ 855662 w 669"/>
              <a:gd name="T33" fmla="*/ 908050 h 1066"/>
              <a:gd name="T34" fmla="*/ 763587 w 669"/>
              <a:gd name="T35" fmla="*/ 938212 h 1066"/>
              <a:gd name="T36" fmla="*/ 712787 w 669"/>
              <a:gd name="T37" fmla="*/ 1011237 h 1066"/>
              <a:gd name="T38" fmla="*/ 703262 w 669"/>
              <a:gd name="T39" fmla="*/ 1079500 h 1066"/>
              <a:gd name="T40" fmla="*/ 633412 w 669"/>
              <a:gd name="T41" fmla="*/ 1138237 h 1066"/>
              <a:gd name="T42" fmla="*/ 590550 w 669"/>
              <a:gd name="T43" fmla="*/ 1187450 h 1066"/>
              <a:gd name="T44" fmla="*/ 561975 w 669"/>
              <a:gd name="T45" fmla="*/ 1211262 h 1066"/>
              <a:gd name="T46" fmla="*/ 547687 w 669"/>
              <a:gd name="T47" fmla="*/ 1274762 h 1066"/>
              <a:gd name="T48" fmla="*/ 471487 w 669"/>
              <a:gd name="T49" fmla="*/ 1295400 h 1066"/>
              <a:gd name="T50" fmla="*/ 417512 w 669"/>
              <a:gd name="T51" fmla="*/ 1319212 h 1066"/>
              <a:gd name="T52" fmla="*/ 415925 w 669"/>
              <a:gd name="T53" fmla="*/ 1382712 h 1066"/>
              <a:gd name="T54" fmla="*/ 357187 w 669"/>
              <a:gd name="T55" fmla="*/ 1433512 h 1066"/>
              <a:gd name="T56" fmla="*/ 392112 w 669"/>
              <a:gd name="T57" fmla="*/ 1479550 h 1066"/>
              <a:gd name="T58" fmla="*/ 339725 w 669"/>
              <a:gd name="T59" fmla="*/ 1516062 h 1066"/>
              <a:gd name="T60" fmla="*/ 311150 w 669"/>
              <a:gd name="T61" fmla="*/ 1585912 h 1066"/>
              <a:gd name="T62" fmla="*/ 382587 w 669"/>
              <a:gd name="T63" fmla="*/ 1690688 h 1066"/>
              <a:gd name="T64" fmla="*/ 296862 w 669"/>
              <a:gd name="T65" fmla="*/ 1633538 h 1066"/>
              <a:gd name="T66" fmla="*/ 242887 w 669"/>
              <a:gd name="T67" fmla="*/ 1543050 h 1066"/>
              <a:gd name="T68" fmla="*/ 236537 w 669"/>
              <a:gd name="T69" fmla="*/ 1308100 h 1066"/>
              <a:gd name="T70" fmla="*/ 228600 w 669"/>
              <a:gd name="T71" fmla="*/ 1211262 h 1066"/>
              <a:gd name="T72" fmla="*/ 233362 w 669"/>
              <a:gd name="T73" fmla="*/ 1103312 h 1066"/>
              <a:gd name="T74" fmla="*/ 242887 w 669"/>
              <a:gd name="T75" fmla="*/ 1017587 h 1066"/>
              <a:gd name="T76" fmla="*/ 242887 w 669"/>
              <a:gd name="T77" fmla="*/ 879475 h 1066"/>
              <a:gd name="T78" fmla="*/ 247650 w 669"/>
              <a:gd name="T79" fmla="*/ 768350 h 1066"/>
              <a:gd name="T80" fmla="*/ 185737 w 669"/>
              <a:gd name="T81" fmla="*/ 687387 h 1066"/>
              <a:gd name="T82" fmla="*/ 90487 w 669"/>
              <a:gd name="T83" fmla="*/ 617537 h 1066"/>
              <a:gd name="T84" fmla="*/ 57150 w 669"/>
              <a:gd name="T85" fmla="*/ 523875 h 1066"/>
              <a:gd name="T86" fmla="*/ 15875 w 669"/>
              <a:gd name="T87" fmla="*/ 466725 h 1066"/>
              <a:gd name="T88" fmla="*/ 17462 w 669"/>
              <a:gd name="T89" fmla="*/ 377825 h 1066"/>
              <a:gd name="T90" fmla="*/ 9525 w 669"/>
              <a:gd name="T91" fmla="*/ 295275 h 1066"/>
              <a:gd name="T92" fmla="*/ 74612 w 669"/>
              <a:gd name="T93" fmla="*/ 133350 h 106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669"/>
              <a:gd name="T142" fmla="*/ 0 h 1066"/>
              <a:gd name="T143" fmla="*/ 669 w 669"/>
              <a:gd name="T144" fmla="*/ 1066 h 1066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669" h="1066">
                <a:moveTo>
                  <a:pt x="52" y="42"/>
                </a:moveTo>
                <a:lnTo>
                  <a:pt x="58" y="32"/>
                </a:lnTo>
                <a:lnTo>
                  <a:pt x="74" y="15"/>
                </a:lnTo>
                <a:lnTo>
                  <a:pt x="100" y="5"/>
                </a:lnTo>
                <a:lnTo>
                  <a:pt x="114" y="0"/>
                </a:lnTo>
                <a:lnTo>
                  <a:pt x="124" y="2"/>
                </a:lnTo>
                <a:lnTo>
                  <a:pt x="122" y="12"/>
                </a:lnTo>
                <a:lnTo>
                  <a:pt x="107" y="19"/>
                </a:lnTo>
                <a:lnTo>
                  <a:pt x="103" y="36"/>
                </a:lnTo>
                <a:lnTo>
                  <a:pt x="107" y="48"/>
                </a:lnTo>
                <a:lnTo>
                  <a:pt x="118" y="49"/>
                </a:lnTo>
                <a:lnTo>
                  <a:pt x="124" y="36"/>
                </a:lnTo>
                <a:lnTo>
                  <a:pt x="128" y="20"/>
                </a:lnTo>
                <a:lnTo>
                  <a:pt x="139" y="24"/>
                </a:lnTo>
                <a:lnTo>
                  <a:pt x="147" y="34"/>
                </a:lnTo>
                <a:lnTo>
                  <a:pt x="161" y="33"/>
                </a:lnTo>
                <a:lnTo>
                  <a:pt x="173" y="40"/>
                </a:lnTo>
                <a:lnTo>
                  <a:pt x="178" y="47"/>
                </a:lnTo>
                <a:lnTo>
                  <a:pt x="200" y="47"/>
                </a:lnTo>
                <a:lnTo>
                  <a:pt x="250" y="46"/>
                </a:lnTo>
                <a:lnTo>
                  <a:pt x="269" y="76"/>
                </a:lnTo>
                <a:lnTo>
                  <a:pt x="297" y="89"/>
                </a:lnTo>
                <a:lnTo>
                  <a:pt x="296" y="100"/>
                </a:lnTo>
                <a:lnTo>
                  <a:pt x="312" y="96"/>
                </a:lnTo>
                <a:lnTo>
                  <a:pt x="324" y="97"/>
                </a:lnTo>
                <a:lnTo>
                  <a:pt x="341" y="109"/>
                </a:lnTo>
                <a:lnTo>
                  <a:pt x="363" y="109"/>
                </a:lnTo>
                <a:lnTo>
                  <a:pt x="383" y="112"/>
                </a:lnTo>
                <a:lnTo>
                  <a:pt x="410" y="136"/>
                </a:lnTo>
                <a:lnTo>
                  <a:pt x="443" y="167"/>
                </a:lnTo>
                <a:lnTo>
                  <a:pt x="458" y="202"/>
                </a:lnTo>
                <a:lnTo>
                  <a:pt x="444" y="222"/>
                </a:lnTo>
                <a:lnTo>
                  <a:pt x="484" y="231"/>
                </a:lnTo>
                <a:lnTo>
                  <a:pt x="546" y="249"/>
                </a:lnTo>
                <a:lnTo>
                  <a:pt x="610" y="264"/>
                </a:lnTo>
                <a:lnTo>
                  <a:pt x="649" y="296"/>
                </a:lnTo>
                <a:lnTo>
                  <a:pt x="668" y="323"/>
                </a:lnTo>
                <a:lnTo>
                  <a:pt x="668" y="355"/>
                </a:lnTo>
                <a:lnTo>
                  <a:pt x="652" y="383"/>
                </a:lnTo>
                <a:lnTo>
                  <a:pt x="635" y="398"/>
                </a:lnTo>
                <a:lnTo>
                  <a:pt x="622" y="410"/>
                </a:lnTo>
                <a:lnTo>
                  <a:pt x="609" y="432"/>
                </a:lnTo>
                <a:lnTo>
                  <a:pt x="608" y="449"/>
                </a:lnTo>
                <a:lnTo>
                  <a:pt x="610" y="472"/>
                </a:lnTo>
                <a:lnTo>
                  <a:pt x="602" y="499"/>
                </a:lnTo>
                <a:lnTo>
                  <a:pt x="595" y="503"/>
                </a:lnTo>
                <a:lnTo>
                  <a:pt x="588" y="517"/>
                </a:lnTo>
                <a:lnTo>
                  <a:pt x="577" y="528"/>
                </a:lnTo>
                <a:lnTo>
                  <a:pt x="575" y="539"/>
                </a:lnTo>
                <a:lnTo>
                  <a:pt x="561" y="551"/>
                </a:lnTo>
                <a:lnTo>
                  <a:pt x="539" y="572"/>
                </a:lnTo>
                <a:lnTo>
                  <a:pt x="518" y="581"/>
                </a:lnTo>
                <a:lnTo>
                  <a:pt x="506" y="576"/>
                </a:lnTo>
                <a:lnTo>
                  <a:pt x="481" y="591"/>
                </a:lnTo>
                <a:lnTo>
                  <a:pt x="457" y="612"/>
                </a:lnTo>
                <a:lnTo>
                  <a:pt x="449" y="624"/>
                </a:lnTo>
                <a:lnTo>
                  <a:pt x="449" y="637"/>
                </a:lnTo>
                <a:lnTo>
                  <a:pt x="457" y="654"/>
                </a:lnTo>
                <a:lnTo>
                  <a:pt x="443" y="669"/>
                </a:lnTo>
                <a:lnTo>
                  <a:pt x="443" y="680"/>
                </a:lnTo>
                <a:lnTo>
                  <a:pt x="424" y="697"/>
                </a:lnTo>
                <a:lnTo>
                  <a:pt x="413" y="703"/>
                </a:lnTo>
                <a:lnTo>
                  <a:pt x="399" y="717"/>
                </a:lnTo>
                <a:lnTo>
                  <a:pt x="395" y="735"/>
                </a:lnTo>
                <a:lnTo>
                  <a:pt x="376" y="752"/>
                </a:lnTo>
                <a:lnTo>
                  <a:pt x="372" y="748"/>
                </a:lnTo>
                <a:lnTo>
                  <a:pt x="359" y="747"/>
                </a:lnTo>
                <a:lnTo>
                  <a:pt x="340" y="754"/>
                </a:lnTo>
                <a:lnTo>
                  <a:pt x="354" y="763"/>
                </a:lnTo>
                <a:lnTo>
                  <a:pt x="354" y="781"/>
                </a:lnTo>
                <a:lnTo>
                  <a:pt x="354" y="792"/>
                </a:lnTo>
                <a:lnTo>
                  <a:pt x="345" y="803"/>
                </a:lnTo>
                <a:lnTo>
                  <a:pt x="322" y="806"/>
                </a:lnTo>
                <a:lnTo>
                  <a:pt x="306" y="810"/>
                </a:lnTo>
                <a:lnTo>
                  <a:pt x="297" y="816"/>
                </a:lnTo>
                <a:lnTo>
                  <a:pt x="297" y="834"/>
                </a:lnTo>
                <a:lnTo>
                  <a:pt x="279" y="835"/>
                </a:lnTo>
                <a:lnTo>
                  <a:pt x="263" y="831"/>
                </a:lnTo>
                <a:lnTo>
                  <a:pt x="258" y="841"/>
                </a:lnTo>
                <a:lnTo>
                  <a:pt x="267" y="849"/>
                </a:lnTo>
                <a:lnTo>
                  <a:pt x="262" y="871"/>
                </a:lnTo>
                <a:lnTo>
                  <a:pt x="253" y="893"/>
                </a:lnTo>
                <a:lnTo>
                  <a:pt x="232" y="892"/>
                </a:lnTo>
                <a:lnTo>
                  <a:pt x="225" y="903"/>
                </a:lnTo>
                <a:lnTo>
                  <a:pt x="227" y="920"/>
                </a:lnTo>
                <a:lnTo>
                  <a:pt x="241" y="921"/>
                </a:lnTo>
                <a:lnTo>
                  <a:pt x="247" y="932"/>
                </a:lnTo>
                <a:lnTo>
                  <a:pt x="243" y="949"/>
                </a:lnTo>
                <a:lnTo>
                  <a:pt x="231" y="948"/>
                </a:lnTo>
                <a:lnTo>
                  <a:pt x="214" y="955"/>
                </a:lnTo>
                <a:lnTo>
                  <a:pt x="208" y="968"/>
                </a:lnTo>
                <a:lnTo>
                  <a:pt x="208" y="990"/>
                </a:lnTo>
                <a:lnTo>
                  <a:pt x="196" y="999"/>
                </a:lnTo>
                <a:lnTo>
                  <a:pt x="235" y="1037"/>
                </a:lnTo>
                <a:lnTo>
                  <a:pt x="247" y="1053"/>
                </a:lnTo>
                <a:lnTo>
                  <a:pt x="241" y="1065"/>
                </a:lnTo>
                <a:lnTo>
                  <a:pt x="224" y="1055"/>
                </a:lnTo>
                <a:lnTo>
                  <a:pt x="208" y="1042"/>
                </a:lnTo>
                <a:lnTo>
                  <a:pt x="187" y="1029"/>
                </a:lnTo>
                <a:lnTo>
                  <a:pt x="168" y="1010"/>
                </a:lnTo>
                <a:lnTo>
                  <a:pt x="152" y="992"/>
                </a:lnTo>
                <a:lnTo>
                  <a:pt x="153" y="972"/>
                </a:lnTo>
                <a:lnTo>
                  <a:pt x="154" y="958"/>
                </a:lnTo>
                <a:lnTo>
                  <a:pt x="153" y="845"/>
                </a:lnTo>
                <a:lnTo>
                  <a:pt x="149" y="824"/>
                </a:lnTo>
                <a:lnTo>
                  <a:pt x="136" y="802"/>
                </a:lnTo>
                <a:lnTo>
                  <a:pt x="137" y="785"/>
                </a:lnTo>
                <a:lnTo>
                  <a:pt x="144" y="763"/>
                </a:lnTo>
                <a:lnTo>
                  <a:pt x="153" y="734"/>
                </a:lnTo>
                <a:lnTo>
                  <a:pt x="149" y="705"/>
                </a:lnTo>
                <a:lnTo>
                  <a:pt x="147" y="695"/>
                </a:lnTo>
                <a:lnTo>
                  <a:pt x="147" y="681"/>
                </a:lnTo>
                <a:lnTo>
                  <a:pt x="152" y="673"/>
                </a:lnTo>
                <a:lnTo>
                  <a:pt x="153" y="641"/>
                </a:lnTo>
                <a:lnTo>
                  <a:pt x="152" y="626"/>
                </a:lnTo>
                <a:lnTo>
                  <a:pt x="158" y="588"/>
                </a:lnTo>
                <a:lnTo>
                  <a:pt x="153" y="554"/>
                </a:lnTo>
                <a:lnTo>
                  <a:pt x="155" y="540"/>
                </a:lnTo>
                <a:lnTo>
                  <a:pt x="164" y="505"/>
                </a:lnTo>
                <a:lnTo>
                  <a:pt x="156" y="484"/>
                </a:lnTo>
                <a:lnTo>
                  <a:pt x="139" y="466"/>
                </a:lnTo>
                <a:lnTo>
                  <a:pt x="137" y="452"/>
                </a:lnTo>
                <a:lnTo>
                  <a:pt x="117" y="433"/>
                </a:lnTo>
                <a:lnTo>
                  <a:pt x="99" y="422"/>
                </a:lnTo>
                <a:lnTo>
                  <a:pt x="72" y="415"/>
                </a:lnTo>
                <a:lnTo>
                  <a:pt x="57" y="389"/>
                </a:lnTo>
                <a:lnTo>
                  <a:pt x="41" y="367"/>
                </a:lnTo>
                <a:lnTo>
                  <a:pt x="38" y="344"/>
                </a:lnTo>
                <a:lnTo>
                  <a:pt x="36" y="330"/>
                </a:lnTo>
                <a:lnTo>
                  <a:pt x="32" y="315"/>
                </a:lnTo>
                <a:lnTo>
                  <a:pt x="21" y="301"/>
                </a:lnTo>
                <a:lnTo>
                  <a:pt x="10" y="294"/>
                </a:lnTo>
                <a:lnTo>
                  <a:pt x="0" y="281"/>
                </a:lnTo>
                <a:lnTo>
                  <a:pt x="11" y="266"/>
                </a:lnTo>
                <a:lnTo>
                  <a:pt x="11" y="238"/>
                </a:lnTo>
                <a:lnTo>
                  <a:pt x="7" y="223"/>
                </a:lnTo>
                <a:lnTo>
                  <a:pt x="1" y="205"/>
                </a:lnTo>
                <a:lnTo>
                  <a:pt x="6" y="186"/>
                </a:lnTo>
                <a:lnTo>
                  <a:pt x="31" y="130"/>
                </a:lnTo>
                <a:lnTo>
                  <a:pt x="32" y="107"/>
                </a:lnTo>
                <a:lnTo>
                  <a:pt x="47" y="84"/>
                </a:lnTo>
                <a:lnTo>
                  <a:pt x="48" y="68"/>
                </a:lnTo>
                <a:lnTo>
                  <a:pt x="52" y="42"/>
                </a:lnTo>
              </a:path>
            </a:pathLst>
          </a:custGeom>
          <a:solidFill>
            <a:schemeClr val="accent2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24933" name="Freeform 5"/>
          <p:cNvSpPr>
            <a:spLocks/>
          </p:cNvSpPr>
          <p:nvPr/>
        </p:nvSpPr>
        <p:spPr bwMode="auto">
          <a:xfrm>
            <a:off x="5845175" y="2978150"/>
            <a:ext cx="666750" cy="1963738"/>
          </a:xfrm>
          <a:custGeom>
            <a:avLst/>
            <a:gdLst>
              <a:gd name="T0" fmla="*/ 665163 w 420"/>
              <a:gd name="T1" fmla="*/ 0 h 1237"/>
              <a:gd name="T2" fmla="*/ 498475 w 420"/>
              <a:gd name="T3" fmla="*/ 125413 h 1237"/>
              <a:gd name="T4" fmla="*/ 473075 w 420"/>
              <a:gd name="T5" fmla="*/ 131763 h 1237"/>
              <a:gd name="T6" fmla="*/ 363537 w 420"/>
              <a:gd name="T7" fmla="*/ 142875 h 1237"/>
              <a:gd name="T8" fmla="*/ 212725 w 420"/>
              <a:gd name="T9" fmla="*/ 214313 h 1237"/>
              <a:gd name="T10" fmla="*/ 196850 w 420"/>
              <a:gd name="T11" fmla="*/ 268288 h 1237"/>
              <a:gd name="T12" fmla="*/ 106363 w 420"/>
              <a:gd name="T13" fmla="*/ 357188 h 1237"/>
              <a:gd name="T14" fmla="*/ 30163 w 420"/>
              <a:gd name="T15" fmla="*/ 392113 h 1237"/>
              <a:gd name="T16" fmla="*/ 0 w 420"/>
              <a:gd name="T17" fmla="*/ 498475 h 1237"/>
              <a:gd name="T18" fmla="*/ 46037 w 420"/>
              <a:gd name="T19" fmla="*/ 568325 h 1237"/>
              <a:gd name="T20" fmla="*/ 150813 w 420"/>
              <a:gd name="T21" fmla="*/ 657225 h 1237"/>
              <a:gd name="T22" fmla="*/ 196850 w 420"/>
              <a:gd name="T23" fmla="*/ 727075 h 1237"/>
              <a:gd name="T24" fmla="*/ 257175 w 420"/>
              <a:gd name="T25" fmla="*/ 744538 h 1237"/>
              <a:gd name="T26" fmla="*/ 377825 w 420"/>
              <a:gd name="T27" fmla="*/ 779463 h 1237"/>
              <a:gd name="T28" fmla="*/ 422275 w 420"/>
              <a:gd name="T29" fmla="*/ 849313 h 1237"/>
              <a:gd name="T30" fmla="*/ 466725 w 420"/>
              <a:gd name="T31" fmla="*/ 919163 h 1237"/>
              <a:gd name="T32" fmla="*/ 436563 w 420"/>
              <a:gd name="T33" fmla="*/ 1025525 h 1237"/>
              <a:gd name="T34" fmla="*/ 466725 w 420"/>
              <a:gd name="T35" fmla="*/ 1149350 h 1237"/>
              <a:gd name="T36" fmla="*/ 360362 w 420"/>
              <a:gd name="T37" fmla="*/ 1290638 h 1237"/>
              <a:gd name="T38" fmla="*/ 346075 w 420"/>
              <a:gd name="T39" fmla="*/ 1343025 h 1237"/>
              <a:gd name="T40" fmla="*/ 255588 w 420"/>
              <a:gd name="T41" fmla="*/ 1431925 h 1237"/>
              <a:gd name="T42" fmla="*/ 223838 w 420"/>
              <a:gd name="T43" fmla="*/ 1538288 h 1237"/>
              <a:gd name="T44" fmla="*/ 179387 w 420"/>
              <a:gd name="T45" fmla="*/ 1697038 h 1237"/>
              <a:gd name="T46" fmla="*/ 155575 w 420"/>
              <a:gd name="T47" fmla="*/ 1700213 h 1237"/>
              <a:gd name="T48" fmla="*/ 179387 w 420"/>
              <a:gd name="T49" fmla="*/ 1697038 h 1237"/>
              <a:gd name="T50" fmla="*/ 149225 w 420"/>
              <a:gd name="T51" fmla="*/ 1803401 h 1237"/>
              <a:gd name="T52" fmla="*/ 193675 w 420"/>
              <a:gd name="T53" fmla="*/ 1873251 h 1237"/>
              <a:gd name="T54" fmla="*/ 298450 w 420"/>
              <a:gd name="T55" fmla="*/ 1962151 h 1237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w 420"/>
              <a:gd name="T85" fmla="*/ 0 h 1237"/>
              <a:gd name="T86" fmla="*/ 420 w 420"/>
              <a:gd name="T87" fmla="*/ 1237 h 1237"/>
            </a:gdLst>
            <a:ahLst/>
            <a:cxnLst>
              <a:cxn ang="T56">
                <a:pos x="T0" y="T1"/>
              </a:cxn>
              <a:cxn ang="T57">
                <a:pos x="T2" y="T3"/>
              </a:cxn>
              <a:cxn ang="T58">
                <a:pos x="T4" y="T5"/>
              </a:cxn>
              <a:cxn ang="T59">
                <a:pos x="T6" y="T7"/>
              </a:cxn>
              <a:cxn ang="T60">
                <a:pos x="T8" y="T9"/>
              </a:cxn>
              <a:cxn ang="T61">
                <a:pos x="T10" y="T11"/>
              </a:cxn>
              <a:cxn ang="T62">
                <a:pos x="T12" y="T13"/>
              </a:cxn>
              <a:cxn ang="T63">
                <a:pos x="T14" y="T15"/>
              </a:cxn>
              <a:cxn ang="T64">
                <a:pos x="T16" y="T17"/>
              </a:cxn>
              <a:cxn ang="T65">
                <a:pos x="T18" y="T19"/>
              </a:cxn>
              <a:cxn ang="T66">
                <a:pos x="T20" y="T21"/>
              </a:cxn>
              <a:cxn ang="T67">
                <a:pos x="T22" y="T23"/>
              </a:cxn>
              <a:cxn ang="T68">
                <a:pos x="T24" y="T25"/>
              </a:cxn>
              <a:cxn ang="T69">
                <a:pos x="T26" y="T27"/>
              </a:cxn>
              <a:cxn ang="T70">
                <a:pos x="T28" y="T29"/>
              </a:cxn>
              <a:cxn ang="T71">
                <a:pos x="T30" y="T31"/>
              </a:cxn>
              <a:cxn ang="T72">
                <a:pos x="T32" y="T33"/>
              </a:cxn>
              <a:cxn ang="T73">
                <a:pos x="T34" y="T35"/>
              </a:cxn>
              <a:cxn ang="T74">
                <a:pos x="T36" y="T37"/>
              </a:cxn>
              <a:cxn ang="T75">
                <a:pos x="T38" y="T39"/>
              </a:cxn>
              <a:cxn ang="T76">
                <a:pos x="T40" y="T41"/>
              </a:cxn>
              <a:cxn ang="T77">
                <a:pos x="T42" y="T43"/>
              </a:cxn>
              <a:cxn ang="T78">
                <a:pos x="T44" y="T45"/>
              </a:cxn>
              <a:cxn ang="T79">
                <a:pos x="T46" y="T47"/>
              </a:cxn>
              <a:cxn ang="T80">
                <a:pos x="T48" y="T49"/>
              </a:cxn>
              <a:cxn ang="T81">
                <a:pos x="T50" y="T51"/>
              </a:cxn>
              <a:cxn ang="T82">
                <a:pos x="T52" y="T53"/>
              </a:cxn>
              <a:cxn ang="T83">
                <a:pos x="T54" y="T55"/>
              </a:cxn>
            </a:cxnLst>
            <a:rect l="T84" t="T85" r="T86" b="T87"/>
            <a:pathLst>
              <a:path w="420" h="1237">
                <a:moveTo>
                  <a:pt x="419" y="0"/>
                </a:moveTo>
                <a:lnTo>
                  <a:pt x="314" y="79"/>
                </a:lnTo>
                <a:lnTo>
                  <a:pt x="298" y="83"/>
                </a:lnTo>
                <a:lnTo>
                  <a:pt x="229" y="90"/>
                </a:lnTo>
                <a:lnTo>
                  <a:pt x="134" y="135"/>
                </a:lnTo>
                <a:lnTo>
                  <a:pt x="124" y="169"/>
                </a:lnTo>
                <a:lnTo>
                  <a:pt x="67" y="225"/>
                </a:lnTo>
                <a:lnTo>
                  <a:pt x="19" y="247"/>
                </a:lnTo>
                <a:lnTo>
                  <a:pt x="0" y="314"/>
                </a:lnTo>
                <a:lnTo>
                  <a:pt x="29" y="358"/>
                </a:lnTo>
                <a:lnTo>
                  <a:pt x="95" y="414"/>
                </a:lnTo>
                <a:lnTo>
                  <a:pt x="124" y="458"/>
                </a:lnTo>
                <a:lnTo>
                  <a:pt x="162" y="469"/>
                </a:lnTo>
                <a:lnTo>
                  <a:pt x="238" y="491"/>
                </a:lnTo>
                <a:lnTo>
                  <a:pt x="266" y="535"/>
                </a:lnTo>
                <a:lnTo>
                  <a:pt x="294" y="579"/>
                </a:lnTo>
                <a:lnTo>
                  <a:pt x="275" y="646"/>
                </a:lnTo>
                <a:lnTo>
                  <a:pt x="294" y="724"/>
                </a:lnTo>
                <a:lnTo>
                  <a:pt x="227" y="813"/>
                </a:lnTo>
                <a:lnTo>
                  <a:pt x="218" y="846"/>
                </a:lnTo>
                <a:lnTo>
                  <a:pt x="161" y="902"/>
                </a:lnTo>
                <a:lnTo>
                  <a:pt x="141" y="969"/>
                </a:lnTo>
                <a:lnTo>
                  <a:pt x="113" y="1069"/>
                </a:lnTo>
                <a:lnTo>
                  <a:pt x="98" y="1071"/>
                </a:lnTo>
                <a:lnTo>
                  <a:pt x="113" y="1069"/>
                </a:lnTo>
                <a:lnTo>
                  <a:pt x="94" y="1136"/>
                </a:lnTo>
                <a:lnTo>
                  <a:pt x="122" y="1180"/>
                </a:lnTo>
                <a:lnTo>
                  <a:pt x="188" y="1236"/>
                </a:lnTo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24934" name="Text Box 6"/>
          <p:cNvSpPr txBox="1">
            <a:spLocks noChangeArrowheads="1"/>
          </p:cNvSpPr>
          <p:nvPr/>
        </p:nvSpPr>
        <p:spPr bwMode="auto">
          <a:xfrm>
            <a:off x="4151314" y="5589588"/>
            <a:ext cx="5319085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200" dirty="0">
                <a:solidFill>
                  <a:srgbClr val="000099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大陸移動</a:t>
            </a:r>
            <a:r>
              <a:rPr lang="ja-JP" altLang="en-US" dirty="0">
                <a:solidFill>
                  <a:srgbClr val="000099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（最大で年</a:t>
            </a:r>
            <a:r>
              <a:rPr lang="en-US" altLang="ja-JP" dirty="0">
                <a:solidFill>
                  <a:srgbClr val="000099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10cm</a:t>
            </a:r>
            <a:r>
              <a:rPr lang="ja-JP" altLang="en-US" dirty="0">
                <a:solidFill>
                  <a:srgbClr val="000099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くらい）</a:t>
            </a:r>
            <a:endParaRPr lang="en-US" altLang="ja-JP" dirty="0">
              <a:solidFill>
                <a:srgbClr val="000099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2000" dirty="0">
                <a:solidFill>
                  <a:srgbClr val="000099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Continental drift (up to ~10 cm/year)</a:t>
            </a:r>
            <a:endParaRPr lang="ja-JP" altLang="en-US" sz="2000" dirty="0">
              <a:solidFill>
                <a:srgbClr val="000099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62865CD3-CB0F-41B9-932F-2BF77CF977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2982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49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49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249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249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0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0.00602 C 0.02153 -0.00347 0.0434 -0.00046 0.0625 -0.00139 C 0.08142 -0.00231 0.09774 -0.00671 0.11424 -0.01065 " pathEditMode="relative" rAng="0" ptsTypes="aaA">
                                      <p:cBhvr>
                                        <p:cTn id="22" dur="5000" fill="hold"/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0.01598 C -0.04497 -0.02153 -0.08959 -0.02686 -0.12813 -0.04723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" y="-1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1111E-6 C -0.03004 -0.00764 -0.05972 -0.01343 -0.07865 1.11111E-6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1249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-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28" dur="5000" fill="hold"/>
                                        <p:tgtEl>
                                          <p:spTgt spid="1249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200000">
                                      <p:cBhvr>
                                        <p:cTn id="30" dur="5000" fill="hold"/>
                                        <p:tgtEl>
                                          <p:spTgt spid="1249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249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24930" grpId="0" animBg="1"/>
      <p:bldP spid="124930" grpId="1" animBg="1"/>
      <p:bldP spid="124930" grpId="2" animBg="1"/>
      <p:bldP spid="124931" grpId="0" animBg="1"/>
      <p:bldP spid="124931" grpId="1" animBg="1"/>
      <p:bldP spid="124931" grpId="2" animBg="1"/>
      <p:bldP spid="124932" grpId="0" animBg="1"/>
      <p:bldP spid="124932" grpId="1" animBg="1"/>
      <p:bldP spid="124933" grpId="0" animBg="1"/>
      <p:bldP spid="12493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ChangeArrowheads="1"/>
          </p:cNvSpPr>
          <p:nvPr/>
        </p:nvSpPr>
        <p:spPr bwMode="auto">
          <a:xfrm>
            <a:off x="0" y="5661026"/>
            <a:ext cx="12191999" cy="1439863"/>
          </a:xfrm>
          <a:prstGeom prst="rect">
            <a:avLst/>
          </a:prstGeom>
          <a:solidFill>
            <a:srgbClr val="FF66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2515" name="Text Box 3"/>
          <p:cNvSpPr txBox="1">
            <a:spLocks noChangeArrowheads="1"/>
          </p:cNvSpPr>
          <p:nvPr/>
        </p:nvSpPr>
        <p:spPr bwMode="auto">
          <a:xfrm>
            <a:off x="4110459" y="2882423"/>
            <a:ext cx="4221027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 dirty="0">
                <a:solidFill>
                  <a:srgbClr val="FFC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リソスフェアの沈み込み </a:t>
            </a:r>
            <a:endParaRPr lang="en-US" altLang="ja-JP" sz="2800" dirty="0">
              <a:solidFill>
                <a:srgbClr val="FFC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algn="ctr"/>
            <a:r>
              <a:rPr lang="en-US" altLang="ja-JP" dirty="0">
                <a:solidFill>
                  <a:srgbClr val="FFC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subduction of lithosphere</a:t>
            </a:r>
            <a:endParaRPr lang="ja-JP" altLang="en-US" dirty="0">
              <a:solidFill>
                <a:srgbClr val="FFC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8952003" y="3802184"/>
            <a:ext cx="2031325" cy="11387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FFCCFF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リソスフェア</a:t>
            </a:r>
          </a:p>
          <a:p>
            <a:r>
              <a:rPr lang="ja-JP" altLang="en-US" dirty="0">
                <a:solidFill>
                  <a:srgbClr val="FFCCFF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（プレート）</a:t>
            </a:r>
            <a:endParaRPr lang="en-US" altLang="ja-JP" dirty="0">
              <a:solidFill>
                <a:srgbClr val="FFCCFF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algn="r"/>
            <a:r>
              <a:rPr lang="en-US" altLang="ja-JP" sz="2000" dirty="0">
                <a:solidFill>
                  <a:srgbClr val="FFCCFF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lithosphere</a:t>
            </a:r>
            <a:endParaRPr lang="ja-JP" altLang="en-US" sz="2000" dirty="0">
              <a:solidFill>
                <a:srgbClr val="FFCCFF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32773" name="Arc 5"/>
          <p:cNvSpPr>
            <a:spLocks/>
          </p:cNvSpPr>
          <p:nvPr/>
        </p:nvSpPr>
        <p:spPr bwMode="auto">
          <a:xfrm flipV="1">
            <a:off x="0" y="4938712"/>
            <a:ext cx="12360695" cy="2447925"/>
          </a:xfrm>
          <a:custGeom>
            <a:avLst/>
            <a:gdLst>
              <a:gd name="T0" fmla="*/ 2147483647 w 32828"/>
              <a:gd name="T1" fmla="*/ 169587593 h 21600"/>
              <a:gd name="T2" fmla="*/ 0 w 32828"/>
              <a:gd name="T3" fmla="*/ 190073204 h 21600"/>
              <a:gd name="T4" fmla="*/ 1315330254 w 32828"/>
              <a:gd name="T5" fmla="*/ 0 h 21600"/>
              <a:gd name="T6" fmla="*/ 0 60000 65536"/>
              <a:gd name="T7" fmla="*/ 0 60000 65536"/>
              <a:gd name="T8" fmla="*/ 0 60000 65536"/>
              <a:gd name="T9" fmla="*/ 0 w 32828"/>
              <a:gd name="T10" fmla="*/ 0 h 21600"/>
              <a:gd name="T11" fmla="*/ 32828 w 32828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828" h="21600" fill="none" extrusionOk="0">
                <a:moveTo>
                  <a:pt x="32828" y="13204"/>
                </a:moveTo>
                <a:cubicBezTo>
                  <a:pt x="28738" y="18499"/>
                  <a:pt x="22424" y="21599"/>
                  <a:pt x="15734" y="21600"/>
                </a:cubicBezTo>
                <a:cubicBezTo>
                  <a:pt x="9775" y="21600"/>
                  <a:pt x="4082" y="19138"/>
                  <a:pt x="0" y="14798"/>
                </a:cubicBezTo>
              </a:path>
              <a:path w="32828" h="21600" stroke="0" extrusionOk="0">
                <a:moveTo>
                  <a:pt x="32828" y="13204"/>
                </a:moveTo>
                <a:cubicBezTo>
                  <a:pt x="28738" y="18499"/>
                  <a:pt x="22424" y="21599"/>
                  <a:pt x="15734" y="21600"/>
                </a:cubicBezTo>
                <a:cubicBezTo>
                  <a:pt x="9775" y="21600"/>
                  <a:pt x="4082" y="19138"/>
                  <a:pt x="0" y="14798"/>
                </a:cubicBezTo>
                <a:lnTo>
                  <a:pt x="15734" y="0"/>
                </a:lnTo>
                <a:close/>
              </a:path>
            </a:pathLst>
          </a:custGeom>
          <a:solidFill>
            <a:srgbClr val="FF6600"/>
          </a:solidFill>
          <a:ln w="2540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7549207" y="5650530"/>
            <a:ext cx="2305050" cy="2160588"/>
            <a:chOff x="4921" y="1888"/>
            <a:chExt cx="576" cy="555"/>
          </a:xfrm>
        </p:grpSpPr>
        <p:sp>
          <p:nvSpPr>
            <p:cNvPr id="32790" name="AutoShape 7"/>
            <p:cNvSpPr>
              <a:spLocks noChangeArrowheads="1"/>
            </p:cNvSpPr>
            <p:nvPr/>
          </p:nvSpPr>
          <p:spPr bwMode="auto">
            <a:xfrm flipH="1">
              <a:off x="4966" y="1888"/>
              <a:ext cx="431" cy="440"/>
            </a:xfrm>
            <a:custGeom>
              <a:avLst/>
              <a:gdLst>
                <a:gd name="T0" fmla="*/ 4 w 21600"/>
                <a:gd name="T1" fmla="*/ 0 h 21600"/>
                <a:gd name="T2" fmla="*/ 2 w 21600"/>
                <a:gd name="T3" fmla="*/ 2 h 21600"/>
                <a:gd name="T4" fmla="*/ 4 w 21600"/>
                <a:gd name="T5" fmla="*/ 1 h 21600"/>
                <a:gd name="T6" fmla="*/ 7 w 21600"/>
                <a:gd name="T7" fmla="*/ 0 h 21600"/>
                <a:gd name="T8" fmla="*/ 8 w 21600"/>
                <a:gd name="T9" fmla="*/ 2 h 21600"/>
                <a:gd name="T10" fmla="*/ 5 w 21600"/>
                <a:gd name="T11" fmla="*/ 3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42 h 21600"/>
                <a:gd name="T20" fmla="*/ 18443 w 21600"/>
                <a:gd name="T21" fmla="*/ 1845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D657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2791" name="AutoShape 8"/>
            <p:cNvSpPr>
              <a:spLocks noChangeArrowheads="1"/>
            </p:cNvSpPr>
            <p:nvPr/>
          </p:nvSpPr>
          <p:spPr bwMode="auto">
            <a:xfrm rot="13955552" flipH="1">
              <a:off x="4893" y="2007"/>
              <a:ext cx="464" cy="408"/>
            </a:xfrm>
            <a:custGeom>
              <a:avLst/>
              <a:gdLst>
                <a:gd name="T0" fmla="*/ 4 w 21600"/>
                <a:gd name="T1" fmla="*/ 0 h 21600"/>
                <a:gd name="T2" fmla="*/ 2 w 21600"/>
                <a:gd name="T3" fmla="*/ 2 h 21600"/>
                <a:gd name="T4" fmla="*/ 4 w 21600"/>
                <a:gd name="T5" fmla="*/ 1 h 21600"/>
                <a:gd name="T6" fmla="*/ 8 w 21600"/>
                <a:gd name="T7" fmla="*/ 0 h 21600"/>
                <a:gd name="T8" fmla="*/ 9 w 21600"/>
                <a:gd name="T9" fmla="*/ 2 h 21600"/>
                <a:gd name="T10" fmla="*/ 6 w 21600"/>
                <a:gd name="T11" fmla="*/ 2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66 w 21600"/>
                <a:gd name="T19" fmla="*/ 3176 h 21600"/>
                <a:gd name="T20" fmla="*/ 18434 w 21600"/>
                <a:gd name="T21" fmla="*/ 18424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D657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2792" name="AutoShape 9"/>
            <p:cNvSpPr>
              <a:spLocks noChangeArrowheads="1"/>
            </p:cNvSpPr>
            <p:nvPr/>
          </p:nvSpPr>
          <p:spPr bwMode="auto">
            <a:xfrm rot="7543141" flipH="1">
              <a:off x="5061" y="1975"/>
              <a:ext cx="431" cy="440"/>
            </a:xfrm>
            <a:custGeom>
              <a:avLst/>
              <a:gdLst>
                <a:gd name="T0" fmla="*/ 4 w 21600"/>
                <a:gd name="T1" fmla="*/ 0 h 21600"/>
                <a:gd name="T2" fmla="*/ 2 w 21600"/>
                <a:gd name="T3" fmla="*/ 2 h 21600"/>
                <a:gd name="T4" fmla="*/ 4 w 21600"/>
                <a:gd name="T5" fmla="*/ 1 h 21600"/>
                <a:gd name="T6" fmla="*/ 7 w 21600"/>
                <a:gd name="T7" fmla="*/ 0 h 21600"/>
                <a:gd name="T8" fmla="*/ 8 w 21600"/>
                <a:gd name="T9" fmla="*/ 2 h 21600"/>
                <a:gd name="T10" fmla="*/ 5 w 21600"/>
                <a:gd name="T11" fmla="*/ 3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42 h 21600"/>
                <a:gd name="T20" fmla="*/ 18443 w 21600"/>
                <a:gd name="T21" fmla="*/ 18458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D657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>
            <a:off x="2575625" y="5497005"/>
            <a:ext cx="2376487" cy="2286000"/>
            <a:chOff x="4105" y="482"/>
            <a:chExt cx="1180" cy="1179"/>
          </a:xfrm>
        </p:grpSpPr>
        <p:sp>
          <p:nvSpPr>
            <p:cNvPr id="32787" name="AutoShape 11"/>
            <p:cNvSpPr>
              <a:spLocks noChangeArrowheads="1"/>
            </p:cNvSpPr>
            <p:nvPr/>
          </p:nvSpPr>
          <p:spPr bwMode="auto">
            <a:xfrm>
              <a:off x="4195" y="482"/>
              <a:ext cx="862" cy="817"/>
            </a:xfrm>
            <a:custGeom>
              <a:avLst/>
              <a:gdLst>
                <a:gd name="T0" fmla="*/ 14 w 21600"/>
                <a:gd name="T1" fmla="*/ 0 h 21600"/>
                <a:gd name="T2" fmla="*/ 6 w 21600"/>
                <a:gd name="T3" fmla="*/ 7 h 21600"/>
                <a:gd name="T4" fmla="*/ 15 w 21600"/>
                <a:gd name="T5" fmla="*/ 5 h 21600"/>
                <a:gd name="T6" fmla="*/ 28 w 21600"/>
                <a:gd name="T7" fmla="*/ -1 h 21600"/>
                <a:gd name="T8" fmla="*/ 31 w 21600"/>
                <a:gd name="T9" fmla="*/ 8 h 21600"/>
                <a:gd name="T10" fmla="*/ 21 w 21600"/>
                <a:gd name="T11" fmla="*/ 1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73 h 21600"/>
                <a:gd name="T20" fmla="*/ 18443 w 21600"/>
                <a:gd name="T21" fmla="*/ 1842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D657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2788" name="AutoShape 12"/>
            <p:cNvSpPr>
              <a:spLocks noChangeArrowheads="1"/>
            </p:cNvSpPr>
            <p:nvPr/>
          </p:nvSpPr>
          <p:spPr bwMode="auto">
            <a:xfrm rot="5400000">
              <a:off x="4446" y="821"/>
              <a:ext cx="862" cy="817"/>
            </a:xfrm>
            <a:custGeom>
              <a:avLst/>
              <a:gdLst>
                <a:gd name="T0" fmla="*/ 14 w 21600"/>
                <a:gd name="T1" fmla="*/ 0 h 21600"/>
                <a:gd name="T2" fmla="*/ 6 w 21600"/>
                <a:gd name="T3" fmla="*/ 7 h 21600"/>
                <a:gd name="T4" fmla="*/ 15 w 21600"/>
                <a:gd name="T5" fmla="*/ 5 h 21600"/>
                <a:gd name="T6" fmla="*/ 28 w 21600"/>
                <a:gd name="T7" fmla="*/ -1 h 21600"/>
                <a:gd name="T8" fmla="*/ 31 w 21600"/>
                <a:gd name="T9" fmla="*/ 8 h 21600"/>
                <a:gd name="T10" fmla="*/ 21 w 21600"/>
                <a:gd name="T11" fmla="*/ 1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73 h 21600"/>
                <a:gd name="T20" fmla="*/ 18443 w 21600"/>
                <a:gd name="T21" fmla="*/ 1842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D657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2789" name="AutoShape 13"/>
            <p:cNvSpPr>
              <a:spLocks noChangeArrowheads="1"/>
            </p:cNvSpPr>
            <p:nvPr/>
          </p:nvSpPr>
          <p:spPr bwMode="auto">
            <a:xfrm rot="-8301987">
              <a:off x="4105" y="799"/>
              <a:ext cx="862" cy="817"/>
            </a:xfrm>
            <a:custGeom>
              <a:avLst/>
              <a:gdLst>
                <a:gd name="T0" fmla="*/ 14 w 21600"/>
                <a:gd name="T1" fmla="*/ 0 h 21600"/>
                <a:gd name="T2" fmla="*/ 6 w 21600"/>
                <a:gd name="T3" fmla="*/ 7 h 21600"/>
                <a:gd name="T4" fmla="*/ 15 w 21600"/>
                <a:gd name="T5" fmla="*/ 5 h 21600"/>
                <a:gd name="T6" fmla="*/ 28 w 21600"/>
                <a:gd name="T7" fmla="*/ -1 h 21600"/>
                <a:gd name="T8" fmla="*/ 31 w 21600"/>
                <a:gd name="T9" fmla="*/ 8 h 21600"/>
                <a:gd name="T10" fmla="*/ 21 w 21600"/>
                <a:gd name="T11" fmla="*/ 10 h 2160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3157 w 21600"/>
                <a:gd name="T19" fmla="*/ 3173 h 21600"/>
                <a:gd name="T20" fmla="*/ 18443 w 21600"/>
                <a:gd name="T21" fmla="*/ 18427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4608" y="4547"/>
                  </a:moveTo>
                  <a:cubicBezTo>
                    <a:pt x="13461" y="3848"/>
                    <a:pt x="12143" y="3479"/>
                    <a:pt x="10800" y="3479"/>
                  </a:cubicBezTo>
                  <a:cubicBezTo>
                    <a:pt x="8625" y="3478"/>
                    <a:pt x="6563" y="4445"/>
                    <a:pt x="5172" y="6116"/>
                  </a:cubicBezTo>
                  <a:lnTo>
                    <a:pt x="2498" y="3891"/>
                  </a:lnTo>
                  <a:cubicBezTo>
                    <a:pt x="4550" y="1425"/>
                    <a:pt x="7592" y="-1"/>
                    <a:pt x="10800" y="0"/>
                  </a:cubicBezTo>
                  <a:cubicBezTo>
                    <a:pt x="12782" y="0"/>
                    <a:pt x="14725" y="545"/>
                    <a:pt x="16418" y="1576"/>
                  </a:cubicBezTo>
                  <a:lnTo>
                    <a:pt x="17823" y="-730"/>
                  </a:lnTo>
                  <a:lnTo>
                    <a:pt x="19305" y="5371"/>
                  </a:lnTo>
                  <a:lnTo>
                    <a:pt x="13203" y="6853"/>
                  </a:lnTo>
                  <a:lnTo>
                    <a:pt x="14608" y="4547"/>
                  </a:lnTo>
                  <a:close/>
                </a:path>
              </a:pathLst>
            </a:custGeom>
            <a:solidFill>
              <a:srgbClr val="D657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92526" name="Arc 14"/>
          <p:cNvSpPr>
            <a:spLocks/>
          </p:cNvSpPr>
          <p:nvPr/>
        </p:nvSpPr>
        <p:spPr bwMode="auto">
          <a:xfrm flipV="1">
            <a:off x="4319152" y="4947442"/>
            <a:ext cx="1766888" cy="2447925"/>
          </a:xfrm>
          <a:custGeom>
            <a:avLst/>
            <a:gdLst>
              <a:gd name="T0" fmla="*/ 242722216 w 12862"/>
              <a:gd name="T1" fmla="*/ 247188997 h 21600"/>
              <a:gd name="T2" fmla="*/ 0 w 12862"/>
              <a:gd name="T3" fmla="*/ 274635893 h 21600"/>
              <a:gd name="T4" fmla="*/ 57689401 w 12862"/>
              <a:gd name="T5" fmla="*/ 0 h 21600"/>
              <a:gd name="T6" fmla="*/ 0 60000 65536"/>
              <a:gd name="T7" fmla="*/ 0 60000 65536"/>
              <a:gd name="T8" fmla="*/ 0 60000 65536"/>
              <a:gd name="T9" fmla="*/ 0 w 12862"/>
              <a:gd name="T10" fmla="*/ 0 h 21600"/>
              <a:gd name="T11" fmla="*/ 12862 w 12862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2862" h="21600" fill="none" extrusionOk="0">
                <a:moveTo>
                  <a:pt x="12862" y="19246"/>
                </a:moveTo>
                <a:cubicBezTo>
                  <a:pt x="9825" y="20793"/>
                  <a:pt x="6465" y="21599"/>
                  <a:pt x="3057" y="21600"/>
                </a:cubicBezTo>
                <a:cubicBezTo>
                  <a:pt x="2034" y="21600"/>
                  <a:pt x="1012" y="21527"/>
                  <a:pt x="0" y="21382"/>
                </a:cubicBezTo>
              </a:path>
              <a:path w="12862" h="21600" stroke="0" extrusionOk="0">
                <a:moveTo>
                  <a:pt x="12862" y="19246"/>
                </a:moveTo>
                <a:cubicBezTo>
                  <a:pt x="9825" y="20793"/>
                  <a:pt x="6465" y="21599"/>
                  <a:pt x="3057" y="21600"/>
                </a:cubicBezTo>
                <a:cubicBezTo>
                  <a:pt x="2034" y="21600"/>
                  <a:pt x="1012" y="21527"/>
                  <a:pt x="0" y="21382"/>
                </a:cubicBezTo>
                <a:lnTo>
                  <a:pt x="3057" y="0"/>
                </a:lnTo>
                <a:close/>
              </a:path>
            </a:pathLst>
          </a:custGeom>
          <a:noFill/>
          <a:ln w="2413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2527" name="Arc 15"/>
          <p:cNvSpPr>
            <a:spLocks/>
          </p:cNvSpPr>
          <p:nvPr/>
        </p:nvSpPr>
        <p:spPr bwMode="auto">
          <a:xfrm flipV="1">
            <a:off x="4765152" y="5186361"/>
            <a:ext cx="1801812" cy="2217738"/>
          </a:xfrm>
          <a:custGeom>
            <a:avLst/>
            <a:gdLst>
              <a:gd name="T0" fmla="*/ 247410945 w 13122"/>
              <a:gd name="T1" fmla="*/ 220503866 h 19563"/>
              <a:gd name="T2" fmla="*/ 172633435 w 13122"/>
              <a:gd name="T3" fmla="*/ 251411445 h 19563"/>
              <a:gd name="T4" fmla="*/ 0 w 13122"/>
              <a:gd name="T5" fmla="*/ 0 h 19563"/>
              <a:gd name="T6" fmla="*/ 0 60000 65536"/>
              <a:gd name="T7" fmla="*/ 0 60000 65536"/>
              <a:gd name="T8" fmla="*/ 0 60000 65536"/>
              <a:gd name="T9" fmla="*/ 0 w 13122"/>
              <a:gd name="T10" fmla="*/ 0 h 19563"/>
              <a:gd name="T11" fmla="*/ 13122 w 13122"/>
              <a:gd name="T12" fmla="*/ 19563 h 1956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122" h="19563" fill="none" extrusionOk="0">
                <a:moveTo>
                  <a:pt x="13121" y="17157"/>
                </a:moveTo>
                <a:cubicBezTo>
                  <a:pt x="11890" y="18099"/>
                  <a:pt x="10560" y="18906"/>
                  <a:pt x="9156" y="19563"/>
                </a:cubicBezTo>
              </a:path>
              <a:path w="13122" h="19563" stroke="0" extrusionOk="0">
                <a:moveTo>
                  <a:pt x="13121" y="17157"/>
                </a:moveTo>
                <a:cubicBezTo>
                  <a:pt x="11890" y="18099"/>
                  <a:pt x="10560" y="18906"/>
                  <a:pt x="9156" y="19563"/>
                </a:cubicBezTo>
                <a:lnTo>
                  <a:pt x="0" y="0"/>
                </a:lnTo>
                <a:close/>
              </a:path>
            </a:pathLst>
          </a:custGeom>
          <a:noFill/>
          <a:ln w="2540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2528" name="Arc 16"/>
          <p:cNvSpPr>
            <a:spLocks/>
          </p:cNvSpPr>
          <p:nvPr/>
        </p:nvSpPr>
        <p:spPr bwMode="auto">
          <a:xfrm flipV="1">
            <a:off x="4851871" y="5395911"/>
            <a:ext cx="2343150" cy="2060575"/>
          </a:xfrm>
          <a:custGeom>
            <a:avLst/>
            <a:gdLst>
              <a:gd name="T0" fmla="*/ 321712865 w 17066"/>
              <a:gd name="T1" fmla="*/ 169995778 h 18185"/>
              <a:gd name="T2" fmla="*/ 219747237 w 17066"/>
              <a:gd name="T3" fmla="*/ 233487409 h 18185"/>
              <a:gd name="T4" fmla="*/ 0 w 17066"/>
              <a:gd name="T5" fmla="*/ 0 h 18185"/>
              <a:gd name="T6" fmla="*/ 0 60000 65536"/>
              <a:gd name="T7" fmla="*/ 0 60000 65536"/>
              <a:gd name="T8" fmla="*/ 0 60000 65536"/>
              <a:gd name="T9" fmla="*/ 0 w 17066"/>
              <a:gd name="T10" fmla="*/ 0 h 18185"/>
              <a:gd name="T11" fmla="*/ 17066 w 17066"/>
              <a:gd name="T12" fmla="*/ 18185 h 1818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7066" h="18185" fill="none" extrusionOk="0">
                <a:moveTo>
                  <a:pt x="17066" y="13240"/>
                </a:moveTo>
                <a:cubicBezTo>
                  <a:pt x="15557" y="15184"/>
                  <a:pt x="13728" y="16856"/>
                  <a:pt x="11656" y="18184"/>
                </a:cubicBezTo>
              </a:path>
              <a:path w="17066" h="18185" stroke="0" extrusionOk="0">
                <a:moveTo>
                  <a:pt x="17066" y="13240"/>
                </a:moveTo>
                <a:cubicBezTo>
                  <a:pt x="15557" y="15184"/>
                  <a:pt x="13728" y="16856"/>
                  <a:pt x="11656" y="18184"/>
                </a:cubicBezTo>
                <a:lnTo>
                  <a:pt x="0" y="0"/>
                </a:lnTo>
                <a:close/>
              </a:path>
            </a:pathLst>
          </a:custGeom>
          <a:noFill/>
          <a:ln w="254000">
            <a:solidFill>
              <a:srgbClr val="9933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2529" name="Arc 17"/>
          <p:cNvSpPr>
            <a:spLocks/>
          </p:cNvSpPr>
          <p:nvPr/>
        </p:nvSpPr>
        <p:spPr bwMode="auto">
          <a:xfrm flipV="1">
            <a:off x="4541527" y="5210967"/>
            <a:ext cx="2376488" cy="2262187"/>
          </a:xfrm>
          <a:custGeom>
            <a:avLst/>
            <a:gdLst>
              <a:gd name="T0" fmla="*/ 359771702 w 15698"/>
              <a:gd name="T1" fmla="*/ 211714849 h 18937"/>
              <a:gd name="T2" fmla="*/ 238121298 w 15698"/>
              <a:gd name="T3" fmla="*/ 270237520 h 18937"/>
              <a:gd name="T4" fmla="*/ 0 w 15698"/>
              <a:gd name="T5" fmla="*/ 0 h 18937"/>
              <a:gd name="T6" fmla="*/ 0 60000 65536"/>
              <a:gd name="T7" fmla="*/ 0 60000 65536"/>
              <a:gd name="T8" fmla="*/ 0 60000 65536"/>
              <a:gd name="T9" fmla="*/ 0 w 15698"/>
              <a:gd name="T10" fmla="*/ 0 h 18937"/>
              <a:gd name="T11" fmla="*/ 15698 w 15698"/>
              <a:gd name="T12" fmla="*/ 18937 h 1893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5698" h="18937" fill="none" extrusionOk="0">
                <a:moveTo>
                  <a:pt x="15698" y="14836"/>
                </a:moveTo>
                <a:cubicBezTo>
                  <a:pt x="14153" y="16471"/>
                  <a:pt x="12362" y="17854"/>
                  <a:pt x="10389" y="18936"/>
                </a:cubicBezTo>
              </a:path>
              <a:path w="15698" h="18937" stroke="0" extrusionOk="0">
                <a:moveTo>
                  <a:pt x="15698" y="14836"/>
                </a:moveTo>
                <a:cubicBezTo>
                  <a:pt x="14153" y="16471"/>
                  <a:pt x="12362" y="17854"/>
                  <a:pt x="10389" y="18936"/>
                </a:cubicBezTo>
                <a:lnTo>
                  <a:pt x="0" y="0"/>
                </a:lnTo>
                <a:close/>
              </a:path>
            </a:pathLst>
          </a:custGeom>
          <a:noFill/>
          <a:ln w="57150">
            <a:solidFill>
              <a:srgbClr val="FFFF00"/>
            </a:solidFill>
            <a:round/>
            <a:headEnd type="triangle" w="med" len="med"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2530" name="AutoShape 18"/>
          <p:cNvSpPr>
            <a:spLocks noChangeArrowheads="1"/>
          </p:cNvSpPr>
          <p:nvPr/>
        </p:nvSpPr>
        <p:spPr bwMode="auto">
          <a:xfrm>
            <a:off x="6475883" y="4581525"/>
            <a:ext cx="719138" cy="287338"/>
          </a:xfrm>
          <a:prstGeom prst="triangle">
            <a:avLst>
              <a:gd name="adj" fmla="val 50000"/>
            </a:avLst>
          </a:prstGeom>
          <a:solidFill>
            <a:srgbClr val="9933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92531" name="Text Box 19"/>
          <p:cNvSpPr txBox="1">
            <a:spLocks noChangeArrowheads="1"/>
          </p:cNvSpPr>
          <p:nvPr/>
        </p:nvSpPr>
        <p:spPr bwMode="auto">
          <a:xfrm>
            <a:off x="7168451" y="3947083"/>
            <a:ext cx="1415772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dirty="0">
                <a:solidFill>
                  <a:srgbClr val="FFCCFF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弧状列島</a:t>
            </a:r>
            <a:endParaRPr lang="en-US" altLang="ja-JP" dirty="0">
              <a:solidFill>
                <a:srgbClr val="FFCCFF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r>
              <a:rPr lang="en-US" altLang="ja-JP" sz="2000" dirty="0">
                <a:solidFill>
                  <a:srgbClr val="FFCCFF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Island arc</a:t>
            </a:r>
            <a:endParaRPr lang="ja-JP" altLang="en-US" sz="2000" dirty="0">
              <a:solidFill>
                <a:srgbClr val="FFCCFF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192532" name="AutoShape 20"/>
          <p:cNvSpPr>
            <a:spLocks noChangeArrowheads="1"/>
          </p:cNvSpPr>
          <p:nvPr/>
        </p:nvSpPr>
        <p:spPr bwMode="auto">
          <a:xfrm rot="21245895">
            <a:off x="1424715" y="4819637"/>
            <a:ext cx="1655762" cy="287338"/>
          </a:xfrm>
          <a:prstGeom prst="triangle">
            <a:avLst>
              <a:gd name="adj" fmla="val 50000"/>
            </a:avLst>
          </a:prstGeom>
          <a:solidFill>
            <a:srgbClr val="9933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2783" name="Text Box 21"/>
          <p:cNvSpPr txBox="1">
            <a:spLocks noChangeArrowheads="1"/>
          </p:cNvSpPr>
          <p:nvPr/>
        </p:nvSpPr>
        <p:spPr bwMode="auto">
          <a:xfrm>
            <a:off x="3086643" y="515939"/>
            <a:ext cx="6914072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3200" dirty="0">
                <a:solidFill>
                  <a:srgbClr val="FFFF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プレートテクトニクス </a:t>
            </a:r>
            <a:r>
              <a:rPr lang="en-US" altLang="ja-JP" sz="2800" dirty="0">
                <a:solidFill>
                  <a:srgbClr val="FFFF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Plate tectonics</a:t>
            </a:r>
            <a:endParaRPr lang="ja-JP" altLang="en-US" sz="2800" dirty="0">
              <a:solidFill>
                <a:srgbClr val="FFFF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  <a:p>
            <a:pPr algn="ctr"/>
            <a:r>
              <a:rPr lang="en-US" altLang="ja-JP" sz="2800" dirty="0">
                <a:solidFill>
                  <a:srgbClr val="FFFF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(</a:t>
            </a:r>
            <a:r>
              <a:rPr lang="ja-JP" altLang="en-US" sz="2800" dirty="0">
                <a:solidFill>
                  <a:srgbClr val="FFFF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収束境界 </a:t>
            </a:r>
            <a:r>
              <a:rPr lang="en-US" altLang="ja-JP" dirty="0">
                <a:solidFill>
                  <a:srgbClr val="FFFF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convergent boundary</a:t>
            </a:r>
            <a:r>
              <a:rPr lang="en-US" altLang="ja-JP" sz="2800" dirty="0">
                <a:solidFill>
                  <a:srgbClr val="FFFF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)</a:t>
            </a:r>
          </a:p>
        </p:txBody>
      </p:sp>
      <p:sp>
        <p:nvSpPr>
          <p:cNvPr id="32784" name="AutoShape 22"/>
          <p:cNvSpPr>
            <a:spLocks noChangeArrowheads="1"/>
          </p:cNvSpPr>
          <p:nvPr/>
        </p:nvSpPr>
        <p:spPr bwMode="auto">
          <a:xfrm>
            <a:off x="2782888" y="1484313"/>
            <a:ext cx="144462" cy="2159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2785" name="AutoShape 23"/>
          <p:cNvSpPr>
            <a:spLocks noChangeArrowheads="1"/>
          </p:cNvSpPr>
          <p:nvPr/>
        </p:nvSpPr>
        <p:spPr bwMode="auto">
          <a:xfrm>
            <a:off x="9625013" y="1125538"/>
            <a:ext cx="144462" cy="2159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32786" name="AutoShape 24"/>
          <p:cNvSpPr>
            <a:spLocks noChangeArrowheads="1"/>
          </p:cNvSpPr>
          <p:nvPr/>
        </p:nvSpPr>
        <p:spPr bwMode="auto">
          <a:xfrm>
            <a:off x="3287713" y="333375"/>
            <a:ext cx="144462" cy="215900"/>
          </a:xfrm>
          <a:prstGeom prst="star4">
            <a:avLst>
              <a:gd name="adj" fmla="val 12500"/>
            </a:avLst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BF6DDD8F-048A-4202-88EF-8CA0BBACE51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3788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92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9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92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78 0.00023 L 0.07122 -0.01018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925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50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92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3" presetClass="path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122 -0.01018 L 0.15247 -0.02639 " pathEditMode="fixed" rAng="0" ptsTypes="AA">
                                      <p:cBhvr>
                                        <p:cTn id="36" dur="2000" fill="hold"/>
                                        <p:tgtEl>
                                          <p:spTgt spid="1925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-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92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192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92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192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1925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925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9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92515" grpId="0"/>
      <p:bldP spid="192526" grpId="0" animBg="1"/>
      <p:bldP spid="192527" grpId="0" animBg="1"/>
      <p:bldP spid="192528" grpId="0" animBg="1"/>
      <p:bldP spid="192529" grpId="0" animBg="1"/>
      <p:bldP spid="192530" grpId="0" animBg="1"/>
      <p:bldP spid="192531" grpId="0"/>
      <p:bldP spid="192532" grpId="0" animBg="1"/>
      <p:bldP spid="192532" grpId="1" animBg="1"/>
      <p:bldP spid="192532" grpId="2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261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SV0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74835" y="0"/>
            <a:ext cx="998585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9470DD33-3FA4-4A07-8922-7AA0B6101E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53438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 descr="SV02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68300"/>
            <a:ext cx="9144000" cy="6489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2">
            <a:extLst>
              <a:ext uri="{FF2B5EF4-FFF2-40B4-BE49-F238E27FC236}">
                <a16:creationId xmlns:a16="http://schemas.microsoft.com/office/drawing/2014/main" id="{5D0359E9-9A74-4D71-A826-BA02628CB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48328" y="764704"/>
            <a:ext cx="30463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3600" dirty="0">
                <a:solidFill>
                  <a:srgbClr val="FFCC00"/>
                </a:solidFill>
                <a:latin typeface="HGP教科書体" pitchFamily="18" charset="-128"/>
                <a:ea typeface="HGP教科書体" pitchFamily="18" charset="-128"/>
              </a:rPr>
              <a:t>月は冷たい</a:t>
            </a:r>
            <a:endParaRPr lang="en-US" altLang="ja-JP" sz="3600" dirty="0">
              <a:solidFill>
                <a:srgbClr val="FFCC00"/>
              </a:solidFill>
              <a:latin typeface="HGP教科書体" pitchFamily="18" charset="-128"/>
              <a:ea typeface="HGP教科書体" pitchFamily="18" charset="-128"/>
            </a:endParaRPr>
          </a:p>
          <a:p>
            <a:pPr algn="ctr"/>
            <a:r>
              <a:rPr lang="en-US" altLang="ja-JP" dirty="0">
                <a:solidFill>
                  <a:srgbClr val="FFCC00"/>
                </a:solidFill>
                <a:latin typeface="Comic Sans MS" panose="030F0702030302020204" pitchFamily="66" charset="0"/>
                <a:ea typeface="HGP教科書体" pitchFamily="18" charset="-128"/>
              </a:rPr>
              <a:t>The Moon is cold</a:t>
            </a:r>
            <a:endParaRPr lang="ja-JP" altLang="en-US" dirty="0">
              <a:solidFill>
                <a:srgbClr val="FFCC00"/>
              </a:solidFill>
              <a:latin typeface="Comic Sans MS" panose="030F0702030302020204" pitchFamily="66" charset="0"/>
              <a:ea typeface="HGP教科書体" pitchFamily="18" charset="-128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FF9F446D-A8D5-4F5B-A168-9B2D99C881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96164" y="3501008"/>
            <a:ext cx="30463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3600" dirty="0">
                <a:solidFill>
                  <a:srgbClr val="FFCC00"/>
                </a:solidFill>
                <a:latin typeface="HGP教科書体" pitchFamily="18" charset="-128"/>
                <a:ea typeface="HGP教科書体" pitchFamily="18" charset="-128"/>
              </a:rPr>
              <a:t>今は</a:t>
            </a:r>
            <a:r>
              <a:rPr lang="en-US" altLang="ja-JP" sz="3600" dirty="0">
                <a:solidFill>
                  <a:srgbClr val="FFCC00"/>
                </a:solidFill>
                <a:latin typeface="HGP教科書体" pitchFamily="18" charset="-128"/>
                <a:ea typeface="HGP教科書体" pitchFamily="18" charset="-128"/>
              </a:rPr>
              <a:t>…</a:t>
            </a:r>
          </a:p>
          <a:p>
            <a:pPr algn="ctr"/>
            <a:r>
              <a:rPr lang="en-US" altLang="ja-JP" dirty="0">
                <a:solidFill>
                  <a:srgbClr val="FFCC00"/>
                </a:solidFill>
                <a:latin typeface="Comic Sans MS" panose="030F0702030302020204" pitchFamily="66" charset="0"/>
                <a:ea typeface="HGP教科書体" pitchFamily="18" charset="-128"/>
              </a:rPr>
              <a:t>now…</a:t>
            </a:r>
            <a:endParaRPr lang="ja-JP" altLang="en-US" dirty="0">
              <a:solidFill>
                <a:srgbClr val="FFCC00"/>
              </a:solidFill>
              <a:latin typeface="Comic Sans MS" panose="030F0702030302020204" pitchFamily="66" charset="0"/>
              <a:ea typeface="HGP教科書体" pitchFamily="18" charset="-128"/>
            </a:endParaRPr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5B6A38E3-4402-4BD6-9024-D83D524E5B0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2636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85C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6" descr="SV03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15" y="0"/>
            <a:ext cx="9693686" cy="6881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3" name="Text Box 7"/>
          <p:cNvSpPr txBox="1">
            <a:spLocks noChangeArrowheads="1"/>
          </p:cNvSpPr>
          <p:nvPr/>
        </p:nvSpPr>
        <p:spPr bwMode="auto">
          <a:xfrm>
            <a:off x="1703512" y="116632"/>
            <a:ext cx="4695516" cy="892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800" dirty="0">
                <a:solidFill>
                  <a:schemeClr val="bg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月の </a:t>
            </a:r>
            <a:r>
              <a:rPr lang="en-US" altLang="ja-JP" dirty="0">
                <a:solidFill>
                  <a:schemeClr val="bg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sinuous rille</a:t>
            </a:r>
            <a:r>
              <a:rPr lang="en-US" altLang="ja-JP" sz="2800" dirty="0">
                <a:solidFill>
                  <a:schemeClr val="bg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 </a:t>
            </a:r>
          </a:p>
          <a:p>
            <a:r>
              <a:rPr lang="en-US" altLang="ja-JP" dirty="0">
                <a:solidFill>
                  <a:schemeClr val="bg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(</a:t>
            </a:r>
            <a:r>
              <a:rPr lang="ja-JP" altLang="en-US" dirty="0">
                <a:solidFill>
                  <a:schemeClr val="bg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溶岩流のあと </a:t>
            </a:r>
            <a:r>
              <a:rPr lang="en-US" altLang="ja-JP" sz="2000" dirty="0">
                <a:solidFill>
                  <a:schemeClr val="bg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formed by lava flow</a:t>
            </a:r>
            <a:r>
              <a:rPr lang="en-US" altLang="ja-JP" dirty="0">
                <a:solidFill>
                  <a:schemeClr val="bg1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)</a:t>
            </a:r>
            <a:endParaRPr lang="en-US" altLang="ja-JP" sz="2800" dirty="0">
              <a:solidFill>
                <a:schemeClr val="bg1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3BB8781B-6CCB-434B-A86F-DB672166E2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0930" y="4941168"/>
            <a:ext cx="30463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3600" dirty="0">
                <a:solidFill>
                  <a:srgbClr val="FFCC00"/>
                </a:solidFill>
                <a:latin typeface="HGP教科書体" pitchFamily="18" charset="-128"/>
                <a:ea typeface="HGP教科書体" pitchFamily="18" charset="-128"/>
              </a:rPr>
              <a:t>月は熱かった</a:t>
            </a:r>
            <a:endParaRPr lang="en-US" altLang="ja-JP" sz="3600" dirty="0">
              <a:solidFill>
                <a:srgbClr val="FFCC00"/>
              </a:solidFill>
              <a:latin typeface="HGP教科書体" pitchFamily="18" charset="-128"/>
              <a:ea typeface="HGP教科書体" pitchFamily="18" charset="-128"/>
            </a:endParaRPr>
          </a:p>
          <a:p>
            <a:pPr algn="ctr"/>
            <a:r>
              <a:rPr lang="en-US" altLang="ja-JP" dirty="0">
                <a:solidFill>
                  <a:srgbClr val="FFCC00"/>
                </a:solidFill>
                <a:latin typeface="Comic Sans MS" panose="030F0702030302020204" pitchFamily="66" charset="0"/>
                <a:ea typeface="HGP教科書体" pitchFamily="18" charset="-128"/>
              </a:rPr>
              <a:t>The Moon was hot</a:t>
            </a:r>
            <a:endParaRPr lang="ja-JP" altLang="en-US" dirty="0">
              <a:solidFill>
                <a:srgbClr val="FFCC00"/>
              </a:solidFill>
              <a:latin typeface="Comic Sans MS" panose="030F0702030302020204" pitchFamily="66" charset="0"/>
              <a:ea typeface="HGP教科書体" pitchFamily="18" charset="-128"/>
            </a:endParaRPr>
          </a:p>
        </p:txBody>
      </p:sp>
      <p:sp>
        <p:nvSpPr>
          <p:cNvPr id="5" name="Text Box 2">
            <a:extLst>
              <a:ext uri="{FF2B5EF4-FFF2-40B4-BE49-F238E27FC236}">
                <a16:creationId xmlns:a16="http://schemas.microsoft.com/office/drawing/2014/main" id="{97251752-D441-46D5-9AB0-37CBA8306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66338" y="1185425"/>
            <a:ext cx="304631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ja-JP" altLang="en-US" sz="3600" dirty="0">
                <a:solidFill>
                  <a:srgbClr val="FFCC00"/>
                </a:solidFill>
                <a:latin typeface="HGP教科書体" pitchFamily="18" charset="-128"/>
                <a:ea typeface="HGP教科書体" pitchFamily="18" charset="-128"/>
              </a:rPr>
              <a:t>昔は</a:t>
            </a:r>
            <a:r>
              <a:rPr lang="en-US" altLang="ja-JP" sz="3600" dirty="0">
                <a:solidFill>
                  <a:srgbClr val="FFCC00"/>
                </a:solidFill>
                <a:latin typeface="HGP教科書体" pitchFamily="18" charset="-128"/>
                <a:ea typeface="HGP教科書体" pitchFamily="18" charset="-128"/>
              </a:rPr>
              <a:t>…</a:t>
            </a:r>
          </a:p>
          <a:p>
            <a:pPr algn="ctr"/>
            <a:r>
              <a:rPr lang="en-US" altLang="ja-JP" dirty="0">
                <a:solidFill>
                  <a:srgbClr val="FFCC00"/>
                </a:solidFill>
                <a:latin typeface="Comic Sans MS" panose="030F0702030302020204" pitchFamily="66" charset="0"/>
                <a:ea typeface="HGP教科書体" pitchFamily="18" charset="-128"/>
              </a:rPr>
              <a:t>Once upon a time…</a:t>
            </a:r>
            <a:endParaRPr lang="ja-JP" altLang="en-US" dirty="0">
              <a:solidFill>
                <a:srgbClr val="FFCC00"/>
              </a:solidFill>
              <a:latin typeface="Comic Sans MS" panose="030F0702030302020204" pitchFamily="66" charset="0"/>
              <a:ea typeface="HGP教科書体" pitchFamily="18" charset="-128"/>
            </a:endParaRP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374A1D83-2D3E-4E97-AAFB-C0AA0A0B48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50979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818" name="Rectangle 2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rgbClr val="FF00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grpSp>
        <p:nvGrpSpPr>
          <p:cNvPr id="6147" name="Group 3"/>
          <p:cNvGrpSpPr>
            <a:grpSpLocks/>
          </p:cNvGrpSpPr>
          <p:nvPr/>
        </p:nvGrpSpPr>
        <p:grpSpPr bwMode="auto">
          <a:xfrm rot="-222133">
            <a:off x="4008439" y="4292600"/>
            <a:ext cx="1152525" cy="1079500"/>
            <a:chOff x="793" y="2931"/>
            <a:chExt cx="817" cy="817"/>
          </a:xfrm>
        </p:grpSpPr>
        <p:sp>
          <p:nvSpPr>
            <p:cNvPr id="6242" name="Rectangle 4" descr="ひし形 (枠のみ)"/>
            <p:cNvSpPr>
              <a:spLocks noChangeArrowheads="1"/>
            </p:cNvSpPr>
            <p:nvPr/>
          </p:nvSpPr>
          <p:spPr bwMode="auto">
            <a:xfrm>
              <a:off x="793" y="3294"/>
              <a:ext cx="817" cy="181"/>
            </a:xfrm>
            <a:prstGeom prst="rect">
              <a:avLst/>
            </a:prstGeom>
            <a:pattFill prst="openDmnd">
              <a:fgClr>
                <a:srgbClr val="FF5050"/>
              </a:fgClr>
              <a:bgClr>
                <a:srgbClr val="A5002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6243" name="Rectangle 5" descr="横線"/>
            <p:cNvSpPr>
              <a:spLocks noChangeArrowheads="1"/>
            </p:cNvSpPr>
            <p:nvPr/>
          </p:nvSpPr>
          <p:spPr bwMode="auto">
            <a:xfrm>
              <a:off x="839" y="3475"/>
              <a:ext cx="726" cy="273"/>
            </a:xfrm>
            <a:prstGeom prst="rect">
              <a:avLst/>
            </a:prstGeom>
            <a:pattFill prst="ltHorz">
              <a:fgClr>
                <a:schemeClr val="folHlink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6244" name="Rectangle 6"/>
            <p:cNvSpPr>
              <a:spLocks noChangeArrowheads="1"/>
            </p:cNvSpPr>
            <p:nvPr/>
          </p:nvSpPr>
          <p:spPr bwMode="auto">
            <a:xfrm>
              <a:off x="1081" y="3026"/>
              <a:ext cx="242" cy="24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6245" name="Rectangle 7" descr="横線"/>
            <p:cNvSpPr>
              <a:spLocks noChangeArrowheads="1"/>
            </p:cNvSpPr>
            <p:nvPr/>
          </p:nvSpPr>
          <p:spPr bwMode="auto">
            <a:xfrm>
              <a:off x="936" y="3459"/>
              <a:ext cx="532" cy="288"/>
            </a:xfrm>
            <a:prstGeom prst="rect">
              <a:avLst/>
            </a:prstGeom>
            <a:pattFill prst="ltHorz">
              <a:fgClr>
                <a:schemeClr val="folHlink"/>
              </a:fgClr>
              <a:bgClr>
                <a:schemeClr val="bg1"/>
              </a:bgClr>
            </a:patt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6246" name="Rectangle 8" descr="横線"/>
            <p:cNvSpPr>
              <a:spLocks noChangeArrowheads="1"/>
            </p:cNvSpPr>
            <p:nvPr/>
          </p:nvSpPr>
          <p:spPr bwMode="auto">
            <a:xfrm>
              <a:off x="1117" y="3002"/>
              <a:ext cx="170" cy="240"/>
            </a:xfrm>
            <a:prstGeom prst="rect">
              <a:avLst/>
            </a:prstGeom>
            <a:pattFill prst="ltHorz">
              <a:fgClr>
                <a:schemeClr val="folHlink"/>
              </a:fgClr>
              <a:bgClr>
                <a:schemeClr val="bg1"/>
              </a:bgClr>
            </a:patt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6247" name="Oval 9"/>
            <p:cNvSpPr>
              <a:spLocks noChangeArrowheads="1"/>
            </p:cNvSpPr>
            <p:nvPr/>
          </p:nvSpPr>
          <p:spPr bwMode="auto">
            <a:xfrm>
              <a:off x="1129" y="3075"/>
              <a:ext cx="145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grpSp>
          <p:nvGrpSpPr>
            <p:cNvPr id="6248" name="Group 10"/>
            <p:cNvGrpSpPr>
              <a:grpSpLocks/>
            </p:cNvGrpSpPr>
            <p:nvPr/>
          </p:nvGrpSpPr>
          <p:grpSpPr bwMode="auto">
            <a:xfrm>
              <a:off x="985" y="2931"/>
              <a:ext cx="435" cy="95"/>
              <a:chOff x="522" y="2885"/>
              <a:chExt cx="362" cy="91"/>
            </a:xfrm>
          </p:grpSpPr>
          <p:sp>
            <p:nvSpPr>
              <p:cNvPr id="6262" name="AutoShape 11"/>
              <p:cNvSpPr>
                <a:spLocks noChangeArrowheads="1"/>
              </p:cNvSpPr>
              <p:nvPr/>
            </p:nvSpPr>
            <p:spPr bwMode="auto">
              <a:xfrm>
                <a:off x="613" y="2885"/>
                <a:ext cx="181" cy="91"/>
              </a:xfrm>
              <a:prstGeom prst="triangle">
                <a:avLst>
                  <a:gd name="adj" fmla="val 50000"/>
                </a:avLst>
              </a:prstGeom>
              <a:solidFill>
                <a:srgbClr val="A5002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dirty="0"/>
              </a:p>
            </p:txBody>
          </p:sp>
          <p:sp>
            <p:nvSpPr>
              <p:cNvPr id="6263" name="AutoShape 12"/>
              <p:cNvSpPr>
                <a:spLocks noChangeArrowheads="1"/>
              </p:cNvSpPr>
              <p:nvPr/>
            </p:nvSpPr>
            <p:spPr bwMode="auto">
              <a:xfrm>
                <a:off x="522" y="2930"/>
                <a:ext cx="362" cy="45"/>
              </a:xfrm>
              <a:prstGeom prst="triangle">
                <a:avLst>
                  <a:gd name="adj" fmla="val 50000"/>
                </a:avLst>
              </a:prstGeom>
              <a:solidFill>
                <a:srgbClr val="A5002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dirty="0"/>
              </a:p>
            </p:txBody>
          </p:sp>
        </p:grpSp>
        <p:sp>
          <p:nvSpPr>
            <p:cNvPr id="6249" name="AutoShape 13"/>
            <p:cNvSpPr>
              <a:spLocks noChangeArrowheads="1"/>
            </p:cNvSpPr>
            <p:nvPr/>
          </p:nvSpPr>
          <p:spPr bwMode="auto">
            <a:xfrm>
              <a:off x="839" y="3171"/>
              <a:ext cx="726" cy="287"/>
            </a:xfrm>
            <a:prstGeom prst="triangle">
              <a:avLst>
                <a:gd name="adj" fmla="val 50000"/>
              </a:avLst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6250" name="Line 14"/>
            <p:cNvSpPr>
              <a:spLocks noChangeShapeType="1"/>
            </p:cNvSpPr>
            <p:nvPr/>
          </p:nvSpPr>
          <p:spPr bwMode="auto">
            <a:xfrm>
              <a:off x="1178" y="3123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251" name="Line 15"/>
            <p:cNvSpPr>
              <a:spLocks noChangeShapeType="1"/>
            </p:cNvSpPr>
            <p:nvPr/>
          </p:nvSpPr>
          <p:spPr bwMode="auto">
            <a:xfrm flipV="1">
              <a:off x="1178" y="3123"/>
              <a:ext cx="48" cy="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252" name="AutoShape 16" descr="横線"/>
            <p:cNvSpPr>
              <a:spLocks noChangeArrowheads="1"/>
            </p:cNvSpPr>
            <p:nvPr/>
          </p:nvSpPr>
          <p:spPr bwMode="auto">
            <a:xfrm>
              <a:off x="888" y="3219"/>
              <a:ext cx="629" cy="239"/>
            </a:xfrm>
            <a:prstGeom prst="triangle">
              <a:avLst>
                <a:gd name="adj" fmla="val 50000"/>
              </a:avLst>
            </a:prstGeom>
            <a:pattFill prst="ltHorz">
              <a:fgClr>
                <a:schemeClr val="folHlink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6253" name="AutoShape 17"/>
            <p:cNvSpPr>
              <a:spLocks noChangeArrowheads="1"/>
            </p:cNvSpPr>
            <p:nvPr/>
          </p:nvSpPr>
          <p:spPr bwMode="auto">
            <a:xfrm>
              <a:off x="1081" y="3219"/>
              <a:ext cx="242" cy="9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290834" name="AutoShape 18"/>
            <p:cNvSpPr>
              <a:spLocks noChangeArrowheads="1"/>
            </p:cNvSpPr>
            <p:nvPr/>
          </p:nvSpPr>
          <p:spPr bwMode="auto">
            <a:xfrm>
              <a:off x="1226" y="3267"/>
              <a:ext cx="47" cy="48"/>
            </a:xfrm>
            <a:prstGeom prst="star5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 dirty="0"/>
            </a:p>
          </p:txBody>
        </p:sp>
        <p:sp>
          <p:nvSpPr>
            <p:cNvPr id="290835" name="AutoShape 19"/>
            <p:cNvSpPr>
              <a:spLocks noChangeArrowheads="1"/>
            </p:cNvSpPr>
            <p:nvPr/>
          </p:nvSpPr>
          <p:spPr bwMode="auto">
            <a:xfrm>
              <a:off x="1129" y="3265"/>
              <a:ext cx="46" cy="48"/>
            </a:xfrm>
            <a:prstGeom prst="star5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 dirty="0"/>
            </a:p>
          </p:txBody>
        </p:sp>
        <p:sp>
          <p:nvSpPr>
            <p:cNvPr id="6256" name="Rectangle 20"/>
            <p:cNvSpPr>
              <a:spLocks noChangeArrowheads="1"/>
            </p:cNvSpPr>
            <p:nvPr/>
          </p:nvSpPr>
          <p:spPr bwMode="auto">
            <a:xfrm>
              <a:off x="1156" y="3612"/>
              <a:ext cx="91" cy="1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6257" name="Rectangle 21"/>
            <p:cNvSpPr>
              <a:spLocks noChangeArrowheads="1"/>
            </p:cNvSpPr>
            <p:nvPr/>
          </p:nvSpPr>
          <p:spPr bwMode="auto">
            <a:xfrm>
              <a:off x="1178" y="3475"/>
              <a:ext cx="46" cy="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6258" name="Rectangle 22"/>
            <p:cNvSpPr>
              <a:spLocks noChangeArrowheads="1"/>
            </p:cNvSpPr>
            <p:nvPr/>
          </p:nvSpPr>
          <p:spPr bwMode="auto">
            <a:xfrm>
              <a:off x="1337" y="3475"/>
              <a:ext cx="46" cy="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6259" name="Rectangle 23"/>
            <p:cNvSpPr>
              <a:spLocks noChangeArrowheads="1"/>
            </p:cNvSpPr>
            <p:nvPr/>
          </p:nvSpPr>
          <p:spPr bwMode="auto">
            <a:xfrm>
              <a:off x="1337" y="3611"/>
              <a:ext cx="46" cy="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6260" name="Rectangle 24"/>
            <p:cNvSpPr>
              <a:spLocks noChangeArrowheads="1"/>
            </p:cNvSpPr>
            <p:nvPr/>
          </p:nvSpPr>
          <p:spPr bwMode="auto">
            <a:xfrm>
              <a:off x="1020" y="3475"/>
              <a:ext cx="45" cy="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6261" name="Rectangle 25"/>
            <p:cNvSpPr>
              <a:spLocks noChangeArrowheads="1"/>
            </p:cNvSpPr>
            <p:nvPr/>
          </p:nvSpPr>
          <p:spPr bwMode="auto">
            <a:xfrm>
              <a:off x="1020" y="3611"/>
              <a:ext cx="45" cy="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</p:grpSp>
      <p:grpSp>
        <p:nvGrpSpPr>
          <p:cNvPr id="4" name="Group 26"/>
          <p:cNvGrpSpPr>
            <a:grpSpLocks/>
          </p:cNvGrpSpPr>
          <p:nvPr/>
        </p:nvGrpSpPr>
        <p:grpSpPr bwMode="auto">
          <a:xfrm rot="-273226">
            <a:off x="4008439" y="4292600"/>
            <a:ext cx="1152525" cy="1079500"/>
            <a:chOff x="793" y="2931"/>
            <a:chExt cx="817" cy="817"/>
          </a:xfrm>
        </p:grpSpPr>
        <p:sp>
          <p:nvSpPr>
            <p:cNvPr id="6220" name="Rectangle 27"/>
            <p:cNvSpPr>
              <a:spLocks noChangeArrowheads="1"/>
            </p:cNvSpPr>
            <p:nvPr/>
          </p:nvSpPr>
          <p:spPr bwMode="auto">
            <a:xfrm>
              <a:off x="793" y="3294"/>
              <a:ext cx="817" cy="181"/>
            </a:xfrm>
            <a:prstGeom prst="rect">
              <a:avLst/>
            </a:prstGeom>
            <a:solidFill>
              <a:srgbClr val="1C1C1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6221" name="Rectangle 28"/>
            <p:cNvSpPr>
              <a:spLocks noChangeArrowheads="1"/>
            </p:cNvSpPr>
            <p:nvPr/>
          </p:nvSpPr>
          <p:spPr bwMode="auto">
            <a:xfrm>
              <a:off x="839" y="3475"/>
              <a:ext cx="726" cy="273"/>
            </a:xfrm>
            <a:prstGeom prst="rect">
              <a:avLst/>
            </a:prstGeom>
            <a:solidFill>
              <a:srgbClr val="1C1C1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6222" name="Rectangle 29"/>
            <p:cNvSpPr>
              <a:spLocks noChangeArrowheads="1"/>
            </p:cNvSpPr>
            <p:nvPr/>
          </p:nvSpPr>
          <p:spPr bwMode="auto">
            <a:xfrm>
              <a:off x="1081" y="3026"/>
              <a:ext cx="242" cy="241"/>
            </a:xfrm>
            <a:prstGeom prst="rect">
              <a:avLst/>
            </a:prstGeom>
            <a:solidFill>
              <a:srgbClr val="1C1C1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6223" name="Rectangle 30"/>
            <p:cNvSpPr>
              <a:spLocks noChangeArrowheads="1"/>
            </p:cNvSpPr>
            <p:nvPr/>
          </p:nvSpPr>
          <p:spPr bwMode="auto">
            <a:xfrm>
              <a:off x="936" y="3459"/>
              <a:ext cx="532" cy="288"/>
            </a:xfrm>
            <a:prstGeom prst="rect">
              <a:avLst/>
            </a:prstGeom>
            <a:solidFill>
              <a:srgbClr val="1C1C1C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6224" name="Rectangle 31"/>
            <p:cNvSpPr>
              <a:spLocks noChangeArrowheads="1"/>
            </p:cNvSpPr>
            <p:nvPr/>
          </p:nvSpPr>
          <p:spPr bwMode="auto">
            <a:xfrm>
              <a:off x="1117" y="3002"/>
              <a:ext cx="170" cy="240"/>
            </a:xfrm>
            <a:prstGeom prst="rect">
              <a:avLst/>
            </a:prstGeom>
            <a:solidFill>
              <a:srgbClr val="1C1C1C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6225" name="Oval 32"/>
            <p:cNvSpPr>
              <a:spLocks noChangeArrowheads="1"/>
            </p:cNvSpPr>
            <p:nvPr/>
          </p:nvSpPr>
          <p:spPr bwMode="auto">
            <a:xfrm>
              <a:off x="1129" y="3075"/>
              <a:ext cx="145" cy="144"/>
            </a:xfrm>
            <a:prstGeom prst="ellipse">
              <a:avLst/>
            </a:prstGeom>
            <a:solidFill>
              <a:srgbClr val="1C1C1C"/>
            </a:soli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grpSp>
          <p:nvGrpSpPr>
            <p:cNvPr id="6226" name="Group 33"/>
            <p:cNvGrpSpPr>
              <a:grpSpLocks/>
            </p:cNvGrpSpPr>
            <p:nvPr/>
          </p:nvGrpSpPr>
          <p:grpSpPr bwMode="auto">
            <a:xfrm>
              <a:off x="985" y="2931"/>
              <a:ext cx="435" cy="95"/>
              <a:chOff x="522" y="2885"/>
              <a:chExt cx="362" cy="91"/>
            </a:xfrm>
          </p:grpSpPr>
          <p:sp>
            <p:nvSpPr>
              <p:cNvPr id="6240" name="AutoShape 34"/>
              <p:cNvSpPr>
                <a:spLocks noChangeArrowheads="1"/>
              </p:cNvSpPr>
              <p:nvPr/>
            </p:nvSpPr>
            <p:spPr bwMode="auto">
              <a:xfrm>
                <a:off x="613" y="2885"/>
                <a:ext cx="181" cy="91"/>
              </a:xfrm>
              <a:prstGeom prst="triangle">
                <a:avLst>
                  <a:gd name="adj" fmla="val 50000"/>
                </a:avLst>
              </a:prstGeom>
              <a:solidFill>
                <a:srgbClr val="1C1C1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dirty="0"/>
              </a:p>
            </p:txBody>
          </p:sp>
          <p:sp>
            <p:nvSpPr>
              <p:cNvPr id="6241" name="AutoShape 35"/>
              <p:cNvSpPr>
                <a:spLocks noChangeArrowheads="1"/>
              </p:cNvSpPr>
              <p:nvPr/>
            </p:nvSpPr>
            <p:spPr bwMode="auto">
              <a:xfrm>
                <a:off x="522" y="2930"/>
                <a:ext cx="362" cy="45"/>
              </a:xfrm>
              <a:prstGeom prst="triangle">
                <a:avLst>
                  <a:gd name="adj" fmla="val 50000"/>
                </a:avLst>
              </a:prstGeom>
              <a:solidFill>
                <a:srgbClr val="1C1C1C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 dirty="0"/>
              </a:p>
            </p:txBody>
          </p:sp>
        </p:grpSp>
        <p:sp>
          <p:nvSpPr>
            <p:cNvPr id="6227" name="AutoShape 36"/>
            <p:cNvSpPr>
              <a:spLocks noChangeArrowheads="1"/>
            </p:cNvSpPr>
            <p:nvPr/>
          </p:nvSpPr>
          <p:spPr bwMode="auto">
            <a:xfrm>
              <a:off x="839" y="3171"/>
              <a:ext cx="726" cy="287"/>
            </a:xfrm>
            <a:prstGeom prst="triangle">
              <a:avLst>
                <a:gd name="adj" fmla="val 50000"/>
              </a:avLst>
            </a:prstGeom>
            <a:solidFill>
              <a:srgbClr val="1C1C1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6228" name="Line 37"/>
            <p:cNvSpPr>
              <a:spLocks noChangeShapeType="1"/>
            </p:cNvSpPr>
            <p:nvPr/>
          </p:nvSpPr>
          <p:spPr bwMode="auto">
            <a:xfrm>
              <a:off x="1178" y="3123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229" name="Line 38"/>
            <p:cNvSpPr>
              <a:spLocks noChangeShapeType="1"/>
            </p:cNvSpPr>
            <p:nvPr/>
          </p:nvSpPr>
          <p:spPr bwMode="auto">
            <a:xfrm flipV="1">
              <a:off x="1178" y="3123"/>
              <a:ext cx="48" cy="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230" name="AutoShape 39"/>
            <p:cNvSpPr>
              <a:spLocks noChangeArrowheads="1"/>
            </p:cNvSpPr>
            <p:nvPr/>
          </p:nvSpPr>
          <p:spPr bwMode="auto">
            <a:xfrm>
              <a:off x="888" y="3219"/>
              <a:ext cx="629" cy="239"/>
            </a:xfrm>
            <a:prstGeom prst="triangle">
              <a:avLst>
                <a:gd name="adj" fmla="val 50000"/>
              </a:avLst>
            </a:prstGeom>
            <a:solidFill>
              <a:srgbClr val="1C1C1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6231" name="AutoShape 40"/>
            <p:cNvSpPr>
              <a:spLocks noChangeArrowheads="1"/>
            </p:cNvSpPr>
            <p:nvPr/>
          </p:nvSpPr>
          <p:spPr bwMode="auto">
            <a:xfrm>
              <a:off x="1081" y="3219"/>
              <a:ext cx="242" cy="96"/>
            </a:xfrm>
            <a:prstGeom prst="triangle">
              <a:avLst>
                <a:gd name="adj" fmla="val 50000"/>
              </a:avLst>
            </a:prstGeom>
            <a:solidFill>
              <a:srgbClr val="1C1C1C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290857" name="AutoShape 41"/>
            <p:cNvSpPr>
              <a:spLocks noChangeArrowheads="1"/>
            </p:cNvSpPr>
            <p:nvPr/>
          </p:nvSpPr>
          <p:spPr bwMode="auto">
            <a:xfrm>
              <a:off x="1226" y="3265"/>
              <a:ext cx="47" cy="48"/>
            </a:xfrm>
            <a:prstGeom prst="star5">
              <a:avLst/>
            </a:prstGeom>
            <a:solidFill>
              <a:srgbClr val="1C1C1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 dirty="0"/>
            </a:p>
          </p:txBody>
        </p:sp>
        <p:sp>
          <p:nvSpPr>
            <p:cNvPr id="290858" name="AutoShape 42"/>
            <p:cNvSpPr>
              <a:spLocks noChangeArrowheads="1"/>
            </p:cNvSpPr>
            <p:nvPr/>
          </p:nvSpPr>
          <p:spPr bwMode="auto">
            <a:xfrm>
              <a:off x="1127" y="3267"/>
              <a:ext cx="46" cy="48"/>
            </a:xfrm>
            <a:prstGeom prst="star5">
              <a:avLst/>
            </a:prstGeom>
            <a:solidFill>
              <a:srgbClr val="1C1C1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 dirty="0"/>
            </a:p>
          </p:txBody>
        </p:sp>
        <p:sp>
          <p:nvSpPr>
            <p:cNvPr id="6234" name="Rectangle 43"/>
            <p:cNvSpPr>
              <a:spLocks noChangeArrowheads="1"/>
            </p:cNvSpPr>
            <p:nvPr/>
          </p:nvSpPr>
          <p:spPr bwMode="auto">
            <a:xfrm>
              <a:off x="1156" y="3612"/>
              <a:ext cx="91" cy="136"/>
            </a:xfrm>
            <a:prstGeom prst="rect">
              <a:avLst/>
            </a:prstGeom>
            <a:solidFill>
              <a:srgbClr val="1C1C1C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6235" name="Rectangle 44"/>
            <p:cNvSpPr>
              <a:spLocks noChangeArrowheads="1"/>
            </p:cNvSpPr>
            <p:nvPr/>
          </p:nvSpPr>
          <p:spPr bwMode="auto">
            <a:xfrm>
              <a:off x="1178" y="3475"/>
              <a:ext cx="46" cy="91"/>
            </a:xfrm>
            <a:prstGeom prst="rect">
              <a:avLst/>
            </a:prstGeom>
            <a:solidFill>
              <a:srgbClr val="1C1C1C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6236" name="Rectangle 45"/>
            <p:cNvSpPr>
              <a:spLocks noChangeArrowheads="1"/>
            </p:cNvSpPr>
            <p:nvPr/>
          </p:nvSpPr>
          <p:spPr bwMode="auto">
            <a:xfrm>
              <a:off x="1337" y="3475"/>
              <a:ext cx="46" cy="91"/>
            </a:xfrm>
            <a:prstGeom prst="rect">
              <a:avLst/>
            </a:prstGeom>
            <a:solidFill>
              <a:srgbClr val="1C1C1C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6237" name="Rectangle 46"/>
            <p:cNvSpPr>
              <a:spLocks noChangeArrowheads="1"/>
            </p:cNvSpPr>
            <p:nvPr/>
          </p:nvSpPr>
          <p:spPr bwMode="auto">
            <a:xfrm>
              <a:off x="1337" y="3611"/>
              <a:ext cx="46" cy="91"/>
            </a:xfrm>
            <a:prstGeom prst="rect">
              <a:avLst/>
            </a:prstGeom>
            <a:solidFill>
              <a:srgbClr val="1C1C1C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6238" name="Rectangle 47"/>
            <p:cNvSpPr>
              <a:spLocks noChangeArrowheads="1"/>
            </p:cNvSpPr>
            <p:nvPr/>
          </p:nvSpPr>
          <p:spPr bwMode="auto">
            <a:xfrm>
              <a:off x="1020" y="3475"/>
              <a:ext cx="45" cy="91"/>
            </a:xfrm>
            <a:prstGeom prst="rect">
              <a:avLst/>
            </a:prstGeom>
            <a:solidFill>
              <a:srgbClr val="1C1C1C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6239" name="Rectangle 48"/>
            <p:cNvSpPr>
              <a:spLocks noChangeArrowheads="1"/>
            </p:cNvSpPr>
            <p:nvPr/>
          </p:nvSpPr>
          <p:spPr bwMode="auto">
            <a:xfrm>
              <a:off x="1020" y="3611"/>
              <a:ext cx="45" cy="91"/>
            </a:xfrm>
            <a:prstGeom prst="rect">
              <a:avLst/>
            </a:prstGeom>
            <a:solidFill>
              <a:srgbClr val="1C1C1C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</p:grpSp>
      <p:sp>
        <p:nvSpPr>
          <p:cNvPr id="290865" name="AutoShape 49"/>
          <p:cNvSpPr>
            <a:spLocks noChangeArrowheads="1"/>
          </p:cNvSpPr>
          <p:nvPr/>
        </p:nvSpPr>
        <p:spPr bwMode="auto">
          <a:xfrm>
            <a:off x="2135189" y="5661026"/>
            <a:ext cx="936625" cy="898525"/>
          </a:xfrm>
          <a:prstGeom prst="star16">
            <a:avLst>
              <a:gd name="adj" fmla="val 37500"/>
            </a:avLst>
          </a:prstGeom>
          <a:gradFill rotWithShape="1">
            <a:gsLst>
              <a:gs pos="0">
                <a:srgbClr val="FFFF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ja-JP" altLang="en-US" dirty="0"/>
          </a:p>
        </p:txBody>
      </p:sp>
      <p:grpSp>
        <p:nvGrpSpPr>
          <p:cNvPr id="6" name="Group 50"/>
          <p:cNvGrpSpPr>
            <a:grpSpLocks/>
          </p:cNvGrpSpPr>
          <p:nvPr/>
        </p:nvGrpSpPr>
        <p:grpSpPr bwMode="auto">
          <a:xfrm>
            <a:off x="9696450" y="4508501"/>
            <a:ext cx="503238" cy="504825"/>
            <a:chOff x="3137" y="688"/>
            <a:chExt cx="463" cy="457"/>
          </a:xfrm>
        </p:grpSpPr>
        <p:sp>
          <p:nvSpPr>
            <p:cNvPr id="6203" name="Oval 51"/>
            <p:cNvSpPr>
              <a:spLocks noChangeArrowheads="1"/>
            </p:cNvSpPr>
            <p:nvPr/>
          </p:nvSpPr>
          <p:spPr bwMode="auto">
            <a:xfrm>
              <a:off x="3137" y="688"/>
              <a:ext cx="463" cy="457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B2B2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6204" name="Oval 52"/>
            <p:cNvSpPr>
              <a:spLocks noChangeArrowheads="1"/>
            </p:cNvSpPr>
            <p:nvPr/>
          </p:nvSpPr>
          <p:spPr bwMode="auto">
            <a:xfrm rot="16260000" flipH="1">
              <a:off x="3409" y="877"/>
              <a:ext cx="41" cy="50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6205" name="Oval 53"/>
            <p:cNvSpPr>
              <a:spLocks noChangeArrowheads="1"/>
            </p:cNvSpPr>
            <p:nvPr/>
          </p:nvSpPr>
          <p:spPr bwMode="auto">
            <a:xfrm rot="19380000" flipH="1">
              <a:off x="3549" y="797"/>
              <a:ext cx="23" cy="54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6206" name="Oval 54"/>
            <p:cNvSpPr>
              <a:spLocks noChangeArrowheads="1"/>
            </p:cNvSpPr>
            <p:nvPr/>
          </p:nvSpPr>
          <p:spPr bwMode="auto">
            <a:xfrm rot="13800000" flipH="1">
              <a:off x="3456" y="1022"/>
              <a:ext cx="39" cy="69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6207" name="Oval 55"/>
            <p:cNvSpPr>
              <a:spLocks noChangeArrowheads="1"/>
            </p:cNvSpPr>
            <p:nvPr/>
          </p:nvSpPr>
          <p:spPr bwMode="auto">
            <a:xfrm rot="19380000" flipH="1">
              <a:off x="3463" y="839"/>
              <a:ext cx="45" cy="62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6208" name="Oval 56"/>
            <p:cNvSpPr>
              <a:spLocks noChangeArrowheads="1"/>
            </p:cNvSpPr>
            <p:nvPr/>
          </p:nvSpPr>
          <p:spPr bwMode="auto">
            <a:xfrm rot="1200000" flipH="1">
              <a:off x="3433" y="934"/>
              <a:ext cx="47" cy="60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6209" name="Oval 57"/>
            <p:cNvSpPr>
              <a:spLocks noChangeArrowheads="1"/>
            </p:cNvSpPr>
            <p:nvPr/>
          </p:nvSpPr>
          <p:spPr bwMode="auto">
            <a:xfrm rot="16920000" flipH="1">
              <a:off x="3429" y="691"/>
              <a:ext cx="22" cy="64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6210" name="Oval 58"/>
            <p:cNvSpPr>
              <a:spLocks noChangeArrowheads="1"/>
            </p:cNvSpPr>
            <p:nvPr/>
          </p:nvSpPr>
          <p:spPr bwMode="auto">
            <a:xfrm rot="16920000" flipH="1">
              <a:off x="3344" y="695"/>
              <a:ext cx="22" cy="28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6211" name="Oval 59"/>
            <p:cNvSpPr>
              <a:spLocks noChangeArrowheads="1"/>
            </p:cNvSpPr>
            <p:nvPr/>
          </p:nvSpPr>
          <p:spPr bwMode="auto">
            <a:xfrm rot="16920000" flipH="1">
              <a:off x="3368" y="719"/>
              <a:ext cx="29" cy="64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6212" name="Oval 60"/>
            <p:cNvSpPr>
              <a:spLocks noChangeArrowheads="1"/>
            </p:cNvSpPr>
            <p:nvPr/>
          </p:nvSpPr>
          <p:spPr bwMode="auto">
            <a:xfrm rot="16920000" flipH="1">
              <a:off x="3473" y="737"/>
              <a:ext cx="22" cy="29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6213" name="Oval 61"/>
            <p:cNvSpPr>
              <a:spLocks noChangeArrowheads="1"/>
            </p:cNvSpPr>
            <p:nvPr/>
          </p:nvSpPr>
          <p:spPr bwMode="auto">
            <a:xfrm rot="16920000" flipH="1">
              <a:off x="3555" y="933"/>
              <a:ext cx="29" cy="19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6214" name="Oval 62"/>
            <p:cNvSpPr>
              <a:spLocks noChangeArrowheads="1"/>
            </p:cNvSpPr>
            <p:nvPr/>
          </p:nvSpPr>
          <p:spPr bwMode="auto">
            <a:xfrm rot="1200000" flipH="1">
              <a:off x="3245" y="792"/>
              <a:ext cx="49" cy="67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6215" name="Oval 63"/>
            <p:cNvSpPr>
              <a:spLocks noChangeArrowheads="1"/>
            </p:cNvSpPr>
            <p:nvPr/>
          </p:nvSpPr>
          <p:spPr bwMode="auto">
            <a:xfrm rot="16260000" flipH="1">
              <a:off x="3254" y="922"/>
              <a:ext cx="30" cy="37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6216" name="Oval 64"/>
            <p:cNvSpPr>
              <a:spLocks noChangeArrowheads="1"/>
            </p:cNvSpPr>
            <p:nvPr/>
          </p:nvSpPr>
          <p:spPr bwMode="auto">
            <a:xfrm rot="16260000" flipH="1">
              <a:off x="3320" y="860"/>
              <a:ext cx="82" cy="88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6217" name="Oval 65"/>
            <p:cNvSpPr>
              <a:spLocks noChangeArrowheads="1"/>
            </p:cNvSpPr>
            <p:nvPr/>
          </p:nvSpPr>
          <p:spPr bwMode="auto">
            <a:xfrm rot="16260000" flipH="1">
              <a:off x="3330" y="967"/>
              <a:ext cx="92" cy="116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6218" name="Oval 66"/>
            <p:cNvSpPr>
              <a:spLocks noChangeArrowheads="1"/>
            </p:cNvSpPr>
            <p:nvPr/>
          </p:nvSpPr>
          <p:spPr bwMode="auto">
            <a:xfrm rot="16920000" flipH="1">
              <a:off x="3348" y="741"/>
              <a:ext cx="28" cy="63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  <p:sp>
          <p:nvSpPr>
            <p:cNvPr id="6219" name="Oval 67"/>
            <p:cNvSpPr>
              <a:spLocks noChangeArrowheads="1"/>
            </p:cNvSpPr>
            <p:nvPr/>
          </p:nvSpPr>
          <p:spPr bwMode="auto">
            <a:xfrm rot="16920000" flipH="1">
              <a:off x="3296" y="1065"/>
              <a:ext cx="29" cy="62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 dirty="0"/>
            </a:p>
          </p:txBody>
        </p:sp>
      </p:grpSp>
      <p:grpSp>
        <p:nvGrpSpPr>
          <p:cNvPr id="7" name="Group 68"/>
          <p:cNvGrpSpPr>
            <a:grpSpLocks/>
          </p:cNvGrpSpPr>
          <p:nvPr/>
        </p:nvGrpSpPr>
        <p:grpSpPr bwMode="auto">
          <a:xfrm rot="2637830">
            <a:off x="12261850" y="1412875"/>
            <a:ext cx="542925" cy="185738"/>
            <a:chOff x="3255" y="1705"/>
            <a:chExt cx="549" cy="225"/>
          </a:xfrm>
        </p:grpSpPr>
        <p:sp>
          <p:nvSpPr>
            <p:cNvPr id="6156" name="Freeform 69"/>
            <p:cNvSpPr>
              <a:spLocks/>
            </p:cNvSpPr>
            <p:nvPr/>
          </p:nvSpPr>
          <p:spPr bwMode="auto">
            <a:xfrm>
              <a:off x="3431" y="1839"/>
              <a:ext cx="157" cy="75"/>
            </a:xfrm>
            <a:custGeom>
              <a:avLst/>
              <a:gdLst>
                <a:gd name="T0" fmla="*/ 19 w 157"/>
                <a:gd name="T1" fmla="*/ 2 h 75"/>
                <a:gd name="T2" fmla="*/ 25 w 157"/>
                <a:gd name="T3" fmla="*/ 2 h 75"/>
                <a:gd name="T4" fmla="*/ 31 w 157"/>
                <a:gd name="T5" fmla="*/ 1 h 75"/>
                <a:gd name="T6" fmla="*/ 37 w 157"/>
                <a:gd name="T7" fmla="*/ 0 h 75"/>
                <a:gd name="T8" fmla="*/ 44 w 157"/>
                <a:gd name="T9" fmla="*/ 0 h 75"/>
                <a:gd name="T10" fmla="*/ 51 w 157"/>
                <a:gd name="T11" fmla="*/ 0 h 75"/>
                <a:gd name="T12" fmla="*/ 57 w 157"/>
                <a:gd name="T13" fmla="*/ 0 h 75"/>
                <a:gd name="T14" fmla="*/ 63 w 157"/>
                <a:gd name="T15" fmla="*/ 1 h 75"/>
                <a:gd name="T16" fmla="*/ 71 w 157"/>
                <a:gd name="T17" fmla="*/ 2 h 75"/>
                <a:gd name="T18" fmla="*/ 79 w 157"/>
                <a:gd name="T19" fmla="*/ 2 h 75"/>
                <a:gd name="T20" fmla="*/ 87 w 157"/>
                <a:gd name="T21" fmla="*/ 4 h 75"/>
                <a:gd name="T22" fmla="*/ 97 w 157"/>
                <a:gd name="T23" fmla="*/ 6 h 75"/>
                <a:gd name="T24" fmla="*/ 107 w 157"/>
                <a:gd name="T25" fmla="*/ 9 h 75"/>
                <a:gd name="T26" fmla="*/ 115 w 157"/>
                <a:gd name="T27" fmla="*/ 12 h 75"/>
                <a:gd name="T28" fmla="*/ 125 w 157"/>
                <a:gd name="T29" fmla="*/ 16 h 75"/>
                <a:gd name="T30" fmla="*/ 135 w 157"/>
                <a:gd name="T31" fmla="*/ 20 h 75"/>
                <a:gd name="T32" fmla="*/ 143 w 157"/>
                <a:gd name="T33" fmla="*/ 25 h 75"/>
                <a:gd name="T34" fmla="*/ 156 w 157"/>
                <a:gd name="T35" fmla="*/ 32 h 75"/>
                <a:gd name="T36" fmla="*/ 137 w 157"/>
                <a:gd name="T37" fmla="*/ 74 h 75"/>
                <a:gd name="T38" fmla="*/ 130 w 157"/>
                <a:gd name="T39" fmla="*/ 69 h 75"/>
                <a:gd name="T40" fmla="*/ 119 w 157"/>
                <a:gd name="T41" fmla="*/ 64 h 75"/>
                <a:gd name="T42" fmla="*/ 109 w 157"/>
                <a:gd name="T43" fmla="*/ 59 h 75"/>
                <a:gd name="T44" fmla="*/ 99 w 157"/>
                <a:gd name="T45" fmla="*/ 55 h 75"/>
                <a:gd name="T46" fmla="*/ 90 w 157"/>
                <a:gd name="T47" fmla="*/ 51 h 75"/>
                <a:gd name="T48" fmla="*/ 82 w 157"/>
                <a:gd name="T49" fmla="*/ 49 h 75"/>
                <a:gd name="T50" fmla="*/ 74 w 157"/>
                <a:gd name="T51" fmla="*/ 47 h 75"/>
                <a:gd name="T52" fmla="*/ 66 w 157"/>
                <a:gd name="T53" fmla="*/ 45 h 75"/>
                <a:gd name="T54" fmla="*/ 59 w 157"/>
                <a:gd name="T55" fmla="*/ 44 h 75"/>
                <a:gd name="T56" fmla="*/ 51 w 157"/>
                <a:gd name="T57" fmla="*/ 43 h 75"/>
                <a:gd name="T58" fmla="*/ 44 w 157"/>
                <a:gd name="T59" fmla="*/ 42 h 75"/>
                <a:gd name="T60" fmla="*/ 38 w 157"/>
                <a:gd name="T61" fmla="*/ 42 h 75"/>
                <a:gd name="T62" fmla="*/ 32 w 157"/>
                <a:gd name="T63" fmla="*/ 42 h 75"/>
                <a:gd name="T64" fmla="*/ 25 w 157"/>
                <a:gd name="T65" fmla="*/ 42 h 75"/>
                <a:gd name="T66" fmla="*/ 20 w 157"/>
                <a:gd name="T67" fmla="*/ 42 h 75"/>
                <a:gd name="T68" fmla="*/ 14 w 157"/>
                <a:gd name="T69" fmla="*/ 42 h 75"/>
                <a:gd name="T70" fmla="*/ 9 w 157"/>
                <a:gd name="T71" fmla="*/ 43 h 75"/>
                <a:gd name="T72" fmla="*/ 5 w 157"/>
                <a:gd name="T73" fmla="*/ 43 h 75"/>
                <a:gd name="T74" fmla="*/ 0 w 157"/>
                <a:gd name="T75" fmla="*/ 44 h 75"/>
                <a:gd name="T76" fmla="*/ 19 w 157"/>
                <a:gd name="T77" fmla="*/ 2 h 75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w 157"/>
                <a:gd name="T118" fmla="*/ 0 h 75"/>
                <a:gd name="T119" fmla="*/ 157 w 157"/>
                <a:gd name="T120" fmla="*/ 75 h 75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T117" t="T118" r="T119" b="T120"/>
              <a:pathLst>
                <a:path w="157" h="75">
                  <a:moveTo>
                    <a:pt x="19" y="2"/>
                  </a:moveTo>
                  <a:lnTo>
                    <a:pt x="25" y="2"/>
                  </a:lnTo>
                  <a:lnTo>
                    <a:pt x="31" y="1"/>
                  </a:lnTo>
                  <a:lnTo>
                    <a:pt x="37" y="0"/>
                  </a:lnTo>
                  <a:lnTo>
                    <a:pt x="44" y="0"/>
                  </a:lnTo>
                  <a:lnTo>
                    <a:pt x="51" y="0"/>
                  </a:lnTo>
                  <a:lnTo>
                    <a:pt x="57" y="0"/>
                  </a:lnTo>
                  <a:lnTo>
                    <a:pt x="63" y="1"/>
                  </a:lnTo>
                  <a:lnTo>
                    <a:pt x="71" y="2"/>
                  </a:lnTo>
                  <a:lnTo>
                    <a:pt x="79" y="2"/>
                  </a:lnTo>
                  <a:lnTo>
                    <a:pt x="87" y="4"/>
                  </a:lnTo>
                  <a:lnTo>
                    <a:pt x="97" y="6"/>
                  </a:lnTo>
                  <a:lnTo>
                    <a:pt x="107" y="9"/>
                  </a:lnTo>
                  <a:lnTo>
                    <a:pt x="115" y="12"/>
                  </a:lnTo>
                  <a:lnTo>
                    <a:pt x="125" y="16"/>
                  </a:lnTo>
                  <a:lnTo>
                    <a:pt x="135" y="20"/>
                  </a:lnTo>
                  <a:lnTo>
                    <a:pt x="143" y="25"/>
                  </a:lnTo>
                  <a:lnTo>
                    <a:pt x="156" y="32"/>
                  </a:lnTo>
                  <a:lnTo>
                    <a:pt x="137" y="74"/>
                  </a:lnTo>
                  <a:lnTo>
                    <a:pt x="130" y="69"/>
                  </a:lnTo>
                  <a:lnTo>
                    <a:pt x="119" y="64"/>
                  </a:lnTo>
                  <a:lnTo>
                    <a:pt x="109" y="59"/>
                  </a:lnTo>
                  <a:lnTo>
                    <a:pt x="99" y="55"/>
                  </a:lnTo>
                  <a:lnTo>
                    <a:pt x="90" y="51"/>
                  </a:lnTo>
                  <a:lnTo>
                    <a:pt x="82" y="49"/>
                  </a:lnTo>
                  <a:lnTo>
                    <a:pt x="74" y="47"/>
                  </a:lnTo>
                  <a:lnTo>
                    <a:pt x="66" y="45"/>
                  </a:lnTo>
                  <a:lnTo>
                    <a:pt x="59" y="44"/>
                  </a:lnTo>
                  <a:lnTo>
                    <a:pt x="51" y="43"/>
                  </a:lnTo>
                  <a:lnTo>
                    <a:pt x="44" y="42"/>
                  </a:lnTo>
                  <a:lnTo>
                    <a:pt x="38" y="42"/>
                  </a:lnTo>
                  <a:lnTo>
                    <a:pt x="32" y="42"/>
                  </a:lnTo>
                  <a:lnTo>
                    <a:pt x="25" y="42"/>
                  </a:lnTo>
                  <a:lnTo>
                    <a:pt x="20" y="42"/>
                  </a:lnTo>
                  <a:lnTo>
                    <a:pt x="14" y="42"/>
                  </a:lnTo>
                  <a:lnTo>
                    <a:pt x="9" y="43"/>
                  </a:lnTo>
                  <a:lnTo>
                    <a:pt x="5" y="43"/>
                  </a:lnTo>
                  <a:lnTo>
                    <a:pt x="0" y="44"/>
                  </a:lnTo>
                  <a:lnTo>
                    <a:pt x="19" y="2"/>
                  </a:lnTo>
                </a:path>
              </a:pathLst>
            </a:custGeom>
            <a:gradFill rotWithShape="0">
              <a:gsLst>
                <a:gs pos="0">
                  <a:srgbClr val="B2B200"/>
                </a:gs>
                <a:gs pos="50000">
                  <a:srgbClr val="FFFF00"/>
                </a:gs>
                <a:gs pos="100000">
                  <a:srgbClr val="B2B200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grpSp>
          <p:nvGrpSpPr>
            <p:cNvPr id="6157" name="Group 70"/>
            <p:cNvGrpSpPr>
              <a:grpSpLocks/>
            </p:cNvGrpSpPr>
            <p:nvPr/>
          </p:nvGrpSpPr>
          <p:grpSpPr bwMode="auto">
            <a:xfrm>
              <a:off x="3482" y="1808"/>
              <a:ext cx="97" cy="63"/>
              <a:chOff x="3482" y="1808"/>
              <a:chExt cx="97" cy="63"/>
            </a:xfrm>
          </p:grpSpPr>
          <p:sp>
            <p:nvSpPr>
              <p:cNvPr id="6198" name="Line 71"/>
              <p:cNvSpPr>
                <a:spLocks noChangeShapeType="1"/>
              </p:cNvSpPr>
              <p:nvPr/>
            </p:nvSpPr>
            <p:spPr bwMode="auto">
              <a:xfrm flipH="1">
                <a:off x="3483" y="1827"/>
                <a:ext cx="96" cy="28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6199" name="Line 72"/>
              <p:cNvSpPr>
                <a:spLocks noChangeShapeType="1"/>
              </p:cNvSpPr>
              <p:nvPr/>
            </p:nvSpPr>
            <p:spPr bwMode="auto">
              <a:xfrm flipH="1" flipV="1">
                <a:off x="3517" y="1809"/>
                <a:ext cx="34" cy="62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6200" name="Line 73"/>
              <p:cNvSpPr>
                <a:spLocks noChangeShapeType="1"/>
              </p:cNvSpPr>
              <p:nvPr/>
            </p:nvSpPr>
            <p:spPr bwMode="auto">
              <a:xfrm flipH="1">
                <a:off x="3551" y="1827"/>
                <a:ext cx="28" cy="44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6201" name="Line 74"/>
              <p:cNvSpPr>
                <a:spLocks noChangeShapeType="1"/>
              </p:cNvSpPr>
              <p:nvPr/>
            </p:nvSpPr>
            <p:spPr bwMode="auto">
              <a:xfrm flipH="1" flipV="1">
                <a:off x="3482" y="1854"/>
                <a:ext cx="69" cy="17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6202" name="Line 75"/>
              <p:cNvSpPr>
                <a:spLocks noChangeShapeType="1"/>
              </p:cNvSpPr>
              <p:nvPr/>
            </p:nvSpPr>
            <p:spPr bwMode="auto">
              <a:xfrm flipV="1">
                <a:off x="3483" y="1808"/>
                <a:ext cx="33" cy="47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</p:grpSp>
        <p:grpSp>
          <p:nvGrpSpPr>
            <p:cNvPr id="6158" name="Group 76"/>
            <p:cNvGrpSpPr>
              <a:grpSpLocks/>
            </p:cNvGrpSpPr>
            <p:nvPr/>
          </p:nvGrpSpPr>
          <p:grpSpPr bwMode="auto">
            <a:xfrm>
              <a:off x="3433" y="1795"/>
              <a:ext cx="190" cy="40"/>
              <a:chOff x="3433" y="1795"/>
              <a:chExt cx="190" cy="40"/>
            </a:xfrm>
          </p:grpSpPr>
          <p:sp>
            <p:nvSpPr>
              <p:cNvPr id="6196" name="Line 77"/>
              <p:cNvSpPr>
                <a:spLocks noChangeShapeType="1"/>
              </p:cNvSpPr>
              <p:nvPr/>
            </p:nvSpPr>
            <p:spPr bwMode="auto">
              <a:xfrm>
                <a:off x="3434" y="1797"/>
                <a:ext cx="188" cy="38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6197" name="Line 78"/>
              <p:cNvSpPr>
                <a:spLocks noChangeShapeType="1"/>
              </p:cNvSpPr>
              <p:nvPr/>
            </p:nvSpPr>
            <p:spPr bwMode="auto">
              <a:xfrm>
                <a:off x="3433" y="1795"/>
                <a:ext cx="190" cy="40"/>
              </a:xfrm>
              <a:prstGeom prst="line">
                <a:avLst/>
              </a:prstGeom>
              <a:noFill/>
              <a:ln w="12700">
                <a:solidFill>
                  <a:schemeClr val="bg2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</p:grpSp>
        <p:grpSp>
          <p:nvGrpSpPr>
            <p:cNvPr id="6159" name="Group 79"/>
            <p:cNvGrpSpPr>
              <a:grpSpLocks/>
            </p:cNvGrpSpPr>
            <p:nvPr/>
          </p:nvGrpSpPr>
          <p:grpSpPr bwMode="auto">
            <a:xfrm>
              <a:off x="3487" y="1717"/>
              <a:ext cx="109" cy="94"/>
              <a:chOff x="3487" y="1717"/>
              <a:chExt cx="109" cy="94"/>
            </a:xfrm>
          </p:grpSpPr>
          <p:sp>
            <p:nvSpPr>
              <p:cNvPr id="6193" name="Freeform 80"/>
              <p:cNvSpPr>
                <a:spLocks/>
              </p:cNvSpPr>
              <p:nvPr/>
            </p:nvSpPr>
            <p:spPr bwMode="auto">
              <a:xfrm>
                <a:off x="3487" y="1717"/>
                <a:ext cx="97" cy="71"/>
              </a:xfrm>
              <a:custGeom>
                <a:avLst/>
                <a:gdLst>
                  <a:gd name="T0" fmla="*/ 12 w 97"/>
                  <a:gd name="T1" fmla="*/ 0 h 71"/>
                  <a:gd name="T2" fmla="*/ 96 w 97"/>
                  <a:gd name="T3" fmla="*/ 14 h 71"/>
                  <a:gd name="T4" fmla="*/ 84 w 97"/>
                  <a:gd name="T5" fmla="*/ 70 h 71"/>
                  <a:gd name="T6" fmla="*/ 0 w 97"/>
                  <a:gd name="T7" fmla="*/ 56 h 71"/>
                  <a:gd name="T8" fmla="*/ 12 w 97"/>
                  <a:gd name="T9" fmla="*/ 0 h 7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97"/>
                  <a:gd name="T16" fmla="*/ 0 h 71"/>
                  <a:gd name="T17" fmla="*/ 97 w 97"/>
                  <a:gd name="T18" fmla="*/ 71 h 7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97" h="71">
                    <a:moveTo>
                      <a:pt x="12" y="0"/>
                    </a:moveTo>
                    <a:lnTo>
                      <a:pt x="96" y="14"/>
                    </a:lnTo>
                    <a:lnTo>
                      <a:pt x="84" y="70"/>
                    </a:lnTo>
                    <a:lnTo>
                      <a:pt x="0" y="56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FFFF00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6194" name="Freeform 81"/>
              <p:cNvSpPr>
                <a:spLocks/>
              </p:cNvSpPr>
              <p:nvPr/>
            </p:nvSpPr>
            <p:spPr bwMode="auto">
              <a:xfrm>
                <a:off x="3571" y="1731"/>
                <a:ext cx="25" cy="80"/>
              </a:xfrm>
              <a:custGeom>
                <a:avLst/>
                <a:gdLst>
                  <a:gd name="T0" fmla="*/ 12 w 25"/>
                  <a:gd name="T1" fmla="*/ 0 h 80"/>
                  <a:gd name="T2" fmla="*/ 24 w 25"/>
                  <a:gd name="T3" fmla="*/ 49 h 80"/>
                  <a:gd name="T4" fmla="*/ 17 w 25"/>
                  <a:gd name="T5" fmla="*/ 79 h 80"/>
                  <a:gd name="T6" fmla="*/ 0 w 25"/>
                  <a:gd name="T7" fmla="*/ 56 h 80"/>
                  <a:gd name="T8" fmla="*/ 12 w 25"/>
                  <a:gd name="T9" fmla="*/ 0 h 8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25"/>
                  <a:gd name="T16" fmla="*/ 0 h 80"/>
                  <a:gd name="T17" fmla="*/ 25 w 25"/>
                  <a:gd name="T18" fmla="*/ 80 h 8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25" h="80">
                    <a:moveTo>
                      <a:pt x="12" y="0"/>
                    </a:moveTo>
                    <a:lnTo>
                      <a:pt x="24" y="49"/>
                    </a:lnTo>
                    <a:lnTo>
                      <a:pt x="17" y="79"/>
                    </a:lnTo>
                    <a:lnTo>
                      <a:pt x="0" y="56"/>
                    </a:lnTo>
                    <a:lnTo>
                      <a:pt x="12" y="0"/>
                    </a:lnTo>
                  </a:path>
                </a:pathLst>
              </a:custGeom>
              <a:solidFill>
                <a:srgbClr val="FFFF00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sp>
            <p:nvSpPr>
              <p:cNvPr id="6195" name="Freeform 82"/>
              <p:cNvSpPr>
                <a:spLocks/>
              </p:cNvSpPr>
              <p:nvPr/>
            </p:nvSpPr>
            <p:spPr bwMode="auto">
              <a:xfrm>
                <a:off x="3487" y="1773"/>
                <a:ext cx="102" cy="37"/>
              </a:xfrm>
              <a:custGeom>
                <a:avLst/>
                <a:gdLst>
                  <a:gd name="T0" fmla="*/ 0 w 102"/>
                  <a:gd name="T1" fmla="*/ 0 h 37"/>
                  <a:gd name="T2" fmla="*/ 84 w 102"/>
                  <a:gd name="T3" fmla="*/ 14 h 37"/>
                  <a:gd name="T4" fmla="*/ 101 w 102"/>
                  <a:gd name="T5" fmla="*/ 36 h 37"/>
                  <a:gd name="T6" fmla="*/ 39 w 102"/>
                  <a:gd name="T7" fmla="*/ 23 h 37"/>
                  <a:gd name="T8" fmla="*/ 0 w 102"/>
                  <a:gd name="T9" fmla="*/ 0 h 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02"/>
                  <a:gd name="T16" fmla="*/ 0 h 37"/>
                  <a:gd name="T17" fmla="*/ 102 w 102"/>
                  <a:gd name="T18" fmla="*/ 37 h 37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02" h="37">
                    <a:moveTo>
                      <a:pt x="0" y="0"/>
                    </a:moveTo>
                    <a:lnTo>
                      <a:pt x="84" y="14"/>
                    </a:lnTo>
                    <a:lnTo>
                      <a:pt x="101" y="36"/>
                    </a:lnTo>
                    <a:lnTo>
                      <a:pt x="39" y="23"/>
                    </a:lnTo>
                    <a:lnTo>
                      <a:pt x="0" y="0"/>
                    </a:lnTo>
                  </a:path>
                </a:pathLst>
              </a:custGeom>
              <a:solidFill>
                <a:srgbClr val="FFFF00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</p:grpSp>
        <p:grpSp>
          <p:nvGrpSpPr>
            <p:cNvPr id="6160" name="Group 83"/>
            <p:cNvGrpSpPr>
              <a:grpSpLocks/>
            </p:cNvGrpSpPr>
            <p:nvPr/>
          </p:nvGrpSpPr>
          <p:grpSpPr bwMode="auto">
            <a:xfrm>
              <a:off x="3511" y="1734"/>
              <a:ext cx="52" cy="28"/>
              <a:chOff x="3511" y="1734"/>
              <a:chExt cx="52" cy="28"/>
            </a:xfrm>
          </p:grpSpPr>
          <p:sp>
            <p:nvSpPr>
              <p:cNvPr id="290900" name="Oval 84"/>
              <p:cNvSpPr>
                <a:spLocks noChangeArrowheads="1"/>
              </p:cNvSpPr>
              <p:nvPr/>
            </p:nvSpPr>
            <p:spPr bwMode="auto">
              <a:xfrm rot="2460000">
                <a:off x="3505" y="1735"/>
                <a:ext cx="21" cy="21"/>
              </a:xfrm>
              <a:prstGeom prst="ellipse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9804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dirty="0"/>
              </a:p>
            </p:txBody>
          </p:sp>
          <p:sp>
            <p:nvSpPr>
              <p:cNvPr id="290901" name="Oval 85"/>
              <p:cNvSpPr>
                <a:spLocks noChangeArrowheads="1"/>
              </p:cNvSpPr>
              <p:nvPr/>
            </p:nvSpPr>
            <p:spPr bwMode="auto">
              <a:xfrm rot="2460000">
                <a:off x="3538" y="1745"/>
                <a:ext cx="19" cy="21"/>
              </a:xfrm>
              <a:prstGeom prst="ellipse">
                <a:avLst/>
              </a:prstGeom>
              <a:gradFill rotWithShape="0">
                <a:gsLst>
                  <a:gs pos="0">
                    <a:schemeClr val="folHlink"/>
                  </a:gs>
                  <a:gs pos="100000">
                    <a:schemeClr val="folHlink">
                      <a:gamma/>
                      <a:shade val="69804"/>
                      <a:invGamma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ja-JP" altLang="en-US" dirty="0"/>
              </a:p>
            </p:txBody>
          </p:sp>
        </p:grpSp>
        <p:grpSp>
          <p:nvGrpSpPr>
            <p:cNvPr id="6161" name="Group 86"/>
            <p:cNvGrpSpPr>
              <a:grpSpLocks/>
            </p:cNvGrpSpPr>
            <p:nvPr/>
          </p:nvGrpSpPr>
          <p:grpSpPr bwMode="auto">
            <a:xfrm>
              <a:off x="3255" y="1705"/>
              <a:ext cx="199" cy="152"/>
              <a:chOff x="3255" y="1705"/>
              <a:chExt cx="199" cy="152"/>
            </a:xfrm>
          </p:grpSpPr>
          <p:sp>
            <p:nvSpPr>
              <p:cNvPr id="6178" name="Freeform 87"/>
              <p:cNvSpPr>
                <a:spLocks/>
              </p:cNvSpPr>
              <p:nvPr/>
            </p:nvSpPr>
            <p:spPr bwMode="auto">
              <a:xfrm>
                <a:off x="3255" y="1705"/>
                <a:ext cx="199" cy="152"/>
              </a:xfrm>
              <a:custGeom>
                <a:avLst/>
                <a:gdLst>
                  <a:gd name="T0" fmla="*/ 24 w 199"/>
                  <a:gd name="T1" fmla="*/ 0 h 152"/>
                  <a:gd name="T2" fmla="*/ 198 w 199"/>
                  <a:gd name="T3" fmla="*/ 32 h 152"/>
                  <a:gd name="T4" fmla="*/ 175 w 199"/>
                  <a:gd name="T5" fmla="*/ 151 h 152"/>
                  <a:gd name="T6" fmla="*/ 0 w 199"/>
                  <a:gd name="T7" fmla="*/ 119 h 152"/>
                  <a:gd name="T8" fmla="*/ 24 w 199"/>
                  <a:gd name="T9" fmla="*/ 0 h 1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9"/>
                  <a:gd name="T16" fmla="*/ 0 h 152"/>
                  <a:gd name="T17" fmla="*/ 199 w 199"/>
                  <a:gd name="T18" fmla="*/ 152 h 1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9" h="152">
                    <a:moveTo>
                      <a:pt x="24" y="0"/>
                    </a:moveTo>
                    <a:lnTo>
                      <a:pt x="198" y="32"/>
                    </a:lnTo>
                    <a:lnTo>
                      <a:pt x="175" y="151"/>
                    </a:lnTo>
                    <a:lnTo>
                      <a:pt x="0" y="119"/>
                    </a:lnTo>
                    <a:lnTo>
                      <a:pt x="24" y="0"/>
                    </a:lnTo>
                  </a:path>
                </a:pathLst>
              </a:custGeom>
              <a:solidFill>
                <a:srgbClr val="000066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grpSp>
            <p:nvGrpSpPr>
              <p:cNvPr id="6179" name="Group 88"/>
              <p:cNvGrpSpPr>
                <a:grpSpLocks/>
              </p:cNvGrpSpPr>
              <p:nvPr/>
            </p:nvGrpSpPr>
            <p:grpSpPr bwMode="auto">
              <a:xfrm>
                <a:off x="3262" y="1712"/>
                <a:ext cx="185" cy="139"/>
                <a:chOff x="3262" y="1712"/>
                <a:chExt cx="185" cy="139"/>
              </a:xfrm>
            </p:grpSpPr>
            <p:grpSp>
              <p:nvGrpSpPr>
                <p:cNvPr id="6180" name="Group 89"/>
                <p:cNvGrpSpPr>
                  <a:grpSpLocks/>
                </p:cNvGrpSpPr>
                <p:nvPr/>
              </p:nvGrpSpPr>
              <p:grpSpPr bwMode="auto">
                <a:xfrm>
                  <a:off x="3285" y="1712"/>
                  <a:ext cx="138" cy="139"/>
                  <a:chOff x="3285" y="1712"/>
                  <a:chExt cx="138" cy="139"/>
                </a:xfrm>
              </p:grpSpPr>
              <p:sp>
                <p:nvSpPr>
                  <p:cNvPr id="6186" name="Line 9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400" y="1733"/>
                    <a:ext cx="23" cy="118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 dirty="0"/>
                  </a:p>
                </p:txBody>
              </p:sp>
              <p:sp>
                <p:nvSpPr>
                  <p:cNvPr id="6187" name="Line 91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71" y="1728"/>
                    <a:ext cx="23" cy="116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 dirty="0"/>
                  </a:p>
                </p:txBody>
              </p:sp>
              <p:sp>
                <p:nvSpPr>
                  <p:cNvPr id="6188" name="Line 92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43" y="1721"/>
                    <a:ext cx="23" cy="119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 dirty="0"/>
                  </a:p>
                </p:txBody>
              </p:sp>
              <p:sp>
                <p:nvSpPr>
                  <p:cNvPr id="6189" name="Line 9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313" y="1716"/>
                    <a:ext cx="25" cy="119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 dirty="0"/>
                  </a:p>
                </p:txBody>
              </p:sp>
              <p:sp>
                <p:nvSpPr>
                  <p:cNvPr id="6190" name="Line 9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285" y="1712"/>
                    <a:ext cx="24" cy="117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 dirty="0"/>
                  </a:p>
                </p:txBody>
              </p:sp>
            </p:grpSp>
            <p:grpSp>
              <p:nvGrpSpPr>
                <p:cNvPr id="6181" name="Group 95"/>
                <p:cNvGrpSpPr>
                  <a:grpSpLocks/>
                </p:cNvGrpSpPr>
                <p:nvPr/>
              </p:nvGrpSpPr>
              <p:grpSpPr bwMode="auto">
                <a:xfrm>
                  <a:off x="3262" y="1731"/>
                  <a:ext cx="185" cy="100"/>
                  <a:chOff x="3262" y="1731"/>
                  <a:chExt cx="185" cy="100"/>
                </a:xfrm>
              </p:grpSpPr>
              <p:sp>
                <p:nvSpPr>
                  <p:cNvPr id="6182" name="Line 96"/>
                  <p:cNvSpPr>
                    <a:spLocks noChangeShapeType="1"/>
                  </p:cNvSpPr>
                  <p:nvPr/>
                </p:nvSpPr>
                <p:spPr bwMode="auto">
                  <a:xfrm>
                    <a:off x="3276" y="1731"/>
                    <a:ext cx="171" cy="31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 dirty="0"/>
                  </a:p>
                </p:txBody>
              </p:sp>
              <p:sp>
                <p:nvSpPr>
                  <p:cNvPr id="6183" name="Line 97"/>
                  <p:cNvSpPr>
                    <a:spLocks noChangeShapeType="1"/>
                  </p:cNvSpPr>
                  <p:nvPr/>
                </p:nvSpPr>
                <p:spPr bwMode="auto">
                  <a:xfrm>
                    <a:off x="3272" y="1753"/>
                    <a:ext cx="170" cy="3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 dirty="0"/>
                  </a:p>
                </p:txBody>
              </p:sp>
              <p:sp>
                <p:nvSpPr>
                  <p:cNvPr id="6184" name="Line 98"/>
                  <p:cNvSpPr>
                    <a:spLocks noChangeShapeType="1"/>
                  </p:cNvSpPr>
                  <p:nvPr/>
                </p:nvSpPr>
                <p:spPr bwMode="auto">
                  <a:xfrm>
                    <a:off x="3265" y="1777"/>
                    <a:ext cx="173" cy="31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 dirty="0"/>
                  </a:p>
                </p:txBody>
              </p:sp>
              <p:sp>
                <p:nvSpPr>
                  <p:cNvPr id="6185" name="Line 99"/>
                  <p:cNvSpPr>
                    <a:spLocks noChangeShapeType="1"/>
                  </p:cNvSpPr>
                  <p:nvPr/>
                </p:nvSpPr>
                <p:spPr bwMode="auto">
                  <a:xfrm>
                    <a:off x="3262" y="1800"/>
                    <a:ext cx="172" cy="31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 dirty="0"/>
                  </a:p>
                </p:txBody>
              </p:sp>
            </p:grpSp>
          </p:grpSp>
        </p:grpSp>
        <p:grpSp>
          <p:nvGrpSpPr>
            <p:cNvPr id="6162" name="Group 100"/>
            <p:cNvGrpSpPr>
              <a:grpSpLocks/>
            </p:cNvGrpSpPr>
            <p:nvPr/>
          </p:nvGrpSpPr>
          <p:grpSpPr bwMode="auto">
            <a:xfrm>
              <a:off x="3605" y="1779"/>
              <a:ext cx="199" cy="151"/>
              <a:chOff x="3605" y="1779"/>
              <a:chExt cx="199" cy="151"/>
            </a:xfrm>
          </p:grpSpPr>
          <p:sp>
            <p:nvSpPr>
              <p:cNvPr id="6165" name="Freeform 101"/>
              <p:cNvSpPr>
                <a:spLocks/>
              </p:cNvSpPr>
              <p:nvPr/>
            </p:nvSpPr>
            <p:spPr bwMode="auto">
              <a:xfrm>
                <a:off x="3605" y="1779"/>
                <a:ext cx="199" cy="151"/>
              </a:xfrm>
              <a:custGeom>
                <a:avLst/>
                <a:gdLst>
                  <a:gd name="T0" fmla="*/ 23 w 199"/>
                  <a:gd name="T1" fmla="*/ 0 h 151"/>
                  <a:gd name="T2" fmla="*/ 198 w 199"/>
                  <a:gd name="T3" fmla="*/ 31 h 151"/>
                  <a:gd name="T4" fmla="*/ 175 w 199"/>
                  <a:gd name="T5" fmla="*/ 150 h 151"/>
                  <a:gd name="T6" fmla="*/ 0 w 199"/>
                  <a:gd name="T7" fmla="*/ 119 h 151"/>
                  <a:gd name="T8" fmla="*/ 23 w 199"/>
                  <a:gd name="T9" fmla="*/ 0 h 1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99"/>
                  <a:gd name="T16" fmla="*/ 0 h 151"/>
                  <a:gd name="T17" fmla="*/ 199 w 199"/>
                  <a:gd name="T18" fmla="*/ 151 h 151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99" h="151">
                    <a:moveTo>
                      <a:pt x="23" y="0"/>
                    </a:moveTo>
                    <a:lnTo>
                      <a:pt x="198" y="31"/>
                    </a:lnTo>
                    <a:lnTo>
                      <a:pt x="175" y="150"/>
                    </a:lnTo>
                    <a:lnTo>
                      <a:pt x="0" y="119"/>
                    </a:lnTo>
                    <a:lnTo>
                      <a:pt x="23" y="0"/>
                    </a:lnTo>
                  </a:path>
                </a:pathLst>
              </a:custGeom>
              <a:solidFill>
                <a:srgbClr val="000066"/>
              </a:solidFill>
              <a:ln w="12700" cap="rnd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ja-JP" altLang="en-US" dirty="0"/>
              </a:p>
            </p:txBody>
          </p:sp>
          <p:grpSp>
            <p:nvGrpSpPr>
              <p:cNvPr id="6166" name="Group 102"/>
              <p:cNvGrpSpPr>
                <a:grpSpLocks/>
              </p:cNvGrpSpPr>
              <p:nvPr/>
            </p:nvGrpSpPr>
            <p:grpSpPr bwMode="auto">
              <a:xfrm>
                <a:off x="3612" y="1784"/>
                <a:ext cx="185" cy="140"/>
                <a:chOff x="3612" y="1784"/>
                <a:chExt cx="185" cy="140"/>
              </a:xfrm>
            </p:grpSpPr>
            <p:grpSp>
              <p:nvGrpSpPr>
                <p:cNvPr id="6167" name="Group 103"/>
                <p:cNvGrpSpPr>
                  <a:grpSpLocks/>
                </p:cNvGrpSpPr>
                <p:nvPr/>
              </p:nvGrpSpPr>
              <p:grpSpPr bwMode="auto">
                <a:xfrm>
                  <a:off x="3635" y="1784"/>
                  <a:ext cx="138" cy="140"/>
                  <a:chOff x="3635" y="1784"/>
                  <a:chExt cx="138" cy="140"/>
                </a:xfrm>
              </p:grpSpPr>
              <p:sp>
                <p:nvSpPr>
                  <p:cNvPr id="6173" name="Line 104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50" y="1806"/>
                    <a:ext cx="23" cy="118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 dirty="0"/>
                  </a:p>
                </p:txBody>
              </p:sp>
              <p:sp>
                <p:nvSpPr>
                  <p:cNvPr id="6174" name="Line 105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721" y="1801"/>
                    <a:ext cx="23" cy="117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 dirty="0"/>
                  </a:p>
                </p:txBody>
              </p:sp>
              <p:sp>
                <p:nvSpPr>
                  <p:cNvPr id="6175" name="Line 106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93" y="1795"/>
                    <a:ext cx="22" cy="118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 dirty="0"/>
                  </a:p>
                </p:txBody>
              </p:sp>
              <p:sp>
                <p:nvSpPr>
                  <p:cNvPr id="6176" name="Line 107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64" y="1789"/>
                    <a:ext cx="23" cy="119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 dirty="0"/>
                  </a:p>
                </p:txBody>
              </p:sp>
              <p:sp>
                <p:nvSpPr>
                  <p:cNvPr id="6177" name="Line 108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3635" y="1784"/>
                    <a:ext cx="24" cy="118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 dirty="0"/>
                  </a:p>
                </p:txBody>
              </p:sp>
            </p:grpSp>
            <p:grpSp>
              <p:nvGrpSpPr>
                <p:cNvPr id="6168" name="Group 109"/>
                <p:cNvGrpSpPr>
                  <a:grpSpLocks/>
                </p:cNvGrpSpPr>
                <p:nvPr/>
              </p:nvGrpSpPr>
              <p:grpSpPr bwMode="auto">
                <a:xfrm>
                  <a:off x="3612" y="1802"/>
                  <a:ext cx="185" cy="101"/>
                  <a:chOff x="3612" y="1802"/>
                  <a:chExt cx="185" cy="101"/>
                </a:xfrm>
              </p:grpSpPr>
              <p:sp>
                <p:nvSpPr>
                  <p:cNvPr id="6169" name="Line 110"/>
                  <p:cNvSpPr>
                    <a:spLocks noChangeShapeType="1"/>
                  </p:cNvSpPr>
                  <p:nvPr/>
                </p:nvSpPr>
                <p:spPr bwMode="auto">
                  <a:xfrm>
                    <a:off x="3625" y="1802"/>
                    <a:ext cx="172" cy="33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 dirty="0"/>
                  </a:p>
                </p:txBody>
              </p:sp>
              <p:sp>
                <p:nvSpPr>
                  <p:cNvPr id="6170" name="Line 111"/>
                  <p:cNvSpPr>
                    <a:spLocks noChangeShapeType="1"/>
                  </p:cNvSpPr>
                  <p:nvPr/>
                </p:nvSpPr>
                <p:spPr bwMode="auto">
                  <a:xfrm>
                    <a:off x="3621" y="1827"/>
                    <a:ext cx="172" cy="3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 dirty="0"/>
                  </a:p>
                </p:txBody>
              </p:sp>
              <p:sp>
                <p:nvSpPr>
                  <p:cNvPr id="6171" name="Line 112"/>
                  <p:cNvSpPr>
                    <a:spLocks noChangeShapeType="1"/>
                  </p:cNvSpPr>
                  <p:nvPr/>
                </p:nvSpPr>
                <p:spPr bwMode="auto">
                  <a:xfrm>
                    <a:off x="3616" y="1850"/>
                    <a:ext cx="173" cy="31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 dirty="0"/>
                  </a:p>
                </p:txBody>
              </p:sp>
              <p:sp>
                <p:nvSpPr>
                  <p:cNvPr id="6172" name="Line 113"/>
                  <p:cNvSpPr>
                    <a:spLocks noChangeShapeType="1"/>
                  </p:cNvSpPr>
                  <p:nvPr/>
                </p:nvSpPr>
                <p:spPr bwMode="auto">
                  <a:xfrm>
                    <a:off x="3612" y="1873"/>
                    <a:ext cx="172" cy="30"/>
                  </a:xfrm>
                  <a:prstGeom prst="line">
                    <a:avLst/>
                  </a:prstGeom>
                  <a:noFill/>
                  <a:ln w="12700">
                    <a:solidFill>
                      <a:schemeClr val="bg2"/>
                    </a:solidFill>
                    <a:round/>
                    <a:headEnd type="none" w="sm" len="sm"/>
                    <a:tailEnd type="none" w="sm" len="sm"/>
                  </a:ln>
                </p:spPr>
                <p:txBody>
                  <a:bodyPr/>
                  <a:lstStyle/>
                  <a:p>
                    <a:endParaRPr lang="ja-JP" altLang="en-US" dirty="0"/>
                  </a:p>
                </p:txBody>
              </p:sp>
            </p:grpSp>
          </p:grpSp>
        </p:grpSp>
        <p:sp>
          <p:nvSpPr>
            <p:cNvPr id="6163" name="Freeform 114"/>
            <p:cNvSpPr>
              <a:spLocks/>
            </p:cNvSpPr>
            <p:nvPr/>
          </p:nvSpPr>
          <p:spPr bwMode="auto">
            <a:xfrm>
              <a:off x="3465" y="1774"/>
              <a:ext cx="93" cy="81"/>
            </a:xfrm>
            <a:custGeom>
              <a:avLst/>
              <a:gdLst>
                <a:gd name="T0" fmla="*/ 68 w 93"/>
                <a:gd name="T1" fmla="*/ 0 h 81"/>
                <a:gd name="T2" fmla="*/ 92 w 93"/>
                <a:gd name="T3" fmla="*/ 21 h 81"/>
                <a:gd name="T4" fmla="*/ 79 w 93"/>
                <a:gd name="T5" fmla="*/ 26 h 81"/>
                <a:gd name="T6" fmla="*/ 69 w 93"/>
                <a:gd name="T7" fmla="*/ 33 h 81"/>
                <a:gd name="T8" fmla="*/ 57 w 93"/>
                <a:gd name="T9" fmla="*/ 41 h 81"/>
                <a:gd name="T10" fmla="*/ 50 w 93"/>
                <a:gd name="T11" fmla="*/ 47 h 81"/>
                <a:gd name="T12" fmla="*/ 42 w 93"/>
                <a:gd name="T13" fmla="*/ 56 h 81"/>
                <a:gd name="T14" fmla="*/ 38 w 93"/>
                <a:gd name="T15" fmla="*/ 62 h 81"/>
                <a:gd name="T16" fmla="*/ 33 w 93"/>
                <a:gd name="T17" fmla="*/ 68 h 81"/>
                <a:gd name="T18" fmla="*/ 29 w 93"/>
                <a:gd name="T19" fmla="*/ 73 h 81"/>
                <a:gd name="T20" fmla="*/ 26 w 93"/>
                <a:gd name="T21" fmla="*/ 80 h 81"/>
                <a:gd name="T22" fmla="*/ 0 w 93"/>
                <a:gd name="T23" fmla="*/ 57 h 81"/>
                <a:gd name="T24" fmla="*/ 3 w 93"/>
                <a:gd name="T25" fmla="*/ 52 h 81"/>
                <a:gd name="T26" fmla="*/ 6 w 93"/>
                <a:gd name="T27" fmla="*/ 46 h 81"/>
                <a:gd name="T28" fmla="*/ 11 w 93"/>
                <a:gd name="T29" fmla="*/ 41 h 81"/>
                <a:gd name="T30" fmla="*/ 15 w 93"/>
                <a:gd name="T31" fmla="*/ 35 h 81"/>
                <a:gd name="T32" fmla="*/ 20 w 93"/>
                <a:gd name="T33" fmla="*/ 30 h 81"/>
                <a:gd name="T34" fmla="*/ 24 w 93"/>
                <a:gd name="T35" fmla="*/ 26 h 81"/>
                <a:gd name="T36" fmla="*/ 29 w 93"/>
                <a:gd name="T37" fmla="*/ 22 h 81"/>
                <a:gd name="T38" fmla="*/ 35 w 93"/>
                <a:gd name="T39" fmla="*/ 17 h 81"/>
                <a:gd name="T40" fmla="*/ 40 w 93"/>
                <a:gd name="T41" fmla="*/ 13 h 81"/>
                <a:gd name="T42" fmla="*/ 48 w 93"/>
                <a:gd name="T43" fmla="*/ 9 h 81"/>
                <a:gd name="T44" fmla="*/ 55 w 93"/>
                <a:gd name="T45" fmla="*/ 6 h 81"/>
                <a:gd name="T46" fmla="*/ 62 w 93"/>
                <a:gd name="T47" fmla="*/ 3 h 81"/>
                <a:gd name="T48" fmla="*/ 68 w 93"/>
                <a:gd name="T49" fmla="*/ 0 h 81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93"/>
                <a:gd name="T76" fmla="*/ 0 h 81"/>
                <a:gd name="T77" fmla="*/ 93 w 93"/>
                <a:gd name="T78" fmla="*/ 81 h 81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93" h="81">
                  <a:moveTo>
                    <a:pt x="68" y="0"/>
                  </a:moveTo>
                  <a:lnTo>
                    <a:pt x="92" y="21"/>
                  </a:lnTo>
                  <a:lnTo>
                    <a:pt x="79" y="26"/>
                  </a:lnTo>
                  <a:lnTo>
                    <a:pt x="69" y="33"/>
                  </a:lnTo>
                  <a:lnTo>
                    <a:pt x="57" y="41"/>
                  </a:lnTo>
                  <a:lnTo>
                    <a:pt x="50" y="47"/>
                  </a:lnTo>
                  <a:lnTo>
                    <a:pt x="42" y="56"/>
                  </a:lnTo>
                  <a:lnTo>
                    <a:pt x="38" y="62"/>
                  </a:lnTo>
                  <a:lnTo>
                    <a:pt x="33" y="68"/>
                  </a:lnTo>
                  <a:lnTo>
                    <a:pt x="29" y="73"/>
                  </a:lnTo>
                  <a:lnTo>
                    <a:pt x="26" y="80"/>
                  </a:lnTo>
                  <a:lnTo>
                    <a:pt x="0" y="57"/>
                  </a:lnTo>
                  <a:lnTo>
                    <a:pt x="3" y="52"/>
                  </a:lnTo>
                  <a:lnTo>
                    <a:pt x="6" y="46"/>
                  </a:lnTo>
                  <a:lnTo>
                    <a:pt x="11" y="41"/>
                  </a:lnTo>
                  <a:lnTo>
                    <a:pt x="15" y="35"/>
                  </a:lnTo>
                  <a:lnTo>
                    <a:pt x="20" y="30"/>
                  </a:lnTo>
                  <a:lnTo>
                    <a:pt x="24" y="26"/>
                  </a:lnTo>
                  <a:lnTo>
                    <a:pt x="29" y="22"/>
                  </a:lnTo>
                  <a:lnTo>
                    <a:pt x="35" y="17"/>
                  </a:lnTo>
                  <a:lnTo>
                    <a:pt x="40" y="13"/>
                  </a:lnTo>
                  <a:lnTo>
                    <a:pt x="48" y="9"/>
                  </a:lnTo>
                  <a:lnTo>
                    <a:pt x="55" y="6"/>
                  </a:lnTo>
                  <a:lnTo>
                    <a:pt x="62" y="3"/>
                  </a:lnTo>
                  <a:lnTo>
                    <a:pt x="68" y="0"/>
                  </a:lnTo>
                </a:path>
              </a:pathLst>
            </a:custGeom>
            <a:gradFill rotWithShape="0">
              <a:gsLst>
                <a:gs pos="0">
                  <a:srgbClr val="B2B200"/>
                </a:gs>
                <a:gs pos="50000">
                  <a:srgbClr val="FFFF00"/>
                </a:gs>
                <a:gs pos="100000">
                  <a:srgbClr val="B2B200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  <p:sp>
          <p:nvSpPr>
            <p:cNvPr id="6164" name="Freeform 115"/>
            <p:cNvSpPr>
              <a:spLocks/>
            </p:cNvSpPr>
            <p:nvPr/>
          </p:nvSpPr>
          <p:spPr bwMode="auto">
            <a:xfrm>
              <a:off x="3506" y="1786"/>
              <a:ext cx="108" cy="51"/>
            </a:xfrm>
            <a:custGeom>
              <a:avLst/>
              <a:gdLst>
                <a:gd name="T0" fmla="*/ 0 w 108"/>
                <a:gd name="T1" fmla="*/ 25 h 51"/>
                <a:gd name="T2" fmla="*/ 5 w 108"/>
                <a:gd name="T3" fmla="*/ 21 h 51"/>
                <a:gd name="T4" fmla="*/ 13 w 108"/>
                <a:gd name="T5" fmla="*/ 16 h 51"/>
                <a:gd name="T6" fmla="*/ 20 w 108"/>
                <a:gd name="T7" fmla="*/ 12 h 51"/>
                <a:gd name="T8" fmla="*/ 29 w 108"/>
                <a:gd name="T9" fmla="*/ 8 h 51"/>
                <a:gd name="T10" fmla="*/ 38 w 108"/>
                <a:gd name="T11" fmla="*/ 5 h 51"/>
                <a:gd name="T12" fmla="*/ 45 w 108"/>
                <a:gd name="T13" fmla="*/ 3 h 51"/>
                <a:gd name="T14" fmla="*/ 53 w 108"/>
                <a:gd name="T15" fmla="*/ 1 h 51"/>
                <a:gd name="T16" fmla="*/ 62 w 108"/>
                <a:gd name="T17" fmla="*/ 0 h 51"/>
                <a:gd name="T18" fmla="*/ 67 w 108"/>
                <a:gd name="T19" fmla="*/ 0 h 51"/>
                <a:gd name="T20" fmla="*/ 73 w 108"/>
                <a:gd name="T21" fmla="*/ 0 h 51"/>
                <a:gd name="T22" fmla="*/ 82 w 108"/>
                <a:gd name="T23" fmla="*/ 0 h 51"/>
                <a:gd name="T24" fmla="*/ 87 w 108"/>
                <a:gd name="T25" fmla="*/ 1 h 51"/>
                <a:gd name="T26" fmla="*/ 93 w 108"/>
                <a:gd name="T27" fmla="*/ 2 h 51"/>
                <a:gd name="T28" fmla="*/ 107 w 108"/>
                <a:gd name="T29" fmla="*/ 26 h 51"/>
                <a:gd name="T30" fmla="*/ 97 w 108"/>
                <a:gd name="T31" fmla="*/ 26 h 51"/>
                <a:gd name="T32" fmla="*/ 90 w 108"/>
                <a:gd name="T33" fmla="*/ 25 h 51"/>
                <a:gd name="T34" fmla="*/ 84 w 108"/>
                <a:gd name="T35" fmla="*/ 25 h 51"/>
                <a:gd name="T36" fmla="*/ 77 w 108"/>
                <a:gd name="T37" fmla="*/ 25 h 51"/>
                <a:gd name="T38" fmla="*/ 71 w 108"/>
                <a:gd name="T39" fmla="*/ 26 h 51"/>
                <a:gd name="T40" fmla="*/ 65 w 108"/>
                <a:gd name="T41" fmla="*/ 27 h 51"/>
                <a:gd name="T42" fmla="*/ 58 w 108"/>
                <a:gd name="T43" fmla="*/ 29 h 51"/>
                <a:gd name="T44" fmla="*/ 51 w 108"/>
                <a:gd name="T45" fmla="*/ 31 h 51"/>
                <a:gd name="T46" fmla="*/ 45 w 108"/>
                <a:gd name="T47" fmla="*/ 33 h 51"/>
                <a:gd name="T48" fmla="*/ 37 w 108"/>
                <a:gd name="T49" fmla="*/ 35 h 51"/>
                <a:gd name="T50" fmla="*/ 30 w 108"/>
                <a:gd name="T51" fmla="*/ 39 h 51"/>
                <a:gd name="T52" fmla="*/ 25 w 108"/>
                <a:gd name="T53" fmla="*/ 42 h 51"/>
                <a:gd name="T54" fmla="*/ 19 w 108"/>
                <a:gd name="T55" fmla="*/ 46 h 51"/>
                <a:gd name="T56" fmla="*/ 14 w 108"/>
                <a:gd name="T57" fmla="*/ 50 h 51"/>
                <a:gd name="T58" fmla="*/ 0 w 108"/>
                <a:gd name="T59" fmla="*/ 25 h 51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108"/>
                <a:gd name="T91" fmla="*/ 0 h 51"/>
                <a:gd name="T92" fmla="*/ 108 w 108"/>
                <a:gd name="T93" fmla="*/ 51 h 51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108" h="51">
                  <a:moveTo>
                    <a:pt x="0" y="25"/>
                  </a:moveTo>
                  <a:lnTo>
                    <a:pt x="5" y="21"/>
                  </a:lnTo>
                  <a:lnTo>
                    <a:pt x="13" y="16"/>
                  </a:lnTo>
                  <a:lnTo>
                    <a:pt x="20" y="12"/>
                  </a:lnTo>
                  <a:lnTo>
                    <a:pt x="29" y="8"/>
                  </a:lnTo>
                  <a:lnTo>
                    <a:pt x="38" y="5"/>
                  </a:lnTo>
                  <a:lnTo>
                    <a:pt x="45" y="3"/>
                  </a:lnTo>
                  <a:lnTo>
                    <a:pt x="53" y="1"/>
                  </a:lnTo>
                  <a:lnTo>
                    <a:pt x="62" y="0"/>
                  </a:lnTo>
                  <a:lnTo>
                    <a:pt x="67" y="0"/>
                  </a:lnTo>
                  <a:lnTo>
                    <a:pt x="73" y="0"/>
                  </a:lnTo>
                  <a:lnTo>
                    <a:pt x="82" y="0"/>
                  </a:lnTo>
                  <a:lnTo>
                    <a:pt x="87" y="1"/>
                  </a:lnTo>
                  <a:lnTo>
                    <a:pt x="93" y="2"/>
                  </a:lnTo>
                  <a:lnTo>
                    <a:pt x="107" y="26"/>
                  </a:lnTo>
                  <a:lnTo>
                    <a:pt x="97" y="26"/>
                  </a:lnTo>
                  <a:lnTo>
                    <a:pt x="90" y="25"/>
                  </a:lnTo>
                  <a:lnTo>
                    <a:pt x="84" y="25"/>
                  </a:lnTo>
                  <a:lnTo>
                    <a:pt x="77" y="25"/>
                  </a:lnTo>
                  <a:lnTo>
                    <a:pt x="71" y="26"/>
                  </a:lnTo>
                  <a:lnTo>
                    <a:pt x="65" y="27"/>
                  </a:lnTo>
                  <a:lnTo>
                    <a:pt x="58" y="29"/>
                  </a:lnTo>
                  <a:lnTo>
                    <a:pt x="51" y="31"/>
                  </a:lnTo>
                  <a:lnTo>
                    <a:pt x="45" y="33"/>
                  </a:lnTo>
                  <a:lnTo>
                    <a:pt x="37" y="35"/>
                  </a:lnTo>
                  <a:lnTo>
                    <a:pt x="30" y="39"/>
                  </a:lnTo>
                  <a:lnTo>
                    <a:pt x="25" y="42"/>
                  </a:lnTo>
                  <a:lnTo>
                    <a:pt x="19" y="46"/>
                  </a:lnTo>
                  <a:lnTo>
                    <a:pt x="14" y="50"/>
                  </a:lnTo>
                  <a:lnTo>
                    <a:pt x="0" y="25"/>
                  </a:lnTo>
                </a:path>
              </a:pathLst>
            </a:custGeom>
            <a:gradFill rotWithShape="0">
              <a:gsLst>
                <a:gs pos="0">
                  <a:srgbClr val="B2B200"/>
                </a:gs>
                <a:gs pos="50000">
                  <a:srgbClr val="FFFF00"/>
                </a:gs>
                <a:gs pos="100000">
                  <a:srgbClr val="B2B200"/>
                </a:gs>
              </a:gsLst>
              <a:lin ang="5400000" scaled="1"/>
            </a:gradFill>
            <a:ln w="12700" cap="rnd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 dirty="0"/>
            </a:p>
          </p:txBody>
        </p:sp>
      </p:grpSp>
      <p:sp>
        <p:nvSpPr>
          <p:cNvPr id="290933" name="Arc 117"/>
          <p:cNvSpPr>
            <a:spLocks/>
          </p:cNvSpPr>
          <p:nvPr/>
        </p:nvSpPr>
        <p:spPr bwMode="auto">
          <a:xfrm>
            <a:off x="0" y="5259388"/>
            <a:ext cx="12192000" cy="1598612"/>
          </a:xfrm>
          <a:custGeom>
            <a:avLst/>
            <a:gdLst>
              <a:gd name="G0" fmla="+- 17123 0 0"/>
              <a:gd name="G1" fmla="+- 21600 0 0"/>
              <a:gd name="G2" fmla="+- 21600 0 0"/>
              <a:gd name="T0" fmla="*/ 0 w 34309"/>
              <a:gd name="T1" fmla="*/ 8433 h 21600"/>
              <a:gd name="T2" fmla="*/ 34309 w 34309"/>
              <a:gd name="T3" fmla="*/ 8515 h 21600"/>
              <a:gd name="T4" fmla="*/ 17123 w 34309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34309" h="21600" fill="none" extrusionOk="0">
                <a:moveTo>
                  <a:pt x="0" y="8433"/>
                </a:moveTo>
                <a:cubicBezTo>
                  <a:pt x="4088" y="3115"/>
                  <a:pt x="10415" y="-1"/>
                  <a:pt x="17123" y="0"/>
                </a:cubicBezTo>
                <a:cubicBezTo>
                  <a:pt x="23866" y="0"/>
                  <a:pt x="30223" y="3149"/>
                  <a:pt x="34308" y="8515"/>
                </a:cubicBezTo>
              </a:path>
              <a:path w="34309" h="21600" stroke="0" extrusionOk="0">
                <a:moveTo>
                  <a:pt x="0" y="8433"/>
                </a:moveTo>
                <a:cubicBezTo>
                  <a:pt x="4088" y="3115"/>
                  <a:pt x="10415" y="-1"/>
                  <a:pt x="17123" y="0"/>
                </a:cubicBezTo>
                <a:cubicBezTo>
                  <a:pt x="23866" y="0"/>
                  <a:pt x="30223" y="3149"/>
                  <a:pt x="34308" y="8515"/>
                </a:cubicBezTo>
                <a:lnTo>
                  <a:pt x="17123" y="21600"/>
                </a:lnTo>
                <a:close/>
              </a:path>
            </a:pathLst>
          </a:custGeom>
          <a:gradFill rotWithShape="0">
            <a:gsLst>
              <a:gs pos="0">
                <a:schemeClr val="accent2">
                  <a:gamma/>
                  <a:shade val="20000"/>
                  <a:invGamma/>
                </a:schemeClr>
              </a:gs>
              <a:gs pos="100000">
                <a:schemeClr val="accent2"/>
              </a:gs>
            </a:gsLst>
            <a:lin ang="5400000" scaled="1"/>
          </a:gradFill>
          <a:ln w="9525" cap="rnd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ja-JP" altLang="en-US" dirty="0"/>
          </a:p>
        </p:txBody>
      </p:sp>
      <p:sp>
        <p:nvSpPr>
          <p:cNvPr id="6153" name="Rectangle 118"/>
          <p:cNvSpPr>
            <a:spLocks noChangeArrowheads="1"/>
          </p:cNvSpPr>
          <p:nvPr/>
        </p:nvSpPr>
        <p:spPr bwMode="auto">
          <a:xfrm>
            <a:off x="0" y="5876926"/>
            <a:ext cx="12192000" cy="981075"/>
          </a:xfrm>
          <a:prstGeom prst="rect">
            <a:avLst/>
          </a:prstGeom>
          <a:solidFill>
            <a:srgbClr val="20208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ja-JP" altLang="ja-JP" sz="1800" dirty="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90936" name="Rectangle 120"/>
          <p:cNvSpPr>
            <a:spLocks noChangeArrowheads="1"/>
          </p:cNvSpPr>
          <p:nvPr/>
        </p:nvSpPr>
        <p:spPr bwMode="auto">
          <a:xfrm>
            <a:off x="-11568" y="298449"/>
            <a:ext cx="11956816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ja-JP" altLang="en-US" sz="4000" dirty="0">
                <a:solidFill>
                  <a:srgbClr val="FFFF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なぜ地震が起こるのか？</a:t>
            </a:r>
            <a:r>
              <a:rPr lang="en-US" altLang="ja-JP" sz="2800" dirty="0">
                <a:solidFill>
                  <a:srgbClr val="FFC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Why do earthquakes occur?</a:t>
            </a:r>
            <a:br>
              <a:rPr lang="ja-JP" altLang="en-US" sz="4000" dirty="0">
                <a:solidFill>
                  <a:srgbClr val="FFFF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</a:br>
            <a:r>
              <a:rPr lang="ja-JP" altLang="en-US" sz="3200" dirty="0">
                <a:solidFill>
                  <a:srgbClr val="FFFF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地球の熱とダイナミクス </a:t>
            </a:r>
            <a:r>
              <a:rPr lang="en-US" altLang="ja-JP" dirty="0">
                <a:solidFill>
                  <a:srgbClr val="FFC000"/>
                </a:solidFill>
                <a:latin typeface="Comic Sans MS" panose="030F0702030302020204" pitchFamily="66" charset="0"/>
                <a:ea typeface="HG正楷書体-PRO" panose="03000600000000000000" pitchFamily="66" charset="-128"/>
              </a:rPr>
              <a:t>Heat inside the earth and geodynamics</a:t>
            </a:r>
            <a:endParaRPr lang="ja-JP" altLang="en-US" dirty="0">
              <a:solidFill>
                <a:srgbClr val="FFC000"/>
              </a:solidFill>
              <a:latin typeface="Comic Sans MS" panose="030F0702030302020204" pitchFamily="66" charset="0"/>
              <a:ea typeface="HG正楷書体-PRO" panose="03000600000000000000" pitchFamily="66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3C6A2DD0-2590-4ECB-8A6C-7F99B077FC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44104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000"/>
                                        <p:tgtEl>
                                          <p:spTgt spid="2908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4" presetClass="path" presetSubtype="0" accel="50000" decel="5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4.44444E-6 -0.00254 L -0.004 -0.18356 " pathEditMode="relative" rAng="0" ptsTypes="AA">
                                      <p:cBhvr>
                                        <p:cTn id="13" dur="10000" fill="hold"/>
                                        <p:tgtEl>
                                          <p:spTgt spid="2908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0" y="-9100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1.11111E-6 4.26321E-6 L 0.0158 0.22034 " pathEditMode="relative" rAng="0" ptsTypes="AA">
                                      <p:cBhvr>
                                        <p:cTn id="15" dur="1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0" y="1100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8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7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500"/>
                            </p:stCondLst>
                            <p:childTnLst>
                              <p:par>
                                <p:cTn id="20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8 -0.00948 C -0.03611 -0.04 -0.07379 -0.07075 -0.12188 -0.08902 C -0.17431 -0.10983 -0.24341 -0.12486 -0.31025 -0.13202 C -0.37518 -0.13803 -0.44653 -0.13572 -0.51667 -0.12855 C -0.58594 -0.12116 -0.65955 -0.10751 -0.72969 -0.08855 C -0.79705 -0.07144 -0.8691 -0.03838 -0.92379 -0.01711 C -0.98473 0.00763 -1.04549 0.03861 -1.06858 0.04879 " pathEditMode="relative" rAng="461402" ptsTypes="aaaaaaA">
                                      <p:cBhvr>
                                        <p:cTn id="2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00" y="-60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20"/>
                                            </p:cond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9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909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90818" grpId="0" animBg="1"/>
      <p:bldP spid="290865" grpId="0" animBg="1"/>
      <p:bldP spid="2909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5"/>
          <p:cNvSpPr>
            <a:spLocks noGrp="1" noChangeArrowheads="1"/>
          </p:cNvSpPr>
          <p:nvPr>
            <p:ph type="title"/>
          </p:nvPr>
        </p:nvSpPr>
        <p:spPr>
          <a:xfrm>
            <a:off x="3503614" y="1628775"/>
            <a:ext cx="4752975" cy="1143000"/>
          </a:xfrm>
        </p:spPr>
        <p:txBody>
          <a:bodyPr/>
          <a:lstStyle/>
          <a:p>
            <a:pPr eaLnBrk="1" hangingPunct="1"/>
            <a:r>
              <a:rPr lang="en-US" altLang="ja-JP" dirty="0">
                <a:ea typeface="HGP正楷書体" pitchFamily="66" charset="-128"/>
              </a:rPr>
              <a:t>Q.</a:t>
            </a:r>
            <a:r>
              <a:rPr lang="ja-JP" altLang="en-US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なぜ・・・？ </a:t>
            </a:r>
            <a:r>
              <a:rPr lang="en-US" altLang="ja-JP" sz="2800" dirty="0">
                <a:latin typeface="Comic Sans MS" panose="030F0702030302020204" pitchFamily="66" charset="0"/>
                <a:ea typeface="小塚ゴシック Pro L" pitchFamily="34" charset="-128"/>
              </a:rPr>
              <a:t>Why?</a:t>
            </a:r>
            <a:endParaRPr lang="ja-JP" altLang="en-US" sz="2800" dirty="0"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303132" name="Text Box 28"/>
          <p:cNvSpPr txBox="1">
            <a:spLocks noChangeArrowheads="1"/>
          </p:cNvSpPr>
          <p:nvPr/>
        </p:nvSpPr>
        <p:spPr bwMode="auto">
          <a:xfrm>
            <a:off x="5159375" y="3860800"/>
            <a:ext cx="3711272" cy="1261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600" dirty="0">
                <a:ea typeface="HGP正楷書体" pitchFamily="66" charset="-128"/>
              </a:rPr>
              <a:t>A.</a:t>
            </a:r>
            <a:r>
              <a:rPr lang="ja-JP" altLang="en-US" sz="4000" dirty="0">
                <a:solidFill>
                  <a:schemeClr val="tx2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+mj-cs"/>
              </a:rPr>
              <a:t>・・・だから</a:t>
            </a:r>
            <a:endParaRPr lang="en-US" altLang="ja-JP" sz="4400" dirty="0">
              <a:solidFill>
                <a:schemeClr val="tx2"/>
              </a:solidFill>
              <a:latin typeface="HG正楷書体-PRO" panose="03000600000000000000" pitchFamily="66" charset="-128"/>
              <a:ea typeface="HG正楷書体-PRO" panose="03000600000000000000" pitchFamily="66" charset="-128"/>
              <a:cs typeface="+mj-cs"/>
            </a:endParaRPr>
          </a:p>
          <a:p>
            <a:r>
              <a:rPr lang="en-US" altLang="ja-JP" sz="3600" dirty="0">
                <a:latin typeface="小塚ゴシック Pro L" pitchFamily="34" charset="-128"/>
                <a:ea typeface="小塚ゴシック Pro L" pitchFamily="34" charset="-128"/>
              </a:rPr>
              <a:t>	</a:t>
            </a:r>
            <a:r>
              <a:rPr lang="en-US" altLang="ja-JP" sz="2800" dirty="0">
                <a:latin typeface="Comic Sans MS" panose="030F0702030302020204" pitchFamily="66" charset="0"/>
                <a:ea typeface="小塚ゴシック Pro L" pitchFamily="34" charset="-128"/>
              </a:rPr>
              <a:t>Because …</a:t>
            </a:r>
            <a:endParaRPr lang="ja-JP" altLang="en-US" sz="3200" dirty="0"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pic>
        <p:nvPicPr>
          <p:cNvPr id="303133" name="Picture 29" descr="博士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08438" y="3644900"/>
            <a:ext cx="70485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CA5B109E-426C-4FDD-9E9A-714D670398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p:transition spd="med" advTm="1649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3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3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3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313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4583113" y="2133601"/>
            <a:ext cx="792162" cy="720725"/>
            <a:chOff x="793" y="2931"/>
            <a:chExt cx="817" cy="817"/>
          </a:xfrm>
        </p:grpSpPr>
        <p:sp>
          <p:nvSpPr>
            <p:cNvPr id="9223" name="Rectangle 49" descr="ひし形 (枠のみ)"/>
            <p:cNvSpPr>
              <a:spLocks noChangeArrowheads="1"/>
            </p:cNvSpPr>
            <p:nvPr/>
          </p:nvSpPr>
          <p:spPr bwMode="auto">
            <a:xfrm>
              <a:off x="793" y="3294"/>
              <a:ext cx="817" cy="181"/>
            </a:xfrm>
            <a:prstGeom prst="rect">
              <a:avLst/>
            </a:prstGeom>
            <a:pattFill prst="openDmnd">
              <a:fgClr>
                <a:srgbClr val="FF5050"/>
              </a:fgClr>
              <a:bgClr>
                <a:srgbClr val="A5002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224" name="Rectangle 50" descr="横線"/>
            <p:cNvSpPr>
              <a:spLocks noChangeArrowheads="1"/>
            </p:cNvSpPr>
            <p:nvPr/>
          </p:nvSpPr>
          <p:spPr bwMode="auto">
            <a:xfrm>
              <a:off x="839" y="3475"/>
              <a:ext cx="726" cy="273"/>
            </a:xfrm>
            <a:prstGeom prst="rect">
              <a:avLst/>
            </a:prstGeom>
            <a:pattFill prst="ltHorz">
              <a:fgClr>
                <a:schemeClr val="folHlink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225" name="Rectangle 51"/>
            <p:cNvSpPr>
              <a:spLocks noChangeArrowheads="1"/>
            </p:cNvSpPr>
            <p:nvPr/>
          </p:nvSpPr>
          <p:spPr bwMode="auto">
            <a:xfrm>
              <a:off x="1081" y="3026"/>
              <a:ext cx="242" cy="24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226" name="Rectangle 52" descr="横線"/>
            <p:cNvSpPr>
              <a:spLocks noChangeArrowheads="1"/>
            </p:cNvSpPr>
            <p:nvPr/>
          </p:nvSpPr>
          <p:spPr bwMode="auto">
            <a:xfrm>
              <a:off x="936" y="3459"/>
              <a:ext cx="532" cy="288"/>
            </a:xfrm>
            <a:prstGeom prst="rect">
              <a:avLst/>
            </a:prstGeom>
            <a:pattFill prst="ltHorz">
              <a:fgClr>
                <a:schemeClr val="folHlink"/>
              </a:fgClr>
              <a:bgClr>
                <a:schemeClr val="bg1"/>
              </a:bgClr>
            </a:patt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227" name="Rectangle 53" descr="横線"/>
            <p:cNvSpPr>
              <a:spLocks noChangeArrowheads="1"/>
            </p:cNvSpPr>
            <p:nvPr/>
          </p:nvSpPr>
          <p:spPr bwMode="auto">
            <a:xfrm>
              <a:off x="1117" y="3002"/>
              <a:ext cx="170" cy="240"/>
            </a:xfrm>
            <a:prstGeom prst="rect">
              <a:avLst/>
            </a:prstGeom>
            <a:pattFill prst="ltHorz">
              <a:fgClr>
                <a:schemeClr val="folHlink"/>
              </a:fgClr>
              <a:bgClr>
                <a:schemeClr val="bg1"/>
              </a:bgClr>
            </a:patt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228" name="Oval 54"/>
            <p:cNvSpPr>
              <a:spLocks noChangeArrowheads="1"/>
            </p:cNvSpPr>
            <p:nvPr/>
          </p:nvSpPr>
          <p:spPr bwMode="auto">
            <a:xfrm>
              <a:off x="1129" y="3075"/>
              <a:ext cx="145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9229" name="Group 55"/>
            <p:cNvGrpSpPr>
              <a:grpSpLocks/>
            </p:cNvGrpSpPr>
            <p:nvPr/>
          </p:nvGrpSpPr>
          <p:grpSpPr bwMode="auto">
            <a:xfrm>
              <a:off x="985" y="2931"/>
              <a:ext cx="435" cy="95"/>
              <a:chOff x="522" y="2885"/>
              <a:chExt cx="362" cy="91"/>
            </a:xfrm>
          </p:grpSpPr>
          <p:sp>
            <p:nvSpPr>
              <p:cNvPr id="9243" name="AutoShape 56"/>
              <p:cNvSpPr>
                <a:spLocks noChangeArrowheads="1"/>
              </p:cNvSpPr>
              <p:nvPr/>
            </p:nvSpPr>
            <p:spPr bwMode="auto">
              <a:xfrm>
                <a:off x="613" y="2885"/>
                <a:ext cx="181" cy="91"/>
              </a:xfrm>
              <a:prstGeom prst="triangle">
                <a:avLst>
                  <a:gd name="adj" fmla="val 50000"/>
                </a:avLst>
              </a:prstGeom>
              <a:solidFill>
                <a:srgbClr val="A5002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9244" name="AutoShape 57"/>
              <p:cNvSpPr>
                <a:spLocks noChangeArrowheads="1"/>
              </p:cNvSpPr>
              <p:nvPr/>
            </p:nvSpPr>
            <p:spPr bwMode="auto">
              <a:xfrm>
                <a:off x="522" y="2930"/>
                <a:ext cx="362" cy="45"/>
              </a:xfrm>
              <a:prstGeom prst="triangle">
                <a:avLst>
                  <a:gd name="adj" fmla="val 50000"/>
                </a:avLst>
              </a:prstGeom>
              <a:solidFill>
                <a:srgbClr val="A5002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9230" name="AutoShape 58"/>
            <p:cNvSpPr>
              <a:spLocks noChangeArrowheads="1"/>
            </p:cNvSpPr>
            <p:nvPr/>
          </p:nvSpPr>
          <p:spPr bwMode="auto">
            <a:xfrm>
              <a:off x="839" y="3171"/>
              <a:ext cx="726" cy="287"/>
            </a:xfrm>
            <a:prstGeom prst="triangle">
              <a:avLst>
                <a:gd name="adj" fmla="val 50000"/>
              </a:avLst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231" name="Line 59"/>
            <p:cNvSpPr>
              <a:spLocks noChangeShapeType="1"/>
            </p:cNvSpPr>
            <p:nvPr/>
          </p:nvSpPr>
          <p:spPr bwMode="auto">
            <a:xfrm>
              <a:off x="1178" y="3123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232" name="Line 60"/>
            <p:cNvSpPr>
              <a:spLocks noChangeShapeType="1"/>
            </p:cNvSpPr>
            <p:nvPr/>
          </p:nvSpPr>
          <p:spPr bwMode="auto">
            <a:xfrm flipV="1">
              <a:off x="1178" y="3123"/>
              <a:ext cx="48" cy="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9233" name="AutoShape 61" descr="横線"/>
            <p:cNvSpPr>
              <a:spLocks noChangeArrowheads="1"/>
            </p:cNvSpPr>
            <p:nvPr/>
          </p:nvSpPr>
          <p:spPr bwMode="auto">
            <a:xfrm>
              <a:off x="888" y="3219"/>
              <a:ext cx="629" cy="239"/>
            </a:xfrm>
            <a:prstGeom prst="triangle">
              <a:avLst>
                <a:gd name="adj" fmla="val 50000"/>
              </a:avLst>
            </a:prstGeom>
            <a:pattFill prst="ltHorz">
              <a:fgClr>
                <a:schemeClr val="folHlink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234" name="AutoShape 62"/>
            <p:cNvSpPr>
              <a:spLocks noChangeArrowheads="1"/>
            </p:cNvSpPr>
            <p:nvPr/>
          </p:nvSpPr>
          <p:spPr bwMode="auto">
            <a:xfrm>
              <a:off x="1081" y="3219"/>
              <a:ext cx="242" cy="9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41727" name="AutoShape 63"/>
            <p:cNvSpPr>
              <a:spLocks noChangeArrowheads="1"/>
            </p:cNvSpPr>
            <p:nvPr/>
          </p:nvSpPr>
          <p:spPr bwMode="auto">
            <a:xfrm>
              <a:off x="1225" y="3268"/>
              <a:ext cx="49" cy="47"/>
            </a:xfrm>
            <a:prstGeom prst="star5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41728" name="AutoShape 64"/>
            <p:cNvSpPr>
              <a:spLocks noChangeArrowheads="1"/>
            </p:cNvSpPr>
            <p:nvPr/>
          </p:nvSpPr>
          <p:spPr bwMode="auto">
            <a:xfrm>
              <a:off x="1129" y="3268"/>
              <a:ext cx="49" cy="47"/>
            </a:xfrm>
            <a:prstGeom prst="star5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9237" name="Rectangle 65"/>
            <p:cNvSpPr>
              <a:spLocks noChangeArrowheads="1"/>
            </p:cNvSpPr>
            <p:nvPr/>
          </p:nvSpPr>
          <p:spPr bwMode="auto">
            <a:xfrm>
              <a:off x="1156" y="3612"/>
              <a:ext cx="91" cy="1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238" name="Rectangle 66"/>
            <p:cNvSpPr>
              <a:spLocks noChangeArrowheads="1"/>
            </p:cNvSpPr>
            <p:nvPr/>
          </p:nvSpPr>
          <p:spPr bwMode="auto">
            <a:xfrm>
              <a:off x="1178" y="3475"/>
              <a:ext cx="46" cy="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239" name="Rectangle 67"/>
            <p:cNvSpPr>
              <a:spLocks noChangeArrowheads="1"/>
            </p:cNvSpPr>
            <p:nvPr/>
          </p:nvSpPr>
          <p:spPr bwMode="auto">
            <a:xfrm>
              <a:off x="1337" y="3475"/>
              <a:ext cx="46" cy="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240" name="Rectangle 68"/>
            <p:cNvSpPr>
              <a:spLocks noChangeArrowheads="1"/>
            </p:cNvSpPr>
            <p:nvPr/>
          </p:nvSpPr>
          <p:spPr bwMode="auto">
            <a:xfrm>
              <a:off x="1337" y="3611"/>
              <a:ext cx="46" cy="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241" name="Rectangle 69"/>
            <p:cNvSpPr>
              <a:spLocks noChangeArrowheads="1"/>
            </p:cNvSpPr>
            <p:nvPr/>
          </p:nvSpPr>
          <p:spPr bwMode="auto">
            <a:xfrm>
              <a:off x="1020" y="3475"/>
              <a:ext cx="45" cy="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9242" name="Rectangle 70"/>
            <p:cNvSpPr>
              <a:spLocks noChangeArrowheads="1"/>
            </p:cNvSpPr>
            <p:nvPr/>
          </p:nvSpPr>
          <p:spPr bwMode="auto">
            <a:xfrm>
              <a:off x="1020" y="3611"/>
              <a:ext cx="45" cy="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921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>
                <a:ea typeface="HGP正楷書体" pitchFamily="66" charset="-128"/>
              </a:rPr>
              <a:t>Q.</a:t>
            </a:r>
            <a:r>
              <a:rPr lang="ja-JP" altLang="en-US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地震はなぜ起こるか？</a:t>
            </a:r>
            <a:br>
              <a:rPr lang="en-US" altLang="ja-JP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</a:br>
            <a:r>
              <a:rPr lang="en-US" altLang="ja-JP" sz="2800" dirty="0">
                <a:latin typeface="Comic Sans MS" panose="030F0702030302020204" pitchFamily="66" charset="0"/>
                <a:ea typeface="小塚ゴシック Pro L" pitchFamily="34" charset="-128"/>
              </a:rPr>
              <a:t>Why do earthquakes occur?</a:t>
            </a:r>
            <a:endParaRPr lang="ja-JP" altLang="en-US" sz="2800" dirty="0"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9220" name="Freeform 5"/>
          <p:cNvSpPr>
            <a:spLocks/>
          </p:cNvSpPr>
          <p:nvPr/>
        </p:nvSpPr>
        <p:spPr bwMode="auto">
          <a:xfrm>
            <a:off x="4079875" y="2852739"/>
            <a:ext cx="2160588" cy="720725"/>
          </a:xfrm>
          <a:custGeom>
            <a:avLst/>
            <a:gdLst>
              <a:gd name="T0" fmla="*/ 0 w 1361"/>
              <a:gd name="T1" fmla="*/ 0 h 454"/>
              <a:gd name="T2" fmla="*/ 0 w 1361"/>
              <a:gd name="T3" fmla="*/ 720725 h 454"/>
              <a:gd name="T4" fmla="*/ 2160588 w 1361"/>
              <a:gd name="T5" fmla="*/ 720725 h 454"/>
              <a:gd name="T6" fmla="*/ 1800226 w 1361"/>
              <a:gd name="T7" fmla="*/ 0 h 454"/>
              <a:gd name="T8" fmla="*/ 0 w 1361"/>
              <a:gd name="T9" fmla="*/ 0 h 4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61"/>
              <a:gd name="T16" fmla="*/ 0 h 454"/>
              <a:gd name="T17" fmla="*/ 1361 w 1361"/>
              <a:gd name="T18" fmla="*/ 454 h 4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61" h="454">
                <a:moveTo>
                  <a:pt x="0" y="0"/>
                </a:moveTo>
                <a:lnTo>
                  <a:pt x="0" y="454"/>
                </a:lnTo>
                <a:lnTo>
                  <a:pt x="1361" y="454"/>
                </a:lnTo>
                <a:lnTo>
                  <a:pt x="1134" y="0"/>
                </a:lnTo>
                <a:lnTo>
                  <a:pt x="0" y="0"/>
                </a:lnTo>
                <a:close/>
              </a:path>
            </a:pathLst>
          </a:custGeom>
          <a:solidFill>
            <a:srgbClr val="6633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41670" name="Freeform 6"/>
          <p:cNvSpPr>
            <a:spLocks/>
          </p:cNvSpPr>
          <p:nvPr/>
        </p:nvSpPr>
        <p:spPr bwMode="auto">
          <a:xfrm rot="10800000">
            <a:off x="5880100" y="2852739"/>
            <a:ext cx="2160588" cy="720725"/>
          </a:xfrm>
          <a:custGeom>
            <a:avLst/>
            <a:gdLst>
              <a:gd name="T0" fmla="*/ 0 w 1361"/>
              <a:gd name="T1" fmla="*/ 0 h 454"/>
              <a:gd name="T2" fmla="*/ 0 w 1361"/>
              <a:gd name="T3" fmla="*/ 720725 h 454"/>
              <a:gd name="T4" fmla="*/ 2160588 w 1361"/>
              <a:gd name="T5" fmla="*/ 720725 h 454"/>
              <a:gd name="T6" fmla="*/ 1800226 w 1361"/>
              <a:gd name="T7" fmla="*/ 0 h 454"/>
              <a:gd name="T8" fmla="*/ 0 w 1361"/>
              <a:gd name="T9" fmla="*/ 0 h 4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61"/>
              <a:gd name="T16" fmla="*/ 0 h 454"/>
              <a:gd name="T17" fmla="*/ 1361 w 1361"/>
              <a:gd name="T18" fmla="*/ 454 h 4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61" h="454">
                <a:moveTo>
                  <a:pt x="0" y="0"/>
                </a:moveTo>
                <a:lnTo>
                  <a:pt x="0" y="454"/>
                </a:lnTo>
                <a:lnTo>
                  <a:pt x="1361" y="454"/>
                </a:lnTo>
                <a:lnTo>
                  <a:pt x="1134" y="0"/>
                </a:lnTo>
                <a:lnTo>
                  <a:pt x="0" y="0"/>
                </a:lnTo>
                <a:close/>
              </a:path>
            </a:pathLst>
          </a:custGeom>
          <a:solidFill>
            <a:srgbClr val="6633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41671" name="Text Box 7"/>
          <p:cNvSpPr txBox="1">
            <a:spLocks noChangeArrowheads="1"/>
          </p:cNvSpPr>
          <p:nvPr/>
        </p:nvSpPr>
        <p:spPr bwMode="auto">
          <a:xfrm>
            <a:off x="3956845" y="4897438"/>
            <a:ext cx="473719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en-US" altLang="ja-JP" sz="3600" dirty="0">
                <a:ea typeface="HGP正楷書体" pitchFamily="66" charset="-128"/>
              </a:rPr>
              <a:t>A.</a:t>
            </a:r>
            <a:r>
              <a:rPr lang="ja-JP" altLang="en-US" sz="4000" dirty="0">
                <a:solidFill>
                  <a:schemeClr val="tx2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+mj-cs"/>
              </a:rPr>
              <a:t>断層がずれるから</a:t>
            </a:r>
            <a:endParaRPr lang="en-US" altLang="ja-JP" sz="4000" dirty="0">
              <a:solidFill>
                <a:schemeClr val="tx2"/>
              </a:solidFill>
              <a:latin typeface="HG正楷書体-PRO" panose="03000600000000000000" pitchFamily="66" charset="-128"/>
              <a:ea typeface="HG正楷書体-PRO" panose="03000600000000000000" pitchFamily="66" charset="-128"/>
              <a:cs typeface="+mj-cs"/>
            </a:endParaRPr>
          </a:p>
          <a:p>
            <a:pPr algn="r"/>
            <a:r>
              <a:rPr lang="en-US" altLang="ja-JP" dirty="0">
                <a:latin typeface="Comic Sans MS" panose="030F0702030302020204" pitchFamily="66" charset="0"/>
                <a:ea typeface="小塚ゴシック Pro L" pitchFamily="34" charset="-128"/>
              </a:rPr>
              <a:t>Because faults rupture</a:t>
            </a:r>
            <a:endParaRPr lang="ja-JP" altLang="en-US" dirty="0"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B2898D83-2BDF-4060-8A0A-5A3CA830A3F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22742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1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0.00024 L -0.01562 -0.0421 " pathEditMode="fixed" rAng="0" ptsTypes="AA">
                                      <p:cBhvr>
                                        <p:cTn id="14" dur="500" fill="hold"/>
                                        <p:tgtEl>
                                          <p:spTgt spid="2416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" y="-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38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59259E-6 L 0.00017 0.05231 L 0.00069 2.59259E-6 L 0.00121 0.05231 L 0.00174 2.59259E-6 L 0.00208 0.05231 L 0.0026 2.59259E-6 L 0.00312 0.05231 L 0.00364 2.59259E-6 L 0.00399 0.05231 L 0.00451 2.59259E-6 L 0.00503 0.05231 L 0.00538 2.59259E-6 L 0.0059 0.05231 L 0.00642 2.59259E-6 L 0.00694 0.05231 L 0.00764 2.59259E-6 " pathEditMode="relative" rAng="0" ptsTypes="FFFFFFFFFFFFFFFFF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0" y="2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1670" grpId="0" animBg="1"/>
      <p:bldP spid="24167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根尾谷断層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3779" name="Picture 3" descr="根尾谷断層改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1" y="692151"/>
            <a:ext cx="9540875" cy="636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4" name="Text Box 4"/>
          <p:cNvSpPr txBox="1">
            <a:spLocks noChangeArrowheads="1"/>
          </p:cNvSpPr>
          <p:nvPr/>
        </p:nvSpPr>
        <p:spPr bwMode="auto">
          <a:xfrm>
            <a:off x="2905126" y="112714"/>
            <a:ext cx="5378395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3200" dirty="0">
                <a:solidFill>
                  <a:srgbClr val="171747"/>
                </a:solidFill>
                <a:latin typeface="Comic Sans MS" pitchFamily="66" charset="0"/>
                <a:ea typeface="HG正楷書体-PRO" pitchFamily="66" charset="-128"/>
              </a:rPr>
              <a:t>濃尾地震 </a:t>
            </a:r>
            <a:r>
              <a:rPr lang="en-US" altLang="ja-JP" dirty="0">
                <a:solidFill>
                  <a:srgbClr val="171747"/>
                </a:solidFill>
                <a:latin typeface="Comic Sans MS" pitchFamily="66" charset="0"/>
                <a:ea typeface="HGP創英角ﾎﾟｯﾌﾟ体" pitchFamily="50" charset="-128"/>
              </a:rPr>
              <a:t>(</a:t>
            </a:r>
            <a:r>
              <a:rPr lang="en-US" altLang="ja-JP" dirty="0">
                <a:solidFill>
                  <a:srgbClr val="171747"/>
                </a:solidFill>
                <a:latin typeface="Comic Sans MS" pitchFamily="66" charset="0"/>
                <a:ea typeface="HG正楷書体-PRO" pitchFamily="66" charset="-128"/>
              </a:rPr>
              <a:t>1891</a:t>
            </a:r>
            <a:r>
              <a:rPr lang="en-US" altLang="ja-JP" dirty="0">
                <a:solidFill>
                  <a:srgbClr val="171747"/>
                </a:solidFill>
                <a:latin typeface="Comic Sans MS" pitchFamily="66" charset="0"/>
                <a:ea typeface="HGP創英角ﾎﾟｯﾌﾟ体" pitchFamily="50" charset="-128"/>
              </a:rPr>
              <a:t>) </a:t>
            </a:r>
            <a:r>
              <a:rPr lang="ja-JP" altLang="en-US" sz="3200" dirty="0">
                <a:solidFill>
                  <a:srgbClr val="171747"/>
                </a:solidFill>
                <a:latin typeface="Comic Sans MS" pitchFamily="66" charset="0"/>
                <a:ea typeface="HG正楷書体-PRO" pitchFamily="66" charset="-128"/>
              </a:rPr>
              <a:t>と根尾谷断層</a:t>
            </a:r>
            <a:endParaRPr lang="en-US" altLang="ja-JP" sz="3200" dirty="0">
              <a:solidFill>
                <a:srgbClr val="171747"/>
              </a:solidFill>
              <a:latin typeface="Comic Sans MS" pitchFamily="66" charset="0"/>
              <a:ea typeface="HG正楷書体-PRO" pitchFamily="66" charset="-128"/>
            </a:endParaRPr>
          </a:p>
          <a:p>
            <a:pPr algn="ctr"/>
            <a:r>
              <a:rPr lang="en-US" altLang="ja-JP" dirty="0" err="1">
                <a:solidFill>
                  <a:srgbClr val="171747"/>
                </a:solidFill>
                <a:ea typeface="HG正楷書体-PRO" pitchFamily="66" charset="-128"/>
                <a:cs typeface="Times New Roman" pitchFamily="18" charset="0"/>
              </a:rPr>
              <a:t>Nobi</a:t>
            </a:r>
            <a:r>
              <a:rPr lang="en-US" altLang="ja-JP" dirty="0">
                <a:solidFill>
                  <a:srgbClr val="171747"/>
                </a:solidFill>
                <a:ea typeface="HG正楷書体-PRO" pitchFamily="66" charset="-128"/>
                <a:cs typeface="Times New Roman" pitchFamily="18" charset="0"/>
              </a:rPr>
              <a:t> Eq. and the </a:t>
            </a:r>
            <a:r>
              <a:rPr lang="en-US" altLang="ja-JP" dirty="0" err="1">
                <a:solidFill>
                  <a:srgbClr val="171747"/>
                </a:solidFill>
                <a:ea typeface="HG正楷書体-PRO" pitchFamily="66" charset="-128"/>
                <a:cs typeface="Times New Roman" pitchFamily="18" charset="0"/>
              </a:rPr>
              <a:t>Neodani</a:t>
            </a:r>
            <a:r>
              <a:rPr lang="en-US" altLang="ja-JP" dirty="0">
                <a:solidFill>
                  <a:srgbClr val="171747"/>
                </a:solidFill>
                <a:ea typeface="HG正楷書体-PRO" pitchFamily="66" charset="-128"/>
                <a:cs typeface="Times New Roman" pitchFamily="18" charset="0"/>
              </a:rPr>
              <a:t> Fault</a:t>
            </a:r>
            <a:endParaRPr lang="ja-JP" altLang="en-US" dirty="0">
              <a:solidFill>
                <a:srgbClr val="171747"/>
              </a:solidFill>
              <a:ea typeface="HG正楷書体-PRO" pitchFamily="66" charset="-128"/>
              <a:cs typeface="Times New Roman" pitchFamily="18" charset="0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49139BF7-03FE-4B5E-B3D9-4FA0DEFE00B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57851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8" presetClass="path" presetSubtype="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9 -6.35838E-7 L -0.00555 0.09272 L -0.00486 -6.35838E-7 L -0.00434 0.09272 L -0.00364 -6.35838E-7 L -0.00295 0.09272 L -0.0026 -6.35838E-7 L -0.00191 0.09272 L -0.00121 -6.35838E-7 L -0.00052 0.09272 L -1.38889E-6 -6.35838E-7 L 0.00052 0.09272 L 0.00122 -6.35838E-7 L 0.00174 0.09272 L 0.00243 -6.35838E-7 L 0.00313 0.09272 L 0.00382 -6.35838E-7 " pathEditMode="relative" rAng="0" ptsTypes="FFFFFFFFFFFFFFFFF">
                                      <p:cBhvr>
                                        <p:cTn id="10" dur="1000" fill="hold"/>
                                        <p:tgtEl>
                                          <p:spTgt spid="2037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" y="4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3000"/>
                                        <p:tgtEl>
                                          <p:spTgt spid="2037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37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037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4656138" y="2133601"/>
            <a:ext cx="792162" cy="720725"/>
            <a:chOff x="793" y="2931"/>
            <a:chExt cx="817" cy="817"/>
          </a:xfrm>
        </p:grpSpPr>
        <p:sp>
          <p:nvSpPr>
            <p:cNvPr id="11273" name="Rectangle 24" descr="ひし形 (枠のみ)"/>
            <p:cNvSpPr>
              <a:spLocks noChangeArrowheads="1"/>
            </p:cNvSpPr>
            <p:nvPr/>
          </p:nvSpPr>
          <p:spPr bwMode="auto">
            <a:xfrm>
              <a:off x="793" y="3294"/>
              <a:ext cx="817" cy="181"/>
            </a:xfrm>
            <a:prstGeom prst="rect">
              <a:avLst/>
            </a:prstGeom>
            <a:pattFill prst="openDmnd">
              <a:fgClr>
                <a:srgbClr val="FF5050"/>
              </a:fgClr>
              <a:bgClr>
                <a:srgbClr val="A5002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274" name="Rectangle 25" descr="横線"/>
            <p:cNvSpPr>
              <a:spLocks noChangeArrowheads="1"/>
            </p:cNvSpPr>
            <p:nvPr/>
          </p:nvSpPr>
          <p:spPr bwMode="auto">
            <a:xfrm>
              <a:off x="839" y="3475"/>
              <a:ext cx="726" cy="273"/>
            </a:xfrm>
            <a:prstGeom prst="rect">
              <a:avLst/>
            </a:prstGeom>
            <a:pattFill prst="ltHorz">
              <a:fgClr>
                <a:schemeClr val="folHlink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275" name="Rectangle 26"/>
            <p:cNvSpPr>
              <a:spLocks noChangeArrowheads="1"/>
            </p:cNvSpPr>
            <p:nvPr/>
          </p:nvSpPr>
          <p:spPr bwMode="auto">
            <a:xfrm>
              <a:off x="1081" y="3026"/>
              <a:ext cx="242" cy="24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276" name="Rectangle 27" descr="横線"/>
            <p:cNvSpPr>
              <a:spLocks noChangeArrowheads="1"/>
            </p:cNvSpPr>
            <p:nvPr/>
          </p:nvSpPr>
          <p:spPr bwMode="auto">
            <a:xfrm>
              <a:off x="936" y="3459"/>
              <a:ext cx="532" cy="288"/>
            </a:xfrm>
            <a:prstGeom prst="rect">
              <a:avLst/>
            </a:prstGeom>
            <a:pattFill prst="ltHorz">
              <a:fgClr>
                <a:schemeClr val="folHlink"/>
              </a:fgClr>
              <a:bgClr>
                <a:schemeClr val="bg1"/>
              </a:bgClr>
            </a:patt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277" name="Rectangle 28" descr="横線"/>
            <p:cNvSpPr>
              <a:spLocks noChangeArrowheads="1"/>
            </p:cNvSpPr>
            <p:nvPr/>
          </p:nvSpPr>
          <p:spPr bwMode="auto">
            <a:xfrm>
              <a:off x="1117" y="3002"/>
              <a:ext cx="170" cy="240"/>
            </a:xfrm>
            <a:prstGeom prst="rect">
              <a:avLst/>
            </a:prstGeom>
            <a:pattFill prst="ltHorz">
              <a:fgClr>
                <a:schemeClr val="folHlink"/>
              </a:fgClr>
              <a:bgClr>
                <a:schemeClr val="bg1"/>
              </a:bgClr>
            </a:patt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278" name="Oval 29"/>
            <p:cNvSpPr>
              <a:spLocks noChangeArrowheads="1"/>
            </p:cNvSpPr>
            <p:nvPr/>
          </p:nvSpPr>
          <p:spPr bwMode="auto">
            <a:xfrm>
              <a:off x="1129" y="3075"/>
              <a:ext cx="145" cy="14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folHlink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grpSp>
          <p:nvGrpSpPr>
            <p:cNvPr id="11279" name="Group 30"/>
            <p:cNvGrpSpPr>
              <a:grpSpLocks/>
            </p:cNvGrpSpPr>
            <p:nvPr/>
          </p:nvGrpSpPr>
          <p:grpSpPr bwMode="auto">
            <a:xfrm>
              <a:off x="985" y="2931"/>
              <a:ext cx="435" cy="95"/>
              <a:chOff x="522" y="2885"/>
              <a:chExt cx="362" cy="91"/>
            </a:xfrm>
          </p:grpSpPr>
          <p:sp>
            <p:nvSpPr>
              <p:cNvPr id="11293" name="AutoShape 31"/>
              <p:cNvSpPr>
                <a:spLocks noChangeArrowheads="1"/>
              </p:cNvSpPr>
              <p:nvPr/>
            </p:nvSpPr>
            <p:spPr bwMode="auto">
              <a:xfrm>
                <a:off x="613" y="2885"/>
                <a:ext cx="181" cy="91"/>
              </a:xfrm>
              <a:prstGeom prst="triangle">
                <a:avLst>
                  <a:gd name="adj" fmla="val 50000"/>
                </a:avLst>
              </a:prstGeom>
              <a:solidFill>
                <a:srgbClr val="A5002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  <p:sp>
            <p:nvSpPr>
              <p:cNvPr id="11294" name="AutoShape 32"/>
              <p:cNvSpPr>
                <a:spLocks noChangeArrowheads="1"/>
              </p:cNvSpPr>
              <p:nvPr/>
            </p:nvSpPr>
            <p:spPr bwMode="auto">
              <a:xfrm>
                <a:off x="522" y="2930"/>
                <a:ext cx="362" cy="45"/>
              </a:xfrm>
              <a:prstGeom prst="triangle">
                <a:avLst>
                  <a:gd name="adj" fmla="val 50000"/>
                </a:avLst>
              </a:prstGeom>
              <a:solidFill>
                <a:srgbClr val="A50021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ja-JP" altLang="en-US"/>
              </a:p>
            </p:txBody>
          </p:sp>
        </p:grpSp>
        <p:sp>
          <p:nvSpPr>
            <p:cNvPr id="11280" name="AutoShape 33"/>
            <p:cNvSpPr>
              <a:spLocks noChangeArrowheads="1"/>
            </p:cNvSpPr>
            <p:nvPr/>
          </p:nvSpPr>
          <p:spPr bwMode="auto">
            <a:xfrm>
              <a:off x="839" y="3171"/>
              <a:ext cx="726" cy="287"/>
            </a:xfrm>
            <a:prstGeom prst="triangle">
              <a:avLst>
                <a:gd name="adj" fmla="val 50000"/>
              </a:avLst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281" name="Line 34"/>
            <p:cNvSpPr>
              <a:spLocks noChangeShapeType="1"/>
            </p:cNvSpPr>
            <p:nvPr/>
          </p:nvSpPr>
          <p:spPr bwMode="auto">
            <a:xfrm>
              <a:off x="1178" y="3123"/>
              <a:ext cx="48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282" name="Line 35"/>
            <p:cNvSpPr>
              <a:spLocks noChangeShapeType="1"/>
            </p:cNvSpPr>
            <p:nvPr/>
          </p:nvSpPr>
          <p:spPr bwMode="auto">
            <a:xfrm flipV="1">
              <a:off x="1178" y="3123"/>
              <a:ext cx="48" cy="4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1283" name="AutoShape 36" descr="横線"/>
            <p:cNvSpPr>
              <a:spLocks noChangeArrowheads="1"/>
            </p:cNvSpPr>
            <p:nvPr/>
          </p:nvSpPr>
          <p:spPr bwMode="auto">
            <a:xfrm>
              <a:off x="888" y="3219"/>
              <a:ext cx="629" cy="239"/>
            </a:xfrm>
            <a:prstGeom prst="triangle">
              <a:avLst>
                <a:gd name="adj" fmla="val 50000"/>
              </a:avLst>
            </a:prstGeom>
            <a:pattFill prst="ltHorz">
              <a:fgClr>
                <a:schemeClr val="folHlink"/>
              </a:fgClr>
              <a:bgClr>
                <a:schemeClr val="bg1"/>
              </a:bgClr>
            </a:patt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284" name="AutoShape 37"/>
            <p:cNvSpPr>
              <a:spLocks noChangeArrowheads="1"/>
            </p:cNvSpPr>
            <p:nvPr/>
          </p:nvSpPr>
          <p:spPr bwMode="auto">
            <a:xfrm>
              <a:off x="1081" y="3219"/>
              <a:ext cx="242" cy="96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242726" name="AutoShape 38"/>
            <p:cNvSpPr>
              <a:spLocks noChangeArrowheads="1"/>
            </p:cNvSpPr>
            <p:nvPr/>
          </p:nvSpPr>
          <p:spPr bwMode="auto">
            <a:xfrm>
              <a:off x="1225" y="3268"/>
              <a:ext cx="49" cy="47"/>
            </a:xfrm>
            <a:prstGeom prst="star5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242727" name="AutoShape 39"/>
            <p:cNvSpPr>
              <a:spLocks noChangeArrowheads="1"/>
            </p:cNvSpPr>
            <p:nvPr/>
          </p:nvSpPr>
          <p:spPr bwMode="auto">
            <a:xfrm>
              <a:off x="1129" y="3268"/>
              <a:ext cx="49" cy="47"/>
            </a:xfrm>
            <a:prstGeom prst="star5">
              <a:avLst/>
            </a:prstGeom>
            <a:solidFill>
              <a:srgbClr val="A5002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/>
            </a:p>
          </p:txBody>
        </p:sp>
        <p:sp>
          <p:nvSpPr>
            <p:cNvPr id="11287" name="Rectangle 40"/>
            <p:cNvSpPr>
              <a:spLocks noChangeArrowheads="1"/>
            </p:cNvSpPr>
            <p:nvPr/>
          </p:nvSpPr>
          <p:spPr bwMode="auto">
            <a:xfrm>
              <a:off x="1156" y="3612"/>
              <a:ext cx="91" cy="136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folHlink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288" name="Rectangle 41"/>
            <p:cNvSpPr>
              <a:spLocks noChangeArrowheads="1"/>
            </p:cNvSpPr>
            <p:nvPr/>
          </p:nvSpPr>
          <p:spPr bwMode="auto">
            <a:xfrm>
              <a:off x="1178" y="3475"/>
              <a:ext cx="46" cy="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289" name="Rectangle 42"/>
            <p:cNvSpPr>
              <a:spLocks noChangeArrowheads="1"/>
            </p:cNvSpPr>
            <p:nvPr/>
          </p:nvSpPr>
          <p:spPr bwMode="auto">
            <a:xfrm>
              <a:off x="1337" y="3475"/>
              <a:ext cx="46" cy="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290" name="Rectangle 43"/>
            <p:cNvSpPr>
              <a:spLocks noChangeArrowheads="1"/>
            </p:cNvSpPr>
            <p:nvPr/>
          </p:nvSpPr>
          <p:spPr bwMode="auto">
            <a:xfrm>
              <a:off x="1337" y="3611"/>
              <a:ext cx="46" cy="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291" name="Rectangle 44"/>
            <p:cNvSpPr>
              <a:spLocks noChangeArrowheads="1"/>
            </p:cNvSpPr>
            <p:nvPr/>
          </p:nvSpPr>
          <p:spPr bwMode="auto">
            <a:xfrm>
              <a:off x="1020" y="3475"/>
              <a:ext cx="45" cy="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1292" name="Rectangle 45"/>
            <p:cNvSpPr>
              <a:spLocks noChangeArrowheads="1"/>
            </p:cNvSpPr>
            <p:nvPr/>
          </p:nvSpPr>
          <p:spPr bwMode="auto">
            <a:xfrm>
              <a:off x="1020" y="3611"/>
              <a:ext cx="45" cy="91"/>
            </a:xfrm>
            <a:prstGeom prst="rect">
              <a:avLst/>
            </a:prstGeom>
            <a:solidFill>
              <a:schemeClr val="bg2"/>
            </a:solidFill>
            <a:ln w="9525">
              <a:solidFill>
                <a:schemeClr val="bg2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ja-JP" dirty="0">
                <a:ea typeface="HGP正楷書体" pitchFamily="66" charset="-128"/>
              </a:rPr>
              <a:t>Q.</a:t>
            </a:r>
            <a:r>
              <a:rPr lang="ja-JP" altLang="en-US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断層はなぜずれるか？</a:t>
            </a:r>
            <a:br>
              <a:rPr lang="en-US" altLang="ja-JP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</a:br>
            <a:r>
              <a:rPr lang="en-US" altLang="ja-JP" sz="2800" dirty="0">
                <a:latin typeface="Comic Sans MS" panose="030F0702030302020204" pitchFamily="66" charset="0"/>
                <a:ea typeface="小塚ゴシック Pro L" pitchFamily="34" charset="-128"/>
              </a:rPr>
              <a:t>Why do faults rupture?</a:t>
            </a:r>
            <a:endParaRPr lang="ja-JP" altLang="en-US" sz="2800" dirty="0"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242691" name="Freeform 3"/>
          <p:cNvSpPr>
            <a:spLocks/>
          </p:cNvSpPr>
          <p:nvPr/>
        </p:nvSpPr>
        <p:spPr bwMode="auto">
          <a:xfrm>
            <a:off x="4079875" y="2852739"/>
            <a:ext cx="2160588" cy="720725"/>
          </a:xfrm>
          <a:custGeom>
            <a:avLst/>
            <a:gdLst>
              <a:gd name="T0" fmla="*/ 0 w 1361"/>
              <a:gd name="T1" fmla="*/ 0 h 454"/>
              <a:gd name="T2" fmla="*/ 0 w 1361"/>
              <a:gd name="T3" fmla="*/ 720725 h 454"/>
              <a:gd name="T4" fmla="*/ 2160588 w 1361"/>
              <a:gd name="T5" fmla="*/ 720725 h 454"/>
              <a:gd name="T6" fmla="*/ 1800226 w 1361"/>
              <a:gd name="T7" fmla="*/ 0 h 454"/>
              <a:gd name="T8" fmla="*/ 0 w 1361"/>
              <a:gd name="T9" fmla="*/ 0 h 4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61"/>
              <a:gd name="T16" fmla="*/ 0 h 454"/>
              <a:gd name="T17" fmla="*/ 1361 w 1361"/>
              <a:gd name="T18" fmla="*/ 454 h 4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61" h="454">
                <a:moveTo>
                  <a:pt x="0" y="0"/>
                </a:moveTo>
                <a:lnTo>
                  <a:pt x="0" y="454"/>
                </a:lnTo>
                <a:lnTo>
                  <a:pt x="1361" y="454"/>
                </a:lnTo>
                <a:lnTo>
                  <a:pt x="1134" y="0"/>
                </a:lnTo>
                <a:lnTo>
                  <a:pt x="0" y="0"/>
                </a:lnTo>
                <a:close/>
              </a:path>
            </a:pathLst>
          </a:custGeom>
          <a:solidFill>
            <a:srgbClr val="6633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42692" name="Freeform 4"/>
          <p:cNvSpPr>
            <a:spLocks/>
          </p:cNvSpPr>
          <p:nvPr/>
        </p:nvSpPr>
        <p:spPr bwMode="auto">
          <a:xfrm rot="10800000">
            <a:off x="5880100" y="2852739"/>
            <a:ext cx="2160588" cy="720725"/>
          </a:xfrm>
          <a:custGeom>
            <a:avLst/>
            <a:gdLst>
              <a:gd name="T0" fmla="*/ 0 w 1361"/>
              <a:gd name="T1" fmla="*/ 0 h 454"/>
              <a:gd name="T2" fmla="*/ 0 w 1361"/>
              <a:gd name="T3" fmla="*/ 720725 h 454"/>
              <a:gd name="T4" fmla="*/ 2160588 w 1361"/>
              <a:gd name="T5" fmla="*/ 720725 h 454"/>
              <a:gd name="T6" fmla="*/ 1800226 w 1361"/>
              <a:gd name="T7" fmla="*/ 0 h 454"/>
              <a:gd name="T8" fmla="*/ 0 w 1361"/>
              <a:gd name="T9" fmla="*/ 0 h 45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361"/>
              <a:gd name="T16" fmla="*/ 0 h 454"/>
              <a:gd name="T17" fmla="*/ 1361 w 1361"/>
              <a:gd name="T18" fmla="*/ 454 h 454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361" h="454">
                <a:moveTo>
                  <a:pt x="0" y="0"/>
                </a:moveTo>
                <a:lnTo>
                  <a:pt x="0" y="454"/>
                </a:lnTo>
                <a:lnTo>
                  <a:pt x="1361" y="454"/>
                </a:lnTo>
                <a:lnTo>
                  <a:pt x="1134" y="0"/>
                </a:lnTo>
                <a:lnTo>
                  <a:pt x="0" y="0"/>
                </a:lnTo>
                <a:close/>
              </a:path>
            </a:pathLst>
          </a:custGeom>
          <a:solidFill>
            <a:srgbClr val="663300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42693" name="Text Box 5"/>
          <p:cNvSpPr txBox="1">
            <a:spLocks noChangeArrowheads="1"/>
          </p:cNvSpPr>
          <p:nvPr/>
        </p:nvSpPr>
        <p:spPr bwMode="auto">
          <a:xfrm>
            <a:off x="2639616" y="5033963"/>
            <a:ext cx="789030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600" dirty="0">
                <a:ea typeface="HGP正楷書体" pitchFamily="66" charset="-128"/>
              </a:rPr>
              <a:t>A.</a:t>
            </a:r>
            <a:r>
              <a:rPr lang="ja-JP" altLang="en-US" sz="4000" dirty="0">
                <a:solidFill>
                  <a:schemeClr val="tx2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+mj-cs"/>
              </a:rPr>
              <a:t>大地に力（応力）がかかるから</a:t>
            </a:r>
            <a:endParaRPr lang="en-US" altLang="ja-JP" sz="4000" dirty="0">
              <a:solidFill>
                <a:schemeClr val="tx2"/>
              </a:solidFill>
              <a:latin typeface="HG正楷書体-PRO" panose="03000600000000000000" pitchFamily="66" charset="-128"/>
              <a:ea typeface="HG正楷書体-PRO" panose="03000600000000000000" pitchFamily="66" charset="-128"/>
              <a:cs typeface="+mj-cs"/>
            </a:endParaRPr>
          </a:p>
          <a:p>
            <a:pPr algn="r"/>
            <a:r>
              <a:rPr lang="en-US" altLang="ja-JP" dirty="0">
                <a:latin typeface="Comic Sans MS" panose="030F0702030302020204" pitchFamily="66" charset="0"/>
                <a:ea typeface="小塚ゴシック Pro L" pitchFamily="34" charset="-128"/>
              </a:rPr>
              <a:t>Because the stress accumulates in the rock</a:t>
            </a:r>
            <a:endParaRPr lang="ja-JP" altLang="en-US" dirty="0"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242694" name="Line 6"/>
          <p:cNvSpPr>
            <a:spLocks noChangeShapeType="1"/>
          </p:cNvSpPr>
          <p:nvPr/>
        </p:nvSpPr>
        <p:spPr bwMode="auto">
          <a:xfrm>
            <a:off x="3359151" y="3213100"/>
            <a:ext cx="792163" cy="0"/>
          </a:xfrm>
          <a:prstGeom prst="line">
            <a:avLst/>
          </a:prstGeom>
          <a:noFill/>
          <a:ln w="101600">
            <a:solidFill>
              <a:srgbClr val="A50021"/>
            </a:solidFill>
            <a:round/>
            <a:headEnd/>
            <a:tailEnd type="triangle" w="lg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42695" name="Line 7"/>
          <p:cNvSpPr>
            <a:spLocks noChangeShapeType="1"/>
          </p:cNvSpPr>
          <p:nvPr/>
        </p:nvSpPr>
        <p:spPr bwMode="auto">
          <a:xfrm>
            <a:off x="7824788" y="3213100"/>
            <a:ext cx="792162" cy="0"/>
          </a:xfrm>
          <a:prstGeom prst="line">
            <a:avLst/>
          </a:prstGeom>
          <a:noFill/>
          <a:ln w="101600">
            <a:solidFill>
              <a:srgbClr val="A50021"/>
            </a:solidFill>
            <a:round/>
            <a:headEnd type="triangle" w="lg" len="med"/>
            <a:tailEnd/>
          </a:ln>
        </p:spPr>
        <p:txBody>
          <a:bodyPr/>
          <a:lstStyle/>
          <a:p>
            <a:endParaRPr lang="ja-JP" altLang="en-US"/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6763DE57-4248-4C34-9D24-21C3605F589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40133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426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242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242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2426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2426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7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3000" fill="hold"/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2426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242691"/>
                                        </p:tgtEl>
                                      </p:cBhvr>
                                      <p:by x="9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mph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242692"/>
                                        </p:tgtEl>
                                      </p:cBhvr>
                                      <p:by x="9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35" presetClass="path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5.55556E-7 3.12139E-6 L -0.03941 3.12139E-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426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35" presetClass="pat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159 -0.00023 L -0.04722 -0.04208 " pathEditMode="fixed" rAng="0" ptsTypes="AA">
                                      <p:cBhvr>
                                        <p:cTn id="33" dur="500" fill="hold"/>
                                        <p:tgtEl>
                                          <p:spTgt spid="24269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" y="-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38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2.59259E-6 L 0.00017 0.05231 L 0.00069 2.59259E-6 L 0.00121 0.05231 L 0.00174 2.59259E-6 L 0.00208 0.05231 L 0.0026 2.59259E-6 L 0.00312 0.05231 L 0.00364 2.59259E-6 L 0.00399 0.05231 L 0.00451 2.59259E-6 L 0.00503 0.05231 L 0.00538 2.59259E-6 L 0.0059 0.05231 L 0.00642 2.59259E-6 L 0.00694 0.05231 L 0.00764 2.59259E-6 " pathEditMode="relative" rAng="0" ptsTypes="FFFFFFFFFFFFFFFFF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" y="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42691" grpId="0" animBg="1"/>
      <p:bldP spid="242692" grpId="0" animBg="1"/>
      <p:bldP spid="242692" grpId="1" animBg="1"/>
      <p:bldP spid="242692" grpId="2" animBg="1"/>
      <p:bldP spid="242693" grpId="0"/>
      <p:bldP spid="242694" grpId="0" animBg="1"/>
      <p:bldP spid="24269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4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7.1|48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6|55.2|16.6|9.6|13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8.8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1|10.8|6.4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7|9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24.7|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3|13.3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3.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0.3|7.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6.2|26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2.2|20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|34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6|29.2|6.4|28.3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10.2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3.3|44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2|19.8|8|2.6|7.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4.9|2.7|23.3|4.3|33.9|29|9.4|19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8|11.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7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2"/>
</p:tagLst>
</file>

<file path=ppt/theme/theme1.xml><?xml version="1.0" encoding="utf-8"?>
<a:theme xmlns:a="http://schemas.openxmlformats.org/drawingml/2006/main" name="標準デザイン">
  <a:themeElements>
    <a:clrScheme name="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標準デザイン">
  <a:themeElements>
    <a:clrScheme name="1_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7_標準デザイン">
  <a:themeElements>
    <a:clrScheme name="3_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8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8766</TotalTime>
  <Words>1469</Words>
  <Application>Microsoft Office PowerPoint</Application>
  <PresentationFormat>ワイド画面</PresentationFormat>
  <Paragraphs>344</Paragraphs>
  <Slides>46</Slides>
  <Notes>3</Notes>
  <HiddenSlides>0</HiddenSlides>
  <MMClips>46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8</vt:i4>
      </vt:variant>
      <vt:variant>
        <vt:lpstr>スライド タイトル</vt:lpstr>
      </vt:variant>
      <vt:variant>
        <vt:i4>46</vt:i4>
      </vt:variant>
    </vt:vector>
  </HeadingPairs>
  <TitlesOfParts>
    <vt:vector size="62" baseType="lpstr">
      <vt:lpstr>HGP教科書体</vt:lpstr>
      <vt:lpstr>HG教科書体</vt:lpstr>
      <vt:lpstr>HG正楷書体-PRO</vt:lpstr>
      <vt:lpstr>小塚ゴシック Pro L</vt:lpstr>
      <vt:lpstr>Arial</vt:lpstr>
      <vt:lpstr>Comic Sans MS</vt:lpstr>
      <vt:lpstr>Symbol</vt:lpstr>
      <vt:lpstr>Times New Roman</vt:lpstr>
      <vt:lpstr>標準デザイン</vt:lpstr>
      <vt:lpstr>1_標準デザイン</vt:lpstr>
      <vt:lpstr>3_標準デザイン</vt:lpstr>
      <vt:lpstr>4_標準デザイン</vt:lpstr>
      <vt:lpstr>6_標準デザイン</vt:lpstr>
      <vt:lpstr>7_標準デザイン</vt:lpstr>
      <vt:lpstr>8_標準デザイン</vt:lpstr>
      <vt:lpstr>標準デザイン</vt:lpstr>
      <vt:lpstr>地球内部物理学 第10回 Physics of the Earth’s Interior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Q.なぜ・・・？ Why?</vt:lpstr>
      <vt:lpstr>Q.地震はなぜ起こるか？ Why do earthquakes occur?</vt:lpstr>
      <vt:lpstr>PowerPoint プレゼンテーション</vt:lpstr>
      <vt:lpstr>Q.断層はなぜずれるか？ Why do faults rupture?</vt:lpstr>
      <vt:lpstr>PowerPoint プレゼンテーション</vt:lpstr>
      <vt:lpstr>Q.大地になぜ応力がかかるか？ Why does the stress build up?</vt:lpstr>
      <vt:lpstr>PowerPoint プレゼンテーション</vt:lpstr>
      <vt:lpstr>PowerPoint プレゼンテーション</vt:lpstr>
      <vt:lpstr>Q.なぜプレートは動くか？ Why do plates move?</vt:lpstr>
      <vt:lpstr>PowerPoint プレゼンテーション</vt:lpstr>
      <vt:lpstr>Q.なぜマントルは対流するか？ Why does the mantle convect?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Q.なぜ地球の中は熱いか？ Why is it hot?</vt:lpstr>
      <vt:lpstr>中間まとめ　interim summary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国立天文台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日置幸介</dc:creator>
  <cp:lastModifiedBy>日置　幸介</cp:lastModifiedBy>
  <cp:revision>330</cp:revision>
  <dcterms:created xsi:type="dcterms:W3CDTF">2001-02-14T07:21:53Z</dcterms:created>
  <dcterms:modified xsi:type="dcterms:W3CDTF">2021-06-20T06:43:55Z</dcterms:modified>
</cp:coreProperties>
</file>